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698475" cx="7589525"/>
  <p:notesSz cx="6858000" cy="9144000"/>
  <p:embeddedFontLst>
    <p:embeddedFont>
      <p:font typeface="Roboto"/>
      <p:regular r:id="rId49"/>
      <p:bold r:id="rId50"/>
      <p:italic r:id="rId51"/>
      <p:boldItalic r:id="rId52"/>
    </p:embeddedFont>
    <p:embeddedFont>
      <p:font typeface="Mada"/>
      <p:regular r:id="rId53"/>
      <p:bold r:id="rId54"/>
    </p:embeddedFont>
    <p:embeddedFont>
      <p:font typeface="Life Savers"/>
      <p:regular r:id="rId55"/>
      <p:bold r:id="rId56"/>
    </p:embeddedFont>
    <p:embeddedFont>
      <p:font typeface="Fjalla One"/>
      <p:regular r:id="rId57"/>
    </p:embeddedFont>
    <p:embeddedFont>
      <p:font typeface="Lora"/>
      <p:regular r:id="rId58"/>
      <p:bold r:id="rId59"/>
      <p:italic r:id="rId60"/>
      <p:boldItalic r:id="rId61"/>
    </p:embeddedFont>
    <p:embeddedFont>
      <p:font typeface="Pacifico"/>
      <p:regular r:id="rId62"/>
    </p:embeddedFont>
    <p:embeddedFont>
      <p:font typeface="Pathway Gothic One"/>
      <p:regular r:id="rId63"/>
    </p:embeddedFont>
    <p:embeddedFont>
      <p:font typeface="Alegreya"/>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439">
          <p15:clr>
            <a:srgbClr val="9AA0A6"/>
          </p15:clr>
        </p15:guide>
        <p15:guide id="4" orient="horz" pos="535">
          <p15:clr>
            <a:srgbClr val="9AA0A6"/>
          </p15:clr>
        </p15:guide>
        <p15:guide id="5" orient="horz" pos="632">
          <p15:clr>
            <a:srgbClr val="9AA0A6"/>
          </p15:clr>
        </p15:guide>
        <p15:guide id="6" orient="horz" pos="487">
          <p15:clr>
            <a:srgbClr val="9AA0A6"/>
          </p15:clr>
        </p15:guide>
        <p15:guide id="7" orient="horz" pos="631">
          <p15:clr>
            <a:srgbClr val="9AA0A6"/>
          </p15:clr>
        </p15:guide>
        <p15:guide id="8" orient="horz" pos="727">
          <p15:clr>
            <a:srgbClr val="9AA0A6"/>
          </p15:clr>
        </p15:guide>
        <p15:guide id="9" orient="horz" pos="58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7420AC-8EB7-499D-9B04-B89A423E4B52}">
  <a:tblStyle styleId="{2E7420AC-8EB7-499D-9B04-B89A423E4B5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3E167ED-22CA-4A82-93CB-9FAC8B9D42B7}"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6F77255-8E22-42FF-A613-E4E740F40E79}"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A14D978-ABC3-4584-8EC3-0CBE6B56D50B}" styleName="Table_3">
    <a:wholeTbl>
      <a:tcTxStyle>
        <a:font>
          <a:latin typeface="Arial"/>
          <a:ea typeface="Arial"/>
          <a:cs typeface="Arial"/>
        </a:font>
        <a:srgbClr val="000000"/>
      </a:tcTxStyle>
      <a:tcStyle>
        <a:tcBdr>
          <a:left>
            <a:ln cap="flat" cmpd="sng" w="6350">
              <a:solidFill>
                <a:srgbClr val="F7CBAC"/>
              </a:solidFill>
              <a:prstDash val="solid"/>
              <a:round/>
              <a:headEnd len="sm" w="sm" type="none"/>
              <a:tailEnd len="sm" w="sm" type="none"/>
            </a:ln>
          </a:left>
          <a:right>
            <a:ln cap="flat" cmpd="sng" w="6350">
              <a:solidFill>
                <a:srgbClr val="F7CBAC"/>
              </a:solidFill>
              <a:prstDash val="solid"/>
              <a:round/>
              <a:headEnd len="sm" w="sm" type="none"/>
              <a:tailEnd len="sm" w="sm" type="none"/>
            </a:ln>
          </a:right>
          <a:top>
            <a:ln cap="flat" cmpd="sng" w="6350">
              <a:solidFill>
                <a:srgbClr val="F4B083"/>
              </a:solidFill>
              <a:prstDash val="solid"/>
              <a:round/>
              <a:headEnd len="sm" w="sm" type="none"/>
              <a:tailEnd len="sm" w="sm" type="none"/>
            </a:ln>
          </a:top>
          <a:bottom>
            <a:ln cap="flat" cmpd="sng" w="6350">
              <a:solidFill>
                <a:srgbClr val="F4B083"/>
              </a:solidFill>
              <a:prstDash val="solid"/>
              <a:round/>
              <a:headEnd len="sm" w="sm" type="none"/>
              <a:tailEnd len="sm" w="sm" type="none"/>
            </a:ln>
          </a:bottom>
          <a:insideH>
            <a:ln cap="flat" cmpd="sng" w="6350">
              <a:solidFill>
                <a:srgbClr val="F4B083"/>
              </a:solidFill>
              <a:prstDash val="solid"/>
              <a:round/>
              <a:headEnd len="sm" w="sm" type="none"/>
              <a:tailEnd len="sm" w="sm" type="none"/>
            </a:ln>
          </a:insideH>
          <a:insideV>
            <a:ln cap="flat" cmpd="sng" w="6350">
              <a:solidFill>
                <a:srgbClr val="F4B083"/>
              </a:solidFill>
              <a:prstDash val="solid"/>
              <a:round/>
              <a:headEnd len="sm" w="sm" type="none"/>
              <a:tailEnd len="sm" w="sm" type="none"/>
            </a:ln>
          </a:insideV>
        </a:tcBdr>
      </a:tcStyle>
    </a:wholeTbl>
    <a:band1H>
      <a:tcTxStyle/>
      <a:tcStyle>
        <a:fill>
          <a:solidFill>
            <a:srgbClr val="FBE5D5"/>
          </a:solidFill>
        </a:fill>
      </a:tcStyle>
    </a:band1H>
    <a:band2H>
      <a:tcTxStyle/>
    </a:band2H>
    <a:band1V>
      <a:tcTxStyle/>
      <a:tcStyle>
        <a:fill>
          <a:solidFill>
            <a:srgbClr val="FBE5D5"/>
          </a:solidFill>
        </a:fill>
      </a:tcStyle>
    </a:band1V>
    <a:band2V>
      <a:tcTxStyle/>
    </a:band2V>
    <a:lastCol>
      <a:tcTxStyle b="on"/>
    </a:lastCol>
    <a:firstCol>
      <a:tcTxStyle b="on"/>
    </a:firstCol>
    <a:lastRow>
      <a:tcTxStyle b="on"/>
      <a:tcStyle>
        <a:tcBdr>
          <a:top>
            <a:ln cap="flat" cmpd="sng" w="6350">
              <a:solidFill>
                <a:srgbClr val="ED7D31"/>
              </a:solidFill>
              <a:prstDash val="solid"/>
              <a:round/>
              <a:headEnd len="sm" w="sm" type="none"/>
              <a:tailEnd len="sm" w="sm" type="none"/>
            </a:ln>
          </a:top>
        </a:tcBdr>
      </a:tcStyle>
    </a:lastRow>
    <a:seCell>
      <a:tcTxStyle/>
    </a:seCell>
    <a:swCell>
      <a:tcTxStyle/>
    </a:swCell>
    <a:firstRow>
      <a:tcTxStyle b="on">
        <a:srgbClr val="FFFFFF"/>
      </a:tcTxStyle>
      <a:tcStyle>
        <a:tcBdr>
          <a:left>
            <a:ln cap="flat" cmpd="sng" w="6350">
              <a:solidFill>
                <a:srgbClr val="ED7D31"/>
              </a:solidFill>
              <a:prstDash val="solid"/>
              <a:round/>
              <a:headEnd len="sm" w="sm" type="none"/>
              <a:tailEnd len="sm" w="sm" type="none"/>
            </a:ln>
          </a:left>
          <a:right>
            <a:ln cap="flat" cmpd="sng" w="6350">
              <a:solidFill>
                <a:srgbClr val="ED7D31"/>
              </a:solidFill>
              <a:prstDash val="solid"/>
              <a:round/>
              <a:headEnd len="sm" w="sm" type="none"/>
              <a:tailEnd len="sm" w="sm" type="none"/>
            </a:ln>
          </a:right>
          <a:top>
            <a:ln cap="flat" cmpd="sng" w="6350">
              <a:solidFill>
                <a:srgbClr val="ED7D31"/>
              </a:solidFill>
              <a:prstDash val="solid"/>
              <a:round/>
              <a:headEnd len="sm" w="sm" type="none"/>
              <a:tailEnd len="sm" w="sm" type="none"/>
            </a:ln>
          </a:top>
          <a:bottom>
            <a:ln cap="flat" cmpd="sng" w="6350">
              <a:solidFill>
                <a:srgbClr val="ED7D31"/>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fill>
          <a:solidFill>
            <a:srgbClr val="ED7D3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439" orient="horz"/>
        <p:guide pos="535" orient="horz"/>
        <p:guide pos="632" orient="horz"/>
        <p:guide pos="487" orient="horz"/>
        <p:guide pos="631" orient="horz"/>
        <p:guide pos="727" orient="horz"/>
        <p:guide pos="58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acifico-regular.fntdata"/><Relationship Id="rId61" Type="http://schemas.openxmlformats.org/officeDocument/2006/relationships/font" Target="fonts/Lora-boldItalic.fntdata"/><Relationship Id="rId20" Type="http://schemas.openxmlformats.org/officeDocument/2006/relationships/slide" Target="slides/slide14.xml"/><Relationship Id="rId64" Type="http://schemas.openxmlformats.org/officeDocument/2006/relationships/font" Target="fonts/Alegreya-regular.fntdata"/><Relationship Id="rId63" Type="http://schemas.openxmlformats.org/officeDocument/2006/relationships/font" Target="fonts/PathwayGothicOne-regular.fntdata"/><Relationship Id="rId22" Type="http://schemas.openxmlformats.org/officeDocument/2006/relationships/slide" Target="slides/slide16.xml"/><Relationship Id="rId66" Type="http://schemas.openxmlformats.org/officeDocument/2006/relationships/font" Target="fonts/Alegreya-italic.fntdata"/><Relationship Id="rId21" Type="http://schemas.openxmlformats.org/officeDocument/2006/relationships/slide" Target="slides/slide15.xml"/><Relationship Id="rId65" Type="http://schemas.openxmlformats.org/officeDocument/2006/relationships/font" Target="fonts/Alegreya-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Alegreya-boldItalic.fntdata"/><Relationship Id="rId60" Type="http://schemas.openxmlformats.org/officeDocument/2006/relationships/font" Target="fonts/Lora-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Mada-regular.fntdata"/><Relationship Id="rId52" Type="http://schemas.openxmlformats.org/officeDocument/2006/relationships/font" Target="fonts/Roboto-boldItalic.fntdata"/><Relationship Id="rId11" Type="http://schemas.openxmlformats.org/officeDocument/2006/relationships/slide" Target="slides/slide5.xml"/><Relationship Id="rId55" Type="http://schemas.openxmlformats.org/officeDocument/2006/relationships/font" Target="fonts/LifeSavers-regular.fntdata"/><Relationship Id="rId10" Type="http://schemas.openxmlformats.org/officeDocument/2006/relationships/slide" Target="slides/slide4.xml"/><Relationship Id="rId54" Type="http://schemas.openxmlformats.org/officeDocument/2006/relationships/font" Target="fonts/Mada-bold.fntdata"/><Relationship Id="rId13" Type="http://schemas.openxmlformats.org/officeDocument/2006/relationships/slide" Target="slides/slide7.xml"/><Relationship Id="rId57" Type="http://schemas.openxmlformats.org/officeDocument/2006/relationships/font" Target="fonts/FjallaOne-regular.fntdata"/><Relationship Id="rId12" Type="http://schemas.openxmlformats.org/officeDocument/2006/relationships/slide" Target="slides/slide6.xml"/><Relationship Id="rId56" Type="http://schemas.openxmlformats.org/officeDocument/2006/relationships/font" Target="fonts/LifeSavers-bold.fntdata"/><Relationship Id="rId15" Type="http://schemas.openxmlformats.org/officeDocument/2006/relationships/slide" Target="slides/slide9.xml"/><Relationship Id="rId59" Type="http://schemas.openxmlformats.org/officeDocument/2006/relationships/font" Target="fonts/Lora-bold.fntdata"/><Relationship Id="rId14" Type="http://schemas.openxmlformats.org/officeDocument/2006/relationships/slide" Target="slides/slide8.xml"/><Relationship Id="rId58" Type="http://schemas.openxmlformats.org/officeDocument/2006/relationships/font" Target="fonts/Lora-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2a3238f5f_1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2a3238f5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27fcf0d12df8835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27fcf0d12df883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21012ba26_23_2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21012ba26_2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b21012ba26_23_6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b21012ba26_2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b2a3238f5f_1_1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b2a3238f5f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2a3238f5f_7_1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2a3238f5f_7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b2a3238f5f_21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b2a3238f5f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b2a3238f5f_25_1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b2a3238f5f_2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b2a3238f5f_1_2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b2a3238f5f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2a3238f5f_6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2a3238f5f_6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8029784299_0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80297842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2a3238f5f_8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b2a3238f5f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b2a3238f5f_9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b2a3238f5f_9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b2a3238f5f_9_1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b2a3238f5f_9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b2a3238f5f_1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b2a3238f5f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b2a3238f5f_4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b2a3238f5f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b2a3238f5f_24_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b2a3238f5f_2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b2a3238f5f_1_4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b2a3238f5f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b2a3238f5f_1_4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b2a3238f5f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b2a3238f5f_1_5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b2a3238f5f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b2a3238f5f_1_6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b2a3238f5f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b2a3238f5f_1_12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b2a3238f5f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b2a3238f5f_1_6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b2a3238f5f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2a3238f5f_1_7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b2a3238f5f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b2aa5384dd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b2aa5384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b2aa5384dd_0_3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b2aa5384d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b2aa5384dd_0_6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b2aa5384d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b2a3238f5f_1_3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b2a3238f5f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b2a3238f5f_10_6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b2a3238f5f_1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b2a3238f5f_10_7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b2a3238f5f_1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b2a3238f5f_10_11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b2a3238f5f_1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b21012ba26_23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b21012ba26_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b2a3238f5f_0_1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b2a3238f5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6580ae54443a7aff_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6580ae54443a7aff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b21012ba26_24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b21012ba26_2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b2a3238f5f_1_15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b2a3238f5f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2a3238f5f_2_1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2a3238f5f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b2a3238f5f_1_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b2a3238f5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2a3238f5f_5_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b2a3238f5f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b2a3238f5f_1_1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b2a3238f5f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d8106a59697898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d8106a5969789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4.jpg"/><Relationship Id="rId5"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34.jp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5.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hyperlink" Target="https://next.amboss.com/us/article/Ln0wFg#Z78c098e284dee4ae95afddad9ababaa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46.png"/><Relationship Id="rId5" Type="http://schemas.openxmlformats.org/officeDocument/2006/relationships/image" Target="../media/image4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png"/><Relationship Id="rId4" Type="http://schemas.openxmlformats.org/officeDocument/2006/relationships/image" Target="../media/image52.png"/><Relationship Id="rId5" Type="http://schemas.openxmlformats.org/officeDocument/2006/relationships/hyperlink" Target="https://docs.google.com/forms/d/e/1FAIpQLSellgvn263ZGMVLfCNfffhfGB8DwE-fZDSLmWJlAtaqXm_24w/viewform?usp=sf_lin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45.png"/><Relationship Id="rId5"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721971" y="345764"/>
            <a:ext cx="1261879" cy="827325"/>
          </a:xfrm>
          <a:prstGeom prst="rect">
            <a:avLst/>
          </a:prstGeom>
          <a:noFill/>
          <a:ln>
            <a:noFill/>
          </a:ln>
        </p:spPr>
      </p:pic>
      <p:cxnSp>
        <p:nvCxnSpPr>
          <p:cNvPr id="57" name="Google Shape;57;p13"/>
          <p:cNvCxnSpPr/>
          <p:nvPr/>
        </p:nvCxnSpPr>
        <p:spPr>
          <a:xfrm>
            <a:off x="1000125" y="31337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58" name="Google Shape;58;p13"/>
          <p:cNvPicPr preferRelativeResize="0"/>
          <p:nvPr/>
        </p:nvPicPr>
        <p:blipFill>
          <a:blip r:embed="rId4">
            <a:alphaModFix/>
          </a:blip>
          <a:stretch>
            <a:fillRect/>
          </a:stretch>
        </p:blipFill>
        <p:spPr>
          <a:xfrm>
            <a:off x="5772238" y="1897213"/>
            <a:ext cx="1271500" cy="1271500"/>
          </a:xfrm>
          <a:prstGeom prst="rect">
            <a:avLst/>
          </a:prstGeom>
          <a:noFill/>
          <a:ln>
            <a:noFill/>
          </a:ln>
        </p:spPr>
      </p:pic>
      <p:sp>
        <p:nvSpPr>
          <p:cNvPr id="59" name="Google Shape;59;p13"/>
          <p:cNvSpPr txBox="1"/>
          <p:nvPr/>
        </p:nvSpPr>
        <p:spPr>
          <a:xfrm>
            <a:off x="1724025" y="22876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Summary File</a:t>
            </a:r>
            <a:endParaRPr sz="3600">
              <a:solidFill>
                <a:srgbClr val="006D77"/>
              </a:solidFill>
              <a:latin typeface="Lora"/>
              <a:ea typeface="Lora"/>
              <a:cs typeface="Lora"/>
              <a:sym typeface="Lora"/>
            </a:endParaRPr>
          </a:p>
        </p:txBody>
      </p:sp>
      <p:pic>
        <p:nvPicPr>
          <p:cNvPr id="60" name="Google Shape;60;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1" name="Google Shape;61;p13"/>
          <p:cNvSpPr/>
          <p:nvPr/>
        </p:nvSpPr>
        <p:spPr>
          <a:xfrm rot="-5400000">
            <a:off x="6531450" y="9479850"/>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rot="-5400000">
            <a:off x="6643425" y="9615425"/>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txBox="1"/>
          <p:nvPr/>
        </p:nvSpPr>
        <p:spPr>
          <a:xfrm>
            <a:off x="6290250" y="10269450"/>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64" name="Google Shape;64;p13"/>
          <p:cNvSpPr txBox="1"/>
          <p:nvPr/>
        </p:nvSpPr>
        <p:spPr>
          <a:xfrm>
            <a:off x="800100" y="36861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800">
                <a:solidFill>
                  <a:srgbClr val="006D77"/>
                </a:solidFill>
                <a:latin typeface="Lora"/>
                <a:ea typeface="Lora"/>
                <a:cs typeface="Lora"/>
                <a:sym typeface="Lora"/>
              </a:rPr>
              <a:t>Team leaders:</a:t>
            </a:r>
            <a:endParaRPr sz="2200">
              <a:solidFill>
                <a:srgbClr val="83C5BE"/>
              </a:solidFill>
              <a:latin typeface="Lora"/>
              <a:ea typeface="Lora"/>
              <a:cs typeface="Lora"/>
              <a:sym typeface="Lora"/>
            </a:endParaRPr>
          </a:p>
        </p:txBody>
      </p:sp>
      <p:sp>
        <p:nvSpPr>
          <p:cNvPr id="65" name="Google Shape;65;p13"/>
          <p:cNvSpPr txBox="1"/>
          <p:nvPr/>
        </p:nvSpPr>
        <p:spPr>
          <a:xfrm>
            <a:off x="676275" y="42386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200">
                <a:solidFill>
                  <a:srgbClr val="83C5BE"/>
                </a:solidFill>
                <a:latin typeface="Lora"/>
                <a:ea typeface="Lora"/>
                <a:cs typeface="Lora"/>
                <a:sym typeface="Lora"/>
              </a:rPr>
              <a:t>Nouf Alshammari</a:t>
            </a:r>
            <a:endParaRPr sz="22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200">
                <a:solidFill>
                  <a:srgbClr val="83C5BE"/>
                </a:solidFill>
                <a:latin typeface="Lora"/>
                <a:ea typeface="Lora"/>
                <a:cs typeface="Lora"/>
                <a:sym typeface="Lora"/>
              </a:rPr>
              <a:t>Haneen Somily</a:t>
            </a:r>
            <a:endParaRPr sz="2200">
              <a:solidFill>
                <a:srgbClr val="83C5BE"/>
              </a:solidFill>
              <a:latin typeface="Lora"/>
              <a:ea typeface="Lora"/>
              <a:cs typeface="Lora"/>
              <a:sym typeface="Lora"/>
            </a:endParaRPr>
          </a:p>
        </p:txBody>
      </p:sp>
      <p:sp>
        <p:nvSpPr>
          <p:cNvPr id="66" name="Google Shape;66;p13"/>
          <p:cNvSpPr txBox="1"/>
          <p:nvPr/>
        </p:nvSpPr>
        <p:spPr>
          <a:xfrm>
            <a:off x="3889950" y="4238625"/>
            <a:ext cx="3852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200">
                <a:solidFill>
                  <a:srgbClr val="83C5BE"/>
                </a:solidFill>
                <a:latin typeface="Lora"/>
                <a:ea typeface="Lora"/>
                <a:cs typeface="Lora"/>
                <a:sym typeface="Lora"/>
              </a:rPr>
              <a:t>Naif Alsulais</a:t>
            </a:r>
            <a:endParaRPr sz="22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200">
                <a:solidFill>
                  <a:srgbClr val="83C5BE"/>
                </a:solidFill>
                <a:latin typeface="Lora"/>
                <a:ea typeface="Lora"/>
                <a:cs typeface="Lora"/>
                <a:sym typeface="Lora"/>
              </a:rPr>
              <a:t>Mohammed alshoieer</a:t>
            </a:r>
            <a:endParaRPr sz="2200">
              <a:solidFill>
                <a:srgbClr val="83C5BE"/>
              </a:solidFill>
              <a:latin typeface="Lora"/>
              <a:ea typeface="Lora"/>
              <a:cs typeface="Lora"/>
              <a:sym typeface="Lora"/>
            </a:endParaRPr>
          </a:p>
        </p:txBody>
      </p:sp>
      <p:cxnSp>
        <p:nvCxnSpPr>
          <p:cNvPr id="67" name="Google Shape;67;p13"/>
          <p:cNvCxnSpPr/>
          <p:nvPr/>
        </p:nvCxnSpPr>
        <p:spPr>
          <a:xfrm>
            <a:off x="1247775" y="55245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8" name="Google Shape;68;p13"/>
          <p:cNvCxnSpPr/>
          <p:nvPr/>
        </p:nvCxnSpPr>
        <p:spPr>
          <a:xfrm rot="10800000">
            <a:off x="942975" y="6000750"/>
            <a:ext cx="5305500" cy="0"/>
          </a:xfrm>
          <a:prstGeom prst="straightConnector1">
            <a:avLst/>
          </a:prstGeom>
          <a:noFill/>
          <a:ln cap="flat" cmpd="sng" w="19050">
            <a:solidFill>
              <a:srgbClr val="FFDDD2"/>
            </a:solidFill>
            <a:prstDash val="solid"/>
            <a:round/>
            <a:headEnd len="med" w="med" type="none"/>
            <a:tailEnd len="med" w="med" type="oval"/>
          </a:ln>
        </p:spPr>
      </p:cxnSp>
      <p:sp>
        <p:nvSpPr>
          <p:cNvPr id="69" name="Google Shape;69;p13"/>
          <p:cNvSpPr txBox="1"/>
          <p:nvPr/>
        </p:nvSpPr>
        <p:spPr>
          <a:xfrm>
            <a:off x="1381125" y="56673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File was done by:</a:t>
            </a:r>
            <a:endParaRPr sz="2400">
              <a:solidFill>
                <a:srgbClr val="E29578"/>
              </a:solidFill>
              <a:latin typeface="Lora"/>
              <a:ea typeface="Lora"/>
              <a:cs typeface="Lora"/>
              <a:sym typeface="Lora"/>
            </a:endParaRPr>
          </a:p>
        </p:txBody>
      </p:sp>
      <p:sp>
        <p:nvSpPr>
          <p:cNvPr id="70" name="Google Shape;70;p13"/>
          <p:cNvSpPr txBox="1"/>
          <p:nvPr/>
        </p:nvSpPr>
        <p:spPr>
          <a:xfrm>
            <a:off x="1412125" y="6095875"/>
            <a:ext cx="4360200" cy="30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E29578"/>
              </a:solidFill>
              <a:latin typeface="Mada"/>
              <a:ea typeface="Mada"/>
              <a:cs typeface="Mada"/>
              <a:sym typeface="Mada"/>
            </a:endParaRPr>
          </a:p>
        </p:txBody>
      </p:sp>
      <p:sp>
        <p:nvSpPr>
          <p:cNvPr id="71" name="Google Shape;71;p13"/>
          <p:cNvSpPr txBox="1"/>
          <p:nvPr/>
        </p:nvSpPr>
        <p:spPr>
          <a:xfrm>
            <a:off x="1386850" y="6095350"/>
            <a:ext cx="3343200" cy="2938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Naif Alsulais</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Mohammed Musfer</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Mashal AbaAlkhail</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Mohammed alshoieer</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Noura Alturki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Ateen Almutairi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Wejdan Alnufaie</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Lama Alassiri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Deema Almaziad</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Fatemah Alsaleh</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Shahad BinSelayem</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Razan AlRabah</a:t>
            </a:r>
            <a:endParaRPr sz="1700">
              <a:solidFill>
                <a:srgbClr val="E29578"/>
              </a:solidFill>
              <a:latin typeface="Mada"/>
              <a:ea typeface="Mada"/>
              <a:cs typeface="Mada"/>
              <a:sym typeface="Mada"/>
            </a:endParaRPr>
          </a:p>
          <a:p>
            <a:pPr indent="0" lvl="0" marL="0" rtl="0" algn="l">
              <a:spcBef>
                <a:spcPts val="0"/>
              </a:spcBef>
              <a:spcAft>
                <a:spcPts val="0"/>
              </a:spcAft>
              <a:buNone/>
            </a:pPr>
            <a:r>
              <a:t/>
            </a:r>
            <a:endParaRPr sz="1700">
              <a:solidFill>
                <a:srgbClr val="E29578"/>
              </a:solidFill>
              <a:latin typeface="Mada"/>
              <a:ea typeface="Mada"/>
              <a:cs typeface="Mada"/>
              <a:sym typeface="Mada"/>
            </a:endParaRPr>
          </a:p>
        </p:txBody>
      </p:sp>
      <p:sp>
        <p:nvSpPr>
          <p:cNvPr id="72" name="Google Shape;72;p13"/>
          <p:cNvSpPr txBox="1"/>
          <p:nvPr/>
        </p:nvSpPr>
        <p:spPr>
          <a:xfrm>
            <a:off x="-2150" y="10254875"/>
            <a:ext cx="1104900" cy="17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83C5BE"/>
                </a:solidFill>
                <a:latin typeface="Mada"/>
                <a:ea typeface="Mada"/>
                <a:cs typeface="Mada"/>
                <a:sym typeface="Mada"/>
              </a:rPr>
              <a:t>Summarized the lectures</a:t>
            </a:r>
            <a:endParaRPr b="1" sz="1000">
              <a:solidFill>
                <a:srgbClr val="83C5BE"/>
              </a:solidFill>
              <a:latin typeface="Mada"/>
              <a:ea typeface="Mada"/>
              <a:cs typeface="Mada"/>
              <a:sym typeface="Mada"/>
            </a:endParaRPr>
          </a:p>
        </p:txBody>
      </p:sp>
      <p:pic>
        <p:nvPicPr>
          <p:cNvPr id="73" name="Google Shape;73;p13"/>
          <p:cNvPicPr preferRelativeResize="0"/>
          <p:nvPr/>
        </p:nvPicPr>
        <p:blipFill>
          <a:blip r:embed="rId7">
            <a:alphaModFix/>
          </a:blip>
          <a:stretch>
            <a:fillRect/>
          </a:stretch>
        </p:blipFill>
        <p:spPr>
          <a:xfrm>
            <a:off x="261050" y="9796150"/>
            <a:ext cx="508200" cy="508200"/>
          </a:xfrm>
          <a:prstGeom prst="rect">
            <a:avLst/>
          </a:prstGeom>
          <a:noFill/>
          <a:ln>
            <a:noFill/>
          </a:ln>
        </p:spPr>
      </p:pic>
      <p:pic>
        <p:nvPicPr>
          <p:cNvPr id="74" name="Google Shape;74;p13"/>
          <p:cNvPicPr preferRelativeResize="0"/>
          <p:nvPr/>
        </p:nvPicPr>
        <p:blipFill>
          <a:blip r:embed="rId7">
            <a:alphaModFix/>
          </a:blip>
          <a:stretch>
            <a:fillRect/>
          </a:stretch>
        </p:blipFill>
        <p:spPr>
          <a:xfrm>
            <a:off x="1518487" y="6164675"/>
            <a:ext cx="264575" cy="264575"/>
          </a:xfrm>
          <a:prstGeom prst="rect">
            <a:avLst/>
          </a:prstGeom>
          <a:noFill/>
          <a:ln>
            <a:noFill/>
          </a:ln>
        </p:spPr>
      </p:pic>
      <p:pic>
        <p:nvPicPr>
          <p:cNvPr id="75" name="Google Shape;75;p13"/>
          <p:cNvPicPr preferRelativeResize="0"/>
          <p:nvPr/>
        </p:nvPicPr>
        <p:blipFill>
          <a:blip r:embed="rId7">
            <a:alphaModFix/>
          </a:blip>
          <a:stretch>
            <a:fillRect/>
          </a:stretch>
        </p:blipFill>
        <p:spPr>
          <a:xfrm>
            <a:off x="1518487" y="6446450"/>
            <a:ext cx="264575" cy="264575"/>
          </a:xfrm>
          <a:prstGeom prst="rect">
            <a:avLst/>
          </a:prstGeom>
          <a:noFill/>
          <a:ln>
            <a:noFill/>
          </a:ln>
        </p:spPr>
      </p:pic>
      <p:pic>
        <p:nvPicPr>
          <p:cNvPr id="76" name="Google Shape;76;p13"/>
          <p:cNvPicPr preferRelativeResize="0"/>
          <p:nvPr/>
        </p:nvPicPr>
        <p:blipFill>
          <a:blip r:embed="rId7">
            <a:alphaModFix/>
          </a:blip>
          <a:stretch>
            <a:fillRect/>
          </a:stretch>
        </p:blipFill>
        <p:spPr>
          <a:xfrm>
            <a:off x="1518487" y="6728225"/>
            <a:ext cx="264575" cy="264575"/>
          </a:xfrm>
          <a:prstGeom prst="rect">
            <a:avLst/>
          </a:prstGeom>
          <a:noFill/>
          <a:ln>
            <a:noFill/>
          </a:ln>
        </p:spPr>
      </p:pic>
      <p:pic>
        <p:nvPicPr>
          <p:cNvPr id="77" name="Google Shape;77;p13"/>
          <p:cNvPicPr preferRelativeResize="0"/>
          <p:nvPr/>
        </p:nvPicPr>
        <p:blipFill>
          <a:blip r:embed="rId7">
            <a:alphaModFix/>
          </a:blip>
          <a:stretch>
            <a:fillRect/>
          </a:stretch>
        </p:blipFill>
        <p:spPr>
          <a:xfrm>
            <a:off x="1518487" y="6992800"/>
            <a:ext cx="264575" cy="264575"/>
          </a:xfrm>
          <a:prstGeom prst="rect">
            <a:avLst/>
          </a:prstGeom>
          <a:noFill/>
          <a:ln>
            <a:noFill/>
          </a:ln>
        </p:spPr>
      </p:pic>
      <p:sp>
        <p:nvSpPr>
          <p:cNvPr id="78" name="Google Shape;78;p13"/>
          <p:cNvSpPr txBox="1"/>
          <p:nvPr/>
        </p:nvSpPr>
        <p:spPr>
          <a:xfrm>
            <a:off x="3825250" y="6095350"/>
            <a:ext cx="3343200" cy="2938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Nouf Alshammari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Taif Alshammari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Njoud Alali</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Jude Alkhalifah</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Nujud Alabdullatif</a:t>
            </a:r>
            <a:endParaRPr sz="1700">
              <a:solidFill>
                <a:srgbClr val="E29578"/>
              </a:solidFill>
              <a:latin typeface="Mada"/>
              <a:ea typeface="Mada"/>
              <a:cs typeface="Mada"/>
              <a:sym typeface="Mada"/>
            </a:endParaRPr>
          </a:p>
          <a:p>
            <a:pPr indent="-336550" lvl="0" marL="457200" rtl="0" algn="l">
              <a:spcBef>
                <a:spcPts val="0"/>
              </a:spcBef>
              <a:spcAft>
                <a:spcPts val="0"/>
              </a:spcAft>
              <a:buClr>
                <a:srgbClr val="E29578"/>
              </a:buClr>
              <a:buSzPts val="1700"/>
              <a:buFont typeface="Mada"/>
              <a:buChar char="●"/>
            </a:pPr>
            <a:r>
              <a:rPr lang="en-GB" sz="1700">
                <a:solidFill>
                  <a:srgbClr val="E29578"/>
                </a:solidFill>
                <a:latin typeface="Mada"/>
                <a:ea typeface="Mada"/>
                <a:cs typeface="Mada"/>
                <a:sym typeface="Mada"/>
              </a:rPr>
              <a:t>Ajeed Alrashoud</a:t>
            </a:r>
            <a:endParaRPr sz="1700">
              <a:solidFill>
                <a:srgbClr val="E29578"/>
              </a:solidFill>
              <a:latin typeface="Mada"/>
              <a:ea typeface="Mada"/>
              <a:cs typeface="Mada"/>
              <a:sym typeface="Mad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cxnSp>
        <p:nvCxnSpPr>
          <p:cNvPr id="223" name="Google Shape;223;p22"/>
          <p:cNvCxnSpPr/>
          <p:nvPr/>
        </p:nvCxnSpPr>
        <p:spPr>
          <a:xfrm>
            <a:off x="122411" y="2357278"/>
            <a:ext cx="3450000" cy="14700"/>
          </a:xfrm>
          <a:prstGeom prst="straightConnector1">
            <a:avLst/>
          </a:prstGeom>
          <a:noFill/>
          <a:ln cap="flat" cmpd="sng" w="28575">
            <a:solidFill>
              <a:srgbClr val="83C5BE"/>
            </a:solidFill>
            <a:prstDash val="solid"/>
            <a:round/>
            <a:headEnd len="med" w="med" type="oval"/>
            <a:tailEnd len="med" w="med" type="oval"/>
          </a:ln>
        </p:spPr>
      </p:cxnSp>
      <p:sp>
        <p:nvSpPr>
          <p:cNvPr id="224" name="Google Shape;224;p22"/>
          <p:cNvSpPr/>
          <p:nvPr/>
        </p:nvSpPr>
        <p:spPr>
          <a:xfrm>
            <a:off x="1387525" y="2012575"/>
            <a:ext cx="764700" cy="704100"/>
          </a:xfrm>
          <a:prstGeom prst="ellipse">
            <a:avLst/>
          </a:prstGeom>
          <a:solidFill>
            <a:srgbClr val="ABE5D9"/>
          </a:solidFill>
          <a:ln cap="flat" cmpd="sng" w="9525">
            <a:solidFill>
              <a:srgbClr val="ABE5D9"/>
            </a:solidFill>
            <a:prstDash val="solid"/>
            <a:round/>
            <a:headEnd len="sm" w="sm" type="none"/>
            <a:tailEnd len="sm" w="sm" type="none"/>
          </a:ln>
          <a:effectLst>
            <a:outerShdw blurRad="57150" rotWithShape="0" algn="bl" dir="5400000" dist="19050">
              <a:srgbClr val="666666">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txBox="1"/>
          <p:nvPr/>
        </p:nvSpPr>
        <p:spPr>
          <a:xfrm>
            <a:off x="82550" y="1244975"/>
            <a:ext cx="7317900" cy="469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Our aim is to blunt EBB phase as it will lead to </a:t>
            </a:r>
            <a:r>
              <a:rPr lang="en-GB" sz="1000">
                <a:latin typeface="Mada"/>
                <a:ea typeface="Mada"/>
                <a:cs typeface="Mada"/>
                <a:sym typeface="Mada"/>
              </a:rPr>
              <a:t>further tissue damage and supplement patients in Flow phase to assure healing and prevent complications </a:t>
            </a:r>
            <a:endParaRPr sz="1000">
              <a:latin typeface="Mada"/>
              <a:ea typeface="Mada"/>
              <a:cs typeface="Mada"/>
              <a:sym typeface="Mada"/>
            </a:endParaRPr>
          </a:p>
        </p:txBody>
      </p:sp>
      <p:sp>
        <p:nvSpPr>
          <p:cNvPr id="226" name="Google Shape;226;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txBox="1"/>
          <p:nvPr/>
        </p:nvSpPr>
        <p:spPr>
          <a:xfrm>
            <a:off x="1077713" y="285254"/>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Metabolic response to injury</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28" name="Google Shape;228;p22"/>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229" name="Google Shape;229;p22"/>
          <p:cNvSpPr txBox="1"/>
          <p:nvPr/>
        </p:nvSpPr>
        <p:spPr>
          <a:xfrm>
            <a:off x="82550" y="1001825"/>
            <a:ext cx="44496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Obj1: </a:t>
            </a:r>
            <a:r>
              <a:rPr b="1" lang="en-GB" sz="1000">
                <a:solidFill>
                  <a:srgbClr val="006D77"/>
                </a:solidFill>
                <a:highlight>
                  <a:srgbClr val="EDF9F9"/>
                </a:highlight>
                <a:latin typeface="Lora"/>
                <a:ea typeface="Lora"/>
                <a:cs typeface="Lora"/>
                <a:sym typeface="Lora"/>
              </a:rPr>
              <a:t>Factors mediating the metabolic response.</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pic>
        <p:nvPicPr>
          <p:cNvPr id="230" name="Google Shape;230;p22"/>
          <p:cNvPicPr preferRelativeResize="0"/>
          <p:nvPr/>
        </p:nvPicPr>
        <p:blipFill>
          <a:blip r:embed="rId3">
            <a:alphaModFix/>
          </a:blip>
          <a:stretch>
            <a:fillRect/>
          </a:stretch>
        </p:blipFill>
        <p:spPr>
          <a:xfrm>
            <a:off x="122391" y="1297584"/>
            <a:ext cx="391949" cy="391974"/>
          </a:xfrm>
          <a:prstGeom prst="rect">
            <a:avLst/>
          </a:prstGeom>
          <a:noFill/>
          <a:ln>
            <a:noFill/>
          </a:ln>
        </p:spPr>
      </p:pic>
      <p:sp>
        <p:nvSpPr>
          <p:cNvPr id="231" name="Google Shape;231;p22"/>
          <p:cNvSpPr txBox="1"/>
          <p:nvPr/>
        </p:nvSpPr>
        <p:spPr>
          <a:xfrm>
            <a:off x="1504871" y="2116675"/>
            <a:ext cx="6099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rgbClr val="FFFFFF"/>
                </a:solidFill>
                <a:latin typeface="Mada"/>
                <a:ea typeface="Mada"/>
                <a:cs typeface="Mada"/>
                <a:sym typeface="Mada"/>
              </a:rPr>
              <a:t>VS</a:t>
            </a:r>
            <a:endParaRPr b="1" sz="2200">
              <a:solidFill>
                <a:srgbClr val="FFFFFF"/>
              </a:solidFill>
              <a:latin typeface="Mada"/>
              <a:ea typeface="Mada"/>
              <a:cs typeface="Mada"/>
              <a:sym typeface="Mada"/>
            </a:endParaRPr>
          </a:p>
        </p:txBody>
      </p:sp>
      <p:sp>
        <p:nvSpPr>
          <p:cNvPr id="232" name="Google Shape;232;p22"/>
          <p:cNvSpPr txBox="1"/>
          <p:nvPr/>
        </p:nvSpPr>
        <p:spPr>
          <a:xfrm>
            <a:off x="336226" y="2012575"/>
            <a:ext cx="12396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200">
                <a:solidFill>
                  <a:srgbClr val="1F1A33"/>
                </a:solidFill>
                <a:latin typeface="Mada"/>
                <a:ea typeface="Mada"/>
                <a:cs typeface="Mada"/>
                <a:sym typeface="Mada"/>
              </a:rPr>
              <a:t>Ebb phase</a:t>
            </a:r>
            <a:endParaRPr b="1" sz="1200">
              <a:solidFill>
                <a:srgbClr val="1F1A33"/>
              </a:solidFill>
              <a:latin typeface="Mada"/>
              <a:ea typeface="Mada"/>
              <a:cs typeface="Mada"/>
              <a:sym typeface="Mada"/>
            </a:endParaRPr>
          </a:p>
        </p:txBody>
      </p:sp>
      <p:sp>
        <p:nvSpPr>
          <p:cNvPr id="233" name="Google Shape;233;p22"/>
          <p:cNvSpPr txBox="1"/>
          <p:nvPr/>
        </p:nvSpPr>
        <p:spPr>
          <a:xfrm>
            <a:off x="156375" y="2357275"/>
            <a:ext cx="1599300" cy="12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F1A33"/>
                </a:solidFill>
                <a:latin typeface="Mada"/>
                <a:ea typeface="Mada"/>
                <a:cs typeface="Mada"/>
                <a:sym typeface="Mada"/>
              </a:rPr>
              <a:t>↓Cardiac output          ↓Oxygen consumption          ↓Blood pressure          ↓Tissue perfusion          ↓Body temperature          ↓Metabolic rate</a:t>
            </a:r>
            <a:endParaRPr sz="1000">
              <a:solidFill>
                <a:srgbClr val="1F1A33"/>
              </a:solidFill>
              <a:latin typeface="Mada"/>
              <a:ea typeface="Mada"/>
              <a:cs typeface="Mada"/>
              <a:sym typeface="Mada"/>
            </a:endParaRPr>
          </a:p>
          <a:p>
            <a:pPr indent="0" lvl="0" marL="0" rtl="0" algn="l">
              <a:spcBef>
                <a:spcPts val="1600"/>
              </a:spcBef>
              <a:spcAft>
                <a:spcPts val="1600"/>
              </a:spcAft>
              <a:buNone/>
            </a:pPr>
            <a:r>
              <a:t/>
            </a:r>
            <a:endParaRPr sz="1000">
              <a:solidFill>
                <a:srgbClr val="1F1A33"/>
              </a:solidFill>
              <a:latin typeface="Mada"/>
              <a:ea typeface="Mada"/>
              <a:cs typeface="Mada"/>
              <a:sym typeface="Mada"/>
            </a:endParaRPr>
          </a:p>
        </p:txBody>
      </p:sp>
      <p:sp>
        <p:nvSpPr>
          <p:cNvPr id="234" name="Google Shape;234;p22"/>
          <p:cNvSpPr txBox="1"/>
          <p:nvPr/>
        </p:nvSpPr>
        <p:spPr>
          <a:xfrm>
            <a:off x="2268764" y="2012575"/>
            <a:ext cx="1413000" cy="7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200">
                <a:solidFill>
                  <a:srgbClr val="1F1A33"/>
                </a:solidFill>
                <a:latin typeface="Mada"/>
                <a:ea typeface="Mada"/>
                <a:cs typeface="Mada"/>
                <a:sym typeface="Mada"/>
              </a:rPr>
              <a:t>Flow phase</a:t>
            </a:r>
            <a:endParaRPr b="1" sz="1200">
              <a:solidFill>
                <a:srgbClr val="1F1A33"/>
              </a:solidFill>
              <a:latin typeface="Mada"/>
              <a:ea typeface="Mada"/>
              <a:cs typeface="Mada"/>
              <a:sym typeface="Mada"/>
            </a:endParaRPr>
          </a:p>
        </p:txBody>
      </p:sp>
      <p:sp>
        <p:nvSpPr>
          <p:cNvPr id="235" name="Google Shape;235;p22"/>
          <p:cNvSpPr txBox="1"/>
          <p:nvPr/>
        </p:nvSpPr>
        <p:spPr>
          <a:xfrm>
            <a:off x="2077075" y="2357275"/>
            <a:ext cx="1921800" cy="13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a:t>
            </a:r>
            <a:r>
              <a:rPr lang="en-GB" sz="1000">
                <a:latin typeface="Mada"/>
                <a:ea typeface="Mada"/>
                <a:cs typeface="Mada"/>
                <a:sym typeface="Mada"/>
              </a:rPr>
              <a:t>Catecholamines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↑Glucocorticoids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Glucagon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Release of cytokines, lipid mediators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Acute phase protection production </a:t>
            </a:r>
            <a:endParaRPr sz="1000">
              <a:latin typeface="Mada"/>
              <a:ea typeface="Mada"/>
              <a:cs typeface="Mada"/>
              <a:sym typeface="Mada"/>
            </a:endParaRPr>
          </a:p>
        </p:txBody>
      </p:sp>
      <p:graphicFrame>
        <p:nvGraphicFramePr>
          <p:cNvPr id="236" name="Google Shape;236;p22"/>
          <p:cNvGraphicFramePr/>
          <p:nvPr/>
        </p:nvGraphicFramePr>
        <p:xfrm>
          <a:off x="4414829" y="6838921"/>
          <a:ext cx="3000000" cy="3000000"/>
        </p:xfrm>
        <a:graphic>
          <a:graphicData uri="http://schemas.openxmlformats.org/drawingml/2006/table">
            <a:tbl>
              <a:tblPr>
                <a:noFill/>
                <a:tableStyleId>{D3E167ED-22CA-4A82-93CB-9FAC8B9D42B7}</a:tableStyleId>
              </a:tblPr>
              <a:tblGrid>
                <a:gridCol w="899775"/>
                <a:gridCol w="1124250"/>
                <a:gridCol w="1012025"/>
              </a:tblGrid>
              <a:tr h="300125">
                <a:tc>
                  <a:txBody>
                    <a:bodyPr/>
                    <a:lstStyle/>
                    <a:p>
                      <a:pPr indent="0" lvl="0" marL="0" marR="0" rtl="0" algn="ctr">
                        <a:lnSpc>
                          <a:spcPct val="100000"/>
                        </a:lnSpc>
                        <a:spcBef>
                          <a:spcPts val="0"/>
                        </a:spcBef>
                        <a:spcAft>
                          <a:spcPts val="0"/>
                        </a:spcAft>
                        <a:buClr>
                          <a:srgbClr val="000000"/>
                        </a:buClr>
                        <a:buSzPts val="1300"/>
                        <a:buFont typeface="Arial"/>
                        <a:buNone/>
                      </a:pPr>
                      <a:r>
                        <a:t/>
                      </a:r>
                      <a:endParaRPr b="1" sz="700" u="none" cap="none" strike="noStrike">
                        <a:latin typeface="Mada"/>
                        <a:ea typeface="Mada"/>
                        <a:cs typeface="Mada"/>
                        <a:sym typeface="Mada"/>
                      </a:endParaRPr>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700">
                          <a:solidFill>
                            <a:srgbClr val="006D77"/>
                          </a:solidFill>
                          <a:latin typeface="Lora"/>
                          <a:ea typeface="Lora"/>
                          <a:cs typeface="Lora"/>
                          <a:sym typeface="Lora"/>
                        </a:rPr>
                        <a:t>Starvation</a:t>
                      </a:r>
                      <a:endParaRPr b="1" sz="700" u="none" cap="none" strike="noStrike">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700">
                          <a:solidFill>
                            <a:srgbClr val="006D77"/>
                          </a:solidFill>
                          <a:latin typeface="Lora"/>
                          <a:ea typeface="Lora"/>
                          <a:cs typeface="Lora"/>
                          <a:sym typeface="Lora"/>
                        </a:rPr>
                        <a:t>Trauma or Disease</a:t>
                      </a:r>
                      <a:endParaRPr b="1" sz="700" u="none" cap="none" strike="noStrike">
                        <a:solidFill>
                          <a:srgbClr val="006D77"/>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300125">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Metabolic Rate</a:t>
                      </a:r>
                      <a:endParaRPr b="1" sz="7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700">
                          <a:solidFill>
                            <a:srgbClr val="222222"/>
                          </a:solidFill>
                          <a:latin typeface="Mada"/>
                          <a:ea typeface="Mada"/>
                          <a:cs typeface="Mada"/>
                          <a:sym typeface="Mada"/>
                        </a:rPr>
                        <a:t>↓</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700">
                          <a:solidFill>
                            <a:srgbClr val="222222"/>
                          </a:solidFill>
                          <a:latin typeface="Mada"/>
                          <a:ea typeface="Mada"/>
                          <a:cs typeface="Mada"/>
                          <a:sym typeface="Mada"/>
                        </a:rPr>
                        <a:t>↑↑</a:t>
                      </a:r>
                      <a:endParaRPr baseline="30000" sz="700" u="none" cap="none" strike="noStrike">
                        <a:solidFill>
                          <a:srgbClr val="6AA84F"/>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7625">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Body Fuels</a:t>
                      </a:r>
                      <a:endParaRPr b="1" sz="7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700">
                          <a:latin typeface="Mada"/>
                          <a:ea typeface="Mada"/>
                          <a:cs typeface="Mada"/>
                          <a:sym typeface="Mada"/>
                        </a:rPr>
                        <a:t>Conserved</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700">
                          <a:latin typeface="Mada"/>
                          <a:ea typeface="Mada"/>
                          <a:cs typeface="Mada"/>
                          <a:sym typeface="Mada"/>
                        </a:rPr>
                        <a:t>Wasted</a:t>
                      </a:r>
                      <a:endParaRPr baseline="30000" sz="7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00125">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Body Proteins</a:t>
                      </a:r>
                      <a:endParaRPr b="1" sz="7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700">
                          <a:latin typeface="Mada"/>
                          <a:ea typeface="Mada"/>
                          <a:cs typeface="Mada"/>
                          <a:sym typeface="Mada"/>
                        </a:rPr>
                        <a:t>Conserved</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700">
                          <a:latin typeface="Mada"/>
                          <a:ea typeface="Mada"/>
                          <a:cs typeface="Mada"/>
                          <a:sym typeface="Mada"/>
                        </a:rPr>
                        <a:t>Wasted</a:t>
                      </a:r>
                      <a:endParaRPr baseline="30000" sz="7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92400">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Urinary Nitrogen</a:t>
                      </a:r>
                      <a:endParaRPr b="1" sz="7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700">
                          <a:solidFill>
                            <a:srgbClr val="222222"/>
                          </a:solidFill>
                          <a:latin typeface="Mada"/>
                          <a:ea typeface="Mada"/>
                          <a:cs typeface="Mada"/>
                          <a:sym typeface="Mada"/>
                        </a:rPr>
                        <a:t>↓</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700">
                          <a:solidFill>
                            <a:srgbClr val="222222"/>
                          </a:solidFill>
                          <a:latin typeface="Mada"/>
                          <a:ea typeface="Mada"/>
                          <a:cs typeface="Mada"/>
                          <a:sym typeface="Mada"/>
                        </a:rPr>
                        <a:t>↑↑</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7625">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Weight Loss</a:t>
                      </a:r>
                      <a:endParaRPr b="1" sz="7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700">
                          <a:latin typeface="Mada"/>
                          <a:ea typeface="Mada"/>
                          <a:cs typeface="Mada"/>
                          <a:sym typeface="Mada"/>
                        </a:rPr>
                        <a:t>Slow</a:t>
                      </a:r>
                      <a:endParaRPr sz="7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GB" sz="700">
                          <a:latin typeface="Mada"/>
                          <a:ea typeface="Mada"/>
                          <a:cs typeface="Mada"/>
                          <a:sym typeface="Mada"/>
                        </a:rPr>
                        <a:t>Rapid</a:t>
                      </a:r>
                      <a:endParaRPr sz="7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237" name="Google Shape;237;p22"/>
          <p:cNvGraphicFramePr/>
          <p:nvPr/>
        </p:nvGraphicFramePr>
        <p:xfrm>
          <a:off x="122401" y="6876431"/>
          <a:ext cx="3000000" cy="3000000"/>
        </p:xfrm>
        <a:graphic>
          <a:graphicData uri="http://schemas.openxmlformats.org/drawingml/2006/table">
            <a:tbl>
              <a:tblPr>
                <a:noFill/>
                <a:tableStyleId>{2E7420AC-8EB7-499D-9B04-B89A423E4B52}</a:tableStyleId>
              </a:tblPr>
              <a:tblGrid>
                <a:gridCol w="1211775"/>
                <a:gridCol w="1398775"/>
                <a:gridCol w="1621500"/>
              </a:tblGrid>
              <a:tr h="271050">
                <a:tc gridSpan="3">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Metabolic response to starvation</a:t>
                      </a:r>
                      <a:endParaRPr b="1" sz="7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hMerge="1"/>
                <a:tc hMerge="1"/>
              </a:tr>
              <a:tr h="271050">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Hormone </a:t>
                      </a:r>
                      <a:endParaRPr b="1" sz="7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Source </a:t>
                      </a:r>
                      <a:endParaRPr b="1" sz="7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Change in Secretion </a:t>
                      </a:r>
                      <a:endParaRPr b="1" sz="7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71250">
                <a:tc>
                  <a:txBody>
                    <a:bodyPr/>
                    <a:lstStyle/>
                    <a:p>
                      <a:pPr indent="0" lvl="0" marL="0" rtl="0" algn="l">
                        <a:spcBef>
                          <a:spcPts val="0"/>
                        </a:spcBef>
                        <a:spcAft>
                          <a:spcPts val="0"/>
                        </a:spcAft>
                        <a:buNone/>
                      </a:pPr>
                      <a:r>
                        <a:rPr lang="en-GB" sz="700">
                          <a:latin typeface="Mada"/>
                          <a:ea typeface="Mada"/>
                          <a:cs typeface="Mada"/>
                          <a:sym typeface="Mada"/>
                        </a:rPr>
                        <a:t>Norepinephrine </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700">
                          <a:latin typeface="Mada"/>
                          <a:ea typeface="Mada"/>
                          <a:cs typeface="Mada"/>
                          <a:sym typeface="Mada"/>
                        </a:rPr>
                        <a:t>Sympathetic Nervous System </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700">
                          <a:latin typeface="Mada"/>
                          <a:ea typeface="Mada"/>
                          <a:cs typeface="Mada"/>
                          <a:sym typeface="Mada"/>
                        </a:rPr>
                        <a:t>↓↓↓</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71050">
                <a:tc>
                  <a:txBody>
                    <a:bodyPr/>
                    <a:lstStyle/>
                    <a:p>
                      <a:pPr indent="0" lvl="0" marL="0" rtl="0" algn="l">
                        <a:spcBef>
                          <a:spcPts val="0"/>
                        </a:spcBef>
                        <a:spcAft>
                          <a:spcPts val="0"/>
                        </a:spcAft>
                        <a:buNone/>
                      </a:pPr>
                      <a:r>
                        <a:rPr lang="en-GB" sz="700">
                          <a:latin typeface="Mada"/>
                          <a:ea typeface="Mada"/>
                          <a:cs typeface="Mada"/>
                          <a:sym typeface="Mada"/>
                        </a:rPr>
                        <a:t>Norepinephrine </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700">
                          <a:latin typeface="Mada"/>
                          <a:ea typeface="Mada"/>
                          <a:cs typeface="Mada"/>
                          <a:sym typeface="Mada"/>
                        </a:rPr>
                        <a:t>Adrenal Gland</a:t>
                      </a:r>
                      <a:endParaRPr baseline="30000"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700">
                          <a:latin typeface="Mada"/>
                          <a:ea typeface="Mada"/>
                          <a:cs typeface="Mada"/>
                          <a:sym typeface="Mada"/>
                        </a:rPr>
                        <a:t>↑</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71050">
                <a:tc>
                  <a:txBody>
                    <a:bodyPr/>
                    <a:lstStyle/>
                    <a:p>
                      <a:pPr indent="0" lvl="0" marL="0" rtl="0" algn="l">
                        <a:spcBef>
                          <a:spcPts val="0"/>
                        </a:spcBef>
                        <a:spcAft>
                          <a:spcPts val="0"/>
                        </a:spcAft>
                        <a:buNone/>
                      </a:pPr>
                      <a:r>
                        <a:rPr lang="en-GB" sz="700">
                          <a:latin typeface="Mada"/>
                          <a:ea typeface="Mada"/>
                          <a:cs typeface="Mada"/>
                          <a:sym typeface="Mada"/>
                        </a:rPr>
                        <a:t>Epinephrine </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700">
                          <a:solidFill>
                            <a:srgbClr val="000000"/>
                          </a:solidFill>
                          <a:latin typeface="Mada"/>
                          <a:ea typeface="Mada"/>
                          <a:cs typeface="Mada"/>
                          <a:sym typeface="Mada"/>
                        </a:rPr>
                        <a:t>Adrenal Gland</a:t>
                      </a:r>
                      <a:endParaRPr baseline="30000"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700">
                          <a:latin typeface="Mada"/>
                          <a:ea typeface="Mada"/>
                          <a:cs typeface="Mada"/>
                          <a:sym typeface="Mada"/>
                        </a:rPr>
                        <a:t>↑</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69800">
                <a:tc>
                  <a:txBody>
                    <a:bodyPr/>
                    <a:lstStyle/>
                    <a:p>
                      <a:pPr indent="0" lvl="0" marL="0" rtl="0" algn="l">
                        <a:spcBef>
                          <a:spcPts val="0"/>
                        </a:spcBef>
                        <a:spcAft>
                          <a:spcPts val="0"/>
                        </a:spcAft>
                        <a:buNone/>
                      </a:pPr>
                      <a:r>
                        <a:rPr lang="en-GB" sz="700">
                          <a:latin typeface="Mada"/>
                          <a:ea typeface="Mada"/>
                          <a:cs typeface="Mada"/>
                          <a:sym typeface="Mada"/>
                        </a:rPr>
                        <a:t>Thyroid Hormone T4</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700">
                          <a:latin typeface="Mada"/>
                          <a:ea typeface="Mada"/>
                          <a:cs typeface="Mada"/>
                          <a:sym typeface="Mada"/>
                        </a:rPr>
                        <a:t>Thyroid Gland (changes to T3 peripherally)</a:t>
                      </a:r>
                      <a:endParaRPr sz="7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spcBef>
                          <a:spcPts val="0"/>
                        </a:spcBef>
                        <a:spcAft>
                          <a:spcPts val="0"/>
                        </a:spcAft>
                        <a:buNone/>
                      </a:pPr>
                      <a:r>
                        <a:rPr lang="en-GB" sz="700">
                          <a:latin typeface="Mada"/>
                          <a:ea typeface="Mada"/>
                          <a:cs typeface="Mada"/>
                          <a:sym typeface="Mada"/>
                        </a:rPr>
                        <a:t>↓↓↓</a:t>
                      </a:r>
                      <a:endParaRPr sz="700">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238" name="Google Shape;238;p22"/>
          <p:cNvGraphicFramePr/>
          <p:nvPr/>
        </p:nvGraphicFramePr>
        <p:xfrm>
          <a:off x="3794763" y="1689547"/>
          <a:ext cx="3000000" cy="3000000"/>
        </p:xfrm>
        <a:graphic>
          <a:graphicData uri="http://schemas.openxmlformats.org/drawingml/2006/table">
            <a:tbl>
              <a:tblPr>
                <a:noFill/>
                <a:tableStyleId>{D3E167ED-22CA-4A82-93CB-9FAC8B9D42B7}</a:tableStyleId>
              </a:tblPr>
              <a:tblGrid>
                <a:gridCol w="1137075"/>
                <a:gridCol w="2519025"/>
              </a:tblGrid>
              <a:tr h="2428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600" u="none" cap="none" strike="noStrike">
                        <a:latin typeface="Mada"/>
                        <a:ea typeface="Mada"/>
                        <a:cs typeface="Mada"/>
                        <a:sym typeface="Mad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600">
                          <a:solidFill>
                            <a:srgbClr val="006D77"/>
                          </a:solidFill>
                          <a:latin typeface="Lora"/>
                          <a:ea typeface="Lora"/>
                          <a:cs typeface="Lora"/>
                          <a:sym typeface="Lora"/>
                        </a:rPr>
                        <a:t>Response</a:t>
                      </a:r>
                      <a:endParaRPr b="1" sz="600" u="none" cap="none" strike="noStrike">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409125">
                <a:tc>
                  <a:txBody>
                    <a:bodyPr/>
                    <a:lstStyle/>
                    <a:p>
                      <a:pPr indent="0" lvl="0" marL="0" rtl="0" algn="ctr">
                        <a:spcBef>
                          <a:spcPts val="0"/>
                        </a:spcBef>
                        <a:spcAft>
                          <a:spcPts val="0"/>
                        </a:spcAft>
                        <a:buNone/>
                      </a:pPr>
                      <a:r>
                        <a:rPr b="1" lang="en-GB" sz="600">
                          <a:solidFill>
                            <a:srgbClr val="E29578"/>
                          </a:solidFill>
                          <a:latin typeface="Lora"/>
                          <a:ea typeface="Lora"/>
                          <a:cs typeface="Lora"/>
                          <a:sym typeface="Lora"/>
                        </a:rPr>
                        <a:t>Acute Inflammatory Response</a:t>
                      </a:r>
                      <a:endParaRPr b="1" sz="6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30049" lvl="0" marL="179999" rtl="0" algn="l">
                        <a:spcBef>
                          <a:spcPts val="0"/>
                        </a:spcBef>
                        <a:spcAft>
                          <a:spcPts val="0"/>
                        </a:spcAft>
                        <a:buClr>
                          <a:srgbClr val="000000"/>
                        </a:buClr>
                        <a:buSzPts val="600"/>
                        <a:buFont typeface="Mada"/>
                        <a:buChar char="●"/>
                      </a:pPr>
                      <a:r>
                        <a:rPr lang="en-GB" sz="600">
                          <a:solidFill>
                            <a:srgbClr val="000000"/>
                          </a:solidFill>
                          <a:latin typeface="Mada"/>
                          <a:ea typeface="Mada"/>
                          <a:cs typeface="Mada"/>
                          <a:sym typeface="Mada"/>
                        </a:rPr>
                        <a:t>Cellular activation.</a:t>
                      </a:r>
                      <a:endParaRPr sz="600">
                        <a:solidFill>
                          <a:srgbClr val="000000"/>
                        </a:solidFill>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solidFill>
                            <a:srgbClr val="000000"/>
                          </a:solidFill>
                          <a:latin typeface="Mada"/>
                          <a:ea typeface="Mada"/>
                          <a:cs typeface="Mada"/>
                          <a:sym typeface="Mada"/>
                        </a:rPr>
                        <a:t>Inflammatory mediators (</a:t>
                      </a:r>
                      <a:r>
                        <a:rPr lang="en-GB" sz="600">
                          <a:latin typeface="Mada"/>
                          <a:ea typeface="Mada"/>
                          <a:cs typeface="Mada"/>
                          <a:sym typeface="Mada"/>
                        </a:rPr>
                        <a:t>TNF, IL1,IL2, IL3, IL4 and IL6).</a:t>
                      </a:r>
                      <a:endParaRPr sz="600">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latin typeface="Mada"/>
                          <a:ea typeface="Mada"/>
                          <a:cs typeface="Mada"/>
                          <a:sym typeface="Mada"/>
                        </a:rPr>
                        <a:t>Paracrine </a:t>
                      </a:r>
                      <a:r>
                        <a:rPr lang="en-GB" sz="600">
                          <a:solidFill>
                            <a:srgbClr val="000000"/>
                          </a:solidFill>
                          <a:latin typeface="Mada"/>
                          <a:ea typeface="Mada"/>
                          <a:cs typeface="Mada"/>
                          <a:sym typeface="Mada"/>
                        </a:rPr>
                        <a:t>vs endocrine effects.</a:t>
                      </a:r>
                      <a:endParaRPr sz="6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09125">
                <a:tc>
                  <a:txBody>
                    <a:bodyPr/>
                    <a:lstStyle/>
                    <a:p>
                      <a:pPr indent="0" lvl="0" marL="0" rtl="0" algn="ctr">
                        <a:spcBef>
                          <a:spcPts val="0"/>
                        </a:spcBef>
                        <a:spcAft>
                          <a:spcPts val="0"/>
                        </a:spcAft>
                        <a:buNone/>
                      </a:pPr>
                      <a:r>
                        <a:rPr b="1" lang="en-GB" sz="600">
                          <a:solidFill>
                            <a:srgbClr val="E29578"/>
                          </a:solidFill>
                          <a:latin typeface="Lora"/>
                          <a:ea typeface="Lora"/>
                          <a:cs typeface="Lora"/>
                          <a:sym typeface="Lora"/>
                        </a:rPr>
                        <a:t>Endothelium</a:t>
                      </a:r>
                      <a:endParaRPr b="1" sz="6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30049" lvl="0" marL="179999" rtl="0" algn="l">
                        <a:spcBef>
                          <a:spcPts val="0"/>
                        </a:spcBef>
                        <a:spcAft>
                          <a:spcPts val="0"/>
                        </a:spcAft>
                        <a:buClr>
                          <a:srgbClr val="000000"/>
                        </a:buClr>
                        <a:buSzPts val="600"/>
                        <a:buFont typeface="Mada"/>
                        <a:buChar char="●"/>
                      </a:pPr>
                      <a:r>
                        <a:rPr lang="en-GB" sz="600">
                          <a:solidFill>
                            <a:srgbClr val="000000"/>
                          </a:solidFill>
                          <a:latin typeface="Mada"/>
                          <a:ea typeface="Mada"/>
                          <a:cs typeface="Mada"/>
                          <a:sym typeface="Mada"/>
                        </a:rPr>
                        <a:t>Selectins, Integrins and ICAMs.</a:t>
                      </a:r>
                      <a:endParaRPr sz="600">
                        <a:solidFill>
                          <a:srgbClr val="000000"/>
                        </a:solidFill>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solidFill>
                            <a:srgbClr val="CC0000"/>
                          </a:solidFill>
                          <a:latin typeface="Mada"/>
                          <a:ea typeface="Mada"/>
                          <a:cs typeface="Mada"/>
                          <a:sym typeface="Mada"/>
                        </a:rPr>
                        <a:t>Nitric Oxide</a:t>
                      </a:r>
                      <a:r>
                        <a:rPr lang="en-GB" sz="600">
                          <a:solidFill>
                            <a:srgbClr val="000000"/>
                          </a:solidFill>
                          <a:latin typeface="Mada"/>
                          <a:ea typeface="Mada"/>
                          <a:cs typeface="Mada"/>
                          <a:sym typeface="Mada"/>
                        </a:rPr>
                        <a:t> &gt; vasodilation &gt; edema.</a:t>
                      </a:r>
                      <a:endParaRPr sz="600">
                        <a:solidFill>
                          <a:srgbClr val="000000"/>
                        </a:solidFill>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solidFill>
                            <a:srgbClr val="CC0000"/>
                          </a:solidFill>
                          <a:latin typeface="Mada"/>
                          <a:ea typeface="Mada"/>
                          <a:cs typeface="Mada"/>
                          <a:sym typeface="Mada"/>
                        </a:rPr>
                        <a:t>Tissue Factor</a:t>
                      </a:r>
                      <a:r>
                        <a:rPr lang="en-GB" sz="600">
                          <a:solidFill>
                            <a:srgbClr val="000000"/>
                          </a:solidFill>
                          <a:latin typeface="Mada"/>
                          <a:ea typeface="Mada"/>
                          <a:cs typeface="Mada"/>
                          <a:sym typeface="Mada"/>
                        </a:rPr>
                        <a:t> &gt; coagulation &gt; DIC.</a:t>
                      </a:r>
                      <a:endParaRPr sz="600">
                        <a:solidFill>
                          <a:srgbClr val="00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409125">
                <a:tc>
                  <a:txBody>
                    <a:bodyPr/>
                    <a:lstStyle/>
                    <a:p>
                      <a:pPr indent="0" lvl="0" marL="0" rtl="0" algn="ctr">
                        <a:spcBef>
                          <a:spcPts val="0"/>
                        </a:spcBef>
                        <a:spcAft>
                          <a:spcPts val="0"/>
                        </a:spcAft>
                        <a:buNone/>
                      </a:pPr>
                      <a:r>
                        <a:rPr b="1" lang="en-GB" sz="600">
                          <a:solidFill>
                            <a:srgbClr val="E29578"/>
                          </a:solidFill>
                          <a:latin typeface="Lora"/>
                          <a:ea typeface="Lora"/>
                          <a:cs typeface="Lora"/>
                          <a:sym typeface="Lora"/>
                        </a:rPr>
                        <a:t>Afferent nerve stimulation </a:t>
                      </a:r>
                      <a:endParaRPr b="1" sz="6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30049" lvl="0" marL="179999" rtl="0" algn="l">
                        <a:spcBef>
                          <a:spcPts val="0"/>
                        </a:spcBef>
                        <a:spcAft>
                          <a:spcPts val="0"/>
                        </a:spcAft>
                        <a:buClr>
                          <a:srgbClr val="000000"/>
                        </a:buClr>
                        <a:buSzPts val="600"/>
                        <a:buFont typeface="Mada"/>
                        <a:buChar char="●"/>
                      </a:pPr>
                      <a:r>
                        <a:rPr lang="en-GB" sz="600">
                          <a:latin typeface="Mada"/>
                          <a:ea typeface="Mada"/>
                          <a:cs typeface="Mada"/>
                          <a:sym typeface="Mada"/>
                        </a:rPr>
                        <a:t>Sympathetic nervous system activation.</a:t>
                      </a:r>
                      <a:endParaRPr sz="600">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latin typeface="Mada"/>
                          <a:ea typeface="Mada"/>
                          <a:cs typeface="Mada"/>
                          <a:sym typeface="Mada"/>
                        </a:rPr>
                        <a:t>Release of hormones from adrenal medulla.</a:t>
                      </a:r>
                      <a:endParaRPr sz="600">
                        <a:latin typeface="Mada"/>
                        <a:ea typeface="Mada"/>
                        <a:cs typeface="Mada"/>
                        <a:sym typeface="Mada"/>
                      </a:endParaRPr>
                    </a:p>
                    <a:p>
                      <a:pPr indent="-130049" lvl="0" marL="179999" rtl="0" algn="l">
                        <a:spcBef>
                          <a:spcPts val="0"/>
                        </a:spcBef>
                        <a:spcAft>
                          <a:spcPts val="0"/>
                        </a:spcAft>
                        <a:buClr>
                          <a:srgbClr val="000000"/>
                        </a:buClr>
                        <a:buSzPts val="600"/>
                        <a:buFont typeface="Mada"/>
                        <a:buChar char="●"/>
                      </a:pPr>
                      <a:r>
                        <a:rPr lang="en-GB" sz="600">
                          <a:latin typeface="Mada"/>
                          <a:ea typeface="Mada"/>
                          <a:cs typeface="Mada"/>
                          <a:sym typeface="Mada"/>
                        </a:rPr>
                        <a:t>Stimulation of other pituitary hormones.</a:t>
                      </a:r>
                      <a:endParaRPr sz="6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642000">
                <a:tc>
                  <a:txBody>
                    <a:bodyPr/>
                    <a:lstStyle/>
                    <a:p>
                      <a:pPr indent="0" lvl="0" marL="0" rtl="0" algn="ctr">
                        <a:spcBef>
                          <a:spcPts val="0"/>
                        </a:spcBef>
                        <a:spcAft>
                          <a:spcPts val="0"/>
                        </a:spcAft>
                        <a:buNone/>
                      </a:pPr>
                      <a:r>
                        <a:rPr b="1" lang="en-GB" sz="600">
                          <a:solidFill>
                            <a:srgbClr val="E29578"/>
                          </a:solidFill>
                          <a:latin typeface="Lora"/>
                          <a:ea typeface="Lora"/>
                          <a:cs typeface="Lora"/>
                          <a:sym typeface="Lora"/>
                        </a:rPr>
                        <a:t>Endocrine system</a:t>
                      </a:r>
                      <a:endParaRPr b="1" sz="6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130049" lvl="0" marL="179999" rtl="0" algn="l">
                        <a:spcBef>
                          <a:spcPts val="0"/>
                        </a:spcBef>
                        <a:spcAft>
                          <a:spcPts val="0"/>
                        </a:spcAft>
                        <a:buClr>
                          <a:srgbClr val="000000"/>
                        </a:buClr>
                        <a:buSzPts val="600"/>
                        <a:buFont typeface="Mada"/>
                        <a:buChar char="●"/>
                      </a:pPr>
                      <a:r>
                        <a:rPr lang="en-GB" sz="600">
                          <a:solidFill>
                            <a:srgbClr val="000000"/>
                          </a:solidFill>
                          <a:latin typeface="Mada"/>
                          <a:ea typeface="Mada"/>
                          <a:cs typeface="Mada"/>
                          <a:sym typeface="Mada"/>
                        </a:rPr>
                        <a:t>More</a:t>
                      </a:r>
                      <a:r>
                        <a:rPr lang="en-GB" sz="600">
                          <a:solidFill>
                            <a:srgbClr val="073763"/>
                          </a:solidFill>
                          <a:latin typeface="Mada"/>
                          <a:ea typeface="Mada"/>
                          <a:cs typeface="Mada"/>
                          <a:sym typeface="Mada"/>
                        </a:rPr>
                        <a:t> </a:t>
                      </a:r>
                      <a:r>
                        <a:rPr lang="en-GB" sz="600">
                          <a:latin typeface="Mada"/>
                          <a:ea typeface="Mada"/>
                          <a:cs typeface="Mada"/>
                          <a:sym typeface="Mada"/>
                        </a:rPr>
                        <a:t>stress hormones, less anabolic hormones:</a:t>
                      </a:r>
                      <a:endParaRPr sz="600">
                        <a:solidFill>
                          <a:srgbClr val="000000"/>
                        </a:solidFill>
                        <a:latin typeface="Mada"/>
                        <a:ea typeface="Mada"/>
                        <a:cs typeface="Mada"/>
                        <a:sym typeface="Mada"/>
                      </a:endParaRPr>
                    </a:p>
                    <a:p>
                      <a:pPr indent="-128101" lvl="1" marL="360000" rtl="0" algn="l">
                        <a:lnSpc>
                          <a:spcPct val="130000"/>
                        </a:lnSpc>
                        <a:spcBef>
                          <a:spcPts val="0"/>
                        </a:spcBef>
                        <a:spcAft>
                          <a:spcPts val="0"/>
                        </a:spcAft>
                        <a:buClr>
                          <a:srgbClr val="000000"/>
                        </a:buClr>
                        <a:buSzPts val="600"/>
                        <a:buFont typeface="Mada"/>
                        <a:buChar char="○"/>
                      </a:pPr>
                      <a:r>
                        <a:rPr lang="en-GB" sz="600">
                          <a:latin typeface="Mada"/>
                          <a:ea typeface="Mada"/>
                          <a:cs typeface="Mada"/>
                          <a:sym typeface="Mada"/>
                        </a:rPr>
                        <a:t>Pituitary gland: GH, ACTH and ADH.</a:t>
                      </a:r>
                      <a:endParaRPr sz="600">
                        <a:latin typeface="Mada"/>
                        <a:ea typeface="Mada"/>
                        <a:cs typeface="Mada"/>
                        <a:sym typeface="Mada"/>
                      </a:endParaRPr>
                    </a:p>
                    <a:p>
                      <a:pPr indent="-128101" lvl="1" marL="360000" rtl="0" algn="l">
                        <a:lnSpc>
                          <a:spcPct val="130000"/>
                        </a:lnSpc>
                        <a:spcBef>
                          <a:spcPts val="0"/>
                        </a:spcBef>
                        <a:spcAft>
                          <a:spcPts val="0"/>
                        </a:spcAft>
                        <a:buClr>
                          <a:srgbClr val="000000"/>
                        </a:buClr>
                        <a:buSzPts val="600"/>
                        <a:buFont typeface="Mada"/>
                        <a:buChar char="○"/>
                      </a:pPr>
                      <a:r>
                        <a:rPr lang="en-GB" sz="600">
                          <a:latin typeface="Mada"/>
                          <a:ea typeface="Mada"/>
                          <a:cs typeface="Mada"/>
                          <a:sym typeface="Mada"/>
                        </a:rPr>
                        <a:t>Adrenal: cortisol, aldosterone.</a:t>
                      </a:r>
                      <a:endParaRPr sz="600">
                        <a:latin typeface="Mada"/>
                        <a:ea typeface="Mada"/>
                        <a:cs typeface="Mada"/>
                        <a:sym typeface="Mada"/>
                      </a:endParaRPr>
                    </a:p>
                    <a:p>
                      <a:pPr indent="-128101" lvl="1" marL="360000" rtl="0" algn="l">
                        <a:lnSpc>
                          <a:spcPct val="130000"/>
                        </a:lnSpc>
                        <a:spcBef>
                          <a:spcPts val="0"/>
                        </a:spcBef>
                        <a:spcAft>
                          <a:spcPts val="0"/>
                        </a:spcAft>
                        <a:buClr>
                          <a:srgbClr val="000000"/>
                        </a:buClr>
                        <a:buSzPts val="600"/>
                        <a:buFont typeface="Mada"/>
                        <a:buChar char="○"/>
                      </a:pPr>
                      <a:r>
                        <a:rPr lang="en-GB" sz="600">
                          <a:latin typeface="Mada"/>
                          <a:ea typeface="Mada"/>
                          <a:cs typeface="Mada"/>
                          <a:sym typeface="Mada"/>
                        </a:rPr>
                        <a:t>Pancreas : glucagon,</a:t>
                      </a:r>
                      <a:r>
                        <a:rPr lang="en-GB" sz="600">
                          <a:solidFill>
                            <a:srgbClr val="000000"/>
                          </a:solidFill>
                          <a:latin typeface="Mada"/>
                          <a:ea typeface="Mada"/>
                          <a:cs typeface="Mada"/>
                          <a:sym typeface="Mada"/>
                        </a:rPr>
                        <a:t>↓Insulin.</a:t>
                      </a:r>
                      <a:endParaRPr sz="600">
                        <a:solidFill>
                          <a:srgbClr val="000000"/>
                        </a:solidFill>
                        <a:latin typeface="Mada"/>
                        <a:ea typeface="Mada"/>
                        <a:cs typeface="Mada"/>
                        <a:sym typeface="Mada"/>
                      </a:endParaRPr>
                    </a:p>
                    <a:p>
                      <a:pPr indent="-128101" lvl="1" marL="360000" rtl="0" algn="l">
                        <a:lnSpc>
                          <a:spcPct val="130000"/>
                        </a:lnSpc>
                        <a:spcBef>
                          <a:spcPts val="0"/>
                        </a:spcBef>
                        <a:spcAft>
                          <a:spcPts val="0"/>
                        </a:spcAft>
                        <a:buClr>
                          <a:srgbClr val="000000"/>
                        </a:buClr>
                        <a:buSzPts val="600"/>
                        <a:buFont typeface="Mada"/>
                        <a:buChar char="○"/>
                      </a:pPr>
                      <a:r>
                        <a:rPr lang="en-GB" sz="600">
                          <a:solidFill>
                            <a:srgbClr val="000000"/>
                          </a:solidFill>
                          <a:latin typeface="Mada"/>
                          <a:ea typeface="Mada"/>
                          <a:cs typeface="Mada"/>
                          <a:sym typeface="Mada"/>
                        </a:rPr>
                        <a:t>Other: renin, angiotensssion,↓sex hormone,↓T4.</a:t>
                      </a:r>
                      <a:endParaRPr sz="600">
                        <a:solidFill>
                          <a:srgbClr val="00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39" name="Google Shape;239;p22"/>
          <p:cNvSpPr txBox="1"/>
          <p:nvPr/>
        </p:nvSpPr>
        <p:spPr>
          <a:xfrm>
            <a:off x="82538" y="3537180"/>
            <a:ext cx="4449600" cy="2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Obj2: Consequences of the metabolic response.</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sp>
        <p:nvSpPr>
          <p:cNvPr id="240" name="Google Shape;240;p22"/>
          <p:cNvSpPr txBox="1"/>
          <p:nvPr/>
        </p:nvSpPr>
        <p:spPr>
          <a:xfrm>
            <a:off x="-18225" y="3742395"/>
            <a:ext cx="3656100" cy="7416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SzPts val="900"/>
              <a:buFont typeface="Mada"/>
              <a:buChar char="●"/>
            </a:pPr>
            <a:r>
              <a:rPr lang="en-GB" sz="900">
                <a:latin typeface="Mada"/>
                <a:ea typeface="Mada"/>
                <a:cs typeface="Mada"/>
                <a:sym typeface="Mada"/>
              </a:rPr>
              <a:t>The metabolic response limits the injury and initiate the repair process by mobilizing substrates. Help in preventing the infections but could cause distance organ damage. </a:t>
            </a:r>
            <a:r>
              <a:rPr b="1" lang="en-GB" sz="900">
                <a:solidFill>
                  <a:schemeClr val="accent1"/>
                </a:solidFill>
                <a:latin typeface="Mada"/>
                <a:ea typeface="Mada"/>
                <a:cs typeface="Mada"/>
                <a:sym typeface="Mada"/>
              </a:rPr>
              <a:t>More</a:t>
            </a:r>
            <a:r>
              <a:rPr lang="en-GB" sz="900">
                <a:latin typeface="Mada"/>
                <a:ea typeface="Mada"/>
                <a:cs typeface="Mada"/>
                <a:sym typeface="Mada"/>
              </a:rPr>
              <a:t> </a:t>
            </a:r>
            <a:r>
              <a:rPr b="1" lang="en-GB" sz="900">
                <a:solidFill>
                  <a:schemeClr val="accent1"/>
                </a:solidFill>
                <a:latin typeface="Mada"/>
                <a:ea typeface="Mada"/>
                <a:cs typeface="Mada"/>
                <a:sym typeface="Mada"/>
              </a:rPr>
              <a:t>consequences</a:t>
            </a:r>
            <a:r>
              <a:rPr lang="en-GB" sz="900">
                <a:solidFill>
                  <a:schemeClr val="accent1"/>
                </a:solidFill>
                <a:latin typeface="Mada"/>
                <a:ea typeface="Mada"/>
                <a:cs typeface="Mada"/>
                <a:sym typeface="Mada"/>
              </a:rPr>
              <a:t>:</a:t>
            </a:r>
            <a:endParaRPr sz="900">
              <a:solidFill>
                <a:schemeClr val="accent1"/>
              </a:solidFill>
              <a:latin typeface="Mada"/>
              <a:ea typeface="Mada"/>
              <a:cs typeface="Mada"/>
              <a:sym typeface="Mada"/>
            </a:endParaRPr>
          </a:p>
        </p:txBody>
      </p:sp>
      <p:sp>
        <p:nvSpPr>
          <p:cNvPr id="241" name="Google Shape;241;p22"/>
          <p:cNvSpPr txBox="1"/>
          <p:nvPr/>
        </p:nvSpPr>
        <p:spPr>
          <a:xfrm>
            <a:off x="75" y="4409834"/>
            <a:ext cx="7145700" cy="22416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Hypovolemia</a:t>
            </a:r>
            <a:r>
              <a:rPr lang="en-GB" sz="1000">
                <a:highlight>
                  <a:srgbClr val="FFDDD2"/>
                </a:highlight>
                <a:latin typeface="Mada"/>
                <a:ea typeface="Mada"/>
                <a:cs typeface="Mada"/>
                <a:sym typeface="Mada"/>
              </a:rPr>
              <a:t>:</a:t>
            </a:r>
            <a:r>
              <a:rPr lang="en-GB" sz="1000">
                <a:latin typeface="Mada"/>
                <a:ea typeface="Mada"/>
                <a:cs typeface="Mada"/>
                <a:sym typeface="Mada"/>
              </a:rPr>
              <a:t> characterises moderate to severe injury</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solidFill>
                  <a:schemeClr val="dk1"/>
                </a:solidFill>
                <a:highlight>
                  <a:srgbClr val="FFDDD2"/>
                </a:highlight>
                <a:latin typeface="Mada"/>
                <a:ea typeface="Mada"/>
                <a:cs typeface="Mada"/>
                <a:sym typeface="Mada"/>
              </a:rPr>
              <a:t>↑</a:t>
            </a:r>
            <a:r>
              <a:rPr b="1" lang="en-GB" sz="1000">
                <a:highlight>
                  <a:srgbClr val="FFDDD2"/>
                </a:highlight>
                <a:latin typeface="Mada"/>
                <a:ea typeface="Mada"/>
                <a:cs typeface="Mada"/>
                <a:sym typeface="Mada"/>
              </a:rPr>
              <a:t>Energy expenditure</a:t>
            </a:r>
            <a:r>
              <a:rPr lang="en-GB" sz="1000">
                <a:highlight>
                  <a:srgbClr val="FFDDD2"/>
                </a:highlight>
                <a:latin typeface="Mada"/>
                <a:ea typeface="Mada"/>
                <a:cs typeface="Mada"/>
                <a:sym typeface="Mada"/>
              </a:rPr>
              <a:t>:</a:t>
            </a:r>
            <a:r>
              <a:rPr lang="en-GB" sz="1000">
                <a:latin typeface="Mada"/>
                <a:ea typeface="Mada"/>
                <a:cs typeface="Mada"/>
                <a:sym typeface="Mada"/>
              </a:rPr>
              <a:t> rises up to 50% due to 1-thermogenesis: 1C°increases BMR by 10% 2-increased BMR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Catabolism</a:t>
            </a:r>
            <a:r>
              <a:rPr lang="en-GB" sz="1000">
                <a:highlight>
                  <a:srgbClr val="FFDDD2"/>
                </a:highlight>
                <a:latin typeface="Mada"/>
                <a:ea typeface="Mada"/>
                <a:cs typeface="Mada"/>
                <a:sym typeface="Mada"/>
              </a:rPr>
              <a:t>:</a:t>
            </a:r>
            <a:r>
              <a:rPr lang="en-GB" sz="1000">
                <a:latin typeface="Mada"/>
                <a:ea typeface="Mada"/>
                <a:cs typeface="Mada"/>
                <a:sym typeface="Mada"/>
              </a:rPr>
              <a:t> hypoglycemia, breakdown of triglycerides into glycerol and FFAs, Breakdown of skeletal muscles into amino acids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Starvation</a:t>
            </a:r>
            <a:r>
              <a:rPr lang="en-GB" sz="1000">
                <a:highlight>
                  <a:srgbClr val="FFDDD2"/>
                </a:highlight>
                <a:latin typeface="Mada"/>
                <a:ea typeface="Mada"/>
                <a:cs typeface="Mada"/>
                <a:sym typeface="Mada"/>
              </a:rPr>
              <a:t>:</a:t>
            </a:r>
            <a:r>
              <a:rPr lang="en-GB" sz="1000">
                <a:latin typeface="Mada"/>
                <a:ea typeface="Mada"/>
                <a:cs typeface="Mada"/>
                <a:sym typeface="Mada"/>
              </a:rPr>
              <a:t>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u="sng">
                <a:latin typeface="Mada"/>
                <a:ea typeface="Mada"/>
                <a:cs typeface="Mada"/>
                <a:sym typeface="Mada"/>
              </a:rPr>
              <a:t>acute phase</a:t>
            </a:r>
            <a:r>
              <a:rPr lang="en-GB" sz="1000">
                <a:latin typeface="Mada"/>
                <a:ea typeface="Mada"/>
                <a:cs typeface="Mada"/>
                <a:sym typeface="Mada"/>
              </a:rPr>
              <a:t>: glycogenolysis and gluconeogenesis in liver releasing glucose for brain, Lipolysis and FFAs release.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u="sng">
                <a:latin typeface="Mada"/>
                <a:ea typeface="Mada"/>
                <a:cs typeface="Mada"/>
                <a:sym typeface="Mada"/>
              </a:rPr>
              <a:t>Chronic phase</a:t>
            </a:r>
            <a:r>
              <a:rPr lang="en-GB" sz="1000">
                <a:latin typeface="Mada"/>
                <a:ea typeface="Mada"/>
                <a:cs typeface="Mada"/>
                <a:sym typeface="Mada"/>
              </a:rPr>
              <a:t>:  initially muscle catabolism to convert amino acids into glucose and FFAs into ketones (mainly) then when fat stores depleted muscles are used again as final energy source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RBCs synthesis and coagulation</a:t>
            </a:r>
            <a:r>
              <a:rPr lang="en-GB" sz="1000">
                <a:highlight>
                  <a:srgbClr val="FFDDD2"/>
                </a:highlight>
                <a:latin typeface="Mada"/>
                <a:ea typeface="Mada"/>
                <a:cs typeface="Mada"/>
                <a:sym typeface="Mada"/>
              </a:rPr>
              <a:t>:</a:t>
            </a:r>
            <a:r>
              <a:rPr lang="en-GB" sz="1000">
                <a:latin typeface="Mada"/>
                <a:ea typeface="Mada"/>
                <a:cs typeface="Mada"/>
                <a:sym typeface="Mada"/>
              </a:rPr>
              <a:t> 1-anemia: when Hgb &lt;8 transfusion indicated. 2-hyperhypercoagulability and may develop DIC.</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anabolism</a:t>
            </a:r>
            <a:r>
              <a:rPr lang="en-GB" sz="1000">
                <a:highlight>
                  <a:srgbClr val="FFDDD2"/>
                </a:highlight>
                <a:latin typeface="Mada"/>
                <a:ea typeface="Mada"/>
                <a:cs typeface="Mada"/>
                <a:sym typeface="Mada"/>
              </a:rPr>
              <a:t>:</a:t>
            </a:r>
            <a:r>
              <a:rPr lang="en-GB" sz="1000">
                <a:latin typeface="Mada"/>
                <a:ea typeface="Mada"/>
                <a:cs typeface="Mada"/>
                <a:sym typeface="Mada"/>
              </a:rPr>
              <a:t> when the response stops body will regain wight and skeletal muscle. </a:t>
            </a:r>
            <a:r>
              <a:rPr lang="en-GB" sz="1000" u="sng">
                <a:latin typeface="Mada"/>
                <a:ea typeface="Mada"/>
                <a:cs typeface="Mada"/>
                <a:sym typeface="Mada"/>
              </a:rPr>
              <a:t>Hormones contributing</a:t>
            </a:r>
            <a:r>
              <a:rPr lang="en-GB" sz="1000">
                <a:latin typeface="Mada"/>
                <a:ea typeface="Mada"/>
                <a:cs typeface="Mada"/>
                <a:sym typeface="Mada"/>
              </a:rPr>
              <a:t>: Insulin, GH, androgens and IGF</a:t>
            </a:r>
            <a:endParaRPr sz="1000">
              <a:latin typeface="Mada"/>
              <a:ea typeface="Mada"/>
              <a:cs typeface="Mada"/>
              <a:sym typeface="Mada"/>
            </a:endParaRPr>
          </a:p>
        </p:txBody>
      </p:sp>
      <p:sp>
        <p:nvSpPr>
          <p:cNvPr id="242" name="Google Shape;242;p22"/>
          <p:cNvSpPr txBox="1"/>
          <p:nvPr/>
        </p:nvSpPr>
        <p:spPr>
          <a:xfrm>
            <a:off x="156375" y="6575546"/>
            <a:ext cx="51603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Obj3: The differences between metabolic responses to starvation and trauma.</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sp>
        <p:nvSpPr>
          <p:cNvPr id="243" name="Google Shape;243;p22"/>
          <p:cNvSpPr txBox="1"/>
          <p:nvPr/>
        </p:nvSpPr>
        <p:spPr>
          <a:xfrm>
            <a:off x="82550" y="8731275"/>
            <a:ext cx="3036000" cy="4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Obj4: The effect of trauma on metabolic rate and substrate utilization.</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sp>
        <p:nvSpPr>
          <p:cNvPr id="244" name="Google Shape;244;p22"/>
          <p:cNvSpPr txBox="1"/>
          <p:nvPr/>
        </p:nvSpPr>
        <p:spPr>
          <a:xfrm>
            <a:off x="4532141" y="8731296"/>
            <a:ext cx="51603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Obj5: Modifying the metabolic response</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pic>
        <p:nvPicPr>
          <p:cNvPr id="245" name="Google Shape;245;p22"/>
          <p:cNvPicPr preferRelativeResize="0"/>
          <p:nvPr/>
        </p:nvPicPr>
        <p:blipFill>
          <a:blip r:embed="rId4">
            <a:alphaModFix/>
          </a:blip>
          <a:stretch>
            <a:fillRect/>
          </a:stretch>
        </p:blipFill>
        <p:spPr>
          <a:xfrm>
            <a:off x="3857595" y="9030250"/>
            <a:ext cx="3741279" cy="1628800"/>
          </a:xfrm>
          <a:prstGeom prst="rect">
            <a:avLst/>
          </a:prstGeom>
          <a:noFill/>
          <a:ln>
            <a:noFill/>
          </a:ln>
        </p:spPr>
      </p:pic>
      <p:sp>
        <p:nvSpPr>
          <p:cNvPr id="246" name="Google Shape;246;p22"/>
          <p:cNvSpPr/>
          <p:nvPr/>
        </p:nvSpPr>
        <p:spPr>
          <a:xfrm>
            <a:off x="4931847" y="6739310"/>
            <a:ext cx="456600" cy="4695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a:off x="199150" y="515695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p:nvPr/>
        </p:nvSpPr>
        <p:spPr>
          <a:xfrm>
            <a:off x="199150" y="4649527"/>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a:off x="199150" y="4841825"/>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p:nvPr/>
        </p:nvSpPr>
        <p:spPr>
          <a:xfrm>
            <a:off x="4972050" y="3426400"/>
            <a:ext cx="162900" cy="1839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22"/>
          <p:cNvPicPr preferRelativeResize="0"/>
          <p:nvPr/>
        </p:nvPicPr>
        <p:blipFill rotWithShape="1">
          <a:blip r:embed="rId5">
            <a:alphaModFix/>
          </a:blip>
          <a:srcRect b="62299" l="36008" r="29948" t="23348"/>
          <a:stretch/>
        </p:blipFill>
        <p:spPr>
          <a:xfrm>
            <a:off x="228575" y="9346775"/>
            <a:ext cx="2810675" cy="125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3"/>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Transfusion Medicine &amp; Therapy</a:t>
            </a:r>
            <a:r>
              <a:rPr b="1" lang="en-GB" sz="2200">
                <a:solidFill>
                  <a:srgbClr val="006D77"/>
                </a:solidFill>
                <a:latin typeface="Lora"/>
                <a:ea typeface="Lora"/>
                <a:cs typeface="Lora"/>
                <a:sym typeface="Lora"/>
              </a:rPr>
              <a:t> </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58" name="Google Shape;258;p23"/>
          <p:cNvCxnSpPr/>
          <p:nvPr/>
        </p:nvCxnSpPr>
        <p:spPr>
          <a:xfrm>
            <a:off x="1543675" y="601350"/>
            <a:ext cx="4608000" cy="3900"/>
          </a:xfrm>
          <a:prstGeom prst="straightConnector1">
            <a:avLst/>
          </a:prstGeom>
          <a:noFill/>
          <a:ln cap="flat" cmpd="sng" w="19050">
            <a:solidFill>
              <a:srgbClr val="83C5BE"/>
            </a:solidFill>
            <a:prstDash val="solid"/>
            <a:round/>
            <a:headEnd len="med" w="med" type="oval"/>
            <a:tailEnd len="med" w="med" type="oval"/>
          </a:ln>
        </p:spPr>
      </p:cxnSp>
      <p:sp>
        <p:nvSpPr>
          <p:cNvPr id="259" name="Google Shape;259;p23"/>
          <p:cNvSpPr txBox="1"/>
          <p:nvPr/>
        </p:nvSpPr>
        <p:spPr>
          <a:xfrm>
            <a:off x="233525" y="1026800"/>
            <a:ext cx="7053600" cy="906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000">
                <a:solidFill>
                  <a:srgbClr val="006D77"/>
                </a:solidFill>
                <a:highlight>
                  <a:srgbClr val="EDF9F9"/>
                </a:highlight>
                <a:latin typeface="Lora"/>
                <a:ea typeface="Lora"/>
                <a:cs typeface="Lora"/>
                <a:sym typeface="Lora"/>
              </a:rPr>
              <a:t>Obj1: Describe the blood donation</a:t>
            </a:r>
            <a:endParaRPr b="1" sz="1000">
              <a:solidFill>
                <a:srgbClr val="006D77"/>
              </a:solidFill>
              <a:highlight>
                <a:srgbClr val="EDF9F9"/>
              </a:highlight>
              <a:latin typeface="Lora"/>
              <a:ea typeface="Lora"/>
              <a:cs typeface="Lora"/>
              <a:sym typeface="Lora"/>
            </a:endParaRPr>
          </a:p>
          <a:p>
            <a:pPr indent="-292100" lvl="0" marL="457200" rtl="0" algn="l">
              <a:lnSpc>
                <a:spcPct val="100000"/>
              </a:lnSpc>
              <a:spcBef>
                <a:spcPts val="1200"/>
              </a:spcBef>
              <a:spcAft>
                <a:spcPts val="0"/>
              </a:spcAft>
              <a:buSzPts val="1000"/>
              <a:buFont typeface="Mada"/>
              <a:buChar char="●"/>
            </a:pPr>
            <a:r>
              <a:rPr lang="en-GB" sz="1000">
                <a:latin typeface="Mada"/>
                <a:ea typeface="Mada"/>
                <a:cs typeface="Mada"/>
                <a:sym typeface="Mada"/>
              </a:rPr>
              <a:t>Whole blood is donated by healthy adult volunteers over the age of 17 years with normal hemoglobin levels.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The standard 480 mL donation contains approximately 200 mg of iron</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solidFill>
                  <a:srgbClr val="83C5BE"/>
                </a:solidFill>
                <a:latin typeface="Mada"/>
                <a:ea typeface="Mada"/>
                <a:cs typeface="Mada"/>
                <a:sym typeface="Mada"/>
              </a:rPr>
              <a:t>Apheresis:</a:t>
            </a:r>
            <a:r>
              <a:rPr lang="en-GB" sz="1000">
                <a:latin typeface="Mada"/>
                <a:ea typeface="Mada"/>
                <a:cs typeface="Mada"/>
                <a:sym typeface="Mada"/>
              </a:rPr>
              <a:t> method by which red cells are separated from the blood at the time of collection.</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solidFill>
                  <a:srgbClr val="83C5BE"/>
                </a:solidFill>
                <a:latin typeface="Mada"/>
                <a:ea typeface="Mada"/>
                <a:cs typeface="Mada"/>
                <a:sym typeface="Mada"/>
              </a:rPr>
              <a:t>Storage:</a:t>
            </a:r>
            <a:r>
              <a:rPr lang="en-GB" sz="1000">
                <a:latin typeface="Mada"/>
                <a:ea typeface="Mada"/>
                <a:cs typeface="Mada"/>
                <a:sym typeface="Mada"/>
              </a:rPr>
              <a:t> Refrigerated at </a:t>
            </a:r>
            <a:r>
              <a:rPr lang="en-GB" sz="1000">
                <a:solidFill>
                  <a:srgbClr val="FF0000"/>
                </a:solidFill>
                <a:latin typeface="Mada"/>
                <a:ea typeface="Mada"/>
                <a:cs typeface="Mada"/>
                <a:sym typeface="Mada"/>
              </a:rPr>
              <a:t>4°C</a:t>
            </a:r>
            <a:r>
              <a:rPr lang="en-GB" sz="1000">
                <a:latin typeface="Mada"/>
                <a:ea typeface="Mada"/>
                <a:cs typeface="Mada"/>
                <a:sym typeface="Mada"/>
              </a:rPr>
              <a:t>, changes to the blood include ↓in pH,↓in 2,3-DPG, deformability of RBCs and Hyperkalemia</a:t>
            </a:r>
            <a:endParaRPr sz="1000">
              <a:latin typeface="Mada"/>
              <a:ea typeface="Mada"/>
              <a:cs typeface="Mada"/>
              <a:sym typeface="Mada"/>
            </a:endParaRPr>
          </a:p>
          <a:p>
            <a:pPr indent="0" lvl="0" marL="0" rtl="0" algn="l">
              <a:lnSpc>
                <a:spcPct val="100000"/>
              </a:lnSpc>
              <a:spcBef>
                <a:spcPts val="1200"/>
              </a:spcBef>
              <a:spcAft>
                <a:spcPts val="0"/>
              </a:spcAft>
              <a:buNone/>
            </a:pPr>
            <a:r>
              <a:rPr b="1" lang="en-GB" sz="1000">
                <a:solidFill>
                  <a:srgbClr val="006D77"/>
                </a:solidFill>
                <a:highlight>
                  <a:srgbClr val="EDF9F9"/>
                </a:highlight>
                <a:latin typeface="Lora"/>
                <a:ea typeface="Lora"/>
                <a:cs typeface="Lora"/>
                <a:sym typeface="Lora"/>
              </a:rPr>
              <a:t>Obj2: Discuss the blood components</a:t>
            </a:r>
            <a:endParaRPr b="1" sz="1000">
              <a:solidFill>
                <a:srgbClr val="006D77"/>
              </a:solidFill>
              <a:highlight>
                <a:srgbClr val="EDF9F9"/>
              </a:highlight>
              <a:latin typeface="Lora"/>
              <a:ea typeface="Lora"/>
              <a:cs typeface="Lora"/>
              <a:sym typeface="Lora"/>
            </a:endParaRPr>
          </a:p>
          <a:p>
            <a:pPr indent="0" lvl="0" marL="0" rtl="0" algn="l">
              <a:lnSpc>
                <a:spcPct val="100000"/>
              </a:lnSpc>
              <a:spcBef>
                <a:spcPts val="1200"/>
              </a:spcBef>
              <a:spcAft>
                <a:spcPts val="0"/>
              </a:spcAft>
              <a:buNone/>
            </a:pPr>
            <a:r>
              <a:rPr b="1" lang="en-GB" sz="1000">
                <a:highlight>
                  <a:srgbClr val="FFDDD2"/>
                </a:highlight>
                <a:latin typeface="Mada"/>
                <a:ea typeface="Mada"/>
                <a:cs typeface="Mada"/>
                <a:sym typeface="Mada"/>
              </a:rPr>
              <a:t>1- Packed RBCs (PRBC): </a:t>
            </a:r>
            <a:r>
              <a:rPr lang="en-GB" sz="1000">
                <a:latin typeface="Mada"/>
                <a:ea typeface="Mada"/>
                <a:cs typeface="Mada"/>
                <a:sym typeface="Mada"/>
              </a:rPr>
              <a:t> Run through a leucodepletion filter to reduce the white cells to a very low concentration. The final product has a hematocrit of 55–65% and a volume of approximately 300 mL </a:t>
            </a:r>
            <a:r>
              <a:rPr lang="en-GB" sz="1000">
                <a:solidFill>
                  <a:srgbClr val="FF0000"/>
                </a:solidFill>
                <a:latin typeface="Mada"/>
                <a:ea typeface="Mada"/>
                <a:cs typeface="Mada"/>
                <a:sym typeface="Mada"/>
              </a:rPr>
              <a:t>(1U) which increases the Hgb by about 1 g/dL or the hematocrit by about 3%</a:t>
            </a:r>
            <a:r>
              <a:rPr lang="en-GB" sz="1000">
                <a:latin typeface="Mada"/>
                <a:ea typeface="Mada"/>
                <a:cs typeface="Mada"/>
                <a:sym typeface="Mada"/>
              </a:rPr>
              <a:t> indicated for acute blood loss, anemia, patient who receives chemotherapy. Patient with ongoing hemorrhage, or healthy patient with Hgb &lt; 6 g/dL</a:t>
            </a:r>
            <a:endParaRPr sz="1000">
              <a:latin typeface="Mada"/>
              <a:ea typeface="Mada"/>
              <a:cs typeface="Mada"/>
              <a:sym typeface="Mada"/>
            </a:endParaRPr>
          </a:p>
          <a:p>
            <a:pPr indent="-292100" lvl="0" marL="457200" rtl="0" algn="l">
              <a:lnSpc>
                <a:spcPct val="100000"/>
              </a:lnSpc>
              <a:spcBef>
                <a:spcPts val="1200"/>
              </a:spcBef>
              <a:spcAft>
                <a:spcPts val="0"/>
              </a:spcAft>
              <a:buSzPts val="1000"/>
              <a:buFont typeface="Mada"/>
              <a:buChar char="●"/>
            </a:pPr>
            <a:r>
              <a:rPr lang="en-GB" sz="1000">
                <a:latin typeface="Mada"/>
                <a:ea typeface="Mada"/>
                <a:cs typeface="Mada"/>
                <a:sym typeface="Mada"/>
              </a:rPr>
              <a:t>&lt;6 : always needs the transfusion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6-10 : needs clinical judgement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&lt;10 : needed in patient with IHD </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&gt;10 : </a:t>
            </a:r>
            <a:r>
              <a:rPr lang="en-GB" sz="1000">
                <a:solidFill>
                  <a:srgbClr val="FF0000"/>
                </a:solidFill>
                <a:latin typeface="Mada"/>
                <a:ea typeface="Mada"/>
                <a:cs typeface="Mada"/>
                <a:sym typeface="Mada"/>
              </a:rPr>
              <a:t>give IV fluid</a:t>
            </a:r>
            <a:endParaRPr sz="1000">
              <a:solidFill>
                <a:srgbClr val="FF0000"/>
              </a:solidFill>
              <a:latin typeface="Mada"/>
              <a:ea typeface="Mada"/>
              <a:cs typeface="Mada"/>
              <a:sym typeface="Mada"/>
            </a:endParaRPr>
          </a:p>
          <a:p>
            <a:pPr indent="0" lvl="0" marL="0" rtl="0" algn="l">
              <a:lnSpc>
                <a:spcPct val="100000"/>
              </a:lnSpc>
              <a:spcBef>
                <a:spcPts val="1200"/>
              </a:spcBef>
              <a:spcAft>
                <a:spcPts val="0"/>
              </a:spcAft>
              <a:buNone/>
            </a:pPr>
            <a:r>
              <a:rPr b="1" lang="en-GB" sz="1000">
                <a:highlight>
                  <a:srgbClr val="FFDDD2"/>
                </a:highlight>
                <a:latin typeface="Mada"/>
                <a:ea typeface="Mada"/>
                <a:cs typeface="Mada"/>
                <a:sym typeface="Mada"/>
              </a:rPr>
              <a:t>2-Platelets:</a:t>
            </a:r>
            <a:r>
              <a:rPr lang="en-GB" sz="1000">
                <a:latin typeface="Mada"/>
                <a:ea typeface="Mada"/>
                <a:cs typeface="Mada"/>
                <a:sym typeface="Mada"/>
              </a:rPr>
              <a:t> it should ideally be ABO- and RhD-compatible with the recipient, the dose 6 packs in adult and 1U/kg in children. An adult dose should raise an adult platelet count by 20–40 billion per liter.</a:t>
            </a:r>
            <a:endParaRPr sz="1000">
              <a:latin typeface="Mada"/>
              <a:ea typeface="Mada"/>
              <a:cs typeface="Mada"/>
              <a:sym typeface="Mada"/>
            </a:endParaRPr>
          </a:p>
          <a:p>
            <a:pPr indent="-292100" lvl="0" marL="457200" rtl="0" algn="l">
              <a:lnSpc>
                <a:spcPct val="100000"/>
              </a:lnSpc>
              <a:spcBef>
                <a:spcPts val="1200"/>
              </a:spcBef>
              <a:spcAft>
                <a:spcPts val="0"/>
              </a:spcAft>
              <a:buSzPts val="1000"/>
              <a:buFont typeface="Mada"/>
              <a:buChar char="●"/>
            </a:pPr>
            <a:r>
              <a:rPr b="1" lang="en-GB" sz="1000">
                <a:latin typeface="Mada"/>
                <a:ea typeface="Mada"/>
                <a:cs typeface="Mada"/>
                <a:sym typeface="Mada"/>
              </a:rPr>
              <a:t>RDP: </a:t>
            </a:r>
            <a:r>
              <a:rPr lang="en-GB" sz="1000">
                <a:latin typeface="Mada"/>
                <a:ea typeface="Mada"/>
                <a:cs typeface="Mada"/>
                <a:sym typeface="Mada"/>
              </a:rPr>
              <a:t>random donor platelets made from 4-6 separate donations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SDP:</a:t>
            </a:r>
            <a:r>
              <a:rPr lang="en-GB" sz="1000">
                <a:latin typeface="Mada"/>
                <a:ea typeface="Mada"/>
                <a:cs typeface="Mada"/>
                <a:sym typeface="Mada"/>
              </a:rPr>
              <a:t> single donor platelets (from one donor using apheresis)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Indicated in:</a:t>
            </a:r>
            <a:r>
              <a:rPr lang="en-GB" sz="1000">
                <a:latin typeface="Mada"/>
                <a:ea typeface="Mada"/>
                <a:cs typeface="Mada"/>
                <a:sym typeface="Mada"/>
              </a:rPr>
              <a:t> thrombocytopenia, defective platelets function and in patients receiving massive blood transfusions when there is microvascular bleeding</a:t>
            </a:r>
            <a:endParaRPr sz="1000">
              <a:latin typeface="Mada"/>
              <a:ea typeface="Mada"/>
              <a:cs typeface="Mada"/>
              <a:sym typeface="Mada"/>
            </a:endParaRPr>
          </a:p>
          <a:p>
            <a:pPr indent="0" lvl="0" marL="0" rtl="0" algn="l">
              <a:lnSpc>
                <a:spcPct val="100000"/>
              </a:lnSpc>
              <a:spcBef>
                <a:spcPts val="1200"/>
              </a:spcBef>
              <a:spcAft>
                <a:spcPts val="0"/>
              </a:spcAft>
              <a:buNone/>
            </a:pPr>
            <a:r>
              <a:rPr b="1" lang="en-GB" sz="1000">
                <a:highlight>
                  <a:srgbClr val="FFDDD2"/>
                </a:highlight>
                <a:latin typeface="Mada"/>
                <a:ea typeface="Mada"/>
                <a:cs typeface="Mada"/>
                <a:sym typeface="Mada"/>
              </a:rPr>
              <a:t>3-Fresh Frozen Plasma (FFP): </a:t>
            </a:r>
            <a:r>
              <a:rPr b="1" lang="en-GB" sz="1000">
                <a:latin typeface="Mada"/>
                <a:ea typeface="Mada"/>
                <a:cs typeface="Mada"/>
                <a:sym typeface="Mada"/>
              </a:rPr>
              <a:t> </a:t>
            </a:r>
            <a:r>
              <a:rPr lang="en-GB" sz="1000">
                <a:latin typeface="Mada"/>
                <a:ea typeface="Mada"/>
                <a:cs typeface="Mada"/>
                <a:sym typeface="Mada"/>
              </a:rPr>
              <a:t>30% of plasma factor concentration. must be ABO compatible and given within 2 to 6 hours of thawing (too cold stored in -30°C)</a:t>
            </a:r>
            <a:endParaRPr sz="1000">
              <a:latin typeface="Mada"/>
              <a:ea typeface="Mada"/>
              <a:cs typeface="Mada"/>
              <a:sym typeface="Mada"/>
            </a:endParaRPr>
          </a:p>
          <a:p>
            <a:pPr indent="-292100" lvl="0" marL="457200" rtl="0" algn="l">
              <a:lnSpc>
                <a:spcPct val="100000"/>
              </a:lnSpc>
              <a:spcBef>
                <a:spcPts val="1200"/>
              </a:spcBef>
              <a:spcAft>
                <a:spcPts val="0"/>
              </a:spcAft>
              <a:buSzPts val="1000"/>
              <a:buFont typeface="Mada"/>
              <a:buChar char="●"/>
            </a:pPr>
            <a:r>
              <a:rPr b="1" lang="en-GB" sz="1000">
                <a:latin typeface="Mada"/>
                <a:ea typeface="Mada"/>
                <a:cs typeface="Mada"/>
                <a:sym typeface="Mada"/>
              </a:rPr>
              <a:t>Indicated in:</a:t>
            </a:r>
            <a:r>
              <a:rPr lang="en-GB" sz="1000">
                <a:latin typeface="Mada"/>
                <a:ea typeface="Mada"/>
                <a:cs typeface="Mada"/>
                <a:sym typeface="Mada"/>
              </a:rPr>
              <a:t> multiple coagulation factor deficiencies, can be used in blood loss cases if needed.</a:t>
            </a:r>
            <a:endParaRPr sz="1000">
              <a:latin typeface="Mada"/>
              <a:ea typeface="Mada"/>
              <a:cs typeface="Mada"/>
              <a:sym typeface="Mada"/>
            </a:endParaRPr>
          </a:p>
          <a:p>
            <a:pPr indent="0" lvl="0" marL="0" rtl="0" algn="l">
              <a:lnSpc>
                <a:spcPct val="100000"/>
              </a:lnSpc>
              <a:spcBef>
                <a:spcPts val="1200"/>
              </a:spcBef>
              <a:spcAft>
                <a:spcPts val="0"/>
              </a:spcAft>
              <a:buNone/>
            </a:pPr>
            <a:r>
              <a:rPr b="1" lang="en-GB" sz="1000">
                <a:highlight>
                  <a:srgbClr val="FFDDD2"/>
                </a:highlight>
                <a:latin typeface="Mada"/>
                <a:ea typeface="Mada"/>
                <a:cs typeface="Mada"/>
                <a:sym typeface="Mada"/>
              </a:rPr>
              <a:t>4-Cryoprecipitate:</a:t>
            </a:r>
            <a:r>
              <a:rPr lang="en-GB" sz="1000">
                <a:latin typeface="Mada"/>
                <a:ea typeface="Mada"/>
                <a:cs typeface="Mada"/>
                <a:sym typeface="Mada"/>
              </a:rPr>
              <a:t> source of </a:t>
            </a:r>
            <a:r>
              <a:rPr lang="en-GB" sz="1000">
                <a:solidFill>
                  <a:srgbClr val="FF0000"/>
                </a:solidFill>
                <a:latin typeface="Mada"/>
                <a:ea typeface="Mada"/>
                <a:cs typeface="Mada"/>
                <a:sym typeface="Mada"/>
              </a:rPr>
              <a:t>fibrinogen, factor VIII, and von willebrand factor (vWF) </a:t>
            </a:r>
            <a:endParaRPr sz="1000">
              <a:solidFill>
                <a:srgbClr val="FF0000"/>
              </a:solidFill>
              <a:latin typeface="Mada"/>
              <a:ea typeface="Mada"/>
              <a:cs typeface="Mada"/>
              <a:sym typeface="Mada"/>
            </a:endParaRPr>
          </a:p>
          <a:p>
            <a:pPr indent="-292100" lvl="0" marL="457200" rtl="0" algn="l">
              <a:lnSpc>
                <a:spcPct val="100000"/>
              </a:lnSpc>
              <a:spcBef>
                <a:spcPts val="1200"/>
              </a:spcBef>
              <a:spcAft>
                <a:spcPts val="0"/>
              </a:spcAft>
              <a:buSzPts val="1000"/>
              <a:buFont typeface="Mada"/>
              <a:buChar char="●"/>
            </a:pPr>
            <a:r>
              <a:rPr b="1" lang="en-GB" sz="1000">
                <a:latin typeface="Mada"/>
                <a:ea typeface="Mada"/>
                <a:cs typeface="Mada"/>
                <a:sym typeface="Mada"/>
              </a:rPr>
              <a:t>Indicated in:</a:t>
            </a:r>
            <a:r>
              <a:rPr lang="en-GB" sz="1000">
                <a:latin typeface="Mada"/>
                <a:ea typeface="Mada"/>
                <a:cs typeface="Mada"/>
                <a:sym typeface="Mada"/>
              </a:rPr>
              <a:t> dysfunctional (type II) or absent (type III) von willebrand disease, when factor VIII con</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p:txBody>
      </p:sp>
      <p:pic>
        <p:nvPicPr>
          <p:cNvPr id="260" name="Google Shape;260;p23"/>
          <p:cNvPicPr preferRelativeResize="0"/>
          <p:nvPr/>
        </p:nvPicPr>
        <p:blipFill rotWithShape="1">
          <a:blip r:embed="rId3">
            <a:alphaModFix/>
          </a:blip>
          <a:srcRect b="0" l="0" r="0" t="0"/>
          <a:stretch/>
        </p:blipFill>
        <p:spPr>
          <a:xfrm>
            <a:off x="6112188" y="8481778"/>
            <a:ext cx="361689" cy="462625"/>
          </a:xfrm>
          <a:prstGeom prst="rect">
            <a:avLst/>
          </a:prstGeom>
          <a:noFill/>
          <a:ln>
            <a:noFill/>
          </a:ln>
        </p:spPr>
      </p:pic>
      <p:pic>
        <p:nvPicPr>
          <p:cNvPr id="261" name="Google Shape;261;p23"/>
          <p:cNvPicPr preferRelativeResize="0"/>
          <p:nvPr/>
        </p:nvPicPr>
        <p:blipFill rotWithShape="1">
          <a:blip r:embed="rId4">
            <a:alphaModFix/>
          </a:blip>
          <a:srcRect b="0" l="0" r="0" t="0"/>
          <a:stretch/>
        </p:blipFill>
        <p:spPr>
          <a:xfrm>
            <a:off x="3419049" y="8481778"/>
            <a:ext cx="376953" cy="462625"/>
          </a:xfrm>
          <a:prstGeom prst="rect">
            <a:avLst/>
          </a:prstGeom>
          <a:noFill/>
          <a:ln>
            <a:noFill/>
          </a:ln>
        </p:spPr>
      </p:pic>
      <p:pic>
        <p:nvPicPr>
          <p:cNvPr id="262" name="Google Shape;262;p23"/>
          <p:cNvPicPr preferRelativeResize="0"/>
          <p:nvPr/>
        </p:nvPicPr>
        <p:blipFill rotWithShape="1">
          <a:blip r:embed="rId5">
            <a:alphaModFix/>
          </a:blip>
          <a:srcRect b="0" l="0" r="0" t="0"/>
          <a:stretch/>
        </p:blipFill>
        <p:spPr>
          <a:xfrm>
            <a:off x="4906316" y="8481765"/>
            <a:ext cx="400348" cy="462625"/>
          </a:xfrm>
          <a:prstGeom prst="rect">
            <a:avLst/>
          </a:prstGeom>
          <a:noFill/>
          <a:ln>
            <a:noFill/>
          </a:ln>
        </p:spPr>
      </p:pic>
      <p:graphicFrame>
        <p:nvGraphicFramePr>
          <p:cNvPr id="263" name="Google Shape;263;p23"/>
          <p:cNvGraphicFramePr/>
          <p:nvPr/>
        </p:nvGraphicFramePr>
        <p:xfrm>
          <a:off x="794253" y="6751876"/>
          <a:ext cx="3000000" cy="3000000"/>
        </p:xfrm>
        <a:graphic>
          <a:graphicData uri="http://schemas.openxmlformats.org/drawingml/2006/table">
            <a:tbl>
              <a:tblPr>
                <a:noFill/>
                <a:tableStyleId>{D3E167ED-22CA-4A82-93CB-9FAC8B9D42B7}</a:tableStyleId>
              </a:tblPr>
              <a:tblGrid>
                <a:gridCol w="742075"/>
                <a:gridCol w="1459575"/>
                <a:gridCol w="1369400"/>
                <a:gridCol w="1369400"/>
                <a:gridCol w="1238300"/>
              </a:tblGrid>
              <a:tr h="176500">
                <a:tc>
                  <a:txBody>
                    <a:bodyPr/>
                    <a:lstStyle/>
                    <a:p>
                      <a:pPr indent="0" lvl="0" marL="0" marR="0" rtl="0" algn="ctr">
                        <a:lnSpc>
                          <a:spcPct val="100000"/>
                        </a:lnSpc>
                        <a:spcBef>
                          <a:spcPts val="0"/>
                        </a:spcBef>
                        <a:spcAft>
                          <a:spcPts val="0"/>
                        </a:spcAft>
                        <a:buClr>
                          <a:srgbClr val="000000"/>
                        </a:buClr>
                        <a:buSzPts val="1300"/>
                        <a:buFont typeface="Arial"/>
                        <a:buNone/>
                      </a:pPr>
                      <a:r>
                        <a:t/>
                      </a:r>
                      <a:endParaRPr b="1" sz="800" u="none" cap="none" strike="noStrike">
                        <a:latin typeface="Mada"/>
                        <a:ea typeface="Mada"/>
                        <a:cs typeface="Mada"/>
                        <a:sym typeface="Mada"/>
                      </a:endParaRPr>
                    </a:p>
                  </a:txBody>
                  <a:tcPr marT="91425" marB="91425" marR="91425" marL="91425" anchor="ctr">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800" u="none" cap="none" strike="noStrike">
                          <a:solidFill>
                            <a:srgbClr val="006D77"/>
                          </a:solidFill>
                          <a:latin typeface="Lora"/>
                          <a:ea typeface="Lora"/>
                          <a:cs typeface="Lora"/>
                          <a:sym typeface="Lora"/>
                        </a:rPr>
                        <a:t>Red blood cells</a:t>
                      </a:r>
                      <a:endParaRPr sz="800" u="none" cap="none" strike="noStrike">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800" u="none" cap="none" strike="noStrike">
                          <a:solidFill>
                            <a:srgbClr val="006D77"/>
                          </a:solidFill>
                          <a:latin typeface="Lora"/>
                          <a:ea typeface="Lora"/>
                          <a:cs typeface="Lora"/>
                          <a:sym typeface="Lora"/>
                        </a:rPr>
                        <a:t>Fresh Frozen plasma</a:t>
                      </a:r>
                      <a:r>
                        <a:rPr b="1" baseline="30000" lang="en-GB" sz="800">
                          <a:solidFill>
                            <a:srgbClr val="006D77"/>
                          </a:solidFill>
                          <a:latin typeface="Lora"/>
                          <a:ea typeface="Lora"/>
                          <a:cs typeface="Lora"/>
                          <a:sym typeface="Lora"/>
                        </a:rPr>
                        <a:t>2</a:t>
                      </a:r>
                      <a:endParaRPr baseline="30000" sz="800" u="none" cap="none" strike="noStrike">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300"/>
                        <a:buFont typeface="Arial"/>
                        <a:buNone/>
                      </a:pPr>
                      <a:r>
                        <a:rPr b="1" lang="en-GB" sz="800" u="none" cap="none" strike="noStrike">
                          <a:solidFill>
                            <a:srgbClr val="006D77"/>
                          </a:solidFill>
                          <a:latin typeface="Lora"/>
                          <a:ea typeface="Lora"/>
                          <a:cs typeface="Lora"/>
                          <a:sym typeface="Lora"/>
                        </a:rPr>
                        <a:t>Concentrate of platelets</a:t>
                      </a:r>
                      <a:r>
                        <a:rPr b="1" baseline="30000" lang="en-GB" sz="800">
                          <a:solidFill>
                            <a:srgbClr val="006D77"/>
                          </a:solidFill>
                          <a:latin typeface="Lora"/>
                          <a:ea typeface="Lora"/>
                          <a:cs typeface="Lora"/>
                          <a:sym typeface="Lora"/>
                        </a:rPr>
                        <a:t>3</a:t>
                      </a:r>
                      <a:endParaRPr b="1" baseline="30000" sz="800" u="none" cap="none" strike="noStrike">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800" u="none" cap="none" strike="noStrike">
                          <a:solidFill>
                            <a:srgbClr val="006D77"/>
                          </a:solidFill>
                          <a:latin typeface="Lora"/>
                          <a:ea typeface="Lora"/>
                          <a:cs typeface="Lora"/>
                          <a:sym typeface="Lora"/>
                        </a:rPr>
                        <a:t>cryoprecipitate</a:t>
                      </a:r>
                      <a:endParaRPr b="1" sz="800" u="none" cap="none" strike="noStrike">
                        <a:solidFill>
                          <a:srgbClr val="006D77"/>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176500">
                <a:tc>
                  <a:txBody>
                    <a:bodyPr/>
                    <a:lstStyle/>
                    <a:p>
                      <a:pPr indent="0" lvl="0" marL="0" rtl="0" algn="ctr">
                        <a:spcBef>
                          <a:spcPts val="0"/>
                        </a:spcBef>
                        <a:spcAft>
                          <a:spcPts val="0"/>
                        </a:spcAft>
                        <a:buNone/>
                      </a:pPr>
                      <a:r>
                        <a:rPr b="1" lang="en-GB" sz="800">
                          <a:solidFill>
                            <a:srgbClr val="E29578"/>
                          </a:solidFill>
                          <a:latin typeface="Lora"/>
                          <a:ea typeface="Lora"/>
                          <a:cs typeface="Lora"/>
                          <a:sym typeface="Lora"/>
                        </a:rPr>
                        <a:t>Indicated</a:t>
                      </a:r>
                      <a:endParaRPr b="1" sz="8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To increase the amount of red blood cells after trauma or surgery or to treat severe anemia.</a:t>
                      </a:r>
                      <a:endParaRPr sz="800" u="none" cap="none" strike="noStrike">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To correct deficiency in coagulation factors or to treat shock due to plasma loss from burns or massive bleeding</a:t>
                      </a:r>
                      <a:endParaRPr sz="800" u="none" cap="none" strike="noStrike">
                        <a:solidFill>
                          <a:srgbClr val="6AA84F"/>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To treat or prevent bleeding due to low platelet levels. </a:t>
                      </a:r>
                      <a:endParaRPr sz="8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To correct platelet problems.</a:t>
                      </a:r>
                      <a:endParaRPr sz="800" u="none" cap="none" strike="noStrike">
                        <a:solidFill>
                          <a:srgbClr val="222222"/>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To treat fibrinogen deficiencies</a:t>
                      </a:r>
                      <a:endParaRPr sz="800" u="none" cap="none" strike="noStrike">
                        <a:solidFill>
                          <a:srgbClr val="222222"/>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76500">
                <a:tc>
                  <a:txBody>
                    <a:bodyPr/>
                    <a:lstStyle/>
                    <a:p>
                      <a:pPr indent="0" lvl="0" marL="0" rtl="0" algn="ctr">
                        <a:spcBef>
                          <a:spcPts val="0"/>
                        </a:spcBef>
                        <a:spcAft>
                          <a:spcPts val="0"/>
                        </a:spcAft>
                        <a:buNone/>
                      </a:pPr>
                      <a:r>
                        <a:rPr b="1" lang="en-GB" sz="800">
                          <a:solidFill>
                            <a:srgbClr val="E29578"/>
                          </a:solidFill>
                          <a:latin typeface="Lora"/>
                          <a:ea typeface="Lora"/>
                          <a:cs typeface="Lora"/>
                          <a:sym typeface="Lora"/>
                        </a:rPr>
                        <a:t>Storage period</a:t>
                      </a:r>
                      <a:endParaRPr b="1" sz="8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42 days  in the refrigerator or </a:t>
                      </a:r>
                      <a:endParaRPr sz="8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rPr lang="en-GB" sz="800" u="none" cap="none" strike="noStrike">
                          <a:latin typeface="Mada"/>
                          <a:ea typeface="Mada"/>
                          <a:cs typeface="Mada"/>
                          <a:sym typeface="Mada"/>
                        </a:rPr>
                        <a:t>10 years in the freezer</a:t>
                      </a:r>
                      <a:r>
                        <a:rPr baseline="30000" lang="en-GB" sz="800" u="none" cap="none" strike="noStrike">
                          <a:latin typeface="Mada"/>
                          <a:ea typeface="Mada"/>
                          <a:cs typeface="Mada"/>
                          <a:sym typeface="Mada"/>
                        </a:rPr>
                        <a:t>1</a:t>
                      </a:r>
                      <a:r>
                        <a:rPr lang="en-GB" sz="800" u="none" cap="none" strike="noStrike">
                          <a:latin typeface="Mada"/>
                          <a:ea typeface="Mada"/>
                          <a:cs typeface="Mada"/>
                          <a:sym typeface="Mada"/>
                        </a:rPr>
                        <a:t> </a:t>
                      </a:r>
                      <a:endParaRPr sz="800" u="none" cap="none" strike="noStrike">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800" u="none" cap="none" strike="noStrike">
                          <a:latin typeface="Mada"/>
                          <a:ea typeface="Mada"/>
                          <a:cs typeface="Mada"/>
                          <a:sym typeface="Mada"/>
                        </a:rPr>
                        <a:t>1 year in the freezer</a:t>
                      </a:r>
                      <a:endParaRPr sz="800" u="none" cap="none" strike="noStrike">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800" u="none" cap="none" strike="noStrike">
                          <a:latin typeface="Mada"/>
                          <a:ea typeface="Mada"/>
                          <a:cs typeface="Mada"/>
                          <a:sym typeface="Mada"/>
                        </a:rPr>
                        <a:t>5 days at room temperature </a:t>
                      </a:r>
                      <a:endParaRPr sz="800" u="none" cap="none" strike="noStrike">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800" u="none" cap="none" strike="noStrike">
                          <a:latin typeface="Mada"/>
                          <a:ea typeface="Mada"/>
                          <a:cs typeface="Mada"/>
                          <a:sym typeface="Mada"/>
                        </a:rPr>
                        <a:t>1 year in the freezer</a:t>
                      </a:r>
                      <a:endParaRPr sz="800" u="none" cap="none" strike="noStrike">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pic>
        <p:nvPicPr>
          <p:cNvPr id="264" name="Google Shape;264;p23"/>
          <p:cNvPicPr preferRelativeResize="0"/>
          <p:nvPr/>
        </p:nvPicPr>
        <p:blipFill rotWithShape="1">
          <a:blip r:embed="rId6">
            <a:alphaModFix/>
          </a:blip>
          <a:srcRect b="0" l="0" r="0" t="0"/>
          <a:stretch/>
        </p:blipFill>
        <p:spPr>
          <a:xfrm>
            <a:off x="2194297" y="8481778"/>
            <a:ext cx="337261" cy="501566"/>
          </a:xfrm>
          <a:prstGeom prst="rect">
            <a:avLst/>
          </a:prstGeom>
          <a:noFill/>
          <a:ln>
            <a:noFill/>
          </a:ln>
        </p:spPr>
      </p:pic>
      <p:sp>
        <p:nvSpPr>
          <p:cNvPr id="265" name="Google Shape;265;p23"/>
          <p:cNvSpPr/>
          <p:nvPr/>
        </p:nvSpPr>
        <p:spPr>
          <a:xfrm>
            <a:off x="157325" y="8708075"/>
            <a:ext cx="1855500" cy="18729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6" name="Google Shape;266;p23"/>
          <p:cNvPicPr preferRelativeResize="0"/>
          <p:nvPr/>
        </p:nvPicPr>
        <p:blipFill>
          <a:blip r:embed="rId7">
            <a:alphaModFix/>
          </a:blip>
          <a:stretch>
            <a:fillRect/>
          </a:stretch>
        </p:blipFill>
        <p:spPr>
          <a:xfrm>
            <a:off x="330729" y="8764815"/>
            <a:ext cx="1556483" cy="1759378"/>
          </a:xfrm>
          <a:prstGeom prst="rect">
            <a:avLst/>
          </a:prstGeom>
          <a:noFill/>
          <a:ln>
            <a:noFill/>
          </a:ln>
        </p:spPr>
      </p:pic>
      <p:sp>
        <p:nvSpPr>
          <p:cNvPr id="267" name="Google Shape;267;p23"/>
          <p:cNvSpPr txBox="1"/>
          <p:nvPr/>
        </p:nvSpPr>
        <p:spPr>
          <a:xfrm>
            <a:off x="2134050" y="769175"/>
            <a:ext cx="3601200" cy="3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FF0000"/>
                </a:solidFill>
                <a:latin typeface="Mada"/>
                <a:ea typeface="Mada"/>
                <a:cs typeface="Mada"/>
                <a:sym typeface="Mada"/>
              </a:rPr>
              <a:t>Massive blood transfusion? Unit of blood in 24h</a:t>
            </a:r>
            <a:endParaRPr b="1" sz="1200">
              <a:solidFill>
                <a:srgbClr val="FF0000"/>
              </a:solidFill>
              <a:latin typeface="Mada"/>
              <a:ea typeface="Mada"/>
              <a:cs typeface="Mada"/>
              <a:sym typeface="Mada"/>
            </a:endParaRPr>
          </a:p>
        </p:txBody>
      </p:sp>
      <p:pic>
        <p:nvPicPr>
          <p:cNvPr id="268" name="Google Shape;268;p23"/>
          <p:cNvPicPr preferRelativeResize="0"/>
          <p:nvPr/>
        </p:nvPicPr>
        <p:blipFill>
          <a:blip r:embed="rId8">
            <a:alphaModFix/>
          </a:blip>
          <a:stretch>
            <a:fillRect/>
          </a:stretch>
        </p:blipFill>
        <p:spPr>
          <a:xfrm>
            <a:off x="1771450" y="716223"/>
            <a:ext cx="361676" cy="3616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txBox="1"/>
          <p:nvPr/>
        </p:nvSpPr>
        <p:spPr>
          <a:xfrm>
            <a:off x="1061300" y="2368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Transfusion Medicine &amp; Therapy </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75" name="Google Shape;275;p24"/>
          <p:cNvCxnSpPr/>
          <p:nvPr/>
        </p:nvCxnSpPr>
        <p:spPr>
          <a:xfrm>
            <a:off x="1543675" y="753750"/>
            <a:ext cx="4608000" cy="3900"/>
          </a:xfrm>
          <a:prstGeom prst="straightConnector1">
            <a:avLst/>
          </a:prstGeom>
          <a:noFill/>
          <a:ln cap="flat" cmpd="sng" w="19050">
            <a:solidFill>
              <a:srgbClr val="83C5BE"/>
            </a:solidFill>
            <a:prstDash val="solid"/>
            <a:round/>
            <a:headEnd len="med" w="med" type="oval"/>
            <a:tailEnd len="med" w="med" type="oval"/>
          </a:ln>
        </p:spPr>
      </p:cxnSp>
      <p:sp>
        <p:nvSpPr>
          <p:cNvPr id="276" name="Google Shape;276;p24"/>
          <p:cNvSpPr txBox="1"/>
          <p:nvPr/>
        </p:nvSpPr>
        <p:spPr>
          <a:xfrm>
            <a:off x="233525" y="645800"/>
            <a:ext cx="7053600" cy="9069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000">
                <a:solidFill>
                  <a:srgbClr val="006D77"/>
                </a:solidFill>
                <a:highlight>
                  <a:srgbClr val="EDF9F9"/>
                </a:highlight>
                <a:latin typeface="Lora"/>
                <a:ea typeface="Lora"/>
                <a:cs typeface="Lora"/>
                <a:sym typeface="Lora"/>
              </a:rPr>
              <a:t>Obj3: Discuss the plasma products</a:t>
            </a:r>
            <a:endParaRPr b="1" sz="1000">
              <a:solidFill>
                <a:srgbClr val="006D77"/>
              </a:solidFill>
              <a:highlight>
                <a:srgbClr val="EDF9F9"/>
              </a:highlight>
              <a:latin typeface="Lora"/>
              <a:ea typeface="Lora"/>
              <a:cs typeface="Lora"/>
              <a:sym typeface="Lora"/>
            </a:endParaRPr>
          </a:p>
          <a:p>
            <a:pPr indent="-292100" lvl="0" marL="457200" rtl="0" algn="l">
              <a:lnSpc>
                <a:spcPct val="100000"/>
              </a:lnSpc>
              <a:spcBef>
                <a:spcPts val="1200"/>
              </a:spcBef>
              <a:spcAft>
                <a:spcPts val="0"/>
              </a:spcAft>
              <a:buSzPts val="1000"/>
              <a:buFont typeface="Mada"/>
              <a:buChar char="●"/>
            </a:pPr>
            <a:r>
              <a:rPr b="1" lang="en-GB" sz="1000">
                <a:latin typeface="Mada"/>
                <a:ea typeface="Mada"/>
                <a:cs typeface="Mada"/>
                <a:sym typeface="Mada"/>
              </a:rPr>
              <a:t>Albumin:</a:t>
            </a:r>
            <a:r>
              <a:rPr lang="en-GB" sz="1000">
                <a:latin typeface="Mada"/>
                <a:ea typeface="Mada"/>
                <a:cs typeface="Mada"/>
                <a:sym typeface="Mada"/>
              </a:rPr>
              <a:t> Indicated in hypoproteinemia &amp; burns.</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Factor VIII &amp; factor IX concentrates:</a:t>
            </a:r>
            <a:r>
              <a:rPr lang="en-GB" sz="1000">
                <a:latin typeface="Mada"/>
                <a:ea typeface="Mada"/>
                <a:cs typeface="Mada"/>
                <a:sym typeface="Mada"/>
              </a:rPr>
              <a:t> used in haemophilia</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Prothrombin Complex concentrates: </a:t>
            </a:r>
            <a:r>
              <a:rPr lang="en-GB" sz="1000">
                <a:latin typeface="Mada"/>
                <a:ea typeface="Mada"/>
                <a:cs typeface="Mada"/>
                <a:sym typeface="Mada"/>
              </a:rPr>
              <a:t>contain factors II, IX, X, and VII Indicated in prophylaxis &amp; treatment of bleeding.</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Immunoglobulins Preparations (90% </a:t>
            </a:r>
            <a:r>
              <a:rPr b="1" lang="en-GB" sz="1000">
                <a:solidFill>
                  <a:srgbClr val="FF0000"/>
                </a:solidFill>
                <a:latin typeface="Mada"/>
                <a:ea typeface="Mada"/>
                <a:cs typeface="Mada"/>
                <a:sym typeface="Mada"/>
              </a:rPr>
              <a:t>IgG</a:t>
            </a:r>
            <a:r>
              <a:rPr b="1" lang="en-GB" sz="1000">
                <a:latin typeface="Mada"/>
                <a:ea typeface="Mada"/>
                <a:cs typeface="Mada"/>
                <a:sym typeface="Mada"/>
              </a:rPr>
              <a:t>):</a:t>
            </a:r>
            <a:r>
              <a:rPr lang="en-GB" sz="1000">
                <a:latin typeface="Mada"/>
                <a:ea typeface="Mada"/>
                <a:cs typeface="Mada"/>
                <a:sym typeface="Mada"/>
              </a:rPr>
              <a:t> Prepared from individuals known to have high levels of specific antibodies, Indicated in hyperimmune globulin against hepatitis B, herpes zoster, tetanus and RhD.</a:t>
            </a:r>
            <a:endParaRPr sz="1000">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Obj4: Discuss the red cell serology</a:t>
            </a:r>
            <a:endParaRPr b="1" sz="1000">
              <a:solidFill>
                <a:srgbClr val="006D77"/>
              </a:solidFill>
              <a:highlight>
                <a:srgbClr val="EDF9F9"/>
              </a:highlight>
              <a:latin typeface="Lora"/>
              <a:ea typeface="Lora"/>
              <a:cs typeface="Lora"/>
              <a:sym typeface="Lora"/>
            </a:endParaRPr>
          </a:p>
          <a:p>
            <a:pPr indent="-292100" lvl="0" marL="457200" rtl="0" algn="l">
              <a:spcBef>
                <a:spcPts val="1200"/>
              </a:spcBef>
              <a:spcAft>
                <a:spcPts val="0"/>
              </a:spcAft>
              <a:buSzPts val="1000"/>
              <a:buFont typeface="Mada"/>
              <a:buChar char="●"/>
            </a:pPr>
            <a:r>
              <a:rPr lang="en-GB" sz="1000">
                <a:latin typeface="Mada"/>
                <a:ea typeface="Mada"/>
                <a:cs typeface="Mada"/>
                <a:sym typeface="Mada"/>
              </a:rPr>
              <a:t>The absence of an antigen induces an antibody, basically if your blood type is O you have both anti A and B so if you receive RBC has A or B antigen will be destroyed.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We are not afraid from donor’s antibodies (it will be removed while processing).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Many different blood group antigens exist against which antibodies can be formed of varying clinical significance, could cause intra- or extravascular hemolysis. The most important of these are those of the Kell, Kidd and Duffy systems.</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120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Obj5: Identify the pre-transfusion testing</a:t>
            </a:r>
            <a:endParaRPr b="1" sz="1000">
              <a:solidFill>
                <a:srgbClr val="006D77"/>
              </a:solidFill>
              <a:highlight>
                <a:srgbClr val="EDF9F9"/>
              </a:highlight>
              <a:latin typeface="Lora"/>
              <a:ea typeface="Lora"/>
              <a:cs typeface="Lora"/>
              <a:sym typeface="Lora"/>
            </a:endParaRPr>
          </a:p>
          <a:p>
            <a:pPr indent="-292100" lvl="0" marL="457200" rtl="0" algn="l">
              <a:spcBef>
                <a:spcPts val="1200"/>
              </a:spcBef>
              <a:spcAft>
                <a:spcPts val="0"/>
              </a:spcAft>
              <a:buSzPts val="1000"/>
              <a:buFont typeface="Mada"/>
              <a:buChar char="●"/>
            </a:pPr>
            <a:r>
              <a:rPr b="1" lang="en-GB" sz="1000">
                <a:highlight>
                  <a:srgbClr val="FFDDD2"/>
                </a:highlight>
                <a:latin typeface="Mada"/>
                <a:ea typeface="Mada"/>
                <a:cs typeface="Mada"/>
                <a:sym typeface="Mada"/>
              </a:rPr>
              <a:t>Blood grouping:</a:t>
            </a:r>
            <a:r>
              <a:rPr lang="en-GB" sz="1000">
                <a:latin typeface="Mada"/>
                <a:ea typeface="Mada"/>
                <a:cs typeface="Mada"/>
                <a:sym typeface="Mada"/>
              </a:rPr>
              <a:t> determining the patient’s ABO and RhD type by:</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Forward typing: by using antiserum (from lab) directed against the A, B and D antigens. </a:t>
            </a:r>
            <a:r>
              <a:rPr lang="en-GB" sz="1000">
                <a:solidFill>
                  <a:srgbClr val="999999"/>
                </a:solidFill>
                <a:latin typeface="Mada"/>
                <a:ea typeface="Mada"/>
                <a:cs typeface="Mada"/>
                <a:sym typeface="Mada"/>
              </a:rPr>
              <a:t>(What we did in physiology lab)</a:t>
            </a:r>
            <a:endParaRPr sz="1000">
              <a:solidFill>
                <a:srgbClr val="999999"/>
              </a:solidFill>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Reverse typing: the opposite, we use blood RBCs (from lab) and direct the donor’s antiserum against.</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Rh typing: adding a commercial reagent (anti-D) to recipient RBCs.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highlight>
                  <a:srgbClr val="FFDDD2"/>
                </a:highlight>
                <a:latin typeface="Mada"/>
                <a:ea typeface="Mada"/>
                <a:cs typeface="Mada"/>
                <a:sym typeface="Mada"/>
              </a:rPr>
              <a:t>Antibody screen:</a:t>
            </a:r>
            <a:r>
              <a:rPr b="1" lang="en-GB" sz="1000">
                <a:latin typeface="Mada"/>
                <a:ea typeface="Mada"/>
                <a:cs typeface="Mada"/>
                <a:sym typeface="Mada"/>
              </a:rPr>
              <a:t> </a:t>
            </a:r>
            <a:r>
              <a:rPr lang="en-GB" sz="1000">
                <a:latin typeface="Mada"/>
                <a:ea typeface="Mada"/>
                <a:cs typeface="Mada"/>
                <a:sym typeface="Mada"/>
              </a:rPr>
              <a:t>use of a panel of cells to screen a sample of the patient’s serum for the presence of clinically significant antibodies. about 2% of population have antibodies targeted against RBCs that are non(ABO/Rh) antibodies.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highlight>
                  <a:srgbClr val="FFDDD2"/>
                </a:highlight>
                <a:latin typeface="Mada"/>
                <a:ea typeface="Mada"/>
                <a:cs typeface="Mada"/>
                <a:sym typeface="Mada"/>
              </a:rPr>
              <a:t>Cross-Matching:</a:t>
            </a:r>
            <a:r>
              <a:rPr b="1" lang="en-GB" sz="1000">
                <a:latin typeface="Mada"/>
                <a:ea typeface="Mada"/>
                <a:cs typeface="Mada"/>
                <a:sym typeface="Mada"/>
              </a:rPr>
              <a:t>  </a:t>
            </a:r>
            <a:r>
              <a:rPr lang="en-GB" sz="1000">
                <a:latin typeface="Mada"/>
                <a:ea typeface="Mada"/>
                <a:cs typeface="Mada"/>
                <a:sym typeface="Mada"/>
              </a:rPr>
              <a:t>checking the compatibility of the donor units with the patient’s serum. Done just before the transfusion and has 3 forms...</a:t>
            </a:r>
            <a:endParaRPr sz="1000">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Obj6: Recognize the indications for transfusion</a:t>
            </a:r>
            <a:endParaRPr b="1" sz="1000">
              <a:solidFill>
                <a:srgbClr val="006D77"/>
              </a:solidFill>
              <a:highlight>
                <a:srgbClr val="EDF9F9"/>
              </a:highlight>
              <a:latin typeface="Lora"/>
              <a:ea typeface="Lora"/>
              <a:cs typeface="Lora"/>
              <a:sym typeface="Lora"/>
            </a:endParaRPr>
          </a:p>
          <a:p>
            <a:pPr indent="-292100" lvl="0" marL="457200" rtl="0" algn="l">
              <a:spcBef>
                <a:spcPts val="1200"/>
              </a:spcBef>
              <a:spcAft>
                <a:spcPts val="0"/>
              </a:spcAft>
              <a:buSzPts val="1000"/>
              <a:buFont typeface="Mada"/>
              <a:buChar char="●"/>
            </a:pPr>
            <a:r>
              <a:rPr b="1" lang="en-GB" sz="1000">
                <a:solidFill>
                  <a:srgbClr val="83C5BE"/>
                </a:solidFill>
                <a:latin typeface="Mada"/>
                <a:ea typeface="Mada"/>
                <a:cs typeface="Mada"/>
                <a:sym typeface="Mada"/>
              </a:rPr>
              <a:t>Why to transfuse blood?</a:t>
            </a:r>
            <a:r>
              <a:rPr lang="en-GB" sz="1000">
                <a:latin typeface="Mada"/>
                <a:ea typeface="Mada"/>
                <a:cs typeface="Mada"/>
                <a:sym typeface="Mada"/>
              </a:rPr>
              <a:t> Increase oxygen carrying capacity, restoration of red cell mass, correction of anemia and bleeding.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83C5BE"/>
                </a:solidFill>
                <a:latin typeface="Mada"/>
                <a:ea typeface="Mada"/>
                <a:cs typeface="Mada"/>
                <a:sym typeface="Mada"/>
              </a:rPr>
              <a:t>Oxygen Delivery (DO2)</a:t>
            </a:r>
            <a:r>
              <a:rPr lang="en-GB" sz="1000">
                <a:latin typeface="Mada"/>
                <a:ea typeface="Mada"/>
                <a:cs typeface="Mada"/>
                <a:sym typeface="Mada"/>
              </a:rPr>
              <a:t> is the oxygen that is delivered to the tissues.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83C5BE"/>
                </a:solidFill>
                <a:latin typeface="Mada"/>
                <a:ea typeface="Mada"/>
                <a:cs typeface="Mada"/>
                <a:sym typeface="Mada"/>
              </a:rPr>
              <a:t>Clinical judgment:</a:t>
            </a:r>
            <a:r>
              <a:rPr lang="en-GB" sz="1000">
                <a:latin typeface="Mada"/>
                <a:ea typeface="Mada"/>
                <a:cs typeface="Mada"/>
                <a:sym typeface="Mada"/>
              </a:rPr>
              <a:t> Hgb concentration is not enough to take the transfusion decision, we must consider: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determinant factor: age, weight, severity of symptoms, cause of the deficit, underlying medical condition and ability to compensate.</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clinical evaluation: apperance, mentation, HR, BP, nature of bleeding.</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laboratory evaluation: Hgb, hematocrit, platelets, clotting function, electrolytes.</a:t>
            </a:r>
            <a:endParaRPr sz="1000">
              <a:latin typeface="Mada"/>
              <a:ea typeface="Mada"/>
              <a:cs typeface="Mada"/>
              <a:sym typeface="Mada"/>
            </a:endParaRPr>
          </a:p>
        </p:txBody>
      </p:sp>
      <p:graphicFrame>
        <p:nvGraphicFramePr>
          <p:cNvPr id="277" name="Google Shape;277;p24"/>
          <p:cNvGraphicFramePr/>
          <p:nvPr/>
        </p:nvGraphicFramePr>
        <p:xfrm>
          <a:off x="473007" y="3268725"/>
          <a:ext cx="3000000" cy="3000000"/>
        </p:xfrm>
        <a:graphic>
          <a:graphicData uri="http://schemas.openxmlformats.org/drawingml/2006/table">
            <a:tbl>
              <a:tblPr>
                <a:noFill/>
                <a:tableStyleId>{D3E167ED-22CA-4A82-93CB-9FAC8B9D42B7}</a:tableStyleId>
              </a:tblPr>
              <a:tblGrid>
                <a:gridCol w="893575"/>
                <a:gridCol w="690475"/>
                <a:gridCol w="672625"/>
                <a:gridCol w="752200"/>
                <a:gridCol w="752200"/>
                <a:gridCol w="752200"/>
                <a:gridCol w="752200"/>
                <a:gridCol w="678475"/>
                <a:gridCol w="557150"/>
              </a:tblGrid>
              <a:tr h="102250">
                <a:tc rowSpan="2">
                  <a:txBody>
                    <a:bodyPr/>
                    <a:lstStyle/>
                    <a:p>
                      <a:pPr indent="0" lvl="0" marL="0" marR="0" rtl="0" algn="ctr">
                        <a:lnSpc>
                          <a:spcPct val="100000"/>
                        </a:lnSpc>
                        <a:spcBef>
                          <a:spcPts val="0"/>
                        </a:spcBef>
                        <a:spcAft>
                          <a:spcPts val="0"/>
                        </a:spcAft>
                        <a:buClr>
                          <a:srgbClr val="000000"/>
                        </a:buClr>
                        <a:buSzPts val="1500"/>
                        <a:buFont typeface="Arial"/>
                        <a:buNone/>
                      </a:pPr>
                      <a:r>
                        <a:t/>
                      </a:r>
                      <a:endParaRPr b="1" sz="600" u="none" cap="none" strike="noStrike">
                        <a:solidFill>
                          <a:srgbClr val="8F5101"/>
                        </a:solidFill>
                        <a:latin typeface="Mada"/>
                        <a:ea typeface="Mada"/>
                        <a:cs typeface="Mada"/>
                        <a:sym typeface="Mada"/>
                      </a:endParaRPr>
                    </a:p>
                  </a:txBody>
                  <a:tcPr marT="91425" marB="91425" marR="91425" marL="91425" anchor="ctr">
                    <a:lnL cap="flat" cmpd="sng" w="12700">
                      <a:solidFill>
                        <a:srgbClr val="CCCCCC">
                          <a:alpha val="0"/>
                        </a:srgbClr>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alpha val="0"/>
                        </a:srgbClr>
                      </a:solidFill>
                      <a:prstDash val="solid"/>
                      <a:round/>
                      <a:headEnd len="sm" w="sm" type="none"/>
                      <a:tailEnd len="sm" w="sm" type="none"/>
                    </a:lnT>
                    <a:lnB cap="flat" cmpd="sng" w="12700">
                      <a:solidFill>
                        <a:srgbClr val="CCCCCC"/>
                      </a:solidFill>
                      <a:prstDash val="solid"/>
                      <a:round/>
                      <a:headEnd len="sm" w="sm" type="none"/>
                      <a:tailEnd len="sm" w="sm" type="none"/>
                    </a:lnB>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A+</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A-</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B+</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B-</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AB+</a:t>
                      </a:r>
                      <a:r>
                        <a:rPr b="1" baseline="30000" lang="en-GB" sz="600" u="none" cap="none" strike="noStrike">
                          <a:solidFill>
                            <a:srgbClr val="E29578"/>
                          </a:solidFill>
                          <a:latin typeface="Lora"/>
                          <a:ea typeface="Lora"/>
                          <a:cs typeface="Lora"/>
                          <a:sym typeface="Lora"/>
                        </a:rPr>
                        <a:t>2</a:t>
                      </a:r>
                      <a:endParaRPr b="1" baseline="30000"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AB-</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O+</a:t>
                      </a:r>
                      <a:endParaRPr b="1"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c rowSpan="2">
                  <a:txBody>
                    <a:bodyPr/>
                    <a:lstStyle/>
                    <a:p>
                      <a:pPr indent="0" lvl="0" marL="0" marR="0" rtl="0" algn="ctr">
                        <a:lnSpc>
                          <a:spcPct val="100000"/>
                        </a:lnSpc>
                        <a:spcBef>
                          <a:spcPts val="0"/>
                        </a:spcBef>
                        <a:spcAft>
                          <a:spcPts val="0"/>
                        </a:spcAft>
                        <a:buClr>
                          <a:srgbClr val="000000"/>
                        </a:buClr>
                        <a:buSzPts val="1500"/>
                        <a:buFont typeface="Arial"/>
                        <a:buNone/>
                      </a:pPr>
                      <a:r>
                        <a:rPr b="1" lang="en-GB" sz="600" u="none" cap="none" strike="noStrike">
                          <a:solidFill>
                            <a:srgbClr val="E29578"/>
                          </a:solidFill>
                          <a:latin typeface="Lora"/>
                          <a:ea typeface="Lora"/>
                          <a:cs typeface="Lora"/>
                          <a:sym typeface="Lora"/>
                        </a:rPr>
                        <a:t>O-</a:t>
                      </a:r>
                      <a:r>
                        <a:rPr b="1" baseline="30000" lang="en-GB" sz="600" u="none" cap="none" strike="noStrike">
                          <a:solidFill>
                            <a:srgbClr val="E29578"/>
                          </a:solidFill>
                          <a:latin typeface="Lora"/>
                          <a:ea typeface="Lora"/>
                          <a:cs typeface="Lora"/>
                          <a:sym typeface="Lora"/>
                        </a:rPr>
                        <a:t>3</a:t>
                      </a:r>
                      <a:endParaRPr b="1" baseline="30000" sz="600" u="none" cap="none" strike="noStrike">
                        <a:solidFill>
                          <a:srgbClr val="E29578"/>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DDD2"/>
                    </a:solidFill>
                  </a:tcPr>
                </a:tc>
              </a:tr>
              <a:tr h="172925">
                <a:tc vMerge="1"/>
                <a:tc vMerge="1"/>
                <a:tc vMerge="1"/>
                <a:tc vMerge="1"/>
                <a:tc vMerge="1"/>
                <a:tc vMerge="1"/>
                <a:tc vMerge="1"/>
                <a:tc vMerge="1"/>
                <a:tc vMerge="1"/>
              </a:tr>
              <a:tr h="264225">
                <a:tc>
                  <a:txBody>
                    <a:bodyPr/>
                    <a:lstStyle/>
                    <a:p>
                      <a:pPr indent="0" lvl="0" marL="0" marR="0" rtl="0" algn="ctr">
                        <a:lnSpc>
                          <a:spcPct val="100000"/>
                        </a:lnSpc>
                        <a:spcBef>
                          <a:spcPts val="0"/>
                        </a:spcBef>
                        <a:spcAft>
                          <a:spcPts val="0"/>
                        </a:spcAft>
                        <a:buClr>
                          <a:srgbClr val="000000"/>
                        </a:buClr>
                        <a:buSzPts val="1400"/>
                        <a:buFont typeface="Arial"/>
                        <a:buNone/>
                      </a:pPr>
                      <a:r>
                        <a:rPr b="1" lang="en-GB" sz="600" u="none" cap="none" strike="noStrike">
                          <a:solidFill>
                            <a:srgbClr val="006D77"/>
                          </a:solidFill>
                          <a:latin typeface="Lora"/>
                          <a:ea typeface="Lora"/>
                          <a:cs typeface="Lora"/>
                          <a:sym typeface="Lora"/>
                        </a:rPr>
                        <a:t>Abs in Plasma</a:t>
                      </a:r>
                      <a:endParaRPr b="1" sz="600" u="none" cap="none" strike="noStrike">
                        <a:solidFill>
                          <a:srgbClr val="006D77"/>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6F9"/>
                    </a:solidFill>
                  </a:tcPr>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Anti-B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Anti-A</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None</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Anti-B &amp; Anti-A</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r>
              <a:tr h="311825">
                <a:tc>
                  <a:txBody>
                    <a:bodyPr/>
                    <a:lstStyle/>
                    <a:p>
                      <a:pPr indent="0" lvl="0" marL="0" marR="0" rtl="0" algn="ctr">
                        <a:lnSpc>
                          <a:spcPct val="100000"/>
                        </a:lnSpc>
                        <a:spcBef>
                          <a:spcPts val="0"/>
                        </a:spcBef>
                        <a:spcAft>
                          <a:spcPts val="0"/>
                        </a:spcAft>
                        <a:buClr>
                          <a:srgbClr val="000000"/>
                        </a:buClr>
                        <a:buSzPts val="1400"/>
                        <a:buFont typeface="Arial"/>
                        <a:buNone/>
                      </a:pPr>
                      <a:r>
                        <a:rPr b="1" lang="en-GB" sz="600" u="none" cap="none" strike="noStrike">
                          <a:solidFill>
                            <a:srgbClr val="006D77"/>
                          </a:solidFill>
                          <a:latin typeface="Lora"/>
                          <a:ea typeface="Lora"/>
                          <a:cs typeface="Lora"/>
                          <a:sym typeface="Lora"/>
                        </a:rPr>
                        <a:t>Antigens in RBC</a:t>
                      </a:r>
                      <a:endParaRPr b="1" sz="600" u="none" cap="none" strike="noStrike">
                        <a:solidFill>
                          <a:srgbClr val="006D77"/>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6F9"/>
                    </a:solidFill>
                  </a:tcPr>
                </a:tc>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A antigen</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B antigen</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A &amp; B antigens</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c gridSpan="2">
                  <a:txBody>
                    <a:bodyPr/>
                    <a:lstStyle/>
                    <a:p>
                      <a:pPr indent="0" lvl="0" marL="0" marR="0" rtl="0" algn="ctr">
                        <a:lnSpc>
                          <a:spcPct val="100000"/>
                        </a:lnSpc>
                        <a:spcBef>
                          <a:spcPts val="0"/>
                        </a:spcBef>
                        <a:spcAft>
                          <a:spcPts val="0"/>
                        </a:spcAft>
                        <a:buClr>
                          <a:srgbClr val="000000"/>
                        </a:buClr>
                        <a:buSzPts val="1400"/>
                        <a:buFont typeface="Arial"/>
                        <a:buNone/>
                      </a:pPr>
                      <a:r>
                        <a:rPr lang="en-GB" sz="600" u="none" cap="none" strike="noStrike">
                          <a:latin typeface="Mada"/>
                          <a:ea typeface="Mada"/>
                          <a:cs typeface="Mada"/>
                          <a:sym typeface="Mada"/>
                        </a:rPr>
                        <a:t>None</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hMerge="1"/>
              </a:tr>
              <a:tr h="474350">
                <a:tc>
                  <a:txBody>
                    <a:bodyPr/>
                    <a:lstStyle/>
                    <a:p>
                      <a:pPr indent="0" lvl="0" marL="0" marR="0" rtl="0" algn="ctr">
                        <a:lnSpc>
                          <a:spcPct val="100000"/>
                        </a:lnSpc>
                        <a:spcBef>
                          <a:spcPts val="0"/>
                        </a:spcBef>
                        <a:spcAft>
                          <a:spcPts val="0"/>
                        </a:spcAft>
                        <a:buClr>
                          <a:srgbClr val="000000"/>
                        </a:buClr>
                        <a:buSzPts val="1400"/>
                        <a:buFont typeface="Arial"/>
                        <a:buNone/>
                      </a:pPr>
                      <a:r>
                        <a:rPr b="1" lang="en-GB" sz="600" u="none" cap="none" strike="noStrike">
                          <a:solidFill>
                            <a:srgbClr val="006D77"/>
                          </a:solidFill>
                          <a:latin typeface="Lora"/>
                          <a:ea typeface="Lora"/>
                          <a:cs typeface="Lora"/>
                          <a:sym typeface="Lora"/>
                        </a:rPr>
                        <a:t>Can donate to</a:t>
                      </a:r>
                      <a:endParaRPr b="1" sz="600" u="none" cap="none" strike="noStrike">
                        <a:solidFill>
                          <a:srgbClr val="006D77"/>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 &amp; AB+</a:t>
                      </a:r>
                      <a:endParaRPr sz="6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solidFill>
                            <a:srgbClr val="000000"/>
                          </a:solidFill>
                          <a:latin typeface="Mada"/>
                          <a:ea typeface="Mada"/>
                          <a:cs typeface="Mada"/>
                          <a:sym typeface="Mada"/>
                        </a:rPr>
                        <a:t>A-, AB-, A+ &amp; 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B+ &amp; 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solidFill>
                            <a:srgbClr val="000000"/>
                          </a:solidFill>
                          <a:latin typeface="Mada"/>
                          <a:ea typeface="Mada"/>
                          <a:cs typeface="Mada"/>
                          <a:sym typeface="Mada"/>
                        </a:rPr>
                        <a:t>B-, AB-, B+, &amp; 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solidFill>
                            <a:srgbClr val="000000"/>
                          </a:solidFill>
                          <a:latin typeface="Mada"/>
                          <a:ea typeface="Mada"/>
                          <a:cs typeface="Mada"/>
                          <a:sym typeface="Mada"/>
                        </a:rPr>
                        <a:t>AB-, &amp; 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O+, A+, B+, &amp; AB+</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solidFill>
                            <a:srgbClr val="000000"/>
                          </a:solidFill>
                          <a:latin typeface="Mada"/>
                          <a:ea typeface="Mada"/>
                          <a:cs typeface="Mada"/>
                          <a:sym typeface="Mada"/>
                        </a:rPr>
                        <a:t>All blood types</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01950">
                <a:tc>
                  <a:txBody>
                    <a:bodyPr/>
                    <a:lstStyle/>
                    <a:p>
                      <a:pPr indent="0" lvl="0" marL="0" marR="0" rtl="0" algn="ctr">
                        <a:lnSpc>
                          <a:spcPct val="100000"/>
                        </a:lnSpc>
                        <a:spcBef>
                          <a:spcPts val="0"/>
                        </a:spcBef>
                        <a:spcAft>
                          <a:spcPts val="0"/>
                        </a:spcAft>
                        <a:buClr>
                          <a:srgbClr val="000000"/>
                        </a:buClr>
                        <a:buSzPts val="1400"/>
                        <a:buFont typeface="Arial"/>
                        <a:buNone/>
                      </a:pPr>
                      <a:r>
                        <a:rPr b="1" lang="en-GB" sz="600" u="none" cap="none" strike="noStrike">
                          <a:solidFill>
                            <a:srgbClr val="006D77"/>
                          </a:solidFill>
                          <a:latin typeface="Lora"/>
                          <a:ea typeface="Lora"/>
                          <a:cs typeface="Lora"/>
                          <a:sym typeface="Lora"/>
                        </a:rPr>
                        <a:t>Can receive</a:t>
                      </a:r>
                      <a:endParaRPr b="1" sz="600" u="none" cap="none" strike="noStrike">
                        <a:solidFill>
                          <a:srgbClr val="006D77"/>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 A-, O+,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B+, B-, O+,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B-,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All blood types</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AB-, A-, B-,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O+ &amp; 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600" u="none" cap="none" strike="noStrike">
                          <a:latin typeface="Mada"/>
                          <a:ea typeface="Mada"/>
                          <a:cs typeface="Mada"/>
                          <a:sym typeface="Mada"/>
                        </a:rPr>
                        <a:t>O-</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535700">
                <a:tc>
                  <a:txBody>
                    <a:bodyPr/>
                    <a:lstStyle/>
                    <a:p>
                      <a:pPr indent="0" lvl="0" marL="0" marR="0" rtl="0" algn="ctr">
                        <a:lnSpc>
                          <a:spcPct val="100000"/>
                        </a:lnSpc>
                        <a:spcBef>
                          <a:spcPts val="0"/>
                        </a:spcBef>
                        <a:spcAft>
                          <a:spcPts val="0"/>
                        </a:spcAft>
                        <a:buClr>
                          <a:srgbClr val="000000"/>
                        </a:buClr>
                        <a:buSzPts val="1400"/>
                        <a:buFont typeface="Arial"/>
                        <a:buNone/>
                      </a:pPr>
                      <a:r>
                        <a:rPr b="1" lang="en-GB" sz="600">
                          <a:solidFill>
                            <a:srgbClr val="006D77"/>
                          </a:solidFill>
                          <a:latin typeface="Lora"/>
                          <a:ea typeface="Lora"/>
                          <a:cs typeface="Lora"/>
                          <a:sym typeface="Lora"/>
                        </a:rPr>
                        <a:t>Percentage</a:t>
                      </a:r>
                      <a:endParaRPr b="1" sz="600" u="none" cap="none" strike="noStrike">
                        <a:solidFill>
                          <a:srgbClr val="006D77"/>
                        </a:solidFill>
                        <a:latin typeface="Lora"/>
                        <a:ea typeface="Lora"/>
                        <a:cs typeface="Lora"/>
                        <a:sym typeface="Lor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latin typeface="Mada"/>
                          <a:ea typeface="Mada"/>
                          <a:cs typeface="Mada"/>
                          <a:sym typeface="Mada"/>
                        </a:rPr>
                        <a:t>the second most common(1 in 3 = 34%) </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solidFill>
                            <a:srgbClr val="000000"/>
                          </a:solidFill>
                          <a:latin typeface="Mada"/>
                          <a:ea typeface="Mada"/>
                          <a:cs typeface="Mada"/>
                          <a:sym typeface="Mada"/>
                        </a:rPr>
                        <a:t>isn’t very common (1 in 16 = 6.3%)</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latin typeface="Mada"/>
                          <a:ea typeface="Mada"/>
                          <a:cs typeface="Mada"/>
                          <a:sym typeface="Mada"/>
                        </a:rPr>
                        <a:t>1 in 12 = 8.5%</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solidFill>
                            <a:srgbClr val="000000"/>
                          </a:solidFill>
                          <a:latin typeface="Mada"/>
                          <a:ea typeface="Mada"/>
                          <a:cs typeface="Mada"/>
                          <a:sym typeface="Mada"/>
                        </a:rPr>
                        <a:t>1 in 67 = 1.5%</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latin typeface="Mada"/>
                          <a:ea typeface="Mada"/>
                          <a:cs typeface="Mada"/>
                          <a:sym typeface="Mada"/>
                        </a:rPr>
                        <a:t>1 in 29 = 3.5%</a:t>
                      </a:r>
                      <a:endParaRPr sz="6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000"/>
                        <a:buFont typeface="Arial"/>
                        <a:buNone/>
                      </a:pPr>
                      <a:r>
                        <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solidFill>
                            <a:srgbClr val="000000"/>
                          </a:solidFill>
                          <a:latin typeface="Mada"/>
                          <a:ea typeface="Mada"/>
                          <a:cs typeface="Mada"/>
                          <a:sym typeface="Mada"/>
                        </a:rPr>
                        <a:t>1 in 167 = 1%</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latin typeface="Mada"/>
                          <a:ea typeface="Mada"/>
                          <a:cs typeface="Mada"/>
                          <a:sym typeface="Mada"/>
                        </a:rPr>
                        <a:t>the most common (1 in 3 = 39%) </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lang="en-GB" sz="600" u="none" cap="none" strike="noStrike">
                          <a:solidFill>
                            <a:srgbClr val="000000"/>
                          </a:solidFill>
                          <a:latin typeface="Mada"/>
                          <a:ea typeface="Mada"/>
                          <a:cs typeface="Mada"/>
                          <a:sym typeface="Mada"/>
                        </a:rPr>
                        <a:t>1 in 15 = 6.6%</a:t>
                      </a:r>
                      <a:endParaRPr sz="600" u="none" cap="none" strike="noStrike">
                        <a:latin typeface="Mada"/>
                        <a:ea typeface="Mada"/>
                        <a:cs typeface="Mada"/>
                        <a:sym typeface="Mada"/>
                      </a:endParaRPr>
                    </a:p>
                  </a:txBody>
                  <a:tcPr marT="91425" marB="91425" marR="91425" marL="9142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sp>
        <p:nvSpPr>
          <p:cNvPr id="278" name="Google Shape;278;p24"/>
          <p:cNvSpPr/>
          <p:nvPr/>
        </p:nvSpPr>
        <p:spPr>
          <a:xfrm>
            <a:off x="971650" y="9921200"/>
            <a:ext cx="5673900" cy="554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0" lvl="0" marL="457200" marR="0" rtl="0" algn="l">
              <a:lnSpc>
                <a:spcPct val="100000"/>
              </a:lnSpc>
              <a:spcBef>
                <a:spcPts val="0"/>
              </a:spcBef>
              <a:spcAft>
                <a:spcPts val="0"/>
              </a:spcAft>
              <a:buNone/>
            </a:pPr>
            <a:r>
              <a:t/>
            </a:r>
            <a:endParaRPr sz="1000">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b="0" i="0" lang="en-GB" sz="1000" u="none" cap="none" strike="noStrike">
                <a:solidFill>
                  <a:srgbClr val="000000"/>
                </a:solidFill>
                <a:latin typeface="Mada"/>
                <a:ea typeface="Mada"/>
                <a:cs typeface="Mada"/>
                <a:sym typeface="Mada"/>
              </a:rPr>
              <a:t>Therefore:</a:t>
            </a:r>
            <a:r>
              <a:rPr b="0" i="0" lang="en-GB" sz="1000" u="none" cap="none" strike="noStrike">
                <a:solidFill>
                  <a:srgbClr val="CC0000"/>
                </a:solidFill>
                <a:latin typeface="Mada"/>
                <a:ea typeface="Mada"/>
                <a:cs typeface="Mada"/>
                <a:sym typeface="Mada"/>
              </a:rPr>
              <a:t> </a:t>
            </a:r>
            <a:r>
              <a:rPr b="1" i="0" lang="en-GB" sz="1000" u="none" cap="none" strike="noStrike">
                <a:solidFill>
                  <a:srgbClr val="FF0000"/>
                </a:solidFill>
                <a:latin typeface="Mada"/>
                <a:ea typeface="Mada"/>
                <a:cs typeface="Mada"/>
                <a:sym typeface="Mada"/>
              </a:rPr>
              <a:t>DO</a:t>
            </a:r>
            <a:r>
              <a:rPr b="1" baseline="-25000" i="0" lang="en-GB" sz="1000" u="none" cap="none" strike="noStrike">
                <a:solidFill>
                  <a:srgbClr val="FF0000"/>
                </a:solidFill>
                <a:latin typeface="Mada"/>
                <a:ea typeface="Mada"/>
                <a:cs typeface="Mada"/>
                <a:sym typeface="Mada"/>
              </a:rPr>
              <a:t>2 </a:t>
            </a:r>
            <a:r>
              <a:rPr b="1" i="0" lang="en-GB" sz="1000" u="none" cap="none" strike="noStrike">
                <a:solidFill>
                  <a:srgbClr val="FF0000"/>
                </a:solidFill>
                <a:latin typeface="Mada"/>
                <a:ea typeface="Mada"/>
                <a:cs typeface="Mada"/>
                <a:sym typeface="Mada"/>
              </a:rPr>
              <a:t>= HR x SV x CaO</a:t>
            </a:r>
            <a:r>
              <a:rPr b="1" baseline="-25000" i="0" lang="en-GB" sz="1000" u="none" cap="none" strike="noStrike">
                <a:solidFill>
                  <a:srgbClr val="FF0000"/>
                </a:solidFill>
                <a:latin typeface="Mada"/>
                <a:ea typeface="Mada"/>
                <a:cs typeface="Mada"/>
                <a:sym typeface="Mada"/>
              </a:rPr>
              <a:t>2</a:t>
            </a:r>
            <a:endParaRPr b="1" sz="1000">
              <a:solidFill>
                <a:srgbClr val="FF0000"/>
              </a:solidFill>
            </a:endParaRPr>
          </a:p>
          <a:p>
            <a:pPr indent="-292100" lvl="0" marL="457200" marR="0" rtl="0" algn="l">
              <a:lnSpc>
                <a:spcPct val="100000"/>
              </a:lnSpc>
              <a:spcBef>
                <a:spcPts val="0"/>
              </a:spcBef>
              <a:spcAft>
                <a:spcPts val="0"/>
              </a:spcAft>
              <a:buClr>
                <a:srgbClr val="000000"/>
              </a:buClr>
              <a:buSzPts val="1000"/>
              <a:buFont typeface="Mada"/>
              <a:buChar char="●"/>
            </a:pPr>
            <a:r>
              <a:rPr b="0" i="0" lang="en-GB" sz="1000" u="none" cap="none" strike="noStrike">
                <a:solidFill>
                  <a:srgbClr val="000000"/>
                </a:solidFill>
                <a:latin typeface="Mada"/>
                <a:ea typeface="Mada"/>
                <a:cs typeface="Mada"/>
                <a:sym typeface="Mada"/>
              </a:rPr>
              <a:t>If HR or SV are unable to compensate, Hgb is the major determinant factor in O</a:t>
            </a:r>
            <a:r>
              <a:rPr b="0" baseline="-25000" i="0" lang="en-GB" sz="1000" u="none" cap="none" strike="noStrike">
                <a:solidFill>
                  <a:srgbClr val="000000"/>
                </a:solidFill>
                <a:latin typeface="Mada"/>
                <a:ea typeface="Mada"/>
                <a:cs typeface="Mada"/>
                <a:sym typeface="Mada"/>
              </a:rPr>
              <a:t>2</a:t>
            </a:r>
            <a:r>
              <a:rPr b="0" i="0" lang="en-GB" sz="1000" u="none" cap="none" strike="noStrike">
                <a:solidFill>
                  <a:srgbClr val="000000"/>
                </a:solidFill>
                <a:latin typeface="Mada"/>
                <a:ea typeface="Mada"/>
                <a:cs typeface="Mada"/>
                <a:sym typeface="Mada"/>
              </a:rPr>
              <a:t> delivery.</a:t>
            </a:r>
            <a:endParaRPr sz="1000"/>
          </a:p>
        </p:txBody>
      </p:sp>
      <p:sp>
        <p:nvSpPr>
          <p:cNvPr id="279" name="Google Shape;279;p24"/>
          <p:cNvSpPr/>
          <p:nvPr/>
        </p:nvSpPr>
        <p:spPr>
          <a:xfrm>
            <a:off x="1094175" y="9136675"/>
            <a:ext cx="5250300" cy="1338900"/>
          </a:xfrm>
          <a:prstGeom prst="round2DiagRect">
            <a:avLst>
              <a:gd fmla="val 16667" name="adj1"/>
              <a:gd fmla="val 0" name="adj2"/>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80" name="Google Shape;280;p24"/>
          <p:cNvSpPr txBox="1"/>
          <p:nvPr/>
        </p:nvSpPr>
        <p:spPr>
          <a:xfrm>
            <a:off x="971650" y="9212875"/>
            <a:ext cx="5250300" cy="98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FF0000"/>
                </a:solidFill>
                <a:latin typeface="Mada"/>
                <a:ea typeface="Mada"/>
                <a:cs typeface="Mada"/>
                <a:sym typeface="Mada"/>
              </a:rPr>
              <a:t>DO</a:t>
            </a:r>
            <a:r>
              <a:rPr b="1" baseline="-25000" lang="en-GB" sz="1000">
                <a:solidFill>
                  <a:srgbClr val="FF0000"/>
                </a:solidFill>
                <a:latin typeface="Mada"/>
                <a:ea typeface="Mada"/>
                <a:cs typeface="Mada"/>
                <a:sym typeface="Mada"/>
              </a:rPr>
              <a:t>2</a:t>
            </a:r>
            <a:r>
              <a:rPr b="1" lang="en-GB" sz="1000">
                <a:solidFill>
                  <a:srgbClr val="FF0000"/>
                </a:solidFill>
                <a:latin typeface="Mada"/>
                <a:ea typeface="Mada"/>
                <a:cs typeface="Mada"/>
                <a:sym typeface="Mada"/>
              </a:rPr>
              <a:t>= CO x CaO</a:t>
            </a:r>
            <a:r>
              <a:rPr b="1" baseline="-25000" lang="en-GB" sz="1000">
                <a:solidFill>
                  <a:srgbClr val="FF0000"/>
                </a:solidFill>
                <a:latin typeface="Mada"/>
                <a:ea typeface="Mada"/>
                <a:cs typeface="Mada"/>
                <a:sym typeface="Mada"/>
              </a:rPr>
              <a:t>2</a:t>
            </a:r>
            <a:endParaRPr b="1" baseline="-25000" sz="1000">
              <a:solidFill>
                <a:srgbClr val="FF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Cardiac Output (CO): HR x SV</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Oxygen Content (CaO2): </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(H</a:t>
            </a:r>
            <a:r>
              <a:rPr lang="en-GB" sz="1000">
                <a:latin typeface="Mada"/>
                <a:ea typeface="Mada"/>
                <a:cs typeface="Mada"/>
                <a:sym typeface="Mada"/>
              </a:rPr>
              <a:t>gb x 1.39)</a:t>
            </a:r>
            <a:r>
              <a:rPr baseline="30000" lang="en-GB" sz="1000">
                <a:latin typeface="Mada"/>
                <a:ea typeface="Mada"/>
                <a:cs typeface="Mada"/>
                <a:sym typeface="Mada"/>
              </a:rPr>
              <a:t>2</a:t>
            </a:r>
            <a:r>
              <a:rPr lang="en-GB" sz="1000">
                <a:latin typeface="Mada"/>
                <a:ea typeface="Mada"/>
                <a:cs typeface="Mada"/>
                <a:sym typeface="Mada"/>
              </a:rPr>
              <a:t> x O</a:t>
            </a:r>
            <a:r>
              <a:rPr baseline="-25000" lang="en-GB" sz="1000">
                <a:latin typeface="Mada"/>
                <a:ea typeface="Mada"/>
                <a:cs typeface="Mada"/>
                <a:sym typeface="Mada"/>
              </a:rPr>
              <a:t>2 </a:t>
            </a:r>
            <a:r>
              <a:rPr lang="en-GB" sz="1000">
                <a:latin typeface="Mada"/>
                <a:ea typeface="Mada"/>
                <a:cs typeface="Mada"/>
                <a:sym typeface="Mada"/>
              </a:rPr>
              <a:t>Saturation + (PaO</a:t>
            </a:r>
            <a:r>
              <a:rPr baseline="-25000" lang="en-GB" sz="1000">
                <a:latin typeface="Mada"/>
                <a:ea typeface="Mada"/>
                <a:cs typeface="Mada"/>
                <a:sym typeface="Mada"/>
              </a:rPr>
              <a:t>2 </a:t>
            </a:r>
            <a:r>
              <a:rPr lang="en-GB" sz="1000">
                <a:latin typeface="Mada"/>
                <a:ea typeface="Mada"/>
                <a:cs typeface="Mada"/>
                <a:sym typeface="Mada"/>
              </a:rPr>
              <a:t> x 0.003)</a:t>
            </a:r>
            <a:r>
              <a:rPr baseline="30000" lang="en-GB" sz="1000">
                <a:latin typeface="Mada"/>
                <a:ea typeface="Mada"/>
                <a:cs typeface="Mada"/>
                <a:sym typeface="Mada"/>
              </a:rPr>
              <a:t>3</a:t>
            </a:r>
            <a:endParaRPr baseline="30000" sz="1000">
              <a:latin typeface="Mada"/>
              <a:ea typeface="Mada"/>
              <a:cs typeface="Mada"/>
              <a:sym typeface="Mada"/>
            </a:endParaRPr>
          </a:p>
          <a:p>
            <a:pPr indent="-292100" lvl="1" marL="914400" rtl="0" algn="l">
              <a:spcBef>
                <a:spcPts val="0"/>
              </a:spcBef>
              <a:spcAft>
                <a:spcPts val="0"/>
              </a:spcAft>
              <a:buClr>
                <a:srgbClr val="FF0000"/>
              </a:buClr>
              <a:buSzPts val="1000"/>
              <a:buFont typeface="Mada"/>
              <a:buChar char="○"/>
            </a:pPr>
            <a:r>
              <a:rPr lang="en-GB" sz="1000">
                <a:solidFill>
                  <a:srgbClr val="FF0000"/>
                </a:solidFill>
                <a:latin typeface="Mada"/>
                <a:ea typeface="Mada"/>
                <a:cs typeface="Mada"/>
                <a:sym typeface="Mada"/>
              </a:rPr>
              <a:t>Hgb is the main determinant of oxygen content in the blood</a:t>
            </a:r>
            <a:endParaRPr sz="1000">
              <a:solidFill>
                <a:srgbClr val="FF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5"/>
          <p:cNvSpPr txBox="1"/>
          <p:nvPr/>
        </p:nvSpPr>
        <p:spPr>
          <a:xfrm>
            <a:off x="10613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Transfusion Medicine &amp; Therapy </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87" name="Google Shape;287;p25"/>
          <p:cNvCxnSpPr/>
          <p:nvPr/>
        </p:nvCxnSpPr>
        <p:spPr>
          <a:xfrm>
            <a:off x="1543675" y="525150"/>
            <a:ext cx="4608000" cy="3900"/>
          </a:xfrm>
          <a:prstGeom prst="straightConnector1">
            <a:avLst/>
          </a:prstGeom>
          <a:noFill/>
          <a:ln cap="flat" cmpd="sng" w="19050">
            <a:solidFill>
              <a:srgbClr val="83C5BE"/>
            </a:solidFill>
            <a:prstDash val="solid"/>
            <a:round/>
            <a:headEnd len="med" w="med" type="oval"/>
            <a:tailEnd len="med" w="med" type="oval"/>
          </a:ln>
        </p:spPr>
      </p:cxnSp>
      <p:sp>
        <p:nvSpPr>
          <p:cNvPr id="288" name="Google Shape;288;p25"/>
          <p:cNvSpPr txBox="1"/>
          <p:nvPr/>
        </p:nvSpPr>
        <p:spPr>
          <a:xfrm>
            <a:off x="4925" y="417200"/>
            <a:ext cx="7506300" cy="1015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GB" sz="1000">
                <a:solidFill>
                  <a:srgbClr val="006D77"/>
                </a:solidFill>
                <a:highlight>
                  <a:srgbClr val="EDF9F9"/>
                </a:highlight>
                <a:latin typeface="Lora"/>
                <a:ea typeface="Lora"/>
                <a:cs typeface="Lora"/>
                <a:sym typeface="Lora"/>
              </a:rPr>
              <a:t>Obj7: Discuss the blood administration</a:t>
            </a:r>
            <a:endParaRPr b="1" sz="1000">
              <a:solidFill>
                <a:srgbClr val="006D77"/>
              </a:solidFill>
              <a:highlight>
                <a:srgbClr val="EDF9F9"/>
              </a:highlight>
              <a:latin typeface="Lora"/>
              <a:ea typeface="Lora"/>
              <a:cs typeface="Lora"/>
              <a:sym typeface="Lora"/>
            </a:endParaRPr>
          </a:p>
          <a:p>
            <a:pPr indent="-292100" lvl="0" marL="457200" rtl="0" algn="l">
              <a:lnSpc>
                <a:spcPct val="100000"/>
              </a:lnSpc>
              <a:spcBef>
                <a:spcPts val="1200"/>
              </a:spcBef>
              <a:spcAft>
                <a:spcPts val="0"/>
              </a:spcAft>
              <a:buSzPts val="1000"/>
              <a:buFont typeface="Mada"/>
              <a:buChar char="●"/>
            </a:pPr>
            <a:r>
              <a:rPr lang="en-GB" sz="1000">
                <a:latin typeface="Mada"/>
                <a:ea typeface="Mada"/>
                <a:cs typeface="Mada"/>
                <a:sym typeface="Mada"/>
              </a:rPr>
              <a:t>Two qualified personnel check it at the bedside, check Recipient (ID or MRN) and unit identification, confirmation of compatibility, expiration date</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latin typeface="Mada"/>
                <a:ea typeface="Mada"/>
                <a:cs typeface="Mada"/>
                <a:sym typeface="Mada"/>
              </a:rPr>
              <a:t>Anesthesiologist responsible for transfusing perioperatively</a:t>
            </a:r>
            <a:endParaRPr sz="1000">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b="1" lang="en-GB" sz="1000">
                <a:latin typeface="Mada"/>
                <a:ea typeface="Mada"/>
                <a:cs typeface="Mada"/>
                <a:sym typeface="Mada"/>
              </a:rPr>
              <a:t>Urgent transfusion: </a:t>
            </a:r>
            <a:r>
              <a:rPr lang="en-GB" sz="1000">
                <a:latin typeface="Mada"/>
                <a:ea typeface="Mada"/>
                <a:cs typeface="Mada"/>
                <a:sym typeface="Mada"/>
              </a:rPr>
              <a:t>using pressure bag and large-bore needle, If only a small-gauge needle is available → the transfusion may be diluted with normal saline</a:t>
            </a:r>
            <a:endParaRPr sz="1000">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Obj8: Identify the adverse effects of transfusion</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Obj9: Describe the autologous transfusion:</a:t>
            </a:r>
            <a:r>
              <a:rPr b="1" lang="en-GB" sz="1000">
                <a:solidFill>
                  <a:srgbClr val="006D77"/>
                </a:solidFill>
                <a:latin typeface="Lora"/>
                <a:ea typeface="Lora"/>
                <a:cs typeface="Lora"/>
                <a:sym typeface="Lora"/>
              </a:rPr>
              <a:t> </a:t>
            </a:r>
            <a:r>
              <a:rPr lang="en-GB" sz="1000">
                <a:latin typeface="Mada"/>
                <a:ea typeface="Mada"/>
                <a:cs typeface="Mada"/>
                <a:sym typeface="Mada"/>
              </a:rPr>
              <a:t>Donor and recipient is the same person, there are three main autologous programs exist:</a:t>
            </a:r>
            <a:endParaRPr sz="1000">
              <a:latin typeface="Mada"/>
              <a:ea typeface="Mada"/>
              <a:cs typeface="Mada"/>
              <a:sym typeface="Mada"/>
            </a:endParaRPr>
          </a:p>
          <a:p>
            <a:pPr indent="-292100" lvl="0" marL="457200" rtl="0" algn="l">
              <a:spcBef>
                <a:spcPts val="1200"/>
              </a:spcBef>
              <a:spcAft>
                <a:spcPts val="0"/>
              </a:spcAft>
              <a:buSzPts val="1000"/>
              <a:buFont typeface="Mada"/>
              <a:buChar char="●"/>
            </a:pPr>
            <a:r>
              <a:rPr b="1" lang="en-GB" sz="1000">
                <a:highlight>
                  <a:srgbClr val="FFDDD2"/>
                </a:highlight>
                <a:latin typeface="Mada"/>
                <a:ea typeface="Mada"/>
                <a:cs typeface="Mada"/>
                <a:sym typeface="Mada"/>
              </a:rPr>
              <a:t>Preoperative donation:</a:t>
            </a:r>
            <a:r>
              <a:rPr lang="en-GB" sz="1000">
                <a:latin typeface="Mada"/>
                <a:ea typeface="Mada"/>
                <a:cs typeface="Mada"/>
                <a:sym typeface="Mada"/>
              </a:rPr>
              <a:t> blood is taken and stored in advance of planned surgery and used as required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highlight>
                  <a:srgbClr val="FFDDD2"/>
                </a:highlight>
                <a:latin typeface="Mada"/>
                <a:ea typeface="Mada"/>
                <a:cs typeface="Mada"/>
                <a:sym typeface="Mada"/>
              </a:rPr>
              <a:t>Isovolaemic haemodilution:</a:t>
            </a:r>
            <a:r>
              <a:rPr lang="en-GB" sz="1000">
                <a:latin typeface="Mada"/>
                <a:ea typeface="Mada"/>
                <a:cs typeface="Mada"/>
                <a:sym typeface="Mada"/>
              </a:rPr>
              <a:t> blood is taken just before surgery and replaced with fluid and then returned unmanipulated immediately after the operation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highlight>
                  <a:srgbClr val="FFDDD2"/>
                </a:highlight>
                <a:latin typeface="Mada"/>
                <a:ea typeface="Mada"/>
                <a:cs typeface="Mada"/>
                <a:sym typeface="Mada"/>
              </a:rPr>
              <a:t>Cell salvage:</a:t>
            </a:r>
            <a:r>
              <a:rPr b="1" lang="en-GB" sz="1000">
                <a:latin typeface="Mada"/>
                <a:ea typeface="Mada"/>
                <a:cs typeface="Mada"/>
                <a:sym typeface="Mada"/>
              </a:rPr>
              <a:t> </a:t>
            </a:r>
            <a:r>
              <a:rPr lang="en-GB" sz="1000">
                <a:latin typeface="Mada"/>
                <a:ea typeface="Mada"/>
                <a:cs typeface="Mada"/>
                <a:sym typeface="Mada"/>
              </a:rPr>
              <a:t>blood is collected from the operative field and replaced during or immediately after the surgical procedure</a:t>
            </a:r>
            <a:endParaRPr sz="1000">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Obj10: Recognize the methods to reduce the need for blood transfusion</a:t>
            </a:r>
            <a:endParaRPr b="1" sz="1000">
              <a:solidFill>
                <a:srgbClr val="006D77"/>
              </a:solidFill>
              <a:highlight>
                <a:srgbClr val="EDF9F9"/>
              </a:highlight>
              <a:latin typeface="Lora"/>
              <a:ea typeface="Lora"/>
              <a:cs typeface="Lora"/>
              <a:sym typeface="Lora"/>
            </a:endParaRPr>
          </a:p>
          <a:p>
            <a:pPr indent="-292100" lvl="0" marL="457200" rtl="0" algn="l">
              <a:spcBef>
                <a:spcPts val="1200"/>
              </a:spcBef>
              <a:spcAft>
                <a:spcPts val="0"/>
              </a:spcAft>
              <a:buSzPts val="1000"/>
              <a:buFont typeface="Mada"/>
              <a:buChar char="●"/>
            </a:pPr>
            <a:r>
              <a:rPr b="1" lang="en-GB" sz="1000">
                <a:latin typeface="Mada"/>
                <a:ea typeface="Mada"/>
                <a:cs typeface="Mada"/>
                <a:sym typeface="Mada"/>
              </a:rPr>
              <a:t>Acute volume replacement:</a:t>
            </a:r>
            <a:r>
              <a:rPr lang="en-GB" sz="1000">
                <a:latin typeface="Mada"/>
                <a:ea typeface="Mada"/>
                <a:cs typeface="Mada"/>
                <a:sym typeface="Mada"/>
              </a:rPr>
              <a:t> Non-plasma colloid volume expanders of large molecules, such as dextran, are first- line management in volume depletion as a result of bleeding.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In surgery:</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highlight>
                  <a:srgbClr val="FFDDD2"/>
                </a:highlight>
                <a:latin typeface="Mada"/>
                <a:ea typeface="Mada"/>
                <a:cs typeface="Mada"/>
                <a:sym typeface="Mada"/>
              </a:rPr>
              <a:t>Preoperative:</a:t>
            </a:r>
            <a:r>
              <a:rPr b="1" lang="en-GB" sz="1000">
                <a:latin typeface="Mada"/>
                <a:ea typeface="Mada"/>
                <a:cs typeface="Mada"/>
                <a:sym typeface="Mada"/>
              </a:rPr>
              <a:t> </a:t>
            </a:r>
            <a:r>
              <a:rPr lang="en-GB" sz="1000">
                <a:latin typeface="Mada"/>
                <a:ea typeface="Mada"/>
                <a:cs typeface="Mada"/>
                <a:sym typeface="Mada"/>
              </a:rPr>
              <a:t>by making sure patient has a normal haemoglobin.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highlight>
                  <a:srgbClr val="FFDDD2"/>
                </a:highlight>
                <a:latin typeface="Mada"/>
                <a:ea typeface="Mada"/>
                <a:cs typeface="Mada"/>
                <a:sym typeface="Mada"/>
              </a:rPr>
              <a:t>Intraoperative:</a:t>
            </a:r>
            <a:r>
              <a:rPr lang="en-GB" sz="1000">
                <a:latin typeface="Mada"/>
                <a:ea typeface="Mada"/>
                <a:cs typeface="Mada"/>
                <a:sym typeface="Mada"/>
              </a:rPr>
              <a:t> the skill and experience of the surgeon to minimize blood loss.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highlight>
                  <a:srgbClr val="FFDDD2"/>
                </a:highlight>
                <a:latin typeface="Mada"/>
                <a:ea typeface="Mada"/>
                <a:cs typeface="Mada"/>
                <a:sym typeface="Mada"/>
              </a:rPr>
              <a:t>Postoperative:</a:t>
            </a:r>
            <a:r>
              <a:rPr b="1" lang="en-GB" sz="1000">
                <a:latin typeface="Mada"/>
                <a:ea typeface="Mada"/>
                <a:cs typeface="Mada"/>
                <a:sym typeface="Mada"/>
              </a:rPr>
              <a:t> </a:t>
            </a:r>
            <a:r>
              <a:rPr lang="en-GB" sz="1000">
                <a:latin typeface="Mada"/>
                <a:ea typeface="Mada"/>
                <a:cs typeface="Mada"/>
                <a:sym typeface="Mada"/>
              </a:rPr>
              <a:t>Postoperative cell salvage and the Appropriate use of antifibrinolytic drugs such as </a:t>
            </a:r>
            <a:r>
              <a:rPr lang="en-GB" sz="1000">
                <a:solidFill>
                  <a:srgbClr val="FF0000"/>
                </a:solidFill>
                <a:latin typeface="Mada"/>
                <a:ea typeface="Mada"/>
                <a:cs typeface="Mada"/>
                <a:sym typeface="Mada"/>
              </a:rPr>
              <a:t>tranexamic acid (used in major hemorrhages)</a:t>
            </a:r>
            <a:endParaRPr sz="1000">
              <a:solidFill>
                <a:srgbClr val="FF0000"/>
              </a:solidFill>
              <a:latin typeface="Mada"/>
              <a:ea typeface="Mada"/>
              <a:cs typeface="Mada"/>
              <a:sym typeface="Mada"/>
            </a:endParaRPr>
          </a:p>
        </p:txBody>
      </p:sp>
      <p:graphicFrame>
        <p:nvGraphicFramePr>
          <p:cNvPr id="289" name="Google Shape;289;p25"/>
          <p:cNvGraphicFramePr/>
          <p:nvPr/>
        </p:nvGraphicFramePr>
        <p:xfrm>
          <a:off x="104588" y="2186938"/>
          <a:ext cx="3000000" cy="3000000"/>
        </p:xfrm>
        <a:graphic>
          <a:graphicData uri="http://schemas.openxmlformats.org/drawingml/2006/table">
            <a:tbl>
              <a:tblPr>
                <a:noFill/>
                <a:tableStyleId>{2E7420AC-8EB7-499D-9B04-B89A423E4B52}</a:tableStyleId>
              </a:tblPr>
              <a:tblGrid>
                <a:gridCol w="2040550"/>
                <a:gridCol w="5365925"/>
              </a:tblGrid>
              <a:tr h="284875">
                <a:tc gridSpan="2">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Immune mediated reactions</a:t>
                      </a:r>
                      <a:endParaRPr b="1" sz="700">
                        <a:solidFill>
                          <a:srgbClr val="E29578"/>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hMerge="1"/>
              </a:tr>
              <a:tr h="6368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Acute Hemolytic Transfusion reactions:</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Immune-mediated hemolysis mainly due to the ABO isoagglutinins (incompatibility) </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Symptoms:</a:t>
                      </a:r>
                      <a:r>
                        <a:rPr lang="en-GB" sz="700">
                          <a:latin typeface="Mada"/>
                          <a:ea typeface="Mada"/>
                          <a:cs typeface="Mada"/>
                          <a:sym typeface="Mada"/>
                        </a:rPr>
                        <a:t> Hypotension, tachypnea, tachycardia, fever, chills, hemoglobinemia, hemoglobinuria, </a:t>
                      </a:r>
                      <a:r>
                        <a:rPr lang="en-GB" sz="700">
                          <a:solidFill>
                            <a:srgbClr val="FF0000"/>
                          </a:solidFill>
                          <a:latin typeface="Mada"/>
                          <a:ea typeface="Mada"/>
                          <a:cs typeface="Mada"/>
                          <a:sym typeface="Mada"/>
                        </a:rPr>
                        <a:t>chest/flank pain </a:t>
                      </a:r>
                      <a:r>
                        <a:rPr lang="en-GB" sz="700">
                          <a:latin typeface="Mada"/>
                          <a:ea typeface="Mada"/>
                          <a:cs typeface="Mada"/>
                          <a:sym typeface="Mada"/>
                        </a:rPr>
                        <a:t>and discomfort at the infusion site.</a:t>
                      </a:r>
                      <a:r>
                        <a:rPr lang="en-GB" sz="700">
                          <a:solidFill>
                            <a:srgbClr val="FF0000"/>
                          </a:solidFill>
                          <a:latin typeface="Mada"/>
                          <a:ea typeface="Mada"/>
                          <a:cs typeface="Mada"/>
                          <a:sym typeface="Mada"/>
                        </a:rPr>
                        <a:t> </a:t>
                      </a:r>
                      <a:endParaRPr sz="700">
                        <a:solidFill>
                          <a:srgbClr val="FF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700">
                          <a:solidFill>
                            <a:srgbClr val="83C5BE"/>
                          </a:solidFill>
                          <a:latin typeface="Mada"/>
                          <a:ea typeface="Mada"/>
                          <a:cs typeface="Mada"/>
                          <a:sym typeface="Mada"/>
                        </a:rPr>
                        <a:t>Lab:</a:t>
                      </a:r>
                      <a:r>
                        <a:rPr lang="en-GB" sz="700">
                          <a:latin typeface="Mada"/>
                          <a:ea typeface="Mada"/>
                          <a:cs typeface="Mada"/>
                          <a:sym typeface="Mada"/>
                        </a:rPr>
                        <a:t> low serum haptoglobin, high lactate dehydrogenase (LDH) and high Indirect bilirubin levels</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Management:</a:t>
                      </a:r>
                      <a:r>
                        <a:rPr lang="en-GB" sz="700">
                          <a:latin typeface="Mada"/>
                          <a:ea typeface="Mada"/>
                          <a:cs typeface="Mada"/>
                          <a:sym typeface="Mada"/>
                        </a:rPr>
                        <a:t> stop transfusion and report blood bank, Diuresis IV (renal failure) and monitor for DIC</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Febrile nonhemolytic transfusion reaction (FNHTR):</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solidFill>
                            <a:srgbClr val="FF0000"/>
                          </a:solidFill>
                          <a:latin typeface="Mada"/>
                          <a:ea typeface="Mada"/>
                          <a:cs typeface="Mada"/>
                          <a:sym typeface="Mada"/>
                        </a:rPr>
                        <a:t>The most frequent </a:t>
                      </a:r>
                      <a:r>
                        <a:rPr lang="en-GB" sz="700">
                          <a:latin typeface="Mada"/>
                          <a:ea typeface="Mada"/>
                          <a:cs typeface="Mada"/>
                          <a:sym typeface="Mada"/>
                        </a:rPr>
                        <a:t>reaction characterized by chills and rigors</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Allergic</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chemeClr val="dk1"/>
                        </a:buClr>
                        <a:buSzPts val="1100"/>
                        <a:buFont typeface="Arial"/>
                        <a:buNone/>
                      </a:pPr>
                      <a:r>
                        <a:rPr lang="en-GB" sz="700">
                          <a:latin typeface="Mada"/>
                          <a:ea typeface="Mada"/>
                          <a:cs typeface="Mada"/>
                          <a:sym typeface="Mada"/>
                        </a:rPr>
                        <a:t>Mild reactions related to plasma proteins found in transfused components, treated symptomatically by temporarily stopping</a:t>
                      </a:r>
                      <a:endParaRPr sz="700">
                        <a:latin typeface="Mada"/>
                        <a:ea typeface="Mada"/>
                        <a:cs typeface="Mada"/>
                        <a:sym typeface="Mada"/>
                      </a:endParaRPr>
                    </a:p>
                    <a:p>
                      <a:pPr indent="0" lvl="0" marL="0" rtl="0" algn="l">
                        <a:spcBef>
                          <a:spcPts val="0"/>
                        </a:spcBef>
                        <a:spcAft>
                          <a:spcPts val="0"/>
                        </a:spcAft>
                        <a:buNone/>
                      </a:pPr>
                      <a:r>
                        <a:rPr lang="en-GB" sz="700">
                          <a:latin typeface="Mada"/>
                          <a:ea typeface="Mada"/>
                          <a:cs typeface="Mada"/>
                          <a:sym typeface="Mada"/>
                        </a:rPr>
                        <a:t>the transfusion until the symptoms resolve and administering antihistamines</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Anaphylactic</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results from previous transfusion and exposure to the antigens causing the antibodies formation, and in the second exposure anaphylaxis occur.</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Symptoms:</a:t>
                      </a:r>
                      <a:r>
                        <a:rPr lang="en-GB" sz="700">
                          <a:latin typeface="Mada"/>
                          <a:ea typeface="Mada"/>
                          <a:cs typeface="Mada"/>
                          <a:sym typeface="Mada"/>
                        </a:rPr>
                        <a:t> Difficulty in breathing, Coughing, Nausea and vomiting, Hypotension, Bronchospasm, Loss of consciousness, Respiratory arrest and Shock. </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Management:</a:t>
                      </a:r>
                      <a:r>
                        <a:rPr lang="en-GB" sz="700">
                          <a:latin typeface="Mada"/>
                          <a:ea typeface="Mada"/>
                          <a:cs typeface="Mada"/>
                          <a:sym typeface="Mada"/>
                        </a:rPr>
                        <a:t> stop transfusion and administering epinephrine.</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622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Graft-versus-host-disease:</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rare, frequent complication of allogeneic stem cell transplantation. </a:t>
                      </a:r>
                      <a:endParaRPr sz="7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700">
                          <a:solidFill>
                            <a:srgbClr val="83C5BE"/>
                          </a:solidFill>
                          <a:latin typeface="Mada"/>
                          <a:ea typeface="Mada"/>
                          <a:cs typeface="Mada"/>
                          <a:sym typeface="Mada"/>
                        </a:rPr>
                        <a:t>Symptoms:</a:t>
                      </a:r>
                      <a:r>
                        <a:rPr lang="en-GB" sz="700">
                          <a:latin typeface="Mada"/>
                          <a:ea typeface="Mada"/>
                          <a:cs typeface="Mada"/>
                          <a:sym typeface="Mada"/>
                        </a:rPr>
                        <a:t> Fever, cutaneous eruption and Diarrhea.</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Lab:</a:t>
                      </a:r>
                      <a:r>
                        <a:rPr lang="en-GB" sz="700">
                          <a:latin typeface="Mada"/>
                          <a:ea typeface="Mada"/>
                          <a:cs typeface="Mada"/>
                          <a:sym typeface="Mada"/>
                        </a:rPr>
                        <a:t> LVT</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Transfusion-related acute lung injury: </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As result of receiving More than 10-20 units </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Symptoms:</a:t>
                      </a:r>
                      <a:r>
                        <a:rPr lang="en-GB" sz="700">
                          <a:latin typeface="Mada"/>
                          <a:ea typeface="Mada"/>
                          <a:cs typeface="Mada"/>
                          <a:sym typeface="Mada"/>
                        </a:rPr>
                        <a:t> acute respiratory distress, hypoxia and signs of noncardiogenic pulmonary edema </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Management:</a:t>
                      </a:r>
                      <a:r>
                        <a:rPr lang="en-GB" sz="700">
                          <a:latin typeface="Mada"/>
                          <a:ea typeface="Mada"/>
                          <a:cs typeface="Mada"/>
                          <a:sym typeface="Mada"/>
                        </a:rPr>
                        <a:t> supportive</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3600">
                <a:tc gridSpan="2">
                  <a:txBody>
                    <a:bodyPr/>
                    <a:lstStyle/>
                    <a:p>
                      <a:pPr indent="0" lvl="0" marL="0" rtl="0" algn="ctr">
                        <a:spcBef>
                          <a:spcPts val="0"/>
                        </a:spcBef>
                        <a:spcAft>
                          <a:spcPts val="0"/>
                        </a:spcAft>
                        <a:buNone/>
                      </a:pPr>
                      <a:r>
                        <a:rPr b="1" lang="en-GB" sz="700">
                          <a:solidFill>
                            <a:srgbClr val="E29578"/>
                          </a:solidFill>
                          <a:latin typeface="Lora"/>
                          <a:ea typeface="Lora"/>
                          <a:cs typeface="Lora"/>
                          <a:sym typeface="Lora"/>
                        </a:rPr>
                        <a:t>Non-immune mediated reactions</a:t>
                      </a:r>
                      <a:endParaRPr b="1" sz="700">
                        <a:solidFill>
                          <a:srgbClr val="E29578"/>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hMerge="1"/>
              </a:tr>
              <a:tr h="25865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Fluid </a:t>
                      </a:r>
                      <a:r>
                        <a:rPr b="1" lang="en-GB" sz="700">
                          <a:solidFill>
                            <a:srgbClr val="006D77"/>
                          </a:solidFill>
                          <a:latin typeface="Lora"/>
                          <a:ea typeface="Lora"/>
                          <a:cs typeface="Lora"/>
                          <a:sym typeface="Lora"/>
                        </a:rPr>
                        <a:t>overload</a:t>
                      </a:r>
                      <a:r>
                        <a:rPr b="1" lang="en-GB" sz="700">
                          <a:solidFill>
                            <a:srgbClr val="006D77"/>
                          </a:solidFill>
                          <a:latin typeface="Lora"/>
                          <a:ea typeface="Lora"/>
                          <a:cs typeface="Lora"/>
                          <a:sym typeface="Lora"/>
                        </a:rPr>
                        <a:t>:</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Monitoring the rate and volume of the transfusion and using a diuretic can minimize this problem.</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8625">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Hypothermia:</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Cardiac dysrhythmias can result from exposing the sinoatrial node to cold fluid, Use of an in-line warmer</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41150">
                <a:tc>
                  <a:txBody>
                    <a:bodyPr/>
                    <a:lstStyle/>
                    <a:p>
                      <a:pPr indent="0" lvl="0" marL="0" rtl="0" algn="ctr">
                        <a:spcBef>
                          <a:spcPts val="0"/>
                        </a:spcBef>
                        <a:spcAft>
                          <a:spcPts val="0"/>
                        </a:spcAft>
                        <a:buNone/>
                      </a:pPr>
                      <a:r>
                        <a:rPr b="1" lang="en-GB" sz="700">
                          <a:solidFill>
                            <a:srgbClr val="FF0000"/>
                          </a:solidFill>
                          <a:latin typeface="Lora"/>
                          <a:ea typeface="Lora"/>
                          <a:cs typeface="Lora"/>
                          <a:sym typeface="Lora"/>
                        </a:rPr>
                        <a:t>Electrolyte toxicity:</a:t>
                      </a:r>
                      <a:endParaRPr b="1" sz="700">
                        <a:solidFill>
                          <a:srgbClr val="FF0000"/>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Hypocalcemia, </a:t>
                      </a:r>
                      <a:r>
                        <a:rPr lang="en-GB" sz="700">
                          <a:solidFill>
                            <a:srgbClr val="FF0000"/>
                          </a:solidFill>
                          <a:latin typeface="Mada"/>
                          <a:ea typeface="Mada"/>
                          <a:cs typeface="Mada"/>
                          <a:sym typeface="Mada"/>
                        </a:rPr>
                        <a:t>may result from multiple rapid transfusions</a:t>
                      </a:r>
                      <a:endParaRPr sz="700">
                        <a:solidFill>
                          <a:srgbClr val="FF0000"/>
                        </a:solidFill>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Iron overload: </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lang="en-GB" sz="700">
                          <a:latin typeface="Mada"/>
                          <a:ea typeface="Mada"/>
                          <a:cs typeface="Mada"/>
                          <a:sym typeface="Mada"/>
                        </a:rPr>
                        <a:t>Common after 100 units of RBCs. affects endocrine, hepatic, and cardiac function. Can be prevented by using alternative therapies (e.g., erythropoietin) and by using chelating agents, such as deferoxamine and deferasirox</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GB" sz="700">
                          <a:solidFill>
                            <a:srgbClr val="006D77"/>
                          </a:solidFill>
                          <a:latin typeface="Lora"/>
                          <a:ea typeface="Lora"/>
                          <a:cs typeface="Lora"/>
                          <a:sym typeface="Lora"/>
                        </a:rPr>
                        <a:t>Infections</a:t>
                      </a:r>
                      <a:endParaRPr b="1" sz="700">
                        <a:solidFill>
                          <a:srgbClr val="006D77"/>
                        </a:solidFill>
                        <a:latin typeface="Lora"/>
                        <a:ea typeface="Lora"/>
                        <a:cs typeface="Lora"/>
                        <a:sym typeface="Lor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6F9"/>
                    </a:solidFill>
                  </a:tcPr>
                </a:tc>
                <a:tc>
                  <a:txBody>
                    <a:bodyPr/>
                    <a:lstStyle/>
                    <a:p>
                      <a:pPr indent="0" lvl="0" marL="0" rtl="0" algn="l">
                        <a:spcBef>
                          <a:spcPts val="0"/>
                        </a:spcBef>
                        <a:spcAft>
                          <a:spcPts val="0"/>
                        </a:spcAft>
                        <a:buNone/>
                      </a:pPr>
                      <a:r>
                        <a:rPr b="1" lang="en-GB" sz="700">
                          <a:solidFill>
                            <a:srgbClr val="83C5BE"/>
                          </a:solidFill>
                          <a:latin typeface="Mada"/>
                          <a:ea typeface="Mada"/>
                          <a:cs typeface="Mada"/>
                          <a:sym typeface="Mada"/>
                        </a:rPr>
                        <a:t>Viral:</a:t>
                      </a:r>
                      <a:r>
                        <a:rPr lang="en-GB" sz="700">
                          <a:latin typeface="Mada"/>
                          <a:ea typeface="Mada"/>
                          <a:cs typeface="Mada"/>
                          <a:sym typeface="Mada"/>
                        </a:rPr>
                        <a:t> Hepatitis C &amp; B, Cytomegalovirus, HIV Type 1, Parvovirus B-19, HTLV and West Nile virus </a:t>
                      </a:r>
                      <a:endParaRPr sz="7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700">
                          <a:solidFill>
                            <a:srgbClr val="83C5BE"/>
                          </a:solidFill>
                          <a:latin typeface="Mada"/>
                          <a:ea typeface="Mada"/>
                          <a:cs typeface="Mada"/>
                          <a:sym typeface="Mada"/>
                        </a:rPr>
                        <a:t>Parasite:</a:t>
                      </a:r>
                      <a:r>
                        <a:rPr lang="en-GB" sz="700">
                          <a:latin typeface="Mada"/>
                          <a:ea typeface="Mada"/>
                          <a:cs typeface="Mada"/>
                          <a:sym typeface="Mada"/>
                        </a:rPr>
                        <a:t> Malaria, chagas disease (Trypanosoma cruzi) and Babesiosis</a:t>
                      </a:r>
                      <a:endParaRPr sz="700">
                        <a:latin typeface="Mada"/>
                        <a:ea typeface="Mada"/>
                        <a:cs typeface="Mada"/>
                        <a:sym typeface="Mada"/>
                      </a:endParaRPr>
                    </a:p>
                    <a:p>
                      <a:pPr indent="0" lvl="0" marL="0" rtl="0" algn="l">
                        <a:spcBef>
                          <a:spcPts val="0"/>
                        </a:spcBef>
                        <a:spcAft>
                          <a:spcPts val="0"/>
                        </a:spcAft>
                        <a:buNone/>
                      </a:pPr>
                      <a:r>
                        <a:rPr b="1" lang="en-GB" sz="700">
                          <a:solidFill>
                            <a:srgbClr val="83C5BE"/>
                          </a:solidFill>
                          <a:latin typeface="Mada"/>
                          <a:ea typeface="Mada"/>
                          <a:cs typeface="Mada"/>
                          <a:sym typeface="Mada"/>
                        </a:rPr>
                        <a:t>Bacterial:</a:t>
                      </a:r>
                      <a:r>
                        <a:rPr lang="en-GB" sz="700">
                          <a:latin typeface="Mada"/>
                          <a:ea typeface="Mada"/>
                          <a:cs typeface="Mada"/>
                          <a:sym typeface="Mada"/>
                        </a:rPr>
                        <a:t> syphilis</a:t>
                      </a:r>
                      <a:endParaRPr sz="700">
                        <a:latin typeface="Mada"/>
                        <a:ea typeface="Mada"/>
                        <a:cs typeface="Mada"/>
                        <a:sym typeface="Mada"/>
                      </a:endParaRPr>
                    </a:p>
                  </a:txBody>
                  <a:tcPr marT="91425" marB="91425" marR="91425" marL="9142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txBox="1"/>
          <p:nvPr/>
        </p:nvSpPr>
        <p:spPr>
          <a:xfrm>
            <a:off x="-276825" y="236800"/>
            <a:ext cx="7942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Approach to common Thoracic &amp; Lung Diseases</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296" name="Google Shape;296;p26"/>
          <p:cNvCxnSpPr/>
          <p:nvPr/>
        </p:nvCxnSpPr>
        <p:spPr>
          <a:xfrm>
            <a:off x="267500" y="770500"/>
            <a:ext cx="7128000" cy="3900"/>
          </a:xfrm>
          <a:prstGeom prst="straightConnector1">
            <a:avLst/>
          </a:prstGeom>
          <a:noFill/>
          <a:ln cap="flat" cmpd="sng" w="19050">
            <a:solidFill>
              <a:srgbClr val="83C5BE"/>
            </a:solidFill>
            <a:prstDash val="solid"/>
            <a:round/>
            <a:headEnd len="med" w="med" type="oval"/>
            <a:tailEnd len="med" w="med" type="oval"/>
          </a:ln>
        </p:spPr>
      </p:cxnSp>
      <p:sp>
        <p:nvSpPr>
          <p:cNvPr id="297" name="Google Shape;297;p26"/>
          <p:cNvSpPr txBox="1"/>
          <p:nvPr/>
        </p:nvSpPr>
        <p:spPr>
          <a:xfrm>
            <a:off x="76200" y="990600"/>
            <a:ext cx="7589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Agenesis</a:t>
            </a:r>
            <a:endParaRPr sz="1000">
              <a:solidFill>
                <a:schemeClr val="dk1"/>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No development / complete absence of the lungs.</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8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Hypoplasia</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Incomplete development of the lung.</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8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Cystic adenomatoid malformation: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overgrowth of abnormal lung tissue that may form fluid-filled cyst</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442799" rtl="0" algn="l">
              <a:lnSpc>
                <a:spcPct val="115000"/>
              </a:lnSpc>
              <a:spcBef>
                <a:spcPts val="0"/>
              </a:spcBef>
              <a:spcAft>
                <a:spcPts val="0"/>
              </a:spcAft>
              <a:buNone/>
            </a:pPr>
            <a:r>
              <a:rPr lang="en-GB" sz="1000">
                <a:solidFill>
                  <a:schemeClr val="dk1"/>
                </a:solidFill>
                <a:latin typeface="Mada"/>
                <a:ea typeface="Mada"/>
                <a:cs typeface="Mada"/>
                <a:sym typeface="Mada"/>
              </a:rPr>
              <a:t>Pediatric patients </a:t>
            </a:r>
            <a:r>
              <a:rPr lang="en-GB" sz="1000">
                <a:solidFill>
                  <a:schemeClr val="dk1"/>
                </a:solidFill>
                <a:latin typeface="Mada"/>
                <a:ea typeface="Mada"/>
                <a:cs typeface="Mada"/>
                <a:sym typeface="Mada"/>
              </a:rPr>
              <a:t>with: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 P</a:t>
            </a:r>
            <a:r>
              <a:rPr lang="en-GB" sz="1000">
                <a:solidFill>
                  <a:schemeClr val="dk1"/>
                </a:solidFill>
                <a:latin typeface="Mada"/>
                <a:ea typeface="Mada"/>
                <a:cs typeface="Mada"/>
                <a:sym typeface="Mada"/>
              </a:rPr>
              <a:t>neumothorax</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Repetitive chest infections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Fever</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CXR abnormalities</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r>
              <a:rPr lang="en-GB" sz="1000">
                <a:solidFill>
                  <a:schemeClr val="dk1"/>
                </a:solidFill>
                <a:latin typeface="Mada"/>
                <a:ea typeface="Mada"/>
                <a:cs typeface="Mada"/>
                <a:sym typeface="Mada"/>
              </a:rPr>
              <a:t>:  surgery</a:t>
            </a:r>
            <a:r>
              <a:rPr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 remove that part</a:t>
            </a:r>
            <a:endParaRPr sz="10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8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Lobar emphysema</a:t>
            </a:r>
            <a:endParaRPr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Entire lobe replaced with a big cyst or emphysematous bullae (usually the right lobe)</a:t>
            </a:r>
            <a:endParaRPr sz="1000">
              <a:solidFill>
                <a:schemeClr val="dk1"/>
              </a:solidFill>
              <a:latin typeface="Mada"/>
              <a:ea typeface="Mada"/>
              <a:cs typeface="Mada"/>
              <a:sym typeface="Mada"/>
            </a:endParaRPr>
          </a:p>
          <a:p>
            <a:pPr indent="-167900" lvl="0" marL="4572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newborn unable to breath → +ve pressure mechanical ventilation (</a:t>
            </a:r>
            <a:r>
              <a:rPr lang="en-GB" sz="1000">
                <a:solidFill>
                  <a:schemeClr val="dk1"/>
                </a:solidFill>
                <a:latin typeface="Mada"/>
                <a:ea typeface="Mada"/>
                <a:cs typeface="Mada"/>
                <a:sym typeface="Mada"/>
              </a:rPr>
              <a:t>l</a:t>
            </a:r>
            <a:r>
              <a:rPr lang="en-GB" sz="1000">
                <a:solidFill>
                  <a:schemeClr val="dk1"/>
                </a:solidFill>
                <a:latin typeface="Mada"/>
                <a:ea typeface="Mada"/>
                <a:cs typeface="Mada"/>
                <a:sym typeface="Mada"/>
              </a:rPr>
              <a:t>ong-term)→ affects nearby organs </a:t>
            </a:r>
            <a:endParaRPr sz="1000">
              <a:solidFill>
                <a:schemeClr val="dk1"/>
              </a:solidFill>
              <a:latin typeface="Mada"/>
              <a:ea typeface="Mada"/>
              <a:cs typeface="Mada"/>
              <a:sym typeface="Mada"/>
            </a:endParaRPr>
          </a:p>
          <a:p>
            <a:pPr indent="-167900" lvl="0" marL="4572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Treatment</a:t>
            </a:r>
            <a:r>
              <a:rPr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 lobectomy</a:t>
            </a:r>
            <a:endParaRPr sz="1000">
              <a:solidFill>
                <a:schemeClr val="dk1"/>
              </a:solidFill>
              <a:latin typeface="Mada"/>
              <a:ea typeface="Mada"/>
              <a:cs typeface="Mada"/>
              <a:sym typeface="Mada"/>
            </a:endParaRPr>
          </a:p>
          <a:p>
            <a:pPr indent="0" lvl="0" marL="914400" rtl="0" algn="l">
              <a:lnSpc>
                <a:spcPct val="115000"/>
              </a:lnSpc>
              <a:spcBef>
                <a:spcPts val="0"/>
              </a:spcBef>
              <a:spcAft>
                <a:spcPts val="0"/>
              </a:spcAft>
              <a:buNone/>
            </a:pPr>
            <a:r>
              <a:t/>
            </a:r>
            <a:endParaRPr sz="8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rgbClr val="006D77"/>
                </a:solidFill>
                <a:highlight>
                  <a:srgbClr val="EDF9F9"/>
                </a:highlight>
                <a:latin typeface="Lora"/>
                <a:ea typeface="Lora"/>
                <a:cs typeface="Lora"/>
                <a:sym typeface="Lora"/>
              </a:rPr>
              <a:t>Pulmonary sequestration</a:t>
            </a:r>
            <a:endParaRPr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non-functional mass of normal lung tissue that </a:t>
            </a:r>
            <a:r>
              <a:rPr lang="en-GB" sz="1000">
                <a:solidFill>
                  <a:srgbClr val="CC0000"/>
                </a:solidFill>
                <a:latin typeface="Mada"/>
                <a:ea typeface="Mada"/>
                <a:cs typeface="Mada"/>
                <a:sym typeface="Mada"/>
              </a:rPr>
              <a:t>lacks normal communication with the airways</a:t>
            </a:r>
            <a:r>
              <a:rPr lang="en-GB" sz="1000">
                <a:solidFill>
                  <a:schemeClr val="dk1"/>
                </a:solidFill>
                <a:latin typeface="Mada"/>
                <a:ea typeface="Mada"/>
                <a:cs typeface="Mada"/>
                <a:sym typeface="Mada"/>
              </a:rPr>
              <a:t>, can be intra or extra lobular (most common left lower lobe), Receives its own supply from the systemic circulation (most common thoracic aorta)</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Repetitive chest infection</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Mass on CXR or CT-scan (usually left lower lobe)</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r>
              <a:rPr lang="en-GB" sz="1000">
                <a:solidFill>
                  <a:schemeClr val="dk1"/>
                </a:solidFill>
                <a:latin typeface="Mada"/>
                <a:ea typeface="Mada"/>
                <a:cs typeface="Mada"/>
                <a:sym typeface="Mada"/>
              </a:rPr>
              <a:t>:  CT-scan with contrast and tie the arterial supply (usually from thoracic aorta) then remove the sequestration.</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8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Bronchogenic cyst:</a:t>
            </a:r>
            <a:r>
              <a:rPr lang="en-GB" sz="1100">
                <a:solidFill>
                  <a:srgbClr val="006D77"/>
                </a:solidFill>
                <a:highlight>
                  <a:srgbClr val="EDF9F9"/>
                </a:highlight>
                <a:latin typeface="Lora"/>
                <a:ea typeface="Lora"/>
                <a:cs typeface="Lora"/>
                <a:sym typeface="Lora"/>
              </a:rPr>
              <a:t> </a:t>
            </a:r>
            <a:endParaRPr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benign cyst with malignant position (Right para-tracheal most common &amp; subcarinal)</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dysphagia, stridor</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Complications</a:t>
            </a:r>
            <a:r>
              <a:rPr lang="en-GB" sz="1000">
                <a:solidFill>
                  <a:schemeClr val="dk1"/>
                </a:solidFill>
                <a:latin typeface="Mada"/>
                <a:ea typeface="Mada"/>
                <a:cs typeface="Mada"/>
                <a:sym typeface="Mada"/>
              </a:rPr>
              <a:t>: Infections, hemorrhage, transformation to adenocarcinoma</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r>
              <a:rPr lang="en-GB" sz="1000">
                <a:solidFill>
                  <a:schemeClr val="dk1"/>
                </a:solidFill>
                <a:latin typeface="Mada"/>
                <a:ea typeface="Mada"/>
                <a:cs typeface="Mada"/>
                <a:sym typeface="Mada"/>
              </a:rPr>
              <a:t>:  CT thenàsurgical removal by thoracoscopy, If SVC is involved </a:t>
            </a:r>
            <a:r>
              <a:rPr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thoracotomy</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Lung abscess:</a:t>
            </a:r>
            <a:endParaRPr b="1" sz="1100">
              <a:solidFill>
                <a:srgbClr val="006D77"/>
              </a:solidFill>
              <a:highlight>
                <a:srgbClr val="EDF9F9"/>
              </a:highlight>
              <a:latin typeface="Lora"/>
              <a:ea typeface="Lora"/>
              <a:cs typeface="Lora"/>
              <a:sym typeface="Lor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Immunocompromised (Diabetic, HIV)</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Pneumonia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Bronchial obstruction</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Large amount of foul-smelling sputum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Productive cough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 hemoptysis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Septic or toxic high fever &amp; chills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Severe chest pain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Dyspnea</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Investigation:</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 CXR (air-fluid level abscess)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lang="en-GB" sz="1000">
                <a:solidFill>
                  <a:schemeClr val="dk1"/>
                </a:solidFill>
                <a:latin typeface="Mada"/>
                <a:ea typeface="Mada"/>
                <a:cs typeface="Mada"/>
                <a:sym typeface="Mada"/>
              </a:rPr>
              <a:t>CT-scan</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b="1" lang="en-GB" sz="1000">
                <a:solidFill>
                  <a:srgbClr val="006D77"/>
                </a:solidFill>
                <a:latin typeface="Mada"/>
                <a:ea typeface="Mada"/>
                <a:cs typeface="Mada"/>
                <a:sym typeface="Mada"/>
              </a:rPr>
              <a:t>Concerted</a:t>
            </a:r>
            <a:r>
              <a:rPr b="1"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 Antibiotic + Drainage (Pigtail catheter)</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Char char="○"/>
            </a:pPr>
            <a:r>
              <a:rPr b="1" lang="en-GB" sz="1000">
                <a:solidFill>
                  <a:srgbClr val="006D77"/>
                </a:solidFill>
                <a:latin typeface="Mada"/>
                <a:ea typeface="Mada"/>
                <a:cs typeface="Mada"/>
                <a:sym typeface="Mada"/>
              </a:rPr>
              <a:t>Surgery:</a:t>
            </a:r>
            <a:r>
              <a:rPr lang="en-GB" sz="1000">
                <a:solidFill>
                  <a:schemeClr val="dk1"/>
                </a:solidFill>
                <a:latin typeface="Mada"/>
                <a:ea typeface="Mada"/>
                <a:cs typeface="Mada"/>
                <a:sym typeface="Mada"/>
              </a:rPr>
              <a:t> Lobectomy, Segmentectomy, Pneumonectomy.</a:t>
            </a:r>
            <a:endParaRPr sz="1000">
              <a:solidFill>
                <a:schemeClr val="dk1"/>
              </a:solidFill>
              <a:latin typeface="Mada"/>
              <a:ea typeface="Mada"/>
              <a:cs typeface="Mada"/>
              <a:sym typeface="Mada"/>
            </a:endParaRPr>
          </a:p>
          <a:p>
            <a:pPr indent="-63500" lvl="0" marL="269999"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 </a:t>
            </a:r>
            <a:r>
              <a:rPr b="1" lang="en-GB" sz="1000">
                <a:solidFill>
                  <a:srgbClr val="CC0000"/>
                </a:solidFill>
                <a:latin typeface="Mada"/>
                <a:ea typeface="Mada"/>
                <a:cs typeface="Mada"/>
                <a:sym typeface="Mada"/>
              </a:rPr>
              <a:t>Indication for surgery</a:t>
            </a:r>
            <a:r>
              <a:rPr lang="en-GB" sz="1000">
                <a:solidFill>
                  <a:srgbClr val="CC0000"/>
                </a:solidFill>
                <a:latin typeface="Mada"/>
                <a:ea typeface="Mada"/>
                <a:cs typeface="Mada"/>
                <a:sym typeface="Mada"/>
              </a:rPr>
              <a:t>: </a:t>
            </a:r>
            <a:r>
              <a:rPr lang="en-GB" sz="1000">
                <a:solidFill>
                  <a:schemeClr val="dk1"/>
                </a:solidFill>
                <a:latin typeface="Mada"/>
                <a:ea typeface="Mada"/>
                <a:cs typeface="Mada"/>
                <a:sym typeface="Mada"/>
              </a:rPr>
              <a:t>Failure of Tx / Giant abscess &gt;5 cm / Hemorrhage / can’t r/o carcinoma / rupture with resulting empyema.</a:t>
            </a:r>
            <a:endParaRPr sz="1000">
              <a:solidFill>
                <a:srgbClr val="4472C4"/>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txBox="1"/>
          <p:nvPr/>
        </p:nvSpPr>
        <p:spPr>
          <a:xfrm>
            <a:off x="76200" y="990600"/>
            <a:ext cx="7589400" cy="9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Bronchiectasis</a:t>
            </a:r>
            <a:endParaRPr b="1" sz="1100">
              <a:solidFill>
                <a:srgbClr val="006D77"/>
              </a:solidFill>
              <a:highlight>
                <a:srgbClr val="EDF9F9"/>
              </a:highlight>
              <a:latin typeface="Lora"/>
              <a:ea typeface="Lora"/>
              <a:cs typeface="Lora"/>
              <a:sym typeface="Lor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Cystic fibrosis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Immotile cilia syndrome</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Types: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Cystic (surgically corrected)</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Cylindrical (not surgically treated, Cystic fibrosis, immotile cilia syndrome)</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Productive morning cough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Dyspnea</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Investigations: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CXR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CT (confirmation)</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b="1" lang="en-GB" sz="1000">
                <a:solidFill>
                  <a:srgbClr val="006D77"/>
                </a:solidFill>
                <a:latin typeface="Mada"/>
                <a:ea typeface="Mada"/>
                <a:cs typeface="Mada"/>
                <a:sym typeface="Mada"/>
              </a:rPr>
              <a:t>Medical:</a:t>
            </a:r>
            <a:r>
              <a:rPr lang="en-GB" sz="1000">
                <a:solidFill>
                  <a:schemeClr val="dk1"/>
                </a:solidFill>
                <a:latin typeface="Mada"/>
                <a:ea typeface="Mada"/>
                <a:cs typeface="Mada"/>
                <a:sym typeface="Mada"/>
              </a:rPr>
              <a:t> for bilateral conditions (Abx, Supportive, Postural drainage)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b="1" lang="en-GB" sz="1000">
                <a:solidFill>
                  <a:srgbClr val="CC0000"/>
                </a:solidFill>
                <a:latin typeface="Mada"/>
                <a:ea typeface="Mada"/>
                <a:cs typeface="Mada"/>
                <a:sym typeface="Mada"/>
              </a:rPr>
              <a:t>Surgery indication: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73050" lvl="2" marL="13716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Failure of medical Tx </a:t>
            </a:r>
            <a:endParaRPr sz="1000">
              <a:solidFill>
                <a:schemeClr val="dk1"/>
              </a:solidFill>
              <a:latin typeface="Mada"/>
              <a:ea typeface="Mada"/>
              <a:cs typeface="Mada"/>
              <a:sym typeface="Mada"/>
            </a:endParaRPr>
          </a:p>
          <a:p>
            <a:pPr indent="-273050" lvl="2" marL="13716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Localized disease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rgbClr val="006D77"/>
                </a:solidFill>
                <a:highlight>
                  <a:srgbClr val="EDF9F9"/>
                </a:highlight>
                <a:latin typeface="Lora"/>
                <a:ea typeface="Lora"/>
                <a:cs typeface="Lora"/>
                <a:sym typeface="Lora"/>
              </a:rPr>
              <a:t>Tuberculosis</a:t>
            </a:r>
            <a:endParaRPr b="1" sz="1100">
              <a:solidFill>
                <a:srgbClr val="006D77"/>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 Pulmonary</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TB empyema</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TB lymphadenitis</a:t>
            </a:r>
            <a:endParaRPr sz="1000">
              <a:solidFill>
                <a:schemeClr val="dk1"/>
              </a:solidFill>
              <a:latin typeface="Mada"/>
              <a:ea typeface="Mada"/>
              <a:cs typeface="Mada"/>
              <a:sym typeface="Mada"/>
            </a:endParaRPr>
          </a:p>
          <a:p>
            <a:pPr indent="-149225"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Fever</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Night sweats</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Investigation: </a:t>
            </a:r>
            <a:endParaRPr b="1"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CXR</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CT (confirmation)</a:t>
            </a:r>
            <a:endParaRPr sz="1000">
              <a:solidFill>
                <a:schemeClr val="dk1"/>
              </a:solidFill>
              <a:latin typeface="Mada"/>
              <a:ea typeface="Mada"/>
              <a:cs typeface="Mada"/>
              <a:sym typeface="Mada"/>
            </a:endParaRPr>
          </a:p>
          <a:p>
            <a:pPr indent="-177800"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Char char="○"/>
            </a:pPr>
            <a:r>
              <a:rPr b="1" lang="en-GB" sz="1000">
                <a:solidFill>
                  <a:srgbClr val="006D77"/>
                </a:solidFill>
                <a:latin typeface="Mada"/>
                <a:ea typeface="Mada"/>
                <a:cs typeface="Mada"/>
                <a:sym typeface="Mada"/>
              </a:rPr>
              <a:t>Medical:</a:t>
            </a:r>
            <a:r>
              <a:rPr lang="en-GB" sz="1000">
                <a:solidFill>
                  <a:schemeClr val="dk1"/>
                </a:solidFill>
                <a:latin typeface="Mada"/>
                <a:ea typeface="Mada"/>
                <a:cs typeface="Mada"/>
                <a:sym typeface="Mada"/>
              </a:rPr>
              <a:t> 1st &amp; 2nd lines of anti-TB.</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Char char="○"/>
            </a:pPr>
            <a:r>
              <a:rPr b="1" lang="en-GB" sz="1000">
                <a:solidFill>
                  <a:srgbClr val="006D77"/>
                </a:solidFill>
                <a:latin typeface="Mada"/>
                <a:ea typeface="Mada"/>
                <a:cs typeface="Mada"/>
                <a:sym typeface="Mada"/>
              </a:rPr>
              <a:t>Surgery indications: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63525" lvl="2" marL="1349999"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Failure of medical Tx </a:t>
            </a:r>
            <a:endParaRPr sz="1000">
              <a:solidFill>
                <a:schemeClr val="dk1"/>
              </a:solidFill>
              <a:latin typeface="Mada"/>
              <a:ea typeface="Mada"/>
              <a:cs typeface="Mada"/>
              <a:sym typeface="Mada"/>
            </a:endParaRPr>
          </a:p>
          <a:p>
            <a:pPr indent="-263525" lvl="2" marL="1349999"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Destroyed lobe or lung </a:t>
            </a:r>
            <a:endParaRPr sz="1000">
              <a:solidFill>
                <a:schemeClr val="dk1"/>
              </a:solidFill>
              <a:latin typeface="Mada"/>
              <a:ea typeface="Mada"/>
              <a:cs typeface="Mada"/>
              <a:sym typeface="Mada"/>
            </a:endParaRPr>
          </a:p>
          <a:p>
            <a:pPr indent="-263525" lvl="2" marL="1349999"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Hemorrhage</a:t>
            </a:r>
            <a:endParaRPr sz="8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rgbClr val="006D77"/>
                </a:solidFill>
                <a:highlight>
                  <a:srgbClr val="EDF9F9"/>
                </a:highlight>
                <a:latin typeface="Lora"/>
                <a:ea typeface="Lora"/>
                <a:cs typeface="Lora"/>
                <a:sym typeface="Lora"/>
              </a:rPr>
              <a:t>Aspergillosis</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according to amboss it doesn’t usually cause infection in immunocompetent patients.</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Aspergillus fumigatus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Aspergillus niger.</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Forms:</a:t>
            </a:r>
            <a:r>
              <a:rPr lang="en-GB" sz="1000">
                <a:solidFill>
                  <a:schemeClr val="dk1"/>
                </a:solidFill>
                <a:latin typeface="Mada"/>
                <a:ea typeface="Mada"/>
                <a:cs typeface="Mada"/>
                <a:sym typeface="Mada"/>
              </a:rPr>
              <a:t> 8 forms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Allergic bronchopulmonary aspergillosis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Saprophytic</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Aspergilloma (cavity ball-like on CT)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Chronic productive cough</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 Hemoptysis  </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Investigations: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Skin test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Sputum</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b="1" lang="en-GB" sz="1000">
                <a:solidFill>
                  <a:srgbClr val="006D77"/>
                </a:solidFill>
                <a:latin typeface="Mada"/>
                <a:ea typeface="Mada"/>
                <a:cs typeface="Mada"/>
                <a:sym typeface="Mada"/>
              </a:rPr>
              <a:t>Medical:</a:t>
            </a:r>
            <a:r>
              <a:rPr lang="en-GB" sz="1000">
                <a:solidFill>
                  <a:schemeClr val="dk1"/>
                </a:solidFill>
                <a:latin typeface="Mada"/>
                <a:ea typeface="Mada"/>
                <a:cs typeface="Mada"/>
                <a:sym typeface="Mada"/>
              </a:rPr>
              <a:t> Anti-fungal medications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b="1" lang="en-GB" sz="1000">
                <a:solidFill>
                  <a:srgbClr val="006D77"/>
                </a:solidFill>
                <a:latin typeface="Mada"/>
                <a:ea typeface="Mada"/>
                <a:cs typeface="Mada"/>
                <a:sym typeface="Mada"/>
              </a:rPr>
              <a:t>Surgery:</a:t>
            </a:r>
            <a:r>
              <a:rPr lang="en-GB" sz="1000">
                <a:solidFill>
                  <a:schemeClr val="dk1"/>
                </a:solidFill>
                <a:latin typeface="Mada"/>
                <a:ea typeface="Mada"/>
                <a:cs typeface="Mada"/>
                <a:sym typeface="Mada"/>
              </a:rPr>
              <a:t> Lobectomy, Segmentectomy, Pneumonectomy.</a:t>
            </a:r>
            <a:endParaRPr sz="1000">
              <a:solidFill>
                <a:schemeClr val="dk1"/>
              </a:solidFill>
              <a:latin typeface="Mada"/>
              <a:ea typeface="Mada"/>
              <a:cs typeface="Mada"/>
              <a:sym typeface="Mada"/>
            </a:endParaRPr>
          </a:p>
          <a:p>
            <a:pPr indent="-73025" lvl="0" marL="89999"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 Surgery indication: </a:t>
            </a:r>
            <a:r>
              <a:rPr lang="en-GB" sz="1000">
                <a:solidFill>
                  <a:schemeClr val="dk1"/>
                </a:solidFill>
                <a:latin typeface="Mada"/>
                <a:ea typeface="Mada"/>
                <a:cs typeface="Mada"/>
                <a:sym typeface="Mada"/>
              </a:rPr>
              <a:t>Significant aspergilloma &amp; hemoptysis</a:t>
            </a:r>
            <a:endParaRPr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sp>
        <p:nvSpPr>
          <p:cNvPr id="304" name="Google Shape;304;p27"/>
          <p:cNvSpPr txBox="1"/>
          <p:nvPr/>
        </p:nvSpPr>
        <p:spPr>
          <a:xfrm>
            <a:off x="1914525" y="1333500"/>
            <a:ext cx="5625000" cy="18483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Untreated pneumonia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Obstruction by foreign body.</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Hemoptysis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Clubbing</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Bronchoscopy (to detect obstructio</a:t>
            </a:r>
            <a:r>
              <a:rPr lang="en-GB" sz="1000">
                <a:solidFill>
                  <a:srgbClr val="4472C4"/>
                </a:solidFill>
                <a:latin typeface="Mada"/>
                <a:ea typeface="Mada"/>
                <a:cs typeface="Mada"/>
                <a:sym typeface="Mada"/>
              </a:rPr>
              <a:t>n)</a:t>
            </a:r>
            <a:endParaRPr sz="1000">
              <a:solidFill>
                <a:srgbClr val="4472C4"/>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sp>
        <p:nvSpPr>
          <p:cNvPr id="305" name="Google Shape;305;p27"/>
          <p:cNvSpPr txBox="1"/>
          <p:nvPr/>
        </p:nvSpPr>
        <p:spPr>
          <a:xfrm>
            <a:off x="1648375" y="3724675"/>
            <a:ext cx="4815000" cy="1628100"/>
          </a:xfrm>
          <a:prstGeom prst="rect">
            <a:avLst/>
          </a:prstGeom>
          <a:noFill/>
          <a:ln>
            <a:noFill/>
          </a:ln>
        </p:spPr>
        <p:txBody>
          <a:bodyPr anchorCtr="0" anchor="t" bIns="91425" lIns="91425" spcFirstLastPara="1" rIns="91425" wrap="square" tIns="91425">
            <a:noAutofit/>
          </a:bodyPr>
          <a:lstStyle/>
          <a:p>
            <a:pPr indent="-273050" lvl="2" marL="13716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Cystic type </a:t>
            </a:r>
            <a:endParaRPr sz="1000">
              <a:solidFill>
                <a:schemeClr val="dk1"/>
              </a:solidFill>
              <a:latin typeface="Mada"/>
              <a:ea typeface="Mada"/>
              <a:cs typeface="Mada"/>
              <a:sym typeface="Mada"/>
            </a:endParaRPr>
          </a:p>
          <a:p>
            <a:pPr indent="-273050" lvl="2" marL="13716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Non perfused (measured by ventilation-perfusion scanning)</a:t>
            </a:r>
            <a:endParaRPr sz="1000">
              <a:solidFill>
                <a:schemeClr val="dk1"/>
              </a:solidFill>
              <a:latin typeface="Mada"/>
              <a:ea typeface="Mada"/>
              <a:cs typeface="Mada"/>
              <a:sym typeface="Mada"/>
            </a:endParaRPr>
          </a:p>
        </p:txBody>
      </p:sp>
      <p:sp>
        <p:nvSpPr>
          <p:cNvPr id="306" name="Google Shape;306;p27"/>
          <p:cNvSpPr txBox="1"/>
          <p:nvPr/>
        </p:nvSpPr>
        <p:spPr>
          <a:xfrm>
            <a:off x="2244175" y="5103225"/>
            <a:ext cx="3000000" cy="563100"/>
          </a:xfrm>
          <a:prstGeom prst="rect">
            <a:avLst/>
          </a:prstGeom>
          <a:noFill/>
          <a:ln>
            <a:noFill/>
          </a:ln>
        </p:spPr>
        <p:txBody>
          <a:bodyPr anchorCtr="0" anchor="t" bIns="91425" lIns="91425" spcFirstLastPara="1" rIns="91425" wrap="square" tIns="91425">
            <a:noAutofit/>
          </a:bodyPr>
          <a:lstStyle/>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 Dry cough</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Purulent sputum</a:t>
            </a:r>
            <a:endParaRPr sz="1000">
              <a:solidFill>
                <a:schemeClr val="dk1"/>
              </a:solidFill>
              <a:latin typeface="Mada"/>
              <a:ea typeface="Mada"/>
              <a:cs typeface="Mada"/>
              <a:sym typeface="Mada"/>
            </a:endParaRPr>
          </a:p>
        </p:txBody>
      </p:sp>
      <p:sp>
        <p:nvSpPr>
          <p:cNvPr id="307" name="Google Shape;307;p27"/>
          <p:cNvSpPr txBox="1"/>
          <p:nvPr/>
        </p:nvSpPr>
        <p:spPr>
          <a:xfrm>
            <a:off x="1181100" y="4972050"/>
            <a:ext cx="3000000" cy="82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00">
              <a:solidFill>
                <a:srgbClr val="4472C4"/>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Weight loss</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Malaise</a:t>
            </a:r>
            <a:endParaRPr/>
          </a:p>
        </p:txBody>
      </p:sp>
      <p:sp>
        <p:nvSpPr>
          <p:cNvPr id="308" name="Google Shape;308;p27"/>
          <p:cNvSpPr txBox="1"/>
          <p:nvPr/>
        </p:nvSpPr>
        <p:spPr>
          <a:xfrm>
            <a:off x="1162050" y="5668025"/>
            <a:ext cx="3000000" cy="303600"/>
          </a:xfrm>
          <a:prstGeom prst="rect">
            <a:avLst/>
          </a:prstGeom>
          <a:noFill/>
          <a:ln>
            <a:noFill/>
          </a:ln>
        </p:spPr>
        <p:txBody>
          <a:bodyPr anchorCtr="0" anchor="t" bIns="91425" lIns="91425" spcFirstLastPara="1" rIns="91425" wrap="square" tIns="91425">
            <a:noAutofit/>
          </a:bodyPr>
          <a:lstStyle/>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Bronchoscopy</a:t>
            </a:r>
            <a:endParaRPr sz="1000">
              <a:solidFill>
                <a:schemeClr val="dk1"/>
              </a:solidFill>
              <a:latin typeface="Mada"/>
              <a:ea typeface="Mada"/>
              <a:cs typeface="Mada"/>
              <a:sym typeface="Mada"/>
            </a:endParaRPr>
          </a:p>
        </p:txBody>
      </p:sp>
      <p:sp>
        <p:nvSpPr>
          <p:cNvPr id="309" name="Google Shape;309;p27"/>
          <p:cNvSpPr txBox="1"/>
          <p:nvPr/>
        </p:nvSpPr>
        <p:spPr>
          <a:xfrm>
            <a:off x="1648375" y="6477000"/>
            <a:ext cx="4815000" cy="563100"/>
          </a:xfrm>
          <a:prstGeom prst="rect">
            <a:avLst/>
          </a:prstGeom>
          <a:noFill/>
          <a:ln>
            <a:noFill/>
          </a:ln>
        </p:spPr>
        <p:txBody>
          <a:bodyPr anchorCtr="0" anchor="t" bIns="91425" lIns="91425" spcFirstLastPara="1" rIns="91425" wrap="square" tIns="91425">
            <a:noAutofit/>
          </a:bodyPr>
          <a:lstStyle/>
          <a:p>
            <a:pPr indent="-263525" lvl="2" marL="1349999"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Persistent open cavity with +ve sputum</a:t>
            </a:r>
            <a:endParaRPr sz="1000">
              <a:solidFill>
                <a:schemeClr val="dk1"/>
              </a:solidFill>
              <a:latin typeface="Mada"/>
              <a:ea typeface="Mada"/>
              <a:cs typeface="Mada"/>
              <a:sym typeface="Mada"/>
            </a:endParaRPr>
          </a:p>
          <a:p>
            <a:pPr indent="-263525" lvl="2" marL="1349999"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 broncho-pulmonary fistula  </a:t>
            </a:r>
            <a:endParaRPr/>
          </a:p>
        </p:txBody>
      </p:sp>
      <p:sp>
        <p:nvSpPr>
          <p:cNvPr id="310" name="Google Shape;310;p27"/>
          <p:cNvSpPr txBox="1"/>
          <p:nvPr/>
        </p:nvSpPr>
        <p:spPr>
          <a:xfrm>
            <a:off x="2701375" y="8049025"/>
            <a:ext cx="3000000" cy="8217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Invasive aspergilloma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Chronic pulmonary aspergillosis.</a:t>
            </a:r>
            <a:endParaRPr sz="1000">
              <a:solidFill>
                <a:schemeClr val="dk1"/>
              </a:solidFill>
              <a:latin typeface="Mada"/>
              <a:ea typeface="Mada"/>
              <a:cs typeface="Mada"/>
              <a:sym typeface="Mada"/>
            </a:endParaRPr>
          </a:p>
        </p:txBody>
      </p:sp>
      <p:sp>
        <p:nvSpPr>
          <p:cNvPr id="311" name="Google Shape;311;p27"/>
          <p:cNvSpPr txBox="1"/>
          <p:nvPr/>
        </p:nvSpPr>
        <p:spPr>
          <a:xfrm>
            <a:off x="1032900" y="9266649"/>
            <a:ext cx="3000000" cy="4197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biopsy (invasive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CXR</a:t>
            </a:r>
            <a:endParaRPr/>
          </a:p>
        </p:txBody>
      </p:sp>
      <p:sp>
        <p:nvSpPr>
          <p:cNvPr id="312" name="Google Shape;312;p27"/>
          <p:cNvSpPr txBox="1"/>
          <p:nvPr/>
        </p:nvSpPr>
        <p:spPr>
          <a:xfrm>
            <a:off x="2400850" y="9253450"/>
            <a:ext cx="3000000" cy="3714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CT</a:t>
            </a:r>
            <a:endParaRPr/>
          </a:p>
        </p:txBody>
      </p:sp>
      <p:sp>
        <p:nvSpPr>
          <p:cNvPr id="313" name="Google Shape;313;p27"/>
          <p:cNvSpPr txBox="1"/>
          <p:nvPr/>
        </p:nvSpPr>
        <p:spPr>
          <a:xfrm>
            <a:off x="-276825" y="236800"/>
            <a:ext cx="7942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Approach to common Thoracic &amp; Lung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14" name="Google Shape;314;p27"/>
          <p:cNvCxnSpPr/>
          <p:nvPr/>
        </p:nvCxnSpPr>
        <p:spPr>
          <a:xfrm>
            <a:off x="267500" y="770500"/>
            <a:ext cx="7128000" cy="3900"/>
          </a:xfrm>
          <a:prstGeom prst="straightConnector1">
            <a:avLst/>
          </a:prstGeom>
          <a:noFill/>
          <a:ln cap="flat" cmpd="sng" w="19050">
            <a:solidFill>
              <a:srgbClr val="83C5BE"/>
            </a:solidFill>
            <a:prstDash val="solid"/>
            <a:round/>
            <a:headEnd len="med" w="med" type="oval"/>
            <a:tailEnd len="med" w="med" type="oval"/>
          </a:ln>
        </p:spPr>
      </p:cxnSp>
      <p:sp>
        <p:nvSpPr>
          <p:cNvPr id="315" name="Google Shape;315;p27"/>
          <p:cNvSpPr/>
          <p:nvPr/>
        </p:nvSpPr>
        <p:spPr>
          <a:xfrm>
            <a:off x="1189750" y="104215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8"/>
          <p:cNvSpPr txBox="1"/>
          <p:nvPr/>
        </p:nvSpPr>
        <p:spPr>
          <a:xfrm>
            <a:off x="76200" y="952500"/>
            <a:ext cx="7589400" cy="9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Hydatid cyst</a:t>
            </a:r>
            <a:endParaRPr b="1" sz="1100">
              <a:solidFill>
                <a:srgbClr val="006D77"/>
              </a:solidFill>
              <a:highlight>
                <a:srgbClr val="EDF9F9"/>
              </a:highlight>
              <a:latin typeface="Lora"/>
              <a:ea typeface="Lora"/>
              <a:cs typeface="Lora"/>
              <a:sym typeface="Lor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Echinococcus granulosus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Germinal layer gives eggs</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Life cycle: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Dogs (</a:t>
            </a:r>
            <a:r>
              <a:rPr lang="en-GB" sz="1000">
                <a:solidFill>
                  <a:srgbClr val="CC0000"/>
                </a:solidFill>
                <a:latin typeface="Mada"/>
                <a:ea typeface="Mada"/>
                <a:cs typeface="Mada"/>
                <a:sym typeface="Mada"/>
              </a:rPr>
              <a:t>definitive host</a:t>
            </a:r>
            <a:r>
              <a:rPr lang="en-GB" sz="1000">
                <a:solidFill>
                  <a:schemeClr val="dk1"/>
                </a:solidFill>
                <a:latin typeface="Mada"/>
                <a:ea typeface="Mada"/>
                <a:cs typeface="Mada"/>
                <a:sym typeface="Mada"/>
              </a:rPr>
              <a:t>)→ sheeps (</a:t>
            </a:r>
            <a:r>
              <a:rPr lang="en-GB" sz="1000">
                <a:solidFill>
                  <a:srgbClr val="CC0000"/>
                </a:solidFill>
                <a:latin typeface="Mada"/>
                <a:ea typeface="Mada"/>
                <a:cs typeface="Mada"/>
                <a:sym typeface="Mada"/>
              </a:rPr>
              <a:t>intermediate host</a:t>
            </a:r>
            <a:r>
              <a:rPr lang="en-GB" sz="1000">
                <a:solidFill>
                  <a:schemeClr val="dk1"/>
                </a:solidFill>
                <a:latin typeface="Mada"/>
                <a:ea typeface="Mada"/>
                <a:cs typeface="Mada"/>
                <a:sym typeface="Mada"/>
              </a:rPr>
              <a:t>)→  when human eat an undercooked meet the parasite will enter the bowel→ lymphatics→ portal system→ portal veins→ liver→ IVC→ lungs (</a:t>
            </a:r>
            <a:r>
              <a:rPr lang="en-GB" sz="1000">
                <a:solidFill>
                  <a:srgbClr val="CC0000"/>
                </a:solidFill>
                <a:latin typeface="Mada"/>
                <a:ea typeface="Mada"/>
                <a:cs typeface="Mada"/>
                <a:sym typeface="Mada"/>
              </a:rPr>
              <a:t>so if someone has hydatid cyst in the liver we should screen the lung and vice versa</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Investigations: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CXR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CT (</a:t>
            </a:r>
            <a:r>
              <a:rPr lang="en-GB" sz="1000">
                <a:solidFill>
                  <a:schemeClr val="dk1"/>
                </a:solidFill>
                <a:latin typeface="Mada"/>
                <a:ea typeface="Mada"/>
                <a:cs typeface="Mada"/>
                <a:sym typeface="Mada"/>
              </a:rPr>
              <a:t>Cyst will appear calcified</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Surgery + inject hyperosmotic saline + albendazole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rgbClr val="006D77"/>
                </a:solidFill>
                <a:highlight>
                  <a:srgbClr val="EDF9F9"/>
                </a:highlight>
                <a:latin typeface="Lora"/>
                <a:ea typeface="Lora"/>
                <a:cs typeface="Lora"/>
                <a:sym typeface="Lora"/>
              </a:rPr>
              <a:t>Primary lung carcinoma</a:t>
            </a:r>
            <a:endParaRPr b="1" sz="1100">
              <a:solidFill>
                <a:srgbClr val="006D77"/>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Smoking</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a:t>
            </a:r>
            <a:r>
              <a:rPr lang="en-GB" sz="1000">
                <a:solidFill>
                  <a:schemeClr val="dk1"/>
                </a:solidFill>
                <a:latin typeface="Mada"/>
                <a:ea typeface="Mada"/>
                <a:cs typeface="Mada"/>
                <a:sym typeface="Mada"/>
              </a:rPr>
              <a:t>arcinogenic radiation</a:t>
            </a:r>
            <a:endParaRPr sz="1000">
              <a:solidFill>
                <a:schemeClr val="dk1"/>
              </a:solidFill>
              <a:latin typeface="Mada"/>
              <a:ea typeface="Mada"/>
              <a:cs typeface="Mada"/>
              <a:sym typeface="Mada"/>
            </a:endParaRPr>
          </a:p>
          <a:p>
            <a:pPr indent="-333499" lvl="1" marL="8999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A</a:t>
            </a:r>
            <a:r>
              <a:rPr lang="en-GB" sz="1000">
                <a:solidFill>
                  <a:schemeClr val="dk1"/>
                </a:solidFill>
                <a:latin typeface="Mada"/>
                <a:ea typeface="Mada"/>
                <a:cs typeface="Mada"/>
                <a:sym typeface="Mada"/>
              </a:rPr>
              <a:t>sbestos and nickel</a:t>
            </a:r>
            <a:endParaRPr sz="1000">
              <a:solidFill>
                <a:schemeClr val="dk1"/>
              </a:solidFill>
              <a:latin typeface="Mada"/>
              <a:ea typeface="Mada"/>
              <a:cs typeface="Mada"/>
              <a:sym typeface="Mada"/>
            </a:endParaRPr>
          </a:p>
          <a:p>
            <a:pPr indent="-149225"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Pathology:</a:t>
            </a:r>
            <a:endParaRPr b="1"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Font typeface="Mada"/>
              <a:buChar char="○"/>
            </a:pPr>
            <a:r>
              <a:rPr b="1" lang="en-GB" sz="1000">
                <a:solidFill>
                  <a:srgbClr val="006D77"/>
                </a:solidFill>
                <a:latin typeface="Mada"/>
                <a:ea typeface="Mada"/>
                <a:cs typeface="Mada"/>
                <a:sym typeface="Mada"/>
              </a:rPr>
              <a:t>NSCLC:</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Font typeface="Mada"/>
              <a:buChar char="■"/>
            </a:pPr>
            <a:r>
              <a:rPr lang="en-GB" sz="1000">
                <a:solidFill>
                  <a:schemeClr val="dk1"/>
                </a:solidFill>
                <a:latin typeface="Mada"/>
                <a:ea typeface="Mada"/>
                <a:cs typeface="Mada"/>
                <a:sym typeface="Mada"/>
              </a:rPr>
              <a:t>Adenocarcinoma (most common type in non-smoker &amp; women)</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Font typeface="Mada"/>
              <a:buChar char="■"/>
            </a:pPr>
            <a:r>
              <a:rPr lang="en-GB" sz="1000">
                <a:solidFill>
                  <a:schemeClr val="dk1"/>
                </a:solidFill>
                <a:latin typeface="Mada"/>
                <a:ea typeface="Mada"/>
                <a:cs typeface="Mada"/>
                <a:sym typeface="Mada"/>
              </a:rPr>
              <a:t>Squamous cell carcinoma (associated with smoking)</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Font typeface="Mada"/>
              <a:buChar char="■"/>
            </a:pPr>
            <a:r>
              <a:rPr lang="en-GB" sz="1000">
                <a:solidFill>
                  <a:schemeClr val="dk1"/>
                </a:solidFill>
                <a:latin typeface="Mada"/>
                <a:ea typeface="Mada"/>
                <a:cs typeface="Mada"/>
                <a:sym typeface="Mada"/>
              </a:rPr>
              <a:t>Large cell carcinoma (associated with smoking)</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006D77"/>
              </a:buClr>
              <a:buSzPts val="1000"/>
              <a:buFont typeface="Mada"/>
              <a:buChar char="○"/>
            </a:pPr>
            <a:r>
              <a:rPr b="1" lang="en-GB" sz="1000">
                <a:solidFill>
                  <a:srgbClr val="006D77"/>
                </a:solidFill>
                <a:latin typeface="Mada"/>
                <a:ea typeface="Mada"/>
                <a:cs typeface="Mada"/>
                <a:sym typeface="Mada"/>
              </a:rPr>
              <a:t>SCLC:</a:t>
            </a:r>
            <a:endParaRPr b="1" sz="1000">
              <a:solidFill>
                <a:srgbClr val="006D77"/>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Font typeface="Mada"/>
              <a:buChar char="■"/>
            </a:pPr>
            <a:r>
              <a:rPr lang="en-GB" sz="1000">
                <a:solidFill>
                  <a:schemeClr val="dk1"/>
                </a:solidFill>
                <a:latin typeface="Mada"/>
                <a:ea typeface="Mada"/>
                <a:cs typeface="Mada"/>
                <a:sym typeface="Mada"/>
              </a:rPr>
              <a:t>Systemic dissemination </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Font typeface="Mada"/>
              <a:buChar char="■"/>
            </a:pPr>
            <a:r>
              <a:rPr lang="en-GB" sz="1000">
                <a:solidFill>
                  <a:schemeClr val="dk1"/>
                </a:solidFill>
                <a:latin typeface="Mada"/>
                <a:ea typeface="Mada"/>
                <a:cs typeface="Mada"/>
                <a:sym typeface="Mada"/>
              </a:rPr>
              <a:t>CT-scan is used for staging here.</a:t>
            </a:r>
            <a:endParaRPr sz="1000">
              <a:solidFill>
                <a:schemeClr val="dk1"/>
              </a:solidFill>
              <a:latin typeface="Mada"/>
              <a:ea typeface="Mada"/>
              <a:cs typeface="Mada"/>
              <a:sym typeface="Mada"/>
            </a:endParaRPr>
          </a:p>
          <a:p>
            <a:pPr indent="-149225" lvl="0" marL="450000" rtl="0" algn="l">
              <a:lnSpc>
                <a:spcPct val="115000"/>
              </a:lnSpc>
              <a:spcBef>
                <a:spcPts val="0"/>
              </a:spcBef>
              <a:spcAft>
                <a:spcPts val="0"/>
              </a:spcAft>
              <a:buClr>
                <a:srgbClr val="83C5BE"/>
              </a:buClr>
              <a:buSzPts val="1000"/>
              <a:buChar char="●"/>
            </a:pPr>
            <a:r>
              <a:rPr b="1" lang="en-GB" sz="1000">
                <a:solidFill>
                  <a:srgbClr val="CC0000"/>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b="1" lang="en-GB" sz="1000">
                <a:solidFill>
                  <a:srgbClr val="006D77"/>
                </a:solidFill>
                <a:latin typeface="Mada"/>
                <a:ea typeface="Mada"/>
                <a:cs typeface="Mada"/>
                <a:sym typeface="Mada"/>
              </a:rPr>
              <a:t>Local:</a:t>
            </a:r>
            <a:r>
              <a:rPr lang="en-GB" sz="1000">
                <a:solidFill>
                  <a:schemeClr val="dk1"/>
                </a:solidFill>
                <a:latin typeface="Mada"/>
                <a:ea typeface="Mada"/>
                <a:cs typeface="Mada"/>
                <a:sym typeface="Mada"/>
              </a:rPr>
              <a:t> H</a:t>
            </a:r>
            <a:r>
              <a:rPr lang="en-GB" sz="1000">
                <a:solidFill>
                  <a:schemeClr val="dk1"/>
                </a:solidFill>
                <a:latin typeface="Mada"/>
                <a:ea typeface="Mada"/>
                <a:cs typeface="Mada"/>
                <a:sym typeface="Mada"/>
              </a:rPr>
              <a:t>oarseness, Dysphagia, severe pain in the brachial plexus, Horner syndrome (ptosis, miosis, anhidrosis), pleuritic chest pain, SVC obstruction syndrome </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b="1" lang="en-GB" sz="1000">
                <a:solidFill>
                  <a:srgbClr val="006D77"/>
                </a:solidFill>
                <a:latin typeface="Mada"/>
                <a:ea typeface="Mada"/>
                <a:cs typeface="Mada"/>
                <a:sym typeface="Mada"/>
              </a:rPr>
              <a:t>Hormonal:</a:t>
            </a:r>
            <a:r>
              <a:rPr lang="en-GB" sz="1000">
                <a:solidFill>
                  <a:schemeClr val="dk1"/>
                </a:solidFill>
                <a:latin typeface="Mada"/>
                <a:ea typeface="Mada"/>
                <a:cs typeface="Mada"/>
                <a:sym typeface="Mada"/>
              </a:rPr>
              <a:t> Hypersecretion (PTH, ADH, ACTH), Hypertrophic pulmonary osteoarthropathy (severe joint and bone pain due to hormonal secretion)</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Investigation: </a:t>
            </a:r>
            <a:endParaRPr b="1"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CXR</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CT</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MRI (poor for staging)</a:t>
            </a:r>
            <a:endParaRPr sz="1000">
              <a:solidFill>
                <a:schemeClr val="dk1"/>
              </a:solidFill>
              <a:latin typeface="Mada"/>
              <a:ea typeface="Mada"/>
              <a:cs typeface="Mada"/>
              <a:sym typeface="Mada"/>
            </a:endParaRPr>
          </a:p>
          <a:p>
            <a:pPr indent="-177800"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Staging: </a:t>
            </a:r>
            <a:r>
              <a:rPr lang="en-GB" sz="1000">
                <a:solidFill>
                  <a:schemeClr val="dk1"/>
                </a:solidFill>
                <a:latin typeface="Mada"/>
                <a:ea typeface="Mada"/>
                <a:cs typeface="Mada"/>
                <a:sym typeface="Mada"/>
              </a:rPr>
              <a:t>TNM staging (tumor size, lymph nodes, metastasis)</a:t>
            </a:r>
            <a:endParaRPr sz="1000">
              <a:solidFill>
                <a:schemeClr val="dk1"/>
              </a:solidFill>
              <a:latin typeface="Mada"/>
              <a:ea typeface="Mada"/>
              <a:cs typeface="Mada"/>
              <a:sym typeface="Mada"/>
            </a:endParaRPr>
          </a:p>
          <a:p>
            <a:pPr indent="-177800" lvl="0" marL="450000"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 </a:t>
            </a:r>
            <a:endParaRPr b="1" sz="10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rPr lang="en-GB" sz="1000">
                <a:solidFill>
                  <a:schemeClr val="dk1"/>
                </a:solidFill>
                <a:latin typeface="Mada"/>
                <a:ea typeface="Mada"/>
                <a:cs typeface="Mada"/>
                <a:sym typeface="Mada"/>
              </a:rPr>
              <a:t>Depend on stage, cell type, patient physical fitness</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Char char="○"/>
            </a:pPr>
            <a:r>
              <a:rPr b="1" lang="en-GB" sz="1000">
                <a:solidFill>
                  <a:srgbClr val="006D77"/>
                </a:solidFill>
                <a:latin typeface="Mada"/>
                <a:ea typeface="Mada"/>
                <a:cs typeface="Mada"/>
                <a:sym typeface="Mada"/>
              </a:rPr>
              <a:t>NSCLC</a:t>
            </a:r>
            <a:r>
              <a:rPr b="1" lang="en-GB" sz="1000">
                <a:solidFill>
                  <a:srgbClr val="006D77"/>
                </a:solidFill>
                <a:latin typeface="Mada"/>
                <a:ea typeface="Mada"/>
                <a:cs typeface="Mada"/>
                <a:sym typeface="Mada"/>
              </a:rPr>
              <a: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E</a:t>
            </a:r>
            <a:r>
              <a:rPr lang="en-GB" sz="1000">
                <a:solidFill>
                  <a:schemeClr val="dk1"/>
                </a:solidFill>
                <a:latin typeface="Mada"/>
                <a:ea typeface="Mada"/>
                <a:cs typeface="Mada"/>
                <a:sym typeface="Mada"/>
              </a:rPr>
              <a:t>arly stage: surgical </a:t>
            </a:r>
            <a:endParaRPr sz="1000">
              <a:solidFill>
                <a:schemeClr val="dk1"/>
              </a:solidFill>
              <a:latin typeface="Mada"/>
              <a:ea typeface="Mada"/>
              <a:cs typeface="Mada"/>
              <a:sym typeface="Mada"/>
            </a:endParaRPr>
          </a:p>
          <a:p>
            <a:pPr indent="-134449" lvl="2" marL="1080000" rtl="0" algn="l">
              <a:lnSpc>
                <a:spcPct val="115000"/>
              </a:lnSpc>
              <a:spcBef>
                <a:spcPts val="0"/>
              </a:spcBef>
              <a:spcAft>
                <a:spcPts val="0"/>
              </a:spcAft>
              <a:buClr>
                <a:schemeClr val="dk1"/>
              </a:buClr>
              <a:buSzPts val="700"/>
              <a:buChar char="■"/>
            </a:pPr>
            <a:r>
              <a:rPr lang="en-GB" sz="1000">
                <a:solidFill>
                  <a:schemeClr val="dk1"/>
                </a:solidFill>
                <a:latin typeface="Mada"/>
                <a:ea typeface="Mada"/>
                <a:cs typeface="Mada"/>
                <a:sym typeface="Mada"/>
              </a:rPr>
              <a:t>Advanced stage: Radio, Chemo</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Char char="○"/>
            </a:pPr>
            <a:r>
              <a:rPr b="1" lang="en-GB" sz="1000">
                <a:solidFill>
                  <a:srgbClr val="006D77"/>
                </a:solidFill>
                <a:latin typeface="Mada"/>
                <a:ea typeface="Mada"/>
                <a:cs typeface="Mada"/>
                <a:sym typeface="Mada"/>
              </a:rPr>
              <a:t>SCLC: </a:t>
            </a:r>
            <a:r>
              <a:rPr lang="en-GB" sz="1000">
                <a:solidFill>
                  <a:schemeClr val="dk1"/>
                </a:solidFill>
                <a:latin typeface="Mada"/>
                <a:ea typeface="Mada"/>
                <a:cs typeface="Mada"/>
                <a:sym typeface="Mada"/>
              </a:rPr>
              <a:t>Chemo, Radio</a:t>
            </a:r>
            <a:endParaRPr sz="8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100">
                <a:solidFill>
                  <a:srgbClr val="006D77"/>
                </a:solidFill>
                <a:highlight>
                  <a:srgbClr val="EDF9F9"/>
                </a:highlight>
                <a:latin typeface="Lora"/>
                <a:ea typeface="Lora"/>
                <a:cs typeface="Lora"/>
                <a:sym typeface="Lora"/>
              </a:rPr>
              <a:t>Secondary lung carcinoma</a:t>
            </a:r>
            <a:endParaRPr b="1" sz="1100">
              <a:solidFill>
                <a:srgbClr val="006D77"/>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Types</a:t>
            </a:r>
            <a:r>
              <a:rPr b="1"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Primary lung carcinoma / tuberculosis granuloma / mixed tumor / secondary lung carcinoma / disk pneumonia.</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CC0000"/>
                </a:solidFill>
                <a:highlight>
                  <a:srgbClr val="EDF9F9"/>
                </a:highlight>
                <a:latin typeface="Lora"/>
                <a:ea typeface="Lora"/>
                <a:cs typeface="Lora"/>
                <a:sym typeface="Lora"/>
              </a:rPr>
              <a:t>Middle mediastinum</a:t>
            </a:r>
            <a:endParaRPr sz="1100">
              <a:solidFill>
                <a:srgbClr val="CC0000"/>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Bronchogenic cyst</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CC0000"/>
                </a:solidFill>
                <a:highlight>
                  <a:srgbClr val="EDF9F9"/>
                </a:highlight>
                <a:latin typeface="Lora"/>
                <a:ea typeface="Lora"/>
                <a:cs typeface="Lora"/>
                <a:sym typeface="Lora"/>
              </a:rPr>
              <a:t>Posterior mediastinum</a:t>
            </a:r>
            <a:endParaRPr b="1" sz="1100">
              <a:solidFill>
                <a:srgbClr val="CC0000"/>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Neuroendocrine tumors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CC0000"/>
                </a:solidFill>
                <a:highlight>
                  <a:srgbClr val="EDF9F9"/>
                </a:highlight>
                <a:latin typeface="Lora"/>
                <a:ea typeface="Lora"/>
                <a:cs typeface="Lora"/>
                <a:sym typeface="Lora"/>
              </a:rPr>
              <a:t>Anterior mediastinum (5T’s)</a:t>
            </a:r>
            <a:endParaRPr b="1" sz="1100">
              <a:solidFill>
                <a:srgbClr val="CC0000"/>
              </a:solidFill>
              <a:highlight>
                <a:srgbClr val="EDF9F9"/>
              </a:highlight>
              <a:latin typeface="Lora"/>
              <a:ea typeface="Lora"/>
              <a:cs typeface="Lora"/>
              <a:sym typeface="Lor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Thymus (thymoma): </a:t>
            </a:r>
            <a:r>
              <a:rPr lang="en-GB" sz="1000">
                <a:solidFill>
                  <a:schemeClr val="dk1"/>
                </a:solidFill>
                <a:latin typeface="Mada"/>
                <a:ea typeface="Mada"/>
                <a:cs typeface="Mada"/>
                <a:sym typeface="Mada"/>
              </a:rPr>
              <a:t>Benign or Malignant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006D77"/>
              </a:buClr>
              <a:buSzPts val="1000"/>
              <a:buFont typeface="Mada"/>
              <a:buChar char="○"/>
            </a:pPr>
            <a:r>
              <a:rPr b="1" lang="en-GB" sz="1000">
                <a:solidFill>
                  <a:srgbClr val="006D77"/>
                </a:solidFill>
                <a:latin typeface="Mada"/>
                <a:ea typeface="Mada"/>
                <a:cs typeface="Mada"/>
                <a:sym typeface="Mada"/>
              </a:rPr>
              <a:t>Presentation:</a:t>
            </a:r>
            <a:endParaRPr b="1" sz="1000">
              <a:solidFill>
                <a:srgbClr val="006D77"/>
              </a:solidFill>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Asymptomatic</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Mass effect</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p:txBody>
      </p:sp>
      <p:sp>
        <p:nvSpPr>
          <p:cNvPr id="322" name="Google Shape;322;p28"/>
          <p:cNvSpPr txBox="1"/>
          <p:nvPr/>
        </p:nvSpPr>
        <p:spPr>
          <a:xfrm>
            <a:off x="1381125" y="2535475"/>
            <a:ext cx="3000000" cy="3036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Skin test (Casoni’s reaction)</a:t>
            </a:r>
            <a:endParaRPr/>
          </a:p>
        </p:txBody>
      </p:sp>
      <p:sp>
        <p:nvSpPr>
          <p:cNvPr id="323" name="Google Shape;323;p28"/>
          <p:cNvSpPr txBox="1"/>
          <p:nvPr/>
        </p:nvSpPr>
        <p:spPr>
          <a:xfrm>
            <a:off x="904875" y="6512375"/>
            <a:ext cx="3000000" cy="503700"/>
          </a:xfrm>
          <a:prstGeom prst="rect">
            <a:avLst/>
          </a:prstGeom>
          <a:noFill/>
          <a:ln>
            <a:noFill/>
          </a:ln>
        </p:spPr>
        <p:txBody>
          <a:bodyPr anchorCtr="0" anchor="t" bIns="91425" lIns="91425" spcFirstLastPara="1" rIns="91425" wrap="square" tIns="91425">
            <a:noAutofit/>
          </a:bodyPr>
          <a:lstStyle/>
          <a:p>
            <a:pPr indent="-101600"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Bronchoscopy</a:t>
            </a:r>
            <a:endParaRPr sz="1000">
              <a:solidFill>
                <a:schemeClr val="dk1"/>
              </a:solidFill>
              <a:latin typeface="Mada"/>
              <a:ea typeface="Mada"/>
              <a:cs typeface="Mada"/>
              <a:sym typeface="Mada"/>
            </a:endParaRPr>
          </a:p>
          <a:p>
            <a:pPr indent="-101600" lvl="1" marL="6300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Trans-thoracic needle aspiration FNA</a:t>
            </a:r>
            <a:endParaRPr sz="1000">
              <a:solidFill>
                <a:schemeClr val="dk1"/>
              </a:solidFill>
              <a:latin typeface="Mada"/>
              <a:ea typeface="Mada"/>
              <a:cs typeface="Mada"/>
              <a:sym typeface="Mada"/>
            </a:endParaRPr>
          </a:p>
        </p:txBody>
      </p:sp>
      <p:sp>
        <p:nvSpPr>
          <p:cNvPr id="324" name="Google Shape;324;p28"/>
          <p:cNvSpPr txBox="1"/>
          <p:nvPr/>
        </p:nvSpPr>
        <p:spPr>
          <a:xfrm>
            <a:off x="1699475" y="8939275"/>
            <a:ext cx="3000000" cy="303600"/>
          </a:xfrm>
          <a:prstGeom prst="rect">
            <a:avLst/>
          </a:prstGeom>
          <a:noFill/>
          <a:ln>
            <a:noFill/>
          </a:ln>
        </p:spPr>
        <p:txBody>
          <a:bodyPr anchorCtr="0" anchor="t" bIns="91425" lIns="91425" spcFirstLastPara="1" rIns="91425" wrap="square" tIns="91425">
            <a:noAutofit/>
          </a:bodyPr>
          <a:lstStyle/>
          <a:p>
            <a:pPr indent="-153499" lvl="0" marL="4500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Pericardial cyst</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p:txBody>
      </p:sp>
      <p:sp>
        <p:nvSpPr>
          <p:cNvPr id="325" name="Google Shape;325;p28"/>
          <p:cNvSpPr txBox="1"/>
          <p:nvPr/>
        </p:nvSpPr>
        <p:spPr>
          <a:xfrm>
            <a:off x="1709000" y="9301225"/>
            <a:ext cx="3000000" cy="303600"/>
          </a:xfrm>
          <a:prstGeom prst="rect">
            <a:avLst/>
          </a:prstGeom>
          <a:noFill/>
          <a:ln>
            <a:noFill/>
          </a:ln>
        </p:spPr>
        <p:txBody>
          <a:bodyPr anchorCtr="0" anchor="t" bIns="91425" lIns="91425" spcFirstLastPara="1" rIns="91425" wrap="square" tIns="91425">
            <a:noAutofit/>
          </a:bodyPr>
          <a:lstStyle/>
          <a:p>
            <a:pPr indent="-153499" lvl="0" marL="4500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Enterogenous cyst</a:t>
            </a:r>
            <a:endParaRPr sz="1000">
              <a:solidFill>
                <a:schemeClr val="dk1"/>
              </a:solidFill>
              <a:latin typeface="Mada"/>
              <a:ea typeface="Mada"/>
              <a:cs typeface="Mada"/>
              <a:sym typeface="Mada"/>
            </a:endParaRPr>
          </a:p>
        </p:txBody>
      </p:sp>
      <p:sp>
        <p:nvSpPr>
          <p:cNvPr id="326" name="Google Shape;326;p28"/>
          <p:cNvSpPr txBox="1"/>
          <p:nvPr/>
        </p:nvSpPr>
        <p:spPr>
          <a:xfrm>
            <a:off x="1309125" y="9963575"/>
            <a:ext cx="3968700" cy="675600"/>
          </a:xfrm>
          <a:prstGeom prst="rect">
            <a:avLst/>
          </a:prstGeom>
          <a:noFill/>
          <a:ln>
            <a:noFill/>
          </a:ln>
        </p:spPr>
        <p:txBody>
          <a:bodyPr anchorCtr="0" anchor="t" bIns="91425" lIns="91425" spcFirstLastPara="1" rIns="91425" wrap="square" tIns="91425">
            <a:noAutofit/>
          </a:bodyPr>
          <a:lstStyle/>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Myasthenia gravis</a:t>
            </a:r>
            <a:endParaRPr b="1" sz="1000">
              <a:solidFill>
                <a:schemeClr val="dk1"/>
              </a:solidFill>
              <a:latin typeface="Mada"/>
              <a:ea typeface="Mada"/>
              <a:cs typeface="Mada"/>
              <a:sym typeface="Mada"/>
            </a:endParaRPr>
          </a:p>
        </p:txBody>
      </p:sp>
      <p:sp>
        <p:nvSpPr>
          <p:cNvPr id="327" name="Google Shape;327;p28"/>
          <p:cNvSpPr txBox="1"/>
          <p:nvPr/>
        </p:nvSpPr>
        <p:spPr>
          <a:xfrm>
            <a:off x="-276825" y="236800"/>
            <a:ext cx="7942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Approach to common Thoracic &amp; Lung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28" name="Google Shape;328;p28"/>
          <p:cNvCxnSpPr/>
          <p:nvPr/>
        </p:nvCxnSpPr>
        <p:spPr>
          <a:xfrm>
            <a:off x="267500" y="770500"/>
            <a:ext cx="7128000" cy="3900"/>
          </a:xfrm>
          <a:prstGeom prst="straightConnector1">
            <a:avLst/>
          </a:prstGeom>
          <a:noFill/>
          <a:ln cap="flat" cmpd="sng" w="19050">
            <a:solidFill>
              <a:srgbClr val="83C5BE"/>
            </a:solidFill>
            <a:prstDash val="solid"/>
            <a:round/>
            <a:headEnd len="med" w="med" type="oval"/>
            <a:tailEnd len="med" w="med" type="oval"/>
          </a:ln>
        </p:spPr>
      </p:cxnSp>
      <p:sp>
        <p:nvSpPr>
          <p:cNvPr id="329" name="Google Shape;329;p28"/>
          <p:cNvSpPr/>
          <p:nvPr/>
        </p:nvSpPr>
        <p:spPr>
          <a:xfrm>
            <a:off x="1028000" y="534925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8"/>
          <p:cNvSpPr/>
          <p:nvPr/>
        </p:nvSpPr>
        <p:spPr>
          <a:xfrm>
            <a:off x="390550" y="5518375"/>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p:nvPr/>
        </p:nvSpPr>
        <p:spPr>
          <a:xfrm>
            <a:off x="-21225" y="87800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21225" y="91610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8"/>
          <p:cNvSpPr/>
          <p:nvPr/>
        </p:nvSpPr>
        <p:spPr>
          <a:xfrm>
            <a:off x="-21225" y="95211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9"/>
          <p:cNvSpPr txBox="1"/>
          <p:nvPr/>
        </p:nvSpPr>
        <p:spPr>
          <a:xfrm>
            <a:off x="76200" y="821150"/>
            <a:ext cx="7589400" cy="93060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SzPts val="1000"/>
              <a:buFont typeface="Mada"/>
              <a:buChar char="○"/>
            </a:pPr>
            <a:r>
              <a:rPr b="1" lang="en-GB" sz="1000">
                <a:solidFill>
                  <a:srgbClr val="006D77"/>
                </a:solidFill>
                <a:latin typeface="Mada"/>
                <a:ea typeface="Mada"/>
                <a:cs typeface="Mada"/>
                <a:sym typeface="Mada"/>
              </a:rPr>
              <a:t>Classification</a:t>
            </a:r>
            <a:r>
              <a:rPr b="1" lang="en-GB" sz="1000">
                <a:solidFill>
                  <a:srgbClr val="006D77"/>
                </a:solidFill>
                <a:latin typeface="Mada"/>
                <a:ea typeface="Mada"/>
                <a:cs typeface="Mada"/>
                <a:sym typeface="Mada"/>
              </a:rPr>
              <a:t>:</a:t>
            </a:r>
            <a:endParaRPr b="1" sz="1000">
              <a:solidFill>
                <a:srgbClr val="006D77"/>
              </a:solidFill>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Epithelial</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Lymphocytic</a:t>
            </a:r>
            <a:endParaRPr sz="1000">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Lymphoepithelial</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Spindle cell.</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b="1" lang="en-GB" sz="1000">
                <a:solidFill>
                  <a:srgbClr val="006D77"/>
                </a:solidFill>
                <a:latin typeface="Mada"/>
                <a:ea typeface="Mada"/>
                <a:cs typeface="Mada"/>
                <a:sym typeface="Mada"/>
              </a:rPr>
              <a:t>Stages</a:t>
            </a:r>
            <a:r>
              <a:rPr lang="en-GB" sz="1000">
                <a:latin typeface="Mada"/>
                <a:ea typeface="Mada"/>
                <a:cs typeface="Mada"/>
                <a:sym typeface="Mada"/>
              </a:rPr>
              <a:t>: </a:t>
            </a:r>
            <a:r>
              <a:rPr lang="en-GB" sz="1000">
                <a:solidFill>
                  <a:schemeClr val="dk1"/>
                </a:solidFill>
                <a:latin typeface="Mada"/>
                <a:ea typeface="Mada"/>
                <a:cs typeface="Mada"/>
                <a:sym typeface="Mada"/>
              </a:rPr>
              <a:t>|, ||, |||, |V</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006D77"/>
                </a:solidFill>
                <a:latin typeface="Mada"/>
                <a:ea typeface="Mada"/>
                <a:cs typeface="Mada"/>
                <a:sym typeface="Mada"/>
              </a:rPr>
              <a:t>Investigations:</a:t>
            </a:r>
            <a:endParaRPr b="1" sz="1000">
              <a:solidFill>
                <a:srgbClr val="006D77"/>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all cases (CXR, CT, Biopsy)</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Selected cases (Bronchoscopy, Esophagoscopy, Angiogram)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006D77"/>
                </a:solidFill>
                <a:latin typeface="Mada"/>
                <a:ea typeface="Mada"/>
                <a:cs typeface="Mada"/>
                <a:sym typeface="Mada"/>
              </a:rPr>
              <a:t>Treatment: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Benign: complete excision </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Malignant: complete excision if possible, if not Incomplete resection + Post-operative Radiotherapy</a:t>
            </a:r>
            <a:endParaRPr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Thyroid (Goiter)</a:t>
            </a:r>
            <a:endParaRPr b="1"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Teratoma</a:t>
            </a:r>
            <a:endParaRPr b="1"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 cell lymphoma</a:t>
            </a:r>
            <a:endParaRPr b="1"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Thoracic aneurysms</a:t>
            </a:r>
            <a:endParaRPr b="1" sz="1000">
              <a:solidFill>
                <a:schemeClr val="dk1"/>
              </a:solidFill>
              <a:latin typeface="Mada"/>
              <a:ea typeface="Mada"/>
              <a:cs typeface="Mada"/>
              <a:sym typeface="Mada"/>
            </a:endParaRPr>
          </a:p>
          <a:p>
            <a:pPr indent="-153499" lvl="0" marL="450000"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TB lymphadenitis </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Fractured ribs</a:t>
            </a:r>
            <a:endParaRPr b="1" sz="1100">
              <a:solidFill>
                <a:srgbClr val="006D77"/>
              </a:solidFill>
              <a:highlight>
                <a:srgbClr val="EDF9F9"/>
              </a:highlight>
              <a:latin typeface="Lora"/>
              <a:ea typeface="Lora"/>
              <a:cs typeface="Lora"/>
              <a:sym typeface="Lor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Hemothorax</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Lung contusion</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Pain meds for the ribs and don’t wrap them.</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flail chest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Fracture in two or more consecutive ribs, causing paradoxical movement of that region of the chest. </a:t>
            </a:r>
            <a:endParaRPr b="1" sz="900">
              <a:solidFill>
                <a:srgbClr val="006D77"/>
              </a:solidFill>
              <a:highlight>
                <a:srgbClr val="EDF9F9"/>
              </a:highlight>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paradoxical movement of the chest</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Use wraps or weights to keep the in position to heal.</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Hemothorax</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Chest tube.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Lung contusion &amp; ARDS</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Supportive (intubation + ventilation + antibiotics)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if there is a hemorrhagic shock: surgery and stop the bleeding.</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Pneumothorax</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Traumatic pneumothorax</a:t>
            </a:r>
            <a:endParaRPr b="1"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Open pneumothorax: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006D77"/>
                </a:solidFill>
                <a:latin typeface="Mada"/>
                <a:ea typeface="Mada"/>
                <a:cs typeface="Mada"/>
                <a:sym typeface="Mada"/>
              </a:rPr>
              <a:t>tension: </a:t>
            </a:r>
            <a:r>
              <a:rPr lang="en-GB" sz="1000">
                <a:solidFill>
                  <a:schemeClr val="dk1"/>
                </a:solidFill>
                <a:latin typeface="Mada"/>
                <a:ea typeface="Mada"/>
                <a:cs typeface="Mada"/>
                <a:sym typeface="Mada"/>
              </a:rPr>
              <a:t>Decompression then dressing</a:t>
            </a:r>
            <a:r>
              <a:rPr b="1" lang="en-GB" sz="1000">
                <a:solidFill>
                  <a:schemeClr val="dk1"/>
                </a:solidFill>
                <a:latin typeface="Mada"/>
                <a:ea typeface="Mada"/>
                <a:cs typeface="Mada"/>
                <a:sym typeface="Mada"/>
              </a:rPr>
              <a:t>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006D77"/>
                </a:solidFill>
                <a:latin typeface="Mada"/>
                <a:ea typeface="Mada"/>
                <a:cs typeface="Mada"/>
                <a:sym typeface="Mada"/>
              </a:rPr>
              <a:t>No tension:</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Occlusive dressing taped from 3 sides.</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b="1" lang="en-GB" sz="1000">
                <a:solidFill>
                  <a:schemeClr val="dk1"/>
                </a:solidFill>
                <a:latin typeface="Mada"/>
                <a:ea typeface="Mada"/>
                <a:cs typeface="Mada"/>
                <a:sym typeface="Mada"/>
              </a:rPr>
              <a:t>Tension pneumothorax: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Large-bore needle or chest tube followed by thoracostomy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if didn’t work the patient may die from hemodynamic compromise</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Font typeface="Mada"/>
              <a:buChar char="●"/>
            </a:pPr>
            <a:r>
              <a:rPr b="1" lang="en-GB" sz="1000">
                <a:solidFill>
                  <a:schemeClr val="dk1"/>
                </a:solidFill>
                <a:latin typeface="Mada"/>
                <a:ea typeface="Mada"/>
                <a:cs typeface="Mada"/>
                <a:sym typeface="Mada"/>
              </a:rPr>
              <a:t>Spontaneous pneumothorax: </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83C5BE"/>
              </a:buClr>
              <a:buSzPts val="1000"/>
              <a:buFont typeface="Mada"/>
              <a:buChar char="○"/>
            </a:pPr>
            <a:r>
              <a:rPr lang="en-GB" sz="1000">
                <a:solidFill>
                  <a:schemeClr val="dk1"/>
                </a:solidFill>
                <a:latin typeface="Mada"/>
                <a:ea typeface="Mada"/>
                <a:cs typeface="Mada"/>
                <a:sym typeface="Mada"/>
              </a:rPr>
              <a:t>observe, if symptomatic O2 + Chest tube insertion</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Pectus excavatum (Funnel chest)</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May affect the heart and respiratory system</a:t>
            </a:r>
            <a:endParaRPr sz="1000">
              <a:solidFill>
                <a:schemeClr val="dk1"/>
              </a:solidFill>
              <a:latin typeface="Mada"/>
              <a:ea typeface="Mada"/>
              <a:cs typeface="Mada"/>
              <a:sym typeface="Mada"/>
            </a:endParaRPr>
          </a:p>
          <a:p>
            <a:pPr indent="-168275" lvl="0" marL="442799" rtl="0" algn="l">
              <a:lnSpc>
                <a:spcPct val="115000"/>
              </a:lnSpc>
              <a:spcBef>
                <a:spcPts val="0"/>
              </a:spcBef>
              <a:spcAft>
                <a:spcPts val="0"/>
              </a:spcAft>
              <a:buClr>
                <a:srgbClr val="83C5BE"/>
              </a:buClr>
              <a:buSzPts val="1000"/>
              <a:buChar char="●"/>
            </a:pPr>
            <a:r>
              <a:rPr lang="en-GB" sz="1000">
                <a:solidFill>
                  <a:schemeClr val="dk1"/>
                </a:solidFill>
                <a:latin typeface="Mada"/>
                <a:ea typeface="Mada"/>
                <a:cs typeface="Mada"/>
                <a:sym typeface="Mada"/>
              </a:rPr>
              <a:t>Check for other congenital anomalies.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1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Pectus carinatum (Pigeon chest)</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000">
              <a:solidFill>
                <a:schemeClr val="dk1"/>
              </a:solidFill>
              <a:latin typeface="Mada"/>
              <a:ea typeface="Mada"/>
              <a:cs typeface="Mada"/>
              <a:sym typeface="Mada"/>
            </a:endParaRPr>
          </a:p>
        </p:txBody>
      </p:sp>
      <p:sp>
        <p:nvSpPr>
          <p:cNvPr id="340" name="Google Shape;340;p29"/>
          <p:cNvSpPr txBox="1"/>
          <p:nvPr/>
        </p:nvSpPr>
        <p:spPr>
          <a:xfrm>
            <a:off x="1343025" y="3581400"/>
            <a:ext cx="3000000" cy="298800"/>
          </a:xfrm>
          <a:prstGeom prst="rect">
            <a:avLst/>
          </a:prstGeom>
          <a:noFill/>
          <a:ln>
            <a:noFill/>
          </a:ln>
        </p:spPr>
        <p:txBody>
          <a:bodyPr anchorCtr="0" anchor="t" bIns="91425" lIns="91425" spcFirstLastPara="1" rIns="91425" wrap="square" tIns="91425">
            <a:noAutofit/>
          </a:bodyPr>
          <a:lstStyle/>
          <a:p>
            <a:pPr indent="-292100" lvl="1" marL="9144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Surgical emphysema</a:t>
            </a:r>
            <a:endParaRPr sz="1000">
              <a:solidFill>
                <a:schemeClr val="dk1"/>
              </a:solidFill>
              <a:latin typeface="Mada"/>
              <a:ea typeface="Mada"/>
              <a:cs typeface="Mada"/>
              <a:sym typeface="Mada"/>
            </a:endParaRPr>
          </a:p>
        </p:txBody>
      </p:sp>
      <p:sp>
        <p:nvSpPr>
          <p:cNvPr id="341" name="Google Shape;341;p29"/>
          <p:cNvSpPr txBox="1"/>
          <p:nvPr/>
        </p:nvSpPr>
        <p:spPr>
          <a:xfrm>
            <a:off x="-276825" y="236800"/>
            <a:ext cx="7942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Approach to common Thoracic &amp; Lung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42" name="Google Shape;342;p29"/>
          <p:cNvCxnSpPr/>
          <p:nvPr/>
        </p:nvCxnSpPr>
        <p:spPr>
          <a:xfrm>
            <a:off x="267500" y="770500"/>
            <a:ext cx="7128000" cy="3900"/>
          </a:xfrm>
          <a:prstGeom prst="straightConnector1">
            <a:avLst/>
          </a:prstGeom>
          <a:noFill/>
          <a:ln cap="flat" cmpd="sng" w="19050">
            <a:solidFill>
              <a:srgbClr val="83C5BE"/>
            </a:solidFill>
            <a:prstDash val="solid"/>
            <a:round/>
            <a:headEnd len="med" w="med" type="oval"/>
            <a:tailEnd len="med" w="med" type="oval"/>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0"/>
          <p:cNvSpPr txBox="1"/>
          <p:nvPr/>
        </p:nvSpPr>
        <p:spPr>
          <a:xfrm>
            <a:off x="1114225" y="2368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Esophageal Diseases </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49" name="Google Shape;349;p30"/>
          <p:cNvCxnSpPr/>
          <p:nvPr/>
        </p:nvCxnSpPr>
        <p:spPr>
          <a:xfrm>
            <a:off x="2077075" y="6775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350" name="Google Shape;350;p30"/>
          <p:cNvSpPr txBox="1"/>
          <p:nvPr/>
        </p:nvSpPr>
        <p:spPr>
          <a:xfrm>
            <a:off x="196875" y="829950"/>
            <a:ext cx="7195800" cy="93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GERD:</a:t>
            </a:r>
            <a:endParaRPr b="1" sz="1100">
              <a:solidFill>
                <a:srgbClr val="006D77"/>
              </a:solidFill>
              <a:highlight>
                <a:srgbClr val="EDF9F9"/>
              </a:highlight>
              <a:latin typeface="Lora"/>
              <a:ea typeface="Lora"/>
              <a:cs typeface="Lora"/>
              <a:sym typeface="Lor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Etiology: </a:t>
            </a:r>
            <a:r>
              <a:rPr lang="en-GB" sz="1000">
                <a:solidFill>
                  <a:schemeClr val="dk1"/>
                </a:solidFill>
                <a:latin typeface="Mada"/>
                <a:ea typeface="Mada"/>
                <a:cs typeface="Mada"/>
                <a:sym typeface="Mada"/>
              </a:rPr>
              <a:t>Hiatal hernia, Inappropriate relaxation of the LES, Decreased motility.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 of hiatal hernia:</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1 (sliding hernia):</a:t>
            </a:r>
            <a:r>
              <a:rPr lang="en-GB" sz="1000">
                <a:solidFill>
                  <a:schemeClr val="dk1"/>
                </a:solidFill>
                <a:latin typeface="Mada"/>
                <a:ea typeface="Mada"/>
                <a:cs typeface="Mada"/>
                <a:sym typeface="Mada"/>
              </a:rPr>
              <a:t> the most common,</a:t>
            </a:r>
            <a:r>
              <a:rPr lang="en-GB" sz="1000">
                <a:solidFill>
                  <a:schemeClr val="dk1"/>
                </a:solidFill>
                <a:latin typeface="Mada"/>
                <a:ea typeface="Mada"/>
                <a:cs typeface="Mada"/>
                <a:sym typeface="Mada"/>
              </a:rPr>
              <a:t> occur when the LES rises up to the level of the diaphragm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2 (</a:t>
            </a:r>
            <a:r>
              <a:rPr lang="en-GB" sz="1000">
                <a:solidFill>
                  <a:schemeClr val="dk1"/>
                </a:solidFill>
                <a:latin typeface="Mada"/>
                <a:ea typeface="Mada"/>
                <a:cs typeface="Mada"/>
                <a:sym typeface="Mada"/>
              </a:rPr>
              <a:t>Paraesophageal</a:t>
            </a:r>
            <a:r>
              <a:rPr lang="en-GB" sz="1000">
                <a:solidFill>
                  <a:schemeClr val="dk1"/>
                </a:solidFill>
                <a:latin typeface="Mada"/>
                <a:ea typeface="Mada"/>
                <a:cs typeface="Mada"/>
                <a:sym typeface="Mada"/>
              </a:rPr>
              <a:t> hernia): LES position is normal, but the stomach is herniated through the diaphragm.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3: combination of type 1 &amp; 2</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4: another organ is herniated into the chest.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Clinical presentation:</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Classic GERD: Substernal heartburn and/or regurgitation, Postprandial, aggravated by lying down, relieved by antacid.</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Extra-esophageal (Atypical GERD): </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Pulmonary (Asthma, Aspiration pneumonia, Chronic bronchitis, pulmonary fibrosis) </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ENT (Hoarseness, Chronic cough, laryngitis &amp; pharyngitis, Dysphonia, sinusitis) </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Others (chest pain, dental erosion)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Complicated GERD: Dysphagia, odynophagia, bleeding, Barrett, Esophagitis.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Diagnosis: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Barium swallowing, pH monitoring (bravo capsule), Endoscopy &amp; Biopsy (to detect malignancy), Esophageal manometry (to measure motility).</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Non-Pharmacological: elevate the head, lose weight, stop smoking.</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Pharmacological: H2-receptor antagonists, PPI (More effective)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Surgery: Stretta procedure, Endoscopic plication TIF, Enteryx, Nissen fundoplication (treat GERD and Hiatal hernia)</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Indication for surgery: Failed Tx, Patient desire, Complication of GERD, atypical symptoms.</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Barrett’s esophagus:</a:t>
            </a:r>
            <a:endParaRPr b="1" sz="1100">
              <a:solidFill>
                <a:srgbClr val="006D77"/>
              </a:solidFill>
              <a:highlight>
                <a:srgbClr val="EDF9F9"/>
              </a:highlight>
              <a:latin typeface="Lora"/>
              <a:ea typeface="Lora"/>
              <a:cs typeface="Lora"/>
              <a:sym typeface="Lora"/>
            </a:endParaRPr>
          </a:p>
          <a:p>
            <a:pPr indent="-292100" lvl="0" marL="457200" rtl="0" algn="l">
              <a:lnSpc>
                <a:spcPct val="115000"/>
              </a:lnSpc>
              <a:spcBef>
                <a:spcPts val="0"/>
              </a:spcBef>
              <a:spcAft>
                <a:spcPts val="0"/>
              </a:spcAft>
              <a:buSzPts val="1000"/>
              <a:buFont typeface="Mada"/>
              <a:buChar char="●"/>
            </a:pPr>
            <a:r>
              <a:rPr lang="en-GB" sz="1000">
                <a:solidFill>
                  <a:schemeClr val="dk1"/>
                </a:solidFill>
                <a:latin typeface="Mada"/>
                <a:ea typeface="Mada"/>
                <a:cs typeface="Mada"/>
                <a:sym typeface="Mada"/>
              </a:rPr>
              <a:t>Stratified squamous epithelium is replaced by columnar epithelium with </a:t>
            </a:r>
            <a:r>
              <a:rPr lang="en-GB" sz="1000">
                <a:solidFill>
                  <a:srgbClr val="CC0000"/>
                </a:solidFill>
                <a:latin typeface="Mada"/>
                <a:ea typeface="Mada"/>
                <a:cs typeface="Mada"/>
                <a:sym typeface="Mada"/>
              </a:rPr>
              <a:t>goblet cells </a:t>
            </a:r>
            <a:r>
              <a:rPr lang="en-GB" sz="1000">
                <a:solidFill>
                  <a:schemeClr val="dk1"/>
                </a:solidFill>
                <a:latin typeface="Mada"/>
                <a:ea typeface="Mada"/>
                <a:cs typeface="Mada"/>
                <a:sym typeface="Mada"/>
              </a:rPr>
              <a:t>in the distal esophagus, in endoscopy (pale-pink is the normal, Red spots Barrett)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S&amp;S:</a:t>
            </a:r>
            <a:r>
              <a:rPr lang="en-GB" sz="1000">
                <a:latin typeface="Mada"/>
                <a:ea typeface="Mada"/>
                <a:cs typeface="Mada"/>
                <a:sym typeface="Mada"/>
              </a:rPr>
              <a:t> Symptoms of GERD, asthma &amp; infection in the head and neck are common complaints.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Diagnosis:</a:t>
            </a:r>
            <a:r>
              <a:rPr lang="en-GB" sz="1000">
                <a:latin typeface="Mada"/>
                <a:ea typeface="Mada"/>
                <a:cs typeface="Mada"/>
                <a:sym typeface="Mada"/>
              </a:rPr>
              <a:t> Endoscopy &amp; Pathology culture (histology)</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 </a:t>
            </a:r>
            <a:endParaRPr b="1" sz="1000">
              <a:latin typeface="Mada"/>
              <a:ea typeface="Mada"/>
              <a:cs typeface="Mada"/>
              <a:sym typeface="Mada"/>
            </a:endParaRPr>
          </a:p>
          <a:p>
            <a:pPr indent="-292100" lvl="1" marL="914400" rtl="0" algn="l">
              <a:lnSpc>
                <a:spcPct val="115000"/>
              </a:lnSpc>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Yearly surveillance is recommended in all patients with BE + suppression therapy and monitor the symptoms</a:t>
            </a:r>
            <a:endParaRPr sz="1000">
              <a:solidFill>
                <a:srgbClr val="CC0000"/>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Photodynamic therapy (most common used)</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Endoscopic mucosal resection (low-grade dysplasia), Esophageal resection (high-grade dysplasia)</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Esophageal perforation:</a:t>
            </a:r>
            <a:endParaRPr b="1" sz="1100">
              <a:solidFill>
                <a:srgbClr val="006D77"/>
              </a:solidFill>
              <a:highlight>
                <a:srgbClr val="EDF9F9"/>
              </a:highlight>
              <a:latin typeface="Lora"/>
              <a:ea typeface="Lora"/>
              <a:cs typeface="Lora"/>
              <a:sym typeface="Lor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a:t>
            </a:r>
            <a:r>
              <a:rPr lang="en-GB" sz="1000">
                <a:solidFill>
                  <a:schemeClr val="dk1"/>
                </a:solidFill>
                <a:latin typeface="Mada"/>
                <a:ea typeface="Mada"/>
                <a:cs typeface="Mada"/>
                <a:sym typeface="Mada"/>
              </a:rPr>
              <a:t>urgical emergency, detection and repair in the 1</a:t>
            </a:r>
            <a:r>
              <a:rPr baseline="30000" lang="en-GB" sz="1000">
                <a:solidFill>
                  <a:schemeClr val="dk1"/>
                </a:solidFill>
                <a:latin typeface="Mada"/>
                <a:ea typeface="Mada"/>
                <a:cs typeface="Mada"/>
                <a:sym typeface="Mada"/>
              </a:rPr>
              <a:t>st</a:t>
            </a:r>
            <a:r>
              <a:rPr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24 hrs</a:t>
            </a:r>
            <a:r>
              <a:rPr lang="en-GB" sz="1000">
                <a:solidFill>
                  <a:schemeClr val="dk1"/>
                </a:solidFill>
                <a:latin typeface="Mada"/>
                <a:ea typeface="Mada"/>
                <a:cs typeface="Mada"/>
                <a:sym typeface="Mada"/>
              </a:rPr>
              <a:t> results in 80-90% improvement and after 24 hrs survival decrease to 50%.</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Etiology: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after endoscopic instrumentation, forceful vomiting (Boerhaave’s syndrome), foreign body ingestion, Trauma.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t>
            </a:r>
            <a:r>
              <a:rPr b="1" lang="en-GB" sz="1000">
                <a:latin typeface="Mada"/>
                <a:ea typeface="Mada"/>
                <a:cs typeface="Mada"/>
                <a:sym typeface="Mada"/>
              </a:rPr>
              <a:t>ymptoms: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Neck, Substernal &amp; Epigastric pain, Vomiting, hematemesis, Dysphagia, </a:t>
            </a:r>
            <a:r>
              <a:rPr lang="en-GB" sz="1000">
                <a:solidFill>
                  <a:srgbClr val="CC0000"/>
                </a:solidFill>
                <a:latin typeface="Mada"/>
                <a:ea typeface="Mada"/>
                <a:cs typeface="Mada"/>
                <a:sym typeface="Mada"/>
              </a:rPr>
              <a:t>odynophagia</a:t>
            </a:r>
            <a:r>
              <a:rPr lang="en-GB" sz="1000">
                <a:latin typeface="Mada"/>
                <a:ea typeface="Mada"/>
                <a:cs typeface="Mada"/>
                <a:sym typeface="Mada"/>
              </a:rPr>
              <a:t>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Cervical perforation (neck pain and stiffness, SOB, Pain lateralizes to the site of perforation)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Thoracic perforation (SOB, retrosternal chest pain lateralizes to the site of perforation)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Abdominal perforation (epigastric pain radiates to the back)</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Signs:</a:t>
            </a:r>
            <a:r>
              <a:rPr lang="en-GB" sz="1000">
                <a:latin typeface="Mada"/>
                <a:ea typeface="Mada"/>
                <a:cs typeface="Mada"/>
                <a:sym typeface="Mada"/>
              </a:rPr>
              <a:t> Hemodynamic instability, decreased breath sounds, tender abdomen, </a:t>
            </a:r>
            <a:r>
              <a:rPr lang="en-GB" sz="1000">
                <a:latin typeface="Mada"/>
                <a:ea typeface="Mada"/>
                <a:cs typeface="Mada"/>
                <a:sym typeface="Mada"/>
              </a:rPr>
              <a:t>patient</a:t>
            </a:r>
            <a:r>
              <a:rPr lang="en-GB" sz="1000">
                <a:latin typeface="Mada"/>
                <a:ea typeface="Mada"/>
                <a:cs typeface="Mada"/>
                <a:sym typeface="Mada"/>
              </a:rPr>
              <a:t>  may present only with tachycardia and tachypnea and low-grade fever with no other signs.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Diagnosis: </a:t>
            </a:r>
            <a:r>
              <a:rPr lang="en-GB" sz="1000">
                <a:latin typeface="Mada"/>
                <a:ea typeface="Mada"/>
                <a:cs typeface="Mada"/>
                <a:sym typeface="Mada"/>
              </a:rPr>
              <a:t>Barium swallow + CT (you have to place the patient in the lateral decubitus position / A surgical endoscopy if intervention is planned</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 </a:t>
            </a:r>
            <a:r>
              <a:rPr lang="en-GB" sz="1000">
                <a:latin typeface="Mada"/>
                <a:ea typeface="Mada"/>
                <a:cs typeface="Mada"/>
                <a:sym typeface="Mada"/>
              </a:rPr>
              <a:t>remember always start with IV fluids and broad spectrum Abx.</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Stable patient → food through central line (TPN) + Antibiotic for 14 days then do barium swallow if the perforation is there surgery.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Unstable patient → Surgery</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Surgery’s determined by the degree of inflammation surrounding the perforation</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351" name="Google Shape;351;p30"/>
          <p:cNvSpPr/>
          <p:nvPr/>
        </p:nvSpPr>
        <p:spPr>
          <a:xfrm>
            <a:off x="380125" y="12517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0"/>
          <p:cNvSpPr/>
          <p:nvPr/>
        </p:nvSpPr>
        <p:spPr>
          <a:xfrm>
            <a:off x="380125" y="8847875"/>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0"/>
          <p:cNvSpPr/>
          <p:nvPr/>
        </p:nvSpPr>
        <p:spPr>
          <a:xfrm>
            <a:off x="380125" y="3490075"/>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txBox="1"/>
          <p:nvPr/>
        </p:nvSpPr>
        <p:spPr>
          <a:xfrm>
            <a:off x="1114225" y="227275"/>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Esophageal Diseases </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60" name="Google Shape;360;p31"/>
          <p:cNvCxnSpPr/>
          <p:nvPr/>
        </p:nvCxnSpPr>
        <p:spPr>
          <a:xfrm>
            <a:off x="2077075" y="6775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361" name="Google Shape;361;p31"/>
          <p:cNvSpPr txBox="1"/>
          <p:nvPr/>
        </p:nvSpPr>
        <p:spPr>
          <a:xfrm>
            <a:off x="196875" y="982350"/>
            <a:ext cx="7195800" cy="93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Carcinoma of the Esophagus:</a:t>
            </a:r>
            <a:endParaRPr b="1" sz="1100">
              <a:solidFill>
                <a:srgbClr val="006D77"/>
              </a:solidFill>
              <a:highlight>
                <a:srgbClr val="EDF9F9"/>
              </a:highlight>
              <a:latin typeface="Lora"/>
              <a:ea typeface="Lora"/>
              <a:cs typeface="Lora"/>
              <a:sym typeface="Lor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Squamous cell carcinoma (upper and middle third of the esophagus 70%)</a:t>
            </a:r>
            <a:endParaRPr sz="1000">
              <a:latin typeface="Mada"/>
              <a:ea typeface="Mada"/>
              <a:cs typeface="Mada"/>
              <a:sym typeface="Mada"/>
            </a:endParaRPr>
          </a:p>
          <a:p>
            <a:pPr indent="-292100" lvl="2" marL="1371600" rtl="0" algn="l">
              <a:lnSpc>
                <a:spcPct val="115000"/>
              </a:lnSpc>
              <a:spcBef>
                <a:spcPts val="0"/>
              </a:spcBef>
              <a:spcAft>
                <a:spcPts val="0"/>
              </a:spcAft>
              <a:buSzPts val="1000"/>
              <a:buFont typeface="Mada"/>
              <a:buChar char="■"/>
            </a:pPr>
            <a:r>
              <a:rPr lang="en-GB" sz="1000">
                <a:latin typeface="Mada"/>
                <a:ea typeface="Mada"/>
                <a:cs typeface="Mada"/>
                <a:sym typeface="Mada"/>
              </a:rPr>
              <a:t>Etiology: smoking, alcohol both increase 5-fold / smoked food &amp; hot liquid.</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solidFill>
                  <a:srgbClr val="CC0000"/>
                </a:solidFill>
                <a:latin typeface="Mada"/>
                <a:ea typeface="Mada"/>
                <a:cs typeface="Mada"/>
                <a:sym typeface="Mada"/>
              </a:rPr>
              <a:t>Esophageal Adenocarcinoma:</a:t>
            </a:r>
            <a:r>
              <a:rPr lang="en-GB" sz="1000">
                <a:latin typeface="Mada"/>
                <a:ea typeface="Mada"/>
                <a:cs typeface="Mada"/>
                <a:sym typeface="Mada"/>
              </a:rPr>
              <a:t> High </a:t>
            </a:r>
            <a:r>
              <a:rPr lang="en-GB" sz="1000">
                <a:latin typeface="Mada"/>
                <a:ea typeface="Mada"/>
                <a:cs typeface="Mada"/>
                <a:sym typeface="Mada"/>
              </a:rPr>
              <a:t>acidity, Barrett's, Dysplasia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Clinical features: </a:t>
            </a:r>
            <a:r>
              <a:rPr lang="en-GB" sz="1000">
                <a:latin typeface="Mada"/>
                <a:ea typeface="Mada"/>
                <a:cs typeface="Mada"/>
                <a:sym typeface="Mada"/>
              </a:rPr>
              <a:t>Asymptomatic</a:t>
            </a:r>
            <a:r>
              <a:rPr lang="en-GB" sz="1000">
                <a:latin typeface="Mada"/>
                <a:ea typeface="Mada"/>
                <a:cs typeface="Mada"/>
                <a:sym typeface="Mada"/>
              </a:rPr>
              <a:t> or mimic GERD Symptoms, Weight loss, Dysphagia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Diagnosis: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Esophagram (First test although not specific for cancer, shows </a:t>
            </a:r>
            <a:r>
              <a:rPr lang="en-GB" sz="1000">
                <a:solidFill>
                  <a:srgbClr val="CC0000"/>
                </a:solidFill>
                <a:latin typeface="Mada"/>
                <a:ea typeface="Mada"/>
                <a:cs typeface="Mada"/>
                <a:sym typeface="Mada"/>
              </a:rPr>
              <a:t>apple-core appearance</a:t>
            </a:r>
            <a:r>
              <a:rPr lang="en-GB" sz="1000">
                <a:latin typeface="Mada"/>
                <a:ea typeface="Mada"/>
                <a:cs typeface="Mada"/>
                <a:sym typeface="Mada"/>
              </a:rPr>
              <a:t>)</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Endoscopy (the best from </a:t>
            </a:r>
            <a:r>
              <a:rPr lang="en-GB" sz="1000">
                <a:solidFill>
                  <a:srgbClr val="CC0000"/>
                </a:solidFill>
                <a:latin typeface="Mada"/>
                <a:ea typeface="Mada"/>
                <a:cs typeface="Mada"/>
                <a:sym typeface="Mada"/>
              </a:rPr>
              <a:t>endoscopic biopsy</a:t>
            </a:r>
            <a:r>
              <a:rPr lang="en-GB" sz="1000">
                <a:latin typeface="Mada"/>
                <a:ea typeface="Mada"/>
                <a:cs typeface="Mada"/>
                <a:sym typeface="Mada"/>
              </a:rPr>
              <a:t>)</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CT for chest and abdomen (assess the tumor) and Positron Emission Tomography (better than CT)</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Endoscopic Ultrasound (best for staging and for treatment)</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Localized to the mucosa → Surgery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Metastasized to lymph nodes → Neoadjuvant chemotherapy then surgery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Distant metastasis → Radiotherapy + Chemotherapy</a:t>
            </a:r>
            <a:endParaRPr sz="1000">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Achalasia: </a:t>
            </a:r>
            <a:endParaRPr b="1" sz="1100">
              <a:solidFill>
                <a:srgbClr val="006D77"/>
              </a:solidFill>
              <a:highlight>
                <a:srgbClr val="EDF9F9"/>
              </a:highlight>
              <a:latin typeface="Lora"/>
              <a:ea typeface="Lora"/>
              <a:cs typeface="Lora"/>
              <a:sym typeface="Lor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The </a:t>
            </a:r>
            <a:r>
              <a:rPr lang="en-GB" sz="1000">
                <a:latin typeface="Mada"/>
                <a:ea typeface="Mada"/>
                <a:cs typeface="Mada"/>
                <a:sym typeface="Mada"/>
              </a:rPr>
              <a:t>most common type esophagus motility disorders due to the degeneration of the myenteric plexus that innervate LES and esophageal body.</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Etiology:</a:t>
            </a:r>
            <a:r>
              <a:rPr lang="en-GB" sz="1000">
                <a:latin typeface="Mada"/>
                <a:ea typeface="Mada"/>
                <a:cs typeface="Mada"/>
                <a:sym typeface="Mada"/>
              </a:rPr>
              <a:t> Cancer, Chagas disease, Post-fundoplication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Clinical features:</a:t>
            </a:r>
            <a:r>
              <a:rPr lang="en-GB" sz="1000">
                <a:latin typeface="Mada"/>
                <a:ea typeface="Mada"/>
                <a:cs typeface="Mada"/>
                <a:sym typeface="Mada"/>
              </a:rPr>
              <a:t> Dysphagia for solid and liquid (most common), Regurgitation, Heartburn, Chest pain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Diagnosis</a:t>
            </a:r>
            <a:r>
              <a:rPr lang="en-GB" sz="1000">
                <a:latin typeface="Mada"/>
                <a:ea typeface="Mada"/>
                <a:cs typeface="Mada"/>
                <a:sym typeface="Mada"/>
              </a:rPr>
              <a:t>: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CXR, </a:t>
            </a:r>
            <a:r>
              <a:rPr lang="en-GB" sz="1000">
                <a:solidFill>
                  <a:srgbClr val="CC0000"/>
                </a:solidFill>
                <a:latin typeface="Mada"/>
                <a:ea typeface="Mada"/>
                <a:cs typeface="Mada"/>
                <a:sym typeface="Mada"/>
              </a:rPr>
              <a:t>Barium swallow (Diagnostic test, Bird’s beak)</a:t>
            </a:r>
            <a:endParaRPr sz="1000">
              <a:solidFill>
                <a:srgbClr val="CC0000"/>
              </a:solidFill>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Endoscopy, </a:t>
            </a:r>
            <a:r>
              <a:rPr lang="en-GB" sz="1000">
                <a:solidFill>
                  <a:srgbClr val="CC0000"/>
                </a:solidFill>
                <a:latin typeface="Mada"/>
                <a:ea typeface="Mada"/>
                <a:cs typeface="Mada"/>
                <a:sym typeface="Mada"/>
              </a:rPr>
              <a:t>Esophageal manometry (Confirmatory test)</a:t>
            </a:r>
            <a:endParaRPr sz="1000">
              <a:solidFill>
                <a:srgbClr val="CC0000"/>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1</a:t>
            </a:r>
            <a:r>
              <a:rPr baseline="30000" lang="en-GB" sz="1000">
                <a:latin typeface="Mada"/>
                <a:ea typeface="Mada"/>
                <a:cs typeface="Mada"/>
                <a:sym typeface="Mada"/>
              </a:rPr>
              <a:t>st</a:t>
            </a:r>
            <a:r>
              <a:rPr lang="en-GB" sz="1000">
                <a:latin typeface="Mada"/>
                <a:ea typeface="Mada"/>
                <a:cs typeface="Mada"/>
                <a:sym typeface="Mada"/>
              </a:rPr>
              <a:t> line Surgical myotomy (Heller’s myotomy)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2</a:t>
            </a:r>
            <a:r>
              <a:rPr baseline="30000" lang="en-GB" sz="1000">
                <a:latin typeface="Mada"/>
                <a:ea typeface="Mada"/>
                <a:cs typeface="Mada"/>
                <a:sym typeface="Mada"/>
              </a:rPr>
              <a:t>nd</a:t>
            </a:r>
            <a:r>
              <a:rPr lang="en-GB" sz="1000">
                <a:latin typeface="Mada"/>
                <a:ea typeface="Mada"/>
                <a:cs typeface="Mada"/>
                <a:sym typeface="Mada"/>
              </a:rPr>
              <a:t> line Pneumatic dilation.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If can’t tolerate surgery → Nitrates, CCB (less side effect)</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rPr b="1" lang="en-GB" sz="1100">
                <a:solidFill>
                  <a:srgbClr val="006D77"/>
                </a:solidFill>
                <a:highlight>
                  <a:srgbClr val="EDF9F9"/>
                </a:highlight>
                <a:latin typeface="Lora"/>
                <a:ea typeface="Lora"/>
                <a:cs typeface="Lora"/>
                <a:sym typeface="Lora"/>
              </a:rPr>
              <a:t>Esophageal diverticula:</a:t>
            </a: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Caused by an underlying motility disorder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Sites: </a:t>
            </a:r>
            <a:endParaRPr b="1"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1</a:t>
            </a:r>
            <a:r>
              <a:rPr baseline="30000" lang="en-GB" sz="1000">
                <a:latin typeface="Mada"/>
                <a:ea typeface="Mada"/>
                <a:cs typeface="Mada"/>
                <a:sym typeface="Mada"/>
              </a:rPr>
              <a:t>st</a:t>
            </a:r>
            <a:r>
              <a:rPr lang="en-GB" sz="1000">
                <a:latin typeface="Mada"/>
                <a:ea typeface="Mada"/>
                <a:cs typeface="Mada"/>
                <a:sym typeface="Mada"/>
              </a:rPr>
              <a:t> Pharyngoesophageal (Zenker)</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2</a:t>
            </a:r>
            <a:r>
              <a:rPr baseline="30000" lang="en-GB" sz="1000">
                <a:latin typeface="Mada"/>
                <a:ea typeface="Mada"/>
                <a:cs typeface="Mada"/>
                <a:sym typeface="Mada"/>
              </a:rPr>
              <a:t>nd</a:t>
            </a:r>
            <a:r>
              <a:rPr lang="en-GB" sz="1000">
                <a:latin typeface="Mada"/>
                <a:ea typeface="Mada"/>
                <a:cs typeface="Mada"/>
                <a:sym typeface="Mada"/>
              </a:rPr>
              <a:t> Parabronchial</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3</a:t>
            </a:r>
            <a:r>
              <a:rPr baseline="30000" lang="en-GB" sz="1000">
                <a:latin typeface="Mada"/>
                <a:ea typeface="Mada"/>
                <a:cs typeface="Mada"/>
                <a:sym typeface="Mada"/>
              </a:rPr>
              <a:t>rd</a:t>
            </a:r>
            <a:r>
              <a:rPr lang="en-GB" sz="1000">
                <a:latin typeface="Mada"/>
                <a:ea typeface="Mada"/>
                <a:cs typeface="Mada"/>
                <a:sym typeface="Mada"/>
              </a:rPr>
              <a:t> Epiphrenic</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Types:</a:t>
            </a:r>
            <a:r>
              <a:rPr lang="en-GB" sz="1000">
                <a:latin typeface="Mada"/>
                <a:ea typeface="Mada"/>
                <a:cs typeface="Mada"/>
                <a:sym typeface="Mada"/>
              </a:rPr>
              <a:t>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True (all layers of esophagus)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False (mucosa &amp; submucosa)</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Symptoms:</a:t>
            </a:r>
            <a:r>
              <a:rPr lang="en-GB" sz="1000">
                <a:latin typeface="Mada"/>
                <a:ea typeface="Mada"/>
                <a:cs typeface="Mada"/>
                <a:sym typeface="Mada"/>
              </a:rPr>
              <a:t> </a:t>
            </a:r>
            <a:r>
              <a:rPr lang="en-GB" sz="1000">
                <a:solidFill>
                  <a:srgbClr val="CC0000"/>
                </a:solidFill>
                <a:latin typeface="Mada"/>
                <a:ea typeface="Mada"/>
                <a:cs typeface="Mada"/>
                <a:sym typeface="Mada"/>
              </a:rPr>
              <a:t>Halitosis</a:t>
            </a:r>
            <a:r>
              <a:rPr lang="en-GB" sz="1000">
                <a:latin typeface="Mada"/>
                <a:ea typeface="Mada"/>
                <a:cs typeface="Mada"/>
                <a:sym typeface="Mada"/>
              </a:rPr>
              <a:t> (Bad breath), Sticking in the throat, Cough, salivation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Investigation: </a:t>
            </a:r>
            <a:r>
              <a:rPr lang="en-GB" sz="1000">
                <a:latin typeface="Mada"/>
                <a:ea typeface="Mada"/>
                <a:cs typeface="Mada"/>
                <a:sym typeface="Mada"/>
              </a:rPr>
              <a:t>First exclude mouth and dental disorders, Barium swallow</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a:t>
            </a:r>
            <a:r>
              <a:rPr lang="en-GB" sz="1000">
                <a:latin typeface="Mada"/>
                <a:ea typeface="Mada"/>
                <a:cs typeface="Mada"/>
                <a:sym typeface="Mada"/>
              </a:rPr>
              <a:t> Myotomy + Diverticulectomy</a:t>
            </a:r>
            <a:endParaRPr sz="1000">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rgbClr val="7030A0"/>
                </a:solidFill>
                <a:latin typeface="Mada"/>
                <a:ea typeface="Mada"/>
                <a:cs typeface="Mada"/>
                <a:sym typeface="Mada"/>
              </a:rPr>
              <a:t> </a:t>
            </a:r>
            <a:endParaRPr sz="1000">
              <a:solidFill>
                <a:srgbClr val="7030A0"/>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362" name="Google Shape;362;p31"/>
          <p:cNvSpPr/>
          <p:nvPr/>
        </p:nvSpPr>
        <p:spPr>
          <a:xfrm>
            <a:off x="841875" y="22804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31"/>
          <p:cNvPicPr preferRelativeResize="0"/>
          <p:nvPr/>
        </p:nvPicPr>
        <p:blipFill>
          <a:blip r:embed="rId3">
            <a:alphaModFix/>
          </a:blip>
          <a:stretch>
            <a:fillRect/>
          </a:stretch>
        </p:blipFill>
        <p:spPr>
          <a:xfrm>
            <a:off x="1213700" y="8142825"/>
            <a:ext cx="5145300" cy="2708050"/>
          </a:xfrm>
          <a:prstGeom prst="rect">
            <a:avLst/>
          </a:prstGeom>
          <a:noFill/>
          <a:ln>
            <a:noFill/>
          </a:ln>
        </p:spPr>
      </p:pic>
      <p:sp>
        <p:nvSpPr>
          <p:cNvPr id="364" name="Google Shape;364;p31"/>
          <p:cNvSpPr txBox="1"/>
          <p:nvPr/>
        </p:nvSpPr>
        <p:spPr>
          <a:xfrm>
            <a:off x="3098575" y="8223775"/>
            <a:ext cx="1709400" cy="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7030A0"/>
                </a:solidFill>
                <a:latin typeface="Pacifico"/>
                <a:ea typeface="Pacifico"/>
                <a:cs typeface="Pacifico"/>
                <a:sym typeface="Pacifico"/>
              </a:rPr>
              <a:t>You can do it!</a:t>
            </a:r>
            <a:endParaRPr sz="2000">
              <a:solidFill>
                <a:srgbClr val="7030A0"/>
              </a:solidFill>
              <a:latin typeface="Pacifico"/>
              <a:ea typeface="Pacifico"/>
              <a:cs typeface="Pacifico"/>
              <a:sym typeface="Pacific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txBox="1"/>
          <p:nvPr/>
        </p:nvSpPr>
        <p:spPr>
          <a:xfrm>
            <a:off x="1061300" y="2368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Trauma</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85" name="Google Shape;85;p14"/>
          <p:cNvCxnSpPr/>
          <p:nvPr/>
        </p:nvCxnSpPr>
        <p:spPr>
          <a:xfrm>
            <a:off x="2077075" y="6775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86" name="Google Shape;86;p14"/>
          <p:cNvSpPr txBox="1"/>
          <p:nvPr/>
        </p:nvSpPr>
        <p:spPr>
          <a:xfrm>
            <a:off x="162250" y="814000"/>
            <a:ext cx="7368600" cy="99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Obj1: Mention the epidemiology of trauma</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latin typeface="Mada"/>
                <a:ea typeface="Mada"/>
                <a:cs typeface="Mada"/>
                <a:sym typeface="Mada"/>
              </a:rPr>
              <a:t>• Leading cause of death up to the age of 45</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latin typeface="Mada"/>
                <a:ea typeface="Mada"/>
                <a:cs typeface="Mada"/>
                <a:sym typeface="Mada"/>
              </a:rPr>
              <a:t>• 4th leading cause of death overall for all ages</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latin typeface="Mada"/>
                <a:ea typeface="Mada"/>
                <a:cs typeface="Mada"/>
                <a:sym typeface="Mada"/>
              </a:rPr>
              <a:t>• Leading causes of death &amp; disability in Saudi Arabia</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Obj2: Discuss the mechanism of trauma (Penetrating, Blunt)</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highlight>
                  <a:srgbClr val="FFDDD2"/>
                </a:highlight>
                <a:latin typeface="Mada"/>
                <a:ea typeface="Mada"/>
                <a:cs typeface="Mada"/>
                <a:sym typeface="Mada"/>
              </a:rPr>
              <a:t>Blunt injury:</a:t>
            </a:r>
            <a:endParaRPr b="1" sz="1000">
              <a:highlight>
                <a:srgbClr val="FFDDD2"/>
              </a:highlight>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Motor Vehicle Collisions (MVC)</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Fall from </a:t>
            </a:r>
            <a:r>
              <a:rPr lang="en-GB" sz="1000">
                <a:latin typeface="Mada"/>
                <a:ea typeface="Mada"/>
                <a:cs typeface="Mada"/>
                <a:sym typeface="Mada"/>
              </a:rPr>
              <a:t>height</a:t>
            </a:r>
            <a:r>
              <a:rPr lang="en-GB" sz="1000">
                <a:latin typeface="Mada"/>
                <a:ea typeface="Mada"/>
                <a:cs typeface="Mada"/>
                <a:sym typeface="Mada"/>
              </a:rPr>
              <a:t>: adult = 6m, kids = 3m</a:t>
            </a:r>
            <a:endParaRPr sz="1000">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Penetrating injury:</a:t>
            </a:r>
            <a:endParaRPr b="1" sz="1000">
              <a:highlight>
                <a:srgbClr val="FFDDD2"/>
              </a:highlight>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High velocity (gun shot)</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Low velocity (stabbing)</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Obj3: Discuss the triage and scoring for severity in trauma cases.</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highlight>
                  <a:srgbClr val="FFDDD2"/>
                </a:highlight>
                <a:latin typeface="Mada"/>
                <a:ea typeface="Mada"/>
                <a:cs typeface="Mada"/>
                <a:sym typeface="Mada"/>
              </a:rPr>
              <a:t>Anatomical:</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AIS:</a:t>
            </a:r>
            <a:r>
              <a:rPr lang="en-GB" sz="1000">
                <a:latin typeface="Mada"/>
                <a:ea typeface="Mada"/>
                <a:cs typeface="Mada"/>
                <a:sym typeface="Mada"/>
              </a:rPr>
              <a:t> The most commonly used system</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ISS:</a:t>
            </a:r>
            <a:r>
              <a:rPr lang="en-GB" sz="1000">
                <a:latin typeface="Mada"/>
                <a:ea typeface="Mada"/>
                <a:cs typeface="Mada"/>
                <a:sym typeface="Mada"/>
              </a:rPr>
              <a:t> summing the squares of the AIS</a:t>
            </a:r>
            <a:endParaRPr sz="1000">
              <a:latin typeface="Mada"/>
              <a:ea typeface="Mada"/>
              <a:cs typeface="Mada"/>
              <a:sym typeface="Mada"/>
            </a:endParaRPr>
          </a:p>
          <a:p>
            <a:pPr indent="0" lvl="0" marL="0" rtl="0" algn="ctr">
              <a:spcBef>
                <a:spcPts val="0"/>
              </a:spcBef>
              <a:spcAft>
                <a:spcPts val="0"/>
              </a:spcAft>
              <a:buNone/>
            </a:pPr>
            <a:r>
              <a:rPr b="1" lang="en-GB" sz="1000">
                <a:highlight>
                  <a:srgbClr val="FFDDD2"/>
                </a:highlight>
                <a:latin typeface="Mada"/>
                <a:ea typeface="Mada"/>
                <a:cs typeface="Mada"/>
                <a:sym typeface="Mada"/>
              </a:rPr>
              <a:t>Minor = &lt;9</a:t>
            </a:r>
            <a:r>
              <a:rPr b="1" lang="en-GB" sz="1000">
                <a:latin typeface="Mada"/>
                <a:ea typeface="Mada"/>
                <a:cs typeface="Mada"/>
                <a:sym typeface="Mada"/>
              </a:rPr>
              <a:t>       </a:t>
            </a:r>
            <a:r>
              <a:rPr b="1" lang="en-GB" sz="1000">
                <a:highlight>
                  <a:srgbClr val="FFDDD2"/>
                </a:highlight>
                <a:latin typeface="Mada"/>
                <a:ea typeface="Mada"/>
                <a:cs typeface="Mada"/>
                <a:sym typeface="Mada"/>
              </a:rPr>
              <a:t>Moderate 9-15</a:t>
            </a:r>
            <a:r>
              <a:rPr b="1" lang="en-GB" sz="1000">
                <a:latin typeface="Mada"/>
                <a:ea typeface="Mada"/>
                <a:cs typeface="Mada"/>
                <a:sym typeface="Mada"/>
              </a:rPr>
              <a:t>       </a:t>
            </a:r>
            <a:r>
              <a:rPr b="1" lang="en-GB" sz="1000">
                <a:highlight>
                  <a:srgbClr val="FFDDD2"/>
                </a:highlight>
                <a:latin typeface="Mada"/>
                <a:ea typeface="Mada"/>
                <a:cs typeface="Mada"/>
                <a:sym typeface="Mada"/>
              </a:rPr>
              <a:t>Serious 16-24</a:t>
            </a:r>
            <a:r>
              <a:rPr b="1" lang="en-GB" sz="1000">
                <a:latin typeface="Mada"/>
                <a:ea typeface="Mada"/>
                <a:cs typeface="Mada"/>
                <a:sym typeface="Mada"/>
              </a:rPr>
              <a:t>        </a:t>
            </a:r>
            <a:r>
              <a:rPr b="1" lang="en-GB" sz="1000">
                <a:highlight>
                  <a:srgbClr val="FFDDD2"/>
                </a:highlight>
                <a:latin typeface="Mada"/>
                <a:ea typeface="Mada"/>
                <a:cs typeface="Mada"/>
                <a:sym typeface="Mada"/>
              </a:rPr>
              <a:t>Severe = &gt;25</a:t>
            </a:r>
            <a:r>
              <a:rPr lang="en-GB" sz="1000">
                <a:latin typeface="Mada"/>
                <a:ea typeface="Mada"/>
                <a:cs typeface="Mada"/>
                <a:sym typeface="Mada"/>
              </a:rPr>
              <a:t>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Ex: injured face, neck and thorax.</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AIS : face = 2, neck = 3, thorax = 4</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ISS : (4)+(9)+(16) = 29 = severe</a:t>
            </a:r>
            <a:endParaRPr sz="1000">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Physiological:</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solidFill>
                  <a:srgbClr val="CC0000"/>
                </a:solidFill>
                <a:latin typeface="Mada"/>
                <a:ea typeface="Mada"/>
                <a:cs typeface="Mada"/>
                <a:sym typeface="Mada"/>
              </a:rPr>
              <a:t>GCS: </a:t>
            </a:r>
            <a:r>
              <a:rPr lang="en-GB" sz="1000">
                <a:latin typeface="Mada"/>
                <a:ea typeface="Mada"/>
                <a:cs typeface="Mada"/>
                <a:sym typeface="Mada"/>
              </a:rPr>
              <a:t>The best known physiological scoring system</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assess the ability to </a:t>
            </a:r>
            <a:r>
              <a:rPr b="1" lang="en-GB" sz="1000">
                <a:latin typeface="Mada"/>
                <a:ea typeface="Mada"/>
                <a:cs typeface="Mada"/>
                <a:sym typeface="Mada"/>
              </a:rPr>
              <a:t>open eyes + verbal response + motor responses</a:t>
            </a:r>
            <a:r>
              <a:rPr lang="en-GB" sz="1000">
                <a:latin typeface="Mada"/>
                <a:ea typeface="Mada"/>
                <a:cs typeface="Mada"/>
                <a:sym typeface="Mada"/>
              </a:rPr>
              <a:t>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The highest score is 15 (normal) and the lowest score is 3 (deep coma or death). GCS = 8 or less is considered to be in coma and must be intubated</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RTS: GCS + SBP + RR.</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Obj5: Describe the emergency department management per “ATLS” protocol</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1000">
                <a:latin typeface="Mada"/>
                <a:ea typeface="Mada"/>
                <a:cs typeface="Mada"/>
                <a:sym typeface="Mada"/>
              </a:rPr>
              <a:t>Injury &gt; primary survey &gt; resuscitation &gt; reevaluation &gt; secondary survey &gt; reevaluation &gt; optimize &gt; transfer.</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What’s the objective of </a:t>
            </a:r>
            <a:r>
              <a:rPr b="1" lang="en-GB" sz="1000">
                <a:latin typeface="Mada"/>
                <a:ea typeface="Mada"/>
                <a:cs typeface="Mada"/>
                <a:sym typeface="Mada"/>
              </a:rPr>
              <a:t>prehospital care</a:t>
            </a:r>
            <a:r>
              <a:rPr lang="en-GB" sz="1000">
                <a:latin typeface="Mada"/>
                <a:ea typeface="Mada"/>
                <a:cs typeface="Mada"/>
                <a:sym typeface="Mada"/>
              </a:rPr>
              <a:t>? prevent further injury, initiate resuscitation and transport the patient safely and rapidly to the most appropriate hospital.</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highlight>
                <a:srgbClr val="EDF9F9"/>
              </a:highlight>
              <a:latin typeface="Mada"/>
              <a:ea typeface="Mada"/>
              <a:cs typeface="Mada"/>
              <a:sym typeface="Mada"/>
            </a:endParaRPr>
          </a:p>
        </p:txBody>
      </p:sp>
      <p:sp>
        <p:nvSpPr>
          <p:cNvPr id="87" name="Google Shape;87;p14"/>
          <p:cNvSpPr/>
          <p:nvPr/>
        </p:nvSpPr>
        <p:spPr>
          <a:xfrm>
            <a:off x="108175" y="639452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108175" y="10060850"/>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4"/>
          <p:cNvPicPr preferRelativeResize="0"/>
          <p:nvPr/>
        </p:nvPicPr>
        <p:blipFill>
          <a:blip r:embed="rId3">
            <a:alphaModFix/>
          </a:blip>
          <a:stretch>
            <a:fillRect/>
          </a:stretch>
        </p:blipFill>
        <p:spPr>
          <a:xfrm>
            <a:off x="3842275" y="7147350"/>
            <a:ext cx="1679926" cy="2214124"/>
          </a:xfrm>
          <a:prstGeom prst="rect">
            <a:avLst/>
          </a:prstGeom>
          <a:noFill/>
          <a:ln cap="flat" cmpd="sng" w="9525">
            <a:solidFill>
              <a:srgbClr val="CCCCCC"/>
            </a:solidFill>
            <a:prstDash val="solid"/>
            <a:round/>
            <a:headEnd len="sm" w="sm" type="none"/>
            <a:tailEnd len="sm" w="sm" type="none"/>
          </a:ln>
        </p:spPr>
      </p:pic>
      <p:pic>
        <p:nvPicPr>
          <p:cNvPr id="90" name="Google Shape;90;p14"/>
          <p:cNvPicPr preferRelativeResize="0"/>
          <p:nvPr/>
        </p:nvPicPr>
        <p:blipFill>
          <a:blip r:embed="rId4">
            <a:alphaModFix/>
          </a:blip>
          <a:stretch>
            <a:fillRect/>
          </a:stretch>
        </p:blipFill>
        <p:spPr>
          <a:xfrm>
            <a:off x="2064700" y="7147350"/>
            <a:ext cx="1679926" cy="2214133"/>
          </a:xfrm>
          <a:prstGeom prst="rect">
            <a:avLst/>
          </a:prstGeom>
          <a:noFill/>
          <a:ln cap="flat" cmpd="sng" w="9525">
            <a:solidFill>
              <a:srgbClr val="CCCCCC"/>
            </a:solidFill>
            <a:prstDash val="solid"/>
            <a:round/>
            <a:headEnd len="sm" w="sm" type="none"/>
            <a:tailEnd len="sm" w="sm" type="none"/>
          </a:ln>
        </p:spPr>
      </p:pic>
      <p:pic>
        <p:nvPicPr>
          <p:cNvPr id="91" name="Google Shape;91;p14"/>
          <p:cNvPicPr preferRelativeResize="0"/>
          <p:nvPr/>
        </p:nvPicPr>
        <p:blipFill rotWithShape="1">
          <a:blip r:embed="rId5">
            <a:alphaModFix/>
          </a:blip>
          <a:srcRect b="47162" l="0" r="0" t="0"/>
          <a:stretch/>
        </p:blipFill>
        <p:spPr>
          <a:xfrm>
            <a:off x="2151457" y="1781639"/>
            <a:ext cx="1679928" cy="1716453"/>
          </a:xfrm>
          <a:prstGeom prst="rect">
            <a:avLst/>
          </a:prstGeom>
          <a:noFill/>
          <a:ln>
            <a:noFill/>
          </a:ln>
        </p:spPr>
      </p:pic>
      <p:pic>
        <p:nvPicPr>
          <p:cNvPr id="92" name="Google Shape;92;p14"/>
          <p:cNvPicPr preferRelativeResize="0"/>
          <p:nvPr/>
        </p:nvPicPr>
        <p:blipFill rotWithShape="1">
          <a:blip r:embed="rId6">
            <a:alphaModFix/>
          </a:blip>
          <a:srcRect b="0" l="6959" r="0" t="58977"/>
          <a:stretch/>
        </p:blipFill>
        <p:spPr>
          <a:xfrm>
            <a:off x="3889226" y="1723008"/>
            <a:ext cx="2013162" cy="1716453"/>
          </a:xfrm>
          <a:prstGeom prst="rect">
            <a:avLst/>
          </a:prstGeom>
          <a:noFill/>
          <a:ln>
            <a:noFill/>
          </a:ln>
        </p:spPr>
      </p:pic>
      <p:sp>
        <p:nvSpPr>
          <p:cNvPr id="93" name="Google Shape;93;p14"/>
          <p:cNvSpPr txBox="1"/>
          <p:nvPr/>
        </p:nvSpPr>
        <p:spPr>
          <a:xfrm>
            <a:off x="2004163" y="1679550"/>
            <a:ext cx="3898200" cy="1916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2"/>
          <p:cNvSpPr txBox="1"/>
          <p:nvPr/>
        </p:nvSpPr>
        <p:spPr>
          <a:xfrm>
            <a:off x="0" y="1001050"/>
            <a:ext cx="7266900" cy="97050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E29578"/>
              </a:buClr>
              <a:buSzPts val="1000"/>
              <a:buFont typeface="Calibri"/>
              <a:buChar char="●"/>
            </a:pPr>
            <a:r>
              <a:rPr b="1" lang="en-GB" sz="1000">
                <a:solidFill>
                  <a:srgbClr val="E29578"/>
                </a:solidFill>
                <a:latin typeface="Mada"/>
                <a:ea typeface="Mada"/>
                <a:cs typeface="Mada"/>
                <a:sym typeface="Mada"/>
              </a:rPr>
              <a:t>Uncomplicated: </a:t>
            </a:r>
            <a:r>
              <a:rPr lang="en-GB" sz="1000">
                <a:latin typeface="Mada"/>
                <a:ea typeface="Mada"/>
                <a:cs typeface="Mada"/>
                <a:sym typeface="Mada"/>
              </a:rPr>
              <a:t>young (&lt;65) women not pregnant healthy pt / no anatomic or neurological GU abnormality</a:t>
            </a:r>
            <a:endParaRPr sz="1000">
              <a:latin typeface="Mada"/>
              <a:ea typeface="Mada"/>
              <a:cs typeface="Mada"/>
              <a:sym typeface="Mada"/>
            </a:endParaRPr>
          </a:p>
          <a:p>
            <a:pPr indent="-292100" lvl="0" marL="457200" rtl="0" algn="l">
              <a:lnSpc>
                <a:spcPct val="115000"/>
              </a:lnSpc>
              <a:spcBef>
                <a:spcPts val="0"/>
              </a:spcBef>
              <a:spcAft>
                <a:spcPts val="0"/>
              </a:spcAft>
              <a:buClr>
                <a:srgbClr val="E29578"/>
              </a:buClr>
              <a:buSzPts val="1000"/>
              <a:buFont typeface="Calibri"/>
              <a:buChar char="●"/>
            </a:pPr>
            <a:r>
              <a:rPr b="1" lang="en-GB" sz="1000">
                <a:solidFill>
                  <a:srgbClr val="E29578"/>
                </a:solidFill>
                <a:latin typeface="Mada"/>
                <a:ea typeface="Mada"/>
                <a:cs typeface="Mada"/>
                <a:sym typeface="Mada"/>
              </a:rPr>
              <a:t>Complicated UTI: </a:t>
            </a:r>
            <a:r>
              <a:rPr lang="en-GB" sz="1000">
                <a:latin typeface="Mada"/>
                <a:ea typeface="Mada"/>
                <a:cs typeface="Mada"/>
                <a:sym typeface="Mada"/>
              </a:rPr>
              <a:t>Ureteric obstruction (stones, strictures) / Urinary retention / decrease immune system function (renal failure, transplant) / Foreign body (catheter or stent) / patient with spinal cord injury.</a:t>
            </a:r>
            <a:endParaRPr sz="1000">
              <a:latin typeface="Mada"/>
              <a:ea typeface="Mada"/>
              <a:cs typeface="Mada"/>
              <a:sym typeface="Mada"/>
            </a:endParaRPr>
          </a:p>
          <a:p>
            <a:pPr indent="-292100" lvl="0" marL="457200" rtl="0" algn="l">
              <a:lnSpc>
                <a:spcPct val="115000"/>
              </a:lnSpc>
              <a:spcBef>
                <a:spcPts val="0"/>
              </a:spcBef>
              <a:spcAft>
                <a:spcPts val="0"/>
              </a:spcAft>
              <a:buClr>
                <a:srgbClr val="E29578"/>
              </a:buClr>
              <a:buSzPts val="1000"/>
              <a:buFont typeface="Mada"/>
              <a:buChar char="●"/>
            </a:pPr>
            <a:r>
              <a:rPr b="1" lang="en-GB" sz="1000">
                <a:solidFill>
                  <a:srgbClr val="E29578"/>
                </a:solidFill>
                <a:latin typeface="Mada"/>
                <a:ea typeface="Mada"/>
                <a:cs typeface="Mada"/>
                <a:sym typeface="Mada"/>
              </a:rPr>
              <a:t>Most common UTI causative organisms:</a:t>
            </a:r>
            <a:r>
              <a:rPr lang="en-GB" sz="1000">
                <a:latin typeface="Mada"/>
                <a:ea typeface="Mada"/>
                <a:cs typeface="Mada"/>
                <a:sym typeface="Mada"/>
              </a:rPr>
              <a:t> </a:t>
            </a:r>
            <a:r>
              <a:rPr b="1" lang="en-GB" sz="1000">
                <a:solidFill>
                  <a:srgbClr val="CC0000"/>
                </a:solidFill>
                <a:latin typeface="Mada"/>
                <a:ea typeface="Mada"/>
                <a:cs typeface="Mada"/>
                <a:sym typeface="Mada"/>
              </a:rPr>
              <a:t>Gram –ve Bacteria (Escherichia coli) &amp; Enterococcus faecalis.</a:t>
            </a:r>
            <a:endParaRPr b="1" sz="1000">
              <a:solidFill>
                <a:srgbClr val="CC0000"/>
              </a:solidFill>
              <a:latin typeface="Mada"/>
              <a:ea typeface="Mada"/>
              <a:cs typeface="Mada"/>
              <a:sym typeface="Mada"/>
            </a:endParaRPr>
          </a:p>
          <a:p>
            <a:pPr indent="-292100" lvl="0" marL="457200"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TB causes pyuria only.</a:t>
            </a:r>
            <a:endParaRPr b="1" sz="1000">
              <a:solidFill>
                <a:srgbClr val="CC0000"/>
              </a:solidFill>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Urethritis:</a:t>
            </a:r>
            <a:r>
              <a:rPr b="1" lang="en-GB" sz="1000">
                <a:latin typeface="Mada"/>
                <a:ea typeface="Mada"/>
                <a:cs typeface="Mada"/>
                <a:sym typeface="Mada"/>
              </a:rPr>
              <a:t> </a:t>
            </a:r>
            <a:r>
              <a:rPr lang="en-GB" sz="1000">
                <a:latin typeface="Mada"/>
                <a:ea typeface="Mada"/>
                <a:cs typeface="Mada"/>
                <a:sym typeface="Mada"/>
              </a:rPr>
              <a:t>Inflammation of the </a:t>
            </a:r>
            <a:r>
              <a:rPr b="1" lang="en-GB" sz="1000">
                <a:solidFill>
                  <a:srgbClr val="83C5BE"/>
                </a:solidFill>
                <a:latin typeface="Mada"/>
                <a:ea typeface="Mada"/>
                <a:cs typeface="Mada"/>
                <a:sym typeface="Mada"/>
              </a:rPr>
              <a:t>urethra</a:t>
            </a:r>
            <a:r>
              <a:rPr lang="en-GB" sz="1000">
                <a:latin typeface="Mada"/>
                <a:ea typeface="Mada"/>
                <a:cs typeface="Mada"/>
                <a:sym typeface="Mada"/>
              </a:rPr>
              <a:t>.</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 </a:t>
            </a:r>
            <a:r>
              <a:rPr b="1" lang="en-GB" sz="1000">
                <a:latin typeface="Mada"/>
                <a:ea typeface="Mada"/>
                <a:cs typeface="Mada"/>
                <a:sym typeface="Mada"/>
              </a:rPr>
              <a:t>S&amp;S</a:t>
            </a:r>
            <a:r>
              <a:rPr lang="en-GB" sz="1000">
                <a:latin typeface="Mada"/>
                <a:ea typeface="Mada"/>
                <a:cs typeface="Mada"/>
                <a:sym typeface="Mada"/>
              </a:rPr>
              <a:t>: urethral discharge / burning on urination / or asymptomatic (in women)</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Cause</a:t>
            </a:r>
            <a:r>
              <a:rPr lang="en-GB" sz="1000">
                <a:latin typeface="Mada"/>
                <a:ea typeface="Mada"/>
                <a:cs typeface="Mada"/>
                <a:sym typeface="Mada"/>
              </a:rPr>
              <a:t>: </a:t>
            </a:r>
            <a:r>
              <a:rPr b="1" lang="en-GB" sz="1000">
                <a:solidFill>
                  <a:srgbClr val="CC0000"/>
                </a:solidFill>
                <a:latin typeface="Mada"/>
                <a:ea typeface="Mada"/>
                <a:cs typeface="Mada"/>
                <a:sym typeface="Mada"/>
              </a:rPr>
              <a:t>Gonococcal (3-10 days) with purulent discharge / Nongonococcal (Chlamydia) (1-5 weeks) with scant discharge.</a:t>
            </a:r>
            <a:endParaRPr b="1" sz="1000">
              <a:solidFill>
                <a:srgbClr val="CC0000"/>
              </a:solidFill>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Investigation</a:t>
            </a:r>
            <a:r>
              <a:rPr lang="en-GB" sz="1000">
                <a:latin typeface="Mada"/>
                <a:ea typeface="Mada"/>
                <a:cs typeface="Mada"/>
                <a:sym typeface="Mada"/>
              </a:rPr>
              <a:t>: Urethral swab (confirmatory) / Chlamydia specific ribosomal RNA (Confirmatory)</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Treatment</a:t>
            </a:r>
            <a:r>
              <a:rPr lang="en-GB" sz="1000">
                <a:latin typeface="Mada"/>
                <a:ea typeface="Mada"/>
                <a:cs typeface="Mada"/>
                <a:sym typeface="Mada"/>
              </a:rPr>
              <a:t>: 1g Ceftriaxone IM &amp; 1 dose Azithromycin PO</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Testicular torsion:</a:t>
            </a:r>
            <a:r>
              <a:rPr b="1" lang="en-GB" sz="1000">
                <a:solidFill>
                  <a:srgbClr val="006D77"/>
                </a:solidFill>
                <a:highlight>
                  <a:srgbClr val="EDF9F9"/>
                </a:highlight>
                <a:latin typeface="Mada"/>
                <a:ea typeface="Mada"/>
                <a:cs typeface="Mada"/>
                <a:sym typeface="Mada"/>
              </a:rPr>
              <a:t> </a:t>
            </a:r>
            <a:r>
              <a:rPr lang="en-GB" sz="1000">
                <a:latin typeface="Mada"/>
                <a:ea typeface="Mada"/>
                <a:cs typeface="Mada"/>
                <a:sym typeface="Mada"/>
              </a:rPr>
              <a:t>Twist of the</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spermatic cord</a:t>
            </a:r>
            <a:r>
              <a:rPr lang="en-GB" sz="1000">
                <a:latin typeface="Mada"/>
                <a:ea typeface="Mada"/>
                <a:cs typeface="Mada"/>
                <a:sym typeface="Mada"/>
              </a:rPr>
              <a:t>.</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lang="en-GB" sz="1000">
                <a:solidFill>
                  <a:srgbClr val="E29578"/>
                </a:solidFill>
                <a:latin typeface="Mada"/>
                <a:ea typeface="Mada"/>
                <a:cs typeface="Mada"/>
                <a:sym typeface="Mada"/>
              </a:rPr>
              <a:t> </a:t>
            </a:r>
            <a:r>
              <a:rPr b="1" lang="en-GB" sz="1000">
                <a:latin typeface="Mada"/>
                <a:ea typeface="Mada"/>
                <a:cs typeface="Mada"/>
                <a:sym typeface="Mada"/>
              </a:rPr>
              <a:t>S&amp;S</a:t>
            </a:r>
            <a:r>
              <a:rPr lang="en-GB" sz="1000">
                <a:latin typeface="Mada"/>
                <a:ea typeface="Mada"/>
                <a:cs typeface="Mada"/>
                <a:sym typeface="Mada"/>
              </a:rPr>
              <a:t> : Acute scrotal pain after minor trauma / Elevated testicle / absence of cremasteric reflex / negative Prehn sign (positive in epididymitis) (in torsion when you elevate the testicle there will be more pain)</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 </a:t>
            </a:r>
            <a:r>
              <a:rPr b="1" lang="en-GB" sz="1000">
                <a:latin typeface="Mada"/>
                <a:ea typeface="Mada"/>
                <a:cs typeface="Mada"/>
                <a:sym typeface="Mada"/>
              </a:rPr>
              <a:t>Diagnosis</a:t>
            </a:r>
            <a:r>
              <a:rPr lang="en-GB" sz="1000">
                <a:latin typeface="Mada"/>
                <a:ea typeface="Mada"/>
                <a:cs typeface="Mada"/>
                <a:sym typeface="Mada"/>
              </a:rPr>
              <a:t> : Surgical exploration / color doppler US (no blood flow)</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 </a:t>
            </a:r>
            <a:r>
              <a:rPr b="1" lang="en-GB" sz="1000">
                <a:latin typeface="Mada"/>
                <a:ea typeface="Mada"/>
                <a:cs typeface="Mada"/>
                <a:sym typeface="Mada"/>
              </a:rPr>
              <a:t>Treatment</a:t>
            </a:r>
            <a:r>
              <a:rPr lang="en-GB" sz="1000">
                <a:latin typeface="Mada"/>
                <a:ea typeface="Mada"/>
                <a:cs typeface="Mada"/>
                <a:sym typeface="Mada"/>
              </a:rPr>
              <a:t> : Surgical detorsion and bilateral orchiopexy to the scrotum</a:t>
            </a:r>
            <a:r>
              <a:rPr lang="en-GB" sz="1000">
                <a:solidFill>
                  <a:srgbClr val="7030A0"/>
                </a:solidFill>
                <a:latin typeface="Mada"/>
                <a:ea typeface="Mada"/>
                <a:cs typeface="Mada"/>
                <a:sym typeface="Mada"/>
              </a:rPr>
              <a:t> </a:t>
            </a:r>
            <a:r>
              <a:rPr lang="en-GB" sz="1000">
                <a:solidFill>
                  <a:srgbClr val="CC0000"/>
                </a:solidFill>
                <a:latin typeface="Mada"/>
                <a:ea typeface="Mada"/>
                <a:cs typeface="Mada"/>
                <a:sym typeface="Mada"/>
              </a:rPr>
              <a:t>(has to be done in &lt;6 H to save the testicle)</a:t>
            </a:r>
            <a:endParaRPr sz="1000">
              <a:solidFill>
                <a:srgbClr val="CC0000"/>
              </a:solidFill>
              <a:latin typeface="Mada"/>
              <a:ea typeface="Mada"/>
              <a:cs typeface="Mada"/>
              <a:sym typeface="Mada"/>
            </a:endParaRPr>
          </a:p>
          <a:p>
            <a:pPr indent="0" lvl="0" marL="457200" rtl="0" algn="l">
              <a:lnSpc>
                <a:spcPct val="115000"/>
              </a:lnSpc>
              <a:spcBef>
                <a:spcPts val="0"/>
              </a:spcBef>
              <a:spcAft>
                <a:spcPts val="0"/>
              </a:spcAft>
              <a:buNone/>
            </a:pPr>
            <a:r>
              <a:t/>
            </a:r>
            <a:endParaRPr sz="1000">
              <a:solidFill>
                <a:srgbClr val="936633"/>
              </a:solidFill>
              <a:latin typeface="Mada"/>
              <a:ea typeface="Mada"/>
              <a:cs typeface="Mada"/>
              <a:sym typeface="Mada"/>
            </a:endParaRPr>
          </a:p>
          <a:p>
            <a:pPr indent="0" lvl="0" marL="457200" rtl="0" algn="l">
              <a:lnSpc>
                <a:spcPct val="115000"/>
              </a:lnSpc>
              <a:spcBef>
                <a:spcPts val="0"/>
              </a:spcBef>
              <a:spcAft>
                <a:spcPts val="0"/>
              </a:spcAft>
              <a:buNone/>
            </a:pPr>
            <a:r>
              <a:t/>
            </a:r>
            <a:endParaRPr sz="1000">
              <a:solidFill>
                <a:srgbClr val="936633"/>
              </a:solidFill>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Epididymitis:</a:t>
            </a:r>
            <a:r>
              <a:rPr b="1" lang="en-GB" sz="1000">
                <a:highlight>
                  <a:srgbClr val="EDF9F9"/>
                </a:highlight>
                <a:latin typeface="Mada"/>
                <a:ea typeface="Mada"/>
                <a:cs typeface="Mada"/>
                <a:sym typeface="Mada"/>
              </a:rPr>
              <a:t> </a:t>
            </a:r>
            <a:r>
              <a:rPr lang="en-GB" sz="1000">
                <a:latin typeface="Mada"/>
                <a:ea typeface="Mada"/>
                <a:cs typeface="Mada"/>
                <a:sym typeface="Mada"/>
              </a:rPr>
              <a:t>Inflammation/Infection of the </a:t>
            </a:r>
            <a:r>
              <a:rPr b="1" lang="en-GB" sz="1000">
                <a:solidFill>
                  <a:srgbClr val="83C5BE"/>
                </a:solidFill>
                <a:latin typeface="Mada"/>
                <a:ea typeface="Mada"/>
                <a:cs typeface="Mada"/>
                <a:sym typeface="Mada"/>
              </a:rPr>
              <a:t>epididymis</a:t>
            </a:r>
            <a:r>
              <a:rPr lang="en-GB" sz="1000">
                <a:latin typeface="Mada"/>
                <a:ea typeface="Mada"/>
                <a:cs typeface="Mada"/>
                <a:sym typeface="Mada"/>
              </a:rPr>
              <a:t>.</a:t>
            </a:r>
            <a:endParaRPr sz="1000">
              <a:latin typeface="Mada"/>
              <a:ea typeface="Mada"/>
              <a:cs typeface="Mada"/>
              <a:sym typeface="Mada"/>
            </a:endParaRPr>
          </a:p>
          <a:p>
            <a:pPr indent="0" lvl="0" marL="457200" rtl="0" algn="l">
              <a:lnSpc>
                <a:spcPct val="115000"/>
              </a:lnSpc>
              <a:spcBef>
                <a:spcPts val="0"/>
              </a:spcBef>
              <a:spcAft>
                <a:spcPts val="0"/>
              </a:spcAft>
              <a:buNone/>
            </a:pPr>
            <a:r>
              <a:rPr b="1" lang="en-GB" sz="1000">
                <a:latin typeface="Mada"/>
                <a:ea typeface="Mada"/>
                <a:cs typeface="Mada"/>
                <a:sym typeface="Mada"/>
              </a:rPr>
              <a:t>Causative organism</a:t>
            </a:r>
            <a:r>
              <a:rPr lang="en-GB" sz="1000">
                <a:latin typeface="Mada"/>
                <a:ea typeface="Mada"/>
                <a:cs typeface="Mada"/>
                <a:sym typeface="Mada"/>
              </a:rPr>
              <a:t>: E. coli (Elderly) / STD bacteria: N. gonorrhoeae &amp; C. trachomatis (Young man)</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1- Acute: pain and swelling of the epididymis &lt; 6 Weeks</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2- Chronic: Long-standing pain, usually no swelling</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Diagnosis: U/A (Confirmatory) / Urine culture / Swab if STD is suspected +- Doppler or nuclear study to r/o torsion</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Treatment:</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2ndry to Bacteriuria wide spectrum Abx for 2 W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2ndry to Sexually transmitted urethritis Tetracycline or Doxycycline for 10 D</a:t>
            </a:r>
            <a:endParaRPr sz="1000">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CC0000"/>
                </a:solidFill>
                <a:latin typeface="Mada"/>
                <a:ea typeface="Mada"/>
                <a:cs typeface="Mada"/>
                <a:sym typeface="Mada"/>
              </a:rPr>
              <a:t>·  	Epididymitis Older, Gradual pain, Fever, signs of inflammation (redness, hotness), US (Increase blood flow)</a:t>
            </a:r>
            <a:endParaRPr b="1" sz="1000">
              <a:solidFill>
                <a:srgbClr val="CC0000"/>
              </a:solidFill>
              <a:latin typeface="Mada"/>
              <a:ea typeface="Mada"/>
              <a:cs typeface="Mada"/>
              <a:sym typeface="Mada"/>
            </a:endParaRPr>
          </a:p>
          <a:p>
            <a:pPr indent="0" lvl="0" marL="457200" rtl="0" algn="l">
              <a:lnSpc>
                <a:spcPct val="115000"/>
              </a:lnSpc>
              <a:spcBef>
                <a:spcPts val="0"/>
              </a:spcBef>
              <a:spcAft>
                <a:spcPts val="0"/>
              </a:spcAft>
              <a:buNone/>
            </a:pPr>
            <a:r>
              <a:rPr b="1" lang="en-GB" sz="1000">
                <a:solidFill>
                  <a:srgbClr val="CC0000"/>
                </a:solidFill>
                <a:latin typeface="Mada"/>
                <a:ea typeface="Mada"/>
                <a:cs typeface="Mada"/>
                <a:sym typeface="Mada"/>
              </a:rPr>
              <a:t>·  	Torsion Younger, Sudden pain, High-riding testicle, no cremasteric reflex, US (no blood flow),</a:t>
            </a:r>
            <a:r>
              <a:rPr lang="en-GB" sz="1000">
                <a:latin typeface="Mada"/>
                <a:ea typeface="Mada"/>
                <a:cs typeface="Mada"/>
                <a:sym typeface="Mada"/>
              </a:rPr>
              <a:t> </a:t>
            </a:r>
            <a:r>
              <a:rPr lang="en-GB" sz="1000">
                <a:solidFill>
                  <a:srgbClr val="CC0000"/>
                </a:solidFill>
                <a:latin typeface="Mada"/>
                <a:ea typeface="Mada"/>
                <a:cs typeface="Mada"/>
                <a:sym typeface="Mada"/>
              </a:rPr>
              <a:t>if not treated the testicle dies within 6 H (Medical emergency)</a:t>
            </a:r>
            <a:endParaRPr sz="1000">
              <a:solidFill>
                <a:srgbClr val="CC0000"/>
              </a:solidFill>
              <a:latin typeface="Mada"/>
              <a:ea typeface="Mada"/>
              <a:cs typeface="Mada"/>
              <a:sym typeface="Mada"/>
            </a:endParaRPr>
          </a:p>
          <a:p>
            <a:pPr indent="0" lvl="0" marL="457200" rtl="0" algn="l">
              <a:lnSpc>
                <a:spcPct val="115000"/>
              </a:lnSpc>
              <a:spcBef>
                <a:spcPts val="0"/>
              </a:spcBef>
              <a:spcAft>
                <a:spcPts val="0"/>
              </a:spcAft>
              <a:buNone/>
            </a:pPr>
            <a:r>
              <a:t/>
            </a:r>
            <a:endParaRPr sz="1000">
              <a:solidFill>
                <a:srgbClr val="CC0000"/>
              </a:solidFill>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Prostatitis: </a:t>
            </a:r>
            <a:r>
              <a:rPr lang="en-GB" sz="1000">
                <a:latin typeface="Mada"/>
                <a:ea typeface="Mada"/>
                <a:cs typeface="Mada"/>
                <a:sym typeface="Mada"/>
              </a:rPr>
              <a:t> Inflammation +- infection of the </a:t>
            </a:r>
            <a:r>
              <a:rPr b="1" lang="en-GB" sz="1000">
                <a:solidFill>
                  <a:srgbClr val="83C5BE"/>
                </a:solidFill>
                <a:latin typeface="Mada"/>
                <a:ea typeface="Mada"/>
                <a:cs typeface="Mada"/>
                <a:sym typeface="Mada"/>
              </a:rPr>
              <a:t>prostate</a:t>
            </a:r>
            <a:r>
              <a:rPr lang="en-GB" sz="1000">
                <a:latin typeface="Mada"/>
                <a:ea typeface="Mada"/>
                <a:cs typeface="Mada"/>
                <a:sym typeface="Mada"/>
              </a:rPr>
              <a:t>.</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solidFill>
                  <a:srgbClr val="E29578"/>
                </a:solidFill>
                <a:latin typeface="Mada"/>
                <a:ea typeface="Mada"/>
                <a:cs typeface="Mada"/>
                <a:sym typeface="Mada"/>
              </a:rPr>
              <a:t>-</a:t>
            </a:r>
            <a:r>
              <a:rPr b="1" lang="en-GB" sz="1000">
                <a:latin typeface="Mada"/>
                <a:ea typeface="Mada"/>
                <a:cs typeface="Mada"/>
                <a:sym typeface="Mada"/>
              </a:rPr>
              <a:t>S&amp;S</a:t>
            </a:r>
            <a:r>
              <a:rPr lang="en-GB" sz="1000">
                <a:latin typeface="Mada"/>
                <a:ea typeface="Mada"/>
                <a:cs typeface="Mada"/>
                <a:sym typeface="Mada"/>
              </a:rPr>
              <a:t>: Dysuria, Frequency, pain when sitting between the testis and anal canal / Painful ejaculation.</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 Acute bacterial prostatitis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S&amp;S</a:t>
            </a:r>
            <a:r>
              <a:rPr lang="en-GB" sz="1000">
                <a:latin typeface="Mada"/>
                <a:ea typeface="Mada"/>
                <a:cs typeface="Mada"/>
                <a:sym typeface="Mada"/>
              </a:rPr>
              <a:t>:  Fever, chills, N/V, Hot prostate</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latin typeface="Mada"/>
                <a:ea typeface="Mada"/>
                <a:cs typeface="Mada"/>
                <a:sym typeface="Mada"/>
              </a:rPr>
              <a:t>Treatment</a:t>
            </a:r>
            <a:r>
              <a:rPr lang="en-GB" sz="1000">
                <a:latin typeface="Mada"/>
                <a:ea typeface="Mada"/>
                <a:cs typeface="Mada"/>
                <a:sym typeface="Mada"/>
              </a:rPr>
              <a:t>: Antibiotic and Urinary drainage.</a:t>
            </a:r>
            <a:endParaRPr sz="1000">
              <a:latin typeface="Mada"/>
              <a:ea typeface="Mada"/>
              <a:cs typeface="Mada"/>
              <a:sym typeface="Mada"/>
            </a:endParaRPr>
          </a:p>
          <a:p>
            <a:pPr indent="0" lvl="0" marL="685800" rtl="0" algn="l">
              <a:lnSpc>
                <a:spcPct val="115000"/>
              </a:lnSpc>
              <a:spcBef>
                <a:spcPts val="0"/>
              </a:spcBef>
              <a:spcAft>
                <a:spcPts val="0"/>
              </a:spcAft>
              <a:buNone/>
            </a:pPr>
            <a:r>
              <a:t/>
            </a:r>
            <a:endParaRPr sz="1000">
              <a:latin typeface="Mada"/>
              <a:ea typeface="Mada"/>
              <a:cs typeface="Mada"/>
              <a:sym typeface="Mada"/>
            </a:endParaRPr>
          </a:p>
          <a:p>
            <a:pPr indent="0" lvl="0" marL="685800" rtl="0" algn="l">
              <a:lnSpc>
                <a:spcPct val="115000"/>
              </a:lnSpc>
              <a:spcBef>
                <a:spcPts val="0"/>
              </a:spcBef>
              <a:spcAft>
                <a:spcPts val="0"/>
              </a:spcAft>
              <a:buClr>
                <a:schemeClr val="dk1"/>
              </a:buClr>
              <a:buSzPts val="1100"/>
              <a:buFont typeface="Arial"/>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Cystitis: </a:t>
            </a:r>
            <a:r>
              <a:rPr lang="en-GB" sz="1000">
                <a:latin typeface="Mada"/>
                <a:ea typeface="Mada"/>
                <a:cs typeface="Mada"/>
                <a:sym typeface="Mada"/>
              </a:rPr>
              <a:t>Inflammation of the lining of the </a:t>
            </a:r>
            <a:r>
              <a:rPr b="1" lang="en-GB" sz="1000">
                <a:solidFill>
                  <a:srgbClr val="83C5BE"/>
                </a:solidFill>
                <a:latin typeface="Mada"/>
                <a:ea typeface="Mada"/>
                <a:cs typeface="Mada"/>
                <a:sym typeface="Mada"/>
              </a:rPr>
              <a:t>bladder</a:t>
            </a:r>
            <a:r>
              <a:rPr lang="en-GB" sz="1000">
                <a:latin typeface="Mada"/>
                <a:ea typeface="Mada"/>
                <a:cs typeface="Mada"/>
                <a:sym typeface="Mada"/>
              </a:rPr>
              <a:t> / More common in females.</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 </a:t>
            </a:r>
            <a:r>
              <a:rPr b="1" lang="en-GB" sz="1000">
                <a:latin typeface="Mada"/>
                <a:ea typeface="Mada"/>
                <a:cs typeface="Mada"/>
                <a:sym typeface="Mada"/>
              </a:rPr>
              <a:t>S&amp;S</a:t>
            </a:r>
            <a:r>
              <a:rPr lang="en-GB" sz="1000">
                <a:latin typeface="Mada"/>
                <a:ea typeface="Mada"/>
                <a:cs typeface="Mada"/>
                <a:sym typeface="Mada"/>
              </a:rPr>
              <a:t>: Dysuria, Frequency, Urgency, </a:t>
            </a:r>
            <a:r>
              <a:rPr b="1" lang="en-GB" sz="1000">
                <a:solidFill>
                  <a:srgbClr val="CC0000"/>
                </a:solidFill>
                <a:latin typeface="Mada"/>
                <a:ea typeface="Mada"/>
                <a:cs typeface="Mada"/>
                <a:sym typeface="Mada"/>
              </a:rPr>
              <a:t>pain on percussion above symphysis pubis</a:t>
            </a:r>
            <a:r>
              <a:rPr lang="en-GB" sz="1000">
                <a:latin typeface="Mada"/>
                <a:ea typeface="Mada"/>
                <a:cs typeface="Mada"/>
                <a:sym typeface="Mada"/>
              </a:rPr>
              <a:t> &amp; there is no filled bladder, sometimes microscopic hematuria.</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Diagnosis</a:t>
            </a:r>
            <a:r>
              <a:rPr lang="en-GB" sz="1000">
                <a:latin typeface="Mada"/>
                <a:ea typeface="Mada"/>
                <a:cs typeface="Mada"/>
                <a:sym typeface="Mada"/>
              </a:rPr>
              <a:t>: Dipstick / Urinalysis / Urine culture</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Treatment</a:t>
            </a:r>
            <a:r>
              <a:rPr lang="en-GB" sz="1000">
                <a:latin typeface="Mada"/>
                <a:ea typeface="Mada"/>
                <a:cs typeface="Mada"/>
                <a:sym typeface="Mada"/>
              </a:rPr>
              <a:t>: Single dose for 3 or 5 days depending on the antibiotic chosen.</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                           Nitrofurantoin (for women) / Quinolone or Bactrim for 7 Days (for men)</a:t>
            </a:r>
            <a:endParaRPr sz="1000">
              <a:latin typeface="Mada"/>
              <a:ea typeface="Mada"/>
              <a:cs typeface="Mada"/>
              <a:sym typeface="Mada"/>
            </a:endParaRPr>
          </a:p>
          <a:p>
            <a:pPr indent="0" lvl="0" marL="457200" rtl="0" algn="l">
              <a:spcBef>
                <a:spcPts val="0"/>
              </a:spcBef>
              <a:spcAft>
                <a:spcPts val="0"/>
              </a:spcAft>
              <a:buNone/>
            </a:pPr>
            <a:r>
              <a:t/>
            </a:r>
            <a:endParaRPr b="1" sz="1000">
              <a:solidFill>
                <a:schemeClr val="dk1"/>
              </a:solidFill>
              <a:latin typeface="Mada"/>
              <a:ea typeface="Mada"/>
              <a:cs typeface="Mada"/>
              <a:sym typeface="Mada"/>
            </a:endParaRPr>
          </a:p>
        </p:txBody>
      </p:sp>
      <p:sp>
        <p:nvSpPr>
          <p:cNvPr id="371" name="Google Shape;371;p32"/>
          <p:cNvSpPr txBox="1"/>
          <p:nvPr/>
        </p:nvSpPr>
        <p:spPr>
          <a:xfrm>
            <a:off x="1518500" y="313000"/>
            <a:ext cx="46590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UTI (disorders, stones, infection):</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72" name="Google Shape;372;p32"/>
          <p:cNvCxnSpPr/>
          <p:nvPr/>
        </p:nvCxnSpPr>
        <p:spPr>
          <a:xfrm>
            <a:off x="1924675" y="829950"/>
            <a:ext cx="3600000" cy="3900"/>
          </a:xfrm>
          <a:prstGeom prst="straightConnector1">
            <a:avLst/>
          </a:prstGeom>
          <a:noFill/>
          <a:ln cap="flat" cmpd="sng" w="19050">
            <a:solidFill>
              <a:srgbClr val="83C5BE"/>
            </a:solidFill>
            <a:prstDash val="solid"/>
            <a:round/>
            <a:headEnd len="med" w="med" type="oval"/>
            <a:tailEnd len="med" w="med" type="oval"/>
          </a:ln>
        </p:spPr>
      </p:cxnSp>
      <p:pic>
        <p:nvPicPr>
          <p:cNvPr id="373" name="Google Shape;373;p32"/>
          <p:cNvPicPr preferRelativeResize="0"/>
          <p:nvPr/>
        </p:nvPicPr>
        <p:blipFill>
          <a:blip r:embed="rId3">
            <a:alphaModFix/>
          </a:blip>
          <a:stretch>
            <a:fillRect/>
          </a:stretch>
        </p:blipFill>
        <p:spPr>
          <a:xfrm>
            <a:off x="1994694" y="3290964"/>
            <a:ext cx="3261103" cy="1064425"/>
          </a:xfrm>
          <a:prstGeom prst="rect">
            <a:avLst/>
          </a:prstGeom>
          <a:noFill/>
          <a:ln>
            <a:noFill/>
          </a:ln>
        </p:spPr>
      </p:pic>
      <p:sp>
        <p:nvSpPr>
          <p:cNvPr id="374" name="Google Shape;374;p32"/>
          <p:cNvSpPr/>
          <p:nvPr/>
        </p:nvSpPr>
        <p:spPr>
          <a:xfrm>
            <a:off x="189925" y="1787275"/>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2"/>
          <p:cNvSpPr/>
          <p:nvPr/>
        </p:nvSpPr>
        <p:spPr>
          <a:xfrm>
            <a:off x="827125" y="1013905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3"/>
          <p:cNvSpPr txBox="1"/>
          <p:nvPr/>
        </p:nvSpPr>
        <p:spPr>
          <a:xfrm>
            <a:off x="76275" y="1231900"/>
            <a:ext cx="6924000" cy="9507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Lora"/>
                <a:ea typeface="Lora"/>
                <a:cs typeface="Lora"/>
                <a:sym typeface="Lora"/>
              </a:rPr>
              <a:t>Pyelonephritis :</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Inflammation of the </a:t>
            </a:r>
            <a:r>
              <a:rPr b="1" lang="en-GB" sz="1000">
                <a:solidFill>
                  <a:srgbClr val="83C5BE"/>
                </a:solidFill>
                <a:latin typeface="Mada"/>
                <a:ea typeface="Mada"/>
                <a:cs typeface="Mada"/>
                <a:sym typeface="Mada"/>
              </a:rPr>
              <a:t>kidney</a:t>
            </a:r>
            <a:r>
              <a:rPr lang="en-GB" sz="1000">
                <a:solidFill>
                  <a:schemeClr val="dk1"/>
                </a:solidFill>
                <a:latin typeface="Mada"/>
                <a:ea typeface="Mada"/>
                <a:cs typeface="Mada"/>
                <a:sym typeface="Mada"/>
              </a:rPr>
              <a:t> and </a:t>
            </a:r>
            <a:r>
              <a:rPr b="1" lang="en-GB" sz="1000">
                <a:solidFill>
                  <a:srgbClr val="83C5BE"/>
                </a:solidFill>
                <a:latin typeface="Mada"/>
                <a:ea typeface="Mada"/>
                <a:cs typeface="Mada"/>
                <a:sym typeface="Mada"/>
              </a:rPr>
              <a:t>renal</a:t>
            </a:r>
            <a:r>
              <a:rPr lang="en-GB" sz="1000">
                <a:solidFill>
                  <a:schemeClr val="dk1"/>
                </a:solidFill>
                <a:latin typeface="Mada"/>
                <a:ea typeface="Mada"/>
                <a:cs typeface="Mada"/>
                <a:sym typeface="Mada"/>
              </a:rPr>
              <a:t> </a:t>
            </a:r>
            <a:r>
              <a:rPr b="1" lang="en-GB" sz="1000">
                <a:solidFill>
                  <a:srgbClr val="83C5BE"/>
                </a:solidFill>
                <a:latin typeface="Mada"/>
                <a:ea typeface="Mada"/>
                <a:cs typeface="Mada"/>
                <a:sym typeface="Mada"/>
              </a:rPr>
              <a:t>pelvis</a:t>
            </a:r>
            <a:endParaRPr b="1" sz="1000">
              <a:solidFill>
                <a:srgbClr val="83C5BE"/>
              </a:solidFill>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S&amp;S</a:t>
            </a:r>
            <a:r>
              <a:rPr lang="en-GB" sz="1000">
                <a:latin typeface="Mada"/>
                <a:ea typeface="Mada"/>
                <a:cs typeface="Mada"/>
                <a:sym typeface="Mada"/>
              </a:rPr>
              <a:t>: </a:t>
            </a:r>
            <a:r>
              <a:rPr b="1" lang="en-GB" sz="1000">
                <a:solidFill>
                  <a:srgbClr val="CC0000"/>
                </a:solidFill>
                <a:latin typeface="Mada"/>
                <a:ea typeface="Mada"/>
                <a:cs typeface="Mada"/>
                <a:sym typeface="Mada"/>
              </a:rPr>
              <a:t>Chills</a:t>
            </a:r>
            <a:r>
              <a:rPr lang="en-GB" sz="1000">
                <a:latin typeface="Mada"/>
                <a:ea typeface="Mada"/>
                <a:cs typeface="Mada"/>
                <a:sym typeface="Mada"/>
              </a:rPr>
              <a:t> / </a:t>
            </a:r>
            <a:r>
              <a:rPr b="1" lang="en-GB" sz="1000">
                <a:solidFill>
                  <a:srgbClr val="CC0000"/>
                </a:solidFill>
                <a:latin typeface="Mada"/>
                <a:ea typeface="Mada"/>
                <a:cs typeface="Mada"/>
                <a:sym typeface="Mada"/>
              </a:rPr>
              <a:t>Fever</a:t>
            </a:r>
            <a:r>
              <a:rPr lang="en-GB" sz="1000">
                <a:latin typeface="Mada"/>
                <a:ea typeface="Mada"/>
                <a:cs typeface="Mada"/>
                <a:sym typeface="Mada"/>
              </a:rPr>
              <a:t> / </a:t>
            </a:r>
            <a:r>
              <a:rPr b="1" lang="en-GB" sz="1000">
                <a:solidFill>
                  <a:srgbClr val="CC0000"/>
                </a:solidFill>
                <a:latin typeface="Mada"/>
                <a:ea typeface="Mada"/>
                <a:cs typeface="Mada"/>
                <a:sym typeface="Mada"/>
              </a:rPr>
              <a:t>Flank pain</a:t>
            </a:r>
            <a:r>
              <a:rPr lang="en-GB" sz="1000">
                <a:latin typeface="Mada"/>
                <a:ea typeface="Mada"/>
                <a:cs typeface="Mada"/>
                <a:sym typeface="Mada"/>
              </a:rPr>
              <a:t> (Murphy’s punch sign) / Dysuria / frequency / N/V</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Diagnosis</a:t>
            </a:r>
            <a:r>
              <a:rPr lang="en-GB" sz="1000">
                <a:latin typeface="Mada"/>
                <a:ea typeface="Mada"/>
                <a:cs typeface="Mada"/>
                <a:sym typeface="Mada"/>
              </a:rPr>
              <a:t>: Urine culture ( +ve 80% , </a:t>
            </a:r>
            <a:r>
              <a:rPr b="1" lang="en-GB" sz="1000">
                <a:solidFill>
                  <a:srgbClr val="CC0000"/>
                </a:solidFill>
                <a:latin typeface="Mada"/>
                <a:ea typeface="Mada"/>
                <a:cs typeface="Mada"/>
                <a:sym typeface="Mada"/>
              </a:rPr>
              <a:t>E.coli</a:t>
            </a:r>
            <a:r>
              <a:rPr lang="en-GB" sz="1000">
                <a:latin typeface="Mada"/>
                <a:ea typeface="Mada"/>
                <a:cs typeface="Mada"/>
                <a:sym typeface="Mada"/>
              </a:rPr>
              <a:t> ) / Urinalysis ( WBC , RBC , Bacteria ) / +- serum creatinine / CBC (Leukocytosis, not in cystitis)</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Imaging</a:t>
            </a:r>
            <a:r>
              <a:rPr lang="en-GB" sz="1000">
                <a:latin typeface="Mada"/>
                <a:ea typeface="Mada"/>
                <a:cs typeface="Mada"/>
                <a:sym typeface="Mada"/>
              </a:rPr>
              <a:t>: Intravenous urography (IVP)(not used now) / US / CT (to check abscess)</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Treatment</a:t>
            </a:r>
            <a:r>
              <a:rPr lang="en-GB" sz="1000">
                <a:latin typeface="Mada"/>
                <a:ea typeface="Mada"/>
                <a:cs typeface="Mada"/>
                <a:sym typeface="Mada"/>
              </a:rPr>
              <a:t>:</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Urolithiasis (the big boss)</a:t>
            </a:r>
            <a:endParaRPr b="1" sz="1000">
              <a:solidFill>
                <a:srgbClr val="006D77"/>
              </a:solidFill>
              <a:highlight>
                <a:srgbClr val="EDF9F9"/>
              </a:highlight>
              <a:latin typeface="Lora"/>
              <a:ea typeface="Lora"/>
              <a:cs typeface="Lora"/>
              <a:sym typeface="Lora"/>
            </a:endParaRPr>
          </a:p>
          <a:p>
            <a:pPr indent="0" lvl="0" marL="685800" rtl="0" algn="l">
              <a:lnSpc>
                <a:spcPct val="115000"/>
              </a:lnSpc>
              <a:spcBef>
                <a:spcPts val="0"/>
              </a:spcBef>
              <a:spcAft>
                <a:spcPts val="0"/>
              </a:spcAft>
              <a:buNone/>
            </a:pPr>
            <a:r>
              <a:rPr lang="en-GB" sz="1000">
                <a:latin typeface="Mada"/>
                <a:ea typeface="Mada"/>
                <a:cs typeface="Mada"/>
                <a:sym typeface="Mada"/>
              </a:rPr>
              <a:t>A-	</a:t>
            </a:r>
            <a:r>
              <a:rPr b="1" lang="en-GB" sz="1000">
                <a:latin typeface="Mada"/>
                <a:ea typeface="Mada"/>
                <a:cs typeface="Mada"/>
                <a:sym typeface="Mada"/>
              </a:rPr>
              <a:t>Risk factors</a:t>
            </a:r>
            <a:r>
              <a:rPr lang="en-GB" sz="1000">
                <a:latin typeface="Mada"/>
                <a:ea typeface="Mada"/>
                <a:cs typeface="Mada"/>
                <a:sym typeface="Mada"/>
              </a:rPr>
              <a:t>: Intrinsic (Genetics- cystine stones and RTA-, 20s-40s, Male) Extrinsic (water intake, Diet, Sedentary life, Climate, </a:t>
            </a:r>
            <a:r>
              <a:rPr lang="en-GB" sz="1000">
                <a:solidFill>
                  <a:srgbClr val="BF9000"/>
                </a:solidFill>
                <a:latin typeface="Mada"/>
                <a:ea typeface="Mada"/>
                <a:cs typeface="Mada"/>
                <a:sym typeface="Mada"/>
              </a:rPr>
              <a:t>bariatric surgery →  calcium oxalate stones</a:t>
            </a:r>
            <a:r>
              <a:rPr lang="en-GB" sz="1000">
                <a:latin typeface="Mada"/>
                <a:ea typeface="Mada"/>
                <a:cs typeface="Mada"/>
                <a:sym typeface="Mada"/>
              </a:rPr>
              <a:t>)</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B-	 </a:t>
            </a:r>
            <a:r>
              <a:rPr b="1" lang="en-GB" sz="1000">
                <a:latin typeface="Mada"/>
                <a:ea typeface="Mada"/>
                <a:cs typeface="Mada"/>
                <a:sym typeface="Mada"/>
              </a:rPr>
              <a:t>Types</a:t>
            </a:r>
            <a:r>
              <a:rPr lang="en-GB" sz="1000">
                <a:latin typeface="Mada"/>
                <a:ea typeface="Mada"/>
                <a:cs typeface="Mada"/>
                <a:sym typeface="Mada"/>
              </a:rPr>
              <a:t>: 75% Calcium stones / Uric acid (meet) / Cystine (</a:t>
            </a:r>
            <a:r>
              <a:rPr lang="en-GB" sz="1000">
                <a:latin typeface="Mada"/>
                <a:ea typeface="Mada"/>
                <a:cs typeface="Mada"/>
                <a:sym typeface="Mada"/>
              </a:rPr>
              <a:t>autosomal-recessive defect</a:t>
            </a:r>
            <a:r>
              <a:rPr lang="en-GB" sz="1000">
                <a:latin typeface="Mada"/>
                <a:ea typeface="Mada"/>
                <a:cs typeface="Mada"/>
                <a:sym typeface="Mada"/>
              </a:rPr>
              <a:t>) / Struvite (recurrent infection with </a:t>
            </a:r>
            <a:r>
              <a:rPr b="1" lang="en-GB" sz="1000">
                <a:solidFill>
                  <a:srgbClr val="CC0000"/>
                </a:solidFill>
                <a:latin typeface="Mada"/>
                <a:ea typeface="Mada"/>
                <a:cs typeface="Mada"/>
                <a:sym typeface="Mada"/>
              </a:rPr>
              <a:t>Urea-splitting organisms</a:t>
            </a:r>
            <a:r>
              <a:rPr lang="en-GB" sz="1000">
                <a:solidFill>
                  <a:srgbClr val="CC0000"/>
                </a:solidFill>
                <a:latin typeface="Mada"/>
                <a:ea typeface="Mada"/>
                <a:cs typeface="Mada"/>
                <a:sym typeface="Mada"/>
              </a:rPr>
              <a:t> which are: Proteus, Xanthomonas, Pseudomonas, Klebsiella, Staphylococcus, and Mycoplasma)</a:t>
            </a:r>
            <a:endParaRPr sz="1000">
              <a:solidFill>
                <a:srgbClr val="CC0000"/>
              </a:solidFill>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C-	</a:t>
            </a:r>
            <a:r>
              <a:rPr b="1" lang="en-GB" sz="1000">
                <a:latin typeface="Mada"/>
                <a:ea typeface="Mada"/>
                <a:cs typeface="Mada"/>
                <a:sym typeface="Mada"/>
              </a:rPr>
              <a:t>Symptoms</a:t>
            </a:r>
            <a:r>
              <a:rPr lang="en-GB" sz="1000">
                <a:latin typeface="Mada"/>
                <a:ea typeface="Mada"/>
                <a:cs typeface="Mada"/>
                <a:sym typeface="Mada"/>
              </a:rPr>
              <a:t>: Dysuria / frequency / Hematuria / NV</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D-	</a:t>
            </a:r>
            <a:r>
              <a:rPr b="1" lang="en-GB" sz="1000">
                <a:latin typeface="Mada"/>
                <a:ea typeface="Mada"/>
                <a:cs typeface="Mada"/>
                <a:sym typeface="Mada"/>
              </a:rPr>
              <a:t>Signs</a:t>
            </a:r>
            <a:r>
              <a:rPr lang="en-GB" sz="1000">
                <a:latin typeface="Mada"/>
                <a:ea typeface="Mada"/>
                <a:cs typeface="Mada"/>
                <a:sym typeface="Mada"/>
              </a:rPr>
              <a:t>: Tachycardia (anxiety) / Fever</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E-	</a:t>
            </a:r>
            <a:r>
              <a:rPr b="1" lang="en-GB" sz="1000">
                <a:latin typeface="Mada"/>
                <a:ea typeface="Mada"/>
                <a:cs typeface="Mada"/>
                <a:sym typeface="Mada"/>
              </a:rPr>
              <a:t>DDx</a:t>
            </a:r>
            <a:r>
              <a:rPr lang="en-GB" sz="1000">
                <a:latin typeface="Mada"/>
                <a:ea typeface="Mada"/>
                <a:cs typeface="Mada"/>
                <a:sym typeface="Mada"/>
              </a:rPr>
              <a:t>: Gastroenteritis / Acute appendicitis / colitis / salpingitis.</a:t>
            </a:r>
            <a:endParaRPr sz="1000">
              <a:latin typeface="Mada"/>
              <a:ea typeface="Mada"/>
              <a:cs typeface="Mada"/>
              <a:sym typeface="Mada"/>
            </a:endParaRPr>
          </a:p>
          <a:p>
            <a:pPr indent="0" lvl="0" marL="685800" rtl="0" algn="l">
              <a:lnSpc>
                <a:spcPct val="115000"/>
              </a:lnSpc>
              <a:spcBef>
                <a:spcPts val="0"/>
              </a:spcBef>
              <a:spcAft>
                <a:spcPts val="0"/>
              </a:spcAft>
              <a:buNone/>
            </a:pPr>
            <a:r>
              <a:rPr b="1" lang="en-GB" sz="1000">
                <a:solidFill>
                  <a:srgbClr val="CC0000"/>
                </a:solidFill>
                <a:latin typeface="Mada"/>
                <a:ea typeface="Mada"/>
                <a:cs typeface="Mada"/>
                <a:sym typeface="Mada"/>
              </a:rPr>
              <a:t>There is no guarding and rebound tenderness unlike appendicitis.</a:t>
            </a:r>
            <a:endParaRPr b="1" sz="1000">
              <a:solidFill>
                <a:srgbClr val="CC0000"/>
              </a:solidFill>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F-	</a:t>
            </a:r>
            <a:r>
              <a:rPr b="1" lang="en-GB" sz="1000">
                <a:latin typeface="Mada"/>
                <a:ea typeface="Mada"/>
                <a:cs typeface="Mada"/>
                <a:sym typeface="Mada"/>
              </a:rPr>
              <a:t>Investigation</a:t>
            </a:r>
            <a:r>
              <a:rPr lang="en-GB" sz="1000">
                <a:latin typeface="Mada"/>
                <a:ea typeface="Mada"/>
                <a:cs typeface="Mada"/>
                <a:sym typeface="Mada"/>
              </a:rPr>
              <a:t>: Urinalysis microscopic hematuria (90%), </a:t>
            </a:r>
            <a:r>
              <a:rPr b="1" lang="en-GB" sz="1000">
                <a:solidFill>
                  <a:srgbClr val="CC0000"/>
                </a:solidFill>
                <a:latin typeface="Mada"/>
                <a:ea typeface="Mada"/>
                <a:cs typeface="Mada"/>
                <a:sym typeface="Mada"/>
              </a:rPr>
              <a:t>Non-contrast CT-scan</a:t>
            </a:r>
            <a:r>
              <a:rPr lang="en-GB" sz="1000">
                <a:latin typeface="Mada"/>
                <a:ea typeface="Mada"/>
                <a:cs typeface="Mada"/>
                <a:sym typeface="Mada"/>
              </a:rPr>
              <a:t> (if not contraindicated, or u know it’s stones) then we use US and X-ray (KUB)</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G-   </a:t>
            </a:r>
            <a:r>
              <a:rPr b="1" lang="en-GB" sz="1000">
                <a:latin typeface="Mada"/>
                <a:ea typeface="Mada"/>
                <a:cs typeface="Mada"/>
                <a:sym typeface="Mada"/>
              </a:rPr>
              <a:t>Treatment</a:t>
            </a:r>
            <a:r>
              <a:rPr lang="en-GB" sz="1000">
                <a:latin typeface="Mada"/>
                <a:ea typeface="Mada"/>
                <a:cs typeface="Mada"/>
                <a:sym typeface="Mada"/>
              </a:rPr>
              <a:t>:</a:t>
            </a:r>
            <a:endParaRPr sz="1000">
              <a:latin typeface="Mada"/>
              <a:ea typeface="Mada"/>
              <a:cs typeface="Mada"/>
              <a:sym typeface="Mada"/>
            </a:endParaRPr>
          </a:p>
          <a:p>
            <a:pPr indent="0" lvl="0" marL="685800" rtl="0" algn="l">
              <a:lnSpc>
                <a:spcPct val="115000"/>
              </a:lnSpc>
              <a:spcBef>
                <a:spcPts val="0"/>
              </a:spcBef>
              <a:spcAft>
                <a:spcPts val="0"/>
              </a:spcAft>
              <a:buNone/>
            </a:pPr>
            <a:r>
              <a:rPr b="1" lang="en-GB" sz="1000">
                <a:solidFill>
                  <a:srgbClr val="83C5BE"/>
                </a:solidFill>
                <a:latin typeface="Mada"/>
                <a:ea typeface="Mada"/>
                <a:cs typeface="Mada"/>
                <a:sym typeface="Mada"/>
              </a:rPr>
              <a:t>If the stone is less than 5mm</a:t>
            </a:r>
            <a:endParaRPr b="1" sz="1000">
              <a:solidFill>
                <a:srgbClr val="83C5BE"/>
              </a:solidFill>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A- first step is conservative (Hydration, analgesia, Antiemetic, if stones &lt;5mm will pass</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B- </a:t>
            </a:r>
            <a:r>
              <a:rPr b="1" lang="en-GB" sz="1000">
                <a:solidFill>
                  <a:srgbClr val="CC0000"/>
                </a:solidFill>
                <a:latin typeface="Mada"/>
                <a:ea typeface="Mada"/>
                <a:cs typeface="Mada"/>
                <a:sym typeface="Mada"/>
              </a:rPr>
              <a:t>Indication for admission:</a:t>
            </a:r>
            <a:r>
              <a:rPr lang="en-GB" sz="1000">
                <a:latin typeface="Mada"/>
                <a:ea typeface="Mada"/>
                <a:cs typeface="Mada"/>
                <a:sym typeface="Mada"/>
              </a:rPr>
              <a:t> Renal impairment / only have 1 kidney / Refractory pain / Pyelonephritis / Intractable N/V —&gt; can’t take medication</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a:t>
            </a:r>
            <a:r>
              <a:rPr lang="en-GB" sz="1000">
                <a:solidFill>
                  <a:srgbClr val="CC0000"/>
                </a:solidFill>
                <a:latin typeface="Mada"/>
                <a:ea typeface="Mada"/>
                <a:cs typeface="Mada"/>
                <a:sym typeface="Mada"/>
              </a:rPr>
              <a:t> If patient came to the ER the first thing you do is </a:t>
            </a:r>
            <a:r>
              <a:rPr b="1" lang="en-GB" sz="1000">
                <a:solidFill>
                  <a:srgbClr val="CC0000"/>
                </a:solidFill>
                <a:latin typeface="Mada"/>
                <a:ea typeface="Mada"/>
                <a:cs typeface="Mada"/>
                <a:sym typeface="Mada"/>
              </a:rPr>
              <a:t>CT</a:t>
            </a:r>
            <a:endParaRPr b="1" sz="1000">
              <a:solidFill>
                <a:srgbClr val="CC0000"/>
              </a:solidFill>
              <a:latin typeface="Mada"/>
              <a:ea typeface="Mada"/>
              <a:cs typeface="Mada"/>
              <a:sym typeface="Mada"/>
            </a:endParaRPr>
          </a:p>
          <a:p>
            <a:pPr indent="0" lvl="0" marL="685800" rtl="0" algn="l">
              <a:lnSpc>
                <a:spcPct val="115000"/>
              </a:lnSpc>
              <a:spcBef>
                <a:spcPts val="0"/>
              </a:spcBef>
              <a:spcAft>
                <a:spcPts val="0"/>
              </a:spcAft>
              <a:buNone/>
            </a:pPr>
            <a:r>
              <a:rPr b="1" lang="en-GB" sz="1000">
                <a:latin typeface="Mada"/>
                <a:ea typeface="Mada"/>
                <a:cs typeface="Mada"/>
                <a:sym typeface="Mada"/>
              </a:rPr>
              <a:t>If &gt; 5mm</a:t>
            </a:r>
            <a:endParaRPr b="1"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Extracorporeal Shock Wave lithotripsy (SWL)</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Ureteroscopy</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Percutaneous Nephrolithotripsy (PNL)</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Laparoscopic/ Robotic</a:t>
            </a:r>
            <a:endParaRPr sz="1000">
              <a:latin typeface="Mada"/>
              <a:ea typeface="Mada"/>
              <a:cs typeface="Mada"/>
              <a:sym typeface="Mada"/>
            </a:endParaRPr>
          </a:p>
          <a:p>
            <a:pPr indent="0" lvl="0" marL="685800" rtl="0" algn="l">
              <a:lnSpc>
                <a:spcPct val="115000"/>
              </a:lnSpc>
              <a:spcBef>
                <a:spcPts val="0"/>
              </a:spcBef>
              <a:spcAft>
                <a:spcPts val="0"/>
              </a:spcAft>
              <a:buNone/>
            </a:pPr>
            <a:r>
              <a:rPr lang="en-GB" sz="1000">
                <a:latin typeface="Mada"/>
                <a:ea typeface="Mada"/>
                <a:cs typeface="Mada"/>
                <a:sym typeface="Mada"/>
              </a:rPr>
              <a:t>Open Sx</a:t>
            </a:r>
            <a:endParaRPr sz="1000">
              <a:latin typeface="Mada"/>
              <a:ea typeface="Mada"/>
              <a:cs typeface="Mada"/>
              <a:sym typeface="Mada"/>
            </a:endParaRPr>
          </a:p>
          <a:p>
            <a:pPr indent="0" lvl="0" marL="685800" rtl="0" algn="l">
              <a:lnSpc>
                <a:spcPct val="115000"/>
              </a:lnSpc>
              <a:spcBef>
                <a:spcPts val="0"/>
              </a:spcBef>
              <a:spcAft>
                <a:spcPts val="0"/>
              </a:spcAft>
              <a:buNone/>
            </a:pPr>
            <a:r>
              <a:t/>
            </a:r>
            <a:endParaRPr sz="1000">
              <a:latin typeface="Mada"/>
              <a:ea typeface="Mada"/>
              <a:cs typeface="Mada"/>
              <a:sym typeface="Mada"/>
            </a:endParaRPr>
          </a:p>
          <a:p>
            <a:pPr indent="0" lvl="0" marL="68580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CC0000"/>
              </a:buClr>
              <a:buSzPts val="1000"/>
              <a:buFont typeface="Lora"/>
              <a:buChar char="●"/>
            </a:pPr>
            <a:r>
              <a:rPr b="1" lang="en-GB" sz="1000">
                <a:solidFill>
                  <a:srgbClr val="CC0000"/>
                </a:solidFill>
                <a:highlight>
                  <a:srgbClr val="EDF9F9"/>
                </a:highlight>
                <a:latin typeface="Lora"/>
                <a:ea typeface="Lora"/>
                <a:cs typeface="Lora"/>
                <a:sym typeface="Lora"/>
              </a:rPr>
              <a:t>Lower urinary tract symptoms</a:t>
            </a:r>
            <a:endParaRPr b="1" sz="1000">
              <a:solidFill>
                <a:srgbClr val="CC0000"/>
              </a:solidFill>
              <a:highlight>
                <a:srgbClr val="EDF9F9"/>
              </a:highlight>
              <a:latin typeface="Lora"/>
              <a:ea typeface="Lora"/>
              <a:cs typeface="Lora"/>
              <a:sym typeface="Lora"/>
            </a:endParaRPr>
          </a:p>
          <a:p>
            <a:pPr indent="0" lvl="0" marL="68580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	</a:t>
            </a:r>
            <a:r>
              <a:rPr b="1" lang="en-GB" sz="1000">
                <a:highlight>
                  <a:srgbClr val="FFDDD2"/>
                </a:highlight>
                <a:latin typeface="Mada"/>
                <a:ea typeface="Mada"/>
                <a:cs typeface="Mada"/>
                <a:sym typeface="Mada"/>
              </a:rPr>
              <a:t>Storage:</a:t>
            </a:r>
            <a:r>
              <a:rPr lang="en-GB" sz="1000">
                <a:solidFill>
                  <a:schemeClr val="dk1"/>
                </a:solidFill>
                <a:latin typeface="Mada"/>
                <a:ea typeface="Mada"/>
                <a:cs typeface="Mada"/>
                <a:sym typeface="Mada"/>
              </a:rPr>
              <a:t> </a:t>
            </a:r>
            <a:r>
              <a:rPr b="1" lang="en-GB" sz="1000">
                <a:latin typeface="Mada"/>
                <a:ea typeface="Mada"/>
                <a:cs typeface="Mada"/>
                <a:sym typeface="Mada"/>
              </a:rPr>
              <a:t>Dysuria, Frequency, Nocturia, Urgency, Incontinence</a:t>
            </a:r>
            <a:endParaRPr b="1" sz="1000">
              <a:latin typeface="Mada"/>
              <a:ea typeface="Mada"/>
              <a:cs typeface="Mada"/>
              <a:sym typeface="Mada"/>
            </a:endParaRPr>
          </a:p>
          <a:p>
            <a:pPr indent="0" lvl="0" marL="685800" rtl="0" algn="l">
              <a:lnSpc>
                <a:spcPct val="115000"/>
              </a:lnSpc>
              <a:spcBef>
                <a:spcPts val="0"/>
              </a:spcBef>
              <a:spcAft>
                <a:spcPts val="0"/>
              </a:spcAft>
              <a:buNone/>
            </a:pPr>
            <a:r>
              <a:rPr lang="en-GB" sz="1000">
                <a:solidFill>
                  <a:schemeClr val="dk1"/>
                </a:solidFill>
                <a:latin typeface="Mada"/>
                <a:ea typeface="Mada"/>
                <a:cs typeface="Mada"/>
                <a:sym typeface="Mada"/>
              </a:rPr>
              <a:t>B-	</a:t>
            </a:r>
            <a:r>
              <a:rPr b="1" lang="en-GB" sz="1000">
                <a:solidFill>
                  <a:schemeClr val="dk1"/>
                </a:solidFill>
                <a:highlight>
                  <a:srgbClr val="FFDDD2"/>
                </a:highlight>
                <a:latin typeface="Mada"/>
                <a:ea typeface="Mada"/>
                <a:cs typeface="Mada"/>
                <a:sym typeface="Mada"/>
              </a:rPr>
              <a:t>Voiding:</a:t>
            </a:r>
            <a:r>
              <a:rPr lang="en-GB" sz="1000">
                <a:solidFill>
                  <a:schemeClr val="dk1"/>
                </a:solidFill>
                <a:latin typeface="Mada"/>
                <a:ea typeface="Mada"/>
                <a:cs typeface="Mada"/>
                <a:sym typeface="Mada"/>
              </a:rPr>
              <a:t> </a:t>
            </a:r>
            <a:r>
              <a:rPr b="1" lang="en-GB" sz="1000">
                <a:latin typeface="Mada"/>
                <a:ea typeface="Mada"/>
                <a:cs typeface="Mada"/>
                <a:sym typeface="Mada"/>
              </a:rPr>
              <a:t>Hesitancy, Weak stream, Straining, Intermittency, Drippling, Retention</a:t>
            </a:r>
            <a:endParaRPr b="1" sz="1000">
              <a:latin typeface="Mada"/>
              <a:ea typeface="Mada"/>
              <a:cs typeface="Mada"/>
              <a:sym typeface="Mada"/>
            </a:endParaRPr>
          </a:p>
          <a:p>
            <a:pPr indent="0" lvl="0" marL="685800" rtl="0" algn="l">
              <a:lnSpc>
                <a:spcPct val="115000"/>
              </a:lnSpc>
              <a:spcBef>
                <a:spcPts val="0"/>
              </a:spcBef>
              <a:spcAft>
                <a:spcPts val="0"/>
              </a:spcAft>
              <a:buNone/>
            </a:pPr>
            <a:r>
              <a:t/>
            </a:r>
            <a:endParaRPr sz="1000">
              <a:solidFill>
                <a:srgbClr val="ED7D3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solidFill>
                <a:srgbClr val="ED7D31"/>
              </a:solidFill>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Voiding dysfunction causes</a:t>
            </a:r>
            <a:endParaRPr b="1" sz="1000">
              <a:solidFill>
                <a:srgbClr val="006D77"/>
              </a:solidFill>
              <a:highlight>
                <a:srgbClr val="EDF9F9"/>
              </a:highlight>
              <a:latin typeface="Lora"/>
              <a:ea typeface="Lora"/>
              <a:cs typeface="Lora"/>
              <a:sym typeface="Lora"/>
            </a:endParaRPr>
          </a:p>
          <a:p>
            <a:pPr indent="0" lvl="0" marL="68580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a:t>
            </a:r>
            <a:r>
              <a:rPr lang="en-GB" sz="1000">
                <a:solidFill>
                  <a:srgbClr val="E29578"/>
                </a:solidFill>
                <a:latin typeface="Mada"/>
                <a:ea typeface="Mada"/>
                <a:cs typeface="Mada"/>
                <a:sym typeface="Mada"/>
              </a:rPr>
              <a:t>	</a:t>
            </a:r>
            <a:r>
              <a:rPr b="1" lang="en-GB" sz="1000">
                <a:solidFill>
                  <a:srgbClr val="83C5BE"/>
                </a:solidFill>
                <a:latin typeface="Mada"/>
                <a:ea typeface="Mada"/>
                <a:cs typeface="Mada"/>
                <a:sym typeface="Mada"/>
              </a:rPr>
              <a:t>Failure to store</a:t>
            </a:r>
            <a:r>
              <a:rPr lang="en-GB" sz="1000">
                <a:solidFill>
                  <a:srgbClr val="83C5BE"/>
                </a:solidFill>
                <a:latin typeface="Mada"/>
                <a:ea typeface="Mada"/>
                <a:cs typeface="Mada"/>
                <a:sym typeface="Mada"/>
              </a:rPr>
              <a:t>:</a:t>
            </a:r>
            <a:r>
              <a:rPr lang="en-GB" sz="1000">
                <a:solidFill>
                  <a:schemeClr val="dk1"/>
                </a:solidFill>
                <a:latin typeface="Mada"/>
                <a:ea typeface="Mada"/>
                <a:cs typeface="Mada"/>
                <a:sym typeface="Mada"/>
              </a:rPr>
              <a:t> Bladder problems (overactivity, hypersensitivity) / Outlet problems (stress incontinence, sphincter deficiency) / combination of both.</a:t>
            </a:r>
            <a:endParaRPr sz="1000">
              <a:solidFill>
                <a:schemeClr val="dk1"/>
              </a:solidFill>
              <a:latin typeface="Mada"/>
              <a:ea typeface="Mada"/>
              <a:cs typeface="Mada"/>
              <a:sym typeface="Mada"/>
            </a:endParaRPr>
          </a:p>
          <a:p>
            <a:pPr indent="0" lvl="0" marL="685800" rtl="0" algn="l">
              <a:lnSpc>
                <a:spcPct val="115000"/>
              </a:lnSpc>
              <a:spcBef>
                <a:spcPts val="0"/>
              </a:spcBef>
              <a:spcAft>
                <a:spcPts val="0"/>
              </a:spcAft>
              <a:buNone/>
            </a:pPr>
            <a:r>
              <a:rPr lang="en-GB" sz="1000">
                <a:solidFill>
                  <a:schemeClr val="dk1"/>
                </a:solidFill>
                <a:latin typeface="Mada"/>
                <a:ea typeface="Mada"/>
                <a:cs typeface="Mada"/>
                <a:sym typeface="Mada"/>
              </a:rPr>
              <a:t>B-</a:t>
            </a:r>
            <a:r>
              <a:rPr b="1" lang="en-GB" sz="1000">
                <a:solidFill>
                  <a:schemeClr val="dk1"/>
                </a:solidFill>
                <a:latin typeface="Mada"/>
                <a:ea typeface="Mada"/>
                <a:cs typeface="Mada"/>
                <a:sym typeface="Mada"/>
              </a:rPr>
              <a:t>	</a:t>
            </a:r>
            <a:r>
              <a:rPr b="1" lang="en-GB" sz="1000">
                <a:solidFill>
                  <a:srgbClr val="83C5BE"/>
                </a:solidFill>
                <a:latin typeface="Mada"/>
                <a:ea typeface="Mada"/>
                <a:cs typeface="Mada"/>
                <a:sym typeface="Mada"/>
              </a:rPr>
              <a:t>Failure to void:</a:t>
            </a:r>
            <a:r>
              <a:rPr lang="en-GB" sz="1000">
                <a:solidFill>
                  <a:schemeClr val="dk1"/>
                </a:solidFill>
                <a:latin typeface="Mada"/>
                <a:ea typeface="Mada"/>
                <a:cs typeface="Mada"/>
                <a:sym typeface="Mada"/>
              </a:rPr>
              <a:t> Bladder problems (neurologic, myogenic, idiopathic) / Outlet problems (BPH, urethral stricture, sphincter dyssynergia) / combination of both.</a:t>
            </a:r>
            <a:endParaRPr sz="1000">
              <a:solidFill>
                <a:schemeClr val="dk1"/>
              </a:solidFill>
              <a:latin typeface="Mada"/>
              <a:ea typeface="Mada"/>
              <a:cs typeface="Mada"/>
              <a:sym typeface="Mada"/>
            </a:endParaRPr>
          </a:p>
          <a:p>
            <a:pPr indent="0" lvl="0" marL="68580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685800" rtl="0" algn="l">
              <a:lnSpc>
                <a:spcPct val="115000"/>
              </a:lnSpc>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685800" rtl="0" algn="l">
              <a:lnSpc>
                <a:spcPct val="115000"/>
              </a:lnSpc>
              <a:spcBef>
                <a:spcPts val="0"/>
              </a:spcBef>
              <a:spcAft>
                <a:spcPts val="0"/>
              </a:spcAft>
              <a:buNone/>
            </a:pPr>
            <a:r>
              <a:t/>
            </a:r>
            <a:endParaRPr sz="1000">
              <a:latin typeface="Mada"/>
              <a:ea typeface="Mada"/>
              <a:cs typeface="Mada"/>
              <a:sym typeface="Mada"/>
            </a:endParaRPr>
          </a:p>
        </p:txBody>
      </p:sp>
      <p:sp>
        <p:nvSpPr>
          <p:cNvPr id="382" name="Google Shape;382;p33"/>
          <p:cNvSpPr txBox="1"/>
          <p:nvPr/>
        </p:nvSpPr>
        <p:spPr>
          <a:xfrm>
            <a:off x="1518500" y="389200"/>
            <a:ext cx="46590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UTI (disorders, stones, infection):</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83" name="Google Shape;383;p33"/>
          <p:cNvCxnSpPr/>
          <p:nvPr/>
        </p:nvCxnSpPr>
        <p:spPr>
          <a:xfrm>
            <a:off x="1924675" y="906150"/>
            <a:ext cx="3600000" cy="3900"/>
          </a:xfrm>
          <a:prstGeom prst="straightConnector1">
            <a:avLst/>
          </a:prstGeom>
          <a:noFill/>
          <a:ln cap="flat" cmpd="sng" w="19050">
            <a:solidFill>
              <a:srgbClr val="83C5BE"/>
            </a:solidFill>
            <a:prstDash val="solid"/>
            <a:round/>
            <a:headEnd len="med" w="med" type="oval"/>
            <a:tailEnd len="med" w="med" type="oval"/>
          </a:ln>
        </p:spPr>
      </p:cxnSp>
      <p:pic>
        <p:nvPicPr>
          <p:cNvPr id="384" name="Google Shape;384;p33"/>
          <p:cNvPicPr preferRelativeResize="0"/>
          <p:nvPr/>
        </p:nvPicPr>
        <p:blipFill>
          <a:blip r:embed="rId3">
            <a:alphaModFix/>
          </a:blip>
          <a:stretch>
            <a:fillRect/>
          </a:stretch>
        </p:blipFill>
        <p:spPr>
          <a:xfrm>
            <a:off x="2677550" y="2365375"/>
            <a:ext cx="2094250" cy="1429249"/>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4"/>
          <p:cNvSpPr txBox="1"/>
          <p:nvPr/>
        </p:nvSpPr>
        <p:spPr>
          <a:xfrm>
            <a:off x="1518500" y="313000"/>
            <a:ext cx="46590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UTI (disorders, stones, infection):</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391" name="Google Shape;391;p34"/>
          <p:cNvCxnSpPr/>
          <p:nvPr/>
        </p:nvCxnSpPr>
        <p:spPr>
          <a:xfrm>
            <a:off x="19246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392" name="Google Shape;392;p34"/>
          <p:cNvSpPr txBox="1"/>
          <p:nvPr/>
        </p:nvSpPr>
        <p:spPr>
          <a:xfrm>
            <a:off x="93275" y="1116750"/>
            <a:ext cx="6924000" cy="62091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Overactive bladder</a:t>
            </a:r>
            <a:endParaRPr b="1" sz="1000">
              <a:solidFill>
                <a:srgbClr val="006D77"/>
              </a:solidFill>
              <a:highlight>
                <a:srgbClr val="EDF9F9"/>
              </a:highlight>
              <a:latin typeface="Lora"/>
              <a:ea typeface="Lora"/>
              <a:cs typeface="Lora"/>
              <a:sym typeface="Lora"/>
            </a:endParaRPr>
          </a:p>
          <a:p>
            <a:pPr indent="0" lvl="0" marL="914400" rtl="0" algn="l">
              <a:lnSpc>
                <a:spcPct val="115000"/>
              </a:lnSpc>
              <a:spcBef>
                <a:spcPts val="0"/>
              </a:spcBef>
              <a:spcAft>
                <a:spcPts val="0"/>
              </a:spcAft>
              <a:buNone/>
            </a:pPr>
            <a:r>
              <a:rPr b="1" lang="en-GB" sz="1000">
                <a:latin typeface="Mada"/>
                <a:ea typeface="Mada"/>
                <a:cs typeface="Mada"/>
                <a:sym typeface="Mada"/>
              </a:rPr>
              <a:t>-Investigation</a:t>
            </a:r>
            <a:r>
              <a:rPr lang="en-GB" sz="1000">
                <a:latin typeface="Mada"/>
                <a:ea typeface="Mada"/>
                <a:cs typeface="Mada"/>
                <a:sym typeface="Mada"/>
              </a:rPr>
              <a:t>: History (if started days ago suspect infection, if diabetic ask if controlled), Physical Exam, U/A, US (to check the whole tract)</a:t>
            </a:r>
            <a:endParaRPr sz="1000">
              <a:latin typeface="Mada"/>
              <a:ea typeface="Mada"/>
              <a:cs typeface="Mada"/>
              <a:sym typeface="Mada"/>
            </a:endParaRPr>
          </a:p>
          <a:p>
            <a:pPr indent="0" lvl="0" marL="914400" rtl="0" algn="l">
              <a:lnSpc>
                <a:spcPct val="115000"/>
              </a:lnSpc>
              <a:spcBef>
                <a:spcPts val="0"/>
              </a:spcBef>
              <a:spcAft>
                <a:spcPts val="0"/>
              </a:spcAft>
              <a:buNone/>
            </a:pPr>
            <a:r>
              <a:rPr lang="en-GB" sz="1000">
                <a:latin typeface="Mada"/>
                <a:ea typeface="Mada"/>
                <a:cs typeface="Mada"/>
                <a:sym typeface="Mada"/>
              </a:rPr>
              <a:t>-</a:t>
            </a:r>
            <a:r>
              <a:rPr b="1" lang="en-GB" sz="1000">
                <a:latin typeface="Mada"/>
                <a:ea typeface="Mada"/>
                <a:cs typeface="Mada"/>
                <a:sym typeface="Mada"/>
              </a:rPr>
              <a:t>Treatment</a:t>
            </a:r>
            <a:r>
              <a:rPr lang="en-GB" sz="1000">
                <a:latin typeface="Mada"/>
                <a:ea typeface="Mada"/>
                <a:cs typeface="Mada"/>
                <a:sym typeface="Mada"/>
              </a:rPr>
              <a:t>: Behavioral (don’t drink before bed, smoking cessation, reduce coffee and tea), pelvic floor exercise, Anti-cholinergic, Beta-3 agonists.</a:t>
            </a:r>
            <a:endParaRPr sz="1000">
              <a:latin typeface="Mada"/>
              <a:ea typeface="Mada"/>
              <a:cs typeface="Mada"/>
              <a:sym typeface="Mada"/>
            </a:endParaRPr>
          </a:p>
          <a:p>
            <a:pPr indent="0" lvl="0" marL="68580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Benign Prostatic Hyperplasia (BPH)</a:t>
            </a:r>
            <a:endParaRPr b="1" sz="1000">
              <a:solidFill>
                <a:srgbClr val="006D77"/>
              </a:solidFill>
              <a:highlight>
                <a:srgbClr val="EDF9F9"/>
              </a:highlight>
              <a:latin typeface="Lora"/>
              <a:ea typeface="Lora"/>
              <a:cs typeface="Lora"/>
              <a:sym typeface="Lora"/>
            </a:endParaRPr>
          </a:p>
          <a:p>
            <a:pPr indent="0" lvl="0" marL="6858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-Symptoms: </a:t>
            </a:r>
            <a:r>
              <a:rPr b="1" lang="en-GB" sz="1000">
                <a:solidFill>
                  <a:srgbClr val="83C5BE"/>
                </a:solidFill>
                <a:latin typeface="Mada"/>
                <a:ea typeface="Mada"/>
                <a:cs typeface="Mada"/>
                <a:sym typeface="Mada"/>
              </a:rPr>
              <a:t>LUTS</a:t>
            </a:r>
            <a:r>
              <a:rPr lang="en-GB" sz="1000">
                <a:latin typeface="Mada"/>
                <a:ea typeface="Mada"/>
                <a:cs typeface="Mada"/>
                <a:sym typeface="Mada"/>
              </a:rPr>
              <a:t> (voiding Symp and storage if the bladder </a:t>
            </a:r>
            <a:r>
              <a:rPr lang="en-GB" sz="1000">
                <a:latin typeface="Mada"/>
                <a:ea typeface="Mada"/>
                <a:cs typeface="Mada"/>
                <a:sym typeface="Mada"/>
              </a:rPr>
              <a:t>become</a:t>
            </a:r>
            <a:r>
              <a:rPr lang="en-GB" sz="1000">
                <a:latin typeface="Mada"/>
                <a:ea typeface="Mada"/>
                <a:cs typeface="Mada"/>
                <a:sym typeface="Mada"/>
              </a:rPr>
              <a:t> hyperactive), </a:t>
            </a:r>
            <a:r>
              <a:rPr b="1" lang="en-GB" sz="1000">
                <a:solidFill>
                  <a:srgbClr val="83C5BE"/>
                </a:solidFill>
                <a:latin typeface="Mada"/>
                <a:ea typeface="Mada"/>
                <a:cs typeface="Mada"/>
                <a:sym typeface="Mada"/>
              </a:rPr>
              <a:t>Poor bladder emptying</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Urinary retention</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UTI</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Hematuria</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Renal</a:t>
            </a:r>
            <a:r>
              <a:rPr lang="en-GB" sz="1000">
                <a:solidFill>
                  <a:srgbClr val="83C5BE"/>
                </a:solidFill>
                <a:latin typeface="Mada"/>
                <a:ea typeface="Mada"/>
                <a:cs typeface="Mada"/>
                <a:sym typeface="Mada"/>
              </a:rPr>
              <a:t> </a:t>
            </a:r>
            <a:r>
              <a:rPr b="1" lang="en-GB" sz="1000">
                <a:solidFill>
                  <a:srgbClr val="83C5BE"/>
                </a:solidFill>
                <a:latin typeface="Mada"/>
                <a:ea typeface="Mada"/>
                <a:cs typeface="Mada"/>
                <a:sym typeface="Mada"/>
              </a:rPr>
              <a:t>insufficiency</a:t>
            </a:r>
            <a:endParaRPr b="1" sz="1000">
              <a:solidFill>
                <a:srgbClr val="83C5BE"/>
              </a:solidFill>
              <a:latin typeface="Mada"/>
              <a:ea typeface="Mada"/>
              <a:cs typeface="Mada"/>
              <a:sym typeface="Mada"/>
            </a:endParaRPr>
          </a:p>
          <a:p>
            <a:pPr indent="0" lvl="0" marL="6858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-Investigation:</a:t>
            </a:r>
            <a:endParaRPr sz="1000">
              <a:latin typeface="Mada"/>
              <a:ea typeface="Mada"/>
              <a:cs typeface="Mada"/>
              <a:sym typeface="Mada"/>
            </a:endParaRPr>
          </a:p>
          <a:p>
            <a:pPr indent="0" lvl="0" marL="9144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1-Physical exam: Digital rectal exam (Tenderness Prostatitis, Hard nodules cancer), Focused, Neurologic exam (anal tone will reflect the bladder tone), Abdomen (distended bladder w/o tenderness comparing to cystitis)</a:t>
            </a:r>
            <a:endParaRPr sz="1000">
              <a:latin typeface="Mada"/>
              <a:ea typeface="Mada"/>
              <a:cs typeface="Mada"/>
              <a:sym typeface="Mada"/>
            </a:endParaRPr>
          </a:p>
          <a:p>
            <a:pPr indent="0" lvl="0" marL="9144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2-</a:t>
            </a:r>
            <a:r>
              <a:rPr b="1" lang="en-GB" sz="1000">
                <a:latin typeface="Mada"/>
                <a:ea typeface="Mada"/>
                <a:cs typeface="Mada"/>
                <a:sym typeface="Mada"/>
              </a:rPr>
              <a:t>Urinalysis</a:t>
            </a:r>
            <a:r>
              <a:rPr lang="en-GB" sz="1000">
                <a:latin typeface="Mada"/>
                <a:ea typeface="Mada"/>
                <a:cs typeface="Mada"/>
                <a:sym typeface="Mada"/>
              </a:rPr>
              <a:t> </a:t>
            </a:r>
            <a:r>
              <a:rPr b="1" lang="en-GB" sz="1000">
                <a:latin typeface="Mada"/>
                <a:ea typeface="Mada"/>
                <a:cs typeface="Mada"/>
                <a:sym typeface="Mada"/>
              </a:rPr>
              <a:t>&amp;</a:t>
            </a:r>
            <a:r>
              <a:rPr lang="en-GB" sz="1000">
                <a:latin typeface="Mada"/>
                <a:ea typeface="Mada"/>
                <a:cs typeface="Mada"/>
                <a:sym typeface="Mada"/>
              </a:rPr>
              <a:t> </a:t>
            </a:r>
            <a:r>
              <a:rPr b="1" lang="en-GB" sz="1000">
                <a:latin typeface="Mada"/>
                <a:ea typeface="Mada"/>
                <a:cs typeface="Mada"/>
                <a:sym typeface="Mada"/>
              </a:rPr>
              <a:t>Culture</a:t>
            </a:r>
            <a:r>
              <a:rPr lang="en-GB" sz="1000">
                <a:latin typeface="Mada"/>
                <a:ea typeface="Mada"/>
                <a:cs typeface="Mada"/>
                <a:sym typeface="Mada"/>
              </a:rPr>
              <a:t> (UTI, Hematuria), </a:t>
            </a:r>
            <a:r>
              <a:rPr b="1" lang="en-GB" sz="1000">
                <a:latin typeface="Mada"/>
                <a:ea typeface="Mada"/>
                <a:cs typeface="Mada"/>
                <a:sym typeface="Mada"/>
              </a:rPr>
              <a:t>Serum</a:t>
            </a:r>
            <a:r>
              <a:rPr lang="en-GB" sz="1000">
                <a:latin typeface="Mada"/>
                <a:ea typeface="Mada"/>
                <a:cs typeface="Mada"/>
                <a:sym typeface="Mada"/>
              </a:rPr>
              <a:t> </a:t>
            </a:r>
            <a:r>
              <a:rPr b="1" lang="en-GB" sz="1000">
                <a:latin typeface="Mada"/>
                <a:ea typeface="Mada"/>
                <a:cs typeface="Mada"/>
                <a:sym typeface="Mada"/>
              </a:rPr>
              <a:t>Creatinine </a:t>
            </a:r>
            <a:r>
              <a:rPr lang="en-GB" sz="1000">
                <a:latin typeface="Mada"/>
                <a:ea typeface="Mada"/>
                <a:cs typeface="Mada"/>
                <a:sym typeface="Mada"/>
              </a:rPr>
              <a:t>(urine reflux hydronephrosis), </a:t>
            </a:r>
            <a:r>
              <a:rPr b="1" lang="en-GB" sz="1000">
                <a:latin typeface="Mada"/>
                <a:ea typeface="Mada"/>
                <a:cs typeface="Mada"/>
                <a:sym typeface="Mada"/>
              </a:rPr>
              <a:t>Serum</a:t>
            </a:r>
            <a:r>
              <a:rPr lang="en-GB" sz="1000">
                <a:latin typeface="Mada"/>
                <a:ea typeface="Mada"/>
                <a:cs typeface="Mada"/>
                <a:sym typeface="Mada"/>
              </a:rPr>
              <a:t> </a:t>
            </a:r>
            <a:r>
              <a:rPr b="1" lang="en-GB" sz="1000">
                <a:latin typeface="Mada"/>
                <a:ea typeface="Mada"/>
                <a:cs typeface="Mada"/>
                <a:sym typeface="Mada"/>
              </a:rPr>
              <a:t>PSA </a:t>
            </a:r>
            <a:r>
              <a:rPr lang="en-GB" sz="1000">
                <a:latin typeface="Mada"/>
                <a:ea typeface="Mada"/>
                <a:cs typeface="Mada"/>
                <a:sym typeface="Mada"/>
              </a:rPr>
              <a:t>(PSA&lt;4 ng/ml), </a:t>
            </a:r>
            <a:r>
              <a:rPr b="1" lang="en-GB" sz="1000">
                <a:latin typeface="Mada"/>
                <a:ea typeface="Mada"/>
                <a:cs typeface="Mada"/>
                <a:sym typeface="Mada"/>
              </a:rPr>
              <a:t>Flow</a:t>
            </a:r>
            <a:r>
              <a:rPr lang="en-GB" sz="1000">
                <a:latin typeface="Mada"/>
                <a:ea typeface="Mada"/>
                <a:cs typeface="Mada"/>
                <a:sym typeface="Mada"/>
              </a:rPr>
              <a:t> </a:t>
            </a:r>
            <a:r>
              <a:rPr b="1" lang="en-GB" sz="1000">
                <a:latin typeface="Mada"/>
                <a:ea typeface="Mada"/>
                <a:cs typeface="Mada"/>
                <a:sym typeface="Mada"/>
              </a:rPr>
              <a:t>rate</a:t>
            </a:r>
            <a:r>
              <a:rPr lang="en-GB" sz="1000">
                <a:latin typeface="Mada"/>
                <a:ea typeface="Mada"/>
                <a:cs typeface="Mada"/>
                <a:sym typeface="Mada"/>
              </a:rPr>
              <a:t>, </a:t>
            </a:r>
            <a:r>
              <a:rPr b="1" lang="en-GB" sz="1000">
                <a:latin typeface="Mada"/>
                <a:ea typeface="Mada"/>
                <a:cs typeface="Mada"/>
                <a:sym typeface="Mada"/>
              </a:rPr>
              <a:t>Ultrasound</a:t>
            </a:r>
            <a:r>
              <a:rPr lang="en-GB" sz="1000">
                <a:latin typeface="Mada"/>
                <a:ea typeface="Mada"/>
                <a:cs typeface="Mada"/>
                <a:sym typeface="Mada"/>
              </a:rPr>
              <a:t> (Kidney -no hydronephrosis, normal size is 20-25- / Bladder / Prostate), </a:t>
            </a:r>
            <a:r>
              <a:rPr b="1" lang="en-GB" sz="1000">
                <a:latin typeface="Mada"/>
                <a:ea typeface="Mada"/>
                <a:cs typeface="Mada"/>
                <a:sym typeface="Mada"/>
              </a:rPr>
              <a:t>Post void residual </a:t>
            </a:r>
            <a:r>
              <a:rPr lang="en-GB" sz="1000">
                <a:latin typeface="Mada"/>
                <a:ea typeface="Mada"/>
                <a:cs typeface="Mada"/>
                <a:sym typeface="Mada"/>
              </a:rPr>
              <a:t>(PVR)</a:t>
            </a:r>
            <a:endParaRPr sz="1000">
              <a:latin typeface="Mada"/>
              <a:ea typeface="Mada"/>
              <a:cs typeface="Mada"/>
              <a:sym typeface="Mada"/>
            </a:endParaRPr>
          </a:p>
          <a:p>
            <a:pPr indent="0" lvl="0" marL="6858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-Complication: Bladder stones, UTI, bladder decompensation, Incontinence, upper tract deterioration, Hematuria, Acute urinary retention.</a:t>
            </a:r>
            <a:endParaRPr sz="1000">
              <a:latin typeface="Mada"/>
              <a:ea typeface="Mada"/>
              <a:cs typeface="Mada"/>
              <a:sym typeface="Mada"/>
            </a:endParaRPr>
          </a:p>
          <a:p>
            <a:pPr indent="0" lvl="0" marL="6858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-Treatment: For symptomatic only</a:t>
            </a:r>
            <a:endParaRPr sz="1000">
              <a:latin typeface="Mada"/>
              <a:ea typeface="Mada"/>
              <a:cs typeface="Mada"/>
              <a:sym typeface="Mada"/>
            </a:endParaRPr>
          </a:p>
          <a:p>
            <a:pPr indent="0" lvl="0" marL="9144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1-	Medical: </a:t>
            </a:r>
            <a:r>
              <a:rPr b="1" lang="en-GB" sz="1000">
                <a:latin typeface="Mada"/>
                <a:ea typeface="Mada"/>
                <a:cs typeface="Mada"/>
                <a:sym typeface="Mada"/>
              </a:rPr>
              <a:t>alpha-adrenergic blockers</a:t>
            </a:r>
            <a:r>
              <a:rPr lang="en-GB" sz="1000">
                <a:latin typeface="Mada"/>
                <a:ea typeface="Mada"/>
                <a:cs typeface="Mada"/>
                <a:sym typeface="Mada"/>
              </a:rPr>
              <a:t> (Tamsulocin, Alfuzocin) / </a:t>
            </a:r>
            <a:r>
              <a:rPr b="1" lang="en-GB" sz="1000">
                <a:latin typeface="Mada"/>
                <a:ea typeface="Mada"/>
                <a:cs typeface="Mada"/>
                <a:sym typeface="Mada"/>
              </a:rPr>
              <a:t>Androgen suppression </a:t>
            </a:r>
            <a:r>
              <a:rPr lang="en-GB" sz="1000">
                <a:latin typeface="Mada"/>
                <a:ea typeface="Mada"/>
                <a:cs typeface="Mada"/>
                <a:sym typeface="Mada"/>
              </a:rPr>
              <a:t>(Finasteride, Dutasteride)</a:t>
            </a:r>
            <a:endParaRPr sz="1000">
              <a:latin typeface="Mada"/>
              <a:ea typeface="Mada"/>
              <a:cs typeface="Mada"/>
              <a:sym typeface="Mada"/>
            </a:endParaRPr>
          </a:p>
          <a:p>
            <a:pPr indent="0" lvl="0" marL="9144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2-	Surgical: </a:t>
            </a:r>
            <a:r>
              <a:rPr b="1" lang="en-GB" sz="1000">
                <a:latin typeface="Mada"/>
                <a:ea typeface="Mada"/>
                <a:cs typeface="Mada"/>
                <a:sym typeface="Mada"/>
              </a:rPr>
              <a:t>Endoscopic, Transurethral resection of the prostate </a:t>
            </a:r>
            <a:r>
              <a:rPr lang="en-GB" sz="1000">
                <a:latin typeface="Mada"/>
                <a:ea typeface="Mada"/>
                <a:cs typeface="Mada"/>
                <a:sym typeface="Mada"/>
              </a:rPr>
              <a:t>(TURP, if there’s infection or hematuria or stones)</a:t>
            </a:r>
            <a:r>
              <a:rPr b="1" lang="en-GB" sz="1000">
                <a:latin typeface="Mada"/>
                <a:ea typeface="Mada"/>
                <a:cs typeface="Mada"/>
                <a:sym typeface="Mada"/>
              </a:rPr>
              <a:t>, Laser ablation, Prostatic stents, Open prostatectomy </a:t>
            </a:r>
            <a:r>
              <a:rPr lang="en-GB" sz="1000">
                <a:latin typeface="Mada"/>
                <a:ea typeface="Mada"/>
                <a:cs typeface="Mada"/>
                <a:sym typeface="Mada"/>
              </a:rPr>
              <a:t>(If size &gt;100 cc)</a:t>
            </a:r>
            <a:endParaRPr sz="1000">
              <a:latin typeface="Mada"/>
              <a:ea typeface="Mada"/>
              <a:cs typeface="Mada"/>
              <a:sym typeface="Mada"/>
            </a:endParaRPr>
          </a:p>
          <a:p>
            <a:pPr indent="0" lvl="0" marL="914400" rtl="0" algn="l">
              <a:lnSpc>
                <a:spcPct val="115000"/>
              </a:lnSpc>
              <a:spcBef>
                <a:spcPts val="0"/>
              </a:spcBef>
              <a:spcAft>
                <a:spcPts val="0"/>
              </a:spcAft>
              <a:buClr>
                <a:schemeClr val="dk1"/>
              </a:buClr>
              <a:buSzPts val="1100"/>
              <a:buFont typeface="Arial"/>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Hydrocele</a:t>
            </a:r>
            <a:endParaRPr b="1" sz="1000">
              <a:solidFill>
                <a:srgbClr val="006D77"/>
              </a:solidFill>
              <a:highlight>
                <a:srgbClr val="EDF9F9"/>
              </a:highlight>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-More common in babies and can happen in adults. </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-Types: Communicating &amp; Non-Communicating. </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-The distinction between a cyst of the epididymis and a hydrocoele is easy. Epididymal cysts transilluminate brightly and almost always multiple, therefore nodular on palpation and the testes palpated separately from the cyst unlike in hydrocoele the testes palpated within a fluid filled sac and demonstrates transillumination.</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-Management: </a:t>
            </a:r>
            <a:r>
              <a:rPr lang="en-GB" sz="1000">
                <a:latin typeface="Mada"/>
                <a:ea typeface="Mada"/>
                <a:cs typeface="Mada"/>
                <a:sym typeface="Mada"/>
              </a:rPr>
              <a:t>Hydrocelectomy (large), Plication (small)</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t/>
            </a:r>
            <a:endParaRPr sz="1000">
              <a:latin typeface="Mada"/>
              <a:ea typeface="Mada"/>
              <a:cs typeface="Mada"/>
              <a:sym typeface="Mada"/>
            </a:endParaRPr>
          </a:p>
          <a:p>
            <a:pPr indent="-292100" lvl="0" marL="457200" rtl="0" algn="l">
              <a:lnSpc>
                <a:spcPct val="115000"/>
              </a:lnSpc>
              <a:spcBef>
                <a:spcPts val="0"/>
              </a:spcBef>
              <a:spcAft>
                <a:spcPts val="0"/>
              </a:spcAft>
              <a:buClr>
                <a:srgbClr val="006D77"/>
              </a:buClr>
              <a:buSzPts val="1000"/>
              <a:buFont typeface="Lora"/>
              <a:buChar char="●"/>
            </a:pPr>
            <a:r>
              <a:rPr b="1" lang="en-GB" sz="1000">
                <a:solidFill>
                  <a:srgbClr val="006D77"/>
                </a:solidFill>
                <a:highlight>
                  <a:srgbClr val="EDF9F9"/>
                </a:highlight>
                <a:latin typeface="Lora"/>
                <a:ea typeface="Lora"/>
                <a:cs typeface="Lora"/>
                <a:sym typeface="Lora"/>
              </a:rPr>
              <a:t>Varicocele</a:t>
            </a:r>
            <a:endParaRPr b="1" sz="1000">
              <a:solidFill>
                <a:srgbClr val="006D77"/>
              </a:solidFill>
              <a:highlight>
                <a:srgbClr val="EDF9F9"/>
              </a:highlight>
              <a:latin typeface="Lora"/>
              <a:ea typeface="Lora"/>
              <a:cs typeface="Lora"/>
              <a:sym typeface="Lor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-More common on the left side (by Left renal vein), Impairs fertility by increase intratesticular temperature. </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-Treatment: Ligation (open, microscopic, lap), Angioembolization</a:t>
            </a:r>
            <a:endParaRPr sz="1000">
              <a:latin typeface="Mada"/>
              <a:ea typeface="Mada"/>
              <a:cs typeface="Mada"/>
              <a:sym typeface="Mada"/>
            </a:endParaRPr>
          </a:p>
          <a:p>
            <a:pPr indent="0" lvl="0" marL="45720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  </a:t>
            </a:r>
            <a:r>
              <a:rPr b="1" lang="en-GB" sz="1000">
                <a:latin typeface="Mada"/>
                <a:ea typeface="Mada"/>
                <a:cs typeface="Mada"/>
                <a:sym typeface="Mada"/>
              </a:rPr>
              <a:t>Treatment indication</a:t>
            </a:r>
            <a:r>
              <a:rPr lang="en-GB" sz="1000">
                <a:latin typeface="Mada"/>
                <a:ea typeface="Mada"/>
                <a:cs typeface="Mada"/>
                <a:sym typeface="Mada"/>
              </a:rPr>
              <a:t>: Infertility w/ abnormal semen, Testicular pain, Impaired testicular volume.</a:t>
            </a:r>
            <a:endParaRPr sz="1000">
              <a:latin typeface="Mada"/>
              <a:ea typeface="Mada"/>
              <a:cs typeface="Mada"/>
              <a:sym typeface="Mada"/>
            </a:endParaRPr>
          </a:p>
          <a:p>
            <a:pPr indent="0" lvl="0" marL="685800" rtl="0" algn="l">
              <a:lnSpc>
                <a:spcPct val="115000"/>
              </a:lnSpc>
              <a:spcBef>
                <a:spcPts val="0"/>
              </a:spcBef>
              <a:spcAft>
                <a:spcPts val="0"/>
              </a:spcAft>
              <a:buNone/>
            </a:pPr>
            <a:r>
              <a:t/>
            </a:r>
            <a:endParaRPr b="1" sz="1000">
              <a:latin typeface="Mada"/>
              <a:ea typeface="Mada"/>
              <a:cs typeface="Mada"/>
              <a:sym typeface="Mada"/>
            </a:endParaRPr>
          </a:p>
        </p:txBody>
      </p:sp>
      <p:pic>
        <p:nvPicPr>
          <p:cNvPr id="393" name="Google Shape;393;p34"/>
          <p:cNvPicPr preferRelativeResize="0"/>
          <p:nvPr/>
        </p:nvPicPr>
        <p:blipFill>
          <a:blip r:embed="rId3">
            <a:alphaModFix/>
          </a:blip>
          <a:stretch>
            <a:fillRect/>
          </a:stretch>
        </p:blipFill>
        <p:spPr>
          <a:xfrm>
            <a:off x="1080125" y="8001663"/>
            <a:ext cx="5429250" cy="2857500"/>
          </a:xfrm>
          <a:prstGeom prst="rect">
            <a:avLst/>
          </a:prstGeom>
          <a:noFill/>
          <a:ln>
            <a:noFill/>
          </a:ln>
        </p:spPr>
      </p:pic>
      <p:sp>
        <p:nvSpPr>
          <p:cNvPr id="394" name="Google Shape;394;p34"/>
          <p:cNvSpPr txBox="1"/>
          <p:nvPr/>
        </p:nvSpPr>
        <p:spPr>
          <a:xfrm>
            <a:off x="2946175" y="7995175"/>
            <a:ext cx="1709400" cy="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7030A0"/>
                </a:solidFill>
                <a:latin typeface="Pacifico"/>
                <a:ea typeface="Pacifico"/>
                <a:cs typeface="Pacifico"/>
                <a:sym typeface="Pacifico"/>
              </a:rPr>
              <a:t>A</a:t>
            </a:r>
            <a:r>
              <a:rPr lang="en-GB" sz="2000">
                <a:solidFill>
                  <a:srgbClr val="7030A0"/>
                </a:solidFill>
                <a:latin typeface="Pacifico"/>
                <a:ea typeface="Pacifico"/>
                <a:cs typeface="Pacifico"/>
                <a:sym typeface="Pacifico"/>
              </a:rPr>
              <a:t>lmost There </a:t>
            </a:r>
            <a:endParaRPr sz="2000">
              <a:solidFill>
                <a:srgbClr val="7030A0"/>
              </a:solidFill>
              <a:latin typeface="Pacifico"/>
              <a:ea typeface="Pacifico"/>
              <a:cs typeface="Pacifico"/>
              <a:sym typeface="Pacific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5"/>
          <p:cNvSpPr txBox="1"/>
          <p:nvPr/>
        </p:nvSpPr>
        <p:spPr>
          <a:xfrm>
            <a:off x="832038" y="246475"/>
            <a:ext cx="59235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Common Genitourinary Tract Malignancy</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01" name="Google Shape;401;p35"/>
          <p:cNvCxnSpPr/>
          <p:nvPr/>
        </p:nvCxnSpPr>
        <p:spPr>
          <a:xfrm>
            <a:off x="1994775" y="735488"/>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02" name="Google Shape;402;p35"/>
          <p:cNvSpPr/>
          <p:nvPr/>
        </p:nvSpPr>
        <p:spPr>
          <a:xfrm>
            <a:off x="75875" y="1014700"/>
            <a:ext cx="455259" cy="429881"/>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5"/>
          <p:cNvSpPr txBox="1"/>
          <p:nvPr/>
        </p:nvSpPr>
        <p:spPr>
          <a:xfrm>
            <a:off x="66962" y="1006761"/>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D2542"/>
                </a:solidFill>
                <a:latin typeface="Life Savers"/>
                <a:ea typeface="Life Savers"/>
                <a:cs typeface="Life Savers"/>
                <a:sym typeface="Life Savers"/>
              </a:rPr>
              <a:t>1</a:t>
            </a:r>
            <a:endParaRPr b="1" sz="1500">
              <a:solidFill>
                <a:srgbClr val="1D2542"/>
              </a:solidFill>
              <a:latin typeface="Life Savers"/>
              <a:ea typeface="Life Savers"/>
              <a:cs typeface="Life Savers"/>
              <a:sym typeface="Life Savers"/>
            </a:endParaRPr>
          </a:p>
        </p:txBody>
      </p:sp>
      <p:sp>
        <p:nvSpPr>
          <p:cNvPr id="404" name="Google Shape;404;p35"/>
          <p:cNvSpPr txBox="1"/>
          <p:nvPr/>
        </p:nvSpPr>
        <p:spPr>
          <a:xfrm>
            <a:off x="548975" y="1048450"/>
            <a:ext cx="3000000" cy="36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006D77"/>
                </a:solidFill>
                <a:highlight>
                  <a:srgbClr val="EDF9F9"/>
                </a:highlight>
                <a:latin typeface="Lora"/>
                <a:ea typeface="Lora"/>
                <a:cs typeface="Lora"/>
                <a:sym typeface="Lora"/>
              </a:rPr>
              <a:t>RCC ( Most common type CCRCC):</a:t>
            </a:r>
            <a:endParaRPr sz="1500"/>
          </a:p>
        </p:txBody>
      </p:sp>
      <p:pic>
        <p:nvPicPr>
          <p:cNvPr id="405" name="Google Shape;405;p35"/>
          <p:cNvPicPr preferRelativeResize="0"/>
          <p:nvPr/>
        </p:nvPicPr>
        <p:blipFill>
          <a:blip r:embed="rId3">
            <a:alphaModFix/>
          </a:blip>
          <a:stretch>
            <a:fillRect/>
          </a:stretch>
        </p:blipFill>
        <p:spPr>
          <a:xfrm>
            <a:off x="6587286" y="6486824"/>
            <a:ext cx="920675" cy="1060451"/>
          </a:xfrm>
          <a:prstGeom prst="rect">
            <a:avLst/>
          </a:prstGeom>
          <a:noFill/>
          <a:ln>
            <a:noFill/>
          </a:ln>
        </p:spPr>
      </p:pic>
      <p:sp>
        <p:nvSpPr>
          <p:cNvPr id="406" name="Google Shape;406;p35"/>
          <p:cNvSpPr txBox="1"/>
          <p:nvPr/>
        </p:nvSpPr>
        <p:spPr>
          <a:xfrm>
            <a:off x="219350" y="1888950"/>
            <a:ext cx="7037700" cy="7405200"/>
          </a:xfrm>
          <a:prstGeom prst="rect">
            <a:avLst/>
          </a:prstGeom>
          <a:noFill/>
          <a:ln>
            <a:noFill/>
          </a:ln>
        </p:spPr>
        <p:txBody>
          <a:bodyPr anchorCtr="0" anchor="t" bIns="91425" lIns="91425" spcFirstLastPara="1" rIns="91425" wrap="square" tIns="91425">
            <a:noAutofit/>
          </a:bodyPr>
          <a:lstStyle/>
          <a:p>
            <a:pPr indent="-158750"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Definition:</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Renal tumor that arises from the </a:t>
            </a:r>
            <a:r>
              <a:rPr lang="en-GB" sz="1000">
                <a:solidFill>
                  <a:srgbClr val="FF0000"/>
                </a:solidFill>
                <a:latin typeface="Mada"/>
                <a:ea typeface="Mada"/>
                <a:cs typeface="Mada"/>
                <a:sym typeface="Mada"/>
              </a:rPr>
              <a:t>PCT</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Risk factors/Associations:</a:t>
            </a:r>
            <a:r>
              <a:rPr b="1"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Sporadic: Risk increased with being a male, PCKD, Smoking</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Hereditary:</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VHL syndrome: </a:t>
            </a:r>
            <a:r>
              <a:rPr lang="en-GB" sz="1000">
                <a:solidFill>
                  <a:schemeClr val="dk1"/>
                </a:solidFill>
                <a:latin typeface="Mada"/>
                <a:ea typeface="Mada"/>
                <a:cs typeface="Mada"/>
                <a:sym typeface="Mada"/>
              </a:rPr>
              <a:t>Autosomal dominant, mutation in short arm of Chromosome 3 (</a:t>
            </a:r>
            <a:r>
              <a:rPr lang="en-GB" sz="1000">
                <a:solidFill>
                  <a:srgbClr val="FF0000"/>
                </a:solidFill>
                <a:latin typeface="Mada"/>
                <a:ea typeface="Mada"/>
                <a:cs typeface="Mada"/>
                <a:sym typeface="Mada"/>
              </a:rPr>
              <a:t>3p</a:t>
            </a:r>
            <a:r>
              <a:rPr lang="en-GB" sz="1000">
                <a:solidFill>
                  <a:schemeClr val="dk1"/>
                </a:solidFill>
                <a:latin typeface="Mada"/>
                <a:ea typeface="Mada"/>
                <a:cs typeface="Mada"/>
                <a:sym typeface="Mada"/>
              </a:rPr>
              <a:t>). Screen all family members.</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Tuberous sclerosis: Tuberous sclerosis is caused by mutations in either the TSC1 or TSC2 gene. These genes are involved in regulating cell growth, and the mutations lead to uncontrolled growth and multiple tumours throughout the body.</a:t>
            </a:r>
            <a:endParaRPr sz="1000">
              <a:solidFill>
                <a:schemeClr val="dk1"/>
              </a:solidFill>
              <a:latin typeface="Mada"/>
              <a:ea typeface="Mada"/>
              <a:cs typeface="Mada"/>
              <a:sym typeface="Mada"/>
            </a:endParaRPr>
          </a:p>
          <a:p>
            <a:pPr indent="-111125"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Signs &amp; Symptom:</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rgbClr val="FF0000"/>
                </a:solidFill>
                <a:latin typeface="Mada"/>
                <a:ea typeface="Mada"/>
                <a:cs typeface="Mada"/>
                <a:sym typeface="Mada"/>
              </a:rPr>
              <a:t>Triad: </a:t>
            </a:r>
            <a:r>
              <a:rPr lang="en-GB" sz="1000">
                <a:solidFill>
                  <a:srgbClr val="BF9000"/>
                </a:solidFill>
                <a:latin typeface="Mada"/>
                <a:ea typeface="Mada"/>
                <a:cs typeface="Mada"/>
                <a:sym typeface="Mada"/>
              </a:rPr>
              <a:t>Hematuria</a:t>
            </a:r>
            <a:r>
              <a:rPr lang="en-GB" sz="1000">
                <a:solidFill>
                  <a:schemeClr val="dk1"/>
                </a:solidFill>
                <a:latin typeface="Mada"/>
                <a:ea typeface="Mada"/>
                <a:cs typeface="Mada"/>
                <a:sym typeface="Mada"/>
              </a:rPr>
              <a:t>, Flank pain and palpable flank mass.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 a middle-aged smoker with a </a:t>
            </a:r>
            <a:r>
              <a:rPr lang="en-GB" sz="1000">
                <a:solidFill>
                  <a:srgbClr val="FF0000"/>
                </a:solidFill>
                <a:latin typeface="Mada"/>
                <a:ea typeface="Mada"/>
                <a:cs typeface="Mada"/>
                <a:sym typeface="Mada"/>
              </a:rPr>
              <a:t>left-sided varicocele</a:t>
            </a:r>
            <a:r>
              <a:rPr lang="en-GB" sz="1000">
                <a:solidFill>
                  <a:schemeClr val="dk1"/>
                </a:solidFill>
                <a:latin typeface="Mada"/>
                <a:ea typeface="Mada"/>
                <a:cs typeface="Mada"/>
                <a:sym typeface="Mada"/>
              </a:rPr>
              <a:t>, think renal cell carcinoma!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PNS(Paraneoplastic Syndrome):</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Stauffer's syndrome: non-metastatic hepatic dysfunction characterized by elevated liver enzymes (esp. alkaline</a:t>
            </a:r>
            <a:r>
              <a:rPr lang="en-GB" sz="1000">
                <a:solidFill>
                  <a:schemeClr val="accent5"/>
                </a:solidFill>
                <a:uFill>
                  <a:noFill/>
                </a:uFill>
                <a:latin typeface="Mada"/>
                <a:ea typeface="Mada"/>
                <a:cs typeface="Mada"/>
                <a:sym typeface="Mada"/>
                <a:hlinkClick r:id="rId4">
                  <a:extLst>
                    <a:ext uri="{A12FA001-AC4F-418D-AE19-62706E023703}">
                      <ahyp:hlinkClr val="tx"/>
                    </a:ext>
                  </a:extLst>
                </a:hlinkClick>
              </a:rPr>
              <a:t> </a:t>
            </a:r>
            <a:r>
              <a:rPr lang="en-GB" sz="1000">
                <a:solidFill>
                  <a:schemeClr val="dk1"/>
                </a:solidFill>
                <a:latin typeface="Mada"/>
                <a:ea typeface="Mada"/>
                <a:cs typeface="Mada"/>
                <a:sym typeface="Mada"/>
              </a:rPr>
              <a:t>phosphatase) and clotting abnormalities.</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Budd-Chiari syndrome (Involvement of the IVC): lower limb edema, ascites, hepatic dysfunction.</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Hypertension, polycythemia, Hypercalcemia.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NOTE: </a:t>
            </a:r>
            <a:r>
              <a:rPr lang="en-GB" sz="1000">
                <a:solidFill>
                  <a:srgbClr val="FF0000"/>
                </a:solidFill>
                <a:latin typeface="Mada"/>
                <a:ea typeface="Mada"/>
                <a:cs typeface="Mada"/>
                <a:sym typeface="Mada"/>
              </a:rPr>
              <a:t>Hypercalcemia is the only PNS symptom that can be managed medically</a:t>
            </a:r>
            <a:r>
              <a:rPr lang="en-GB" sz="1000">
                <a:solidFill>
                  <a:schemeClr val="dk1"/>
                </a:solidFill>
                <a:latin typeface="Mada"/>
                <a:ea typeface="Mada"/>
                <a:cs typeface="Mada"/>
                <a:sym typeface="Mada"/>
              </a:rPr>
              <a:t>, others are managed by nephrectomy + RCC is usually in one side, if </a:t>
            </a:r>
            <a:r>
              <a:rPr lang="en-GB" sz="1000">
                <a:solidFill>
                  <a:srgbClr val="FF0000"/>
                </a:solidFill>
                <a:latin typeface="Mada"/>
                <a:ea typeface="Mada"/>
                <a:cs typeface="Mada"/>
                <a:sym typeface="Mada"/>
              </a:rPr>
              <a:t>bilateral think of VHL and tuberous sclerosis.</a:t>
            </a:r>
            <a:endParaRPr sz="1000">
              <a:solidFill>
                <a:srgbClr val="FF0000"/>
              </a:solidFill>
              <a:latin typeface="Mada"/>
              <a:ea typeface="Mada"/>
              <a:cs typeface="Mada"/>
              <a:sym typeface="Mada"/>
            </a:endParaRPr>
          </a:p>
          <a:p>
            <a:pPr indent="-153499"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Diagnosis:</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US</a:t>
            </a:r>
            <a:r>
              <a:rPr lang="en-GB" sz="1000">
                <a:solidFill>
                  <a:schemeClr val="dk1"/>
                </a:solidFill>
                <a:latin typeface="Mada"/>
                <a:ea typeface="Mada"/>
                <a:cs typeface="Mada"/>
                <a:sym typeface="Mada"/>
              </a:rPr>
              <a:t> followed by </a:t>
            </a:r>
            <a:r>
              <a:rPr lang="en-GB" sz="1000">
                <a:solidFill>
                  <a:srgbClr val="FF0000"/>
                </a:solidFill>
                <a:latin typeface="Mada"/>
                <a:ea typeface="Mada"/>
                <a:cs typeface="Mada"/>
                <a:sym typeface="Mada"/>
              </a:rPr>
              <a:t>CT-scan with contrast </a:t>
            </a:r>
            <a:r>
              <a:rPr lang="en-GB" sz="1000">
                <a:solidFill>
                  <a:schemeClr val="dk1"/>
                </a:solidFill>
                <a:latin typeface="Mada"/>
                <a:ea typeface="Mada"/>
                <a:cs typeface="Mada"/>
                <a:sym typeface="Mada"/>
              </a:rPr>
              <a:t>(used for staging as well).</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BF8F00"/>
                </a:solidFill>
                <a:latin typeface="Mada"/>
                <a:ea typeface="Mada"/>
                <a:cs typeface="Mada"/>
                <a:sym typeface="Mada"/>
              </a:rPr>
              <a:t>Confirmatory:  </a:t>
            </a:r>
            <a:r>
              <a:rPr lang="en-GB" sz="1000">
                <a:solidFill>
                  <a:schemeClr val="dk1"/>
                </a:solidFill>
                <a:latin typeface="Mada"/>
                <a:ea typeface="Mada"/>
                <a:cs typeface="Mada"/>
                <a:sym typeface="Mada"/>
              </a:rPr>
              <a:t>Histology on nephrectomy specimen</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Polygonal clear </a:t>
            </a:r>
            <a:r>
              <a:rPr lang="en-GB" sz="1000">
                <a:solidFill>
                  <a:schemeClr val="dk1"/>
                </a:solidFill>
                <a:latin typeface="Mada"/>
                <a:ea typeface="Mada"/>
                <a:cs typeface="Mada"/>
                <a:sym typeface="Mada"/>
              </a:rPr>
              <a:t>cells filled with accumulated lipids and carbohydrate. (Grossly it’s golden-yellow due to lipids)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To evaluate metastasis: CXR, IVP, CT, LFT, calcium or bone scan (if pt has bone pain)</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Cannonball metastasis </a:t>
            </a:r>
            <a:r>
              <a:rPr lang="en-GB" sz="1000">
                <a:solidFill>
                  <a:schemeClr val="dk1"/>
                </a:solidFill>
                <a:latin typeface="Mada"/>
                <a:ea typeface="Mada"/>
                <a:cs typeface="Mada"/>
                <a:sym typeface="Mada"/>
              </a:rPr>
              <a:t>to lung on CXR, CT and MRI </a:t>
            </a:r>
            <a:r>
              <a:rPr lang="en-GB" sz="1000">
                <a:solidFill>
                  <a:srgbClr val="93C47D"/>
                </a:solidFill>
                <a:latin typeface="Mada"/>
                <a:ea typeface="Mada"/>
                <a:cs typeface="Mada"/>
                <a:sym typeface="Mada"/>
              </a:rPr>
              <a:t>multiple white patches (deposits of renal cancer metastasis) that resemble miliary TB</a:t>
            </a:r>
            <a:endParaRPr sz="1000">
              <a:solidFill>
                <a:srgbClr val="93C47D"/>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rgbClr val="FF0000"/>
                </a:solidFill>
                <a:latin typeface="Mada"/>
                <a:ea typeface="Mada"/>
                <a:cs typeface="Mada"/>
                <a:sym typeface="Mada"/>
              </a:rPr>
              <a:t>Kidney performance status is the best prognostic factor in pt with metastatic RCC.</a:t>
            </a:r>
            <a:endParaRPr sz="1000">
              <a:solidFill>
                <a:srgbClr val="FF0000"/>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FF0000"/>
              </a:solidFill>
              <a:latin typeface="Mada"/>
              <a:ea typeface="Mada"/>
              <a:cs typeface="Mada"/>
              <a:sym typeface="Mada"/>
            </a:endParaRPr>
          </a:p>
          <a:p>
            <a:pPr indent="-153499"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Treatment:</a:t>
            </a:r>
            <a:r>
              <a:rPr lang="en-GB" sz="1000">
                <a:solidFill>
                  <a:schemeClr val="dk1"/>
                </a:solidFill>
                <a:latin typeface="Mada"/>
                <a:ea typeface="Mada"/>
                <a:cs typeface="Mada"/>
                <a:sym typeface="Mada"/>
              </a:rPr>
              <a:t> Surgical resection as RCC is </a:t>
            </a:r>
            <a:r>
              <a:rPr lang="en-GB" sz="1000">
                <a:solidFill>
                  <a:srgbClr val="FF0000"/>
                </a:solidFill>
                <a:latin typeface="Mada"/>
                <a:ea typeface="Mada"/>
                <a:cs typeface="Mada"/>
                <a:sym typeface="Mada"/>
              </a:rPr>
              <a:t>chemo-radio resistant</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Unilateral: </a:t>
            </a:r>
            <a:r>
              <a:rPr lang="en-GB" sz="1000">
                <a:solidFill>
                  <a:srgbClr val="FF0000"/>
                </a:solidFill>
                <a:latin typeface="Mada"/>
                <a:ea typeface="Mada"/>
                <a:cs typeface="Mada"/>
                <a:sym typeface="Mada"/>
              </a:rPr>
              <a:t>Radical nephrectomy.  </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If bilateral: Partial nephrectomy.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Radiotherapy &amp; chemotherapy (Radio &amp; chemo resistant) Multitarget tyrosine kinase inhibitors TKIs (antiangiogenic) median 12 months progression-free survival benefit.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For metastatic: Immunotherapy: Infliximab &amp; IL-2 are very effective but bad side effect &amp; IFG second line. (</a:t>
            </a:r>
            <a:r>
              <a:rPr lang="en-GB" sz="1000">
                <a:solidFill>
                  <a:srgbClr val="BF9000"/>
                </a:solidFill>
                <a:latin typeface="Mada"/>
                <a:ea typeface="Mada"/>
                <a:cs typeface="Mada"/>
                <a:sym typeface="Mada"/>
              </a:rPr>
              <a:t>Performance factor is an important prognostic factor</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53499"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Stages:</a:t>
            </a:r>
            <a:r>
              <a:rPr b="1"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Stage I:</a:t>
            </a:r>
            <a:r>
              <a:rPr lang="en-GB" sz="1000">
                <a:solidFill>
                  <a:schemeClr val="dk1"/>
                </a:solidFill>
                <a:latin typeface="Mada"/>
                <a:ea typeface="Mada"/>
                <a:cs typeface="Mada"/>
                <a:sym typeface="Mada"/>
              </a:rPr>
              <a:t> tumor &lt; 2.5cm , no nodes, no metastases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a:t>
            </a:r>
            <a:r>
              <a:rPr b="1" lang="en-GB" sz="1000" u="sng">
                <a:solidFill>
                  <a:schemeClr val="dk1"/>
                </a:solidFill>
                <a:latin typeface="Mada"/>
                <a:ea typeface="Mada"/>
                <a:cs typeface="Mada"/>
                <a:sym typeface="Mada"/>
              </a:rPr>
              <a:t>Stage II:</a:t>
            </a:r>
            <a:r>
              <a:rPr lang="en-GB" sz="1000">
                <a:solidFill>
                  <a:schemeClr val="dk1"/>
                </a:solidFill>
                <a:latin typeface="Mada"/>
                <a:ea typeface="Mada"/>
                <a:cs typeface="Mada"/>
                <a:sym typeface="Mada"/>
              </a:rPr>
              <a:t> tumor &gt; 2.5 cm limited to kidney, no node, no metastases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Stage III:</a:t>
            </a:r>
            <a:r>
              <a:rPr lang="en-GB" sz="1000">
                <a:solidFill>
                  <a:schemeClr val="dk1"/>
                </a:solidFill>
                <a:latin typeface="Mada"/>
                <a:ea typeface="Mada"/>
                <a:cs typeface="Mada"/>
                <a:sym typeface="Mada"/>
              </a:rPr>
              <a:t> tumor extend to IVC or main renal vein +ve regional lymph node but &lt; 2cm, no metastases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Stage IV:</a:t>
            </a:r>
            <a:r>
              <a:rPr lang="en-GB" sz="1000">
                <a:solidFill>
                  <a:schemeClr val="dk1"/>
                </a:solidFill>
                <a:latin typeface="Mada"/>
                <a:ea typeface="Mada"/>
                <a:cs typeface="Mada"/>
                <a:sym typeface="Mada"/>
              </a:rPr>
              <a:t> distant metastasis or +ve lymph nodes &gt; 2 cm, or tumor extends past Gerota's fascia</a:t>
            </a:r>
            <a:endParaRPr sz="1000">
              <a:latin typeface="Mada"/>
              <a:ea typeface="Mada"/>
              <a:cs typeface="Mada"/>
              <a:sym typeface="Mada"/>
            </a:endParaRPr>
          </a:p>
        </p:txBody>
      </p:sp>
      <p:sp>
        <p:nvSpPr>
          <p:cNvPr id="407" name="Google Shape;407;p35"/>
          <p:cNvSpPr/>
          <p:nvPr/>
        </p:nvSpPr>
        <p:spPr>
          <a:xfrm>
            <a:off x="353355" y="1938500"/>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p:nvPr/>
        </p:nvSpPr>
        <p:spPr>
          <a:xfrm>
            <a:off x="1314383" y="6253768"/>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5"/>
          <p:cNvSpPr/>
          <p:nvPr/>
        </p:nvSpPr>
        <p:spPr>
          <a:xfrm>
            <a:off x="859034" y="7804744"/>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6"/>
          <p:cNvSpPr txBox="1"/>
          <p:nvPr/>
        </p:nvSpPr>
        <p:spPr>
          <a:xfrm>
            <a:off x="442475" y="84250"/>
            <a:ext cx="6400200" cy="38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Common Genitourinary Tract Malignancy: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16" name="Google Shape;416;p36"/>
          <p:cNvCxnSpPr/>
          <p:nvPr/>
        </p:nvCxnSpPr>
        <p:spPr>
          <a:xfrm>
            <a:off x="1994775" y="597725"/>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17" name="Google Shape;417;p36"/>
          <p:cNvSpPr/>
          <p:nvPr/>
        </p:nvSpPr>
        <p:spPr>
          <a:xfrm>
            <a:off x="123600" y="5523113"/>
            <a:ext cx="455259" cy="429881"/>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6"/>
          <p:cNvSpPr txBox="1"/>
          <p:nvPr/>
        </p:nvSpPr>
        <p:spPr>
          <a:xfrm>
            <a:off x="114680" y="5512913"/>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D2542"/>
                </a:solidFill>
                <a:latin typeface="Life Savers"/>
                <a:ea typeface="Life Savers"/>
                <a:cs typeface="Life Savers"/>
                <a:sym typeface="Life Savers"/>
              </a:rPr>
              <a:t>3</a:t>
            </a:r>
            <a:endParaRPr b="1" sz="1500">
              <a:solidFill>
                <a:srgbClr val="1D2542"/>
              </a:solidFill>
              <a:latin typeface="Life Savers"/>
              <a:ea typeface="Life Savers"/>
              <a:cs typeface="Life Savers"/>
              <a:sym typeface="Life Savers"/>
            </a:endParaRPr>
          </a:p>
        </p:txBody>
      </p:sp>
      <p:sp>
        <p:nvSpPr>
          <p:cNvPr id="419" name="Google Shape;419;p36"/>
          <p:cNvSpPr txBox="1"/>
          <p:nvPr/>
        </p:nvSpPr>
        <p:spPr>
          <a:xfrm>
            <a:off x="587767" y="5613615"/>
            <a:ext cx="3000000" cy="36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006D77"/>
                </a:solidFill>
                <a:highlight>
                  <a:srgbClr val="EDF9F9"/>
                </a:highlight>
                <a:latin typeface="Lora"/>
                <a:ea typeface="Lora"/>
                <a:cs typeface="Lora"/>
                <a:sym typeface="Lora"/>
              </a:rPr>
              <a:t>Prostate </a:t>
            </a:r>
            <a:r>
              <a:rPr b="1" lang="en-GB" sz="1200">
                <a:solidFill>
                  <a:srgbClr val="006D77"/>
                </a:solidFill>
                <a:highlight>
                  <a:srgbClr val="EDF9F9"/>
                </a:highlight>
                <a:latin typeface="Lora"/>
                <a:ea typeface="Lora"/>
                <a:cs typeface="Lora"/>
                <a:sym typeface="Lora"/>
              </a:rPr>
              <a:t>tumors</a:t>
            </a:r>
            <a:endParaRPr sz="1200"/>
          </a:p>
        </p:txBody>
      </p:sp>
      <p:graphicFrame>
        <p:nvGraphicFramePr>
          <p:cNvPr id="420" name="Google Shape;420;p36"/>
          <p:cNvGraphicFramePr/>
          <p:nvPr/>
        </p:nvGraphicFramePr>
        <p:xfrm>
          <a:off x="518676" y="9301380"/>
          <a:ext cx="3000000" cy="3000000"/>
        </p:xfrm>
        <a:graphic>
          <a:graphicData uri="http://schemas.openxmlformats.org/drawingml/2006/table">
            <a:tbl>
              <a:tblPr>
                <a:noFill/>
                <a:tableStyleId>{B6F77255-8E22-42FF-A613-E4E740F40E79}</a:tableStyleId>
              </a:tblPr>
              <a:tblGrid>
                <a:gridCol w="3786150"/>
                <a:gridCol w="2875550"/>
              </a:tblGrid>
              <a:tr h="258850">
                <a:tc>
                  <a:txBody>
                    <a:bodyPr/>
                    <a:lstStyle/>
                    <a:p>
                      <a:pPr indent="0" lvl="0" marL="0" rtl="0" algn="ctr">
                        <a:lnSpc>
                          <a:spcPct val="115000"/>
                        </a:lnSpc>
                        <a:spcBef>
                          <a:spcPts val="0"/>
                        </a:spcBef>
                        <a:spcAft>
                          <a:spcPts val="0"/>
                        </a:spcAft>
                        <a:buNone/>
                      </a:pPr>
                      <a:r>
                        <a:rPr b="1" lang="en-GB" sz="800">
                          <a:solidFill>
                            <a:srgbClr val="006D77"/>
                          </a:solidFill>
                          <a:latin typeface="Mada"/>
                          <a:ea typeface="Mada"/>
                          <a:cs typeface="Mada"/>
                          <a:sym typeface="Mada"/>
                        </a:rPr>
                        <a:t>Adenocarcinoma (Most common)</a:t>
                      </a:r>
                      <a:endParaRPr b="1" sz="800">
                        <a:solidFill>
                          <a:srgbClr val="006D77"/>
                        </a:solidFill>
                        <a:latin typeface="Mada"/>
                        <a:ea typeface="Mada"/>
                        <a:cs typeface="Mada"/>
                        <a:sym typeface="Mada"/>
                      </a:endParaRPr>
                    </a:p>
                  </a:txBody>
                  <a:tcPr marT="91425" marB="91425" marR="68575" marL="68575">
                    <a:lnL cap="flat" cmpd="sng" w="12700">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9F9"/>
                    </a:solidFill>
                  </a:tcPr>
                </a:tc>
                <a:tc>
                  <a:txBody>
                    <a:bodyPr/>
                    <a:lstStyle/>
                    <a:p>
                      <a:pPr indent="0" lvl="0" marL="0" rtl="0" algn="ctr">
                        <a:lnSpc>
                          <a:spcPct val="115000"/>
                        </a:lnSpc>
                        <a:spcBef>
                          <a:spcPts val="0"/>
                        </a:spcBef>
                        <a:spcAft>
                          <a:spcPts val="0"/>
                        </a:spcAft>
                        <a:buNone/>
                      </a:pPr>
                      <a:r>
                        <a:rPr b="1" lang="en-GB" sz="800">
                          <a:solidFill>
                            <a:srgbClr val="006D77"/>
                          </a:solidFill>
                          <a:latin typeface="Mada"/>
                          <a:ea typeface="Mada"/>
                          <a:cs typeface="Mada"/>
                          <a:sym typeface="Mada"/>
                        </a:rPr>
                        <a:t>BPH</a:t>
                      </a:r>
                      <a:endParaRPr b="1" sz="800">
                        <a:solidFill>
                          <a:srgbClr val="006D77"/>
                        </a:solidFill>
                        <a:latin typeface="Mada"/>
                        <a:ea typeface="Mada"/>
                        <a:cs typeface="Mada"/>
                        <a:sym typeface="Mada"/>
                      </a:endParaRPr>
                    </a:p>
                  </a:txBody>
                  <a:tcPr marT="91425" marB="91425" marR="68575" marL="68575">
                    <a:lnL cap="flat" cmpd="sng" w="9525">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EDF9F9"/>
                    </a:solidFill>
                  </a:tcPr>
                </a:tc>
              </a:tr>
              <a:tr h="902125">
                <a:tc>
                  <a:txBody>
                    <a:bodyPr/>
                    <a:lstStyle/>
                    <a:p>
                      <a:pPr indent="0" lvl="0" marL="0" rtl="0" algn="l">
                        <a:lnSpc>
                          <a:spcPct val="115000"/>
                        </a:lnSpc>
                        <a:spcBef>
                          <a:spcPts val="0"/>
                        </a:spcBef>
                        <a:spcAft>
                          <a:spcPts val="0"/>
                        </a:spcAft>
                        <a:buNone/>
                      </a:pPr>
                      <a:r>
                        <a:rPr b="1" lang="en-GB" sz="800">
                          <a:latin typeface="Mada"/>
                          <a:ea typeface="Mada"/>
                          <a:cs typeface="Mada"/>
                          <a:sym typeface="Mada"/>
                        </a:rPr>
                        <a:t>Location:</a:t>
                      </a:r>
                      <a:r>
                        <a:rPr lang="en-GB" sz="800">
                          <a:latin typeface="Mada"/>
                          <a:ea typeface="Mada"/>
                          <a:cs typeface="Mada"/>
                          <a:sym typeface="Mada"/>
                        </a:rPr>
                        <a:t> </a:t>
                      </a:r>
                      <a:r>
                        <a:rPr lang="en-GB" sz="800">
                          <a:solidFill>
                            <a:srgbClr val="BF9000"/>
                          </a:solidFill>
                          <a:latin typeface="Mada"/>
                          <a:ea typeface="Mada"/>
                          <a:cs typeface="Mada"/>
                          <a:sym typeface="Mada"/>
                        </a:rPr>
                        <a:t>70% Peripheral zone (Posterior lobe)</a:t>
                      </a:r>
                      <a:endParaRPr sz="800">
                        <a:solidFill>
                          <a:srgbClr val="BF9000"/>
                        </a:solidFill>
                        <a:latin typeface="Mada"/>
                        <a:ea typeface="Mada"/>
                        <a:cs typeface="Mada"/>
                        <a:sym typeface="Mada"/>
                      </a:endParaRPr>
                    </a:p>
                    <a:p>
                      <a:pPr indent="0" lvl="0" marL="0" rtl="0" algn="l">
                        <a:lnSpc>
                          <a:spcPct val="115000"/>
                        </a:lnSpc>
                        <a:spcBef>
                          <a:spcPts val="0"/>
                        </a:spcBef>
                        <a:spcAft>
                          <a:spcPts val="0"/>
                        </a:spcAft>
                        <a:buNone/>
                      </a:pPr>
                      <a:r>
                        <a:rPr b="1" lang="en-GB" sz="800">
                          <a:latin typeface="Mada"/>
                          <a:ea typeface="Mada"/>
                          <a:cs typeface="Mada"/>
                          <a:sym typeface="Mada"/>
                        </a:rPr>
                        <a:t>DRE:</a:t>
                      </a:r>
                      <a:r>
                        <a:rPr lang="en-GB" sz="800">
                          <a:latin typeface="Mada"/>
                          <a:ea typeface="Mada"/>
                          <a:cs typeface="Mada"/>
                          <a:sym typeface="Mada"/>
                        </a:rPr>
                        <a:t> Hard with irregular lesions (nodules) and loss of central sulcus</a:t>
                      </a:r>
                      <a:endParaRPr sz="800">
                        <a:latin typeface="Mada"/>
                        <a:ea typeface="Mada"/>
                        <a:cs typeface="Mada"/>
                        <a:sym typeface="Mada"/>
                      </a:endParaRPr>
                    </a:p>
                    <a:p>
                      <a:pPr indent="0" lvl="0" marL="0" rtl="0" algn="l">
                        <a:lnSpc>
                          <a:spcPct val="115000"/>
                        </a:lnSpc>
                        <a:spcBef>
                          <a:spcPts val="0"/>
                        </a:spcBef>
                        <a:spcAft>
                          <a:spcPts val="0"/>
                        </a:spcAft>
                        <a:buNone/>
                      </a:pPr>
                      <a:r>
                        <a:rPr b="1" lang="en-GB" sz="800">
                          <a:latin typeface="Mada"/>
                          <a:ea typeface="Mada"/>
                          <a:cs typeface="Mada"/>
                          <a:sym typeface="Mada"/>
                        </a:rPr>
                        <a:t>S&amp;S:</a:t>
                      </a:r>
                      <a:r>
                        <a:rPr lang="en-GB" sz="800">
                          <a:latin typeface="Mada"/>
                          <a:ea typeface="Mada"/>
                          <a:cs typeface="Mada"/>
                          <a:sym typeface="Mada"/>
                        </a:rPr>
                        <a:t> Mostly asymptomatic, but may present with </a:t>
                      </a:r>
                      <a:r>
                        <a:rPr lang="en-GB" sz="800">
                          <a:solidFill>
                            <a:srgbClr val="FF0000"/>
                          </a:solidFill>
                          <a:latin typeface="Mada"/>
                          <a:ea typeface="Mada"/>
                          <a:cs typeface="Mada"/>
                          <a:sym typeface="Mada"/>
                        </a:rPr>
                        <a:t>back pain </a:t>
                      </a:r>
                      <a:r>
                        <a:rPr lang="en-GB" sz="800">
                          <a:latin typeface="Mada"/>
                          <a:ea typeface="Mada"/>
                          <a:cs typeface="Mada"/>
                          <a:sym typeface="Mada"/>
                        </a:rPr>
                        <a:t>due to vertebral metastasis</a:t>
                      </a:r>
                      <a:endParaRPr sz="800">
                        <a:latin typeface="Mada"/>
                        <a:ea typeface="Mada"/>
                        <a:cs typeface="Mada"/>
                        <a:sym typeface="Mada"/>
                      </a:endParaRPr>
                    </a:p>
                    <a:p>
                      <a:pPr indent="0" lvl="0" marL="0" rtl="0" algn="l">
                        <a:lnSpc>
                          <a:spcPct val="115000"/>
                        </a:lnSpc>
                        <a:spcBef>
                          <a:spcPts val="0"/>
                        </a:spcBef>
                        <a:spcAft>
                          <a:spcPts val="0"/>
                        </a:spcAft>
                        <a:buNone/>
                      </a:pPr>
                      <a:r>
                        <a:rPr b="1" lang="en-GB" sz="800">
                          <a:latin typeface="Mada"/>
                          <a:ea typeface="Mada"/>
                          <a:cs typeface="Mada"/>
                          <a:sym typeface="Mada"/>
                        </a:rPr>
                        <a:t>Associated with: </a:t>
                      </a:r>
                      <a:r>
                        <a:rPr lang="en-GB" sz="800">
                          <a:solidFill>
                            <a:srgbClr val="FF0000"/>
                          </a:solidFill>
                          <a:latin typeface="Mada"/>
                          <a:ea typeface="Mada"/>
                          <a:cs typeface="Mada"/>
                          <a:sym typeface="Mada"/>
                        </a:rPr>
                        <a:t>BRCA2</a:t>
                      </a:r>
                      <a:r>
                        <a:rPr lang="en-GB" sz="800">
                          <a:latin typeface="Mada"/>
                          <a:ea typeface="Mada"/>
                          <a:cs typeface="Mada"/>
                          <a:sym typeface="Mada"/>
                        </a:rPr>
                        <a:t>, Lynch syndrome</a:t>
                      </a:r>
                      <a:endParaRPr b="1" sz="800">
                        <a:latin typeface="Mada"/>
                        <a:ea typeface="Mada"/>
                        <a:cs typeface="Mada"/>
                        <a:sym typeface="Mada"/>
                      </a:endParaRPr>
                    </a:p>
                  </a:txBody>
                  <a:tcPr marT="91425" marB="91425" marR="68575" marL="6857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sz="800">
                          <a:latin typeface="Mada"/>
                          <a:ea typeface="Mada"/>
                          <a:cs typeface="Mada"/>
                          <a:sym typeface="Mada"/>
                        </a:rPr>
                        <a:t>Location:</a:t>
                      </a:r>
                      <a:r>
                        <a:rPr lang="en-GB" sz="800">
                          <a:latin typeface="Mada"/>
                          <a:ea typeface="Mada"/>
                          <a:cs typeface="Mada"/>
                          <a:sym typeface="Mada"/>
                        </a:rPr>
                        <a:t> Transitional zone (Periurethral)</a:t>
                      </a:r>
                      <a:endParaRPr sz="800">
                        <a:latin typeface="Mada"/>
                        <a:ea typeface="Mada"/>
                        <a:cs typeface="Mada"/>
                        <a:sym typeface="Mada"/>
                      </a:endParaRPr>
                    </a:p>
                    <a:p>
                      <a:pPr indent="0" lvl="0" marL="0" rtl="0" algn="l">
                        <a:lnSpc>
                          <a:spcPct val="115000"/>
                        </a:lnSpc>
                        <a:spcBef>
                          <a:spcPts val="0"/>
                        </a:spcBef>
                        <a:spcAft>
                          <a:spcPts val="0"/>
                        </a:spcAft>
                        <a:buNone/>
                      </a:pPr>
                      <a:r>
                        <a:rPr b="1" lang="en-GB" sz="800">
                          <a:latin typeface="Mada"/>
                          <a:ea typeface="Mada"/>
                          <a:cs typeface="Mada"/>
                          <a:sym typeface="Mada"/>
                        </a:rPr>
                        <a:t>DRE:</a:t>
                      </a:r>
                      <a:r>
                        <a:rPr lang="en-GB" sz="800">
                          <a:latin typeface="Mada"/>
                          <a:ea typeface="Mada"/>
                          <a:cs typeface="Mada"/>
                          <a:sym typeface="Mada"/>
                        </a:rPr>
                        <a:t> Rubbery</a:t>
                      </a:r>
                      <a:endParaRPr sz="800">
                        <a:latin typeface="Mada"/>
                        <a:ea typeface="Mada"/>
                        <a:cs typeface="Mada"/>
                        <a:sym typeface="Mada"/>
                      </a:endParaRPr>
                    </a:p>
                    <a:p>
                      <a:pPr indent="0" lvl="0" marL="0" rtl="0" algn="l">
                        <a:lnSpc>
                          <a:spcPct val="115000"/>
                        </a:lnSpc>
                        <a:spcBef>
                          <a:spcPts val="0"/>
                        </a:spcBef>
                        <a:spcAft>
                          <a:spcPts val="0"/>
                        </a:spcAft>
                        <a:buNone/>
                      </a:pPr>
                      <a:r>
                        <a:rPr b="1" lang="en-GB" sz="800">
                          <a:latin typeface="Mada"/>
                          <a:ea typeface="Mada"/>
                          <a:cs typeface="Mada"/>
                          <a:sym typeface="Mada"/>
                        </a:rPr>
                        <a:t>S&amp;S:</a:t>
                      </a:r>
                      <a:r>
                        <a:rPr lang="en-GB" sz="800">
                          <a:latin typeface="Mada"/>
                          <a:ea typeface="Mada"/>
                          <a:cs typeface="Mada"/>
                          <a:sym typeface="Mada"/>
                        </a:rPr>
                        <a:t> Obstructive and irritative symptoms</a:t>
                      </a:r>
                      <a:endParaRPr sz="800">
                        <a:latin typeface="Mada"/>
                        <a:ea typeface="Mada"/>
                        <a:cs typeface="Mada"/>
                        <a:sym typeface="Mada"/>
                      </a:endParaRPr>
                    </a:p>
                  </a:txBody>
                  <a:tcPr marT="91425" marB="91425" marR="68575" marL="6857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sp>
        <p:nvSpPr>
          <p:cNvPr id="421" name="Google Shape;421;p36"/>
          <p:cNvSpPr txBox="1"/>
          <p:nvPr/>
        </p:nvSpPr>
        <p:spPr>
          <a:xfrm>
            <a:off x="634591" y="738270"/>
            <a:ext cx="3000000" cy="3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006D77"/>
                </a:solidFill>
                <a:highlight>
                  <a:srgbClr val="EDF9F9"/>
                </a:highlight>
                <a:latin typeface="Lora"/>
                <a:ea typeface="Lora"/>
                <a:cs typeface="Lora"/>
                <a:sym typeface="Lora"/>
              </a:rPr>
              <a:t>Bladder tumors</a:t>
            </a:r>
            <a:endParaRPr sz="1200"/>
          </a:p>
        </p:txBody>
      </p:sp>
      <p:sp>
        <p:nvSpPr>
          <p:cNvPr id="422" name="Google Shape;422;p36"/>
          <p:cNvSpPr/>
          <p:nvPr/>
        </p:nvSpPr>
        <p:spPr>
          <a:xfrm>
            <a:off x="123600" y="696275"/>
            <a:ext cx="455259" cy="429881"/>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6"/>
          <p:cNvSpPr txBox="1"/>
          <p:nvPr/>
        </p:nvSpPr>
        <p:spPr>
          <a:xfrm>
            <a:off x="114684" y="696255"/>
            <a:ext cx="473100" cy="4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D2542"/>
                </a:solidFill>
                <a:latin typeface="Life Savers"/>
                <a:ea typeface="Life Savers"/>
                <a:cs typeface="Life Savers"/>
                <a:sym typeface="Life Savers"/>
              </a:rPr>
              <a:t>2</a:t>
            </a:r>
            <a:endParaRPr b="1" sz="1500">
              <a:solidFill>
                <a:srgbClr val="1D2542"/>
              </a:solidFill>
              <a:latin typeface="Life Savers"/>
              <a:ea typeface="Life Savers"/>
              <a:cs typeface="Life Savers"/>
              <a:sym typeface="Life Savers"/>
            </a:endParaRPr>
          </a:p>
        </p:txBody>
      </p:sp>
      <p:graphicFrame>
        <p:nvGraphicFramePr>
          <p:cNvPr id="424" name="Google Shape;424;p36"/>
          <p:cNvGraphicFramePr/>
          <p:nvPr/>
        </p:nvGraphicFramePr>
        <p:xfrm>
          <a:off x="5196925" y="907942"/>
          <a:ext cx="3000000" cy="3000000"/>
        </p:xfrm>
        <a:graphic>
          <a:graphicData uri="http://schemas.openxmlformats.org/drawingml/2006/table">
            <a:tbl>
              <a:tblPr>
                <a:noFill/>
                <a:tableStyleId>{B6F77255-8E22-42FF-A613-E4E740F40E79}</a:tableStyleId>
              </a:tblPr>
              <a:tblGrid>
                <a:gridCol w="1016750"/>
                <a:gridCol w="626725"/>
                <a:gridCol w="728175"/>
              </a:tblGrid>
              <a:tr h="503000">
                <a:tc>
                  <a:txBody>
                    <a:bodyPr/>
                    <a:lstStyle/>
                    <a:p>
                      <a:pPr indent="0" lvl="0" marL="0" rtl="0" algn="ctr">
                        <a:lnSpc>
                          <a:spcPct val="115000"/>
                        </a:lnSpc>
                        <a:spcBef>
                          <a:spcPts val="0"/>
                        </a:spcBef>
                        <a:spcAft>
                          <a:spcPts val="0"/>
                        </a:spcAft>
                        <a:buNone/>
                      </a:pPr>
                      <a:r>
                        <a:rPr b="1" lang="en-GB" sz="600">
                          <a:solidFill>
                            <a:srgbClr val="E29578"/>
                          </a:solidFill>
                          <a:latin typeface="Lora"/>
                          <a:ea typeface="Lora"/>
                          <a:cs typeface="Lora"/>
                          <a:sym typeface="Lora"/>
                        </a:rPr>
                        <a:t>Transitional Cell Carcinoma (TCC) </a:t>
                      </a:r>
                      <a:endParaRPr b="1" sz="600">
                        <a:solidFill>
                          <a:srgbClr val="E29578"/>
                        </a:solidFill>
                        <a:latin typeface="Lora"/>
                        <a:ea typeface="Lora"/>
                        <a:cs typeface="Lora"/>
                        <a:sym typeface="Lora"/>
                      </a:endParaRPr>
                    </a:p>
                    <a:p>
                      <a:pPr indent="0" lvl="0" marL="0" rtl="0" algn="ctr">
                        <a:lnSpc>
                          <a:spcPct val="115000"/>
                        </a:lnSpc>
                        <a:spcBef>
                          <a:spcPts val="0"/>
                        </a:spcBef>
                        <a:spcAft>
                          <a:spcPts val="0"/>
                        </a:spcAft>
                        <a:buNone/>
                      </a:pPr>
                      <a:r>
                        <a:rPr b="1" lang="en-GB" sz="600">
                          <a:solidFill>
                            <a:schemeClr val="dk1"/>
                          </a:solidFill>
                          <a:latin typeface="Lora"/>
                          <a:ea typeface="Lora"/>
                          <a:cs typeface="Lora"/>
                          <a:sym typeface="Lora"/>
                        </a:rPr>
                        <a:t>(Most common, 90%)</a:t>
                      </a:r>
                      <a:endParaRPr b="1" sz="600">
                        <a:solidFill>
                          <a:schemeClr val="dk1"/>
                        </a:solidFill>
                        <a:latin typeface="Lora"/>
                        <a:ea typeface="Lora"/>
                        <a:cs typeface="Lora"/>
                        <a:sym typeface="Lora"/>
                      </a:endParaRPr>
                    </a:p>
                  </a:txBody>
                  <a:tcPr marT="91425" marB="91425" marR="68575" marL="6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ctr">
                        <a:lnSpc>
                          <a:spcPct val="115000"/>
                        </a:lnSpc>
                        <a:spcBef>
                          <a:spcPts val="0"/>
                        </a:spcBef>
                        <a:spcAft>
                          <a:spcPts val="0"/>
                        </a:spcAft>
                        <a:buNone/>
                      </a:pPr>
                      <a:r>
                        <a:rPr b="1" lang="en-GB" sz="600">
                          <a:solidFill>
                            <a:srgbClr val="E29578"/>
                          </a:solidFill>
                          <a:latin typeface="Lora"/>
                          <a:ea typeface="Lora"/>
                          <a:cs typeface="Lora"/>
                          <a:sym typeface="Lora"/>
                        </a:rPr>
                        <a:t>Squamous cell carcinoma</a:t>
                      </a:r>
                      <a:endParaRPr b="1" sz="600">
                        <a:solidFill>
                          <a:srgbClr val="E29578"/>
                        </a:solidFill>
                        <a:latin typeface="Lora"/>
                        <a:ea typeface="Lora"/>
                        <a:cs typeface="Lora"/>
                        <a:sym typeface="Lora"/>
                      </a:endParaRPr>
                    </a:p>
                  </a:txBody>
                  <a:tcPr marT="91425" marB="91425" marR="68575" marL="6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c>
                  <a:txBody>
                    <a:bodyPr/>
                    <a:lstStyle/>
                    <a:p>
                      <a:pPr indent="0" lvl="0" marL="0" rtl="0" algn="ctr">
                        <a:lnSpc>
                          <a:spcPct val="115000"/>
                        </a:lnSpc>
                        <a:spcBef>
                          <a:spcPts val="0"/>
                        </a:spcBef>
                        <a:spcAft>
                          <a:spcPts val="0"/>
                        </a:spcAft>
                        <a:buNone/>
                      </a:pPr>
                      <a:r>
                        <a:rPr b="1" lang="en-GB" sz="600">
                          <a:solidFill>
                            <a:srgbClr val="E29578"/>
                          </a:solidFill>
                          <a:latin typeface="Lora"/>
                          <a:ea typeface="Lora"/>
                          <a:cs typeface="Lora"/>
                          <a:sym typeface="Lora"/>
                        </a:rPr>
                        <a:t>Adenocarcinoma</a:t>
                      </a:r>
                      <a:endParaRPr b="1" sz="600">
                        <a:solidFill>
                          <a:srgbClr val="E29578"/>
                        </a:solidFill>
                        <a:latin typeface="Lora"/>
                        <a:ea typeface="Lora"/>
                        <a:cs typeface="Lora"/>
                        <a:sym typeface="Lora"/>
                      </a:endParaRPr>
                    </a:p>
                  </a:txBody>
                  <a:tcPr marT="91425" marB="91425" marR="68575" marL="6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DDD2"/>
                    </a:solidFill>
                  </a:tcPr>
                </a:tc>
              </a:tr>
              <a:tr h="267950">
                <a:tc gridSpan="3">
                  <a:txBody>
                    <a:bodyPr/>
                    <a:lstStyle/>
                    <a:p>
                      <a:pPr indent="0" lvl="0" marL="0" rtl="0" algn="ctr">
                        <a:lnSpc>
                          <a:spcPct val="115000"/>
                        </a:lnSpc>
                        <a:spcBef>
                          <a:spcPts val="0"/>
                        </a:spcBef>
                        <a:spcAft>
                          <a:spcPts val="0"/>
                        </a:spcAft>
                        <a:buNone/>
                      </a:pPr>
                      <a:r>
                        <a:rPr b="1" lang="en-GB" sz="600">
                          <a:solidFill>
                            <a:srgbClr val="006D77"/>
                          </a:solidFill>
                          <a:latin typeface="Lora"/>
                          <a:ea typeface="Lora"/>
                          <a:cs typeface="Lora"/>
                          <a:sym typeface="Lora"/>
                        </a:rPr>
                        <a:t>Association/risk factors</a:t>
                      </a:r>
                      <a:endParaRPr b="1" sz="600">
                        <a:solidFill>
                          <a:srgbClr val="006D77"/>
                        </a:solidFill>
                        <a:latin typeface="Lora"/>
                        <a:ea typeface="Lora"/>
                        <a:cs typeface="Lora"/>
                        <a:sym typeface="Lora"/>
                      </a:endParaRPr>
                    </a:p>
                  </a:txBody>
                  <a:tcPr marT="91425" marB="91425" marR="68575" marL="6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DF9F9"/>
                    </a:solidFill>
                  </a:tcPr>
                </a:tc>
                <a:tc hMerge="1"/>
                <a:tc hMerge="1"/>
              </a:tr>
              <a:tr h="973125">
                <a:tc>
                  <a:txBody>
                    <a:bodyPr/>
                    <a:lstStyle/>
                    <a:p>
                      <a:pPr indent="0" lvl="0" marL="0" rtl="0" algn="l">
                        <a:lnSpc>
                          <a:spcPct val="115000"/>
                        </a:lnSpc>
                        <a:spcBef>
                          <a:spcPts val="0"/>
                        </a:spcBef>
                        <a:spcAft>
                          <a:spcPts val="0"/>
                        </a:spcAft>
                        <a:buNone/>
                      </a:pPr>
                      <a:r>
                        <a:rPr b="1" lang="en-GB" sz="600">
                          <a:latin typeface="Mada"/>
                          <a:ea typeface="Mada"/>
                          <a:cs typeface="Mada"/>
                          <a:sym typeface="Mada"/>
                        </a:rPr>
                        <a:t>Pee SAC</a:t>
                      </a:r>
                      <a:endParaRPr b="1" sz="600">
                        <a:latin typeface="Mada"/>
                        <a:ea typeface="Mada"/>
                        <a:cs typeface="Mada"/>
                        <a:sym typeface="Mada"/>
                      </a:endParaRPr>
                    </a:p>
                    <a:p>
                      <a:pPr indent="0" lvl="0" marL="0" rtl="0" algn="l">
                        <a:lnSpc>
                          <a:spcPct val="115000"/>
                        </a:lnSpc>
                        <a:spcBef>
                          <a:spcPts val="0"/>
                        </a:spcBef>
                        <a:spcAft>
                          <a:spcPts val="0"/>
                        </a:spcAft>
                        <a:buNone/>
                      </a:pPr>
                      <a:r>
                        <a:rPr lang="en-GB" sz="600">
                          <a:latin typeface="Mada"/>
                          <a:ea typeface="Mada"/>
                          <a:cs typeface="Mada"/>
                          <a:sym typeface="Mada"/>
                        </a:rPr>
                        <a:t>- </a:t>
                      </a:r>
                      <a:r>
                        <a:rPr b="1" lang="en-GB" sz="600">
                          <a:latin typeface="Mada"/>
                          <a:ea typeface="Mada"/>
                          <a:cs typeface="Mada"/>
                          <a:sym typeface="Mada"/>
                        </a:rPr>
                        <a:t>P</a:t>
                      </a:r>
                      <a:r>
                        <a:rPr lang="en-GB" sz="600">
                          <a:latin typeface="Mada"/>
                          <a:ea typeface="Mada"/>
                          <a:cs typeface="Mada"/>
                          <a:sym typeface="Mada"/>
                        </a:rPr>
                        <a:t>henacetin</a:t>
                      </a:r>
                      <a:endParaRPr sz="600">
                        <a:latin typeface="Mada"/>
                        <a:ea typeface="Mada"/>
                        <a:cs typeface="Mada"/>
                        <a:sym typeface="Mada"/>
                      </a:endParaRPr>
                    </a:p>
                    <a:p>
                      <a:pPr indent="0" lvl="0" marL="0" rtl="0" algn="l">
                        <a:lnSpc>
                          <a:spcPct val="115000"/>
                        </a:lnSpc>
                        <a:spcBef>
                          <a:spcPts val="0"/>
                        </a:spcBef>
                        <a:spcAft>
                          <a:spcPts val="0"/>
                        </a:spcAft>
                        <a:buNone/>
                      </a:pPr>
                      <a:r>
                        <a:rPr lang="en-GB" sz="600">
                          <a:latin typeface="Mada"/>
                          <a:ea typeface="Mada"/>
                          <a:cs typeface="Mada"/>
                          <a:sym typeface="Mada"/>
                        </a:rPr>
                        <a:t>- </a:t>
                      </a:r>
                      <a:r>
                        <a:rPr b="1" lang="en-GB" sz="600">
                          <a:latin typeface="Mada"/>
                          <a:ea typeface="Mada"/>
                          <a:cs typeface="Mada"/>
                          <a:sym typeface="Mada"/>
                        </a:rPr>
                        <a:t>S</a:t>
                      </a:r>
                      <a:r>
                        <a:rPr lang="en-GB" sz="600">
                          <a:latin typeface="Mada"/>
                          <a:ea typeface="Mada"/>
                          <a:cs typeface="Mada"/>
                          <a:sym typeface="Mada"/>
                        </a:rPr>
                        <a:t>moking</a:t>
                      </a:r>
                      <a:endParaRPr sz="600">
                        <a:latin typeface="Mada"/>
                        <a:ea typeface="Mada"/>
                        <a:cs typeface="Mada"/>
                        <a:sym typeface="Mada"/>
                      </a:endParaRPr>
                    </a:p>
                    <a:p>
                      <a:pPr indent="0" lvl="0" marL="0" rtl="0" algn="l">
                        <a:lnSpc>
                          <a:spcPct val="115000"/>
                        </a:lnSpc>
                        <a:spcBef>
                          <a:spcPts val="0"/>
                        </a:spcBef>
                        <a:spcAft>
                          <a:spcPts val="0"/>
                        </a:spcAft>
                        <a:buNone/>
                      </a:pPr>
                      <a:r>
                        <a:rPr lang="en-GB" sz="600">
                          <a:latin typeface="Mada"/>
                          <a:ea typeface="Mada"/>
                          <a:cs typeface="Mada"/>
                          <a:sym typeface="Mada"/>
                        </a:rPr>
                        <a:t>- </a:t>
                      </a:r>
                      <a:r>
                        <a:rPr b="1" lang="en-GB" sz="600">
                          <a:latin typeface="Mada"/>
                          <a:ea typeface="Mada"/>
                          <a:cs typeface="Mada"/>
                          <a:sym typeface="Mada"/>
                        </a:rPr>
                        <a:t>A</a:t>
                      </a:r>
                      <a:r>
                        <a:rPr lang="en-GB" sz="600">
                          <a:latin typeface="Mada"/>
                          <a:ea typeface="Mada"/>
                          <a:cs typeface="Mada"/>
                          <a:sym typeface="Mada"/>
                        </a:rPr>
                        <a:t>niline dye and chlorinated hydrocarbons</a:t>
                      </a:r>
                      <a:endParaRPr sz="600">
                        <a:latin typeface="Mada"/>
                        <a:ea typeface="Mada"/>
                        <a:cs typeface="Mada"/>
                        <a:sym typeface="Mada"/>
                      </a:endParaRPr>
                    </a:p>
                    <a:p>
                      <a:pPr indent="0" lvl="0" marL="0" rtl="0" algn="l">
                        <a:lnSpc>
                          <a:spcPct val="115000"/>
                        </a:lnSpc>
                        <a:spcBef>
                          <a:spcPts val="0"/>
                        </a:spcBef>
                        <a:spcAft>
                          <a:spcPts val="0"/>
                        </a:spcAft>
                        <a:buNone/>
                      </a:pPr>
                      <a:r>
                        <a:rPr lang="en-GB" sz="600">
                          <a:latin typeface="Mada"/>
                          <a:ea typeface="Mada"/>
                          <a:cs typeface="Mada"/>
                          <a:sym typeface="Mada"/>
                        </a:rPr>
                        <a:t>- </a:t>
                      </a:r>
                      <a:r>
                        <a:rPr b="1" lang="en-GB" sz="600">
                          <a:latin typeface="Mada"/>
                          <a:ea typeface="Mada"/>
                          <a:cs typeface="Mada"/>
                          <a:sym typeface="Mada"/>
                        </a:rPr>
                        <a:t>C</a:t>
                      </a:r>
                      <a:r>
                        <a:rPr lang="en-GB" sz="600">
                          <a:latin typeface="Mada"/>
                          <a:ea typeface="Mada"/>
                          <a:cs typeface="Mada"/>
                          <a:sym typeface="Mada"/>
                        </a:rPr>
                        <a:t>yclophosphamide</a:t>
                      </a:r>
                      <a:endParaRPr sz="600">
                        <a:latin typeface="Mada"/>
                        <a:ea typeface="Mada"/>
                        <a:cs typeface="Mada"/>
                        <a:sym typeface="Mada"/>
                      </a:endParaRPr>
                    </a:p>
                  </a:txBody>
                  <a:tcPr marT="91425" marB="91425" marR="68575" marL="6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600">
                          <a:solidFill>
                            <a:srgbClr val="FF0000"/>
                          </a:solidFill>
                          <a:latin typeface="Mada"/>
                          <a:ea typeface="Mada"/>
                          <a:cs typeface="Mada"/>
                          <a:sym typeface="Mada"/>
                        </a:rPr>
                        <a:t>Schistosoma haematobium</a:t>
                      </a:r>
                      <a:endParaRPr sz="600">
                        <a:solidFill>
                          <a:srgbClr val="FF0000"/>
                        </a:solidFill>
                        <a:latin typeface="Mada"/>
                        <a:ea typeface="Mada"/>
                        <a:cs typeface="Mada"/>
                        <a:sym typeface="Mada"/>
                      </a:endParaRPr>
                    </a:p>
                  </a:txBody>
                  <a:tcPr marT="91425" marB="91425" marR="68575" marL="6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600">
                          <a:latin typeface="Mada"/>
                          <a:ea typeface="Mada"/>
                          <a:cs typeface="Mada"/>
                          <a:sym typeface="Mada"/>
                        </a:rPr>
                        <a:t>Urachal remnant</a:t>
                      </a:r>
                      <a:endParaRPr sz="600">
                        <a:latin typeface="Mada"/>
                        <a:ea typeface="Mada"/>
                        <a:cs typeface="Mada"/>
                        <a:sym typeface="Mada"/>
                      </a:endParaRPr>
                    </a:p>
                  </a:txBody>
                  <a:tcPr marT="91425" marB="91425" marR="68575" marL="6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25" name="Google Shape;425;p36"/>
          <p:cNvSpPr txBox="1"/>
          <p:nvPr/>
        </p:nvSpPr>
        <p:spPr>
          <a:xfrm>
            <a:off x="5019650" y="731700"/>
            <a:ext cx="3000000" cy="345900"/>
          </a:xfrm>
          <a:prstGeom prst="rect">
            <a:avLst/>
          </a:prstGeom>
          <a:noFill/>
          <a:ln>
            <a:noFill/>
          </a:ln>
        </p:spPr>
        <p:txBody>
          <a:bodyPr anchorCtr="0" anchor="ctr" bIns="91425" lIns="91425" spcFirstLastPara="1" rIns="91425" wrap="square" tIns="91425">
            <a:noAutofit/>
          </a:bodyPr>
          <a:lstStyle/>
          <a:p>
            <a:pPr indent="-158750" lvl="0" marL="26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Types:</a:t>
            </a:r>
            <a:endParaRPr b="1" sz="1000">
              <a:solidFill>
                <a:srgbClr val="006D77"/>
              </a:solidFill>
              <a:highlight>
                <a:srgbClr val="EDF9F9"/>
              </a:highlight>
              <a:latin typeface="Mada"/>
              <a:ea typeface="Mada"/>
              <a:cs typeface="Mada"/>
              <a:sym typeface="Mada"/>
            </a:endParaRPr>
          </a:p>
          <a:p>
            <a:pPr indent="0" lvl="0" marL="0" rtl="0" algn="l">
              <a:lnSpc>
                <a:spcPct val="115000"/>
              </a:lnSpc>
              <a:spcBef>
                <a:spcPts val="0"/>
              </a:spcBef>
              <a:spcAft>
                <a:spcPts val="0"/>
              </a:spcAft>
              <a:buNone/>
            </a:pPr>
            <a:r>
              <a:t/>
            </a:r>
            <a:endParaRPr sz="1000">
              <a:solidFill>
                <a:srgbClr val="006D77"/>
              </a:solidFill>
              <a:highlight>
                <a:srgbClr val="EDF9F9"/>
              </a:highlight>
              <a:latin typeface="Mada"/>
              <a:ea typeface="Mada"/>
              <a:cs typeface="Mada"/>
              <a:sym typeface="Mada"/>
            </a:endParaRPr>
          </a:p>
        </p:txBody>
      </p:sp>
      <p:sp>
        <p:nvSpPr>
          <p:cNvPr id="426" name="Google Shape;426;p36"/>
          <p:cNvSpPr txBox="1"/>
          <p:nvPr/>
        </p:nvSpPr>
        <p:spPr>
          <a:xfrm>
            <a:off x="75" y="1203175"/>
            <a:ext cx="6276900" cy="4029600"/>
          </a:xfrm>
          <a:prstGeom prst="rect">
            <a:avLst/>
          </a:prstGeom>
          <a:noFill/>
          <a:ln>
            <a:noFill/>
          </a:ln>
        </p:spPr>
        <p:txBody>
          <a:bodyPr anchorCtr="0" anchor="t" bIns="91425" lIns="91425" spcFirstLastPara="1" rIns="91425" wrap="square" tIns="91425">
            <a:noAutofit/>
          </a:bodyPr>
          <a:lstStyle/>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 Signs &amp; Symptoms:</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Gross </a:t>
            </a:r>
            <a:r>
              <a:rPr lang="en-GB" sz="1000">
                <a:solidFill>
                  <a:srgbClr val="FF0000"/>
                </a:solidFill>
                <a:latin typeface="Mada"/>
                <a:ea typeface="Mada"/>
                <a:cs typeface="Mada"/>
                <a:sym typeface="Mada"/>
              </a:rPr>
              <a:t>PAINLESS hematuria</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Terminal hematuria (end of voiding) suggests bleeding from bladder</a:t>
            </a:r>
            <a:endParaRPr sz="1000">
              <a:solidFill>
                <a:schemeClr val="dk1"/>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 Diagnosis:</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Urothelial tumors can be multifocal, the entire urinary tract must be evaluated!</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lang="en-GB" sz="1000">
                <a:solidFill>
                  <a:srgbClr val="FF0000"/>
                </a:solidFill>
                <a:latin typeface="Mada"/>
                <a:ea typeface="Mada"/>
                <a:cs typeface="Mada"/>
                <a:sym typeface="Mada"/>
              </a:rPr>
              <a:t>Cystoscopy with biopsy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UA: Micro/Macro hematuria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Urine cytology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 (If there’s obstructive Sx)</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CT urography (IVU-CT): </a:t>
            </a:r>
            <a:r>
              <a:rPr lang="en-GB" sz="1000">
                <a:solidFill>
                  <a:srgbClr val="FF0000"/>
                </a:solidFill>
                <a:latin typeface="Mada"/>
                <a:ea typeface="Mada"/>
                <a:cs typeface="Mada"/>
                <a:sym typeface="Mada"/>
              </a:rPr>
              <a:t> Filling defects</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KUB If CT is contraindicated</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What features indicate POOR prognosis? </a:t>
            </a:r>
            <a:r>
              <a:rPr lang="en-GB" sz="1000">
                <a:solidFill>
                  <a:schemeClr val="dk1"/>
                </a:solidFill>
                <a:latin typeface="Mada"/>
                <a:ea typeface="Mada"/>
                <a:cs typeface="Mada"/>
                <a:sym typeface="Mada"/>
              </a:rPr>
              <a:t> Hydronephrosis, Filling defects, Muscle invasion</a:t>
            </a:r>
            <a:endParaRPr sz="1000">
              <a:solidFill>
                <a:schemeClr val="dk1"/>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 Treatment:</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b="1" lang="en-GB" sz="1000" u="sng">
                <a:solidFill>
                  <a:schemeClr val="dk1"/>
                </a:solidFill>
                <a:latin typeface="Mada"/>
                <a:ea typeface="Mada"/>
                <a:cs typeface="Mada"/>
                <a:sym typeface="Mada"/>
              </a:rPr>
              <a:t>CIS:</a:t>
            </a:r>
            <a:r>
              <a:rPr lang="en-GB" sz="1000">
                <a:solidFill>
                  <a:schemeClr val="dk1"/>
                </a:solidFill>
                <a:latin typeface="Mada"/>
                <a:ea typeface="Mada"/>
                <a:cs typeface="Mada"/>
                <a:sym typeface="Mada"/>
              </a:rPr>
              <a:t> TURBT, </a:t>
            </a:r>
            <a:r>
              <a:rPr lang="en-GB" sz="1000">
                <a:solidFill>
                  <a:srgbClr val="FF0000"/>
                </a:solidFill>
                <a:latin typeface="Mada"/>
                <a:ea typeface="Mada"/>
                <a:cs typeface="Mada"/>
                <a:sym typeface="Mada"/>
              </a:rPr>
              <a:t>Immunotherapy (BCG), or intravesical chemo</a:t>
            </a:r>
            <a:r>
              <a:rPr lang="en-GB" sz="1000">
                <a:solidFill>
                  <a:schemeClr val="dk1"/>
                </a:solidFill>
                <a:latin typeface="Mada"/>
                <a:ea typeface="Mada"/>
                <a:cs typeface="Mada"/>
                <a:sym typeface="Mada"/>
              </a:rPr>
              <a:t>, if didn’t work do radical cystectomy.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Superficial TCC:</a:t>
            </a:r>
            <a:r>
              <a:rPr lang="en-GB" sz="1000">
                <a:solidFill>
                  <a:schemeClr val="dk1"/>
                </a:solidFill>
                <a:latin typeface="Mada"/>
                <a:ea typeface="Mada"/>
                <a:cs typeface="Mada"/>
                <a:sym typeface="Mada"/>
              </a:rPr>
              <a:t> TURBT and need regular cystoscopy follow-up</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Low risk</a:t>
            </a:r>
            <a:r>
              <a:rPr lang="en-GB" sz="1000">
                <a:solidFill>
                  <a:schemeClr val="dk1"/>
                </a:solidFill>
                <a:latin typeface="Mada"/>
                <a:ea typeface="Mada"/>
                <a:cs typeface="Mada"/>
                <a:sym typeface="Mada"/>
              </a:rPr>
              <a:t> of recurrence: </a:t>
            </a:r>
            <a:r>
              <a:rPr lang="en-GB" sz="1000">
                <a:solidFill>
                  <a:srgbClr val="FF0000"/>
                </a:solidFill>
                <a:latin typeface="Mada"/>
                <a:ea typeface="Mada"/>
                <a:cs typeface="Mada"/>
                <a:sym typeface="Mada"/>
              </a:rPr>
              <a:t>TURBT </a:t>
            </a:r>
            <a:r>
              <a:rPr lang="en-GB" sz="1000">
                <a:solidFill>
                  <a:schemeClr val="dk1"/>
                </a:solidFill>
                <a:latin typeface="Mada"/>
                <a:ea typeface="Mada"/>
                <a:cs typeface="Mada"/>
                <a:sym typeface="Mada"/>
              </a:rPr>
              <a:t>then (after 24hrs) instill Chemotherapy e.g. mitomycin or gemcitabine.</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High risk</a:t>
            </a:r>
            <a:r>
              <a:rPr lang="en-GB" sz="1000">
                <a:solidFill>
                  <a:schemeClr val="dk1"/>
                </a:solidFill>
                <a:latin typeface="Mada"/>
                <a:ea typeface="Mada"/>
                <a:cs typeface="Mada"/>
                <a:sym typeface="Mada"/>
              </a:rPr>
              <a:t> of recurrence: </a:t>
            </a:r>
            <a:r>
              <a:rPr lang="en-GB" sz="1000">
                <a:solidFill>
                  <a:srgbClr val="FF0000"/>
                </a:solidFill>
                <a:latin typeface="Mada"/>
                <a:ea typeface="Mada"/>
                <a:cs typeface="Mada"/>
                <a:sym typeface="Mada"/>
              </a:rPr>
              <a:t>TURBT </a:t>
            </a:r>
            <a:r>
              <a:rPr lang="en-GB" sz="1000">
                <a:solidFill>
                  <a:schemeClr val="dk1"/>
                </a:solidFill>
                <a:latin typeface="Mada"/>
                <a:ea typeface="Mada"/>
                <a:cs typeface="Mada"/>
                <a:sym typeface="Mada"/>
              </a:rPr>
              <a:t>with </a:t>
            </a:r>
            <a:r>
              <a:rPr lang="en-GB" sz="1000">
                <a:solidFill>
                  <a:srgbClr val="FF0000"/>
                </a:solidFill>
                <a:latin typeface="Mada"/>
                <a:ea typeface="Mada"/>
                <a:cs typeface="Mada"/>
                <a:sym typeface="Mada"/>
              </a:rPr>
              <a:t>intravesical BCG or chemotherapy.</a:t>
            </a:r>
            <a:endParaRPr sz="1000">
              <a:solidFill>
                <a:srgbClr val="FF0000"/>
              </a:solidFill>
              <a:latin typeface="Mada"/>
              <a:ea typeface="Mada"/>
              <a:cs typeface="Mada"/>
              <a:sym typeface="Mada"/>
            </a:endParaRPr>
          </a:p>
          <a:p>
            <a:pPr indent="-292100" lvl="2" marL="13716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NOTE: Chemotherapy reduces recurrence only while BCG reduces recurrence and progression.</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Invasive TCC:</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Radical cystectomy </a:t>
            </a:r>
            <a:r>
              <a:rPr lang="en-GB" sz="1000">
                <a:solidFill>
                  <a:schemeClr val="dk1"/>
                </a:solidFill>
                <a:latin typeface="Mada"/>
                <a:ea typeface="Mada"/>
                <a:cs typeface="Mada"/>
                <a:sym typeface="Mada"/>
              </a:rPr>
              <a:t>with incontinent urinary diversion (Ileal conduit/Neobladder) for old pt or continent (cutaneous reservoir) in young pts, followed by chemotherapy.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Invasive with metastasis:</a:t>
            </a:r>
            <a:r>
              <a:rPr lang="en-GB" sz="1000">
                <a:solidFill>
                  <a:schemeClr val="dk1"/>
                </a:solidFill>
                <a:latin typeface="Mada"/>
                <a:ea typeface="Mada"/>
                <a:cs typeface="Mada"/>
                <a:sym typeface="Mada"/>
              </a:rPr>
              <a:t> Cystectomy and systemic chemotherapy.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u="sng">
                <a:solidFill>
                  <a:schemeClr val="dk1"/>
                </a:solidFill>
                <a:latin typeface="Mada"/>
                <a:ea typeface="Mada"/>
                <a:cs typeface="Mada"/>
                <a:sym typeface="Mada"/>
              </a:rPr>
              <a:t>For recurrence</a:t>
            </a:r>
            <a:r>
              <a:rPr lang="en-GB" sz="1000">
                <a:solidFill>
                  <a:schemeClr val="dk1"/>
                </a:solidFill>
                <a:latin typeface="Mada"/>
                <a:ea typeface="Mada"/>
                <a:cs typeface="Mada"/>
                <a:sym typeface="Mada"/>
              </a:rPr>
              <a:t>: Repeat TURBT and intravesical chemo or BCG.</a:t>
            </a:r>
            <a:endParaRPr sz="1000">
              <a:solidFill>
                <a:schemeClr val="dk1"/>
              </a:solidFill>
              <a:latin typeface="Mada"/>
              <a:ea typeface="Mada"/>
              <a:cs typeface="Mada"/>
              <a:sym typeface="Mada"/>
            </a:endParaRPr>
          </a:p>
        </p:txBody>
      </p:sp>
      <p:sp>
        <p:nvSpPr>
          <p:cNvPr id="427" name="Google Shape;427;p36"/>
          <p:cNvSpPr txBox="1"/>
          <p:nvPr/>
        </p:nvSpPr>
        <p:spPr>
          <a:xfrm>
            <a:off x="-22175" y="6031825"/>
            <a:ext cx="4077900" cy="2069700"/>
          </a:xfrm>
          <a:prstGeom prst="rect">
            <a:avLst/>
          </a:prstGeom>
          <a:noFill/>
          <a:ln>
            <a:noFill/>
          </a:ln>
        </p:spPr>
        <p:txBody>
          <a:bodyPr anchorCtr="0" anchor="t" bIns="91425" lIns="91425" spcFirstLastPara="1" rIns="91425" wrap="square" tIns="91425">
            <a:noAutofit/>
          </a:bodyPr>
          <a:lstStyle/>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Types</a:t>
            </a:r>
            <a:r>
              <a:rPr b="1" lang="en-GB" sz="1000">
                <a:solidFill>
                  <a:srgbClr val="006D77"/>
                </a:solidFill>
                <a:highlight>
                  <a:srgbClr val="EDF9F9"/>
                </a:highlight>
                <a:latin typeface="Mada"/>
                <a:ea typeface="Mada"/>
                <a:cs typeface="Mada"/>
                <a:sym typeface="Mada"/>
              </a:rPr>
              <a:t>: </a:t>
            </a:r>
            <a:r>
              <a:rPr lang="en-GB" sz="1000">
                <a:solidFill>
                  <a:schemeClr val="dk1"/>
                </a:solidFill>
                <a:latin typeface="Mada"/>
                <a:ea typeface="Mada"/>
                <a:cs typeface="Mada"/>
                <a:sym typeface="Mada"/>
              </a:rPr>
              <a:t>The following is for </a:t>
            </a:r>
            <a:r>
              <a:rPr b="1" lang="en-GB" sz="1000" u="sng">
                <a:solidFill>
                  <a:schemeClr val="dk1"/>
                </a:solidFill>
                <a:latin typeface="Mada"/>
                <a:ea typeface="Mada"/>
                <a:cs typeface="Mada"/>
                <a:sym typeface="Mada"/>
              </a:rPr>
              <a:t>adenocarcinoma</a:t>
            </a:r>
            <a:r>
              <a:rPr lang="en-GB" sz="1000">
                <a:solidFill>
                  <a:schemeClr val="dk1"/>
                </a:solidFill>
                <a:latin typeface="Mada"/>
                <a:ea typeface="Mada"/>
                <a:cs typeface="Mada"/>
                <a:sym typeface="Mada"/>
              </a:rPr>
              <a:t>: </a:t>
            </a:r>
            <a:r>
              <a:rPr lang="en-GB" sz="1000">
                <a:solidFill>
                  <a:srgbClr val="BF9000"/>
                </a:solidFill>
                <a:latin typeface="Mada"/>
                <a:ea typeface="Mada"/>
                <a:cs typeface="Mada"/>
                <a:sym typeface="Mada"/>
              </a:rPr>
              <a:t>Most of the cases.</a:t>
            </a:r>
            <a:endParaRPr sz="1000">
              <a:solidFill>
                <a:srgbClr val="BF9000"/>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Diagnosis: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lang="en-GB" sz="1000">
                <a:solidFill>
                  <a:schemeClr val="dk1"/>
                </a:solidFill>
                <a:latin typeface="Mada"/>
                <a:ea typeface="Mada"/>
                <a:cs typeface="Mada"/>
                <a:sym typeface="Mada"/>
              </a:rPr>
              <a:t>PSA(Serum prostate specific antigen). </a:t>
            </a:r>
            <a:r>
              <a:rPr lang="en-GB" sz="1000">
                <a:solidFill>
                  <a:srgbClr val="BF9000"/>
                </a:solidFill>
                <a:latin typeface="Mada"/>
                <a:ea typeface="Mada"/>
                <a:cs typeface="Mada"/>
                <a:sym typeface="Mada"/>
              </a:rPr>
              <a:t>Routine screening after the age of 50, however with family history from the age of 40.</a:t>
            </a:r>
            <a:endParaRPr sz="1000">
              <a:solidFill>
                <a:srgbClr val="BF9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more than 4 ng/ml, do </a:t>
            </a:r>
            <a:r>
              <a:rPr lang="en-GB" sz="1000">
                <a:solidFill>
                  <a:srgbClr val="FF0000"/>
                </a:solidFill>
                <a:latin typeface="Mada"/>
                <a:ea typeface="Mada"/>
                <a:cs typeface="Mada"/>
                <a:sym typeface="Mada"/>
              </a:rPr>
              <a:t>Ultrasound-guided trans</a:t>
            </a:r>
            <a:r>
              <a:rPr lang="en-GB" sz="1000" u="sng">
                <a:solidFill>
                  <a:srgbClr val="FF0000"/>
                </a:solidFill>
                <a:latin typeface="Mada"/>
                <a:ea typeface="Mada"/>
                <a:cs typeface="Mada"/>
                <a:sym typeface="Mada"/>
              </a:rPr>
              <a:t>rectal</a:t>
            </a:r>
            <a:r>
              <a:rPr lang="en-GB" sz="1000">
                <a:solidFill>
                  <a:srgbClr val="FF0000"/>
                </a:solidFill>
                <a:latin typeface="Mada"/>
                <a:ea typeface="Mada"/>
                <a:cs typeface="Mada"/>
                <a:sym typeface="Mada"/>
              </a:rPr>
              <a:t> biopsy </a:t>
            </a:r>
            <a:r>
              <a:rPr lang="en-GB" sz="1000">
                <a:solidFill>
                  <a:schemeClr val="dk1"/>
                </a:solidFill>
                <a:latin typeface="Mada"/>
                <a:ea typeface="Mada"/>
                <a:cs typeface="Mada"/>
                <a:sym typeface="Mada"/>
              </a:rPr>
              <a:t>(</a:t>
            </a:r>
            <a:r>
              <a:rPr b="1" lang="en-GB" sz="1000">
                <a:solidFill>
                  <a:srgbClr val="BF8F00"/>
                </a:solidFill>
                <a:latin typeface="Mada"/>
                <a:ea typeface="Mada"/>
                <a:cs typeface="Mada"/>
                <a:sym typeface="Mada"/>
              </a:rPr>
              <a:t>GOLD standard</a:t>
            </a:r>
            <a:r>
              <a:rPr lang="en-GB" sz="1000">
                <a:solidFill>
                  <a:schemeClr val="dk1"/>
                </a:solidFill>
                <a:latin typeface="Mada"/>
                <a:ea typeface="Mada"/>
                <a:cs typeface="Mada"/>
                <a:sym typeface="Mada"/>
              </a:rPr>
              <a:t>) to confirm.</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 Diagnosis can be confirmed with locally advanced tumors.  ➤ Features: hard nodule or loss of central sulcus.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PSA is </a:t>
            </a:r>
            <a:r>
              <a:rPr lang="en-GB" sz="1000">
                <a:solidFill>
                  <a:srgbClr val="FF0000"/>
                </a:solidFill>
                <a:latin typeface="Mada"/>
                <a:ea typeface="Mada"/>
                <a:cs typeface="Mada"/>
                <a:sym typeface="Mada"/>
              </a:rPr>
              <a:t>sensitive but NOT SPECIFIC</a:t>
            </a:r>
            <a:r>
              <a:rPr lang="en-GB" sz="1000">
                <a:solidFill>
                  <a:schemeClr val="dk1"/>
                </a:solidFill>
                <a:latin typeface="Mada"/>
                <a:ea typeface="Mada"/>
                <a:cs typeface="Mada"/>
                <a:sym typeface="Mada"/>
              </a:rPr>
              <a:t>, it could be high in prostatitis, BPH, prostatic trauma. PSA is also useful for monitoring treatment.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For staging: MRI</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For evaluating metastasis: CT of abdomen/pelvis and bone scan </a:t>
            </a:r>
            <a:endParaRPr b="1" sz="1000">
              <a:latin typeface="Mada"/>
              <a:ea typeface="Mada"/>
              <a:cs typeface="Mada"/>
              <a:sym typeface="Mada"/>
            </a:endParaRPr>
          </a:p>
        </p:txBody>
      </p:sp>
      <p:sp>
        <p:nvSpPr>
          <p:cNvPr id="428" name="Google Shape;428;p36"/>
          <p:cNvSpPr/>
          <p:nvPr/>
        </p:nvSpPr>
        <p:spPr>
          <a:xfrm>
            <a:off x="1390277" y="7466338"/>
            <a:ext cx="195600" cy="1923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6"/>
          <p:cNvSpPr txBox="1"/>
          <p:nvPr/>
        </p:nvSpPr>
        <p:spPr>
          <a:xfrm>
            <a:off x="3787825" y="5955625"/>
            <a:ext cx="3744000" cy="2069700"/>
          </a:xfrm>
          <a:prstGeom prst="rect">
            <a:avLst/>
          </a:prstGeom>
          <a:noFill/>
          <a:ln>
            <a:noFill/>
          </a:ln>
        </p:spPr>
        <p:txBody>
          <a:bodyPr anchorCtr="0" anchor="t" bIns="91425" lIns="91425" spcFirstLastPara="1" rIns="91425" wrap="square" tIns="91425">
            <a:noAutofit/>
          </a:bodyPr>
          <a:lstStyle/>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Treatment</a:t>
            </a:r>
            <a:r>
              <a:rPr b="1" lang="en-GB" sz="1000">
                <a:solidFill>
                  <a:srgbClr val="006D77"/>
                </a:solidFill>
                <a:highlight>
                  <a:srgbClr val="EDF9F9"/>
                </a:highlight>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local, &gt;75y/o and low grade Watchful waiting.</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local, &lt;74y/o and low grade active surveillance to catch cancer.</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Active treatment options:  </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&gt;70y/o Radical Radiotherapy </a:t>
            </a:r>
            <a:r>
              <a:rPr lang="en-GB" sz="1000">
                <a:solidFill>
                  <a:schemeClr val="dk1"/>
                </a:solidFill>
                <a:latin typeface="Mada"/>
                <a:ea typeface="Mada"/>
                <a:cs typeface="Mada"/>
                <a:sym typeface="Mada"/>
              </a:rPr>
              <a:t>(Brachytherapy better than EBRT).</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&lt;70y/o Radical prostatectomy </a:t>
            </a:r>
            <a:r>
              <a:rPr lang="en-GB" sz="1000">
                <a:solidFill>
                  <a:schemeClr val="dk1"/>
                </a:solidFill>
                <a:latin typeface="Mada"/>
                <a:ea typeface="Mada"/>
                <a:cs typeface="Mada"/>
                <a:sym typeface="Mada"/>
              </a:rPr>
              <a:t>(will lead to infertility bc u remove vas deferens as well)</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metastatic Hormonal therapy.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Bilateral orchiectomy</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Or combination of LHRH agonists (e.g. Goseraline) and Anti-androgens (e.g. Flutamide, Bicalutamide, cyproterone acetate). (Anti-androgens are given b4 LHRH agonists).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both didn’t work then it’s castration resistant prostatic cancer (CRPC) Chemotherapy</a:t>
            </a:r>
            <a:r>
              <a:rPr lang="en-GB">
                <a:solidFill>
                  <a:schemeClr val="dk1"/>
                </a:solidFill>
              </a:rPr>
              <a:t>.</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000">
              <a:latin typeface="Mada"/>
              <a:ea typeface="Mada"/>
              <a:cs typeface="Mada"/>
              <a:sym typeface="Mad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7"/>
          <p:cNvSpPr txBox="1"/>
          <p:nvPr/>
        </p:nvSpPr>
        <p:spPr>
          <a:xfrm>
            <a:off x="442475" y="312850"/>
            <a:ext cx="6400200" cy="38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Common Genitourinary Tract Malignancy: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36" name="Google Shape;436;p37"/>
          <p:cNvCxnSpPr/>
          <p:nvPr/>
        </p:nvCxnSpPr>
        <p:spPr>
          <a:xfrm>
            <a:off x="1994775" y="826325"/>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37" name="Google Shape;437;p37"/>
          <p:cNvSpPr/>
          <p:nvPr/>
        </p:nvSpPr>
        <p:spPr>
          <a:xfrm>
            <a:off x="77075" y="7339313"/>
            <a:ext cx="455259" cy="429881"/>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7"/>
          <p:cNvSpPr txBox="1"/>
          <p:nvPr/>
        </p:nvSpPr>
        <p:spPr>
          <a:xfrm>
            <a:off x="68141" y="7329122"/>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D2542"/>
                </a:solidFill>
                <a:latin typeface="Life Savers"/>
                <a:ea typeface="Life Savers"/>
                <a:cs typeface="Life Savers"/>
                <a:sym typeface="Life Savers"/>
              </a:rPr>
              <a:t>5</a:t>
            </a:r>
            <a:endParaRPr b="1" sz="1500">
              <a:solidFill>
                <a:srgbClr val="1D2542"/>
              </a:solidFill>
              <a:latin typeface="Life Savers"/>
              <a:ea typeface="Life Savers"/>
              <a:cs typeface="Life Savers"/>
              <a:sym typeface="Life Savers"/>
            </a:endParaRPr>
          </a:p>
        </p:txBody>
      </p:sp>
      <p:sp>
        <p:nvSpPr>
          <p:cNvPr id="439" name="Google Shape;439;p37"/>
          <p:cNvSpPr txBox="1"/>
          <p:nvPr/>
        </p:nvSpPr>
        <p:spPr>
          <a:xfrm>
            <a:off x="532325" y="7373050"/>
            <a:ext cx="3000000" cy="36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006D77"/>
                </a:solidFill>
                <a:highlight>
                  <a:srgbClr val="EDF9F9"/>
                </a:highlight>
                <a:latin typeface="Lora"/>
                <a:ea typeface="Lora"/>
                <a:cs typeface="Lora"/>
                <a:sym typeface="Lora"/>
              </a:rPr>
              <a:t>Pheochromocytoma</a:t>
            </a:r>
            <a:endParaRPr sz="1200"/>
          </a:p>
        </p:txBody>
      </p:sp>
      <p:pic>
        <p:nvPicPr>
          <p:cNvPr id="440" name="Google Shape;440;p37"/>
          <p:cNvPicPr preferRelativeResize="0"/>
          <p:nvPr/>
        </p:nvPicPr>
        <p:blipFill rotWithShape="1">
          <a:blip r:embed="rId3">
            <a:alphaModFix/>
          </a:blip>
          <a:srcRect b="3730" l="2463" r="2052" t="5070"/>
          <a:stretch/>
        </p:blipFill>
        <p:spPr>
          <a:xfrm>
            <a:off x="4975575" y="1345500"/>
            <a:ext cx="2355426" cy="1580325"/>
          </a:xfrm>
          <a:prstGeom prst="rect">
            <a:avLst/>
          </a:prstGeom>
          <a:noFill/>
          <a:ln cap="flat" cmpd="sng" w="9525">
            <a:solidFill>
              <a:srgbClr val="B7B7B7"/>
            </a:solidFill>
            <a:prstDash val="solid"/>
            <a:round/>
            <a:headEnd len="sm" w="sm" type="none"/>
            <a:tailEnd len="sm" w="sm" type="none"/>
          </a:ln>
        </p:spPr>
      </p:pic>
      <p:sp>
        <p:nvSpPr>
          <p:cNvPr id="441" name="Google Shape;441;p37"/>
          <p:cNvSpPr txBox="1"/>
          <p:nvPr/>
        </p:nvSpPr>
        <p:spPr>
          <a:xfrm>
            <a:off x="566425" y="983112"/>
            <a:ext cx="3000000" cy="36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006D77"/>
                </a:solidFill>
                <a:highlight>
                  <a:srgbClr val="EDF9F9"/>
                </a:highlight>
                <a:latin typeface="Lora"/>
                <a:ea typeface="Lora"/>
                <a:cs typeface="Lora"/>
                <a:sym typeface="Lora"/>
              </a:rPr>
              <a:t>Testicular tumors</a:t>
            </a:r>
            <a:endParaRPr sz="1200"/>
          </a:p>
        </p:txBody>
      </p:sp>
      <p:sp>
        <p:nvSpPr>
          <p:cNvPr id="442" name="Google Shape;442;p37"/>
          <p:cNvSpPr/>
          <p:nvPr/>
        </p:nvSpPr>
        <p:spPr>
          <a:xfrm>
            <a:off x="111175" y="949363"/>
            <a:ext cx="455259" cy="429881"/>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7"/>
          <p:cNvSpPr txBox="1"/>
          <p:nvPr/>
        </p:nvSpPr>
        <p:spPr>
          <a:xfrm>
            <a:off x="102249" y="940425"/>
            <a:ext cx="473100" cy="4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1D2542"/>
                </a:solidFill>
                <a:latin typeface="Life Savers"/>
                <a:ea typeface="Life Savers"/>
                <a:cs typeface="Life Savers"/>
                <a:sym typeface="Life Savers"/>
              </a:rPr>
              <a:t>4</a:t>
            </a:r>
            <a:endParaRPr b="1" sz="1500">
              <a:solidFill>
                <a:srgbClr val="1D2542"/>
              </a:solidFill>
              <a:latin typeface="Life Savers"/>
              <a:ea typeface="Life Savers"/>
              <a:cs typeface="Life Savers"/>
              <a:sym typeface="Life Savers"/>
            </a:endParaRPr>
          </a:p>
        </p:txBody>
      </p:sp>
      <p:pic>
        <p:nvPicPr>
          <p:cNvPr id="444" name="Google Shape;444;p37"/>
          <p:cNvPicPr preferRelativeResize="0"/>
          <p:nvPr/>
        </p:nvPicPr>
        <p:blipFill rotWithShape="1">
          <a:blip r:embed="rId4">
            <a:alphaModFix/>
          </a:blip>
          <a:srcRect b="2326" l="0" r="0" t="2307"/>
          <a:stretch/>
        </p:blipFill>
        <p:spPr>
          <a:xfrm>
            <a:off x="499343" y="5218875"/>
            <a:ext cx="6671056" cy="1580325"/>
          </a:xfrm>
          <a:prstGeom prst="rect">
            <a:avLst/>
          </a:prstGeom>
          <a:noFill/>
          <a:ln cap="flat" cmpd="sng" w="19050">
            <a:solidFill>
              <a:srgbClr val="FFDDD2"/>
            </a:solidFill>
            <a:prstDash val="dash"/>
            <a:round/>
            <a:headEnd len="sm" w="sm" type="none"/>
            <a:tailEnd len="sm" w="sm" type="none"/>
          </a:ln>
        </p:spPr>
      </p:pic>
      <p:sp>
        <p:nvSpPr>
          <p:cNvPr id="445" name="Google Shape;445;p37"/>
          <p:cNvSpPr/>
          <p:nvPr/>
        </p:nvSpPr>
        <p:spPr>
          <a:xfrm>
            <a:off x="4900076" y="1612476"/>
            <a:ext cx="135000" cy="118800"/>
          </a:xfrm>
          <a:prstGeom prst="star5">
            <a:avLst>
              <a:gd fmla="val 1686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7"/>
          <p:cNvSpPr txBox="1"/>
          <p:nvPr/>
        </p:nvSpPr>
        <p:spPr>
          <a:xfrm>
            <a:off x="-26125" y="1532600"/>
            <a:ext cx="7196400" cy="4223700"/>
          </a:xfrm>
          <a:prstGeom prst="rect">
            <a:avLst/>
          </a:prstGeom>
          <a:noFill/>
          <a:ln>
            <a:noFill/>
          </a:ln>
        </p:spPr>
        <p:txBody>
          <a:bodyPr anchorCtr="0" anchor="t" bIns="91425" lIns="91425" spcFirstLastPara="1" rIns="91425" wrap="square" tIns="91425">
            <a:noAutofit/>
          </a:bodyPr>
          <a:lstStyle/>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Types: </a:t>
            </a:r>
            <a:endParaRPr b="1" sz="1000">
              <a:solidFill>
                <a:srgbClr val="006D77"/>
              </a:solidFill>
              <a:highlight>
                <a:srgbClr val="EDF9F9"/>
              </a:highlight>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b="1" lang="en-GB" sz="1000">
                <a:solidFill>
                  <a:schemeClr val="dk1"/>
                </a:solidFill>
                <a:latin typeface="Mada"/>
                <a:ea typeface="Mada"/>
                <a:cs typeface="Mada"/>
                <a:sym typeface="Mada"/>
              </a:rPr>
              <a:t>Seminoma</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Radiosensitive</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b="1" lang="en-GB" sz="1000">
                <a:solidFill>
                  <a:schemeClr val="dk1"/>
                </a:solidFill>
                <a:latin typeface="Mada"/>
                <a:ea typeface="Mada"/>
                <a:cs typeface="Mada"/>
                <a:sym typeface="Mada"/>
              </a:rPr>
              <a:t>Non-seminoma</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Chemosensit</a:t>
            </a:r>
            <a:r>
              <a:rPr lang="en-GB" sz="1000">
                <a:latin typeface="Mada"/>
                <a:ea typeface="Mada"/>
                <a:cs typeface="Mada"/>
                <a:sym typeface="Mada"/>
              </a:rPr>
              <a:t>)</a:t>
            </a:r>
            <a:endParaRPr sz="1000">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Risk factors: </a:t>
            </a:r>
            <a:r>
              <a:rPr lang="en-GB" sz="1000">
                <a:solidFill>
                  <a:srgbClr val="BF9000"/>
                </a:solidFill>
                <a:latin typeface="Mada"/>
                <a:ea typeface="Mada"/>
                <a:cs typeface="Mada"/>
                <a:sym typeface="Mada"/>
              </a:rPr>
              <a:t>Cryptorchidism</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Klinefelter syndrome </a:t>
            </a:r>
            <a:r>
              <a:rPr lang="en-GB" sz="1000">
                <a:solidFill>
                  <a:schemeClr val="dk1"/>
                </a:solidFill>
                <a:latin typeface="Mada"/>
                <a:ea typeface="Mada"/>
                <a:cs typeface="Mada"/>
                <a:sym typeface="Mada"/>
              </a:rPr>
              <a:t>and testicular torsion</a:t>
            </a:r>
            <a:endParaRPr b="1" sz="1000">
              <a:solidFill>
                <a:srgbClr val="006D77"/>
              </a:solidFill>
              <a:highlight>
                <a:srgbClr val="EDF9F9"/>
              </a:highlight>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S&amp;S: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rgbClr val="FF0000"/>
                </a:solidFill>
                <a:latin typeface="Mada"/>
                <a:ea typeface="Mada"/>
                <a:cs typeface="Mada"/>
                <a:sym typeface="Mada"/>
              </a:rPr>
              <a:t>PAINLESS </a:t>
            </a:r>
            <a:r>
              <a:rPr lang="en-GB" sz="1000">
                <a:solidFill>
                  <a:schemeClr val="dk1"/>
                </a:solidFill>
                <a:latin typeface="Mada"/>
                <a:ea typeface="Mada"/>
                <a:cs typeface="Mada"/>
                <a:sym typeface="Mada"/>
              </a:rPr>
              <a:t>enlargement of testis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Negative transillumination test</a:t>
            </a:r>
            <a:endParaRPr sz="1000">
              <a:solidFill>
                <a:schemeClr val="dk1"/>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Diagnosis: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Testicular ultrasonography</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 for staging</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Tumor</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markers</a:t>
            </a:r>
            <a:r>
              <a:rPr lang="en-GB" sz="1000">
                <a:solidFill>
                  <a:schemeClr val="dk1"/>
                </a:solidFill>
                <a:latin typeface="Mada"/>
                <a:ea typeface="Mada"/>
                <a:cs typeface="Mada"/>
                <a:sym typeface="Mada"/>
              </a:rPr>
              <a:t> are useful for diagnosis and </a:t>
            </a:r>
            <a:r>
              <a:rPr lang="en-GB" sz="1000">
                <a:solidFill>
                  <a:srgbClr val="FF0000"/>
                </a:solidFill>
                <a:latin typeface="Mada"/>
                <a:ea typeface="Mada"/>
                <a:cs typeface="Mada"/>
                <a:sym typeface="Mada"/>
              </a:rPr>
              <a:t>monitoring treatment</a:t>
            </a:r>
            <a:endParaRPr b="1" sz="1000">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Treatment</a:t>
            </a:r>
            <a:r>
              <a:rPr b="1" lang="en-GB" sz="1000">
                <a:solidFill>
                  <a:srgbClr val="006D77"/>
                </a:solidFill>
                <a:highlight>
                  <a:srgbClr val="EDF9F9"/>
                </a:highlight>
                <a:latin typeface="Mada"/>
                <a:ea typeface="Mada"/>
                <a:cs typeface="Mada"/>
                <a:sym typeface="Mada"/>
              </a:rPr>
              <a:t>: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lang="en-GB" sz="1000">
                <a:solidFill>
                  <a:schemeClr val="dk1"/>
                </a:solidFill>
                <a:latin typeface="Mada"/>
                <a:ea typeface="Mada"/>
                <a:cs typeface="Mada"/>
                <a:sym typeface="Mada"/>
              </a:rPr>
              <a:t>Radical inguinal orchiectomy (</a:t>
            </a:r>
            <a:r>
              <a:rPr lang="en-GB" sz="1000">
                <a:solidFill>
                  <a:srgbClr val="FF0000"/>
                </a:solidFill>
                <a:latin typeface="Mada"/>
                <a:ea typeface="Mada"/>
                <a:cs typeface="Mada"/>
                <a:sym typeface="Mada"/>
              </a:rPr>
              <a:t>THROUGH INGUINAL (GROIN) INCISION NOT THROUGH SCROTUM BC OF THE RISK OF TUMOR SEEDING</a:t>
            </a:r>
            <a:r>
              <a:rPr lang="en-GB" sz="1000">
                <a:solidFill>
                  <a:schemeClr val="dk1"/>
                </a:solidFill>
                <a:latin typeface="Mada"/>
                <a:ea typeface="Mada"/>
                <a:cs typeface="Mada"/>
                <a:sym typeface="Mada"/>
              </a:rPr>
              <a:t>), then classify if:</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Seminoma</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Radiotherapy </a:t>
            </a:r>
            <a:r>
              <a:rPr lang="en-GB" sz="1000">
                <a:solidFill>
                  <a:schemeClr val="dk1"/>
                </a:solidFill>
                <a:latin typeface="Mada"/>
                <a:ea typeface="Mada"/>
                <a:cs typeface="Mada"/>
                <a:sym typeface="Mada"/>
              </a:rPr>
              <a:t>of abdominal and pelvic nodes (dog leg)</a:t>
            </a:r>
            <a:endParaRPr sz="1000">
              <a:solidFill>
                <a:schemeClr val="dk1"/>
              </a:solidFill>
              <a:latin typeface="Mada"/>
              <a:ea typeface="Mada"/>
              <a:cs typeface="Mada"/>
              <a:sym typeface="Mada"/>
            </a:endParaRPr>
          </a:p>
          <a:p>
            <a:pPr indent="-292100" lvl="2" marL="13716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Non-seminoma</a:t>
            </a:r>
            <a:r>
              <a:rPr lang="en-GB" sz="1000">
                <a:solidFill>
                  <a:schemeClr val="dk1"/>
                </a:solidFill>
                <a:latin typeface="Mada"/>
                <a:ea typeface="Mada"/>
                <a:cs typeface="Mada"/>
                <a:sym typeface="Mada"/>
              </a:rPr>
              <a:t> RPLND ± </a:t>
            </a:r>
            <a:r>
              <a:rPr lang="en-GB" sz="1000">
                <a:solidFill>
                  <a:srgbClr val="FF0000"/>
                </a:solidFill>
                <a:latin typeface="Mada"/>
                <a:ea typeface="Mada"/>
                <a:cs typeface="Mada"/>
                <a:sym typeface="Mada"/>
              </a:rPr>
              <a:t>Chemotherapy </a:t>
            </a:r>
            <a:r>
              <a:rPr lang="en-GB" sz="1000">
                <a:solidFill>
                  <a:schemeClr val="dk1"/>
                </a:solidFill>
                <a:latin typeface="Mada"/>
                <a:ea typeface="Mada"/>
                <a:cs typeface="Mada"/>
                <a:sym typeface="Mada"/>
              </a:rPr>
              <a:t>(e.g. Bleomycin, Etoposide, cisplatin) (RPLND is associated with ED)</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Note:</a:t>
            </a:r>
            <a:r>
              <a:rPr lang="en-GB" sz="1000">
                <a:solidFill>
                  <a:schemeClr val="dk1"/>
                </a:solidFill>
                <a:latin typeface="Mada"/>
                <a:ea typeface="Mada"/>
                <a:cs typeface="Mada"/>
                <a:sym typeface="Mada"/>
              </a:rPr>
              <a:t> If you have seminoma and non-seminoma, treat as non-seminoma bc it’s more aggressive.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Another note:</a:t>
            </a:r>
            <a:r>
              <a:rPr lang="en-GB" sz="1000">
                <a:solidFill>
                  <a:schemeClr val="dk1"/>
                </a:solidFill>
                <a:latin typeface="Mada"/>
                <a:ea typeface="Mada"/>
                <a:cs typeface="Mada"/>
                <a:sym typeface="Mada"/>
              </a:rPr>
              <a:t> For stage IIc and above we treat with platinum-based chemotherapy regardless of the type of tumor.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000">
              <a:latin typeface="Mada"/>
              <a:ea typeface="Mada"/>
              <a:cs typeface="Mada"/>
              <a:sym typeface="Mada"/>
            </a:endParaRPr>
          </a:p>
        </p:txBody>
      </p:sp>
      <p:sp>
        <p:nvSpPr>
          <p:cNvPr id="447" name="Google Shape;447;p37"/>
          <p:cNvSpPr txBox="1"/>
          <p:nvPr/>
        </p:nvSpPr>
        <p:spPr>
          <a:xfrm>
            <a:off x="236675" y="7930950"/>
            <a:ext cx="7196400" cy="2983200"/>
          </a:xfrm>
          <a:prstGeom prst="rect">
            <a:avLst/>
          </a:prstGeom>
          <a:noFill/>
          <a:ln>
            <a:noFill/>
          </a:ln>
        </p:spPr>
        <p:txBody>
          <a:bodyPr anchorCtr="0" anchor="t" bIns="91425" lIns="91425" spcFirstLastPara="1" rIns="91425" wrap="square" tIns="91425">
            <a:noAutofit/>
          </a:bodyPr>
          <a:lstStyle/>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Definition</a:t>
            </a:r>
            <a:r>
              <a:rPr b="1" lang="en-GB" sz="1000">
                <a:solidFill>
                  <a:srgbClr val="006D77"/>
                </a:solidFill>
                <a:highlight>
                  <a:srgbClr val="EDF9F9"/>
                </a:highlight>
                <a:latin typeface="Mada"/>
                <a:ea typeface="Mada"/>
                <a:cs typeface="Mada"/>
                <a:sym typeface="Mada"/>
              </a:rPr>
              <a:t>:  </a:t>
            </a:r>
            <a:r>
              <a:rPr lang="en-GB" sz="1000">
                <a:solidFill>
                  <a:schemeClr val="dk1"/>
                </a:solidFill>
                <a:latin typeface="Mada"/>
                <a:ea typeface="Mada"/>
                <a:cs typeface="Mada"/>
                <a:sym typeface="Mada"/>
              </a:rPr>
              <a:t>A tumor of chromaffin tissue that secretes catecholamines and is found either in the adrenal medulla or in extra-adrenal sites. Most commonly associated with </a:t>
            </a:r>
            <a:r>
              <a:rPr lang="en-GB" sz="1000">
                <a:solidFill>
                  <a:srgbClr val="FF0000"/>
                </a:solidFill>
                <a:latin typeface="Mada"/>
                <a:ea typeface="Mada"/>
                <a:cs typeface="Mada"/>
                <a:sym typeface="Mada"/>
              </a:rPr>
              <a:t>MEN 2A, 2B</a:t>
            </a:r>
            <a:r>
              <a:rPr lang="en-GB" sz="1000">
                <a:solidFill>
                  <a:schemeClr val="dk1"/>
                </a:solidFill>
                <a:latin typeface="Mada"/>
                <a:ea typeface="Mada"/>
                <a:cs typeface="Mada"/>
                <a:sym typeface="Mada"/>
              </a:rPr>
              <a:t>, VHL, Neurofibromatosis.</a:t>
            </a:r>
            <a:endParaRPr b="1" sz="1000">
              <a:solidFill>
                <a:srgbClr val="006D77"/>
              </a:solidFill>
              <a:highlight>
                <a:srgbClr val="EDF9F9"/>
              </a:highlight>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Etiological factors</a:t>
            </a:r>
            <a:r>
              <a:rPr b="1" lang="en-GB" sz="1000">
                <a:solidFill>
                  <a:srgbClr val="006D77"/>
                </a:solidFill>
                <a:highlight>
                  <a:srgbClr val="EDF9F9"/>
                </a:highlight>
                <a:latin typeface="Mada"/>
                <a:ea typeface="Mada"/>
                <a:cs typeface="Mada"/>
                <a:sym typeface="Mada"/>
              </a:rPr>
              <a:t>: </a:t>
            </a:r>
            <a:r>
              <a:rPr lang="en-GB" sz="1000">
                <a:solidFill>
                  <a:srgbClr val="BF9000"/>
                </a:solidFill>
                <a:latin typeface="Mada"/>
                <a:ea typeface="Mada"/>
                <a:cs typeface="Mada"/>
                <a:sym typeface="Mada"/>
              </a:rPr>
              <a:t>Cigarette smoking,</a:t>
            </a:r>
            <a:r>
              <a:rPr lang="en-GB" sz="1000">
                <a:solidFill>
                  <a:schemeClr val="dk1"/>
                </a:solidFill>
                <a:latin typeface="Mada"/>
                <a:ea typeface="Mada"/>
                <a:cs typeface="Mada"/>
                <a:sym typeface="Mada"/>
              </a:rPr>
              <a:t> Schistosoma haematobium.</a:t>
            </a:r>
            <a:endParaRPr sz="1000">
              <a:solidFill>
                <a:srgbClr val="BF9000"/>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S&amp;S: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rgbClr val="BF9000"/>
                </a:solidFill>
                <a:latin typeface="Mada"/>
                <a:ea typeface="Mada"/>
                <a:cs typeface="Mada"/>
                <a:sym typeface="Mada"/>
              </a:rPr>
              <a:t>80% present with painless hematuria. either gross or microscopic.</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b="1" lang="en-GB" sz="1000">
                <a:solidFill>
                  <a:srgbClr val="FF0000"/>
                </a:solidFill>
                <a:latin typeface="Mada"/>
                <a:ea typeface="Mada"/>
                <a:cs typeface="Mada"/>
                <a:sym typeface="Mada"/>
              </a:rPr>
              <a:t>5 P’s:</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P</a:t>
            </a:r>
            <a:r>
              <a:rPr lang="en-GB" sz="1000">
                <a:solidFill>
                  <a:schemeClr val="dk1"/>
                </a:solidFill>
                <a:latin typeface="Mada"/>
                <a:ea typeface="Mada"/>
                <a:cs typeface="Mada"/>
                <a:sym typeface="Mada"/>
              </a:rPr>
              <a:t>ressure (HTN), </a:t>
            </a:r>
            <a:r>
              <a:rPr b="1" lang="en-GB" sz="1000">
                <a:solidFill>
                  <a:srgbClr val="FF0000"/>
                </a:solidFill>
                <a:latin typeface="Mada"/>
                <a:ea typeface="Mada"/>
                <a:cs typeface="Mada"/>
                <a:sym typeface="Mada"/>
              </a:rPr>
              <a:t>P</a:t>
            </a:r>
            <a:r>
              <a:rPr lang="en-GB" sz="1000">
                <a:solidFill>
                  <a:schemeClr val="dk1"/>
                </a:solidFill>
                <a:latin typeface="Mada"/>
                <a:ea typeface="Mada"/>
                <a:cs typeface="Mada"/>
                <a:sym typeface="Mada"/>
              </a:rPr>
              <a:t>ain (headache), </a:t>
            </a:r>
            <a:r>
              <a:rPr b="1" lang="en-GB" sz="1000">
                <a:solidFill>
                  <a:srgbClr val="FF0000"/>
                </a:solidFill>
                <a:latin typeface="Mada"/>
                <a:ea typeface="Mada"/>
                <a:cs typeface="Mada"/>
                <a:sym typeface="Mada"/>
              </a:rPr>
              <a:t>P</a:t>
            </a:r>
            <a:r>
              <a:rPr lang="en-GB" sz="1000">
                <a:solidFill>
                  <a:schemeClr val="dk1"/>
                </a:solidFill>
                <a:latin typeface="Mada"/>
                <a:ea typeface="Mada"/>
                <a:cs typeface="Mada"/>
                <a:sym typeface="Mada"/>
              </a:rPr>
              <a:t>erspiration, </a:t>
            </a:r>
            <a:r>
              <a:rPr b="1" lang="en-GB" sz="1000">
                <a:solidFill>
                  <a:srgbClr val="FF0000"/>
                </a:solidFill>
                <a:latin typeface="Mada"/>
                <a:ea typeface="Mada"/>
                <a:cs typeface="Mada"/>
                <a:sym typeface="Mada"/>
              </a:rPr>
              <a:t>P</a:t>
            </a:r>
            <a:r>
              <a:rPr lang="en-GB" sz="1000">
                <a:solidFill>
                  <a:schemeClr val="dk1"/>
                </a:solidFill>
                <a:latin typeface="Mada"/>
                <a:ea typeface="Mada"/>
                <a:cs typeface="Mada"/>
                <a:sym typeface="Mada"/>
              </a:rPr>
              <a:t>alpitations, </a:t>
            </a:r>
            <a:r>
              <a:rPr b="1" lang="en-GB" sz="1000">
                <a:solidFill>
                  <a:srgbClr val="FF0000"/>
                </a:solidFill>
                <a:latin typeface="Mada"/>
                <a:ea typeface="Mada"/>
                <a:cs typeface="Mada"/>
                <a:sym typeface="Mada"/>
              </a:rPr>
              <a:t>P</a:t>
            </a:r>
            <a:r>
              <a:rPr lang="en-GB" sz="1000">
                <a:solidFill>
                  <a:schemeClr val="dk1"/>
                </a:solidFill>
                <a:latin typeface="Mada"/>
                <a:ea typeface="Mada"/>
                <a:cs typeface="Mada"/>
                <a:sym typeface="Mada"/>
              </a:rPr>
              <a:t>allor.</a:t>
            </a:r>
            <a:endParaRPr sz="1000">
              <a:solidFill>
                <a:schemeClr val="dk1"/>
              </a:solidFill>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Diagnosis: </a:t>
            </a:r>
            <a:endParaRPr b="1" sz="1000">
              <a:solidFill>
                <a:srgbClr val="006D77"/>
              </a:solidFill>
              <a:highlight>
                <a:srgbClr val="EDF9F9"/>
              </a:highlight>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a:t>
            </a: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24-hour urine metanephrines</a:t>
            </a:r>
            <a:r>
              <a:rPr lang="en-GB" sz="1000">
                <a:solidFill>
                  <a:schemeClr val="dk1"/>
                </a:solidFill>
                <a:latin typeface="Mada"/>
                <a:ea typeface="Mada"/>
                <a:cs typeface="Mada"/>
                <a:sym typeface="Mada"/>
              </a:rPr>
              <a:t> and catecholamines or plasma-fractionated metanephrines.</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 MRI or nuclear metaiodobenzylguanidine (MIBG) scan can localize extra-adrenal lesions and metastasis.</a:t>
            </a:r>
            <a:endParaRPr b="1" sz="1000">
              <a:latin typeface="Mada"/>
              <a:ea typeface="Mada"/>
              <a:cs typeface="Mada"/>
              <a:sym typeface="Mada"/>
            </a:endParaRPr>
          </a:p>
          <a:p>
            <a:pPr indent="-153499" lvl="0" marL="179999" rtl="0" algn="l">
              <a:lnSpc>
                <a:spcPct val="115000"/>
              </a:lnSpc>
              <a:spcBef>
                <a:spcPts val="0"/>
              </a:spcBef>
              <a:spcAft>
                <a:spcPts val="0"/>
              </a:spcAft>
              <a:buClr>
                <a:srgbClr val="006D77"/>
              </a:buClr>
              <a:buSzPts val="1000"/>
              <a:buFont typeface="Mada"/>
              <a:buChar char="●"/>
            </a:pPr>
            <a:r>
              <a:rPr b="1" lang="en-GB" sz="1000">
                <a:solidFill>
                  <a:srgbClr val="006D77"/>
                </a:solidFill>
                <a:highlight>
                  <a:srgbClr val="EDF9F9"/>
                </a:highlight>
                <a:latin typeface="Mada"/>
                <a:ea typeface="Mada"/>
                <a:cs typeface="Mada"/>
                <a:sym typeface="Mada"/>
              </a:rPr>
              <a:t>Treatment: </a:t>
            </a:r>
            <a:r>
              <a:rPr b="1" lang="en-GB" sz="1000">
                <a:solidFill>
                  <a:schemeClr val="dk1"/>
                </a:solidFill>
                <a:latin typeface="Mada"/>
                <a:ea typeface="Mada"/>
                <a:cs typeface="Mada"/>
                <a:sym typeface="Mada"/>
              </a:rPr>
              <a:t>Surgical resection</a:t>
            </a:r>
            <a:endParaRPr b="1" sz="1000">
              <a:solidFill>
                <a:srgbClr val="006D77"/>
              </a:solidFill>
              <a:highlight>
                <a:srgbClr val="EDF9F9"/>
              </a:highlight>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Preoperatively, use </a:t>
            </a:r>
            <a:r>
              <a:rPr lang="en-GB" sz="1000">
                <a:solidFill>
                  <a:srgbClr val="FF0000"/>
                </a:solidFill>
                <a:latin typeface="Mada"/>
                <a:ea typeface="Mada"/>
                <a:cs typeface="Mada"/>
                <a:sym typeface="Mada"/>
              </a:rPr>
              <a:t>α-adrenergic blockade first </a:t>
            </a:r>
            <a:r>
              <a:rPr lang="en-GB" sz="1000">
                <a:solidFill>
                  <a:schemeClr val="dk1"/>
                </a:solidFill>
                <a:latin typeface="Mada"/>
                <a:ea typeface="Mada"/>
                <a:cs typeface="Mada"/>
                <a:sym typeface="Mada"/>
              </a:rPr>
              <a:t>(phenoxybenzamine) to control hypertension, followed by β-blockade to control tachycardia. </a:t>
            </a:r>
            <a:r>
              <a:rPr lang="en-GB" sz="1000">
                <a:solidFill>
                  <a:srgbClr val="FF0000"/>
                </a:solidFill>
                <a:latin typeface="Mada"/>
                <a:ea typeface="Mada"/>
                <a:cs typeface="Mada"/>
                <a:sym typeface="Mada"/>
              </a:rPr>
              <a:t>Never give β-blockade first</a:t>
            </a:r>
            <a:r>
              <a:rPr lang="en-GB" sz="1000">
                <a:solidFill>
                  <a:schemeClr val="dk1"/>
                </a:solidFill>
                <a:latin typeface="Mada"/>
                <a:ea typeface="Mada"/>
                <a:cs typeface="Mada"/>
                <a:sym typeface="Mada"/>
              </a:rPr>
              <a:t>, as unopposed α-adrenergic stimulation can lead to severe hypertension.</a:t>
            </a:r>
            <a:endParaRPr b="1" sz="1000">
              <a:latin typeface="Mada"/>
              <a:ea typeface="Mada"/>
              <a:cs typeface="Mada"/>
              <a:sym typeface="Mad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8"/>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Genitourinary Anomalies: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54" name="Google Shape;454;p38"/>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55" name="Google Shape;455;p38"/>
          <p:cNvSpPr txBox="1"/>
          <p:nvPr/>
        </p:nvSpPr>
        <p:spPr>
          <a:xfrm>
            <a:off x="75" y="1003300"/>
            <a:ext cx="4548000" cy="6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8"/>
          <p:cNvSpPr txBox="1"/>
          <p:nvPr/>
        </p:nvSpPr>
        <p:spPr>
          <a:xfrm>
            <a:off x="29450" y="829950"/>
            <a:ext cx="7589400" cy="98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1-UPJO:</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Obstruction of UPJ</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Causes: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Stenosis or Crossing of aberrant vessels above ureter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Usually </a:t>
            </a:r>
            <a:r>
              <a:rPr lang="en-GB" sz="1000">
                <a:solidFill>
                  <a:srgbClr val="FF0000"/>
                </a:solidFill>
                <a:latin typeface="Mada"/>
                <a:ea typeface="Mada"/>
                <a:cs typeface="Mada"/>
                <a:sym typeface="Mada"/>
              </a:rPr>
              <a:t>detected on antenatal US or incidentally </a:t>
            </a:r>
            <a:r>
              <a:rPr lang="en-GB" sz="1000">
                <a:solidFill>
                  <a:schemeClr val="dk1"/>
                </a:solidFill>
                <a:latin typeface="Mada"/>
                <a:ea typeface="Mada"/>
                <a:cs typeface="Mada"/>
                <a:sym typeface="Mada"/>
              </a:rPr>
              <a:t>later on:</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Isolated hydronephrosis (</a:t>
            </a:r>
            <a:r>
              <a:rPr lang="en-GB" sz="1000">
                <a:solidFill>
                  <a:srgbClr val="FF0000"/>
                </a:solidFill>
                <a:latin typeface="Mada"/>
                <a:ea typeface="Mada"/>
                <a:cs typeface="Mada"/>
                <a:sym typeface="Mada"/>
              </a:rPr>
              <a:t>Mickey</a:t>
            </a:r>
            <a:r>
              <a:rPr lang="en-GB" sz="1000">
                <a:solidFill>
                  <a:srgbClr val="FF0000"/>
                </a:solidFill>
                <a:latin typeface="Mada"/>
                <a:ea typeface="Mada"/>
                <a:cs typeface="Mada"/>
                <a:sym typeface="Mada"/>
              </a:rPr>
              <a:t> mouse sign</a:t>
            </a:r>
            <a:r>
              <a:rPr lang="en-GB" sz="1000">
                <a:solidFill>
                  <a:schemeClr val="dk1"/>
                </a:solidFill>
                <a:latin typeface="Mada"/>
                <a:ea typeface="Mada"/>
                <a:cs typeface="Mada"/>
                <a:sym typeface="Mada"/>
              </a:rPr>
              <a:t>) (No hydroureter)</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In adults: Infx, Stones, flank pain, increased abdominal girth, hematuria</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US</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a:t>
            </a:r>
            <a:r>
              <a:rPr lang="en-GB" sz="1050">
                <a:solidFill>
                  <a:srgbClr val="3C4043"/>
                </a:solidFill>
                <a:highlight>
                  <a:srgbClr val="FFFFFF"/>
                </a:highlight>
                <a:latin typeface="Roboto"/>
                <a:ea typeface="Roboto"/>
                <a:cs typeface="Roboto"/>
                <a:sym typeface="Roboto"/>
              </a:rPr>
              <a:t>shows only the hydronephrosis)</a:t>
            </a:r>
            <a:endParaRPr sz="1050">
              <a:solidFill>
                <a:srgbClr val="3C4043"/>
              </a:solidFill>
              <a:highlight>
                <a:srgbClr val="FFFFFF"/>
              </a:highlight>
              <a:latin typeface="Roboto"/>
              <a:ea typeface="Roboto"/>
              <a:cs typeface="Roboto"/>
              <a:sym typeface="Roboto"/>
            </a:endParaRPr>
          </a:p>
          <a:p>
            <a:pPr indent="-295275" lvl="1" marL="914400" rtl="0" algn="l">
              <a:spcBef>
                <a:spcPts val="0"/>
              </a:spcBef>
              <a:spcAft>
                <a:spcPts val="0"/>
              </a:spcAft>
              <a:buClr>
                <a:srgbClr val="3C4043"/>
              </a:buClr>
              <a:buSzPts val="1050"/>
              <a:buFont typeface="Roboto"/>
              <a:buChar char="o"/>
            </a:pPr>
            <a:r>
              <a:rPr b="1" lang="en-GB" sz="1000">
                <a:solidFill>
                  <a:srgbClr val="BF8F00"/>
                </a:solidFill>
                <a:latin typeface="Mada"/>
                <a:ea typeface="Mada"/>
                <a:cs typeface="Mada"/>
                <a:sym typeface="Mada"/>
              </a:rPr>
              <a:t>Next step: </a:t>
            </a:r>
            <a:r>
              <a:rPr b="1" lang="en-GB" sz="1000">
                <a:solidFill>
                  <a:schemeClr val="dk1"/>
                </a:solidFill>
                <a:latin typeface="Mada"/>
                <a:ea typeface="Mada"/>
                <a:cs typeface="Mada"/>
                <a:sym typeface="Mada"/>
              </a:rPr>
              <a:t>MCUG </a:t>
            </a:r>
            <a:r>
              <a:rPr lang="en-GB" sz="1000">
                <a:solidFill>
                  <a:schemeClr val="dk1"/>
                </a:solidFill>
                <a:latin typeface="Mada"/>
                <a:ea typeface="Mada"/>
                <a:cs typeface="Mada"/>
                <a:sym typeface="Mada"/>
              </a:rPr>
              <a:t>(</a:t>
            </a:r>
            <a:r>
              <a:rPr lang="en-GB" sz="1050">
                <a:solidFill>
                  <a:srgbClr val="3C4043"/>
                </a:solidFill>
                <a:highlight>
                  <a:schemeClr val="lt1"/>
                </a:highlight>
                <a:latin typeface="Roboto"/>
                <a:ea typeface="Roboto"/>
                <a:cs typeface="Roboto"/>
                <a:sym typeface="Roboto"/>
              </a:rPr>
              <a:t>to exclude VUR since it’s more common)</a:t>
            </a:r>
            <a:endParaRPr sz="1050">
              <a:solidFill>
                <a:srgbClr val="3C4043"/>
              </a:solidFill>
              <a:highlight>
                <a:srgbClr val="FFFFFF"/>
              </a:highlight>
              <a:latin typeface="Roboto"/>
              <a:ea typeface="Roboto"/>
              <a:cs typeface="Roboto"/>
              <a:sym typeface="Roboto"/>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Dynamic renogram</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Mainly observation as 80% resolve by themselves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chemeClr val="dk1"/>
                </a:solidFill>
                <a:latin typeface="Mada"/>
                <a:ea typeface="Mada"/>
                <a:cs typeface="Mada"/>
                <a:sym typeface="Mada"/>
              </a:rPr>
              <a:t>If any of the following is present, do</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dismembered pyeloplasty</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Worsening hydronephrosis (Increase in grade)</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Renal function:</a:t>
            </a:r>
            <a:endParaRPr sz="1000">
              <a:solidFill>
                <a:schemeClr val="dk1"/>
              </a:solidFill>
              <a:latin typeface="Mada"/>
              <a:ea typeface="Mada"/>
              <a:cs typeface="Mada"/>
              <a:sym typeface="Mada"/>
            </a:endParaRPr>
          </a:p>
          <a:p>
            <a:pPr indent="-292100" lvl="3" marL="1828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Less than 40%</a:t>
            </a:r>
            <a:endParaRPr sz="1000">
              <a:solidFill>
                <a:schemeClr val="dk1"/>
              </a:solidFill>
              <a:latin typeface="Mada"/>
              <a:ea typeface="Mada"/>
              <a:cs typeface="Mada"/>
              <a:sym typeface="Mada"/>
            </a:endParaRPr>
          </a:p>
          <a:p>
            <a:pPr indent="-292100" lvl="3" marL="1828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&gt;10% deterioration</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Stones</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Pyelonephritis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Calibri"/>
              <a:buChar char="●"/>
            </a:pPr>
            <a:r>
              <a:rPr b="1" lang="en-GB" sz="1000">
                <a:solidFill>
                  <a:schemeClr val="dk1"/>
                </a:solidFill>
                <a:latin typeface="Mada"/>
                <a:ea typeface="Mada"/>
                <a:cs typeface="Mada"/>
                <a:sym typeface="Mada"/>
              </a:rPr>
              <a:t>Imp note:</a:t>
            </a:r>
            <a:r>
              <a:rPr lang="en-GB" sz="1000">
                <a:solidFill>
                  <a:schemeClr val="dk1"/>
                </a:solidFill>
                <a:latin typeface="Mada"/>
                <a:ea typeface="Mada"/>
                <a:cs typeface="Mada"/>
                <a:sym typeface="Mada"/>
              </a:rPr>
              <a:t> UPJO is the main ddx of antenatal hydronephrosis</a:t>
            </a:r>
            <a:endParaRPr sz="1000">
              <a:solidFill>
                <a:schemeClr val="dk1"/>
              </a:solidFill>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2-Ureterovesical junction obstruction (UVJO), Megaureters: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Obstruction of UVJ</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Calibri"/>
              <a:buChar char="●"/>
            </a:pPr>
            <a:r>
              <a:rPr b="1" lang="en-GB" sz="1000">
                <a:solidFill>
                  <a:schemeClr val="dk1"/>
                </a:solidFill>
                <a:latin typeface="Mada"/>
                <a:ea typeface="Mada"/>
                <a:cs typeface="Mada"/>
                <a:sym typeface="Mada"/>
              </a:rPr>
              <a:t>Everything is the same as UPJO</a:t>
            </a: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except</a:t>
            </a:r>
            <a:r>
              <a:rPr lang="en-GB" sz="1000">
                <a:solidFill>
                  <a:schemeClr val="dk1"/>
                </a:solidFill>
                <a:latin typeface="Mada"/>
                <a:ea typeface="Mada"/>
                <a:cs typeface="Mada"/>
                <a:sym typeface="Mada"/>
              </a:rPr>
              <a:t> that we will find </a:t>
            </a:r>
            <a:r>
              <a:rPr b="1" lang="en-GB" sz="1000">
                <a:solidFill>
                  <a:srgbClr val="FF0000"/>
                </a:solidFill>
                <a:latin typeface="Mada"/>
                <a:ea typeface="Mada"/>
                <a:cs typeface="Mada"/>
                <a:sym typeface="Mada"/>
              </a:rPr>
              <a:t>Hydroureteronephrosis </a:t>
            </a:r>
            <a:r>
              <a:rPr lang="en-GB" sz="1000">
                <a:solidFill>
                  <a:schemeClr val="dk1"/>
                </a:solidFill>
                <a:latin typeface="Mada"/>
                <a:ea typeface="Mada"/>
                <a:cs typeface="Mada"/>
                <a:sym typeface="Mada"/>
              </a:rPr>
              <a:t>(Both renal pelvis and ureter); </a:t>
            </a:r>
            <a:r>
              <a:rPr b="1" lang="en-GB" sz="1000">
                <a:solidFill>
                  <a:schemeClr val="dk1"/>
                </a:solidFill>
                <a:latin typeface="Mada"/>
                <a:ea typeface="Mada"/>
                <a:cs typeface="Mada"/>
                <a:sym typeface="Mada"/>
              </a:rPr>
              <a:t>unlike UPJO</a:t>
            </a:r>
            <a:r>
              <a:rPr lang="en-GB" sz="1000">
                <a:solidFill>
                  <a:schemeClr val="dk1"/>
                </a:solidFill>
                <a:latin typeface="Mada"/>
                <a:ea typeface="Mada"/>
                <a:cs typeface="Mada"/>
                <a:sym typeface="Mada"/>
              </a:rPr>
              <a:t> in which there’s </a:t>
            </a:r>
            <a:r>
              <a:rPr b="1" lang="en-GB" sz="1000">
                <a:solidFill>
                  <a:schemeClr val="dk1"/>
                </a:solidFill>
                <a:latin typeface="Mada"/>
                <a:ea typeface="Mada"/>
                <a:cs typeface="Mada"/>
                <a:sym typeface="Mada"/>
              </a:rPr>
              <a:t>isolated hydronephrosis</a:t>
            </a:r>
            <a:r>
              <a:rPr lang="en-GB" sz="1000">
                <a:solidFill>
                  <a:schemeClr val="dk1"/>
                </a:solidFill>
                <a:latin typeface="Mada"/>
                <a:ea typeface="Mada"/>
                <a:cs typeface="Mada"/>
                <a:sym typeface="Mada"/>
              </a:rPr>
              <a:t> (Only renal pelvis)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lang="en-GB" sz="1000">
                <a:solidFill>
                  <a:schemeClr val="dk1"/>
                </a:solidFill>
                <a:latin typeface="Mada"/>
                <a:ea typeface="Mada"/>
                <a:cs typeface="Mada"/>
                <a:sym typeface="Mada"/>
              </a:rPr>
              <a:t>The same as UPJO, we start with observation and wait for spontaneous resolution unless surgery is indicated (same as UPJO indications) then we do </a:t>
            </a:r>
            <a:r>
              <a:rPr b="1" lang="en-GB" sz="1000">
                <a:solidFill>
                  <a:srgbClr val="FF0000"/>
                </a:solidFill>
                <a:latin typeface="Mada"/>
                <a:ea typeface="Mada"/>
                <a:cs typeface="Mada"/>
                <a:sym typeface="Mada"/>
              </a:rPr>
              <a:t>Ureteral reimplantation</a:t>
            </a:r>
            <a:endParaRPr b="1" sz="1000">
              <a:solidFill>
                <a:srgbClr val="FF0000"/>
              </a:solidFill>
              <a:latin typeface="Mada"/>
              <a:ea typeface="Mada"/>
              <a:cs typeface="Mada"/>
              <a:sym typeface="Mada"/>
            </a:endParaRPr>
          </a:p>
          <a:p>
            <a:pPr indent="0" lvl="0" marL="0" rtl="0" algn="l">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3-Multiple cystic dysplastic kidney (MCDK):</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SzPts val="1000"/>
              <a:buFont typeface="Mada"/>
              <a:buChar char="o"/>
            </a:pPr>
            <a:r>
              <a:rPr lang="en-GB" sz="1000">
                <a:solidFill>
                  <a:schemeClr val="dk1"/>
                </a:solidFill>
                <a:latin typeface="Mada"/>
                <a:ea typeface="Mada"/>
                <a:cs typeface="Mada"/>
                <a:sym typeface="Mada"/>
              </a:rPr>
              <a:t>Multiple fluid filled cysts replacing normal renal parenchyma with non-functioning kidneys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SzPts val="1000"/>
              <a:buFont typeface="Mada"/>
              <a:buChar char="o"/>
            </a:pPr>
            <a:r>
              <a:rPr lang="en-GB" sz="1000">
                <a:solidFill>
                  <a:schemeClr val="dk1"/>
                </a:solidFill>
                <a:latin typeface="Mada"/>
                <a:ea typeface="Mada"/>
                <a:cs typeface="Mada"/>
                <a:sym typeface="Mada"/>
              </a:rPr>
              <a:t>Usually </a:t>
            </a:r>
            <a:r>
              <a:rPr lang="en-GB" sz="1000">
                <a:solidFill>
                  <a:srgbClr val="FF0000"/>
                </a:solidFill>
                <a:latin typeface="Mada"/>
                <a:ea typeface="Mada"/>
                <a:cs typeface="Mada"/>
                <a:sym typeface="Mada"/>
              </a:rPr>
              <a:t>detected on antenatal US or incidentally </a:t>
            </a:r>
            <a:r>
              <a:rPr lang="en-GB" sz="1000">
                <a:solidFill>
                  <a:schemeClr val="dk1"/>
                </a:solidFill>
                <a:latin typeface="Mada"/>
                <a:ea typeface="Mada"/>
                <a:cs typeface="Mada"/>
                <a:sym typeface="Mada"/>
              </a:rPr>
              <a:t>later on:</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Calibri"/>
              <a:buChar char="▪"/>
            </a:pPr>
            <a:r>
              <a:rPr lang="en-GB" sz="1000">
                <a:solidFill>
                  <a:schemeClr val="dk1"/>
                </a:solidFill>
                <a:latin typeface="Mada"/>
                <a:ea typeface="Mada"/>
                <a:cs typeface="Mada"/>
                <a:sym typeface="Mada"/>
              </a:rPr>
              <a:t>Unorganized urine accumulation in kidney (black fluid) unlike UPJO in which it’s organized. (</a:t>
            </a:r>
            <a:r>
              <a:rPr b="1" lang="en-GB" sz="1000" u="sng">
                <a:solidFill>
                  <a:schemeClr val="dk1"/>
                </a:solidFill>
                <a:latin typeface="Mada"/>
                <a:ea typeface="Mada"/>
                <a:cs typeface="Mada"/>
                <a:sym typeface="Mada"/>
              </a:rPr>
              <a:t>NO</a:t>
            </a:r>
            <a:r>
              <a:rPr lang="en-GB" sz="1000">
                <a:solidFill>
                  <a:schemeClr val="dk1"/>
                </a:solidFill>
                <a:latin typeface="Mada"/>
                <a:ea typeface="Mada"/>
                <a:cs typeface="Mada"/>
                <a:sym typeface="Mada"/>
              </a:rPr>
              <a:t> MICKEY MOUSE SIGN)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SzPts val="1000"/>
              <a:buFont typeface="Calibri"/>
              <a:buChar char="o"/>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US</a:t>
            </a:r>
            <a:endParaRPr sz="1000">
              <a:solidFill>
                <a:schemeClr val="dk1"/>
              </a:solidFill>
              <a:latin typeface="Mada"/>
              <a:ea typeface="Mada"/>
              <a:cs typeface="Mada"/>
              <a:sym typeface="Mada"/>
            </a:endParaRPr>
          </a:p>
          <a:p>
            <a:pPr indent="-292100" lvl="1" marL="914400" rtl="0" algn="l">
              <a:spcBef>
                <a:spcPts val="0"/>
              </a:spcBef>
              <a:spcAft>
                <a:spcPts val="0"/>
              </a:spcAft>
              <a:buSzPts val="1000"/>
              <a:buFont typeface="Mada"/>
              <a:buChar char="o"/>
            </a:pPr>
            <a:r>
              <a:rPr b="1" lang="en-GB" sz="1000">
                <a:solidFill>
                  <a:srgbClr val="BF8F00"/>
                </a:solidFill>
                <a:latin typeface="Mada"/>
                <a:ea typeface="Mada"/>
                <a:cs typeface="Mada"/>
                <a:sym typeface="Mada"/>
              </a:rPr>
              <a:t>GOLD standard </a:t>
            </a:r>
            <a:r>
              <a:rPr b="1" lang="en-GB" sz="1000">
                <a:solidFill>
                  <a:schemeClr val="dk1"/>
                </a:solidFill>
                <a:latin typeface="Mada"/>
                <a:ea typeface="Mada"/>
                <a:cs typeface="Mada"/>
                <a:sym typeface="Mada"/>
              </a:rPr>
              <a:t>DMSA</a:t>
            </a:r>
            <a:endParaRPr b="1" i="1" sz="1000" u="sng">
              <a:solidFill>
                <a:srgbClr val="BF8F00"/>
              </a:solidFill>
              <a:latin typeface="Mada"/>
              <a:ea typeface="Mada"/>
              <a:cs typeface="Mada"/>
              <a:sym typeface="Mada"/>
            </a:endParaRPr>
          </a:p>
          <a:p>
            <a:pPr indent="-292100" lvl="2" marL="1371600" rtl="0" algn="l">
              <a:spcBef>
                <a:spcPts val="0"/>
              </a:spcBef>
              <a:spcAft>
                <a:spcPts val="0"/>
              </a:spcAft>
              <a:buClr>
                <a:srgbClr val="BF8F00"/>
              </a:buClr>
              <a:buSzPts val="1000"/>
              <a:buFont typeface="Mada"/>
              <a:buChar char="▪"/>
            </a:pPr>
            <a:r>
              <a:rPr lang="en-GB" sz="1000">
                <a:solidFill>
                  <a:schemeClr val="dk1"/>
                </a:solidFill>
                <a:latin typeface="Mada"/>
                <a:ea typeface="Mada"/>
                <a:cs typeface="Mada"/>
                <a:sym typeface="Mada"/>
              </a:rPr>
              <a:t>Used if you can’t differentiate between UPJO and MCDK on US</a:t>
            </a:r>
            <a:endParaRPr b="1" i="1" sz="1000" u="sng">
              <a:solidFill>
                <a:srgbClr val="BF8F00"/>
              </a:solidFill>
              <a:latin typeface="Mada"/>
              <a:ea typeface="Mada"/>
              <a:cs typeface="Mada"/>
              <a:sym typeface="Mada"/>
            </a:endParaRPr>
          </a:p>
          <a:p>
            <a:pPr indent="-292100" lvl="1" marL="914400" rtl="0" algn="l">
              <a:spcBef>
                <a:spcPts val="0"/>
              </a:spcBef>
              <a:spcAft>
                <a:spcPts val="0"/>
              </a:spcAft>
              <a:buSzPts val="1000"/>
              <a:buFont typeface="Calibri"/>
              <a:buChar char="o"/>
            </a:pPr>
            <a:r>
              <a:rPr b="1" lang="en-GB" sz="1000">
                <a:solidFill>
                  <a:schemeClr val="dk1"/>
                </a:solidFill>
                <a:latin typeface="Mada"/>
                <a:ea typeface="Mada"/>
                <a:cs typeface="Mada"/>
                <a:sym typeface="Mada"/>
              </a:rPr>
              <a:t>MCUG/VCUG:</a:t>
            </a:r>
            <a:r>
              <a:rPr lang="en-GB" sz="1000">
                <a:solidFill>
                  <a:schemeClr val="dk1"/>
                </a:solidFill>
                <a:latin typeface="Mada"/>
                <a:ea typeface="Mada"/>
                <a:cs typeface="Mada"/>
                <a:sym typeface="Mada"/>
              </a:rPr>
              <a:t> Used if pt is symptomatic to detect contralateral VUR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SzPts val="1000"/>
              <a:buFont typeface="Mada"/>
              <a:buChar char="o"/>
            </a:pPr>
            <a:r>
              <a:rPr lang="en-GB" sz="1000">
                <a:solidFill>
                  <a:schemeClr val="dk1"/>
                </a:solidFill>
                <a:latin typeface="Mada"/>
                <a:ea typeface="Mada"/>
                <a:cs typeface="Mada"/>
                <a:sym typeface="Mada"/>
              </a:rPr>
              <a:t>Observation until cysts disappear</a:t>
            </a:r>
            <a:endParaRPr sz="1000">
              <a:solidFill>
                <a:schemeClr val="dk1"/>
              </a:solidFill>
              <a:latin typeface="Mada"/>
              <a:ea typeface="Mada"/>
              <a:cs typeface="Mada"/>
              <a:sym typeface="Mada"/>
            </a:endParaRPr>
          </a:p>
          <a:p>
            <a:pPr indent="-292100" lvl="1" marL="914400" rtl="0" algn="l">
              <a:spcBef>
                <a:spcPts val="0"/>
              </a:spcBef>
              <a:spcAft>
                <a:spcPts val="0"/>
              </a:spcAft>
              <a:buSzPts val="1000"/>
              <a:buFont typeface="Mada"/>
              <a:buChar char="o"/>
            </a:pPr>
            <a:r>
              <a:rPr b="1" lang="en-GB" sz="1000">
                <a:solidFill>
                  <a:schemeClr val="dk1"/>
                </a:solidFill>
                <a:latin typeface="Mada"/>
                <a:ea typeface="Mada"/>
                <a:cs typeface="Mada"/>
                <a:sym typeface="Mada"/>
              </a:rPr>
              <a:t>Go for </a:t>
            </a:r>
            <a:r>
              <a:rPr b="1" lang="en-GB" sz="1000">
                <a:solidFill>
                  <a:srgbClr val="FF0000"/>
                </a:solidFill>
                <a:latin typeface="Mada"/>
                <a:ea typeface="Mada"/>
                <a:cs typeface="Mada"/>
                <a:sym typeface="Mada"/>
              </a:rPr>
              <a:t>nephrectomy </a:t>
            </a:r>
            <a:r>
              <a:rPr b="1" lang="en-GB" sz="1000">
                <a:solidFill>
                  <a:schemeClr val="dk1"/>
                </a:solidFill>
                <a:latin typeface="Mada"/>
                <a:ea typeface="Mada"/>
                <a:cs typeface="Mada"/>
                <a:sym typeface="Mada"/>
              </a:rPr>
              <a:t>(Open laparoscopic or robotic) if any of the following is present:</a:t>
            </a:r>
            <a:endParaRPr b="1" sz="1000">
              <a:solidFill>
                <a:schemeClr val="dk1"/>
              </a:solidFill>
              <a:latin typeface="Mada"/>
              <a:ea typeface="Mada"/>
              <a:cs typeface="Mada"/>
              <a:sym typeface="Mada"/>
            </a:endParaRPr>
          </a:p>
          <a:p>
            <a:pPr indent="-292100" lvl="2" marL="1371600" rtl="0" algn="l">
              <a:spcBef>
                <a:spcPts val="0"/>
              </a:spcBef>
              <a:spcAft>
                <a:spcPts val="0"/>
              </a:spcAft>
              <a:buClr>
                <a:srgbClr val="FF0000"/>
              </a:buClr>
              <a:buSzPts val="1000"/>
              <a:buFont typeface="Mada"/>
              <a:buChar char="▪"/>
            </a:pPr>
            <a:r>
              <a:rPr lang="en-GB" sz="1000">
                <a:solidFill>
                  <a:srgbClr val="FF0000"/>
                </a:solidFill>
                <a:latin typeface="Mada"/>
                <a:ea typeface="Mada"/>
                <a:cs typeface="Mada"/>
                <a:sym typeface="Mada"/>
              </a:rPr>
              <a:t>Hypertension</a:t>
            </a:r>
            <a:endParaRPr sz="1000">
              <a:solidFill>
                <a:srgbClr val="FF0000"/>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Pyelonephritis</a:t>
            </a:r>
            <a:endParaRPr b="1" sz="1000">
              <a:solidFill>
                <a:srgbClr val="FF0000"/>
              </a:solidFill>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9"/>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Genitourinary Anomalies:</a:t>
            </a:r>
            <a:endParaRPr b="1" sz="2200">
              <a:solidFill>
                <a:schemeClr val="dk1"/>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63" name="Google Shape;463;p39"/>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64" name="Google Shape;464;p39"/>
          <p:cNvSpPr txBox="1"/>
          <p:nvPr/>
        </p:nvSpPr>
        <p:spPr>
          <a:xfrm>
            <a:off x="0" y="696250"/>
            <a:ext cx="7654500" cy="98499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4-VUR</a:t>
            </a:r>
            <a:r>
              <a:rPr b="1" lang="en-GB" sz="1000">
                <a:solidFill>
                  <a:srgbClr val="006D77"/>
                </a:solidFill>
                <a:latin typeface="Lora"/>
                <a:ea typeface="Lora"/>
                <a:cs typeface="Lora"/>
                <a:sym typeface="Lora"/>
              </a:rPr>
              <a:t>:</a:t>
            </a:r>
            <a:endParaRPr b="1" sz="1000">
              <a:solidFill>
                <a:srgbClr val="006D77"/>
              </a:solidFill>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Retrograde projection of urine from the bladder to the ureters and kidneys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Causes: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Posterior urethral valves, neurogenic bladder, urethral/meatal stenosis.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Grades: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u="sng">
                <a:solidFill>
                  <a:schemeClr val="dk1"/>
                </a:solidFill>
                <a:latin typeface="Mada"/>
                <a:ea typeface="Mada"/>
                <a:cs typeface="Mada"/>
                <a:sym typeface="Mada"/>
              </a:rPr>
              <a:t>Mild (1-2):</a:t>
            </a:r>
            <a:r>
              <a:rPr lang="en-GB" sz="1000">
                <a:solidFill>
                  <a:schemeClr val="dk1"/>
                </a:solidFill>
                <a:latin typeface="Mada"/>
                <a:ea typeface="Mada"/>
                <a:cs typeface="Mada"/>
                <a:sym typeface="Mada"/>
              </a:rPr>
              <a:t> No ureteral or renal pelvic dilation. Often resolves spontaneously</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u="sng">
                <a:solidFill>
                  <a:schemeClr val="dk1"/>
                </a:solidFill>
                <a:latin typeface="Mada"/>
                <a:ea typeface="Mada"/>
                <a:cs typeface="Mada"/>
                <a:sym typeface="Mada"/>
              </a:rPr>
              <a:t>Moderate to severe (3-5): </a:t>
            </a:r>
            <a:r>
              <a:rPr lang="en-GB" sz="1000">
                <a:solidFill>
                  <a:schemeClr val="dk1"/>
                </a:solidFill>
                <a:latin typeface="Mada"/>
                <a:ea typeface="Mada"/>
                <a:cs typeface="Mada"/>
                <a:sym typeface="Mada"/>
              </a:rPr>
              <a:t>Ureteral dilation with associated caliceal blunting in severe cases.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Patients present with </a:t>
            </a:r>
            <a:r>
              <a:rPr lang="en-GB" sz="1000">
                <a:solidFill>
                  <a:srgbClr val="FF0000"/>
                </a:solidFill>
                <a:latin typeface="Mada"/>
                <a:ea typeface="Mada"/>
                <a:cs typeface="Mada"/>
                <a:sym typeface="Mada"/>
              </a:rPr>
              <a:t>recurrent febrile UTIs</a:t>
            </a:r>
            <a:r>
              <a:rPr lang="en-GB" sz="1000">
                <a:solidFill>
                  <a:schemeClr val="dk1"/>
                </a:solidFill>
                <a:latin typeface="Mada"/>
                <a:ea typeface="Mada"/>
                <a:cs typeface="Mada"/>
                <a:sym typeface="Mada"/>
              </a:rPr>
              <a:t>, typically in childhood. Prenatal ultrasonography may identify hydronephrosis and/or oligohydramnios.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Calibri"/>
              <a:buChar char="●"/>
            </a:pPr>
            <a:r>
              <a:rPr b="1" lang="en-GB" sz="1000">
                <a:solidFill>
                  <a:schemeClr val="dk1"/>
                </a:solidFill>
                <a:latin typeface="Mada"/>
                <a:ea typeface="Mada"/>
                <a:cs typeface="Mada"/>
                <a:sym typeface="Mada"/>
              </a:rPr>
              <a:t>Diagnosis:</a:t>
            </a:r>
            <a:r>
              <a:rPr lang="en-GB" sz="1000">
                <a:solidFill>
                  <a:schemeClr val="dk1"/>
                </a:solidFill>
                <a:latin typeface="Mada"/>
                <a:ea typeface="Mada"/>
                <a:cs typeface="Mada"/>
                <a:sym typeface="Mada"/>
              </a:rPr>
              <a:t> </a:t>
            </a:r>
            <a:r>
              <a:rPr b="1" lang="en-GB" sz="1000" u="sng">
                <a:solidFill>
                  <a:schemeClr val="dk1"/>
                </a:solidFill>
                <a:latin typeface="Mada"/>
                <a:ea typeface="Mada"/>
                <a:cs typeface="Mada"/>
                <a:sym typeface="Mada"/>
              </a:rPr>
              <a:t>If u suspect VUR, treat UTI with abx first THEN do investigations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Best initial: </a:t>
            </a:r>
            <a:r>
              <a:rPr b="1" lang="en-GB" sz="1000">
                <a:solidFill>
                  <a:schemeClr val="dk1"/>
                </a:solidFill>
                <a:latin typeface="Mada"/>
                <a:ea typeface="Mada"/>
                <a:cs typeface="Mada"/>
                <a:sym typeface="Mada"/>
              </a:rPr>
              <a:t>US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and for classification:</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MCUG/VCUG</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Initial: </a:t>
            </a:r>
            <a:r>
              <a:rPr lang="en-GB" sz="1000">
                <a:solidFill>
                  <a:schemeClr val="dk1"/>
                </a:solidFill>
                <a:latin typeface="Mada"/>
                <a:ea typeface="Mada"/>
                <a:cs typeface="Mada"/>
                <a:sym typeface="Mada"/>
              </a:rPr>
              <a:t>Give prophylactic abx and wait for spontaneous resolution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chemeClr val="dk1"/>
                </a:solidFill>
                <a:latin typeface="Mada"/>
                <a:ea typeface="Mada"/>
                <a:cs typeface="Mada"/>
                <a:sym typeface="Mada"/>
              </a:rPr>
              <a:t>Go for surgery (</a:t>
            </a:r>
            <a:r>
              <a:rPr b="1" lang="en-GB" sz="1000">
                <a:solidFill>
                  <a:srgbClr val="FF0000"/>
                </a:solidFill>
                <a:latin typeface="Mada"/>
                <a:ea typeface="Mada"/>
                <a:cs typeface="Mada"/>
                <a:sym typeface="Mada"/>
              </a:rPr>
              <a:t>Ureteral implantation</a:t>
            </a:r>
            <a:r>
              <a:rPr lang="en-GB" sz="1000">
                <a:solidFill>
                  <a:srgbClr val="FF0000"/>
                </a:solidFill>
                <a:latin typeface="Mada"/>
                <a:ea typeface="Mada"/>
                <a:cs typeface="Mada"/>
                <a:sym typeface="Mada"/>
              </a:rPr>
              <a:t> </a:t>
            </a:r>
            <a:r>
              <a:rPr b="1" lang="en-GB" sz="1000">
                <a:solidFill>
                  <a:schemeClr val="dk1"/>
                </a:solidFill>
                <a:latin typeface="Mada"/>
                <a:ea typeface="Mada"/>
                <a:cs typeface="Mada"/>
                <a:sym typeface="Mada"/>
              </a:rPr>
              <a:t>or endoscopic treatment) if:</a:t>
            </a:r>
            <a:endParaRPr b="1"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Recurrent pyelonephritis despite abx prophylaxis</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Non-compliant with medical treatment</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Persistence of reflux (High grade 3-5)</a:t>
            </a:r>
            <a:endParaRPr sz="1000">
              <a:solidFill>
                <a:schemeClr val="dk1"/>
              </a:solidFill>
              <a:latin typeface="Mada"/>
              <a:ea typeface="Mada"/>
              <a:cs typeface="Mada"/>
              <a:sym typeface="Mada"/>
            </a:endParaRPr>
          </a:p>
          <a:p>
            <a:pPr indent="0" lvl="0" marL="0" rtl="0" algn="l">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5-Posterior urethral valve (PUV):</a:t>
            </a:r>
            <a:endParaRPr b="1" sz="1000">
              <a:solidFill>
                <a:srgbClr val="006D77"/>
              </a:solidFill>
              <a:highlight>
                <a:srgbClr val="EDF9F9"/>
              </a:highlight>
              <a:latin typeface="Lora"/>
              <a:ea typeface="Lora"/>
              <a:cs typeface="Lora"/>
              <a:sym typeface="Lora"/>
            </a:endParaRPr>
          </a:p>
          <a:p>
            <a:pPr indent="0" lvl="0" marL="457200" rtl="0" algn="l">
              <a:spcBef>
                <a:spcPts val="0"/>
              </a:spcBef>
              <a:spcAft>
                <a:spcPts val="0"/>
              </a:spcAft>
              <a:buNone/>
            </a:pPr>
            <a:r>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Presence of a valve in the posterior of urethra leading to urinary retention, VUR (40%), Bilateral renal dilation and eventually renal impairment </a:t>
            </a:r>
            <a:r>
              <a:rPr lang="en-GB" sz="1000">
                <a:solidFill>
                  <a:schemeClr val="dk1"/>
                </a:solidFill>
                <a:latin typeface="Mada"/>
                <a:ea typeface="Mada"/>
                <a:cs typeface="Mada"/>
                <a:sym typeface="Mada"/>
              </a:rPr>
              <a:t>(</a:t>
            </a:r>
            <a:r>
              <a:rPr lang="en-GB" sz="1000">
                <a:solidFill>
                  <a:srgbClr val="FF0000"/>
                </a:solidFill>
                <a:latin typeface="Mada"/>
                <a:ea typeface="Mada"/>
                <a:cs typeface="Mada"/>
                <a:sym typeface="Mada"/>
              </a:rPr>
              <a:t>50%</a:t>
            </a:r>
            <a:r>
              <a:rPr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or ESRD (30%).</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Occurs in </a:t>
            </a:r>
            <a:r>
              <a:rPr lang="en-GB" sz="1000">
                <a:solidFill>
                  <a:srgbClr val="FF0000"/>
                </a:solidFill>
                <a:latin typeface="Mada"/>
                <a:ea typeface="Mada"/>
                <a:cs typeface="Mada"/>
                <a:sym typeface="Mada"/>
              </a:rPr>
              <a:t>MALES ONLY. </a:t>
            </a:r>
            <a:r>
              <a:rPr lang="en-GB" sz="1000">
                <a:solidFill>
                  <a:schemeClr val="dk1"/>
                </a:solidFill>
                <a:latin typeface="Mada"/>
                <a:ea typeface="Mada"/>
                <a:cs typeface="Mada"/>
                <a:sym typeface="Mada"/>
              </a:rPr>
              <a:t>Most common cause of urine retention in males.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Most cases are diagnosed antenatally by US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Later on, may present with </a:t>
            </a:r>
            <a:r>
              <a:rPr lang="en-GB" sz="1000">
                <a:solidFill>
                  <a:srgbClr val="FF0000"/>
                </a:solidFill>
                <a:latin typeface="Mada"/>
                <a:ea typeface="Mada"/>
                <a:cs typeface="Mada"/>
                <a:sym typeface="Mada"/>
              </a:rPr>
              <a:t>Urinary retention </a:t>
            </a:r>
            <a:r>
              <a:rPr lang="en-GB" sz="1000">
                <a:solidFill>
                  <a:schemeClr val="dk1"/>
                </a:solidFill>
                <a:latin typeface="Mada"/>
                <a:ea typeface="Mada"/>
                <a:cs typeface="Mada"/>
                <a:sym typeface="Mada"/>
              </a:rPr>
              <a:t>(distended, palpable bladder and low urine output), UTI, urinary incontinence.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US</a:t>
            </a:r>
            <a:endParaRPr sz="1000">
              <a:solidFill>
                <a:schemeClr val="dk1"/>
              </a:solidFill>
              <a:latin typeface="Mada"/>
              <a:ea typeface="Mada"/>
              <a:cs typeface="Mada"/>
              <a:sym typeface="Mada"/>
            </a:endParaRPr>
          </a:p>
          <a:p>
            <a:pPr indent="-292100" lvl="2" marL="1371600" rtl="0" algn="l">
              <a:spcBef>
                <a:spcPts val="0"/>
              </a:spcBef>
              <a:spcAft>
                <a:spcPts val="0"/>
              </a:spcAft>
              <a:buClr>
                <a:srgbClr val="FF0000"/>
              </a:buClr>
              <a:buSzPts val="1000"/>
              <a:buFont typeface="Mada"/>
              <a:buChar char="▪"/>
            </a:pPr>
            <a:r>
              <a:rPr lang="en-GB" sz="1000" u="sng">
                <a:solidFill>
                  <a:srgbClr val="FF0000"/>
                </a:solidFill>
                <a:latin typeface="Mada"/>
                <a:ea typeface="Mada"/>
                <a:cs typeface="Mada"/>
                <a:sym typeface="Mada"/>
              </a:rPr>
              <a:t>Bilateral hydroureteronephrosis and Oligohydramnios</a:t>
            </a:r>
            <a:endParaRPr sz="1000" u="sng">
              <a:solidFill>
                <a:srgbClr val="FF0000"/>
              </a:solidFill>
              <a:latin typeface="Mada"/>
              <a:ea typeface="Mada"/>
              <a:cs typeface="Mada"/>
              <a:sym typeface="Mada"/>
            </a:endParaRPr>
          </a:p>
          <a:p>
            <a:pPr indent="-292100" lvl="2" marL="1371600" rtl="0" algn="l">
              <a:spcBef>
                <a:spcPts val="0"/>
              </a:spcBef>
              <a:spcAft>
                <a:spcPts val="0"/>
              </a:spcAft>
              <a:buClr>
                <a:srgbClr val="FF0000"/>
              </a:buClr>
              <a:buSzPts val="1000"/>
              <a:buFont typeface="Mada"/>
              <a:buChar char="▪"/>
            </a:pPr>
            <a:r>
              <a:rPr lang="en-GB" sz="1000" u="sng">
                <a:solidFill>
                  <a:srgbClr val="FF0000"/>
                </a:solidFill>
                <a:latin typeface="Mada"/>
                <a:ea typeface="Mada"/>
                <a:cs typeface="Mada"/>
                <a:sym typeface="Mada"/>
              </a:rPr>
              <a:t>Keyhole sign and thick-walled bladder </a:t>
            </a:r>
            <a:endParaRPr sz="1000" u="sng">
              <a:solidFill>
                <a:srgbClr val="FF0000"/>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MCUG</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Trabeculation and sacculation of the bladder</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Dilation of posterior urethra with normal anterior urethra</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Management: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b="1" lang="en-GB" sz="1000">
                <a:solidFill>
                  <a:schemeClr val="dk1"/>
                </a:solidFill>
                <a:latin typeface="Mada"/>
                <a:ea typeface="Mada"/>
                <a:cs typeface="Mada"/>
                <a:sym typeface="Mada"/>
              </a:rPr>
              <a:t>Stabilize the pt first and confirm:</a:t>
            </a:r>
            <a:endParaRPr b="1" sz="1000">
              <a:solidFill>
                <a:schemeClr val="dk1"/>
              </a:solidFill>
              <a:latin typeface="Mada"/>
              <a:ea typeface="Mada"/>
              <a:cs typeface="Mada"/>
              <a:sym typeface="Mada"/>
            </a:endParaRPr>
          </a:p>
          <a:p>
            <a:pPr indent="-292100" lvl="2" marL="1371600" rtl="0" algn="l">
              <a:spcBef>
                <a:spcPts val="0"/>
              </a:spcBef>
              <a:spcAft>
                <a:spcPts val="0"/>
              </a:spcAft>
              <a:buClr>
                <a:srgbClr val="FF0000"/>
              </a:buClr>
              <a:buSzPts val="1000"/>
              <a:buFont typeface="Mada"/>
              <a:buChar char="▪"/>
            </a:pPr>
            <a:r>
              <a:rPr b="1" lang="en-GB" sz="1000">
                <a:solidFill>
                  <a:srgbClr val="FF0000"/>
                </a:solidFill>
                <a:latin typeface="Mada"/>
                <a:ea typeface="Mada"/>
                <a:cs typeface="Mada"/>
                <a:sym typeface="Mada"/>
              </a:rPr>
              <a:t>Insert feeding tube then give abx prophylaxis</a:t>
            </a:r>
            <a:endParaRPr b="1" sz="1000">
              <a:solidFill>
                <a:srgbClr val="FF0000"/>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Do US then MCUG then RFT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b="1" lang="en-GB" sz="1000">
                <a:solidFill>
                  <a:schemeClr val="dk1"/>
                </a:solidFill>
                <a:latin typeface="Mada"/>
                <a:ea typeface="Mada"/>
                <a:cs typeface="Mada"/>
                <a:sym typeface="Mada"/>
              </a:rPr>
              <a:t>After this you have go for surgery; you have 2 options:</a:t>
            </a:r>
            <a:endParaRPr b="1"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Calibri"/>
              <a:buChar char="▪"/>
            </a:pPr>
            <a:r>
              <a:rPr b="1" lang="en-GB" sz="1000">
                <a:solidFill>
                  <a:srgbClr val="FF0000"/>
                </a:solidFill>
                <a:latin typeface="Mada"/>
                <a:ea typeface="Mada"/>
                <a:cs typeface="Mada"/>
                <a:sym typeface="Mada"/>
              </a:rPr>
              <a:t>Endoscopic valve ablation or incision:</a:t>
            </a:r>
            <a:r>
              <a:rPr lang="en-GB" sz="1000">
                <a:solidFill>
                  <a:srgbClr val="FF0000"/>
                </a:solidFill>
                <a:latin typeface="Mada"/>
                <a:ea typeface="Mada"/>
                <a:cs typeface="Mada"/>
                <a:sym typeface="Mada"/>
              </a:rPr>
              <a:t> </a:t>
            </a:r>
            <a:r>
              <a:rPr lang="en-GB" sz="1000">
                <a:solidFill>
                  <a:schemeClr val="dk1"/>
                </a:solidFill>
                <a:latin typeface="Mada"/>
                <a:ea typeface="Mada"/>
                <a:cs typeface="Mada"/>
                <a:sym typeface="Mada"/>
              </a:rPr>
              <a:t>Classical treatment</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Calibri"/>
              <a:buChar char="▪"/>
            </a:pPr>
            <a:r>
              <a:rPr b="1" lang="en-GB" sz="1000">
                <a:solidFill>
                  <a:schemeClr val="dk1"/>
                </a:solidFill>
                <a:latin typeface="Mada"/>
                <a:ea typeface="Mada"/>
                <a:cs typeface="Mada"/>
                <a:sym typeface="Mada"/>
              </a:rPr>
              <a:t>Cutaneous vesicostomy: </a:t>
            </a:r>
            <a:r>
              <a:rPr lang="en-GB" sz="1000">
                <a:solidFill>
                  <a:schemeClr val="dk1"/>
                </a:solidFill>
                <a:latin typeface="Mada"/>
                <a:ea typeface="Mada"/>
                <a:cs typeface="Mada"/>
                <a:sym typeface="Mada"/>
              </a:rPr>
              <a:t>This is done if pt has low birth weight, premature delivery or renal failure as a temporary solution </a:t>
            </a:r>
            <a:r>
              <a:rPr lang="en-GB" sz="1000">
                <a:solidFill>
                  <a:srgbClr val="FF0000"/>
                </a:solidFill>
                <a:latin typeface="Mada"/>
                <a:ea typeface="Mada"/>
                <a:cs typeface="Mada"/>
                <a:sym typeface="Mada"/>
              </a:rPr>
              <a:t>THEN </a:t>
            </a:r>
            <a:r>
              <a:rPr lang="en-GB" sz="1000">
                <a:solidFill>
                  <a:schemeClr val="dk1"/>
                </a:solidFill>
                <a:latin typeface="Mada"/>
                <a:ea typeface="Mada"/>
                <a:cs typeface="Mada"/>
                <a:sym typeface="Mada"/>
              </a:rPr>
              <a:t>once the pt reaches the </a:t>
            </a:r>
            <a:r>
              <a:rPr lang="en-GB" sz="1000">
                <a:solidFill>
                  <a:srgbClr val="FF0000"/>
                </a:solidFill>
                <a:latin typeface="Mada"/>
                <a:ea typeface="Mada"/>
                <a:cs typeface="Mada"/>
                <a:sym typeface="Mada"/>
              </a:rPr>
              <a:t>age of 1 </a:t>
            </a:r>
            <a:r>
              <a:rPr lang="en-GB" sz="1000">
                <a:solidFill>
                  <a:schemeClr val="dk1"/>
                </a:solidFill>
                <a:latin typeface="Mada"/>
                <a:ea typeface="Mada"/>
                <a:cs typeface="Mada"/>
                <a:sym typeface="Mada"/>
              </a:rPr>
              <a:t>we do Endoscopic valve ablation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Complications: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Can lead to </a:t>
            </a:r>
            <a:r>
              <a:rPr lang="en-GB" sz="1000">
                <a:solidFill>
                  <a:srgbClr val="FF0000"/>
                </a:solidFill>
                <a:latin typeface="Mada"/>
                <a:ea typeface="Mada"/>
                <a:cs typeface="Mada"/>
                <a:sym typeface="Mada"/>
              </a:rPr>
              <a:t>pulmonary hypoplasia </a:t>
            </a:r>
            <a:r>
              <a:rPr lang="en-GB" sz="1000">
                <a:solidFill>
                  <a:schemeClr val="dk1"/>
                </a:solidFill>
                <a:latin typeface="Mada"/>
                <a:ea typeface="Mada"/>
                <a:cs typeface="Mada"/>
                <a:sym typeface="Mada"/>
              </a:rPr>
              <a:t>and respiratory distress caused by oligohydramnios.</a:t>
            </a:r>
            <a:endParaRPr sz="1000">
              <a:solidFill>
                <a:schemeClr val="dk1"/>
              </a:solidFill>
              <a:latin typeface="Mada"/>
              <a:ea typeface="Mada"/>
              <a:cs typeface="Mada"/>
              <a:sym typeface="Mada"/>
            </a:endParaRPr>
          </a:p>
          <a:p>
            <a:pPr indent="0" lvl="0" marL="0" rtl="0" algn="l">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6-Ureterocele:</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Cystic dilation of the distal aspect of ureter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lang="en-GB" sz="1000">
                <a:solidFill>
                  <a:schemeClr val="dk1"/>
                </a:solidFill>
                <a:latin typeface="Mada"/>
                <a:ea typeface="Mada"/>
                <a:cs typeface="Mada"/>
                <a:sym typeface="Mada"/>
              </a:rPr>
              <a:t>Intravesical Adults, simple, orthotopic</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lang="en-GB" sz="1000">
                <a:solidFill>
                  <a:schemeClr val="dk1"/>
                </a:solidFill>
                <a:latin typeface="Mada"/>
                <a:ea typeface="Mada"/>
                <a:cs typeface="Mada"/>
                <a:sym typeface="Mada"/>
              </a:rPr>
              <a:t>Extravesical Children, Duplex system, ectopic</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Usually diagnosed by antenatal US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lang="en-GB" sz="1000">
                <a:solidFill>
                  <a:schemeClr val="dk1"/>
                </a:solidFill>
                <a:latin typeface="Mada"/>
                <a:ea typeface="Mada"/>
                <a:cs typeface="Mada"/>
                <a:sym typeface="Mada"/>
              </a:rPr>
              <a:t>Later on, may present with UTI, stones and urinary retention (Hydroureteronephrosis)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Best initial:</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US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b="1" lang="en-GB" sz="1000">
                <a:solidFill>
                  <a:schemeClr val="dk1"/>
                </a:solidFill>
                <a:latin typeface="Mada"/>
                <a:ea typeface="Mada"/>
                <a:cs typeface="Mada"/>
                <a:sym typeface="Mada"/>
              </a:rPr>
              <a:t>MCUG/VCUG</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Shows </a:t>
            </a:r>
            <a:r>
              <a:rPr lang="en-GB" sz="1000">
                <a:solidFill>
                  <a:srgbClr val="FF0000"/>
                </a:solidFill>
                <a:latin typeface="Mada"/>
                <a:ea typeface="Mada"/>
                <a:cs typeface="Mada"/>
                <a:sym typeface="Mada"/>
              </a:rPr>
              <a:t>filling defects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By cystoscopy (</a:t>
            </a:r>
            <a:r>
              <a:rPr lang="en-GB" sz="1000">
                <a:solidFill>
                  <a:srgbClr val="FF0000"/>
                </a:solidFill>
                <a:latin typeface="Mada"/>
                <a:ea typeface="Mada"/>
                <a:cs typeface="Mada"/>
                <a:sym typeface="Mada"/>
              </a:rPr>
              <a:t>Endoscopic incision of ureterocele</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0"/>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Genitourinary Anomalies:</a:t>
            </a:r>
            <a:endParaRPr b="1" sz="2200">
              <a:solidFill>
                <a:schemeClr val="dk1"/>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71" name="Google Shape;471;p40"/>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72" name="Google Shape;472;p40"/>
          <p:cNvSpPr txBox="1"/>
          <p:nvPr/>
        </p:nvSpPr>
        <p:spPr>
          <a:xfrm>
            <a:off x="0" y="848650"/>
            <a:ext cx="7589400" cy="98499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7-Ureteral duplication:</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2 ureters unilaterally (85%), could be incomplete (One opening into bladder) or complete (2 separate openings into bladder in one side)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More common in females. Associated with </a:t>
            </a:r>
            <a:r>
              <a:rPr lang="en-GB" sz="1000">
                <a:solidFill>
                  <a:srgbClr val="FF0000"/>
                </a:solidFill>
                <a:latin typeface="Mada"/>
                <a:ea typeface="Mada"/>
                <a:cs typeface="Mada"/>
                <a:sym typeface="Mada"/>
              </a:rPr>
              <a:t>reflux </a:t>
            </a:r>
            <a:r>
              <a:rPr lang="en-GB" sz="1000">
                <a:solidFill>
                  <a:schemeClr val="dk1"/>
                </a:solidFill>
                <a:latin typeface="Mada"/>
                <a:ea typeface="Mada"/>
                <a:cs typeface="Mada"/>
                <a:sym typeface="Mada"/>
              </a:rPr>
              <a:t>(in lower ureter) most of the time (43%) or renal dilation (29%) or </a:t>
            </a:r>
            <a:r>
              <a:rPr lang="en-GB" sz="1000">
                <a:solidFill>
                  <a:srgbClr val="FF0000"/>
                </a:solidFill>
                <a:latin typeface="Mada"/>
                <a:ea typeface="Mada"/>
                <a:cs typeface="Mada"/>
                <a:sym typeface="Mada"/>
              </a:rPr>
              <a:t>ureterocele </a:t>
            </a:r>
            <a:r>
              <a:rPr lang="en-GB" sz="1000">
                <a:solidFill>
                  <a:schemeClr val="dk1"/>
                </a:solidFill>
                <a:latin typeface="Mada"/>
                <a:ea typeface="Mada"/>
                <a:cs typeface="Mada"/>
                <a:sym typeface="Mada"/>
              </a:rPr>
              <a:t>(in upper ureter).</a:t>
            </a:r>
            <a:endParaRPr sz="1000">
              <a:solidFill>
                <a:schemeClr val="dk1"/>
              </a:solidFill>
              <a:latin typeface="Mada"/>
              <a:ea typeface="Mada"/>
              <a:cs typeface="Mada"/>
              <a:sym typeface="Mada"/>
            </a:endParaRPr>
          </a:p>
          <a:p>
            <a:pPr indent="-292100" lvl="0" marL="457200" rtl="0" algn="l">
              <a:spcBef>
                <a:spcPts val="0"/>
              </a:spcBef>
              <a:spcAft>
                <a:spcPts val="0"/>
              </a:spcAft>
              <a:buClr>
                <a:srgbClr val="FF0000"/>
              </a:buClr>
              <a:buSzPts val="1000"/>
              <a:buFont typeface="Mada"/>
              <a:buChar char="●"/>
            </a:pPr>
            <a:r>
              <a:rPr b="1" lang="en-GB" sz="1000" u="sng">
                <a:solidFill>
                  <a:srgbClr val="FF0000"/>
                </a:solidFill>
                <a:latin typeface="Mada"/>
                <a:ea typeface="Mada"/>
                <a:cs typeface="Mada"/>
                <a:sym typeface="Mada"/>
              </a:rPr>
              <a:t>Weigert-Meyer law:</a:t>
            </a:r>
            <a:endParaRPr b="1" sz="1000" u="sng">
              <a:solidFill>
                <a:srgbClr val="FF0000"/>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chemeClr val="dk1"/>
                </a:solidFill>
                <a:latin typeface="Mada"/>
                <a:ea typeface="Mada"/>
                <a:cs typeface="Mada"/>
                <a:sym typeface="Mada"/>
              </a:rPr>
              <a:t>The upper moiety</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Obstructed ureter</a:t>
            </a:r>
            <a:r>
              <a:rPr lang="en-GB" sz="1000">
                <a:solidFill>
                  <a:schemeClr val="dk1"/>
                </a:solidFill>
                <a:latin typeface="Mada"/>
                <a:ea typeface="Mada"/>
                <a:cs typeface="Mada"/>
                <a:sym typeface="Mada"/>
              </a:rPr>
              <a:t>): Will drain inferiorly and medially to the orifice of the </a:t>
            </a:r>
            <a:r>
              <a:rPr b="1" lang="en-GB" sz="1000">
                <a:solidFill>
                  <a:schemeClr val="dk1"/>
                </a:solidFill>
                <a:latin typeface="Mada"/>
                <a:ea typeface="Mada"/>
                <a:cs typeface="Mada"/>
                <a:sym typeface="Mada"/>
              </a:rPr>
              <a:t>lower </a:t>
            </a:r>
            <a:r>
              <a:rPr b="1" lang="en-GB" sz="1000">
                <a:solidFill>
                  <a:schemeClr val="dk1"/>
                </a:solidFill>
                <a:latin typeface="Mada"/>
                <a:ea typeface="Mada"/>
                <a:cs typeface="Mada"/>
                <a:sym typeface="Mada"/>
              </a:rPr>
              <a:t>moiety</a:t>
            </a:r>
            <a:r>
              <a:rPr lang="en-GB" sz="1000">
                <a:solidFill>
                  <a:schemeClr val="dk1"/>
                </a:solidFill>
                <a:latin typeface="Mada"/>
                <a:ea typeface="Mada"/>
                <a:cs typeface="Mada"/>
                <a:sym typeface="Mada"/>
              </a:rPr>
              <a:t> (</a:t>
            </a:r>
            <a:r>
              <a:rPr lang="en-GB" sz="1000">
                <a:solidFill>
                  <a:srgbClr val="FF0000"/>
                </a:solidFill>
                <a:latin typeface="Mada"/>
                <a:ea typeface="Mada"/>
                <a:cs typeface="Mada"/>
                <a:sym typeface="Mada"/>
              </a:rPr>
              <a:t>Refluxing ureter</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Nephrectomy</a:t>
            </a:r>
            <a:endParaRPr sz="1000">
              <a:solidFill>
                <a:schemeClr val="dk1"/>
              </a:solidFill>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8-Horseshoe kidney:</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Two kidneys connected to each other (90% lower pole and in 10% upper pole) with calyces being normal in number, atypical in orientation and pelvis remains in the vertical or obliquely lateral plane. Trapped under inferior mesenteric</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artery and remain low in the abdomen.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60% are asymptomatic. Higher incidence in chromosomal aneuploidy (eg, </a:t>
            </a:r>
            <a:r>
              <a:rPr lang="en-GB" sz="1000">
                <a:solidFill>
                  <a:srgbClr val="FF0000"/>
                </a:solidFill>
                <a:latin typeface="Mada"/>
                <a:ea typeface="Mada"/>
                <a:cs typeface="Mada"/>
                <a:sym typeface="Mada"/>
              </a:rPr>
              <a:t>Turner syndrome*</a:t>
            </a:r>
            <a:r>
              <a:rPr lang="en-GB" sz="1000">
                <a:solidFill>
                  <a:schemeClr val="dk1"/>
                </a:solidFill>
                <a:latin typeface="Mada"/>
                <a:ea typeface="Mada"/>
                <a:cs typeface="Mada"/>
                <a:sym typeface="Mada"/>
              </a:rPr>
              <a:t>, trisomies 13, 18, 21).</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lang="en-GB" sz="1000">
                <a:solidFill>
                  <a:schemeClr val="dk1"/>
                </a:solidFill>
                <a:latin typeface="Mada"/>
                <a:ea typeface="Mada"/>
                <a:cs typeface="Mada"/>
                <a:sym typeface="Mada"/>
              </a:rPr>
              <a:t>But may present with symptoms secondary to </a:t>
            </a:r>
            <a:r>
              <a:rPr lang="en-GB" sz="1000">
                <a:solidFill>
                  <a:srgbClr val="FF0000"/>
                </a:solidFill>
                <a:latin typeface="Mada"/>
                <a:ea typeface="Mada"/>
                <a:cs typeface="Mada"/>
                <a:sym typeface="Mada"/>
              </a:rPr>
              <a:t>UPJO </a:t>
            </a:r>
            <a:r>
              <a:rPr lang="en-GB" sz="1000">
                <a:solidFill>
                  <a:schemeClr val="dk1"/>
                </a:solidFill>
                <a:latin typeface="Mada"/>
                <a:ea typeface="Mada"/>
                <a:cs typeface="Mada"/>
                <a:sym typeface="Mada"/>
              </a:rPr>
              <a:t>(1/3 of cases) 🡪 Hydronephrosis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US or CT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Nothing, we only treat the associated conditions</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*Turner is also associated with malrotation</a:t>
            </a:r>
            <a:endParaRPr sz="1000">
              <a:solidFill>
                <a:schemeClr val="accent5"/>
              </a:solidFill>
              <a:latin typeface="Mada"/>
              <a:ea typeface="Mada"/>
              <a:cs typeface="Mada"/>
              <a:sym typeface="Mada"/>
            </a:endParaRPr>
          </a:p>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9-Renal ectopia:</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Kidney (L&gt;R) doesn’t fully ascend, could be arrested in the </a:t>
            </a:r>
            <a:r>
              <a:rPr lang="en-GB" sz="1000">
                <a:solidFill>
                  <a:srgbClr val="FF0000"/>
                </a:solidFill>
                <a:latin typeface="Mada"/>
                <a:ea typeface="Mada"/>
                <a:cs typeface="Mada"/>
                <a:sym typeface="Mada"/>
              </a:rPr>
              <a:t>pelvis </a:t>
            </a:r>
            <a:r>
              <a:rPr lang="en-GB" sz="1000">
                <a:solidFill>
                  <a:schemeClr val="dk1"/>
                </a:solidFill>
                <a:latin typeface="Mada"/>
                <a:ea typeface="Mada"/>
                <a:cs typeface="Mada"/>
                <a:sym typeface="Mada"/>
              </a:rPr>
              <a:t>or lumbar area.</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0" lvl="0" marL="0" rtl="0" algn="ctr">
              <a:spcBef>
                <a:spcPts val="0"/>
              </a:spcBef>
              <a:spcAft>
                <a:spcPts val="0"/>
              </a:spcAft>
              <a:buNone/>
            </a:pPr>
            <a:r>
              <a:rPr b="1" lang="en-GB" sz="1000">
                <a:solidFill>
                  <a:schemeClr val="lt1"/>
                </a:solidFill>
                <a:latin typeface="Mada"/>
                <a:ea typeface="Mada"/>
                <a:cs typeface="Mada"/>
                <a:sym typeface="Mada"/>
              </a:rPr>
              <a:t>Simple renal ectopia</a:t>
            </a:r>
            <a:endParaRPr b="1" sz="1000">
              <a:solidFill>
                <a:schemeClr val="lt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ctr">
              <a:spcBef>
                <a:spcPts val="0"/>
              </a:spcBef>
              <a:spcAft>
                <a:spcPts val="0"/>
              </a:spcAft>
              <a:buNone/>
            </a:pPr>
            <a:r>
              <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In both types the </a:t>
            </a:r>
            <a:r>
              <a:rPr lang="en-GB" sz="1000">
                <a:solidFill>
                  <a:srgbClr val="FF0000"/>
                </a:solidFill>
                <a:latin typeface="Mada"/>
                <a:ea typeface="Mada"/>
                <a:cs typeface="Mada"/>
                <a:sym typeface="Mada"/>
              </a:rPr>
              <a:t>ureters </a:t>
            </a:r>
            <a:r>
              <a:rPr lang="en-GB" sz="1000">
                <a:solidFill>
                  <a:schemeClr val="dk1"/>
                </a:solidFill>
                <a:latin typeface="Mada"/>
                <a:ea typeface="Mada"/>
                <a:cs typeface="Mada"/>
                <a:sym typeface="Mada"/>
              </a:rPr>
              <a:t>will drain in the normal side (</a:t>
            </a:r>
            <a:r>
              <a:rPr lang="en-GB" sz="1000">
                <a:solidFill>
                  <a:srgbClr val="FF0000"/>
                </a:solidFill>
                <a:latin typeface="Mada"/>
                <a:ea typeface="Mada"/>
                <a:cs typeface="Mada"/>
                <a:sym typeface="Mada"/>
              </a:rPr>
              <a:t>Orthotopic</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Even though in crossed ectopia, the kidney will be in the other side the ureter will drain in normal side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Mostly asymptomatic unless associated with other anomalies (15%):</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Hydronephrosis </a:t>
            </a:r>
            <a:r>
              <a:rPr lang="en-GB" sz="1000">
                <a:solidFill>
                  <a:schemeClr val="dk1"/>
                </a:solidFill>
                <a:latin typeface="Mada"/>
                <a:ea typeface="Mada"/>
                <a:cs typeface="Mada"/>
                <a:sym typeface="Mada"/>
              </a:rPr>
              <a:t>(50%): due to UPJO, UVJO, VUR (Grade 3 or greater) or malrotation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Nothing, we only treat the associated conditions</a:t>
            </a:r>
            <a:endParaRPr sz="1000">
              <a:solidFill>
                <a:schemeClr val="dk1"/>
              </a:solidFill>
              <a:latin typeface="Mada"/>
              <a:ea typeface="Mada"/>
              <a:cs typeface="Mada"/>
              <a:sym typeface="Mada"/>
            </a:endParaRPr>
          </a:p>
        </p:txBody>
      </p:sp>
      <p:graphicFrame>
        <p:nvGraphicFramePr>
          <p:cNvPr id="473" name="Google Shape;473;p40"/>
          <p:cNvGraphicFramePr/>
          <p:nvPr/>
        </p:nvGraphicFramePr>
        <p:xfrm>
          <a:off x="740825" y="6005075"/>
          <a:ext cx="3000000" cy="3000000"/>
        </p:xfrm>
        <a:graphic>
          <a:graphicData uri="http://schemas.openxmlformats.org/drawingml/2006/table">
            <a:tbl>
              <a:tblPr bandRow="1" firstCol="1" firstRow="1">
                <a:noFill/>
                <a:tableStyleId>{DA14D978-ABC3-4584-8EC3-0CBE6B56D50B}</a:tableStyleId>
              </a:tblPr>
              <a:tblGrid>
                <a:gridCol w="2968625"/>
                <a:gridCol w="2968625"/>
              </a:tblGrid>
              <a:tr h="288425">
                <a:tc>
                  <a:txBody>
                    <a:bodyPr/>
                    <a:lstStyle/>
                    <a:p>
                      <a:pPr indent="0" lvl="0" marL="0" rtl="0" algn="ctr">
                        <a:spcBef>
                          <a:spcPts val="0"/>
                        </a:spcBef>
                        <a:spcAft>
                          <a:spcPts val="0"/>
                        </a:spcAft>
                        <a:buNone/>
                      </a:pPr>
                      <a:r>
                        <a:rPr lang="en-GB" sz="1100">
                          <a:solidFill>
                            <a:srgbClr val="E29578"/>
                          </a:solidFill>
                          <a:latin typeface="Lora"/>
                          <a:ea typeface="Lora"/>
                          <a:cs typeface="Lora"/>
                          <a:sym typeface="Lora"/>
                        </a:rPr>
                        <a:t>Simple renal ectopia</a:t>
                      </a:r>
                      <a:endParaRPr sz="1100">
                        <a:solidFill>
                          <a:srgbClr val="E29578"/>
                        </a:solidFill>
                        <a:latin typeface="Lora"/>
                        <a:ea typeface="Lora"/>
                        <a:cs typeface="Lora"/>
                        <a:sym typeface="Lora"/>
                      </a:endParaRPr>
                    </a:p>
                  </a:txBody>
                  <a:tcPr marT="0" marB="0" marR="68575" marL="68575" anchor="ctr">
                    <a:lnL cap="flat" cmpd="sng" w="6350">
                      <a:solidFill>
                        <a:srgbClr val="CCCCCC"/>
                      </a:solidFill>
                      <a:prstDash val="solid"/>
                      <a:round/>
                      <a:headEnd len="sm" w="sm" type="none"/>
                      <a:tailEnd len="sm" w="sm" type="none"/>
                    </a:lnL>
                    <a:lnR cap="flat" cmpd="sng">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1100">
                          <a:solidFill>
                            <a:srgbClr val="E29578"/>
                          </a:solidFill>
                          <a:latin typeface="Lora"/>
                          <a:ea typeface="Lora"/>
                          <a:cs typeface="Lora"/>
                          <a:sym typeface="Lora"/>
                        </a:rPr>
                        <a:t>Crossed renal ectopia</a:t>
                      </a:r>
                      <a:endParaRPr sz="1100">
                        <a:solidFill>
                          <a:srgbClr val="E29578"/>
                        </a:solidFill>
                        <a:latin typeface="Lora"/>
                        <a:ea typeface="Lora"/>
                        <a:cs typeface="Lora"/>
                        <a:sym typeface="Lora"/>
                      </a:endParaRPr>
                    </a:p>
                  </a:txBody>
                  <a:tcPr marT="0" marB="0" marR="68575" marL="68575" anchor="ctr">
                    <a:lnL cap="flat" cmpd="sng">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DDD2"/>
                    </a:solidFill>
                  </a:tcPr>
                </a:tc>
              </a:tr>
              <a:tr h="851000">
                <a:tc>
                  <a:txBody>
                    <a:bodyPr/>
                    <a:lstStyle/>
                    <a:p>
                      <a:pPr indent="-292100" lvl="0" marL="457200" rtl="0" algn="l">
                        <a:spcBef>
                          <a:spcPts val="0"/>
                        </a:spcBef>
                        <a:spcAft>
                          <a:spcPts val="0"/>
                        </a:spcAft>
                        <a:buSzPts val="1000"/>
                        <a:buFont typeface="Mada"/>
                        <a:buChar char="●"/>
                      </a:pPr>
                      <a:r>
                        <a:rPr b="0" lang="en-GB" sz="1000">
                          <a:latin typeface="Mada"/>
                          <a:ea typeface="Mada"/>
                          <a:cs typeface="Mada"/>
                          <a:sym typeface="Mada"/>
                        </a:rPr>
                        <a:t>Kidney location is abnormal in vertical axis but normal in horizontal axis</a:t>
                      </a:r>
                      <a:endParaRPr b="0" sz="1000">
                        <a:latin typeface="Mada"/>
                        <a:ea typeface="Mada"/>
                        <a:cs typeface="Mada"/>
                        <a:sym typeface="Mada"/>
                      </a:endParaRPr>
                    </a:p>
                    <a:p>
                      <a:pPr indent="-292100" lvl="0" marL="457200" rtl="0" algn="l">
                        <a:spcBef>
                          <a:spcPts val="0"/>
                        </a:spcBef>
                        <a:spcAft>
                          <a:spcPts val="0"/>
                        </a:spcAft>
                        <a:buSzPts val="1000"/>
                        <a:buFont typeface="Mada"/>
                        <a:buChar char="●"/>
                      </a:pPr>
                      <a:r>
                        <a:rPr b="0" lang="en-GB" sz="1050">
                          <a:solidFill>
                            <a:srgbClr val="FF0000"/>
                          </a:solidFill>
                          <a:highlight>
                            <a:srgbClr val="FFFFFF"/>
                          </a:highlight>
                          <a:latin typeface="Roboto"/>
                          <a:ea typeface="Roboto"/>
                          <a:cs typeface="Roboto"/>
                          <a:sym typeface="Roboto"/>
                        </a:rPr>
                        <a:t>Left is more common than right</a:t>
                      </a:r>
                      <a:r>
                        <a:rPr b="0" lang="en-GB" sz="1050">
                          <a:solidFill>
                            <a:srgbClr val="3C4043"/>
                          </a:solidFill>
                          <a:highlight>
                            <a:srgbClr val="FFFFFF"/>
                          </a:highlight>
                          <a:latin typeface="Roboto"/>
                          <a:ea typeface="Roboto"/>
                          <a:cs typeface="Roboto"/>
                          <a:sym typeface="Roboto"/>
                        </a:rPr>
                        <a:t> </a:t>
                      </a:r>
                      <a:endParaRPr b="0" sz="1050">
                        <a:solidFill>
                          <a:srgbClr val="3C4043"/>
                        </a:solidFill>
                        <a:highlight>
                          <a:srgbClr val="FFFFFF"/>
                        </a:highlight>
                        <a:latin typeface="Roboto"/>
                        <a:ea typeface="Roboto"/>
                        <a:cs typeface="Roboto"/>
                        <a:sym typeface="Roboto"/>
                      </a:endParaRPr>
                    </a:p>
                    <a:p>
                      <a:pPr indent="-292100" lvl="0" marL="457200" rtl="0" algn="l">
                        <a:spcBef>
                          <a:spcPts val="0"/>
                        </a:spcBef>
                        <a:spcAft>
                          <a:spcPts val="0"/>
                        </a:spcAft>
                        <a:buSzPts val="1000"/>
                        <a:buFont typeface="Mada"/>
                        <a:buChar char="●"/>
                      </a:pPr>
                      <a:r>
                        <a:rPr b="0" lang="en-GB" sz="1050">
                          <a:solidFill>
                            <a:srgbClr val="FF0000"/>
                          </a:solidFill>
                          <a:highlight>
                            <a:srgbClr val="FFFFFF"/>
                          </a:highlight>
                          <a:latin typeface="Roboto"/>
                          <a:ea typeface="Roboto"/>
                          <a:cs typeface="Roboto"/>
                          <a:sym typeface="Roboto"/>
                        </a:rPr>
                        <a:t>Usually asymptotic</a:t>
                      </a:r>
                      <a:endParaRPr b="0" sz="1000">
                        <a:solidFill>
                          <a:srgbClr val="FF0000"/>
                        </a:solidFill>
                        <a:latin typeface="Mada"/>
                        <a:ea typeface="Mada"/>
                        <a:cs typeface="Mada"/>
                        <a:sym typeface="Mada"/>
                      </a:endParaRPr>
                    </a:p>
                  </a:txBody>
                  <a:tcPr marT="0" marB="0" marR="68575" marL="68575">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FFF"/>
                    </a:solidFill>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Kidney location is abnormal in both vertical and horizontal axis (Located in the opposite side)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Could be fused (90%) or without fusion.</a:t>
                      </a:r>
                      <a:endParaRPr sz="1000">
                        <a:latin typeface="Mada"/>
                        <a:ea typeface="Mada"/>
                        <a:cs typeface="Mada"/>
                        <a:sym typeface="Mada"/>
                      </a:endParaRPr>
                    </a:p>
                  </a:txBody>
                  <a:tcPr marT="0" marB="0" marR="68575" marL="68575">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FFF"/>
                    </a:solidFill>
                  </a:tcPr>
                </a:tc>
              </a:tr>
            </a:tbl>
          </a:graphicData>
        </a:graphic>
      </p:graphicFrame>
      <p:pic>
        <p:nvPicPr>
          <p:cNvPr descr="A picture containing text&#10;&#10;Description automatically generated" id="474" name="Google Shape;474;p40"/>
          <p:cNvPicPr preferRelativeResize="0"/>
          <p:nvPr/>
        </p:nvPicPr>
        <p:blipFill>
          <a:blip r:embed="rId3">
            <a:alphaModFix/>
          </a:blip>
          <a:stretch>
            <a:fillRect/>
          </a:stretch>
        </p:blipFill>
        <p:spPr>
          <a:xfrm>
            <a:off x="5474375" y="4396750"/>
            <a:ext cx="2038350" cy="952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1"/>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Genitourinary Anomalies</a:t>
            </a:r>
            <a:r>
              <a:rPr b="1" lang="en-GB" sz="2200">
                <a:solidFill>
                  <a:schemeClr val="dk1"/>
                </a:solidFill>
                <a:latin typeface="Lora"/>
                <a:ea typeface="Lora"/>
                <a:cs typeface="Lora"/>
                <a:sym typeface="Lora"/>
              </a:rPr>
              <a:t>:</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81" name="Google Shape;481;p41"/>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82" name="Google Shape;482;p41"/>
          <p:cNvSpPr txBox="1"/>
          <p:nvPr/>
        </p:nvSpPr>
        <p:spPr>
          <a:xfrm>
            <a:off x="29450" y="772450"/>
            <a:ext cx="7589400" cy="99261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b="1" lang="en-GB" sz="1000">
                <a:solidFill>
                  <a:srgbClr val="006D77"/>
                </a:solidFill>
                <a:highlight>
                  <a:srgbClr val="EDF9F9"/>
                </a:highlight>
                <a:latin typeface="Lora"/>
                <a:ea typeface="Lora"/>
                <a:cs typeface="Lora"/>
                <a:sym typeface="Lora"/>
              </a:rPr>
              <a:t>10-Unilateral renal agenesis: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Absent kidney (L&gt;R) and in 50% of cases ipsilateral ureter will be absent as well. Adrenal gland will be normal.</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 </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More common in </a:t>
            </a:r>
            <a:r>
              <a:rPr lang="en-GB" sz="1000">
                <a:solidFill>
                  <a:srgbClr val="FF0000"/>
                </a:solidFill>
                <a:latin typeface="Mada"/>
                <a:ea typeface="Mada"/>
                <a:cs typeface="Mada"/>
                <a:sym typeface="Mada"/>
              </a:rPr>
              <a:t>males. </a:t>
            </a:r>
            <a:r>
              <a:rPr lang="en-GB" sz="1000">
                <a:solidFill>
                  <a:schemeClr val="dk1"/>
                </a:solidFill>
                <a:latin typeface="Mada"/>
                <a:ea typeface="Mada"/>
                <a:cs typeface="Mada"/>
                <a:sym typeface="Mada"/>
              </a:rPr>
              <a:t>Mostly asymptomatic</a:t>
            </a:r>
            <a:r>
              <a:rPr lang="en-GB" sz="1000">
                <a:solidFill>
                  <a:srgbClr val="FF0000"/>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Associated with other systems anomalies and Mullerian ducts abnormalities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Sometimes found </a:t>
            </a:r>
            <a:r>
              <a:rPr lang="en-GB" sz="1000">
                <a:solidFill>
                  <a:srgbClr val="FF0000"/>
                </a:solidFill>
                <a:latin typeface="Mada"/>
                <a:ea typeface="Mada"/>
                <a:cs typeface="Mada"/>
                <a:sym typeface="Mada"/>
              </a:rPr>
              <a:t>incidentally on US/CT of abdomen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Radiological findings: Absent kidney with the contralateral kidney being </a:t>
            </a:r>
            <a:r>
              <a:rPr lang="en-GB" sz="1000">
                <a:solidFill>
                  <a:srgbClr val="FF0000"/>
                </a:solidFill>
                <a:latin typeface="Mada"/>
                <a:ea typeface="Mada"/>
                <a:cs typeface="Mada"/>
                <a:sym typeface="Mada"/>
              </a:rPr>
              <a:t>hypertrophied </a:t>
            </a:r>
            <a:r>
              <a:rPr lang="en-GB" sz="1000">
                <a:solidFill>
                  <a:schemeClr val="dk1"/>
                </a:solidFill>
                <a:latin typeface="Mada"/>
                <a:ea typeface="Mada"/>
                <a:cs typeface="Mada"/>
                <a:sym typeface="Mada"/>
              </a:rPr>
              <a:t>(Compensatory hypertrophy bc of high workload). The </a:t>
            </a:r>
            <a:r>
              <a:rPr lang="en-GB" sz="1000">
                <a:solidFill>
                  <a:srgbClr val="FF0000"/>
                </a:solidFill>
                <a:latin typeface="Mada"/>
                <a:ea typeface="Mada"/>
                <a:cs typeface="Mada"/>
                <a:sym typeface="Mada"/>
              </a:rPr>
              <a:t>left</a:t>
            </a:r>
            <a:r>
              <a:rPr lang="en-GB" sz="1000">
                <a:solidFill>
                  <a:schemeClr val="dk1"/>
                </a:solidFill>
                <a:latin typeface="Mada"/>
                <a:ea typeface="Mada"/>
                <a:cs typeface="Mada"/>
                <a:sym typeface="Mada"/>
              </a:rPr>
              <a:t> side is absent more frequently.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Best initial: </a:t>
            </a:r>
            <a:r>
              <a:rPr lang="en-GB" sz="1000">
                <a:solidFill>
                  <a:schemeClr val="dk1"/>
                </a:solidFill>
                <a:latin typeface="Mada"/>
                <a:ea typeface="Mada"/>
                <a:cs typeface="Mada"/>
                <a:sym typeface="Mada"/>
              </a:rPr>
              <a:t>US. </a:t>
            </a:r>
            <a:r>
              <a:rPr b="1" lang="en-GB" sz="1000">
                <a:solidFill>
                  <a:srgbClr val="BF9000"/>
                </a:solidFill>
                <a:latin typeface="Mada"/>
                <a:ea typeface="Mada"/>
                <a:cs typeface="Mada"/>
                <a:sym typeface="Mada"/>
              </a:rPr>
              <a:t>Confirmed:</a:t>
            </a:r>
            <a:r>
              <a:rPr lang="en-GB" sz="1000">
                <a:solidFill>
                  <a:schemeClr val="dk1"/>
                </a:solidFill>
                <a:latin typeface="Mada"/>
                <a:ea typeface="Mada"/>
                <a:cs typeface="Mada"/>
                <a:sym typeface="Mada"/>
              </a:rPr>
              <a:t> with CT</a:t>
            </a:r>
            <a:endParaRPr sz="1000">
              <a:solidFill>
                <a:schemeClr val="dk1"/>
              </a:solidFill>
              <a:latin typeface="Mada"/>
              <a:ea typeface="Mada"/>
              <a:cs typeface="Mada"/>
              <a:sym typeface="Mada"/>
            </a:endParaRPr>
          </a:p>
          <a:p>
            <a:pPr indent="-292100" lvl="2"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You can’t say “kidney is absent” using </a:t>
            </a:r>
            <a:r>
              <a:rPr lang="en-GB" sz="1000">
                <a:solidFill>
                  <a:schemeClr val="dk1"/>
                </a:solidFill>
                <a:latin typeface="Mada"/>
                <a:ea typeface="Mada"/>
                <a:cs typeface="Mada"/>
                <a:sym typeface="Mada"/>
              </a:rPr>
              <a:t>US</a:t>
            </a:r>
            <a:r>
              <a:rPr lang="en-GB" sz="1000">
                <a:solidFill>
                  <a:schemeClr val="dk1"/>
                </a:solidFill>
                <a:latin typeface="Mada"/>
                <a:ea typeface="Mada"/>
                <a:cs typeface="Mada"/>
                <a:sym typeface="Mada"/>
              </a:rPr>
              <a:t>, u need DMSA.</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Calibri"/>
              <a:buChar char="o"/>
            </a:pPr>
            <a:r>
              <a:rPr b="1" lang="en-GB" sz="1000">
                <a:solidFill>
                  <a:srgbClr val="BF8F00"/>
                </a:solidFill>
                <a:latin typeface="Mada"/>
                <a:ea typeface="Mada"/>
                <a:cs typeface="Mada"/>
                <a:sym typeface="Mada"/>
              </a:rPr>
              <a:t>GOLD standard:</a:t>
            </a:r>
            <a:r>
              <a:rPr lang="en-GB" sz="1000">
                <a:solidFill>
                  <a:srgbClr val="BF8F00"/>
                </a:solidFill>
                <a:latin typeface="Mada"/>
                <a:ea typeface="Mada"/>
                <a:cs typeface="Mada"/>
                <a:sym typeface="Mada"/>
              </a:rPr>
              <a:t> </a:t>
            </a:r>
            <a:r>
              <a:rPr lang="en-GB" sz="1000">
                <a:solidFill>
                  <a:schemeClr val="dk1"/>
                </a:solidFill>
                <a:latin typeface="Mada"/>
                <a:ea typeface="Mada"/>
                <a:cs typeface="Mada"/>
                <a:sym typeface="Mada"/>
              </a:rPr>
              <a:t>DMSA</a:t>
            </a:r>
            <a:endParaRPr sz="1000">
              <a:solidFill>
                <a:schemeClr val="dk1"/>
              </a:solidFill>
              <a:latin typeface="Mada"/>
              <a:ea typeface="Mada"/>
              <a:cs typeface="Mada"/>
              <a:sym typeface="Mada"/>
            </a:endParaRPr>
          </a:p>
          <a:p>
            <a:pPr indent="0" lvl="0" marL="457200" rtl="0" algn="l">
              <a:spcBef>
                <a:spcPts val="0"/>
              </a:spcBef>
              <a:spcAft>
                <a:spcPts val="0"/>
              </a:spcAft>
              <a:buNone/>
            </a:pPr>
            <a:r>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Nothing, only treat associated conditions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o"/>
            </a:pPr>
            <a:r>
              <a:rPr lang="en-GB" sz="1000">
                <a:solidFill>
                  <a:schemeClr val="dk1"/>
                </a:solidFill>
                <a:latin typeface="Mada"/>
                <a:ea typeface="Mada"/>
                <a:cs typeface="Mada"/>
                <a:sym typeface="Mada"/>
              </a:rPr>
              <a:t>Require </a:t>
            </a:r>
            <a:r>
              <a:rPr lang="en-GB" sz="1000">
                <a:solidFill>
                  <a:srgbClr val="FF0000"/>
                </a:solidFill>
                <a:latin typeface="Mada"/>
                <a:ea typeface="Mada"/>
                <a:cs typeface="Mada"/>
                <a:sym typeface="Mada"/>
              </a:rPr>
              <a:t>follow-up</a:t>
            </a:r>
            <a:r>
              <a:rPr lang="en-GB" sz="1000">
                <a:solidFill>
                  <a:schemeClr val="dk1"/>
                </a:solidFill>
                <a:latin typeface="Mada"/>
                <a:ea typeface="Mada"/>
                <a:cs typeface="Mada"/>
                <a:sym typeface="Mada"/>
              </a:rPr>
              <a:t>: UA, BP measurements and US</a:t>
            </a:r>
            <a:endParaRPr sz="1000">
              <a:solidFill>
                <a:schemeClr val="dk1"/>
              </a:solidFill>
              <a:latin typeface="Mada"/>
              <a:ea typeface="Mada"/>
              <a:cs typeface="Mada"/>
              <a:sym typeface="Mada"/>
            </a:endParaRPr>
          </a:p>
          <a:p>
            <a:pPr indent="0" lvl="0" marL="0" rtl="0" algn="l">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11-Bilateral renal agenesis: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Both kidneys and ureters are absent. Bladder is either absent or hypoplastic. Mullerian duct anomalies are seen. BUT normal adrenal gland.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lang="en-GB" sz="1000">
                <a:solidFill>
                  <a:srgbClr val="FF0000"/>
                </a:solidFill>
                <a:latin typeface="Mada"/>
                <a:ea typeface="Mada"/>
                <a:cs typeface="Mada"/>
                <a:sym typeface="Mada"/>
              </a:rPr>
              <a:t>Potter’s syndrome</a:t>
            </a:r>
            <a:endParaRPr sz="1000">
              <a:solidFill>
                <a:srgbClr val="FF0000"/>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After 20wks, amniotic fluid is formed of urine. So, if there’s no kidney —&gt;No amniotic fluid</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If there is no amniotic fluid, the uterus will compress on the fetus and there will be no space for development of kidney, the most imp. organ that will be affected are the lungs causing </a:t>
            </a:r>
            <a:r>
              <a:rPr b="1" lang="en-GB" sz="1000" u="sng">
                <a:solidFill>
                  <a:srgbClr val="FF0000"/>
                </a:solidFill>
                <a:latin typeface="Mada"/>
                <a:ea typeface="Mada"/>
                <a:cs typeface="Mada"/>
                <a:sym typeface="Mada"/>
              </a:rPr>
              <a:t>severe pulmonary hypoplasia</a:t>
            </a:r>
            <a:endParaRPr b="1" sz="1000" u="sng">
              <a:solidFill>
                <a:srgbClr val="FF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Prognosis: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40% stillborn (</a:t>
            </a:r>
            <a:r>
              <a:rPr lang="en-GB" sz="1000">
                <a:solidFill>
                  <a:srgbClr val="FF0000"/>
                </a:solidFill>
                <a:latin typeface="Mada"/>
                <a:ea typeface="Mada"/>
                <a:cs typeface="Mada"/>
                <a:sym typeface="Mada"/>
              </a:rPr>
              <a:t>dead</a:t>
            </a:r>
            <a:r>
              <a:rPr lang="en-GB" sz="1000">
                <a:solidFill>
                  <a:schemeClr val="dk1"/>
                </a:solidFill>
                <a:latin typeface="Mada"/>
                <a:ea typeface="Mada"/>
                <a:cs typeface="Mada"/>
                <a:sym typeface="Mada"/>
              </a:rPr>
              <a:t>); They do not survive beyond 48 hours due to respiratory distress associated with pulmonary hypoplasia.</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12-Ectopic ureter:</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Ureter that drains anywhere other than the trigonal area of bladder.</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In </a:t>
            </a:r>
            <a:r>
              <a:rPr b="1" lang="en-GB" sz="1000" u="sng">
                <a:solidFill>
                  <a:srgbClr val="FF0000"/>
                </a:solidFill>
                <a:latin typeface="Mada"/>
                <a:ea typeface="Mada"/>
                <a:cs typeface="Mada"/>
                <a:sym typeface="Mada"/>
              </a:rPr>
              <a:t>females</a:t>
            </a:r>
            <a:r>
              <a:rPr lang="en-GB" sz="1000">
                <a:solidFill>
                  <a:schemeClr val="dk1"/>
                </a:solidFill>
                <a:latin typeface="Mada"/>
                <a:ea typeface="Mada"/>
                <a:cs typeface="Mada"/>
                <a:sym typeface="Mada"/>
              </a:rPr>
              <a:t> it usually drains anywhere from the bladder neck to the perineum and into the vagina, uterus and even rectum in which there is no sphincter distal to it  </a:t>
            </a:r>
            <a:endParaRPr sz="1000">
              <a:solidFill>
                <a:schemeClr val="dk1"/>
              </a:solidFill>
              <a:latin typeface="Mada"/>
              <a:ea typeface="Mada"/>
              <a:cs typeface="Mada"/>
              <a:sym typeface="Mada"/>
            </a:endParaRPr>
          </a:p>
          <a:p>
            <a:pPr indent="-292100" lvl="0" marL="914400" rtl="0" algn="l">
              <a:spcBef>
                <a:spcPts val="0"/>
              </a:spcBef>
              <a:spcAft>
                <a:spcPts val="0"/>
              </a:spcAft>
              <a:buClr>
                <a:srgbClr val="FF0000"/>
              </a:buClr>
              <a:buSzPts val="1000"/>
              <a:buFont typeface="Mada"/>
              <a:buChar char="-"/>
            </a:pPr>
            <a:r>
              <a:rPr b="1" lang="en-GB" sz="1000" u="sng">
                <a:solidFill>
                  <a:srgbClr val="FF0000"/>
                </a:solidFill>
                <a:latin typeface="Mada"/>
                <a:ea typeface="Mada"/>
                <a:cs typeface="Mada"/>
                <a:sym typeface="Mada"/>
              </a:rPr>
              <a:t>Continuous wetting (Especially when it opens into vagina)</a:t>
            </a:r>
            <a:endParaRPr b="1" sz="1000" u="sng">
              <a:solidFill>
                <a:srgbClr val="FF0000"/>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In </a:t>
            </a:r>
            <a:r>
              <a:rPr b="1" lang="en-GB" sz="1000" u="sng">
                <a:solidFill>
                  <a:srgbClr val="FF0000"/>
                </a:solidFill>
                <a:latin typeface="Mada"/>
                <a:ea typeface="Mada"/>
                <a:cs typeface="Mada"/>
                <a:sym typeface="Mada"/>
              </a:rPr>
              <a:t>males</a:t>
            </a:r>
            <a:r>
              <a:rPr lang="en-GB" sz="1000">
                <a:solidFill>
                  <a:schemeClr val="dk1"/>
                </a:solidFill>
                <a:latin typeface="Mada"/>
                <a:ea typeface="Mada"/>
                <a:cs typeface="Mada"/>
                <a:sym typeface="Mada"/>
              </a:rPr>
              <a:t> the ectopic ureter always enters the urogenital system </a:t>
            </a:r>
            <a:r>
              <a:rPr lang="en-GB" sz="1000">
                <a:solidFill>
                  <a:srgbClr val="FF0000"/>
                </a:solidFill>
                <a:latin typeface="Mada"/>
                <a:ea typeface="Mada"/>
                <a:cs typeface="Mada"/>
                <a:sym typeface="Mada"/>
              </a:rPr>
              <a:t>above the external sphincter</a:t>
            </a:r>
            <a:r>
              <a:rPr lang="en-GB" sz="1000">
                <a:solidFill>
                  <a:schemeClr val="dk1"/>
                </a:solidFill>
                <a:latin typeface="Mada"/>
                <a:ea typeface="Mada"/>
                <a:cs typeface="Mada"/>
                <a:sym typeface="Mada"/>
              </a:rPr>
              <a:t> or pelvic floor, and usually into the wolffian structures including vas deferens, seminal vesicles, or ejaculatory duct.  </a:t>
            </a:r>
            <a:endParaRPr sz="1000">
              <a:solidFill>
                <a:schemeClr val="dk1"/>
              </a:solidFill>
              <a:latin typeface="Mada"/>
              <a:ea typeface="Mada"/>
              <a:cs typeface="Mada"/>
              <a:sym typeface="Mada"/>
            </a:endParaRPr>
          </a:p>
          <a:p>
            <a:pPr indent="-292100" lvl="0" marL="914400" rtl="0" algn="l">
              <a:spcBef>
                <a:spcPts val="0"/>
              </a:spcBef>
              <a:spcAft>
                <a:spcPts val="0"/>
              </a:spcAft>
              <a:buClr>
                <a:srgbClr val="FF0000"/>
              </a:buClr>
              <a:buSzPts val="1000"/>
              <a:buFont typeface="Mada"/>
              <a:buChar char="-"/>
            </a:pPr>
            <a:r>
              <a:rPr b="1" lang="en-GB" sz="1000" u="sng">
                <a:solidFill>
                  <a:srgbClr val="FF0000"/>
                </a:solidFill>
                <a:latin typeface="Mada"/>
                <a:ea typeface="Mada"/>
                <a:cs typeface="Mada"/>
                <a:sym typeface="Mada"/>
              </a:rPr>
              <a:t>NO wetting or dribbling</a:t>
            </a:r>
            <a:endParaRPr b="1" sz="1000" u="sng">
              <a:solidFill>
                <a:srgbClr val="FF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Females:  Continuous wetting</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Males:  Recurrent epididymitis, orchitis, infection of the seminal vesicles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If kidney Is functioning normally: Reimplantation</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If kidney isn’t functioning: Nephrectomy</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13-Supernumerary kidney:</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Extra kidney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a:solidFill>
                  <a:srgbClr val="BF9000"/>
                </a:solidFill>
                <a:latin typeface="Mada"/>
                <a:ea typeface="Mada"/>
                <a:cs typeface="Mada"/>
                <a:sym typeface="Mada"/>
              </a:rPr>
              <a:t>Best initial:</a:t>
            </a:r>
            <a:r>
              <a:rPr b="1" lang="en-GB" sz="1000">
                <a:solidFill>
                  <a:schemeClr val="dk1"/>
                </a:solidFill>
                <a:latin typeface="Mada"/>
                <a:ea typeface="Mada"/>
                <a:cs typeface="Mada"/>
                <a:sym typeface="Mada"/>
              </a:rPr>
              <a:t> US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a:t>
            </a:r>
            <a:r>
              <a:rPr b="1" lang="en-GB" sz="1000">
                <a:solidFill>
                  <a:schemeClr val="dk1"/>
                </a:solidFill>
                <a:latin typeface="Mada"/>
                <a:ea typeface="Mada"/>
                <a:cs typeface="Mada"/>
                <a:sym typeface="Mada"/>
              </a:rPr>
              <a:t> </a:t>
            </a:r>
            <a:r>
              <a:rPr b="1" lang="en-GB" sz="1000">
                <a:solidFill>
                  <a:srgbClr val="BF9000"/>
                </a:solidFill>
                <a:latin typeface="Mada"/>
                <a:ea typeface="Mada"/>
                <a:cs typeface="Mada"/>
                <a:sym typeface="Mada"/>
              </a:rPr>
              <a:t>GOLD standard:</a:t>
            </a:r>
            <a:r>
              <a:rPr b="1" lang="en-GB" sz="1000">
                <a:solidFill>
                  <a:schemeClr val="dk1"/>
                </a:solidFill>
                <a:latin typeface="Mada"/>
                <a:ea typeface="Mada"/>
                <a:cs typeface="Mada"/>
                <a:sym typeface="Mada"/>
              </a:rPr>
              <a:t> CT</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14-Hypospadias: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Abnormal position of EUM (Below)</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Distal (Anterior): Less severe</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Proximal (Penoscrotal): More severe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Surgical repair after </a:t>
            </a:r>
            <a:r>
              <a:rPr lang="en-GB" sz="1000">
                <a:solidFill>
                  <a:srgbClr val="FF0000"/>
                </a:solidFill>
                <a:latin typeface="Mada"/>
                <a:ea typeface="Mada"/>
                <a:cs typeface="Mada"/>
                <a:sym typeface="Mada"/>
              </a:rPr>
              <a:t>6-9 months</a:t>
            </a:r>
            <a:r>
              <a:rPr lang="en-GB" sz="1000">
                <a:solidFill>
                  <a:schemeClr val="dk1"/>
                </a:solidFill>
                <a:latin typeface="Mada"/>
                <a:ea typeface="Mada"/>
                <a:cs typeface="Mada"/>
                <a:sym typeface="Mada"/>
              </a:rPr>
              <a:t> (Don’t do it before 6 months)</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u="sng">
                <a:solidFill>
                  <a:srgbClr val="FF0000"/>
                </a:solidFill>
                <a:latin typeface="Mada"/>
                <a:ea typeface="Mada"/>
                <a:cs typeface="Mada"/>
                <a:sym typeface="Mada"/>
              </a:rPr>
              <a:t>DO NOT DO CIRCUMCISION</a:t>
            </a:r>
            <a:r>
              <a:rPr lang="en-GB" sz="1000">
                <a:solidFill>
                  <a:schemeClr val="dk1"/>
                </a:solidFill>
                <a:latin typeface="Mada"/>
                <a:ea typeface="Mada"/>
                <a:cs typeface="Mada"/>
                <a:sym typeface="Mada"/>
              </a:rPr>
              <a:t>; we need the extra skin for reconstruction of meatus later</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txBox="1"/>
          <p:nvPr/>
        </p:nvSpPr>
        <p:spPr>
          <a:xfrm>
            <a:off x="10613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Trauma:</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00" name="Google Shape;100;p15"/>
          <p:cNvCxnSpPr/>
          <p:nvPr/>
        </p:nvCxnSpPr>
        <p:spPr>
          <a:xfrm>
            <a:off x="2077075" y="5251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01" name="Google Shape;101;p15"/>
          <p:cNvSpPr txBox="1"/>
          <p:nvPr/>
        </p:nvSpPr>
        <p:spPr>
          <a:xfrm>
            <a:off x="162250" y="966400"/>
            <a:ext cx="7368600" cy="55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Obj6: Discuss the primary survey (diagnosis of the problems and immediate management)</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latin typeface="Mada"/>
                <a:ea typeface="Mada"/>
                <a:cs typeface="Mada"/>
                <a:sym typeface="Mada"/>
              </a:rPr>
              <a:t>1- Precautions (PPE):</a:t>
            </a:r>
            <a:r>
              <a:rPr lang="en-GB" sz="1000">
                <a:latin typeface="Mada"/>
                <a:ea typeface="Mada"/>
                <a:cs typeface="Mada"/>
                <a:sym typeface="Mada"/>
              </a:rPr>
              <a:t> Cap, Gown, Gloves, Mask ...</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2- Quick assessment:</a:t>
            </a:r>
            <a:r>
              <a:rPr lang="en-GB" sz="1000">
                <a:latin typeface="Mada"/>
                <a:ea typeface="Mada"/>
                <a:cs typeface="Mada"/>
                <a:sym typeface="Mada"/>
              </a:rPr>
              <a:t> simple Q, the answer confirms ABCD &gt; A: airway B: breath C: circulation D: no disability</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3-</a:t>
            </a:r>
            <a:r>
              <a:rPr lang="en-GB" sz="1000">
                <a:latin typeface="Mada"/>
                <a:ea typeface="Mada"/>
                <a:cs typeface="Mada"/>
                <a:sym typeface="Mada"/>
              </a:rPr>
              <a:t> </a:t>
            </a:r>
            <a:r>
              <a:rPr b="1" lang="en-GB" sz="1000">
                <a:latin typeface="Mada"/>
                <a:ea typeface="Mada"/>
                <a:cs typeface="Mada"/>
                <a:sym typeface="Mada"/>
              </a:rPr>
              <a:t>ABCDE:-</a:t>
            </a:r>
            <a:endParaRPr b="1" sz="1000">
              <a:latin typeface="Mada"/>
              <a:ea typeface="Mada"/>
              <a:cs typeface="Mada"/>
              <a:sym typeface="Mada"/>
            </a:endParaRPr>
          </a:p>
          <a:p>
            <a:pPr indent="0" lvl="0" marL="0" rtl="0" algn="l">
              <a:spcBef>
                <a:spcPts val="0"/>
              </a:spcBef>
              <a:spcAft>
                <a:spcPts val="0"/>
              </a:spcAft>
              <a:buNone/>
            </a:pPr>
            <a:r>
              <a:t/>
            </a:r>
            <a:endParaRPr b="1" sz="1000">
              <a:latin typeface="Mada"/>
              <a:ea typeface="Mada"/>
              <a:cs typeface="Mada"/>
              <a:sym typeface="Mada"/>
            </a:endParaRPr>
          </a:p>
          <a:p>
            <a:pPr indent="0" lvl="0" marL="0" rtl="0" algn="l">
              <a:spcBef>
                <a:spcPts val="0"/>
              </a:spcBef>
              <a:spcAft>
                <a:spcPts val="0"/>
              </a:spcAft>
              <a:buNone/>
            </a:pPr>
            <a:r>
              <a:rPr b="1" lang="en-GB" sz="1000">
                <a:solidFill>
                  <a:srgbClr val="CC0000"/>
                </a:solidFill>
                <a:highlight>
                  <a:srgbClr val="EDF9F9"/>
                </a:highlight>
                <a:latin typeface="Mada"/>
                <a:ea typeface="Mada"/>
                <a:cs typeface="Mada"/>
                <a:sym typeface="Mada"/>
              </a:rPr>
              <a:t>A</a:t>
            </a:r>
            <a:r>
              <a:rPr b="1" lang="en-GB" sz="1000">
                <a:highlight>
                  <a:srgbClr val="EDF9F9"/>
                </a:highlight>
                <a:latin typeface="Mada"/>
                <a:ea typeface="Mada"/>
                <a:cs typeface="Mada"/>
                <a:sym typeface="Mada"/>
              </a:rPr>
              <a:t>irway:</a:t>
            </a:r>
            <a:r>
              <a:rPr lang="en-GB" sz="1000">
                <a:latin typeface="Mada"/>
                <a:ea typeface="Mada"/>
                <a:cs typeface="Mada"/>
                <a:sym typeface="Mada"/>
              </a:rPr>
              <a:t> protect c-spine with a collar and establish patent air by:</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Basic airway technique: 1-chin-lift maneuver (no head tilt) 2-jaw-thrust maneuver (better)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if not breathing then advanced airway technique: </a:t>
            </a:r>
            <a:r>
              <a:rPr b="1" lang="en-GB" sz="1000">
                <a:latin typeface="Mada"/>
                <a:ea typeface="Mada"/>
                <a:cs typeface="Mada"/>
                <a:sym typeface="Mada"/>
              </a:rPr>
              <a:t>Orotracheal intubation</a:t>
            </a:r>
            <a:r>
              <a:rPr lang="en-GB" sz="1000">
                <a:latin typeface="Mada"/>
                <a:ea typeface="Mada"/>
                <a:cs typeface="Mada"/>
                <a:sym typeface="Mada"/>
              </a:rPr>
              <a:t>, failure or extensive facial injuries? </a:t>
            </a:r>
            <a:r>
              <a:rPr b="1" lang="en-GB" sz="1000">
                <a:latin typeface="Mada"/>
                <a:ea typeface="Mada"/>
                <a:cs typeface="Mada"/>
                <a:sym typeface="Mada"/>
              </a:rPr>
              <a:t>Cricothyroidotomy</a:t>
            </a:r>
            <a:r>
              <a:rPr lang="en-GB" sz="1000">
                <a:latin typeface="Mada"/>
                <a:ea typeface="Mada"/>
                <a:cs typeface="Mada"/>
                <a:sym typeface="Mada"/>
              </a:rPr>
              <a:t>. Extensive laryngeal injury? </a:t>
            </a:r>
            <a:r>
              <a:rPr b="1" lang="en-GB" sz="1000">
                <a:latin typeface="Mada"/>
                <a:ea typeface="Mada"/>
                <a:cs typeface="Mada"/>
                <a:sym typeface="Mada"/>
              </a:rPr>
              <a:t>Tracheostomy</a:t>
            </a:r>
            <a:r>
              <a:rPr lang="en-GB" sz="1000">
                <a:latin typeface="Mada"/>
                <a:ea typeface="Mada"/>
                <a:cs typeface="Mada"/>
                <a:sym typeface="Mada"/>
              </a:rPr>
              <a:t>.</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Changed mental status &gt; most common cause of airway obstruction &gt; the most common indication for intubation</a:t>
            </a:r>
            <a:endParaRPr sz="1000">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rPr b="1" lang="en-GB" sz="1000">
                <a:solidFill>
                  <a:srgbClr val="CC0000"/>
                </a:solidFill>
                <a:highlight>
                  <a:srgbClr val="EDF9F9"/>
                </a:highlight>
                <a:latin typeface="Mada"/>
                <a:ea typeface="Mada"/>
                <a:cs typeface="Mada"/>
                <a:sym typeface="Mada"/>
              </a:rPr>
              <a:t>B</a:t>
            </a:r>
            <a:r>
              <a:rPr b="1" lang="en-GB" sz="1000">
                <a:highlight>
                  <a:srgbClr val="EDF9F9"/>
                </a:highlight>
                <a:latin typeface="Mada"/>
                <a:ea typeface="Mada"/>
                <a:cs typeface="Mada"/>
                <a:sym typeface="Mada"/>
              </a:rPr>
              <a:t>reathing:</a:t>
            </a:r>
            <a:r>
              <a:rPr lang="en-GB" sz="1000">
                <a:latin typeface="Mada"/>
                <a:ea typeface="Mada"/>
                <a:cs typeface="Mada"/>
                <a:sym typeface="Mada"/>
              </a:rPr>
              <a:t> adequate oxygenation and ventilation by RR, chest movement, air entry, O2 saturation (must be &gt;90)</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b="1" lang="en-GB" sz="1000">
                <a:solidFill>
                  <a:srgbClr val="CC0000"/>
                </a:solidFill>
                <a:latin typeface="Mada"/>
                <a:ea typeface="Mada"/>
                <a:cs typeface="Mada"/>
                <a:sym typeface="Mada"/>
              </a:rPr>
              <a:t>Immediate life threatening injuries:</a:t>
            </a:r>
            <a:endParaRPr b="1" sz="1000">
              <a:solidFill>
                <a:srgbClr val="CC0000"/>
              </a:solidFill>
              <a:latin typeface="Mada"/>
              <a:ea typeface="Mada"/>
              <a:cs typeface="Mada"/>
              <a:sym typeface="Mada"/>
            </a:endParaRPr>
          </a:p>
          <a:p>
            <a:pPr indent="0" lvl="0" marL="0" rtl="0" algn="ctr">
              <a:spcBef>
                <a:spcPts val="0"/>
              </a:spcBef>
              <a:spcAft>
                <a:spcPts val="0"/>
              </a:spcAft>
              <a:buNone/>
            </a:pPr>
            <a:r>
              <a:t/>
            </a:r>
            <a:endParaRPr b="1" sz="10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1- Laryngotracheal injury / Airway obstruction</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2- open pneumothorax = initial: 3 sided occlusive dressing, definitive: chest tube </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3-Massive hemothorax = Chest tube drainage</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pericardiocentesis</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4- Tension pneumothorax = Needle thoracocentesis </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5-Flail chest and pulmonary contusion</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6-Cardiac tamponade = needle</a:t>
            </a:r>
            <a:endParaRPr b="1" sz="1000">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rPr b="1" lang="en-GB" sz="1000">
                <a:solidFill>
                  <a:srgbClr val="CC0000"/>
                </a:solidFill>
                <a:highlight>
                  <a:srgbClr val="EDF9F9"/>
                </a:highlight>
                <a:latin typeface="Mada"/>
                <a:ea typeface="Mada"/>
                <a:cs typeface="Mada"/>
                <a:sym typeface="Mada"/>
              </a:rPr>
              <a:t>C</a:t>
            </a:r>
            <a:r>
              <a:rPr b="1" lang="en-GB" sz="1000">
                <a:highlight>
                  <a:srgbClr val="EDF9F9"/>
                </a:highlight>
                <a:latin typeface="Mada"/>
                <a:ea typeface="Mada"/>
                <a:cs typeface="Mada"/>
                <a:sym typeface="Mada"/>
              </a:rPr>
              <a:t>irculation:</a:t>
            </a:r>
            <a:r>
              <a:rPr lang="en-GB" sz="1000">
                <a:latin typeface="Mada"/>
                <a:ea typeface="Mada"/>
                <a:cs typeface="Mada"/>
                <a:sym typeface="Mada"/>
              </a:rPr>
              <a:t> Level of consciousness, Skin color and temperature, Pulse rate and character Management: Control hemorrhage, Restore volume Reassess patient, direct pressure, </a:t>
            </a:r>
            <a:r>
              <a:rPr b="1" lang="en-GB" sz="1000">
                <a:solidFill>
                  <a:srgbClr val="CC0000"/>
                </a:solidFill>
                <a:latin typeface="Mada"/>
                <a:ea typeface="Mada"/>
                <a:cs typeface="Mada"/>
                <a:sym typeface="Mada"/>
              </a:rPr>
              <a:t>Lethal triad (Acidosis, Hypothermia &amp; Coagulopathy)</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rPr b="1" lang="en-GB" sz="1000">
                <a:solidFill>
                  <a:srgbClr val="CC0000"/>
                </a:solidFill>
                <a:highlight>
                  <a:srgbClr val="EDF9F9"/>
                </a:highlight>
                <a:latin typeface="Mada"/>
                <a:ea typeface="Mada"/>
                <a:cs typeface="Mada"/>
                <a:sym typeface="Mada"/>
              </a:rPr>
              <a:t>D</a:t>
            </a:r>
            <a:r>
              <a:rPr b="1" lang="en-GB" sz="1000">
                <a:highlight>
                  <a:srgbClr val="EDF9F9"/>
                </a:highlight>
                <a:latin typeface="Mada"/>
                <a:ea typeface="Mada"/>
                <a:cs typeface="Mada"/>
                <a:sym typeface="Mada"/>
              </a:rPr>
              <a:t>isability:</a:t>
            </a:r>
            <a:r>
              <a:rPr lang="en-GB" sz="1000">
                <a:latin typeface="Mada"/>
                <a:ea typeface="Mada"/>
                <a:cs typeface="Mada"/>
                <a:sym typeface="Mada"/>
              </a:rPr>
              <a:t> GCS (look at the pic) and pupillary response</a:t>
            </a:r>
            <a:endParaRPr sz="1000">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t/>
            </a:r>
            <a:endParaRPr b="1" sz="1000">
              <a:solidFill>
                <a:srgbClr val="CC0000"/>
              </a:solidFill>
              <a:latin typeface="Mada"/>
              <a:ea typeface="Mada"/>
              <a:cs typeface="Mada"/>
              <a:sym typeface="Mada"/>
            </a:endParaRPr>
          </a:p>
          <a:p>
            <a:pPr indent="0" lvl="0" marL="0" rtl="0" algn="l">
              <a:spcBef>
                <a:spcPts val="0"/>
              </a:spcBef>
              <a:spcAft>
                <a:spcPts val="0"/>
              </a:spcAft>
              <a:buNone/>
            </a:pPr>
            <a:r>
              <a:rPr b="1" lang="en-GB" sz="1000">
                <a:solidFill>
                  <a:srgbClr val="CC0000"/>
                </a:solidFill>
                <a:highlight>
                  <a:srgbClr val="EDF9F9"/>
                </a:highlight>
                <a:latin typeface="Mada"/>
                <a:ea typeface="Mada"/>
                <a:cs typeface="Mada"/>
                <a:sym typeface="Mada"/>
              </a:rPr>
              <a:t>E</a:t>
            </a:r>
            <a:r>
              <a:rPr b="1" lang="en-GB" sz="1000">
                <a:highlight>
                  <a:srgbClr val="EDF9F9"/>
                </a:highlight>
                <a:latin typeface="Mada"/>
                <a:ea typeface="Mada"/>
                <a:cs typeface="Mada"/>
                <a:sym typeface="Mada"/>
              </a:rPr>
              <a:t>xposure / </a:t>
            </a:r>
            <a:r>
              <a:rPr b="1" lang="en-GB" sz="1000">
                <a:solidFill>
                  <a:srgbClr val="CC0000"/>
                </a:solidFill>
                <a:highlight>
                  <a:srgbClr val="EDF9F9"/>
                </a:highlight>
                <a:latin typeface="Mada"/>
                <a:ea typeface="Mada"/>
                <a:cs typeface="Mada"/>
                <a:sym typeface="Mada"/>
              </a:rPr>
              <a:t>E</a:t>
            </a:r>
            <a:r>
              <a:rPr b="1" lang="en-GB" sz="1000">
                <a:highlight>
                  <a:srgbClr val="EDF9F9"/>
                </a:highlight>
                <a:latin typeface="Mada"/>
                <a:ea typeface="Mada"/>
                <a:cs typeface="Mada"/>
                <a:sym typeface="Mada"/>
              </a:rPr>
              <a:t>nvironment:</a:t>
            </a:r>
            <a:r>
              <a:rPr lang="en-GB" sz="1000">
                <a:latin typeface="Mada"/>
                <a:ea typeface="Mada"/>
                <a:cs typeface="Mada"/>
                <a:sym typeface="Mada"/>
              </a:rPr>
              <a:t> undress patient, prevent hypothermia and don’t miss injuries 4- Resuscitation: protect airway, O2, stop bleeding...</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Special consideration: pregnant = rest on left side, elderly and pediatric = altered physiological signs.</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Obj7: Recognize the adjuncts to primary survey</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1000">
                <a:latin typeface="Mada"/>
                <a:ea typeface="Mada"/>
                <a:cs typeface="Mada"/>
                <a:sym typeface="Mada"/>
              </a:rPr>
              <a:t>1- ECG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2-Vital signs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3-ABGs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4-Urinary Output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5-Urinary/gastric catheter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6-Pulse oximeter and CO2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7-Imaging studies: Chest X-Ray and Pelvic X-Ray.</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Diagnostic tools: FAST and DPL</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Obj8: Discuss the secondary survey</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1000">
                <a:latin typeface="Mada"/>
                <a:ea typeface="Mada"/>
                <a:cs typeface="Mada"/>
                <a:sym typeface="Mada"/>
              </a:rPr>
              <a:t>Start after doing primary survey and Vital functions are returning to normal</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Secondary survey: History &gt; Physical exam Head to toe &gt; Complete neurologic exam &gt; diagnostic tests&gt; Reevaluation</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highlight>
                <a:srgbClr val="EDF9F9"/>
              </a:highlight>
              <a:latin typeface="Mada"/>
              <a:ea typeface="Mada"/>
              <a:cs typeface="Mada"/>
              <a:sym typeface="Mada"/>
            </a:endParaRPr>
          </a:p>
        </p:txBody>
      </p:sp>
      <p:sp>
        <p:nvSpPr>
          <p:cNvPr id="102" name="Google Shape;102;p15"/>
          <p:cNvSpPr/>
          <p:nvPr/>
        </p:nvSpPr>
        <p:spPr>
          <a:xfrm>
            <a:off x="108175" y="2269987"/>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5"/>
          <p:cNvSpPr/>
          <p:nvPr/>
        </p:nvSpPr>
        <p:spPr>
          <a:xfrm>
            <a:off x="2668625" y="35110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a:off x="5438950" y="5455600"/>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a:off x="108175" y="867122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2"/>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Genitourinary Anomalies</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89" name="Google Shape;489;p42"/>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90" name="Google Shape;490;p42"/>
          <p:cNvSpPr txBox="1"/>
          <p:nvPr/>
        </p:nvSpPr>
        <p:spPr>
          <a:xfrm>
            <a:off x="68850" y="1003300"/>
            <a:ext cx="7520700" cy="9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15-Epispadias: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Definition:</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Abnormal position of EUM (above), on the dorsal side.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Reconstruction surgery at the age of 1yr</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16-Prune-Belly /Triad/Eagle-Barret/Abdominal musculation syndrome:</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Calibri"/>
              <a:buChar char="●"/>
            </a:pPr>
            <a:r>
              <a:rPr lang="en-GB" sz="1000">
                <a:latin typeface="Mada"/>
                <a:ea typeface="Mada"/>
                <a:cs typeface="Mada"/>
                <a:sym typeface="Mada"/>
              </a:rPr>
              <a:t>Look for </a:t>
            </a:r>
            <a:r>
              <a:rPr b="1" lang="en-GB" sz="1000">
                <a:latin typeface="Mada"/>
                <a:ea typeface="Mada"/>
                <a:cs typeface="Mada"/>
                <a:sym typeface="Mada"/>
              </a:rPr>
              <a:t>MUG</a:t>
            </a:r>
            <a:r>
              <a:rPr lang="en-GB" sz="1000">
                <a:latin typeface="Mada"/>
                <a:ea typeface="Mada"/>
                <a:cs typeface="Mada"/>
                <a:sym typeface="Mada"/>
              </a:rPr>
              <a:t> triad:</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Musculoskeletal system:</a:t>
            </a:r>
            <a:r>
              <a:rPr lang="en-GB" sz="1000">
                <a:latin typeface="Mada"/>
                <a:ea typeface="Mada"/>
                <a:cs typeface="Mada"/>
                <a:sym typeface="Mada"/>
              </a:rPr>
              <a:t> Absent/hypoplastic Ant. Abdominal muscles</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Urinary tract:</a:t>
            </a:r>
            <a:r>
              <a:rPr lang="en-GB" sz="1000">
                <a:latin typeface="Mada"/>
                <a:ea typeface="Mada"/>
                <a:cs typeface="Mada"/>
                <a:sym typeface="Mada"/>
              </a:rPr>
              <a:t> Bilateral hydroureteronephrosis and enlarged bladder</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Genital tract:</a:t>
            </a:r>
            <a:r>
              <a:rPr lang="en-GB" sz="1000">
                <a:latin typeface="Mada"/>
                <a:ea typeface="Mada"/>
                <a:cs typeface="Mada"/>
                <a:sym typeface="Mada"/>
              </a:rPr>
              <a:t> Bilateral intra-abdominal testes (Empty scrotum)</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Note: Pt only have skin and fascia, you can easily palpate the kidneys, see bowel movement, see the edge of the liver and palpate the spleen.</a:t>
            </a:r>
            <a:endParaRPr sz="1000">
              <a:latin typeface="Mada"/>
              <a:ea typeface="Mada"/>
              <a:cs typeface="Mada"/>
              <a:sym typeface="Mada"/>
            </a:endParaRPr>
          </a:p>
          <a:p>
            <a:pPr indent="0" lvl="0" marL="0" rtl="0" algn="l">
              <a:spcBef>
                <a:spcPts val="0"/>
              </a:spcBef>
              <a:spcAft>
                <a:spcPts val="0"/>
              </a:spcAft>
              <a:buNone/>
            </a:pPr>
            <a:r>
              <a:t/>
            </a:r>
            <a:endParaRPr b="1" sz="1000">
              <a:solidFill>
                <a:srgbClr val="006D77"/>
              </a:solidFill>
              <a:latin typeface="Lora"/>
              <a:ea typeface="Lora"/>
              <a:cs typeface="Lora"/>
              <a:sym typeface="Lor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17-Exstrophy (EMERGENCY):</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Definition:</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Deficient skin, subcutaneous tissue and abdominal wall.</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Types:</a:t>
            </a:r>
            <a:endParaRPr b="1"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18-Urachal abnormalities: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Definition:</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The urachus (the intrauterine connection between bladder and umbilical cord), remains after birth.</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S&amp;S:</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Usually detected postnatally due to </a:t>
            </a:r>
            <a:r>
              <a:rPr lang="en-GB" sz="1000">
                <a:solidFill>
                  <a:srgbClr val="FF0000"/>
                </a:solidFill>
                <a:latin typeface="Mada"/>
                <a:ea typeface="Mada"/>
                <a:cs typeface="Mada"/>
                <a:sym typeface="Mada"/>
              </a:rPr>
              <a:t>continuous umbilical discharge</a:t>
            </a:r>
            <a:r>
              <a:rPr lang="en-GB" sz="1000">
                <a:latin typeface="Mada"/>
                <a:ea typeface="Mada"/>
                <a:cs typeface="Mada"/>
                <a:sym typeface="Mada"/>
              </a:rPr>
              <a:t> (Wetness near the belly button)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Diagnosis:</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US, CT and </a:t>
            </a:r>
            <a:r>
              <a:rPr lang="en-GB" sz="1000">
                <a:solidFill>
                  <a:srgbClr val="FF0000"/>
                </a:solidFill>
                <a:latin typeface="Mada"/>
                <a:ea typeface="Mada"/>
                <a:cs typeface="Mada"/>
                <a:sym typeface="Mada"/>
              </a:rPr>
              <a:t>MCUG/VCUG</a:t>
            </a:r>
            <a:endParaRPr sz="1000">
              <a:solidFill>
                <a:srgbClr val="FF0000"/>
              </a:solidFill>
              <a:latin typeface="Mada"/>
              <a:ea typeface="Mada"/>
              <a:cs typeface="Mada"/>
              <a:sym typeface="Mada"/>
            </a:endParaRPr>
          </a:p>
          <a:p>
            <a:pPr indent="-292100" lvl="0" marL="914400" rtl="0" algn="l">
              <a:spcBef>
                <a:spcPts val="0"/>
              </a:spcBef>
              <a:spcAft>
                <a:spcPts val="0"/>
              </a:spcAft>
              <a:buSzPts val="1000"/>
              <a:buFont typeface="Mada"/>
              <a:buChar char="-"/>
            </a:pPr>
            <a:r>
              <a:rPr lang="en-GB" sz="1000">
                <a:latin typeface="Mada"/>
                <a:ea typeface="Mada"/>
                <a:cs typeface="Mada"/>
                <a:sym typeface="Mada"/>
              </a:rPr>
              <a:t>Continuation between the bladder and umbilicus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Asymptomatic</a:t>
            </a:r>
            <a:r>
              <a:rPr lang="en-GB" sz="1000">
                <a:latin typeface="Mada"/>
                <a:ea typeface="Mada"/>
                <a:cs typeface="Mada"/>
                <a:sym typeface="Mada"/>
              </a:rPr>
              <a:t>: Observation, wait for resolution</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Didn’t resolve:</a:t>
            </a:r>
            <a:r>
              <a:rPr lang="en-GB" sz="1000">
                <a:latin typeface="Mada"/>
                <a:ea typeface="Mada"/>
                <a:cs typeface="Mada"/>
                <a:sym typeface="Mada"/>
              </a:rPr>
              <a:t> Surgical excision, Why? Bc it increases the risk of </a:t>
            </a:r>
            <a:r>
              <a:rPr lang="en-GB" sz="1000">
                <a:solidFill>
                  <a:srgbClr val="FF0000"/>
                </a:solidFill>
                <a:latin typeface="Mada"/>
                <a:ea typeface="Mada"/>
                <a:cs typeface="Mada"/>
                <a:sym typeface="Mada"/>
              </a:rPr>
              <a:t>adenocarcinoma</a:t>
            </a:r>
            <a:endParaRPr sz="1000">
              <a:solidFill>
                <a:srgbClr val="FF0000"/>
              </a:solidFill>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u="sng">
                <a:latin typeface="Mada"/>
                <a:ea typeface="Mada"/>
                <a:cs typeface="Mada"/>
                <a:sym typeface="Mada"/>
              </a:rPr>
              <a:t>Infected urachal remnant:</a:t>
            </a:r>
            <a:r>
              <a:rPr lang="en-GB" sz="1000">
                <a:latin typeface="Mada"/>
                <a:ea typeface="Mada"/>
                <a:cs typeface="Mada"/>
                <a:sym typeface="Mada"/>
              </a:rPr>
              <a:t> Drain + Abx then surgical excision</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19-Bladder Diverticulum:</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Outpouching in bladder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Primary (Congenital)</a:t>
            </a:r>
            <a:r>
              <a:rPr lang="en-GB" sz="1000">
                <a:solidFill>
                  <a:schemeClr val="dk1"/>
                </a:solidFill>
                <a:latin typeface="Mada"/>
                <a:ea typeface="Mada"/>
                <a:cs typeface="Mada"/>
                <a:sym typeface="Mada"/>
              </a:rPr>
              <a:t>: Localized herniation of bladder mucosa at the ureteral hiatus. Due to deficient bladder wall.</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Secondary para-ureteral (Acquired)</a:t>
            </a:r>
            <a:r>
              <a:rPr lang="en-GB" sz="1000">
                <a:solidFill>
                  <a:schemeClr val="dk1"/>
                </a:solidFill>
                <a:latin typeface="Mada"/>
                <a:ea typeface="Mada"/>
                <a:cs typeface="Mada"/>
                <a:sym typeface="Mada"/>
              </a:rPr>
              <a:t>: Multiple sacculation and diverticulum due to existing infra-vesical obstruction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Asymptomatic but they can present with recurrent UTIs and stones</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Post void urinary residual volume (Urinary retention)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Diagnosis: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Usually detected by prenatal US</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a:solidFill>
                  <a:srgbClr val="BF9000"/>
                </a:solidFill>
                <a:latin typeface="Mada"/>
                <a:ea typeface="Mada"/>
                <a:cs typeface="Mada"/>
                <a:sym typeface="Mada"/>
              </a:rPr>
              <a:t>GOLD standard:</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VCUG/MCUG</a:t>
            </a:r>
            <a:r>
              <a:rPr lang="en-GB" sz="1000">
                <a:solidFill>
                  <a:schemeClr val="dk1"/>
                </a:solidFill>
                <a:latin typeface="Mada"/>
                <a:ea typeface="Mada"/>
                <a:cs typeface="Mada"/>
                <a:sym typeface="Mada"/>
              </a:rPr>
              <a:t> which will reveal possible accompanying VUR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Symptomatic (Especially with VUR):</a:t>
            </a:r>
            <a:r>
              <a:rPr lang="en-GB" sz="1000">
                <a:solidFill>
                  <a:schemeClr val="dk1"/>
                </a:solidFill>
                <a:latin typeface="Mada"/>
                <a:ea typeface="Mada"/>
                <a:cs typeface="Mada"/>
                <a:sym typeface="Mada"/>
              </a:rPr>
              <a:t> Surgery (Bladder diverticulectomy)</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Asymptomatic</a:t>
            </a:r>
            <a:r>
              <a:rPr lang="en-GB" sz="1000">
                <a:solidFill>
                  <a:schemeClr val="dk1"/>
                </a:solidFill>
                <a:latin typeface="Mada"/>
                <a:ea typeface="Mada"/>
                <a:cs typeface="Mada"/>
                <a:sym typeface="Mada"/>
              </a:rPr>
              <a:t>: observation</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graphicFrame>
        <p:nvGraphicFramePr>
          <p:cNvPr id="491" name="Google Shape;491;p42"/>
          <p:cNvGraphicFramePr/>
          <p:nvPr/>
        </p:nvGraphicFramePr>
        <p:xfrm>
          <a:off x="741660" y="4057806"/>
          <a:ext cx="3000000" cy="3000000"/>
        </p:xfrm>
        <a:graphic>
          <a:graphicData uri="http://schemas.openxmlformats.org/drawingml/2006/table">
            <a:tbl>
              <a:tblPr bandRow="1" firstCol="1" firstRow="1">
                <a:noFill/>
                <a:tableStyleId>{DA14D978-ABC3-4584-8EC3-0CBE6B56D50B}</a:tableStyleId>
              </a:tblPr>
              <a:tblGrid>
                <a:gridCol w="3135425"/>
                <a:gridCol w="3135425"/>
              </a:tblGrid>
              <a:tr h="275800">
                <a:tc>
                  <a:txBody>
                    <a:bodyPr/>
                    <a:lstStyle/>
                    <a:p>
                      <a:pPr indent="0" lvl="0" marL="0" rtl="0" algn="ctr">
                        <a:spcBef>
                          <a:spcPts val="0"/>
                        </a:spcBef>
                        <a:spcAft>
                          <a:spcPts val="0"/>
                        </a:spcAft>
                        <a:buNone/>
                      </a:pPr>
                      <a:r>
                        <a:rPr lang="en-GB" sz="1000">
                          <a:solidFill>
                            <a:srgbClr val="E29578"/>
                          </a:solidFill>
                          <a:latin typeface="Lora"/>
                          <a:ea typeface="Lora"/>
                          <a:cs typeface="Lora"/>
                          <a:sym typeface="Lora"/>
                        </a:rPr>
                        <a:t>Bladder exstrophy</a:t>
                      </a:r>
                      <a:endParaRPr sz="1000">
                        <a:solidFill>
                          <a:srgbClr val="E29578"/>
                        </a:solidFill>
                        <a:latin typeface="Lora"/>
                        <a:ea typeface="Lora"/>
                        <a:cs typeface="Lora"/>
                        <a:sym typeface="Lora"/>
                      </a:endParaRPr>
                    </a:p>
                  </a:txBody>
                  <a:tcPr marT="0" marB="0" marR="68575" marL="68575" anchor="ctr">
                    <a:lnL cap="flat" cmpd="sng" w="6350">
                      <a:solidFill>
                        <a:srgbClr val="CCCCCC"/>
                      </a:solidFill>
                      <a:prstDash val="solid"/>
                      <a:round/>
                      <a:headEnd len="sm" w="sm" type="none"/>
                      <a:tailEnd len="sm" w="sm" type="none"/>
                    </a:lnL>
                    <a:lnR cap="flat" cmpd="sng">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lang="en-GB" sz="1000">
                          <a:solidFill>
                            <a:srgbClr val="E29578"/>
                          </a:solidFill>
                          <a:latin typeface="Lora"/>
                          <a:ea typeface="Lora"/>
                          <a:cs typeface="Lora"/>
                          <a:sym typeface="Lora"/>
                        </a:rPr>
                        <a:t>Cloacal exstrophy </a:t>
                      </a:r>
                      <a:endParaRPr sz="1000">
                        <a:solidFill>
                          <a:srgbClr val="E29578"/>
                        </a:solidFill>
                        <a:latin typeface="Lora"/>
                        <a:ea typeface="Lora"/>
                        <a:cs typeface="Lora"/>
                        <a:sym typeface="Lora"/>
                      </a:endParaRPr>
                    </a:p>
                  </a:txBody>
                  <a:tcPr marT="0" marB="0" marR="68575" marL="68575" anchor="ctr">
                    <a:lnL cap="flat" cmpd="sng">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DDD2"/>
                    </a:solidFill>
                  </a:tcPr>
                </a:tc>
              </a:tr>
              <a:tr h="1451325">
                <a:tc>
                  <a:txBody>
                    <a:bodyPr/>
                    <a:lstStyle/>
                    <a:p>
                      <a:pPr indent="-292100" lvl="0" marL="457200" rtl="0" algn="l">
                        <a:spcBef>
                          <a:spcPts val="0"/>
                        </a:spcBef>
                        <a:spcAft>
                          <a:spcPts val="0"/>
                        </a:spcAft>
                        <a:buSzPts val="1000"/>
                        <a:buFont typeface="Mada"/>
                        <a:buChar char="●"/>
                      </a:pPr>
                      <a:r>
                        <a:rPr b="0" lang="en-GB" sz="1000">
                          <a:latin typeface="Mada"/>
                          <a:ea typeface="Mada"/>
                          <a:cs typeface="Mada"/>
                          <a:sym typeface="Mada"/>
                        </a:rPr>
                        <a:t>Bladder is out, you can see it.</a:t>
                      </a:r>
                      <a:endParaRPr b="0" sz="1000">
                        <a:latin typeface="Mada"/>
                        <a:ea typeface="Mada"/>
                        <a:cs typeface="Mada"/>
                        <a:sym typeface="Mada"/>
                      </a:endParaRPr>
                    </a:p>
                    <a:p>
                      <a:pPr indent="-292100" lvl="0" marL="457200" rtl="0" algn="l">
                        <a:spcBef>
                          <a:spcPts val="0"/>
                        </a:spcBef>
                        <a:spcAft>
                          <a:spcPts val="0"/>
                        </a:spcAft>
                        <a:buSzPts val="1000"/>
                        <a:buFont typeface="Mada"/>
                        <a:buChar char="●"/>
                      </a:pPr>
                      <a:r>
                        <a:rPr b="0" lang="en-GB" sz="1000">
                          <a:latin typeface="Mada"/>
                          <a:ea typeface="Mada"/>
                          <a:cs typeface="Mada"/>
                          <a:sym typeface="Mada"/>
                        </a:rPr>
                        <a:t>Males usually present with </a:t>
                      </a:r>
                      <a:r>
                        <a:rPr b="0" lang="en-GB" sz="1000">
                          <a:solidFill>
                            <a:srgbClr val="FF0000"/>
                          </a:solidFill>
                          <a:latin typeface="Mada"/>
                          <a:ea typeface="Mada"/>
                          <a:cs typeface="Mada"/>
                          <a:sym typeface="Mada"/>
                        </a:rPr>
                        <a:t>“Bladder exstrophy-epispadias complex”</a:t>
                      </a:r>
                      <a:endParaRPr b="0" sz="1000">
                        <a:solidFill>
                          <a:srgbClr val="FF0000"/>
                        </a:solidFill>
                        <a:latin typeface="Mada"/>
                        <a:ea typeface="Mada"/>
                        <a:cs typeface="Mada"/>
                        <a:sym typeface="Mada"/>
                      </a:endParaRPr>
                    </a:p>
                    <a:p>
                      <a:pPr indent="-292100" lvl="0" marL="457200" rtl="0" algn="l">
                        <a:spcBef>
                          <a:spcPts val="0"/>
                        </a:spcBef>
                        <a:spcAft>
                          <a:spcPts val="0"/>
                        </a:spcAft>
                        <a:buSzPts val="1000"/>
                        <a:buFont typeface="Mada"/>
                        <a:buChar char="●"/>
                      </a:pPr>
                      <a:r>
                        <a:rPr b="0" lang="en-GB" sz="1000">
                          <a:latin typeface="Mada"/>
                          <a:ea typeface="Mada"/>
                          <a:cs typeface="Mada"/>
                          <a:sym typeface="Mada"/>
                        </a:rPr>
                        <a:t>Has to be fixed by surgery after birth. Usually done during the first week of life.</a:t>
                      </a:r>
                      <a:endParaRPr b="0" sz="1000">
                        <a:latin typeface="Mada"/>
                        <a:ea typeface="Mada"/>
                        <a:cs typeface="Mada"/>
                        <a:sym typeface="Mada"/>
                      </a:endParaRPr>
                    </a:p>
                  </a:txBody>
                  <a:tcPr marT="0" marB="0" marR="68575" marL="68575">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chemeClr val="lt1"/>
                    </a:solidFill>
                  </a:tcPr>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More severe form of bladder exstrophy, here you can see the bowel AND the bladder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They have poor quality of life, usually terminate it during pregnancy.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Associated with </a:t>
                      </a:r>
                      <a:r>
                        <a:rPr lang="en-GB" sz="1000">
                          <a:solidFill>
                            <a:srgbClr val="FF0000"/>
                          </a:solidFill>
                          <a:latin typeface="Mada"/>
                          <a:ea typeface="Mada"/>
                          <a:cs typeface="Mada"/>
                          <a:sym typeface="Mada"/>
                        </a:rPr>
                        <a:t>Omphalocele</a:t>
                      </a:r>
                      <a:r>
                        <a:rPr lang="en-GB" sz="1000">
                          <a:latin typeface="Mada"/>
                          <a:ea typeface="Mada"/>
                          <a:cs typeface="Mada"/>
                          <a:sym typeface="Mada"/>
                        </a:rPr>
                        <a:t>, GI anomalies (malrotation, duplication, duodenal atresia, Meckel diverticulum) and GU anomalies (Separate bladder halves, </a:t>
                      </a:r>
                      <a:r>
                        <a:rPr lang="en-GB" sz="1000">
                          <a:solidFill>
                            <a:srgbClr val="FF0000"/>
                          </a:solidFill>
                          <a:latin typeface="Mada"/>
                          <a:ea typeface="Mada"/>
                          <a:cs typeface="Mada"/>
                          <a:sym typeface="Mada"/>
                        </a:rPr>
                        <a:t>bifid genetalia</a:t>
                      </a:r>
                      <a:r>
                        <a:rPr lang="en-GB" sz="1000">
                          <a:latin typeface="Mada"/>
                          <a:ea typeface="Mada"/>
                          <a:cs typeface="Mada"/>
                          <a:sym typeface="Mada"/>
                        </a:rPr>
                        <a:t>)</a:t>
                      </a:r>
                      <a:endParaRPr sz="1000">
                        <a:latin typeface="Mada"/>
                        <a:ea typeface="Mada"/>
                        <a:cs typeface="Mada"/>
                        <a:sym typeface="Mada"/>
                      </a:endParaRPr>
                    </a:p>
                  </a:txBody>
                  <a:tcPr marT="0" marB="0" marR="68575" marL="68575">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3"/>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Genitourinary Anomalies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498" name="Google Shape;498;p43"/>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99" name="Google Shape;499;p43"/>
          <p:cNvSpPr txBox="1"/>
          <p:nvPr/>
        </p:nvSpPr>
        <p:spPr>
          <a:xfrm>
            <a:off x="129025" y="1077250"/>
            <a:ext cx="7344000" cy="95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20-Bladder duplication:</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Definition:</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Two bladder, two urethra, two external urethral meatus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Diagnosis:</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a:t>
            </a:r>
            <a:r>
              <a:rPr b="1" lang="en-GB" sz="1000">
                <a:solidFill>
                  <a:srgbClr val="BF9000"/>
                </a:solidFill>
                <a:latin typeface="Mada"/>
                <a:ea typeface="Mada"/>
                <a:cs typeface="Mada"/>
                <a:sym typeface="Mada"/>
              </a:rPr>
              <a:t>GOLD standard:</a:t>
            </a:r>
            <a:r>
              <a:rPr lang="en-GB" sz="1000">
                <a:latin typeface="Mada"/>
                <a:ea typeface="Mada"/>
                <a:cs typeface="Mada"/>
                <a:sym typeface="Mada"/>
              </a:rPr>
              <a:t> MCUG</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Treatment:</a:t>
            </a:r>
            <a:endParaRPr b="1"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Initial: Renal preservation and prevention of infx then surgery</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o	Requires major surgery where we connect/reconstruct the two together and make one external   urethral meatus (Type of surgery depends on individual)</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21-Neurospinal dysraphism:</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Definition:</a:t>
            </a:r>
            <a:endParaRPr b="1"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Neuropores fail to fuse (4th week)—&gt;persistent connection between amniotic cavity and spinal canal. Associated with maternal diabetes and folate deficiency.</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High alpha-fetoprotein (AFP) in amniotic fluid and maternal serum (except spina bifida occulta = normal AFP). </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Acetylcholinesterase (AChE) in amniotic fluid is a helpful confirmatory test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endParaRPr b="1"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Spina bifida occulta:</a:t>
            </a:r>
            <a:r>
              <a:rPr lang="en-GB" sz="1000">
                <a:solidFill>
                  <a:schemeClr val="dk1"/>
                </a:solidFill>
                <a:latin typeface="Mada"/>
                <a:ea typeface="Mada"/>
                <a:cs typeface="Mada"/>
                <a:sym typeface="Mada"/>
              </a:rPr>
              <a:t> Failure of caudal neuropore to close, but no herniation. Usually seen at lower vertebral levels. Dura is intact. Associated with tuft of hair or skin dimple at level of bony defect. Commonest cause of paraplegia (50%).</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Meningocele: </a:t>
            </a:r>
            <a:r>
              <a:rPr lang="en-GB" sz="1000">
                <a:solidFill>
                  <a:schemeClr val="dk1"/>
                </a:solidFill>
                <a:latin typeface="Mada"/>
                <a:ea typeface="Mada"/>
                <a:cs typeface="Mada"/>
                <a:sym typeface="Mada"/>
              </a:rPr>
              <a:t>Meninges (but no neural tissue) herniate through bony defect.</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Myelomeningocele</a:t>
            </a:r>
            <a:r>
              <a:rPr lang="en-GB" sz="1000">
                <a:solidFill>
                  <a:schemeClr val="dk1"/>
                </a:solidFill>
                <a:latin typeface="Mada"/>
                <a:ea typeface="Mada"/>
                <a:cs typeface="Mada"/>
                <a:sym typeface="Mada"/>
              </a:rPr>
              <a:t>: Meninges and neural tissue (eg, cauda equina) herniate through bony defect.</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Myeloschisis</a:t>
            </a:r>
            <a:r>
              <a:rPr lang="en-GB" sz="1000">
                <a:solidFill>
                  <a:schemeClr val="dk1"/>
                </a:solidFill>
                <a:latin typeface="Mada"/>
                <a:ea typeface="Mada"/>
                <a:cs typeface="Mada"/>
                <a:sym typeface="Mada"/>
              </a:rPr>
              <a:t>: Also called rachischisis. Exposed, unfused neural tissue without skin/meningeal covering.</a:t>
            </a:r>
            <a:endParaRPr sz="1000">
              <a:solidFill>
                <a:schemeClr val="dk1"/>
              </a:solidFill>
              <a:latin typeface="Mada"/>
              <a:ea typeface="Mada"/>
              <a:cs typeface="Mada"/>
              <a:sym typeface="Mada"/>
            </a:endParaRPr>
          </a:p>
          <a:p>
            <a:pPr indent="0" lvl="0" marL="457200" rtl="0" algn="l">
              <a:spcBef>
                <a:spcPts val="0"/>
              </a:spcBef>
              <a:spcAft>
                <a:spcPts val="0"/>
              </a:spcAft>
              <a:buNone/>
            </a:pPr>
            <a:r>
              <a:rPr lang="en-GB" sz="1000">
                <a:solidFill>
                  <a:schemeClr val="dk1"/>
                </a:solidFill>
                <a:latin typeface="Mada"/>
                <a:ea typeface="Mada"/>
                <a:cs typeface="Mada"/>
                <a:sym typeface="Mada"/>
              </a:rPr>
              <a:t>o	</a:t>
            </a:r>
            <a:r>
              <a:rPr b="1" lang="en-GB" sz="1000" u="sng">
                <a:solidFill>
                  <a:schemeClr val="dk1"/>
                </a:solidFill>
                <a:latin typeface="Mada"/>
                <a:ea typeface="Mada"/>
                <a:cs typeface="Mada"/>
                <a:sym typeface="Mada"/>
              </a:rPr>
              <a:t>Anencephaly</a:t>
            </a:r>
            <a:r>
              <a:rPr lang="en-GB" sz="1000">
                <a:solidFill>
                  <a:schemeClr val="dk1"/>
                </a:solidFill>
                <a:latin typeface="Mada"/>
                <a:ea typeface="Mada"/>
                <a:cs typeface="Mada"/>
                <a:sym typeface="Mada"/>
              </a:rPr>
              <a:t>: Failure of rostral neuropore to close  no forebrain, open calvarium. Clinical findings: polyhydramnios (no swallowing center in brain).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S&amp;S:</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Most common cause of </a:t>
            </a:r>
            <a:r>
              <a:rPr lang="en-GB" sz="1000">
                <a:solidFill>
                  <a:srgbClr val="FF0000"/>
                </a:solidFill>
                <a:latin typeface="Mada"/>
                <a:ea typeface="Mada"/>
                <a:cs typeface="Mada"/>
                <a:sym typeface="Mada"/>
              </a:rPr>
              <a:t>neurogenic bladder dysfunction</a:t>
            </a:r>
            <a:r>
              <a:rPr lang="en-GB" sz="1000">
                <a:solidFill>
                  <a:schemeClr val="dk1"/>
                </a:solidFill>
                <a:latin typeface="Mada"/>
                <a:ea typeface="Mada"/>
                <a:cs typeface="Mada"/>
                <a:sym typeface="Mada"/>
              </a:rPr>
              <a:t> in children.</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Cutaneous lesions occur in 90% of children with various occult dysraphic states:</a:t>
            </a:r>
            <a:endParaRPr sz="1000">
              <a:solidFill>
                <a:schemeClr val="dk1"/>
              </a:solidFill>
              <a:latin typeface="Mada"/>
              <a:ea typeface="Mada"/>
              <a:cs typeface="Mada"/>
              <a:sym typeface="Mada"/>
            </a:endParaRPr>
          </a:p>
          <a:p>
            <a:pPr indent="-292100" lvl="0"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Small lipomeningocele</a:t>
            </a:r>
            <a:endParaRPr sz="1000">
              <a:solidFill>
                <a:schemeClr val="dk1"/>
              </a:solidFill>
              <a:latin typeface="Mada"/>
              <a:ea typeface="Mada"/>
              <a:cs typeface="Mada"/>
              <a:sym typeface="Mada"/>
            </a:endParaRPr>
          </a:p>
          <a:p>
            <a:pPr indent="-292100" lvl="0"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Hair patch</a:t>
            </a:r>
            <a:endParaRPr sz="1000">
              <a:solidFill>
                <a:schemeClr val="dk1"/>
              </a:solidFill>
              <a:latin typeface="Mada"/>
              <a:ea typeface="Mada"/>
              <a:cs typeface="Mada"/>
              <a:sym typeface="Mada"/>
            </a:endParaRPr>
          </a:p>
          <a:p>
            <a:pPr indent="-292100" lvl="0"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Dermal vascular malformation</a:t>
            </a:r>
            <a:endParaRPr sz="1000">
              <a:solidFill>
                <a:schemeClr val="dk1"/>
              </a:solidFill>
              <a:latin typeface="Mada"/>
              <a:ea typeface="Mada"/>
              <a:cs typeface="Mada"/>
              <a:sym typeface="Mada"/>
            </a:endParaRPr>
          </a:p>
          <a:p>
            <a:pPr indent="-292100" lvl="0"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Sacral dimple</a:t>
            </a:r>
            <a:endParaRPr sz="1000">
              <a:solidFill>
                <a:schemeClr val="dk1"/>
              </a:solidFill>
              <a:latin typeface="Mada"/>
              <a:ea typeface="Mada"/>
              <a:cs typeface="Mada"/>
              <a:sym typeface="Mada"/>
            </a:endParaRPr>
          </a:p>
          <a:p>
            <a:pPr indent="-292100" lvl="0" marL="13716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Abnormal gluteal cleft</a:t>
            </a:r>
            <a:endParaRPr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Commonest site is L5-S1</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endParaRPr b="1" sz="1000">
              <a:solidFill>
                <a:schemeClr val="dk1"/>
              </a:solidFill>
              <a:latin typeface="Mada"/>
              <a:ea typeface="Mada"/>
              <a:cs typeface="Mada"/>
              <a:sym typeface="Mada"/>
            </a:endParaRPr>
          </a:p>
          <a:p>
            <a:pPr indent="0" lvl="0" marL="45720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o	Diagnosed immediately after birth and require surgery</a:t>
            </a:r>
            <a:endParaRPr sz="1000">
              <a:solidFill>
                <a:schemeClr val="dk1"/>
              </a:solidFill>
              <a:latin typeface="Mada"/>
              <a:ea typeface="Mada"/>
              <a:cs typeface="Mada"/>
              <a:sym typeface="Mada"/>
            </a:endParaRPr>
          </a:p>
        </p:txBody>
      </p:sp>
      <p:pic>
        <p:nvPicPr>
          <p:cNvPr id="500" name="Google Shape;500;p43"/>
          <p:cNvPicPr preferRelativeResize="0"/>
          <p:nvPr/>
        </p:nvPicPr>
        <p:blipFill>
          <a:blip r:embed="rId3">
            <a:alphaModFix/>
          </a:blip>
          <a:stretch>
            <a:fillRect/>
          </a:stretch>
        </p:blipFill>
        <p:spPr>
          <a:xfrm>
            <a:off x="174838" y="7025425"/>
            <a:ext cx="7239876" cy="2378825"/>
          </a:xfrm>
          <a:prstGeom prst="rect">
            <a:avLst/>
          </a:prstGeom>
          <a:noFill/>
          <a:ln cap="flat" cmpd="sng" w="19050">
            <a:solidFill>
              <a:srgbClr val="FFDDD2"/>
            </a:solidFill>
            <a:prstDash val="dash"/>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4"/>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Urological Emergency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507" name="Google Shape;507;p44"/>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508" name="Google Shape;508;p44"/>
          <p:cNvSpPr txBox="1"/>
          <p:nvPr/>
        </p:nvSpPr>
        <p:spPr>
          <a:xfrm>
            <a:off x="450700" y="1003300"/>
            <a:ext cx="5525700" cy="329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006D77"/>
              </a:buClr>
              <a:buSzPts val="1000"/>
              <a:buFont typeface="Lora"/>
              <a:buAutoNum type="arabicPeriod"/>
            </a:pPr>
            <a:r>
              <a:rPr b="1" lang="en-GB" sz="1000">
                <a:solidFill>
                  <a:srgbClr val="006D77"/>
                </a:solidFill>
                <a:highlight>
                  <a:srgbClr val="EDF9F9"/>
                </a:highlight>
                <a:latin typeface="Lora"/>
                <a:ea typeface="Lora"/>
                <a:cs typeface="Lora"/>
                <a:sym typeface="Lora"/>
              </a:rPr>
              <a:t>Discuss hematuria presentation, workup and management </a:t>
            </a:r>
            <a:endParaRPr b="1" sz="1000">
              <a:solidFill>
                <a:srgbClr val="006D77"/>
              </a:solidFill>
              <a:highlight>
                <a:srgbClr val="EDF9F9"/>
              </a:highlight>
              <a:latin typeface="Lora"/>
              <a:ea typeface="Lora"/>
              <a:cs typeface="Lora"/>
              <a:sym typeface="Lora"/>
            </a:endParaRPr>
          </a:p>
        </p:txBody>
      </p:sp>
      <p:sp>
        <p:nvSpPr>
          <p:cNvPr id="509" name="Google Shape;509;p44"/>
          <p:cNvSpPr/>
          <p:nvPr/>
        </p:nvSpPr>
        <p:spPr>
          <a:xfrm>
            <a:off x="187075" y="1793900"/>
            <a:ext cx="3600000" cy="707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10" name="Google Shape;510;p44"/>
          <p:cNvSpPr/>
          <p:nvPr/>
        </p:nvSpPr>
        <p:spPr>
          <a:xfrm>
            <a:off x="221925" y="2005150"/>
            <a:ext cx="3290100" cy="4764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SzPts val="1100"/>
              <a:buFont typeface="Mada"/>
              <a:buChar char="-"/>
            </a:pPr>
            <a:r>
              <a:rPr b="1" lang="en-GB" sz="1100">
                <a:latin typeface="Mada"/>
                <a:ea typeface="Mada"/>
                <a:cs typeface="Mada"/>
                <a:sym typeface="Mada"/>
              </a:rPr>
              <a:t>Painful </a:t>
            </a:r>
            <a:r>
              <a:rPr lang="en-GB" sz="1100">
                <a:latin typeface="Mada"/>
                <a:ea typeface="Mada"/>
                <a:cs typeface="Mada"/>
                <a:sym typeface="Mada"/>
              </a:rPr>
              <a:t>→ indicates renal stones or UTI.</a:t>
            </a:r>
            <a:endParaRPr sz="1100">
              <a:latin typeface="Mada"/>
              <a:ea typeface="Mada"/>
              <a:cs typeface="Mada"/>
              <a:sym typeface="Mada"/>
            </a:endParaRPr>
          </a:p>
          <a:p>
            <a:pPr indent="-298450" lvl="0" marL="457200" marR="0" rtl="0" algn="l">
              <a:lnSpc>
                <a:spcPct val="100000"/>
              </a:lnSpc>
              <a:spcBef>
                <a:spcPts val="0"/>
              </a:spcBef>
              <a:spcAft>
                <a:spcPts val="0"/>
              </a:spcAft>
              <a:buSzPts val="1100"/>
              <a:buFont typeface="Mada"/>
              <a:buChar char="-"/>
            </a:pPr>
            <a:r>
              <a:rPr b="1" lang="en-GB" sz="1100">
                <a:latin typeface="Mada"/>
                <a:ea typeface="Mada"/>
                <a:cs typeface="Mada"/>
                <a:sym typeface="Mada"/>
              </a:rPr>
              <a:t>Painless </a:t>
            </a:r>
            <a:r>
              <a:rPr lang="en-GB" sz="1100">
                <a:latin typeface="Mada"/>
                <a:ea typeface="Mada"/>
                <a:cs typeface="Mada"/>
                <a:sym typeface="Mada"/>
              </a:rPr>
              <a:t>→ indicates malignancy.</a:t>
            </a:r>
            <a:endParaRPr sz="1100">
              <a:latin typeface="Mada"/>
              <a:ea typeface="Mada"/>
              <a:cs typeface="Mada"/>
              <a:sym typeface="Mada"/>
            </a:endParaRPr>
          </a:p>
        </p:txBody>
      </p:sp>
      <p:sp>
        <p:nvSpPr>
          <p:cNvPr id="511" name="Google Shape;511;p44"/>
          <p:cNvSpPr/>
          <p:nvPr/>
        </p:nvSpPr>
        <p:spPr>
          <a:xfrm>
            <a:off x="77206" y="1501845"/>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1</a:t>
            </a:r>
            <a:endParaRPr b="1" i="0" sz="2600" u="none" cap="none" strike="noStrike">
              <a:solidFill>
                <a:srgbClr val="576C77"/>
              </a:solidFill>
              <a:latin typeface="Alegreya"/>
              <a:ea typeface="Alegreya"/>
              <a:cs typeface="Alegreya"/>
              <a:sym typeface="Alegreya"/>
            </a:endParaRPr>
          </a:p>
        </p:txBody>
      </p:sp>
      <p:sp>
        <p:nvSpPr>
          <p:cNvPr id="512" name="Google Shape;512;p44"/>
          <p:cNvSpPr/>
          <p:nvPr/>
        </p:nvSpPr>
        <p:spPr>
          <a:xfrm>
            <a:off x="695271" y="1609250"/>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u="none" cap="none" strike="noStrike">
                <a:solidFill>
                  <a:srgbClr val="83C5BE"/>
                </a:solidFill>
                <a:highlight>
                  <a:srgbClr val="FFFFFF"/>
                </a:highlight>
                <a:latin typeface="Lora"/>
                <a:ea typeface="Lora"/>
                <a:cs typeface="Lora"/>
                <a:sym typeface="Lora"/>
              </a:rPr>
              <a:t>Symptomatic or Asymptomatic</a:t>
            </a:r>
            <a:endParaRPr>
              <a:solidFill>
                <a:srgbClr val="83C5BE"/>
              </a:solidFill>
              <a:latin typeface="Lora"/>
              <a:ea typeface="Lora"/>
              <a:cs typeface="Lora"/>
              <a:sym typeface="Lora"/>
            </a:endParaRPr>
          </a:p>
        </p:txBody>
      </p:sp>
      <p:sp>
        <p:nvSpPr>
          <p:cNvPr id="513" name="Google Shape;513;p44"/>
          <p:cNvSpPr/>
          <p:nvPr/>
        </p:nvSpPr>
        <p:spPr>
          <a:xfrm>
            <a:off x="3953125" y="1700650"/>
            <a:ext cx="3379500" cy="8007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14" name="Google Shape;514;p44"/>
          <p:cNvSpPr/>
          <p:nvPr/>
        </p:nvSpPr>
        <p:spPr>
          <a:xfrm>
            <a:off x="3906081" y="1481019"/>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515" name="Google Shape;515;p44"/>
          <p:cNvSpPr/>
          <p:nvPr/>
        </p:nvSpPr>
        <p:spPr>
          <a:xfrm>
            <a:off x="4461322" y="1516000"/>
            <a:ext cx="4855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u="none" cap="none" strike="noStrike">
                <a:solidFill>
                  <a:srgbClr val="83C5BE"/>
                </a:solidFill>
                <a:highlight>
                  <a:srgbClr val="FFFFFF"/>
                </a:highlight>
                <a:latin typeface="Lora"/>
                <a:ea typeface="Lora"/>
                <a:cs typeface="Lora"/>
                <a:sym typeface="Lora"/>
              </a:rPr>
              <a:t>Existence of malignancy</a:t>
            </a:r>
            <a:endParaRPr b="1">
              <a:solidFill>
                <a:srgbClr val="83C5BE"/>
              </a:solidFill>
              <a:highlight>
                <a:srgbClr val="FFFFFF"/>
              </a:highlight>
              <a:latin typeface="Lora"/>
              <a:ea typeface="Lora"/>
              <a:cs typeface="Lora"/>
              <a:sym typeface="Lora"/>
            </a:endParaRPr>
          </a:p>
          <a:p>
            <a:pPr indent="0" lvl="0" marL="0" marR="0" rtl="0" algn="l">
              <a:lnSpc>
                <a:spcPct val="100000"/>
              </a:lnSpc>
              <a:spcBef>
                <a:spcPts val="0"/>
              </a:spcBef>
              <a:spcAft>
                <a:spcPts val="0"/>
              </a:spcAft>
              <a:buNone/>
            </a:pPr>
            <a:r>
              <a:rPr b="1" i="0" lang="en-GB" u="none" cap="none" strike="noStrike">
                <a:solidFill>
                  <a:srgbClr val="83C5BE"/>
                </a:solidFill>
                <a:highlight>
                  <a:srgbClr val="FFFFFF"/>
                </a:highlight>
                <a:latin typeface="Lora"/>
                <a:ea typeface="Lora"/>
                <a:cs typeface="Lora"/>
                <a:sym typeface="Lora"/>
              </a:rPr>
              <a:t>risk factors</a:t>
            </a:r>
            <a:endParaRPr>
              <a:solidFill>
                <a:srgbClr val="83C5BE"/>
              </a:solidFill>
              <a:latin typeface="Lora"/>
              <a:ea typeface="Lora"/>
              <a:cs typeface="Lora"/>
              <a:sym typeface="Lora"/>
            </a:endParaRPr>
          </a:p>
        </p:txBody>
      </p:sp>
      <p:sp>
        <p:nvSpPr>
          <p:cNvPr id="516" name="Google Shape;516;p44"/>
          <p:cNvSpPr/>
          <p:nvPr/>
        </p:nvSpPr>
        <p:spPr>
          <a:xfrm>
            <a:off x="4127175" y="2013350"/>
            <a:ext cx="32901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GB" sz="1100">
                <a:latin typeface="Mada"/>
                <a:ea typeface="Mada"/>
                <a:cs typeface="Mada"/>
                <a:sym typeface="Mada"/>
              </a:rPr>
              <a:t>E.g.</a:t>
            </a:r>
            <a:r>
              <a:rPr i="0" lang="en-GB" sz="1100" u="none" cap="none" strike="noStrike">
                <a:latin typeface="Mada"/>
                <a:ea typeface="Mada"/>
                <a:cs typeface="Mada"/>
                <a:sym typeface="Mada"/>
              </a:rPr>
              <a:t> </a:t>
            </a:r>
            <a:r>
              <a:rPr b="1" i="0" lang="en-GB" sz="1100" u="none" cap="none" strike="noStrike">
                <a:latin typeface="Mada"/>
                <a:ea typeface="Mada"/>
                <a:cs typeface="Mada"/>
                <a:sym typeface="Mada"/>
              </a:rPr>
              <a:t>smoking</a:t>
            </a:r>
            <a:r>
              <a:rPr i="0" lang="en-GB" sz="1100" u="none" cap="none" strike="noStrike">
                <a:latin typeface="Mada"/>
                <a:ea typeface="Mada"/>
                <a:cs typeface="Mada"/>
                <a:sym typeface="Mada"/>
              </a:rPr>
              <a:t>, as it’s the </a:t>
            </a:r>
            <a:r>
              <a:rPr b="1" i="0" lang="en-GB" sz="1100" u="none" cap="none" strike="noStrike">
                <a:latin typeface="Mada"/>
                <a:ea typeface="Mada"/>
                <a:cs typeface="Mada"/>
                <a:sym typeface="Mada"/>
              </a:rPr>
              <a:t>most common</a:t>
            </a:r>
            <a:r>
              <a:rPr i="0" lang="en-GB" sz="1100" u="none" cap="none" strike="noStrike">
                <a:latin typeface="Mada"/>
                <a:ea typeface="Mada"/>
                <a:cs typeface="Mada"/>
                <a:sym typeface="Mada"/>
              </a:rPr>
              <a:t> risk factor for renal tumors (</a:t>
            </a:r>
            <a:r>
              <a:rPr b="1" i="0" lang="en-GB" sz="1100" u="none" cap="none" strike="noStrike">
                <a:latin typeface="Mada"/>
                <a:ea typeface="Mada"/>
                <a:cs typeface="Mada"/>
                <a:sym typeface="Mada"/>
              </a:rPr>
              <a:t>Pain</a:t>
            </a:r>
            <a:r>
              <a:rPr b="1" lang="en-GB" sz="1100">
                <a:latin typeface="Mada"/>
                <a:ea typeface="Mada"/>
                <a:cs typeface="Mada"/>
                <a:sym typeface="Mada"/>
              </a:rPr>
              <a:t>less, gross hematuria</a:t>
            </a:r>
            <a:r>
              <a:rPr lang="en-GB" sz="1100">
                <a:latin typeface="Mada"/>
                <a:ea typeface="Mada"/>
                <a:cs typeface="Mada"/>
                <a:sym typeface="Mada"/>
              </a:rPr>
              <a:t>)</a:t>
            </a:r>
            <a:r>
              <a:rPr i="0" lang="en-GB" sz="1100" u="none" cap="none" strike="noStrike">
                <a:latin typeface="Mada"/>
                <a:ea typeface="Mada"/>
                <a:cs typeface="Mada"/>
                <a:sym typeface="Mada"/>
              </a:rPr>
              <a:t>.</a:t>
            </a:r>
            <a:endParaRPr sz="1100">
              <a:latin typeface="Mada"/>
              <a:ea typeface="Mada"/>
              <a:cs typeface="Mada"/>
              <a:sym typeface="Mada"/>
            </a:endParaRPr>
          </a:p>
        </p:txBody>
      </p:sp>
      <p:sp>
        <p:nvSpPr>
          <p:cNvPr id="517" name="Google Shape;517;p44"/>
          <p:cNvSpPr/>
          <p:nvPr/>
        </p:nvSpPr>
        <p:spPr>
          <a:xfrm>
            <a:off x="174775" y="2997975"/>
            <a:ext cx="7158000" cy="12927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18" name="Google Shape;518;p44"/>
          <p:cNvSpPr/>
          <p:nvPr/>
        </p:nvSpPr>
        <p:spPr>
          <a:xfrm>
            <a:off x="262925" y="3294675"/>
            <a:ext cx="6975300" cy="1292700"/>
          </a:xfrm>
          <a:prstGeom prst="rect">
            <a:avLst/>
          </a:prstGeom>
          <a:noFill/>
          <a:ln>
            <a:noFill/>
          </a:ln>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Any patient presenting with </a:t>
            </a:r>
            <a:r>
              <a:rPr b="1" lang="en-GB" sz="1000">
                <a:latin typeface="Mada"/>
                <a:ea typeface="Mada"/>
                <a:cs typeface="Mada"/>
                <a:sym typeface="Mada"/>
              </a:rPr>
              <a:t>GROSS</a:t>
            </a:r>
            <a:r>
              <a:rPr lang="en-GB" sz="1000">
                <a:latin typeface="Mada"/>
                <a:ea typeface="Mada"/>
                <a:cs typeface="Mada"/>
                <a:sym typeface="Mada"/>
              </a:rPr>
              <a:t> hematuria (whether the risk factors are present or not) should undergo </a:t>
            </a:r>
            <a:r>
              <a:rPr b="1" lang="en-GB" sz="1000">
                <a:latin typeface="Mada"/>
                <a:ea typeface="Mada"/>
                <a:cs typeface="Mada"/>
                <a:sym typeface="Mada"/>
              </a:rPr>
              <a:t>cystoscopy </a:t>
            </a:r>
            <a:r>
              <a:rPr lang="en-GB" sz="1000">
                <a:latin typeface="Mada"/>
                <a:ea typeface="Mada"/>
                <a:cs typeface="Mada"/>
                <a:sym typeface="Mada"/>
              </a:rPr>
              <a:t>and </a:t>
            </a:r>
            <a:r>
              <a:rPr b="1" lang="en-GB" sz="1000">
                <a:latin typeface="Mada"/>
                <a:ea typeface="Mada"/>
                <a:cs typeface="Mada"/>
                <a:sym typeface="Mada"/>
              </a:rPr>
              <a:t>imaging </a:t>
            </a:r>
            <a:r>
              <a:rPr lang="en-GB" sz="1000">
                <a:latin typeface="Mada"/>
                <a:ea typeface="Mada"/>
                <a:cs typeface="Mada"/>
                <a:sym typeface="Mada"/>
              </a:rPr>
              <a:t>(cystoscopy is endoscopy of the urinary bladder via the urethra).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If the patient is presenting with </a:t>
            </a:r>
            <a:r>
              <a:rPr b="1" lang="en-GB" sz="1000">
                <a:latin typeface="Mada"/>
                <a:ea typeface="Mada"/>
                <a:cs typeface="Mada"/>
                <a:sym typeface="Mada"/>
              </a:rPr>
              <a:t>MICROSCOPIC</a:t>
            </a:r>
            <a:r>
              <a:rPr lang="en-GB" sz="1000">
                <a:latin typeface="Mada"/>
                <a:ea typeface="Mada"/>
                <a:cs typeface="Mada"/>
                <a:sym typeface="Mada"/>
              </a:rPr>
              <a:t> hematuria in the presence of risk factors then the patient should undergo both </a:t>
            </a:r>
            <a:r>
              <a:rPr b="1" lang="en-GB" sz="1000">
                <a:latin typeface="Mada"/>
                <a:ea typeface="Mada"/>
                <a:cs typeface="Mada"/>
                <a:sym typeface="Mada"/>
              </a:rPr>
              <a:t>cystoscopy </a:t>
            </a:r>
            <a:r>
              <a:rPr lang="en-GB" sz="1000">
                <a:latin typeface="Mada"/>
                <a:ea typeface="Mada"/>
                <a:cs typeface="Mada"/>
                <a:sym typeface="Mada"/>
              </a:rPr>
              <a:t>and </a:t>
            </a:r>
            <a:r>
              <a:rPr b="1" lang="en-GB" sz="1000">
                <a:latin typeface="Mada"/>
                <a:ea typeface="Mada"/>
                <a:cs typeface="Mada"/>
                <a:sym typeface="Mada"/>
              </a:rPr>
              <a:t>imaging</a:t>
            </a:r>
            <a:r>
              <a:rPr lang="en-GB" sz="1000">
                <a:latin typeface="Mada"/>
                <a:ea typeface="Mada"/>
                <a:cs typeface="Mada"/>
                <a:sym typeface="Mada"/>
              </a:rPr>
              <a:t>, but if the risk factors are absent then you'll do</a:t>
            </a:r>
            <a:r>
              <a:rPr b="1" lang="en-GB" sz="1000">
                <a:latin typeface="Mada"/>
                <a:ea typeface="Mada"/>
                <a:cs typeface="Mada"/>
                <a:sym typeface="Mada"/>
              </a:rPr>
              <a:t> imaging only.</a:t>
            </a:r>
            <a:endParaRPr b="1" sz="1000">
              <a:latin typeface="Mada"/>
              <a:ea typeface="Mada"/>
              <a:cs typeface="Mada"/>
              <a:sym typeface="Mada"/>
            </a:endParaRPr>
          </a:p>
          <a:p>
            <a:pPr indent="-292100" lvl="0" marL="457200" rtl="0" algn="l">
              <a:lnSpc>
                <a:spcPct val="115000"/>
              </a:lnSpc>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CT- with contrast is the gold standard modality</a:t>
            </a:r>
            <a:endParaRPr b="1" sz="10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t/>
            </a:r>
            <a:endParaRPr sz="1300"/>
          </a:p>
        </p:txBody>
      </p:sp>
      <p:sp>
        <p:nvSpPr>
          <p:cNvPr id="519" name="Google Shape;519;p44"/>
          <p:cNvSpPr/>
          <p:nvPr/>
        </p:nvSpPr>
        <p:spPr>
          <a:xfrm>
            <a:off x="132518" y="2834394"/>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3</a:t>
            </a:r>
            <a:endParaRPr b="1" i="0" sz="2600" u="none" cap="none" strike="noStrike">
              <a:solidFill>
                <a:srgbClr val="576C77"/>
              </a:solidFill>
              <a:latin typeface="Alegreya"/>
              <a:ea typeface="Alegreya"/>
              <a:cs typeface="Alegreya"/>
              <a:sym typeface="Alegreya"/>
            </a:endParaRPr>
          </a:p>
        </p:txBody>
      </p:sp>
      <p:sp>
        <p:nvSpPr>
          <p:cNvPr id="520" name="Google Shape;520;p44"/>
          <p:cNvSpPr/>
          <p:nvPr/>
        </p:nvSpPr>
        <p:spPr>
          <a:xfrm>
            <a:off x="672623" y="2834750"/>
            <a:ext cx="5624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u="none" cap="none" strike="noStrike">
                <a:solidFill>
                  <a:srgbClr val="83C5BE"/>
                </a:solidFill>
                <a:highlight>
                  <a:srgbClr val="FFFFFF"/>
                </a:highlight>
                <a:latin typeface="Lora"/>
                <a:ea typeface="Lora"/>
                <a:cs typeface="Lora"/>
                <a:sym typeface="Lora"/>
              </a:rPr>
              <a:t>The type : gross &amp; microscopic</a:t>
            </a:r>
            <a:endParaRPr b="1" sz="1800">
              <a:solidFill>
                <a:srgbClr val="83C5BE"/>
              </a:solidFill>
              <a:highlight>
                <a:srgbClr val="FFFFFF"/>
              </a:highlight>
              <a:latin typeface="Lora"/>
              <a:ea typeface="Lora"/>
              <a:cs typeface="Lora"/>
              <a:sym typeface="Lora"/>
            </a:endParaRPr>
          </a:p>
        </p:txBody>
      </p:sp>
      <p:sp>
        <p:nvSpPr>
          <p:cNvPr id="521" name="Google Shape;521;p44"/>
          <p:cNvSpPr/>
          <p:nvPr/>
        </p:nvSpPr>
        <p:spPr>
          <a:xfrm>
            <a:off x="262925" y="4651900"/>
            <a:ext cx="3379500" cy="1473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22" name="Google Shape;522;p44"/>
          <p:cNvSpPr/>
          <p:nvPr/>
        </p:nvSpPr>
        <p:spPr>
          <a:xfrm>
            <a:off x="215502" y="445175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4</a:t>
            </a:r>
            <a:endParaRPr b="1" i="0" sz="2600" u="none" cap="none" strike="noStrike">
              <a:solidFill>
                <a:srgbClr val="576C77"/>
              </a:solidFill>
              <a:latin typeface="Alegreya"/>
              <a:ea typeface="Alegreya"/>
              <a:cs typeface="Alegreya"/>
              <a:sym typeface="Alegreya"/>
            </a:endParaRPr>
          </a:p>
        </p:txBody>
      </p:sp>
      <p:sp>
        <p:nvSpPr>
          <p:cNvPr id="523" name="Google Shape;523;p44"/>
          <p:cNvSpPr/>
          <p:nvPr/>
        </p:nvSpPr>
        <p:spPr>
          <a:xfrm>
            <a:off x="462176" y="4491625"/>
            <a:ext cx="2943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800" u="none" cap="none" strike="noStrike">
                <a:solidFill>
                  <a:srgbClr val="83C5BE"/>
                </a:solidFill>
                <a:highlight>
                  <a:srgbClr val="FFFFFF"/>
                </a:highlight>
                <a:latin typeface="Lora"/>
                <a:ea typeface="Lora"/>
                <a:cs typeface="Lora"/>
                <a:sym typeface="Lora"/>
              </a:rPr>
              <a:t>Timing </a:t>
            </a:r>
            <a:endParaRPr>
              <a:solidFill>
                <a:srgbClr val="83C5BE"/>
              </a:solidFill>
              <a:latin typeface="Lora"/>
              <a:ea typeface="Lora"/>
              <a:cs typeface="Lora"/>
              <a:sym typeface="Lora"/>
            </a:endParaRPr>
          </a:p>
        </p:txBody>
      </p:sp>
      <p:sp>
        <p:nvSpPr>
          <p:cNvPr id="524" name="Google Shape;524;p44"/>
          <p:cNvSpPr/>
          <p:nvPr/>
        </p:nvSpPr>
        <p:spPr>
          <a:xfrm>
            <a:off x="434150" y="5050150"/>
            <a:ext cx="2943300" cy="882600"/>
          </a:xfrm>
          <a:prstGeom prst="rect">
            <a:avLst/>
          </a:prstGeom>
          <a:noFill/>
          <a:ln>
            <a:noFill/>
          </a:ln>
        </p:spPr>
        <p:txBody>
          <a:bodyPr anchorCtr="0" anchor="t" bIns="45700" lIns="91425" spcFirstLastPara="1" rIns="91425" wrap="square" tIns="45700">
            <a:noAutofit/>
          </a:bodyPr>
          <a:lstStyle/>
          <a:p>
            <a:pPr indent="-149899" lvl="0" marL="161999" marR="0" rtl="0" algn="l">
              <a:lnSpc>
                <a:spcPct val="100000"/>
              </a:lnSpc>
              <a:spcBef>
                <a:spcPts val="0"/>
              </a:spcBef>
              <a:spcAft>
                <a:spcPts val="0"/>
              </a:spcAft>
              <a:buSzPts val="1000"/>
              <a:buFont typeface="Mada"/>
              <a:buAutoNum type="arabicPeriod"/>
            </a:pPr>
            <a:r>
              <a:rPr b="1" i="0" lang="en-GB" sz="1000" u="none" cap="none" strike="noStrike">
                <a:latin typeface="Mada"/>
                <a:ea typeface="Mada"/>
                <a:cs typeface="Mada"/>
                <a:sym typeface="Mada"/>
              </a:rPr>
              <a:t>Initial “before urine”</a:t>
            </a:r>
            <a:r>
              <a:rPr i="0" lang="en-GB" sz="1000" u="none" cap="none" strike="noStrike">
                <a:latin typeface="Mada"/>
                <a:ea typeface="Mada"/>
                <a:cs typeface="Mada"/>
                <a:sym typeface="Mada"/>
              </a:rPr>
              <a:t> = suspect urethra</a:t>
            </a:r>
            <a:r>
              <a:rPr lang="en-GB" sz="1000">
                <a:latin typeface="Mada"/>
                <a:ea typeface="Mada"/>
                <a:cs typeface="Mada"/>
                <a:sym typeface="Mada"/>
              </a:rPr>
              <a:t> (</a:t>
            </a:r>
            <a:r>
              <a:rPr i="0" lang="en-GB" sz="1000" u="none" cap="none" strike="noStrike">
                <a:latin typeface="Mada"/>
                <a:ea typeface="Mada"/>
                <a:cs typeface="Mada"/>
                <a:sym typeface="Mada"/>
              </a:rPr>
              <a:t>post-renal</a:t>
            </a:r>
            <a:r>
              <a:rPr lang="en-GB" sz="1000">
                <a:latin typeface="Mada"/>
                <a:ea typeface="Mada"/>
                <a:cs typeface="Mada"/>
                <a:sym typeface="Mada"/>
              </a:rPr>
              <a:t>)</a:t>
            </a:r>
            <a:r>
              <a:rPr i="0" lang="en-GB" sz="1000" u="none" cap="none" strike="noStrike">
                <a:latin typeface="Mada"/>
                <a:ea typeface="Mada"/>
                <a:cs typeface="Mada"/>
                <a:sym typeface="Mada"/>
              </a:rPr>
              <a:t>.</a:t>
            </a:r>
            <a:endParaRPr sz="1000">
              <a:latin typeface="Mada"/>
              <a:ea typeface="Mada"/>
              <a:cs typeface="Mada"/>
              <a:sym typeface="Mada"/>
            </a:endParaRPr>
          </a:p>
          <a:p>
            <a:pPr indent="-149899" lvl="0" marL="161999" marR="0" rtl="0" algn="l">
              <a:lnSpc>
                <a:spcPct val="100000"/>
              </a:lnSpc>
              <a:spcBef>
                <a:spcPts val="0"/>
              </a:spcBef>
              <a:spcAft>
                <a:spcPts val="0"/>
              </a:spcAft>
              <a:buSzPts val="1000"/>
              <a:buFont typeface="Mada"/>
              <a:buAutoNum type="arabicPeriod"/>
            </a:pPr>
            <a:r>
              <a:rPr b="1" i="0" lang="en-GB" sz="1000" u="none" cap="none" strike="noStrike">
                <a:latin typeface="Mada"/>
                <a:ea typeface="Mada"/>
                <a:cs typeface="Mada"/>
                <a:sym typeface="Mada"/>
              </a:rPr>
              <a:t>Terminal “after”</a:t>
            </a:r>
            <a:r>
              <a:rPr i="0" lang="en-GB" sz="1000" u="none" cap="none" strike="noStrike">
                <a:latin typeface="Mada"/>
                <a:ea typeface="Mada"/>
                <a:cs typeface="Mada"/>
                <a:sym typeface="Mada"/>
              </a:rPr>
              <a:t> = suspect neck of bladder or sphincters.</a:t>
            </a:r>
            <a:endParaRPr sz="1000">
              <a:latin typeface="Mada"/>
              <a:ea typeface="Mada"/>
              <a:cs typeface="Mada"/>
              <a:sym typeface="Mada"/>
            </a:endParaRPr>
          </a:p>
          <a:p>
            <a:pPr indent="-149899" lvl="0" marL="161999" marR="0" rtl="0" algn="l">
              <a:lnSpc>
                <a:spcPct val="100000"/>
              </a:lnSpc>
              <a:spcBef>
                <a:spcPts val="0"/>
              </a:spcBef>
              <a:spcAft>
                <a:spcPts val="0"/>
              </a:spcAft>
              <a:buSzPts val="1000"/>
              <a:buFont typeface="Mada"/>
              <a:buAutoNum type="arabicPeriod"/>
            </a:pPr>
            <a:r>
              <a:rPr b="1" i="0" lang="en-GB" sz="1000" u="none" cap="none" strike="noStrike">
                <a:latin typeface="Mada"/>
                <a:ea typeface="Mada"/>
                <a:cs typeface="Mada"/>
                <a:sym typeface="Mada"/>
              </a:rPr>
              <a:t>Total “along with urine”</a:t>
            </a:r>
            <a:r>
              <a:rPr i="0" lang="en-GB" sz="1000" u="none" cap="none" strike="noStrike">
                <a:latin typeface="Mada"/>
                <a:ea typeface="Mada"/>
                <a:cs typeface="Mada"/>
                <a:sym typeface="Mada"/>
              </a:rPr>
              <a:t> = suspect kidney or ureter</a:t>
            </a:r>
            <a:r>
              <a:rPr lang="en-GB" sz="1000">
                <a:latin typeface="Mada"/>
                <a:ea typeface="Mada"/>
                <a:cs typeface="Mada"/>
                <a:sym typeface="Mada"/>
              </a:rPr>
              <a:t> (</a:t>
            </a:r>
            <a:r>
              <a:rPr i="0" lang="en-GB" sz="1000" u="none" cap="none" strike="noStrike">
                <a:latin typeface="Mada"/>
                <a:ea typeface="Mada"/>
                <a:cs typeface="Mada"/>
                <a:sym typeface="Mada"/>
              </a:rPr>
              <a:t>renal</a:t>
            </a:r>
            <a:r>
              <a:rPr lang="en-GB" sz="1000">
                <a:latin typeface="Mada"/>
                <a:ea typeface="Mada"/>
                <a:cs typeface="Mada"/>
                <a:sym typeface="Mada"/>
              </a:rPr>
              <a:t>).</a:t>
            </a:r>
            <a:endParaRPr sz="1000">
              <a:latin typeface="Mada"/>
              <a:ea typeface="Mada"/>
              <a:cs typeface="Mada"/>
              <a:sym typeface="Mada"/>
            </a:endParaRPr>
          </a:p>
        </p:txBody>
      </p:sp>
      <p:sp>
        <p:nvSpPr>
          <p:cNvPr id="525" name="Google Shape;525;p44"/>
          <p:cNvSpPr/>
          <p:nvPr/>
        </p:nvSpPr>
        <p:spPr>
          <a:xfrm>
            <a:off x="3882725" y="4651900"/>
            <a:ext cx="3450000" cy="16518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26" name="Google Shape;526;p44"/>
          <p:cNvSpPr/>
          <p:nvPr/>
        </p:nvSpPr>
        <p:spPr>
          <a:xfrm>
            <a:off x="3835302" y="445175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5</a:t>
            </a:r>
            <a:endParaRPr b="1" i="0" sz="2600" u="none" cap="none" strike="noStrike">
              <a:solidFill>
                <a:srgbClr val="576C77"/>
              </a:solidFill>
              <a:latin typeface="Alegreya"/>
              <a:ea typeface="Alegreya"/>
              <a:cs typeface="Alegreya"/>
              <a:sym typeface="Alegreya"/>
            </a:endParaRPr>
          </a:p>
        </p:txBody>
      </p:sp>
      <p:sp>
        <p:nvSpPr>
          <p:cNvPr id="527" name="Google Shape;527;p44"/>
          <p:cNvSpPr/>
          <p:nvPr/>
        </p:nvSpPr>
        <p:spPr>
          <a:xfrm>
            <a:off x="3624775" y="4491625"/>
            <a:ext cx="36135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GB" sz="1800">
                <a:solidFill>
                  <a:srgbClr val="83C5BE"/>
                </a:solidFill>
                <a:highlight>
                  <a:srgbClr val="FFFFFF"/>
                </a:highlight>
                <a:latin typeface="Lora"/>
                <a:ea typeface="Lora"/>
                <a:cs typeface="Lora"/>
                <a:sym typeface="Lora"/>
              </a:rPr>
              <a:t>Presence of clots </a:t>
            </a:r>
            <a:endParaRPr b="1" sz="1800">
              <a:solidFill>
                <a:srgbClr val="83C5BE"/>
              </a:solidFill>
              <a:highlight>
                <a:srgbClr val="FFFFFF"/>
              </a:highlight>
              <a:latin typeface="Lora"/>
              <a:ea typeface="Lora"/>
              <a:cs typeface="Lora"/>
              <a:sym typeface="Lora"/>
            </a:endParaRPr>
          </a:p>
        </p:txBody>
      </p:sp>
      <p:sp>
        <p:nvSpPr>
          <p:cNvPr id="528" name="Google Shape;528;p44"/>
          <p:cNvSpPr/>
          <p:nvPr/>
        </p:nvSpPr>
        <p:spPr>
          <a:xfrm>
            <a:off x="3812675" y="4973950"/>
            <a:ext cx="3379500" cy="882600"/>
          </a:xfrm>
          <a:prstGeom prst="rect">
            <a:avLst/>
          </a:prstGeom>
          <a:noFill/>
          <a:ln>
            <a:noFill/>
          </a:ln>
        </p:spPr>
        <p:txBody>
          <a:bodyPr anchorCtr="0" anchor="t" bIns="45700" lIns="91425" spcFirstLastPara="1" rIns="91425" wrap="square" tIns="45700">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One of the most important determinant is the presence of clots &amp; its amount.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If it were highly </a:t>
            </a:r>
            <a:r>
              <a:rPr b="1" lang="en-GB" sz="1000">
                <a:latin typeface="Mada"/>
                <a:ea typeface="Mada"/>
                <a:cs typeface="Mada"/>
                <a:sym typeface="Mada"/>
              </a:rPr>
              <a:t>coagulated </a:t>
            </a:r>
            <a:r>
              <a:rPr lang="en-GB" sz="1000">
                <a:latin typeface="Mada"/>
                <a:ea typeface="Mada"/>
                <a:cs typeface="Mada"/>
                <a:sym typeface="Mada"/>
              </a:rPr>
              <a:t>or </a:t>
            </a:r>
            <a:r>
              <a:rPr b="1" lang="en-GB" sz="1000">
                <a:latin typeface="Mada"/>
                <a:ea typeface="Mada"/>
                <a:cs typeface="Mada"/>
                <a:sym typeface="Mada"/>
              </a:rPr>
              <a:t>long clots</a:t>
            </a:r>
            <a:r>
              <a:rPr lang="en-GB" sz="1000">
                <a:latin typeface="Mada"/>
                <a:ea typeface="Mada"/>
                <a:cs typeface="Mada"/>
                <a:sym typeface="Mada"/>
              </a:rPr>
              <a:t> = most likely from upper urinary tract (</a:t>
            </a:r>
            <a:r>
              <a:rPr b="1" lang="en-GB" sz="1000">
                <a:latin typeface="Mada"/>
                <a:ea typeface="Mada"/>
                <a:cs typeface="Mada"/>
                <a:sym typeface="Mada"/>
              </a:rPr>
              <a:t>kidney, ureter</a:t>
            </a:r>
            <a:r>
              <a:rPr lang="en-GB" sz="1000">
                <a:latin typeface="Mada"/>
                <a:ea typeface="Mada"/>
                <a:cs typeface="Mada"/>
                <a:sym typeface="Mada"/>
              </a:rPr>
              <a: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If it wasn’t coagulated, or little coagulation or </a:t>
            </a:r>
            <a:r>
              <a:rPr b="1" lang="en-GB" sz="1000">
                <a:latin typeface="Mada"/>
                <a:ea typeface="Mada"/>
                <a:cs typeface="Mada"/>
                <a:sym typeface="Mada"/>
              </a:rPr>
              <a:t>small clots</a:t>
            </a:r>
            <a:r>
              <a:rPr lang="en-GB" sz="1000">
                <a:latin typeface="Mada"/>
                <a:ea typeface="Mada"/>
                <a:cs typeface="Mada"/>
                <a:sym typeface="Mada"/>
              </a:rPr>
              <a:t> = most likely from lower UT (</a:t>
            </a:r>
            <a:r>
              <a:rPr b="1" lang="en-GB" sz="1000">
                <a:latin typeface="Mada"/>
                <a:ea typeface="Mada"/>
                <a:cs typeface="Mada"/>
                <a:sym typeface="Mada"/>
              </a:rPr>
              <a:t>Urethra, Prostate</a:t>
            </a:r>
            <a:r>
              <a:rPr lang="en-GB" sz="1000">
                <a:latin typeface="Mada"/>
                <a:ea typeface="Mada"/>
                <a:cs typeface="Mada"/>
                <a:sym typeface="Mada"/>
              </a:rPr>
              <a:t>) </a:t>
            </a:r>
            <a:endParaRPr sz="1000">
              <a:latin typeface="Mada"/>
              <a:ea typeface="Mada"/>
              <a:cs typeface="Mada"/>
              <a:sym typeface="Mada"/>
            </a:endParaRPr>
          </a:p>
        </p:txBody>
      </p:sp>
      <p:sp>
        <p:nvSpPr>
          <p:cNvPr id="529" name="Google Shape;529;p44"/>
          <p:cNvSpPr txBox="1"/>
          <p:nvPr/>
        </p:nvSpPr>
        <p:spPr>
          <a:xfrm>
            <a:off x="632500" y="6368225"/>
            <a:ext cx="55257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2. Discuss Renal colic presentation, workup and management </a:t>
            </a:r>
            <a:endParaRPr b="1" sz="1000">
              <a:solidFill>
                <a:srgbClr val="006D77"/>
              </a:solidFill>
              <a:highlight>
                <a:srgbClr val="EDF9F9"/>
              </a:highlight>
              <a:latin typeface="Lora"/>
              <a:ea typeface="Lora"/>
              <a:cs typeface="Lora"/>
              <a:sym typeface="Lora"/>
            </a:endParaRPr>
          </a:p>
        </p:txBody>
      </p:sp>
      <p:sp>
        <p:nvSpPr>
          <p:cNvPr id="530" name="Google Shape;530;p44"/>
          <p:cNvSpPr txBox="1"/>
          <p:nvPr/>
        </p:nvSpPr>
        <p:spPr>
          <a:xfrm>
            <a:off x="934625" y="6775050"/>
            <a:ext cx="60849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rgbClr val="0C0C0C"/>
                </a:solidFill>
                <a:latin typeface="Mada"/>
                <a:ea typeface="Mada"/>
                <a:cs typeface="Mada"/>
                <a:sym typeface="Mada"/>
              </a:rPr>
              <a:t>Patient present with </a:t>
            </a:r>
            <a:r>
              <a:rPr b="1" lang="en-GB" sz="1100">
                <a:solidFill>
                  <a:srgbClr val="0C0C0C"/>
                </a:solidFill>
                <a:latin typeface="Mada"/>
                <a:ea typeface="Mada"/>
                <a:cs typeface="Mada"/>
                <a:sym typeface="Mada"/>
              </a:rPr>
              <a:t>sudden</a:t>
            </a:r>
            <a:r>
              <a:rPr lang="en-GB" sz="1100">
                <a:solidFill>
                  <a:srgbClr val="0C0C0C"/>
                </a:solidFill>
                <a:latin typeface="Mada"/>
                <a:ea typeface="Mada"/>
                <a:cs typeface="Mada"/>
                <a:sym typeface="Mada"/>
              </a:rPr>
              <a:t>, </a:t>
            </a:r>
            <a:r>
              <a:rPr b="1" lang="en-GB" sz="1100">
                <a:solidFill>
                  <a:srgbClr val="0C0C0C"/>
                </a:solidFill>
                <a:latin typeface="Mada"/>
                <a:ea typeface="Mada"/>
                <a:cs typeface="Mada"/>
                <a:sym typeface="Mada"/>
              </a:rPr>
              <a:t>severe</a:t>
            </a:r>
            <a:r>
              <a:rPr lang="en-GB" sz="1100">
                <a:solidFill>
                  <a:srgbClr val="0C0C0C"/>
                </a:solidFill>
                <a:latin typeface="Mada"/>
                <a:ea typeface="Mada"/>
                <a:cs typeface="Mada"/>
                <a:sym typeface="Mada"/>
              </a:rPr>
              <a:t> </a:t>
            </a:r>
            <a:r>
              <a:rPr b="1" i="1" lang="en-GB" sz="1100">
                <a:solidFill>
                  <a:srgbClr val="0C0C0C"/>
                </a:solidFill>
                <a:latin typeface="Mada"/>
                <a:ea typeface="Mada"/>
                <a:cs typeface="Mada"/>
                <a:sym typeface="Mada"/>
              </a:rPr>
              <a:t>pain</a:t>
            </a:r>
            <a:r>
              <a:rPr lang="en-GB" sz="1100">
                <a:solidFill>
                  <a:srgbClr val="0C0C0C"/>
                </a:solidFill>
                <a:latin typeface="Mada"/>
                <a:ea typeface="Mada"/>
                <a:cs typeface="Mada"/>
                <a:sym typeface="Mada"/>
              </a:rPr>
              <a:t> –</a:t>
            </a:r>
            <a:r>
              <a:rPr lang="en-GB" sz="1100">
                <a:solidFill>
                  <a:srgbClr val="6AA84F"/>
                </a:solidFill>
                <a:latin typeface="Mada"/>
                <a:ea typeface="Mada"/>
                <a:cs typeface="Mada"/>
                <a:sym typeface="Mada"/>
              </a:rPr>
              <a:t>the second in severity after having babies</a:t>
            </a:r>
            <a:r>
              <a:rPr lang="en-GB" sz="1100">
                <a:solidFill>
                  <a:srgbClr val="0C0C0C"/>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rgbClr val="0C0C0C"/>
                </a:solidFill>
                <a:latin typeface="Mada"/>
                <a:ea typeface="Mada"/>
                <a:cs typeface="Mada"/>
                <a:sym typeface="Mada"/>
              </a:rPr>
              <a:t>Colicky</a:t>
            </a:r>
            <a:r>
              <a:rPr lang="en-GB" sz="1100">
                <a:solidFill>
                  <a:srgbClr val="0C0C0C"/>
                </a:solidFill>
                <a:latin typeface="Mada"/>
                <a:ea typeface="Mada"/>
                <a:cs typeface="Mada"/>
                <a:sym typeface="Mada"/>
              </a:rPr>
              <a:t> </a:t>
            </a:r>
            <a:r>
              <a:rPr lang="en-GB" sz="1100">
                <a:solidFill>
                  <a:srgbClr val="6AA84F"/>
                </a:solidFill>
                <a:latin typeface="Mada"/>
                <a:ea typeface="Mada"/>
                <a:cs typeface="Mada"/>
                <a:sym typeface="Mada"/>
              </a:rPr>
              <a:t>(starts and stops abruptly, pain is on &amp; off) </a:t>
            </a:r>
            <a:r>
              <a:rPr lang="en-GB" sz="1100">
                <a:solidFill>
                  <a:srgbClr val="0C0C0C"/>
                </a:solidFill>
                <a:latin typeface="Mada"/>
                <a:ea typeface="Mada"/>
                <a:cs typeface="Mada"/>
                <a:sym typeface="Mada"/>
              </a:rPr>
              <a:t>in character, </a:t>
            </a:r>
            <a:r>
              <a:rPr b="1" lang="en-GB" sz="1100">
                <a:solidFill>
                  <a:srgbClr val="0C0C0C"/>
                </a:solidFill>
                <a:latin typeface="Mada"/>
                <a:ea typeface="Mada"/>
                <a:cs typeface="Mada"/>
                <a:sym typeface="Mada"/>
              </a:rPr>
              <a:t>Radiate</a:t>
            </a:r>
            <a:r>
              <a:rPr lang="en-GB" sz="1100">
                <a:solidFill>
                  <a:srgbClr val="0C0C0C"/>
                </a:solidFill>
                <a:latin typeface="Mada"/>
                <a:ea typeface="Mada"/>
                <a:cs typeface="Mada"/>
                <a:sym typeface="Mada"/>
              </a:rPr>
              <a:t> from flank down to groin</a:t>
            </a:r>
            <a:endParaRPr sz="1100">
              <a:solidFill>
                <a:srgbClr val="0C0C0C"/>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0C0C0C"/>
                </a:solidFill>
                <a:latin typeface="Mada"/>
                <a:ea typeface="Mada"/>
                <a:cs typeface="Mada"/>
                <a:sym typeface="Mada"/>
              </a:rPr>
              <a:t>patient tends to move around in an attempt to find a comfortable position.</a:t>
            </a:r>
            <a:endParaRPr sz="1100">
              <a:solidFill>
                <a:schemeClr val="dk1"/>
              </a:solidFill>
              <a:latin typeface="Mada"/>
              <a:ea typeface="Mada"/>
              <a:cs typeface="Mada"/>
              <a:sym typeface="Mada"/>
            </a:endParaRPr>
          </a:p>
          <a:p>
            <a:pPr indent="0" lvl="0" marL="457200" rtl="0" algn="l">
              <a:spcBef>
                <a:spcPts val="0"/>
              </a:spcBef>
              <a:spcAft>
                <a:spcPts val="0"/>
              </a:spcAft>
              <a:buNone/>
            </a:pPr>
            <a:r>
              <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Investigations</a:t>
            </a:r>
            <a:r>
              <a:rPr b="1" lang="en-GB" sz="1100">
                <a:solidFill>
                  <a:srgbClr val="CC0000"/>
                </a:solidFill>
                <a:latin typeface="Mada"/>
                <a:ea typeface="Mada"/>
                <a:cs typeface="Mada"/>
                <a:sym typeface="Mada"/>
              </a:rPr>
              <a:t>: </a:t>
            </a:r>
            <a:endParaRPr b="1" sz="1100">
              <a:solidFill>
                <a:srgbClr val="CC0000"/>
              </a:solidFill>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CT w/o Contrast is the gold standard to confirm</a:t>
            </a:r>
            <a:endParaRPr sz="1100">
              <a:latin typeface="Mada"/>
              <a:ea typeface="Mada"/>
              <a:cs typeface="Mada"/>
              <a:sym typeface="Mada"/>
            </a:endParaRPr>
          </a:p>
          <a:p>
            <a:pPr indent="-298450" lvl="1" marL="914400" rtl="0" algn="l">
              <a:spcBef>
                <a:spcPts val="0"/>
              </a:spcBef>
              <a:spcAft>
                <a:spcPts val="0"/>
              </a:spcAft>
              <a:buClr>
                <a:srgbClr val="000000"/>
              </a:buClr>
              <a:buSzPts val="1100"/>
              <a:buFont typeface="Mada"/>
              <a:buChar char="○"/>
            </a:pPr>
            <a:r>
              <a:rPr lang="en-GB" sz="1100">
                <a:latin typeface="Mada"/>
                <a:ea typeface="Mada"/>
                <a:cs typeface="Mada"/>
                <a:sym typeface="Mada"/>
              </a:rPr>
              <a:t>Don’t forget to do pregnancy test if history indicates.</a:t>
            </a:r>
            <a:endParaRPr sz="1100">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latin typeface="Mada"/>
                <a:ea typeface="Mada"/>
                <a:cs typeface="Mada"/>
                <a:sym typeface="Mada"/>
              </a:rPr>
              <a:t>U/S &amp; X-ray are initial tests. </a:t>
            </a:r>
            <a:r>
              <a:rPr lang="en-GB" sz="1100">
                <a:solidFill>
                  <a:srgbClr val="6AA84F"/>
                </a:solidFill>
                <a:latin typeface="Mada"/>
                <a:ea typeface="Mada"/>
                <a:cs typeface="Mada"/>
                <a:sym typeface="Mada"/>
              </a:rPr>
              <a:t>(You can make diagnosis</a:t>
            </a:r>
            <a:endParaRPr sz="1100">
              <a:solidFill>
                <a:srgbClr val="6AA84F"/>
              </a:solidFill>
              <a:latin typeface="Mada"/>
              <a:ea typeface="Mada"/>
              <a:cs typeface="Mada"/>
              <a:sym typeface="Mada"/>
            </a:endParaRPr>
          </a:p>
          <a:p>
            <a:pPr indent="0" lvl="0" marL="914400" rtl="0" algn="l">
              <a:spcBef>
                <a:spcPts val="0"/>
              </a:spcBef>
              <a:spcAft>
                <a:spcPts val="0"/>
              </a:spcAft>
              <a:buNone/>
            </a:pPr>
            <a:r>
              <a:rPr lang="en-GB" sz="1100">
                <a:solidFill>
                  <a:srgbClr val="6AA84F"/>
                </a:solidFill>
                <a:latin typeface="Mada"/>
                <a:ea typeface="Mada"/>
                <a:cs typeface="Mada"/>
                <a:sym typeface="Mada"/>
              </a:rPr>
              <a:t>If you gathered them)</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latin typeface="Mada"/>
                <a:ea typeface="Mada"/>
                <a:cs typeface="Mada"/>
                <a:sym typeface="Mada"/>
              </a:rPr>
              <a:t>Treatment:</a:t>
            </a:r>
            <a:endParaRPr b="1" sz="1100">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latin typeface="Mada"/>
                <a:ea typeface="Mada"/>
                <a:cs typeface="Mada"/>
                <a:sym typeface="Mada"/>
              </a:rPr>
              <a:t>Conservative &amp; Hydration (schedule  for</a:t>
            </a:r>
            <a:endParaRPr sz="1100">
              <a:latin typeface="Mada"/>
              <a:ea typeface="Mada"/>
              <a:cs typeface="Mada"/>
              <a:sym typeface="Mada"/>
            </a:endParaRPr>
          </a:p>
          <a:p>
            <a:pPr indent="0" lvl="0" marL="914400" rtl="0" algn="l">
              <a:spcBef>
                <a:spcPts val="0"/>
              </a:spcBef>
              <a:spcAft>
                <a:spcPts val="0"/>
              </a:spcAft>
              <a:buNone/>
            </a:pPr>
            <a:r>
              <a:rPr lang="en-GB" sz="1100">
                <a:latin typeface="Mada"/>
                <a:ea typeface="Mada"/>
                <a:cs typeface="Mada"/>
                <a:sym typeface="Mada"/>
              </a:rPr>
              <a:t>follow-up after two weeks) </a:t>
            </a:r>
            <a:endParaRPr sz="1100">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latin typeface="Mada"/>
                <a:ea typeface="Mada"/>
                <a:cs typeface="Mada"/>
                <a:sym typeface="Mada"/>
              </a:rPr>
              <a:t>Look for surgical intervention indications</a:t>
            </a:r>
            <a:endParaRPr b="1" sz="1100">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b="1" lang="en-GB" sz="1100">
                <a:latin typeface="Mada"/>
                <a:ea typeface="Mada"/>
                <a:cs typeface="Mada"/>
                <a:sym typeface="Mada"/>
              </a:rPr>
              <a:t>Initial step i</a:t>
            </a:r>
            <a:r>
              <a:rPr lang="en-GB" sz="1100">
                <a:latin typeface="Mada"/>
                <a:ea typeface="Mada"/>
                <a:cs typeface="Mada"/>
                <a:sym typeface="Mada"/>
              </a:rPr>
              <a:t>s to divert urine By</a:t>
            </a:r>
            <a:endParaRPr sz="1100">
              <a:latin typeface="Mada"/>
              <a:ea typeface="Mada"/>
              <a:cs typeface="Mada"/>
              <a:sym typeface="Mada"/>
            </a:endParaRPr>
          </a:p>
          <a:p>
            <a:pPr indent="0" lvl="0" marL="1371600" rtl="0" algn="l">
              <a:spcBef>
                <a:spcPts val="0"/>
              </a:spcBef>
              <a:spcAft>
                <a:spcPts val="0"/>
              </a:spcAft>
              <a:buNone/>
            </a:pPr>
            <a:r>
              <a:rPr lang="en-GB" sz="1100">
                <a:latin typeface="Mada"/>
                <a:ea typeface="Mada"/>
                <a:cs typeface="Mada"/>
                <a:sym typeface="Mada"/>
              </a:rPr>
              <a:t> (JJ “DJ” stent) , then treat the stone</a:t>
            </a:r>
            <a:endParaRPr sz="1100">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b="1" lang="en-GB" sz="1100">
                <a:latin typeface="Mada"/>
                <a:ea typeface="Mada"/>
                <a:cs typeface="Mada"/>
                <a:sym typeface="Mada"/>
              </a:rPr>
              <a:t>Extracorporeal Shock Waves Lithotripsy (ESWL)</a:t>
            </a:r>
            <a:endParaRPr b="1" sz="1100">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lang="en-GB" sz="1100">
                <a:latin typeface="Mada"/>
                <a:ea typeface="Mada"/>
                <a:cs typeface="Mada"/>
                <a:sym typeface="Mada"/>
              </a:rPr>
              <a:t>Renal &amp; upper ureter stones</a:t>
            </a:r>
            <a:endParaRPr sz="1100">
              <a:latin typeface="Mada"/>
              <a:ea typeface="Mada"/>
              <a:cs typeface="Mada"/>
              <a:sym typeface="Mada"/>
            </a:endParaRPr>
          </a:p>
          <a:p>
            <a:pPr indent="-298450" lvl="2" marL="1371600" rtl="0" algn="l">
              <a:spcBef>
                <a:spcPts val="0"/>
              </a:spcBef>
              <a:spcAft>
                <a:spcPts val="0"/>
              </a:spcAft>
              <a:buClr>
                <a:schemeClr val="dk1"/>
              </a:buClr>
              <a:buSzPts val="1100"/>
              <a:buFont typeface="Mada"/>
              <a:buChar char="■"/>
            </a:pPr>
            <a:r>
              <a:rPr b="1" lang="en-GB" sz="1100">
                <a:latin typeface="Mada"/>
                <a:ea typeface="Mada"/>
                <a:cs typeface="Mada"/>
                <a:sym typeface="Mada"/>
              </a:rPr>
              <a:t>Ureteroscopy (URS) (laser) </a:t>
            </a:r>
            <a:endParaRPr b="1" sz="1100">
              <a:latin typeface="Mada"/>
              <a:ea typeface="Mada"/>
              <a:cs typeface="Mada"/>
              <a:sym typeface="Mada"/>
            </a:endParaRPr>
          </a:p>
          <a:p>
            <a:pPr indent="-298450" lvl="3" marL="1828800" rtl="0" algn="l">
              <a:spcBef>
                <a:spcPts val="0"/>
              </a:spcBef>
              <a:spcAft>
                <a:spcPts val="0"/>
              </a:spcAft>
              <a:buClr>
                <a:schemeClr val="dk1"/>
              </a:buClr>
              <a:buSzPts val="1100"/>
              <a:buFont typeface="Mada"/>
              <a:buChar char="●"/>
            </a:pPr>
            <a:r>
              <a:rPr lang="en-GB" sz="1100">
                <a:latin typeface="Mada"/>
                <a:ea typeface="Mada"/>
                <a:cs typeface="Mada"/>
                <a:sym typeface="Mada"/>
              </a:rPr>
              <a:t>Most common surgery</a:t>
            </a:r>
            <a:endParaRPr sz="1100">
              <a:latin typeface="Mada"/>
              <a:ea typeface="Mada"/>
              <a:cs typeface="Mada"/>
              <a:sym typeface="Mada"/>
            </a:endParaRPr>
          </a:p>
        </p:txBody>
      </p:sp>
      <p:pic>
        <p:nvPicPr>
          <p:cNvPr id="531" name="Google Shape;531;p44"/>
          <p:cNvPicPr preferRelativeResize="0"/>
          <p:nvPr/>
        </p:nvPicPr>
        <p:blipFill>
          <a:blip r:embed="rId3">
            <a:alphaModFix/>
          </a:blip>
          <a:stretch>
            <a:fillRect/>
          </a:stretch>
        </p:blipFill>
        <p:spPr>
          <a:xfrm>
            <a:off x="5152130" y="8252950"/>
            <a:ext cx="2357795" cy="1292700"/>
          </a:xfrm>
          <a:prstGeom prst="rect">
            <a:avLst/>
          </a:prstGeom>
          <a:noFill/>
          <a:ln>
            <a:noFill/>
          </a:ln>
        </p:spPr>
      </p:pic>
      <p:grpSp>
        <p:nvGrpSpPr>
          <p:cNvPr id="532" name="Google Shape;532;p44"/>
          <p:cNvGrpSpPr/>
          <p:nvPr/>
        </p:nvGrpSpPr>
        <p:grpSpPr>
          <a:xfrm>
            <a:off x="554686" y="7056607"/>
            <a:ext cx="334138" cy="413480"/>
            <a:chOff x="4960900" y="2433225"/>
            <a:chExt cx="48525" cy="60050"/>
          </a:xfrm>
        </p:grpSpPr>
        <p:sp>
          <p:nvSpPr>
            <p:cNvPr id="533" name="Google Shape;533;p4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44"/>
          <p:cNvGrpSpPr/>
          <p:nvPr/>
        </p:nvGrpSpPr>
        <p:grpSpPr>
          <a:xfrm>
            <a:off x="554686" y="7905557"/>
            <a:ext cx="334138" cy="413480"/>
            <a:chOff x="4960900" y="2433225"/>
            <a:chExt cx="48525" cy="60050"/>
          </a:xfrm>
        </p:grpSpPr>
        <p:sp>
          <p:nvSpPr>
            <p:cNvPr id="536" name="Google Shape;536;p4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44"/>
          <p:cNvGrpSpPr/>
          <p:nvPr/>
        </p:nvGrpSpPr>
        <p:grpSpPr>
          <a:xfrm>
            <a:off x="554686" y="9263657"/>
            <a:ext cx="334138" cy="413480"/>
            <a:chOff x="4960900" y="2433225"/>
            <a:chExt cx="48525" cy="60050"/>
          </a:xfrm>
        </p:grpSpPr>
        <p:sp>
          <p:nvSpPr>
            <p:cNvPr id="539" name="Google Shape;539;p4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5"/>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Urological Emergency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547" name="Google Shape;547;p45"/>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548" name="Google Shape;548;p45"/>
          <p:cNvSpPr txBox="1"/>
          <p:nvPr/>
        </p:nvSpPr>
        <p:spPr>
          <a:xfrm>
            <a:off x="450700" y="1003300"/>
            <a:ext cx="55257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3. Discuss testicular torsion presentation, workup and management </a:t>
            </a:r>
            <a:endParaRPr b="1" sz="1000">
              <a:solidFill>
                <a:srgbClr val="006D77"/>
              </a:solidFill>
              <a:highlight>
                <a:srgbClr val="EDF9F9"/>
              </a:highlight>
              <a:latin typeface="Lora"/>
              <a:ea typeface="Lora"/>
              <a:cs typeface="Lora"/>
              <a:sym typeface="Lora"/>
            </a:endParaRPr>
          </a:p>
        </p:txBody>
      </p:sp>
      <p:sp>
        <p:nvSpPr>
          <p:cNvPr id="549" name="Google Shape;549;p45"/>
          <p:cNvSpPr txBox="1"/>
          <p:nvPr/>
        </p:nvSpPr>
        <p:spPr>
          <a:xfrm>
            <a:off x="609050" y="5542813"/>
            <a:ext cx="55257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4. Discuss Priapism presentation, workup and management </a:t>
            </a:r>
            <a:endParaRPr b="1" sz="1000">
              <a:solidFill>
                <a:srgbClr val="006D77"/>
              </a:solidFill>
              <a:highlight>
                <a:srgbClr val="EDF9F9"/>
              </a:highlight>
              <a:latin typeface="Lora"/>
              <a:ea typeface="Lora"/>
              <a:cs typeface="Lora"/>
              <a:sym typeface="Lora"/>
            </a:endParaRPr>
          </a:p>
        </p:txBody>
      </p:sp>
      <p:sp>
        <p:nvSpPr>
          <p:cNvPr id="550" name="Google Shape;550;p45"/>
          <p:cNvSpPr txBox="1"/>
          <p:nvPr/>
        </p:nvSpPr>
        <p:spPr>
          <a:xfrm>
            <a:off x="914750" y="1362800"/>
            <a:ext cx="61047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200">
                <a:solidFill>
                  <a:schemeClr val="dk1"/>
                </a:solidFill>
                <a:latin typeface="Mada"/>
                <a:ea typeface="Mada"/>
                <a:cs typeface="Mada"/>
                <a:sym typeface="Mada"/>
              </a:rPr>
              <a:t>Acute onset of scrotal pain</a:t>
            </a:r>
            <a:r>
              <a:rPr lang="en-GB" sz="1200">
                <a:solidFill>
                  <a:srgbClr val="6AA84F"/>
                </a:solidFill>
                <a:latin typeface="Mada"/>
                <a:ea typeface="Mada"/>
                <a:cs typeface="Mada"/>
                <a:sym typeface="Mada"/>
              </a:rPr>
              <a:t> (Very severe pain)</a:t>
            </a:r>
            <a:r>
              <a:rPr lang="en-GB" sz="1200">
                <a:solidFill>
                  <a:schemeClr val="dk1"/>
                </a:solidFill>
                <a:latin typeface="Mada"/>
                <a:ea typeface="Mada"/>
                <a:cs typeface="Mada"/>
                <a:sym typeface="Mada"/>
              </a:rPr>
              <a:t>. That’s located in scrotum &amp; referred to the ipsilateral lower quadrant of the abdomen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Dysuria and other bladder symptoms are usually absent. </a:t>
            </a:r>
            <a:r>
              <a:rPr lang="en-GB" sz="1200">
                <a:solidFill>
                  <a:srgbClr val="6AA84F"/>
                </a:solidFill>
                <a:latin typeface="Mada"/>
                <a:ea typeface="Mada"/>
                <a:cs typeface="Mada"/>
                <a:sym typeface="Mada"/>
              </a:rPr>
              <a:t>(sign of scrotum infections “orchitis or epididymitis)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You have 4 hours to save the testis</a:t>
            </a:r>
            <a:endParaRPr b="1" sz="1200">
              <a:solidFill>
                <a:srgbClr val="CC0000"/>
              </a:solidFill>
              <a:latin typeface="Mada"/>
              <a:ea typeface="Mada"/>
              <a:cs typeface="Mada"/>
              <a:sym typeface="Mada"/>
            </a:endParaRPr>
          </a:p>
          <a:p>
            <a:pPr indent="0" lvl="0" marL="457200" rtl="0" algn="l">
              <a:spcBef>
                <a:spcPts val="0"/>
              </a:spcBef>
              <a:spcAft>
                <a:spcPts val="0"/>
              </a:spcAft>
              <a:buNone/>
            </a:pPr>
            <a:r>
              <a:t/>
            </a:r>
            <a:endParaRPr b="1"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en-GB" sz="1200">
                <a:latin typeface="Mada"/>
                <a:ea typeface="Mada"/>
                <a:cs typeface="Mada"/>
                <a:sym typeface="Mada"/>
              </a:rPr>
              <a:t>Diagnosis is made clinically</a:t>
            </a:r>
            <a:endParaRPr b="1"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latin typeface="Mada"/>
                <a:ea typeface="Mada"/>
                <a:cs typeface="Mada"/>
                <a:sym typeface="Mada"/>
              </a:rPr>
              <a:t>If needed, Color doppler is the</a:t>
            </a:r>
            <a:endParaRPr sz="1200">
              <a:latin typeface="Mada"/>
              <a:ea typeface="Mada"/>
              <a:cs typeface="Mada"/>
              <a:sym typeface="Mada"/>
            </a:endParaRPr>
          </a:p>
          <a:p>
            <a:pPr indent="0" lvl="0" marL="914400" rtl="0" algn="l">
              <a:spcBef>
                <a:spcPts val="0"/>
              </a:spcBef>
              <a:spcAft>
                <a:spcPts val="0"/>
              </a:spcAft>
              <a:buNone/>
            </a:pPr>
            <a:r>
              <a:rPr lang="en-GB" sz="1200">
                <a:latin typeface="Mada"/>
                <a:ea typeface="Mada"/>
                <a:cs typeface="Mada"/>
                <a:sym typeface="Mada"/>
              </a:rPr>
              <a:t> best modality</a:t>
            </a:r>
            <a:endParaRPr sz="1200">
              <a:latin typeface="Mada"/>
              <a:ea typeface="Mada"/>
              <a:cs typeface="Mada"/>
              <a:sym typeface="Mada"/>
            </a:endParaRPr>
          </a:p>
          <a:p>
            <a:pPr indent="0" lvl="0" marL="457200" rtl="0" algn="l">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Treatment:</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Orchiopexy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Testes should be placed  in war</a:t>
            </a:r>
            <a:endParaRPr sz="1200">
              <a:solidFill>
                <a:schemeClr val="dk1"/>
              </a:solidFill>
              <a:latin typeface="Mada"/>
              <a:ea typeface="Mada"/>
              <a:cs typeface="Mada"/>
              <a:sym typeface="Mada"/>
            </a:endParaRPr>
          </a:p>
          <a:p>
            <a:pPr indent="0" lvl="0" marL="914400" rtl="0" algn="l">
              <a:spcBef>
                <a:spcPts val="0"/>
              </a:spcBef>
              <a:spcAft>
                <a:spcPts val="0"/>
              </a:spcAft>
              <a:buNone/>
            </a:pPr>
            <a:r>
              <a:rPr lang="en-GB" sz="1200">
                <a:solidFill>
                  <a:schemeClr val="dk1"/>
                </a:solidFill>
                <a:latin typeface="Mada"/>
                <a:ea typeface="Mada"/>
                <a:cs typeface="Mada"/>
                <a:sym typeface="Mada"/>
              </a:rPr>
              <a:t>and re-examined after several </a:t>
            </a:r>
            <a:endParaRPr sz="1200">
              <a:solidFill>
                <a:schemeClr val="dk1"/>
              </a:solidFill>
              <a:latin typeface="Mada"/>
              <a:ea typeface="Mada"/>
              <a:cs typeface="Mada"/>
              <a:sym typeface="Mada"/>
            </a:endParaRPr>
          </a:p>
          <a:p>
            <a:pPr indent="0" lvl="0" marL="914400" rtl="0" algn="l">
              <a:spcBef>
                <a:spcPts val="0"/>
              </a:spcBef>
              <a:spcAft>
                <a:spcPts val="0"/>
              </a:spcAft>
              <a:buNone/>
            </a:pPr>
            <a:r>
              <a:rPr lang="en-GB" sz="1200">
                <a:solidFill>
                  <a:schemeClr val="dk1"/>
                </a:solidFill>
                <a:latin typeface="Mada"/>
                <a:ea typeface="Mada"/>
                <a:cs typeface="Mada"/>
                <a:sym typeface="Mada"/>
              </a:rPr>
              <a:t>Minutes.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Necrotic tissue should removed</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Contralateral testis should be examined also</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Differential Diagnosis: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Epididymitis (</a:t>
            </a:r>
            <a:r>
              <a:rPr b="1" lang="en-GB" sz="1200">
                <a:solidFill>
                  <a:schemeClr val="dk1"/>
                </a:solidFill>
                <a:latin typeface="Mada"/>
                <a:ea typeface="Mada"/>
                <a:cs typeface="Mada"/>
                <a:sym typeface="Mada"/>
              </a:rPr>
              <a:t>Erythema</a:t>
            </a:r>
            <a:r>
              <a:rPr lang="en-GB" sz="1200">
                <a:solidFill>
                  <a:schemeClr val="dk1"/>
                </a:solidFill>
                <a:latin typeface="Mada"/>
                <a:ea typeface="Mada"/>
                <a:cs typeface="Mada"/>
                <a:sym typeface="Mada"/>
              </a:rPr>
              <a:t>, Pain, localized </a:t>
            </a:r>
            <a:r>
              <a:rPr b="1" lang="en-GB" sz="1200">
                <a:solidFill>
                  <a:schemeClr val="dk1"/>
                </a:solidFill>
                <a:latin typeface="Mada"/>
                <a:ea typeface="Mada"/>
                <a:cs typeface="Mada"/>
                <a:sym typeface="Mada"/>
              </a:rPr>
              <a:t>tenderness</a:t>
            </a:r>
            <a:r>
              <a:rPr lang="en-GB" sz="1200">
                <a:solidFill>
                  <a:schemeClr val="dk1"/>
                </a:solidFill>
                <a:latin typeface="Mada"/>
                <a:ea typeface="Mada"/>
                <a:cs typeface="Mada"/>
                <a:sym typeface="Mada"/>
              </a:rPr>
              <a:t>, swollen hemiscrotum)</a:t>
            </a:r>
            <a:endParaRPr sz="1200">
              <a:solidFill>
                <a:schemeClr val="dk1"/>
              </a:solidFill>
              <a:latin typeface="Mada"/>
              <a:ea typeface="Mada"/>
              <a:cs typeface="Mada"/>
              <a:sym typeface="Mada"/>
            </a:endParaRPr>
          </a:p>
        </p:txBody>
      </p:sp>
      <p:pic>
        <p:nvPicPr>
          <p:cNvPr id="551" name="Google Shape;551;p45"/>
          <p:cNvPicPr preferRelativeResize="0"/>
          <p:nvPr/>
        </p:nvPicPr>
        <p:blipFill>
          <a:blip r:embed="rId3">
            <a:alphaModFix/>
          </a:blip>
          <a:stretch>
            <a:fillRect/>
          </a:stretch>
        </p:blipFill>
        <p:spPr>
          <a:xfrm>
            <a:off x="4229162" y="2508214"/>
            <a:ext cx="2986238" cy="1529700"/>
          </a:xfrm>
          <a:prstGeom prst="rect">
            <a:avLst/>
          </a:prstGeom>
          <a:noFill/>
          <a:ln>
            <a:noFill/>
          </a:ln>
        </p:spPr>
      </p:pic>
      <p:graphicFrame>
        <p:nvGraphicFramePr>
          <p:cNvPr id="552" name="Google Shape;552;p45"/>
          <p:cNvGraphicFramePr/>
          <p:nvPr/>
        </p:nvGraphicFramePr>
        <p:xfrm>
          <a:off x="609060" y="6010624"/>
          <a:ext cx="3000000" cy="3000000"/>
        </p:xfrm>
        <a:graphic>
          <a:graphicData uri="http://schemas.openxmlformats.org/drawingml/2006/table">
            <a:tbl>
              <a:tblPr>
                <a:noFill/>
                <a:tableStyleId>{D3E167ED-22CA-4A82-93CB-9FAC8B9D42B7}</a:tableStyleId>
              </a:tblPr>
              <a:tblGrid>
                <a:gridCol w="3257075"/>
                <a:gridCol w="3240550"/>
              </a:tblGrid>
              <a:tr h="235275">
                <a:tc gridSpan="2">
                  <a:txBody>
                    <a:bodyPr/>
                    <a:lstStyle/>
                    <a:p>
                      <a:pPr indent="0" lvl="0" marL="0" marR="0" rtl="0" algn="ctr">
                        <a:lnSpc>
                          <a:spcPct val="100000"/>
                        </a:lnSpc>
                        <a:spcBef>
                          <a:spcPts val="0"/>
                        </a:spcBef>
                        <a:spcAft>
                          <a:spcPts val="0"/>
                        </a:spcAft>
                        <a:buClr>
                          <a:srgbClr val="000000"/>
                        </a:buClr>
                        <a:buSzPts val="1800"/>
                        <a:buFont typeface="Arial"/>
                        <a:buNone/>
                      </a:pPr>
                      <a:r>
                        <a:rPr b="1" lang="en-GB" sz="1500" u="none" cap="none" strike="noStrike">
                          <a:solidFill>
                            <a:srgbClr val="E29578"/>
                          </a:solidFill>
                          <a:latin typeface="Mada"/>
                          <a:ea typeface="Mada"/>
                          <a:cs typeface="Mada"/>
                          <a:sym typeface="Mada"/>
                        </a:rPr>
                        <a:t>Types of Priapism</a:t>
                      </a:r>
                      <a:endParaRPr b="1" sz="1500" u="none" cap="none" strike="noStrike">
                        <a:solidFill>
                          <a:srgbClr val="E29578"/>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DDD2"/>
                    </a:solidFill>
                  </a:tcPr>
                </a:tc>
                <a:tc hMerge="1"/>
              </a:tr>
              <a:tr h="200725">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rgbClr val="576C77"/>
                          </a:solidFill>
                          <a:latin typeface="Mada"/>
                          <a:ea typeface="Mada"/>
                          <a:cs typeface="Mada"/>
                          <a:sym typeface="Mada"/>
                        </a:rPr>
                        <a:t>Ischemic (most common)</a:t>
                      </a:r>
                      <a:endParaRPr b="1" sz="1100" u="none" cap="none" strike="noStrike">
                        <a:solidFill>
                          <a:srgbClr val="576C77"/>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FEBE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GB" sz="1100" u="none" cap="none" strike="noStrike">
                          <a:solidFill>
                            <a:srgbClr val="576C77"/>
                          </a:solidFill>
                          <a:latin typeface="Mada"/>
                          <a:ea typeface="Mada"/>
                          <a:cs typeface="Mada"/>
                          <a:sym typeface="Mada"/>
                        </a:rPr>
                        <a:t>Non-Ischemic</a:t>
                      </a:r>
                      <a:endParaRPr b="1" sz="1100" u="none" cap="none" strike="noStrike">
                        <a:solidFill>
                          <a:srgbClr val="576C77"/>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FEBEF"/>
                    </a:solidFill>
                  </a:tcPr>
                </a:tc>
              </a:tr>
              <a:tr h="338975">
                <a:tc>
                  <a:txBody>
                    <a:bodyPr/>
                    <a:lstStyle/>
                    <a:p>
                      <a:pPr indent="-285750" lvl="0" marL="457200" marR="0" rtl="0" algn="l">
                        <a:lnSpc>
                          <a:spcPct val="100000"/>
                        </a:lnSpc>
                        <a:spcBef>
                          <a:spcPts val="0"/>
                        </a:spcBef>
                        <a:spcAft>
                          <a:spcPts val="0"/>
                        </a:spcAft>
                        <a:buClr>
                          <a:srgbClr val="000000"/>
                        </a:buClr>
                        <a:buSzPts val="900"/>
                        <a:buFont typeface="Mada"/>
                        <a:buChar char="●"/>
                      </a:pPr>
                      <a:r>
                        <a:rPr b="0" i="0" lang="en-GB" sz="900" u="none" cap="none" strike="noStrike">
                          <a:solidFill>
                            <a:srgbClr val="000000"/>
                          </a:solidFill>
                          <a:latin typeface="Mada"/>
                          <a:ea typeface="Mada"/>
                          <a:cs typeface="Mada"/>
                          <a:sym typeface="Mada"/>
                        </a:rPr>
                        <a:t>(veno-occlusive, </a:t>
                      </a:r>
                      <a:r>
                        <a:rPr b="1" i="0" lang="en-GB" sz="900" u="none" cap="none" strike="noStrike">
                          <a:solidFill>
                            <a:srgbClr val="000000"/>
                          </a:solidFill>
                          <a:latin typeface="Mada"/>
                          <a:ea typeface="Mada"/>
                          <a:cs typeface="Mada"/>
                          <a:sym typeface="Mada"/>
                        </a:rPr>
                        <a:t>low flow</a:t>
                      </a:r>
                      <a:r>
                        <a:rPr b="0" i="0" lang="en-GB" sz="900" u="none" cap="none" strike="noStrike">
                          <a:solidFill>
                            <a:srgbClr val="000000"/>
                          </a:solidFill>
                          <a:latin typeface="Mada"/>
                          <a:ea typeface="Mada"/>
                          <a:cs typeface="Mada"/>
                          <a:sym typeface="Mada"/>
                        </a:rPr>
                        <a:t>) ”Occlusion of venous return” -</a:t>
                      </a:r>
                      <a:endParaRPr b="0" sz="900" u="none" cap="none" strike="noStrike">
                        <a:solidFill>
                          <a:srgbClr val="00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85750" lvl="0" marL="457200" marR="0" rtl="0" algn="l">
                        <a:lnSpc>
                          <a:spcPct val="100000"/>
                        </a:lnSpc>
                        <a:spcBef>
                          <a:spcPts val="0"/>
                        </a:spcBef>
                        <a:spcAft>
                          <a:spcPts val="0"/>
                        </a:spcAft>
                        <a:buClr>
                          <a:srgbClr val="000000"/>
                        </a:buClr>
                        <a:buSzPts val="900"/>
                        <a:buFont typeface="Mada"/>
                        <a:buChar char="●"/>
                      </a:pPr>
                      <a:r>
                        <a:rPr lang="en-GB" sz="900" u="none" cap="none" strike="noStrike">
                          <a:solidFill>
                            <a:srgbClr val="000000"/>
                          </a:solidFill>
                          <a:latin typeface="Mada"/>
                          <a:ea typeface="Mada"/>
                          <a:cs typeface="Mada"/>
                          <a:sym typeface="Mada"/>
                        </a:rPr>
                        <a:t>arterial, </a:t>
                      </a:r>
                      <a:r>
                        <a:rPr b="1" lang="en-GB" sz="900" u="none" cap="none" strike="noStrike">
                          <a:solidFill>
                            <a:srgbClr val="000000"/>
                          </a:solidFill>
                          <a:latin typeface="Mada"/>
                          <a:ea typeface="Mada"/>
                          <a:cs typeface="Mada"/>
                          <a:sym typeface="Mada"/>
                        </a:rPr>
                        <a:t>high flow</a:t>
                      </a:r>
                      <a:endParaRPr b="1" sz="900" u="none" cap="none" strike="noStrike"/>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822900">
                <a:tc>
                  <a:txBody>
                    <a:bodyPr/>
                    <a:lstStyle/>
                    <a:p>
                      <a:pPr indent="-285750" lvl="0" marL="457200" marR="0" rtl="0" algn="l">
                        <a:lnSpc>
                          <a:spcPct val="100000"/>
                        </a:lnSpc>
                        <a:spcBef>
                          <a:spcPts val="0"/>
                        </a:spcBef>
                        <a:spcAft>
                          <a:spcPts val="0"/>
                        </a:spcAft>
                        <a:buClr>
                          <a:srgbClr val="000000"/>
                        </a:buClr>
                        <a:buSzPts val="900"/>
                        <a:buFont typeface="Mada"/>
                        <a:buChar char="●"/>
                      </a:pPr>
                      <a:r>
                        <a:rPr b="0" i="0" lang="en-GB" sz="900" u="none" cap="none" strike="noStrike">
                          <a:solidFill>
                            <a:srgbClr val="000000"/>
                          </a:solidFill>
                          <a:latin typeface="Mada"/>
                          <a:ea typeface="Mada"/>
                          <a:cs typeface="Mada"/>
                          <a:sym typeface="Mada"/>
                        </a:rPr>
                        <a:t>Due to </a:t>
                      </a:r>
                      <a:r>
                        <a:rPr b="0" i="0" lang="en-GB" sz="900" u="none" cap="none" strike="noStrike">
                          <a:solidFill>
                            <a:srgbClr val="000000"/>
                          </a:solidFill>
                          <a:latin typeface="Mada"/>
                          <a:ea typeface="Mada"/>
                          <a:cs typeface="Mada"/>
                          <a:sym typeface="Mada"/>
                        </a:rPr>
                        <a:t>hematological disease</a:t>
                      </a:r>
                      <a:r>
                        <a:rPr b="0" i="0" lang="en-GB" sz="900" u="none" cap="none" strike="noStrike">
                          <a:solidFill>
                            <a:srgbClr val="000000"/>
                          </a:solidFill>
                          <a:latin typeface="Mada"/>
                          <a:ea typeface="Mada"/>
                          <a:cs typeface="Mada"/>
                          <a:sym typeface="Mada"/>
                        </a:rPr>
                        <a:t> </a:t>
                      </a:r>
                      <a:r>
                        <a:rPr lang="en-GB" sz="900">
                          <a:solidFill>
                            <a:srgbClr val="6AA84F"/>
                          </a:solidFill>
                          <a:latin typeface="Mada"/>
                          <a:ea typeface="Mada"/>
                          <a:cs typeface="Mada"/>
                          <a:sym typeface="Mada"/>
                        </a:rPr>
                        <a:t>The most common, mainly </a:t>
                      </a:r>
                      <a:r>
                        <a:rPr lang="en-GB" sz="900">
                          <a:solidFill>
                            <a:srgbClr val="CC0000"/>
                          </a:solidFill>
                          <a:latin typeface="Mada"/>
                          <a:ea typeface="Mada"/>
                          <a:cs typeface="Mada"/>
                          <a:sym typeface="Mada"/>
                        </a:rPr>
                        <a:t>Sickle cell</a:t>
                      </a:r>
                      <a:r>
                        <a:rPr lang="en-GB" sz="900">
                          <a:solidFill>
                            <a:srgbClr val="6AA84F"/>
                          </a:solidFill>
                          <a:latin typeface="Mada"/>
                          <a:ea typeface="Mada"/>
                          <a:cs typeface="Mada"/>
                          <a:sym typeface="Mada"/>
                        </a:rPr>
                        <a:t>)</a:t>
                      </a:r>
                      <a:r>
                        <a:rPr b="0" i="0" lang="en-GB" sz="900" u="none" cap="none" strike="noStrike">
                          <a:solidFill>
                            <a:srgbClr val="000000"/>
                          </a:solidFill>
                          <a:latin typeface="Mada"/>
                          <a:ea typeface="Mada"/>
                          <a:cs typeface="Mada"/>
                          <a:sym typeface="Mada"/>
                        </a:rPr>
                        <a:t>, malignant infiltration of the corpora cavernosa with malignant disease, or drugs </a:t>
                      </a:r>
                      <a:r>
                        <a:rPr b="0" i="0" lang="en-GB" sz="900" u="none" cap="none" strike="noStrike">
                          <a:solidFill>
                            <a:srgbClr val="6AA84F"/>
                          </a:solidFill>
                          <a:latin typeface="Mada"/>
                          <a:ea typeface="Mada"/>
                          <a:cs typeface="Mada"/>
                          <a:sym typeface="Mada"/>
                        </a:rPr>
                        <a:t>(+users of cocaine or </a:t>
                      </a:r>
                      <a:r>
                        <a:rPr lang="en-GB" sz="900">
                          <a:solidFill>
                            <a:srgbClr val="6AA84F"/>
                          </a:solidFill>
                          <a:latin typeface="Mada"/>
                          <a:ea typeface="Mada"/>
                          <a:cs typeface="Mada"/>
                          <a:sym typeface="Mada"/>
                        </a:rPr>
                        <a:t>Heroin</a:t>
                      </a:r>
                      <a:r>
                        <a:rPr b="0" i="0" lang="en-GB" sz="900" u="none" cap="none" strike="noStrike">
                          <a:solidFill>
                            <a:srgbClr val="6AA84F"/>
                          </a:solidFill>
                          <a:latin typeface="Mada"/>
                          <a:ea typeface="Mada"/>
                          <a:cs typeface="Mada"/>
                          <a:sym typeface="Mada"/>
                        </a:rPr>
                        <a:t>)</a:t>
                      </a:r>
                      <a:r>
                        <a:rPr b="0" i="0" lang="en-GB" sz="900" u="none" cap="none" strike="noStrike">
                          <a:solidFill>
                            <a:srgbClr val="000000"/>
                          </a:solidFill>
                          <a:latin typeface="Mada"/>
                          <a:ea typeface="Mada"/>
                          <a:cs typeface="Mada"/>
                          <a:sym typeface="Mada"/>
                        </a:rPr>
                        <a:t>.</a:t>
                      </a:r>
                      <a:endParaRPr sz="900" u="none" cap="none" strike="noStrike"/>
                    </a:p>
                    <a:p>
                      <a:pPr indent="-285750" lvl="0" marL="457200" marR="0" rtl="0" algn="l">
                        <a:lnSpc>
                          <a:spcPct val="100000"/>
                        </a:lnSpc>
                        <a:spcBef>
                          <a:spcPts val="0"/>
                        </a:spcBef>
                        <a:spcAft>
                          <a:spcPts val="0"/>
                        </a:spcAft>
                        <a:buClr>
                          <a:srgbClr val="CC0000"/>
                        </a:buClr>
                        <a:buSzPts val="900"/>
                        <a:buFont typeface="Mada"/>
                        <a:buChar char="●"/>
                      </a:pPr>
                      <a:r>
                        <a:rPr b="1" i="0" lang="en-GB" sz="900" u="none" cap="none" strike="noStrike">
                          <a:solidFill>
                            <a:srgbClr val="CC0000"/>
                          </a:solidFill>
                          <a:latin typeface="Mada"/>
                          <a:ea typeface="Mada"/>
                          <a:cs typeface="Mada"/>
                          <a:sym typeface="Mada"/>
                        </a:rPr>
                        <a:t>Painful</a:t>
                      </a:r>
                      <a:endParaRPr sz="900" u="none" cap="none" strike="noStrike">
                        <a:solidFill>
                          <a:srgbClr val="CC0000"/>
                        </a:solidFill>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285750" lvl="0" marL="457200" marR="0" rtl="0" algn="l">
                        <a:lnSpc>
                          <a:spcPct val="100000"/>
                        </a:lnSpc>
                        <a:spcBef>
                          <a:spcPts val="0"/>
                        </a:spcBef>
                        <a:spcAft>
                          <a:spcPts val="0"/>
                        </a:spcAft>
                        <a:buClr>
                          <a:srgbClr val="000000"/>
                        </a:buClr>
                        <a:buSzPts val="900"/>
                        <a:buFont typeface="Mada"/>
                        <a:buChar char="●"/>
                      </a:pPr>
                      <a:r>
                        <a:rPr lang="en-GB" sz="900" u="none" cap="none" strike="noStrike">
                          <a:latin typeface="Mada"/>
                          <a:ea typeface="Mada"/>
                          <a:cs typeface="Mada"/>
                          <a:sym typeface="Mada"/>
                        </a:rPr>
                        <a:t>Due to perineal trauma, which creates an arterio-venous fistula.</a:t>
                      </a:r>
                      <a:endParaRPr sz="900" u="none" cap="none" strike="noStrike"/>
                    </a:p>
                    <a:p>
                      <a:pPr indent="-285750" lvl="0" marL="457200" marR="0" rtl="0" algn="l">
                        <a:lnSpc>
                          <a:spcPct val="100000"/>
                        </a:lnSpc>
                        <a:spcBef>
                          <a:spcPts val="0"/>
                        </a:spcBef>
                        <a:spcAft>
                          <a:spcPts val="0"/>
                        </a:spcAft>
                        <a:buClr>
                          <a:srgbClr val="000000"/>
                        </a:buClr>
                        <a:buSzPts val="900"/>
                        <a:buFont typeface="Mada"/>
                        <a:buChar char="●"/>
                      </a:pPr>
                      <a:r>
                        <a:rPr b="1" lang="en-GB" sz="900" u="none" cap="none" strike="noStrike">
                          <a:solidFill>
                            <a:srgbClr val="000000"/>
                          </a:solidFill>
                          <a:latin typeface="Mada"/>
                          <a:ea typeface="Mada"/>
                          <a:cs typeface="Mada"/>
                          <a:sym typeface="Mada"/>
                        </a:rPr>
                        <a:t>Painless</a:t>
                      </a:r>
                      <a:r>
                        <a:rPr b="1" lang="en-GB" sz="900" u="none" cap="none" strike="noStrike">
                          <a:solidFill>
                            <a:srgbClr val="6AA84F"/>
                          </a:solidFill>
                          <a:latin typeface="Mada"/>
                          <a:ea typeface="Mada"/>
                          <a:cs typeface="Mada"/>
                          <a:sym typeface="Mada"/>
                        </a:rPr>
                        <a:t>-</a:t>
                      </a:r>
                      <a:r>
                        <a:rPr b="1" lang="en-GB" sz="900">
                          <a:solidFill>
                            <a:srgbClr val="6AA84F"/>
                          </a:solidFill>
                          <a:latin typeface="Mada"/>
                          <a:ea typeface="Mada"/>
                          <a:cs typeface="Mada"/>
                          <a:sym typeface="Mada"/>
                        </a:rPr>
                        <a:t>not an acute presentation</a:t>
                      </a:r>
                      <a:endParaRPr b="1" sz="900" u="none" cap="none" strike="noStrike">
                        <a:solidFill>
                          <a:srgbClr val="6AA84F"/>
                        </a:solidFill>
                        <a:latin typeface="Mada"/>
                        <a:ea typeface="Mada"/>
                        <a:cs typeface="Mada"/>
                        <a:sym typeface="Mada"/>
                      </a:endParaRPr>
                    </a:p>
                    <a:p>
                      <a:pPr indent="-285750" lvl="0" marL="457200" marR="0" rtl="0" algn="l">
                        <a:lnSpc>
                          <a:spcPct val="100000"/>
                        </a:lnSpc>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Usually we don’t see these patients coming to the ER </a:t>
                      </a:r>
                      <a:endParaRPr sz="9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553" name="Google Shape;553;p45"/>
          <p:cNvSpPr txBox="1"/>
          <p:nvPr/>
        </p:nvSpPr>
        <p:spPr>
          <a:xfrm>
            <a:off x="532850" y="8053600"/>
            <a:ext cx="3132300" cy="63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lang="en-GB" sz="1100">
                <a:solidFill>
                  <a:srgbClr val="000000"/>
                </a:solidFill>
                <a:latin typeface="Mada"/>
                <a:ea typeface="Mada"/>
                <a:cs typeface="Mada"/>
                <a:sym typeface="Mada"/>
              </a:rPr>
              <a:t>Blood gases taken from either corpora</a:t>
            </a:r>
            <a:endParaRPr sz="1100">
              <a:solidFill>
                <a:srgbClr val="000000"/>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It’s a diagnostic &amp; Therapeutic test for priapism.</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We do ABG at the same time of aspirate the blood from corpora.</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Color flow duplex ultrasonography in cavernosal arteries </a:t>
            </a:r>
            <a:r>
              <a:rPr lang="en-GB" sz="1100">
                <a:solidFill>
                  <a:srgbClr val="6AA84F"/>
                </a:solidFill>
                <a:latin typeface="Mada"/>
                <a:ea typeface="Mada"/>
                <a:cs typeface="Mada"/>
                <a:sym typeface="Mada"/>
              </a:rPr>
              <a:t>(the best diagnostic method for non-ischemic priapism to detect the fistula);</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Ischemic (inflow low or nonexistent)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Non-ischemic (inflow normal to high)</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t/>
            </a:r>
            <a:endParaRPr sz="1100">
              <a:solidFill>
                <a:srgbClr val="6AA84F"/>
              </a:solidFill>
              <a:latin typeface="Mada"/>
              <a:ea typeface="Mada"/>
              <a:cs typeface="Mada"/>
              <a:sym typeface="Mada"/>
            </a:endParaRPr>
          </a:p>
        </p:txBody>
      </p:sp>
      <p:graphicFrame>
        <p:nvGraphicFramePr>
          <p:cNvPr id="554" name="Google Shape;554;p45"/>
          <p:cNvGraphicFramePr/>
          <p:nvPr/>
        </p:nvGraphicFramePr>
        <p:xfrm>
          <a:off x="3963740" y="8129790"/>
          <a:ext cx="3000000" cy="3000000"/>
        </p:xfrm>
        <a:graphic>
          <a:graphicData uri="http://schemas.openxmlformats.org/drawingml/2006/table">
            <a:tbl>
              <a:tblPr>
                <a:noFill/>
                <a:tableStyleId>{D3E167ED-22CA-4A82-93CB-9FAC8B9D42B7}</a:tableStyleId>
              </a:tblPr>
              <a:tblGrid>
                <a:gridCol w="612250"/>
                <a:gridCol w="1319700"/>
                <a:gridCol w="1319700"/>
              </a:tblGrid>
              <a:tr h="293925">
                <a:tc>
                  <a:txBody>
                    <a:bodyPr/>
                    <a:lstStyle/>
                    <a:p>
                      <a:pPr indent="0" lvl="0" marL="0" marR="0" rtl="0" algn="l">
                        <a:lnSpc>
                          <a:spcPct val="100000"/>
                        </a:lnSpc>
                        <a:spcBef>
                          <a:spcPts val="0"/>
                        </a:spcBef>
                        <a:spcAft>
                          <a:spcPts val="0"/>
                        </a:spcAft>
                        <a:buClr>
                          <a:srgbClr val="000000"/>
                        </a:buClr>
                        <a:buSzPts val="1400"/>
                        <a:buFont typeface="Arial"/>
                        <a:buNone/>
                      </a:pPr>
                      <a:r>
                        <a:t/>
                      </a:r>
                      <a:endParaRPr sz="1100" u="none" cap="none" strike="noStrike">
                        <a:latin typeface="Mada"/>
                        <a:ea typeface="Mada"/>
                        <a:cs typeface="Mada"/>
                        <a:sym typeface="Mada"/>
                      </a:endParaRPr>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rgbClr val="E29578"/>
                          </a:solidFill>
                          <a:latin typeface="Mada"/>
                          <a:ea typeface="Mada"/>
                          <a:cs typeface="Mada"/>
                          <a:sym typeface="Mada"/>
                        </a:rPr>
                        <a:t>Low flow (Ischemic)</a:t>
                      </a:r>
                      <a:endParaRPr b="1" sz="1100" u="none" cap="none" strike="noStrike">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rgbClr val="E29578"/>
                          </a:solidFill>
                          <a:latin typeface="Mada"/>
                          <a:ea typeface="Mada"/>
                          <a:cs typeface="Mada"/>
                          <a:sym typeface="Mada"/>
                        </a:rPr>
                        <a:t>High flow (Non-Iscemi</a:t>
                      </a:r>
                      <a:r>
                        <a:rPr b="1" lang="en-GB" sz="1100">
                          <a:solidFill>
                            <a:srgbClr val="E29578"/>
                          </a:solidFill>
                          <a:latin typeface="Mada"/>
                          <a:ea typeface="Mada"/>
                          <a:cs typeface="Mada"/>
                          <a:sym typeface="Mada"/>
                        </a:rPr>
                        <a:t>c)</a:t>
                      </a:r>
                      <a:endParaRPr b="1" sz="1100" u="none" cap="none" strike="noStrike">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r>
              <a:tr h="40415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Blood color</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dark blood</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bright red blood similar to arterial blood at room temperature</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PH</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&lt;7.25 (</a:t>
                      </a:r>
                      <a:r>
                        <a:rPr b="1" lang="en-GB" sz="900" u="none" cap="none" strike="noStrike">
                          <a:solidFill>
                            <a:srgbClr val="CC0000"/>
                          </a:solidFill>
                          <a:latin typeface="Mada"/>
                          <a:ea typeface="Mada"/>
                          <a:cs typeface="Mada"/>
                          <a:sym typeface="Mada"/>
                        </a:rPr>
                        <a:t>acidosis</a:t>
                      </a:r>
                      <a:r>
                        <a:rPr lang="en-GB" sz="900" u="none" cap="none" strike="noStrike">
                          <a:latin typeface="Mada"/>
                          <a:ea typeface="Mada"/>
                          <a:cs typeface="Mada"/>
                          <a:sym typeface="Mada"/>
                        </a:rPr>
                        <a:t>)</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 7.4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PO2</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pO2 &lt;30 mmHg (hypoxia)</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pO2 &gt;90 mmHg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PCO2</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pCO2 &gt;60 mmHg (hypercapnia)</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pCO2 &lt;40 mmHg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pSp>
        <p:nvGrpSpPr>
          <p:cNvPr id="555" name="Google Shape;555;p45"/>
          <p:cNvGrpSpPr/>
          <p:nvPr/>
        </p:nvGrpSpPr>
        <p:grpSpPr>
          <a:xfrm>
            <a:off x="609049" y="1772257"/>
            <a:ext cx="334138" cy="413480"/>
            <a:chOff x="4960900" y="2433225"/>
            <a:chExt cx="48525" cy="60050"/>
          </a:xfrm>
        </p:grpSpPr>
        <p:sp>
          <p:nvSpPr>
            <p:cNvPr id="556" name="Google Shape;556;p4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 name="Google Shape;558;p45"/>
          <p:cNvGrpSpPr/>
          <p:nvPr/>
        </p:nvGrpSpPr>
        <p:grpSpPr>
          <a:xfrm>
            <a:off x="609049" y="2625582"/>
            <a:ext cx="334138" cy="413480"/>
            <a:chOff x="4960900" y="2433225"/>
            <a:chExt cx="48525" cy="60050"/>
          </a:xfrm>
        </p:grpSpPr>
        <p:sp>
          <p:nvSpPr>
            <p:cNvPr id="559" name="Google Shape;559;p4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 name="Google Shape;561;p45"/>
          <p:cNvGrpSpPr/>
          <p:nvPr/>
        </p:nvGrpSpPr>
        <p:grpSpPr>
          <a:xfrm>
            <a:off x="609049" y="3715419"/>
            <a:ext cx="334138" cy="413480"/>
            <a:chOff x="4960900" y="2433225"/>
            <a:chExt cx="48525" cy="60050"/>
          </a:xfrm>
        </p:grpSpPr>
        <p:sp>
          <p:nvSpPr>
            <p:cNvPr id="562" name="Google Shape;562;p4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45"/>
          <p:cNvGrpSpPr/>
          <p:nvPr/>
        </p:nvGrpSpPr>
        <p:grpSpPr>
          <a:xfrm>
            <a:off x="609049" y="4719707"/>
            <a:ext cx="334138" cy="413480"/>
            <a:chOff x="4960900" y="2433225"/>
            <a:chExt cx="48525" cy="60050"/>
          </a:xfrm>
        </p:grpSpPr>
        <p:sp>
          <p:nvSpPr>
            <p:cNvPr id="565" name="Google Shape;565;p4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6"/>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Urological Emergency</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573" name="Google Shape;573;p46"/>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574" name="Google Shape;574;p46"/>
          <p:cNvSpPr txBox="1"/>
          <p:nvPr/>
        </p:nvSpPr>
        <p:spPr>
          <a:xfrm>
            <a:off x="450700" y="1003300"/>
            <a:ext cx="55257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5. Discuss Genitourinary trauma presentation, workup and management </a:t>
            </a:r>
            <a:endParaRPr b="1" sz="1000">
              <a:solidFill>
                <a:srgbClr val="006D77"/>
              </a:solidFill>
              <a:highlight>
                <a:srgbClr val="EDF9F9"/>
              </a:highlight>
              <a:latin typeface="Lora"/>
              <a:ea typeface="Lora"/>
              <a:cs typeface="Lora"/>
              <a:sym typeface="Lora"/>
            </a:endParaRPr>
          </a:p>
        </p:txBody>
      </p:sp>
      <p:graphicFrame>
        <p:nvGraphicFramePr>
          <p:cNvPr id="575" name="Google Shape;575;p46"/>
          <p:cNvGraphicFramePr/>
          <p:nvPr/>
        </p:nvGraphicFramePr>
        <p:xfrm>
          <a:off x="478563" y="1425638"/>
          <a:ext cx="3000000" cy="3000000"/>
        </p:xfrm>
        <a:graphic>
          <a:graphicData uri="http://schemas.openxmlformats.org/drawingml/2006/table">
            <a:tbl>
              <a:tblPr>
                <a:noFill/>
                <a:tableStyleId>{2E7420AC-8EB7-499D-9B04-B89A423E4B52}</a:tableStyleId>
              </a:tblPr>
              <a:tblGrid>
                <a:gridCol w="3255925"/>
              </a:tblGrid>
              <a:tr h="284975">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1-Renal </a:t>
                      </a:r>
                      <a:r>
                        <a:rPr b="1" lang="en-GB" sz="1300">
                          <a:solidFill>
                            <a:srgbClr val="E29578"/>
                          </a:solidFill>
                          <a:latin typeface="Lora"/>
                          <a:ea typeface="Lora"/>
                          <a:cs typeface="Lora"/>
                          <a:sym typeface="Lora"/>
                        </a:rPr>
                        <a:t>Trauma</a:t>
                      </a:r>
                      <a:endParaRPr b="1" sz="13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639100">
                <a:tc>
                  <a:txBody>
                    <a:bodyPr/>
                    <a:lstStyle/>
                    <a:p>
                      <a:pPr indent="-285750" lvl="0" marL="457200" rtl="0" algn="l">
                        <a:lnSpc>
                          <a:spcPct val="100000"/>
                        </a:lnSpc>
                        <a:spcBef>
                          <a:spcPts val="0"/>
                        </a:spcBef>
                        <a:spcAft>
                          <a:spcPts val="0"/>
                        </a:spcAft>
                        <a:buClr>
                          <a:srgbClr val="CC0000"/>
                        </a:buClr>
                        <a:buSzPts val="900"/>
                        <a:buFont typeface="Mada"/>
                        <a:buChar char="●"/>
                      </a:pPr>
                      <a:r>
                        <a:rPr b="1" lang="en-GB" sz="900">
                          <a:solidFill>
                            <a:srgbClr val="CC0000"/>
                          </a:solidFill>
                          <a:latin typeface="Mada"/>
                          <a:ea typeface="Mada"/>
                          <a:cs typeface="Mada"/>
                          <a:sym typeface="Mada"/>
                        </a:rPr>
                        <a:t>Don’t forget to check CT pictures in the slides</a:t>
                      </a:r>
                      <a:endParaRPr sz="900">
                        <a:solidFill>
                          <a:srgbClr val="CC0000"/>
                        </a:solidFill>
                        <a:latin typeface="Mada"/>
                        <a:ea typeface="Mada"/>
                        <a:cs typeface="Mada"/>
                        <a:sym typeface="Mada"/>
                      </a:endParaRPr>
                    </a:p>
                    <a:p>
                      <a:pPr indent="-285750" lvl="0" marL="457200" rtl="0" algn="l">
                        <a:lnSpc>
                          <a:spcPct val="100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Radiological image</a:t>
                      </a:r>
                      <a:r>
                        <a:rPr lang="en-GB" sz="900">
                          <a:solidFill>
                            <a:srgbClr val="000000"/>
                          </a:solidFill>
                          <a:latin typeface="Mada"/>
                          <a:ea typeface="Mada"/>
                          <a:cs typeface="Mada"/>
                          <a:sym typeface="Mada"/>
                        </a:rPr>
                        <a:t>​​ :</a:t>
                      </a:r>
                      <a:endParaRPr sz="900">
                        <a:solidFill>
                          <a:srgbClr val="000000"/>
                        </a:solidFill>
                        <a:latin typeface="Mada"/>
                        <a:ea typeface="Mada"/>
                        <a:cs typeface="Mada"/>
                        <a:sym typeface="Mada"/>
                      </a:endParaRPr>
                    </a:p>
                    <a:p>
                      <a:pPr indent="-285750" lvl="1" marL="914400" rtl="0" algn="l">
                        <a:lnSpc>
                          <a:spcPct val="100000"/>
                        </a:lnSpc>
                        <a:spcBef>
                          <a:spcPts val="0"/>
                        </a:spcBef>
                        <a:spcAft>
                          <a:spcPts val="0"/>
                        </a:spcAft>
                        <a:buClr>
                          <a:srgbClr val="CC0000"/>
                        </a:buClr>
                        <a:buSzPts val="900"/>
                        <a:buFont typeface="Mada"/>
                        <a:buChar char="○"/>
                      </a:pPr>
                      <a:r>
                        <a:rPr lang="en-GB" sz="900">
                          <a:solidFill>
                            <a:srgbClr val="CC0000"/>
                          </a:solidFill>
                          <a:latin typeface="Mada"/>
                          <a:ea typeface="Mada"/>
                          <a:cs typeface="Mada"/>
                          <a:sym typeface="Mada"/>
                        </a:rPr>
                        <a:t>Contrast-enhanced CT is the study of choice</a:t>
                      </a:r>
                      <a:endParaRPr sz="900">
                        <a:solidFill>
                          <a:srgbClr val="CC0000"/>
                        </a:solidFill>
                        <a:latin typeface="Mada"/>
                        <a:ea typeface="Mada"/>
                        <a:cs typeface="Mada"/>
                        <a:sym typeface="Mada"/>
                      </a:endParaRPr>
                    </a:p>
                    <a:p>
                      <a:pPr indent="-285750" lvl="1" marL="914400" rtl="0" algn="l">
                        <a:lnSpc>
                          <a:spcPct val="100000"/>
                        </a:lnSpc>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U/S is the alternative method</a:t>
                      </a:r>
                      <a:endParaRPr sz="900">
                        <a:solidFill>
                          <a:srgbClr val="000000"/>
                        </a:solidFill>
                        <a:latin typeface="Mada"/>
                        <a:ea typeface="Mada"/>
                        <a:cs typeface="Mada"/>
                        <a:sym typeface="Mada"/>
                      </a:endParaRPr>
                    </a:p>
                    <a:p>
                      <a:pPr indent="-285750" lvl="0" marL="457200" rtl="0" algn="l">
                        <a:lnSpc>
                          <a:spcPct val="100000"/>
                        </a:lnSpc>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Management:</a:t>
                      </a:r>
                      <a:r>
                        <a:rPr lang="en-GB" sz="900">
                          <a:solidFill>
                            <a:srgbClr val="000000"/>
                          </a:solidFill>
                          <a:latin typeface="Mada"/>
                          <a:ea typeface="Mada"/>
                          <a:cs typeface="Mada"/>
                          <a:sym typeface="Mada"/>
                        </a:rPr>
                        <a:t> </a:t>
                      </a:r>
                      <a:endParaRPr sz="900">
                        <a:solidFill>
                          <a:srgbClr val="000000"/>
                        </a:solidFill>
                        <a:latin typeface="Mada"/>
                        <a:ea typeface="Mada"/>
                        <a:cs typeface="Mada"/>
                        <a:sym typeface="Mada"/>
                      </a:endParaRPr>
                    </a:p>
                    <a:p>
                      <a:pPr indent="-285750" lvl="1" marL="914400" rtl="0" algn="l">
                        <a:spcBef>
                          <a:spcPts val="0"/>
                        </a:spcBef>
                        <a:spcAft>
                          <a:spcPts val="0"/>
                        </a:spcAft>
                        <a:buSzPts val="900"/>
                        <a:buFont typeface="Mada"/>
                        <a:buChar char="○"/>
                      </a:pPr>
                      <a:r>
                        <a:rPr b="1" lang="en-GB" sz="900">
                          <a:latin typeface="Mada"/>
                          <a:ea typeface="Mada"/>
                          <a:cs typeface="Mada"/>
                          <a:sym typeface="Mada"/>
                        </a:rPr>
                        <a:t>Grade I, II, III, and even IV treated conservatively (As long as the patient BP is stable), While Grade V treated surgically right away. </a:t>
                      </a:r>
                      <a:endParaRPr b="1" sz="900">
                        <a:latin typeface="Mada"/>
                        <a:ea typeface="Mada"/>
                        <a:cs typeface="Mada"/>
                        <a:sym typeface="Mada"/>
                      </a:endParaRPr>
                    </a:p>
                    <a:p>
                      <a:pPr indent="-285750" lvl="1" marL="914400" rtl="0" algn="l">
                        <a:lnSpc>
                          <a:spcPct val="100000"/>
                        </a:lnSpc>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Conservative, includes: wide Bore IV line, IV antibiotics, Bed rest , vital signs, serial CBC and HCT and follow up US and CT . </a:t>
                      </a:r>
                      <a:endParaRPr sz="900">
                        <a:solidFill>
                          <a:srgbClr val="000000"/>
                        </a:solidFill>
                        <a:latin typeface="Mada"/>
                        <a:ea typeface="Mada"/>
                        <a:cs typeface="Mada"/>
                        <a:sym typeface="Mada"/>
                      </a:endParaRPr>
                    </a:p>
                    <a:p>
                      <a:pPr indent="-285750" lvl="1" marL="914400" rtl="0" algn="l">
                        <a:lnSpc>
                          <a:spcPct val="100000"/>
                        </a:lnSpc>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Surgical exploration (if the indications present)</a:t>
                      </a:r>
                      <a:endParaRPr b="1" sz="700">
                        <a:solidFill>
                          <a:srgbClr val="000000"/>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76" name="Google Shape;576;p46"/>
          <p:cNvGraphicFramePr/>
          <p:nvPr/>
        </p:nvGraphicFramePr>
        <p:xfrm>
          <a:off x="3858638" y="1425638"/>
          <a:ext cx="3000000" cy="3000000"/>
        </p:xfrm>
        <a:graphic>
          <a:graphicData uri="http://schemas.openxmlformats.org/drawingml/2006/table">
            <a:tbl>
              <a:tblPr>
                <a:noFill/>
                <a:tableStyleId>{2E7420AC-8EB7-499D-9B04-B89A423E4B52}</a:tableStyleId>
              </a:tblPr>
              <a:tblGrid>
                <a:gridCol w="3255925"/>
              </a:tblGrid>
              <a:tr h="351250">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2-Bladder Injuries</a:t>
                      </a:r>
                      <a:endParaRPr b="1" sz="13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977475">
                <a:tc>
                  <a:txBody>
                    <a:bodyPr/>
                    <a:lstStyle/>
                    <a:p>
                      <a:pPr indent="-285750" lvl="0" marL="457200" rtl="0" algn="l">
                        <a:spcBef>
                          <a:spcPts val="0"/>
                        </a:spcBef>
                        <a:spcAft>
                          <a:spcPts val="0"/>
                        </a:spcAft>
                        <a:buClr>
                          <a:srgbClr val="000000"/>
                        </a:buClr>
                        <a:buSzPts val="900"/>
                        <a:buFont typeface="Mada"/>
                        <a:buChar char="●"/>
                      </a:pPr>
                      <a:r>
                        <a:rPr b="1" lang="en-GB" sz="900">
                          <a:latin typeface="Mada"/>
                          <a:ea typeface="Mada"/>
                          <a:cs typeface="Mada"/>
                          <a:sym typeface="Mada"/>
                        </a:rPr>
                        <a:t>History:</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Iatrogenic injury: Due to surgery </a:t>
                      </a:r>
                      <a:r>
                        <a:rPr lang="en-GB" sz="900">
                          <a:solidFill>
                            <a:srgbClr val="CC0000"/>
                          </a:solidFill>
                          <a:latin typeface="Mada"/>
                          <a:ea typeface="Mada"/>
                          <a:cs typeface="Mada"/>
                          <a:sym typeface="Mada"/>
                        </a:rPr>
                        <a:t>(cesarean delivery is the most common) </a:t>
                      </a:r>
                      <a:endParaRPr sz="900">
                        <a:solidFill>
                          <a:srgbClr val="CC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Penetrating trauma </a:t>
                      </a:r>
                      <a:endParaRPr sz="900">
                        <a:solidFill>
                          <a:srgbClr val="000000"/>
                        </a:solidFill>
                        <a:latin typeface="Mada"/>
                        <a:ea typeface="Mada"/>
                        <a:cs typeface="Mada"/>
                        <a:sym typeface="Mada"/>
                      </a:endParaRPr>
                    </a:p>
                    <a:p>
                      <a:pPr indent="-285750" lvl="1" marL="914400" rtl="0" algn="l">
                        <a:spcBef>
                          <a:spcPts val="0"/>
                        </a:spcBef>
                        <a:spcAft>
                          <a:spcPts val="0"/>
                        </a:spcAft>
                        <a:buClr>
                          <a:srgbClr val="CC0000"/>
                        </a:buClr>
                        <a:buSzPts val="900"/>
                        <a:buFont typeface="Mada"/>
                        <a:buChar char="○"/>
                      </a:pPr>
                      <a:r>
                        <a:rPr lang="en-GB" sz="900">
                          <a:solidFill>
                            <a:srgbClr val="CC0000"/>
                          </a:solidFill>
                          <a:latin typeface="Mada"/>
                          <a:ea typeface="Mada"/>
                          <a:cs typeface="Mada"/>
                          <a:sym typeface="Mada"/>
                        </a:rPr>
                        <a:t>Blunt pelvic trauma (Rapid deceleration injury.)</a:t>
                      </a:r>
                      <a:endParaRPr sz="900">
                        <a:solidFill>
                          <a:srgbClr val="CC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Types of perforation :</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intraperitoneal perforation. </a:t>
                      </a:r>
                      <a:r>
                        <a:rPr b="1" lang="en-GB" sz="900">
                          <a:solidFill>
                            <a:srgbClr val="000000"/>
                          </a:solidFill>
                          <a:latin typeface="Mada"/>
                          <a:ea typeface="Mada"/>
                          <a:cs typeface="Mada"/>
                          <a:sym typeface="Mada"/>
                        </a:rPr>
                        <a:t>(Tx is open repair) </a:t>
                      </a:r>
                      <a:endParaRPr b="1"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Extra-peritoneal perforation.</a:t>
                      </a:r>
                      <a:r>
                        <a:rPr b="1" lang="en-GB" sz="900">
                          <a:solidFill>
                            <a:srgbClr val="000000"/>
                          </a:solidFill>
                          <a:latin typeface="Mada"/>
                          <a:ea typeface="Mada"/>
                          <a:cs typeface="Mada"/>
                          <a:sym typeface="Mada"/>
                        </a:rPr>
                        <a:t>(Tx is urine drainage)  </a:t>
                      </a:r>
                      <a:endParaRPr b="1"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Presentation</a:t>
                      </a:r>
                      <a:r>
                        <a:rPr lang="en-GB" sz="900">
                          <a:solidFill>
                            <a:srgbClr val="000000"/>
                          </a:solidFill>
                          <a:latin typeface="Mada"/>
                          <a:ea typeface="Mada"/>
                          <a:cs typeface="Mada"/>
                          <a:sym typeface="Mada"/>
                        </a:rPr>
                        <a:t>​​: ​classic triad of symptoms 1-suprapubic pain and tenderness 2-difficulty or inability to pass urine. 3-haematuria.</a:t>
                      </a:r>
                      <a:endParaRPr b="1" sz="1100">
                        <a:solidFill>
                          <a:srgbClr val="000000"/>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77" name="Google Shape;577;p46"/>
          <p:cNvGraphicFramePr/>
          <p:nvPr/>
        </p:nvGraphicFramePr>
        <p:xfrm>
          <a:off x="474963" y="4104188"/>
          <a:ext cx="3000000" cy="3000000"/>
        </p:xfrm>
        <a:graphic>
          <a:graphicData uri="http://schemas.openxmlformats.org/drawingml/2006/table">
            <a:tbl>
              <a:tblPr>
                <a:noFill/>
                <a:tableStyleId>{2E7420AC-8EB7-499D-9B04-B89A423E4B52}</a:tableStyleId>
              </a:tblPr>
              <a:tblGrid>
                <a:gridCol w="6636000"/>
              </a:tblGrid>
              <a:tr h="261025">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3- Ureteral Injuries</a:t>
                      </a:r>
                      <a:endParaRPr b="1" sz="13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808875">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Uncommon injury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Either by external (needs severe force) or internal </a:t>
                      </a:r>
                      <a:r>
                        <a:rPr b="1" lang="en-GB" sz="1000">
                          <a:solidFill>
                            <a:srgbClr val="CC0000"/>
                          </a:solidFill>
                          <a:latin typeface="Mada"/>
                          <a:ea typeface="Mada"/>
                          <a:cs typeface="Mada"/>
                          <a:sym typeface="Mada"/>
                        </a:rPr>
                        <a:t>(hysterectomy) </a:t>
                      </a:r>
                      <a:endParaRPr b="1"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Usually diagnosed intraoperatively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Treatment by surgery (mainly JJ stenting)</a:t>
                      </a:r>
                      <a:endParaRPr sz="10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78" name="Google Shape;578;p46"/>
          <p:cNvGraphicFramePr/>
          <p:nvPr/>
        </p:nvGraphicFramePr>
        <p:xfrm>
          <a:off x="478563" y="5428938"/>
          <a:ext cx="3000000" cy="3000000"/>
        </p:xfrm>
        <a:graphic>
          <a:graphicData uri="http://schemas.openxmlformats.org/drawingml/2006/table">
            <a:tbl>
              <a:tblPr>
                <a:noFill/>
                <a:tableStyleId>{2E7420AC-8EB7-499D-9B04-B89A423E4B52}</a:tableStyleId>
              </a:tblPr>
              <a:tblGrid>
                <a:gridCol w="3255925"/>
              </a:tblGrid>
              <a:tr h="267450">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4- Anterior urethral Injuries</a:t>
                      </a:r>
                      <a:endParaRPr b="1" sz="13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652300">
                <a:tc>
                  <a:txBody>
                    <a:bodyPr/>
                    <a:lstStyle/>
                    <a:p>
                      <a:pPr indent="-285750" lvl="0" marL="4572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Meatal bleeding, difficulty in passing urine, frank haematuria.</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b="1" lang="en-GB" sz="900">
                          <a:latin typeface="Mada"/>
                          <a:ea typeface="Mada"/>
                          <a:cs typeface="Mada"/>
                          <a:sym typeface="Mada"/>
                        </a:rPr>
                        <a:t>The majority is a result of a straddle injury in boys</a:t>
                      </a:r>
                      <a:endParaRPr b="1" sz="900">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Diagnosis</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Diagnostic tool is retrograde urethrography.</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b="1" lang="en-GB" sz="900">
                          <a:solidFill>
                            <a:srgbClr val="000000"/>
                          </a:solidFill>
                          <a:latin typeface="Mada"/>
                          <a:ea typeface="Mada"/>
                          <a:cs typeface="Mada"/>
                          <a:sym typeface="Mada"/>
                        </a:rPr>
                        <a:t>Management:</a:t>
                      </a:r>
                      <a:r>
                        <a:rPr lang="en-GB" sz="900">
                          <a:solidFill>
                            <a:srgbClr val="000000"/>
                          </a:solidFill>
                          <a:latin typeface="Mada"/>
                          <a:ea typeface="Mada"/>
                          <a:cs typeface="Mada"/>
                          <a:sym typeface="Mada"/>
                        </a:rPr>
                        <a:t> </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Contusion: small gauge Urethral catheter </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Partial rupture: majority managed by suprapubic urinary diversion </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Complete rupture: </a:t>
                      </a:r>
                      <a:endParaRPr sz="900">
                        <a:solidFill>
                          <a:srgbClr val="000000"/>
                        </a:solidFill>
                        <a:latin typeface="Mada"/>
                        <a:ea typeface="Mada"/>
                        <a:cs typeface="Mada"/>
                        <a:sym typeface="Mada"/>
                      </a:endParaRPr>
                    </a:p>
                    <a:p>
                      <a:pPr indent="-285750" lvl="2" marL="13716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unstable patient : use a suprapubic catheter </a:t>
                      </a:r>
                      <a:endParaRPr sz="900">
                        <a:solidFill>
                          <a:srgbClr val="000000"/>
                        </a:solidFill>
                        <a:latin typeface="Mada"/>
                        <a:ea typeface="Mada"/>
                        <a:cs typeface="Mada"/>
                        <a:sym typeface="Mada"/>
                      </a:endParaRPr>
                    </a:p>
                    <a:p>
                      <a:pPr indent="-285750" lvl="2" marL="13716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stable patient urethra may be immediate repaired or suprapubic catheter</a:t>
                      </a:r>
                      <a:endParaRPr sz="900">
                        <a:solidFill>
                          <a:srgbClr val="000000"/>
                        </a:solidFill>
                        <a:latin typeface="Mada"/>
                        <a:ea typeface="Mada"/>
                        <a:cs typeface="Mada"/>
                        <a:sym typeface="Mada"/>
                      </a:endParaRPr>
                    </a:p>
                    <a:p>
                      <a:pPr indent="-285750" lvl="1" marL="9144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Penetrating anterior urethral injuries are managed by surgical debridement and repair</a:t>
                      </a:r>
                      <a:endParaRPr sz="900">
                        <a:solidFill>
                          <a:srgbClr val="000000"/>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579" name="Google Shape;579;p46"/>
          <p:cNvGraphicFramePr/>
          <p:nvPr/>
        </p:nvGraphicFramePr>
        <p:xfrm>
          <a:off x="3858638" y="5428938"/>
          <a:ext cx="3000000" cy="3000000"/>
        </p:xfrm>
        <a:graphic>
          <a:graphicData uri="http://schemas.openxmlformats.org/drawingml/2006/table">
            <a:tbl>
              <a:tblPr>
                <a:noFill/>
                <a:tableStyleId>{2E7420AC-8EB7-499D-9B04-B89A423E4B52}</a:tableStyleId>
              </a:tblPr>
              <a:tblGrid>
                <a:gridCol w="3255925"/>
              </a:tblGrid>
              <a:tr h="310100">
                <a:tc>
                  <a:txBody>
                    <a:bodyPr/>
                    <a:lstStyle/>
                    <a:p>
                      <a:pPr indent="0" lvl="0" marL="0" rtl="0" algn="ctr">
                        <a:spcBef>
                          <a:spcPts val="0"/>
                        </a:spcBef>
                        <a:spcAft>
                          <a:spcPts val="0"/>
                        </a:spcAft>
                        <a:buNone/>
                      </a:pPr>
                      <a:r>
                        <a:rPr b="1" lang="en-GB" sz="1300">
                          <a:solidFill>
                            <a:srgbClr val="E29578"/>
                          </a:solidFill>
                          <a:latin typeface="Lora"/>
                          <a:ea typeface="Lora"/>
                          <a:cs typeface="Lora"/>
                          <a:sym typeface="Lora"/>
                        </a:rPr>
                        <a:t>5-Posterior Urethral Injuries</a:t>
                      </a:r>
                      <a:endParaRPr b="1" sz="13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860800">
                <a:tc>
                  <a:txBody>
                    <a:bodyPr/>
                    <a:lstStyle/>
                    <a:p>
                      <a:pPr indent="-292100" lvl="0" marL="457200" rtl="0" algn="l">
                        <a:spcBef>
                          <a:spcPts val="0"/>
                        </a:spcBef>
                        <a:spcAft>
                          <a:spcPts val="0"/>
                        </a:spcAft>
                        <a:buClr>
                          <a:srgbClr val="000000"/>
                        </a:buClr>
                        <a:buSzPts val="1000"/>
                        <a:buFont typeface="Mada"/>
                        <a:buChar char="●"/>
                      </a:pPr>
                      <a:r>
                        <a:rPr b="1" lang="en-GB" sz="1000">
                          <a:solidFill>
                            <a:srgbClr val="000000"/>
                          </a:solidFill>
                          <a:latin typeface="Mada"/>
                          <a:ea typeface="Mada"/>
                          <a:cs typeface="Mada"/>
                          <a:sym typeface="Mada"/>
                        </a:rPr>
                        <a:t>Mechanism</a:t>
                      </a:r>
                      <a:r>
                        <a:rPr lang="en-GB" sz="1000">
                          <a:solidFill>
                            <a:srgbClr val="000000"/>
                          </a:solidFill>
                          <a:latin typeface="Mada"/>
                          <a:ea typeface="Mada"/>
                          <a:cs typeface="Mada"/>
                          <a:sym typeface="Mada"/>
                        </a:rPr>
                        <a:t>​​: </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mostly are associated with pelvic fracture, 10-20% ​</a:t>
                      </a:r>
                      <a:r>
                        <a:rPr lang="en-GB" sz="1000">
                          <a:solidFill>
                            <a:srgbClr val="FF0000"/>
                          </a:solidFill>
                          <a:latin typeface="Mada"/>
                          <a:ea typeface="Mada"/>
                          <a:cs typeface="Mada"/>
                          <a:sym typeface="Mada"/>
                        </a:rPr>
                        <a:t>associated with bladder rupture. </a:t>
                      </a:r>
                      <a:endParaRPr sz="1000">
                        <a:solidFill>
                          <a:srgbClr val="FF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solidFill>
                            <a:srgbClr val="000000"/>
                          </a:solidFill>
                          <a:latin typeface="Mada"/>
                          <a:ea typeface="Mada"/>
                          <a:cs typeface="Mada"/>
                          <a:sym typeface="Mada"/>
                        </a:rPr>
                        <a:t>Signs</a:t>
                      </a:r>
                      <a:r>
                        <a:rPr lang="en-GB" sz="1000">
                          <a:solidFill>
                            <a:srgbClr val="000000"/>
                          </a:solidFill>
                          <a:latin typeface="Mada"/>
                          <a:ea typeface="Mada"/>
                          <a:cs typeface="Mada"/>
                          <a:sym typeface="Mada"/>
                        </a:rPr>
                        <a:t>​​:  ​high riding prostate​​ when Examining by digital rectal exam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solidFill>
                            <a:srgbClr val="000000"/>
                          </a:solidFill>
                          <a:latin typeface="Mada"/>
                          <a:ea typeface="Mada"/>
                          <a:cs typeface="Mada"/>
                          <a:sym typeface="Mada"/>
                        </a:rPr>
                        <a:t>Management</a:t>
                      </a:r>
                      <a:r>
                        <a:rPr lang="en-GB" sz="1000">
                          <a:solidFill>
                            <a:srgbClr val="000000"/>
                          </a:solidFill>
                          <a:latin typeface="Mada"/>
                          <a:ea typeface="Mada"/>
                          <a:cs typeface="Mada"/>
                          <a:sym typeface="Mada"/>
                        </a:rPr>
                        <a:t>​​:</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type 1: stretch injury with intact urethra and stenting with a Urethral catheter. </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Type 2 treatment with stenting a Urethral catheter.</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Type 3 : initial management with suprapubic cystostomy and attempting primary repair at 7 to 10 days after injury.</a:t>
                      </a:r>
                      <a:endParaRPr b="1" sz="1100">
                        <a:solidFill>
                          <a:srgbClr val="000000"/>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580" name="Google Shape;580;p46"/>
          <p:cNvSpPr txBox="1"/>
          <p:nvPr/>
        </p:nvSpPr>
        <p:spPr>
          <a:xfrm>
            <a:off x="478575" y="8547025"/>
            <a:ext cx="55257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6. Recognize Fournier’s gangrene presentation, workup and management</a:t>
            </a:r>
            <a:endParaRPr b="1" sz="1000">
              <a:solidFill>
                <a:srgbClr val="006D77"/>
              </a:solidFill>
              <a:highlight>
                <a:srgbClr val="EDF9F9"/>
              </a:highlight>
              <a:latin typeface="Lora"/>
              <a:ea typeface="Lora"/>
              <a:cs typeface="Lora"/>
              <a:sym typeface="Lora"/>
            </a:endParaRPr>
          </a:p>
        </p:txBody>
      </p:sp>
      <p:sp>
        <p:nvSpPr>
          <p:cNvPr id="581" name="Google Shape;581;p46"/>
          <p:cNvSpPr txBox="1"/>
          <p:nvPr/>
        </p:nvSpPr>
        <p:spPr>
          <a:xfrm>
            <a:off x="4228200" y="9180925"/>
            <a:ext cx="28746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0C0C0C"/>
              </a:buClr>
              <a:buSzPts val="1100"/>
              <a:buFont typeface="Mada"/>
              <a:buChar char="●"/>
            </a:pPr>
            <a:r>
              <a:rPr b="1" lang="en-GB" sz="1100">
                <a:solidFill>
                  <a:srgbClr val="0C0C0C"/>
                </a:solidFill>
                <a:latin typeface="Mada"/>
                <a:ea typeface="Mada"/>
                <a:cs typeface="Mada"/>
                <a:sym typeface="Mada"/>
              </a:rPr>
              <a:t>Treatment:</a:t>
            </a:r>
            <a:endParaRPr b="1" sz="1100">
              <a:solidFill>
                <a:srgbClr val="0C0C0C"/>
              </a:solidFill>
              <a:latin typeface="Mada"/>
              <a:ea typeface="Mada"/>
              <a:cs typeface="Mada"/>
              <a:sym typeface="Mada"/>
            </a:endParaRPr>
          </a:p>
          <a:p>
            <a:pPr indent="-298450" lvl="1" marL="914400" rtl="0" algn="l">
              <a:spcBef>
                <a:spcPts val="0"/>
              </a:spcBef>
              <a:spcAft>
                <a:spcPts val="0"/>
              </a:spcAft>
              <a:buClr>
                <a:srgbClr val="0C0C0C"/>
              </a:buClr>
              <a:buSzPts val="1100"/>
              <a:buFont typeface="Mada"/>
              <a:buChar char="○"/>
            </a:pPr>
            <a:r>
              <a:rPr lang="en-GB" sz="1100">
                <a:solidFill>
                  <a:srgbClr val="0C0C0C"/>
                </a:solidFill>
                <a:latin typeface="Mada"/>
                <a:ea typeface="Mada"/>
                <a:cs typeface="Mada"/>
                <a:sym typeface="Mada"/>
              </a:rPr>
              <a:t>IV fluid resuscitation</a:t>
            </a:r>
            <a:endParaRPr sz="1100">
              <a:solidFill>
                <a:srgbClr val="0C0C0C"/>
              </a:solidFill>
              <a:latin typeface="Mada"/>
              <a:ea typeface="Mada"/>
              <a:cs typeface="Mada"/>
              <a:sym typeface="Mada"/>
            </a:endParaRPr>
          </a:p>
          <a:p>
            <a:pPr indent="-298450" lvl="1" marL="914400" rtl="0" algn="l">
              <a:spcBef>
                <a:spcPts val="0"/>
              </a:spcBef>
              <a:spcAft>
                <a:spcPts val="0"/>
              </a:spcAft>
              <a:buClr>
                <a:srgbClr val="0C0C0C"/>
              </a:buClr>
              <a:buSzPts val="1100"/>
              <a:buFont typeface="Mada"/>
              <a:buChar char="○"/>
            </a:pPr>
            <a:r>
              <a:rPr lang="en-GB" sz="1100">
                <a:solidFill>
                  <a:srgbClr val="0C0C0C"/>
                </a:solidFill>
                <a:latin typeface="Mada"/>
                <a:ea typeface="Mada"/>
                <a:cs typeface="Mada"/>
                <a:sym typeface="Mada"/>
              </a:rPr>
              <a:t>Broad spectrum Antibiotics</a:t>
            </a:r>
            <a:endParaRPr sz="1100">
              <a:solidFill>
                <a:srgbClr val="0C0C0C"/>
              </a:solidFill>
              <a:latin typeface="Mada"/>
              <a:ea typeface="Mada"/>
              <a:cs typeface="Mada"/>
              <a:sym typeface="Mada"/>
            </a:endParaRPr>
          </a:p>
          <a:p>
            <a:pPr indent="-298450" lvl="1" marL="914400" rtl="0" algn="l">
              <a:spcBef>
                <a:spcPts val="0"/>
              </a:spcBef>
              <a:spcAft>
                <a:spcPts val="0"/>
              </a:spcAft>
              <a:buClr>
                <a:srgbClr val="0C0C0C"/>
              </a:buClr>
              <a:buSzPts val="1100"/>
              <a:buFont typeface="Mada"/>
              <a:buChar char="○"/>
            </a:pPr>
            <a:r>
              <a:rPr lang="en-GB" sz="1100">
                <a:solidFill>
                  <a:srgbClr val="0C0C0C"/>
                </a:solidFill>
                <a:latin typeface="Mada"/>
                <a:ea typeface="Mada"/>
                <a:cs typeface="Mada"/>
                <a:sym typeface="Mada"/>
              </a:rPr>
              <a:t>Early surgical debridement “Debri all necrotic tissue”</a:t>
            </a:r>
            <a:endParaRPr sz="1100">
              <a:solidFill>
                <a:srgbClr val="0C0C0C"/>
              </a:solidFill>
              <a:latin typeface="Mada"/>
              <a:ea typeface="Mada"/>
              <a:cs typeface="Mada"/>
              <a:sym typeface="Mada"/>
            </a:endParaRPr>
          </a:p>
        </p:txBody>
      </p:sp>
      <p:grpSp>
        <p:nvGrpSpPr>
          <p:cNvPr id="582" name="Google Shape;582;p46"/>
          <p:cNvGrpSpPr/>
          <p:nvPr/>
        </p:nvGrpSpPr>
        <p:grpSpPr>
          <a:xfrm>
            <a:off x="685349" y="9436107"/>
            <a:ext cx="334138" cy="413480"/>
            <a:chOff x="4960900" y="2433225"/>
            <a:chExt cx="48525" cy="60050"/>
          </a:xfrm>
        </p:grpSpPr>
        <p:sp>
          <p:nvSpPr>
            <p:cNvPr id="583" name="Google Shape;583;p46"/>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6"/>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 name="Google Shape;585;p46"/>
          <p:cNvGrpSpPr/>
          <p:nvPr/>
        </p:nvGrpSpPr>
        <p:grpSpPr>
          <a:xfrm>
            <a:off x="3894074" y="9436107"/>
            <a:ext cx="334138" cy="413480"/>
            <a:chOff x="4960900" y="2433225"/>
            <a:chExt cx="48525" cy="60050"/>
          </a:xfrm>
        </p:grpSpPr>
        <p:sp>
          <p:nvSpPr>
            <p:cNvPr id="586" name="Google Shape;586;p46"/>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6"/>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 name="Google Shape;588;p46"/>
          <p:cNvSpPr txBox="1"/>
          <p:nvPr/>
        </p:nvSpPr>
        <p:spPr>
          <a:xfrm>
            <a:off x="1171875" y="8876125"/>
            <a:ext cx="28746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rgbClr val="0C0C0C"/>
                </a:solidFill>
                <a:latin typeface="Mada"/>
                <a:ea typeface="Mada"/>
                <a:cs typeface="Mada"/>
                <a:sym typeface="Mada"/>
              </a:rPr>
              <a:t>History</a:t>
            </a:r>
            <a:r>
              <a:rPr lang="en-GB" sz="1100">
                <a:solidFill>
                  <a:srgbClr val="0C0C0C"/>
                </a:solidFill>
                <a:latin typeface="Mada"/>
                <a:ea typeface="Mada"/>
                <a:cs typeface="Mada"/>
                <a:sym typeface="Mada"/>
              </a:rPr>
              <a:t> associated with elderly patient,  </a:t>
            </a:r>
            <a:r>
              <a:rPr lang="en-GB" sz="1100">
                <a:solidFill>
                  <a:srgbClr val="CC0000"/>
                </a:solidFill>
                <a:latin typeface="Mada"/>
                <a:ea typeface="Mada"/>
                <a:cs typeface="Mada"/>
                <a:sym typeface="Mada"/>
              </a:rPr>
              <a:t>DM</a:t>
            </a:r>
            <a:r>
              <a:rPr lang="en-GB" sz="1100">
                <a:solidFill>
                  <a:srgbClr val="0C0C0C"/>
                </a:solidFill>
                <a:latin typeface="Mada"/>
                <a:ea typeface="Mada"/>
                <a:cs typeface="Mada"/>
                <a:sym typeface="Mada"/>
              </a:rPr>
              <a:t>, or </a:t>
            </a:r>
            <a:r>
              <a:rPr lang="en-GB" sz="1100">
                <a:solidFill>
                  <a:srgbClr val="CC0000"/>
                </a:solidFill>
                <a:latin typeface="Mada"/>
                <a:ea typeface="Mada"/>
                <a:cs typeface="Mada"/>
                <a:sym typeface="Mada"/>
              </a:rPr>
              <a:t>chemotherapy</a:t>
            </a:r>
            <a:r>
              <a:rPr lang="en-GB" sz="1100">
                <a:solidFill>
                  <a:srgbClr val="0C0C0C"/>
                </a:solidFill>
                <a:latin typeface="Mada"/>
                <a:ea typeface="Mada"/>
                <a:cs typeface="Mada"/>
                <a:sym typeface="Mada"/>
              </a:rPr>
              <a:t>.</a:t>
            </a:r>
            <a:endParaRPr sz="1100">
              <a:solidFill>
                <a:srgbClr val="0C0C0C"/>
              </a:solidFill>
              <a:latin typeface="Mada"/>
              <a:ea typeface="Mada"/>
              <a:cs typeface="Mada"/>
              <a:sym typeface="Mada"/>
            </a:endParaRPr>
          </a:p>
          <a:p>
            <a:pPr indent="-298450" lvl="0" marL="457200" rtl="0" algn="l">
              <a:spcBef>
                <a:spcPts val="0"/>
              </a:spcBef>
              <a:spcAft>
                <a:spcPts val="0"/>
              </a:spcAft>
              <a:buClr>
                <a:srgbClr val="0C0C0C"/>
              </a:buClr>
              <a:buSzPts val="1100"/>
              <a:buFont typeface="Mada"/>
              <a:buChar char="●"/>
            </a:pPr>
            <a:r>
              <a:rPr lang="en-GB" sz="1100">
                <a:solidFill>
                  <a:srgbClr val="0C0C0C"/>
                </a:solidFill>
                <a:latin typeface="Mada"/>
                <a:ea typeface="Mada"/>
                <a:cs typeface="Mada"/>
                <a:sym typeface="Mada"/>
              </a:rPr>
              <a:t>Fever, Lethargy &amp; tenderness</a:t>
            </a:r>
            <a:endParaRPr sz="1100">
              <a:solidFill>
                <a:srgbClr val="0C0C0C"/>
              </a:solidFill>
              <a:latin typeface="Mada"/>
              <a:ea typeface="Mada"/>
              <a:cs typeface="Mada"/>
              <a:sym typeface="Mada"/>
            </a:endParaRPr>
          </a:p>
          <a:p>
            <a:pPr indent="-298450" lvl="0" marL="457200" rtl="0" algn="l">
              <a:spcBef>
                <a:spcPts val="0"/>
              </a:spcBef>
              <a:spcAft>
                <a:spcPts val="0"/>
              </a:spcAft>
              <a:buClr>
                <a:srgbClr val="0C0C0C"/>
              </a:buClr>
              <a:buSzPts val="1100"/>
              <a:buFont typeface="Mada"/>
              <a:buChar char="●"/>
            </a:pPr>
            <a:r>
              <a:rPr b="1" lang="en-GB" sz="1100">
                <a:solidFill>
                  <a:srgbClr val="0C0C0C"/>
                </a:solidFill>
                <a:latin typeface="Mada"/>
                <a:ea typeface="Mada"/>
                <a:cs typeface="Mada"/>
                <a:sym typeface="Mada"/>
              </a:rPr>
              <a:t>Physical Examination: </a:t>
            </a:r>
            <a:r>
              <a:rPr lang="en-GB" sz="1100">
                <a:solidFill>
                  <a:srgbClr val="0C0C0C"/>
                </a:solidFill>
                <a:latin typeface="Mada"/>
                <a:ea typeface="Mada"/>
                <a:cs typeface="Mada"/>
                <a:sym typeface="Mada"/>
              </a:rPr>
              <a:t>crepitus under skin</a:t>
            </a:r>
            <a:endParaRPr sz="1100">
              <a:solidFill>
                <a:srgbClr val="0C0C0C"/>
              </a:solidFill>
              <a:latin typeface="Mada"/>
              <a:ea typeface="Mada"/>
              <a:cs typeface="Mada"/>
              <a:sym typeface="Mada"/>
            </a:endParaRPr>
          </a:p>
          <a:p>
            <a:pPr indent="-298450" lvl="0" marL="457200" rtl="0" algn="l">
              <a:spcBef>
                <a:spcPts val="0"/>
              </a:spcBef>
              <a:spcAft>
                <a:spcPts val="0"/>
              </a:spcAft>
              <a:buClr>
                <a:srgbClr val="0C0C0C"/>
              </a:buClr>
              <a:buSzPts val="1100"/>
              <a:buFont typeface="Mada"/>
              <a:buChar char="●"/>
            </a:pPr>
            <a:r>
              <a:rPr b="1" lang="en-GB" sz="1100">
                <a:solidFill>
                  <a:srgbClr val="0C0C0C"/>
                </a:solidFill>
                <a:latin typeface="Mada"/>
                <a:ea typeface="Mada"/>
                <a:cs typeface="Mada"/>
                <a:sym typeface="Mada"/>
              </a:rPr>
              <a:t>Investigations: </a:t>
            </a:r>
            <a:r>
              <a:rPr lang="en-GB" sz="1100">
                <a:solidFill>
                  <a:srgbClr val="CC0000"/>
                </a:solidFill>
                <a:latin typeface="Mada"/>
                <a:ea typeface="Mada"/>
                <a:cs typeface="Mada"/>
                <a:sym typeface="Mada"/>
              </a:rPr>
              <a:t>CT with contrast </a:t>
            </a:r>
            <a:r>
              <a:rPr lang="en-GB" sz="1100">
                <a:solidFill>
                  <a:srgbClr val="0C0C0C"/>
                </a:solidFill>
                <a:latin typeface="Mada"/>
                <a:ea typeface="Mada"/>
                <a:cs typeface="Mada"/>
                <a:sym typeface="Mada"/>
              </a:rPr>
              <a:t>is gold standard, (++ Crepitus is diagnostic also “gas on examination + X-ray”)</a:t>
            </a:r>
            <a:endParaRPr sz="1100">
              <a:solidFill>
                <a:srgbClr val="0C0C0C"/>
              </a:solidFill>
              <a:latin typeface="Mada"/>
              <a:ea typeface="Mada"/>
              <a:cs typeface="Mada"/>
              <a:sym typeface="Mad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7"/>
          <p:cNvSpPr/>
          <p:nvPr/>
        </p:nvSpPr>
        <p:spPr>
          <a:xfrm rot="10800000">
            <a:off x="-3825" y="262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7"/>
          <p:cNvSpPr txBox="1"/>
          <p:nvPr/>
        </p:nvSpPr>
        <p:spPr>
          <a:xfrm>
            <a:off x="1031925" y="259925"/>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Arterial diseases</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595" name="Google Shape;595;p47"/>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596" name="Google Shape;596;p47"/>
          <p:cNvSpPr/>
          <p:nvPr/>
        </p:nvSpPr>
        <p:spPr>
          <a:xfrm rot="1539775">
            <a:off x="2974796" y="1889677"/>
            <a:ext cx="922942" cy="547906"/>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A4E4E0"/>
            </a:solidFill>
            <a:prstDash val="solid"/>
            <a:round/>
            <a:headEnd len="med" w="med" type="oval"/>
            <a:tailEnd len="med" w="med" type="none"/>
          </a:ln>
        </p:spPr>
      </p:sp>
      <p:sp>
        <p:nvSpPr>
          <p:cNvPr id="597" name="Google Shape;597;p47"/>
          <p:cNvSpPr/>
          <p:nvPr/>
        </p:nvSpPr>
        <p:spPr>
          <a:xfrm rot="-611712">
            <a:off x="3722379" y="1728847"/>
            <a:ext cx="1006031" cy="1315462"/>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A4E4E0"/>
            </a:solidFill>
            <a:prstDash val="solid"/>
            <a:round/>
            <a:headEnd len="med" w="med" type="oval"/>
            <a:tailEnd len="med" w="med" type="oval"/>
          </a:ln>
        </p:spPr>
      </p:sp>
      <p:sp>
        <p:nvSpPr>
          <p:cNvPr id="598" name="Google Shape;598;p47"/>
          <p:cNvSpPr/>
          <p:nvPr/>
        </p:nvSpPr>
        <p:spPr>
          <a:xfrm>
            <a:off x="2818913" y="2088162"/>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7"/>
          <p:cNvSpPr/>
          <p:nvPr/>
        </p:nvSpPr>
        <p:spPr>
          <a:xfrm rot="1849421">
            <a:off x="4657593" y="2656002"/>
            <a:ext cx="249558" cy="27124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7"/>
          <p:cNvSpPr/>
          <p:nvPr/>
        </p:nvSpPr>
        <p:spPr>
          <a:xfrm rot="5197918">
            <a:off x="4339614" y="1546774"/>
            <a:ext cx="309304" cy="242935"/>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7"/>
          <p:cNvSpPr txBox="1"/>
          <p:nvPr/>
        </p:nvSpPr>
        <p:spPr>
          <a:xfrm flipH="1">
            <a:off x="2661369" y="20055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006D77"/>
                </a:solidFill>
                <a:latin typeface="Pathway Gothic One"/>
                <a:ea typeface="Pathway Gothic One"/>
                <a:cs typeface="Pathway Gothic One"/>
                <a:sym typeface="Pathway Gothic One"/>
              </a:rPr>
              <a:t>01</a:t>
            </a:r>
            <a:endParaRPr sz="1600">
              <a:solidFill>
                <a:srgbClr val="006D77"/>
              </a:solidFill>
              <a:latin typeface="Pathway Gothic One"/>
              <a:ea typeface="Pathway Gothic One"/>
              <a:cs typeface="Pathway Gothic One"/>
              <a:sym typeface="Pathway Gothic One"/>
            </a:endParaRPr>
          </a:p>
        </p:txBody>
      </p:sp>
      <p:sp>
        <p:nvSpPr>
          <p:cNvPr id="602" name="Google Shape;602;p47"/>
          <p:cNvSpPr txBox="1"/>
          <p:nvPr/>
        </p:nvSpPr>
        <p:spPr>
          <a:xfrm flipH="1">
            <a:off x="4325525" y="144528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6D77"/>
                </a:solidFill>
                <a:latin typeface="Pathway Gothic One"/>
                <a:ea typeface="Pathway Gothic One"/>
                <a:cs typeface="Pathway Gothic One"/>
                <a:sym typeface="Pathway Gothic One"/>
              </a:rPr>
              <a:t>02</a:t>
            </a:r>
            <a:endParaRPr sz="1600">
              <a:solidFill>
                <a:srgbClr val="006D77"/>
              </a:solidFill>
              <a:latin typeface="Pathway Gothic One"/>
              <a:ea typeface="Pathway Gothic One"/>
              <a:cs typeface="Pathway Gothic One"/>
              <a:sym typeface="Pathway Gothic One"/>
            </a:endParaRPr>
          </a:p>
        </p:txBody>
      </p:sp>
      <p:sp>
        <p:nvSpPr>
          <p:cNvPr id="603" name="Google Shape;603;p47"/>
          <p:cNvSpPr txBox="1"/>
          <p:nvPr/>
        </p:nvSpPr>
        <p:spPr>
          <a:xfrm flipH="1">
            <a:off x="4603274" y="256762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6D77"/>
                </a:solidFill>
                <a:latin typeface="Pathway Gothic One"/>
                <a:ea typeface="Pathway Gothic One"/>
                <a:cs typeface="Pathway Gothic One"/>
                <a:sym typeface="Pathway Gothic One"/>
              </a:rPr>
              <a:t>03</a:t>
            </a:r>
            <a:endParaRPr sz="1600">
              <a:solidFill>
                <a:srgbClr val="006D77"/>
              </a:solidFill>
              <a:latin typeface="Pathway Gothic One"/>
              <a:ea typeface="Pathway Gothic One"/>
              <a:cs typeface="Pathway Gothic One"/>
              <a:sym typeface="Pathway Gothic One"/>
            </a:endParaRPr>
          </a:p>
        </p:txBody>
      </p:sp>
      <p:sp>
        <p:nvSpPr>
          <p:cNvPr id="604" name="Google Shape;604;p47"/>
          <p:cNvSpPr txBox="1"/>
          <p:nvPr/>
        </p:nvSpPr>
        <p:spPr>
          <a:xfrm>
            <a:off x="1124014" y="1576225"/>
            <a:ext cx="1749000" cy="116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Elastic Arteries:</a:t>
            </a:r>
            <a:r>
              <a:rPr lang="en-GB" sz="1200">
                <a:solidFill>
                  <a:srgbClr val="000000"/>
                </a:solidFill>
                <a:latin typeface="Mada"/>
                <a:ea typeface="Mada"/>
                <a:cs typeface="Mada"/>
                <a:sym typeface="Mada"/>
              </a:rPr>
              <a:t> Aorta &amp; Beginning of its Large branches (majority of elastic fibers in media)</a:t>
            </a:r>
            <a:endParaRPr b="1" sz="1200">
              <a:solidFill>
                <a:srgbClr val="000000"/>
              </a:solidFill>
              <a:latin typeface="Mada"/>
              <a:ea typeface="Mada"/>
              <a:cs typeface="Mada"/>
              <a:sym typeface="Mada"/>
            </a:endParaRPr>
          </a:p>
        </p:txBody>
      </p:sp>
      <p:sp>
        <p:nvSpPr>
          <p:cNvPr id="605" name="Google Shape;605;p47"/>
          <p:cNvSpPr txBox="1"/>
          <p:nvPr/>
        </p:nvSpPr>
        <p:spPr>
          <a:xfrm>
            <a:off x="4716525" y="1133525"/>
            <a:ext cx="1965000" cy="11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Muscular Arteries: </a:t>
            </a:r>
            <a:r>
              <a:rPr lang="en-GB" sz="1200">
                <a:solidFill>
                  <a:srgbClr val="000000"/>
                </a:solidFill>
                <a:latin typeface="Mada"/>
                <a:ea typeface="Mada"/>
                <a:cs typeface="Mada"/>
                <a:sym typeface="Mada"/>
              </a:rPr>
              <a:t>Medium sized arteries, distributing arteries. (exhibit smooth muscles in their walls)</a:t>
            </a:r>
            <a:endParaRPr sz="1200"/>
          </a:p>
        </p:txBody>
      </p:sp>
      <p:sp>
        <p:nvSpPr>
          <p:cNvPr id="606" name="Google Shape;606;p47"/>
          <p:cNvSpPr txBox="1"/>
          <p:nvPr/>
        </p:nvSpPr>
        <p:spPr>
          <a:xfrm>
            <a:off x="4965275" y="2387300"/>
            <a:ext cx="1749000" cy="11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Small Arteries: </a:t>
            </a:r>
            <a:r>
              <a:rPr lang="en-GB" sz="1200">
                <a:solidFill>
                  <a:srgbClr val="000000"/>
                </a:solidFill>
                <a:latin typeface="Mada"/>
                <a:ea typeface="Mada"/>
                <a:cs typeface="Mada"/>
                <a:sym typeface="Mada"/>
              </a:rPr>
              <a:t>Major site of autonomic regulation of blood flow.</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p:txBody>
      </p:sp>
      <p:sp>
        <p:nvSpPr>
          <p:cNvPr id="607" name="Google Shape;607;p47"/>
          <p:cNvSpPr/>
          <p:nvPr/>
        </p:nvSpPr>
        <p:spPr>
          <a:xfrm>
            <a:off x="3256263" y="1807975"/>
            <a:ext cx="1069200" cy="1069200"/>
          </a:xfrm>
          <a:prstGeom prst="ellipse">
            <a:avLst/>
          </a:prstGeom>
          <a:solidFill>
            <a:srgbClr val="EDF9F9"/>
          </a:solidFill>
          <a:ln cap="flat" cmpd="sng" w="9525">
            <a:solidFill>
              <a:srgbClr val="EDF9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47"/>
          <p:cNvPicPr preferRelativeResize="0"/>
          <p:nvPr/>
        </p:nvPicPr>
        <p:blipFill>
          <a:blip r:embed="rId3">
            <a:alphaModFix/>
          </a:blip>
          <a:stretch>
            <a:fillRect/>
          </a:stretch>
        </p:blipFill>
        <p:spPr>
          <a:xfrm>
            <a:off x="3469837" y="1945350"/>
            <a:ext cx="794450" cy="794450"/>
          </a:xfrm>
          <a:prstGeom prst="rect">
            <a:avLst/>
          </a:prstGeom>
          <a:noFill/>
          <a:ln>
            <a:noFill/>
          </a:ln>
        </p:spPr>
      </p:pic>
      <p:grpSp>
        <p:nvGrpSpPr>
          <p:cNvPr id="609" name="Google Shape;609;p47"/>
          <p:cNvGrpSpPr/>
          <p:nvPr/>
        </p:nvGrpSpPr>
        <p:grpSpPr>
          <a:xfrm>
            <a:off x="323344" y="1037390"/>
            <a:ext cx="467181" cy="476434"/>
            <a:chOff x="2410712" y="2415450"/>
            <a:chExt cx="312600" cy="312600"/>
          </a:xfrm>
        </p:grpSpPr>
        <p:sp>
          <p:nvSpPr>
            <p:cNvPr id="610" name="Google Shape;610;p4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47"/>
          <p:cNvSpPr txBox="1"/>
          <p:nvPr/>
        </p:nvSpPr>
        <p:spPr>
          <a:xfrm>
            <a:off x="780625" y="10640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arteries:</a:t>
            </a:r>
            <a:endParaRPr b="1" sz="1800">
              <a:solidFill>
                <a:srgbClr val="006D77"/>
              </a:solidFill>
              <a:highlight>
                <a:srgbClr val="EDF9F9"/>
              </a:highlight>
              <a:latin typeface="Lora"/>
              <a:ea typeface="Lora"/>
              <a:cs typeface="Lora"/>
              <a:sym typeface="Lora"/>
            </a:endParaRPr>
          </a:p>
        </p:txBody>
      </p:sp>
      <p:sp>
        <p:nvSpPr>
          <p:cNvPr id="613" name="Google Shape;613;p47"/>
          <p:cNvSpPr txBox="1"/>
          <p:nvPr/>
        </p:nvSpPr>
        <p:spPr>
          <a:xfrm>
            <a:off x="610575" y="2806250"/>
            <a:ext cx="4048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Atherosclerosis risk factors:</a:t>
            </a:r>
            <a:endParaRPr b="1" sz="1800">
              <a:solidFill>
                <a:srgbClr val="006D77"/>
              </a:solidFill>
              <a:highlight>
                <a:srgbClr val="EDF9F9"/>
              </a:highlight>
              <a:latin typeface="Lora"/>
              <a:ea typeface="Lora"/>
              <a:cs typeface="Lora"/>
              <a:sym typeface="Lora"/>
            </a:endParaRPr>
          </a:p>
        </p:txBody>
      </p:sp>
      <p:graphicFrame>
        <p:nvGraphicFramePr>
          <p:cNvPr id="614" name="Google Shape;614;p47"/>
          <p:cNvGraphicFramePr/>
          <p:nvPr/>
        </p:nvGraphicFramePr>
        <p:xfrm>
          <a:off x="670775" y="3289630"/>
          <a:ext cx="3000000" cy="3000000"/>
        </p:xfrm>
        <a:graphic>
          <a:graphicData uri="http://schemas.openxmlformats.org/drawingml/2006/table">
            <a:tbl>
              <a:tblPr>
                <a:noFill/>
                <a:tableStyleId>{2E7420AC-8EB7-499D-9B04-B89A423E4B52}</a:tableStyleId>
              </a:tblPr>
              <a:tblGrid>
                <a:gridCol w="2589700"/>
                <a:gridCol w="3151550"/>
              </a:tblGrid>
              <a:tr h="364375">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Non-modifiable</a:t>
                      </a:r>
                      <a:endParaRPr b="1" sz="16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FFDDD2"/>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Modifiable</a:t>
                      </a:r>
                      <a:endParaRPr b="1" sz="1600">
                        <a:solidFill>
                          <a:srgbClr val="E29578"/>
                        </a:solidFill>
                        <a:latin typeface="Lora"/>
                        <a:ea typeface="Lora"/>
                        <a:cs typeface="Lora"/>
                        <a:sym typeface="Lora"/>
                      </a:endParaRPr>
                    </a:p>
                  </a:txBody>
                  <a:tcPr marT="91425" marB="91425" marR="91425" marL="91425">
                    <a:lnL cap="flat" cmpd="sng" w="9525">
                      <a:solidFill>
                        <a:srgbClr val="FFDDD2"/>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920625">
                <a:tc>
                  <a:txBody>
                    <a:bodyPr/>
                    <a:lstStyle/>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Age</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Male gender</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Menopause</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Familial predisposition</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Genetic</a:t>
                      </a:r>
                      <a:endParaRPr>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Smoking</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HTN</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DM</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Dyslipidemia</a:t>
                      </a:r>
                      <a:endParaRPr>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64375">
                <a:tc gridSpan="2">
                  <a:txBody>
                    <a:bodyPr/>
                    <a:lstStyle/>
                    <a:p>
                      <a:pPr indent="-228600" lvl="0" marL="457200" rtl="0" algn="ctr">
                        <a:spcBef>
                          <a:spcPts val="0"/>
                        </a:spcBef>
                        <a:spcAft>
                          <a:spcPts val="0"/>
                        </a:spcAft>
                        <a:buNone/>
                      </a:pPr>
                      <a:r>
                        <a:rPr b="1" lang="en-GB" sz="1600">
                          <a:solidFill>
                            <a:srgbClr val="E29578"/>
                          </a:solidFill>
                          <a:latin typeface="Lora"/>
                          <a:ea typeface="Lora"/>
                          <a:cs typeface="Lora"/>
                          <a:sym typeface="Lora"/>
                        </a:rPr>
                        <a:t>Other risk factors</a:t>
                      </a:r>
                      <a:endParaRPr b="1" sz="1600">
                        <a:solidFill>
                          <a:srgbClr val="E29578"/>
                        </a:solidFill>
                        <a:latin typeface="Lora"/>
                        <a:ea typeface="Lora"/>
                        <a:cs typeface="Lora"/>
                        <a:sym typeface="Lor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hMerge="1"/>
              </a:tr>
              <a:tr h="461100">
                <a:tc gridSpan="2">
                  <a:txBody>
                    <a:bodyPr/>
                    <a:lstStyle/>
                    <a:p>
                      <a:pPr indent="0" lvl="0" marL="22860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Sedentary lifestyle, Stressful &amp; competitive lifestyle, Obesity, Type A personality, 	</a:t>
                      </a:r>
                      <a:endParaRPr sz="1200">
                        <a:solidFill>
                          <a:srgbClr val="000000"/>
                        </a:solidFill>
                        <a:latin typeface="Mada"/>
                        <a:ea typeface="Mada"/>
                        <a:cs typeface="Mada"/>
                        <a:sym typeface="Mada"/>
                      </a:endParaRPr>
                    </a:p>
                    <a:p>
                      <a:pPr indent="228600" lvl="0" marL="22860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  </a:t>
                      </a:r>
                      <a:r>
                        <a:rPr b="1" lang="en-GB" sz="1200">
                          <a:solidFill>
                            <a:srgbClr val="000000"/>
                          </a:solidFill>
                          <a:latin typeface="Mada"/>
                          <a:ea typeface="Mada"/>
                          <a:cs typeface="Mada"/>
                          <a:sym typeface="Mada"/>
                        </a:rPr>
                        <a:t>Elevated homocysteine</a:t>
                      </a:r>
                      <a:r>
                        <a:rPr lang="en-GB" sz="1200">
                          <a:solidFill>
                            <a:srgbClr val="000000"/>
                          </a:solidFill>
                          <a:latin typeface="Mada"/>
                          <a:ea typeface="Mada"/>
                          <a:cs typeface="Mada"/>
                          <a:sym typeface="Mada"/>
                        </a:rPr>
                        <a:t>, High carbohydrate intake</a:t>
                      </a:r>
                      <a:endParaRPr sz="1200">
                        <a:solidFill>
                          <a:srgbClr val="000000"/>
                        </a:solidFill>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hMerge="1"/>
              </a:tr>
            </a:tbl>
          </a:graphicData>
        </a:graphic>
      </p:graphicFrame>
      <p:grpSp>
        <p:nvGrpSpPr>
          <p:cNvPr id="615" name="Google Shape;615;p47"/>
          <p:cNvGrpSpPr/>
          <p:nvPr/>
        </p:nvGrpSpPr>
        <p:grpSpPr>
          <a:xfrm>
            <a:off x="143394" y="2729127"/>
            <a:ext cx="467181" cy="476434"/>
            <a:chOff x="2410712" y="2415450"/>
            <a:chExt cx="312600" cy="312600"/>
          </a:xfrm>
        </p:grpSpPr>
        <p:sp>
          <p:nvSpPr>
            <p:cNvPr id="616" name="Google Shape;616;p4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47"/>
          <p:cNvSpPr/>
          <p:nvPr/>
        </p:nvSpPr>
        <p:spPr>
          <a:xfrm>
            <a:off x="780625" y="54866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7"/>
          <p:cNvSpPr txBox="1"/>
          <p:nvPr/>
        </p:nvSpPr>
        <p:spPr>
          <a:xfrm>
            <a:off x="723850" y="5899650"/>
            <a:ext cx="4471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Pathophysiology of atherosclerosis</a:t>
            </a:r>
            <a:endParaRPr b="1" sz="1800">
              <a:solidFill>
                <a:srgbClr val="006D77"/>
              </a:solidFill>
              <a:highlight>
                <a:srgbClr val="EDF9F9"/>
              </a:highlight>
              <a:latin typeface="Lora"/>
              <a:ea typeface="Lora"/>
              <a:cs typeface="Lora"/>
              <a:sym typeface="Lora"/>
            </a:endParaRPr>
          </a:p>
        </p:txBody>
      </p:sp>
      <p:sp>
        <p:nvSpPr>
          <p:cNvPr id="620" name="Google Shape;620;p47"/>
          <p:cNvSpPr/>
          <p:nvPr/>
        </p:nvSpPr>
        <p:spPr>
          <a:xfrm>
            <a:off x="124498" y="6439325"/>
            <a:ext cx="1850100" cy="40686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1" name="Google Shape;621;p47"/>
          <p:cNvGrpSpPr/>
          <p:nvPr/>
        </p:nvGrpSpPr>
        <p:grpSpPr>
          <a:xfrm>
            <a:off x="256669" y="5873015"/>
            <a:ext cx="467181" cy="476434"/>
            <a:chOff x="2410712" y="2415450"/>
            <a:chExt cx="312600" cy="312600"/>
          </a:xfrm>
        </p:grpSpPr>
        <p:sp>
          <p:nvSpPr>
            <p:cNvPr id="622" name="Google Shape;622;p4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24" name="Google Shape;624;p47"/>
          <p:cNvCxnSpPr/>
          <p:nvPr/>
        </p:nvCxnSpPr>
        <p:spPr>
          <a:xfrm>
            <a:off x="1974307" y="6915820"/>
            <a:ext cx="463500" cy="0"/>
          </a:xfrm>
          <a:prstGeom prst="straightConnector1">
            <a:avLst/>
          </a:prstGeom>
          <a:noFill/>
          <a:ln cap="flat" cmpd="sng" w="19050">
            <a:solidFill>
              <a:srgbClr val="83C5BE"/>
            </a:solidFill>
            <a:prstDash val="solid"/>
            <a:round/>
            <a:headEnd len="med" w="med" type="none"/>
            <a:tailEnd len="med" w="med" type="oval"/>
          </a:ln>
        </p:spPr>
      </p:cxnSp>
      <p:sp>
        <p:nvSpPr>
          <p:cNvPr id="625" name="Google Shape;625;p47"/>
          <p:cNvSpPr txBox="1"/>
          <p:nvPr/>
        </p:nvSpPr>
        <p:spPr>
          <a:xfrm>
            <a:off x="2013466" y="6503707"/>
            <a:ext cx="1763700" cy="30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highlight>
                  <a:srgbClr val="EDF9F9"/>
                </a:highlight>
                <a:latin typeface="Lora"/>
                <a:ea typeface="Lora"/>
                <a:cs typeface="Lora"/>
                <a:sym typeface="Lora"/>
              </a:rPr>
              <a:t>A) Endothelial Injury</a:t>
            </a:r>
            <a:endParaRPr b="1" i="0" sz="1200" u="none" cap="none" strike="noStrike">
              <a:solidFill>
                <a:srgbClr val="006D77"/>
              </a:solidFill>
              <a:highlight>
                <a:srgbClr val="EDF9F9"/>
              </a:highlight>
              <a:latin typeface="Lora"/>
              <a:ea typeface="Lora"/>
              <a:cs typeface="Lora"/>
              <a:sym typeface="Lora"/>
            </a:endParaRPr>
          </a:p>
        </p:txBody>
      </p:sp>
      <p:pic>
        <p:nvPicPr>
          <p:cNvPr id="626" name="Google Shape;626;p47"/>
          <p:cNvPicPr preferRelativeResize="0"/>
          <p:nvPr/>
        </p:nvPicPr>
        <p:blipFill>
          <a:blip r:embed="rId4">
            <a:alphaModFix/>
          </a:blip>
          <a:stretch>
            <a:fillRect/>
          </a:stretch>
        </p:blipFill>
        <p:spPr>
          <a:xfrm>
            <a:off x="254037" y="6598453"/>
            <a:ext cx="1590727" cy="1225052"/>
          </a:xfrm>
          <a:prstGeom prst="rect">
            <a:avLst/>
          </a:prstGeom>
          <a:noFill/>
          <a:ln>
            <a:noFill/>
          </a:ln>
        </p:spPr>
      </p:pic>
      <p:sp>
        <p:nvSpPr>
          <p:cNvPr id="627" name="Google Shape;627;p47"/>
          <p:cNvSpPr txBox="1"/>
          <p:nvPr/>
        </p:nvSpPr>
        <p:spPr>
          <a:xfrm>
            <a:off x="2036275" y="7046187"/>
            <a:ext cx="19695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(Chemical, Physical injuries, Atheroma, HTN)</a:t>
            </a:r>
            <a:endParaRPr sz="1000">
              <a:solidFill>
                <a:srgbClr val="B7B7B7"/>
              </a:solidFill>
              <a:latin typeface="Mada"/>
              <a:ea typeface="Mada"/>
              <a:cs typeface="Mada"/>
              <a:sym typeface="Mada"/>
            </a:endParaRPr>
          </a:p>
          <a:p>
            <a:pPr indent="0" lvl="0" marL="457200" rtl="0" algn="l">
              <a:spcBef>
                <a:spcPts val="0"/>
              </a:spcBef>
              <a:spcAft>
                <a:spcPts val="0"/>
              </a:spcAft>
              <a:buNone/>
            </a:pPr>
            <a:r>
              <a:t/>
            </a:r>
            <a:endParaRPr sz="10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pic>
        <p:nvPicPr>
          <p:cNvPr id="628" name="Google Shape;628;p47"/>
          <p:cNvPicPr preferRelativeResize="0"/>
          <p:nvPr/>
        </p:nvPicPr>
        <p:blipFill>
          <a:blip r:embed="rId5">
            <a:alphaModFix/>
          </a:blip>
          <a:stretch>
            <a:fillRect/>
          </a:stretch>
        </p:blipFill>
        <p:spPr>
          <a:xfrm>
            <a:off x="76200" y="9404264"/>
            <a:ext cx="846882" cy="1004969"/>
          </a:xfrm>
          <a:prstGeom prst="rect">
            <a:avLst/>
          </a:prstGeom>
          <a:noFill/>
          <a:ln>
            <a:noFill/>
          </a:ln>
        </p:spPr>
      </p:pic>
      <p:pic>
        <p:nvPicPr>
          <p:cNvPr id="629" name="Google Shape;629;p47"/>
          <p:cNvPicPr preferRelativeResize="0"/>
          <p:nvPr/>
        </p:nvPicPr>
        <p:blipFill>
          <a:blip r:embed="rId6">
            <a:alphaModFix/>
          </a:blip>
          <a:stretch>
            <a:fillRect/>
          </a:stretch>
        </p:blipFill>
        <p:spPr>
          <a:xfrm>
            <a:off x="698320" y="7720287"/>
            <a:ext cx="1141558" cy="1683975"/>
          </a:xfrm>
          <a:prstGeom prst="rect">
            <a:avLst/>
          </a:prstGeom>
          <a:noFill/>
          <a:ln>
            <a:noFill/>
          </a:ln>
        </p:spPr>
      </p:pic>
      <p:cxnSp>
        <p:nvCxnSpPr>
          <p:cNvPr id="630" name="Google Shape;630;p47"/>
          <p:cNvCxnSpPr/>
          <p:nvPr/>
        </p:nvCxnSpPr>
        <p:spPr>
          <a:xfrm>
            <a:off x="1974304" y="8144246"/>
            <a:ext cx="463500" cy="0"/>
          </a:xfrm>
          <a:prstGeom prst="straightConnector1">
            <a:avLst/>
          </a:prstGeom>
          <a:noFill/>
          <a:ln cap="flat" cmpd="sng" w="19050">
            <a:solidFill>
              <a:srgbClr val="83C5BE"/>
            </a:solidFill>
            <a:prstDash val="solid"/>
            <a:round/>
            <a:headEnd len="med" w="med" type="none"/>
            <a:tailEnd len="med" w="med" type="oval"/>
          </a:ln>
        </p:spPr>
      </p:cxnSp>
      <p:sp>
        <p:nvSpPr>
          <p:cNvPr id="631" name="Google Shape;631;p47"/>
          <p:cNvSpPr txBox="1"/>
          <p:nvPr/>
        </p:nvSpPr>
        <p:spPr>
          <a:xfrm>
            <a:off x="2013445" y="7698257"/>
            <a:ext cx="1763700" cy="42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highlight>
                  <a:srgbClr val="EDF9F9"/>
                </a:highlight>
                <a:latin typeface="Lora"/>
                <a:ea typeface="Lora"/>
                <a:cs typeface="Lora"/>
                <a:sym typeface="Lora"/>
              </a:rPr>
              <a:t>B) Fatty streak</a:t>
            </a:r>
            <a:endParaRPr b="1" i="0" sz="1200" u="none" cap="none" strike="noStrike">
              <a:solidFill>
                <a:srgbClr val="006D77"/>
              </a:solidFill>
              <a:highlight>
                <a:srgbClr val="EDF9F9"/>
              </a:highlight>
              <a:latin typeface="Lora"/>
              <a:ea typeface="Lora"/>
              <a:cs typeface="Lora"/>
              <a:sym typeface="Lora"/>
            </a:endParaRPr>
          </a:p>
        </p:txBody>
      </p:sp>
      <p:sp>
        <p:nvSpPr>
          <p:cNvPr id="632" name="Google Shape;632;p47"/>
          <p:cNvSpPr txBox="1"/>
          <p:nvPr/>
        </p:nvSpPr>
        <p:spPr>
          <a:xfrm>
            <a:off x="2097213" y="8165432"/>
            <a:ext cx="1929900" cy="8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(Increased permeability to lipids &amp; Inflammatory cells to leak into sub-endothelial area, leukocytes adhere &amp; digest lipid to become </a:t>
            </a:r>
            <a:r>
              <a:rPr lang="en-GB" sz="1200">
                <a:solidFill>
                  <a:srgbClr val="FF0000"/>
                </a:solidFill>
                <a:latin typeface="Calibri"/>
                <a:ea typeface="Calibri"/>
                <a:cs typeface="Calibri"/>
                <a:sym typeface="Calibri"/>
              </a:rPr>
              <a:t>Foam cells</a:t>
            </a:r>
            <a:r>
              <a:rPr lang="en-GB" sz="1200">
                <a:solidFill>
                  <a:schemeClr val="dk1"/>
                </a:solidFill>
                <a:latin typeface="Calibri"/>
                <a:ea typeface="Calibri"/>
                <a:cs typeface="Calibri"/>
                <a:sym typeface="Calibri"/>
              </a:rPr>
              <a:t>)</a:t>
            </a:r>
            <a:endParaRPr sz="1200">
              <a:solidFill>
                <a:srgbClr val="6AA84F"/>
              </a:solidFill>
              <a:latin typeface="Mada"/>
              <a:ea typeface="Mada"/>
              <a:cs typeface="Mada"/>
              <a:sym typeface="Mada"/>
            </a:endParaRPr>
          </a:p>
        </p:txBody>
      </p:sp>
      <p:sp>
        <p:nvSpPr>
          <p:cNvPr id="633" name="Google Shape;633;p47"/>
          <p:cNvSpPr/>
          <p:nvPr/>
        </p:nvSpPr>
        <p:spPr>
          <a:xfrm>
            <a:off x="4067450" y="6338350"/>
            <a:ext cx="1590600" cy="40686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4" name="Google Shape;634;p47"/>
          <p:cNvCxnSpPr/>
          <p:nvPr/>
        </p:nvCxnSpPr>
        <p:spPr>
          <a:xfrm>
            <a:off x="5658168" y="6840843"/>
            <a:ext cx="486000" cy="0"/>
          </a:xfrm>
          <a:prstGeom prst="straightConnector1">
            <a:avLst/>
          </a:prstGeom>
          <a:noFill/>
          <a:ln cap="flat" cmpd="sng" w="19050">
            <a:solidFill>
              <a:srgbClr val="83C5BE"/>
            </a:solidFill>
            <a:prstDash val="solid"/>
            <a:round/>
            <a:headEnd len="med" w="med" type="none"/>
            <a:tailEnd len="med" w="med" type="oval"/>
          </a:ln>
        </p:spPr>
      </p:cxnSp>
      <p:sp>
        <p:nvSpPr>
          <p:cNvPr id="635" name="Google Shape;635;p47"/>
          <p:cNvSpPr txBox="1"/>
          <p:nvPr/>
        </p:nvSpPr>
        <p:spPr>
          <a:xfrm>
            <a:off x="5694380" y="6452623"/>
            <a:ext cx="1849200" cy="34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highlight>
                  <a:srgbClr val="EDF9F9"/>
                </a:highlight>
                <a:latin typeface="Lora"/>
                <a:ea typeface="Lora"/>
                <a:cs typeface="Lora"/>
                <a:sym typeface="Lora"/>
              </a:rPr>
              <a:t>C) Simple Plaque</a:t>
            </a:r>
            <a:endParaRPr b="1" i="0" sz="1200" u="none" cap="none" strike="noStrike">
              <a:solidFill>
                <a:srgbClr val="006D77"/>
              </a:solidFill>
              <a:highlight>
                <a:srgbClr val="EDF9F9"/>
              </a:highlight>
              <a:latin typeface="Lora"/>
              <a:ea typeface="Lora"/>
              <a:cs typeface="Lora"/>
              <a:sym typeface="Lora"/>
            </a:endParaRPr>
          </a:p>
        </p:txBody>
      </p:sp>
      <p:sp>
        <p:nvSpPr>
          <p:cNvPr id="636" name="Google Shape;636;p47"/>
          <p:cNvSpPr txBox="1"/>
          <p:nvPr/>
        </p:nvSpPr>
        <p:spPr>
          <a:xfrm>
            <a:off x="5766180" y="6886037"/>
            <a:ext cx="1769400" cy="9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(SMC exit the media &amp; become fibroblast &amp; produce collagen which rise to atheroma)</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pic>
        <p:nvPicPr>
          <p:cNvPr id="637" name="Google Shape;637;p47"/>
          <p:cNvPicPr preferRelativeResize="0"/>
          <p:nvPr/>
        </p:nvPicPr>
        <p:blipFill>
          <a:blip r:embed="rId5">
            <a:alphaModFix/>
          </a:blip>
          <a:stretch>
            <a:fillRect/>
          </a:stretch>
        </p:blipFill>
        <p:spPr>
          <a:xfrm>
            <a:off x="4067450" y="9483896"/>
            <a:ext cx="665855" cy="845695"/>
          </a:xfrm>
          <a:prstGeom prst="rect">
            <a:avLst/>
          </a:prstGeom>
          <a:noFill/>
          <a:ln>
            <a:noFill/>
          </a:ln>
        </p:spPr>
      </p:pic>
      <p:cxnSp>
        <p:nvCxnSpPr>
          <p:cNvPr id="638" name="Google Shape;638;p47"/>
          <p:cNvCxnSpPr/>
          <p:nvPr/>
        </p:nvCxnSpPr>
        <p:spPr>
          <a:xfrm>
            <a:off x="5658168" y="8407056"/>
            <a:ext cx="486000" cy="0"/>
          </a:xfrm>
          <a:prstGeom prst="straightConnector1">
            <a:avLst/>
          </a:prstGeom>
          <a:noFill/>
          <a:ln cap="flat" cmpd="sng" w="19050">
            <a:solidFill>
              <a:srgbClr val="83C5BE"/>
            </a:solidFill>
            <a:prstDash val="solid"/>
            <a:round/>
            <a:headEnd len="med" w="med" type="none"/>
            <a:tailEnd len="med" w="med" type="oval"/>
          </a:ln>
        </p:spPr>
      </p:cxnSp>
      <p:sp>
        <p:nvSpPr>
          <p:cNvPr id="639" name="Google Shape;639;p47"/>
          <p:cNvSpPr txBox="1"/>
          <p:nvPr/>
        </p:nvSpPr>
        <p:spPr>
          <a:xfrm>
            <a:off x="5694380" y="7900928"/>
            <a:ext cx="1849200" cy="34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200">
                <a:solidFill>
                  <a:srgbClr val="006D77"/>
                </a:solidFill>
                <a:highlight>
                  <a:srgbClr val="EDF9F9"/>
                </a:highlight>
                <a:latin typeface="Lora"/>
                <a:ea typeface="Lora"/>
                <a:cs typeface="Lora"/>
                <a:sym typeface="Lora"/>
              </a:rPr>
              <a:t>D) Complex Plaque</a:t>
            </a:r>
            <a:endParaRPr b="1" i="0" sz="1200" u="none" cap="none" strike="noStrike">
              <a:solidFill>
                <a:srgbClr val="006D77"/>
              </a:solidFill>
              <a:highlight>
                <a:srgbClr val="EDF9F9"/>
              </a:highlight>
              <a:latin typeface="Lora"/>
              <a:ea typeface="Lora"/>
              <a:cs typeface="Lora"/>
              <a:sym typeface="Lora"/>
            </a:endParaRPr>
          </a:p>
        </p:txBody>
      </p:sp>
      <p:sp>
        <p:nvSpPr>
          <p:cNvPr id="640" name="Google Shape;640;p47"/>
          <p:cNvSpPr txBox="1"/>
          <p:nvPr/>
        </p:nvSpPr>
        <p:spPr>
          <a:xfrm>
            <a:off x="5658214" y="8407056"/>
            <a:ext cx="1769400" cy="9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(Rupture of the plaque results in </a:t>
            </a:r>
            <a:r>
              <a:rPr lang="en-GB" sz="1200">
                <a:solidFill>
                  <a:srgbClr val="FF0000"/>
                </a:solidFill>
                <a:latin typeface="Calibri"/>
                <a:ea typeface="Calibri"/>
                <a:cs typeface="Calibri"/>
                <a:sym typeface="Calibri"/>
              </a:rPr>
              <a:t>thrombosis</a:t>
            </a:r>
            <a:r>
              <a:rPr lang="en-GB" sz="1200">
                <a:solidFill>
                  <a:schemeClr val="dk1"/>
                </a:solidFill>
                <a:latin typeface="Calibri"/>
                <a:ea typeface="Calibri"/>
                <a:cs typeface="Calibri"/>
                <a:sym typeface="Calibri"/>
              </a:rPr>
              <a:t> and </a:t>
            </a:r>
            <a:r>
              <a:rPr lang="en-GB" sz="1200">
                <a:solidFill>
                  <a:srgbClr val="FF0000"/>
                </a:solidFill>
                <a:latin typeface="Calibri"/>
                <a:ea typeface="Calibri"/>
                <a:cs typeface="Calibri"/>
                <a:sym typeface="Calibri"/>
              </a:rPr>
              <a:t>embolization</a:t>
            </a:r>
            <a:r>
              <a:rPr lang="en-GB" sz="1200">
                <a:solidFill>
                  <a:schemeClr val="dk1"/>
                </a:solidFill>
                <a:latin typeface="Calibri"/>
                <a:ea typeface="Calibri"/>
                <a:cs typeface="Calibri"/>
                <a:sym typeface="Calibri"/>
              </a:rPr>
              <a:t>)</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sz="1200">
              <a:solidFill>
                <a:srgbClr val="6AA84F"/>
              </a:solidFill>
              <a:latin typeface="Mada"/>
              <a:ea typeface="Mada"/>
              <a:cs typeface="Mada"/>
              <a:sym typeface="Mada"/>
            </a:endParaRPr>
          </a:p>
        </p:txBody>
      </p:sp>
      <p:pic>
        <p:nvPicPr>
          <p:cNvPr id="641" name="Google Shape;641;p47"/>
          <p:cNvPicPr preferRelativeResize="0"/>
          <p:nvPr/>
        </p:nvPicPr>
        <p:blipFill>
          <a:blip r:embed="rId7">
            <a:alphaModFix/>
          </a:blip>
          <a:stretch>
            <a:fillRect/>
          </a:stretch>
        </p:blipFill>
        <p:spPr>
          <a:xfrm>
            <a:off x="4609553" y="6328300"/>
            <a:ext cx="931948" cy="1436914"/>
          </a:xfrm>
          <a:prstGeom prst="rect">
            <a:avLst/>
          </a:prstGeom>
          <a:noFill/>
          <a:ln>
            <a:noFill/>
          </a:ln>
        </p:spPr>
      </p:pic>
      <p:pic>
        <p:nvPicPr>
          <p:cNvPr id="642" name="Google Shape;642;p47"/>
          <p:cNvPicPr preferRelativeResize="0"/>
          <p:nvPr/>
        </p:nvPicPr>
        <p:blipFill>
          <a:blip r:embed="rId8">
            <a:alphaModFix/>
          </a:blip>
          <a:stretch>
            <a:fillRect/>
          </a:stretch>
        </p:blipFill>
        <p:spPr>
          <a:xfrm>
            <a:off x="4609555" y="8005595"/>
            <a:ext cx="931948" cy="1403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8"/>
          <p:cNvSpPr txBox="1"/>
          <p:nvPr/>
        </p:nvSpPr>
        <p:spPr>
          <a:xfrm>
            <a:off x="-5389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Arterial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649" name="Google Shape;649;p48"/>
          <p:cNvCxnSpPr/>
          <p:nvPr/>
        </p:nvCxnSpPr>
        <p:spPr>
          <a:xfrm>
            <a:off x="781675" y="525150"/>
            <a:ext cx="6552000" cy="3900"/>
          </a:xfrm>
          <a:prstGeom prst="straightConnector1">
            <a:avLst/>
          </a:prstGeom>
          <a:noFill/>
          <a:ln cap="flat" cmpd="sng" w="19050">
            <a:solidFill>
              <a:srgbClr val="83C5BE"/>
            </a:solidFill>
            <a:prstDash val="solid"/>
            <a:round/>
            <a:headEnd len="med" w="med" type="oval"/>
            <a:tailEnd len="med" w="med" type="oval"/>
          </a:ln>
        </p:spPr>
      </p:cxnSp>
      <p:sp>
        <p:nvSpPr>
          <p:cNvPr id="650" name="Google Shape;650;p48"/>
          <p:cNvSpPr txBox="1"/>
          <p:nvPr/>
        </p:nvSpPr>
        <p:spPr>
          <a:xfrm>
            <a:off x="3327575" y="130475"/>
            <a:ext cx="55257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Peripheral Arterial Disease (PAD)</a:t>
            </a:r>
            <a:endParaRPr b="1" sz="1800">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sz="1800">
              <a:highlight>
                <a:srgbClr val="EDF9F9"/>
              </a:highlight>
            </a:endParaRPr>
          </a:p>
        </p:txBody>
      </p:sp>
      <p:sp>
        <p:nvSpPr>
          <p:cNvPr id="651" name="Google Shape;651;p48"/>
          <p:cNvSpPr/>
          <p:nvPr/>
        </p:nvSpPr>
        <p:spPr>
          <a:xfrm>
            <a:off x="161925" y="782200"/>
            <a:ext cx="7105500" cy="1353900"/>
          </a:xfrm>
          <a:prstGeom prst="roundRect">
            <a:avLst>
              <a:gd fmla="val 5989"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p:nvPr/>
        </p:nvSpPr>
        <p:spPr>
          <a:xfrm>
            <a:off x="569075" y="622300"/>
            <a:ext cx="1333800" cy="226200"/>
          </a:xfrm>
          <a:prstGeom prst="roundRect">
            <a:avLst>
              <a:gd fmla="val 16667" name="adj"/>
            </a:avLst>
          </a:prstGeom>
          <a:solidFill>
            <a:srgbClr val="FFDDD2"/>
          </a:solidFill>
          <a:ln cap="flat" cmpd="sng" w="9525">
            <a:solidFill>
              <a:srgbClr val="FFDDD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8"/>
          <p:cNvSpPr txBox="1"/>
          <p:nvPr/>
        </p:nvSpPr>
        <p:spPr>
          <a:xfrm>
            <a:off x="569075" y="560250"/>
            <a:ext cx="1584300" cy="3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E29578"/>
                </a:solidFill>
                <a:latin typeface="Lora"/>
                <a:ea typeface="Lora"/>
                <a:cs typeface="Lora"/>
                <a:sym typeface="Lora"/>
              </a:rPr>
              <a:t>Chronic PAD</a:t>
            </a:r>
            <a:endParaRPr sz="1200">
              <a:solidFill>
                <a:srgbClr val="E29578"/>
              </a:solidFill>
            </a:endParaRPr>
          </a:p>
        </p:txBody>
      </p:sp>
      <p:sp>
        <p:nvSpPr>
          <p:cNvPr id="654" name="Google Shape;654;p48"/>
          <p:cNvSpPr txBox="1"/>
          <p:nvPr/>
        </p:nvSpPr>
        <p:spPr>
          <a:xfrm>
            <a:off x="228600" y="639375"/>
            <a:ext cx="7038900" cy="149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1) </a:t>
            </a:r>
            <a:r>
              <a:rPr b="1" lang="en-GB" sz="1000" u="sng">
                <a:solidFill>
                  <a:schemeClr val="dk1"/>
                </a:solidFill>
                <a:latin typeface="Mada"/>
                <a:ea typeface="Mada"/>
                <a:cs typeface="Mada"/>
                <a:sym typeface="Mada"/>
              </a:rPr>
              <a:t>Pathophysiology:</a:t>
            </a:r>
            <a:r>
              <a:rPr lang="en-GB" sz="1000">
                <a:solidFill>
                  <a:schemeClr val="dk1"/>
                </a:solidFill>
                <a:latin typeface="Mada"/>
                <a:ea typeface="Mada"/>
                <a:cs typeface="Mada"/>
                <a:sym typeface="Mada"/>
              </a:rPr>
              <a:t> Slow gradual luminal stenosis 2ndry to plaque Collateral development compensate, Exertional symptoms appear first lead to IC &amp; CLI &amp; DF</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i="1" lang="en-GB" sz="1000" u="sng">
                <a:solidFill>
                  <a:schemeClr val="dk1"/>
                </a:solidFill>
                <a:latin typeface="Mada"/>
                <a:ea typeface="Mada"/>
                <a:cs typeface="Mada"/>
                <a:sym typeface="Mada"/>
              </a:rPr>
              <a:t>1 Area of stenosis</a:t>
            </a:r>
            <a:r>
              <a:rPr lang="en-GB" sz="1000">
                <a:solidFill>
                  <a:schemeClr val="dk1"/>
                </a:solidFill>
                <a:latin typeface="Mada"/>
                <a:ea typeface="Mada"/>
                <a:cs typeface="Mada"/>
                <a:sym typeface="Mada"/>
              </a:rPr>
              <a:t> Asymp / </a:t>
            </a:r>
            <a:r>
              <a:rPr i="1" lang="en-GB" sz="1000" u="sng">
                <a:solidFill>
                  <a:schemeClr val="dk1"/>
                </a:solidFill>
                <a:latin typeface="Mada"/>
                <a:ea typeface="Mada"/>
                <a:cs typeface="Mada"/>
                <a:sym typeface="Mada"/>
              </a:rPr>
              <a:t>Multiple</a:t>
            </a:r>
            <a:r>
              <a:rPr lang="en-GB" sz="1000">
                <a:solidFill>
                  <a:schemeClr val="dk1"/>
                </a:solidFill>
                <a:latin typeface="Mada"/>
                <a:ea typeface="Mada"/>
                <a:cs typeface="Mada"/>
                <a:sym typeface="Mada"/>
              </a:rPr>
              <a:t> Claudication / </a:t>
            </a:r>
            <a:r>
              <a:rPr i="1" lang="en-GB" sz="1000" u="sng">
                <a:solidFill>
                  <a:schemeClr val="dk1"/>
                </a:solidFill>
                <a:latin typeface="Mada"/>
                <a:ea typeface="Mada"/>
                <a:cs typeface="Mada"/>
                <a:sym typeface="Mada"/>
              </a:rPr>
              <a:t>More</a:t>
            </a:r>
            <a:r>
              <a:rPr lang="en-GB" sz="1000">
                <a:solidFill>
                  <a:schemeClr val="dk1"/>
                </a:solidFill>
                <a:latin typeface="Mada"/>
                <a:ea typeface="Mada"/>
                <a:cs typeface="Mada"/>
                <a:sym typeface="Mada"/>
              </a:rPr>
              <a:t> Peripheral ischemia</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2)</a:t>
            </a:r>
            <a:r>
              <a:rPr lang="en-GB" sz="1000">
                <a:solidFill>
                  <a:schemeClr val="dk1"/>
                </a:solidFill>
                <a:latin typeface="Mada"/>
                <a:ea typeface="Mada"/>
                <a:cs typeface="Mada"/>
                <a:sym typeface="Mada"/>
              </a:rPr>
              <a:t>  </a:t>
            </a:r>
            <a:r>
              <a:rPr b="1" lang="en-GB" sz="1000" u="sng">
                <a:solidFill>
                  <a:schemeClr val="dk1"/>
                </a:solidFill>
                <a:latin typeface="Mada"/>
                <a:ea typeface="Mada"/>
                <a:cs typeface="Mada"/>
                <a:sym typeface="Mada"/>
              </a:rPr>
              <a:t>Mechanism of injury</a:t>
            </a:r>
            <a:r>
              <a:rPr lang="en-GB" sz="1000">
                <a:solidFill>
                  <a:schemeClr val="dk1"/>
                </a:solidFill>
                <a:latin typeface="Mada"/>
                <a:ea typeface="Mada"/>
                <a:cs typeface="Mada"/>
                <a:sym typeface="Mada"/>
              </a:rPr>
              <a:t>: in chronic pain occur after walking 300m-1km</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A-  Stenosis compensated by collaterals vessels / Symptoms on exercise.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B-  Thrombosis of critical stenosis / Little change in symptoms.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latin typeface="Mada"/>
              <a:ea typeface="Mada"/>
              <a:cs typeface="Mada"/>
              <a:sym typeface="Mada"/>
            </a:endParaRPr>
          </a:p>
        </p:txBody>
      </p:sp>
      <p:sp>
        <p:nvSpPr>
          <p:cNvPr id="655" name="Google Shape;655;p48"/>
          <p:cNvSpPr/>
          <p:nvPr/>
        </p:nvSpPr>
        <p:spPr>
          <a:xfrm>
            <a:off x="161925" y="2382150"/>
            <a:ext cx="7105500" cy="1970400"/>
          </a:xfrm>
          <a:prstGeom prst="roundRect">
            <a:avLst>
              <a:gd fmla="val 5989" name="adj"/>
            </a:avLst>
          </a:prstGeom>
          <a:noFill/>
          <a:ln cap="flat" cmpd="sng" w="9525">
            <a:solidFill>
              <a:srgbClr val="C4EAE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p:nvPr/>
        </p:nvSpPr>
        <p:spPr>
          <a:xfrm>
            <a:off x="563575" y="2222250"/>
            <a:ext cx="2646300" cy="226200"/>
          </a:xfrm>
          <a:prstGeom prst="roundRect">
            <a:avLst>
              <a:gd fmla="val 16667" name="adj"/>
            </a:avLst>
          </a:prstGeom>
          <a:solidFill>
            <a:srgbClr val="C4EAE2"/>
          </a:solidFill>
          <a:ln cap="flat" cmpd="sng" w="9525">
            <a:solidFill>
              <a:srgbClr val="C4EAE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8"/>
          <p:cNvSpPr txBox="1"/>
          <p:nvPr/>
        </p:nvSpPr>
        <p:spPr>
          <a:xfrm>
            <a:off x="587325" y="2146050"/>
            <a:ext cx="32541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rgbClr val="006D77"/>
                </a:solidFill>
                <a:latin typeface="Lora"/>
                <a:ea typeface="Lora"/>
                <a:cs typeface="Lora"/>
                <a:sym typeface="Lora"/>
              </a:rPr>
              <a:t>Intermittent Claudication (IC)</a:t>
            </a:r>
            <a:endParaRPr b="1" sz="1200">
              <a:solidFill>
                <a:srgbClr val="006D77"/>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b="1" sz="1200">
              <a:solidFill>
                <a:srgbClr val="006D77"/>
              </a:solidFill>
              <a:latin typeface="Lora"/>
              <a:ea typeface="Lora"/>
              <a:cs typeface="Lora"/>
              <a:sym typeface="Lora"/>
            </a:endParaRPr>
          </a:p>
        </p:txBody>
      </p:sp>
      <p:sp>
        <p:nvSpPr>
          <p:cNvPr id="658" name="Google Shape;658;p48"/>
          <p:cNvSpPr txBox="1"/>
          <p:nvPr/>
        </p:nvSpPr>
        <p:spPr>
          <a:xfrm>
            <a:off x="233175" y="2464975"/>
            <a:ext cx="7176600" cy="197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latin typeface="Mada"/>
                <a:ea typeface="Mada"/>
                <a:cs typeface="Mada"/>
                <a:sym typeface="Mada"/>
              </a:rPr>
              <a:t>A) </a:t>
            </a:r>
            <a:r>
              <a:rPr b="1" lang="en-GB" sz="1000">
                <a:latin typeface="Mada"/>
                <a:ea typeface="Mada"/>
                <a:cs typeface="Mada"/>
                <a:sym typeface="Mada"/>
              </a:rPr>
              <a:t>Clinical features:</a:t>
            </a:r>
            <a:r>
              <a:rPr lang="en-GB" sz="1000">
                <a:latin typeface="Mada"/>
                <a:ea typeface="Mada"/>
                <a:cs typeface="Mada"/>
                <a:sym typeface="Mada"/>
              </a:rPr>
              <a:t> Muscular pain, present with walking (Pain occur at the same distance every time), Relieved by resting, Impotence, Skin change, toenail change.</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B) Claudication site:</a:t>
            </a:r>
            <a:r>
              <a:rPr lang="en-GB" sz="1000">
                <a:latin typeface="Mada"/>
                <a:ea typeface="Mada"/>
                <a:cs typeface="Mada"/>
                <a:sym typeface="Mada"/>
              </a:rPr>
              <a:t> Pain occur distal to the occlusion</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1) </a:t>
            </a:r>
            <a:r>
              <a:rPr lang="en-GB" sz="1000">
                <a:latin typeface="Mada"/>
                <a:ea typeface="Mada"/>
                <a:cs typeface="Mada"/>
                <a:sym typeface="Mada"/>
              </a:rPr>
              <a:t>Bilateral thigh and/or Buttock Aortoiliac arteries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2) Unilateral thigh and/or Buttock Iliac arteries (Buttock →  common iliac / Thigh →  External iliac)</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3) Calf Femoropopliteal arteries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4) Foot Tibial arteries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C) Investigation: CBC</a:t>
            </a:r>
            <a:r>
              <a:rPr lang="en-GB" sz="1000">
                <a:latin typeface="Mada"/>
                <a:ea typeface="Mada"/>
                <a:cs typeface="Mada"/>
                <a:sym typeface="Mada"/>
              </a:rPr>
              <a:t>, </a:t>
            </a:r>
            <a:r>
              <a:rPr b="1" lang="en-GB" sz="1000">
                <a:latin typeface="Mada"/>
                <a:ea typeface="Mada"/>
                <a:cs typeface="Mada"/>
                <a:sym typeface="Mada"/>
              </a:rPr>
              <a:t>Creatinine</a:t>
            </a:r>
            <a:r>
              <a:rPr lang="en-GB" sz="1000">
                <a:latin typeface="Mada"/>
                <a:ea typeface="Mada"/>
                <a:cs typeface="Mada"/>
                <a:sym typeface="Mada"/>
              </a:rPr>
              <a:t>, </a:t>
            </a:r>
            <a:r>
              <a:rPr b="1" lang="en-GB" sz="1000">
                <a:latin typeface="Mada"/>
                <a:ea typeface="Mada"/>
                <a:cs typeface="Mada"/>
                <a:sym typeface="Mada"/>
              </a:rPr>
              <a:t>Coagulation</a:t>
            </a:r>
            <a:r>
              <a:rPr lang="en-GB" sz="1000">
                <a:latin typeface="Mada"/>
                <a:ea typeface="Mada"/>
                <a:cs typeface="Mada"/>
                <a:sym typeface="Mada"/>
              </a:rPr>
              <a:t> </a:t>
            </a:r>
            <a:r>
              <a:rPr b="1" lang="en-GB" sz="1000">
                <a:latin typeface="Mada"/>
                <a:ea typeface="Mada"/>
                <a:cs typeface="Mada"/>
                <a:sym typeface="Mada"/>
              </a:rPr>
              <a:t>profile</a:t>
            </a:r>
            <a:r>
              <a:rPr lang="en-GB" sz="1000">
                <a:latin typeface="Mada"/>
                <a:ea typeface="Mada"/>
                <a:cs typeface="Mada"/>
                <a:sym typeface="Mada"/>
              </a:rPr>
              <a:t>, </a:t>
            </a:r>
            <a:r>
              <a:rPr b="1" lang="en-GB" sz="1000">
                <a:latin typeface="Mada"/>
                <a:ea typeface="Mada"/>
                <a:cs typeface="Mada"/>
                <a:sym typeface="Mada"/>
              </a:rPr>
              <a:t>Lipid</a:t>
            </a:r>
            <a:r>
              <a:rPr lang="en-GB" sz="1000">
                <a:latin typeface="Mada"/>
                <a:ea typeface="Mada"/>
                <a:cs typeface="Mada"/>
                <a:sym typeface="Mada"/>
              </a:rPr>
              <a:t> </a:t>
            </a:r>
            <a:r>
              <a:rPr b="1" lang="en-GB" sz="1000">
                <a:latin typeface="Mada"/>
                <a:ea typeface="Mada"/>
                <a:cs typeface="Mada"/>
                <a:sym typeface="Mada"/>
              </a:rPr>
              <a:t>profile</a:t>
            </a:r>
            <a:r>
              <a:rPr lang="en-GB" sz="1000">
                <a:latin typeface="Mada"/>
                <a:ea typeface="Mada"/>
                <a:cs typeface="Mada"/>
                <a:sym typeface="Mada"/>
              </a:rPr>
              <a:t> &amp; </a:t>
            </a:r>
            <a:r>
              <a:rPr b="1" lang="en-GB" sz="1000">
                <a:latin typeface="Mada"/>
                <a:ea typeface="Mada"/>
                <a:cs typeface="Mada"/>
                <a:sym typeface="Mada"/>
              </a:rPr>
              <a:t>Hbg</a:t>
            </a:r>
            <a:r>
              <a:rPr lang="en-GB" sz="1000">
                <a:latin typeface="Mada"/>
                <a:ea typeface="Mada"/>
                <a:cs typeface="Mada"/>
                <a:sym typeface="Mada"/>
              </a:rPr>
              <a:t> </a:t>
            </a:r>
            <a:r>
              <a:rPr b="1" lang="en-GB" sz="1000">
                <a:latin typeface="Mada"/>
                <a:ea typeface="Mada"/>
                <a:cs typeface="Mada"/>
                <a:sym typeface="Mada"/>
              </a:rPr>
              <a:t>A1C</a:t>
            </a:r>
            <a:r>
              <a:rPr lang="en-GB" sz="1000">
                <a:latin typeface="Mada"/>
                <a:ea typeface="Mada"/>
                <a:cs typeface="Mada"/>
                <a:sym typeface="Mada"/>
              </a:rPr>
              <a:t> (modifiable RF), </a:t>
            </a:r>
            <a:r>
              <a:rPr b="1" lang="en-GB" sz="1000">
                <a:latin typeface="Mada"/>
                <a:ea typeface="Mada"/>
                <a:cs typeface="Mada"/>
                <a:sym typeface="Mada"/>
              </a:rPr>
              <a:t>ECG</a:t>
            </a:r>
            <a:r>
              <a:rPr lang="en-GB" sz="1000">
                <a:latin typeface="Mada"/>
                <a:ea typeface="Mada"/>
                <a:cs typeface="Mada"/>
                <a:sym typeface="Mada"/>
              </a:rPr>
              <a:t>, </a:t>
            </a:r>
            <a:r>
              <a:rPr b="1" lang="en-GB" sz="1000">
                <a:latin typeface="Mada"/>
                <a:ea typeface="Mada"/>
                <a:cs typeface="Mada"/>
                <a:sym typeface="Mada"/>
              </a:rPr>
              <a:t>Echo</a:t>
            </a:r>
            <a:r>
              <a:rPr lang="en-GB" sz="1000">
                <a:latin typeface="Mada"/>
                <a:ea typeface="Mada"/>
                <a:cs typeface="Mada"/>
                <a:sym typeface="Mada"/>
              </a:rPr>
              <a:t> (assess the coronary artery), </a:t>
            </a:r>
            <a:r>
              <a:rPr b="1" lang="en-GB" sz="1000">
                <a:latin typeface="Mada"/>
                <a:ea typeface="Mada"/>
                <a:cs typeface="Mada"/>
                <a:sym typeface="Mada"/>
              </a:rPr>
              <a:t>ABI</a:t>
            </a:r>
            <a:r>
              <a:rPr lang="en-GB" sz="1000">
                <a:latin typeface="Mada"/>
                <a:ea typeface="Mada"/>
                <a:cs typeface="Mada"/>
                <a:sym typeface="Mada"/>
              </a:rPr>
              <a:t> (0.8-0.4 / Normal &gt; 0.9), </a:t>
            </a:r>
            <a:r>
              <a:rPr b="1" lang="en-GB" sz="1000">
                <a:latin typeface="Mada"/>
                <a:ea typeface="Mada"/>
                <a:cs typeface="Mada"/>
                <a:sym typeface="Mada"/>
              </a:rPr>
              <a:t>Toe</a:t>
            </a:r>
            <a:r>
              <a:rPr lang="en-GB" sz="1000">
                <a:latin typeface="Mada"/>
                <a:ea typeface="Mada"/>
                <a:cs typeface="Mada"/>
                <a:sym typeface="Mada"/>
              </a:rPr>
              <a:t> </a:t>
            </a:r>
            <a:r>
              <a:rPr b="1" lang="en-GB" sz="1000">
                <a:latin typeface="Mada"/>
                <a:ea typeface="Mada"/>
                <a:cs typeface="Mada"/>
                <a:sym typeface="Mada"/>
              </a:rPr>
              <a:t>pressure</a:t>
            </a:r>
            <a:r>
              <a:rPr lang="en-GB" sz="1000">
                <a:latin typeface="Mada"/>
                <a:ea typeface="Mada"/>
                <a:cs typeface="Mada"/>
                <a:sym typeface="Mada"/>
              </a:rPr>
              <a:t> (&lt;50 mmHg), </a:t>
            </a:r>
            <a:r>
              <a:rPr b="1" lang="en-GB" sz="1000">
                <a:latin typeface="Mada"/>
                <a:ea typeface="Mada"/>
                <a:cs typeface="Mada"/>
                <a:sym typeface="Mada"/>
              </a:rPr>
              <a:t>Duplex</a:t>
            </a:r>
            <a:r>
              <a:rPr lang="en-GB" sz="1000">
                <a:latin typeface="Mada"/>
                <a:ea typeface="Mada"/>
                <a:cs typeface="Mada"/>
                <a:sym typeface="Mada"/>
              </a:rPr>
              <a:t> </a:t>
            </a:r>
            <a:r>
              <a:rPr b="1" lang="en-GB" sz="1000">
                <a:latin typeface="Mada"/>
                <a:ea typeface="Mada"/>
                <a:cs typeface="Mada"/>
                <a:sym typeface="Mada"/>
              </a:rPr>
              <a:t>US</a:t>
            </a:r>
            <a:r>
              <a:rPr lang="en-GB" sz="1000">
                <a:latin typeface="Mada"/>
                <a:ea typeface="Mada"/>
                <a:cs typeface="Mada"/>
                <a:sym typeface="Mada"/>
              </a:rPr>
              <a:t> (</a:t>
            </a:r>
            <a:r>
              <a:rPr i="1" lang="en-GB" sz="1000" u="sng">
                <a:latin typeface="Mada"/>
                <a:ea typeface="Mada"/>
                <a:cs typeface="Mada"/>
                <a:sym typeface="Mada"/>
              </a:rPr>
              <a:t>single stenosis</a:t>
            </a:r>
            <a:r>
              <a:rPr lang="en-GB" sz="1000">
                <a:latin typeface="Mada"/>
                <a:ea typeface="Mada"/>
                <a:cs typeface="Mada"/>
                <a:sym typeface="Mada"/>
              </a:rPr>
              <a:t>), </a:t>
            </a:r>
            <a:r>
              <a:rPr b="1" lang="en-GB" sz="1000">
                <a:latin typeface="Mada"/>
                <a:ea typeface="Mada"/>
                <a:cs typeface="Mada"/>
                <a:sym typeface="Mada"/>
              </a:rPr>
              <a:t>CTA</a:t>
            </a:r>
            <a:r>
              <a:rPr lang="en-GB" sz="1000">
                <a:latin typeface="Mada"/>
                <a:ea typeface="Mada"/>
                <a:cs typeface="Mada"/>
                <a:sym typeface="Mada"/>
              </a:rPr>
              <a:t>, </a:t>
            </a:r>
            <a:r>
              <a:rPr b="1" lang="en-GB" sz="1000">
                <a:latin typeface="Mada"/>
                <a:ea typeface="Mada"/>
                <a:cs typeface="Mada"/>
                <a:sym typeface="Mada"/>
              </a:rPr>
              <a:t>MRA</a:t>
            </a:r>
            <a:r>
              <a:rPr lang="en-GB" sz="1000">
                <a:latin typeface="Mada"/>
                <a:ea typeface="Mada"/>
                <a:cs typeface="Mada"/>
                <a:sym typeface="Mada"/>
              </a:rPr>
              <a:t>, </a:t>
            </a:r>
            <a:r>
              <a:rPr b="1" lang="en-GB" sz="1000">
                <a:latin typeface="Mada"/>
                <a:ea typeface="Mada"/>
                <a:cs typeface="Mada"/>
                <a:sym typeface="Mada"/>
              </a:rPr>
              <a:t>Invasive</a:t>
            </a:r>
            <a:r>
              <a:rPr lang="en-GB" sz="1000">
                <a:latin typeface="Mada"/>
                <a:ea typeface="Mada"/>
                <a:cs typeface="Mada"/>
                <a:sym typeface="Mada"/>
              </a:rPr>
              <a:t> </a:t>
            </a:r>
            <a:r>
              <a:rPr b="1" lang="en-GB" sz="1000">
                <a:latin typeface="Mada"/>
                <a:ea typeface="Mada"/>
                <a:cs typeface="Mada"/>
                <a:sym typeface="Mada"/>
              </a:rPr>
              <a:t>vascular</a:t>
            </a:r>
            <a:r>
              <a:rPr lang="en-GB" sz="1000">
                <a:latin typeface="Mada"/>
                <a:ea typeface="Mada"/>
                <a:cs typeface="Mada"/>
                <a:sym typeface="Mada"/>
              </a:rPr>
              <a:t> </a:t>
            </a:r>
            <a:r>
              <a:rPr b="1" lang="en-GB" sz="1000">
                <a:latin typeface="Mada"/>
                <a:ea typeface="Mada"/>
                <a:cs typeface="Mada"/>
                <a:sym typeface="Mada"/>
              </a:rPr>
              <a:t>investigation</a:t>
            </a:r>
            <a:r>
              <a:rPr lang="en-GB" sz="1000">
                <a:latin typeface="Mada"/>
                <a:ea typeface="Mada"/>
                <a:cs typeface="Mada"/>
                <a:sym typeface="Mada"/>
              </a:rPr>
              <a:t> </a:t>
            </a:r>
            <a:endParaRPr sz="1000">
              <a:latin typeface="Mada"/>
              <a:ea typeface="Mada"/>
              <a:cs typeface="Mada"/>
              <a:sym typeface="Mada"/>
            </a:endParaRPr>
          </a:p>
          <a:p>
            <a:pPr indent="0" lvl="0" marL="0" rtl="0" algn="l">
              <a:spcBef>
                <a:spcPts val="0"/>
              </a:spcBef>
              <a:spcAft>
                <a:spcPts val="0"/>
              </a:spcAft>
              <a:buNone/>
            </a:pPr>
            <a:r>
              <a:t/>
            </a:r>
            <a:endParaRPr sz="1000"/>
          </a:p>
        </p:txBody>
      </p:sp>
      <p:sp>
        <p:nvSpPr>
          <p:cNvPr id="659" name="Google Shape;659;p48"/>
          <p:cNvSpPr/>
          <p:nvPr/>
        </p:nvSpPr>
        <p:spPr>
          <a:xfrm>
            <a:off x="195200" y="4582425"/>
            <a:ext cx="7105500" cy="1436700"/>
          </a:xfrm>
          <a:prstGeom prst="roundRect">
            <a:avLst>
              <a:gd fmla="val 5989" name="adj"/>
            </a:avLst>
          </a:prstGeom>
          <a:no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8"/>
          <p:cNvSpPr/>
          <p:nvPr/>
        </p:nvSpPr>
        <p:spPr>
          <a:xfrm>
            <a:off x="596850" y="4422525"/>
            <a:ext cx="2646300" cy="226200"/>
          </a:xfrm>
          <a:prstGeom prst="roundRect">
            <a:avLst>
              <a:gd fmla="val 16667" name="adj"/>
            </a:avLst>
          </a:prstGeom>
          <a:solidFill>
            <a:srgbClr val="EDF9F9"/>
          </a:solidFill>
          <a:ln cap="flat" cmpd="sng" w="9525">
            <a:solidFill>
              <a:srgbClr val="EDF9F9"/>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8"/>
          <p:cNvSpPr txBox="1"/>
          <p:nvPr/>
        </p:nvSpPr>
        <p:spPr>
          <a:xfrm>
            <a:off x="597743" y="4346325"/>
            <a:ext cx="32724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83C5BE"/>
                </a:solidFill>
                <a:latin typeface="Lora"/>
                <a:ea typeface="Lora"/>
                <a:cs typeface="Lora"/>
                <a:sym typeface="Lora"/>
              </a:rPr>
              <a:t>Critical limb ischemia (CLI):</a:t>
            </a:r>
            <a:endParaRPr b="1" sz="1200">
              <a:solidFill>
                <a:srgbClr val="83C5BE"/>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b="1" sz="1200">
              <a:solidFill>
                <a:srgbClr val="83C5BE"/>
              </a:solidFill>
              <a:latin typeface="Lora"/>
              <a:ea typeface="Lora"/>
              <a:cs typeface="Lora"/>
              <a:sym typeface="Lora"/>
            </a:endParaRPr>
          </a:p>
        </p:txBody>
      </p:sp>
      <p:sp>
        <p:nvSpPr>
          <p:cNvPr id="662" name="Google Shape;662;p48"/>
          <p:cNvSpPr txBox="1"/>
          <p:nvPr/>
        </p:nvSpPr>
        <p:spPr>
          <a:xfrm>
            <a:off x="266450" y="4665250"/>
            <a:ext cx="7038900" cy="135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A)  </a:t>
            </a:r>
            <a:r>
              <a:rPr b="1" lang="en-GB" sz="1000">
                <a:solidFill>
                  <a:schemeClr val="dk1"/>
                </a:solidFill>
                <a:latin typeface="Mada"/>
                <a:ea typeface="Mada"/>
                <a:cs typeface="Mada"/>
                <a:sym typeface="Mada"/>
              </a:rPr>
              <a:t>Clinical features</a:t>
            </a:r>
            <a:r>
              <a:rPr lang="en-GB" sz="1000">
                <a:solidFill>
                  <a:schemeClr val="dk1"/>
                </a:solidFill>
                <a:latin typeface="Mada"/>
                <a:ea typeface="Mada"/>
                <a:cs typeface="Mada"/>
                <a:sym typeface="Mada"/>
              </a:rPr>
              <a:t>: </a:t>
            </a:r>
            <a:r>
              <a:rPr b="1" lang="en-GB" sz="1000">
                <a:solidFill>
                  <a:srgbClr val="FF0000"/>
                </a:solidFill>
                <a:latin typeface="Mada"/>
                <a:ea typeface="Mada"/>
                <a:cs typeface="Mada"/>
                <a:sym typeface="Mada"/>
              </a:rPr>
              <a:t>Rest pain</a:t>
            </a:r>
            <a:r>
              <a:rPr lang="en-GB" sz="1000">
                <a:latin typeface="Mada"/>
                <a:ea typeface="Mada"/>
                <a:cs typeface="Mada"/>
                <a:sym typeface="Mada"/>
              </a:rPr>
              <a:t>, </a:t>
            </a:r>
            <a:r>
              <a:rPr b="1" lang="en-GB" sz="1000">
                <a:latin typeface="Mada"/>
                <a:ea typeface="Mada"/>
                <a:cs typeface="Mada"/>
                <a:sym typeface="Mada"/>
              </a:rPr>
              <a:t>exacerbated by lying down</a:t>
            </a:r>
            <a:r>
              <a:rPr lang="en-GB" sz="1000">
                <a:latin typeface="Mada"/>
                <a:ea typeface="Mada"/>
                <a:cs typeface="Mada"/>
                <a:sym typeface="Mada"/>
              </a:rPr>
              <a:t> (because the pt relies on gravity to deliver blood), </a:t>
            </a:r>
            <a:r>
              <a:rPr b="1" lang="en-GB" sz="1000">
                <a:latin typeface="Mada"/>
                <a:ea typeface="Mada"/>
                <a:cs typeface="Mada"/>
                <a:sym typeface="Mada"/>
              </a:rPr>
              <a:t>Relieved by hanging the feet during sleep</a:t>
            </a:r>
            <a:r>
              <a:rPr lang="en-GB" sz="1000">
                <a:latin typeface="Mada"/>
                <a:ea typeface="Mada"/>
                <a:cs typeface="Mada"/>
                <a:sym typeface="Mada"/>
              </a:rPr>
              <a:t>, </a:t>
            </a:r>
            <a:r>
              <a:rPr b="1" lang="en-GB" sz="1000">
                <a:solidFill>
                  <a:srgbClr val="FF0000"/>
                </a:solidFill>
                <a:latin typeface="Mada"/>
                <a:ea typeface="Mada"/>
                <a:cs typeface="Mada"/>
                <a:sym typeface="Mada"/>
              </a:rPr>
              <a:t>Tissue loss (Ulceration &amp; gangrene)</a:t>
            </a:r>
            <a:endParaRPr b="1" sz="1000">
              <a:solidFill>
                <a:srgbClr val="FF0000"/>
              </a:solidFill>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B) Signs:</a:t>
            </a:r>
            <a:r>
              <a:rPr lang="en-GB" sz="1000">
                <a:latin typeface="Mada"/>
                <a:ea typeface="Mada"/>
                <a:cs typeface="Mada"/>
                <a:sym typeface="Mada"/>
              </a:rPr>
              <a:t> Positive Buerger’s test, Skin is thin and dry, Veins are superficial and upon minimal elevation (venous guttering), Examine all the pulses, </a:t>
            </a:r>
            <a:r>
              <a:rPr b="1" lang="en-GB" sz="1000">
                <a:latin typeface="Mada"/>
                <a:ea typeface="Mada"/>
                <a:cs typeface="Mada"/>
                <a:sym typeface="Mada"/>
              </a:rPr>
              <a:t>Arterial ulcers </a:t>
            </a:r>
            <a:r>
              <a:rPr lang="en-GB" sz="1000">
                <a:latin typeface="Mada"/>
                <a:ea typeface="Mada"/>
                <a:cs typeface="Mada"/>
                <a:sym typeface="Mada"/>
              </a:rPr>
              <a:t>(</a:t>
            </a:r>
            <a:r>
              <a:rPr lang="en-GB" sz="1000">
                <a:solidFill>
                  <a:srgbClr val="FF0000"/>
                </a:solidFill>
                <a:latin typeface="Mada"/>
                <a:ea typeface="Mada"/>
                <a:cs typeface="Mada"/>
                <a:sym typeface="Mada"/>
              </a:rPr>
              <a:t>Pale and necrotic floor</a:t>
            </a:r>
            <a:r>
              <a:rPr lang="en-GB" sz="1000">
                <a:latin typeface="Mada"/>
                <a:ea typeface="Mada"/>
                <a:cs typeface="Mada"/>
                <a:sym typeface="Mada"/>
              </a:rPr>
              <a:t>, on toes or foot, irregular margin, painful, pinkish surrounding)</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C) Investigation:</a:t>
            </a:r>
            <a:r>
              <a:rPr lang="en-GB" sz="1000">
                <a:solidFill>
                  <a:schemeClr val="dk1"/>
                </a:solidFill>
                <a:latin typeface="Mada"/>
                <a:ea typeface="Mada"/>
                <a:cs typeface="Mada"/>
                <a:sym typeface="Mada"/>
              </a:rPr>
              <a:t> </a:t>
            </a:r>
            <a:r>
              <a:rPr b="1" lang="en-GB" sz="1000">
                <a:latin typeface="Mada"/>
                <a:ea typeface="Mada"/>
                <a:cs typeface="Mada"/>
                <a:sym typeface="Mada"/>
              </a:rPr>
              <a:t>CBC</a:t>
            </a:r>
            <a:r>
              <a:rPr lang="en-GB" sz="1000">
                <a:latin typeface="Mada"/>
                <a:ea typeface="Mada"/>
                <a:cs typeface="Mada"/>
                <a:sym typeface="Mada"/>
              </a:rPr>
              <a:t>, </a:t>
            </a:r>
            <a:r>
              <a:rPr b="1" lang="en-GB" sz="1000">
                <a:latin typeface="Mada"/>
                <a:ea typeface="Mada"/>
                <a:cs typeface="Mada"/>
                <a:sym typeface="Mada"/>
              </a:rPr>
              <a:t>Creatinine</a:t>
            </a:r>
            <a:r>
              <a:rPr lang="en-GB" sz="1000">
                <a:latin typeface="Mada"/>
                <a:ea typeface="Mada"/>
                <a:cs typeface="Mada"/>
                <a:sym typeface="Mada"/>
              </a:rPr>
              <a:t>, </a:t>
            </a:r>
            <a:r>
              <a:rPr b="1" lang="en-GB" sz="1000">
                <a:latin typeface="Mada"/>
                <a:ea typeface="Mada"/>
                <a:cs typeface="Mada"/>
                <a:sym typeface="Mada"/>
              </a:rPr>
              <a:t>Coagulation</a:t>
            </a:r>
            <a:r>
              <a:rPr lang="en-GB" sz="1000">
                <a:latin typeface="Mada"/>
                <a:ea typeface="Mada"/>
                <a:cs typeface="Mada"/>
                <a:sym typeface="Mada"/>
              </a:rPr>
              <a:t> </a:t>
            </a:r>
            <a:r>
              <a:rPr b="1" lang="en-GB" sz="1000">
                <a:latin typeface="Mada"/>
                <a:ea typeface="Mada"/>
                <a:cs typeface="Mada"/>
                <a:sym typeface="Mada"/>
              </a:rPr>
              <a:t>profile</a:t>
            </a:r>
            <a:r>
              <a:rPr lang="en-GB" sz="1000">
                <a:latin typeface="Mada"/>
                <a:ea typeface="Mada"/>
                <a:cs typeface="Mada"/>
                <a:sym typeface="Mada"/>
              </a:rPr>
              <a:t>, </a:t>
            </a:r>
            <a:r>
              <a:rPr b="1" lang="en-GB" sz="1000">
                <a:latin typeface="Mada"/>
                <a:ea typeface="Mada"/>
                <a:cs typeface="Mada"/>
                <a:sym typeface="Mada"/>
              </a:rPr>
              <a:t>Lipid</a:t>
            </a:r>
            <a:r>
              <a:rPr lang="en-GB" sz="1000">
                <a:latin typeface="Mada"/>
                <a:ea typeface="Mada"/>
                <a:cs typeface="Mada"/>
                <a:sym typeface="Mada"/>
              </a:rPr>
              <a:t> </a:t>
            </a:r>
            <a:r>
              <a:rPr b="1" lang="en-GB" sz="1000">
                <a:latin typeface="Mada"/>
                <a:ea typeface="Mada"/>
                <a:cs typeface="Mada"/>
                <a:sym typeface="Mada"/>
              </a:rPr>
              <a:t>profile</a:t>
            </a:r>
            <a:r>
              <a:rPr lang="en-GB" sz="1000">
                <a:latin typeface="Mada"/>
                <a:ea typeface="Mada"/>
                <a:cs typeface="Mada"/>
                <a:sym typeface="Mada"/>
              </a:rPr>
              <a:t> &amp; </a:t>
            </a:r>
            <a:r>
              <a:rPr b="1" lang="en-GB" sz="1000">
                <a:latin typeface="Mada"/>
                <a:ea typeface="Mada"/>
                <a:cs typeface="Mada"/>
                <a:sym typeface="Mada"/>
              </a:rPr>
              <a:t>Hbg</a:t>
            </a:r>
            <a:r>
              <a:rPr lang="en-GB" sz="1000">
                <a:latin typeface="Mada"/>
                <a:ea typeface="Mada"/>
                <a:cs typeface="Mada"/>
                <a:sym typeface="Mada"/>
              </a:rPr>
              <a:t> </a:t>
            </a:r>
            <a:r>
              <a:rPr b="1" lang="en-GB" sz="1000">
                <a:latin typeface="Mada"/>
                <a:ea typeface="Mada"/>
                <a:cs typeface="Mada"/>
                <a:sym typeface="Mada"/>
              </a:rPr>
              <a:t>A1C</a:t>
            </a:r>
            <a:r>
              <a:rPr lang="en-GB" sz="1000">
                <a:latin typeface="Mada"/>
                <a:ea typeface="Mada"/>
                <a:cs typeface="Mada"/>
                <a:sym typeface="Mada"/>
              </a:rPr>
              <a:t> (modifiable RF), </a:t>
            </a:r>
            <a:r>
              <a:rPr b="1" lang="en-GB" sz="1000">
                <a:latin typeface="Mada"/>
                <a:ea typeface="Mada"/>
                <a:cs typeface="Mada"/>
                <a:sym typeface="Mada"/>
              </a:rPr>
              <a:t>ECG</a:t>
            </a:r>
            <a:r>
              <a:rPr lang="en-GB" sz="1000">
                <a:latin typeface="Mada"/>
                <a:ea typeface="Mada"/>
                <a:cs typeface="Mada"/>
                <a:sym typeface="Mada"/>
              </a:rPr>
              <a:t>, </a:t>
            </a:r>
            <a:r>
              <a:rPr b="1" lang="en-GB" sz="1000">
                <a:latin typeface="Mada"/>
                <a:ea typeface="Mada"/>
                <a:cs typeface="Mada"/>
                <a:sym typeface="Mada"/>
              </a:rPr>
              <a:t>Echo</a:t>
            </a:r>
            <a:r>
              <a:rPr lang="en-GB" sz="1000">
                <a:latin typeface="Mada"/>
                <a:ea typeface="Mada"/>
                <a:cs typeface="Mada"/>
                <a:sym typeface="Mada"/>
              </a:rPr>
              <a:t> (assess the coronary artery), </a:t>
            </a:r>
            <a:r>
              <a:rPr b="1" lang="en-GB" sz="1000">
                <a:latin typeface="Mada"/>
                <a:ea typeface="Mada"/>
                <a:cs typeface="Mada"/>
                <a:sym typeface="Mada"/>
              </a:rPr>
              <a:t>ABI</a:t>
            </a:r>
            <a:r>
              <a:rPr lang="en-GB" sz="1000">
                <a:latin typeface="Mada"/>
                <a:ea typeface="Mada"/>
                <a:cs typeface="Mada"/>
                <a:sym typeface="Mada"/>
              </a:rPr>
              <a:t> (&lt;0.5 / Normal &gt; 0.9), </a:t>
            </a:r>
            <a:r>
              <a:rPr b="1" lang="en-GB" sz="1000">
                <a:latin typeface="Mada"/>
                <a:ea typeface="Mada"/>
                <a:cs typeface="Mada"/>
                <a:sym typeface="Mada"/>
              </a:rPr>
              <a:t>Toe</a:t>
            </a:r>
            <a:r>
              <a:rPr lang="en-GB" sz="1000">
                <a:latin typeface="Mada"/>
                <a:ea typeface="Mada"/>
                <a:cs typeface="Mada"/>
                <a:sym typeface="Mada"/>
              </a:rPr>
              <a:t> </a:t>
            </a:r>
            <a:r>
              <a:rPr b="1" lang="en-GB" sz="1000">
                <a:latin typeface="Mada"/>
                <a:ea typeface="Mada"/>
                <a:cs typeface="Mada"/>
                <a:sym typeface="Mada"/>
              </a:rPr>
              <a:t>pressure</a:t>
            </a:r>
            <a:r>
              <a:rPr lang="en-GB" sz="1000">
                <a:latin typeface="Mada"/>
                <a:ea typeface="Mada"/>
                <a:cs typeface="Mada"/>
                <a:sym typeface="Mada"/>
              </a:rPr>
              <a:t> (&lt;30 mmHg), </a:t>
            </a:r>
            <a:r>
              <a:rPr b="1" lang="en-GB" sz="1000">
                <a:latin typeface="Mada"/>
                <a:ea typeface="Mada"/>
                <a:cs typeface="Mada"/>
                <a:sym typeface="Mada"/>
              </a:rPr>
              <a:t>Duplex</a:t>
            </a:r>
            <a:r>
              <a:rPr lang="en-GB" sz="1000">
                <a:latin typeface="Mada"/>
                <a:ea typeface="Mada"/>
                <a:cs typeface="Mada"/>
                <a:sym typeface="Mada"/>
              </a:rPr>
              <a:t> </a:t>
            </a:r>
            <a:r>
              <a:rPr b="1" lang="en-GB" sz="1000">
                <a:latin typeface="Mada"/>
                <a:ea typeface="Mada"/>
                <a:cs typeface="Mada"/>
                <a:sym typeface="Mada"/>
              </a:rPr>
              <a:t>US</a:t>
            </a:r>
            <a:r>
              <a:rPr lang="en-GB" sz="1000">
                <a:latin typeface="Mada"/>
                <a:ea typeface="Mada"/>
                <a:cs typeface="Mada"/>
                <a:sym typeface="Mada"/>
              </a:rPr>
              <a:t> (</a:t>
            </a:r>
            <a:r>
              <a:rPr i="1" lang="en-GB" sz="1000" u="sng">
                <a:latin typeface="Mada"/>
                <a:ea typeface="Mada"/>
                <a:cs typeface="Mada"/>
                <a:sym typeface="Mada"/>
              </a:rPr>
              <a:t>multiple stenosis</a:t>
            </a:r>
            <a:r>
              <a:rPr lang="en-GB" sz="1000">
                <a:latin typeface="Mada"/>
                <a:ea typeface="Mada"/>
                <a:cs typeface="Mada"/>
                <a:sym typeface="Mada"/>
              </a:rPr>
              <a:t>), </a:t>
            </a:r>
            <a:r>
              <a:rPr b="1" lang="en-GB" sz="1000">
                <a:latin typeface="Mada"/>
                <a:ea typeface="Mada"/>
                <a:cs typeface="Mada"/>
                <a:sym typeface="Mada"/>
              </a:rPr>
              <a:t>CTA</a:t>
            </a:r>
            <a:r>
              <a:rPr lang="en-GB" sz="1000">
                <a:latin typeface="Mada"/>
                <a:ea typeface="Mada"/>
                <a:cs typeface="Mada"/>
                <a:sym typeface="Mada"/>
              </a:rPr>
              <a:t>, </a:t>
            </a:r>
            <a:r>
              <a:rPr b="1" lang="en-GB" sz="1000">
                <a:latin typeface="Mada"/>
                <a:ea typeface="Mada"/>
                <a:cs typeface="Mada"/>
                <a:sym typeface="Mada"/>
              </a:rPr>
              <a:t>MRA</a:t>
            </a:r>
            <a:r>
              <a:rPr lang="en-GB" sz="1000">
                <a:latin typeface="Mada"/>
                <a:ea typeface="Mada"/>
                <a:cs typeface="Mada"/>
                <a:sym typeface="Mada"/>
              </a:rPr>
              <a:t>, </a:t>
            </a:r>
            <a:r>
              <a:rPr b="1" lang="en-GB" sz="1000">
                <a:latin typeface="Mada"/>
                <a:ea typeface="Mada"/>
                <a:cs typeface="Mada"/>
                <a:sym typeface="Mada"/>
              </a:rPr>
              <a:t>Invasive</a:t>
            </a:r>
            <a:r>
              <a:rPr lang="en-GB" sz="1000">
                <a:latin typeface="Mada"/>
                <a:ea typeface="Mada"/>
                <a:cs typeface="Mada"/>
                <a:sym typeface="Mada"/>
              </a:rPr>
              <a:t> </a:t>
            </a:r>
            <a:r>
              <a:rPr b="1" lang="en-GB" sz="1000">
                <a:latin typeface="Mada"/>
                <a:ea typeface="Mada"/>
                <a:cs typeface="Mada"/>
                <a:sym typeface="Mada"/>
              </a:rPr>
              <a:t>vascular</a:t>
            </a:r>
            <a:r>
              <a:rPr lang="en-GB" sz="1000">
                <a:latin typeface="Mada"/>
                <a:ea typeface="Mada"/>
                <a:cs typeface="Mada"/>
                <a:sym typeface="Mada"/>
              </a:rPr>
              <a:t> </a:t>
            </a:r>
            <a:r>
              <a:rPr b="1" lang="en-GB" sz="1000">
                <a:latin typeface="Mada"/>
                <a:ea typeface="Mada"/>
                <a:cs typeface="Mada"/>
                <a:sym typeface="Mada"/>
              </a:rPr>
              <a:t>investigation</a:t>
            </a:r>
            <a:r>
              <a:rPr lang="en-GB" sz="1000">
                <a:latin typeface="Mada"/>
                <a:ea typeface="Mada"/>
                <a:cs typeface="Mada"/>
                <a:sym typeface="Mada"/>
              </a:rPr>
              <a:t> </a:t>
            </a:r>
            <a:endParaRPr b="1" sz="1000">
              <a:latin typeface="Mada"/>
              <a:ea typeface="Mada"/>
              <a:cs typeface="Mada"/>
              <a:sym typeface="Mada"/>
            </a:endParaRPr>
          </a:p>
          <a:p>
            <a:pPr indent="0" lvl="0" marL="0" rtl="0" algn="l">
              <a:spcBef>
                <a:spcPts val="0"/>
              </a:spcBef>
              <a:spcAft>
                <a:spcPts val="0"/>
              </a:spcAft>
              <a:buNone/>
            </a:pPr>
            <a:r>
              <a:t/>
            </a:r>
            <a:endParaRPr sz="1000"/>
          </a:p>
        </p:txBody>
      </p:sp>
      <p:sp>
        <p:nvSpPr>
          <p:cNvPr id="663" name="Google Shape;663;p48"/>
          <p:cNvSpPr/>
          <p:nvPr/>
        </p:nvSpPr>
        <p:spPr>
          <a:xfrm>
            <a:off x="224700" y="6268600"/>
            <a:ext cx="7105500" cy="2190900"/>
          </a:xfrm>
          <a:prstGeom prst="roundRect">
            <a:avLst>
              <a:gd fmla="val 5989"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8"/>
          <p:cNvSpPr/>
          <p:nvPr/>
        </p:nvSpPr>
        <p:spPr>
          <a:xfrm>
            <a:off x="563650" y="6187000"/>
            <a:ext cx="2646300" cy="226200"/>
          </a:xfrm>
          <a:prstGeom prst="roundRect">
            <a:avLst>
              <a:gd fmla="val 16667" name="adj"/>
            </a:avLst>
          </a:prstGeom>
          <a:solidFill>
            <a:srgbClr val="FFDDD2"/>
          </a:solidFill>
          <a:ln cap="flat" cmpd="sng" w="9525">
            <a:solidFill>
              <a:srgbClr val="FFDDD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8"/>
          <p:cNvSpPr txBox="1"/>
          <p:nvPr/>
        </p:nvSpPr>
        <p:spPr>
          <a:xfrm>
            <a:off x="758100" y="6108700"/>
            <a:ext cx="2985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E29578"/>
                </a:solidFill>
                <a:latin typeface="Lora"/>
                <a:ea typeface="Lora"/>
                <a:cs typeface="Lora"/>
                <a:sym typeface="Lora"/>
              </a:rPr>
              <a:t>Management of IC &amp; CLI</a:t>
            </a:r>
            <a:endParaRPr sz="1200">
              <a:solidFill>
                <a:srgbClr val="E29578"/>
              </a:solidFill>
            </a:endParaRPr>
          </a:p>
        </p:txBody>
      </p:sp>
      <p:sp>
        <p:nvSpPr>
          <p:cNvPr id="666" name="Google Shape;666;p48"/>
          <p:cNvSpPr txBox="1"/>
          <p:nvPr/>
        </p:nvSpPr>
        <p:spPr>
          <a:xfrm>
            <a:off x="254475" y="6278175"/>
            <a:ext cx="7038900" cy="197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latin typeface="Calibri"/>
              <a:ea typeface="Calibri"/>
              <a:cs typeface="Calibri"/>
              <a:sym typeface="Calibri"/>
            </a:endParaRPr>
          </a:p>
          <a:p>
            <a:pPr indent="0" lvl="0" marL="0" rtl="0" algn="l">
              <a:lnSpc>
                <a:spcPct val="115000"/>
              </a:lnSpc>
              <a:spcBef>
                <a:spcPts val="0"/>
              </a:spcBef>
              <a:spcAft>
                <a:spcPts val="0"/>
              </a:spcAft>
              <a:buNone/>
            </a:pPr>
            <a:r>
              <a:rPr b="1" lang="en-GB" sz="1000">
                <a:latin typeface="Mada"/>
                <a:ea typeface="Mada"/>
                <a:cs typeface="Mada"/>
                <a:sym typeface="Mada"/>
              </a:rPr>
              <a:t>A) Primary intervention:</a:t>
            </a:r>
            <a:r>
              <a:rPr lang="en-GB" sz="1000">
                <a:latin typeface="Mada"/>
                <a:ea typeface="Mada"/>
                <a:cs typeface="Mada"/>
                <a:sym typeface="Mada"/>
              </a:rPr>
              <a:t> Modifiable risk factors-lifestyle change (weight &amp; being active)</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B)  Secondary intervention (BMT): </a:t>
            </a:r>
            <a:r>
              <a:rPr b="1" lang="en-GB" sz="1000">
                <a:solidFill>
                  <a:srgbClr val="FF0000"/>
                </a:solidFill>
                <a:latin typeface="Mada"/>
                <a:ea typeface="Mada"/>
                <a:cs typeface="Mada"/>
                <a:sym typeface="Mada"/>
              </a:rPr>
              <a:t>Smoking</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cessation</a:t>
            </a:r>
            <a:r>
              <a:rPr lang="en-GB" sz="1000">
                <a:latin typeface="Mada"/>
                <a:ea typeface="Mada"/>
                <a:cs typeface="Mada"/>
                <a:sym typeface="Mada"/>
              </a:rPr>
              <a:t>, </a:t>
            </a:r>
            <a:r>
              <a:rPr b="1" lang="en-GB" sz="1000">
                <a:latin typeface="Mada"/>
                <a:ea typeface="Mada"/>
                <a:cs typeface="Mada"/>
                <a:sym typeface="Mada"/>
              </a:rPr>
              <a:t>Control</a:t>
            </a:r>
            <a:r>
              <a:rPr lang="en-GB" sz="1000">
                <a:latin typeface="Mada"/>
                <a:ea typeface="Mada"/>
                <a:cs typeface="Mada"/>
                <a:sym typeface="Mada"/>
              </a:rPr>
              <a:t> </a:t>
            </a:r>
            <a:r>
              <a:rPr b="1" lang="en-GB" sz="1000">
                <a:latin typeface="Mada"/>
                <a:ea typeface="Mada"/>
                <a:cs typeface="Mada"/>
                <a:sym typeface="Mada"/>
              </a:rPr>
              <a:t>HTN</a:t>
            </a:r>
            <a:r>
              <a:rPr lang="en-GB" sz="1000">
                <a:latin typeface="Mada"/>
                <a:ea typeface="Mada"/>
                <a:cs typeface="Mada"/>
                <a:sym typeface="Mada"/>
              </a:rPr>
              <a:t>, </a:t>
            </a:r>
            <a:r>
              <a:rPr b="1" lang="en-GB" sz="1000">
                <a:latin typeface="Mada"/>
                <a:ea typeface="Mada"/>
                <a:cs typeface="Mada"/>
                <a:sym typeface="Mada"/>
              </a:rPr>
              <a:t>Statin</a:t>
            </a:r>
            <a:r>
              <a:rPr lang="en-GB" sz="1000">
                <a:latin typeface="Mada"/>
                <a:ea typeface="Mada"/>
                <a:cs typeface="Mada"/>
                <a:sym typeface="Mada"/>
              </a:rPr>
              <a:t>, </a:t>
            </a:r>
            <a:r>
              <a:rPr b="1" lang="en-GB" sz="1000">
                <a:latin typeface="Mada"/>
                <a:ea typeface="Mada"/>
                <a:cs typeface="Mada"/>
                <a:sym typeface="Mada"/>
              </a:rPr>
              <a:t>Antiplatelet</a:t>
            </a:r>
            <a:r>
              <a:rPr lang="en-GB" sz="1000">
                <a:latin typeface="Mada"/>
                <a:ea typeface="Mada"/>
                <a:cs typeface="Mada"/>
                <a:sym typeface="Mada"/>
              </a:rPr>
              <a:t> </a:t>
            </a:r>
            <a:r>
              <a:rPr b="1" lang="en-GB" sz="1000">
                <a:latin typeface="Mada"/>
                <a:ea typeface="Mada"/>
                <a:cs typeface="Mada"/>
                <a:sym typeface="Mada"/>
              </a:rPr>
              <a:t>agent</a:t>
            </a:r>
            <a:r>
              <a:rPr lang="en-GB" sz="1000">
                <a:latin typeface="Mada"/>
                <a:ea typeface="Mada"/>
                <a:cs typeface="Mada"/>
                <a:sym typeface="Mada"/>
              </a:rPr>
              <a:t>, </a:t>
            </a:r>
            <a:r>
              <a:rPr b="1" lang="en-GB" sz="1000">
                <a:latin typeface="Mada"/>
                <a:ea typeface="Mada"/>
                <a:cs typeface="Mada"/>
                <a:sym typeface="Mada"/>
              </a:rPr>
              <a:t>Exercise</a:t>
            </a:r>
            <a:r>
              <a:rPr lang="en-GB" sz="1000">
                <a:latin typeface="Mada"/>
                <a:ea typeface="Mada"/>
                <a:cs typeface="Mada"/>
                <a:sym typeface="Mada"/>
              </a:rPr>
              <a:t> (Improve collaterals / the muscle use less O2), </a:t>
            </a:r>
            <a:r>
              <a:rPr b="1" lang="en-GB" sz="1000">
                <a:latin typeface="Mada"/>
                <a:ea typeface="Mada"/>
                <a:cs typeface="Mada"/>
                <a:sym typeface="Mada"/>
              </a:rPr>
              <a:t>reduce</a:t>
            </a:r>
            <a:r>
              <a:rPr lang="en-GB" sz="1000">
                <a:latin typeface="Mada"/>
                <a:ea typeface="Mada"/>
                <a:cs typeface="Mada"/>
                <a:sym typeface="Mada"/>
              </a:rPr>
              <a:t> </a:t>
            </a:r>
            <a:r>
              <a:rPr b="1" lang="en-GB" sz="1000">
                <a:latin typeface="Mada"/>
                <a:ea typeface="Mada"/>
                <a:cs typeface="Mada"/>
                <a:sym typeface="Mada"/>
              </a:rPr>
              <a:t>weight</a:t>
            </a:r>
            <a:r>
              <a:rPr lang="en-GB" sz="1000">
                <a:latin typeface="Mada"/>
                <a:ea typeface="Mada"/>
                <a:cs typeface="Mada"/>
                <a:sym typeface="Mada"/>
              </a:rPr>
              <a:t>, </a:t>
            </a:r>
            <a:r>
              <a:rPr b="1" lang="en-GB" sz="1000">
                <a:latin typeface="Mada"/>
                <a:ea typeface="Mada"/>
                <a:cs typeface="Mada"/>
                <a:sym typeface="Mada"/>
              </a:rPr>
              <a:t>Control</a:t>
            </a:r>
            <a:r>
              <a:rPr lang="en-GB" sz="1000">
                <a:latin typeface="Mada"/>
                <a:ea typeface="Mada"/>
                <a:cs typeface="Mada"/>
                <a:sym typeface="Mada"/>
              </a:rPr>
              <a:t> </a:t>
            </a:r>
            <a:r>
              <a:rPr b="1" lang="en-GB" sz="1000">
                <a:latin typeface="Mada"/>
                <a:ea typeface="Mada"/>
                <a:cs typeface="Mada"/>
                <a:sym typeface="Mada"/>
              </a:rPr>
              <a:t>diabetes </a:t>
            </a:r>
            <a:r>
              <a:rPr lang="en-GB" sz="1000">
                <a:latin typeface="Mada"/>
                <a:ea typeface="Mada"/>
                <a:cs typeface="Mada"/>
                <a:sym typeface="Mada"/>
              </a:rPr>
              <a:t>(HbA1c &lt; 7%)</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C) Endovascular &amp; Surgical intervention: Balloon-Angioplasty </a:t>
            </a:r>
            <a:r>
              <a:rPr lang="en-GB" sz="1000">
                <a:latin typeface="Mada"/>
                <a:ea typeface="Mada"/>
                <a:cs typeface="Mada"/>
                <a:sym typeface="Mada"/>
              </a:rPr>
              <a:t>(conventional or Drug coated balloons with Paclitaxel) </a:t>
            </a:r>
            <a:r>
              <a:rPr lang="en-GB" sz="1000">
                <a:solidFill>
                  <a:srgbClr val="FF0000"/>
                </a:solidFill>
                <a:latin typeface="Mada"/>
                <a:ea typeface="Mada"/>
                <a:cs typeface="Mada"/>
                <a:sym typeface="Mada"/>
              </a:rPr>
              <a:t>For short concentric stenosis</a:t>
            </a:r>
            <a:r>
              <a:rPr lang="en-GB" sz="1000">
                <a:latin typeface="Mada"/>
                <a:ea typeface="Mada"/>
                <a:cs typeface="Mada"/>
                <a:sym typeface="Mada"/>
              </a:rPr>
              <a:t> / </a:t>
            </a:r>
            <a:r>
              <a:rPr b="1" lang="en-GB" sz="1000">
                <a:latin typeface="Mada"/>
                <a:ea typeface="Mada"/>
                <a:cs typeface="Mada"/>
                <a:sym typeface="Mada"/>
              </a:rPr>
              <a:t>Endarterectomy </a:t>
            </a:r>
            <a:r>
              <a:rPr lang="en-GB" sz="1000">
                <a:latin typeface="Mada"/>
                <a:ea typeface="Mada"/>
                <a:cs typeface="Mada"/>
                <a:sym typeface="Mada"/>
              </a:rPr>
              <a:t>(direct removal, done in the </a:t>
            </a:r>
            <a:r>
              <a:rPr lang="en-GB" sz="1000">
                <a:solidFill>
                  <a:srgbClr val="FF0000"/>
                </a:solidFill>
                <a:latin typeface="Mada"/>
                <a:ea typeface="Mada"/>
                <a:cs typeface="Mada"/>
                <a:sym typeface="Mada"/>
              </a:rPr>
              <a:t>carotid and femoral bifurcation</a:t>
            </a:r>
            <a:r>
              <a:rPr lang="en-GB" sz="1000">
                <a:latin typeface="Mada"/>
                <a:ea typeface="Mada"/>
                <a:cs typeface="Mada"/>
                <a:sym typeface="Mada"/>
              </a:rPr>
              <a:t>, will be closed by </a:t>
            </a:r>
            <a:r>
              <a:rPr b="1" lang="en-GB" sz="1000">
                <a:solidFill>
                  <a:srgbClr val="FF0000"/>
                </a:solidFill>
                <a:latin typeface="Mada"/>
                <a:ea typeface="Mada"/>
                <a:cs typeface="Mada"/>
                <a:sym typeface="Mada"/>
              </a:rPr>
              <a:t>patch angioplasty</a:t>
            </a:r>
            <a:r>
              <a:rPr lang="en-GB" sz="1000">
                <a:latin typeface="Mada"/>
                <a:ea typeface="Mada"/>
                <a:cs typeface="Mada"/>
                <a:sym typeface="Mada"/>
              </a:rPr>
              <a:t>) / </a:t>
            </a:r>
            <a:r>
              <a:rPr b="1" lang="en-GB" sz="1000">
                <a:latin typeface="Mada"/>
                <a:ea typeface="Mada"/>
                <a:cs typeface="Mada"/>
                <a:sym typeface="Mada"/>
              </a:rPr>
              <a:t>Bypass grafting </a:t>
            </a:r>
            <a:r>
              <a:rPr i="1" lang="en-GB" sz="1000" u="sng">
                <a:latin typeface="Mada"/>
                <a:ea typeface="Mada"/>
                <a:cs typeface="Mada"/>
                <a:sym typeface="Mada"/>
              </a:rPr>
              <a:t>1- Autogenous material</a:t>
            </a:r>
            <a:r>
              <a:rPr lang="en-GB" sz="1000">
                <a:latin typeface="Mada"/>
                <a:ea typeface="Mada"/>
                <a:cs typeface="Mada"/>
                <a:sym typeface="Mada"/>
              </a:rPr>
              <a:t> (commonly in veins, flipping or removing the valves) </a:t>
            </a:r>
            <a:r>
              <a:rPr i="1" lang="en-GB" sz="1000" u="sng">
                <a:latin typeface="Mada"/>
                <a:ea typeface="Mada"/>
                <a:cs typeface="Mada"/>
                <a:sym typeface="Mada"/>
              </a:rPr>
              <a:t>2- Prosthetic material </a:t>
            </a:r>
            <a:r>
              <a:rPr lang="en-GB" sz="1000">
                <a:latin typeface="Mada"/>
                <a:ea typeface="Mada"/>
                <a:cs typeface="Mada"/>
                <a:sym typeface="Mada"/>
              </a:rPr>
              <a:t>(ePTFE) </a:t>
            </a:r>
            <a:r>
              <a:rPr i="1" lang="en-GB" sz="1000" u="sng">
                <a:latin typeface="Mada"/>
                <a:ea typeface="Mada"/>
                <a:cs typeface="Mada"/>
                <a:sym typeface="Mada"/>
              </a:rPr>
              <a:t>3- Extra-anatomical bypass </a:t>
            </a:r>
            <a:r>
              <a:rPr lang="en-GB" sz="1000">
                <a:latin typeface="Mada"/>
                <a:ea typeface="Mada"/>
                <a:cs typeface="Mada"/>
                <a:sym typeface="Mada"/>
              </a:rPr>
              <a:t>(for those with limited life expectancy, Femero-femoral crossover)</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rgbClr val="FF0000"/>
                </a:solidFill>
                <a:latin typeface="Mada"/>
                <a:ea typeface="Mada"/>
                <a:cs typeface="Mada"/>
                <a:sym typeface="Mada"/>
              </a:rPr>
              <a:t>D) Indication for Endovascular &amp; Surgical intervention:</a:t>
            </a:r>
            <a:endParaRPr b="1" sz="1000">
              <a:solidFill>
                <a:srgbClr val="FF000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Disabling claudication pain / CLI always due to tissue loss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rgbClr val="FF0000"/>
                </a:solidFill>
                <a:latin typeface="Mada"/>
                <a:ea typeface="Mada"/>
                <a:cs typeface="Mada"/>
                <a:sym typeface="Mada"/>
              </a:rPr>
              <a:t>E)  Indication for Bypass grafting:</a:t>
            </a:r>
            <a:endParaRPr b="1" sz="1000">
              <a:solidFill>
                <a:srgbClr val="FF000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High-flow and high-pressure </a:t>
            </a:r>
            <a:r>
              <a:rPr b="1" lang="en-GB" sz="1000">
                <a:solidFill>
                  <a:schemeClr val="dk1"/>
                </a:solidFill>
                <a:latin typeface="Mada"/>
                <a:ea typeface="Mada"/>
                <a:cs typeface="Mada"/>
                <a:sym typeface="Mada"/>
              </a:rPr>
              <a:t>(Inflow)</a:t>
            </a:r>
            <a:r>
              <a:rPr lang="en-GB" sz="1000">
                <a:solidFill>
                  <a:schemeClr val="dk1"/>
                </a:solidFill>
                <a:latin typeface="Mada"/>
                <a:ea typeface="Mada"/>
                <a:cs typeface="Mada"/>
                <a:sym typeface="Mada"/>
              </a:rPr>
              <a:t> / Suitable </a:t>
            </a:r>
            <a:r>
              <a:rPr b="1" lang="en-GB" sz="1000">
                <a:solidFill>
                  <a:schemeClr val="dk1"/>
                </a:solidFill>
                <a:latin typeface="Mada"/>
                <a:ea typeface="Mada"/>
                <a:cs typeface="Mada"/>
                <a:sym typeface="Mada"/>
              </a:rPr>
              <a:t>conduit</a:t>
            </a:r>
            <a:r>
              <a:rPr lang="en-GB" sz="1000">
                <a:solidFill>
                  <a:schemeClr val="dk1"/>
                </a:solidFill>
                <a:latin typeface="Mada"/>
                <a:ea typeface="Mada"/>
                <a:cs typeface="Mada"/>
                <a:sym typeface="Mada"/>
              </a:rPr>
              <a:t> / </a:t>
            </a:r>
            <a:r>
              <a:rPr b="1" lang="en-GB" sz="1000">
                <a:solidFill>
                  <a:schemeClr val="dk1"/>
                </a:solidFill>
                <a:latin typeface="Mada"/>
                <a:ea typeface="Mada"/>
                <a:cs typeface="Mada"/>
                <a:sym typeface="Mada"/>
              </a:rPr>
              <a:t>Good Outflow or run-off</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a:p>
            <a:pPr indent="0" lvl="0" marL="0" rtl="0" algn="l">
              <a:spcBef>
                <a:spcPts val="0"/>
              </a:spcBef>
              <a:spcAft>
                <a:spcPts val="0"/>
              </a:spcAft>
              <a:buNone/>
            </a:pPr>
            <a:r>
              <a:t/>
            </a:r>
            <a:endParaRPr b="1" sz="1000">
              <a:latin typeface="Mada"/>
              <a:ea typeface="Mada"/>
              <a:cs typeface="Mada"/>
              <a:sym typeface="Mada"/>
            </a:endParaRPr>
          </a:p>
        </p:txBody>
      </p:sp>
      <p:sp>
        <p:nvSpPr>
          <p:cNvPr id="667" name="Google Shape;667;p48"/>
          <p:cNvSpPr/>
          <p:nvPr/>
        </p:nvSpPr>
        <p:spPr>
          <a:xfrm>
            <a:off x="195200" y="8785550"/>
            <a:ext cx="7105500" cy="1754400"/>
          </a:xfrm>
          <a:prstGeom prst="roundRect">
            <a:avLst>
              <a:gd fmla="val 5989" name="adj"/>
            </a:avLst>
          </a:prstGeom>
          <a:noFill/>
          <a:ln cap="flat" cmpd="sng" w="9525">
            <a:solidFill>
              <a:srgbClr val="C4EAE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8"/>
          <p:cNvSpPr/>
          <p:nvPr/>
        </p:nvSpPr>
        <p:spPr>
          <a:xfrm>
            <a:off x="596850" y="8625650"/>
            <a:ext cx="2023800" cy="226200"/>
          </a:xfrm>
          <a:prstGeom prst="roundRect">
            <a:avLst>
              <a:gd fmla="val 16667" name="adj"/>
            </a:avLst>
          </a:prstGeom>
          <a:solidFill>
            <a:srgbClr val="C4EAE2"/>
          </a:solidFill>
          <a:ln cap="flat" cmpd="sng" w="9525">
            <a:solidFill>
              <a:srgbClr val="C4EAE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8"/>
          <p:cNvSpPr txBox="1"/>
          <p:nvPr/>
        </p:nvSpPr>
        <p:spPr>
          <a:xfrm>
            <a:off x="968325" y="8576501"/>
            <a:ext cx="3272400" cy="5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FFFFFF"/>
                </a:solidFill>
                <a:latin typeface="Lora"/>
                <a:ea typeface="Lora"/>
                <a:cs typeface="Lora"/>
                <a:sym typeface="Lora"/>
              </a:rPr>
              <a:t>Diabetic foot</a:t>
            </a:r>
            <a:endParaRPr b="1" sz="1200">
              <a:solidFill>
                <a:srgbClr val="FFFFFF"/>
              </a:solidFill>
              <a:highlight>
                <a:srgbClr val="FFFF00"/>
              </a:highlight>
              <a:latin typeface="Calibri"/>
              <a:ea typeface="Calibri"/>
              <a:cs typeface="Calibri"/>
              <a:sym typeface="Calibri"/>
            </a:endParaRPr>
          </a:p>
          <a:p>
            <a:pPr indent="0" lvl="0" marL="0" rtl="0" algn="l">
              <a:spcBef>
                <a:spcPts val="0"/>
              </a:spcBef>
              <a:spcAft>
                <a:spcPts val="0"/>
              </a:spcAft>
              <a:buNone/>
            </a:pPr>
            <a:r>
              <a:t/>
            </a:r>
            <a:endParaRPr b="1" sz="1200">
              <a:solidFill>
                <a:srgbClr val="FFFFFF"/>
              </a:solidFill>
              <a:latin typeface="Lora"/>
              <a:ea typeface="Lora"/>
              <a:cs typeface="Lora"/>
              <a:sym typeface="Lora"/>
            </a:endParaRPr>
          </a:p>
        </p:txBody>
      </p:sp>
      <p:sp>
        <p:nvSpPr>
          <p:cNvPr id="670" name="Google Shape;670;p48"/>
          <p:cNvSpPr txBox="1"/>
          <p:nvPr/>
        </p:nvSpPr>
        <p:spPr>
          <a:xfrm>
            <a:off x="190250" y="8868375"/>
            <a:ext cx="7038900" cy="197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latin typeface="Calibri"/>
                <a:ea typeface="Calibri"/>
                <a:cs typeface="Calibri"/>
                <a:sym typeface="Calibri"/>
              </a:rPr>
              <a:t>combination of </a:t>
            </a:r>
            <a:r>
              <a:rPr b="1" lang="en-GB" sz="1000">
                <a:latin typeface="Calibri"/>
                <a:ea typeface="Calibri"/>
                <a:cs typeface="Calibri"/>
                <a:sym typeface="Calibri"/>
              </a:rPr>
              <a:t>ischemia, neuropathy, immunocompromised patient.</a:t>
            </a:r>
            <a:endParaRPr b="1" sz="1000">
              <a:latin typeface="Calibri"/>
              <a:ea typeface="Calibri"/>
              <a:cs typeface="Calibri"/>
              <a:sym typeface="Calibri"/>
            </a:endParaRPr>
          </a:p>
          <a:p>
            <a:pPr indent="0" lvl="0" marL="0" rtl="0" algn="l">
              <a:lnSpc>
                <a:spcPct val="115000"/>
              </a:lnSpc>
              <a:spcBef>
                <a:spcPts val="0"/>
              </a:spcBef>
              <a:spcAft>
                <a:spcPts val="0"/>
              </a:spcAft>
              <a:buNone/>
            </a:pPr>
            <a:r>
              <a:rPr b="1" lang="en-GB" sz="1000">
                <a:latin typeface="Mada"/>
                <a:ea typeface="Mada"/>
                <a:cs typeface="Mada"/>
                <a:sym typeface="Mada"/>
              </a:rPr>
              <a:t>A) Clinical features:</a:t>
            </a:r>
            <a:r>
              <a:rPr lang="en-GB" sz="1000">
                <a:latin typeface="Mada"/>
                <a:ea typeface="Mada"/>
                <a:cs typeface="Mada"/>
                <a:sym typeface="Mada"/>
              </a:rPr>
              <a:t> </a:t>
            </a:r>
            <a:r>
              <a:rPr b="1" lang="en-GB" sz="1000">
                <a:latin typeface="Mada"/>
                <a:ea typeface="Mada"/>
                <a:cs typeface="Mada"/>
                <a:sym typeface="Mada"/>
              </a:rPr>
              <a:t>Sensory neuropathy </a:t>
            </a:r>
            <a:r>
              <a:rPr lang="en-GB" sz="1000">
                <a:latin typeface="Mada"/>
                <a:ea typeface="Mada"/>
                <a:cs typeface="Mada"/>
                <a:sym typeface="Mada"/>
              </a:rPr>
              <a:t>(pt doesn’t feel pain, proprioception is affected, abnormal walking lead to Charcot’s Foot), </a:t>
            </a:r>
            <a:r>
              <a:rPr b="1" lang="en-GB" sz="1000">
                <a:solidFill>
                  <a:srgbClr val="FF0000"/>
                </a:solidFill>
                <a:latin typeface="Mada"/>
                <a:ea typeface="Mada"/>
                <a:cs typeface="Mada"/>
                <a:sym typeface="Mada"/>
              </a:rPr>
              <a:t>Autonomic neuropathy</a:t>
            </a:r>
            <a:r>
              <a:rPr b="1" lang="en-GB" sz="1000">
                <a:latin typeface="Mada"/>
                <a:ea typeface="Mada"/>
                <a:cs typeface="Mada"/>
                <a:sym typeface="Mada"/>
              </a:rPr>
              <a:t> </a:t>
            </a:r>
            <a:r>
              <a:rPr lang="en-GB" sz="1000">
                <a:latin typeface="Mada"/>
                <a:ea typeface="Mada"/>
                <a:cs typeface="Mada"/>
                <a:sym typeface="Mada"/>
              </a:rPr>
              <a:t>(Dry foot, abnormal flow in the bones may lead to osteopenia and bony collapse), </a:t>
            </a:r>
            <a:r>
              <a:rPr b="1" lang="en-GB" sz="1000">
                <a:latin typeface="Mada"/>
                <a:ea typeface="Mada"/>
                <a:cs typeface="Mada"/>
                <a:sym typeface="Mada"/>
              </a:rPr>
              <a:t>Motor neuropathy </a:t>
            </a:r>
            <a:r>
              <a:rPr lang="en-GB" sz="1000">
                <a:latin typeface="Mada"/>
                <a:ea typeface="Mada"/>
                <a:cs typeface="Mada"/>
                <a:sym typeface="Mada"/>
              </a:rPr>
              <a:t>(The flexor are affected more which lead to dorsiflexion of the foot leading to pressure on the metatarsal heads and causing ulceration)</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B) Prevention:</a:t>
            </a:r>
            <a:r>
              <a:rPr lang="en-GB" sz="1000">
                <a:latin typeface="Mada"/>
                <a:ea typeface="Mada"/>
                <a:cs typeface="Mada"/>
                <a:sym typeface="Mada"/>
              </a:rPr>
              <a:t> </a:t>
            </a:r>
            <a:r>
              <a:rPr lang="en-GB" sz="1000">
                <a:solidFill>
                  <a:srgbClr val="FF0000"/>
                </a:solidFill>
                <a:latin typeface="Mada"/>
                <a:ea typeface="Mada"/>
                <a:cs typeface="Mada"/>
                <a:sym typeface="Mada"/>
              </a:rPr>
              <a:t>Diabetic control (Hb A1c&lt;7%)</a:t>
            </a:r>
            <a:r>
              <a:rPr lang="en-GB" sz="1000">
                <a:latin typeface="Mada"/>
                <a:ea typeface="Mada"/>
                <a:cs typeface="Mada"/>
                <a:sym typeface="Mada"/>
              </a:rPr>
              <a:t>, washing the foot with soup daily and dry it twice every time, don’t walk barefoot, use clean cotton sucks, daily inspection.</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C) Treatment: </a:t>
            </a:r>
            <a:r>
              <a:rPr lang="en-GB" sz="1000">
                <a:latin typeface="Mada"/>
                <a:ea typeface="Mada"/>
                <a:cs typeface="Mada"/>
                <a:sym typeface="Mada"/>
              </a:rPr>
              <a:t>If the blood supply is adequate excise dead tissue, control infection, protect the foot from pressure If there is ischemia revascularize the foot if possible.</a:t>
            </a:r>
            <a:endParaRPr sz="1000">
              <a:latin typeface="Mada"/>
              <a:ea typeface="Mada"/>
              <a:cs typeface="Mada"/>
              <a:sym typeface="Mada"/>
            </a:endParaRPr>
          </a:p>
          <a:p>
            <a:pPr indent="0" lvl="0" marL="0" rtl="0" algn="l">
              <a:lnSpc>
                <a:spcPct val="115000"/>
              </a:lnSpc>
              <a:spcBef>
                <a:spcPts val="0"/>
              </a:spcBef>
              <a:spcAft>
                <a:spcPts val="0"/>
              </a:spcAft>
              <a:buNone/>
            </a:pPr>
            <a:r>
              <a:t/>
            </a:r>
            <a:endParaRPr b="1" sz="1000">
              <a:latin typeface="Mada"/>
              <a:ea typeface="Mada"/>
              <a:cs typeface="Mada"/>
              <a:sym typeface="Mada"/>
            </a:endParaRPr>
          </a:p>
          <a:p>
            <a:pPr indent="0" lvl="0" marL="0" rtl="0" algn="l">
              <a:spcBef>
                <a:spcPts val="0"/>
              </a:spcBef>
              <a:spcAft>
                <a:spcPts val="0"/>
              </a:spcAft>
              <a:buNone/>
            </a:pPr>
            <a:r>
              <a:t/>
            </a:r>
            <a:endParaRPr sz="1000"/>
          </a:p>
        </p:txBody>
      </p:sp>
      <p:sp>
        <p:nvSpPr>
          <p:cNvPr id="671" name="Google Shape;671;p48"/>
          <p:cNvSpPr/>
          <p:nvPr/>
        </p:nvSpPr>
        <p:spPr>
          <a:xfrm>
            <a:off x="2770484" y="4412748"/>
            <a:ext cx="213300" cy="192300"/>
          </a:xfrm>
          <a:prstGeom prst="star5">
            <a:avLst>
              <a:gd fmla="val 2363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8"/>
          <p:cNvSpPr/>
          <p:nvPr/>
        </p:nvSpPr>
        <p:spPr>
          <a:xfrm>
            <a:off x="2933020" y="2219810"/>
            <a:ext cx="213300" cy="192300"/>
          </a:xfrm>
          <a:prstGeom prst="star5">
            <a:avLst>
              <a:gd fmla="val 2363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4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9"/>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Arterial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679" name="Google Shape;679;p49"/>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680" name="Google Shape;680;p49"/>
          <p:cNvSpPr txBox="1"/>
          <p:nvPr/>
        </p:nvSpPr>
        <p:spPr>
          <a:xfrm>
            <a:off x="1175588" y="1072313"/>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Peripheral Arterial Disease (PAD)</a:t>
            </a:r>
            <a:endParaRPr b="1" sz="1800">
              <a:highlight>
                <a:srgbClr val="EDF9F9"/>
              </a:highlight>
              <a:latin typeface="Lora"/>
              <a:ea typeface="Lora"/>
              <a:cs typeface="Lora"/>
              <a:sym typeface="Lora"/>
            </a:endParaRPr>
          </a:p>
          <a:p>
            <a:pPr indent="0" lvl="0" marL="0" rtl="0" algn="ctr">
              <a:spcBef>
                <a:spcPts val="0"/>
              </a:spcBef>
              <a:spcAft>
                <a:spcPts val="0"/>
              </a:spcAft>
              <a:buNone/>
            </a:pPr>
            <a:r>
              <a:t/>
            </a:r>
            <a:endParaRPr b="1" sz="18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t/>
            </a:r>
            <a:endParaRPr sz="1800">
              <a:highlight>
                <a:srgbClr val="EDF9F9"/>
              </a:highlight>
            </a:endParaRPr>
          </a:p>
        </p:txBody>
      </p:sp>
      <p:sp>
        <p:nvSpPr>
          <p:cNvPr id="681" name="Google Shape;681;p49"/>
          <p:cNvSpPr/>
          <p:nvPr/>
        </p:nvSpPr>
        <p:spPr>
          <a:xfrm flipH="1">
            <a:off x="432500" y="1729825"/>
            <a:ext cx="6706800" cy="4289100"/>
          </a:xfrm>
          <a:prstGeom prst="roundRect">
            <a:avLst>
              <a:gd fmla="val 5989" name="adj"/>
            </a:avLst>
          </a:prstGeom>
          <a:no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9"/>
          <p:cNvSpPr/>
          <p:nvPr/>
        </p:nvSpPr>
        <p:spPr>
          <a:xfrm flipH="1">
            <a:off x="199885" y="1496575"/>
            <a:ext cx="2545200" cy="476400"/>
          </a:xfrm>
          <a:prstGeom prst="roundRect">
            <a:avLst>
              <a:gd fmla="val 16667" name="adj"/>
            </a:avLst>
          </a:prstGeom>
          <a:solidFill>
            <a:srgbClr val="EDF9F9"/>
          </a:solidFill>
          <a:ln cap="flat" cmpd="sng" w="9525">
            <a:solidFill>
              <a:srgbClr val="EDF9F9"/>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9"/>
          <p:cNvSpPr txBox="1"/>
          <p:nvPr/>
        </p:nvSpPr>
        <p:spPr>
          <a:xfrm>
            <a:off x="488076" y="2011725"/>
            <a:ext cx="6673500" cy="2308800"/>
          </a:xfrm>
          <a:prstGeom prst="rect">
            <a:avLst/>
          </a:prstGeom>
          <a:noFill/>
          <a:ln>
            <a:noFill/>
          </a:ln>
        </p:spPr>
        <p:txBody>
          <a:bodyPr anchorCtr="0" anchor="t" bIns="91425" lIns="91425" spcFirstLastPara="1" rIns="54000" wrap="square" tIns="91425">
            <a:noAutofit/>
          </a:bodyPr>
          <a:lstStyle/>
          <a:p>
            <a:pPr indent="-113899" lvl="0" marL="100799" rtl="0" algn="l">
              <a:lnSpc>
                <a:spcPct val="100000"/>
              </a:lnSpc>
              <a:spcBef>
                <a:spcPts val="1000"/>
              </a:spcBef>
              <a:spcAft>
                <a:spcPts val="0"/>
              </a:spcAft>
              <a:buClr>
                <a:srgbClr val="000000"/>
              </a:buClr>
              <a:buSzPts val="1000"/>
              <a:buFont typeface="Mada"/>
              <a:buChar char="●"/>
            </a:pPr>
            <a:r>
              <a:rPr lang="en-GB" sz="1000">
                <a:solidFill>
                  <a:srgbClr val="6AA84F"/>
                </a:solidFill>
                <a:latin typeface="Mada"/>
                <a:ea typeface="Mada"/>
                <a:cs typeface="Mada"/>
                <a:sym typeface="Mada"/>
              </a:rPr>
              <a:t>Emergency PADs</a:t>
            </a:r>
            <a:endParaRPr sz="1000">
              <a:solidFill>
                <a:srgbClr val="6AA84F"/>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solidFill>
                  <a:srgbClr val="000000"/>
                </a:solidFill>
                <a:latin typeface="Mada"/>
                <a:ea typeface="Mada"/>
                <a:cs typeface="Mada"/>
                <a:sym typeface="Mada"/>
              </a:rPr>
              <a:t>Sudden</a:t>
            </a:r>
            <a:r>
              <a:rPr lang="en-GB" sz="1000">
                <a:solidFill>
                  <a:srgbClr val="000000"/>
                </a:solidFill>
                <a:latin typeface="Mada"/>
                <a:ea typeface="Mada"/>
                <a:cs typeface="Mada"/>
                <a:sym typeface="Mada"/>
              </a:rPr>
              <a:t> occlusion in the absence of adequate collaterals</a:t>
            </a:r>
            <a:endParaRPr sz="1000">
              <a:solidFill>
                <a:srgbClr val="000000"/>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1)  Causes:</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Thrombosis or Atheroembolism </a:t>
            </a:r>
            <a:r>
              <a:rPr lang="en-GB" sz="1000">
                <a:latin typeface="Mada"/>
                <a:ea typeface="Mada"/>
                <a:cs typeface="Mada"/>
                <a:sym typeface="Mada"/>
              </a:rPr>
              <a:t>(plaque rupture, hypovolemia, ^ blood coagulability, Pump failure)</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Embolism or Thromboembolism</a:t>
            </a:r>
            <a:r>
              <a:rPr lang="en-GB" sz="1000">
                <a:latin typeface="Mada"/>
                <a:ea typeface="Mada"/>
                <a:cs typeface="Mada"/>
                <a:sym typeface="Mada"/>
              </a:rPr>
              <a:t> (70% caused by </a:t>
            </a:r>
            <a:r>
              <a:rPr lang="en-GB" sz="1000">
                <a:solidFill>
                  <a:srgbClr val="FF0000"/>
                </a:solidFill>
                <a:latin typeface="Mada"/>
                <a:ea typeface="Mada"/>
                <a:cs typeface="Mada"/>
                <a:sym typeface="Mada"/>
              </a:rPr>
              <a:t>AFib</a:t>
            </a:r>
            <a:r>
              <a:rPr lang="en-GB" sz="1000">
                <a:latin typeface="Mada"/>
                <a:ea typeface="Mada"/>
                <a:cs typeface="Mada"/>
                <a:sym typeface="Mada"/>
              </a:rPr>
              <a:t>)</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latin typeface="Mada"/>
                <a:ea typeface="Mada"/>
                <a:cs typeface="Mada"/>
                <a:sym typeface="Mada"/>
              </a:rPr>
              <a:t>Injury</a:t>
            </a:r>
            <a:endParaRPr b="1" sz="1000">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2)  Mechanism of injury: </a:t>
            </a:r>
            <a:r>
              <a:rPr lang="en-GB" sz="1000">
                <a:solidFill>
                  <a:schemeClr val="dk1"/>
                </a:solidFill>
                <a:latin typeface="Mada"/>
                <a:ea typeface="Mada"/>
                <a:cs typeface="Mada"/>
                <a:sym typeface="Mada"/>
              </a:rPr>
              <a:t>Pain on rest, emergency</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Thrombosis caused by ruptured plaque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Embolism mainly caused by AFib / sites (aortoiliac, femoral, popliteal bifurcation)</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3) S&amp;S:</a:t>
            </a:r>
            <a:r>
              <a:rPr lang="en-GB" sz="1000">
                <a:solidFill>
                  <a:schemeClr val="dk1"/>
                </a:solidFill>
                <a:latin typeface="Mada"/>
                <a:ea typeface="Mada"/>
                <a:cs typeface="Mada"/>
                <a:sym typeface="Mada"/>
              </a:rPr>
              <a:t> </a:t>
            </a:r>
            <a:r>
              <a:rPr lang="en-GB" sz="1000">
                <a:solidFill>
                  <a:srgbClr val="70AD47"/>
                </a:solidFill>
                <a:latin typeface="Mada"/>
                <a:ea typeface="Mada"/>
                <a:cs typeface="Mada"/>
                <a:sym typeface="Mada"/>
              </a:rPr>
              <a:t>6P (</a:t>
            </a:r>
            <a:r>
              <a:rPr b="1" lang="en-GB" sz="1000">
                <a:solidFill>
                  <a:srgbClr val="FF0000"/>
                </a:solidFill>
                <a:latin typeface="Mada"/>
                <a:ea typeface="Mada"/>
                <a:cs typeface="Mada"/>
                <a:sym typeface="Mada"/>
              </a:rPr>
              <a:t>P</a:t>
            </a:r>
            <a:r>
              <a:rPr lang="en-GB" sz="1000">
                <a:solidFill>
                  <a:srgbClr val="FF0000"/>
                </a:solidFill>
                <a:latin typeface="Mada"/>
                <a:ea typeface="Mada"/>
                <a:cs typeface="Mada"/>
                <a:sym typeface="Mada"/>
              </a:rPr>
              <a:t>aralysis</a:t>
            </a:r>
            <a:r>
              <a:rPr lang="en-GB" sz="1000">
                <a:solidFill>
                  <a:srgbClr val="70AD47"/>
                </a:solidFill>
                <a:latin typeface="Mada"/>
                <a:ea typeface="Mada"/>
                <a:cs typeface="Mada"/>
                <a:sym typeface="Mada"/>
              </a:rPr>
              <a:t>,</a:t>
            </a:r>
            <a:r>
              <a:rPr lang="en-GB" sz="1000">
                <a:solidFill>
                  <a:srgbClr val="FF0000"/>
                </a:solidFill>
                <a:latin typeface="Mada"/>
                <a:ea typeface="Mada"/>
                <a:cs typeface="Mada"/>
                <a:sym typeface="Mada"/>
              </a:rPr>
              <a:t> </a:t>
            </a:r>
            <a:r>
              <a:rPr b="1" lang="en-GB" sz="1000">
                <a:solidFill>
                  <a:srgbClr val="FF0000"/>
                </a:solidFill>
                <a:latin typeface="Mada"/>
                <a:ea typeface="Mada"/>
                <a:cs typeface="Mada"/>
                <a:sym typeface="Mada"/>
              </a:rPr>
              <a:t>P</a:t>
            </a:r>
            <a:r>
              <a:rPr lang="en-GB" sz="1000">
                <a:solidFill>
                  <a:srgbClr val="FF0000"/>
                </a:solidFill>
                <a:latin typeface="Mada"/>
                <a:ea typeface="Mada"/>
                <a:cs typeface="Mada"/>
                <a:sym typeface="Mada"/>
              </a:rPr>
              <a:t>aresthesia</a:t>
            </a:r>
            <a:r>
              <a:rPr lang="en-GB" sz="1000">
                <a:solidFill>
                  <a:srgbClr val="70AD47"/>
                </a:solidFill>
                <a:latin typeface="Mada"/>
                <a:ea typeface="Mada"/>
                <a:cs typeface="Mada"/>
                <a:sym typeface="Mada"/>
              </a:rPr>
              <a:t>, </a:t>
            </a:r>
            <a:r>
              <a:rPr b="1" lang="en-GB" sz="1000">
                <a:solidFill>
                  <a:srgbClr val="70AD47"/>
                </a:solidFill>
                <a:latin typeface="Mada"/>
                <a:ea typeface="Mada"/>
                <a:cs typeface="Mada"/>
                <a:sym typeface="Mada"/>
              </a:rPr>
              <a:t>P</a:t>
            </a:r>
            <a:r>
              <a:rPr lang="en-GB" sz="1000">
                <a:solidFill>
                  <a:srgbClr val="70AD47"/>
                </a:solidFill>
                <a:latin typeface="Mada"/>
                <a:ea typeface="Mada"/>
                <a:cs typeface="Mada"/>
                <a:sym typeface="Mada"/>
              </a:rPr>
              <a:t>ain, </a:t>
            </a:r>
            <a:r>
              <a:rPr b="1" lang="en-GB" sz="1000">
                <a:solidFill>
                  <a:srgbClr val="70AD47"/>
                </a:solidFill>
                <a:latin typeface="Mada"/>
                <a:ea typeface="Mada"/>
                <a:cs typeface="Mada"/>
                <a:sym typeface="Mada"/>
              </a:rPr>
              <a:t>P</a:t>
            </a:r>
            <a:r>
              <a:rPr lang="en-GB" sz="1000">
                <a:solidFill>
                  <a:srgbClr val="70AD47"/>
                </a:solidFill>
                <a:latin typeface="Mada"/>
                <a:ea typeface="Mada"/>
                <a:cs typeface="Mada"/>
                <a:sym typeface="Mada"/>
              </a:rPr>
              <a:t>allor, </a:t>
            </a:r>
            <a:r>
              <a:rPr b="1" lang="en-GB" sz="1000">
                <a:solidFill>
                  <a:srgbClr val="70AD47"/>
                </a:solidFill>
                <a:latin typeface="Mada"/>
                <a:ea typeface="Mada"/>
                <a:cs typeface="Mada"/>
                <a:sym typeface="Mada"/>
              </a:rPr>
              <a:t>P</a:t>
            </a:r>
            <a:r>
              <a:rPr lang="en-GB" sz="1000">
                <a:solidFill>
                  <a:srgbClr val="70AD47"/>
                </a:solidFill>
                <a:latin typeface="Mada"/>
                <a:ea typeface="Mada"/>
                <a:cs typeface="Mada"/>
                <a:sym typeface="Mada"/>
              </a:rPr>
              <a:t>oikilothermia, </a:t>
            </a:r>
            <a:r>
              <a:rPr b="1" lang="en-GB" sz="1000">
                <a:solidFill>
                  <a:srgbClr val="70AD47"/>
                </a:solidFill>
                <a:latin typeface="Mada"/>
                <a:ea typeface="Mada"/>
                <a:cs typeface="Mada"/>
                <a:sym typeface="Mada"/>
              </a:rPr>
              <a:t>P</a:t>
            </a:r>
            <a:r>
              <a:rPr lang="en-GB" sz="1000">
                <a:solidFill>
                  <a:srgbClr val="70AD47"/>
                </a:solidFill>
                <a:latin typeface="Mada"/>
                <a:ea typeface="Mada"/>
                <a:cs typeface="Mada"/>
                <a:sym typeface="Mada"/>
              </a:rPr>
              <a:t>ulselessness)</a:t>
            </a:r>
            <a:endParaRPr sz="1000">
              <a:solidFill>
                <a:srgbClr val="70AD47"/>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4) Stages:</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A- ALI early stage (non-fixed mottling): </a:t>
            </a:r>
            <a:r>
              <a:rPr lang="en-GB" sz="1000">
                <a:solidFill>
                  <a:srgbClr val="70AD47"/>
                </a:solidFill>
                <a:latin typeface="Mada"/>
                <a:ea typeface="Mada"/>
                <a:cs typeface="Mada"/>
                <a:sym typeface="Mada"/>
              </a:rPr>
              <a:t>you can fix it with surgery</a:t>
            </a:r>
            <a:endParaRPr sz="1000">
              <a:solidFill>
                <a:srgbClr val="70AD47"/>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B- ALI late stage (fixed mottling): </a:t>
            </a:r>
            <a:r>
              <a:rPr lang="en-GB" sz="1000">
                <a:latin typeface="Mada"/>
                <a:ea typeface="Mada"/>
                <a:cs typeface="Mada"/>
                <a:sym typeface="Mada"/>
              </a:rPr>
              <a:t>amputation</a:t>
            </a:r>
            <a:endParaRPr sz="1000">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5) Management:</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Blood work, ECG, crossmatch IV heparin 8000 IU if there’s no contraindication if ischemia is complete (Embolectomy) / If incomplete (do the rest of the work-up</a:t>
            </a:r>
            <a:r>
              <a:rPr lang="en-GB" sz="1000">
                <a:solidFill>
                  <a:srgbClr val="7030A0"/>
                </a:solidFill>
                <a:latin typeface="Mada"/>
                <a:ea typeface="Mada"/>
                <a:cs typeface="Mada"/>
                <a:sym typeface="Mada"/>
              </a:rPr>
              <a:t>)</a:t>
            </a:r>
            <a:endParaRPr sz="1000">
              <a:solidFill>
                <a:srgbClr val="7030A0"/>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A- Acute embolism: </a:t>
            </a:r>
            <a:r>
              <a:rPr lang="en-GB" sz="1000">
                <a:solidFill>
                  <a:srgbClr val="70AD47"/>
                </a:solidFill>
                <a:latin typeface="Mada"/>
                <a:ea typeface="Mada"/>
                <a:cs typeface="Mada"/>
                <a:sym typeface="Mada"/>
              </a:rPr>
              <a:t>Sudden onset, severe ischemia, normal pulses in the contralateral leg, paraplegia sometimes </a:t>
            </a:r>
            <a:r>
              <a:rPr lang="en-GB" sz="1000">
                <a:latin typeface="Mada"/>
                <a:ea typeface="Mada"/>
                <a:cs typeface="Mada"/>
                <a:sym typeface="Mada"/>
              </a:rPr>
              <a:t>Embolectomy under LA or GA IV heparin post-operatively</a:t>
            </a:r>
            <a:endParaRPr sz="1000">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B- Thrombosis in Situ: </a:t>
            </a:r>
            <a:r>
              <a:rPr lang="en-GB" sz="1000">
                <a:latin typeface="Mada"/>
                <a:ea typeface="Mada"/>
                <a:cs typeface="Mada"/>
                <a:sym typeface="Mada"/>
              </a:rPr>
              <a:t>Pump failure, Hypovolemia, Hypercoagulable state</a:t>
            </a:r>
            <a:r>
              <a:rPr lang="en-GB" sz="1000">
                <a:solidFill>
                  <a:srgbClr val="ED7D31"/>
                </a:solidFill>
                <a:latin typeface="Mada"/>
                <a:ea typeface="Mada"/>
                <a:cs typeface="Mada"/>
                <a:sym typeface="Mada"/>
              </a:rPr>
              <a:t> </a:t>
            </a:r>
            <a:r>
              <a:rPr lang="en-GB" sz="1000">
                <a:solidFill>
                  <a:srgbClr val="70AD47"/>
                </a:solidFill>
                <a:latin typeface="Mada"/>
                <a:ea typeface="Mada"/>
                <a:cs typeface="Mada"/>
                <a:sym typeface="Mada"/>
              </a:rPr>
              <a:t>previous claudication, no source of emboli, lack of pulses in the contralateral leg- </a:t>
            </a:r>
            <a:r>
              <a:rPr lang="en-GB" sz="1000">
                <a:latin typeface="Mada"/>
                <a:ea typeface="Mada"/>
                <a:cs typeface="Mada"/>
                <a:sym typeface="Mada"/>
              </a:rPr>
              <a:t>Medically, limb remains threatened? Thrombectomy or Endoluminal techniques or Thrombolysis or Bypass.</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solidFill>
                <a:srgbClr val="000000"/>
              </a:solidFill>
              <a:latin typeface="Mada"/>
              <a:ea typeface="Mada"/>
              <a:cs typeface="Mada"/>
              <a:sym typeface="Mada"/>
            </a:endParaRPr>
          </a:p>
        </p:txBody>
      </p:sp>
      <p:sp>
        <p:nvSpPr>
          <p:cNvPr id="684" name="Google Shape;684;p49"/>
          <p:cNvSpPr txBox="1"/>
          <p:nvPr/>
        </p:nvSpPr>
        <p:spPr>
          <a:xfrm>
            <a:off x="243437" y="1519028"/>
            <a:ext cx="24696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Acute limb ischemia</a:t>
            </a:r>
            <a:endParaRPr/>
          </a:p>
        </p:txBody>
      </p:sp>
      <p:sp>
        <p:nvSpPr>
          <p:cNvPr id="685" name="Google Shape;685;p49"/>
          <p:cNvSpPr txBox="1"/>
          <p:nvPr/>
        </p:nvSpPr>
        <p:spPr>
          <a:xfrm>
            <a:off x="2290024" y="6673023"/>
            <a:ext cx="51105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Post Ischemic syndromes</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sz="1800">
              <a:highlight>
                <a:srgbClr val="EDF9F9"/>
              </a:highlight>
            </a:endParaRPr>
          </a:p>
        </p:txBody>
      </p:sp>
      <p:sp>
        <p:nvSpPr>
          <p:cNvPr id="686" name="Google Shape;686;p49"/>
          <p:cNvSpPr/>
          <p:nvPr/>
        </p:nvSpPr>
        <p:spPr>
          <a:xfrm>
            <a:off x="78075" y="7091125"/>
            <a:ext cx="2788800" cy="2503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Calibri"/>
                <a:ea typeface="Calibri"/>
                <a:cs typeface="Calibri"/>
                <a:sym typeface="Calibri"/>
              </a:rPr>
              <a:t>Compartment injury (Local): </a:t>
            </a:r>
            <a:r>
              <a:rPr lang="en-GB" sz="1000">
                <a:solidFill>
                  <a:schemeClr val="dk1"/>
                </a:solidFill>
                <a:latin typeface="Calibri"/>
                <a:ea typeface="Calibri"/>
                <a:cs typeface="Calibri"/>
                <a:sym typeface="Calibri"/>
              </a:rPr>
              <a:t>Pressure in the muscle is higher than the capillary </a:t>
            </a:r>
            <a:r>
              <a:rPr lang="en-GB" sz="1000">
                <a:solidFill>
                  <a:srgbClr val="70AD47"/>
                </a:solidFill>
                <a:latin typeface="Calibri"/>
                <a:ea typeface="Calibri"/>
                <a:cs typeface="Calibri"/>
                <a:sym typeface="Calibri"/>
              </a:rPr>
              <a:t>Rapid progression of symptoms (Pain, worse with passive stretching or extension of the muscle, wool-like muscle) </a:t>
            </a:r>
            <a:r>
              <a:rPr lang="en-GB" sz="1000">
                <a:latin typeface="Calibri"/>
                <a:ea typeface="Calibri"/>
                <a:cs typeface="Calibri"/>
                <a:sym typeface="Calibri"/>
              </a:rPr>
              <a:t>Prevention through expeditious revascularization low threshold for </a:t>
            </a:r>
            <a:r>
              <a:rPr b="1" lang="en-GB" sz="1000" u="sng">
                <a:solidFill>
                  <a:srgbClr val="FF0000"/>
                </a:solidFill>
                <a:latin typeface="Calibri"/>
                <a:ea typeface="Calibri"/>
                <a:cs typeface="Calibri"/>
                <a:sym typeface="Calibri"/>
              </a:rPr>
              <a:t>fasciotomy</a:t>
            </a:r>
            <a:r>
              <a:rPr lang="en-GB" sz="1000">
                <a:latin typeface="Calibri"/>
                <a:ea typeface="Calibri"/>
                <a:cs typeface="Calibri"/>
                <a:sym typeface="Calibri"/>
              </a:rPr>
              <a:t> to relieve the pressure.</a:t>
            </a:r>
            <a:endParaRPr sz="1000">
              <a:latin typeface="Calibri"/>
              <a:ea typeface="Calibri"/>
              <a:cs typeface="Calibri"/>
              <a:sym typeface="Calibri"/>
            </a:endParaRPr>
          </a:p>
        </p:txBody>
      </p:sp>
      <p:sp>
        <p:nvSpPr>
          <p:cNvPr id="687" name="Google Shape;687;p49"/>
          <p:cNvSpPr/>
          <p:nvPr/>
        </p:nvSpPr>
        <p:spPr>
          <a:xfrm>
            <a:off x="4703200" y="7069825"/>
            <a:ext cx="2788800" cy="2503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Calibri"/>
                <a:ea typeface="Calibri"/>
                <a:cs typeface="Calibri"/>
                <a:sym typeface="Calibri"/>
              </a:rPr>
              <a:t>Reperfusion injury (Systemic): </a:t>
            </a:r>
            <a:r>
              <a:rPr lang="en-GB" sz="1000">
                <a:solidFill>
                  <a:schemeClr val="dk1"/>
                </a:solidFill>
                <a:latin typeface="Calibri"/>
                <a:ea typeface="Calibri"/>
                <a:cs typeface="Calibri"/>
                <a:sym typeface="Calibri"/>
              </a:rPr>
              <a:t>caused by activated neutrophils, free radicals, H, CO, K, myoglobin released from reperfused tissue </a:t>
            </a:r>
            <a:r>
              <a:rPr lang="en-GB" sz="1000">
                <a:solidFill>
                  <a:srgbClr val="70AD47"/>
                </a:solidFill>
                <a:latin typeface="Calibri"/>
                <a:ea typeface="Calibri"/>
                <a:cs typeface="Calibri"/>
                <a:sym typeface="Calibri"/>
              </a:rPr>
              <a:t>ARDS, Myocardial stunning, ATN, Multiple organ failure </a:t>
            </a:r>
            <a:r>
              <a:rPr lang="en-GB" sz="1000">
                <a:latin typeface="Calibri"/>
                <a:ea typeface="Calibri"/>
                <a:cs typeface="Calibri"/>
                <a:sym typeface="Calibri"/>
              </a:rPr>
              <a:t>Hydrate + Calcium (protect the heart) + Produce hypokalemia before the reperfusion / you may use Inotropes</a:t>
            </a:r>
            <a:endParaRPr sz="1000">
              <a:latin typeface="Calibri"/>
              <a:ea typeface="Calibri"/>
              <a:cs typeface="Calibri"/>
              <a:sym typeface="Calibri"/>
            </a:endParaRPr>
          </a:p>
          <a:p>
            <a:pPr indent="0" lvl="0" marL="0" rtl="0" algn="l">
              <a:spcBef>
                <a:spcPts val="0"/>
              </a:spcBef>
              <a:spcAft>
                <a:spcPts val="0"/>
              </a:spcAft>
              <a:buNone/>
            </a:pPr>
            <a:r>
              <a:t/>
            </a:r>
            <a:endParaRPr sz="1000"/>
          </a:p>
        </p:txBody>
      </p:sp>
      <p:grpSp>
        <p:nvGrpSpPr>
          <p:cNvPr id="688" name="Google Shape;688;p49"/>
          <p:cNvGrpSpPr/>
          <p:nvPr/>
        </p:nvGrpSpPr>
        <p:grpSpPr>
          <a:xfrm>
            <a:off x="62797" y="6673029"/>
            <a:ext cx="855636" cy="866105"/>
            <a:chOff x="3291950" y="1651150"/>
            <a:chExt cx="691200" cy="699600"/>
          </a:xfrm>
        </p:grpSpPr>
        <p:sp>
          <p:nvSpPr>
            <p:cNvPr id="689" name="Google Shape;689;p49"/>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90" name="Google Shape;690;p49"/>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91" name="Google Shape;691;p49"/>
          <p:cNvSpPr txBox="1"/>
          <p:nvPr/>
        </p:nvSpPr>
        <p:spPr>
          <a:xfrm>
            <a:off x="176363" y="68580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01</a:t>
            </a:r>
            <a:endParaRPr sz="2400">
              <a:solidFill>
                <a:srgbClr val="E29578"/>
              </a:solidFill>
              <a:latin typeface="Fjalla One"/>
              <a:ea typeface="Fjalla One"/>
              <a:cs typeface="Fjalla One"/>
              <a:sym typeface="Fjalla One"/>
            </a:endParaRPr>
          </a:p>
        </p:txBody>
      </p:sp>
      <p:grpSp>
        <p:nvGrpSpPr>
          <p:cNvPr id="692" name="Google Shape;692;p49"/>
          <p:cNvGrpSpPr/>
          <p:nvPr/>
        </p:nvGrpSpPr>
        <p:grpSpPr>
          <a:xfrm>
            <a:off x="6586997" y="6673029"/>
            <a:ext cx="855636" cy="866105"/>
            <a:chOff x="3291950" y="1651150"/>
            <a:chExt cx="691200" cy="699600"/>
          </a:xfrm>
        </p:grpSpPr>
        <p:sp>
          <p:nvSpPr>
            <p:cNvPr id="693" name="Google Shape;693;p49"/>
            <p:cNvSpPr/>
            <p:nvPr/>
          </p:nvSpPr>
          <p:spPr>
            <a:xfrm>
              <a:off x="3291950" y="1651150"/>
              <a:ext cx="691200" cy="699600"/>
            </a:xfrm>
            <a:prstGeom prst="ellipse">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94" name="Google Shape;694;p49"/>
            <p:cNvSpPr/>
            <p:nvPr/>
          </p:nvSpPr>
          <p:spPr>
            <a:xfrm>
              <a:off x="3327050" y="1686700"/>
              <a:ext cx="621000" cy="6285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95" name="Google Shape;695;p49"/>
          <p:cNvSpPr txBox="1"/>
          <p:nvPr/>
        </p:nvSpPr>
        <p:spPr>
          <a:xfrm>
            <a:off x="6700563" y="6858050"/>
            <a:ext cx="628500" cy="40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Fjalla One"/>
                <a:ea typeface="Fjalla One"/>
                <a:cs typeface="Fjalla One"/>
                <a:sym typeface="Fjalla One"/>
              </a:rPr>
              <a:t>02</a:t>
            </a:r>
            <a:endParaRPr sz="2400">
              <a:solidFill>
                <a:srgbClr val="E29578"/>
              </a:solidFill>
              <a:latin typeface="Fjalla One"/>
              <a:ea typeface="Fjalla One"/>
              <a:cs typeface="Fjalla One"/>
              <a:sym typeface="Fjalla One"/>
            </a:endParaRPr>
          </a:p>
        </p:txBody>
      </p:sp>
      <p:sp>
        <p:nvSpPr>
          <p:cNvPr id="696" name="Google Shape;696;p49"/>
          <p:cNvSpPr/>
          <p:nvPr/>
        </p:nvSpPr>
        <p:spPr>
          <a:xfrm>
            <a:off x="1298298" y="7248123"/>
            <a:ext cx="213300" cy="192300"/>
          </a:xfrm>
          <a:prstGeom prst="star5">
            <a:avLst>
              <a:gd fmla="val 23631"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0"/>
          <p:cNvSpPr/>
          <p:nvPr/>
        </p:nvSpPr>
        <p:spPr>
          <a:xfrm>
            <a:off x="85825" y="4302475"/>
            <a:ext cx="7362900" cy="3787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228600" lvl="0" marL="685800" rtl="0" algn="l">
              <a:lnSpc>
                <a:spcPct val="115000"/>
              </a:lnSpc>
              <a:spcBef>
                <a:spcPts val="0"/>
              </a:spcBef>
              <a:spcAft>
                <a:spcPts val="0"/>
              </a:spcAft>
              <a:buNone/>
            </a:pPr>
            <a:r>
              <a:rPr lang="en-GB" sz="1000">
                <a:solidFill>
                  <a:schemeClr val="dk1"/>
                </a:solidFill>
                <a:latin typeface="Calibri"/>
                <a:ea typeface="Calibri"/>
                <a:cs typeface="Calibri"/>
                <a:sym typeface="Calibri"/>
              </a:rPr>
              <a:t>1)</a:t>
            </a:r>
            <a:r>
              <a:rPr lang="en-GB" sz="1000">
                <a:solidFill>
                  <a:schemeClr val="dk1"/>
                </a:solidFill>
                <a:latin typeface="Times New Roman"/>
                <a:ea typeface="Times New Roman"/>
                <a:cs typeface="Times New Roman"/>
                <a:sym typeface="Times New Roman"/>
              </a:rPr>
              <a:t>	</a:t>
            </a:r>
            <a:r>
              <a:rPr b="1" lang="en-GB" sz="1000">
                <a:solidFill>
                  <a:schemeClr val="dk1"/>
                </a:solidFill>
                <a:latin typeface="Calibri"/>
                <a:ea typeface="Calibri"/>
                <a:cs typeface="Calibri"/>
                <a:sym typeface="Calibri"/>
              </a:rPr>
              <a:t>Clinical assessment: </a:t>
            </a:r>
            <a:r>
              <a:rPr lang="en-GB" sz="1000">
                <a:solidFill>
                  <a:schemeClr val="dk1"/>
                </a:solidFill>
                <a:latin typeface="Calibri"/>
                <a:ea typeface="Calibri"/>
                <a:cs typeface="Calibri"/>
                <a:sym typeface="Calibri"/>
              </a:rPr>
              <a:t>History (assess RF), Neurological exam (Exclude other causes), Carotid bruit are not reliable</a:t>
            </a:r>
            <a:endParaRPr sz="1000">
              <a:solidFill>
                <a:schemeClr val="dk1"/>
              </a:solidFill>
              <a:latin typeface="Calibri"/>
              <a:ea typeface="Calibri"/>
              <a:cs typeface="Calibri"/>
              <a:sym typeface="Calibri"/>
            </a:endParaRPr>
          </a:p>
          <a:p>
            <a:pPr indent="-228600" lvl="0" marL="685800" rtl="0" algn="l">
              <a:lnSpc>
                <a:spcPct val="115000"/>
              </a:lnSpc>
              <a:spcBef>
                <a:spcPts val="0"/>
              </a:spcBef>
              <a:spcAft>
                <a:spcPts val="0"/>
              </a:spcAft>
              <a:buNone/>
            </a:pPr>
            <a:r>
              <a:rPr lang="en-GB" sz="1000">
                <a:solidFill>
                  <a:schemeClr val="dk1"/>
                </a:solidFill>
                <a:latin typeface="Calibri"/>
                <a:ea typeface="Calibri"/>
                <a:cs typeface="Calibri"/>
                <a:sym typeface="Calibri"/>
              </a:rPr>
              <a:t>2)</a:t>
            </a:r>
            <a:r>
              <a:rPr lang="en-GB" sz="1000">
                <a:solidFill>
                  <a:schemeClr val="dk1"/>
                </a:solidFill>
                <a:latin typeface="Times New Roman"/>
                <a:ea typeface="Times New Roman"/>
                <a:cs typeface="Times New Roman"/>
                <a:sym typeface="Times New Roman"/>
              </a:rPr>
              <a:t>	</a:t>
            </a:r>
            <a:r>
              <a:rPr b="1" lang="en-GB" sz="1000">
                <a:solidFill>
                  <a:schemeClr val="dk1"/>
                </a:solidFill>
                <a:latin typeface="Calibri"/>
                <a:ea typeface="Calibri"/>
                <a:cs typeface="Calibri"/>
                <a:sym typeface="Calibri"/>
              </a:rPr>
              <a:t>Pathophysiology:</a:t>
            </a:r>
            <a:endParaRPr b="1" sz="1000">
              <a:solidFill>
                <a:schemeClr val="dk1"/>
              </a:solidFill>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A-</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80% of strokes are ischemic / about half though to be Atheroembolism from carotid</a:t>
            </a:r>
            <a:endParaRPr sz="1000">
              <a:solidFill>
                <a:schemeClr val="dk1"/>
              </a:solidFill>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B-</a:t>
            </a:r>
            <a:r>
              <a:rPr lang="en-GB" sz="1000">
                <a:solidFill>
                  <a:schemeClr val="dk1"/>
                </a:solidFill>
                <a:latin typeface="Times New Roman"/>
                <a:ea typeface="Times New Roman"/>
                <a:cs typeface="Times New Roman"/>
                <a:sym typeface="Times New Roman"/>
              </a:rPr>
              <a:t>	</a:t>
            </a:r>
            <a:r>
              <a:rPr lang="en-GB" sz="1000">
                <a:solidFill>
                  <a:srgbClr val="FF0000"/>
                </a:solidFill>
                <a:latin typeface="Calibri"/>
                <a:ea typeface="Calibri"/>
                <a:cs typeface="Calibri"/>
                <a:sym typeface="Calibri"/>
              </a:rPr>
              <a:t>Origin of the internal carotid artery is the most common site of atheroma comparing to the middle internal carotid &amp; MCA</a:t>
            </a:r>
            <a:endParaRPr sz="1000">
              <a:solidFill>
                <a:srgbClr val="FF0000"/>
              </a:solidFill>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C-</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Stroke in the right side for a left-handed person will result in: </a:t>
            </a:r>
            <a:r>
              <a:rPr lang="en-GB" sz="1000">
                <a:latin typeface="Calibri"/>
                <a:ea typeface="Calibri"/>
                <a:cs typeface="Calibri"/>
                <a:sym typeface="Calibri"/>
              </a:rPr>
              <a:t>dysphagia, ipsilateral loss of vision, Contralateral weakness  </a:t>
            </a:r>
            <a:endParaRPr sz="1000">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D-</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Emboli in the ophthalmic artery amaurosis fugax in </a:t>
            </a:r>
            <a:r>
              <a:rPr lang="en-GB" sz="1000">
                <a:solidFill>
                  <a:srgbClr val="FF0000"/>
                </a:solidFill>
                <a:latin typeface="Calibri"/>
                <a:ea typeface="Calibri"/>
                <a:cs typeface="Calibri"/>
                <a:sym typeface="Calibri"/>
              </a:rPr>
              <a:t>ipsilateral</a:t>
            </a:r>
            <a:r>
              <a:rPr lang="en-GB" sz="1000">
                <a:solidFill>
                  <a:schemeClr val="dk1"/>
                </a:solidFill>
                <a:latin typeface="Calibri"/>
                <a:ea typeface="Calibri"/>
                <a:cs typeface="Calibri"/>
                <a:sym typeface="Calibri"/>
              </a:rPr>
              <a:t> side</a:t>
            </a:r>
            <a:endParaRPr sz="1000">
              <a:solidFill>
                <a:schemeClr val="dk1"/>
              </a:solidFill>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E-</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MCA </a:t>
            </a:r>
            <a:r>
              <a:rPr lang="en-GB" sz="1000">
                <a:solidFill>
                  <a:srgbClr val="FF0000"/>
                </a:solidFill>
                <a:latin typeface="Calibri"/>
                <a:ea typeface="Calibri"/>
                <a:cs typeface="Calibri"/>
                <a:sym typeface="Calibri"/>
              </a:rPr>
              <a:t>contralateral</a:t>
            </a:r>
            <a:r>
              <a:rPr lang="en-GB" sz="1000">
                <a:solidFill>
                  <a:schemeClr val="dk1"/>
                </a:solidFill>
                <a:latin typeface="Calibri"/>
                <a:ea typeface="Calibri"/>
                <a:cs typeface="Calibri"/>
                <a:sym typeface="Calibri"/>
              </a:rPr>
              <a:t> hemiparesis and hemisensory loss</a:t>
            </a:r>
            <a:endParaRPr sz="1000">
              <a:solidFill>
                <a:schemeClr val="dk1"/>
              </a:solidFill>
              <a:latin typeface="Calibri"/>
              <a:ea typeface="Calibri"/>
              <a:cs typeface="Calibri"/>
              <a:sym typeface="Calibri"/>
            </a:endParaRPr>
          </a:p>
          <a:p>
            <a:pPr indent="-228600" lvl="0" marL="685800" rtl="0" algn="l">
              <a:lnSpc>
                <a:spcPct val="115000"/>
              </a:lnSpc>
              <a:spcBef>
                <a:spcPts val="0"/>
              </a:spcBef>
              <a:spcAft>
                <a:spcPts val="0"/>
              </a:spcAft>
              <a:buNone/>
            </a:pPr>
            <a:r>
              <a:rPr lang="en-GB" sz="1000">
                <a:solidFill>
                  <a:schemeClr val="dk1"/>
                </a:solidFill>
                <a:latin typeface="Calibri"/>
                <a:ea typeface="Calibri"/>
                <a:cs typeface="Calibri"/>
                <a:sym typeface="Calibri"/>
              </a:rPr>
              <a:t>3)</a:t>
            </a:r>
            <a:r>
              <a:rPr lang="en-GB" sz="1000">
                <a:solidFill>
                  <a:schemeClr val="dk1"/>
                </a:solidFill>
                <a:latin typeface="Times New Roman"/>
                <a:ea typeface="Times New Roman"/>
                <a:cs typeface="Times New Roman"/>
                <a:sym typeface="Times New Roman"/>
              </a:rPr>
              <a:t>	</a:t>
            </a:r>
            <a:r>
              <a:rPr b="1" lang="en-GB" sz="1000">
                <a:solidFill>
                  <a:schemeClr val="dk1"/>
                </a:solidFill>
                <a:latin typeface="Calibri"/>
                <a:ea typeface="Calibri"/>
                <a:cs typeface="Calibri"/>
                <a:sym typeface="Calibri"/>
              </a:rPr>
              <a:t>Investigation</a:t>
            </a:r>
            <a:r>
              <a:rPr lang="en-GB" sz="1000">
                <a:solidFill>
                  <a:schemeClr val="dk1"/>
                </a:solidFill>
                <a:latin typeface="Calibri"/>
                <a:ea typeface="Calibri"/>
                <a:cs typeface="Calibri"/>
                <a:sym typeface="Calibri"/>
              </a:rPr>
              <a:t>: </a:t>
            </a:r>
            <a:r>
              <a:rPr b="1" lang="en-GB" sz="1000">
                <a:latin typeface="Calibri"/>
                <a:ea typeface="Calibri"/>
                <a:cs typeface="Calibri"/>
                <a:sym typeface="Calibri"/>
              </a:rPr>
              <a:t>Doppler</a:t>
            </a:r>
            <a:r>
              <a:rPr lang="en-GB" sz="1000">
                <a:latin typeface="Calibri"/>
                <a:ea typeface="Calibri"/>
                <a:cs typeface="Calibri"/>
                <a:sym typeface="Calibri"/>
              </a:rPr>
              <a:t> (duplex) </a:t>
            </a:r>
            <a:r>
              <a:rPr b="1" lang="en-GB" sz="1000">
                <a:latin typeface="Calibri"/>
                <a:ea typeface="Calibri"/>
                <a:cs typeface="Calibri"/>
                <a:sym typeface="Calibri"/>
              </a:rPr>
              <a:t>ultrasound</a:t>
            </a:r>
            <a:r>
              <a:rPr lang="en-GB" sz="1000">
                <a:latin typeface="Calibri"/>
                <a:ea typeface="Calibri"/>
                <a:cs typeface="Calibri"/>
                <a:sym typeface="Calibri"/>
              </a:rPr>
              <a:t>, </a:t>
            </a:r>
            <a:r>
              <a:rPr b="1" lang="en-GB" sz="1000">
                <a:latin typeface="Calibri"/>
                <a:ea typeface="Calibri"/>
                <a:cs typeface="Calibri"/>
                <a:sym typeface="Calibri"/>
              </a:rPr>
              <a:t>MRA</a:t>
            </a:r>
            <a:r>
              <a:rPr lang="en-GB" sz="1000">
                <a:latin typeface="Calibri"/>
                <a:ea typeface="Calibri"/>
                <a:cs typeface="Calibri"/>
                <a:sym typeface="Calibri"/>
              </a:rPr>
              <a:t>, </a:t>
            </a:r>
            <a:r>
              <a:rPr b="1" lang="en-GB" sz="1000">
                <a:latin typeface="Calibri"/>
                <a:ea typeface="Calibri"/>
                <a:cs typeface="Calibri"/>
                <a:sym typeface="Calibri"/>
              </a:rPr>
              <a:t>CTA</a:t>
            </a:r>
            <a:r>
              <a:rPr lang="en-GB" sz="1000">
                <a:latin typeface="Calibri"/>
                <a:ea typeface="Calibri"/>
                <a:cs typeface="Calibri"/>
                <a:sym typeface="Calibri"/>
              </a:rPr>
              <a:t>, </a:t>
            </a:r>
            <a:r>
              <a:rPr b="1" lang="en-GB" sz="1000">
                <a:latin typeface="Calibri"/>
                <a:ea typeface="Calibri"/>
                <a:cs typeface="Calibri"/>
                <a:sym typeface="Calibri"/>
              </a:rPr>
              <a:t>angiography</a:t>
            </a:r>
            <a:r>
              <a:rPr lang="en-GB" sz="1000">
                <a:latin typeface="Calibri"/>
                <a:ea typeface="Calibri"/>
                <a:cs typeface="Calibri"/>
                <a:sym typeface="Calibri"/>
              </a:rPr>
              <a:t> (RF for TIA &amp; stroke)</a:t>
            </a:r>
            <a:endParaRPr sz="1000">
              <a:latin typeface="Calibri"/>
              <a:ea typeface="Calibri"/>
              <a:cs typeface="Calibri"/>
              <a:sym typeface="Calibri"/>
            </a:endParaRPr>
          </a:p>
          <a:p>
            <a:pPr indent="-228600" lvl="0" marL="685800" rtl="0" algn="l">
              <a:lnSpc>
                <a:spcPct val="115000"/>
              </a:lnSpc>
              <a:spcBef>
                <a:spcPts val="0"/>
              </a:spcBef>
              <a:spcAft>
                <a:spcPts val="0"/>
              </a:spcAft>
              <a:buNone/>
            </a:pPr>
            <a:r>
              <a:rPr lang="en-GB" sz="1000">
                <a:solidFill>
                  <a:schemeClr val="dk1"/>
                </a:solidFill>
                <a:latin typeface="Calibri"/>
                <a:ea typeface="Calibri"/>
                <a:cs typeface="Calibri"/>
                <a:sym typeface="Calibri"/>
              </a:rPr>
              <a:t>4)</a:t>
            </a:r>
            <a:r>
              <a:rPr lang="en-GB" sz="1000">
                <a:solidFill>
                  <a:schemeClr val="dk1"/>
                </a:solidFill>
                <a:latin typeface="Times New Roman"/>
                <a:ea typeface="Times New Roman"/>
                <a:cs typeface="Times New Roman"/>
                <a:sym typeface="Times New Roman"/>
              </a:rPr>
              <a:t>	</a:t>
            </a:r>
            <a:r>
              <a:rPr b="1" lang="en-GB" sz="1000">
                <a:solidFill>
                  <a:schemeClr val="dk1"/>
                </a:solidFill>
                <a:latin typeface="Calibri"/>
                <a:ea typeface="Calibri"/>
                <a:cs typeface="Calibri"/>
                <a:sym typeface="Calibri"/>
              </a:rPr>
              <a:t>Management:</a:t>
            </a:r>
            <a:endParaRPr b="1" sz="1000">
              <a:solidFill>
                <a:schemeClr val="dk1"/>
              </a:solidFill>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A)</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Carotid Endarterectomy (CEA)</a:t>
            </a:r>
            <a:endParaRPr sz="10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i="1" lang="en-GB" sz="1000" u="sng">
                <a:solidFill>
                  <a:schemeClr val="dk1"/>
                </a:solidFill>
                <a:latin typeface="Calibri"/>
                <a:ea typeface="Calibri"/>
                <a:cs typeface="Calibri"/>
                <a:sym typeface="Calibri"/>
              </a:rPr>
              <a:t>Indication</a:t>
            </a:r>
            <a:r>
              <a:rPr lang="en-GB" sz="1000">
                <a:solidFill>
                  <a:schemeClr val="dk1"/>
                </a:solidFill>
                <a:latin typeface="Calibri"/>
                <a:ea typeface="Calibri"/>
                <a:cs typeface="Calibri"/>
                <a:sym typeface="Calibri"/>
              </a:rPr>
              <a:t>: </a:t>
            </a:r>
            <a:r>
              <a:rPr lang="en-GB" sz="1000">
                <a:solidFill>
                  <a:srgbClr val="FF0000"/>
                </a:solidFill>
                <a:latin typeface="Calibri"/>
                <a:ea typeface="Calibri"/>
                <a:cs typeface="Calibri"/>
                <a:sym typeface="Calibri"/>
              </a:rPr>
              <a:t>ICA stenosis &gt;50%</a:t>
            </a:r>
            <a:r>
              <a:rPr lang="en-GB" sz="1000">
                <a:solidFill>
                  <a:srgbClr val="70AD47"/>
                </a:solidFill>
                <a:latin typeface="Calibri"/>
                <a:ea typeface="Calibri"/>
                <a:cs typeface="Calibri"/>
                <a:sym typeface="Calibri"/>
              </a:rPr>
              <a:t> </a:t>
            </a:r>
            <a:r>
              <a:rPr lang="en-GB" sz="1000">
                <a:latin typeface="Calibri"/>
                <a:ea typeface="Calibri"/>
                <a:cs typeface="Calibri"/>
                <a:sym typeface="Calibri"/>
              </a:rPr>
              <a:t>/ Life expectancy of at least 2 years / Undertaken with stroke and/or death rate &lt;5% / the procedure can be done soon</a:t>
            </a:r>
            <a:endParaRPr sz="1000">
              <a:latin typeface="Calibri"/>
              <a:ea typeface="Calibri"/>
              <a:cs typeface="Calibri"/>
              <a:sym typeface="Calibri"/>
            </a:endParaRPr>
          </a:p>
          <a:p>
            <a:pPr indent="0" lvl="0" marL="914400" rtl="0" algn="l">
              <a:lnSpc>
                <a:spcPct val="115000"/>
              </a:lnSpc>
              <a:spcBef>
                <a:spcPts val="0"/>
              </a:spcBef>
              <a:spcAft>
                <a:spcPts val="0"/>
              </a:spcAft>
              <a:buNone/>
            </a:pPr>
            <a:r>
              <a:rPr i="1" lang="en-GB" sz="1000" u="sng">
                <a:solidFill>
                  <a:schemeClr val="dk1"/>
                </a:solidFill>
                <a:latin typeface="Calibri"/>
                <a:ea typeface="Calibri"/>
                <a:cs typeface="Calibri"/>
                <a:sym typeface="Calibri"/>
              </a:rPr>
              <a:t>Contraindication</a:t>
            </a:r>
            <a:r>
              <a:rPr lang="en-GB" sz="1000">
                <a:solidFill>
                  <a:schemeClr val="dk1"/>
                </a:solidFill>
                <a:latin typeface="Calibri"/>
                <a:ea typeface="Calibri"/>
                <a:cs typeface="Calibri"/>
                <a:sym typeface="Calibri"/>
              </a:rPr>
              <a:t>: </a:t>
            </a:r>
            <a:r>
              <a:rPr lang="en-GB" sz="1000">
                <a:latin typeface="Calibri"/>
                <a:ea typeface="Calibri"/>
                <a:cs typeface="Calibri"/>
                <a:sym typeface="Calibri"/>
              </a:rPr>
              <a:t>pt with major stroke and little in the way of the recovery / occluded internal carotid.</a:t>
            </a:r>
            <a:endParaRPr sz="1000">
              <a:latin typeface="Calibri"/>
              <a:ea typeface="Calibri"/>
              <a:cs typeface="Calibri"/>
              <a:sym typeface="Calibri"/>
            </a:endParaRPr>
          </a:p>
          <a:p>
            <a:pPr indent="-228600" lvl="0" marL="914400" rtl="0" algn="l">
              <a:lnSpc>
                <a:spcPct val="115000"/>
              </a:lnSpc>
              <a:spcBef>
                <a:spcPts val="0"/>
              </a:spcBef>
              <a:spcAft>
                <a:spcPts val="0"/>
              </a:spcAft>
              <a:buNone/>
            </a:pPr>
            <a:r>
              <a:rPr lang="en-GB" sz="1000">
                <a:solidFill>
                  <a:schemeClr val="dk1"/>
                </a:solidFill>
                <a:latin typeface="Calibri"/>
                <a:ea typeface="Calibri"/>
                <a:cs typeface="Calibri"/>
                <a:sym typeface="Calibri"/>
              </a:rPr>
              <a:t>B)</a:t>
            </a:r>
            <a:r>
              <a:rPr lang="en-GB" sz="1000">
                <a:solidFill>
                  <a:schemeClr val="dk1"/>
                </a:solidFill>
                <a:latin typeface="Times New Roman"/>
                <a:ea typeface="Times New Roman"/>
                <a:cs typeface="Times New Roman"/>
                <a:sym typeface="Times New Roman"/>
              </a:rPr>
              <a:t>	</a:t>
            </a:r>
            <a:r>
              <a:rPr lang="en-GB" sz="1000">
                <a:solidFill>
                  <a:schemeClr val="dk1"/>
                </a:solidFill>
                <a:latin typeface="Calibri"/>
                <a:ea typeface="Calibri"/>
                <a:cs typeface="Calibri"/>
                <a:sym typeface="Calibri"/>
              </a:rPr>
              <a:t>Carotid artery stenting (CAS)</a:t>
            </a:r>
            <a:endParaRPr sz="10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i="1" lang="en-GB" sz="1000" u="sng">
                <a:solidFill>
                  <a:schemeClr val="dk1"/>
                </a:solidFill>
                <a:latin typeface="Calibri"/>
                <a:ea typeface="Calibri"/>
                <a:cs typeface="Calibri"/>
                <a:sym typeface="Calibri"/>
              </a:rPr>
              <a:t>Benefits</a:t>
            </a:r>
            <a:r>
              <a:rPr lang="en-GB" sz="1000">
                <a:solidFill>
                  <a:schemeClr val="dk1"/>
                </a:solidFill>
                <a:latin typeface="Calibri"/>
                <a:ea typeface="Calibri"/>
                <a:cs typeface="Calibri"/>
                <a:sym typeface="Calibri"/>
              </a:rPr>
              <a:t>: Avoid neck and cranial nerve injury / reduces the risk of MI </a:t>
            </a:r>
            <a:endParaRPr sz="1000">
              <a:solidFill>
                <a:schemeClr val="dk1"/>
              </a:solidFill>
              <a:latin typeface="Calibri"/>
              <a:ea typeface="Calibri"/>
              <a:cs typeface="Calibri"/>
              <a:sym typeface="Calibri"/>
            </a:endParaRPr>
          </a:p>
          <a:p>
            <a:pPr indent="0" lvl="0" marL="914400" rtl="0" algn="l">
              <a:lnSpc>
                <a:spcPct val="115000"/>
              </a:lnSpc>
              <a:spcBef>
                <a:spcPts val="0"/>
              </a:spcBef>
              <a:spcAft>
                <a:spcPts val="0"/>
              </a:spcAft>
              <a:buNone/>
            </a:pPr>
            <a:r>
              <a:rPr i="1" lang="en-GB" sz="1000" u="sng">
                <a:solidFill>
                  <a:schemeClr val="dk1"/>
                </a:solidFill>
                <a:latin typeface="Calibri"/>
                <a:ea typeface="Calibri"/>
                <a:cs typeface="Calibri"/>
                <a:sym typeface="Calibri"/>
              </a:rPr>
              <a:t>Indication</a:t>
            </a:r>
            <a:r>
              <a:rPr lang="en-GB" sz="1000">
                <a:solidFill>
                  <a:schemeClr val="dk1"/>
                </a:solidFill>
                <a:latin typeface="Calibri"/>
                <a:ea typeface="Calibri"/>
                <a:cs typeface="Calibri"/>
                <a:sym typeface="Calibri"/>
              </a:rPr>
              <a:t>: CEA is not possible or desired.</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000">
              <a:latin typeface="Calibri"/>
              <a:ea typeface="Calibri"/>
              <a:cs typeface="Calibri"/>
              <a:sym typeface="Calibri"/>
            </a:endParaRPr>
          </a:p>
        </p:txBody>
      </p:sp>
      <p:sp>
        <p:nvSpPr>
          <p:cNvPr id="702" name="Google Shape;702;p5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0"/>
          <p:cNvSpPr txBox="1"/>
          <p:nvPr/>
        </p:nvSpPr>
        <p:spPr>
          <a:xfrm>
            <a:off x="979475" y="334788"/>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Arterial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704" name="Google Shape;704;p50"/>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705" name="Google Shape;705;p50"/>
          <p:cNvSpPr/>
          <p:nvPr/>
        </p:nvSpPr>
        <p:spPr>
          <a:xfrm>
            <a:off x="481611" y="3619818"/>
            <a:ext cx="150646" cy="188379"/>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0"/>
          <p:cNvSpPr txBox="1"/>
          <p:nvPr/>
        </p:nvSpPr>
        <p:spPr>
          <a:xfrm>
            <a:off x="560225" y="1001050"/>
            <a:ext cx="64332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Cerebrovascular Disease (CVD)</a:t>
            </a:r>
            <a:endParaRPr sz="1800">
              <a:highlight>
                <a:srgbClr val="EDF9F9"/>
              </a:highlight>
            </a:endParaRPr>
          </a:p>
        </p:txBody>
      </p:sp>
      <p:sp>
        <p:nvSpPr>
          <p:cNvPr id="707" name="Google Shape;707;p50"/>
          <p:cNvSpPr/>
          <p:nvPr/>
        </p:nvSpPr>
        <p:spPr>
          <a:xfrm>
            <a:off x="2642751" y="2268688"/>
            <a:ext cx="922994" cy="547878"/>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708" name="Google Shape;708;p50"/>
          <p:cNvSpPr/>
          <p:nvPr/>
        </p:nvSpPr>
        <p:spPr>
          <a:xfrm>
            <a:off x="3448153" y="2348046"/>
            <a:ext cx="1005963" cy="1315505"/>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9525">
            <a:solidFill>
              <a:srgbClr val="FFDDD2"/>
            </a:solidFill>
            <a:prstDash val="solid"/>
            <a:round/>
            <a:headEnd len="med" w="med" type="none"/>
            <a:tailEnd len="med" w="med" type="none"/>
          </a:ln>
        </p:spPr>
      </p:sp>
      <p:sp>
        <p:nvSpPr>
          <p:cNvPr id="709" name="Google Shape;709;p50"/>
          <p:cNvSpPr/>
          <p:nvPr/>
        </p:nvSpPr>
        <p:spPr>
          <a:xfrm>
            <a:off x="3120122" y="2409769"/>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0"/>
          <p:cNvSpPr/>
          <p:nvPr/>
        </p:nvSpPr>
        <p:spPr>
          <a:xfrm>
            <a:off x="2493427" y="271733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0"/>
          <p:cNvSpPr/>
          <p:nvPr/>
        </p:nvSpPr>
        <p:spPr>
          <a:xfrm rot="1849625">
            <a:off x="4177328" y="3255327"/>
            <a:ext cx="456195" cy="369396"/>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0"/>
          <p:cNvSpPr/>
          <p:nvPr/>
        </p:nvSpPr>
        <p:spPr>
          <a:xfrm rot="5197861">
            <a:off x="4181258" y="2153339"/>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0"/>
          <p:cNvSpPr txBox="1"/>
          <p:nvPr/>
        </p:nvSpPr>
        <p:spPr>
          <a:xfrm flipH="1">
            <a:off x="2419257" y="2637417"/>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714" name="Google Shape;714;p50"/>
          <p:cNvSpPr txBox="1"/>
          <p:nvPr/>
        </p:nvSpPr>
        <p:spPr>
          <a:xfrm flipH="1">
            <a:off x="4211688" y="2088984"/>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715" name="Google Shape;715;p50"/>
          <p:cNvSpPr txBox="1"/>
          <p:nvPr/>
        </p:nvSpPr>
        <p:spPr>
          <a:xfrm flipH="1">
            <a:off x="4192862" y="3162870"/>
            <a:ext cx="5877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grpSp>
        <p:nvGrpSpPr>
          <p:cNvPr id="716" name="Google Shape;716;p50"/>
          <p:cNvGrpSpPr/>
          <p:nvPr/>
        </p:nvGrpSpPr>
        <p:grpSpPr>
          <a:xfrm>
            <a:off x="3235671" y="2498890"/>
            <a:ext cx="774817" cy="803966"/>
            <a:chOff x="805100" y="1550075"/>
            <a:chExt cx="593775" cy="606950"/>
          </a:xfrm>
        </p:grpSpPr>
        <p:sp>
          <p:nvSpPr>
            <p:cNvPr id="717" name="Google Shape;717;p50"/>
            <p:cNvSpPr/>
            <p:nvPr/>
          </p:nvSpPr>
          <p:spPr>
            <a:xfrm>
              <a:off x="805100" y="1550075"/>
              <a:ext cx="585625" cy="513275"/>
            </a:xfrm>
            <a:custGeom>
              <a:rect b="b" l="l" r="r" t="t"/>
              <a:pathLst>
                <a:path extrusionOk="0" h="20531" w="23425">
                  <a:moveTo>
                    <a:pt x="13791" y="1"/>
                  </a:moveTo>
                  <a:cubicBezTo>
                    <a:pt x="13453" y="1"/>
                    <a:pt x="13120" y="80"/>
                    <a:pt x="12851" y="296"/>
                  </a:cubicBezTo>
                  <a:cubicBezTo>
                    <a:pt x="12433" y="637"/>
                    <a:pt x="12310" y="1410"/>
                    <a:pt x="12729" y="1751"/>
                  </a:cubicBezTo>
                  <a:cubicBezTo>
                    <a:pt x="11084" y="1328"/>
                    <a:pt x="9411" y="967"/>
                    <a:pt x="7726" y="967"/>
                  </a:cubicBezTo>
                  <a:cubicBezTo>
                    <a:pt x="7616" y="967"/>
                    <a:pt x="7506" y="969"/>
                    <a:pt x="7396" y="972"/>
                  </a:cubicBezTo>
                  <a:cubicBezTo>
                    <a:pt x="5592" y="1024"/>
                    <a:pt x="3763" y="1545"/>
                    <a:pt x="2346" y="2731"/>
                  </a:cubicBezTo>
                  <a:cubicBezTo>
                    <a:pt x="928" y="3916"/>
                    <a:pt x="1" y="5835"/>
                    <a:pt x="201" y="7742"/>
                  </a:cubicBezTo>
                  <a:cubicBezTo>
                    <a:pt x="284" y="8553"/>
                    <a:pt x="600" y="9378"/>
                    <a:pt x="1205" y="9887"/>
                  </a:cubicBezTo>
                  <a:cubicBezTo>
                    <a:pt x="1533" y="10158"/>
                    <a:pt x="1957" y="10311"/>
                    <a:pt x="2371" y="10311"/>
                  </a:cubicBezTo>
                  <a:cubicBezTo>
                    <a:pt x="2686" y="10311"/>
                    <a:pt x="2994" y="10223"/>
                    <a:pt x="3248" y="10031"/>
                  </a:cubicBezTo>
                  <a:lnTo>
                    <a:pt x="3248" y="10031"/>
                  </a:lnTo>
                  <a:cubicBezTo>
                    <a:pt x="2728" y="10512"/>
                    <a:pt x="2703" y="11511"/>
                    <a:pt x="3234" y="12000"/>
                  </a:cubicBezTo>
                  <a:cubicBezTo>
                    <a:pt x="3450" y="12199"/>
                    <a:pt x="3703" y="12281"/>
                    <a:pt x="3961" y="12281"/>
                  </a:cubicBezTo>
                  <a:cubicBezTo>
                    <a:pt x="4218" y="12281"/>
                    <a:pt x="4481" y="12199"/>
                    <a:pt x="4716" y="12070"/>
                  </a:cubicBezTo>
                  <a:cubicBezTo>
                    <a:pt x="5127" y="11841"/>
                    <a:pt x="5419" y="11747"/>
                    <a:pt x="5874" y="11747"/>
                  </a:cubicBezTo>
                  <a:cubicBezTo>
                    <a:pt x="5904" y="11747"/>
                    <a:pt x="5934" y="11748"/>
                    <a:pt x="5966" y="11748"/>
                  </a:cubicBezTo>
                  <a:cubicBezTo>
                    <a:pt x="7196" y="11774"/>
                    <a:pt x="8362" y="12341"/>
                    <a:pt x="9334" y="13101"/>
                  </a:cubicBezTo>
                  <a:cubicBezTo>
                    <a:pt x="10552" y="14048"/>
                    <a:pt x="11537" y="15285"/>
                    <a:pt x="12619" y="16393"/>
                  </a:cubicBezTo>
                  <a:cubicBezTo>
                    <a:pt x="13818" y="17616"/>
                    <a:pt x="15151" y="18692"/>
                    <a:pt x="16594" y="19607"/>
                  </a:cubicBezTo>
                  <a:cubicBezTo>
                    <a:pt x="17189" y="19979"/>
                    <a:pt x="17116" y="20530"/>
                    <a:pt x="17869" y="20530"/>
                  </a:cubicBezTo>
                  <a:cubicBezTo>
                    <a:pt x="17898" y="20530"/>
                    <a:pt x="17928" y="20530"/>
                    <a:pt x="17959" y="20528"/>
                  </a:cubicBezTo>
                  <a:cubicBezTo>
                    <a:pt x="18700" y="20476"/>
                    <a:pt x="19415" y="20232"/>
                    <a:pt x="20040" y="19819"/>
                  </a:cubicBezTo>
                  <a:cubicBezTo>
                    <a:pt x="21244" y="19027"/>
                    <a:pt x="22056" y="17700"/>
                    <a:pt x="22436" y="16347"/>
                  </a:cubicBezTo>
                  <a:cubicBezTo>
                    <a:pt x="22861" y="14827"/>
                    <a:pt x="22977" y="13146"/>
                    <a:pt x="22938" y="11574"/>
                  </a:cubicBezTo>
                  <a:cubicBezTo>
                    <a:pt x="22919" y="10776"/>
                    <a:pt x="22829" y="9983"/>
                    <a:pt x="22674" y="9204"/>
                  </a:cubicBezTo>
                  <a:cubicBezTo>
                    <a:pt x="22623" y="8953"/>
                    <a:pt x="22288" y="7169"/>
                    <a:pt x="22030" y="7136"/>
                  </a:cubicBezTo>
                  <a:lnTo>
                    <a:pt x="22030" y="7136"/>
                  </a:lnTo>
                  <a:cubicBezTo>
                    <a:pt x="22065" y="7141"/>
                    <a:pt x="22100" y="7143"/>
                    <a:pt x="22135" y="7143"/>
                  </a:cubicBezTo>
                  <a:cubicBezTo>
                    <a:pt x="22870" y="7143"/>
                    <a:pt x="23424" y="6186"/>
                    <a:pt x="23203" y="5417"/>
                  </a:cubicBezTo>
                  <a:cubicBezTo>
                    <a:pt x="22977" y="4611"/>
                    <a:pt x="22172" y="4115"/>
                    <a:pt x="21386" y="4038"/>
                  </a:cubicBezTo>
                  <a:cubicBezTo>
                    <a:pt x="21289" y="4029"/>
                    <a:pt x="21193" y="4024"/>
                    <a:pt x="21096" y="4024"/>
                  </a:cubicBezTo>
                  <a:cubicBezTo>
                    <a:pt x="20409" y="4024"/>
                    <a:pt x="19729" y="4249"/>
                    <a:pt x="19074" y="4470"/>
                  </a:cubicBezTo>
                  <a:cubicBezTo>
                    <a:pt x="17901" y="2557"/>
                    <a:pt x="16471" y="540"/>
                    <a:pt x="14378" y="70"/>
                  </a:cubicBezTo>
                  <a:cubicBezTo>
                    <a:pt x="14188" y="28"/>
                    <a:pt x="13989" y="1"/>
                    <a:pt x="13791"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0"/>
            <p:cNvSpPr/>
            <p:nvPr/>
          </p:nvSpPr>
          <p:spPr>
            <a:xfrm>
              <a:off x="905600" y="1644700"/>
              <a:ext cx="445750" cy="512325"/>
            </a:xfrm>
            <a:custGeom>
              <a:rect b="b" l="l" r="r" t="t"/>
              <a:pathLst>
                <a:path extrusionOk="0" h="20493" w="17830">
                  <a:moveTo>
                    <a:pt x="9726" y="0"/>
                  </a:moveTo>
                  <a:cubicBezTo>
                    <a:pt x="5029" y="0"/>
                    <a:pt x="641" y="3125"/>
                    <a:pt x="194" y="8331"/>
                  </a:cubicBezTo>
                  <a:cubicBezTo>
                    <a:pt x="71" y="9761"/>
                    <a:pt x="0" y="11500"/>
                    <a:pt x="174" y="13207"/>
                  </a:cubicBezTo>
                  <a:cubicBezTo>
                    <a:pt x="419" y="15558"/>
                    <a:pt x="1134" y="17857"/>
                    <a:pt x="2822" y="19216"/>
                  </a:cubicBezTo>
                  <a:cubicBezTo>
                    <a:pt x="3932" y="20103"/>
                    <a:pt x="5364" y="20493"/>
                    <a:pt x="6770" y="20493"/>
                  </a:cubicBezTo>
                  <a:cubicBezTo>
                    <a:pt x="6815" y="20493"/>
                    <a:pt x="6860" y="20493"/>
                    <a:pt x="6905" y="20492"/>
                  </a:cubicBezTo>
                  <a:cubicBezTo>
                    <a:pt x="8355" y="20466"/>
                    <a:pt x="9772" y="20054"/>
                    <a:pt x="11118" y="19513"/>
                  </a:cubicBezTo>
                  <a:cubicBezTo>
                    <a:pt x="12567" y="18927"/>
                    <a:pt x="13733" y="18005"/>
                    <a:pt x="14822" y="16865"/>
                  </a:cubicBezTo>
                  <a:cubicBezTo>
                    <a:pt x="16870" y="14707"/>
                    <a:pt x="17720" y="11680"/>
                    <a:pt x="17785" y="8665"/>
                  </a:cubicBezTo>
                  <a:cubicBezTo>
                    <a:pt x="17830" y="6598"/>
                    <a:pt x="17617" y="4395"/>
                    <a:pt x="16381" y="2765"/>
                  </a:cubicBezTo>
                  <a:cubicBezTo>
                    <a:pt x="15344" y="1406"/>
                    <a:pt x="13720" y="640"/>
                    <a:pt x="12084" y="266"/>
                  </a:cubicBezTo>
                  <a:cubicBezTo>
                    <a:pt x="11301" y="87"/>
                    <a:pt x="10509" y="0"/>
                    <a:pt x="9726"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0"/>
            <p:cNvSpPr/>
            <p:nvPr/>
          </p:nvSpPr>
          <p:spPr>
            <a:xfrm>
              <a:off x="1070575" y="1790375"/>
              <a:ext cx="72400" cy="51500"/>
            </a:xfrm>
            <a:custGeom>
              <a:rect b="b" l="l" r="r" t="t"/>
              <a:pathLst>
                <a:path extrusionOk="0" h="2060" w="2896">
                  <a:moveTo>
                    <a:pt x="512" y="1"/>
                  </a:moveTo>
                  <a:cubicBezTo>
                    <a:pt x="253" y="1"/>
                    <a:pt x="0" y="269"/>
                    <a:pt x="165" y="571"/>
                  </a:cubicBezTo>
                  <a:cubicBezTo>
                    <a:pt x="654" y="1363"/>
                    <a:pt x="1459" y="1904"/>
                    <a:pt x="2380" y="2046"/>
                  </a:cubicBezTo>
                  <a:cubicBezTo>
                    <a:pt x="2415" y="2055"/>
                    <a:pt x="2449" y="2059"/>
                    <a:pt x="2483" y="2059"/>
                  </a:cubicBezTo>
                  <a:cubicBezTo>
                    <a:pt x="2551" y="2059"/>
                    <a:pt x="2617" y="2042"/>
                    <a:pt x="2677" y="2008"/>
                  </a:cubicBezTo>
                  <a:cubicBezTo>
                    <a:pt x="2761" y="1956"/>
                    <a:pt x="2825" y="1879"/>
                    <a:pt x="2851" y="1782"/>
                  </a:cubicBezTo>
                  <a:cubicBezTo>
                    <a:pt x="2896" y="1608"/>
                    <a:pt x="2799" y="1344"/>
                    <a:pt x="2587" y="1318"/>
                  </a:cubicBezTo>
                  <a:cubicBezTo>
                    <a:pt x="2393" y="1286"/>
                    <a:pt x="2200" y="1241"/>
                    <a:pt x="2013" y="1170"/>
                  </a:cubicBezTo>
                  <a:cubicBezTo>
                    <a:pt x="1994" y="1164"/>
                    <a:pt x="1968" y="1157"/>
                    <a:pt x="1942" y="1144"/>
                  </a:cubicBezTo>
                  <a:cubicBezTo>
                    <a:pt x="1904" y="1125"/>
                    <a:pt x="1859" y="1106"/>
                    <a:pt x="1814" y="1086"/>
                  </a:cubicBezTo>
                  <a:cubicBezTo>
                    <a:pt x="1723" y="1041"/>
                    <a:pt x="1633" y="990"/>
                    <a:pt x="1550" y="932"/>
                  </a:cubicBezTo>
                  <a:cubicBezTo>
                    <a:pt x="1511" y="906"/>
                    <a:pt x="1472" y="880"/>
                    <a:pt x="1440" y="855"/>
                  </a:cubicBezTo>
                  <a:lnTo>
                    <a:pt x="1395" y="822"/>
                  </a:lnTo>
                  <a:cubicBezTo>
                    <a:pt x="1389" y="822"/>
                    <a:pt x="1382" y="809"/>
                    <a:pt x="1369" y="803"/>
                  </a:cubicBezTo>
                  <a:cubicBezTo>
                    <a:pt x="1298" y="739"/>
                    <a:pt x="1227" y="674"/>
                    <a:pt x="1157" y="610"/>
                  </a:cubicBezTo>
                  <a:cubicBezTo>
                    <a:pt x="1086" y="539"/>
                    <a:pt x="1021" y="462"/>
                    <a:pt x="963" y="384"/>
                  </a:cubicBezTo>
                  <a:lnTo>
                    <a:pt x="918" y="326"/>
                  </a:lnTo>
                  <a:cubicBezTo>
                    <a:pt x="886" y="281"/>
                    <a:pt x="854" y="230"/>
                    <a:pt x="828" y="185"/>
                  </a:cubicBezTo>
                  <a:cubicBezTo>
                    <a:pt x="746" y="55"/>
                    <a:pt x="628" y="1"/>
                    <a:pt x="512"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0"/>
            <p:cNvSpPr/>
            <p:nvPr/>
          </p:nvSpPr>
          <p:spPr>
            <a:xfrm>
              <a:off x="979350" y="1800125"/>
              <a:ext cx="350" cy="350"/>
            </a:xfrm>
            <a:custGeom>
              <a:rect b="b" l="l" r="r" t="t"/>
              <a:pathLst>
                <a:path extrusionOk="0" h="14" w="14">
                  <a:moveTo>
                    <a:pt x="13" y="1"/>
                  </a:moveTo>
                  <a:lnTo>
                    <a:pt x="0" y="14"/>
                  </a:lnTo>
                  <a:lnTo>
                    <a:pt x="0" y="14"/>
                  </a:lnTo>
                  <a:cubicBezTo>
                    <a:pt x="7" y="7"/>
                    <a:pt x="7" y="7"/>
                    <a:pt x="13" y="1"/>
                  </a:cubicBezTo>
                  <a:close/>
                </a:path>
              </a:pathLst>
            </a:custGeom>
            <a:solidFill>
              <a:srgbClr val="4A1D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0"/>
            <p:cNvSpPr/>
            <p:nvPr/>
          </p:nvSpPr>
          <p:spPr>
            <a:xfrm>
              <a:off x="937000" y="1793350"/>
              <a:ext cx="63300" cy="45500"/>
            </a:xfrm>
            <a:custGeom>
              <a:rect b="b" l="l" r="r" t="t"/>
              <a:pathLst>
                <a:path extrusionOk="0" h="1820" w="2532">
                  <a:moveTo>
                    <a:pt x="2104" y="0"/>
                  </a:moveTo>
                  <a:cubicBezTo>
                    <a:pt x="1969" y="0"/>
                    <a:pt x="1839" y="66"/>
                    <a:pt x="1765" y="188"/>
                  </a:cubicBezTo>
                  <a:cubicBezTo>
                    <a:pt x="1746" y="214"/>
                    <a:pt x="1720" y="246"/>
                    <a:pt x="1701" y="272"/>
                  </a:cubicBezTo>
                  <a:cubicBezTo>
                    <a:pt x="1708" y="265"/>
                    <a:pt x="1715" y="260"/>
                    <a:pt x="1716" y="260"/>
                  </a:cubicBezTo>
                  <a:cubicBezTo>
                    <a:pt x="1716" y="260"/>
                    <a:pt x="1712" y="263"/>
                    <a:pt x="1701" y="272"/>
                  </a:cubicBezTo>
                  <a:lnTo>
                    <a:pt x="1701" y="285"/>
                  </a:lnTo>
                  <a:cubicBezTo>
                    <a:pt x="1694" y="285"/>
                    <a:pt x="1694" y="285"/>
                    <a:pt x="1694" y="291"/>
                  </a:cubicBezTo>
                  <a:cubicBezTo>
                    <a:pt x="1694" y="285"/>
                    <a:pt x="1694" y="285"/>
                    <a:pt x="1694" y="285"/>
                  </a:cubicBezTo>
                  <a:cubicBezTo>
                    <a:pt x="1688" y="298"/>
                    <a:pt x="1675" y="310"/>
                    <a:pt x="1662" y="323"/>
                  </a:cubicBezTo>
                  <a:cubicBezTo>
                    <a:pt x="1611" y="388"/>
                    <a:pt x="1553" y="446"/>
                    <a:pt x="1495" y="504"/>
                  </a:cubicBezTo>
                  <a:cubicBezTo>
                    <a:pt x="1463" y="536"/>
                    <a:pt x="1430" y="562"/>
                    <a:pt x="1405" y="587"/>
                  </a:cubicBezTo>
                  <a:lnTo>
                    <a:pt x="1353" y="626"/>
                  </a:lnTo>
                  <a:lnTo>
                    <a:pt x="1340" y="639"/>
                  </a:lnTo>
                  <a:lnTo>
                    <a:pt x="1308" y="665"/>
                  </a:lnTo>
                  <a:lnTo>
                    <a:pt x="1263" y="697"/>
                  </a:lnTo>
                  <a:cubicBezTo>
                    <a:pt x="1231" y="723"/>
                    <a:pt x="1192" y="742"/>
                    <a:pt x="1153" y="768"/>
                  </a:cubicBezTo>
                  <a:cubicBezTo>
                    <a:pt x="1089" y="806"/>
                    <a:pt x="1018" y="845"/>
                    <a:pt x="947" y="884"/>
                  </a:cubicBezTo>
                  <a:cubicBezTo>
                    <a:pt x="921" y="890"/>
                    <a:pt x="896" y="909"/>
                    <a:pt x="870" y="922"/>
                  </a:cubicBezTo>
                  <a:cubicBezTo>
                    <a:pt x="863" y="922"/>
                    <a:pt x="857" y="922"/>
                    <a:pt x="851" y="929"/>
                  </a:cubicBezTo>
                  <a:lnTo>
                    <a:pt x="786" y="948"/>
                  </a:lnTo>
                  <a:cubicBezTo>
                    <a:pt x="625" y="1006"/>
                    <a:pt x="458" y="1051"/>
                    <a:pt x="290" y="1077"/>
                  </a:cubicBezTo>
                  <a:cubicBezTo>
                    <a:pt x="194" y="1103"/>
                    <a:pt x="116" y="1167"/>
                    <a:pt x="65" y="1251"/>
                  </a:cubicBezTo>
                  <a:cubicBezTo>
                    <a:pt x="13" y="1341"/>
                    <a:pt x="0" y="1444"/>
                    <a:pt x="26" y="1547"/>
                  </a:cubicBezTo>
                  <a:cubicBezTo>
                    <a:pt x="52" y="1644"/>
                    <a:pt x="116" y="1721"/>
                    <a:pt x="200" y="1773"/>
                  </a:cubicBezTo>
                  <a:cubicBezTo>
                    <a:pt x="263" y="1804"/>
                    <a:pt x="333" y="1820"/>
                    <a:pt x="404" y="1820"/>
                  </a:cubicBezTo>
                  <a:cubicBezTo>
                    <a:pt x="434" y="1820"/>
                    <a:pt x="465" y="1817"/>
                    <a:pt x="496" y="1811"/>
                  </a:cubicBezTo>
                  <a:cubicBezTo>
                    <a:pt x="1282" y="1682"/>
                    <a:pt x="1984" y="1232"/>
                    <a:pt x="2429" y="568"/>
                  </a:cubicBezTo>
                  <a:cubicBezTo>
                    <a:pt x="2532" y="388"/>
                    <a:pt x="2467" y="156"/>
                    <a:pt x="2293" y="46"/>
                  </a:cubicBezTo>
                  <a:cubicBezTo>
                    <a:pt x="2233" y="15"/>
                    <a:pt x="2168" y="0"/>
                    <a:pt x="2104"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0"/>
            <p:cNvSpPr/>
            <p:nvPr/>
          </p:nvSpPr>
          <p:spPr>
            <a:xfrm>
              <a:off x="1007050" y="1899275"/>
              <a:ext cx="30775" cy="53375"/>
            </a:xfrm>
            <a:custGeom>
              <a:rect b="b" l="l" r="r" t="t"/>
              <a:pathLst>
                <a:path extrusionOk="0" h="2135" w="1231">
                  <a:moveTo>
                    <a:pt x="767" y="0"/>
                  </a:moveTo>
                  <a:cubicBezTo>
                    <a:pt x="738" y="0"/>
                    <a:pt x="709" y="13"/>
                    <a:pt x="683" y="41"/>
                  </a:cubicBezTo>
                  <a:cubicBezTo>
                    <a:pt x="335" y="428"/>
                    <a:pt x="0" y="911"/>
                    <a:pt x="103" y="1465"/>
                  </a:cubicBezTo>
                  <a:cubicBezTo>
                    <a:pt x="181" y="1841"/>
                    <a:pt x="510" y="2135"/>
                    <a:pt x="876" y="2135"/>
                  </a:cubicBezTo>
                  <a:cubicBezTo>
                    <a:pt x="967" y="2135"/>
                    <a:pt x="1061" y="2117"/>
                    <a:pt x="1153" y="2077"/>
                  </a:cubicBezTo>
                  <a:cubicBezTo>
                    <a:pt x="1211" y="2038"/>
                    <a:pt x="1231" y="1961"/>
                    <a:pt x="1198" y="1903"/>
                  </a:cubicBezTo>
                  <a:cubicBezTo>
                    <a:pt x="1172" y="1864"/>
                    <a:pt x="1129" y="1842"/>
                    <a:pt x="1085" y="1842"/>
                  </a:cubicBezTo>
                  <a:cubicBezTo>
                    <a:pt x="1064" y="1842"/>
                    <a:pt x="1043" y="1847"/>
                    <a:pt x="1024" y="1858"/>
                  </a:cubicBezTo>
                  <a:cubicBezTo>
                    <a:pt x="975" y="1874"/>
                    <a:pt x="924" y="1882"/>
                    <a:pt x="874" y="1882"/>
                  </a:cubicBezTo>
                  <a:cubicBezTo>
                    <a:pt x="767" y="1882"/>
                    <a:pt x="663" y="1846"/>
                    <a:pt x="580" y="1780"/>
                  </a:cubicBezTo>
                  <a:cubicBezTo>
                    <a:pt x="432" y="1664"/>
                    <a:pt x="348" y="1497"/>
                    <a:pt x="342" y="1317"/>
                  </a:cubicBezTo>
                  <a:cubicBezTo>
                    <a:pt x="316" y="885"/>
                    <a:pt x="593" y="524"/>
                    <a:pt x="863" y="222"/>
                  </a:cubicBezTo>
                  <a:cubicBezTo>
                    <a:pt x="947" y="128"/>
                    <a:pt x="861" y="0"/>
                    <a:pt x="767"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0"/>
            <p:cNvSpPr/>
            <p:nvPr/>
          </p:nvSpPr>
          <p:spPr>
            <a:xfrm>
              <a:off x="1074925" y="1896225"/>
              <a:ext cx="50675" cy="22825"/>
            </a:xfrm>
            <a:custGeom>
              <a:rect b="b" l="l" r="r" t="t"/>
              <a:pathLst>
                <a:path extrusionOk="0" h="913" w="2027">
                  <a:moveTo>
                    <a:pt x="177" y="0"/>
                  </a:moveTo>
                  <a:cubicBezTo>
                    <a:pt x="71" y="0"/>
                    <a:pt x="0" y="165"/>
                    <a:pt x="113" y="241"/>
                  </a:cubicBezTo>
                  <a:cubicBezTo>
                    <a:pt x="641" y="582"/>
                    <a:pt x="1234" y="807"/>
                    <a:pt x="1852" y="910"/>
                  </a:cubicBezTo>
                  <a:cubicBezTo>
                    <a:pt x="1861" y="912"/>
                    <a:pt x="1870" y="913"/>
                    <a:pt x="1879" y="913"/>
                  </a:cubicBezTo>
                  <a:cubicBezTo>
                    <a:pt x="1939" y="913"/>
                    <a:pt x="1991" y="876"/>
                    <a:pt x="2013" y="820"/>
                  </a:cubicBezTo>
                  <a:cubicBezTo>
                    <a:pt x="2026" y="749"/>
                    <a:pt x="1987" y="685"/>
                    <a:pt x="1923" y="666"/>
                  </a:cubicBezTo>
                  <a:cubicBezTo>
                    <a:pt x="1324" y="569"/>
                    <a:pt x="751" y="350"/>
                    <a:pt x="242" y="22"/>
                  </a:cubicBezTo>
                  <a:cubicBezTo>
                    <a:pt x="220" y="7"/>
                    <a:pt x="197" y="0"/>
                    <a:pt x="177"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0"/>
            <p:cNvSpPr/>
            <p:nvPr/>
          </p:nvSpPr>
          <p:spPr>
            <a:xfrm>
              <a:off x="949400" y="1893800"/>
              <a:ext cx="45600" cy="25050"/>
            </a:xfrm>
            <a:custGeom>
              <a:rect b="b" l="l" r="r" t="t"/>
              <a:pathLst>
                <a:path extrusionOk="0" h="1002" w="1824">
                  <a:moveTo>
                    <a:pt x="1643" y="0"/>
                  </a:moveTo>
                  <a:cubicBezTo>
                    <a:pt x="1615" y="0"/>
                    <a:pt x="1585" y="13"/>
                    <a:pt x="1559" y="41"/>
                  </a:cubicBezTo>
                  <a:cubicBezTo>
                    <a:pt x="1179" y="434"/>
                    <a:pt x="670" y="685"/>
                    <a:pt x="129" y="743"/>
                  </a:cubicBezTo>
                  <a:cubicBezTo>
                    <a:pt x="58" y="750"/>
                    <a:pt x="0" y="801"/>
                    <a:pt x="0" y="872"/>
                  </a:cubicBezTo>
                  <a:cubicBezTo>
                    <a:pt x="0" y="943"/>
                    <a:pt x="58" y="1001"/>
                    <a:pt x="129" y="1001"/>
                  </a:cubicBezTo>
                  <a:cubicBezTo>
                    <a:pt x="741" y="937"/>
                    <a:pt x="1308" y="660"/>
                    <a:pt x="1739" y="222"/>
                  </a:cubicBezTo>
                  <a:cubicBezTo>
                    <a:pt x="1823" y="128"/>
                    <a:pt x="1737" y="0"/>
                    <a:pt x="1643"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0"/>
            <p:cNvSpPr/>
            <p:nvPr/>
          </p:nvSpPr>
          <p:spPr>
            <a:xfrm>
              <a:off x="1049550" y="1966900"/>
              <a:ext cx="68800" cy="58775"/>
            </a:xfrm>
            <a:custGeom>
              <a:rect b="b" l="l" r="r" t="t"/>
              <a:pathLst>
                <a:path extrusionOk="0" h="2351" w="2752">
                  <a:moveTo>
                    <a:pt x="1332" y="0"/>
                  </a:moveTo>
                  <a:cubicBezTo>
                    <a:pt x="1262" y="0"/>
                    <a:pt x="1192" y="5"/>
                    <a:pt x="1122" y="16"/>
                  </a:cubicBezTo>
                  <a:cubicBezTo>
                    <a:pt x="819" y="67"/>
                    <a:pt x="555" y="228"/>
                    <a:pt x="362" y="467"/>
                  </a:cubicBezTo>
                  <a:cubicBezTo>
                    <a:pt x="78" y="821"/>
                    <a:pt x="1" y="1285"/>
                    <a:pt x="201" y="1671"/>
                  </a:cubicBezTo>
                  <a:cubicBezTo>
                    <a:pt x="394" y="2040"/>
                    <a:pt x="885" y="2351"/>
                    <a:pt x="1385" y="2351"/>
                  </a:cubicBezTo>
                  <a:cubicBezTo>
                    <a:pt x="1434" y="2351"/>
                    <a:pt x="1484" y="2348"/>
                    <a:pt x="1534" y="2341"/>
                  </a:cubicBezTo>
                  <a:cubicBezTo>
                    <a:pt x="2068" y="2270"/>
                    <a:pt x="2526" y="1839"/>
                    <a:pt x="2629" y="1427"/>
                  </a:cubicBezTo>
                  <a:cubicBezTo>
                    <a:pt x="2751" y="956"/>
                    <a:pt x="2494" y="441"/>
                    <a:pt x="2004" y="177"/>
                  </a:cubicBezTo>
                  <a:cubicBezTo>
                    <a:pt x="1796" y="58"/>
                    <a:pt x="1565" y="0"/>
                    <a:pt x="1332" y="0"/>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0"/>
            <p:cNvSpPr/>
            <p:nvPr/>
          </p:nvSpPr>
          <p:spPr>
            <a:xfrm>
              <a:off x="944108" y="1836450"/>
              <a:ext cx="56190" cy="58772"/>
            </a:xfrm>
            <a:custGeom>
              <a:rect b="b" l="l" r="r" t="t"/>
              <a:pathLst>
                <a:path extrusionOk="0" h="1708" w="2010">
                  <a:moveTo>
                    <a:pt x="1064" y="0"/>
                  </a:moveTo>
                  <a:cubicBezTo>
                    <a:pt x="988" y="0"/>
                    <a:pt x="912" y="9"/>
                    <a:pt x="838" y="26"/>
                  </a:cubicBezTo>
                  <a:cubicBezTo>
                    <a:pt x="573" y="84"/>
                    <a:pt x="342" y="238"/>
                    <a:pt x="193" y="464"/>
                  </a:cubicBezTo>
                  <a:cubicBezTo>
                    <a:pt x="39" y="689"/>
                    <a:pt x="0" y="979"/>
                    <a:pt x="90" y="1243"/>
                  </a:cubicBezTo>
                  <a:cubicBezTo>
                    <a:pt x="142" y="1398"/>
                    <a:pt x="251" y="1533"/>
                    <a:pt x="393" y="1623"/>
                  </a:cubicBezTo>
                  <a:cubicBezTo>
                    <a:pt x="493" y="1676"/>
                    <a:pt x="610" y="1708"/>
                    <a:pt x="728" y="1708"/>
                  </a:cubicBezTo>
                  <a:cubicBezTo>
                    <a:pt x="739" y="1708"/>
                    <a:pt x="749" y="1708"/>
                    <a:pt x="760" y="1707"/>
                  </a:cubicBezTo>
                  <a:cubicBezTo>
                    <a:pt x="818" y="1707"/>
                    <a:pt x="870" y="1701"/>
                    <a:pt x="921" y="1688"/>
                  </a:cubicBezTo>
                  <a:cubicBezTo>
                    <a:pt x="1076" y="1681"/>
                    <a:pt x="1224" y="1617"/>
                    <a:pt x="1340" y="1507"/>
                  </a:cubicBezTo>
                  <a:cubicBezTo>
                    <a:pt x="1443" y="1391"/>
                    <a:pt x="1495" y="1230"/>
                    <a:pt x="1475" y="1069"/>
                  </a:cubicBezTo>
                  <a:cubicBezTo>
                    <a:pt x="1462" y="934"/>
                    <a:pt x="1404" y="812"/>
                    <a:pt x="1314" y="715"/>
                  </a:cubicBezTo>
                  <a:cubicBezTo>
                    <a:pt x="1233" y="638"/>
                    <a:pt x="1126" y="597"/>
                    <a:pt x="1019" y="597"/>
                  </a:cubicBezTo>
                  <a:cubicBezTo>
                    <a:pt x="982" y="597"/>
                    <a:pt x="945" y="602"/>
                    <a:pt x="908" y="612"/>
                  </a:cubicBezTo>
                  <a:cubicBezTo>
                    <a:pt x="747" y="664"/>
                    <a:pt x="644" y="825"/>
                    <a:pt x="664" y="992"/>
                  </a:cubicBezTo>
                  <a:cubicBezTo>
                    <a:pt x="677" y="1063"/>
                    <a:pt x="715" y="1127"/>
                    <a:pt x="780" y="1172"/>
                  </a:cubicBezTo>
                  <a:cubicBezTo>
                    <a:pt x="815" y="1196"/>
                    <a:pt x="855" y="1207"/>
                    <a:pt x="897" y="1207"/>
                  </a:cubicBezTo>
                  <a:cubicBezTo>
                    <a:pt x="946" y="1207"/>
                    <a:pt x="995" y="1191"/>
                    <a:pt x="1037" y="1159"/>
                  </a:cubicBezTo>
                  <a:cubicBezTo>
                    <a:pt x="1089" y="1114"/>
                    <a:pt x="1095" y="1031"/>
                    <a:pt x="1050" y="979"/>
                  </a:cubicBezTo>
                  <a:cubicBezTo>
                    <a:pt x="1027" y="951"/>
                    <a:pt x="993" y="933"/>
                    <a:pt x="956" y="933"/>
                  </a:cubicBezTo>
                  <a:cubicBezTo>
                    <a:pt x="942" y="933"/>
                    <a:pt x="929" y="935"/>
                    <a:pt x="915" y="940"/>
                  </a:cubicBezTo>
                  <a:cubicBezTo>
                    <a:pt x="921" y="902"/>
                    <a:pt x="947" y="870"/>
                    <a:pt x="979" y="863"/>
                  </a:cubicBezTo>
                  <a:cubicBezTo>
                    <a:pt x="994" y="858"/>
                    <a:pt x="1010" y="856"/>
                    <a:pt x="1024" y="856"/>
                  </a:cubicBezTo>
                  <a:cubicBezTo>
                    <a:pt x="1066" y="856"/>
                    <a:pt x="1105" y="875"/>
                    <a:pt x="1134" y="908"/>
                  </a:cubicBezTo>
                  <a:cubicBezTo>
                    <a:pt x="1185" y="960"/>
                    <a:pt x="1218" y="1024"/>
                    <a:pt x="1218" y="1095"/>
                  </a:cubicBezTo>
                  <a:cubicBezTo>
                    <a:pt x="1230" y="1185"/>
                    <a:pt x="1211" y="1269"/>
                    <a:pt x="1153" y="1340"/>
                  </a:cubicBezTo>
                  <a:cubicBezTo>
                    <a:pt x="1082" y="1404"/>
                    <a:pt x="986" y="1436"/>
                    <a:pt x="889" y="1443"/>
                  </a:cubicBezTo>
                  <a:cubicBezTo>
                    <a:pt x="853" y="1451"/>
                    <a:pt x="815" y="1454"/>
                    <a:pt x="778" y="1454"/>
                  </a:cubicBezTo>
                  <a:cubicBezTo>
                    <a:pt x="691" y="1454"/>
                    <a:pt x="603" y="1434"/>
                    <a:pt x="522" y="1398"/>
                  </a:cubicBezTo>
                  <a:cubicBezTo>
                    <a:pt x="432" y="1340"/>
                    <a:pt x="367" y="1256"/>
                    <a:pt x="335" y="1153"/>
                  </a:cubicBezTo>
                  <a:cubicBezTo>
                    <a:pt x="271" y="966"/>
                    <a:pt x="303" y="760"/>
                    <a:pt x="412" y="599"/>
                  </a:cubicBezTo>
                  <a:cubicBezTo>
                    <a:pt x="528" y="432"/>
                    <a:pt x="702" y="316"/>
                    <a:pt x="896" y="277"/>
                  </a:cubicBezTo>
                  <a:cubicBezTo>
                    <a:pt x="955" y="262"/>
                    <a:pt x="1016" y="255"/>
                    <a:pt x="1076" y="255"/>
                  </a:cubicBezTo>
                  <a:cubicBezTo>
                    <a:pt x="1224" y="255"/>
                    <a:pt x="1371" y="299"/>
                    <a:pt x="1495" y="387"/>
                  </a:cubicBezTo>
                  <a:cubicBezTo>
                    <a:pt x="1656" y="502"/>
                    <a:pt x="1746" y="702"/>
                    <a:pt x="1726" y="902"/>
                  </a:cubicBezTo>
                  <a:cubicBezTo>
                    <a:pt x="1712" y="995"/>
                    <a:pt x="1784" y="1048"/>
                    <a:pt x="1854" y="1048"/>
                  </a:cubicBezTo>
                  <a:cubicBezTo>
                    <a:pt x="1911" y="1048"/>
                    <a:pt x="1966" y="1015"/>
                    <a:pt x="1978" y="940"/>
                  </a:cubicBezTo>
                  <a:cubicBezTo>
                    <a:pt x="2010" y="644"/>
                    <a:pt x="1881" y="354"/>
                    <a:pt x="1643" y="180"/>
                  </a:cubicBezTo>
                  <a:cubicBezTo>
                    <a:pt x="1473" y="63"/>
                    <a:pt x="1269" y="0"/>
                    <a:pt x="106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0"/>
            <p:cNvSpPr/>
            <p:nvPr/>
          </p:nvSpPr>
          <p:spPr>
            <a:xfrm>
              <a:off x="1079665" y="1843302"/>
              <a:ext cx="63321" cy="51488"/>
            </a:xfrm>
            <a:custGeom>
              <a:rect b="b" l="l" r="r" t="t"/>
              <a:pathLst>
                <a:path extrusionOk="0" h="1708" w="2011">
                  <a:moveTo>
                    <a:pt x="1063" y="0"/>
                  </a:moveTo>
                  <a:cubicBezTo>
                    <a:pt x="988" y="0"/>
                    <a:pt x="913" y="9"/>
                    <a:pt x="838" y="26"/>
                  </a:cubicBezTo>
                  <a:cubicBezTo>
                    <a:pt x="574" y="84"/>
                    <a:pt x="342" y="238"/>
                    <a:pt x="194" y="464"/>
                  </a:cubicBezTo>
                  <a:cubicBezTo>
                    <a:pt x="39" y="689"/>
                    <a:pt x="1" y="979"/>
                    <a:pt x="91" y="1243"/>
                  </a:cubicBezTo>
                  <a:cubicBezTo>
                    <a:pt x="142" y="1398"/>
                    <a:pt x="246" y="1533"/>
                    <a:pt x="394" y="1623"/>
                  </a:cubicBezTo>
                  <a:cubicBezTo>
                    <a:pt x="494" y="1676"/>
                    <a:pt x="610" y="1708"/>
                    <a:pt x="728" y="1708"/>
                  </a:cubicBezTo>
                  <a:cubicBezTo>
                    <a:pt x="739" y="1708"/>
                    <a:pt x="750" y="1708"/>
                    <a:pt x="761" y="1707"/>
                  </a:cubicBezTo>
                  <a:cubicBezTo>
                    <a:pt x="812" y="1707"/>
                    <a:pt x="870" y="1701"/>
                    <a:pt x="928" y="1694"/>
                  </a:cubicBezTo>
                  <a:cubicBezTo>
                    <a:pt x="1083" y="1681"/>
                    <a:pt x="1225" y="1617"/>
                    <a:pt x="1341" y="1514"/>
                  </a:cubicBezTo>
                  <a:cubicBezTo>
                    <a:pt x="1450" y="1391"/>
                    <a:pt x="1495" y="1230"/>
                    <a:pt x="1476" y="1069"/>
                  </a:cubicBezTo>
                  <a:cubicBezTo>
                    <a:pt x="1463" y="940"/>
                    <a:pt x="1405" y="812"/>
                    <a:pt x="1315" y="721"/>
                  </a:cubicBezTo>
                  <a:cubicBezTo>
                    <a:pt x="1235" y="642"/>
                    <a:pt x="1132" y="600"/>
                    <a:pt x="1028" y="600"/>
                  </a:cubicBezTo>
                  <a:cubicBezTo>
                    <a:pt x="988" y="600"/>
                    <a:pt x="948" y="606"/>
                    <a:pt x="909" y="618"/>
                  </a:cubicBezTo>
                  <a:cubicBezTo>
                    <a:pt x="748" y="664"/>
                    <a:pt x="645" y="825"/>
                    <a:pt x="664" y="992"/>
                  </a:cubicBezTo>
                  <a:cubicBezTo>
                    <a:pt x="677" y="1063"/>
                    <a:pt x="716" y="1134"/>
                    <a:pt x="780" y="1172"/>
                  </a:cubicBezTo>
                  <a:cubicBezTo>
                    <a:pt x="817" y="1197"/>
                    <a:pt x="859" y="1210"/>
                    <a:pt x="901" y="1210"/>
                  </a:cubicBezTo>
                  <a:cubicBezTo>
                    <a:pt x="949" y="1210"/>
                    <a:pt x="997" y="1194"/>
                    <a:pt x="1038" y="1159"/>
                  </a:cubicBezTo>
                  <a:cubicBezTo>
                    <a:pt x="1135" y="1079"/>
                    <a:pt x="1070" y="933"/>
                    <a:pt x="959" y="933"/>
                  </a:cubicBezTo>
                  <a:cubicBezTo>
                    <a:pt x="945" y="933"/>
                    <a:pt x="931" y="935"/>
                    <a:pt x="915" y="940"/>
                  </a:cubicBezTo>
                  <a:cubicBezTo>
                    <a:pt x="922" y="908"/>
                    <a:pt x="948" y="876"/>
                    <a:pt x="980" y="863"/>
                  </a:cubicBezTo>
                  <a:cubicBezTo>
                    <a:pt x="994" y="860"/>
                    <a:pt x="1008" y="858"/>
                    <a:pt x="1022" y="858"/>
                  </a:cubicBezTo>
                  <a:cubicBezTo>
                    <a:pt x="1065" y="858"/>
                    <a:pt x="1105" y="874"/>
                    <a:pt x="1134" y="908"/>
                  </a:cubicBezTo>
                  <a:cubicBezTo>
                    <a:pt x="1244" y="1031"/>
                    <a:pt x="1250" y="1211"/>
                    <a:pt x="1154" y="1340"/>
                  </a:cubicBezTo>
                  <a:cubicBezTo>
                    <a:pt x="1083" y="1404"/>
                    <a:pt x="986" y="1436"/>
                    <a:pt x="890" y="1443"/>
                  </a:cubicBezTo>
                  <a:cubicBezTo>
                    <a:pt x="853" y="1451"/>
                    <a:pt x="816" y="1454"/>
                    <a:pt x="779" y="1454"/>
                  </a:cubicBezTo>
                  <a:cubicBezTo>
                    <a:pt x="692" y="1454"/>
                    <a:pt x="604" y="1434"/>
                    <a:pt x="523" y="1398"/>
                  </a:cubicBezTo>
                  <a:cubicBezTo>
                    <a:pt x="432" y="1340"/>
                    <a:pt x="368" y="1256"/>
                    <a:pt x="336" y="1153"/>
                  </a:cubicBezTo>
                  <a:cubicBezTo>
                    <a:pt x="271" y="966"/>
                    <a:pt x="304" y="760"/>
                    <a:pt x="413" y="599"/>
                  </a:cubicBezTo>
                  <a:cubicBezTo>
                    <a:pt x="523" y="432"/>
                    <a:pt x="696" y="316"/>
                    <a:pt x="896" y="277"/>
                  </a:cubicBezTo>
                  <a:cubicBezTo>
                    <a:pt x="954" y="262"/>
                    <a:pt x="1013" y="255"/>
                    <a:pt x="1072" y="255"/>
                  </a:cubicBezTo>
                  <a:cubicBezTo>
                    <a:pt x="1218" y="255"/>
                    <a:pt x="1365" y="299"/>
                    <a:pt x="1489" y="387"/>
                  </a:cubicBezTo>
                  <a:cubicBezTo>
                    <a:pt x="1656" y="502"/>
                    <a:pt x="1740" y="702"/>
                    <a:pt x="1721" y="902"/>
                  </a:cubicBezTo>
                  <a:cubicBezTo>
                    <a:pt x="1706" y="995"/>
                    <a:pt x="1780" y="1048"/>
                    <a:pt x="1851" y="1048"/>
                  </a:cubicBezTo>
                  <a:cubicBezTo>
                    <a:pt x="1908" y="1048"/>
                    <a:pt x="1963" y="1015"/>
                    <a:pt x="1972" y="940"/>
                  </a:cubicBezTo>
                  <a:cubicBezTo>
                    <a:pt x="2010" y="644"/>
                    <a:pt x="1882" y="354"/>
                    <a:pt x="1637" y="180"/>
                  </a:cubicBezTo>
                  <a:cubicBezTo>
                    <a:pt x="1467" y="63"/>
                    <a:pt x="1267" y="0"/>
                    <a:pt x="106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0"/>
            <p:cNvSpPr/>
            <p:nvPr/>
          </p:nvSpPr>
          <p:spPr>
            <a:xfrm>
              <a:off x="1296250" y="1834500"/>
              <a:ext cx="102625" cy="155775"/>
            </a:xfrm>
            <a:custGeom>
              <a:rect b="b" l="l" r="r" t="t"/>
              <a:pathLst>
                <a:path extrusionOk="0" h="6231" w="4105">
                  <a:moveTo>
                    <a:pt x="2901" y="1"/>
                  </a:moveTo>
                  <a:cubicBezTo>
                    <a:pt x="2760" y="1"/>
                    <a:pt x="2621" y="26"/>
                    <a:pt x="2487" y="75"/>
                  </a:cubicBezTo>
                  <a:cubicBezTo>
                    <a:pt x="1895" y="268"/>
                    <a:pt x="1341" y="809"/>
                    <a:pt x="1025" y="1241"/>
                  </a:cubicBezTo>
                  <a:cubicBezTo>
                    <a:pt x="304" y="2220"/>
                    <a:pt x="1" y="3553"/>
                    <a:pt x="433" y="4719"/>
                  </a:cubicBezTo>
                  <a:cubicBezTo>
                    <a:pt x="686" y="5411"/>
                    <a:pt x="1310" y="6231"/>
                    <a:pt x="2047" y="6231"/>
                  </a:cubicBezTo>
                  <a:cubicBezTo>
                    <a:pt x="2263" y="6231"/>
                    <a:pt x="2490" y="6160"/>
                    <a:pt x="2719" y="5995"/>
                  </a:cubicBezTo>
                  <a:cubicBezTo>
                    <a:pt x="2977" y="5808"/>
                    <a:pt x="3131" y="5518"/>
                    <a:pt x="3267" y="5228"/>
                  </a:cubicBezTo>
                  <a:cubicBezTo>
                    <a:pt x="3801" y="4075"/>
                    <a:pt x="4085" y="2819"/>
                    <a:pt x="4098" y="1550"/>
                  </a:cubicBezTo>
                  <a:cubicBezTo>
                    <a:pt x="4104" y="887"/>
                    <a:pt x="3917" y="230"/>
                    <a:pt x="3189" y="36"/>
                  </a:cubicBezTo>
                  <a:cubicBezTo>
                    <a:pt x="3095" y="13"/>
                    <a:pt x="2998" y="1"/>
                    <a:pt x="290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0"/>
            <p:cNvSpPr/>
            <p:nvPr/>
          </p:nvSpPr>
          <p:spPr>
            <a:xfrm>
              <a:off x="1321225" y="1857200"/>
              <a:ext cx="56200" cy="99900"/>
            </a:xfrm>
            <a:custGeom>
              <a:rect b="b" l="l" r="r" t="t"/>
              <a:pathLst>
                <a:path extrusionOk="0" h="3996" w="2248">
                  <a:moveTo>
                    <a:pt x="1680" y="1"/>
                  </a:moveTo>
                  <a:cubicBezTo>
                    <a:pt x="1434" y="1"/>
                    <a:pt x="1186" y="118"/>
                    <a:pt x="999" y="301"/>
                  </a:cubicBezTo>
                  <a:cubicBezTo>
                    <a:pt x="644" y="636"/>
                    <a:pt x="425" y="1138"/>
                    <a:pt x="271" y="1595"/>
                  </a:cubicBezTo>
                  <a:cubicBezTo>
                    <a:pt x="110" y="2079"/>
                    <a:pt x="0" y="2633"/>
                    <a:pt x="65" y="3141"/>
                  </a:cubicBezTo>
                  <a:cubicBezTo>
                    <a:pt x="114" y="3557"/>
                    <a:pt x="394" y="3996"/>
                    <a:pt x="846" y="3996"/>
                  </a:cubicBezTo>
                  <a:cubicBezTo>
                    <a:pt x="871" y="3996"/>
                    <a:pt x="896" y="3994"/>
                    <a:pt x="921" y="3992"/>
                  </a:cubicBezTo>
                  <a:cubicBezTo>
                    <a:pt x="1078" y="3973"/>
                    <a:pt x="1082" y="3733"/>
                    <a:pt x="933" y="3733"/>
                  </a:cubicBezTo>
                  <a:cubicBezTo>
                    <a:pt x="929" y="3733"/>
                    <a:pt x="925" y="3734"/>
                    <a:pt x="921" y="3734"/>
                  </a:cubicBezTo>
                  <a:cubicBezTo>
                    <a:pt x="899" y="3736"/>
                    <a:pt x="878" y="3738"/>
                    <a:pt x="858" y="3738"/>
                  </a:cubicBezTo>
                  <a:cubicBezTo>
                    <a:pt x="438" y="3738"/>
                    <a:pt x="303" y="3253"/>
                    <a:pt x="303" y="2897"/>
                  </a:cubicBezTo>
                  <a:cubicBezTo>
                    <a:pt x="310" y="2497"/>
                    <a:pt x="374" y="2098"/>
                    <a:pt x="503" y="1711"/>
                  </a:cubicBezTo>
                  <a:cubicBezTo>
                    <a:pt x="612" y="1344"/>
                    <a:pt x="786" y="996"/>
                    <a:pt x="1005" y="681"/>
                  </a:cubicBezTo>
                  <a:cubicBezTo>
                    <a:pt x="1152" y="473"/>
                    <a:pt x="1416" y="244"/>
                    <a:pt x="1682" y="244"/>
                  </a:cubicBezTo>
                  <a:cubicBezTo>
                    <a:pt x="1778" y="244"/>
                    <a:pt x="1874" y="274"/>
                    <a:pt x="1965" y="346"/>
                  </a:cubicBezTo>
                  <a:cubicBezTo>
                    <a:pt x="1992" y="367"/>
                    <a:pt x="2021" y="377"/>
                    <a:pt x="2050" y="377"/>
                  </a:cubicBezTo>
                  <a:cubicBezTo>
                    <a:pt x="2156" y="377"/>
                    <a:pt x="2247" y="247"/>
                    <a:pt x="2145" y="165"/>
                  </a:cubicBezTo>
                  <a:cubicBezTo>
                    <a:pt x="2003" y="51"/>
                    <a:pt x="1842" y="1"/>
                    <a:pt x="1680"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0"/>
            <p:cNvSpPr/>
            <p:nvPr/>
          </p:nvSpPr>
          <p:spPr>
            <a:xfrm>
              <a:off x="922500" y="1634425"/>
              <a:ext cx="427725" cy="293200"/>
            </a:xfrm>
            <a:custGeom>
              <a:rect b="b" l="l" r="r" t="t"/>
              <a:pathLst>
                <a:path extrusionOk="0" h="11728" w="17109">
                  <a:moveTo>
                    <a:pt x="8780" y="1"/>
                  </a:moveTo>
                  <a:cubicBezTo>
                    <a:pt x="1669" y="1"/>
                    <a:pt x="1" y="5933"/>
                    <a:pt x="1" y="5933"/>
                  </a:cubicBezTo>
                  <a:cubicBezTo>
                    <a:pt x="373" y="5977"/>
                    <a:pt x="776" y="5997"/>
                    <a:pt x="1201" y="5997"/>
                  </a:cubicBezTo>
                  <a:cubicBezTo>
                    <a:pt x="4849" y="5997"/>
                    <a:pt x="10066" y="4492"/>
                    <a:pt x="10436" y="3286"/>
                  </a:cubicBezTo>
                  <a:cubicBezTo>
                    <a:pt x="11055" y="3980"/>
                    <a:pt x="11812" y="4145"/>
                    <a:pt x="12394" y="4145"/>
                  </a:cubicBezTo>
                  <a:cubicBezTo>
                    <a:pt x="12924" y="4145"/>
                    <a:pt x="13308" y="4007"/>
                    <a:pt x="13308" y="4007"/>
                  </a:cubicBezTo>
                  <a:lnTo>
                    <a:pt x="13308" y="4007"/>
                  </a:lnTo>
                  <a:cubicBezTo>
                    <a:pt x="12432" y="6986"/>
                    <a:pt x="13920" y="11727"/>
                    <a:pt x="14770" y="11727"/>
                  </a:cubicBezTo>
                  <a:cubicBezTo>
                    <a:pt x="14938" y="11727"/>
                    <a:pt x="15082" y="11541"/>
                    <a:pt x="15176" y="11118"/>
                  </a:cubicBezTo>
                  <a:cubicBezTo>
                    <a:pt x="15750" y="8561"/>
                    <a:pt x="17109" y="8220"/>
                    <a:pt x="17109" y="8220"/>
                  </a:cubicBezTo>
                  <a:cubicBezTo>
                    <a:pt x="17109" y="3930"/>
                    <a:pt x="15885" y="1"/>
                    <a:pt x="8780" y="1"/>
                  </a:cubicBezTo>
                  <a:close/>
                </a:path>
              </a:pathLst>
            </a:custGeom>
            <a:solidFill>
              <a:srgbClr val="141E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 name="Google Shape;731;p50"/>
          <p:cNvSpPr txBox="1"/>
          <p:nvPr/>
        </p:nvSpPr>
        <p:spPr>
          <a:xfrm>
            <a:off x="4532375" y="1581900"/>
            <a:ext cx="2308800" cy="14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0000"/>
                </a:solidFill>
                <a:latin typeface="Mada"/>
                <a:ea typeface="Mada"/>
                <a:cs typeface="Mada"/>
                <a:sym typeface="Mada"/>
              </a:rPr>
              <a:t>Stroke:</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An episode of </a:t>
            </a:r>
            <a:r>
              <a:rPr b="1" lang="en-GB" sz="1000">
                <a:solidFill>
                  <a:srgbClr val="000000"/>
                </a:solidFill>
                <a:latin typeface="Mada"/>
                <a:ea typeface="Mada"/>
                <a:cs typeface="Mada"/>
                <a:sym typeface="Mada"/>
              </a:rPr>
              <a:t>focal</a:t>
            </a:r>
            <a:r>
              <a:rPr lang="en-GB" sz="1000">
                <a:solidFill>
                  <a:srgbClr val="000000"/>
                </a:solidFill>
                <a:latin typeface="Mada"/>
                <a:ea typeface="Mada"/>
                <a:cs typeface="Mada"/>
                <a:sym typeface="Mada"/>
              </a:rPr>
              <a:t> neurological dysfunction lasting </a:t>
            </a:r>
            <a:r>
              <a:rPr b="1" lang="en-GB" sz="1000">
                <a:solidFill>
                  <a:srgbClr val="FF0000"/>
                </a:solidFill>
                <a:latin typeface="Mada"/>
                <a:ea typeface="Mada"/>
                <a:cs typeface="Mada"/>
                <a:sym typeface="Mada"/>
              </a:rPr>
              <a:t>&gt; 24 hours</a:t>
            </a:r>
            <a:r>
              <a:rPr lang="en-GB" sz="1000">
                <a:solidFill>
                  <a:srgbClr val="000000"/>
                </a:solidFill>
                <a:latin typeface="Mada"/>
                <a:ea typeface="Mada"/>
                <a:cs typeface="Mada"/>
                <a:sym typeface="Mada"/>
              </a:rPr>
              <a:t>, of vascular etiology</a:t>
            </a:r>
            <a:endParaRPr sz="1000">
              <a:solidFill>
                <a:srgbClr val="000000"/>
              </a:solidFill>
              <a:latin typeface="Mada"/>
              <a:ea typeface="Mada"/>
              <a:cs typeface="Mada"/>
              <a:sym typeface="Mada"/>
            </a:endParaRPr>
          </a:p>
        </p:txBody>
      </p:sp>
      <p:sp>
        <p:nvSpPr>
          <p:cNvPr id="732" name="Google Shape;732;p50"/>
          <p:cNvSpPr txBox="1"/>
          <p:nvPr/>
        </p:nvSpPr>
        <p:spPr>
          <a:xfrm>
            <a:off x="417725" y="2088975"/>
            <a:ext cx="2075700" cy="15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0000"/>
                </a:solidFill>
                <a:latin typeface="Mada"/>
                <a:ea typeface="Mada"/>
                <a:cs typeface="Mada"/>
                <a:sym typeface="Mada"/>
              </a:rPr>
              <a:t>Transient ischaemic attack</a:t>
            </a:r>
            <a:r>
              <a:rPr lang="en-GB" sz="1000">
                <a:solidFill>
                  <a:srgbClr val="6AA84F"/>
                </a:solidFill>
                <a:latin typeface="Mada"/>
                <a:ea typeface="Mada"/>
                <a:cs typeface="Mada"/>
                <a:sym typeface="Mada"/>
              </a:rPr>
              <a:t> (TIA)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Symptoms last for </a:t>
            </a:r>
            <a:r>
              <a:rPr b="1" lang="en-GB" sz="1000">
                <a:solidFill>
                  <a:srgbClr val="FF0000"/>
                </a:solidFill>
                <a:latin typeface="Mada"/>
                <a:ea typeface="Mada"/>
                <a:cs typeface="Mada"/>
                <a:sym typeface="Mada"/>
              </a:rPr>
              <a:t>less</a:t>
            </a:r>
            <a:r>
              <a:rPr b="1" lang="en-GB" sz="1000">
                <a:solidFill>
                  <a:srgbClr val="FF0000"/>
                </a:solidFill>
                <a:latin typeface="Mada"/>
                <a:ea typeface="Mada"/>
                <a:cs typeface="Mada"/>
                <a:sym typeface="Mada"/>
              </a:rPr>
              <a:t> than 24 hours</a:t>
            </a:r>
            <a:endParaRPr b="1" sz="1000">
              <a:solidFill>
                <a:srgbClr val="FF0000"/>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E.g: “Patients had a slurred speech for half a day, then it got back to normal.”</a:t>
            </a:r>
            <a:endParaRPr sz="1000">
              <a:solidFill>
                <a:srgbClr val="6AA84F"/>
              </a:solidFill>
              <a:latin typeface="Mada"/>
              <a:ea typeface="Mada"/>
              <a:cs typeface="Mada"/>
              <a:sym typeface="Mada"/>
            </a:endParaRPr>
          </a:p>
        </p:txBody>
      </p:sp>
      <p:sp>
        <p:nvSpPr>
          <p:cNvPr id="733" name="Google Shape;733;p50"/>
          <p:cNvSpPr txBox="1"/>
          <p:nvPr/>
        </p:nvSpPr>
        <p:spPr>
          <a:xfrm>
            <a:off x="4606200" y="2816575"/>
            <a:ext cx="2842500" cy="20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0000"/>
                </a:solidFill>
                <a:latin typeface="Mada"/>
                <a:ea typeface="Mada"/>
                <a:cs typeface="Mada"/>
                <a:sym typeface="Mada"/>
              </a:rPr>
              <a:t>Amaurosis fugax</a:t>
            </a:r>
            <a:endParaRPr sz="1000">
              <a:solidFill>
                <a:srgbClr val="6AA84F"/>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solidFill>
                  <a:srgbClr val="000000"/>
                </a:solidFill>
                <a:latin typeface="Mada"/>
                <a:ea typeface="Mada"/>
                <a:cs typeface="Mada"/>
                <a:sym typeface="Mada"/>
              </a:rPr>
              <a:t>Transient incomplete </a:t>
            </a:r>
            <a:r>
              <a:rPr b="1" lang="en-GB" sz="1000">
                <a:solidFill>
                  <a:srgbClr val="6AA84F"/>
                </a:solidFill>
                <a:latin typeface="Mada"/>
                <a:ea typeface="Mada"/>
                <a:cs typeface="Mada"/>
                <a:sym typeface="Mada"/>
              </a:rPr>
              <a:t>-sometimes complete</a:t>
            </a:r>
            <a:r>
              <a:rPr b="1" lang="en-GB" sz="1000">
                <a:solidFill>
                  <a:srgbClr val="000000"/>
                </a:solidFill>
                <a:latin typeface="Mada"/>
                <a:ea typeface="Mada"/>
                <a:cs typeface="Mada"/>
                <a:sym typeface="Mada"/>
              </a:rPr>
              <a:t>- </a:t>
            </a:r>
            <a:r>
              <a:rPr b="1" lang="en-GB" sz="1000">
                <a:solidFill>
                  <a:srgbClr val="FF0000"/>
                </a:solidFill>
                <a:latin typeface="Mada"/>
                <a:ea typeface="Mada"/>
                <a:cs typeface="Mada"/>
                <a:sym typeface="Mada"/>
              </a:rPr>
              <a:t>unilateral</a:t>
            </a:r>
            <a:r>
              <a:rPr b="1" lang="en-GB" sz="1000">
                <a:solidFill>
                  <a:srgbClr val="000000"/>
                </a:solidFill>
                <a:latin typeface="Mada"/>
                <a:ea typeface="Mada"/>
                <a:cs typeface="Mada"/>
                <a:sym typeface="Mada"/>
              </a:rPr>
              <a:t> loss of vision,</a:t>
            </a:r>
            <a:r>
              <a:rPr lang="en-GB" sz="1000">
                <a:solidFill>
                  <a:srgbClr val="000000"/>
                </a:solidFill>
                <a:latin typeface="Mada"/>
                <a:ea typeface="Mada"/>
                <a:cs typeface="Mada"/>
                <a:sym typeface="Mada"/>
              </a:rPr>
              <a:t> never synchronously bilateral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A veil or curtain coming across the eye</a:t>
            </a:r>
            <a:endParaRPr sz="1000">
              <a:solidFill>
                <a:srgbClr val="000000"/>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E.g: “patient feel like there is a curtain closing in front of his eyes”</a:t>
            </a:r>
            <a:endParaRPr sz="1000">
              <a:solidFill>
                <a:srgbClr val="6AA84F"/>
              </a:solidFill>
              <a:latin typeface="Mada"/>
              <a:ea typeface="Mada"/>
              <a:cs typeface="Mada"/>
              <a:sym typeface="Mada"/>
            </a:endParaRPr>
          </a:p>
        </p:txBody>
      </p:sp>
      <p:pic>
        <p:nvPicPr>
          <p:cNvPr id="734" name="Google Shape;734;p50"/>
          <p:cNvPicPr preferRelativeResize="0"/>
          <p:nvPr/>
        </p:nvPicPr>
        <p:blipFill>
          <a:blip r:embed="rId3">
            <a:alphaModFix/>
          </a:blip>
          <a:stretch>
            <a:fillRect/>
          </a:stretch>
        </p:blipFill>
        <p:spPr>
          <a:xfrm>
            <a:off x="1421425" y="7878025"/>
            <a:ext cx="4859375" cy="2557575"/>
          </a:xfrm>
          <a:prstGeom prst="rect">
            <a:avLst/>
          </a:prstGeom>
          <a:noFill/>
          <a:ln>
            <a:noFill/>
          </a:ln>
        </p:spPr>
      </p:pic>
      <p:sp>
        <p:nvSpPr>
          <p:cNvPr id="735" name="Google Shape;735;p50"/>
          <p:cNvSpPr txBox="1"/>
          <p:nvPr/>
        </p:nvSpPr>
        <p:spPr>
          <a:xfrm>
            <a:off x="2864825" y="10045800"/>
            <a:ext cx="2212200" cy="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7030A0"/>
                </a:solidFill>
                <a:latin typeface="Pacifico"/>
                <a:ea typeface="Pacifico"/>
                <a:cs typeface="Pacifico"/>
                <a:sym typeface="Pacifico"/>
              </a:rPr>
              <a:t>You Got This!</a:t>
            </a:r>
            <a:r>
              <a:rPr lang="en-GB" sz="2000">
                <a:solidFill>
                  <a:srgbClr val="7030A0"/>
                </a:solidFill>
                <a:latin typeface="Pacifico"/>
                <a:ea typeface="Pacifico"/>
                <a:cs typeface="Pacifico"/>
                <a:sym typeface="Pacifico"/>
              </a:rPr>
              <a:t> </a:t>
            </a:r>
            <a:endParaRPr sz="2000">
              <a:solidFill>
                <a:srgbClr val="7030A0"/>
              </a:solidFill>
              <a:latin typeface="Pacifico"/>
              <a:ea typeface="Pacifico"/>
              <a:cs typeface="Pacifico"/>
              <a:sym typeface="Pacific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1"/>
          <p:cNvSpPr txBox="1"/>
          <p:nvPr/>
        </p:nvSpPr>
        <p:spPr>
          <a:xfrm>
            <a:off x="1439763" y="6176975"/>
            <a:ext cx="4710000" cy="20313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1"/>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Venous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743" name="Google Shape;743;p51"/>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pic>
        <p:nvPicPr>
          <p:cNvPr id="744" name="Google Shape;744;p51"/>
          <p:cNvPicPr preferRelativeResize="0"/>
          <p:nvPr/>
        </p:nvPicPr>
        <p:blipFill>
          <a:blip r:embed="rId3">
            <a:alphaModFix/>
          </a:blip>
          <a:stretch>
            <a:fillRect/>
          </a:stretch>
        </p:blipFill>
        <p:spPr>
          <a:xfrm>
            <a:off x="1855038" y="6039287"/>
            <a:ext cx="3879452" cy="2168998"/>
          </a:xfrm>
          <a:prstGeom prst="rect">
            <a:avLst/>
          </a:prstGeom>
          <a:noFill/>
          <a:ln>
            <a:noFill/>
          </a:ln>
        </p:spPr>
      </p:pic>
      <p:sp>
        <p:nvSpPr>
          <p:cNvPr id="745" name="Google Shape;745;p51"/>
          <p:cNvSpPr txBox="1"/>
          <p:nvPr/>
        </p:nvSpPr>
        <p:spPr>
          <a:xfrm>
            <a:off x="139850" y="924850"/>
            <a:ext cx="7368600" cy="99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pathophysiology and epidemiology of varicose veins.</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lang="en-GB" sz="1000">
                <a:latin typeface="Mada"/>
                <a:ea typeface="Mada"/>
                <a:cs typeface="Mada"/>
                <a:sym typeface="Mada"/>
              </a:rPr>
              <a:t>Most venous disease arises as a result of incompetent valves due to:</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C</a:t>
            </a:r>
            <a:r>
              <a:rPr b="1" lang="en-GB" sz="1000">
                <a:latin typeface="Mada"/>
                <a:ea typeface="Mada"/>
                <a:cs typeface="Mada"/>
                <a:sym typeface="Mada"/>
              </a:rPr>
              <a:t>ongenital</a:t>
            </a:r>
            <a:r>
              <a:rPr lang="en-GB" sz="1000">
                <a:latin typeface="Mada"/>
                <a:ea typeface="Mada"/>
                <a:cs typeface="Mada"/>
                <a:sym typeface="Mada"/>
              </a:rPr>
              <a:t>: Avalvular venous system (rare)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Acquired</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obesity</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pregnancy</a:t>
            </a:r>
            <a:r>
              <a:rPr lang="en-GB" sz="1000">
                <a:solidFill>
                  <a:schemeClr val="dk1"/>
                </a:solidFill>
                <a:latin typeface="Mada"/>
                <a:ea typeface="Mada"/>
                <a:cs typeface="Mada"/>
                <a:sym typeface="Mada"/>
              </a:rPr>
              <a:t>, CHF, Ascites, and prolonged frequent standing, tumor, surgery, radiation and </a:t>
            </a:r>
            <a:r>
              <a:rPr b="1" lang="en-GB" sz="1000">
                <a:solidFill>
                  <a:srgbClr val="CC0000"/>
                </a:solidFill>
                <a:latin typeface="Mada"/>
                <a:ea typeface="Mada"/>
                <a:cs typeface="Mada"/>
                <a:sym typeface="Mada"/>
              </a:rPr>
              <a:t>DVT</a:t>
            </a:r>
            <a:r>
              <a:rPr lang="en-GB" sz="1000">
                <a:solidFill>
                  <a:schemeClr val="dk1"/>
                </a:solidFill>
                <a:latin typeface="Mada"/>
                <a:ea typeface="Mada"/>
                <a:cs typeface="Mada"/>
                <a:sym typeface="Mada"/>
              </a:rPr>
              <a:t>.</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classification and clinical features of varicose veins.</a:t>
            </a:r>
            <a:endParaRPr b="1" sz="1000">
              <a:highlight>
                <a:srgbClr val="FFDDD2"/>
              </a:highlight>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The majority are asymptomatic and seek treatment for cosmetic purposes, only portion develop complications of chronic venous insufficiency: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Trunk varices:</a:t>
            </a:r>
            <a:r>
              <a:rPr lang="en-GB" sz="1000">
                <a:solidFill>
                  <a:schemeClr val="dk1"/>
                </a:solidFill>
                <a:latin typeface="Mada"/>
                <a:ea typeface="Mada"/>
                <a:cs typeface="Mada"/>
                <a:sym typeface="Mada"/>
              </a:rPr>
              <a:t> involve major tributaries of the GSV and LSV, usually &gt; 4mm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Reticular varices: </a:t>
            </a:r>
            <a:r>
              <a:rPr lang="en-GB" sz="1000">
                <a:solidFill>
                  <a:schemeClr val="dk1"/>
                </a:solidFill>
                <a:latin typeface="Mada"/>
                <a:ea typeface="Mada"/>
                <a:cs typeface="Mada"/>
                <a:sym typeface="Mada"/>
              </a:rPr>
              <a:t>lie deep in the dermis, dark blue and &lt;4mm</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latin typeface="Mada"/>
                <a:ea typeface="Mada"/>
                <a:cs typeface="Mada"/>
                <a:sym typeface="Mada"/>
              </a:rPr>
              <a:t>Telangiectasia: </a:t>
            </a:r>
            <a:r>
              <a:rPr lang="en-GB" sz="1000">
                <a:latin typeface="Mada"/>
                <a:ea typeface="Mada"/>
                <a:cs typeface="Mada"/>
                <a:sym typeface="Mada"/>
              </a:rPr>
              <a:t>superficially in the dermis, purple or bright red and 1mm or less</a:t>
            </a:r>
            <a:endParaRPr sz="10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diagnosis and managements of varicose veins</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Diagnosis:</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Varicose diagnosed usually by </a:t>
            </a:r>
            <a:r>
              <a:rPr b="1" lang="en-GB" sz="1000">
                <a:latin typeface="Mada"/>
                <a:ea typeface="Mada"/>
                <a:cs typeface="Mada"/>
                <a:sym typeface="Mada"/>
              </a:rPr>
              <a:t>physical examination</a:t>
            </a:r>
            <a:r>
              <a:rPr lang="en-GB" sz="1000">
                <a:latin typeface="Mada"/>
                <a:ea typeface="Mada"/>
                <a:cs typeface="Mada"/>
                <a:sym typeface="Mada"/>
              </a:rPr>
              <a:t>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duplex</a:t>
            </a:r>
            <a:r>
              <a:rPr lang="en-GB" sz="1000">
                <a:latin typeface="Mada"/>
                <a:ea typeface="Mada"/>
                <a:cs typeface="Mada"/>
                <a:sym typeface="Mada"/>
              </a:rPr>
              <a:t>: patient considered for intervention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MRI</a:t>
            </a:r>
            <a:r>
              <a:rPr lang="en-GB" sz="1000">
                <a:latin typeface="Mada"/>
                <a:ea typeface="Mada"/>
                <a:cs typeface="Mada"/>
                <a:sym typeface="Mada"/>
              </a:rPr>
              <a:t>: for severe varicose to assess the extent of the lesion and the arterial component</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Management: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Uncomplicated</a:t>
            </a:r>
            <a:r>
              <a:rPr lang="en-GB" sz="1000">
                <a:latin typeface="Mada"/>
                <a:ea typeface="Mada"/>
                <a:cs typeface="Mada"/>
                <a:sym typeface="Mada"/>
              </a:rPr>
              <a:t>: conservative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Surgery</a:t>
            </a:r>
            <a:r>
              <a:rPr lang="en-GB" sz="1000">
                <a:latin typeface="Mada"/>
                <a:ea typeface="Mada"/>
                <a:cs typeface="Mada"/>
                <a:sym typeface="Mada"/>
              </a:rPr>
              <a:t>: removing the varicose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Endovenous</a:t>
            </a:r>
            <a:r>
              <a:rPr lang="en-GB" sz="1000">
                <a:latin typeface="Mada"/>
                <a:ea typeface="Mada"/>
                <a:cs typeface="Mada"/>
                <a:sym typeface="Mada"/>
              </a:rPr>
              <a:t>: replaces surgery. Radiofrequency ablation, Endovenous LASER ablation and sclerotherapy</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4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pathophysiology and clinical assessment of chronic venous insufficiency</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Manifestations of impaired venous return mainly due to failure of valves that leads to continued reflux of blood.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90% venous reflux &amp; 10% venous obstruction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 someone with defect valves the ambulatory venous pressure won’t fall during walking</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Venous leg ulcers are classically located in the “</a:t>
            </a:r>
            <a:r>
              <a:rPr b="1" lang="en-GB" sz="1000">
                <a:solidFill>
                  <a:srgbClr val="CC0000"/>
                </a:solidFill>
                <a:latin typeface="Mada"/>
                <a:ea typeface="Mada"/>
                <a:cs typeface="Mada"/>
                <a:sym typeface="Mada"/>
              </a:rPr>
              <a:t>gaiter</a:t>
            </a:r>
            <a:r>
              <a:rPr lang="en-GB" sz="1000">
                <a:solidFill>
                  <a:schemeClr val="dk1"/>
                </a:solidFill>
                <a:latin typeface="Mada"/>
                <a:ea typeface="Mada"/>
                <a:cs typeface="Mada"/>
                <a:sym typeface="Mada"/>
              </a:rPr>
              <a:t>” region of the leg.</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Clinical assessment:</a:t>
            </a:r>
            <a:r>
              <a:rPr lang="en-GB" sz="1000">
                <a:solidFill>
                  <a:schemeClr val="dk1"/>
                </a:solidFill>
                <a:latin typeface="Mada"/>
                <a:ea typeface="Mada"/>
                <a:cs typeface="Mada"/>
                <a:sym typeface="Mada"/>
              </a:rPr>
              <a:t>  (History and physical examination):</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Investigation:</a:t>
            </a:r>
            <a:endParaRPr b="1" sz="1000">
              <a:solidFill>
                <a:schemeClr val="dk1"/>
              </a:solidFill>
              <a:highlight>
                <a:srgbClr val="FFDDD2"/>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doppler</a:t>
            </a:r>
            <a:r>
              <a:rPr lang="en-GB" sz="1000">
                <a:solidFill>
                  <a:schemeClr val="dk1"/>
                </a:solidFill>
                <a:latin typeface="Mada"/>
                <a:ea typeface="Mada"/>
                <a:cs typeface="Mada"/>
                <a:sym typeface="Mada"/>
              </a:rPr>
              <a:t>: Tells us that there is fluid &amp; it’s moving. You can also asses valve closure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Duplex</a:t>
            </a:r>
            <a:r>
              <a:rPr lang="en-GB" sz="1000">
                <a:solidFill>
                  <a:schemeClr val="dk1"/>
                </a:solidFill>
                <a:latin typeface="Mada"/>
                <a:ea typeface="Mada"/>
                <a:cs typeface="Mada"/>
                <a:sym typeface="Mada"/>
              </a:rPr>
              <a:t>: evaluates the velocity and direction of blood flow in the vessel. the most commonly used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AVP</a:t>
            </a:r>
            <a:r>
              <a:rPr lang="en-GB" sz="1000">
                <a:solidFill>
                  <a:schemeClr val="dk1"/>
                </a:solidFill>
                <a:latin typeface="Mada"/>
                <a:ea typeface="Mada"/>
                <a:cs typeface="Mada"/>
                <a:sym typeface="Mada"/>
              </a:rPr>
              <a:t>: ambulatory venous pressure (invasive):</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D0E0E3"/>
                </a:highlight>
                <a:latin typeface="Mada"/>
                <a:ea typeface="Mada"/>
                <a:cs typeface="Mada"/>
                <a:sym typeface="Mada"/>
              </a:rPr>
              <a:t>Normal</a:t>
            </a:r>
            <a:r>
              <a:rPr lang="en-GB" sz="1000">
                <a:solidFill>
                  <a:schemeClr val="dk1"/>
                </a:solidFill>
                <a:latin typeface="Mada"/>
                <a:ea typeface="Mada"/>
                <a:cs typeface="Mada"/>
                <a:sym typeface="Mada"/>
              </a:rPr>
              <a:t>: &gt;50% drop in pressure and ≥ 20 sec Venous Refill Time.              </a:t>
            </a:r>
            <a:r>
              <a:rPr b="1" lang="en-GB" sz="1000">
                <a:solidFill>
                  <a:schemeClr val="dk1"/>
                </a:solidFill>
                <a:highlight>
                  <a:srgbClr val="D0E0E3"/>
                </a:highlight>
                <a:latin typeface="Mada"/>
                <a:ea typeface="Mada"/>
                <a:cs typeface="Mada"/>
                <a:sym typeface="Mada"/>
              </a:rPr>
              <a:t>Abnormal</a:t>
            </a:r>
            <a:r>
              <a:rPr lang="en-GB" sz="1000">
                <a:solidFill>
                  <a:schemeClr val="dk1"/>
                </a:solidFill>
                <a:latin typeface="Mada"/>
                <a:ea typeface="Mada"/>
                <a:cs typeface="Mada"/>
                <a:sym typeface="Mada"/>
              </a:rPr>
              <a:t>: &lt;50% drop in pressure and &lt;20 sec Venous Refill Time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Venograpgy</a:t>
            </a:r>
            <a:r>
              <a:rPr lang="en-GB" sz="1000">
                <a:solidFill>
                  <a:schemeClr val="dk1"/>
                </a:solidFill>
                <a:latin typeface="Mada"/>
                <a:ea typeface="Mada"/>
                <a:cs typeface="Mada"/>
                <a:sym typeface="Mada"/>
              </a:rPr>
              <a:t>: injection dye and X-ray</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chemeClr val="dk1"/>
                </a:solidFill>
                <a:highlight>
                  <a:srgbClr val="FFDDD2"/>
                </a:highlight>
                <a:latin typeface="Mada"/>
                <a:ea typeface="Mada"/>
                <a:cs typeface="Mada"/>
                <a:sym typeface="Mada"/>
              </a:rPr>
              <a:t>Management: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we have to make sure to ask : Is the other veins functioning? What is causing this condition (tumor,DVT)? Is the rest of the veins working?</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Mechanical</a:t>
            </a:r>
            <a:r>
              <a:rPr lang="en-GB" sz="1000">
                <a:solidFill>
                  <a:schemeClr val="dk1"/>
                </a:solidFill>
                <a:latin typeface="Mada"/>
                <a:ea typeface="Mada"/>
                <a:cs typeface="Mada"/>
                <a:sym typeface="Mada"/>
              </a:rPr>
              <a:t>: Compression stocking (a temporary solution)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Chemical</a:t>
            </a:r>
            <a:r>
              <a:rPr lang="en-GB" sz="1000">
                <a:solidFill>
                  <a:schemeClr val="dk1"/>
                </a:solidFill>
                <a:latin typeface="Mada"/>
                <a:ea typeface="Mada"/>
                <a:cs typeface="Mada"/>
                <a:sym typeface="Mada"/>
              </a:rPr>
              <a:t>: Sclerotherapy (small veins only)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Thermal</a:t>
            </a:r>
            <a:r>
              <a:rPr lang="en-GB" sz="1000">
                <a:solidFill>
                  <a:schemeClr val="dk1"/>
                </a:solidFill>
                <a:latin typeface="Mada"/>
                <a:ea typeface="Mada"/>
                <a:cs typeface="Mada"/>
                <a:sym typeface="Mada"/>
              </a:rPr>
              <a:t>: EndoVenous Ablation Techniques (laser)</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Surgical</a:t>
            </a:r>
            <a:r>
              <a:rPr lang="en-GB" sz="1000">
                <a:solidFill>
                  <a:schemeClr val="dk1"/>
                </a:solidFill>
                <a:latin typeface="Mada"/>
                <a:ea typeface="Mada"/>
                <a:cs typeface="Mada"/>
                <a:sym typeface="Mada"/>
              </a:rPr>
              <a:t>: big wound, very painful, contraindication: if the rest of the veins are diseased (e.g. DVT)</a:t>
            </a:r>
            <a:endParaRPr sz="1000">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txBox="1"/>
          <p:nvPr/>
        </p:nvSpPr>
        <p:spPr>
          <a:xfrm>
            <a:off x="10613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Shock</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12" name="Google Shape;112;p16"/>
          <p:cNvCxnSpPr/>
          <p:nvPr/>
        </p:nvCxnSpPr>
        <p:spPr>
          <a:xfrm>
            <a:off x="2077075" y="5251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13" name="Google Shape;113;p16"/>
          <p:cNvSpPr txBox="1"/>
          <p:nvPr/>
        </p:nvSpPr>
        <p:spPr>
          <a:xfrm>
            <a:off x="170500" y="489550"/>
            <a:ext cx="7032900" cy="26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a:t>
            </a:r>
            <a:r>
              <a:rPr b="1" lang="en-GB" sz="1000">
                <a:solidFill>
                  <a:srgbClr val="006D77"/>
                </a:solidFill>
                <a:highlight>
                  <a:srgbClr val="EDF9F9"/>
                </a:highlight>
                <a:latin typeface="Lora"/>
                <a:ea typeface="Lora"/>
                <a:cs typeface="Lora"/>
                <a:sym typeface="Lora"/>
              </a:rPr>
              <a:t>bj1: Define shock</a:t>
            </a:r>
            <a:endParaRPr/>
          </a:p>
          <a:p>
            <a:pPr indent="0" lvl="0" marL="0" rtl="0" algn="l">
              <a:spcBef>
                <a:spcPts val="0"/>
              </a:spcBef>
              <a:spcAft>
                <a:spcPts val="0"/>
              </a:spcAft>
              <a:buNone/>
            </a:pPr>
            <a:r>
              <a:rPr lang="en-GB" sz="1000">
                <a:latin typeface="Mada"/>
                <a:ea typeface="Mada"/>
                <a:cs typeface="Mada"/>
                <a:sym typeface="Mada"/>
              </a:rPr>
              <a:t>• Inadequate oxygen delivery to meet metabolic demand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results in global tissue hypoperfusion and metabolic acidosis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can occur with a normal blood pressure</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Obj2: : List the types and clinical features of shock</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highlight>
                  <a:srgbClr val="FFDDD2"/>
                </a:highlight>
                <a:latin typeface="Mada"/>
                <a:ea typeface="Mada"/>
                <a:cs typeface="Mada"/>
                <a:sym typeface="Mada"/>
              </a:rPr>
              <a:t>• Hypovolemic:</a:t>
            </a:r>
            <a:r>
              <a:rPr lang="en-GB" sz="1000">
                <a:latin typeface="Mada"/>
                <a:ea typeface="Mada"/>
                <a:cs typeface="Mada"/>
                <a:sym typeface="Mada"/>
              </a:rPr>
              <a:t> blood pump is working with no blood, most common and most readily corrected (surgical patient). Losing blood or plasma (burn) or water and electrolytes (dehydration) clinical features: Hypotension, tachycardia, cold clammy skin then dry.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 Cardiogenic:</a:t>
            </a:r>
            <a:r>
              <a:rPr b="1" lang="en-GB" sz="1000">
                <a:latin typeface="Mada"/>
                <a:ea typeface="Mada"/>
                <a:cs typeface="Mada"/>
                <a:sym typeface="Mada"/>
              </a:rPr>
              <a:t> </a:t>
            </a:r>
            <a:r>
              <a:rPr lang="en-GB" sz="1000">
                <a:latin typeface="Mada"/>
                <a:ea typeface="Mada"/>
                <a:cs typeface="Mada"/>
                <a:sym typeface="Mada"/>
              </a:rPr>
              <a:t>caused by Impaired inflow, primary pump dysfunction and Impaired outflow. clinical features: Hypotension, tachycardia, cold clammy skin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 Neurogenic:</a:t>
            </a:r>
            <a:r>
              <a:rPr lang="en-GB" sz="1000">
                <a:latin typeface="Mada"/>
                <a:ea typeface="Mada"/>
                <a:cs typeface="Mada"/>
                <a:sym typeface="Mada"/>
              </a:rPr>
              <a:t> Loss of sympathetic tone &gt; hypotension and heart won’t compensate (no sympathetic alert) typically occurs following injury to the spinal cord. Rare, trauma in head? Think of hypovolemic shock caused by hemorrhage FIRST. </a:t>
            </a:r>
            <a:r>
              <a:rPr lang="en-GB" sz="1000">
                <a:solidFill>
                  <a:srgbClr val="FF0000"/>
                </a:solidFill>
                <a:latin typeface="Mada"/>
                <a:ea typeface="Mada"/>
                <a:cs typeface="Mada"/>
                <a:sym typeface="Mada"/>
              </a:rPr>
              <a:t>Clinical features: Hypotension, bradycardia, warm and dry skin (anhydrosis) </a:t>
            </a:r>
            <a:endParaRPr sz="1000">
              <a:solidFill>
                <a:srgbClr val="FF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000">
              <a:highlight>
                <a:srgbClr val="FFDDD2"/>
              </a:highlight>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highlight>
                  <a:srgbClr val="FFDDD2"/>
                </a:highlight>
                <a:latin typeface="Mada"/>
                <a:ea typeface="Mada"/>
                <a:cs typeface="Mada"/>
                <a:sym typeface="Mada"/>
              </a:rPr>
              <a:t>• Vasogenic:</a:t>
            </a:r>
            <a:r>
              <a:rPr lang="en-GB" sz="1000">
                <a:latin typeface="Mada"/>
                <a:ea typeface="Mada"/>
                <a:cs typeface="Mada"/>
                <a:sym typeface="Mada"/>
              </a:rPr>
              <a:t> septic: Bacteria &gt; toxins &gt; cell damage &gt; release of cell mediators &gt; uncontrolled vasodilation and leakage Anaphylactic: Allergic reaction resulting in the the release of histamine which causes vasodilation and shortness of breath clinical features: Hypotension, tachycardia, warm skin and febrile in septic</a:t>
            </a:r>
            <a:endParaRPr sz="1000">
              <a:latin typeface="Mada"/>
              <a:ea typeface="Mada"/>
              <a:cs typeface="Mada"/>
              <a:sym typeface="Mada"/>
            </a:endParaRPr>
          </a:p>
        </p:txBody>
      </p:sp>
      <p:pic>
        <p:nvPicPr>
          <p:cNvPr id="114" name="Google Shape;114;p16"/>
          <p:cNvPicPr preferRelativeResize="0"/>
          <p:nvPr/>
        </p:nvPicPr>
        <p:blipFill>
          <a:blip r:embed="rId3">
            <a:alphaModFix/>
          </a:blip>
          <a:stretch>
            <a:fillRect/>
          </a:stretch>
        </p:blipFill>
        <p:spPr>
          <a:xfrm>
            <a:off x="181788" y="3702250"/>
            <a:ext cx="7284720" cy="1443431"/>
          </a:xfrm>
          <a:prstGeom prst="rect">
            <a:avLst/>
          </a:prstGeom>
          <a:noFill/>
          <a:ln>
            <a:noFill/>
          </a:ln>
        </p:spPr>
      </p:pic>
      <p:pic>
        <p:nvPicPr>
          <p:cNvPr id="115" name="Google Shape;115;p16"/>
          <p:cNvPicPr preferRelativeResize="0"/>
          <p:nvPr/>
        </p:nvPicPr>
        <p:blipFill>
          <a:blip r:embed="rId4">
            <a:alphaModFix/>
          </a:blip>
          <a:stretch>
            <a:fillRect/>
          </a:stretch>
        </p:blipFill>
        <p:spPr>
          <a:xfrm>
            <a:off x="152400" y="5374275"/>
            <a:ext cx="3642374" cy="1678344"/>
          </a:xfrm>
          <a:prstGeom prst="rect">
            <a:avLst/>
          </a:prstGeom>
          <a:noFill/>
          <a:ln>
            <a:noFill/>
          </a:ln>
        </p:spPr>
      </p:pic>
      <p:pic>
        <p:nvPicPr>
          <p:cNvPr id="116" name="Google Shape;116;p16"/>
          <p:cNvPicPr preferRelativeResize="0"/>
          <p:nvPr/>
        </p:nvPicPr>
        <p:blipFill>
          <a:blip r:embed="rId5">
            <a:alphaModFix/>
          </a:blip>
          <a:stretch>
            <a:fillRect/>
          </a:stretch>
        </p:blipFill>
        <p:spPr>
          <a:xfrm>
            <a:off x="3920925" y="5374275"/>
            <a:ext cx="3545586" cy="1678349"/>
          </a:xfrm>
          <a:prstGeom prst="rect">
            <a:avLst/>
          </a:prstGeom>
          <a:noFill/>
          <a:ln>
            <a:noFill/>
          </a:ln>
        </p:spPr>
      </p:pic>
      <p:sp>
        <p:nvSpPr>
          <p:cNvPr id="117" name="Google Shape;117;p16"/>
          <p:cNvSpPr txBox="1"/>
          <p:nvPr/>
        </p:nvSpPr>
        <p:spPr>
          <a:xfrm>
            <a:off x="152463" y="7052625"/>
            <a:ext cx="7284600" cy="29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Obj3: : Define the terminology distributive and obstructive shock</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Distributive:</a:t>
            </a:r>
            <a:r>
              <a:rPr b="1" lang="en-GB" sz="1000">
                <a:latin typeface="Mada"/>
                <a:ea typeface="Mada"/>
                <a:cs typeface="Mada"/>
                <a:sym typeface="Mada"/>
              </a:rPr>
              <a:t> </a:t>
            </a:r>
            <a:r>
              <a:rPr lang="en-GB" sz="1000">
                <a:latin typeface="Mada"/>
                <a:ea typeface="Mada"/>
                <a:cs typeface="Mada"/>
                <a:sym typeface="Mada"/>
              </a:rPr>
              <a:t>abnormal distribution of blood flow in the smallest blood vessels results in inadequate supply of blood to the body's tissues and organs.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Obstructive:</a:t>
            </a:r>
            <a:r>
              <a:rPr b="1" lang="en-GB" sz="1000">
                <a:latin typeface="Mada"/>
                <a:ea typeface="Mada"/>
                <a:cs typeface="Mada"/>
                <a:sym typeface="Mada"/>
              </a:rPr>
              <a:t> </a:t>
            </a:r>
            <a:r>
              <a:rPr lang="en-GB" sz="1000">
                <a:latin typeface="Mada"/>
                <a:ea typeface="Mada"/>
                <a:cs typeface="Mada"/>
                <a:sym typeface="Mada"/>
              </a:rPr>
              <a:t>type of cardiogenic shock where the problem is outside the heart obstructing it. eg: tension pneumothorax, pulmonary embolism, and cardiac tamponade.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Obj4: : Discuss the Pathophysiology of shock (Macrocirculation, Microcirculation, Cellular function)</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lnSpc>
                <a:spcPct val="100000"/>
              </a:lnSpc>
              <a:spcBef>
                <a:spcPts val="0"/>
              </a:spcBef>
              <a:spcAft>
                <a:spcPts val="0"/>
              </a:spcAft>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macrocirculation:</a:t>
            </a:r>
            <a:r>
              <a:rPr lang="en-GB" sz="1000">
                <a:latin typeface="Mada"/>
                <a:ea typeface="Mada"/>
                <a:cs typeface="Mada"/>
                <a:sym typeface="Mada"/>
              </a:rPr>
              <a:t> in hypovolemic there is fall in intravascular volume &gt; fall cardiac output &gt; increase contractility and vasoconstriction. In septic shock circulating proinflammatory cytokines leads to smooth muscle relaxation, vasodilatation and a fall in SVR. In neurogenic loss of cardiac accelerator fibres and anhydrosis as a result of loss of sweat gland innervation. In cardiogenic shock circulating volume is typically normal or increased (AT-II and aldosterone).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microcirculation:</a:t>
            </a:r>
            <a:r>
              <a:rPr b="1" lang="en-GB" sz="1000">
                <a:latin typeface="Mada"/>
                <a:ea typeface="Mada"/>
                <a:cs typeface="Mada"/>
                <a:sym typeface="Mada"/>
              </a:rPr>
              <a:t> </a:t>
            </a:r>
            <a:r>
              <a:rPr lang="en-GB" sz="1000">
                <a:latin typeface="Mada"/>
                <a:ea typeface="Mada"/>
                <a:cs typeface="Mada"/>
                <a:sym typeface="Mada"/>
              </a:rPr>
              <a:t>complications of shock override compensatory vasoconstriction &gt; pooling of blood within the capillary bed and endothelial cell damage &gt; loss of fluid into interstitial spaces &gt; increase in blood viscosity formation of microthrombi. </a:t>
            </a:r>
            <a:endParaRPr sz="1000">
              <a:latin typeface="Mada"/>
              <a:ea typeface="Mada"/>
              <a:cs typeface="Mada"/>
              <a:sym typeface="Mada"/>
            </a:endParaRPr>
          </a:p>
          <a:p>
            <a:pPr indent="0" lvl="0" marL="0" rtl="0" algn="l">
              <a:lnSpc>
                <a:spcPct val="100000"/>
              </a:lnSpc>
              <a:spcBef>
                <a:spcPts val="0"/>
              </a:spcBef>
              <a:spcAft>
                <a:spcPts val="0"/>
              </a:spcAft>
              <a:buNone/>
            </a:pPr>
            <a:r>
              <a:t/>
            </a:r>
            <a:endParaRPr sz="1000">
              <a:latin typeface="Mada"/>
              <a:ea typeface="Mada"/>
              <a:cs typeface="Mada"/>
              <a:sym typeface="Mada"/>
            </a:endParaRPr>
          </a:p>
          <a:p>
            <a:pPr indent="0" lvl="0" marL="0" rtl="0" algn="l">
              <a:lnSpc>
                <a:spcPct val="100000"/>
              </a:lnSpc>
              <a:spcBef>
                <a:spcPts val="0"/>
              </a:spcBef>
              <a:spcAft>
                <a:spcPts val="0"/>
              </a:spcAft>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Cellular function:</a:t>
            </a:r>
            <a:r>
              <a:rPr lang="en-GB" sz="1000">
                <a:latin typeface="Mada"/>
                <a:ea typeface="Mada"/>
                <a:cs typeface="Mada"/>
                <a:sym typeface="Mada"/>
              </a:rPr>
              <a:t> shifting of aerobic glycolysis to anaerobic glycolysis &gt; metabolic acidosis. sepsis is associated with significant mitochondrial dysfunction and marked inhibition of oxidative phosphorylation (cytopathic shock)</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Obj6: : Discuss the general principles of management (airway, breathing and circulation)</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999999"/>
                </a:solidFill>
                <a:latin typeface="Mada"/>
                <a:ea typeface="Mada"/>
                <a:cs typeface="Mada"/>
                <a:sym typeface="Mada"/>
              </a:rPr>
              <a:t>discussed in details in trauma lecture</a:t>
            </a:r>
            <a:endParaRPr sz="1000">
              <a:solidFill>
                <a:srgbClr val="999999"/>
              </a:solidFill>
              <a:latin typeface="Mada"/>
              <a:ea typeface="Mada"/>
              <a:cs typeface="Mada"/>
              <a:sym typeface="Mada"/>
            </a:endParaRPr>
          </a:p>
        </p:txBody>
      </p:sp>
      <p:sp>
        <p:nvSpPr>
          <p:cNvPr id="118" name="Google Shape;118;p16"/>
          <p:cNvSpPr txBox="1"/>
          <p:nvPr/>
        </p:nvSpPr>
        <p:spPr>
          <a:xfrm>
            <a:off x="4837063" y="5095438"/>
            <a:ext cx="1713300" cy="3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FF0000"/>
                </a:solidFill>
                <a:latin typeface="Mada"/>
                <a:ea typeface="Mada"/>
                <a:cs typeface="Mada"/>
                <a:sym typeface="Mada"/>
              </a:rPr>
              <a:t>Very important to memorize</a:t>
            </a:r>
            <a:endParaRPr sz="1000">
              <a:solidFill>
                <a:srgbClr val="FF0000"/>
              </a:solidFill>
              <a:latin typeface="Mada"/>
              <a:ea typeface="Mada"/>
              <a:cs typeface="Mada"/>
              <a:sym typeface="Mada"/>
            </a:endParaRPr>
          </a:p>
        </p:txBody>
      </p:sp>
      <p:sp>
        <p:nvSpPr>
          <p:cNvPr id="119" name="Google Shape;119;p16"/>
          <p:cNvSpPr/>
          <p:nvPr/>
        </p:nvSpPr>
        <p:spPr>
          <a:xfrm>
            <a:off x="4699675" y="519262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2"/>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Venous Diseases: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752" name="Google Shape;752;p52"/>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753" name="Google Shape;753;p52"/>
          <p:cNvSpPr txBox="1"/>
          <p:nvPr/>
        </p:nvSpPr>
        <p:spPr>
          <a:xfrm>
            <a:off x="139850" y="1003300"/>
            <a:ext cx="7368600" cy="99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Discuss the pathophysiology and epidemiology of venous thromboembolism</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classification and clinical features of venous thromboembolism</a:t>
            </a:r>
            <a:endParaRPr b="1" sz="1000">
              <a:solidFill>
                <a:srgbClr val="006D77"/>
              </a:solidFill>
              <a:highlight>
                <a:srgbClr val="EDF9F9"/>
              </a:highlight>
              <a:latin typeface="Lora"/>
              <a:ea typeface="Lora"/>
              <a:cs typeface="Lora"/>
              <a:sym typeface="Lor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Virchow's triad:</a:t>
            </a:r>
            <a:r>
              <a:rPr lang="en-GB" sz="1000">
                <a:solidFill>
                  <a:schemeClr val="dk1"/>
                </a:solidFill>
                <a:latin typeface="Mada"/>
                <a:ea typeface="Mada"/>
                <a:cs typeface="Mada"/>
                <a:sym typeface="Mada"/>
              </a:rPr>
              <a:t>  namely, venous  stasis, intimal damage and hypercoagulability of the blood (These include antithrombin, protein C and protein S deficiency, as well as factor V Leiden.)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Clinical features:</a:t>
            </a:r>
            <a:r>
              <a:rPr lang="en-GB" sz="1000">
                <a:solidFill>
                  <a:schemeClr val="dk1"/>
                </a:solidFill>
                <a:latin typeface="Mada"/>
                <a:ea typeface="Mada"/>
                <a:cs typeface="Mada"/>
                <a:sym typeface="Mada"/>
              </a:rPr>
              <a:t> Leg swelling, Dilated superficial veins and Thrombophlebitis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Discuss the diagnosis and management of venous thromboembolism</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highlight>
                  <a:srgbClr val="FFDDD2"/>
                </a:highlight>
                <a:latin typeface="Mada"/>
                <a:ea typeface="Mada"/>
                <a:cs typeface="Mada"/>
                <a:sym typeface="Mada"/>
              </a:rPr>
              <a:t>Diagnosis:</a:t>
            </a:r>
            <a:endParaRPr b="1" sz="1000">
              <a:highlight>
                <a:srgbClr val="FFDDD2"/>
              </a:highlight>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Duplex</a:t>
            </a:r>
            <a:r>
              <a:rPr lang="en-GB" sz="1000">
                <a:latin typeface="Mada"/>
                <a:ea typeface="Mada"/>
                <a:cs typeface="Mada"/>
                <a:sym typeface="Mada"/>
              </a:rPr>
              <a:t>: first choice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Venography</a:t>
            </a:r>
            <a:r>
              <a:rPr lang="en-GB" sz="1000">
                <a:latin typeface="Mada"/>
                <a:ea typeface="Mada"/>
                <a:cs typeface="Mada"/>
                <a:sym typeface="Mada"/>
              </a:rPr>
              <a:t>: MR or CT in doubt</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Management</a:t>
            </a:r>
            <a:r>
              <a:rPr b="1" lang="en-GB" sz="1000">
                <a:highlight>
                  <a:srgbClr val="FFDDD2"/>
                </a:highlight>
                <a:latin typeface="Mada"/>
                <a:ea typeface="Mada"/>
                <a:cs typeface="Mada"/>
                <a:sym typeface="Mada"/>
              </a:rPr>
              <a:t>:</a:t>
            </a:r>
            <a:endParaRPr b="1" sz="1000">
              <a:highlight>
                <a:srgbClr val="FFDDD2"/>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Heparin: </a:t>
            </a:r>
            <a:r>
              <a:rPr lang="en-GB" sz="1000">
                <a:solidFill>
                  <a:schemeClr val="dk1"/>
                </a:solidFill>
                <a:latin typeface="Mada"/>
                <a:ea typeface="Mada"/>
                <a:cs typeface="Mada"/>
                <a:sym typeface="Mada"/>
              </a:rPr>
              <a:t>if there’s high suspicion of DVT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Uncomplicated: </a:t>
            </a:r>
            <a:r>
              <a:rPr lang="en-GB" sz="1000">
                <a:solidFill>
                  <a:schemeClr val="dk1"/>
                </a:solidFill>
                <a:latin typeface="Mada"/>
                <a:ea typeface="Mada"/>
                <a:cs typeface="Mada"/>
                <a:sym typeface="Mada"/>
              </a:rPr>
              <a:t>elastic stocking and physical exercise and LMWH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Complicated: </a:t>
            </a:r>
            <a:r>
              <a:rPr lang="en-GB" sz="1000">
                <a:solidFill>
                  <a:schemeClr val="dk1"/>
                </a:solidFill>
                <a:latin typeface="Mada"/>
                <a:ea typeface="Mada"/>
                <a:cs typeface="Mada"/>
                <a:sym typeface="Mada"/>
              </a:rPr>
              <a:t>use thrombolysis, insert a caval filter or consider thrombectomy</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pic>
        <p:nvPicPr>
          <p:cNvPr id="754" name="Google Shape;754;p52"/>
          <p:cNvPicPr preferRelativeResize="0"/>
          <p:nvPr/>
        </p:nvPicPr>
        <p:blipFill>
          <a:blip r:embed="rId3">
            <a:alphaModFix/>
          </a:blip>
          <a:stretch>
            <a:fillRect/>
          </a:stretch>
        </p:blipFill>
        <p:spPr>
          <a:xfrm>
            <a:off x="986950" y="1388229"/>
            <a:ext cx="5615648" cy="21082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5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3"/>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2200">
                <a:solidFill>
                  <a:srgbClr val="006D77"/>
                </a:solidFill>
                <a:latin typeface="Lora"/>
                <a:ea typeface="Lora"/>
                <a:cs typeface="Lora"/>
                <a:sym typeface="Lora"/>
              </a:rPr>
              <a:t>Vascular investigations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761" name="Google Shape;761;p53"/>
          <p:cNvCxnSpPr/>
          <p:nvPr/>
        </p:nvCxnSpPr>
        <p:spPr>
          <a:xfrm>
            <a:off x="2077075" y="6013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762" name="Google Shape;762;p53"/>
          <p:cNvSpPr txBox="1"/>
          <p:nvPr/>
        </p:nvSpPr>
        <p:spPr>
          <a:xfrm>
            <a:off x="9850" y="661600"/>
            <a:ext cx="7368600" cy="6149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Obj1: Identify the types of vascular investigations including:</a:t>
            </a:r>
            <a:endParaRPr b="1" sz="1000">
              <a:solidFill>
                <a:srgbClr val="006D77"/>
              </a:solidFill>
              <a:highlight>
                <a:srgbClr val="EDF9F9"/>
              </a:highlight>
              <a:latin typeface="Lora"/>
              <a:ea typeface="Lora"/>
              <a:cs typeface="Lora"/>
              <a:sym typeface="Lora"/>
            </a:endParaRPr>
          </a:p>
          <a:p>
            <a:pPr indent="0" lvl="0" marL="0" rtl="0" algn="l">
              <a:lnSpc>
                <a:spcPct val="100000"/>
              </a:lnSpc>
              <a:spcBef>
                <a:spcPts val="0"/>
              </a:spcBef>
              <a:spcAft>
                <a:spcPts val="0"/>
              </a:spcAft>
              <a:buClr>
                <a:schemeClr val="dk1"/>
              </a:buClr>
              <a:buSzPts val="1100"/>
              <a:buFont typeface="Arial"/>
              <a:buNone/>
            </a:pPr>
            <a:r>
              <a:t/>
            </a:r>
            <a:endParaRPr b="1" sz="1000">
              <a:solidFill>
                <a:schemeClr val="accent5"/>
              </a:solidFill>
              <a:highlight>
                <a:srgbClr val="EDF9F9"/>
              </a:highlight>
              <a:latin typeface="Lora"/>
              <a:ea typeface="Lora"/>
              <a:cs typeface="Lora"/>
              <a:sym typeface="Lor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Handheld Doppler:</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Used to hear the arterial signals in the peripheral arteries. if it is not palpable,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rPr lang="en-GB" sz="1000">
                <a:solidFill>
                  <a:schemeClr val="dk1"/>
                </a:solidFill>
                <a:latin typeface="Mada"/>
                <a:ea typeface="Mada"/>
                <a:cs typeface="Mada"/>
                <a:sym typeface="Mada"/>
              </a:rPr>
              <a:t>The Doppler device compares the frequency of backscattered sound from moving red blood cells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rPr lang="en-GB" sz="1000">
                <a:solidFill>
                  <a:schemeClr val="dk1"/>
                </a:solidFill>
                <a:latin typeface="Mada"/>
                <a:ea typeface="Mada"/>
                <a:cs typeface="Mada"/>
                <a:sym typeface="Mada"/>
              </a:rPr>
              <a:t>with the transmitting frequency.</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a:t>
            </a:r>
            <a:r>
              <a:rPr b="1" lang="en-GB" sz="1000">
                <a:solidFill>
                  <a:schemeClr val="dk1"/>
                </a:solidFill>
                <a:latin typeface="Mada"/>
                <a:ea typeface="Mada"/>
                <a:cs typeface="Mada"/>
                <a:sym typeface="Mada"/>
              </a:rPr>
              <a:t>stenosis</a:t>
            </a:r>
            <a:r>
              <a:rPr lang="en-GB" sz="1000">
                <a:solidFill>
                  <a:schemeClr val="dk1"/>
                </a:solidFill>
                <a:latin typeface="Mada"/>
                <a:ea typeface="Mada"/>
                <a:cs typeface="Mada"/>
                <a:sym typeface="Mada"/>
              </a:rPr>
              <a:t> velocity will </a:t>
            </a:r>
            <a:r>
              <a:rPr i="1" lang="en-GB" sz="1000">
                <a:solidFill>
                  <a:schemeClr val="dk1"/>
                </a:solidFill>
                <a:latin typeface="Mada"/>
                <a:ea typeface="Mada"/>
                <a:cs typeface="Mada"/>
                <a:sym typeface="Mada"/>
              </a:rPr>
              <a:t>increase</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a:t>
            </a:r>
            <a:r>
              <a:rPr b="1" lang="en-GB" sz="1000">
                <a:solidFill>
                  <a:schemeClr val="dk1"/>
                </a:solidFill>
                <a:latin typeface="Mada"/>
                <a:ea typeface="Mada"/>
                <a:cs typeface="Mada"/>
                <a:sym typeface="Mada"/>
              </a:rPr>
              <a:t>occlusion</a:t>
            </a:r>
            <a:r>
              <a:rPr lang="en-GB" sz="1000">
                <a:solidFill>
                  <a:schemeClr val="dk1"/>
                </a:solidFill>
                <a:latin typeface="Mada"/>
                <a:ea typeface="Mada"/>
                <a:cs typeface="Mada"/>
                <a:sym typeface="Mada"/>
              </a:rPr>
              <a:t> velocity will be </a:t>
            </a:r>
            <a:r>
              <a:rPr i="1" lang="en-GB" sz="1000">
                <a:solidFill>
                  <a:schemeClr val="dk1"/>
                </a:solidFill>
                <a:latin typeface="Mada"/>
                <a:ea typeface="Mada"/>
                <a:cs typeface="Mada"/>
                <a:sym typeface="Mada"/>
              </a:rPr>
              <a:t>zero</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Ankle Brachial Index:</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Normally the pressure in upper limb and lower limb is the same so if you divide the systolic pressure of the ankle by the pressure of the brachial the result will be 1 (</a:t>
            </a:r>
            <a:r>
              <a:rPr i="1" lang="en-GB" sz="1000">
                <a:solidFill>
                  <a:schemeClr val="dk1"/>
                </a:solidFill>
                <a:latin typeface="Mada"/>
                <a:ea typeface="Mada"/>
                <a:cs typeface="Mada"/>
                <a:sym typeface="Mada"/>
              </a:rPr>
              <a:t>we accept the range between 0.9-1.29</a:t>
            </a:r>
            <a:r>
              <a:rPr lang="en-GB" sz="1000">
                <a:solidFill>
                  <a:schemeClr val="dk1"/>
                </a:solidFill>
                <a:latin typeface="Mada"/>
                <a:ea typeface="Mada"/>
                <a:cs typeface="Mada"/>
                <a:sym typeface="Mada"/>
              </a:rPr>
              <a:t>). ABI is limited in evaluating the calcified noncompressible vessels, it will give false positive.</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45720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Segmental pressure:</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Measures will be taken from multiple areas (upper thigh, middle thigh, upper leg, and middle leg).</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Duplex:</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help to see pulse, velocity (stenosis). Check for </a:t>
            </a:r>
            <a:r>
              <a:rPr i="1" lang="en-GB" sz="1000">
                <a:solidFill>
                  <a:schemeClr val="dk1"/>
                </a:solidFill>
                <a:latin typeface="Mada"/>
                <a:ea typeface="Mada"/>
                <a:cs typeface="Mada"/>
                <a:sym typeface="Mada"/>
              </a:rPr>
              <a:t>DVT</a:t>
            </a:r>
            <a:r>
              <a:rPr lang="en-GB" sz="1000">
                <a:solidFill>
                  <a:schemeClr val="dk1"/>
                </a:solidFill>
                <a:latin typeface="Mada"/>
                <a:ea typeface="Mada"/>
                <a:cs typeface="Mada"/>
                <a:sym typeface="Mada"/>
              </a:rPr>
              <a:t>, </a:t>
            </a:r>
            <a:r>
              <a:rPr lang="en-GB" sz="1000">
                <a:solidFill>
                  <a:srgbClr val="F1C232"/>
                </a:solidFill>
                <a:latin typeface="Mada"/>
                <a:ea typeface="Mada"/>
                <a:cs typeface="Mada"/>
                <a:sym typeface="Mada"/>
              </a:rPr>
              <a:t>reflux</a:t>
            </a:r>
            <a:r>
              <a:rPr lang="en-GB" sz="1000">
                <a:solidFill>
                  <a:schemeClr val="dk1"/>
                </a:solidFill>
                <a:latin typeface="Mada"/>
                <a:ea typeface="Mada"/>
                <a:cs typeface="Mada"/>
                <a:sym typeface="Mada"/>
              </a:rPr>
              <a:t> (</a:t>
            </a:r>
            <a:r>
              <a:rPr i="1" lang="en-GB" sz="1000">
                <a:solidFill>
                  <a:srgbClr val="F1C232"/>
                </a:solidFill>
                <a:latin typeface="Mada"/>
                <a:ea typeface="Mada"/>
                <a:cs typeface="Mada"/>
                <a:sym typeface="Mada"/>
              </a:rPr>
              <a:t>Varicose veins</a:t>
            </a:r>
            <a:r>
              <a:rPr lang="en-GB" sz="1000">
                <a:solidFill>
                  <a:srgbClr val="F1C232"/>
                </a:solidFill>
                <a:latin typeface="Mada"/>
                <a:ea typeface="Mada"/>
                <a:cs typeface="Mada"/>
                <a:sym typeface="Mada"/>
              </a:rPr>
              <a:t>, V</a:t>
            </a:r>
            <a:r>
              <a:rPr i="1" lang="en-GB" sz="1000">
                <a:solidFill>
                  <a:srgbClr val="F1C232"/>
                </a:solidFill>
                <a:latin typeface="Mada"/>
                <a:ea typeface="Mada"/>
                <a:cs typeface="Mada"/>
                <a:sym typeface="Mada"/>
              </a:rPr>
              <a:t>enous insufficiency</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CT Angiogram: </a:t>
            </a:r>
            <a:r>
              <a:rPr lang="en-GB" sz="1000">
                <a:solidFill>
                  <a:schemeClr val="dk1"/>
                </a:solidFill>
                <a:latin typeface="Mada"/>
                <a:ea typeface="Mada"/>
                <a:cs typeface="Mada"/>
                <a:sym typeface="Mada"/>
              </a:rPr>
              <a:t>with injected contrast.</a:t>
            </a:r>
            <a:r>
              <a:rPr i="1" lang="en-GB" sz="1000">
                <a:solidFill>
                  <a:schemeClr val="dk1"/>
                </a:solidFill>
                <a:latin typeface="Mada"/>
                <a:ea typeface="Mada"/>
                <a:cs typeface="Mada"/>
                <a:sym typeface="Mada"/>
              </a:rPr>
              <a:t> </a:t>
            </a:r>
            <a:r>
              <a:rPr lang="en-GB" sz="1000" u="sng">
                <a:solidFill>
                  <a:schemeClr val="dk1"/>
                </a:solidFill>
                <a:latin typeface="Mada"/>
                <a:ea typeface="Mada"/>
                <a:cs typeface="Mada"/>
                <a:sym typeface="Mada"/>
              </a:rPr>
              <a:t>Side effect/contraindications</a:t>
            </a:r>
            <a:r>
              <a:rPr lang="en-GB" sz="1000">
                <a:solidFill>
                  <a:schemeClr val="dk1"/>
                </a:solidFill>
                <a:latin typeface="Mada"/>
                <a:ea typeface="Mada"/>
                <a:cs typeface="Mada"/>
                <a:sym typeface="Mada"/>
              </a:rPr>
              <a:t>: 1- </a:t>
            </a:r>
            <a:r>
              <a:rPr i="1" lang="en-GB" sz="1000">
                <a:solidFill>
                  <a:schemeClr val="dk1"/>
                </a:solidFill>
                <a:latin typeface="Mada"/>
                <a:ea typeface="Mada"/>
                <a:cs typeface="Mada"/>
                <a:sym typeface="Mada"/>
              </a:rPr>
              <a:t>Allergy</a:t>
            </a:r>
            <a:r>
              <a:rPr lang="en-GB" sz="1000">
                <a:solidFill>
                  <a:schemeClr val="dk1"/>
                </a:solidFill>
                <a:latin typeface="Mada"/>
                <a:ea typeface="Mada"/>
                <a:cs typeface="Mada"/>
                <a:sym typeface="Mada"/>
              </a:rPr>
              <a:t>. 2- </a:t>
            </a:r>
            <a:r>
              <a:rPr i="1" lang="en-GB" sz="1000">
                <a:solidFill>
                  <a:schemeClr val="dk1"/>
                </a:solidFill>
                <a:latin typeface="Mada"/>
                <a:ea typeface="Mada"/>
                <a:cs typeface="Mada"/>
                <a:sym typeface="Mada"/>
              </a:rPr>
              <a:t>Nephropathy</a:t>
            </a:r>
            <a:r>
              <a:rPr lang="en-GB" sz="1000">
                <a:solidFill>
                  <a:schemeClr val="dk1"/>
                </a:solidFill>
                <a:latin typeface="Mada"/>
                <a:ea typeface="Mada"/>
                <a:cs typeface="Mada"/>
                <a:sym typeface="Mada"/>
              </a:rPr>
              <a:t> (renal failure is ok because it’s not functioning anyway). 3- </a:t>
            </a:r>
            <a:r>
              <a:rPr i="1" lang="en-GB" sz="1000">
                <a:solidFill>
                  <a:schemeClr val="dk1"/>
                </a:solidFill>
                <a:latin typeface="Mada"/>
                <a:ea typeface="Mada"/>
                <a:cs typeface="Mada"/>
                <a:sym typeface="Mada"/>
              </a:rPr>
              <a:t>Radiation</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MR Angiogram: </a:t>
            </a:r>
            <a:r>
              <a:rPr lang="en-GB" sz="1000">
                <a:solidFill>
                  <a:schemeClr val="dk1"/>
                </a:solidFill>
                <a:latin typeface="Mada"/>
                <a:ea typeface="Mada"/>
                <a:cs typeface="Mada"/>
                <a:sym typeface="Mada"/>
              </a:rPr>
              <a:t>used in soft tissue diseases like </a:t>
            </a:r>
            <a:r>
              <a:rPr i="1" lang="en-GB" sz="1000">
                <a:solidFill>
                  <a:schemeClr val="dk1"/>
                </a:solidFill>
                <a:latin typeface="Mada"/>
                <a:ea typeface="Mada"/>
                <a:cs typeface="Mada"/>
                <a:sym typeface="Mada"/>
              </a:rPr>
              <a:t>popliteal entrapment syndrome.</a:t>
            </a:r>
            <a:endParaRPr i="1"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highlight>
                  <a:srgbClr val="FFDDD2"/>
                </a:highlight>
                <a:latin typeface="Mada"/>
                <a:ea typeface="Mada"/>
                <a:cs typeface="Mada"/>
                <a:sym typeface="Mada"/>
              </a:rPr>
              <a:t>Angiography:</a:t>
            </a:r>
            <a:r>
              <a:rPr b="1" lang="en-GB" sz="1000">
                <a:solidFill>
                  <a:schemeClr val="dk1"/>
                </a:solidFill>
                <a:latin typeface="Mada"/>
                <a:ea typeface="Mada"/>
                <a:cs typeface="Mada"/>
                <a:sym typeface="Mada"/>
              </a:rPr>
              <a:t> </a:t>
            </a:r>
            <a:r>
              <a:rPr lang="en-GB" sz="1000">
                <a:solidFill>
                  <a:srgbClr val="CC0000"/>
                </a:solidFill>
                <a:latin typeface="Mada"/>
                <a:ea typeface="Mada"/>
                <a:cs typeface="Mada"/>
                <a:sym typeface="Mada"/>
              </a:rPr>
              <a:t>Invasive</a:t>
            </a:r>
            <a:r>
              <a:rPr lang="en-GB" sz="1000">
                <a:solidFill>
                  <a:schemeClr val="dk1"/>
                </a:solidFill>
                <a:latin typeface="Mada"/>
                <a:ea typeface="Mada"/>
                <a:cs typeface="Mada"/>
                <a:sym typeface="Mada"/>
              </a:rPr>
              <a:t> procedure we enter a catheter in a specific artery and inject a dye. Might cause </a:t>
            </a:r>
            <a:r>
              <a:rPr i="1" lang="en-GB" sz="1000">
                <a:solidFill>
                  <a:schemeClr val="dk1"/>
                </a:solidFill>
                <a:latin typeface="Mada"/>
                <a:ea typeface="Mada"/>
                <a:cs typeface="Mada"/>
                <a:sym typeface="Mada"/>
              </a:rPr>
              <a:t>bleeding</a:t>
            </a:r>
            <a:r>
              <a:rPr lang="en-GB" sz="1000">
                <a:solidFill>
                  <a:schemeClr val="dk1"/>
                </a:solidFill>
                <a:latin typeface="Mada"/>
                <a:ea typeface="Mada"/>
                <a:cs typeface="Mada"/>
                <a:sym typeface="Mada"/>
              </a:rPr>
              <a:t>, </a:t>
            </a:r>
            <a:r>
              <a:rPr i="1" lang="en-GB" sz="1000">
                <a:solidFill>
                  <a:schemeClr val="dk1"/>
                </a:solidFill>
                <a:latin typeface="Mada"/>
                <a:ea typeface="Mada"/>
                <a:cs typeface="Mada"/>
                <a:sym typeface="Mada"/>
              </a:rPr>
              <a:t>hematoma</a:t>
            </a:r>
            <a:r>
              <a:rPr lang="en-GB" sz="1000">
                <a:solidFill>
                  <a:schemeClr val="dk1"/>
                </a:solidFill>
                <a:latin typeface="Mada"/>
                <a:ea typeface="Mada"/>
                <a:cs typeface="Mada"/>
                <a:sym typeface="Mada"/>
              </a:rPr>
              <a:t>, </a:t>
            </a:r>
            <a:r>
              <a:rPr i="1" lang="en-GB" sz="1000">
                <a:solidFill>
                  <a:schemeClr val="dk1"/>
                </a:solidFill>
                <a:latin typeface="Mada"/>
                <a:ea typeface="Mada"/>
                <a:cs typeface="Mada"/>
                <a:sym typeface="Mada"/>
              </a:rPr>
              <a:t>thrombosis</a:t>
            </a:r>
            <a:r>
              <a:rPr lang="en-GB" sz="1000">
                <a:solidFill>
                  <a:schemeClr val="dk1"/>
                </a:solidFill>
                <a:latin typeface="Mada"/>
                <a:ea typeface="Mada"/>
                <a:cs typeface="Mada"/>
                <a:sym typeface="Mada"/>
              </a:rPr>
              <a:t> or </a:t>
            </a:r>
            <a:r>
              <a:rPr i="1" lang="en-GB" sz="1000">
                <a:solidFill>
                  <a:schemeClr val="dk1"/>
                </a:solidFill>
                <a:latin typeface="Mada"/>
                <a:ea typeface="Mada"/>
                <a:cs typeface="Mada"/>
                <a:sym typeface="Mada"/>
              </a:rPr>
              <a:t>pseudoaneurysm</a:t>
            </a:r>
            <a:r>
              <a:rPr lang="en-GB" sz="1000">
                <a:solidFill>
                  <a:schemeClr val="dk1"/>
                </a:solidFill>
                <a:latin typeface="Mada"/>
                <a:ea typeface="Mada"/>
                <a:cs typeface="Mada"/>
                <a:sym typeface="Mada"/>
              </a:rPr>
              <a:t>. </a:t>
            </a:r>
            <a:r>
              <a:rPr lang="en-GB" sz="1000" u="sng">
                <a:solidFill>
                  <a:schemeClr val="dk1"/>
                </a:solidFill>
                <a:latin typeface="Mada"/>
                <a:ea typeface="Mada"/>
                <a:cs typeface="Mada"/>
                <a:sym typeface="Mada"/>
              </a:rPr>
              <a:t>Areas of entry:</a:t>
            </a:r>
            <a:endParaRPr sz="1000" u="sng">
              <a:solidFill>
                <a:schemeClr val="dk1"/>
              </a:solidFill>
              <a:latin typeface="Mada"/>
              <a:ea typeface="Mada"/>
              <a:cs typeface="Mada"/>
              <a:sym typeface="Mada"/>
            </a:endParaRPr>
          </a:p>
          <a:p>
            <a:pPr indent="-292100" lvl="1" marL="914400" rtl="0" algn="l">
              <a:lnSpc>
                <a:spcPct val="100000"/>
              </a:lnSpc>
              <a:spcBef>
                <a:spcPts val="0"/>
              </a:spcBef>
              <a:spcAft>
                <a:spcPts val="0"/>
              </a:spcAft>
              <a:buSzPts val="1000"/>
              <a:buChar char="○"/>
            </a:pPr>
            <a:r>
              <a:rPr b="1" lang="en-GB" sz="1000">
                <a:solidFill>
                  <a:schemeClr val="dk1"/>
                </a:solidFill>
                <a:latin typeface="Mada"/>
                <a:ea typeface="Mada"/>
                <a:cs typeface="Mada"/>
                <a:sym typeface="Mada"/>
              </a:rPr>
              <a:t>Femoral artery 90%: </a:t>
            </a:r>
            <a:r>
              <a:rPr lang="en-GB" sz="1000">
                <a:solidFill>
                  <a:schemeClr val="dk1"/>
                </a:solidFill>
                <a:latin typeface="Mada"/>
                <a:ea typeface="Mada"/>
                <a:cs typeface="Mada"/>
                <a:sym typeface="Mada"/>
              </a:rPr>
              <a:t>Accessable, Clear anatomical landmark (femoral head) and Easily compressed against the head of the femur</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SzPts val="1000"/>
              <a:buFont typeface="Mada"/>
              <a:buChar char="○"/>
            </a:pPr>
            <a:r>
              <a:rPr b="1" lang="en-GB" sz="1000">
                <a:solidFill>
                  <a:schemeClr val="dk1"/>
                </a:solidFill>
                <a:latin typeface="Mada"/>
                <a:ea typeface="Mada"/>
                <a:cs typeface="Mada"/>
                <a:sym typeface="Mada"/>
              </a:rPr>
              <a:t>Brachial  </a:t>
            </a:r>
            <a:r>
              <a:rPr b="1" lang="en-GB" sz="1000">
                <a:solidFill>
                  <a:schemeClr val="dk1"/>
                </a:solidFill>
                <a:latin typeface="Mada"/>
                <a:ea typeface="Mada"/>
                <a:cs typeface="Mada"/>
                <a:sym typeface="Mada"/>
              </a:rPr>
              <a:t>artery</a:t>
            </a:r>
            <a:endParaRPr b="1" sz="1000">
              <a:solidFill>
                <a:schemeClr val="dk1"/>
              </a:solidFill>
              <a:latin typeface="Mada"/>
              <a:ea typeface="Mada"/>
              <a:cs typeface="Mada"/>
              <a:sym typeface="Mada"/>
            </a:endParaRPr>
          </a:p>
          <a:p>
            <a:pPr indent="-292100" lvl="1" marL="914400" rtl="0" algn="l">
              <a:lnSpc>
                <a:spcPct val="100000"/>
              </a:lnSpc>
              <a:spcBef>
                <a:spcPts val="0"/>
              </a:spcBef>
              <a:spcAft>
                <a:spcPts val="0"/>
              </a:spcAft>
              <a:buSzPts val="1000"/>
              <a:buFont typeface="Mada"/>
              <a:buChar char="○"/>
            </a:pPr>
            <a:r>
              <a:rPr b="1" lang="en-GB" sz="1000">
                <a:solidFill>
                  <a:schemeClr val="dk1"/>
                </a:solidFill>
                <a:latin typeface="Mada"/>
                <a:ea typeface="Mada"/>
                <a:cs typeface="Mada"/>
                <a:sym typeface="Mada"/>
              </a:rPr>
              <a:t>Radial artery</a:t>
            </a:r>
            <a:endParaRPr b="1"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b="1" sz="1000">
              <a:solidFill>
                <a:schemeClr val="dk1"/>
              </a:solidFill>
              <a:latin typeface="Mada"/>
              <a:ea typeface="Mada"/>
              <a:cs typeface="Mada"/>
              <a:sym typeface="Mada"/>
            </a:endParaRPr>
          </a:p>
          <a:p>
            <a:pPr indent="0" lvl="0" marL="0" rtl="0" algn="l">
              <a:lnSpc>
                <a:spcPct val="100000"/>
              </a:lnSpc>
              <a:spcBef>
                <a:spcPts val="0"/>
              </a:spcBef>
              <a:spcAft>
                <a:spcPts val="0"/>
              </a:spcAft>
              <a:buNone/>
            </a:pPr>
            <a:r>
              <a:rPr b="1" lang="en-GB" sz="1000">
                <a:solidFill>
                  <a:srgbClr val="006D77"/>
                </a:solidFill>
                <a:highlight>
                  <a:srgbClr val="EDF9F9"/>
                </a:highlight>
                <a:latin typeface="Lora"/>
                <a:ea typeface="Lora"/>
                <a:cs typeface="Lora"/>
                <a:sym typeface="Lora"/>
              </a:rPr>
              <a:t>Obj2:  Discuss the classification of vascular investigation based on </a:t>
            </a:r>
            <a:r>
              <a:rPr b="1" lang="en-GB" sz="1000" u="sng">
                <a:solidFill>
                  <a:srgbClr val="006D77"/>
                </a:solidFill>
                <a:highlight>
                  <a:srgbClr val="EDF9F9"/>
                </a:highlight>
                <a:latin typeface="Lora"/>
                <a:ea typeface="Lora"/>
                <a:cs typeface="Lora"/>
                <a:sym typeface="Lora"/>
              </a:rPr>
              <a:t>sensitivity, operator dependency, toxicity and if therapeutic or diagnostic.</a:t>
            </a:r>
            <a:r>
              <a:rPr b="1" lang="en-GB" sz="1000" u="sng">
                <a:solidFill>
                  <a:schemeClr val="accent5"/>
                </a:solidFill>
                <a:highlight>
                  <a:srgbClr val="EDF9F9"/>
                </a:highlight>
                <a:latin typeface="Lora"/>
                <a:ea typeface="Lora"/>
                <a:cs typeface="Lora"/>
                <a:sym typeface="Lora"/>
              </a:rPr>
              <a:t> </a:t>
            </a:r>
            <a:endParaRPr b="1" sz="1000" u="sng">
              <a:solidFill>
                <a:schemeClr val="accent5"/>
              </a:solidFill>
              <a:highlight>
                <a:srgbClr val="EDF9F9"/>
              </a:highlight>
              <a:latin typeface="Lora"/>
              <a:ea typeface="Lora"/>
              <a:cs typeface="Lora"/>
              <a:sym typeface="Lora"/>
            </a:endParaRPr>
          </a:p>
          <a:p>
            <a:pPr indent="0" lvl="0" marL="457200" rtl="0" algn="l">
              <a:lnSpc>
                <a:spcPct val="100000"/>
              </a:lnSpc>
              <a:spcBef>
                <a:spcPts val="0"/>
              </a:spcBef>
              <a:spcAft>
                <a:spcPts val="0"/>
              </a:spcAft>
              <a:buNone/>
            </a:pPr>
            <a:r>
              <a:t/>
            </a:r>
            <a:endParaRPr b="1" sz="1000">
              <a:solidFill>
                <a:srgbClr val="006D77"/>
              </a:solidFill>
              <a:highlight>
                <a:srgbClr val="EDF9F9"/>
              </a:highlight>
              <a:latin typeface="Lora"/>
              <a:ea typeface="Lora"/>
              <a:cs typeface="Lora"/>
              <a:sym typeface="Lora"/>
            </a:endParaRPr>
          </a:p>
        </p:txBody>
      </p:sp>
      <p:pic>
        <p:nvPicPr>
          <p:cNvPr id="763" name="Google Shape;763;p53"/>
          <p:cNvPicPr preferRelativeResize="0"/>
          <p:nvPr/>
        </p:nvPicPr>
        <p:blipFill rotWithShape="1">
          <a:blip r:embed="rId3">
            <a:alphaModFix/>
          </a:blip>
          <a:srcRect b="8670" l="3514" r="3253" t="14258"/>
          <a:stretch/>
        </p:blipFill>
        <p:spPr>
          <a:xfrm>
            <a:off x="1209125" y="7260850"/>
            <a:ext cx="5323678" cy="3301101"/>
          </a:xfrm>
          <a:prstGeom prst="rect">
            <a:avLst/>
          </a:prstGeom>
          <a:noFill/>
          <a:ln>
            <a:noFill/>
          </a:ln>
        </p:spPr>
      </p:pic>
      <p:pic>
        <p:nvPicPr>
          <p:cNvPr id="764" name="Google Shape;764;p53"/>
          <p:cNvPicPr preferRelativeResize="0"/>
          <p:nvPr/>
        </p:nvPicPr>
        <p:blipFill rotWithShape="1">
          <a:blip r:embed="rId4">
            <a:alphaModFix/>
          </a:blip>
          <a:srcRect b="30146" l="14968" r="15990" t="22683"/>
          <a:stretch/>
        </p:blipFill>
        <p:spPr>
          <a:xfrm>
            <a:off x="5777375" y="1001050"/>
            <a:ext cx="1777020" cy="910474"/>
          </a:xfrm>
          <a:prstGeom prst="rect">
            <a:avLst/>
          </a:prstGeom>
          <a:noFill/>
          <a:ln>
            <a:noFill/>
          </a:ln>
        </p:spPr>
      </p:pic>
      <p:pic>
        <p:nvPicPr>
          <p:cNvPr id="765" name="Google Shape;765;p53"/>
          <p:cNvPicPr preferRelativeResize="0"/>
          <p:nvPr/>
        </p:nvPicPr>
        <p:blipFill rotWithShape="1">
          <a:blip r:embed="rId5">
            <a:alphaModFix/>
          </a:blip>
          <a:srcRect b="29626" l="3593" r="31538" t="17144"/>
          <a:stretch/>
        </p:blipFill>
        <p:spPr>
          <a:xfrm>
            <a:off x="2057400" y="2945525"/>
            <a:ext cx="3200403" cy="19693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1" name="Google Shape;771;p54"/>
          <p:cNvPicPr preferRelativeResize="0"/>
          <p:nvPr/>
        </p:nvPicPr>
        <p:blipFill>
          <a:blip r:embed="rId3">
            <a:alphaModFix/>
          </a:blip>
          <a:stretch>
            <a:fillRect/>
          </a:stretch>
        </p:blipFill>
        <p:spPr>
          <a:xfrm>
            <a:off x="-429199" y="4172775"/>
            <a:ext cx="8614974" cy="4534200"/>
          </a:xfrm>
          <a:prstGeom prst="rect">
            <a:avLst/>
          </a:prstGeom>
          <a:noFill/>
          <a:ln>
            <a:noFill/>
          </a:ln>
        </p:spPr>
      </p:pic>
      <p:pic>
        <p:nvPicPr>
          <p:cNvPr id="772" name="Google Shape;772;p54"/>
          <p:cNvPicPr preferRelativeResize="0"/>
          <p:nvPr/>
        </p:nvPicPr>
        <p:blipFill>
          <a:blip r:embed="rId4">
            <a:alphaModFix/>
          </a:blip>
          <a:stretch>
            <a:fillRect/>
          </a:stretch>
        </p:blipFill>
        <p:spPr>
          <a:xfrm>
            <a:off x="524050" y="1100025"/>
            <a:ext cx="6573300" cy="3077975"/>
          </a:xfrm>
          <a:prstGeom prst="rect">
            <a:avLst/>
          </a:prstGeom>
          <a:noFill/>
          <a:ln>
            <a:noFill/>
          </a:ln>
        </p:spPr>
      </p:pic>
      <p:sp>
        <p:nvSpPr>
          <p:cNvPr id="773" name="Google Shape;773;p54"/>
          <p:cNvSpPr/>
          <p:nvPr/>
        </p:nvSpPr>
        <p:spPr>
          <a:xfrm flipH="1" rot="5400000">
            <a:off x="557300" y="9456238"/>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4"/>
          <p:cNvSpPr/>
          <p:nvPr/>
        </p:nvSpPr>
        <p:spPr>
          <a:xfrm flipH="1" rot="5400000">
            <a:off x="457925" y="9591813"/>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4"/>
          <p:cNvSpPr txBox="1"/>
          <p:nvPr/>
        </p:nvSpPr>
        <p:spPr>
          <a:xfrm flipH="1">
            <a:off x="350450" y="10234563"/>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Feedback</a:t>
            </a:r>
            <a:endParaRPr b="1" u="sng">
              <a:solidFill>
                <a:srgbClr val="E29578"/>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Shock</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26" name="Google Shape;126;p17"/>
          <p:cNvCxnSpPr/>
          <p:nvPr/>
        </p:nvCxnSpPr>
        <p:spPr>
          <a:xfrm>
            <a:off x="2077075" y="6013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27" name="Google Shape;127;p17"/>
          <p:cNvSpPr txBox="1"/>
          <p:nvPr/>
        </p:nvSpPr>
        <p:spPr>
          <a:xfrm>
            <a:off x="340975" y="696850"/>
            <a:ext cx="6883800" cy="23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Obj5: :  Discuss the Systemic effects of shock</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rPr b="1" lang="en-GB" sz="1000">
                <a:highlight>
                  <a:srgbClr val="FFDDD2"/>
                </a:highlight>
                <a:latin typeface="Mada"/>
                <a:ea typeface="Mada"/>
                <a:cs typeface="Mada"/>
                <a:sym typeface="Mada"/>
              </a:rPr>
              <a:t>CVS:</a:t>
            </a:r>
            <a:r>
              <a:rPr lang="en-GB" sz="1000">
                <a:highlight>
                  <a:srgbClr val="FFDDD2"/>
                </a:highlight>
                <a:latin typeface="Mada"/>
                <a:ea typeface="Mada"/>
                <a:cs typeface="Mada"/>
                <a:sym typeface="Mada"/>
              </a:rPr>
              <a:t> </a:t>
            </a:r>
            <a:r>
              <a:rPr lang="en-GB" sz="1000">
                <a:latin typeface="Mada"/>
                <a:ea typeface="Mada"/>
                <a:cs typeface="Mada"/>
                <a:sym typeface="Mada"/>
              </a:rPr>
              <a:t>ischaemia, Acid–base and electrolyte abnormalities. in sepsis inflammatory mediators depress myocardial contractility and DIC.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Nervous:</a:t>
            </a:r>
            <a:r>
              <a:rPr lang="en-GB" sz="1000">
                <a:latin typeface="Mada"/>
                <a:ea typeface="Mada"/>
                <a:cs typeface="Mada"/>
                <a:sym typeface="Mada"/>
              </a:rPr>
              <a:t> anxiousness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Respiratory:</a:t>
            </a:r>
            <a:r>
              <a:rPr b="1" lang="en-GB" sz="1000">
                <a:latin typeface="Mada"/>
                <a:ea typeface="Mada"/>
                <a:cs typeface="Mada"/>
                <a:sym typeface="Mada"/>
              </a:rPr>
              <a:t> </a:t>
            </a:r>
            <a:r>
              <a:rPr lang="en-GB" sz="1000">
                <a:latin typeface="Mada"/>
                <a:ea typeface="Mada"/>
                <a:cs typeface="Mada"/>
                <a:sym typeface="Mada"/>
              </a:rPr>
              <a:t>Tachypnoea driven by pain, pyrexia, reduced arterial PCO2 and a respiratory alkalosis (compensating for the metabolic acidosis). Septic and hypovolemic shock could cause RDS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Renal:</a:t>
            </a:r>
            <a:r>
              <a:rPr b="1" lang="en-GB" sz="1000">
                <a:latin typeface="Mada"/>
                <a:ea typeface="Mada"/>
                <a:cs typeface="Mada"/>
                <a:sym typeface="Mada"/>
              </a:rPr>
              <a:t> </a:t>
            </a:r>
            <a:r>
              <a:rPr lang="en-GB" sz="1000">
                <a:latin typeface="Mada"/>
                <a:ea typeface="Mada"/>
                <a:cs typeface="Mada"/>
                <a:sym typeface="Mada"/>
              </a:rPr>
              <a:t>acute tubular necrosis, renal failure occurs in about 30–50% of patients with septic shock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GIT:</a:t>
            </a:r>
            <a:r>
              <a:rPr b="1" lang="en-GB" sz="1000">
                <a:latin typeface="Mada"/>
                <a:ea typeface="Mada"/>
                <a:cs typeface="Mada"/>
                <a:sym typeface="Mada"/>
              </a:rPr>
              <a:t> </a:t>
            </a:r>
            <a:r>
              <a:rPr lang="en-GB" sz="1000">
                <a:latin typeface="Mada"/>
                <a:ea typeface="Mada"/>
                <a:cs typeface="Mada"/>
                <a:sym typeface="Mada"/>
              </a:rPr>
              <a:t>stress ulceration and haemorrhage, SIRS and multiple organ failure </a:t>
            </a:r>
            <a:endParaRPr sz="1000">
              <a:latin typeface="Mada"/>
              <a:ea typeface="Mada"/>
              <a:cs typeface="Mada"/>
              <a:sym typeface="Mada"/>
            </a:endParaRPr>
          </a:p>
          <a:p>
            <a:pPr indent="0" lvl="0" marL="0" rtl="0" algn="l">
              <a:spcBef>
                <a:spcPts val="0"/>
              </a:spcBef>
              <a:spcAft>
                <a:spcPts val="0"/>
              </a:spcAft>
              <a:buNone/>
            </a:pPr>
            <a:r>
              <a:t/>
            </a:r>
            <a:endParaRPr b="1" sz="1000">
              <a:highlight>
                <a:srgbClr val="FFDDD2"/>
              </a:highlight>
              <a:latin typeface="Mada"/>
              <a:ea typeface="Mada"/>
              <a:cs typeface="Mada"/>
              <a:sym typeface="Mada"/>
            </a:endParaRPr>
          </a:p>
          <a:p>
            <a:pPr indent="0" lvl="0" marL="0" rtl="0" algn="l">
              <a:spcBef>
                <a:spcPts val="0"/>
              </a:spcBef>
              <a:spcAft>
                <a:spcPts val="0"/>
              </a:spcAft>
              <a:buNone/>
            </a:pPr>
            <a:r>
              <a:rPr b="1" lang="en-GB" sz="1000">
                <a:highlight>
                  <a:srgbClr val="FFDDD2"/>
                </a:highlight>
                <a:latin typeface="Mada"/>
                <a:ea typeface="Mada"/>
                <a:cs typeface="Mada"/>
                <a:sym typeface="Mada"/>
              </a:rPr>
              <a:t>Hepatobiliary:</a:t>
            </a:r>
            <a:r>
              <a:rPr b="1" lang="en-GB" sz="1000">
                <a:latin typeface="Mada"/>
                <a:ea typeface="Mada"/>
                <a:cs typeface="Mada"/>
                <a:sym typeface="Mada"/>
              </a:rPr>
              <a:t> </a:t>
            </a:r>
            <a:r>
              <a:rPr lang="en-GB" sz="1000">
                <a:latin typeface="Mada"/>
                <a:ea typeface="Mada"/>
                <a:cs typeface="Mada"/>
                <a:sym typeface="Mada"/>
              </a:rPr>
              <a:t>ischaemic hepatic injury, Increases in prothrombin time and/or hypoglycaemia are markers of more severe injury</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Obj7: :  Discuss the Specific treatment of each type of shock</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rPr b="1" lang="en-GB" sz="1000">
                <a:solidFill>
                  <a:schemeClr val="dk1"/>
                </a:solidFill>
                <a:highlight>
                  <a:srgbClr val="FFDDD2"/>
                </a:highlight>
                <a:latin typeface="Mada"/>
                <a:ea typeface="Mada"/>
                <a:cs typeface="Mada"/>
                <a:sym typeface="Mada"/>
              </a:rPr>
              <a:t>• </a:t>
            </a:r>
            <a:r>
              <a:rPr b="1" lang="en-GB" sz="1000">
                <a:highlight>
                  <a:srgbClr val="FFDDD2"/>
                </a:highlight>
                <a:latin typeface="Mada"/>
                <a:ea typeface="Mada"/>
                <a:cs typeface="Mada"/>
                <a:sym typeface="Mada"/>
              </a:rPr>
              <a:t>Hypovolemic Shock:</a:t>
            </a:r>
            <a:r>
              <a:rPr b="1" lang="en-GB" sz="1000">
                <a:latin typeface="Mada"/>
                <a:ea typeface="Mada"/>
                <a:cs typeface="Mada"/>
                <a:sym typeface="Mada"/>
              </a:rPr>
              <a:t> </a:t>
            </a:r>
            <a:r>
              <a:rPr lang="en-GB" sz="1000">
                <a:latin typeface="Mada"/>
                <a:ea typeface="Mada"/>
                <a:cs typeface="Mada"/>
                <a:sym typeface="Mada"/>
              </a:rPr>
              <a:t>ABCs &gt; Control any bleeding &gt; establish 2 large bore (14 or 16 gauge) better than central line &gt; crystalloids &gt; PRBCs preferred in hemorrhage (O negative or cross matched) &gt; definitive treatment, Then evaluate:</a:t>
            </a:r>
            <a:endParaRPr sz="1000">
              <a:latin typeface="Mada"/>
              <a:ea typeface="Mada"/>
              <a:cs typeface="Mada"/>
              <a:sym typeface="Mada"/>
            </a:endParaRPr>
          </a:p>
        </p:txBody>
      </p:sp>
      <p:pic>
        <p:nvPicPr>
          <p:cNvPr id="128" name="Google Shape;128;p17"/>
          <p:cNvPicPr preferRelativeResize="0"/>
          <p:nvPr/>
        </p:nvPicPr>
        <p:blipFill>
          <a:blip r:embed="rId3">
            <a:alphaModFix/>
          </a:blip>
          <a:stretch>
            <a:fillRect/>
          </a:stretch>
        </p:blipFill>
        <p:spPr>
          <a:xfrm>
            <a:off x="756800" y="4107850"/>
            <a:ext cx="6052153" cy="1703350"/>
          </a:xfrm>
          <a:prstGeom prst="rect">
            <a:avLst/>
          </a:prstGeom>
          <a:noFill/>
          <a:ln>
            <a:noFill/>
          </a:ln>
        </p:spPr>
      </p:pic>
      <p:sp>
        <p:nvSpPr>
          <p:cNvPr id="129" name="Google Shape;129;p17"/>
          <p:cNvSpPr txBox="1"/>
          <p:nvPr/>
        </p:nvSpPr>
        <p:spPr>
          <a:xfrm>
            <a:off x="340975" y="5802250"/>
            <a:ext cx="6883800" cy="23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Septic shock:</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obtain blood culture &gt; </a:t>
            </a:r>
            <a:r>
              <a:rPr lang="en-GB" sz="1000">
                <a:solidFill>
                  <a:srgbClr val="FF0000"/>
                </a:solidFill>
                <a:latin typeface="Mada"/>
                <a:ea typeface="Mada"/>
                <a:cs typeface="Mada"/>
                <a:sym typeface="Mada"/>
              </a:rPr>
              <a:t>broad spectrum antibiotic</a:t>
            </a:r>
            <a:r>
              <a:rPr lang="en-GB" sz="1000">
                <a:solidFill>
                  <a:schemeClr val="dk1"/>
                </a:solidFill>
                <a:latin typeface="Mada"/>
                <a:ea typeface="Mada"/>
                <a:cs typeface="Mada"/>
                <a:sym typeface="Mada"/>
              </a:rPr>
              <a:t> &gt; resuscitate &gt; Hypotension persist? Vasopressors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Anaphylactic shock:</a:t>
            </a:r>
            <a:r>
              <a:rPr lang="en-GB" sz="1000">
                <a:solidFill>
                  <a:schemeClr val="dk1"/>
                </a:solidFill>
                <a:latin typeface="Mada"/>
                <a:ea typeface="Mada"/>
                <a:cs typeface="Mada"/>
                <a:sym typeface="Mada"/>
              </a:rPr>
              <a:t> clinical signs of anaphylactic reaction </a:t>
            </a:r>
            <a:r>
              <a:rPr lang="en-GB" sz="1000">
                <a:solidFill>
                  <a:srgbClr val="FF0000"/>
                </a:solidFill>
                <a:latin typeface="Mada"/>
                <a:ea typeface="Mada"/>
                <a:cs typeface="Mada"/>
                <a:sym typeface="Mada"/>
              </a:rPr>
              <a:t>(the hallmark airway compromise)</a:t>
            </a:r>
            <a:r>
              <a:rPr lang="en-GB" sz="1000">
                <a:solidFill>
                  <a:schemeClr val="dk1"/>
                </a:solidFill>
                <a:latin typeface="Mada"/>
                <a:ea typeface="Mada"/>
                <a:cs typeface="Mada"/>
                <a:sym typeface="Mada"/>
              </a:rPr>
              <a:t> &gt; ABCs &gt; oxygen &gt; epinephrine &gt; IV fluid &gt; second line (corticosteroids and antihistamine)</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Cardiogenic Shock:</a:t>
            </a:r>
            <a:r>
              <a:rPr lang="en-GB" sz="1000">
                <a:solidFill>
                  <a:schemeClr val="dk1"/>
                </a:solidFill>
                <a:latin typeface="Mada"/>
                <a:ea typeface="Mada"/>
                <a:cs typeface="Mada"/>
                <a:sym typeface="Mada"/>
              </a:rPr>
              <a:t> based upon the identification and treatment of reversible causes then supportive: administration of high concentrations of inspired oxygenation &gt; IV opiates (MI patient) &gt; correction of hypovolaemia (not in HF patient) not responding? dobutamine &gt;</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highlight>
                <a:srgbClr val="FFDDD2"/>
              </a:highlight>
              <a:latin typeface="Mada"/>
              <a:ea typeface="Mada"/>
              <a:cs typeface="Mada"/>
              <a:sym typeface="Mada"/>
            </a:endParaRPr>
          </a:p>
          <a:p>
            <a:pPr indent="0" lvl="0" marL="0" rtl="0" algn="l">
              <a:spcBef>
                <a:spcPts val="0"/>
              </a:spcBef>
              <a:spcAft>
                <a:spcPts val="0"/>
              </a:spcAft>
              <a:buNone/>
            </a:pPr>
            <a:r>
              <a:rPr b="1" lang="en-GB" sz="1000">
                <a:solidFill>
                  <a:schemeClr val="dk1"/>
                </a:solidFill>
                <a:highlight>
                  <a:srgbClr val="FFDDD2"/>
                </a:highlight>
                <a:latin typeface="Mada"/>
                <a:ea typeface="Mada"/>
                <a:cs typeface="Mada"/>
                <a:sym typeface="Mada"/>
              </a:rPr>
              <a:t>• Neurogenic Shock:</a:t>
            </a:r>
            <a:r>
              <a:rPr lang="en-GB" sz="1000">
                <a:solidFill>
                  <a:schemeClr val="dk1"/>
                </a:solidFill>
                <a:latin typeface="Mada"/>
                <a:ea typeface="Mada"/>
                <a:cs typeface="Mada"/>
                <a:sym typeface="Mada"/>
              </a:rPr>
              <a:t> IV fluid resuscitation &gt; hypotension persist? Vasopressors</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How to know resuscitation is enough?</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1-</a:t>
            </a:r>
            <a:r>
              <a:rPr lang="en-GB" sz="1000">
                <a:solidFill>
                  <a:schemeClr val="dk1"/>
                </a:solidFill>
                <a:latin typeface="Mada"/>
                <a:ea typeface="Mada"/>
                <a:cs typeface="Mada"/>
                <a:sym typeface="Mada"/>
              </a:rPr>
              <a:t>Normal vital signs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2-</a:t>
            </a:r>
            <a:r>
              <a:rPr lang="en-GB" sz="1000">
                <a:solidFill>
                  <a:schemeClr val="dk1"/>
                </a:solidFill>
                <a:latin typeface="Mada"/>
                <a:ea typeface="Mada"/>
                <a:cs typeface="Mada"/>
                <a:sym typeface="Mada"/>
              </a:rPr>
              <a:t>Normal serum lactate levels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3-</a:t>
            </a:r>
            <a:r>
              <a:rPr lang="en-GB" sz="1000">
                <a:solidFill>
                  <a:srgbClr val="FF0000"/>
                </a:solidFill>
                <a:latin typeface="Mada"/>
                <a:ea typeface="Mada"/>
                <a:cs typeface="Mada"/>
                <a:sym typeface="Mada"/>
              </a:rPr>
              <a:t>Evidence of adequate tissue perfusion</a:t>
            </a:r>
            <a:r>
              <a:rPr lang="en-GB" sz="1000">
                <a:solidFill>
                  <a:schemeClr val="dk1"/>
                </a:solidFill>
                <a:latin typeface="Mada"/>
                <a:ea typeface="Mada"/>
                <a:cs typeface="Mada"/>
                <a:sym typeface="Mada"/>
              </a:rPr>
              <a:t> (normal mental status, </a:t>
            </a:r>
            <a:r>
              <a:rPr lang="en-GB" sz="1000">
                <a:solidFill>
                  <a:srgbClr val="FF0000"/>
                </a:solidFill>
                <a:latin typeface="Mada"/>
                <a:ea typeface="Mada"/>
                <a:cs typeface="Mada"/>
                <a:sym typeface="Mada"/>
              </a:rPr>
              <a:t>normal urine output (best marker)</a:t>
            </a:r>
            <a:r>
              <a:rPr lang="en-GB" sz="1000">
                <a:solidFill>
                  <a:schemeClr val="dk1"/>
                </a:solidFill>
                <a:latin typeface="Mada"/>
                <a:ea typeface="Mada"/>
                <a:cs typeface="Mada"/>
                <a:sym typeface="Mada"/>
              </a:rPr>
              <a:t> and normal liver function</a:t>
            </a:r>
            <a:endParaRPr sz="1000">
              <a:solidFill>
                <a:schemeClr val="dk1"/>
              </a:solidFill>
              <a:latin typeface="Mada"/>
              <a:ea typeface="Mada"/>
              <a:cs typeface="Mada"/>
              <a:sym typeface="Mada"/>
            </a:endParaRPr>
          </a:p>
        </p:txBody>
      </p:sp>
      <p:sp>
        <p:nvSpPr>
          <p:cNvPr id="130" name="Google Shape;130;p17"/>
          <p:cNvSpPr txBox="1"/>
          <p:nvPr/>
        </p:nvSpPr>
        <p:spPr>
          <a:xfrm>
            <a:off x="3022375" y="8223775"/>
            <a:ext cx="1709400" cy="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7030A0"/>
                </a:solidFill>
                <a:latin typeface="Pacifico"/>
                <a:ea typeface="Pacifico"/>
                <a:cs typeface="Pacifico"/>
                <a:sym typeface="Pacifico"/>
              </a:rPr>
              <a:t>Keep Going</a:t>
            </a:r>
            <a:endParaRPr sz="2000">
              <a:solidFill>
                <a:srgbClr val="7030A0"/>
              </a:solidFill>
              <a:latin typeface="Pacifico"/>
              <a:ea typeface="Pacifico"/>
              <a:cs typeface="Pacifico"/>
              <a:sym typeface="Pacifico"/>
            </a:endParaRPr>
          </a:p>
        </p:txBody>
      </p:sp>
      <p:pic>
        <p:nvPicPr>
          <p:cNvPr id="131" name="Google Shape;131;p17"/>
          <p:cNvPicPr preferRelativeResize="0"/>
          <p:nvPr/>
        </p:nvPicPr>
        <p:blipFill>
          <a:blip r:embed="rId4">
            <a:alphaModFix/>
          </a:blip>
          <a:stretch>
            <a:fillRect/>
          </a:stretch>
        </p:blipFill>
        <p:spPr>
          <a:xfrm>
            <a:off x="1061300" y="8371425"/>
            <a:ext cx="5145300" cy="2708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5756550" y="4815850"/>
            <a:ext cx="1676900" cy="1899474"/>
          </a:xfrm>
          <a:prstGeom prst="rect">
            <a:avLst/>
          </a:prstGeom>
          <a:noFill/>
          <a:ln>
            <a:noFill/>
          </a:ln>
        </p:spPr>
      </p:pic>
      <p:sp>
        <p:nvSpPr>
          <p:cNvPr id="137" name="Google Shape;137;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txBox="1"/>
          <p:nvPr/>
        </p:nvSpPr>
        <p:spPr>
          <a:xfrm>
            <a:off x="1061300" y="844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Burn</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39" name="Google Shape;139;p18"/>
          <p:cNvCxnSpPr/>
          <p:nvPr/>
        </p:nvCxnSpPr>
        <p:spPr>
          <a:xfrm>
            <a:off x="2077075" y="5251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40" name="Google Shape;140;p18"/>
          <p:cNvSpPr txBox="1"/>
          <p:nvPr/>
        </p:nvSpPr>
        <p:spPr>
          <a:xfrm>
            <a:off x="107875" y="417200"/>
            <a:ext cx="7331700" cy="939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Obj1: Define burn.</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1200"/>
              </a:spcBef>
              <a:spcAft>
                <a:spcPts val="0"/>
              </a:spcAft>
              <a:buClr>
                <a:schemeClr val="dk1"/>
              </a:buClr>
              <a:buSzPts val="1100"/>
              <a:buFont typeface="Arial"/>
              <a:buNone/>
            </a:pPr>
            <a:r>
              <a:rPr lang="en-GB" sz="1000">
                <a:solidFill>
                  <a:schemeClr val="dk1"/>
                </a:solidFill>
                <a:latin typeface="Mada"/>
                <a:ea typeface="Mada"/>
                <a:cs typeface="Mada"/>
                <a:sym typeface="Mada"/>
              </a:rPr>
              <a:t>Destruction of tissues caused by various etiologies including flames, and hot liquids, that ranges from trivial to life threatening which requires extensive treatment and rehabilitation with the chances of permanent dysfunction and distortion.</a:t>
            </a: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Obj2: Discuss the incidence of burn.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2 million burns per year in the US.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Mortality is highest in the age groups: 2-4 years &amp; 17-25 years.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500K burns treated in the ER.</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Mada"/>
                <a:ea typeface="Mada"/>
                <a:cs typeface="Mada"/>
                <a:sym typeface="Mada"/>
              </a:rPr>
              <a:t>70K burn hospital admissions.</a:t>
            </a:r>
            <a:br>
              <a:rPr lang="en-GB" sz="1000">
                <a:solidFill>
                  <a:schemeClr val="dk1"/>
                </a:solidFill>
              </a:rPr>
            </a:br>
            <a:endParaRPr sz="1000">
              <a:solidFill>
                <a:schemeClr val="dk1"/>
              </a:solidFill>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Obj3: Discuss the pathophysiology of burn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local effects &gt; inflammatory response &gt; capillary dilation (erythema) or capillary damage (edema) &gt; if 15% of body surface burned = severe hypovolemia = hypovolemic shock.</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Destruction of the Epidermis impair physical barriers and predispose to infections: most common organisms = staph, strept and pseudomonas (sepsis)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Burns have 3 zones : 1-Zone of coagulations 2-Zone of stasis (the area of potential reversible cell damage) 3-Zone of hyperemia.</a:t>
            </a:r>
            <a:br>
              <a:rPr lang="en-GB" sz="1000">
                <a:solidFill>
                  <a:schemeClr val="dk1"/>
                </a:solidFill>
                <a:latin typeface="Mada"/>
                <a:ea typeface="Mada"/>
                <a:cs typeface="Mada"/>
                <a:sym typeface="Mada"/>
              </a:rPr>
            </a:br>
            <a:endParaRPr sz="1000">
              <a:solidFill>
                <a:schemeClr val="dk1"/>
              </a:solidFill>
              <a:latin typeface="Mada"/>
              <a:ea typeface="Mada"/>
              <a:cs typeface="Mada"/>
              <a:sym typeface="Mada"/>
            </a:endParaRPr>
          </a:p>
          <a:p>
            <a:pPr indent="0" lvl="0" marL="457200" rtl="0" algn="l">
              <a:lnSpc>
                <a:spcPct val="115000"/>
              </a:lnSpc>
              <a:spcBef>
                <a:spcPts val="1200"/>
              </a:spcBef>
              <a:spcAft>
                <a:spcPts val="0"/>
              </a:spcAft>
              <a:buNone/>
            </a:pPr>
            <a:r>
              <a:t/>
            </a:r>
            <a:endParaRPr b="1" sz="1000">
              <a:solidFill>
                <a:srgbClr val="006D77"/>
              </a:solidFill>
              <a:latin typeface="Lora"/>
              <a:ea typeface="Lora"/>
              <a:cs typeface="Lora"/>
              <a:sym typeface="Lor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Obj4: Recognize the calculation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SzPts val="1000"/>
              <a:buFont typeface="Mada"/>
              <a:buChar char="●"/>
            </a:pPr>
            <a:r>
              <a:rPr b="1" lang="en-GB" sz="1000">
                <a:solidFill>
                  <a:srgbClr val="CC0000"/>
                </a:solidFill>
                <a:latin typeface="Mada"/>
                <a:ea typeface="Mada"/>
                <a:cs typeface="Mada"/>
                <a:sym typeface="Mada"/>
              </a:rPr>
              <a:t>Rule of nine:</a:t>
            </a:r>
            <a:endParaRPr b="1" sz="1000">
              <a:solidFill>
                <a:srgbClr val="CC0000"/>
              </a:solidFill>
              <a:latin typeface="Mada"/>
              <a:ea typeface="Mada"/>
              <a:cs typeface="Mada"/>
              <a:sym typeface="Mada"/>
            </a:endParaRPr>
          </a:p>
          <a:p>
            <a:pPr indent="-292100" lvl="1" marL="914400" rtl="0" algn="l">
              <a:lnSpc>
                <a:spcPct val="115000"/>
              </a:lnSpc>
              <a:spcBef>
                <a:spcPts val="0"/>
              </a:spcBef>
              <a:spcAft>
                <a:spcPts val="0"/>
              </a:spcAft>
              <a:buClr>
                <a:srgbClr val="000000"/>
              </a:buClr>
              <a:buSzPts val="1000"/>
              <a:buFont typeface="Mada"/>
              <a:buChar char="○"/>
            </a:pPr>
            <a:r>
              <a:rPr b="1" lang="en-GB" sz="1000">
                <a:solidFill>
                  <a:srgbClr val="6AA84F"/>
                </a:solidFill>
                <a:highlight>
                  <a:srgbClr val="FFFFFF"/>
                </a:highlight>
                <a:latin typeface="Mada"/>
                <a:ea typeface="Mada"/>
                <a:cs typeface="Mada"/>
                <a:sym typeface="Mada"/>
              </a:rPr>
              <a:t>Palm without fingers = 1%                                                                                                                                                                                               Head in kids = 18% (9% in adults)                                                                                                                                                                                                                                               Single leg in kids = 9% (18% in adults)</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Char char="●"/>
            </a:pPr>
            <a:r>
              <a:rPr b="1" lang="en-GB" sz="1000">
                <a:solidFill>
                  <a:schemeClr val="dk1"/>
                </a:solidFill>
                <a:latin typeface="Mada"/>
                <a:ea typeface="Mada"/>
                <a:cs typeface="Mada"/>
                <a:sym typeface="Mada"/>
              </a:rPr>
              <a:t>Mortality: </a:t>
            </a:r>
            <a:r>
              <a:rPr lang="en-GB" sz="1000">
                <a:solidFill>
                  <a:schemeClr val="dk1"/>
                </a:solidFill>
                <a:latin typeface="Mada"/>
                <a:ea typeface="Mada"/>
                <a:cs typeface="Mada"/>
                <a:sym typeface="Mada"/>
              </a:rPr>
              <a:t>(body surface area% + age)/100</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SzPts val="1000"/>
              <a:buChar char="●"/>
            </a:pPr>
            <a:r>
              <a:rPr b="1" lang="en-GB" sz="1000">
                <a:solidFill>
                  <a:srgbClr val="CC0000"/>
                </a:solidFill>
                <a:latin typeface="Mada"/>
                <a:ea typeface="Mada"/>
                <a:cs typeface="Mada"/>
                <a:sym typeface="Mada"/>
              </a:rPr>
              <a:t>Parkland formula:</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administration during the </a:t>
            </a:r>
            <a:r>
              <a:rPr b="1" lang="en-GB" sz="1000">
                <a:solidFill>
                  <a:srgbClr val="CC0000"/>
                </a:solidFill>
                <a:latin typeface="Mada"/>
                <a:ea typeface="Mada"/>
                <a:cs typeface="Mada"/>
                <a:sym typeface="Mada"/>
              </a:rPr>
              <a:t>first 24 hours</a:t>
            </a:r>
            <a:r>
              <a:rPr b="1" lang="en-GB" sz="1000">
                <a:solidFill>
                  <a:srgbClr val="ED3624"/>
                </a:solidFill>
                <a:latin typeface="Mada"/>
                <a:ea typeface="Mada"/>
                <a:cs typeface="Mada"/>
                <a:sym typeface="Mada"/>
              </a:rPr>
              <a:t> </a:t>
            </a:r>
            <a:r>
              <a:rPr b="1" lang="en-GB" sz="1000">
                <a:solidFill>
                  <a:srgbClr val="CC0000"/>
                </a:solidFill>
                <a:latin typeface="Mada"/>
                <a:ea typeface="Mada"/>
                <a:cs typeface="Mada"/>
                <a:sym typeface="Mada"/>
              </a:rPr>
              <a:t>= 4mL × weight (kg) × TBSA%</a:t>
            </a:r>
            <a:endParaRPr b="1" sz="1000">
              <a:solidFill>
                <a:srgbClr val="CC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rPr>
              <a:t>50% given in the first 8 hours</a:t>
            </a:r>
            <a:endParaRPr sz="1000">
              <a:solidFill>
                <a:schemeClr val="dk1"/>
              </a:solidFill>
            </a:endParaRPr>
          </a:p>
          <a:p>
            <a:pPr indent="-292100" lvl="1" marL="914400" rtl="0" algn="l">
              <a:lnSpc>
                <a:spcPct val="115000"/>
              </a:lnSpc>
              <a:spcBef>
                <a:spcPts val="0"/>
              </a:spcBef>
              <a:spcAft>
                <a:spcPts val="0"/>
              </a:spcAft>
              <a:buClr>
                <a:schemeClr val="dk1"/>
              </a:buClr>
              <a:buSzPts val="1000"/>
              <a:buChar char="○"/>
            </a:pPr>
            <a:r>
              <a:rPr lang="en-GB" sz="1000">
                <a:solidFill>
                  <a:schemeClr val="dk1"/>
                </a:solidFill>
              </a:rPr>
              <a:t>50% given in the next 16 hours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GB" sz="1000">
                <a:solidFill>
                  <a:srgbClr val="CC0000"/>
                </a:solidFill>
                <a:latin typeface="Mada"/>
                <a:ea typeface="Mada"/>
                <a:cs typeface="Mada"/>
                <a:sym typeface="Mada"/>
              </a:rPr>
              <a:t>When to transfer to a burn center (transfer criteria)?</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&gt;25% body surface area (BSA).</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&gt;20% BSA in children.</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High voltage burns, Inhalation injuries and chemical burns.</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Burns in the genital area, face, neck, feet and hands in addition to full thickness burns.</a:t>
            </a: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Obj5: List the types of burn</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1200"/>
              </a:spcBef>
              <a:spcAft>
                <a:spcPts val="0"/>
              </a:spcAft>
              <a:buNone/>
            </a:pPr>
            <a:br>
              <a:rPr b="1" lang="en-GB" sz="1000">
                <a:solidFill>
                  <a:srgbClr val="120377"/>
                </a:solidFill>
              </a:rPr>
            </a:br>
            <a:r>
              <a:rPr b="1" lang="en-GB" sz="1000">
                <a:solidFill>
                  <a:schemeClr val="dk1"/>
                </a:solidFill>
                <a:highlight>
                  <a:srgbClr val="FFDDD2"/>
                </a:highlight>
                <a:latin typeface="Mada"/>
                <a:ea typeface="Mada"/>
                <a:cs typeface="Mada"/>
                <a:sym typeface="Mada"/>
              </a:rPr>
              <a:t>Based on depth:-</a:t>
            </a:r>
            <a:endParaRPr b="1" sz="1000">
              <a:solidFill>
                <a:schemeClr val="dk1"/>
              </a:solidFill>
              <a:highlight>
                <a:srgbClr val="FFDDD2"/>
              </a:highlight>
              <a:latin typeface="Mada"/>
              <a:ea typeface="Mada"/>
              <a:cs typeface="Mada"/>
              <a:sym typeface="Mada"/>
            </a:endParaRPr>
          </a:p>
          <a:p>
            <a:pPr indent="-292100" lvl="0" marL="457200" rtl="0" algn="l">
              <a:lnSpc>
                <a:spcPct val="115000"/>
              </a:lnSpc>
              <a:spcBef>
                <a:spcPts val="1200"/>
              </a:spcBef>
              <a:spcAft>
                <a:spcPts val="0"/>
              </a:spcAft>
              <a:buClr>
                <a:schemeClr val="dk1"/>
              </a:buClr>
              <a:buSzPts val="1000"/>
              <a:buChar char="●"/>
            </a:pPr>
            <a:r>
              <a:rPr b="1" lang="en-GB" sz="1000">
                <a:solidFill>
                  <a:schemeClr val="dk1"/>
                </a:solidFill>
                <a:latin typeface="Mada"/>
                <a:ea typeface="Mada"/>
                <a:cs typeface="Mada"/>
                <a:sym typeface="Mada"/>
              </a:rPr>
              <a:t>First degree: </a:t>
            </a:r>
            <a:r>
              <a:rPr lang="en-GB" sz="1000">
                <a:solidFill>
                  <a:schemeClr val="dk1"/>
                </a:solidFill>
                <a:latin typeface="Mada"/>
                <a:ea typeface="Mada"/>
                <a:cs typeface="Mada"/>
                <a:sym typeface="Mada"/>
              </a:rPr>
              <a:t>involves epidermis only (edema and erythema)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Second degree: </a:t>
            </a:r>
            <a:r>
              <a:rPr lang="en-GB" sz="1000">
                <a:solidFill>
                  <a:schemeClr val="dk1"/>
                </a:solidFill>
                <a:latin typeface="Mada"/>
                <a:ea typeface="Mada"/>
                <a:cs typeface="Mada"/>
                <a:sym typeface="Mada"/>
              </a:rPr>
              <a:t>superficial: epidermis and part of dermis (papillary), deep: epidermis and dermis (reticular) (blisters).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Third degree: </a:t>
            </a:r>
            <a:r>
              <a:rPr lang="en-GB" sz="1000">
                <a:solidFill>
                  <a:schemeClr val="dk1"/>
                </a:solidFill>
                <a:latin typeface="Mada"/>
                <a:ea typeface="Mada"/>
                <a:cs typeface="Mada"/>
                <a:sym typeface="Mada"/>
              </a:rPr>
              <a:t>involves Entire dermal layer and subdermal fat (dry, inelastic and waxy scar)</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Fourth degree: </a:t>
            </a:r>
            <a:r>
              <a:rPr lang="en-GB" sz="1000">
                <a:solidFill>
                  <a:schemeClr val="dk1"/>
                </a:solidFill>
                <a:latin typeface="Mada"/>
                <a:ea typeface="Mada"/>
                <a:cs typeface="Mada"/>
                <a:sym typeface="Mada"/>
              </a:rPr>
              <a:t>all skin layers + bones, muscles and tendons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In clinical practice, most burns are a mix of types. Any burn is surrounded by lighter zones eg: 2nd degree burns are surrounded by 1st degree burns and 3rd degree burns are surrounded by an engorge erythematous area (2nd degree burns). First site to come in contact with the burning agent is the deepest site of the burn. Retainment of sensations at the site of the burn suggest more superficial injury.</a:t>
            </a:r>
            <a:endParaRPr sz="1000">
              <a:solidFill>
                <a:srgbClr val="CC0000"/>
              </a:solidFill>
              <a:latin typeface="Mada"/>
              <a:ea typeface="Mada"/>
              <a:cs typeface="Mada"/>
              <a:sym typeface="Mada"/>
            </a:endParaRPr>
          </a:p>
          <a:p>
            <a:pPr indent="0" lvl="0" marL="0" rtl="0" algn="l">
              <a:lnSpc>
                <a:spcPct val="115000"/>
              </a:lnSpc>
              <a:spcBef>
                <a:spcPts val="1200"/>
              </a:spcBef>
              <a:spcAft>
                <a:spcPts val="0"/>
              </a:spcAft>
              <a:buNone/>
            </a:pPr>
            <a:r>
              <a:rPr b="1" lang="en-GB" sz="1000">
                <a:solidFill>
                  <a:schemeClr val="dk1"/>
                </a:solidFill>
                <a:highlight>
                  <a:srgbClr val="FFDDD2"/>
                </a:highlight>
                <a:latin typeface="Mada"/>
                <a:ea typeface="Mada"/>
                <a:cs typeface="Mada"/>
                <a:sym typeface="Mada"/>
              </a:rPr>
              <a:t>Based on agent:-</a:t>
            </a:r>
            <a:endParaRPr b="1" sz="1000">
              <a:solidFill>
                <a:schemeClr val="dk1"/>
              </a:solidFill>
              <a:highlight>
                <a:srgbClr val="FFDDD2"/>
              </a:highlight>
              <a:latin typeface="Mada"/>
              <a:ea typeface="Mada"/>
              <a:cs typeface="Mada"/>
              <a:sym typeface="Mada"/>
            </a:endParaRPr>
          </a:p>
          <a:p>
            <a:pPr indent="-292100" lvl="0" marL="457200" rtl="0" algn="l">
              <a:lnSpc>
                <a:spcPct val="115000"/>
              </a:lnSpc>
              <a:spcBef>
                <a:spcPts val="1200"/>
              </a:spcBef>
              <a:spcAft>
                <a:spcPts val="0"/>
              </a:spcAft>
              <a:buClr>
                <a:schemeClr val="dk1"/>
              </a:buClr>
              <a:buSzPts val="1000"/>
              <a:buFont typeface="Mada"/>
              <a:buChar char="●"/>
            </a:pPr>
            <a:r>
              <a:rPr b="1" lang="en-GB" sz="1000">
                <a:solidFill>
                  <a:schemeClr val="dk1"/>
                </a:solidFill>
                <a:latin typeface="Mada"/>
                <a:ea typeface="Mada"/>
                <a:cs typeface="Mada"/>
                <a:sym typeface="Mada"/>
              </a:rPr>
              <a:t>Thermal</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Chemical</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Electrical</a:t>
            </a:r>
            <a:endParaRPr b="1" sz="1000">
              <a:solidFill>
                <a:schemeClr val="dk1"/>
              </a:solidFill>
              <a:latin typeface="Mada"/>
              <a:ea typeface="Mada"/>
              <a:cs typeface="Mada"/>
              <a:sym typeface="Mada"/>
            </a:endParaRPr>
          </a:p>
          <a:p>
            <a:pPr indent="0" lvl="0" marL="0" rtl="0" algn="l">
              <a:spcBef>
                <a:spcPts val="1200"/>
              </a:spcBef>
              <a:spcAft>
                <a:spcPts val="0"/>
              </a:spcAft>
              <a:buNone/>
            </a:pPr>
            <a:r>
              <a:t/>
            </a:r>
            <a:endParaRPr sz="1000"/>
          </a:p>
        </p:txBody>
      </p:sp>
      <p:pic>
        <p:nvPicPr>
          <p:cNvPr id="141" name="Google Shape;141;p18"/>
          <p:cNvPicPr preferRelativeResize="0"/>
          <p:nvPr/>
        </p:nvPicPr>
        <p:blipFill>
          <a:blip r:embed="rId4">
            <a:alphaModFix/>
          </a:blip>
          <a:stretch>
            <a:fillRect/>
          </a:stretch>
        </p:blipFill>
        <p:spPr>
          <a:xfrm>
            <a:off x="2638288" y="4100525"/>
            <a:ext cx="2270882" cy="614100"/>
          </a:xfrm>
          <a:prstGeom prst="rect">
            <a:avLst/>
          </a:prstGeom>
          <a:noFill/>
          <a:ln>
            <a:noFill/>
          </a:ln>
        </p:spPr>
      </p:pic>
      <p:sp>
        <p:nvSpPr>
          <p:cNvPr id="142" name="Google Shape;142;p18"/>
          <p:cNvSpPr/>
          <p:nvPr/>
        </p:nvSpPr>
        <p:spPr>
          <a:xfrm>
            <a:off x="319950" y="3831200"/>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319950" y="49865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319950" y="58247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777150" y="51389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777150" y="52913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777150" y="54437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a:off x="319950" y="6358175"/>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txBox="1"/>
          <p:nvPr/>
        </p:nvSpPr>
        <p:spPr>
          <a:xfrm>
            <a:off x="1061300" y="3892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Burn:</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55" name="Google Shape;155;p19"/>
          <p:cNvCxnSpPr/>
          <p:nvPr/>
        </p:nvCxnSpPr>
        <p:spPr>
          <a:xfrm>
            <a:off x="2077075" y="8299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56" name="Google Shape;156;p19"/>
          <p:cNvSpPr txBox="1"/>
          <p:nvPr/>
        </p:nvSpPr>
        <p:spPr>
          <a:xfrm>
            <a:off x="233525" y="1026800"/>
            <a:ext cx="7053600" cy="90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Obj6: Explain the inhalation injury</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Usually fatal caused by inhalation of smoke from burning objects eg:plastic.</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Carbon monoxide displaces oxygen and binds to hemoglobin forming (Carboxyhemoglobin)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Cyanide inhalation is also common and can be fatal</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Damage to lung parenchyma can happen, patient can be saved if he was put on 100% O2</a:t>
            </a:r>
            <a:br>
              <a:rPr lang="en-GB" sz="1000">
                <a:solidFill>
                  <a:schemeClr val="dk1"/>
                </a:solidFill>
                <a:latin typeface="Mada"/>
                <a:ea typeface="Mada"/>
                <a:cs typeface="Mada"/>
                <a:sym typeface="Mada"/>
              </a:rPr>
            </a:b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Obj1: Explain the chemical Burn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chemical agents react with the body’s tissue and the injury extends deeper it doesn’t just end with removing the agent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Acid: </a:t>
            </a:r>
            <a:r>
              <a:rPr lang="en-GB" sz="1000">
                <a:solidFill>
                  <a:schemeClr val="dk1"/>
                </a:solidFill>
                <a:latin typeface="Mada"/>
                <a:ea typeface="Mada"/>
                <a:cs typeface="Mada"/>
                <a:sym typeface="Mada"/>
              </a:rPr>
              <a:t>the most common and causes necrosis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Base: </a:t>
            </a:r>
            <a:r>
              <a:rPr lang="en-GB" sz="1000">
                <a:solidFill>
                  <a:schemeClr val="dk1"/>
                </a:solidFill>
                <a:latin typeface="Mada"/>
                <a:ea typeface="Mada"/>
                <a:cs typeface="Mada"/>
                <a:sym typeface="Mada"/>
              </a:rPr>
              <a:t>the most dangerous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Factors worsen: </a:t>
            </a:r>
            <a:r>
              <a:rPr lang="en-GB" sz="1000">
                <a:solidFill>
                  <a:schemeClr val="dk1"/>
                </a:solidFill>
                <a:latin typeface="Mada"/>
                <a:ea typeface="Mada"/>
                <a:cs typeface="Mada"/>
                <a:sym typeface="Mada"/>
              </a:rPr>
              <a:t>Area of contact, PH &amp; concentration, form of agent, duration, amount.</a:t>
            </a:r>
            <a:br>
              <a:rPr lang="en-GB" sz="1000">
                <a:solidFill>
                  <a:schemeClr val="dk1"/>
                </a:solidFill>
                <a:latin typeface="Mada"/>
                <a:ea typeface="Mada"/>
                <a:cs typeface="Mada"/>
                <a:sym typeface="Mada"/>
              </a:rPr>
            </a:br>
            <a:endParaRPr sz="1000">
              <a:solidFill>
                <a:srgbClr val="006D77"/>
              </a:solidFill>
              <a:latin typeface="Lora"/>
              <a:ea typeface="Lora"/>
              <a:cs typeface="Lora"/>
              <a:sym typeface="Lor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Obj1: Explain the electrical Burn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Font typeface="Mada"/>
              <a:buChar char="●"/>
            </a:pPr>
            <a:r>
              <a:rPr lang="en-GB" sz="1000">
                <a:solidFill>
                  <a:schemeClr val="dk1"/>
                </a:solidFill>
                <a:latin typeface="Mada"/>
                <a:ea typeface="Mada"/>
                <a:cs typeface="Mada"/>
                <a:sym typeface="Mada"/>
              </a:rPr>
              <a:t>burning from inside out from deeper organs, patients who experience electric shock may have no external injuries.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Severity depends upon: </a:t>
            </a:r>
            <a:r>
              <a:rPr lang="en-GB" sz="1000">
                <a:solidFill>
                  <a:schemeClr val="dk1"/>
                </a:solidFill>
                <a:latin typeface="Mada"/>
                <a:ea typeface="Mada"/>
                <a:cs typeface="Mada"/>
                <a:sym typeface="Mada"/>
              </a:rPr>
              <a:t>Voltage, Amperage, Resistance, Type of current, Duration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Low voltage is the worse and it follows the least resistance organs. High voltage direct flow</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Systemic injury: </a:t>
            </a:r>
            <a:r>
              <a:rPr lang="en-GB" sz="1000">
                <a:solidFill>
                  <a:schemeClr val="dk1"/>
                </a:solidFill>
                <a:latin typeface="Mada"/>
                <a:ea typeface="Mada"/>
                <a:cs typeface="Mada"/>
                <a:sym typeface="Mada"/>
              </a:rPr>
              <a:t>Cardiac arrhythmias, sepsis, Renal failure (Due to muscle necrosis), PNS injury</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Cause compartment syndrome (details in arterial lecture)</a:t>
            </a:r>
            <a:br>
              <a:rPr lang="en-GB" sz="1000">
                <a:solidFill>
                  <a:schemeClr val="dk1"/>
                </a:solidFill>
                <a:latin typeface="Mada"/>
                <a:ea typeface="Mada"/>
                <a:cs typeface="Mada"/>
                <a:sym typeface="Mada"/>
              </a:rPr>
            </a:br>
            <a:endParaRPr sz="1000">
              <a:solidFill>
                <a:srgbClr val="006D77"/>
              </a:solidFill>
              <a:latin typeface="Lora"/>
              <a:ea typeface="Lora"/>
              <a:cs typeface="Lora"/>
              <a:sym typeface="Lor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Obj1: Discuss the burn management</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Char char="●"/>
            </a:pPr>
            <a:r>
              <a:rPr b="1" lang="en-GB" sz="1000">
                <a:solidFill>
                  <a:schemeClr val="dk1"/>
                </a:solidFill>
                <a:latin typeface="Mada"/>
                <a:ea typeface="Mada"/>
                <a:cs typeface="Mada"/>
                <a:sym typeface="Mada"/>
              </a:rPr>
              <a:t>Objective of treatment: </a:t>
            </a:r>
            <a:r>
              <a:rPr lang="en-GB" sz="1000">
                <a:solidFill>
                  <a:schemeClr val="dk1"/>
                </a:solidFill>
                <a:latin typeface="Mada"/>
                <a:ea typeface="Mada"/>
                <a:cs typeface="Mada"/>
                <a:sym typeface="Mada"/>
              </a:rPr>
              <a:t>1-prevent edema 2-prevent contractures 3- prevent infection 4-preserve viable tissue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First degree: </a:t>
            </a:r>
            <a:r>
              <a:rPr lang="en-GB" sz="1000">
                <a:solidFill>
                  <a:schemeClr val="dk1"/>
                </a:solidFill>
                <a:latin typeface="Mada"/>
                <a:ea typeface="Mada"/>
                <a:cs typeface="Mada"/>
                <a:sym typeface="Mada"/>
              </a:rPr>
              <a:t>Mild analgesics/NSAIDs (nerve endings intact), daily cleansing and flamazine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Second degree: </a:t>
            </a:r>
            <a:r>
              <a:rPr lang="en-GB" sz="1000">
                <a:solidFill>
                  <a:schemeClr val="dk1"/>
                </a:solidFill>
                <a:latin typeface="Mada"/>
                <a:ea typeface="Mada"/>
                <a:cs typeface="Mada"/>
                <a:sym typeface="Mada"/>
              </a:rPr>
              <a:t>same 1st degree and leave blisters intact, if debrided? Occlusive dressing.</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Third degree: </a:t>
            </a:r>
            <a:r>
              <a:rPr lang="en-GB" sz="1000">
                <a:solidFill>
                  <a:schemeClr val="dk1"/>
                </a:solidFill>
                <a:latin typeface="Mada"/>
                <a:ea typeface="Mada"/>
                <a:cs typeface="Mada"/>
                <a:sym typeface="Mada"/>
              </a:rPr>
              <a:t>surgically debride and remove the eschar then skin graft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Fourth</a:t>
            </a:r>
            <a:r>
              <a:rPr b="1" lang="en-GB" sz="1000">
                <a:solidFill>
                  <a:schemeClr val="dk1"/>
                </a:solidFill>
                <a:latin typeface="Mada"/>
                <a:ea typeface="Mada"/>
                <a:cs typeface="Mada"/>
                <a:sym typeface="Mada"/>
              </a:rPr>
              <a:t> degree: </a:t>
            </a:r>
            <a:r>
              <a:rPr lang="en-GB" sz="1000">
                <a:solidFill>
                  <a:schemeClr val="dk1"/>
                </a:solidFill>
                <a:latin typeface="Mada"/>
                <a:ea typeface="Mada"/>
                <a:cs typeface="Mada"/>
                <a:sym typeface="Mada"/>
              </a:rPr>
              <a:t>skin graft not adequate. Amputation or flap coverage.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Wound closure: </a:t>
            </a:r>
            <a:r>
              <a:rPr lang="en-GB" sz="1000">
                <a:solidFill>
                  <a:schemeClr val="dk1"/>
                </a:solidFill>
                <a:latin typeface="Mada"/>
                <a:ea typeface="Mada"/>
                <a:cs typeface="Mada"/>
                <a:sym typeface="Mada"/>
              </a:rPr>
              <a:t>in deep second degree when burn didn’t heal after 2 weeks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Chemical: </a:t>
            </a:r>
            <a:r>
              <a:rPr lang="en-GB" sz="1000">
                <a:solidFill>
                  <a:schemeClr val="dk1"/>
                </a:solidFill>
                <a:latin typeface="Mada"/>
                <a:ea typeface="Mada"/>
                <a:cs typeface="Mada"/>
                <a:sym typeface="Mada"/>
              </a:rPr>
              <a:t>as GP dilute it with water to minimize its effect “The solution of pollution is dilution”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Electrical: </a:t>
            </a:r>
            <a:r>
              <a:rPr lang="en-GB" sz="1000">
                <a:solidFill>
                  <a:schemeClr val="dk1"/>
                </a:solidFill>
                <a:latin typeface="Mada"/>
                <a:ea typeface="Mada"/>
                <a:cs typeface="Mada"/>
                <a:sym typeface="Mada"/>
              </a:rPr>
              <a:t>Fasciotomy (compartment syndrome), Debridement of dead tissue, definitive: Amputation or flap coverage</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Prophylaxis against Tetanus</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Surgical:-</a:t>
            </a:r>
            <a:endParaRPr b="1" sz="1000">
              <a:solidFill>
                <a:schemeClr val="dk1"/>
              </a:solidFill>
              <a:latin typeface="Mada"/>
              <a:ea typeface="Mada"/>
              <a:cs typeface="Mada"/>
              <a:sym typeface="Mada"/>
            </a:endParaRPr>
          </a:p>
          <a:p>
            <a:pPr indent="0" lvl="0" marL="0" rtl="0" algn="l">
              <a:lnSpc>
                <a:spcPct val="100000"/>
              </a:lnSpc>
              <a:spcBef>
                <a:spcPts val="1200"/>
              </a:spcBef>
              <a:spcAft>
                <a:spcPts val="0"/>
              </a:spcAft>
              <a:buNone/>
            </a:pPr>
            <a:br>
              <a:rPr b="1" lang="en-GB" sz="1000">
                <a:solidFill>
                  <a:schemeClr val="dk1"/>
                </a:solidFill>
                <a:latin typeface="Mada"/>
                <a:ea typeface="Mada"/>
                <a:cs typeface="Mada"/>
                <a:sym typeface="Mada"/>
              </a:rPr>
            </a:br>
            <a:r>
              <a:rPr b="1" lang="en-GB" sz="1000">
                <a:solidFill>
                  <a:schemeClr val="dk1"/>
                </a:solidFill>
                <a:highlight>
                  <a:srgbClr val="FFDDD2"/>
                </a:highlight>
                <a:latin typeface="Mada"/>
                <a:ea typeface="Mada"/>
                <a:cs typeface="Mada"/>
                <a:sym typeface="Mada"/>
              </a:rPr>
              <a:t>Escharotomy:</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incision through the eschar, most important indication is </a:t>
            </a:r>
            <a:r>
              <a:rPr b="1" lang="en-GB" sz="1000">
                <a:solidFill>
                  <a:srgbClr val="CC0000"/>
                </a:solidFill>
                <a:latin typeface="Mada"/>
                <a:ea typeface="Mada"/>
                <a:cs typeface="Mada"/>
                <a:sym typeface="Mada"/>
              </a:rPr>
              <a:t>circumferential burn</a:t>
            </a:r>
            <a:r>
              <a:rPr lang="en-GB" sz="1000">
                <a:solidFill>
                  <a:schemeClr val="dk1"/>
                </a:solidFill>
                <a:latin typeface="Mada"/>
                <a:ea typeface="Mada"/>
                <a:cs typeface="Mada"/>
                <a:sym typeface="Mada"/>
              </a:rPr>
              <a:t> (which causes hypoperfusion due to edema).                                                                                                                                                                      </a:t>
            </a:r>
            <a:endParaRPr sz="1000">
              <a:solidFill>
                <a:schemeClr val="dk1"/>
              </a:solidFill>
              <a:latin typeface="Mada"/>
              <a:ea typeface="Mada"/>
              <a:cs typeface="Mada"/>
              <a:sym typeface="Mada"/>
            </a:endParaRPr>
          </a:p>
          <a:p>
            <a:pPr indent="0" lvl="0" marL="0" rtl="0" algn="l">
              <a:lnSpc>
                <a:spcPct val="100000"/>
              </a:lnSpc>
              <a:spcBef>
                <a:spcPts val="1200"/>
              </a:spcBef>
              <a:spcAft>
                <a:spcPts val="0"/>
              </a:spcAft>
              <a:buNone/>
            </a:pPr>
            <a:r>
              <a:rPr b="1" lang="en-GB" sz="1000">
                <a:solidFill>
                  <a:schemeClr val="dk1"/>
                </a:solidFill>
                <a:highlight>
                  <a:srgbClr val="FFDDD2"/>
                </a:highlight>
                <a:latin typeface="Mada"/>
                <a:ea typeface="Mada"/>
                <a:cs typeface="Mada"/>
                <a:sym typeface="Mada"/>
              </a:rPr>
              <a:t>Grafting:</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removing skin from one area of the body and transplanting it to a different area of the body.</a:t>
            </a:r>
            <a:endParaRPr sz="1000">
              <a:solidFill>
                <a:schemeClr val="dk1"/>
              </a:solidFill>
              <a:latin typeface="Mada"/>
              <a:ea typeface="Mada"/>
              <a:cs typeface="Mada"/>
              <a:sym typeface="Mada"/>
            </a:endParaRPr>
          </a:p>
          <a:p>
            <a:pPr indent="0" lvl="0" marL="0" rtl="0" algn="l">
              <a:lnSpc>
                <a:spcPct val="100000"/>
              </a:lnSpc>
              <a:spcBef>
                <a:spcPts val="1200"/>
              </a:spcBef>
              <a:spcAft>
                <a:spcPts val="0"/>
              </a:spcAft>
              <a:buNone/>
            </a:pPr>
            <a:br>
              <a:rPr lang="en-GB" sz="1000">
                <a:solidFill>
                  <a:schemeClr val="dk1"/>
                </a:solidFill>
                <a:latin typeface="Mada"/>
                <a:ea typeface="Mada"/>
                <a:cs typeface="Mada"/>
                <a:sym typeface="Mada"/>
              </a:rPr>
            </a:br>
            <a:r>
              <a:rPr b="1" lang="en-GB" sz="1000">
                <a:solidFill>
                  <a:schemeClr val="dk1"/>
                </a:solidFill>
                <a:highlight>
                  <a:srgbClr val="FFDDD2"/>
                </a:highlight>
                <a:latin typeface="Mada"/>
                <a:ea typeface="Mada"/>
                <a:cs typeface="Mada"/>
                <a:sym typeface="Mada"/>
              </a:rPr>
              <a:t>Flap:</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using bulky tissue (e.g. muscle flap, subcutaneous tissue flap) has its own supply used when there’s a deep burn (4th degree burns).</a:t>
            </a:r>
            <a:br>
              <a:rPr lang="en-GB" sz="1000">
                <a:solidFill>
                  <a:schemeClr val="dk1"/>
                </a:solidFill>
                <a:latin typeface="Mada"/>
                <a:ea typeface="Mada"/>
                <a:cs typeface="Mada"/>
                <a:sym typeface="Mada"/>
              </a:rPr>
            </a:br>
            <a:endParaRPr sz="1000">
              <a:solidFill>
                <a:schemeClr val="dk1"/>
              </a:solidFill>
              <a:latin typeface="Mada"/>
              <a:ea typeface="Mada"/>
              <a:cs typeface="Mada"/>
              <a:sym typeface="Mada"/>
            </a:endParaRPr>
          </a:p>
          <a:p>
            <a:pPr indent="0" lvl="0" marL="0" rtl="0" algn="l">
              <a:lnSpc>
                <a:spcPct val="115000"/>
              </a:lnSpc>
              <a:spcBef>
                <a:spcPts val="1200"/>
              </a:spcBef>
              <a:spcAft>
                <a:spcPts val="0"/>
              </a:spcAft>
              <a:buNone/>
            </a:pPr>
            <a:r>
              <a:rPr b="1" lang="en-GB" sz="1000">
                <a:solidFill>
                  <a:srgbClr val="006D77"/>
                </a:solidFill>
                <a:highlight>
                  <a:srgbClr val="EDF9F9"/>
                </a:highlight>
                <a:latin typeface="Lora"/>
                <a:ea typeface="Lora"/>
                <a:cs typeface="Lora"/>
                <a:sym typeface="Lora"/>
              </a:rPr>
              <a:t>Obj1: Identify the complications of burn</a:t>
            </a:r>
            <a:endParaRPr b="1" sz="1000">
              <a:solidFill>
                <a:srgbClr val="006D77"/>
              </a:solidFill>
              <a:highlight>
                <a:srgbClr val="EDF9F9"/>
              </a:highlight>
              <a:latin typeface="Lora"/>
              <a:ea typeface="Lora"/>
              <a:cs typeface="Lora"/>
              <a:sym typeface="Lora"/>
            </a:endParaRPr>
          </a:p>
          <a:p>
            <a:pPr indent="-292100" lvl="0" marL="457200" rtl="0" algn="l">
              <a:lnSpc>
                <a:spcPct val="115000"/>
              </a:lnSpc>
              <a:spcBef>
                <a:spcPts val="1200"/>
              </a:spcBef>
              <a:spcAft>
                <a:spcPts val="0"/>
              </a:spcAft>
              <a:buClr>
                <a:schemeClr val="dk1"/>
              </a:buClr>
              <a:buSzPts val="1000"/>
              <a:buChar char="●"/>
            </a:pPr>
            <a:r>
              <a:rPr b="1" lang="en-GB" sz="1000">
                <a:solidFill>
                  <a:schemeClr val="dk1"/>
                </a:solidFill>
                <a:latin typeface="Mada"/>
                <a:ea typeface="Mada"/>
                <a:cs typeface="Mada"/>
                <a:sym typeface="Mada"/>
              </a:rPr>
              <a:t>early consequences: </a:t>
            </a:r>
            <a:r>
              <a:rPr lang="en-GB" sz="1000">
                <a:solidFill>
                  <a:schemeClr val="dk1"/>
                </a:solidFill>
                <a:latin typeface="Mada"/>
                <a:ea typeface="Mada"/>
                <a:cs typeface="Mada"/>
                <a:sym typeface="Mada"/>
              </a:rPr>
              <a:t>Hypovolemic shock, Electrolytes imbalance, Sepsis, Hemolysis and Hypothermia.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Short term consequences: </a:t>
            </a:r>
            <a:r>
              <a:rPr lang="en-GB" sz="1000">
                <a:solidFill>
                  <a:schemeClr val="dk1"/>
                </a:solidFill>
                <a:latin typeface="Mada"/>
                <a:ea typeface="Mada"/>
                <a:cs typeface="Mada"/>
                <a:sym typeface="Mada"/>
              </a:rPr>
              <a:t>Nutritional depletion, Respiratory failure, Renal failure, Venous thrombosis and Curling’s ulcer</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en-GB" sz="1000">
                <a:solidFill>
                  <a:schemeClr val="dk1"/>
                </a:solidFill>
                <a:latin typeface="Mada"/>
                <a:ea typeface="Mada"/>
                <a:cs typeface="Mada"/>
                <a:sym typeface="Mada"/>
              </a:rPr>
              <a:t>Long term consequences: </a:t>
            </a:r>
            <a:r>
              <a:rPr lang="en-GB" sz="1000">
                <a:solidFill>
                  <a:schemeClr val="dk1"/>
                </a:solidFill>
                <a:latin typeface="Mada"/>
                <a:ea typeface="Mada"/>
                <a:cs typeface="Mada"/>
                <a:sym typeface="Mada"/>
              </a:rPr>
              <a:t>Permanent disfigurement, Prolonged hospitalization, Psychological disturbance</a:t>
            </a:r>
            <a:endParaRPr b="1" sz="1000">
              <a:solidFill>
                <a:srgbClr val="120377"/>
              </a:solidFill>
              <a:latin typeface="Mada"/>
              <a:ea typeface="Mada"/>
              <a:cs typeface="Mada"/>
              <a:sym typeface="Mada"/>
            </a:endParaRPr>
          </a:p>
          <a:p>
            <a:pPr indent="0" lvl="0" marL="0" rtl="0" algn="l">
              <a:spcBef>
                <a:spcPts val="1200"/>
              </a:spcBef>
              <a:spcAft>
                <a:spcPts val="0"/>
              </a:spcAft>
              <a:buNone/>
            </a:pPr>
            <a:r>
              <a:t/>
            </a:r>
            <a:endParaRPr sz="1000">
              <a:latin typeface="Mada"/>
              <a:ea typeface="Mada"/>
              <a:cs typeface="Mada"/>
              <a:sym typeface="Mada"/>
            </a:endParaRPr>
          </a:p>
        </p:txBody>
      </p:sp>
      <p:sp>
        <p:nvSpPr>
          <p:cNvPr id="157" name="Google Shape;157;p19"/>
          <p:cNvSpPr/>
          <p:nvPr/>
        </p:nvSpPr>
        <p:spPr>
          <a:xfrm>
            <a:off x="439900" y="7148850"/>
            <a:ext cx="137400" cy="1347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 Healing</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64" name="Google Shape;164;p20"/>
          <p:cNvCxnSpPr/>
          <p:nvPr/>
        </p:nvCxnSpPr>
        <p:spPr>
          <a:xfrm>
            <a:off x="2077075" y="6013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65" name="Google Shape;165;p20"/>
          <p:cNvSpPr txBox="1"/>
          <p:nvPr/>
        </p:nvSpPr>
        <p:spPr>
          <a:xfrm>
            <a:off x="162250" y="585400"/>
            <a:ext cx="7368600" cy="99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006D77"/>
                </a:solidFill>
                <a:highlight>
                  <a:srgbClr val="EDF9F9"/>
                </a:highlight>
                <a:latin typeface="Lora"/>
                <a:ea typeface="Lora"/>
                <a:cs typeface="Lora"/>
                <a:sym typeface="Lora"/>
              </a:rPr>
              <a:t>Obj1: Define the wounds</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lang="en-GB" sz="1000">
                <a:latin typeface="Mada"/>
                <a:ea typeface="Mada"/>
                <a:cs typeface="Mada"/>
                <a:sym typeface="Mada"/>
              </a:rPr>
              <a:t>Wound: disruption of normal anatomical structure and function can be chronic and acute. Classified into Incised wounds (sharp instrument), Abrasions, Degloving, Crush, burn and gunshot.</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Obj2: Discuss the phases of wound healing</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highlight>
                  <a:srgbClr val="FFDDD2"/>
                </a:highlight>
                <a:latin typeface="Mada"/>
                <a:ea typeface="Mada"/>
                <a:cs typeface="Mada"/>
                <a:sym typeface="Mada"/>
              </a:rPr>
              <a:t>1-Heamostasis (5-10min):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Main cells are:</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platelets</a:t>
            </a:r>
            <a:r>
              <a:rPr lang="en-GB" sz="1000">
                <a:solidFill>
                  <a:schemeClr val="dk1"/>
                </a:solidFill>
                <a:latin typeface="Mada"/>
                <a:ea typeface="Mada"/>
                <a:cs typeface="Mada"/>
                <a:sym typeface="Mada"/>
              </a:rPr>
              <a:t>: form the platelet plug, degranulation of platelets and recruitment of neutrophils stimulated to release:</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t>
            </a:r>
            <a:r>
              <a:rPr b="1" lang="en-GB" sz="1000">
                <a:solidFill>
                  <a:schemeClr val="dk1"/>
                </a:solidFill>
                <a:latin typeface="Mada"/>
                <a:ea typeface="Mada"/>
                <a:cs typeface="Mada"/>
                <a:sym typeface="Mada"/>
              </a:rPr>
              <a:t> platelet derived growth factor (PDGF)</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transforming growth factor β (TGFβ)</a:t>
            </a:r>
            <a:r>
              <a:rPr lang="en-GB" sz="1000">
                <a:solidFill>
                  <a:schemeClr val="dk1"/>
                </a:solidFill>
                <a:latin typeface="Mada"/>
                <a:ea typeface="Mada"/>
                <a:cs typeface="Mada"/>
                <a:sym typeface="Mada"/>
              </a:rPr>
              <a:t>: has a major role in wound healing (Excess causes abnormal scars) produced by α</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granules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fibroblast growth factor</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highlight>
                  <a:srgbClr val="FFDDD2"/>
                </a:highlight>
                <a:latin typeface="Mada"/>
                <a:ea typeface="Mada"/>
                <a:cs typeface="Mada"/>
                <a:sym typeface="Mada"/>
              </a:rPr>
              <a:t>2-Inflammatory/Migratory ”lag” phase1 (1-4 Days):</a:t>
            </a:r>
            <a:r>
              <a:rPr lang="en-GB" sz="1000">
                <a:solidFill>
                  <a:schemeClr val="dk1"/>
                </a:solidFill>
                <a:latin typeface="Mada"/>
                <a:ea typeface="Mada"/>
                <a:cs typeface="Mada"/>
                <a:sym typeface="Mada"/>
              </a:rPr>
              <a:t> presented by rubor, tumour, calour and dolour Main cells: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Main cells are:</a:t>
            </a:r>
            <a:endParaRPr b="1"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first 24 hours → </a:t>
            </a:r>
            <a:r>
              <a:rPr b="1" lang="en-GB" sz="1000">
                <a:solidFill>
                  <a:srgbClr val="CC0000"/>
                </a:solidFill>
                <a:latin typeface="Mada"/>
                <a:ea typeface="Mada"/>
                <a:cs typeface="Mada"/>
                <a:sym typeface="Mada"/>
              </a:rPr>
              <a:t>PMNs (neutrophils)</a:t>
            </a:r>
            <a:endParaRPr b="1" sz="1000">
              <a:solidFill>
                <a:srgbClr val="CC0000"/>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After 24 hours → Macrophages: </a:t>
            </a:r>
            <a:r>
              <a:rPr lang="en-GB" sz="800">
                <a:solidFill>
                  <a:schemeClr val="dk1"/>
                </a:solidFill>
                <a:latin typeface="Mada"/>
                <a:ea typeface="Mada"/>
                <a:cs typeface="Mada"/>
                <a:sym typeface="Mada"/>
              </a:rPr>
              <a:t>Phagocytosis, wound debridement, activation of fibroblast, angiogenesis and matrix synthesis regulation</a:t>
            </a:r>
            <a:endParaRPr sz="8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highlight>
                  <a:srgbClr val="FFDDD2"/>
                </a:highlight>
                <a:latin typeface="Mada"/>
                <a:ea typeface="Mada"/>
                <a:cs typeface="Mada"/>
                <a:sym typeface="Mada"/>
              </a:rPr>
              <a:t>3-Proliferative/Fibroplasia “incremental“ (3 days - 3 weeks):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000">
                <a:solidFill>
                  <a:schemeClr val="dk1"/>
                </a:solidFill>
                <a:latin typeface="Mada"/>
                <a:ea typeface="Mada"/>
                <a:cs typeface="Mada"/>
                <a:sym typeface="Mada"/>
              </a:rPr>
              <a:t>Main cells are:</a:t>
            </a:r>
            <a:r>
              <a:rPr b="1" lang="en-GB" sz="1000">
                <a:solidFill>
                  <a:srgbClr val="CC0000"/>
                </a:solidFill>
                <a:latin typeface="Mada"/>
                <a:ea typeface="Mada"/>
                <a:cs typeface="Mada"/>
                <a:sym typeface="Mada"/>
              </a:rPr>
              <a:t> Fibroblasts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Re-Epithelization, angiogenesis, collagen synthesis and ECM formation</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highlight>
                  <a:srgbClr val="FFDDD2"/>
                </a:highlight>
                <a:latin typeface="Mada"/>
                <a:ea typeface="Mada"/>
                <a:cs typeface="Mada"/>
                <a:sym typeface="Mada"/>
              </a:rPr>
              <a:t>4-Remodeling /Maturation (3 weeks-one year):</a:t>
            </a:r>
            <a:r>
              <a:rPr lang="en-GB" sz="1000">
                <a:solidFill>
                  <a:schemeClr val="dk1"/>
                </a:solidFill>
                <a:latin typeface="Mada"/>
                <a:ea typeface="Mada"/>
                <a:cs typeface="Mada"/>
                <a:sym typeface="Mada"/>
              </a:rPr>
              <a:t> Type III collagen replaced by type I collagen and become organized and the scar became mature. re-establishing normal 4:1 ration (I:III): Duration depends on age, genetics, type of wound, location. Tensile strength increases.</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rgbClr val="006D77"/>
                </a:solidFill>
                <a:highlight>
                  <a:srgbClr val="EDF9F9"/>
                </a:highlight>
                <a:latin typeface="Lora"/>
                <a:ea typeface="Lora"/>
                <a:cs typeface="Lora"/>
                <a:sym typeface="Lora"/>
              </a:rPr>
              <a:t>Obj3: List the types of wound healing</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t/>
            </a:r>
            <a:endParaRPr b="1" sz="1000">
              <a:solidFill>
                <a:srgbClr val="006D77"/>
              </a:solidFill>
              <a:highlight>
                <a:srgbClr val="EDF9F9"/>
              </a:highlight>
              <a:latin typeface="Lora"/>
              <a:ea typeface="Lora"/>
              <a:cs typeface="Lora"/>
              <a:sym typeface="Lora"/>
            </a:endParaRPr>
          </a:p>
          <a:p>
            <a:pPr indent="0" lvl="0" marL="0" rtl="0" algn="l">
              <a:lnSpc>
                <a:spcPct val="115000"/>
              </a:lnSpc>
              <a:spcBef>
                <a:spcPts val="0"/>
              </a:spcBef>
              <a:spcAft>
                <a:spcPts val="0"/>
              </a:spcAft>
              <a:buClr>
                <a:schemeClr val="dk1"/>
              </a:buClr>
              <a:buSzPts val="1100"/>
              <a:buFont typeface="Arial"/>
              <a:buNone/>
            </a:pPr>
            <a:r>
              <a:rPr b="1" lang="en-GB" sz="1000">
                <a:highlight>
                  <a:srgbClr val="FFDDD2"/>
                </a:highlight>
                <a:latin typeface="Mada"/>
                <a:ea typeface="Mada"/>
                <a:cs typeface="Mada"/>
                <a:sym typeface="Mada"/>
              </a:rPr>
              <a:t>By types:</a:t>
            </a:r>
            <a:endParaRPr b="1" sz="1000">
              <a:highlight>
                <a:srgbClr val="FFDDD2"/>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Primary:</a:t>
            </a:r>
            <a:r>
              <a:rPr lang="en-GB" sz="1000">
                <a:latin typeface="Mada"/>
                <a:ea typeface="Mada"/>
                <a:cs typeface="Mada"/>
                <a:sym typeface="Mada"/>
              </a:rPr>
              <a:t> horizontal repair generate fine scar</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Delayed Primary:</a:t>
            </a:r>
            <a:r>
              <a:rPr lang="en-GB" sz="1000">
                <a:latin typeface="Mada"/>
                <a:ea typeface="Mada"/>
                <a:cs typeface="Mada"/>
                <a:sym typeface="Mada"/>
              </a:rPr>
              <a:t> we wait for 2-4 days then primary healing</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 Secondary:</a:t>
            </a:r>
            <a:r>
              <a:rPr lang="en-GB" sz="1000">
                <a:solidFill>
                  <a:schemeClr val="dk1"/>
                </a:solidFill>
                <a:latin typeface="Mada"/>
                <a:ea typeface="Mada"/>
                <a:cs typeface="Mada"/>
                <a:sym typeface="Mada"/>
              </a:rPr>
              <a:t> horizontal and vertical repair (edges far from each others)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partial-thickness:</a:t>
            </a:r>
            <a:r>
              <a:rPr lang="en-GB" sz="1000">
                <a:latin typeface="Mada"/>
                <a:ea typeface="Mada"/>
                <a:cs typeface="Mada"/>
                <a:sym typeface="Mada"/>
              </a:rPr>
              <a:t> vertical repair (dermis not involved)</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highlight>
                  <a:srgbClr val="FFDDD2"/>
                </a:highlight>
                <a:latin typeface="Mada"/>
                <a:ea typeface="Mada"/>
                <a:cs typeface="Mada"/>
                <a:sym typeface="Mada"/>
              </a:rPr>
              <a:t>By timing:</a:t>
            </a:r>
            <a:endParaRPr b="1" sz="1000">
              <a:highlight>
                <a:srgbClr val="FFDDD2"/>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Acute: </a:t>
            </a:r>
            <a:r>
              <a:rPr lang="en-GB" sz="1000">
                <a:latin typeface="Mada"/>
                <a:ea typeface="Mada"/>
                <a:cs typeface="Mada"/>
                <a:sym typeface="Mada"/>
              </a:rPr>
              <a:t>1st week</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Subacute:</a:t>
            </a:r>
            <a:r>
              <a:rPr lang="en-GB" sz="1000">
                <a:latin typeface="Mada"/>
                <a:ea typeface="Mada"/>
                <a:cs typeface="Mada"/>
                <a:sym typeface="Mada"/>
              </a:rPr>
              <a:t> 1-6 weeks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Chronic:</a:t>
            </a:r>
            <a:r>
              <a:rPr lang="en-GB" sz="1000">
                <a:latin typeface="Mada"/>
                <a:ea typeface="Mada"/>
                <a:cs typeface="Mada"/>
                <a:sym typeface="Mada"/>
              </a:rPr>
              <a:t> &gt; 6 weeks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highlight>
                  <a:srgbClr val="FFDDD2"/>
                </a:highlight>
                <a:latin typeface="Mada"/>
                <a:ea typeface="Mada"/>
                <a:cs typeface="Mada"/>
                <a:sym typeface="Mada"/>
              </a:rPr>
              <a:t>By abnormal healing:</a:t>
            </a:r>
            <a:endParaRPr b="1" sz="1000">
              <a:highlight>
                <a:srgbClr val="FFDDD2"/>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Overgrowth: </a:t>
            </a:r>
            <a:r>
              <a:rPr lang="en-GB" sz="1000">
                <a:latin typeface="Mada"/>
                <a:ea typeface="Mada"/>
                <a:cs typeface="Mada"/>
                <a:sym typeface="Mada"/>
              </a:rPr>
              <a:t>Hypertrophic and Keloid</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Undergrowth: </a:t>
            </a:r>
            <a:r>
              <a:rPr lang="en-GB" sz="1000">
                <a:latin typeface="Mada"/>
                <a:ea typeface="Mada"/>
                <a:cs typeface="Mada"/>
                <a:sym typeface="Mada"/>
              </a:rPr>
              <a:t>pressure sore and diabetic wounds</a:t>
            </a:r>
            <a:endParaRPr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Abnormal pigmentation</a:t>
            </a:r>
            <a:endParaRPr b="1"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latin typeface="Mada"/>
                <a:ea typeface="Mada"/>
                <a:cs typeface="Mada"/>
                <a:sym typeface="Mada"/>
              </a:rPr>
              <a:t>• Contour abnormality</a:t>
            </a:r>
            <a:endParaRPr b="1" sz="1000">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highlight>
                  <a:srgbClr val="FFDDD2"/>
                </a:highlight>
                <a:latin typeface="Mada"/>
                <a:ea typeface="Mada"/>
                <a:cs typeface="Mada"/>
                <a:sym typeface="Mada"/>
              </a:rPr>
              <a:t>Wound closure:</a:t>
            </a:r>
            <a:endParaRPr b="1" sz="1000">
              <a:solidFill>
                <a:schemeClr val="dk1"/>
              </a:solidFill>
              <a:highlight>
                <a:srgbClr val="FFDDD2"/>
              </a:highlight>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 1° intention:</a:t>
            </a:r>
            <a:r>
              <a:rPr lang="en-GB" sz="1000">
                <a:solidFill>
                  <a:schemeClr val="dk1"/>
                </a:solidFill>
                <a:latin typeface="Mada"/>
                <a:ea typeface="Mada"/>
                <a:cs typeface="Mada"/>
                <a:sym typeface="Mada"/>
              </a:rPr>
              <a:t> Primary closure by suturing the edges together.</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 2° intention:</a:t>
            </a:r>
            <a:r>
              <a:rPr lang="en-GB" sz="1000">
                <a:solidFill>
                  <a:schemeClr val="dk1"/>
                </a:solidFill>
                <a:latin typeface="Mada"/>
                <a:ea typeface="Mada"/>
                <a:cs typeface="Mada"/>
                <a:sym typeface="Mada"/>
              </a:rPr>
              <a:t> Wound left open to heal by processes of granulation contraction and epithelialization</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 3° intention: </a:t>
            </a:r>
            <a:r>
              <a:rPr lang="en-GB" sz="1000">
                <a:solidFill>
                  <a:schemeClr val="dk1"/>
                </a:solidFill>
                <a:latin typeface="Mada"/>
                <a:ea typeface="Mada"/>
                <a:cs typeface="Mada"/>
                <a:sym typeface="Mada"/>
              </a:rPr>
              <a:t>delayed primary healing (a combination of primary healing and secondary healing). </a:t>
            </a:r>
            <a:endParaRPr sz="10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latin typeface="Mada"/>
                <a:ea typeface="Mada"/>
                <a:cs typeface="Mada"/>
                <a:sym typeface="Mada"/>
              </a:rPr>
              <a:t>                               Desired for contaminated wounds</a:t>
            </a:r>
            <a:endParaRPr b="1" sz="1000">
              <a:latin typeface="Mada"/>
              <a:ea typeface="Mada"/>
              <a:cs typeface="Mada"/>
              <a:sym typeface="Mada"/>
            </a:endParaRPr>
          </a:p>
        </p:txBody>
      </p:sp>
      <p:pic>
        <p:nvPicPr>
          <p:cNvPr id="166" name="Google Shape;166;p20"/>
          <p:cNvPicPr preferRelativeResize="0"/>
          <p:nvPr/>
        </p:nvPicPr>
        <p:blipFill>
          <a:blip r:embed="rId3">
            <a:alphaModFix/>
          </a:blip>
          <a:stretch>
            <a:fillRect/>
          </a:stretch>
        </p:blipFill>
        <p:spPr>
          <a:xfrm>
            <a:off x="1281100" y="5261275"/>
            <a:ext cx="1727874" cy="1211374"/>
          </a:xfrm>
          <a:prstGeom prst="rect">
            <a:avLst/>
          </a:prstGeom>
          <a:noFill/>
          <a:ln cap="flat" cmpd="sng" w="9525">
            <a:solidFill>
              <a:srgbClr val="B7B7B7"/>
            </a:solidFill>
            <a:prstDash val="solid"/>
            <a:round/>
            <a:headEnd len="sm" w="sm" type="none"/>
            <a:tailEnd len="sm" w="sm" type="none"/>
          </a:ln>
        </p:spPr>
      </p:pic>
      <p:pic>
        <p:nvPicPr>
          <p:cNvPr id="167" name="Google Shape;167;p20"/>
          <p:cNvPicPr preferRelativeResize="0"/>
          <p:nvPr/>
        </p:nvPicPr>
        <p:blipFill>
          <a:blip r:embed="rId4">
            <a:alphaModFix/>
          </a:blip>
          <a:stretch>
            <a:fillRect/>
          </a:stretch>
        </p:blipFill>
        <p:spPr>
          <a:xfrm>
            <a:off x="3094184" y="5261274"/>
            <a:ext cx="2879598" cy="1211375"/>
          </a:xfrm>
          <a:prstGeom prst="rect">
            <a:avLst/>
          </a:prstGeom>
          <a:noFill/>
          <a:ln>
            <a:noFill/>
          </a:ln>
        </p:spPr>
      </p:pic>
      <p:sp>
        <p:nvSpPr>
          <p:cNvPr id="168" name="Google Shape;168;p20"/>
          <p:cNvSpPr txBox="1"/>
          <p:nvPr/>
        </p:nvSpPr>
        <p:spPr>
          <a:xfrm>
            <a:off x="1197000" y="5142763"/>
            <a:ext cx="4834500" cy="1448400"/>
          </a:xfrm>
          <a:prstGeom prst="rect">
            <a:avLst/>
          </a:prstGeom>
          <a:noFill/>
          <a:ln cap="flat" cmpd="sng" w="19050">
            <a:solidFill>
              <a:srgbClr val="C4EAE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p:nvPr/>
        </p:nvSpPr>
        <p:spPr>
          <a:xfrm>
            <a:off x="4062075" y="7212125"/>
            <a:ext cx="835800" cy="768900"/>
          </a:xfrm>
          <a:prstGeom prst="chevron">
            <a:avLst>
              <a:gd fmla="val 50000"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txBox="1"/>
          <p:nvPr/>
        </p:nvSpPr>
        <p:spPr>
          <a:xfrm>
            <a:off x="4864475" y="7147225"/>
            <a:ext cx="2424000" cy="9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Horizontal repair</a:t>
            </a:r>
            <a:r>
              <a:rPr lang="en-GB" sz="1000">
                <a:latin typeface="Mada"/>
                <a:ea typeface="Mada"/>
                <a:cs typeface="Mada"/>
                <a:sym typeface="Mada"/>
              </a:rPr>
              <a:t>: by contraction (edge to edge proximation)</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latin typeface="Mada"/>
                <a:ea typeface="Mada"/>
                <a:cs typeface="Mada"/>
                <a:sym typeface="Mada"/>
              </a:rPr>
              <a:t>Vertical repair</a:t>
            </a:r>
            <a:r>
              <a:rPr lang="en-GB" sz="1000">
                <a:latin typeface="Mada"/>
                <a:ea typeface="Mada"/>
                <a:cs typeface="Mada"/>
                <a:sym typeface="Mada"/>
              </a:rPr>
              <a:t>: by epithelializatiion</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pic>
        <p:nvPicPr>
          <p:cNvPr id="171" name="Google Shape;171;p20"/>
          <p:cNvPicPr preferRelativeResize="0"/>
          <p:nvPr/>
        </p:nvPicPr>
        <p:blipFill>
          <a:blip r:embed="rId5">
            <a:alphaModFix/>
          </a:blip>
          <a:stretch>
            <a:fillRect/>
          </a:stretch>
        </p:blipFill>
        <p:spPr>
          <a:xfrm>
            <a:off x="5832675" y="8531136"/>
            <a:ext cx="1615750" cy="2014866"/>
          </a:xfrm>
          <a:prstGeom prst="rect">
            <a:avLst/>
          </a:prstGeom>
          <a:noFill/>
          <a:ln cap="flat" cmpd="sng" w="19050">
            <a:solidFill>
              <a:srgbClr val="FFDDD2"/>
            </a:solidFill>
            <a:prstDash val="dash"/>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Wound Healing:</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78" name="Google Shape;178;p21"/>
          <p:cNvCxnSpPr/>
          <p:nvPr/>
        </p:nvCxnSpPr>
        <p:spPr>
          <a:xfrm>
            <a:off x="2077075" y="60135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79" name="Google Shape;179;p21"/>
          <p:cNvSpPr txBox="1"/>
          <p:nvPr/>
        </p:nvSpPr>
        <p:spPr>
          <a:xfrm>
            <a:off x="139850" y="752500"/>
            <a:ext cx="7368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Obj4: Recognize the factors affecting wound healing</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000">
              <a:latin typeface="Mada"/>
              <a:ea typeface="Mada"/>
              <a:cs typeface="Mada"/>
              <a:sym typeface="Mada"/>
            </a:endParaRPr>
          </a:p>
        </p:txBody>
      </p:sp>
      <p:sp>
        <p:nvSpPr>
          <p:cNvPr id="180" name="Google Shape;180;p21"/>
          <p:cNvSpPr/>
          <p:nvPr/>
        </p:nvSpPr>
        <p:spPr>
          <a:xfrm>
            <a:off x="3378662" y="1176456"/>
            <a:ext cx="792600" cy="759600"/>
          </a:xfrm>
          <a:prstGeom prst="ellipse">
            <a:avLst/>
          </a:prstGeom>
          <a:solidFill>
            <a:srgbClr val="83C5BE"/>
          </a:solidFill>
          <a:ln cap="flat" cmpd="sng" w="9525">
            <a:solidFill>
              <a:srgbClr val="83C5B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81" name="Google Shape;181;p21"/>
          <p:cNvSpPr txBox="1"/>
          <p:nvPr/>
        </p:nvSpPr>
        <p:spPr>
          <a:xfrm flipH="1">
            <a:off x="4408115" y="1514528"/>
            <a:ext cx="2582700" cy="10041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Oxygen</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Infection</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Acidity</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Radiation</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Loss of growth factors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Denervation </a:t>
            </a:r>
            <a:r>
              <a:rPr lang="en-GB" sz="1000">
                <a:solidFill>
                  <a:srgbClr val="6AA84F"/>
                </a:solidFill>
                <a:latin typeface="Mada"/>
                <a:ea typeface="Mada"/>
                <a:cs typeface="Mada"/>
                <a:sym typeface="Mada"/>
              </a:rPr>
              <a:t>(in diabetics)</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Iatrogenic</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Edema</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Cancer</a:t>
            </a:r>
            <a:endParaRPr baseline="30000"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Foreign body</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182" name="Google Shape;182;p21"/>
          <p:cNvSpPr txBox="1"/>
          <p:nvPr/>
        </p:nvSpPr>
        <p:spPr>
          <a:xfrm flipH="1">
            <a:off x="1213378" y="1514536"/>
            <a:ext cx="2643300" cy="1275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Nutrition</a:t>
            </a:r>
            <a:endParaRPr baseline="30000"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Drugs/Toxins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Age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DM</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Smoking</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Vascular disease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Obesity</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Systemic diseases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Idiopathic</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Inherited diseases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solidFill>
                  <a:srgbClr val="1C4588"/>
                </a:solidFill>
                <a:latin typeface="Mada"/>
                <a:ea typeface="Mada"/>
                <a:cs typeface="Mada"/>
                <a:sym typeface="Mada"/>
              </a:rPr>
              <a:t>Surgical technique</a:t>
            </a:r>
            <a:endParaRPr baseline="30000"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183" name="Google Shape;183;p21"/>
          <p:cNvSpPr txBox="1"/>
          <p:nvPr/>
        </p:nvSpPr>
        <p:spPr>
          <a:xfrm>
            <a:off x="1303075" y="1231951"/>
            <a:ext cx="24639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000">
                <a:solidFill>
                  <a:srgbClr val="006D77"/>
                </a:solidFill>
                <a:latin typeface="Lora"/>
                <a:ea typeface="Lora"/>
                <a:cs typeface="Lora"/>
                <a:sym typeface="Lora"/>
              </a:rPr>
              <a:t>General </a:t>
            </a:r>
            <a:r>
              <a:rPr b="1" lang="en-GB" sz="1000">
                <a:solidFill>
                  <a:srgbClr val="6AA84F"/>
                </a:solidFill>
                <a:latin typeface="Lora"/>
                <a:ea typeface="Lora"/>
                <a:cs typeface="Lora"/>
                <a:sym typeface="Lora"/>
              </a:rPr>
              <a:t>(patient):</a:t>
            </a:r>
            <a:endParaRPr b="1" sz="1000">
              <a:solidFill>
                <a:srgbClr val="6AA84F"/>
              </a:solidFill>
              <a:latin typeface="Mada"/>
              <a:ea typeface="Mada"/>
              <a:cs typeface="Mada"/>
              <a:sym typeface="Mada"/>
            </a:endParaRPr>
          </a:p>
        </p:txBody>
      </p:sp>
      <p:sp>
        <p:nvSpPr>
          <p:cNvPr id="184" name="Google Shape;184;p21"/>
          <p:cNvSpPr txBox="1"/>
          <p:nvPr/>
        </p:nvSpPr>
        <p:spPr>
          <a:xfrm>
            <a:off x="4110492" y="1231953"/>
            <a:ext cx="2310000" cy="70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000">
                <a:solidFill>
                  <a:srgbClr val="006D77"/>
                </a:solidFill>
                <a:latin typeface="Lora"/>
                <a:ea typeface="Lora"/>
                <a:cs typeface="Lora"/>
                <a:sym typeface="Lora"/>
              </a:rPr>
              <a:t>Local </a:t>
            </a:r>
            <a:r>
              <a:rPr b="1" lang="en-GB" sz="1000">
                <a:solidFill>
                  <a:srgbClr val="6AA84F"/>
                </a:solidFill>
                <a:latin typeface="Lora"/>
                <a:ea typeface="Lora"/>
                <a:cs typeface="Lora"/>
                <a:sym typeface="Lora"/>
              </a:rPr>
              <a:t>(wound):</a:t>
            </a:r>
            <a:endParaRPr b="1" sz="1000">
              <a:solidFill>
                <a:srgbClr val="6AA84F"/>
              </a:solidFill>
              <a:latin typeface="Mada"/>
              <a:ea typeface="Mada"/>
              <a:cs typeface="Mada"/>
              <a:sym typeface="Mada"/>
            </a:endParaRPr>
          </a:p>
        </p:txBody>
      </p:sp>
      <p:sp>
        <p:nvSpPr>
          <p:cNvPr id="185" name="Google Shape;185;p21"/>
          <p:cNvSpPr/>
          <p:nvPr/>
        </p:nvSpPr>
        <p:spPr>
          <a:xfrm>
            <a:off x="3486803" y="719111"/>
            <a:ext cx="373200" cy="3435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cxnSp>
        <p:nvCxnSpPr>
          <p:cNvPr id="186" name="Google Shape;186;p21"/>
          <p:cNvCxnSpPr/>
          <p:nvPr/>
        </p:nvCxnSpPr>
        <p:spPr>
          <a:xfrm>
            <a:off x="1128201" y="1534282"/>
            <a:ext cx="5090400" cy="2400"/>
          </a:xfrm>
          <a:prstGeom prst="straightConnector1">
            <a:avLst/>
          </a:prstGeom>
          <a:noFill/>
          <a:ln cap="flat" cmpd="sng" w="28575">
            <a:solidFill>
              <a:srgbClr val="83C5BE"/>
            </a:solidFill>
            <a:prstDash val="solid"/>
            <a:round/>
            <a:headEnd len="med" w="med" type="oval"/>
            <a:tailEnd len="med" w="med" type="oval"/>
          </a:ln>
        </p:spPr>
      </p:cxnSp>
      <p:grpSp>
        <p:nvGrpSpPr>
          <p:cNvPr id="187" name="Google Shape;187;p21"/>
          <p:cNvGrpSpPr/>
          <p:nvPr/>
        </p:nvGrpSpPr>
        <p:grpSpPr>
          <a:xfrm>
            <a:off x="3534488" y="1316863"/>
            <a:ext cx="480958" cy="476433"/>
            <a:chOff x="3272275" y="1629625"/>
            <a:chExt cx="440075" cy="421100"/>
          </a:xfrm>
        </p:grpSpPr>
        <p:sp>
          <p:nvSpPr>
            <p:cNvPr id="188" name="Google Shape;188;p21"/>
            <p:cNvSpPr/>
            <p:nvPr/>
          </p:nvSpPr>
          <p:spPr>
            <a:xfrm>
              <a:off x="3272275" y="1629625"/>
              <a:ext cx="440075" cy="421100"/>
            </a:xfrm>
            <a:custGeom>
              <a:rect b="b" l="l" r="r" t="t"/>
              <a:pathLst>
                <a:path extrusionOk="0" h="16844" w="17603">
                  <a:moveTo>
                    <a:pt x="13370" y="0"/>
                  </a:moveTo>
                  <a:cubicBezTo>
                    <a:pt x="12383" y="0"/>
                    <a:pt x="11397" y="377"/>
                    <a:pt x="10645" y="1132"/>
                  </a:cubicBezTo>
                  <a:lnTo>
                    <a:pt x="1510" y="10267"/>
                  </a:lnTo>
                  <a:cubicBezTo>
                    <a:pt x="1" y="11771"/>
                    <a:pt x="1" y="14212"/>
                    <a:pt x="1510" y="15716"/>
                  </a:cubicBezTo>
                  <a:cubicBezTo>
                    <a:pt x="2261" y="16468"/>
                    <a:pt x="3248" y="16844"/>
                    <a:pt x="4234" y="16844"/>
                  </a:cubicBezTo>
                  <a:cubicBezTo>
                    <a:pt x="5220" y="16844"/>
                    <a:pt x="6206" y="16468"/>
                    <a:pt x="6958" y="15716"/>
                  </a:cubicBezTo>
                  <a:lnTo>
                    <a:pt x="16094" y="6580"/>
                  </a:lnTo>
                  <a:cubicBezTo>
                    <a:pt x="17602" y="5076"/>
                    <a:pt x="17602" y="2636"/>
                    <a:pt x="16094" y="1132"/>
                  </a:cubicBezTo>
                  <a:cubicBezTo>
                    <a:pt x="15342" y="377"/>
                    <a:pt x="14356" y="0"/>
                    <a:pt x="1337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89" name="Google Shape;189;p21"/>
            <p:cNvSpPr/>
            <p:nvPr/>
          </p:nvSpPr>
          <p:spPr>
            <a:xfrm>
              <a:off x="3340925" y="1688700"/>
              <a:ext cx="302900" cy="302925"/>
            </a:xfrm>
            <a:custGeom>
              <a:rect b="b" l="l" r="r" t="t"/>
              <a:pathLst>
                <a:path extrusionOk="0" h="12117" w="12116">
                  <a:moveTo>
                    <a:pt x="6662" y="1"/>
                  </a:moveTo>
                  <a:lnTo>
                    <a:pt x="0" y="6663"/>
                  </a:lnTo>
                  <a:lnTo>
                    <a:pt x="5454" y="12116"/>
                  </a:lnTo>
                  <a:lnTo>
                    <a:pt x="12116" y="5454"/>
                  </a:lnTo>
                  <a:lnTo>
                    <a:pt x="6662"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0" name="Google Shape;190;p21"/>
            <p:cNvSpPr/>
            <p:nvPr/>
          </p:nvSpPr>
          <p:spPr>
            <a:xfrm>
              <a:off x="3272400" y="1629625"/>
              <a:ext cx="439950" cy="421100"/>
            </a:xfrm>
            <a:custGeom>
              <a:rect b="b" l="l" r="r" t="t"/>
              <a:pathLst>
                <a:path extrusionOk="0" h="16844" w="17598">
                  <a:moveTo>
                    <a:pt x="4229" y="0"/>
                  </a:moveTo>
                  <a:cubicBezTo>
                    <a:pt x="3243" y="0"/>
                    <a:pt x="2256" y="377"/>
                    <a:pt x="1505" y="1132"/>
                  </a:cubicBezTo>
                  <a:cubicBezTo>
                    <a:pt x="1" y="2636"/>
                    <a:pt x="1" y="5076"/>
                    <a:pt x="1505" y="6580"/>
                  </a:cubicBezTo>
                  <a:lnTo>
                    <a:pt x="10640" y="15716"/>
                  </a:lnTo>
                  <a:cubicBezTo>
                    <a:pt x="11392" y="16468"/>
                    <a:pt x="12378" y="16844"/>
                    <a:pt x="13365" y="16844"/>
                  </a:cubicBezTo>
                  <a:cubicBezTo>
                    <a:pt x="14352" y="16844"/>
                    <a:pt x="15339" y="16468"/>
                    <a:pt x="16093" y="15716"/>
                  </a:cubicBezTo>
                  <a:cubicBezTo>
                    <a:pt x="17597" y="14212"/>
                    <a:pt x="17597" y="11771"/>
                    <a:pt x="16093" y="10267"/>
                  </a:cubicBezTo>
                  <a:lnTo>
                    <a:pt x="6958" y="1132"/>
                  </a:lnTo>
                  <a:cubicBezTo>
                    <a:pt x="6204" y="377"/>
                    <a:pt x="5216" y="0"/>
                    <a:pt x="4229"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1" name="Google Shape;191;p21"/>
            <p:cNvSpPr/>
            <p:nvPr/>
          </p:nvSpPr>
          <p:spPr>
            <a:xfrm>
              <a:off x="3510175" y="1857950"/>
              <a:ext cx="202175" cy="192775"/>
            </a:xfrm>
            <a:custGeom>
              <a:rect b="b" l="l" r="r" t="t"/>
              <a:pathLst>
                <a:path extrusionOk="0" h="7711" w="8087">
                  <a:moveTo>
                    <a:pt x="5454" y="1"/>
                  </a:moveTo>
                  <a:lnTo>
                    <a:pt x="5454" y="1"/>
                  </a:lnTo>
                  <a:cubicBezTo>
                    <a:pt x="6957" y="1505"/>
                    <a:pt x="6957" y="3945"/>
                    <a:pt x="5449" y="5454"/>
                  </a:cubicBezTo>
                  <a:cubicBezTo>
                    <a:pt x="4697" y="6206"/>
                    <a:pt x="3711" y="6582"/>
                    <a:pt x="2724" y="6582"/>
                  </a:cubicBezTo>
                  <a:cubicBezTo>
                    <a:pt x="1738" y="6582"/>
                    <a:pt x="752" y="6206"/>
                    <a:pt x="0" y="5454"/>
                  </a:cubicBezTo>
                  <a:lnTo>
                    <a:pt x="0" y="5454"/>
                  </a:lnTo>
                  <a:lnTo>
                    <a:pt x="1129" y="6583"/>
                  </a:lnTo>
                  <a:cubicBezTo>
                    <a:pt x="1881" y="7334"/>
                    <a:pt x="2866" y="7710"/>
                    <a:pt x="3851" y="7710"/>
                  </a:cubicBezTo>
                  <a:cubicBezTo>
                    <a:pt x="4838" y="7710"/>
                    <a:pt x="5825" y="7333"/>
                    <a:pt x="6578" y="6578"/>
                  </a:cubicBezTo>
                  <a:cubicBezTo>
                    <a:pt x="8086" y="5074"/>
                    <a:pt x="8086" y="2634"/>
                    <a:pt x="6578" y="1130"/>
                  </a:cubicBezTo>
                  <a:lnTo>
                    <a:pt x="6582" y="1130"/>
                  </a:lnTo>
                  <a:lnTo>
                    <a:pt x="545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2" name="Google Shape;192;p21"/>
            <p:cNvSpPr/>
            <p:nvPr/>
          </p:nvSpPr>
          <p:spPr>
            <a:xfrm>
              <a:off x="3406275" y="1755350"/>
              <a:ext cx="170550" cy="168125"/>
            </a:xfrm>
            <a:custGeom>
              <a:rect b="b" l="l" r="r" t="t"/>
              <a:pathLst>
                <a:path extrusionOk="0" h="6725" w="6822">
                  <a:moveTo>
                    <a:pt x="2870" y="1"/>
                  </a:moveTo>
                  <a:cubicBezTo>
                    <a:pt x="2747" y="1"/>
                    <a:pt x="2624" y="47"/>
                    <a:pt x="2530" y="141"/>
                  </a:cubicBezTo>
                  <a:lnTo>
                    <a:pt x="188" y="2484"/>
                  </a:lnTo>
                  <a:cubicBezTo>
                    <a:pt x="1" y="2671"/>
                    <a:pt x="1" y="2976"/>
                    <a:pt x="188" y="3163"/>
                  </a:cubicBezTo>
                  <a:lnTo>
                    <a:pt x="3613" y="6588"/>
                  </a:lnTo>
                  <a:cubicBezTo>
                    <a:pt x="3706" y="6679"/>
                    <a:pt x="3829" y="6725"/>
                    <a:pt x="3952" y="6725"/>
                  </a:cubicBezTo>
                  <a:cubicBezTo>
                    <a:pt x="4075" y="6725"/>
                    <a:pt x="4198" y="6679"/>
                    <a:pt x="4292" y="6588"/>
                  </a:cubicBezTo>
                  <a:lnTo>
                    <a:pt x="6634" y="4245"/>
                  </a:lnTo>
                  <a:cubicBezTo>
                    <a:pt x="6822" y="4053"/>
                    <a:pt x="6817" y="3749"/>
                    <a:pt x="6630" y="3561"/>
                  </a:cubicBezTo>
                  <a:lnTo>
                    <a:pt x="3210" y="141"/>
                  </a:lnTo>
                  <a:cubicBezTo>
                    <a:pt x="3116" y="47"/>
                    <a:pt x="2993" y="1"/>
                    <a:pt x="287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3" name="Google Shape;193;p21"/>
            <p:cNvSpPr/>
            <p:nvPr/>
          </p:nvSpPr>
          <p:spPr>
            <a:xfrm>
              <a:off x="3458150" y="1755275"/>
              <a:ext cx="118675" cy="168200"/>
            </a:xfrm>
            <a:custGeom>
              <a:rect b="b" l="l" r="r" t="t"/>
              <a:pathLst>
                <a:path extrusionOk="0" h="6728" w="4747">
                  <a:moveTo>
                    <a:pt x="802" y="0"/>
                  </a:moveTo>
                  <a:cubicBezTo>
                    <a:pt x="678" y="0"/>
                    <a:pt x="554" y="48"/>
                    <a:pt x="460" y="144"/>
                  </a:cubicBezTo>
                  <a:lnTo>
                    <a:pt x="1" y="603"/>
                  </a:lnTo>
                  <a:lnTo>
                    <a:pt x="1519" y="2117"/>
                  </a:lnTo>
                  <a:cubicBezTo>
                    <a:pt x="2507" y="3105"/>
                    <a:pt x="2507" y="4707"/>
                    <a:pt x="1519" y="5700"/>
                  </a:cubicBezTo>
                  <a:lnTo>
                    <a:pt x="1083" y="6136"/>
                  </a:lnTo>
                  <a:lnTo>
                    <a:pt x="1538" y="6591"/>
                  </a:lnTo>
                  <a:cubicBezTo>
                    <a:pt x="1634" y="6682"/>
                    <a:pt x="1757" y="6728"/>
                    <a:pt x="1880" y="6728"/>
                  </a:cubicBezTo>
                  <a:cubicBezTo>
                    <a:pt x="2003" y="6728"/>
                    <a:pt x="2126" y="6682"/>
                    <a:pt x="2222" y="6591"/>
                  </a:cubicBezTo>
                  <a:lnTo>
                    <a:pt x="4564" y="4248"/>
                  </a:lnTo>
                  <a:cubicBezTo>
                    <a:pt x="4747" y="4061"/>
                    <a:pt x="4747" y="3756"/>
                    <a:pt x="4564" y="3569"/>
                  </a:cubicBezTo>
                  <a:lnTo>
                    <a:pt x="1139" y="144"/>
                  </a:lnTo>
                  <a:cubicBezTo>
                    <a:pt x="1048" y="48"/>
                    <a:pt x="925" y="0"/>
                    <a:pt x="802"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4" name="Google Shape;194;p21"/>
            <p:cNvSpPr/>
            <p:nvPr/>
          </p:nvSpPr>
          <p:spPr>
            <a:xfrm>
              <a:off x="3341625" y="1768600"/>
              <a:ext cx="26150" cy="21700"/>
            </a:xfrm>
            <a:custGeom>
              <a:rect b="b" l="l" r="r" t="t"/>
              <a:pathLst>
                <a:path extrusionOk="0" h="868" w="1046">
                  <a:moveTo>
                    <a:pt x="496" y="1"/>
                  </a:moveTo>
                  <a:cubicBezTo>
                    <a:pt x="230" y="1"/>
                    <a:pt x="1" y="342"/>
                    <a:pt x="249" y="590"/>
                  </a:cubicBezTo>
                  <a:lnTo>
                    <a:pt x="427" y="768"/>
                  </a:lnTo>
                  <a:cubicBezTo>
                    <a:pt x="488" y="829"/>
                    <a:pt x="577" y="867"/>
                    <a:pt x="666" y="867"/>
                  </a:cubicBezTo>
                  <a:cubicBezTo>
                    <a:pt x="671" y="867"/>
                    <a:pt x="676" y="867"/>
                    <a:pt x="681" y="867"/>
                  </a:cubicBezTo>
                  <a:cubicBezTo>
                    <a:pt x="769" y="867"/>
                    <a:pt x="852" y="830"/>
                    <a:pt x="909" y="768"/>
                  </a:cubicBezTo>
                  <a:cubicBezTo>
                    <a:pt x="1045" y="632"/>
                    <a:pt x="1045" y="417"/>
                    <a:pt x="909" y="281"/>
                  </a:cubicBezTo>
                  <a:lnTo>
                    <a:pt x="736" y="108"/>
                  </a:lnTo>
                  <a:cubicBezTo>
                    <a:pt x="661" y="32"/>
                    <a:pt x="576" y="1"/>
                    <a:pt x="496"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5" name="Google Shape;195;p21"/>
            <p:cNvSpPr/>
            <p:nvPr/>
          </p:nvSpPr>
          <p:spPr>
            <a:xfrm>
              <a:off x="3334575" y="1724550"/>
              <a:ext cx="25825" cy="21550"/>
            </a:xfrm>
            <a:custGeom>
              <a:rect b="b" l="l" r="r" t="t"/>
              <a:pathLst>
                <a:path extrusionOk="0" h="862" w="1033">
                  <a:moveTo>
                    <a:pt x="490" y="0"/>
                  </a:moveTo>
                  <a:cubicBezTo>
                    <a:pt x="226" y="0"/>
                    <a:pt x="0" y="336"/>
                    <a:pt x="236" y="586"/>
                  </a:cubicBezTo>
                  <a:lnTo>
                    <a:pt x="414" y="759"/>
                  </a:lnTo>
                  <a:cubicBezTo>
                    <a:pt x="479" y="827"/>
                    <a:pt x="567" y="861"/>
                    <a:pt x="655" y="861"/>
                  </a:cubicBezTo>
                  <a:cubicBezTo>
                    <a:pt x="743" y="861"/>
                    <a:pt x="831" y="827"/>
                    <a:pt x="896" y="759"/>
                  </a:cubicBezTo>
                  <a:cubicBezTo>
                    <a:pt x="1032" y="628"/>
                    <a:pt x="1032" y="408"/>
                    <a:pt x="896" y="277"/>
                  </a:cubicBezTo>
                  <a:lnTo>
                    <a:pt x="723" y="99"/>
                  </a:lnTo>
                  <a:cubicBezTo>
                    <a:pt x="649" y="29"/>
                    <a:pt x="568" y="0"/>
                    <a:pt x="490"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6" name="Google Shape;196;p21"/>
            <p:cNvSpPr/>
            <p:nvPr/>
          </p:nvSpPr>
          <p:spPr>
            <a:xfrm>
              <a:off x="3373250" y="1685775"/>
              <a:ext cx="25800" cy="21575"/>
            </a:xfrm>
            <a:custGeom>
              <a:rect b="b" l="l" r="r" t="t"/>
              <a:pathLst>
                <a:path extrusionOk="0" h="863" w="1032">
                  <a:moveTo>
                    <a:pt x="489" y="1"/>
                  </a:moveTo>
                  <a:cubicBezTo>
                    <a:pt x="226" y="1"/>
                    <a:pt x="1" y="337"/>
                    <a:pt x="239" y="586"/>
                  </a:cubicBezTo>
                  <a:lnTo>
                    <a:pt x="413" y="760"/>
                  </a:lnTo>
                  <a:cubicBezTo>
                    <a:pt x="478" y="825"/>
                    <a:pt x="563" y="863"/>
                    <a:pt x="656" y="863"/>
                  </a:cubicBezTo>
                  <a:cubicBezTo>
                    <a:pt x="745" y="863"/>
                    <a:pt x="834" y="825"/>
                    <a:pt x="895" y="760"/>
                  </a:cubicBezTo>
                  <a:cubicBezTo>
                    <a:pt x="1031" y="624"/>
                    <a:pt x="1031" y="408"/>
                    <a:pt x="895" y="277"/>
                  </a:cubicBezTo>
                  <a:lnTo>
                    <a:pt x="722" y="99"/>
                  </a:lnTo>
                  <a:cubicBezTo>
                    <a:pt x="648" y="30"/>
                    <a:pt x="567" y="1"/>
                    <a:pt x="48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7" name="Google Shape;197;p21"/>
            <p:cNvSpPr/>
            <p:nvPr/>
          </p:nvSpPr>
          <p:spPr>
            <a:xfrm>
              <a:off x="3379575" y="1730900"/>
              <a:ext cx="26025" cy="21675"/>
            </a:xfrm>
            <a:custGeom>
              <a:rect b="b" l="l" r="r" t="t"/>
              <a:pathLst>
                <a:path extrusionOk="0" h="867" w="1041">
                  <a:moveTo>
                    <a:pt x="491" y="0"/>
                  </a:moveTo>
                  <a:cubicBezTo>
                    <a:pt x="227" y="0"/>
                    <a:pt x="1" y="342"/>
                    <a:pt x="249" y="590"/>
                  </a:cubicBezTo>
                  <a:lnTo>
                    <a:pt x="422" y="763"/>
                  </a:lnTo>
                  <a:cubicBezTo>
                    <a:pt x="488" y="829"/>
                    <a:pt x="572" y="866"/>
                    <a:pt x="666" y="866"/>
                  </a:cubicBezTo>
                  <a:cubicBezTo>
                    <a:pt x="755" y="866"/>
                    <a:pt x="844" y="829"/>
                    <a:pt x="909" y="768"/>
                  </a:cubicBezTo>
                  <a:cubicBezTo>
                    <a:pt x="1040" y="632"/>
                    <a:pt x="1040" y="416"/>
                    <a:pt x="909" y="281"/>
                  </a:cubicBezTo>
                  <a:lnTo>
                    <a:pt x="731" y="107"/>
                  </a:lnTo>
                  <a:cubicBezTo>
                    <a:pt x="656" y="32"/>
                    <a:pt x="572" y="0"/>
                    <a:pt x="4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8" name="Google Shape;198;p21"/>
            <p:cNvSpPr/>
            <p:nvPr/>
          </p:nvSpPr>
          <p:spPr>
            <a:xfrm>
              <a:off x="3417625" y="1693250"/>
              <a:ext cx="25675" cy="21500"/>
            </a:xfrm>
            <a:custGeom>
              <a:rect b="b" l="l" r="r" t="t"/>
              <a:pathLst>
                <a:path extrusionOk="0" h="860" w="1027">
                  <a:moveTo>
                    <a:pt x="484" y="1"/>
                  </a:moveTo>
                  <a:cubicBezTo>
                    <a:pt x="222" y="1"/>
                    <a:pt x="1" y="333"/>
                    <a:pt x="235" y="583"/>
                  </a:cubicBezTo>
                  <a:lnTo>
                    <a:pt x="409" y="761"/>
                  </a:lnTo>
                  <a:cubicBezTo>
                    <a:pt x="474" y="826"/>
                    <a:pt x="559" y="859"/>
                    <a:pt x="652" y="859"/>
                  </a:cubicBezTo>
                  <a:cubicBezTo>
                    <a:pt x="657" y="859"/>
                    <a:pt x="662" y="859"/>
                    <a:pt x="667" y="859"/>
                  </a:cubicBezTo>
                  <a:cubicBezTo>
                    <a:pt x="751" y="859"/>
                    <a:pt x="834" y="822"/>
                    <a:pt x="896" y="761"/>
                  </a:cubicBezTo>
                  <a:cubicBezTo>
                    <a:pt x="1027" y="625"/>
                    <a:pt x="1027" y="409"/>
                    <a:pt x="896" y="273"/>
                  </a:cubicBezTo>
                  <a:lnTo>
                    <a:pt x="718" y="100"/>
                  </a:lnTo>
                  <a:cubicBezTo>
                    <a:pt x="644" y="30"/>
                    <a:pt x="562" y="1"/>
                    <a:pt x="484"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99" name="Google Shape;199;p21"/>
            <p:cNvSpPr/>
            <p:nvPr/>
          </p:nvSpPr>
          <p:spPr>
            <a:xfrm>
              <a:off x="3538500" y="1965400"/>
              <a:ext cx="26025" cy="21775"/>
            </a:xfrm>
            <a:custGeom>
              <a:rect b="b" l="l" r="r" t="t"/>
              <a:pathLst>
                <a:path extrusionOk="0" h="871" w="1041">
                  <a:moveTo>
                    <a:pt x="493" y="0"/>
                  </a:moveTo>
                  <a:cubicBezTo>
                    <a:pt x="228" y="0"/>
                    <a:pt x="1" y="345"/>
                    <a:pt x="249" y="594"/>
                  </a:cubicBezTo>
                  <a:lnTo>
                    <a:pt x="423" y="767"/>
                  </a:lnTo>
                  <a:cubicBezTo>
                    <a:pt x="488" y="833"/>
                    <a:pt x="572" y="870"/>
                    <a:pt x="666" y="870"/>
                  </a:cubicBezTo>
                  <a:cubicBezTo>
                    <a:pt x="755" y="870"/>
                    <a:pt x="844" y="833"/>
                    <a:pt x="910" y="767"/>
                  </a:cubicBezTo>
                  <a:cubicBezTo>
                    <a:pt x="1041" y="631"/>
                    <a:pt x="1041" y="416"/>
                    <a:pt x="910" y="284"/>
                  </a:cubicBezTo>
                  <a:lnTo>
                    <a:pt x="732" y="106"/>
                  </a:lnTo>
                  <a:cubicBezTo>
                    <a:pt x="657" y="32"/>
                    <a:pt x="573" y="0"/>
                    <a:pt x="49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00" name="Google Shape;200;p21"/>
            <p:cNvSpPr/>
            <p:nvPr/>
          </p:nvSpPr>
          <p:spPr>
            <a:xfrm>
              <a:off x="3582800" y="1972875"/>
              <a:ext cx="26000" cy="21775"/>
            </a:xfrm>
            <a:custGeom>
              <a:rect b="b" l="l" r="r" t="t"/>
              <a:pathLst>
                <a:path extrusionOk="0" h="871" w="1040">
                  <a:moveTo>
                    <a:pt x="491" y="0"/>
                  </a:moveTo>
                  <a:cubicBezTo>
                    <a:pt x="226" y="0"/>
                    <a:pt x="0" y="342"/>
                    <a:pt x="248" y="590"/>
                  </a:cubicBezTo>
                  <a:lnTo>
                    <a:pt x="426" y="768"/>
                  </a:lnTo>
                  <a:cubicBezTo>
                    <a:pt x="487" y="833"/>
                    <a:pt x="576" y="866"/>
                    <a:pt x="665" y="871"/>
                  </a:cubicBezTo>
                  <a:cubicBezTo>
                    <a:pt x="759" y="871"/>
                    <a:pt x="843" y="833"/>
                    <a:pt x="909" y="768"/>
                  </a:cubicBezTo>
                  <a:cubicBezTo>
                    <a:pt x="1040" y="632"/>
                    <a:pt x="1040" y="416"/>
                    <a:pt x="909" y="281"/>
                  </a:cubicBezTo>
                  <a:lnTo>
                    <a:pt x="731" y="107"/>
                  </a:lnTo>
                  <a:cubicBezTo>
                    <a:pt x="655" y="32"/>
                    <a:pt x="571" y="0"/>
                    <a:pt x="49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01" name="Google Shape;201;p21"/>
            <p:cNvSpPr/>
            <p:nvPr/>
          </p:nvSpPr>
          <p:spPr>
            <a:xfrm>
              <a:off x="3621450" y="1934225"/>
              <a:ext cx="26125" cy="21675"/>
            </a:xfrm>
            <a:custGeom>
              <a:rect b="b" l="l" r="r" t="t"/>
              <a:pathLst>
                <a:path extrusionOk="0" h="867" w="1045">
                  <a:moveTo>
                    <a:pt x="495" y="0"/>
                  </a:moveTo>
                  <a:cubicBezTo>
                    <a:pt x="229" y="0"/>
                    <a:pt x="0" y="342"/>
                    <a:pt x="248" y="590"/>
                  </a:cubicBezTo>
                  <a:lnTo>
                    <a:pt x="426" y="768"/>
                  </a:lnTo>
                  <a:cubicBezTo>
                    <a:pt x="487" y="829"/>
                    <a:pt x="576" y="866"/>
                    <a:pt x="670" y="866"/>
                  </a:cubicBezTo>
                  <a:cubicBezTo>
                    <a:pt x="759" y="866"/>
                    <a:pt x="848" y="833"/>
                    <a:pt x="909" y="768"/>
                  </a:cubicBezTo>
                  <a:cubicBezTo>
                    <a:pt x="1045" y="632"/>
                    <a:pt x="1045" y="416"/>
                    <a:pt x="909" y="281"/>
                  </a:cubicBezTo>
                  <a:lnTo>
                    <a:pt x="735" y="107"/>
                  </a:lnTo>
                  <a:cubicBezTo>
                    <a:pt x="660" y="32"/>
                    <a:pt x="576" y="0"/>
                    <a:pt x="495"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02" name="Google Shape;202;p21"/>
            <p:cNvSpPr/>
            <p:nvPr/>
          </p:nvSpPr>
          <p:spPr>
            <a:xfrm>
              <a:off x="3576350" y="1927650"/>
              <a:ext cx="26025" cy="21800"/>
            </a:xfrm>
            <a:custGeom>
              <a:rect b="b" l="l" r="r" t="t"/>
              <a:pathLst>
                <a:path extrusionOk="0" h="872" w="1041">
                  <a:moveTo>
                    <a:pt x="491" y="1"/>
                  </a:moveTo>
                  <a:cubicBezTo>
                    <a:pt x="227" y="1"/>
                    <a:pt x="1" y="343"/>
                    <a:pt x="248" y="590"/>
                  </a:cubicBezTo>
                  <a:lnTo>
                    <a:pt x="422" y="768"/>
                  </a:lnTo>
                  <a:cubicBezTo>
                    <a:pt x="487" y="834"/>
                    <a:pt x="572" y="872"/>
                    <a:pt x="665" y="872"/>
                  </a:cubicBezTo>
                  <a:cubicBezTo>
                    <a:pt x="754" y="872"/>
                    <a:pt x="843" y="834"/>
                    <a:pt x="904" y="768"/>
                  </a:cubicBezTo>
                  <a:cubicBezTo>
                    <a:pt x="1040" y="633"/>
                    <a:pt x="1040" y="417"/>
                    <a:pt x="904" y="286"/>
                  </a:cubicBezTo>
                  <a:lnTo>
                    <a:pt x="731" y="108"/>
                  </a:lnTo>
                  <a:cubicBezTo>
                    <a:pt x="656" y="33"/>
                    <a:pt x="572" y="1"/>
                    <a:pt x="491"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03" name="Google Shape;203;p21"/>
            <p:cNvSpPr/>
            <p:nvPr/>
          </p:nvSpPr>
          <p:spPr>
            <a:xfrm>
              <a:off x="3613725" y="1889700"/>
              <a:ext cx="26475" cy="21900"/>
            </a:xfrm>
            <a:custGeom>
              <a:rect b="b" l="l" r="r" t="t"/>
              <a:pathLst>
                <a:path extrusionOk="0" h="876" w="1059">
                  <a:moveTo>
                    <a:pt x="505" y="1"/>
                  </a:moveTo>
                  <a:cubicBezTo>
                    <a:pt x="235" y="1"/>
                    <a:pt x="0" y="352"/>
                    <a:pt x="262" y="600"/>
                  </a:cubicBezTo>
                  <a:lnTo>
                    <a:pt x="440" y="773"/>
                  </a:lnTo>
                  <a:cubicBezTo>
                    <a:pt x="506" y="841"/>
                    <a:pt x="593" y="875"/>
                    <a:pt x="681" y="875"/>
                  </a:cubicBezTo>
                  <a:cubicBezTo>
                    <a:pt x="769" y="875"/>
                    <a:pt x="857" y="841"/>
                    <a:pt x="923" y="773"/>
                  </a:cubicBezTo>
                  <a:cubicBezTo>
                    <a:pt x="1058" y="642"/>
                    <a:pt x="1058" y="422"/>
                    <a:pt x="923" y="291"/>
                  </a:cubicBezTo>
                  <a:lnTo>
                    <a:pt x="749" y="113"/>
                  </a:lnTo>
                  <a:cubicBezTo>
                    <a:pt x="673" y="34"/>
                    <a:pt x="588" y="1"/>
                    <a:pt x="505"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grpSp>
      <p:sp>
        <p:nvSpPr>
          <p:cNvPr id="204" name="Google Shape;204;p21"/>
          <p:cNvSpPr txBox="1"/>
          <p:nvPr/>
        </p:nvSpPr>
        <p:spPr>
          <a:xfrm>
            <a:off x="139850" y="3359838"/>
            <a:ext cx="7368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Obj5: </a:t>
            </a:r>
            <a:r>
              <a:rPr b="1" lang="en-GB" sz="1000">
                <a:solidFill>
                  <a:srgbClr val="006D77"/>
                </a:solidFill>
                <a:highlight>
                  <a:srgbClr val="EDF9F9"/>
                </a:highlight>
                <a:latin typeface="Lora"/>
                <a:ea typeface="Lora"/>
                <a:cs typeface="Lora"/>
                <a:sym typeface="Lora"/>
              </a:rPr>
              <a:t>identify the abnormal wound healing</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000">
              <a:latin typeface="Mada"/>
              <a:ea typeface="Mada"/>
              <a:cs typeface="Mada"/>
              <a:sym typeface="Mada"/>
            </a:endParaRPr>
          </a:p>
        </p:txBody>
      </p:sp>
      <p:sp>
        <p:nvSpPr>
          <p:cNvPr id="205" name="Google Shape;205;p21"/>
          <p:cNvSpPr txBox="1"/>
          <p:nvPr/>
        </p:nvSpPr>
        <p:spPr>
          <a:xfrm>
            <a:off x="0" y="3634150"/>
            <a:ext cx="7368600" cy="25608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Ideal scar</a:t>
            </a:r>
            <a:r>
              <a:rPr lang="en-GB" sz="1000">
                <a:highlight>
                  <a:srgbClr val="FFDDD2"/>
                </a:highlight>
                <a:latin typeface="Mada"/>
                <a:ea typeface="Mada"/>
                <a:cs typeface="Mada"/>
                <a:sym typeface="Mada"/>
              </a:rPr>
              <a:t>:</a:t>
            </a:r>
            <a:r>
              <a:rPr lang="en-GB" sz="1000">
                <a:latin typeface="Mada"/>
                <a:ea typeface="Mada"/>
                <a:cs typeface="Mada"/>
                <a:sym typeface="Mada"/>
              </a:rPr>
              <a:t> flat narrow, good </a:t>
            </a:r>
            <a:r>
              <a:rPr lang="en-GB" sz="1000">
                <a:latin typeface="Mada"/>
                <a:ea typeface="Mada"/>
                <a:cs typeface="Mada"/>
                <a:sym typeface="Mada"/>
              </a:rPr>
              <a:t>color, parallel to RSTL, doesn't restrict function, asymptomatic and mature in 6-18 months </a:t>
            </a:r>
            <a:endParaRPr sz="1000">
              <a:latin typeface="Mada"/>
              <a:ea typeface="Mada"/>
              <a:cs typeface="Mada"/>
              <a:sym typeface="Mada"/>
            </a:endParaRPr>
          </a:p>
          <a:p>
            <a:pPr indent="0" lvl="0" marL="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solidFill>
                  <a:schemeClr val="dk1"/>
                </a:solidFill>
                <a:highlight>
                  <a:srgbClr val="FFDDD2"/>
                </a:highlight>
                <a:latin typeface="Mada"/>
                <a:ea typeface="Mada"/>
                <a:cs typeface="Mada"/>
                <a:sym typeface="Mada"/>
              </a:rPr>
              <a:t>Abnormal scars:</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u="sng">
                <a:latin typeface="Mada"/>
                <a:ea typeface="Mada"/>
                <a:cs typeface="Mada"/>
                <a:sym typeface="Mada"/>
              </a:rPr>
              <a:t>Keloid scar</a:t>
            </a:r>
            <a:r>
              <a:rPr lang="en-GB" sz="1000">
                <a:latin typeface="Mada"/>
                <a:ea typeface="Mada"/>
                <a:cs typeface="Mada"/>
                <a:sym typeface="Mada"/>
              </a:rPr>
              <a:t>: excision can be done as an </a:t>
            </a:r>
            <a:r>
              <a:rPr lang="en-GB" sz="1000">
                <a:latin typeface="Mada"/>
                <a:ea typeface="Mada"/>
                <a:cs typeface="Mada"/>
                <a:sym typeface="Mada"/>
              </a:rPr>
              <a:t>alternative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u="sng">
                <a:latin typeface="Mada"/>
                <a:ea typeface="Mada"/>
                <a:cs typeface="Mada"/>
                <a:sym typeface="Mada"/>
              </a:rPr>
              <a:t>Hypertrophic scars</a:t>
            </a:r>
            <a:r>
              <a:rPr lang="en-GB" sz="1000">
                <a:latin typeface="Mada"/>
                <a:ea typeface="Mada"/>
                <a:cs typeface="Mada"/>
                <a:sym typeface="Mada"/>
              </a:rPr>
              <a:t>:  these scars </a:t>
            </a:r>
            <a:r>
              <a:rPr lang="en-GB" sz="1000">
                <a:latin typeface="Mada"/>
                <a:ea typeface="Mada"/>
                <a:cs typeface="Mada"/>
                <a:sym typeface="Mada"/>
              </a:rPr>
              <a:t>should not be excised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u="sng">
                <a:latin typeface="Mada"/>
                <a:ea typeface="Mada"/>
                <a:cs typeface="Mada"/>
                <a:sym typeface="Mada"/>
              </a:rPr>
              <a:t>Wide scar: </a:t>
            </a:r>
            <a:r>
              <a:rPr lang="en-GB" sz="1000">
                <a:latin typeface="Mada"/>
                <a:ea typeface="Mada"/>
                <a:cs typeface="Mada"/>
                <a:sym typeface="Mada"/>
              </a:rPr>
              <a:t>Caused by traumatic wounds that are not closed properly</a:t>
            </a:r>
            <a:endParaRPr sz="1000">
              <a:latin typeface="Mada"/>
              <a:ea typeface="Mada"/>
              <a:cs typeface="Mada"/>
              <a:sym typeface="Mada"/>
            </a:endParaRPr>
          </a:p>
          <a:p>
            <a:pPr indent="0" lvl="0" marL="457200" rtl="0" algn="l">
              <a:lnSpc>
                <a:spcPct val="115000"/>
              </a:lnSpc>
              <a:spcBef>
                <a:spcPts val="0"/>
              </a:spcBef>
              <a:spcAft>
                <a:spcPts val="0"/>
              </a:spcAft>
              <a:buNone/>
            </a:pPr>
            <a:r>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en-GB" sz="1000">
                <a:highlight>
                  <a:srgbClr val="FFDDD2"/>
                </a:highlight>
                <a:latin typeface="Mada"/>
                <a:ea typeface="Mada"/>
                <a:cs typeface="Mada"/>
                <a:sym typeface="Mada"/>
              </a:rPr>
              <a:t>Treatment </a:t>
            </a:r>
            <a:r>
              <a:rPr lang="en-GB" sz="1000">
                <a:latin typeface="Mada"/>
                <a:ea typeface="Mada"/>
                <a:cs typeface="Mada"/>
                <a:sym typeface="Mada"/>
              </a:rPr>
              <a:t>:</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solidFill>
                  <a:schemeClr val="dk1"/>
                </a:solidFill>
                <a:latin typeface="Mada"/>
                <a:ea typeface="Mada"/>
                <a:cs typeface="Mada"/>
                <a:sym typeface="Mada"/>
              </a:rPr>
              <a:t>• </a:t>
            </a:r>
            <a:r>
              <a:rPr lang="en-GB" sz="1000">
                <a:latin typeface="Mada"/>
                <a:ea typeface="Mada"/>
                <a:cs typeface="Mada"/>
                <a:sym typeface="Mada"/>
              </a:rPr>
              <a:t>Prevention</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 Medical: steroids (first line), chemotherapy (5-FU) or radiation</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 Non surgical: pressure, silicone gels or sheets</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 Surgical: laser or surgery</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If failed in keloids the best treatment approach is a combination of </a:t>
            </a:r>
            <a:endParaRPr sz="1000">
              <a:latin typeface="Mada"/>
              <a:ea typeface="Mada"/>
              <a:cs typeface="Mada"/>
              <a:sym typeface="Mada"/>
            </a:endParaRPr>
          </a:p>
          <a:p>
            <a:pPr indent="0" lvl="0" marL="457200" rtl="0" algn="l">
              <a:lnSpc>
                <a:spcPct val="115000"/>
              </a:lnSpc>
              <a:spcBef>
                <a:spcPts val="0"/>
              </a:spcBef>
              <a:spcAft>
                <a:spcPts val="0"/>
              </a:spcAft>
              <a:buNone/>
            </a:pPr>
            <a:r>
              <a:rPr lang="en-GB" sz="1000">
                <a:latin typeface="Mada"/>
                <a:ea typeface="Mada"/>
                <a:cs typeface="Mada"/>
                <a:sym typeface="Mada"/>
              </a:rPr>
              <a:t>intralesional excision followed immediately by low-dose radiotherapy</a:t>
            </a:r>
            <a:endParaRPr sz="1000">
              <a:latin typeface="Mada"/>
              <a:ea typeface="Mada"/>
              <a:cs typeface="Mada"/>
              <a:sym typeface="Mada"/>
            </a:endParaRPr>
          </a:p>
        </p:txBody>
      </p:sp>
      <p:sp>
        <p:nvSpPr>
          <p:cNvPr id="206" name="Google Shape;206;p21"/>
          <p:cNvSpPr txBox="1"/>
          <p:nvPr/>
        </p:nvSpPr>
        <p:spPr>
          <a:xfrm>
            <a:off x="276078" y="6276962"/>
            <a:ext cx="73686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006D77"/>
                </a:solidFill>
                <a:highlight>
                  <a:srgbClr val="EDF9F9"/>
                </a:highlight>
                <a:latin typeface="Lora"/>
                <a:ea typeface="Lora"/>
                <a:cs typeface="Lora"/>
                <a:sym typeface="Lora"/>
              </a:rPr>
              <a:t>Not included in objectives but important!</a:t>
            </a:r>
            <a:endParaRPr b="1" sz="1000">
              <a:solidFill>
                <a:srgbClr val="006D77"/>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000">
              <a:latin typeface="Mada"/>
              <a:ea typeface="Mada"/>
              <a:cs typeface="Mada"/>
              <a:sym typeface="Mada"/>
            </a:endParaRPr>
          </a:p>
        </p:txBody>
      </p:sp>
      <p:sp>
        <p:nvSpPr>
          <p:cNvPr id="207" name="Google Shape;207;p21"/>
          <p:cNvSpPr txBox="1"/>
          <p:nvPr/>
        </p:nvSpPr>
        <p:spPr>
          <a:xfrm>
            <a:off x="383005" y="6551250"/>
            <a:ext cx="6616800" cy="24876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GB" sz="1000">
                <a:latin typeface="Mada"/>
                <a:ea typeface="Mada"/>
                <a:cs typeface="Mada"/>
                <a:sym typeface="Mada"/>
              </a:rPr>
              <a:t>Classification of contamination in Surgical wounds</a:t>
            </a:r>
            <a:endParaRPr b="1" sz="1000">
              <a:latin typeface="Mada"/>
              <a:ea typeface="Mada"/>
              <a:cs typeface="Mada"/>
              <a:sym typeface="Mada"/>
            </a:endParaRPr>
          </a:p>
          <a:p>
            <a:pPr indent="0" lvl="0" marL="0" rtl="0" algn="l">
              <a:lnSpc>
                <a:spcPct val="150000"/>
              </a:lnSpc>
              <a:spcBef>
                <a:spcPts val="0"/>
              </a:spcBef>
              <a:spcAft>
                <a:spcPts val="0"/>
              </a:spcAft>
              <a:buNone/>
            </a:pPr>
            <a:r>
              <a:rPr b="1" lang="en-GB" sz="1000">
                <a:solidFill>
                  <a:schemeClr val="dk1"/>
                </a:solidFill>
                <a:highlight>
                  <a:srgbClr val="FFDDD2"/>
                </a:highlight>
                <a:latin typeface="Mada"/>
                <a:ea typeface="Mada"/>
                <a:cs typeface="Mada"/>
                <a:sym typeface="Mada"/>
              </a:rPr>
              <a:t>Clean</a:t>
            </a:r>
            <a:r>
              <a:rPr lang="en-GB" sz="1000">
                <a:latin typeface="Mada"/>
                <a:ea typeface="Mada"/>
                <a:cs typeface="Mada"/>
                <a:sym typeface="Mada"/>
              </a:rPr>
              <a:t>: nontraumatic, non infected wounds &amp; no breach of Resp, GI, or GU tract. </a:t>
            </a:r>
            <a:r>
              <a:rPr lang="en-GB" sz="1000">
                <a:solidFill>
                  <a:srgbClr val="CC0000"/>
                </a:solidFill>
                <a:latin typeface="Mada"/>
                <a:ea typeface="Mada"/>
                <a:cs typeface="Mada"/>
                <a:sym typeface="Mada"/>
              </a:rPr>
              <a:t>thyroid and breast surgeries.</a:t>
            </a:r>
            <a:r>
              <a:rPr lang="en-GB" sz="1000">
                <a:latin typeface="Mada"/>
                <a:ea typeface="Mada"/>
                <a:cs typeface="Mada"/>
                <a:sym typeface="Mada"/>
              </a:rPr>
              <a:t> (No need for</a:t>
            </a:r>
            <a:endParaRPr sz="1000">
              <a:latin typeface="Mada"/>
              <a:ea typeface="Mada"/>
              <a:cs typeface="Mada"/>
              <a:sym typeface="Mada"/>
            </a:endParaRPr>
          </a:p>
          <a:p>
            <a:pPr indent="0" lvl="0" marL="0" rtl="0" algn="l">
              <a:lnSpc>
                <a:spcPct val="150000"/>
              </a:lnSpc>
              <a:spcBef>
                <a:spcPts val="0"/>
              </a:spcBef>
              <a:spcAft>
                <a:spcPts val="0"/>
              </a:spcAft>
              <a:buNone/>
            </a:pPr>
            <a:r>
              <a:rPr lang="en-GB" sz="1000">
                <a:latin typeface="Mada"/>
                <a:ea typeface="Mada"/>
                <a:cs typeface="Mada"/>
                <a:sym typeface="Mada"/>
              </a:rPr>
              <a:t>antibiotics)</a:t>
            </a:r>
            <a:endParaRPr sz="1000">
              <a:latin typeface="Mada"/>
              <a:ea typeface="Mada"/>
              <a:cs typeface="Mada"/>
              <a:sym typeface="Mada"/>
            </a:endParaRPr>
          </a:p>
          <a:p>
            <a:pPr indent="0" lvl="0" marL="0" rtl="0" algn="l">
              <a:lnSpc>
                <a:spcPct val="150000"/>
              </a:lnSpc>
              <a:spcBef>
                <a:spcPts val="0"/>
              </a:spcBef>
              <a:spcAft>
                <a:spcPts val="0"/>
              </a:spcAft>
              <a:buNone/>
            </a:pPr>
            <a:r>
              <a:t/>
            </a:r>
            <a:endParaRPr sz="1000">
              <a:latin typeface="Mada"/>
              <a:ea typeface="Mada"/>
              <a:cs typeface="Mada"/>
              <a:sym typeface="Mada"/>
            </a:endParaRPr>
          </a:p>
          <a:p>
            <a:pPr indent="0" lvl="0" marL="0" rtl="0" algn="l">
              <a:lnSpc>
                <a:spcPct val="150000"/>
              </a:lnSpc>
              <a:spcBef>
                <a:spcPts val="0"/>
              </a:spcBef>
              <a:spcAft>
                <a:spcPts val="0"/>
              </a:spcAft>
              <a:buNone/>
            </a:pPr>
            <a:r>
              <a:rPr b="1" lang="en-GB" sz="1000">
                <a:solidFill>
                  <a:schemeClr val="dk1"/>
                </a:solidFill>
                <a:highlight>
                  <a:srgbClr val="FFDDD2"/>
                </a:highlight>
                <a:latin typeface="Mada"/>
                <a:ea typeface="Mada"/>
                <a:cs typeface="Mada"/>
                <a:sym typeface="Mada"/>
              </a:rPr>
              <a:t>Clean-contaminated</a:t>
            </a:r>
            <a:r>
              <a:rPr lang="en-GB" sz="1000">
                <a:latin typeface="Mada"/>
                <a:ea typeface="Mada"/>
                <a:cs typeface="Mada"/>
                <a:sym typeface="Mada"/>
              </a:rPr>
              <a:t>: Small breach in protocol; Resp/GI/GU tract are entered with minimal contamination. </a:t>
            </a:r>
            <a:r>
              <a:rPr lang="en-GB" sz="1000">
                <a:solidFill>
                  <a:srgbClr val="CC0000"/>
                </a:solidFill>
                <a:latin typeface="Mada"/>
                <a:ea typeface="Mada"/>
                <a:cs typeface="Mada"/>
                <a:sym typeface="Mada"/>
              </a:rPr>
              <a:t>cholecystectomy, uncomplicated appendicitis, intestinal resection ONLY if there was no spillage.</a:t>
            </a:r>
            <a:endParaRPr sz="1000">
              <a:solidFill>
                <a:srgbClr val="CC0000"/>
              </a:solidFill>
              <a:latin typeface="Mada"/>
              <a:ea typeface="Mada"/>
              <a:cs typeface="Mada"/>
              <a:sym typeface="Mada"/>
            </a:endParaRPr>
          </a:p>
          <a:p>
            <a:pPr indent="0" lvl="0" marL="0" rtl="0" algn="l">
              <a:lnSpc>
                <a:spcPct val="150000"/>
              </a:lnSpc>
              <a:spcBef>
                <a:spcPts val="0"/>
              </a:spcBef>
              <a:spcAft>
                <a:spcPts val="0"/>
              </a:spcAft>
              <a:buNone/>
            </a:pPr>
            <a:r>
              <a:t/>
            </a:r>
            <a:endParaRPr sz="1000">
              <a:latin typeface="Mada"/>
              <a:ea typeface="Mada"/>
              <a:cs typeface="Mada"/>
              <a:sym typeface="Mada"/>
            </a:endParaRPr>
          </a:p>
          <a:p>
            <a:pPr indent="0" lvl="0" marL="0" rtl="0" algn="l">
              <a:lnSpc>
                <a:spcPct val="150000"/>
              </a:lnSpc>
              <a:spcBef>
                <a:spcPts val="0"/>
              </a:spcBef>
              <a:spcAft>
                <a:spcPts val="0"/>
              </a:spcAft>
              <a:buNone/>
            </a:pPr>
            <a:r>
              <a:rPr b="1" lang="en-GB" sz="1000">
                <a:solidFill>
                  <a:schemeClr val="dk1"/>
                </a:solidFill>
                <a:highlight>
                  <a:srgbClr val="FFDDD2"/>
                </a:highlight>
                <a:latin typeface="Mada"/>
                <a:ea typeface="Mada"/>
                <a:cs typeface="Mada"/>
                <a:sym typeface="Mada"/>
              </a:rPr>
              <a:t>Contaminated </a:t>
            </a:r>
            <a:r>
              <a:rPr lang="en-GB" sz="1000">
                <a:latin typeface="Mada"/>
                <a:ea typeface="Mada"/>
                <a:cs typeface="Mada"/>
                <a:sym typeface="Mada"/>
              </a:rPr>
              <a:t>: Fresh traumatic wounds; major break in sterile technique, nonpurulent inflammation; in or near contaminated skin. </a:t>
            </a:r>
            <a:r>
              <a:rPr lang="en-GB" sz="1000">
                <a:solidFill>
                  <a:srgbClr val="CC0000"/>
                </a:solidFill>
                <a:latin typeface="Mada"/>
                <a:ea typeface="Mada"/>
                <a:cs typeface="Mada"/>
                <a:sym typeface="Mada"/>
              </a:rPr>
              <a:t>hemicolectomy or resection of the intestine with spillage</a:t>
            </a:r>
            <a:endParaRPr sz="1000">
              <a:solidFill>
                <a:srgbClr val="CC0000"/>
              </a:solidFill>
              <a:latin typeface="Mada"/>
              <a:ea typeface="Mada"/>
              <a:cs typeface="Mada"/>
              <a:sym typeface="Mada"/>
            </a:endParaRPr>
          </a:p>
          <a:p>
            <a:pPr indent="0" lvl="0" marL="0" rtl="0" algn="l">
              <a:lnSpc>
                <a:spcPct val="150000"/>
              </a:lnSpc>
              <a:spcBef>
                <a:spcPts val="0"/>
              </a:spcBef>
              <a:spcAft>
                <a:spcPts val="0"/>
              </a:spcAft>
              <a:buNone/>
            </a:pPr>
            <a:r>
              <a:t/>
            </a:r>
            <a:endParaRPr sz="1000">
              <a:latin typeface="Mada"/>
              <a:ea typeface="Mada"/>
              <a:cs typeface="Mada"/>
              <a:sym typeface="Mada"/>
            </a:endParaRPr>
          </a:p>
          <a:p>
            <a:pPr indent="0" lvl="0" marL="0" rtl="0" algn="l">
              <a:lnSpc>
                <a:spcPct val="150000"/>
              </a:lnSpc>
              <a:spcBef>
                <a:spcPts val="0"/>
              </a:spcBef>
              <a:spcAft>
                <a:spcPts val="0"/>
              </a:spcAft>
              <a:buNone/>
            </a:pPr>
            <a:r>
              <a:rPr b="1" lang="en-GB" sz="1000">
                <a:solidFill>
                  <a:schemeClr val="dk1"/>
                </a:solidFill>
                <a:highlight>
                  <a:srgbClr val="FFDDD2"/>
                </a:highlight>
                <a:latin typeface="Mada"/>
                <a:ea typeface="Mada"/>
                <a:cs typeface="Mada"/>
                <a:sym typeface="Mada"/>
              </a:rPr>
              <a:t>Infected</a:t>
            </a:r>
            <a:r>
              <a:rPr lang="en-GB" sz="1000">
                <a:latin typeface="Mada"/>
                <a:ea typeface="Mada"/>
                <a:cs typeface="Mada"/>
                <a:sym typeface="Mada"/>
              </a:rPr>
              <a:t>: Purulent infection. </a:t>
            </a:r>
            <a:r>
              <a:rPr lang="en-GB" sz="1000">
                <a:solidFill>
                  <a:srgbClr val="CC0000"/>
                </a:solidFill>
                <a:latin typeface="Mada"/>
                <a:ea typeface="Mada"/>
                <a:cs typeface="Mada"/>
                <a:sym typeface="Mada"/>
              </a:rPr>
              <a:t>traumatic open bone fracture, and purulent pyogenic perforated appendicitis.</a:t>
            </a:r>
            <a:endParaRPr sz="1000">
              <a:solidFill>
                <a:srgbClr val="CC0000"/>
              </a:solidFill>
              <a:latin typeface="Mada"/>
              <a:ea typeface="Mada"/>
              <a:cs typeface="Mada"/>
              <a:sym typeface="Mada"/>
            </a:endParaRPr>
          </a:p>
        </p:txBody>
      </p:sp>
      <p:sp>
        <p:nvSpPr>
          <p:cNvPr id="208" name="Google Shape;208;p21"/>
          <p:cNvSpPr/>
          <p:nvPr/>
        </p:nvSpPr>
        <p:spPr>
          <a:xfrm rot="1755004">
            <a:off x="77055" y="6846614"/>
            <a:ext cx="309319" cy="242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rot="1755004">
            <a:off x="77055" y="7526839"/>
            <a:ext cx="309319" cy="242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rot="1755004">
            <a:off x="77055" y="8237264"/>
            <a:ext cx="309319" cy="242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p:nvPr/>
        </p:nvSpPr>
        <p:spPr>
          <a:xfrm rot="1755004">
            <a:off x="103033" y="8916137"/>
            <a:ext cx="309319" cy="242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
          <p:cNvSpPr txBox="1"/>
          <p:nvPr/>
        </p:nvSpPr>
        <p:spPr>
          <a:xfrm>
            <a:off x="139850" y="9395150"/>
            <a:ext cx="7368600" cy="10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latin typeface="Mada"/>
                <a:ea typeface="Mada"/>
                <a:cs typeface="Mada"/>
                <a:sym typeface="Mada"/>
              </a:rPr>
              <a:t>Collagen</a:t>
            </a:r>
            <a:r>
              <a:rPr lang="en-GB" sz="1000">
                <a:latin typeface="Mada"/>
                <a:ea typeface="Mada"/>
                <a:cs typeface="Mada"/>
                <a:sym typeface="Mada"/>
              </a:rPr>
              <a:t>:</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Lysine and proline hydroxylation required for cross linkage (the main step in collagen synthesis) the rule of Vit.C</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Normal skin ratio - Type I:Type III = 4:1, Hypertrophic / immature scar 2:1 ratio</a:t>
            </a:r>
            <a:endParaRPr sz="1000">
              <a:latin typeface="Mada"/>
              <a:ea typeface="Mada"/>
              <a:cs typeface="Mada"/>
              <a:sym typeface="Mada"/>
            </a:endParaRPr>
          </a:p>
          <a:p>
            <a:pPr indent="0" lvl="0" marL="0" rtl="0" algn="l">
              <a:lnSpc>
                <a:spcPct val="115000"/>
              </a:lnSpc>
              <a:spcBef>
                <a:spcPts val="0"/>
              </a:spcBef>
              <a:spcAft>
                <a:spcPts val="0"/>
              </a:spcAft>
              <a:buNone/>
            </a:pPr>
            <a:r>
              <a:rPr lang="en-GB" sz="1000">
                <a:latin typeface="Mada"/>
                <a:ea typeface="Mada"/>
                <a:cs typeface="Mada"/>
                <a:sym typeface="Mada"/>
              </a:rPr>
              <a:t>• Formation inhibited by: Colchicine, penicillamine, steroid, Vit.C deficiency and Fe deficiency. (They activate collagenase which degrades collagen synthesis and inhibits cross linkage hydroxylation of lysine and proline)</a:t>
            </a:r>
            <a:endParaRPr sz="1000">
              <a:latin typeface="Mada"/>
              <a:ea typeface="Mada"/>
              <a:cs typeface="Mada"/>
              <a:sym typeface="Mada"/>
            </a:endParaRPr>
          </a:p>
        </p:txBody>
      </p:sp>
      <p:pic>
        <p:nvPicPr>
          <p:cNvPr id="213" name="Google Shape;213;p21"/>
          <p:cNvPicPr preferRelativeResize="0"/>
          <p:nvPr/>
        </p:nvPicPr>
        <p:blipFill>
          <a:blip r:embed="rId3">
            <a:alphaModFix/>
          </a:blip>
          <a:stretch>
            <a:fillRect/>
          </a:stretch>
        </p:blipFill>
        <p:spPr>
          <a:xfrm>
            <a:off x="6533624" y="9194049"/>
            <a:ext cx="792600" cy="792600"/>
          </a:xfrm>
          <a:prstGeom prst="ellipse">
            <a:avLst/>
          </a:prstGeom>
          <a:noFill/>
          <a:ln>
            <a:noFill/>
          </a:ln>
        </p:spPr>
      </p:pic>
      <p:graphicFrame>
        <p:nvGraphicFramePr>
          <p:cNvPr id="214" name="Google Shape;214;p21"/>
          <p:cNvGraphicFramePr/>
          <p:nvPr/>
        </p:nvGraphicFramePr>
        <p:xfrm>
          <a:off x="4266280" y="3917743"/>
          <a:ext cx="3000000" cy="3000000"/>
        </p:xfrm>
        <a:graphic>
          <a:graphicData uri="http://schemas.openxmlformats.org/drawingml/2006/table">
            <a:tbl>
              <a:tblPr>
                <a:noFill/>
                <a:tableStyleId>{2E7420AC-8EB7-499D-9B04-B89A423E4B52}</a:tableStyleId>
              </a:tblPr>
              <a:tblGrid>
                <a:gridCol w="905200"/>
                <a:gridCol w="1152525"/>
                <a:gridCol w="1184450"/>
              </a:tblGrid>
              <a:tr h="192525">
                <a:tc>
                  <a:txBody>
                    <a:bodyPr/>
                    <a:lstStyle/>
                    <a:p>
                      <a:pPr indent="0" lvl="0" marL="0" rtl="0" algn="ctr">
                        <a:spcBef>
                          <a:spcPts val="0"/>
                        </a:spcBef>
                        <a:spcAft>
                          <a:spcPts val="0"/>
                        </a:spcAft>
                        <a:buClr>
                          <a:srgbClr val="000000"/>
                        </a:buClr>
                        <a:buSzPts val="1100"/>
                        <a:buFont typeface="Arial"/>
                        <a:buNone/>
                      </a:pPr>
                      <a:r>
                        <a:rPr b="1" lang="en-GB" sz="600">
                          <a:solidFill>
                            <a:srgbClr val="E29578"/>
                          </a:solidFill>
                          <a:latin typeface="Lora"/>
                          <a:ea typeface="Lora"/>
                          <a:cs typeface="Lora"/>
                          <a:sym typeface="Lora"/>
                        </a:rPr>
                        <a:t>Features</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Clr>
                          <a:srgbClr val="000000"/>
                        </a:buClr>
                        <a:buSzPts val="1100"/>
                        <a:buFont typeface="Arial"/>
                        <a:buNone/>
                      </a:pPr>
                      <a:r>
                        <a:rPr b="1" lang="en-GB" sz="600">
                          <a:solidFill>
                            <a:srgbClr val="E29578"/>
                          </a:solidFill>
                          <a:latin typeface="Lora"/>
                          <a:ea typeface="Lora"/>
                          <a:cs typeface="Lora"/>
                          <a:sym typeface="Lora"/>
                        </a:rPr>
                        <a:t>Hypertrophic scar</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Clr>
                          <a:srgbClr val="000000"/>
                        </a:buClr>
                        <a:buSzPts val="1100"/>
                        <a:buFont typeface="Arial"/>
                        <a:buNone/>
                      </a:pPr>
                      <a:r>
                        <a:rPr b="1" lang="en-GB" sz="600">
                          <a:solidFill>
                            <a:srgbClr val="E29578"/>
                          </a:solidFill>
                          <a:latin typeface="Lora"/>
                          <a:ea typeface="Lora"/>
                          <a:cs typeface="Lora"/>
                          <a:sym typeface="Lora"/>
                        </a:rPr>
                        <a:t>Keloid scar</a:t>
                      </a:r>
                      <a:endParaRPr baseline="30000"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Genetic</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Not familial </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May be familial</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Race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Not race related </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Black &gt; White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Sex</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Female = Male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Female &gt; Male </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Age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Children</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10-30 years</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Borders</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Remains within wound</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Outgrows wound area</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Natural history</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Subsides with time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Rarely subsides</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Site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Flexor surfaces</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Sternum, shoulder, face</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92525">
                <a:tc>
                  <a:txBody>
                    <a:bodyPr/>
                    <a:lstStyle/>
                    <a:p>
                      <a:pPr indent="0" lvl="0" marL="0" rtl="0" algn="ctr">
                        <a:spcBef>
                          <a:spcPts val="0"/>
                        </a:spcBef>
                        <a:spcAft>
                          <a:spcPts val="0"/>
                        </a:spcAft>
                        <a:buClr>
                          <a:srgbClr val="000000"/>
                        </a:buClr>
                        <a:buSzPts val="1100"/>
                        <a:buFont typeface="Arial"/>
                        <a:buNone/>
                      </a:pPr>
                      <a:r>
                        <a:rPr b="1" lang="en-GB" sz="600">
                          <a:solidFill>
                            <a:srgbClr val="006D77"/>
                          </a:solidFill>
                          <a:latin typeface="Lora"/>
                          <a:ea typeface="Lora"/>
                          <a:cs typeface="Lora"/>
                          <a:sym typeface="Lora"/>
                        </a:rPr>
                        <a:t>Aetiology</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Related to tension</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600">
                          <a:solidFill>
                            <a:srgbClr val="000000"/>
                          </a:solidFill>
                          <a:latin typeface="Mada"/>
                          <a:ea typeface="Mada"/>
                          <a:cs typeface="Mada"/>
                          <a:sym typeface="Mada"/>
                        </a:rPr>
                        <a:t>Unknown</a:t>
                      </a:r>
                      <a:endParaRPr sz="6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15" name="Google Shape;215;p21"/>
          <p:cNvSpPr/>
          <p:nvPr/>
        </p:nvSpPr>
        <p:spPr>
          <a:xfrm>
            <a:off x="4122676" y="3872224"/>
            <a:ext cx="373200" cy="3435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16" name="Google Shape;216;p21"/>
          <p:cNvSpPr/>
          <p:nvPr/>
        </p:nvSpPr>
        <p:spPr>
          <a:xfrm>
            <a:off x="162800" y="9839325"/>
            <a:ext cx="150600" cy="147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17" name="Google Shape;217;p21"/>
          <p:cNvSpPr/>
          <p:nvPr/>
        </p:nvSpPr>
        <p:spPr>
          <a:xfrm>
            <a:off x="162800" y="9991725"/>
            <a:ext cx="150600" cy="147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218" name="Google Shape;218;p21"/>
          <p:cNvSpPr/>
          <p:nvPr/>
        </p:nvSpPr>
        <p:spPr>
          <a:xfrm>
            <a:off x="2051418" y="6551248"/>
            <a:ext cx="248400" cy="2661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