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698475" cx="7589525"/>
  <p:notesSz cx="6858000" cy="9144000"/>
  <p:embeddedFontLst>
    <p:embeddedFont>
      <p:font typeface="Patrick Hand"/>
      <p:regular r:id="rId34"/>
    </p:embeddedFont>
    <p:embeddedFont>
      <p:font typeface="Fjalla One"/>
      <p:regular r:id="rId35"/>
    </p:embeddedFont>
    <p:embeddedFont>
      <p:font typeface="Lora Regular"/>
      <p:regular r:id="rId36"/>
      <p:bold r:id="rId37"/>
      <p:italic r:id="rId38"/>
      <p:boldItalic r:id="rId39"/>
    </p:embeddedFont>
    <p:embeddedFont>
      <p:font typeface="Pacifico"/>
      <p:regular r:id="rId40"/>
    </p:embeddedFont>
    <p:embeddedFont>
      <p:font typeface="Fira Sans"/>
      <p:regular r:id="rId41"/>
      <p:bold r:id="rId42"/>
      <p:italic r:id="rId43"/>
      <p:boldItalic r:id="rId44"/>
    </p:embeddedFont>
    <p:embeddedFont>
      <p:font typeface="Playfair Display"/>
      <p:regular r:id="rId45"/>
      <p:bold r:id="rId46"/>
      <p:italic r:id="rId47"/>
      <p:boldItalic r:id="rId48"/>
    </p:embeddedFont>
    <p:embeddedFont>
      <p:font typeface="Life Savers"/>
      <p:regular r:id="rId49"/>
      <p:bold r:id="rId50"/>
    </p:embeddedFont>
    <p:embeddedFont>
      <p:font typeface="Mada"/>
      <p:regular r:id="rId51"/>
      <p:bold r:id="rId52"/>
    </p:embeddedFont>
    <p:embeddedFont>
      <p:font typeface="Lora"/>
      <p:regular r:id="rId53"/>
      <p:bold r:id="rId54"/>
      <p:italic r:id="rId55"/>
      <p:boldItalic r:id="rId56"/>
    </p:embeddedFont>
    <p:embeddedFont>
      <p:font typeface="Reenie Beanie"/>
      <p:regular r:id="rId57"/>
    </p:embeddedFont>
    <p:embeddedFont>
      <p:font typeface="Pathway Gothic One"/>
      <p:regular r:id="rId58"/>
    </p:embeddedFont>
    <p:embeddedFont>
      <p:font typeface="Barlow Semi Condensed"/>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2721">
          <p15:clr>
            <a:srgbClr val="9AA0A6"/>
          </p15:clr>
        </p15:guide>
        <p15:guide id="4" orient="horz" pos="1266">
          <p15:clr>
            <a:srgbClr val="9AA0A6"/>
          </p15:clr>
        </p15:guide>
        <p15:guide id="5" orient="horz" pos="845">
          <p15:clr>
            <a:srgbClr val="9AA0A6"/>
          </p15:clr>
        </p15:guide>
        <p15:guide id="6" orient="horz" pos="941">
          <p15:clr>
            <a:srgbClr val="9AA0A6"/>
          </p15:clr>
        </p15:guide>
        <p15:guide id="7" orient="horz" pos="2494">
          <p15:clr>
            <a:srgbClr val="9AA0A6"/>
          </p15:clr>
        </p15:guide>
        <p15:guide id="8" orient="horz" pos="2590">
          <p15:clr>
            <a:srgbClr val="9AA0A6"/>
          </p15:clr>
        </p15:guide>
        <p15:guide id="9" orient="horz" pos="1672">
          <p15:clr>
            <a:srgbClr val="9AA0A6"/>
          </p15:clr>
        </p15:guide>
        <p15:guide id="10" orient="horz" pos="1587">
          <p15:clr>
            <a:srgbClr val="9AA0A6"/>
          </p15:clr>
        </p15:guide>
        <p15:guide id="11" orient="horz" pos="173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1D204C-92D0-4C84-95FD-C235CF7ED47E}">
  <a:tblStyle styleId="{2E1D204C-92D0-4C84-95FD-C235CF7ED47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2721" orient="horz"/>
        <p:guide pos="1266" orient="horz"/>
        <p:guide pos="845" orient="horz"/>
        <p:guide pos="941" orient="horz"/>
        <p:guide pos="2494" orient="horz"/>
        <p:guide pos="2590" orient="horz"/>
        <p:guide pos="1672" orient="horz"/>
        <p:guide pos="1587" orient="horz"/>
        <p:guide pos="173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acifico-regular.fntdata"/><Relationship Id="rId42" Type="http://schemas.openxmlformats.org/officeDocument/2006/relationships/font" Target="fonts/FiraSans-bold.fntdata"/><Relationship Id="rId41" Type="http://schemas.openxmlformats.org/officeDocument/2006/relationships/font" Target="fonts/FiraSans-regular.fntdata"/><Relationship Id="rId44" Type="http://schemas.openxmlformats.org/officeDocument/2006/relationships/font" Target="fonts/FiraSans-boldItalic.fntdata"/><Relationship Id="rId43" Type="http://schemas.openxmlformats.org/officeDocument/2006/relationships/font" Target="fonts/FiraSans-italic.fntdata"/><Relationship Id="rId46" Type="http://schemas.openxmlformats.org/officeDocument/2006/relationships/font" Target="fonts/PlayfairDisplay-bold.fntdata"/><Relationship Id="rId45" Type="http://schemas.openxmlformats.org/officeDocument/2006/relationships/font" Target="fonts/PlayfairDispl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layfairDisplay-boldItalic.fntdata"/><Relationship Id="rId47" Type="http://schemas.openxmlformats.org/officeDocument/2006/relationships/font" Target="fonts/PlayfairDisplay-italic.fntdata"/><Relationship Id="rId49" Type="http://schemas.openxmlformats.org/officeDocument/2006/relationships/font" Target="fonts/LifeSaver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FjallaOne-regular.fntdata"/><Relationship Id="rId34" Type="http://schemas.openxmlformats.org/officeDocument/2006/relationships/font" Target="fonts/PatrickHand-regular.fntdata"/><Relationship Id="rId37" Type="http://schemas.openxmlformats.org/officeDocument/2006/relationships/font" Target="fonts/LoraRegular-bold.fntdata"/><Relationship Id="rId36" Type="http://schemas.openxmlformats.org/officeDocument/2006/relationships/font" Target="fonts/LoraRegular-regular.fntdata"/><Relationship Id="rId39" Type="http://schemas.openxmlformats.org/officeDocument/2006/relationships/font" Target="fonts/LoraRegular-boldItalic.fntdata"/><Relationship Id="rId38" Type="http://schemas.openxmlformats.org/officeDocument/2006/relationships/font" Target="fonts/LoraRegular-italic.fntdata"/><Relationship Id="rId62" Type="http://schemas.openxmlformats.org/officeDocument/2006/relationships/font" Target="fonts/BarlowSemiCondensed-boldItalic.fntdata"/><Relationship Id="rId61" Type="http://schemas.openxmlformats.org/officeDocument/2006/relationships/font" Target="fonts/BarlowSemiCondense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BarlowSemiCondensed-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ada-regular.fntdata"/><Relationship Id="rId50" Type="http://schemas.openxmlformats.org/officeDocument/2006/relationships/font" Target="fonts/LifeSavers-bold.fntdata"/><Relationship Id="rId53" Type="http://schemas.openxmlformats.org/officeDocument/2006/relationships/font" Target="fonts/Lora-regular.fntdata"/><Relationship Id="rId52" Type="http://schemas.openxmlformats.org/officeDocument/2006/relationships/font" Target="fonts/Mada-bold.fntdata"/><Relationship Id="rId11" Type="http://schemas.openxmlformats.org/officeDocument/2006/relationships/slide" Target="slides/slide5.xml"/><Relationship Id="rId55" Type="http://schemas.openxmlformats.org/officeDocument/2006/relationships/font" Target="fonts/Lora-italic.fntdata"/><Relationship Id="rId10" Type="http://schemas.openxmlformats.org/officeDocument/2006/relationships/slide" Target="slides/slide4.xml"/><Relationship Id="rId54" Type="http://schemas.openxmlformats.org/officeDocument/2006/relationships/font" Target="fonts/Lora-bold.fntdata"/><Relationship Id="rId13" Type="http://schemas.openxmlformats.org/officeDocument/2006/relationships/slide" Target="slides/slide7.xml"/><Relationship Id="rId57" Type="http://schemas.openxmlformats.org/officeDocument/2006/relationships/font" Target="fonts/ReenieBeanie-regular.fntdata"/><Relationship Id="rId12" Type="http://schemas.openxmlformats.org/officeDocument/2006/relationships/slide" Target="slides/slide6.xml"/><Relationship Id="rId56" Type="http://schemas.openxmlformats.org/officeDocument/2006/relationships/font" Target="fonts/Lora-boldItalic.fntdata"/><Relationship Id="rId15" Type="http://schemas.openxmlformats.org/officeDocument/2006/relationships/slide" Target="slides/slide9.xml"/><Relationship Id="rId59" Type="http://schemas.openxmlformats.org/officeDocument/2006/relationships/font" Target="fonts/BarlowSemiCondensed-regular.fntdata"/><Relationship Id="rId14" Type="http://schemas.openxmlformats.org/officeDocument/2006/relationships/slide" Target="slides/slide8.xml"/><Relationship Id="rId58" Type="http://schemas.openxmlformats.org/officeDocument/2006/relationships/font" Target="fonts/PathwayGothicOne-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2c304bedb28ca64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2c304bedb28ca6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2c304bedb28ca64_41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2c304bedb28ca64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2c304bedb28ca64_45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2c304bedb28ca64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2c304bedb28ca64_49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2c304bedb28ca64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2c304bedb28ca64_54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2c304bedb28ca64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2c304bedb28ca64_58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2c304bedb28ca64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2c304bedb28ca64_62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2c304bedb28ca64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2c304bedb28ca64_66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2c304bedb28ca64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2c304bedb28ca64_71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32c304bedb28ca64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32c304bedb28ca64_77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32c304bedb28ca64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2c304bedb28ca64_86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2c304bedb28ca64_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2c304bedb28ca64_2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2c304bedb28ca6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32c304bedb28ca64_91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32c304bedb28ca64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32c304bedb28ca64_94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32c304bedb28ca64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32c304bedb28ca64_100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32c304bedb28ca64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32c304bedb28ca64_103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32c304bedb28ca64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32c304bedb28ca64_109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32c304bedb28ca64_1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bb56265a2e_0_1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bb56265a2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bb56265a2e_0_3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bb56265a2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2c304bedb28ca64_9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2c304bedb28ca64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2c304bedb28ca64_14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2c304bedb28ca64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2c304bedb28ca64_19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2c304bedb28ca64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2c304bedb28ca64_24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2c304bedb28ca64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2c304bedb28ca64_30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2c304bedb28ca64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2c304bedb28ca64_36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2c304bedb28ca64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c4d7b0d0ae_0_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c4d7b0d0a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33.png"/><Relationship Id="rId7" Type="http://schemas.openxmlformats.org/officeDocument/2006/relationships/hyperlink" Target="https://docs.google.com/presentation/d/1rbIyU3HXPvJnmbTQqLAGAYQAVClhnwlPxwyNwn4-x18/edit?usp=sharing" TargetMode="External"/><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49.png"/><Relationship Id="rId11" Type="http://schemas.openxmlformats.org/officeDocument/2006/relationships/image" Target="../media/image57.png"/><Relationship Id="rId10" Type="http://schemas.openxmlformats.org/officeDocument/2006/relationships/image" Target="../media/image55.png"/><Relationship Id="rId9" Type="http://schemas.openxmlformats.org/officeDocument/2006/relationships/image" Target="../media/image68.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59.png"/><Relationship Id="rId8"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58.png"/><Relationship Id="rId9" Type="http://schemas.openxmlformats.org/officeDocument/2006/relationships/image" Target="../media/image71.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7.png"/><Relationship Id="rId8"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66.png"/><Relationship Id="rId5"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4.png"/><Relationship Id="rId4" Type="http://schemas.openxmlformats.org/officeDocument/2006/relationships/image" Target="../media/image63.png"/><Relationship Id="rId5"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76.png"/><Relationship Id="rId5"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4.png"/><Relationship Id="rId4" Type="http://schemas.openxmlformats.org/officeDocument/2006/relationships/image" Target="../media/image77.png"/><Relationship Id="rId5"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docs.google.com/presentation/d/1Vrjo7faTQ5wyZgLVjgKEQnyb9mHaPPYaExEd438A2QE/edit?usp=sharing" TargetMode="External"/><Relationship Id="rId4" Type="http://schemas.openxmlformats.org/officeDocument/2006/relationships/hyperlink" Target="https://docs.google.com/presentation/d/1eUNz0J6tIaTekeTGlOvYAMO6hGDCMuk-ZpptC_98scA/edit?usp=sharing" TargetMode="External"/><Relationship Id="rId5"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0.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78.png"/><Relationship Id="rId6"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8.png"/><Relationship Id="rId10" Type="http://schemas.openxmlformats.org/officeDocument/2006/relationships/image" Target="../media/image31.png"/><Relationship Id="rId9" Type="http://schemas.openxmlformats.org/officeDocument/2006/relationships/image" Target="../media/image28.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4.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923925" y="2486400"/>
            <a:ext cx="48006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Abdominal wall, Umbilicus and Hernia</a:t>
            </a:r>
            <a:endParaRPr sz="36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5162550"/>
            <a:ext cx="5734200" cy="3381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The student is expected to describe and explain the different types, surgical  anatomy, predisposing factors, clinical features and the complications of the  following  )</a:t>
            </a:r>
            <a:endParaRPr sz="1200">
              <a:solidFill>
                <a:srgbClr val="E29578"/>
              </a:solidFill>
              <a:latin typeface="Mada"/>
              <a:ea typeface="Mada"/>
              <a:cs typeface="Mada"/>
              <a:sym typeface="Mada"/>
            </a:endParaRPr>
          </a:p>
          <a:p>
            <a:pPr indent="-304800" lvl="1" marL="9144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Groin hernias (</a:t>
            </a:r>
            <a:r>
              <a:rPr b="1" lang="en-GB" sz="1200">
                <a:solidFill>
                  <a:srgbClr val="CC0000"/>
                </a:solidFill>
                <a:latin typeface="Mada"/>
                <a:ea typeface="Mada"/>
                <a:cs typeface="Mada"/>
                <a:sym typeface="Mada"/>
              </a:rPr>
              <a:t>inguinal</a:t>
            </a:r>
            <a:r>
              <a:rPr lang="en-GB" sz="1200">
                <a:solidFill>
                  <a:srgbClr val="E29578"/>
                </a:solidFill>
                <a:latin typeface="Mada"/>
                <a:ea typeface="Mada"/>
                <a:cs typeface="Mada"/>
                <a:sym typeface="Mada"/>
              </a:rPr>
              <a:t> and </a:t>
            </a:r>
            <a:r>
              <a:rPr b="1" lang="en-GB" sz="1200">
                <a:solidFill>
                  <a:srgbClr val="CC0000"/>
                </a:solidFill>
                <a:latin typeface="Mada"/>
                <a:ea typeface="Mada"/>
                <a:cs typeface="Mada"/>
                <a:sym typeface="Mada"/>
              </a:rPr>
              <a:t>femoral</a:t>
            </a:r>
            <a:r>
              <a:rPr lang="en-GB" sz="1200">
                <a:solidFill>
                  <a:srgbClr val="E29578"/>
                </a:solidFill>
                <a:latin typeface="Mada"/>
                <a:ea typeface="Mada"/>
                <a:cs typeface="Mada"/>
                <a:sym typeface="Mada"/>
              </a:rPr>
              <a:t>) </a:t>
            </a:r>
            <a:endParaRPr sz="1200">
              <a:solidFill>
                <a:srgbClr val="E29578"/>
              </a:solidFill>
              <a:latin typeface="Mada"/>
              <a:ea typeface="Mada"/>
              <a:cs typeface="Mada"/>
              <a:sym typeface="Mada"/>
            </a:endParaRPr>
          </a:p>
          <a:p>
            <a:pPr indent="-304800" lvl="1" marL="9144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Other hernias (</a:t>
            </a:r>
            <a:r>
              <a:rPr b="1" lang="en-GB" sz="1200">
                <a:solidFill>
                  <a:srgbClr val="CC0000"/>
                </a:solidFill>
                <a:latin typeface="Mada"/>
                <a:ea typeface="Mada"/>
                <a:cs typeface="Mada"/>
                <a:sym typeface="Mada"/>
              </a:rPr>
              <a:t>umbilical</a:t>
            </a:r>
            <a:r>
              <a:rPr lang="en-GB" sz="1200">
                <a:solidFill>
                  <a:srgbClr val="E29578"/>
                </a:solidFill>
                <a:latin typeface="Mada"/>
                <a:ea typeface="Mada"/>
                <a:cs typeface="Mada"/>
                <a:sym typeface="Mada"/>
              </a:rPr>
              <a:t>, paraumbilical, epigastric, divarication, incisional,  obturator, Spigelian, perineal and lumber)  </a:t>
            </a:r>
            <a:endParaRPr sz="1200">
              <a:solidFill>
                <a:srgbClr val="E29578"/>
              </a:solidFill>
              <a:latin typeface="Mada"/>
              <a:ea typeface="Mada"/>
              <a:cs typeface="Mada"/>
              <a:sym typeface="Mada"/>
            </a:endParaRPr>
          </a:p>
          <a:p>
            <a:pPr indent="-304800" lvl="1" marL="9144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Abdominal wall (hematoma, tumours) </a:t>
            </a:r>
            <a:endParaRPr sz="1200">
              <a:solidFill>
                <a:srgbClr val="E29578"/>
              </a:solidFill>
              <a:latin typeface="Mada"/>
              <a:ea typeface="Mada"/>
              <a:cs typeface="Mada"/>
              <a:sym typeface="Mada"/>
            </a:endParaRPr>
          </a:p>
          <a:p>
            <a:pPr indent="-304800" lvl="1" marL="9144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Umbilicus ( fistulae, granuloma, adenoma, omphalitis, secondary deposits,  endometrioma, and discoloration)</a:t>
            </a:r>
            <a:endParaRPr sz="1200">
              <a:solidFill>
                <a:srgbClr val="E29578"/>
              </a:solidFill>
              <a:latin typeface="Mada"/>
              <a:ea typeface="Mada"/>
              <a:cs typeface="Mada"/>
              <a:sym typeface="Mada"/>
            </a:endParaRPr>
          </a:p>
        </p:txBody>
      </p:sp>
      <p:pic>
        <p:nvPicPr>
          <p:cNvPr id="68" name="Google Shape;68;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9" name="Google Shape;69;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271301" y="237489"/>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7" name="Google Shape;517;p22"/>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18" name="Google Shape;518;p22"/>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(Inguinal)</a:t>
            </a:r>
            <a:endParaRPr sz="2200"/>
          </a:p>
        </p:txBody>
      </p:sp>
      <p:sp>
        <p:nvSpPr>
          <p:cNvPr id="519" name="Google Shape;519;p22"/>
          <p:cNvSpPr/>
          <p:nvPr/>
        </p:nvSpPr>
        <p:spPr>
          <a:xfrm rot="3273509">
            <a:off x="1357687" y="1717747"/>
            <a:ext cx="1810621" cy="1810642"/>
          </a:xfrm>
          <a:custGeom>
            <a:rect b="b" l="l" r="r" t="t"/>
            <a:pathLst>
              <a:path extrusionOk="0" h="15705" w="15940">
                <a:moveTo>
                  <a:pt x="9223" y="4197"/>
                </a:moveTo>
                <a:lnTo>
                  <a:pt x="9332" y="4212"/>
                </a:lnTo>
                <a:lnTo>
                  <a:pt x="9379" y="4244"/>
                </a:lnTo>
                <a:lnTo>
                  <a:pt x="9426" y="4275"/>
                </a:lnTo>
                <a:lnTo>
                  <a:pt x="9520" y="4369"/>
                </a:lnTo>
                <a:lnTo>
                  <a:pt x="9645" y="4510"/>
                </a:lnTo>
                <a:lnTo>
                  <a:pt x="9677" y="4588"/>
                </a:lnTo>
                <a:lnTo>
                  <a:pt x="9661" y="4588"/>
                </a:lnTo>
                <a:lnTo>
                  <a:pt x="9630" y="4573"/>
                </a:lnTo>
                <a:lnTo>
                  <a:pt x="9505" y="4510"/>
                </a:lnTo>
                <a:lnTo>
                  <a:pt x="9301" y="4400"/>
                </a:lnTo>
                <a:lnTo>
                  <a:pt x="9051" y="4291"/>
                </a:lnTo>
                <a:lnTo>
                  <a:pt x="8769" y="4197"/>
                </a:lnTo>
                <a:close/>
                <a:moveTo>
                  <a:pt x="8236" y="6608"/>
                </a:moveTo>
                <a:lnTo>
                  <a:pt x="8252" y="6624"/>
                </a:lnTo>
                <a:lnTo>
                  <a:pt x="8252" y="6733"/>
                </a:lnTo>
                <a:lnTo>
                  <a:pt x="8236" y="6952"/>
                </a:lnTo>
                <a:lnTo>
                  <a:pt x="8221" y="7062"/>
                </a:lnTo>
                <a:lnTo>
                  <a:pt x="8189" y="7140"/>
                </a:lnTo>
                <a:lnTo>
                  <a:pt x="8174" y="7203"/>
                </a:lnTo>
                <a:lnTo>
                  <a:pt x="8158" y="7203"/>
                </a:lnTo>
                <a:lnTo>
                  <a:pt x="8127" y="7187"/>
                </a:lnTo>
                <a:lnTo>
                  <a:pt x="8111" y="7156"/>
                </a:lnTo>
                <a:lnTo>
                  <a:pt x="8111" y="7062"/>
                </a:lnTo>
                <a:lnTo>
                  <a:pt x="8127" y="6921"/>
                </a:lnTo>
                <a:lnTo>
                  <a:pt x="8158" y="6749"/>
                </a:lnTo>
                <a:lnTo>
                  <a:pt x="8221" y="6624"/>
                </a:lnTo>
                <a:lnTo>
                  <a:pt x="8236" y="6608"/>
                </a:lnTo>
                <a:close/>
                <a:moveTo>
                  <a:pt x="12229" y="8189"/>
                </a:moveTo>
                <a:lnTo>
                  <a:pt x="12291" y="8205"/>
                </a:lnTo>
                <a:lnTo>
                  <a:pt x="12307" y="8221"/>
                </a:lnTo>
                <a:lnTo>
                  <a:pt x="12323" y="8236"/>
                </a:lnTo>
                <a:lnTo>
                  <a:pt x="12307" y="8268"/>
                </a:lnTo>
                <a:lnTo>
                  <a:pt x="12291" y="8283"/>
                </a:lnTo>
                <a:lnTo>
                  <a:pt x="12229" y="8299"/>
                </a:lnTo>
                <a:lnTo>
                  <a:pt x="12182" y="8283"/>
                </a:lnTo>
                <a:lnTo>
                  <a:pt x="12166" y="8268"/>
                </a:lnTo>
                <a:lnTo>
                  <a:pt x="12151" y="8236"/>
                </a:lnTo>
                <a:lnTo>
                  <a:pt x="12166" y="8221"/>
                </a:lnTo>
                <a:lnTo>
                  <a:pt x="12182" y="8205"/>
                </a:lnTo>
                <a:lnTo>
                  <a:pt x="12229" y="8189"/>
                </a:lnTo>
                <a:close/>
                <a:moveTo>
                  <a:pt x="10788" y="8299"/>
                </a:moveTo>
                <a:lnTo>
                  <a:pt x="10820" y="8315"/>
                </a:lnTo>
                <a:lnTo>
                  <a:pt x="10835" y="8346"/>
                </a:lnTo>
                <a:lnTo>
                  <a:pt x="10820" y="8377"/>
                </a:lnTo>
                <a:lnTo>
                  <a:pt x="10788" y="8393"/>
                </a:lnTo>
                <a:lnTo>
                  <a:pt x="10757" y="8377"/>
                </a:lnTo>
                <a:lnTo>
                  <a:pt x="10741" y="8346"/>
                </a:lnTo>
                <a:lnTo>
                  <a:pt x="10757" y="8315"/>
                </a:lnTo>
                <a:lnTo>
                  <a:pt x="10788" y="8299"/>
                </a:lnTo>
                <a:close/>
                <a:moveTo>
                  <a:pt x="11571" y="8424"/>
                </a:moveTo>
                <a:lnTo>
                  <a:pt x="11571" y="8440"/>
                </a:lnTo>
                <a:lnTo>
                  <a:pt x="11571" y="8471"/>
                </a:lnTo>
                <a:lnTo>
                  <a:pt x="11540" y="8518"/>
                </a:lnTo>
                <a:lnTo>
                  <a:pt x="11493" y="8549"/>
                </a:lnTo>
                <a:lnTo>
                  <a:pt x="11477" y="8549"/>
                </a:lnTo>
                <a:lnTo>
                  <a:pt x="11477" y="8518"/>
                </a:lnTo>
                <a:lnTo>
                  <a:pt x="11477" y="8471"/>
                </a:lnTo>
                <a:lnTo>
                  <a:pt x="11509" y="8440"/>
                </a:lnTo>
                <a:lnTo>
                  <a:pt x="11540" y="8424"/>
                </a:lnTo>
                <a:close/>
                <a:moveTo>
                  <a:pt x="11994" y="8549"/>
                </a:moveTo>
                <a:lnTo>
                  <a:pt x="12041" y="8565"/>
                </a:lnTo>
                <a:lnTo>
                  <a:pt x="12057" y="8612"/>
                </a:lnTo>
                <a:lnTo>
                  <a:pt x="12041" y="8643"/>
                </a:lnTo>
                <a:lnTo>
                  <a:pt x="11994" y="8659"/>
                </a:lnTo>
                <a:lnTo>
                  <a:pt x="11963" y="8643"/>
                </a:lnTo>
                <a:lnTo>
                  <a:pt x="11947" y="8612"/>
                </a:lnTo>
                <a:lnTo>
                  <a:pt x="11963" y="8565"/>
                </a:lnTo>
                <a:lnTo>
                  <a:pt x="11994" y="8549"/>
                </a:lnTo>
                <a:close/>
                <a:moveTo>
                  <a:pt x="13372" y="4447"/>
                </a:moveTo>
                <a:lnTo>
                  <a:pt x="13481" y="4620"/>
                </a:lnTo>
                <a:lnTo>
                  <a:pt x="13544" y="4714"/>
                </a:lnTo>
                <a:lnTo>
                  <a:pt x="13591" y="4870"/>
                </a:lnTo>
                <a:lnTo>
                  <a:pt x="13716" y="5215"/>
                </a:lnTo>
                <a:lnTo>
                  <a:pt x="13763" y="5418"/>
                </a:lnTo>
                <a:lnTo>
                  <a:pt x="13810" y="5684"/>
                </a:lnTo>
                <a:lnTo>
                  <a:pt x="13888" y="6217"/>
                </a:lnTo>
                <a:lnTo>
                  <a:pt x="13920" y="6530"/>
                </a:lnTo>
                <a:lnTo>
                  <a:pt x="13935" y="6796"/>
                </a:lnTo>
                <a:lnTo>
                  <a:pt x="13920" y="7062"/>
                </a:lnTo>
                <a:lnTo>
                  <a:pt x="13873" y="7375"/>
                </a:lnTo>
                <a:lnTo>
                  <a:pt x="13795" y="7845"/>
                </a:lnTo>
                <a:lnTo>
                  <a:pt x="13685" y="8299"/>
                </a:lnTo>
                <a:lnTo>
                  <a:pt x="13607" y="8628"/>
                </a:lnTo>
                <a:lnTo>
                  <a:pt x="13560" y="8722"/>
                </a:lnTo>
                <a:lnTo>
                  <a:pt x="13544" y="8753"/>
                </a:lnTo>
                <a:lnTo>
                  <a:pt x="13528" y="8722"/>
                </a:lnTo>
                <a:lnTo>
                  <a:pt x="13544" y="8675"/>
                </a:lnTo>
                <a:lnTo>
                  <a:pt x="13575" y="8518"/>
                </a:lnTo>
                <a:lnTo>
                  <a:pt x="13607" y="8346"/>
                </a:lnTo>
                <a:lnTo>
                  <a:pt x="13654" y="8127"/>
                </a:lnTo>
                <a:lnTo>
                  <a:pt x="13716" y="7610"/>
                </a:lnTo>
                <a:lnTo>
                  <a:pt x="13763" y="7093"/>
                </a:lnTo>
                <a:lnTo>
                  <a:pt x="13763" y="6858"/>
                </a:lnTo>
                <a:lnTo>
                  <a:pt x="13763" y="6671"/>
                </a:lnTo>
                <a:lnTo>
                  <a:pt x="13716" y="6154"/>
                </a:lnTo>
                <a:lnTo>
                  <a:pt x="13638" y="5653"/>
                </a:lnTo>
                <a:lnTo>
                  <a:pt x="13575" y="5246"/>
                </a:lnTo>
                <a:lnTo>
                  <a:pt x="13544" y="5105"/>
                </a:lnTo>
                <a:lnTo>
                  <a:pt x="13513" y="5042"/>
                </a:lnTo>
                <a:lnTo>
                  <a:pt x="13481" y="4995"/>
                </a:lnTo>
                <a:lnTo>
                  <a:pt x="13481" y="4980"/>
                </a:lnTo>
                <a:lnTo>
                  <a:pt x="13497" y="4980"/>
                </a:lnTo>
                <a:lnTo>
                  <a:pt x="13497" y="4964"/>
                </a:lnTo>
                <a:lnTo>
                  <a:pt x="13497" y="4948"/>
                </a:lnTo>
                <a:lnTo>
                  <a:pt x="13466" y="4854"/>
                </a:lnTo>
                <a:lnTo>
                  <a:pt x="13419" y="4729"/>
                </a:lnTo>
                <a:lnTo>
                  <a:pt x="13387" y="4588"/>
                </a:lnTo>
                <a:lnTo>
                  <a:pt x="13372" y="4447"/>
                </a:lnTo>
                <a:close/>
                <a:moveTo>
                  <a:pt x="12370" y="8659"/>
                </a:moveTo>
                <a:lnTo>
                  <a:pt x="12401" y="8675"/>
                </a:lnTo>
                <a:lnTo>
                  <a:pt x="12417" y="8706"/>
                </a:lnTo>
                <a:lnTo>
                  <a:pt x="12401" y="8753"/>
                </a:lnTo>
                <a:lnTo>
                  <a:pt x="12370" y="8769"/>
                </a:lnTo>
                <a:lnTo>
                  <a:pt x="12338" y="8753"/>
                </a:lnTo>
                <a:lnTo>
                  <a:pt x="12323" y="8706"/>
                </a:lnTo>
                <a:lnTo>
                  <a:pt x="12338" y="8675"/>
                </a:lnTo>
                <a:lnTo>
                  <a:pt x="12370" y="8659"/>
                </a:lnTo>
                <a:close/>
                <a:moveTo>
                  <a:pt x="12244" y="8816"/>
                </a:moveTo>
                <a:lnTo>
                  <a:pt x="12291" y="8847"/>
                </a:lnTo>
                <a:lnTo>
                  <a:pt x="12354" y="8894"/>
                </a:lnTo>
                <a:lnTo>
                  <a:pt x="12401" y="8972"/>
                </a:lnTo>
                <a:lnTo>
                  <a:pt x="12401" y="8988"/>
                </a:lnTo>
                <a:lnTo>
                  <a:pt x="12401" y="9003"/>
                </a:lnTo>
                <a:lnTo>
                  <a:pt x="12385" y="9019"/>
                </a:lnTo>
                <a:lnTo>
                  <a:pt x="12354" y="9003"/>
                </a:lnTo>
                <a:lnTo>
                  <a:pt x="12291" y="8956"/>
                </a:lnTo>
                <a:lnTo>
                  <a:pt x="12229" y="8910"/>
                </a:lnTo>
                <a:lnTo>
                  <a:pt x="12213" y="8847"/>
                </a:lnTo>
                <a:lnTo>
                  <a:pt x="12213" y="8816"/>
                </a:lnTo>
                <a:close/>
                <a:moveTo>
                  <a:pt x="13262" y="8925"/>
                </a:moveTo>
                <a:lnTo>
                  <a:pt x="13278" y="8941"/>
                </a:lnTo>
                <a:lnTo>
                  <a:pt x="13293" y="8956"/>
                </a:lnTo>
                <a:lnTo>
                  <a:pt x="13309" y="9035"/>
                </a:lnTo>
                <a:lnTo>
                  <a:pt x="13293" y="9113"/>
                </a:lnTo>
                <a:lnTo>
                  <a:pt x="13278" y="9129"/>
                </a:lnTo>
                <a:lnTo>
                  <a:pt x="13247" y="9129"/>
                </a:lnTo>
                <a:lnTo>
                  <a:pt x="13231" y="9113"/>
                </a:lnTo>
                <a:lnTo>
                  <a:pt x="13215" y="9035"/>
                </a:lnTo>
                <a:lnTo>
                  <a:pt x="13231" y="8956"/>
                </a:lnTo>
                <a:lnTo>
                  <a:pt x="13247" y="8941"/>
                </a:lnTo>
                <a:lnTo>
                  <a:pt x="13262" y="8925"/>
                </a:lnTo>
                <a:close/>
                <a:moveTo>
                  <a:pt x="13434" y="8972"/>
                </a:moveTo>
                <a:lnTo>
                  <a:pt x="13450" y="8988"/>
                </a:lnTo>
                <a:lnTo>
                  <a:pt x="13450" y="9003"/>
                </a:lnTo>
                <a:lnTo>
                  <a:pt x="13434" y="9082"/>
                </a:lnTo>
                <a:lnTo>
                  <a:pt x="13403" y="9144"/>
                </a:lnTo>
                <a:lnTo>
                  <a:pt x="13387" y="9160"/>
                </a:lnTo>
                <a:lnTo>
                  <a:pt x="13372" y="9160"/>
                </a:lnTo>
                <a:lnTo>
                  <a:pt x="13372" y="9129"/>
                </a:lnTo>
                <a:lnTo>
                  <a:pt x="13387" y="9066"/>
                </a:lnTo>
                <a:lnTo>
                  <a:pt x="13403" y="9003"/>
                </a:lnTo>
                <a:lnTo>
                  <a:pt x="13419" y="8988"/>
                </a:lnTo>
                <a:lnTo>
                  <a:pt x="13434" y="8972"/>
                </a:lnTo>
                <a:close/>
                <a:moveTo>
                  <a:pt x="12041" y="9285"/>
                </a:moveTo>
                <a:lnTo>
                  <a:pt x="12135" y="9301"/>
                </a:lnTo>
                <a:lnTo>
                  <a:pt x="12166" y="9317"/>
                </a:lnTo>
                <a:lnTo>
                  <a:pt x="12182" y="9348"/>
                </a:lnTo>
                <a:lnTo>
                  <a:pt x="12182" y="9364"/>
                </a:lnTo>
                <a:lnTo>
                  <a:pt x="12166" y="9379"/>
                </a:lnTo>
                <a:lnTo>
                  <a:pt x="12135" y="9395"/>
                </a:lnTo>
                <a:lnTo>
                  <a:pt x="12088" y="9395"/>
                </a:lnTo>
                <a:lnTo>
                  <a:pt x="11978" y="9379"/>
                </a:lnTo>
                <a:lnTo>
                  <a:pt x="11963" y="9364"/>
                </a:lnTo>
                <a:lnTo>
                  <a:pt x="11947" y="9348"/>
                </a:lnTo>
                <a:lnTo>
                  <a:pt x="11947" y="9317"/>
                </a:lnTo>
                <a:lnTo>
                  <a:pt x="11978" y="9301"/>
                </a:lnTo>
                <a:lnTo>
                  <a:pt x="12041" y="9285"/>
                </a:lnTo>
                <a:close/>
                <a:moveTo>
                  <a:pt x="4479" y="9003"/>
                </a:moveTo>
                <a:lnTo>
                  <a:pt x="4510" y="9050"/>
                </a:lnTo>
                <a:lnTo>
                  <a:pt x="4573" y="9238"/>
                </a:lnTo>
                <a:lnTo>
                  <a:pt x="4651" y="9489"/>
                </a:lnTo>
                <a:lnTo>
                  <a:pt x="4682" y="9677"/>
                </a:lnTo>
                <a:lnTo>
                  <a:pt x="4682" y="9755"/>
                </a:lnTo>
                <a:lnTo>
                  <a:pt x="4667" y="9802"/>
                </a:lnTo>
                <a:lnTo>
                  <a:pt x="4651" y="9818"/>
                </a:lnTo>
                <a:lnTo>
                  <a:pt x="4635" y="9802"/>
                </a:lnTo>
                <a:lnTo>
                  <a:pt x="4573" y="9677"/>
                </a:lnTo>
                <a:lnTo>
                  <a:pt x="4526" y="9458"/>
                </a:lnTo>
                <a:lnTo>
                  <a:pt x="4479" y="9019"/>
                </a:lnTo>
                <a:lnTo>
                  <a:pt x="4479" y="9003"/>
                </a:lnTo>
                <a:close/>
                <a:moveTo>
                  <a:pt x="13466" y="9771"/>
                </a:moveTo>
                <a:lnTo>
                  <a:pt x="13513" y="9786"/>
                </a:lnTo>
                <a:lnTo>
                  <a:pt x="13528" y="9818"/>
                </a:lnTo>
                <a:lnTo>
                  <a:pt x="13513" y="9865"/>
                </a:lnTo>
                <a:lnTo>
                  <a:pt x="13466" y="9880"/>
                </a:lnTo>
                <a:lnTo>
                  <a:pt x="13434" y="9865"/>
                </a:lnTo>
                <a:lnTo>
                  <a:pt x="13419" y="9818"/>
                </a:lnTo>
                <a:lnTo>
                  <a:pt x="13434" y="9786"/>
                </a:lnTo>
                <a:lnTo>
                  <a:pt x="13466" y="9771"/>
                </a:lnTo>
                <a:close/>
                <a:moveTo>
                  <a:pt x="2162" y="10021"/>
                </a:moveTo>
                <a:lnTo>
                  <a:pt x="2193" y="10037"/>
                </a:lnTo>
                <a:lnTo>
                  <a:pt x="2209" y="10084"/>
                </a:lnTo>
                <a:lnTo>
                  <a:pt x="2193" y="10115"/>
                </a:lnTo>
                <a:lnTo>
                  <a:pt x="2162" y="10131"/>
                </a:lnTo>
                <a:lnTo>
                  <a:pt x="2115" y="10115"/>
                </a:lnTo>
                <a:lnTo>
                  <a:pt x="2099" y="10084"/>
                </a:lnTo>
                <a:lnTo>
                  <a:pt x="2115" y="10037"/>
                </a:lnTo>
                <a:lnTo>
                  <a:pt x="2162" y="10021"/>
                </a:lnTo>
                <a:close/>
                <a:moveTo>
                  <a:pt x="2553" y="9927"/>
                </a:moveTo>
                <a:lnTo>
                  <a:pt x="2569" y="9959"/>
                </a:lnTo>
                <a:lnTo>
                  <a:pt x="2600" y="10005"/>
                </a:lnTo>
                <a:lnTo>
                  <a:pt x="2631" y="10052"/>
                </a:lnTo>
                <a:lnTo>
                  <a:pt x="2663" y="10162"/>
                </a:lnTo>
                <a:lnTo>
                  <a:pt x="2678" y="10209"/>
                </a:lnTo>
                <a:lnTo>
                  <a:pt x="2663" y="10225"/>
                </a:lnTo>
                <a:lnTo>
                  <a:pt x="2647" y="10240"/>
                </a:lnTo>
                <a:lnTo>
                  <a:pt x="2569" y="10240"/>
                </a:lnTo>
                <a:lnTo>
                  <a:pt x="2522" y="10225"/>
                </a:lnTo>
                <a:lnTo>
                  <a:pt x="2490" y="10209"/>
                </a:lnTo>
                <a:lnTo>
                  <a:pt x="2475" y="10162"/>
                </a:lnTo>
                <a:lnTo>
                  <a:pt x="2475" y="10084"/>
                </a:lnTo>
                <a:lnTo>
                  <a:pt x="2475" y="10021"/>
                </a:lnTo>
                <a:lnTo>
                  <a:pt x="2490" y="9974"/>
                </a:lnTo>
                <a:lnTo>
                  <a:pt x="2506" y="9943"/>
                </a:lnTo>
                <a:lnTo>
                  <a:pt x="2522" y="9927"/>
                </a:lnTo>
                <a:close/>
                <a:moveTo>
                  <a:pt x="11368" y="10131"/>
                </a:moveTo>
                <a:lnTo>
                  <a:pt x="11399" y="10146"/>
                </a:lnTo>
                <a:lnTo>
                  <a:pt x="11415" y="10193"/>
                </a:lnTo>
                <a:lnTo>
                  <a:pt x="11399" y="10225"/>
                </a:lnTo>
                <a:lnTo>
                  <a:pt x="11368" y="10240"/>
                </a:lnTo>
                <a:lnTo>
                  <a:pt x="11321" y="10225"/>
                </a:lnTo>
                <a:lnTo>
                  <a:pt x="11321" y="10193"/>
                </a:lnTo>
                <a:lnTo>
                  <a:pt x="11321" y="10146"/>
                </a:lnTo>
                <a:lnTo>
                  <a:pt x="11368" y="10131"/>
                </a:lnTo>
                <a:close/>
                <a:moveTo>
                  <a:pt x="11446" y="8643"/>
                </a:moveTo>
                <a:lnTo>
                  <a:pt x="11462" y="8675"/>
                </a:lnTo>
                <a:lnTo>
                  <a:pt x="11446" y="8722"/>
                </a:lnTo>
                <a:lnTo>
                  <a:pt x="11415" y="8816"/>
                </a:lnTo>
                <a:lnTo>
                  <a:pt x="11289" y="9082"/>
                </a:lnTo>
                <a:lnTo>
                  <a:pt x="11133" y="9317"/>
                </a:lnTo>
                <a:lnTo>
                  <a:pt x="10961" y="9583"/>
                </a:lnTo>
                <a:lnTo>
                  <a:pt x="10757" y="9849"/>
                </a:lnTo>
                <a:lnTo>
                  <a:pt x="10554" y="10099"/>
                </a:lnTo>
                <a:lnTo>
                  <a:pt x="10334" y="10350"/>
                </a:lnTo>
                <a:lnTo>
                  <a:pt x="10131" y="10553"/>
                </a:lnTo>
                <a:lnTo>
                  <a:pt x="9927" y="10741"/>
                </a:lnTo>
                <a:lnTo>
                  <a:pt x="9739" y="10882"/>
                </a:lnTo>
                <a:lnTo>
                  <a:pt x="9520" y="11039"/>
                </a:lnTo>
                <a:lnTo>
                  <a:pt x="9692" y="10788"/>
                </a:lnTo>
                <a:lnTo>
                  <a:pt x="9849" y="10553"/>
                </a:lnTo>
                <a:lnTo>
                  <a:pt x="9974" y="10350"/>
                </a:lnTo>
                <a:lnTo>
                  <a:pt x="10084" y="10193"/>
                </a:lnTo>
                <a:lnTo>
                  <a:pt x="10146" y="10115"/>
                </a:lnTo>
                <a:lnTo>
                  <a:pt x="10193" y="10068"/>
                </a:lnTo>
                <a:lnTo>
                  <a:pt x="10381" y="9927"/>
                </a:lnTo>
                <a:lnTo>
                  <a:pt x="10538" y="9771"/>
                </a:lnTo>
                <a:lnTo>
                  <a:pt x="10710" y="9598"/>
                </a:lnTo>
                <a:lnTo>
                  <a:pt x="10867" y="9442"/>
                </a:lnTo>
                <a:lnTo>
                  <a:pt x="11008" y="9270"/>
                </a:lnTo>
                <a:lnTo>
                  <a:pt x="11133" y="9097"/>
                </a:lnTo>
                <a:lnTo>
                  <a:pt x="11242" y="8925"/>
                </a:lnTo>
                <a:lnTo>
                  <a:pt x="11336" y="8769"/>
                </a:lnTo>
                <a:lnTo>
                  <a:pt x="11383" y="8690"/>
                </a:lnTo>
                <a:lnTo>
                  <a:pt x="11415" y="8643"/>
                </a:lnTo>
                <a:close/>
                <a:moveTo>
                  <a:pt x="2788" y="11133"/>
                </a:moveTo>
                <a:lnTo>
                  <a:pt x="2819" y="11148"/>
                </a:lnTo>
                <a:lnTo>
                  <a:pt x="2835" y="11195"/>
                </a:lnTo>
                <a:lnTo>
                  <a:pt x="2819" y="11227"/>
                </a:lnTo>
                <a:lnTo>
                  <a:pt x="2788" y="11242"/>
                </a:lnTo>
                <a:lnTo>
                  <a:pt x="2757" y="11227"/>
                </a:lnTo>
                <a:lnTo>
                  <a:pt x="2741" y="11195"/>
                </a:lnTo>
                <a:lnTo>
                  <a:pt x="2757" y="11148"/>
                </a:lnTo>
                <a:lnTo>
                  <a:pt x="2788" y="11133"/>
                </a:lnTo>
                <a:close/>
                <a:moveTo>
                  <a:pt x="13732" y="11665"/>
                </a:moveTo>
                <a:lnTo>
                  <a:pt x="13779" y="11681"/>
                </a:lnTo>
                <a:lnTo>
                  <a:pt x="13795" y="11712"/>
                </a:lnTo>
                <a:lnTo>
                  <a:pt x="13779" y="11759"/>
                </a:lnTo>
                <a:lnTo>
                  <a:pt x="13732" y="11775"/>
                </a:lnTo>
                <a:lnTo>
                  <a:pt x="13701" y="11759"/>
                </a:lnTo>
                <a:lnTo>
                  <a:pt x="13685" y="11712"/>
                </a:lnTo>
                <a:lnTo>
                  <a:pt x="13701" y="11681"/>
                </a:lnTo>
                <a:lnTo>
                  <a:pt x="13732" y="11665"/>
                </a:lnTo>
                <a:close/>
                <a:moveTo>
                  <a:pt x="2647" y="11775"/>
                </a:moveTo>
                <a:lnTo>
                  <a:pt x="2710" y="11790"/>
                </a:lnTo>
                <a:lnTo>
                  <a:pt x="2725" y="11806"/>
                </a:lnTo>
                <a:lnTo>
                  <a:pt x="2741" y="11822"/>
                </a:lnTo>
                <a:lnTo>
                  <a:pt x="2725" y="11853"/>
                </a:lnTo>
                <a:lnTo>
                  <a:pt x="2694" y="11869"/>
                </a:lnTo>
                <a:lnTo>
                  <a:pt x="2647" y="11853"/>
                </a:lnTo>
                <a:lnTo>
                  <a:pt x="2600" y="11822"/>
                </a:lnTo>
                <a:lnTo>
                  <a:pt x="2600" y="11806"/>
                </a:lnTo>
                <a:lnTo>
                  <a:pt x="2600" y="11790"/>
                </a:lnTo>
                <a:lnTo>
                  <a:pt x="2631" y="11775"/>
                </a:lnTo>
                <a:close/>
                <a:moveTo>
                  <a:pt x="3101" y="11916"/>
                </a:moveTo>
                <a:lnTo>
                  <a:pt x="3132" y="11931"/>
                </a:lnTo>
                <a:lnTo>
                  <a:pt x="3179" y="11963"/>
                </a:lnTo>
                <a:lnTo>
                  <a:pt x="3211" y="12025"/>
                </a:lnTo>
                <a:lnTo>
                  <a:pt x="3320" y="12197"/>
                </a:lnTo>
                <a:lnTo>
                  <a:pt x="3383" y="12291"/>
                </a:lnTo>
                <a:lnTo>
                  <a:pt x="3477" y="12432"/>
                </a:lnTo>
                <a:lnTo>
                  <a:pt x="3727" y="12714"/>
                </a:lnTo>
                <a:lnTo>
                  <a:pt x="4025" y="13043"/>
                </a:lnTo>
                <a:lnTo>
                  <a:pt x="4025" y="13043"/>
                </a:lnTo>
                <a:lnTo>
                  <a:pt x="3743" y="12902"/>
                </a:lnTo>
                <a:lnTo>
                  <a:pt x="3477" y="12730"/>
                </a:lnTo>
                <a:lnTo>
                  <a:pt x="3226" y="12526"/>
                </a:lnTo>
                <a:lnTo>
                  <a:pt x="3023" y="12338"/>
                </a:lnTo>
                <a:lnTo>
                  <a:pt x="2976" y="12276"/>
                </a:lnTo>
                <a:lnTo>
                  <a:pt x="2944" y="12229"/>
                </a:lnTo>
                <a:lnTo>
                  <a:pt x="2960" y="12135"/>
                </a:lnTo>
                <a:lnTo>
                  <a:pt x="3007" y="12025"/>
                </a:lnTo>
                <a:lnTo>
                  <a:pt x="3038" y="11963"/>
                </a:lnTo>
                <a:lnTo>
                  <a:pt x="3070" y="11931"/>
                </a:lnTo>
                <a:lnTo>
                  <a:pt x="3101" y="11916"/>
                </a:lnTo>
                <a:close/>
                <a:moveTo>
                  <a:pt x="6953" y="12980"/>
                </a:moveTo>
                <a:lnTo>
                  <a:pt x="6984" y="12996"/>
                </a:lnTo>
                <a:lnTo>
                  <a:pt x="6999" y="13027"/>
                </a:lnTo>
                <a:lnTo>
                  <a:pt x="6984" y="13059"/>
                </a:lnTo>
                <a:lnTo>
                  <a:pt x="6953" y="13074"/>
                </a:lnTo>
                <a:lnTo>
                  <a:pt x="6906" y="13059"/>
                </a:lnTo>
                <a:lnTo>
                  <a:pt x="6890" y="13027"/>
                </a:lnTo>
                <a:lnTo>
                  <a:pt x="6906" y="12996"/>
                </a:lnTo>
                <a:lnTo>
                  <a:pt x="6953" y="12980"/>
                </a:lnTo>
                <a:close/>
                <a:moveTo>
                  <a:pt x="3993" y="13340"/>
                </a:moveTo>
                <a:lnTo>
                  <a:pt x="4040" y="13356"/>
                </a:lnTo>
                <a:lnTo>
                  <a:pt x="4056" y="13403"/>
                </a:lnTo>
                <a:lnTo>
                  <a:pt x="4040" y="13434"/>
                </a:lnTo>
                <a:lnTo>
                  <a:pt x="3993" y="13450"/>
                </a:lnTo>
                <a:lnTo>
                  <a:pt x="3962" y="13434"/>
                </a:lnTo>
                <a:lnTo>
                  <a:pt x="3946" y="13403"/>
                </a:lnTo>
                <a:lnTo>
                  <a:pt x="3962" y="13356"/>
                </a:lnTo>
                <a:lnTo>
                  <a:pt x="3993" y="13340"/>
                </a:lnTo>
                <a:close/>
                <a:moveTo>
                  <a:pt x="3195" y="13607"/>
                </a:moveTo>
                <a:lnTo>
                  <a:pt x="3211" y="13638"/>
                </a:lnTo>
                <a:lnTo>
                  <a:pt x="3195" y="13654"/>
                </a:lnTo>
                <a:lnTo>
                  <a:pt x="3148" y="13685"/>
                </a:lnTo>
                <a:lnTo>
                  <a:pt x="3132" y="13700"/>
                </a:lnTo>
                <a:lnTo>
                  <a:pt x="3117" y="13700"/>
                </a:lnTo>
                <a:lnTo>
                  <a:pt x="3101" y="13685"/>
                </a:lnTo>
                <a:lnTo>
                  <a:pt x="3101" y="13669"/>
                </a:lnTo>
                <a:lnTo>
                  <a:pt x="3117" y="13622"/>
                </a:lnTo>
                <a:lnTo>
                  <a:pt x="3148" y="13607"/>
                </a:lnTo>
                <a:close/>
                <a:moveTo>
                  <a:pt x="2897" y="13607"/>
                </a:moveTo>
                <a:lnTo>
                  <a:pt x="2929" y="13622"/>
                </a:lnTo>
                <a:lnTo>
                  <a:pt x="2944" y="13654"/>
                </a:lnTo>
                <a:lnTo>
                  <a:pt x="2929" y="13700"/>
                </a:lnTo>
                <a:lnTo>
                  <a:pt x="2897" y="13716"/>
                </a:lnTo>
                <a:lnTo>
                  <a:pt x="2850" y="13700"/>
                </a:lnTo>
                <a:lnTo>
                  <a:pt x="2835" y="13654"/>
                </a:lnTo>
                <a:lnTo>
                  <a:pt x="2850" y="13622"/>
                </a:lnTo>
                <a:lnTo>
                  <a:pt x="2897" y="13607"/>
                </a:lnTo>
                <a:close/>
                <a:moveTo>
                  <a:pt x="9583" y="1"/>
                </a:moveTo>
                <a:lnTo>
                  <a:pt x="9223" y="16"/>
                </a:lnTo>
                <a:lnTo>
                  <a:pt x="8878" y="63"/>
                </a:lnTo>
                <a:lnTo>
                  <a:pt x="8565" y="110"/>
                </a:lnTo>
                <a:lnTo>
                  <a:pt x="8252" y="189"/>
                </a:lnTo>
                <a:lnTo>
                  <a:pt x="7908" y="283"/>
                </a:lnTo>
                <a:lnTo>
                  <a:pt x="7579" y="408"/>
                </a:lnTo>
                <a:lnTo>
                  <a:pt x="7234" y="533"/>
                </a:lnTo>
                <a:lnTo>
                  <a:pt x="6874" y="690"/>
                </a:lnTo>
                <a:lnTo>
                  <a:pt x="6530" y="862"/>
                </a:lnTo>
                <a:lnTo>
                  <a:pt x="6185" y="1034"/>
                </a:lnTo>
                <a:lnTo>
                  <a:pt x="5841" y="1238"/>
                </a:lnTo>
                <a:lnTo>
                  <a:pt x="5496" y="1441"/>
                </a:lnTo>
                <a:lnTo>
                  <a:pt x="5168" y="1660"/>
                </a:lnTo>
                <a:lnTo>
                  <a:pt x="4855" y="1895"/>
                </a:lnTo>
                <a:lnTo>
                  <a:pt x="4541" y="2130"/>
                </a:lnTo>
                <a:lnTo>
                  <a:pt x="4244" y="2365"/>
                </a:lnTo>
                <a:lnTo>
                  <a:pt x="3962" y="2615"/>
                </a:lnTo>
                <a:lnTo>
                  <a:pt x="3712" y="2882"/>
                </a:lnTo>
                <a:lnTo>
                  <a:pt x="3273" y="3304"/>
                </a:lnTo>
                <a:lnTo>
                  <a:pt x="2819" y="3743"/>
                </a:lnTo>
                <a:lnTo>
                  <a:pt x="2428" y="4119"/>
                </a:lnTo>
                <a:lnTo>
                  <a:pt x="2271" y="4291"/>
                </a:lnTo>
                <a:lnTo>
                  <a:pt x="2162" y="4416"/>
                </a:lnTo>
                <a:lnTo>
                  <a:pt x="1786" y="4901"/>
                </a:lnTo>
                <a:lnTo>
                  <a:pt x="1645" y="5089"/>
                </a:lnTo>
                <a:lnTo>
                  <a:pt x="1504" y="5308"/>
                </a:lnTo>
                <a:lnTo>
                  <a:pt x="1222" y="5778"/>
                </a:lnTo>
                <a:lnTo>
                  <a:pt x="956" y="6279"/>
                </a:lnTo>
                <a:lnTo>
                  <a:pt x="721" y="6812"/>
                </a:lnTo>
                <a:lnTo>
                  <a:pt x="518" y="7344"/>
                </a:lnTo>
                <a:lnTo>
                  <a:pt x="345" y="7861"/>
                </a:lnTo>
                <a:lnTo>
                  <a:pt x="204" y="8377"/>
                </a:lnTo>
                <a:lnTo>
                  <a:pt x="157" y="8612"/>
                </a:lnTo>
                <a:lnTo>
                  <a:pt x="126" y="8831"/>
                </a:lnTo>
                <a:lnTo>
                  <a:pt x="95" y="9050"/>
                </a:lnTo>
                <a:lnTo>
                  <a:pt x="48" y="9270"/>
                </a:lnTo>
                <a:lnTo>
                  <a:pt x="17" y="9489"/>
                </a:lnTo>
                <a:lnTo>
                  <a:pt x="1" y="9771"/>
                </a:lnTo>
                <a:lnTo>
                  <a:pt x="17" y="10084"/>
                </a:lnTo>
                <a:lnTo>
                  <a:pt x="48" y="10428"/>
                </a:lnTo>
                <a:lnTo>
                  <a:pt x="95" y="10788"/>
                </a:lnTo>
                <a:lnTo>
                  <a:pt x="173" y="11148"/>
                </a:lnTo>
                <a:lnTo>
                  <a:pt x="251" y="11493"/>
                </a:lnTo>
                <a:lnTo>
                  <a:pt x="361" y="11822"/>
                </a:lnTo>
                <a:lnTo>
                  <a:pt x="455" y="12072"/>
                </a:lnTo>
                <a:lnTo>
                  <a:pt x="565" y="12307"/>
                </a:lnTo>
                <a:lnTo>
                  <a:pt x="659" y="12511"/>
                </a:lnTo>
                <a:lnTo>
                  <a:pt x="721" y="12605"/>
                </a:lnTo>
                <a:lnTo>
                  <a:pt x="815" y="12730"/>
                </a:lnTo>
                <a:lnTo>
                  <a:pt x="987" y="13012"/>
                </a:lnTo>
                <a:lnTo>
                  <a:pt x="1097" y="13168"/>
                </a:lnTo>
                <a:lnTo>
                  <a:pt x="1238" y="13356"/>
                </a:lnTo>
                <a:lnTo>
                  <a:pt x="1394" y="13544"/>
                </a:lnTo>
                <a:lnTo>
                  <a:pt x="1582" y="13747"/>
                </a:lnTo>
                <a:lnTo>
                  <a:pt x="1770" y="13935"/>
                </a:lnTo>
                <a:lnTo>
                  <a:pt x="1958" y="14108"/>
                </a:lnTo>
                <a:lnTo>
                  <a:pt x="2146" y="14248"/>
                </a:lnTo>
                <a:lnTo>
                  <a:pt x="2318" y="14374"/>
                </a:lnTo>
                <a:lnTo>
                  <a:pt x="2710" y="14593"/>
                </a:lnTo>
                <a:lnTo>
                  <a:pt x="3226" y="14875"/>
                </a:lnTo>
                <a:lnTo>
                  <a:pt x="3586" y="15031"/>
                </a:lnTo>
                <a:lnTo>
                  <a:pt x="3915" y="15172"/>
                </a:lnTo>
                <a:lnTo>
                  <a:pt x="4260" y="15297"/>
                </a:lnTo>
                <a:lnTo>
                  <a:pt x="4588" y="15391"/>
                </a:lnTo>
                <a:lnTo>
                  <a:pt x="4933" y="15485"/>
                </a:lnTo>
                <a:lnTo>
                  <a:pt x="5293" y="15564"/>
                </a:lnTo>
                <a:lnTo>
                  <a:pt x="5669" y="15611"/>
                </a:lnTo>
                <a:lnTo>
                  <a:pt x="6076" y="15673"/>
                </a:lnTo>
                <a:lnTo>
                  <a:pt x="6420" y="15689"/>
                </a:lnTo>
                <a:lnTo>
                  <a:pt x="6702" y="15705"/>
                </a:lnTo>
                <a:lnTo>
                  <a:pt x="7031" y="15673"/>
                </a:lnTo>
                <a:lnTo>
                  <a:pt x="7469" y="15611"/>
                </a:lnTo>
                <a:lnTo>
                  <a:pt x="8189" y="15485"/>
                </a:lnTo>
                <a:lnTo>
                  <a:pt x="8534" y="15423"/>
                </a:lnTo>
                <a:lnTo>
                  <a:pt x="8784" y="15360"/>
                </a:lnTo>
                <a:lnTo>
                  <a:pt x="9442" y="15188"/>
                </a:lnTo>
                <a:lnTo>
                  <a:pt x="9771" y="15078"/>
                </a:lnTo>
                <a:lnTo>
                  <a:pt x="10162" y="14922"/>
                </a:lnTo>
                <a:lnTo>
                  <a:pt x="10585" y="14718"/>
                </a:lnTo>
                <a:lnTo>
                  <a:pt x="11039" y="14468"/>
                </a:lnTo>
                <a:lnTo>
                  <a:pt x="11493" y="14186"/>
                </a:lnTo>
                <a:lnTo>
                  <a:pt x="11963" y="13888"/>
                </a:lnTo>
                <a:lnTo>
                  <a:pt x="12432" y="13560"/>
                </a:lnTo>
                <a:lnTo>
                  <a:pt x="12871" y="13231"/>
                </a:lnTo>
                <a:lnTo>
                  <a:pt x="13153" y="12980"/>
                </a:lnTo>
                <a:lnTo>
                  <a:pt x="13497" y="12636"/>
                </a:lnTo>
                <a:lnTo>
                  <a:pt x="13779" y="12338"/>
                </a:lnTo>
                <a:lnTo>
                  <a:pt x="13857" y="12229"/>
                </a:lnTo>
                <a:lnTo>
                  <a:pt x="13888" y="12166"/>
                </a:lnTo>
                <a:lnTo>
                  <a:pt x="13935" y="12103"/>
                </a:lnTo>
                <a:lnTo>
                  <a:pt x="14029" y="11994"/>
                </a:lnTo>
                <a:lnTo>
                  <a:pt x="14076" y="11916"/>
                </a:lnTo>
                <a:lnTo>
                  <a:pt x="14123" y="11837"/>
                </a:lnTo>
                <a:lnTo>
                  <a:pt x="14170" y="11759"/>
                </a:lnTo>
                <a:lnTo>
                  <a:pt x="14186" y="11681"/>
                </a:lnTo>
                <a:lnTo>
                  <a:pt x="14202" y="11602"/>
                </a:lnTo>
                <a:lnTo>
                  <a:pt x="14233" y="11540"/>
                </a:lnTo>
                <a:lnTo>
                  <a:pt x="14264" y="11509"/>
                </a:lnTo>
                <a:lnTo>
                  <a:pt x="14311" y="11509"/>
                </a:lnTo>
                <a:lnTo>
                  <a:pt x="14358" y="11477"/>
                </a:lnTo>
                <a:lnTo>
                  <a:pt x="14421" y="11415"/>
                </a:lnTo>
                <a:lnTo>
                  <a:pt x="14483" y="11336"/>
                </a:lnTo>
                <a:lnTo>
                  <a:pt x="14562" y="11227"/>
                </a:lnTo>
                <a:lnTo>
                  <a:pt x="14781" y="10835"/>
                </a:lnTo>
                <a:lnTo>
                  <a:pt x="15016" y="10397"/>
                </a:lnTo>
                <a:lnTo>
                  <a:pt x="15188" y="10005"/>
                </a:lnTo>
                <a:lnTo>
                  <a:pt x="15251" y="9880"/>
                </a:lnTo>
                <a:lnTo>
                  <a:pt x="15266" y="9802"/>
                </a:lnTo>
                <a:lnTo>
                  <a:pt x="15282" y="9739"/>
                </a:lnTo>
                <a:lnTo>
                  <a:pt x="15282" y="9724"/>
                </a:lnTo>
                <a:lnTo>
                  <a:pt x="15298" y="9708"/>
                </a:lnTo>
                <a:lnTo>
                  <a:pt x="15313" y="9708"/>
                </a:lnTo>
                <a:lnTo>
                  <a:pt x="15329" y="9677"/>
                </a:lnTo>
                <a:lnTo>
                  <a:pt x="15360" y="9567"/>
                </a:lnTo>
                <a:lnTo>
                  <a:pt x="15376" y="9458"/>
                </a:lnTo>
                <a:lnTo>
                  <a:pt x="15423" y="9379"/>
                </a:lnTo>
                <a:lnTo>
                  <a:pt x="15454" y="9301"/>
                </a:lnTo>
                <a:lnTo>
                  <a:pt x="15501" y="9207"/>
                </a:lnTo>
                <a:lnTo>
                  <a:pt x="15595" y="8925"/>
                </a:lnTo>
                <a:lnTo>
                  <a:pt x="15673" y="8549"/>
                </a:lnTo>
                <a:lnTo>
                  <a:pt x="15767" y="8080"/>
                </a:lnTo>
                <a:lnTo>
                  <a:pt x="15877" y="7438"/>
                </a:lnTo>
                <a:lnTo>
                  <a:pt x="15908" y="7219"/>
                </a:lnTo>
                <a:lnTo>
                  <a:pt x="15924" y="6999"/>
                </a:lnTo>
                <a:lnTo>
                  <a:pt x="15939" y="6796"/>
                </a:lnTo>
                <a:lnTo>
                  <a:pt x="15924" y="6592"/>
                </a:lnTo>
                <a:lnTo>
                  <a:pt x="15877" y="6091"/>
                </a:lnTo>
                <a:lnTo>
                  <a:pt x="15783" y="5481"/>
                </a:lnTo>
                <a:lnTo>
                  <a:pt x="15689" y="4933"/>
                </a:lnTo>
                <a:lnTo>
                  <a:pt x="15658" y="4760"/>
                </a:lnTo>
                <a:lnTo>
                  <a:pt x="15626" y="4667"/>
                </a:lnTo>
                <a:lnTo>
                  <a:pt x="15548" y="4479"/>
                </a:lnTo>
                <a:lnTo>
                  <a:pt x="15423" y="4119"/>
                </a:lnTo>
                <a:lnTo>
                  <a:pt x="15282" y="3774"/>
                </a:lnTo>
                <a:lnTo>
                  <a:pt x="15094" y="3383"/>
                </a:lnTo>
                <a:lnTo>
                  <a:pt x="14906" y="3054"/>
                </a:lnTo>
                <a:lnTo>
                  <a:pt x="14844" y="2944"/>
                </a:lnTo>
                <a:lnTo>
                  <a:pt x="14781" y="2897"/>
                </a:lnTo>
                <a:lnTo>
                  <a:pt x="14718" y="2803"/>
                </a:lnTo>
                <a:lnTo>
                  <a:pt x="14624" y="2631"/>
                </a:lnTo>
                <a:lnTo>
                  <a:pt x="14546" y="2506"/>
                </a:lnTo>
                <a:lnTo>
                  <a:pt x="14405" y="2318"/>
                </a:lnTo>
                <a:lnTo>
                  <a:pt x="14217" y="2099"/>
                </a:lnTo>
                <a:lnTo>
                  <a:pt x="14014" y="1880"/>
                </a:lnTo>
                <a:lnTo>
                  <a:pt x="13732" y="1629"/>
                </a:lnTo>
                <a:lnTo>
                  <a:pt x="13450" y="1379"/>
                </a:lnTo>
                <a:lnTo>
                  <a:pt x="13168" y="1159"/>
                </a:lnTo>
                <a:lnTo>
                  <a:pt x="12871" y="956"/>
                </a:lnTo>
                <a:lnTo>
                  <a:pt x="12558" y="768"/>
                </a:lnTo>
                <a:lnTo>
                  <a:pt x="12244" y="611"/>
                </a:lnTo>
                <a:lnTo>
                  <a:pt x="11931" y="455"/>
                </a:lnTo>
                <a:lnTo>
                  <a:pt x="11603" y="330"/>
                </a:lnTo>
                <a:lnTo>
                  <a:pt x="11274" y="220"/>
                </a:lnTo>
                <a:lnTo>
                  <a:pt x="10945" y="142"/>
                </a:lnTo>
                <a:lnTo>
                  <a:pt x="10601" y="79"/>
                </a:lnTo>
                <a:lnTo>
                  <a:pt x="10272" y="32"/>
                </a:lnTo>
                <a:lnTo>
                  <a:pt x="9927"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2"/>
          <p:cNvSpPr txBox="1"/>
          <p:nvPr/>
        </p:nvSpPr>
        <p:spPr>
          <a:xfrm>
            <a:off x="881800" y="2077363"/>
            <a:ext cx="2762400" cy="1569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Due to </a:t>
            </a:r>
            <a:r>
              <a:rPr b="1" lang="en-GB" sz="1100">
                <a:solidFill>
                  <a:srgbClr val="CC0000"/>
                </a:solidFill>
                <a:latin typeface="Mada"/>
                <a:ea typeface="Mada"/>
                <a:cs typeface="Mada"/>
                <a:sym typeface="Mada"/>
              </a:rPr>
              <a:t>weakness of the abdominal wall </a:t>
            </a:r>
            <a:r>
              <a:rPr lang="en-GB" sz="1100">
                <a:solidFill>
                  <a:schemeClr val="dk1"/>
                </a:solidFill>
                <a:latin typeface="Mada"/>
                <a:ea typeface="Mada"/>
                <a:cs typeface="Mada"/>
                <a:sym typeface="Mada"/>
              </a:rPr>
              <a:t>(hesselbach’s triangle). </a:t>
            </a:r>
            <a:endParaRPr sz="1100">
              <a:solidFill>
                <a:schemeClr val="dk1"/>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precipitated by increases in </a:t>
            </a:r>
            <a:r>
              <a:rPr lang="en-GB" sz="1100">
                <a:solidFill>
                  <a:srgbClr val="1C4588"/>
                </a:solidFill>
                <a:latin typeface="Mada"/>
                <a:ea typeface="Mada"/>
                <a:cs typeface="Mada"/>
                <a:sym typeface="Mada"/>
              </a:rPr>
              <a:t>intra- abdominal</a:t>
            </a:r>
            <a:r>
              <a:rPr lang="en-GB" sz="1100">
                <a:solidFill>
                  <a:srgbClr val="1C4588"/>
                </a:solidFill>
                <a:latin typeface="Mada"/>
                <a:ea typeface="Mada"/>
                <a:cs typeface="Mada"/>
                <a:sym typeface="Mada"/>
              </a:rPr>
              <a:t> pressure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Other common causes of hernia</a:t>
            </a:r>
            <a:endParaRPr sz="1100">
              <a:solidFill>
                <a:srgbClr val="1C4588"/>
              </a:solidFill>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Weakness</a:t>
            </a:r>
            <a:r>
              <a:rPr lang="en-GB" sz="1100">
                <a:solidFill>
                  <a:srgbClr val="999999"/>
                </a:solidFill>
                <a:latin typeface="Mada"/>
                <a:ea typeface="Mada"/>
                <a:cs typeface="Mada"/>
                <a:sym typeface="Mada"/>
              </a:rPr>
              <a:t> is </a:t>
            </a:r>
            <a:r>
              <a:rPr lang="en-GB" sz="1100">
                <a:solidFill>
                  <a:srgbClr val="999999"/>
                </a:solidFill>
                <a:latin typeface="Mada"/>
                <a:ea typeface="Mada"/>
                <a:cs typeface="Mada"/>
                <a:sym typeface="Mada"/>
              </a:rPr>
              <a:t>usually</a:t>
            </a:r>
            <a:r>
              <a:rPr lang="en-GB" sz="1100">
                <a:solidFill>
                  <a:srgbClr val="999999"/>
                </a:solidFill>
                <a:latin typeface="Mada"/>
                <a:ea typeface="Mada"/>
                <a:cs typeface="Mada"/>
                <a:sym typeface="Mada"/>
              </a:rPr>
              <a:t> bilateral</a:t>
            </a:r>
            <a:endParaRPr sz="1100">
              <a:solidFill>
                <a:srgbClr val="999999"/>
              </a:solidFill>
              <a:latin typeface="Mada"/>
              <a:ea typeface="Mada"/>
              <a:cs typeface="Mada"/>
              <a:sym typeface="Mada"/>
            </a:endParaRPr>
          </a:p>
          <a:p>
            <a:pPr indent="0" lvl="0" marL="0" rtl="0" algn="l">
              <a:spcBef>
                <a:spcPts val="0"/>
              </a:spcBef>
              <a:spcAft>
                <a:spcPts val="0"/>
              </a:spcAft>
              <a:buNone/>
            </a:pPr>
            <a:r>
              <a:t/>
            </a:r>
            <a:endParaRPr sz="1100">
              <a:solidFill>
                <a:srgbClr val="999999"/>
              </a:solidFill>
              <a:latin typeface="Mada"/>
              <a:ea typeface="Mada"/>
              <a:cs typeface="Mada"/>
              <a:sym typeface="Mada"/>
            </a:endParaRPr>
          </a:p>
        </p:txBody>
      </p:sp>
      <p:sp>
        <p:nvSpPr>
          <p:cNvPr id="521" name="Google Shape;521;p22"/>
          <p:cNvSpPr txBox="1"/>
          <p:nvPr/>
        </p:nvSpPr>
        <p:spPr>
          <a:xfrm>
            <a:off x="712750" y="1529741"/>
            <a:ext cx="31005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Predisposing factors</a:t>
            </a:r>
            <a:endParaRPr b="1" sz="1800">
              <a:solidFill>
                <a:srgbClr val="006D77"/>
              </a:solidFill>
              <a:highlight>
                <a:srgbClr val="EDF9F9"/>
              </a:highlight>
              <a:latin typeface="Lora"/>
              <a:ea typeface="Lora"/>
              <a:cs typeface="Lora"/>
              <a:sym typeface="Lora"/>
            </a:endParaRPr>
          </a:p>
        </p:txBody>
      </p:sp>
      <p:sp>
        <p:nvSpPr>
          <p:cNvPr id="522" name="Google Shape;522;p22"/>
          <p:cNvSpPr/>
          <p:nvPr/>
        </p:nvSpPr>
        <p:spPr>
          <a:xfrm rot="3273509">
            <a:off x="4407937" y="1717747"/>
            <a:ext cx="1810621" cy="1810642"/>
          </a:xfrm>
          <a:custGeom>
            <a:rect b="b" l="l" r="r" t="t"/>
            <a:pathLst>
              <a:path extrusionOk="0" h="15705" w="15940">
                <a:moveTo>
                  <a:pt x="9223" y="4197"/>
                </a:moveTo>
                <a:lnTo>
                  <a:pt x="9332" y="4212"/>
                </a:lnTo>
                <a:lnTo>
                  <a:pt x="9379" y="4244"/>
                </a:lnTo>
                <a:lnTo>
                  <a:pt x="9426" y="4275"/>
                </a:lnTo>
                <a:lnTo>
                  <a:pt x="9520" y="4369"/>
                </a:lnTo>
                <a:lnTo>
                  <a:pt x="9645" y="4510"/>
                </a:lnTo>
                <a:lnTo>
                  <a:pt x="9677" y="4588"/>
                </a:lnTo>
                <a:lnTo>
                  <a:pt x="9661" y="4588"/>
                </a:lnTo>
                <a:lnTo>
                  <a:pt x="9630" y="4573"/>
                </a:lnTo>
                <a:lnTo>
                  <a:pt x="9505" y="4510"/>
                </a:lnTo>
                <a:lnTo>
                  <a:pt x="9301" y="4400"/>
                </a:lnTo>
                <a:lnTo>
                  <a:pt x="9051" y="4291"/>
                </a:lnTo>
                <a:lnTo>
                  <a:pt x="8769" y="4197"/>
                </a:lnTo>
                <a:close/>
                <a:moveTo>
                  <a:pt x="8236" y="6608"/>
                </a:moveTo>
                <a:lnTo>
                  <a:pt x="8252" y="6624"/>
                </a:lnTo>
                <a:lnTo>
                  <a:pt x="8252" y="6733"/>
                </a:lnTo>
                <a:lnTo>
                  <a:pt x="8236" y="6952"/>
                </a:lnTo>
                <a:lnTo>
                  <a:pt x="8221" y="7062"/>
                </a:lnTo>
                <a:lnTo>
                  <a:pt x="8189" y="7140"/>
                </a:lnTo>
                <a:lnTo>
                  <a:pt x="8174" y="7203"/>
                </a:lnTo>
                <a:lnTo>
                  <a:pt x="8158" y="7203"/>
                </a:lnTo>
                <a:lnTo>
                  <a:pt x="8127" y="7187"/>
                </a:lnTo>
                <a:lnTo>
                  <a:pt x="8111" y="7156"/>
                </a:lnTo>
                <a:lnTo>
                  <a:pt x="8111" y="7062"/>
                </a:lnTo>
                <a:lnTo>
                  <a:pt x="8127" y="6921"/>
                </a:lnTo>
                <a:lnTo>
                  <a:pt x="8158" y="6749"/>
                </a:lnTo>
                <a:lnTo>
                  <a:pt x="8221" y="6624"/>
                </a:lnTo>
                <a:lnTo>
                  <a:pt x="8236" y="6608"/>
                </a:lnTo>
                <a:close/>
                <a:moveTo>
                  <a:pt x="12229" y="8189"/>
                </a:moveTo>
                <a:lnTo>
                  <a:pt x="12291" y="8205"/>
                </a:lnTo>
                <a:lnTo>
                  <a:pt x="12307" y="8221"/>
                </a:lnTo>
                <a:lnTo>
                  <a:pt x="12323" y="8236"/>
                </a:lnTo>
                <a:lnTo>
                  <a:pt x="12307" y="8268"/>
                </a:lnTo>
                <a:lnTo>
                  <a:pt x="12291" y="8283"/>
                </a:lnTo>
                <a:lnTo>
                  <a:pt x="12229" y="8299"/>
                </a:lnTo>
                <a:lnTo>
                  <a:pt x="12182" y="8283"/>
                </a:lnTo>
                <a:lnTo>
                  <a:pt x="12166" y="8268"/>
                </a:lnTo>
                <a:lnTo>
                  <a:pt x="12151" y="8236"/>
                </a:lnTo>
                <a:lnTo>
                  <a:pt x="12166" y="8221"/>
                </a:lnTo>
                <a:lnTo>
                  <a:pt x="12182" y="8205"/>
                </a:lnTo>
                <a:lnTo>
                  <a:pt x="12229" y="8189"/>
                </a:lnTo>
                <a:close/>
                <a:moveTo>
                  <a:pt x="10788" y="8299"/>
                </a:moveTo>
                <a:lnTo>
                  <a:pt x="10820" y="8315"/>
                </a:lnTo>
                <a:lnTo>
                  <a:pt x="10835" y="8346"/>
                </a:lnTo>
                <a:lnTo>
                  <a:pt x="10820" y="8377"/>
                </a:lnTo>
                <a:lnTo>
                  <a:pt x="10788" y="8393"/>
                </a:lnTo>
                <a:lnTo>
                  <a:pt x="10757" y="8377"/>
                </a:lnTo>
                <a:lnTo>
                  <a:pt x="10741" y="8346"/>
                </a:lnTo>
                <a:lnTo>
                  <a:pt x="10757" y="8315"/>
                </a:lnTo>
                <a:lnTo>
                  <a:pt x="10788" y="8299"/>
                </a:lnTo>
                <a:close/>
                <a:moveTo>
                  <a:pt x="11571" y="8424"/>
                </a:moveTo>
                <a:lnTo>
                  <a:pt x="11571" y="8440"/>
                </a:lnTo>
                <a:lnTo>
                  <a:pt x="11571" y="8471"/>
                </a:lnTo>
                <a:lnTo>
                  <a:pt x="11540" y="8518"/>
                </a:lnTo>
                <a:lnTo>
                  <a:pt x="11493" y="8549"/>
                </a:lnTo>
                <a:lnTo>
                  <a:pt x="11477" y="8549"/>
                </a:lnTo>
                <a:lnTo>
                  <a:pt x="11477" y="8518"/>
                </a:lnTo>
                <a:lnTo>
                  <a:pt x="11477" y="8471"/>
                </a:lnTo>
                <a:lnTo>
                  <a:pt x="11509" y="8440"/>
                </a:lnTo>
                <a:lnTo>
                  <a:pt x="11540" y="8424"/>
                </a:lnTo>
                <a:close/>
                <a:moveTo>
                  <a:pt x="11994" y="8549"/>
                </a:moveTo>
                <a:lnTo>
                  <a:pt x="12041" y="8565"/>
                </a:lnTo>
                <a:lnTo>
                  <a:pt x="12057" y="8612"/>
                </a:lnTo>
                <a:lnTo>
                  <a:pt x="12041" y="8643"/>
                </a:lnTo>
                <a:lnTo>
                  <a:pt x="11994" y="8659"/>
                </a:lnTo>
                <a:lnTo>
                  <a:pt x="11963" y="8643"/>
                </a:lnTo>
                <a:lnTo>
                  <a:pt x="11947" y="8612"/>
                </a:lnTo>
                <a:lnTo>
                  <a:pt x="11963" y="8565"/>
                </a:lnTo>
                <a:lnTo>
                  <a:pt x="11994" y="8549"/>
                </a:lnTo>
                <a:close/>
                <a:moveTo>
                  <a:pt x="13372" y="4447"/>
                </a:moveTo>
                <a:lnTo>
                  <a:pt x="13481" y="4620"/>
                </a:lnTo>
                <a:lnTo>
                  <a:pt x="13544" y="4714"/>
                </a:lnTo>
                <a:lnTo>
                  <a:pt x="13591" y="4870"/>
                </a:lnTo>
                <a:lnTo>
                  <a:pt x="13716" y="5215"/>
                </a:lnTo>
                <a:lnTo>
                  <a:pt x="13763" y="5418"/>
                </a:lnTo>
                <a:lnTo>
                  <a:pt x="13810" y="5684"/>
                </a:lnTo>
                <a:lnTo>
                  <a:pt x="13888" y="6217"/>
                </a:lnTo>
                <a:lnTo>
                  <a:pt x="13920" y="6530"/>
                </a:lnTo>
                <a:lnTo>
                  <a:pt x="13935" y="6796"/>
                </a:lnTo>
                <a:lnTo>
                  <a:pt x="13920" y="7062"/>
                </a:lnTo>
                <a:lnTo>
                  <a:pt x="13873" y="7375"/>
                </a:lnTo>
                <a:lnTo>
                  <a:pt x="13795" y="7845"/>
                </a:lnTo>
                <a:lnTo>
                  <a:pt x="13685" y="8299"/>
                </a:lnTo>
                <a:lnTo>
                  <a:pt x="13607" y="8628"/>
                </a:lnTo>
                <a:lnTo>
                  <a:pt x="13560" y="8722"/>
                </a:lnTo>
                <a:lnTo>
                  <a:pt x="13544" y="8753"/>
                </a:lnTo>
                <a:lnTo>
                  <a:pt x="13528" y="8722"/>
                </a:lnTo>
                <a:lnTo>
                  <a:pt x="13544" y="8675"/>
                </a:lnTo>
                <a:lnTo>
                  <a:pt x="13575" y="8518"/>
                </a:lnTo>
                <a:lnTo>
                  <a:pt x="13607" y="8346"/>
                </a:lnTo>
                <a:lnTo>
                  <a:pt x="13654" y="8127"/>
                </a:lnTo>
                <a:lnTo>
                  <a:pt x="13716" y="7610"/>
                </a:lnTo>
                <a:lnTo>
                  <a:pt x="13763" y="7093"/>
                </a:lnTo>
                <a:lnTo>
                  <a:pt x="13763" y="6858"/>
                </a:lnTo>
                <a:lnTo>
                  <a:pt x="13763" y="6671"/>
                </a:lnTo>
                <a:lnTo>
                  <a:pt x="13716" y="6154"/>
                </a:lnTo>
                <a:lnTo>
                  <a:pt x="13638" y="5653"/>
                </a:lnTo>
                <a:lnTo>
                  <a:pt x="13575" y="5246"/>
                </a:lnTo>
                <a:lnTo>
                  <a:pt x="13544" y="5105"/>
                </a:lnTo>
                <a:lnTo>
                  <a:pt x="13513" y="5042"/>
                </a:lnTo>
                <a:lnTo>
                  <a:pt x="13481" y="4995"/>
                </a:lnTo>
                <a:lnTo>
                  <a:pt x="13481" y="4980"/>
                </a:lnTo>
                <a:lnTo>
                  <a:pt x="13497" y="4980"/>
                </a:lnTo>
                <a:lnTo>
                  <a:pt x="13497" y="4964"/>
                </a:lnTo>
                <a:lnTo>
                  <a:pt x="13497" y="4948"/>
                </a:lnTo>
                <a:lnTo>
                  <a:pt x="13466" y="4854"/>
                </a:lnTo>
                <a:lnTo>
                  <a:pt x="13419" y="4729"/>
                </a:lnTo>
                <a:lnTo>
                  <a:pt x="13387" y="4588"/>
                </a:lnTo>
                <a:lnTo>
                  <a:pt x="13372" y="4447"/>
                </a:lnTo>
                <a:close/>
                <a:moveTo>
                  <a:pt x="12370" y="8659"/>
                </a:moveTo>
                <a:lnTo>
                  <a:pt x="12401" y="8675"/>
                </a:lnTo>
                <a:lnTo>
                  <a:pt x="12417" y="8706"/>
                </a:lnTo>
                <a:lnTo>
                  <a:pt x="12401" y="8753"/>
                </a:lnTo>
                <a:lnTo>
                  <a:pt x="12370" y="8769"/>
                </a:lnTo>
                <a:lnTo>
                  <a:pt x="12338" y="8753"/>
                </a:lnTo>
                <a:lnTo>
                  <a:pt x="12323" y="8706"/>
                </a:lnTo>
                <a:lnTo>
                  <a:pt x="12338" y="8675"/>
                </a:lnTo>
                <a:lnTo>
                  <a:pt x="12370" y="8659"/>
                </a:lnTo>
                <a:close/>
                <a:moveTo>
                  <a:pt x="12244" y="8816"/>
                </a:moveTo>
                <a:lnTo>
                  <a:pt x="12291" y="8847"/>
                </a:lnTo>
                <a:lnTo>
                  <a:pt x="12354" y="8894"/>
                </a:lnTo>
                <a:lnTo>
                  <a:pt x="12401" y="8972"/>
                </a:lnTo>
                <a:lnTo>
                  <a:pt x="12401" y="8988"/>
                </a:lnTo>
                <a:lnTo>
                  <a:pt x="12401" y="9003"/>
                </a:lnTo>
                <a:lnTo>
                  <a:pt x="12385" y="9019"/>
                </a:lnTo>
                <a:lnTo>
                  <a:pt x="12354" y="9003"/>
                </a:lnTo>
                <a:lnTo>
                  <a:pt x="12291" y="8956"/>
                </a:lnTo>
                <a:lnTo>
                  <a:pt x="12229" y="8910"/>
                </a:lnTo>
                <a:lnTo>
                  <a:pt x="12213" y="8847"/>
                </a:lnTo>
                <a:lnTo>
                  <a:pt x="12213" y="8816"/>
                </a:lnTo>
                <a:close/>
                <a:moveTo>
                  <a:pt x="13262" y="8925"/>
                </a:moveTo>
                <a:lnTo>
                  <a:pt x="13278" y="8941"/>
                </a:lnTo>
                <a:lnTo>
                  <a:pt x="13293" y="8956"/>
                </a:lnTo>
                <a:lnTo>
                  <a:pt x="13309" y="9035"/>
                </a:lnTo>
                <a:lnTo>
                  <a:pt x="13293" y="9113"/>
                </a:lnTo>
                <a:lnTo>
                  <a:pt x="13278" y="9129"/>
                </a:lnTo>
                <a:lnTo>
                  <a:pt x="13247" y="9129"/>
                </a:lnTo>
                <a:lnTo>
                  <a:pt x="13231" y="9113"/>
                </a:lnTo>
                <a:lnTo>
                  <a:pt x="13215" y="9035"/>
                </a:lnTo>
                <a:lnTo>
                  <a:pt x="13231" y="8956"/>
                </a:lnTo>
                <a:lnTo>
                  <a:pt x="13247" y="8941"/>
                </a:lnTo>
                <a:lnTo>
                  <a:pt x="13262" y="8925"/>
                </a:lnTo>
                <a:close/>
                <a:moveTo>
                  <a:pt x="13434" y="8972"/>
                </a:moveTo>
                <a:lnTo>
                  <a:pt x="13450" y="8988"/>
                </a:lnTo>
                <a:lnTo>
                  <a:pt x="13450" y="9003"/>
                </a:lnTo>
                <a:lnTo>
                  <a:pt x="13434" y="9082"/>
                </a:lnTo>
                <a:lnTo>
                  <a:pt x="13403" y="9144"/>
                </a:lnTo>
                <a:lnTo>
                  <a:pt x="13387" y="9160"/>
                </a:lnTo>
                <a:lnTo>
                  <a:pt x="13372" y="9160"/>
                </a:lnTo>
                <a:lnTo>
                  <a:pt x="13372" y="9129"/>
                </a:lnTo>
                <a:lnTo>
                  <a:pt x="13387" y="9066"/>
                </a:lnTo>
                <a:lnTo>
                  <a:pt x="13403" y="9003"/>
                </a:lnTo>
                <a:lnTo>
                  <a:pt x="13419" y="8988"/>
                </a:lnTo>
                <a:lnTo>
                  <a:pt x="13434" y="8972"/>
                </a:lnTo>
                <a:close/>
                <a:moveTo>
                  <a:pt x="12041" y="9285"/>
                </a:moveTo>
                <a:lnTo>
                  <a:pt x="12135" y="9301"/>
                </a:lnTo>
                <a:lnTo>
                  <a:pt x="12166" y="9317"/>
                </a:lnTo>
                <a:lnTo>
                  <a:pt x="12182" y="9348"/>
                </a:lnTo>
                <a:lnTo>
                  <a:pt x="12182" y="9364"/>
                </a:lnTo>
                <a:lnTo>
                  <a:pt x="12166" y="9379"/>
                </a:lnTo>
                <a:lnTo>
                  <a:pt x="12135" y="9395"/>
                </a:lnTo>
                <a:lnTo>
                  <a:pt x="12088" y="9395"/>
                </a:lnTo>
                <a:lnTo>
                  <a:pt x="11978" y="9379"/>
                </a:lnTo>
                <a:lnTo>
                  <a:pt x="11963" y="9364"/>
                </a:lnTo>
                <a:lnTo>
                  <a:pt x="11947" y="9348"/>
                </a:lnTo>
                <a:lnTo>
                  <a:pt x="11947" y="9317"/>
                </a:lnTo>
                <a:lnTo>
                  <a:pt x="11978" y="9301"/>
                </a:lnTo>
                <a:lnTo>
                  <a:pt x="12041" y="9285"/>
                </a:lnTo>
                <a:close/>
                <a:moveTo>
                  <a:pt x="4479" y="9003"/>
                </a:moveTo>
                <a:lnTo>
                  <a:pt x="4510" y="9050"/>
                </a:lnTo>
                <a:lnTo>
                  <a:pt x="4573" y="9238"/>
                </a:lnTo>
                <a:lnTo>
                  <a:pt x="4651" y="9489"/>
                </a:lnTo>
                <a:lnTo>
                  <a:pt x="4682" y="9677"/>
                </a:lnTo>
                <a:lnTo>
                  <a:pt x="4682" y="9755"/>
                </a:lnTo>
                <a:lnTo>
                  <a:pt x="4667" y="9802"/>
                </a:lnTo>
                <a:lnTo>
                  <a:pt x="4651" y="9818"/>
                </a:lnTo>
                <a:lnTo>
                  <a:pt x="4635" y="9802"/>
                </a:lnTo>
                <a:lnTo>
                  <a:pt x="4573" y="9677"/>
                </a:lnTo>
                <a:lnTo>
                  <a:pt x="4526" y="9458"/>
                </a:lnTo>
                <a:lnTo>
                  <a:pt x="4479" y="9019"/>
                </a:lnTo>
                <a:lnTo>
                  <a:pt x="4479" y="9003"/>
                </a:lnTo>
                <a:close/>
                <a:moveTo>
                  <a:pt x="13466" y="9771"/>
                </a:moveTo>
                <a:lnTo>
                  <a:pt x="13513" y="9786"/>
                </a:lnTo>
                <a:lnTo>
                  <a:pt x="13528" y="9818"/>
                </a:lnTo>
                <a:lnTo>
                  <a:pt x="13513" y="9865"/>
                </a:lnTo>
                <a:lnTo>
                  <a:pt x="13466" y="9880"/>
                </a:lnTo>
                <a:lnTo>
                  <a:pt x="13434" y="9865"/>
                </a:lnTo>
                <a:lnTo>
                  <a:pt x="13419" y="9818"/>
                </a:lnTo>
                <a:lnTo>
                  <a:pt x="13434" y="9786"/>
                </a:lnTo>
                <a:lnTo>
                  <a:pt x="13466" y="9771"/>
                </a:lnTo>
                <a:close/>
                <a:moveTo>
                  <a:pt x="2162" y="10021"/>
                </a:moveTo>
                <a:lnTo>
                  <a:pt x="2193" y="10037"/>
                </a:lnTo>
                <a:lnTo>
                  <a:pt x="2209" y="10084"/>
                </a:lnTo>
                <a:lnTo>
                  <a:pt x="2193" y="10115"/>
                </a:lnTo>
                <a:lnTo>
                  <a:pt x="2162" y="10131"/>
                </a:lnTo>
                <a:lnTo>
                  <a:pt x="2115" y="10115"/>
                </a:lnTo>
                <a:lnTo>
                  <a:pt x="2099" y="10084"/>
                </a:lnTo>
                <a:lnTo>
                  <a:pt x="2115" y="10037"/>
                </a:lnTo>
                <a:lnTo>
                  <a:pt x="2162" y="10021"/>
                </a:lnTo>
                <a:close/>
                <a:moveTo>
                  <a:pt x="2553" y="9927"/>
                </a:moveTo>
                <a:lnTo>
                  <a:pt x="2569" y="9959"/>
                </a:lnTo>
                <a:lnTo>
                  <a:pt x="2600" y="10005"/>
                </a:lnTo>
                <a:lnTo>
                  <a:pt x="2631" y="10052"/>
                </a:lnTo>
                <a:lnTo>
                  <a:pt x="2663" y="10162"/>
                </a:lnTo>
                <a:lnTo>
                  <a:pt x="2678" y="10209"/>
                </a:lnTo>
                <a:lnTo>
                  <a:pt x="2663" y="10225"/>
                </a:lnTo>
                <a:lnTo>
                  <a:pt x="2647" y="10240"/>
                </a:lnTo>
                <a:lnTo>
                  <a:pt x="2569" y="10240"/>
                </a:lnTo>
                <a:lnTo>
                  <a:pt x="2522" y="10225"/>
                </a:lnTo>
                <a:lnTo>
                  <a:pt x="2490" y="10209"/>
                </a:lnTo>
                <a:lnTo>
                  <a:pt x="2475" y="10162"/>
                </a:lnTo>
                <a:lnTo>
                  <a:pt x="2475" y="10084"/>
                </a:lnTo>
                <a:lnTo>
                  <a:pt x="2475" y="10021"/>
                </a:lnTo>
                <a:lnTo>
                  <a:pt x="2490" y="9974"/>
                </a:lnTo>
                <a:lnTo>
                  <a:pt x="2506" y="9943"/>
                </a:lnTo>
                <a:lnTo>
                  <a:pt x="2522" y="9927"/>
                </a:lnTo>
                <a:close/>
                <a:moveTo>
                  <a:pt x="11368" y="10131"/>
                </a:moveTo>
                <a:lnTo>
                  <a:pt x="11399" y="10146"/>
                </a:lnTo>
                <a:lnTo>
                  <a:pt x="11415" y="10193"/>
                </a:lnTo>
                <a:lnTo>
                  <a:pt x="11399" y="10225"/>
                </a:lnTo>
                <a:lnTo>
                  <a:pt x="11368" y="10240"/>
                </a:lnTo>
                <a:lnTo>
                  <a:pt x="11321" y="10225"/>
                </a:lnTo>
                <a:lnTo>
                  <a:pt x="11321" y="10193"/>
                </a:lnTo>
                <a:lnTo>
                  <a:pt x="11321" y="10146"/>
                </a:lnTo>
                <a:lnTo>
                  <a:pt x="11368" y="10131"/>
                </a:lnTo>
                <a:close/>
                <a:moveTo>
                  <a:pt x="11446" y="8643"/>
                </a:moveTo>
                <a:lnTo>
                  <a:pt x="11462" y="8675"/>
                </a:lnTo>
                <a:lnTo>
                  <a:pt x="11446" y="8722"/>
                </a:lnTo>
                <a:lnTo>
                  <a:pt x="11415" y="8816"/>
                </a:lnTo>
                <a:lnTo>
                  <a:pt x="11289" y="9082"/>
                </a:lnTo>
                <a:lnTo>
                  <a:pt x="11133" y="9317"/>
                </a:lnTo>
                <a:lnTo>
                  <a:pt x="10961" y="9583"/>
                </a:lnTo>
                <a:lnTo>
                  <a:pt x="10757" y="9849"/>
                </a:lnTo>
                <a:lnTo>
                  <a:pt x="10554" y="10099"/>
                </a:lnTo>
                <a:lnTo>
                  <a:pt x="10334" y="10350"/>
                </a:lnTo>
                <a:lnTo>
                  <a:pt x="10131" y="10553"/>
                </a:lnTo>
                <a:lnTo>
                  <a:pt x="9927" y="10741"/>
                </a:lnTo>
                <a:lnTo>
                  <a:pt x="9739" y="10882"/>
                </a:lnTo>
                <a:lnTo>
                  <a:pt x="9520" y="11039"/>
                </a:lnTo>
                <a:lnTo>
                  <a:pt x="9692" y="10788"/>
                </a:lnTo>
                <a:lnTo>
                  <a:pt x="9849" y="10553"/>
                </a:lnTo>
                <a:lnTo>
                  <a:pt x="9974" y="10350"/>
                </a:lnTo>
                <a:lnTo>
                  <a:pt x="10084" y="10193"/>
                </a:lnTo>
                <a:lnTo>
                  <a:pt x="10146" y="10115"/>
                </a:lnTo>
                <a:lnTo>
                  <a:pt x="10193" y="10068"/>
                </a:lnTo>
                <a:lnTo>
                  <a:pt x="10381" y="9927"/>
                </a:lnTo>
                <a:lnTo>
                  <a:pt x="10538" y="9771"/>
                </a:lnTo>
                <a:lnTo>
                  <a:pt x="10710" y="9598"/>
                </a:lnTo>
                <a:lnTo>
                  <a:pt x="10867" y="9442"/>
                </a:lnTo>
                <a:lnTo>
                  <a:pt x="11008" y="9270"/>
                </a:lnTo>
                <a:lnTo>
                  <a:pt x="11133" y="9097"/>
                </a:lnTo>
                <a:lnTo>
                  <a:pt x="11242" y="8925"/>
                </a:lnTo>
                <a:lnTo>
                  <a:pt x="11336" y="8769"/>
                </a:lnTo>
                <a:lnTo>
                  <a:pt x="11383" y="8690"/>
                </a:lnTo>
                <a:lnTo>
                  <a:pt x="11415" y="8643"/>
                </a:lnTo>
                <a:close/>
                <a:moveTo>
                  <a:pt x="2788" y="11133"/>
                </a:moveTo>
                <a:lnTo>
                  <a:pt x="2819" y="11148"/>
                </a:lnTo>
                <a:lnTo>
                  <a:pt x="2835" y="11195"/>
                </a:lnTo>
                <a:lnTo>
                  <a:pt x="2819" y="11227"/>
                </a:lnTo>
                <a:lnTo>
                  <a:pt x="2788" y="11242"/>
                </a:lnTo>
                <a:lnTo>
                  <a:pt x="2757" y="11227"/>
                </a:lnTo>
                <a:lnTo>
                  <a:pt x="2741" y="11195"/>
                </a:lnTo>
                <a:lnTo>
                  <a:pt x="2757" y="11148"/>
                </a:lnTo>
                <a:lnTo>
                  <a:pt x="2788" y="11133"/>
                </a:lnTo>
                <a:close/>
                <a:moveTo>
                  <a:pt x="13732" y="11665"/>
                </a:moveTo>
                <a:lnTo>
                  <a:pt x="13779" y="11681"/>
                </a:lnTo>
                <a:lnTo>
                  <a:pt x="13795" y="11712"/>
                </a:lnTo>
                <a:lnTo>
                  <a:pt x="13779" y="11759"/>
                </a:lnTo>
                <a:lnTo>
                  <a:pt x="13732" y="11775"/>
                </a:lnTo>
                <a:lnTo>
                  <a:pt x="13701" y="11759"/>
                </a:lnTo>
                <a:lnTo>
                  <a:pt x="13685" y="11712"/>
                </a:lnTo>
                <a:lnTo>
                  <a:pt x="13701" y="11681"/>
                </a:lnTo>
                <a:lnTo>
                  <a:pt x="13732" y="11665"/>
                </a:lnTo>
                <a:close/>
                <a:moveTo>
                  <a:pt x="2647" y="11775"/>
                </a:moveTo>
                <a:lnTo>
                  <a:pt x="2710" y="11790"/>
                </a:lnTo>
                <a:lnTo>
                  <a:pt x="2725" y="11806"/>
                </a:lnTo>
                <a:lnTo>
                  <a:pt x="2741" y="11822"/>
                </a:lnTo>
                <a:lnTo>
                  <a:pt x="2725" y="11853"/>
                </a:lnTo>
                <a:lnTo>
                  <a:pt x="2694" y="11869"/>
                </a:lnTo>
                <a:lnTo>
                  <a:pt x="2647" y="11853"/>
                </a:lnTo>
                <a:lnTo>
                  <a:pt x="2600" y="11822"/>
                </a:lnTo>
                <a:lnTo>
                  <a:pt x="2600" y="11806"/>
                </a:lnTo>
                <a:lnTo>
                  <a:pt x="2600" y="11790"/>
                </a:lnTo>
                <a:lnTo>
                  <a:pt x="2631" y="11775"/>
                </a:lnTo>
                <a:close/>
                <a:moveTo>
                  <a:pt x="3101" y="11916"/>
                </a:moveTo>
                <a:lnTo>
                  <a:pt x="3132" y="11931"/>
                </a:lnTo>
                <a:lnTo>
                  <a:pt x="3179" y="11963"/>
                </a:lnTo>
                <a:lnTo>
                  <a:pt x="3211" y="12025"/>
                </a:lnTo>
                <a:lnTo>
                  <a:pt x="3320" y="12197"/>
                </a:lnTo>
                <a:lnTo>
                  <a:pt x="3383" y="12291"/>
                </a:lnTo>
                <a:lnTo>
                  <a:pt x="3477" y="12432"/>
                </a:lnTo>
                <a:lnTo>
                  <a:pt x="3727" y="12714"/>
                </a:lnTo>
                <a:lnTo>
                  <a:pt x="4025" y="13043"/>
                </a:lnTo>
                <a:lnTo>
                  <a:pt x="4025" y="13043"/>
                </a:lnTo>
                <a:lnTo>
                  <a:pt x="3743" y="12902"/>
                </a:lnTo>
                <a:lnTo>
                  <a:pt x="3477" y="12730"/>
                </a:lnTo>
                <a:lnTo>
                  <a:pt x="3226" y="12526"/>
                </a:lnTo>
                <a:lnTo>
                  <a:pt x="3023" y="12338"/>
                </a:lnTo>
                <a:lnTo>
                  <a:pt x="2976" y="12276"/>
                </a:lnTo>
                <a:lnTo>
                  <a:pt x="2944" y="12229"/>
                </a:lnTo>
                <a:lnTo>
                  <a:pt x="2960" y="12135"/>
                </a:lnTo>
                <a:lnTo>
                  <a:pt x="3007" y="12025"/>
                </a:lnTo>
                <a:lnTo>
                  <a:pt x="3038" y="11963"/>
                </a:lnTo>
                <a:lnTo>
                  <a:pt x="3070" y="11931"/>
                </a:lnTo>
                <a:lnTo>
                  <a:pt x="3101" y="11916"/>
                </a:lnTo>
                <a:close/>
                <a:moveTo>
                  <a:pt x="6953" y="12980"/>
                </a:moveTo>
                <a:lnTo>
                  <a:pt x="6984" y="12996"/>
                </a:lnTo>
                <a:lnTo>
                  <a:pt x="6999" y="13027"/>
                </a:lnTo>
                <a:lnTo>
                  <a:pt x="6984" y="13059"/>
                </a:lnTo>
                <a:lnTo>
                  <a:pt x="6953" y="13074"/>
                </a:lnTo>
                <a:lnTo>
                  <a:pt x="6906" y="13059"/>
                </a:lnTo>
                <a:lnTo>
                  <a:pt x="6890" y="13027"/>
                </a:lnTo>
                <a:lnTo>
                  <a:pt x="6906" y="12996"/>
                </a:lnTo>
                <a:lnTo>
                  <a:pt x="6953" y="12980"/>
                </a:lnTo>
                <a:close/>
                <a:moveTo>
                  <a:pt x="3993" y="13340"/>
                </a:moveTo>
                <a:lnTo>
                  <a:pt x="4040" y="13356"/>
                </a:lnTo>
                <a:lnTo>
                  <a:pt x="4056" y="13403"/>
                </a:lnTo>
                <a:lnTo>
                  <a:pt x="4040" y="13434"/>
                </a:lnTo>
                <a:lnTo>
                  <a:pt x="3993" y="13450"/>
                </a:lnTo>
                <a:lnTo>
                  <a:pt x="3962" y="13434"/>
                </a:lnTo>
                <a:lnTo>
                  <a:pt x="3946" y="13403"/>
                </a:lnTo>
                <a:lnTo>
                  <a:pt x="3962" y="13356"/>
                </a:lnTo>
                <a:lnTo>
                  <a:pt x="3993" y="13340"/>
                </a:lnTo>
                <a:close/>
                <a:moveTo>
                  <a:pt x="3195" y="13607"/>
                </a:moveTo>
                <a:lnTo>
                  <a:pt x="3211" y="13638"/>
                </a:lnTo>
                <a:lnTo>
                  <a:pt x="3195" y="13654"/>
                </a:lnTo>
                <a:lnTo>
                  <a:pt x="3148" y="13685"/>
                </a:lnTo>
                <a:lnTo>
                  <a:pt x="3132" y="13700"/>
                </a:lnTo>
                <a:lnTo>
                  <a:pt x="3117" y="13700"/>
                </a:lnTo>
                <a:lnTo>
                  <a:pt x="3101" y="13685"/>
                </a:lnTo>
                <a:lnTo>
                  <a:pt x="3101" y="13669"/>
                </a:lnTo>
                <a:lnTo>
                  <a:pt x="3117" y="13622"/>
                </a:lnTo>
                <a:lnTo>
                  <a:pt x="3148" y="13607"/>
                </a:lnTo>
                <a:close/>
                <a:moveTo>
                  <a:pt x="2897" y="13607"/>
                </a:moveTo>
                <a:lnTo>
                  <a:pt x="2929" y="13622"/>
                </a:lnTo>
                <a:lnTo>
                  <a:pt x="2944" y="13654"/>
                </a:lnTo>
                <a:lnTo>
                  <a:pt x="2929" y="13700"/>
                </a:lnTo>
                <a:lnTo>
                  <a:pt x="2897" y="13716"/>
                </a:lnTo>
                <a:lnTo>
                  <a:pt x="2850" y="13700"/>
                </a:lnTo>
                <a:lnTo>
                  <a:pt x="2835" y="13654"/>
                </a:lnTo>
                <a:lnTo>
                  <a:pt x="2850" y="13622"/>
                </a:lnTo>
                <a:lnTo>
                  <a:pt x="2897" y="13607"/>
                </a:lnTo>
                <a:close/>
                <a:moveTo>
                  <a:pt x="9583" y="1"/>
                </a:moveTo>
                <a:lnTo>
                  <a:pt x="9223" y="16"/>
                </a:lnTo>
                <a:lnTo>
                  <a:pt x="8878" y="63"/>
                </a:lnTo>
                <a:lnTo>
                  <a:pt x="8565" y="110"/>
                </a:lnTo>
                <a:lnTo>
                  <a:pt x="8252" y="189"/>
                </a:lnTo>
                <a:lnTo>
                  <a:pt x="7908" y="283"/>
                </a:lnTo>
                <a:lnTo>
                  <a:pt x="7579" y="408"/>
                </a:lnTo>
                <a:lnTo>
                  <a:pt x="7234" y="533"/>
                </a:lnTo>
                <a:lnTo>
                  <a:pt x="6874" y="690"/>
                </a:lnTo>
                <a:lnTo>
                  <a:pt x="6530" y="862"/>
                </a:lnTo>
                <a:lnTo>
                  <a:pt x="6185" y="1034"/>
                </a:lnTo>
                <a:lnTo>
                  <a:pt x="5841" y="1238"/>
                </a:lnTo>
                <a:lnTo>
                  <a:pt x="5496" y="1441"/>
                </a:lnTo>
                <a:lnTo>
                  <a:pt x="5168" y="1660"/>
                </a:lnTo>
                <a:lnTo>
                  <a:pt x="4855" y="1895"/>
                </a:lnTo>
                <a:lnTo>
                  <a:pt x="4541" y="2130"/>
                </a:lnTo>
                <a:lnTo>
                  <a:pt x="4244" y="2365"/>
                </a:lnTo>
                <a:lnTo>
                  <a:pt x="3962" y="2615"/>
                </a:lnTo>
                <a:lnTo>
                  <a:pt x="3712" y="2882"/>
                </a:lnTo>
                <a:lnTo>
                  <a:pt x="3273" y="3304"/>
                </a:lnTo>
                <a:lnTo>
                  <a:pt x="2819" y="3743"/>
                </a:lnTo>
                <a:lnTo>
                  <a:pt x="2428" y="4119"/>
                </a:lnTo>
                <a:lnTo>
                  <a:pt x="2271" y="4291"/>
                </a:lnTo>
                <a:lnTo>
                  <a:pt x="2162" y="4416"/>
                </a:lnTo>
                <a:lnTo>
                  <a:pt x="1786" y="4901"/>
                </a:lnTo>
                <a:lnTo>
                  <a:pt x="1645" y="5089"/>
                </a:lnTo>
                <a:lnTo>
                  <a:pt x="1504" y="5308"/>
                </a:lnTo>
                <a:lnTo>
                  <a:pt x="1222" y="5778"/>
                </a:lnTo>
                <a:lnTo>
                  <a:pt x="956" y="6279"/>
                </a:lnTo>
                <a:lnTo>
                  <a:pt x="721" y="6812"/>
                </a:lnTo>
                <a:lnTo>
                  <a:pt x="518" y="7344"/>
                </a:lnTo>
                <a:lnTo>
                  <a:pt x="345" y="7861"/>
                </a:lnTo>
                <a:lnTo>
                  <a:pt x="204" y="8377"/>
                </a:lnTo>
                <a:lnTo>
                  <a:pt x="157" y="8612"/>
                </a:lnTo>
                <a:lnTo>
                  <a:pt x="126" y="8831"/>
                </a:lnTo>
                <a:lnTo>
                  <a:pt x="95" y="9050"/>
                </a:lnTo>
                <a:lnTo>
                  <a:pt x="48" y="9270"/>
                </a:lnTo>
                <a:lnTo>
                  <a:pt x="17" y="9489"/>
                </a:lnTo>
                <a:lnTo>
                  <a:pt x="1" y="9771"/>
                </a:lnTo>
                <a:lnTo>
                  <a:pt x="17" y="10084"/>
                </a:lnTo>
                <a:lnTo>
                  <a:pt x="48" y="10428"/>
                </a:lnTo>
                <a:lnTo>
                  <a:pt x="95" y="10788"/>
                </a:lnTo>
                <a:lnTo>
                  <a:pt x="173" y="11148"/>
                </a:lnTo>
                <a:lnTo>
                  <a:pt x="251" y="11493"/>
                </a:lnTo>
                <a:lnTo>
                  <a:pt x="361" y="11822"/>
                </a:lnTo>
                <a:lnTo>
                  <a:pt x="455" y="12072"/>
                </a:lnTo>
                <a:lnTo>
                  <a:pt x="565" y="12307"/>
                </a:lnTo>
                <a:lnTo>
                  <a:pt x="659" y="12511"/>
                </a:lnTo>
                <a:lnTo>
                  <a:pt x="721" y="12605"/>
                </a:lnTo>
                <a:lnTo>
                  <a:pt x="815" y="12730"/>
                </a:lnTo>
                <a:lnTo>
                  <a:pt x="987" y="13012"/>
                </a:lnTo>
                <a:lnTo>
                  <a:pt x="1097" y="13168"/>
                </a:lnTo>
                <a:lnTo>
                  <a:pt x="1238" y="13356"/>
                </a:lnTo>
                <a:lnTo>
                  <a:pt x="1394" y="13544"/>
                </a:lnTo>
                <a:lnTo>
                  <a:pt x="1582" y="13747"/>
                </a:lnTo>
                <a:lnTo>
                  <a:pt x="1770" y="13935"/>
                </a:lnTo>
                <a:lnTo>
                  <a:pt x="1958" y="14108"/>
                </a:lnTo>
                <a:lnTo>
                  <a:pt x="2146" y="14248"/>
                </a:lnTo>
                <a:lnTo>
                  <a:pt x="2318" y="14374"/>
                </a:lnTo>
                <a:lnTo>
                  <a:pt x="2710" y="14593"/>
                </a:lnTo>
                <a:lnTo>
                  <a:pt x="3226" y="14875"/>
                </a:lnTo>
                <a:lnTo>
                  <a:pt x="3586" y="15031"/>
                </a:lnTo>
                <a:lnTo>
                  <a:pt x="3915" y="15172"/>
                </a:lnTo>
                <a:lnTo>
                  <a:pt x="4260" y="15297"/>
                </a:lnTo>
                <a:lnTo>
                  <a:pt x="4588" y="15391"/>
                </a:lnTo>
                <a:lnTo>
                  <a:pt x="4933" y="15485"/>
                </a:lnTo>
                <a:lnTo>
                  <a:pt x="5293" y="15564"/>
                </a:lnTo>
                <a:lnTo>
                  <a:pt x="5669" y="15611"/>
                </a:lnTo>
                <a:lnTo>
                  <a:pt x="6076" y="15673"/>
                </a:lnTo>
                <a:lnTo>
                  <a:pt x="6420" y="15689"/>
                </a:lnTo>
                <a:lnTo>
                  <a:pt x="6702" y="15705"/>
                </a:lnTo>
                <a:lnTo>
                  <a:pt x="7031" y="15673"/>
                </a:lnTo>
                <a:lnTo>
                  <a:pt x="7469" y="15611"/>
                </a:lnTo>
                <a:lnTo>
                  <a:pt x="8189" y="15485"/>
                </a:lnTo>
                <a:lnTo>
                  <a:pt x="8534" y="15423"/>
                </a:lnTo>
                <a:lnTo>
                  <a:pt x="8784" y="15360"/>
                </a:lnTo>
                <a:lnTo>
                  <a:pt x="9442" y="15188"/>
                </a:lnTo>
                <a:lnTo>
                  <a:pt x="9771" y="15078"/>
                </a:lnTo>
                <a:lnTo>
                  <a:pt x="10162" y="14922"/>
                </a:lnTo>
                <a:lnTo>
                  <a:pt x="10585" y="14718"/>
                </a:lnTo>
                <a:lnTo>
                  <a:pt x="11039" y="14468"/>
                </a:lnTo>
                <a:lnTo>
                  <a:pt x="11493" y="14186"/>
                </a:lnTo>
                <a:lnTo>
                  <a:pt x="11963" y="13888"/>
                </a:lnTo>
                <a:lnTo>
                  <a:pt x="12432" y="13560"/>
                </a:lnTo>
                <a:lnTo>
                  <a:pt x="12871" y="13231"/>
                </a:lnTo>
                <a:lnTo>
                  <a:pt x="13153" y="12980"/>
                </a:lnTo>
                <a:lnTo>
                  <a:pt x="13497" y="12636"/>
                </a:lnTo>
                <a:lnTo>
                  <a:pt x="13779" y="12338"/>
                </a:lnTo>
                <a:lnTo>
                  <a:pt x="13857" y="12229"/>
                </a:lnTo>
                <a:lnTo>
                  <a:pt x="13888" y="12166"/>
                </a:lnTo>
                <a:lnTo>
                  <a:pt x="13935" y="12103"/>
                </a:lnTo>
                <a:lnTo>
                  <a:pt x="14029" y="11994"/>
                </a:lnTo>
                <a:lnTo>
                  <a:pt x="14076" y="11916"/>
                </a:lnTo>
                <a:lnTo>
                  <a:pt x="14123" y="11837"/>
                </a:lnTo>
                <a:lnTo>
                  <a:pt x="14170" y="11759"/>
                </a:lnTo>
                <a:lnTo>
                  <a:pt x="14186" y="11681"/>
                </a:lnTo>
                <a:lnTo>
                  <a:pt x="14202" y="11602"/>
                </a:lnTo>
                <a:lnTo>
                  <a:pt x="14233" y="11540"/>
                </a:lnTo>
                <a:lnTo>
                  <a:pt x="14264" y="11509"/>
                </a:lnTo>
                <a:lnTo>
                  <a:pt x="14311" y="11509"/>
                </a:lnTo>
                <a:lnTo>
                  <a:pt x="14358" y="11477"/>
                </a:lnTo>
                <a:lnTo>
                  <a:pt x="14421" y="11415"/>
                </a:lnTo>
                <a:lnTo>
                  <a:pt x="14483" y="11336"/>
                </a:lnTo>
                <a:lnTo>
                  <a:pt x="14562" y="11227"/>
                </a:lnTo>
                <a:lnTo>
                  <a:pt x="14781" y="10835"/>
                </a:lnTo>
                <a:lnTo>
                  <a:pt x="15016" y="10397"/>
                </a:lnTo>
                <a:lnTo>
                  <a:pt x="15188" y="10005"/>
                </a:lnTo>
                <a:lnTo>
                  <a:pt x="15251" y="9880"/>
                </a:lnTo>
                <a:lnTo>
                  <a:pt x="15266" y="9802"/>
                </a:lnTo>
                <a:lnTo>
                  <a:pt x="15282" y="9739"/>
                </a:lnTo>
                <a:lnTo>
                  <a:pt x="15282" y="9724"/>
                </a:lnTo>
                <a:lnTo>
                  <a:pt x="15298" y="9708"/>
                </a:lnTo>
                <a:lnTo>
                  <a:pt x="15313" y="9708"/>
                </a:lnTo>
                <a:lnTo>
                  <a:pt x="15329" y="9677"/>
                </a:lnTo>
                <a:lnTo>
                  <a:pt x="15360" y="9567"/>
                </a:lnTo>
                <a:lnTo>
                  <a:pt x="15376" y="9458"/>
                </a:lnTo>
                <a:lnTo>
                  <a:pt x="15423" y="9379"/>
                </a:lnTo>
                <a:lnTo>
                  <a:pt x="15454" y="9301"/>
                </a:lnTo>
                <a:lnTo>
                  <a:pt x="15501" y="9207"/>
                </a:lnTo>
                <a:lnTo>
                  <a:pt x="15595" y="8925"/>
                </a:lnTo>
                <a:lnTo>
                  <a:pt x="15673" y="8549"/>
                </a:lnTo>
                <a:lnTo>
                  <a:pt x="15767" y="8080"/>
                </a:lnTo>
                <a:lnTo>
                  <a:pt x="15877" y="7438"/>
                </a:lnTo>
                <a:lnTo>
                  <a:pt x="15908" y="7219"/>
                </a:lnTo>
                <a:lnTo>
                  <a:pt x="15924" y="6999"/>
                </a:lnTo>
                <a:lnTo>
                  <a:pt x="15939" y="6796"/>
                </a:lnTo>
                <a:lnTo>
                  <a:pt x="15924" y="6592"/>
                </a:lnTo>
                <a:lnTo>
                  <a:pt x="15877" y="6091"/>
                </a:lnTo>
                <a:lnTo>
                  <a:pt x="15783" y="5481"/>
                </a:lnTo>
                <a:lnTo>
                  <a:pt x="15689" y="4933"/>
                </a:lnTo>
                <a:lnTo>
                  <a:pt x="15658" y="4760"/>
                </a:lnTo>
                <a:lnTo>
                  <a:pt x="15626" y="4667"/>
                </a:lnTo>
                <a:lnTo>
                  <a:pt x="15548" y="4479"/>
                </a:lnTo>
                <a:lnTo>
                  <a:pt x="15423" y="4119"/>
                </a:lnTo>
                <a:lnTo>
                  <a:pt x="15282" y="3774"/>
                </a:lnTo>
                <a:lnTo>
                  <a:pt x="15094" y="3383"/>
                </a:lnTo>
                <a:lnTo>
                  <a:pt x="14906" y="3054"/>
                </a:lnTo>
                <a:lnTo>
                  <a:pt x="14844" y="2944"/>
                </a:lnTo>
                <a:lnTo>
                  <a:pt x="14781" y="2897"/>
                </a:lnTo>
                <a:lnTo>
                  <a:pt x="14718" y="2803"/>
                </a:lnTo>
                <a:lnTo>
                  <a:pt x="14624" y="2631"/>
                </a:lnTo>
                <a:lnTo>
                  <a:pt x="14546" y="2506"/>
                </a:lnTo>
                <a:lnTo>
                  <a:pt x="14405" y="2318"/>
                </a:lnTo>
                <a:lnTo>
                  <a:pt x="14217" y="2099"/>
                </a:lnTo>
                <a:lnTo>
                  <a:pt x="14014" y="1880"/>
                </a:lnTo>
                <a:lnTo>
                  <a:pt x="13732" y="1629"/>
                </a:lnTo>
                <a:lnTo>
                  <a:pt x="13450" y="1379"/>
                </a:lnTo>
                <a:lnTo>
                  <a:pt x="13168" y="1159"/>
                </a:lnTo>
                <a:lnTo>
                  <a:pt x="12871" y="956"/>
                </a:lnTo>
                <a:lnTo>
                  <a:pt x="12558" y="768"/>
                </a:lnTo>
                <a:lnTo>
                  <a:pt x="12244" y="611"/>
                </a:lnTo>
                <a:lnTo>
                  <a:pt x="11931" y="455"/>
                </a:lnTo>
                <a:lnTo>
                  <a:pt x="11603" y="330"/>
                </a:lnTo>
                <a:lnTo>
                  <a:pt x="11274" y="220"/>
                </a:lnTo>
                <a:lnTo>
                  <a:pt x="10945" y="142"/>
                </a:lnTo>
                <a:lnTo>
                  <a:pt x="10601" y="79"/>
                </a:lnTo>
                <a:lnTo>
                  <a:pt x="10272" y="32"/>
                </a:lnTo>
                <a:lnTo>
                  <a:pt x="9927"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2"/>
          <p:cNvSpPr txBox="1"/>
          <p:nvPr/>
        </p:nvSpPr>
        <p:spPr>
          <a:xfrm>
            <a:off x="3660850" y="2112918"/>
            <a:ext cx="3000000" cy="1708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neck of the sac of a </a:t>
            </a:r>
            <a:r>
              <a:rPr b="1" lang="en-GB" sz="1100">
                <a:solidFill>
                  <a:schemeClr val="dk1"/>
                </a:solidFill>
                <a:latin typeface="Mada"/>
                <a:ea typeface="Mada"/>
                <a:cs typeface="Mada"/>
                <a:sym typeface="Mada"/>
              </a:rPr>
              <a:t>direct</a:t>
            </a:r>
            <a:r>
              <a:rPr lang="en-GB" sz="1100">
                <a:solidFill>
                  <a:schemeClr val="dk1"/>
                </a:solidFill>
                <a:latin typeface="Mada"/>
                <a:ea typeface="Mada"/>
                <a:cs typeface="Mada"/>
                <a:sym typeface="Mada"/>
              </a:rPr>
              <a:t> inguinal hernia</a:t>
            </a:r>
            <a:r>
              <a:rPr b="1" lang="en-GB" sz="1100">
                <a:solidFill>
                  <a:schemeClr val="dk1"/>
                </a:solidFill>
                <a:latin typeface="Mada"/>
                <a:ea typeface="Mada"/>
                <a:cs typeface="Mada"/>
                <a:sym typeface="Mada"/>
              </a:rPr>
              <a:t> lies medial</a:t>
            </a:r>
            <a:r>
              <a:rPr lang="en-GB" sz="1100">
                <a:solidFill>
                  <a:schemeClr val="dk1"/>
                </a:solidFill>
                <a:latin typeface="Mada"/>
                <a:ea typeface="Mada"/>
                <a:cs typeface="Mada"/>
                <a:sym typeface="Mada"/>
              </a:rPr>
              <a:t> to the inferior epigastric vessels, whereas that of an </a:t>
            </a:r>
            <a:r>
              <a:rPr b="1" lang="en-GB" sz="1100">
                <a:solidFill>
                  <a:schemeClr val="dk1"/>
                </a:solidFill>
                <a:latin typeface="Mada"/>
                <a:ea typeface="Mada"/>
                <a:cs typeface="Mada"/>
                <a:sym typeface="Mada"/>
              </a:rPr>
              <a:t>indirect hernia lies lateral </a:t>
            </a:r>
            <a:r>
              <a:rPr lang="en-GB" sz="1100">
                <a:solidFill>
                  <a:schemeClr val="dk1"/>
                </a:solidFill>
                <a:latin typeface="Mada"/>
                <a:ea typeface="Mada"/>
                <a:cs typeface="Mada"/>
                <a:sym typeface="Mada"/>
              </a:rPr>
              <a:t>to them. </a:t>
            </a:r>
            <a:endParaRPr sz="1100">
              <a:solidFill>
                <a:schemeClr val="dk1"/>
              </a:solidFill>
              <a:latin typeface="Mada"/>
              <a:ea typeface="Mada"/>
              <a:cs typeface="Mada"/>
              <a:sym typeface="Mada"/>
            </a:endParaRPr>
          </a:p>
          <a:p>
            <a:pPr indent="0" lvl="0" marL="457200" rtl="0" algn="l">
              <a:spcBef>
                <a:spcPts val="0"/>
              </a:spcBef>
              <a:spcAft>
                <a:spcPts val="0"/>
              </a:spcAft>
              <a:buNone/>
            </a:pPr>
            <a: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 combined indirect and direct hernia may occur on the same side (</a:t>
            </a:r>
            <a:r>
              <a:rPr b="1" lang="en-GB" sz="1100">
                <a:solidFill>
                  <a:schemeClr val="dk1"/>
                </a:solidFill>
                <a:latin typeface="Mada"/>
                <a:ea typeface="Mada"/>
                <a:cs typeface="Mada"/>
                <a:sym typeface="Mada"/>
              </a:rPr>
              <a:t>pantaloon </a:t>
            </a:r>
            <a:r>
              <a:rPr b="1" lang="en-GB" sz="1100">
                <a:solidFill>
                  <a:srgbClr val="6AA84F"/>
                </a:solidFill>
              </a:rPr>
              <a:t>(بنطلون)</a:t>
            </a:r>
            <a:r>
              <a:rPr b="1" lang="en-GB" sz="1100">
                <a:solidFill>
                  <a:schemeClr val="dk1"/>
                </a:solidFill>
                <a:latin typeface="Mada"/>
                <a:ea typeface="Mada"/>
                <a:cs typeface="Mada"/>
                <a:sym typeface="Mada"/>
              </a:rPr>
              <a:t> or saddle-bag hernia</a:t>
            </a:r>
            <a:r>
              <a:rPr lang="en-GB" sz="1100">
                <a:solidFill>
                  <a:schemeClr val="dk1"/>
                </a:solidFill>
                <a:latin typeface="Mada"/>
                <a:ea typeface="Mada"/>
                <a:cs typeface="Mada"/>
                <a:sym typeface="Mada"/>
              </a:rPr>
              <a:t>), with sacs straddling the inferior epigastric vessels. </a:t>
            </a:r>
            <a:endParaRPr sz="1100">
              <a:solidFill>
                <a:srgbClr val="1C4588"/>
              </a:solidFill>
              <a:latin typeface="Mada"/>
              <a:ea typeface="Mada"/>
              <a:cs typeface="Mada"/>
              <a:sym typeface="Mada"/>
            </a:endParaRPr>
          </a:p>
        </p:txBody>
      </p:sp>
      <p:sp>
        <p:nvSpPr>
          <p:cNvPr id="524" name="Google Shape;524;p22"/>
          <p:cNvSpPr txBox="1"/>
          <p:nvPr/>
        </p:nvSpPr>
        <p:spPr>
          <a:xfrm>
            <a:off x="3958473" y="1492292"/>
            <a:ext cx="26271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Association with indirect hernia</a:t>
            </a:r>
            <a:endParaRPr b="1" sz="1800">
              <a:solidFill>
                <a:srgbClr val="006D77"/>
              </a:solidFill>
              <a:highlight>
                <a:srgbClr val="EDF9F9"/>
              </a:highlight>
              <a:latin typeface="Lora"/>
              <a:ea typeface="Lora"/>
              <a:cs typeface="Lora"/>
              <a:sym typeface="Lora"/>
            </a:endParaRPr>
          </a:p>
        </p:txBody>
      </p:sp>
      <p:cxnSp>
        <p:nvCxnSpPr>
          <p:cNvPr id="525" name="Google Shape;525;p22"/>
          <p:cNvCxnSpPr/>
          <p:nvPr/>
        </p:nvCxnSpPr>
        <p:spPr>
          <a:xfrm>
            <a:off x="733451" y="8174795"/>
            <a:ext cx="18300" cy="1883700"/>
          </a:xfrm>
          <a:prstGeom prst="straightConnector1">
            <a:avLst/>
          </a:prstGeom>
          <a:noFill/>
          <a:ln cap="flat" cmpd="sng" w="28575">
            <a:solidFill>
              <a:srgbClr val="FFDDD2"/>
            </a:solidFill>
            <a:prstDash val="solid"/>
            <a:round/>
            <a:headEnd len="med" w="med" type="none"/>
            <a:tailEnd len="med" w="med" type="none"/>
          </a:ln>
        </p:spPr>
      </p:cxnSp>
      <p:sp>
        <p:nvSpPr>
          <p:cNvPr id="526" name="Google Shape;526;p22"/>
          <p:cNvSpPr/>
          <p:nvPr/>
        </p:nvSpPr>
        <p:spPr>
          <a:xfrm rot="-5400000">
            <a:off x="914425" y="78527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2"/>
          <p:cNvSpPr txBox="1"/>
          <p:nvPr/>
        </p:nvSpPr>
        <p:spPr>
          <a:xfrm>
            <a:off x="777188" y="79463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01</a:t>
            </a:r>
            <a:endParaRPr b="1">
              <a:solidFill>
                <a:srgbClr val="E29578"/>
              </a:solidFill>
              <a:latin typeface="Playfair Display"/>
              <a:ea typeface="Playfair Display"/>
              <a:cs typeface="Playfair Display"/>
              <a:sym typeface="Playfair Display"/>
            </a:endParaRPr>
          </a:p>
        </p:txBody>
      </p:sp>
      <p:sp>
        <p:nvSpPr>
          <p:cNvPr id="528" name="Google Shape;528;p22"/>
          <p:cNvSpPr/>
          <p:nvPr/>
        </p:nvSpPr>
        <p:spPr>
          <a:xfrm rot="-5400000">
            <a:off x="914425" y="87671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2"/>
          <p:cNvSpPr txBox="1"/>
          <p:nvPr/>
        </p:nvSpPr>
        <p:spPr>
          <a:xfrm>
            <a:off x="777188" y="88607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02</a:t>
            </a:r>
            <a:endParaRPr b="1">
              <a:solidFill>
                <a:srgbClr val="E29578"/>
              </a:solidFill>
              <a:latin typeface="Playfair Display"/>
              <a:ea typeface="Playfair Display"/>
              <a:cs typeface="Playfair Display"/>
              <a:sym typeface="Playfair Display"/>
            </a:endParaRPr>
          </a:p>
        </p:txBody>
      </p:sp>
      <p:sp>
        <p:nvSpPr>
          <p:cNvPr id="530" name="Google Shape;530;p22"/>
          <p:cNvSpPr/>
          <p:nvPr/>
        </p:nvSpPr>
        <p:spPr>
          <a:xfrm rot="-5400000">
            <a:off x="914425" y="9751508"/>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2"/>
          <p:cNvSpPr txBox="1"/>
          <p:nvPr/>
        </p:nvSpPr>
        <p:spPr>
          <a:xfrm>
            <a:off x="777188" y="9845045"/>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03</a:t>
            </a:r>
            <a:endParaRPr b="1">
              <a:solidFill>
                <a:srgbClr val="E29578"/>
              </a:solidFill>
              <a:latin typeface="Playfair Display"/>
              <a:ea typeface="Playfair Display"/>
              <a:cs typeface="Playfair Display"/>
              <a:sym typeface="Playfair Display"/>
            </a:endParaRPr>
          </a:p>
        </p:txBody>
      </p:sp>
      <p:sp>
        <p:nvSpPr>
          <p:cNvPr id="532" name="Google Shape;532;p22"/>
          <p:cNvSpPr txBox="1"/>
          <p:nvPr/>
        </p:nvSpPr>
        <p:spPr>
          <a:xfrm>
            <a:off x="1484400" y="7946300"/>
            <a:ext cx="5433600" cy="2435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hernia forms a bulge in the medial side of inguinal canal.</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reduced by backward pressure,</a:t>
            </a:r>
            <a:r>
              <a:rPr lang="en-GB" sz="1100">
                <a:solidFill>
                  <a:srgbClr val="1C4588"/>
                </a:solidFill>
                <a:latin typeface="Mada"/>
                <a:ea typeface="Mada"/>
                <a:cs typeface="Mada"/>
                <a:sym typeface="Mada"/>
              </a:rPr>
              <a:t> and the edges of the defect may then be palpable.</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is often difficult to distinguish between the direct and indirect hernias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“deep ring occlusion test” may aid in </a:t>
            </a:r>
            <a:r>
              <a:rPr lang="en-GB" sz="1100">
                <a:solidFill>
                  <a:srgbClr val="1C4588"/>
                </a:solidFill>
                <a:latin typeface="Mada"/>
                <a:ea typeface="Mada"/>
                <a:cs typeface="Mada"/>
                <a:sym typeface="Mada"/>
              </a:rPr>
              <a:t>differentiating</a:t>
            </a:r>
            <a:r>
              <a:rPr lang="en-GB" sz="1100">
                <a:solidFill>
                  <a:srgbClr val="1C4588"/>
                </a:solidFill>
                <a:latin typeface="Mada"/>
                <a:ea typeface="Mada"/>
                <a:cs typeface="Mada"/>
                <a:sym typeface="Mada"/>
              </a:rPr>
              <a:t>, but it is unreliable test. Often the final differentiation made on the operating table. </a:t>
            </a:r>
            <a:endParaRPr sz="1100">
              <a:solidFill>
                <a:srgbClr val="1C4588"/>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hernia occasionally bulges through the external (superficial) inguinal ring, but the transversalis fascia cannot stretch sufficiently to allow it to descend down into the scrotum </a:t>
            </a:r>
            <a:r>
              <a:rPr lang="en-GB" sz="1100">
                <a:solidFill>
                  <a:srgbClr val="1C4588"/>
                </a:solidFill>
                <a:latin typeface="Mada"/>
                <a:ea typeface="Mada"/>
                <a:cs typeface="Mada"/>
                <a:sym typeface="Mada"/>
              </a:rPr>
              <a:t>(Direct hernias never extend to scrotum)</a:t>
            </a:r>
            <a:endParaRPr sz="1100">
              <a:solidFill>
                <a:srgbClr val="1C4588"/>
              </a:solidFill>
              <a:latin typeface="Mada"/>
              <a:ea typeface="Mada"/>
              <a:cs typeface="Mada"/>
              <a:sym typeface="Mada"/>
            </a:endParaRPr>
          </a:p>
          <a:p>
            <a:pPr indent="0" lvl="0" marL="457200" rtl="0" algn="l">
              <a:spcBef>
                <a:spcPts val="0"/>
              </a:spcBef>
              <a:spcAft>
                <a:spcPts val="0"/>
              </a:spcAft>
              <a:buNone/>
            </a:pPr>
            <a: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sac has </a:t>
            </a:r>
            <a:r>
              <a:rPr b="1" lang="en-GB" sz="1100">
                <a:solidFill>
                  <a:schemeClr val="dk1"/>
                </a:solidFill>
                <a:latin typeface="Mada"/>
                <a:ea typeface="Mada"/>
                <a:cs typeface="Mada"/>
                <a:sym typeface="Mada"/>
              </a:rPr>
              <a:t>a wide neck,</a:t>
            </a:r>
            <a:r>
              <a:rPr lang="en-GB" sz="1100">
                <a:solidFill>
                  <a:schemeClr val="dk1"/>
                </a:solidFill>
                <a:latin typeface="Mada"/>
                <a:ea typeface="Mada"/>
                <a:cs typeface="Mada"/>
                <a:sym typeface="Mada"/>
              </a:rPr>
              <a:t> so that the hernia </a:t>
            </a:r>
            <a:r>
              <a:rPr b="1" lang="en-GB" sz="1100">
                <a:solidFill>
                  <a:schemeClr val="dk1"/>
                </a:solidFill>
                <a:latin typeface="Mada"/>
                <a:ea typeface="Mada"/>
                <a:cs typeface="Mada"/>
                <a:sym typeface="Mada"/>
              </a:rPr>
              <a:t>rarely</a:t>
            </a:r>
            <a:r>
              <a:rPr lang="en-GB" sz="1100">
                <a:solidFill>
                  <a:schemeClr val="dk1"/>
                </a:solidFill>
                <a:latin typeface="Mada"/>
                <a:ea typeface="Mada"/>
                <a:cs typeface="Mada"/>
                <a:sym typeface="Mada"/>
              </a:rPr>
              <a:t> becomes irreducible, obstructs or strangulates. </a:t>
            </a:r>
            <a:endParaRPr sz="1100">
              <a:solidFill>
                <a:schemeClr val="dk1"/>
              </a:solidFill>
              <a:latin typeface="Mada"/>
              <a:ea typeface="Mada"/>
              <a:cs typeface="Mada"/>
              <a:sym typeface="Mada"/>
            </a:endParaRPr>
          </a:p>
        </p:txBody>
      </p:sp>
      <p:sp>
        <p:nvSpPr>
          <p:cNvPr id="533" name="Google Shape;533;p22"/>
          <p:cNvSpPr txBox="1"/>
          <p:nvPr/>
        </p:nvSpPr>
        <p:spPr>
          <a:xfrm>
            <a:off x="-1053100" y="734152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Mada"/>
              <a:ea typeface="Mada"/>
              <a:cs typeface="Mada"/>
              <a:sym typeface="Mada"/>
            </a:endParaRPr>
          </a:p>
        </p:txBody>
      </p:sp>
      <p:grpSp>
        <p:nvGrpSpPr>
          <p:cNvPr id="534" name="Google Shape;534;p22"/>
          <p:cNvGrpSpPr/>
          <p:nvPr/>
        </p:nvGrpSpPr>
        <p:grpSpPr>
          <a:xfrm>
            <a:off x="255469" y="7341515"/>
            <a:ext cx="467181" cy="476434"/>
            <a:chOff x="2410712" y="2415450"/>
            <a:chExt cx="312600" cy="312600"/>
          </a:xfrm>
        </p:grpSpPr>
        <p:sp>
          <p:nvSpPr>
            <p:cNvPr id="535" name="Google Shape;535;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7" name="Google Shape;537;p22"/>
          <p:cNvSpPr txBox="1"/>
          <p:nvPr/>
        </p:nvSpPr>
        <p:spPr>
          <a:xfrm>
            <a:off x="712750" y="73681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Feature</a:t>
            </a:r>
            <a:endParaRPr b="1" sz="1800">
              <a:solidFill>
                <a:srgbClr val="006D77"/>
              </a:solidFill>
              <a:highlight>
                <a:srgbClr val="EDF9F9"/>
              </a:highlight>
              <a:latin typeface="Lora"/>
              <a:ea typeface="Lora"/>
              <a:cs typeface="Lora"/>
              <a:sym typeface="Lora"/>
            </a:endParaRPr>
          </a:p>
        </p:txBody>
      </p:sp>
      <p:sp>
        <p:nvSpPr>
          <p:cNvPr id="538" name="Google Shape;538;p22"/>
          <p:cNvSpPr txBox="1"/>
          <p:nvPr/>
        </p:nvSpPr>
        <p:spPr>
          <a:xfrm>
            <a:off x="790501" y="1137075"/>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Direct Inguinal Hernia</a:t>
            </a:r>
            <a:endParaRPr b="1" sz="2500">
              <a:solidFill>
                <a:srgbClr val="FFDDD2"/>
              </a:solidFill>
              <a:latin typeface="Lora"/>
              <a:ea typeface="Lora"/>
              <a:cs typeface="Lora"/>
              <a:sym typeface="Lora"/>
            </a:endParaRPr>
          </a:p>
        </p:txBody>
      </p:sp>
      <p:sp>
        <p:nvSpPr>
          <p:cNvPr id="539" name="Google Shape;539;p22"/>
          <p:cNvSpPr txBox="1"/>
          <p:nvPr/>
        </p:nvSpPr>
        <p:spPr>
          <a:xfrm>
            <a:off x="763000" y="53418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02</a:t>
            </a:r>
            <a:endParaRPr b="1" sz="6000">
              <a:solidFill>
                <a:srgbClr val="EDF9F9"/>
              </a:solidFill>
              <a:latin typeface="Reenie Beanie"/>
              <a:ea typeface="Reenie Beanie"/>
              <a:cs typeface="Reenie Beanie"/>
              <a:sym typeface="Reenie Beanie"/>
            </a:endParaRPr>
          </a:p>
        </p:txBody>
      </p:sp>
      <p:sp>
        <p:nvSpPr>
          <p:cNvPr id="540" name="Google Shape;540;p22"/>
          <p:cNvSpPr txBox="1"/>
          <p:nvPr/>
        </p:nvSpPr>
        <p:spPr>
          <a:xfrm>
            <a:off x="864075" y="6359550"/>
            <a:ext cx="57570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A direct hernia is a weakness of the inguinal </a:t>
            </a:r>
            <a:r>
              <a:rPr b="1" lang="en-GB" sz="1100">
                <a:latin typeface="Mada"/>
                <a:ea typeface="Mada"/>
                <a:cs typeface="Mada"/>
                <a:sym typeface="Mada"/>
              </a:rPr>
              <a:t>floor</a:t>
            </a:r>
            <a:r>
              <a:rPr lang="en-GB"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Pushes the</a:t>
            </a:r>
            <a:r>
              <a:rPr b="1" lang="en-GB" sz="1100">
                <a:latin typeface="Mada"/>
                <a:ea typeface="Mada"/>
                <a:cs typeface="Mada"/>
                <a:sym typeface="Mada"/>
              </a:rPr>
              <a:t> transversalis fascia</a:t>
            </a:r>
            <a:r>
              <a:rPr lang="en-GB" sz="1100">
                <a:latin typeface="Mada"/>
                <a:ea typeface="Mada"/>
                <a:cs typeface="Mada"/>
                <a:sym typeface="Mada"/>
              </a:rPr>
              <a:t> -which is void of muscle- to protrude.</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It lies between</a:t>
            </a:r>
            <a:r>
              <a:rPr b="1" lang="en-GB" sz="1100">
                <a:latin typeface="Mada"/>
                <a:ea typeface="Mada"/>
                <a:cs typeface="Mada"/>
                <a:sym typeface="Mada"/>
              </a:rPr>
              <a:t> Inferior epigastric vessels</a:t>
            </a:r>
            <a:r>
              <a:rPr lang="en-GB" sz="1100">
                <a:latin typeface="Mada"/>
                <a:ea typeface="Mada"/>
                <a:cs typeface="Mada"/>
                <a:sym typeface="Mada"/>
              </a:rPr>
              <a:t> (Superolateral),</a:t>
            </a:r>
            <a:r>
              <a:rPr b="1" lang="en-GB" sz="1100">
                <a:latin typeface="Mada"/>
                <a:ea typeface="Mada"/>
                <a:cs typeface="Mada"/>
                <a:sym typeface="Mada"/>
              </a:rPr>
              <a:t> Lateral border of rectus abdominis muscle </a:t>
            </a:r>
            <a:r>
              <a:rPr lang="en-GB" sz="1100">
                <a:latin typeface="Mada"/>
                <a:ea typeface="Mada"/>
                <a:cs typeface="Mada"/>
                <a:sym typeface="Mada"/>
              </a:rPr>
              <a:t>(Medial) and</a:t>
            </a:r>
            <a:r>
              <a:rPr b="1" lang="en-GB" sz="1100">
                <a:latin typeface="Mada"/>
                <a:ea typeface="Mada"/>
                <a:cs typeface="Mada"/>
                <a:sym typeface="Mada"/>
              </a:rPr>
              <a:t> inguinal ligament </a:t>
            </a:r>
            <a:r>
              <a:rPr lang="en-GB" sz="1100">
                <a:latin typeface="Mada"/>
                <a:ea typeface="Mada"/>
                <a:cs typeface="Mada"/>
                <a:sym typeface="Mada"/>
              </a:rPr>
              <a:t>(Inferolateral)  </a:t>
            </a:r>
            <a:endParaRPr sz="1100">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lang="en-GB" sz="1100">
                <a:latin typeface="Mada"/>
                <a:ea typeface="Mada"/>
                <a:cs typeface="Mada"/>
                <a:sym typeface="Mada"/>
              </a:rPr>
              <a:t>These boundaries mark the area known as </a:t>
            </a:r>
            <a:r>
              <a:rPr b="1" lang="en-GB" sz="1100">
                <a:solidFill>
                  <a:srgbClr val="CC0000"/>
                </a:solidFill>
                <a:latin typeface="Mada"/>
                <a:ea typeface="Mada"/>
                <a:cs typeface="Mada"/>
                <a:sym typeface="Mada"/>
              </a:rPr>
              <a:t>Hesselbach's triangle.</a:t>
            </a:r>
            <a:endParaRPr sz="1100">
              <a:latin typeface="Mada"/>
              <a:ea typeface="Mada"/>
              <a:cs typeface="Mada"/>
              <a:sym typeface="Mada"/>
            </a:endParaRPr>
          </a:p>
        </p:txBody>
      </p:sp>
      <p:pic>
        <p:nvPicPr>
          <p:cNvPr id="541" name="Google Shape;541;p22"/>
          <p:cNvPicPr preferRelativeResize="0"/>
          <p:nvPr/>
        </p:nvPicPr>
        <p:blipFill>
          <a:blip r:embed="rId3">
            <a:alphaModFix/>
          </a:blip>
          <a:stretch>
            <a:fillRect/>
          </a:stretch>
        </p:blipFill>
        <p:spPr>
          <a:xfrm>
            <a:off x="986503" y="4581263"/>
            <a:ext cx="3996296" cy="1692225"/>
          </a:xfrm>
          <a:prstGeom prst="rect">
            <a:avLst/>
          </a:prstGeom>
          <a:noFill/>
          <a:ln>
            <a:noFill/>
          </a:ln>
        </p:spPr>
      </p:pic>
      <p:grpSp>
        <p:nvGrpSpPr>
          <p:cNvPr id="542" name="Google Shape;542;p22"/>
          <p:cNvGrpSpPr/>
          <p:nvPr/>
        </p:nvGrpSpPr>
        <p:grpSpPr>
          <a:xfrm rot="-5400000">
            <a:off x="376863" y="5482338"/>
            <a:ext cx="901525" cy="72900"/>
            <a:chOff x="5441200" y="3755900"/>
            <a:chExt cx="901525" cy="72900"/>
          </a:xfrm>
        </p:grpSpPr>
        <p:sp>
          <p:nvSpPr>
            <p:cNvPr id="543" name="Google Shape;543;p22"/>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44" name="Google Shape;544;p22"/>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45" name="Google Shape;545;p22"/>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46" name="Google Shape;546;p22"/>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47" name="Google Shape;547;p22"/>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48" name="Google Shape;548;p22"/>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549" name="Google Shape;549;p22"/>
          <p:cNvSpPr/>
          <p:nvPr/>
        </p:nvSpPr>
        <p:spPr>
          <a:xfrm>
            <a:off x="257675" y="4427600"/>
            <a:ext cx="17253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Once Again ;)</a:t>
            </a:r>
            <a:endParaRPr b="1" sz="1500">
              <a:solidFill>
                <a:srgbClr val="1C4588"/>
              </a:solidFill>
              <a:latin typeface="Mada"/>
              <a:ea typeface="Mada"/>
              <a:cs typeface="Mada"/>
              <a:sym typeface="Mada"/>
            </a:endParaRPr>
          </a:p>
        </p:txBody>
      </p:sp>
      <p:pic>
        <p:nvPicPr>
          <p:cNvPr id="550" name="Google Shape;550;p22"/>
          <p:cNvPicPr preferRelativeResize="0"/>
          <p:nvPr/>
        </p:nvPicPr>
        <p:blipFill>
          <a:blip r:embed="rId4">
            <a:alphaModFix/>
          </a:blip>
          <a:stretch>
            <a:fillRect/>
          </a:stretch>
        </p:blipFill>
        <p:spPr>
          <a:xfrm>
            <a:off x="4797288" y="4658888"/>
            <a:ext cx="1750450" cy="1384574"/>
          </a:xfrm>
          <a:prstGeom prst="rect">
            <a:avLst/>
          </a:prstGeom>
          <a:noFill/>
          <a:ln>
            <a:noFill/>
          </a:ln>
        </p:spPr>
      </p:pic>
      <p:sp>
        <p:nvSpPr>
          <p:cNvPr id="551" name="Google Shape;551;p22"/>
          <p:cNvSpPr/>
          <p:nvPr/>
        </p:nvSpPr>
        <p:spPr>
          <a:xfrm>
            <a:off x="1148825" y="5280275"/>
            <a:ext cx="834300" cy="192300"/>
          </a:xfrm>
          <a:prstGeom prst="rect">
            <a:avLst/>
          </a:prstGeom>
          <a:noFill/>
          <a:ln cap="flat" cmpd="sng" w="19050">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2" name="Google Shape;552;p22"/>
          <p:cNvGrpSpPr/>
          <p:nvPr/>
        </p:nvGrpSpPr>
        <p:grpSpPr>
          <a:xfrm>
            <a:off x="255469" y="3823802"/>
            <a:ext cx="467181" cy="476434"/>
            <a:chOff x="2410712" y="2415450"/>
            <a:chExt cx="312600" cy="312600"/>
          </a:xfrm>
        </p:grpSpPr>
        <p:sp>
          <p:nvSpPr>
            <p:cNvPr id="553" name="Google Shape;553;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5" name="Google Shape;555;p22"/>
          <p:cNvSpPr txBox="1"/>
          <p:nvPr/>
        </p:nvSpPr>
        <p:spPr>
          <a:xfrm>
            <a:off x="712750" y="385043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Hesselbach’s Triangle</a:t>
            </a:r>
            <a:endParaRPr b="1" sz="1800">
              <a:solidFill>
                <a:srgbClr val="006D77"/>
              </a:solidFill>
              <a:highlight>
                <a:srgbClr val="EDF9F9"/>
              </a:highlight>
              <a:latin typeface="Lora"/>
              <a:ea typeface="Lora"/>
              <a:cs typeface="Lora"/>
              <a:sym typeface="Lora"/>
            </a:endParaRPr>
          </a:p>
        </p:txBody>
      </p:sp>
      <p:sp>
        <p:nvSpPr>
          <p:cNvPr id="556" name="Google Shape;556;p22"/>
          <p:cNvSpPr/>
          <p:nvPr/>
        </p:nvSpPr>
        <p:spPr>
          <a:xfrm>
            <a:off x="7072601" y="26290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23"/>
          <p:cNvSpPr/>
          <p:nvPr/>
        </p:nvSpPr>
        <p:spPr>
          <a:xfrm>
            <a:off x="801225" y="4757225"/>
            <a:ext cx="2352600" cy="49539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3" name="Google Shape;563;p23"/>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64" name="Google Shape;564;p23"/>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(Femoral)</a:t>
            </a:r>
            <a:endParaRPr sz="2200"/>
          </a:p>
        </p:txBody>
      </p:sp>
      <p:grpSp>
        <p:nvGrpSpPr>
          <p:cNvPr id="565" name="Google Shape;565;p23"/>
          <p:cNvGrpSpPr/>
          <p:nvPr/>
        </p:nvGrpSpPr>
        <p:grpSpPr>
          <a:xfrm>
            <a:off x="343944" y="864840"/>
            <a:ext cx="467181" cy="476434"/>
            <a:chOff x="2410712" y="2415450"/>
            <a:chExt cx="312600" cy="312600"/>
          </a:xfrm>
        </p:grpSpPr>
        <p:sp>
          <p:nvSpPr>
            <p:cNvPr id="566" name="Google Shape;566;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 name="Google Shape;568;p23"/>
          <p:cNvSpPr txBox="1"/>
          <p:nvPr/>
        </p:nvSpPr>
        <p:spPr>
          <a:xfrm>
            <a:off x="801225" y="891475"/>
            <a:ext cx="4311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Surgical Anatomy of femoral hernia</a:t>
            </a:r>
            <a:endParaRPr b="1" sz="1800">
              <a:solidFill>
                <a:srgbClr val="006D77"/>
              </a:solidFill>
              <a:highlight>
                <a:srgbClr val="EDF9F9"/>
              </a:highlight>
              <a:latin typeface="Lora"/>
              <a:ea typeface="Lora"/>
              <a:cs typeface="Lora"/>
              <a:sym typeface="Lora"/>
            </a:endParaRPr>
          </a:p>
        </p:txBody>
      </p:sp>
      <p:pic>
        <p:nvPicPr>
          <p:cNvPr id="569" name="Google Shape;569;p23"/>
          <p:cNvPicPr preferRelativeResize="0"/>
          <p:nvPr/>
        </p:nvPicPr>
        <p:blipFill>
          <a:blip r:embed="rId3">
            <a:alphaModFix/>
          </a:blip>
          <a:stretch>
            <a:fillRect/>
          </a:stretch>
        </p:blipFill>
        <p:spPr>
          <a:xfrm>
            <a:off x="2029800" y="1558663"/>
            <a:ext cx="1750800" cy="1313100"/>
          </a:xfrm>
          <a:prstGeom prst="rect">
            <a:avLst/>
          </a:prstGeom>
          <a:noFill/>
          <a:ln>
            <a:noFill/>
          </a:ln>
        </p:spPr>
      </p:pic>
      <p:grpSp>
        <p:nvGrpSpPr>
          <p:cNvPr id="570" name="Google Shape;570;p23"/>
          <p:cNvGrpSpPr/>
          <p:nvPr/>
        </p:nvGrpSpPr>
        <p:grpSpPr>
          <a:xfrm rot="-5400000">
            <a:off x="1385538" y="2178750"/>
            <a:ext cx="901525" cy="72900"/>
            <a:chOff x="5441200" y="3755900"/>
            <a:chExt cx="901525" cy="72900"/>
          </a:xfrm>
        </p:grpSpPr>
        <p:sp>
          <p:nvSpPr>
            <p:cNvPr id="571" name="Google Shape;571;p23"/>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72" name="Google Shape;572;p23"/>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73" name="Google Shape;573;p23"/>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74" name="Google Shape;574;p23"/>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75" name="Google Shape;575;p23"/>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76" name="Google Shape;576;p23"/>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577" name="Google Shape;577;p23"/>
          <p:cNvGrpSpPr/>
          <p:nvPr/>
        </p:nvGrpSpPr>
        <p:grpSpPr>
          <a:xfrm rot="-5400000">
            <a:off x="5500938" y="2178750"/>
            <a:ext cx="901525" cy="72900"/>
            <a:chOff x="5441200" y="3755900"/>
            <a:chExt cx="901525" cy="72900"/>
          </a:xfrm>
        </p:grpSpPr>
        <p:sp>
          <p:nvSpPr>
            <p:cNvPr id="578" name="Google Shape;578;p23"/>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79" name="Google Shape;579;p23"/>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80" name="Google Shape;580;p23"/>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81" name="Google Shape;581;p23"/>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82" name="Google Shape;582;p23"/>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583" name="Google Shape;583;p23"/>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pic>
        <p:nvPicPr>
          <p:cNvPr id="584" name="Google Shape;584;p23"/>
          <p:cNvPicPr preferRelativeResize="0"/>
          <p:nvPr/>
        </p:nvPicPr>
        <p:blipFill>
          <a:blip r:embed="rId4">
            <a:alphaModFix/>
          </a:blip>
          <a:stretch>
            <a:fillRect/>
          </a:stretch>
        </p:blipFill>
        <p:spPr>
          <a:xfrm>
            <a:off x="3982675" y="1558675"/>
            <a:ext cx="1750800" cy="1313094"/>
          </a:xfrm>
          <a:prstGeom prst="rect">
            <a:avLst/>
          </a:prstGeom>
          <a:noFill/>
          <a:ln>
            <a:noFill/>
          </a:ln>
        </p:spPr>
      </p:pic>
      <p:sp>
        <p:nvSpPr>
          <p:cNvPr id="585" name="Google Shape;585;p23"/>
          <p:cNvSpPr txBox="1"/>
          <p:nvPr/>
        </p:nvSpPr>
        <p:spPr>
          <a:xfrm>
            <a:off x="949950" y="2995500"/>
            <a:ext cx="6244200" cy="1508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6AA84F"/>
              </a:buClr>
              <a:buSzPts val="1400"/>
              <a:buChar char="●"/>
            </a:pPr>
            <a:r>
              <a:rPr lang="en-GB" sz="1200">
                <a:solidFill>
                  <a:srgbClr val="6AA84F"/>
                </a:solidFill>
                <a:latin typeface="Mada"/>
                <a:ea typeface="Mada"/>
                <a:cs typeface="Mada"/>
                <a:sym typeface="Mada"/>
              </a:rPr>
              <a:t>What is in the femoral </a:t>
            </a:r>
            <a:r>
              <a:rPr b="1" lang="en-GB" sz="1200">
                <a:solidFill>
                  <a:srgbClr val="6AA84F"/>
                </a:solidFill>
                <a:latin typeface="Mada"/>
                <a:ea typeface="Mada"/>
                <a:cs typeface="Mada"/>
                <a:sym typeface="Mada"/>
              </a:rPr>
              <a:t>sheath</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en-GB" sz="1200">
                <a:solidFill>
                  <a:srgbClr val="999999"/>
                </a:solidFill>
                <a:highlight>
                  <a:schemeClr val="lt1"/>
                </a:highlight>
                <a:latin typeface="Mada"/>
                <a:ea typeface="Mada"/>
                <a:cs typeface="Mada"/>
                <a:sym typeface="Mada"/>
              </a:rPr>
              <a:t>surrounds the femoral vessels forming the femoral sheath.</a:t>
            </a:r>
            <a:endParaRPr sz="1200">
              <a:solidFill>
                <a:srgbClr val="999999"/>
              </a:solidFill>
              <a:highlight>
                <a:schemeClr val="lt1"/>
              </a:highlight>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en-GB" sz="1200">
                <a:solidFill>
                  <a:srgbClr val="999999"/>
                </a:solidFill>
                <a:highlight>
                  <a:schemeClr val="lt1"/>
                </a:highlight>
                <a:latin typeface="Mada"/>
                <a:ea typeface="Mada"/>
                <a:cs typeface="Mada"/>
                <a:sym typeface="Mada"/>
              </a:rPr>
              <a:t>Femoral vein Medially, and Femoral artery laterally</a:t>
            </a:r>
            <a:endParaRPr sz="1200">
              <a:solidFill>
                <a:srgbClr val="999999"/>
              </a:solidFill>
              <a:highlight>
                <a:schemeClr val="lt1"/>
              </a:highlight>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en-GB" sz="1200">
                <a:solidFill>
                  <a:srgbClr val="999999"/>
                </a:solidFill>
                <a:highlight>
                  <a:schemeClr val="lt1"/>
                </a:highlight>
                <a:latin typeface="Mada"/>
                <a:ea typeface="Mada"/>
                <a:cs typeface="Mada"/>
                <a:sym typeface="Mada"/>
              </a:rPr>
              <a:t>Femoral nerve is outside the lateral sheath</a:t>
            </a:r>
            <a:endParaRPr sz="1200">
              <a:solidFill>
                <a:srgbClr val="999999"/>
              </a:solidFill>
              <a:highlight>
                <a:schemeClr val="lt1"/>
              </a:highlight>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What is in the femoral </a:t>
            </a:r>
            <a:r>
              <a:rPr b="1" lang="en-GB" sz="1200">
                <a:solidFill>
                  <a:srgbClr val="6AA84F"/>
                </a:solidFill>
                <a:latin typeface="Mada"/>
                <a:ea typeface="Mada"/>
                <a:cs typeface="Mada"/>
                <a:sym typeface="Mada"/>
              </a:rPr>
              <a:t>canal</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en-GB" sz="1200">
                <a:solidFill>
                  <a:srgbClr val="999999"/>
                </a:solidFill>
                <a:highlight>
                  <a:schemeClr val="lt1"/>
                </a:highlight>
                <a:latin typeface="Mada"/>
                <a:ea typeface="Mada"/>
                <a:cs typeface="Mada"/>
                <a:sym typeface="Mada"/>
              </a:rPr>
              <a:t>The small space medial to the vein within the femoral sheath is the femoral canal through which </a:t>
            </a:r>
            <a:r>
              <a:rPr b="1" lang="en-GB" sz="1200">
                <a:solidFill>
                  <a:srgbClr val="999999"/>
                </a:solidFill>
                <a:highlight>
                  <a:schemeClr val="lt1"/>
                </a:highlight>
                <a:latin typeface="Mada"/>
                <a:ea typeface="Mada"/>
                <a:cs typeface="Mada"/>
                <a:sym typeface="Mada"/>
              </a:rPr>
              <a:t>lymphatics</a:t>
            </a:r>
            <a:r>
              <a:rPr lang="en-GB" sz="1200">
                <a:solidFill>
                  <a:srgbClr val="999999"/>
                </a:solidFill>
                <a:highlight>
                  <a:schemeClr val="lt1"/>
                </a:highlight>
                <a:latin typeface="Mada"/>
                <a:ea typeface="Mada"/>
                <a:cs typeface="Mada"/>
                <a:sym typeface="Mada"/>
              </a:rPr>
              <a:t> pass </a:t>
            </a:r>
            <a:r>
              <a:rPr b="1" lang="en-GB" sz="1200">
                <a:solidFill>
                  <a:srgbClr val="999999"/>
                </a:solidFill>
                <a:highlight>
                  <a:schemeClr val="lt1"/>
                </a:highlight>
                <a:latin typeface="Mada"/>
                <a:ea typeface="Mada"/>
                <a:cs typeface="Mada"/>
                <a:sym typeface="Mada"/>
              </a:rPr>
              <a:t>from the thigh into the abdomen.</a:t>
            </a:r>
            <a:endParaRPr b="1">
              <a:solidFill>
                <a:srgbClr val="999999"/>
              </a:solidFill>
            </a:endParaRPr>
          </a:p>
        </p:txBody>
      </p:sp>
      <p:grpSp>
        <p:nvGrpSpPr>
          <p:cNvPr id="586" name="Google Shape;586;p23"/>
          <p:cNvGrpSpPr/>
          <p:nvPr/>
        </p:nvGrpSpPr>
        <p:grpSpPr>
          <a:xfrm>
            <a:off x="476999" y="3470319"/>
            <a:ext cx="334138" cy="413480"/>
            <a:chOff x="4960900" y="2433225"/>
            <a:chExt cx="48525" cy="60050"/>
          </a:xfrm>
        </p:grpSpPr>
        <p:sp>
          <p:nvSpPr>
            <p:cNvPr id="587" name="Google Shape;587;p23"/>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3"/>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9" name="Google Shape;589;p23"/>
          <p:cNvPicPr preferRelativeResize="0"/>
          <p:nvPr/>
        </p:nvPicPr>
        <p:blipFill>
          <a:blip r:embed="rId5">
            <a:alphaModFix/>
          </a:blip>
          <a:stretch>
            <a:fillRect/>
          </a:stretch>
        </p:blipFill>
        <p:spPr>
          <a:xfrm>
            <a:off x="1102125" y="5014225"/>
            <a:ext cx="1750800" cy="1313100"/>
          </a:xfrm>
          <a:prstGeom prst="rect">
            <a:avLst/>
          </a:prstGeom>
          <a:noFill/>
          <a:ln>
            <a:noFill/>
          </a:ln>
        </p:spPr>
      </p:pic>
      <p:sp>
        <p:nvSpPr>
          <p:cNvPr id="590" name="Google Shape;590;p23"/>
          <p:cNvSpPr txBox="1"/>
          <p:nvPr/>
        </p:nvSpPr>
        <p:spPr>
          <a:xfrm>
            <a:off x="3258925" y="5501650"/>
            <a:ext cx="37086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Char char="●"/>
            </a:pPr>
            <a:r>
              <a:rPr lang="en-GB" sz="1200">
                <a:solidFill>
                  <a:srgbClr val="6AA84F"/>
                </a:solidFill>
                <a:latin typeface="Mada"/>
                <a:ea typeface="Mada"/>
                <a:cs typeface="Mada"/>
                <a:sym typeface="Mada"/>
              </a:rPr>
              <a:t>Picture (A): This is a bowel passing </a:t>
            </a:r>
            <a:r>
              <a:rPr lang="en-GB" sz="1200">
                <a:solidFill>
                  <a:srgbClr val="6AA84F"/>
                </a:solidFill>
                <a:highlight>
                  <a:srgbClr val="FFFFFF"/>
                </a:highlight>
                <a:latin typeface="Mada"/>
                <a:ea typeface="Mada"/>
                <a:cs typeface="Mada"/>
                <a:sym typeface="Mada"/>
              </a:rPr>
              <a:t>through the femoral canal forming femoral hernia.</a:t>
            </a:r>
            <a:endParaRPr sz="1200">
              <a:solidFill>
                <a:srgbClr val="6AA84F"/>
              </a:solidFill>
              <a:highlight>
                <a:srgbClr val="FFFFFF"/>
              </a:highlight>
              <a:latin typeface="Mada"/>
              <a:ea typeface="Mada"/>
              <a:cs typeface="Mada"/>
              <a:sym typeface="Mada"/>
            </a:endParaRPr>
          </a:p>
          <a:p>
            <a:pPr indent="-304800" lvl="0" marL="457200" rtl="0" algn="l">
              <a:spcBef>
                <a:spcPts val="0"/>
              </a:spcBef>
              <a:spcAft>
                <a:spcPts val="0"/>
              </a:spcAft>
              <a:buClr>
                <a:srgbClr val="6AA84F"/>
              </a:buClr>
              <a:buSzPts val="1200"/>
              <a:buChar char="●"/>
            </a:pPr>
            <a:r>
              <a:rPr lang="en-GB" sz="1200">
                <a:solidFill>
                  <a:srgbClr val="6AA84F"/>
                </a:solidFill>
                <a:highlight>
                  <a:srgbClr val="FFFFFF"/>
                </a:highlight>
                <a:latin typeface="Mada"/>
                <a:ea typeface="Mada"/>
                <a:cs typeface="Mada"/>
                <a:sym typeface="Mada"/>
              </a:rPr>
              <a:t>Picture (B): </a:t>
            </a:r>
            <a:r>
              <a:rPr lang="en-GB" sz="1200">
                <a:solidFill>
                  <a:srgbClr val="6AA84F"/>
                </a:solidFill>
                <a:latin typeface="Mada"/>
                <a:ea typeface="Mada"/>
                <a:cs typeface="Mada"/>
                <a:sym typeface="Mada"/>
              </a:rPr>
              <a:t>And this is when the hernia reduced “void of bowel”.</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As the hernia enlarges, it passes through the saphenous opening of the thigh and then turns upwards to lie in front of the inguinal ligament</a:t>
            </a:r>
            <a:r>
              <a:rPr lang="en-GB" sz="1200">
                <a:solidFill>
                  <a:srgbClr val="CC0000"/>
                </a:solidFill>
                <a:latin typeface="Mada"/>
                <a:ea typeface="Mada"/>
                <a:cs typeface="Mada"/>
                <a:sym typeface="Mada"/>
              </a:rPr>
              <a:t> (Forms J-shaped course)</a:t>
            </a:r>
            <a:r>
              <a:rPr lang="en-GB" sz="1200">
                <a:latin typeface="Mada"/>
                <a:ea typeface="Mada"/>
                <a:cs typeface="Mada"/>
                <a:sym typeface="Mada"/>
              </a:rPr>
              <a:t>.</a:t>
            </a:r>
            <a:endParaRPr sz="1200">
              <a:latin typeface="Mada"/>
              <a:ea typeface="Mada"/>
              <a:cs typeface="Mada"/>
              <a:sym typeface="Mada"/>
            </a:endParaRPr>
          </a:p>
        </p:txBody>
      </p:sp>
      <p:pic>
        <p:nvPicPr>
          <p:cNvPr id="591" name="Google Shape;591;p23"/>
          <p:cNvPicPr preferRelativeResize="0"/>
          <p:nvPr/>
        </p:nvPicPr>
        <p:blipFill>
          <a:blip r:embed="rId6">
            <a:alphaModFix/>
          </a:blip>
          <a:stretch>
            <a:fillRect/>
          </a:stretch>
        </p:blipFill>
        <p:spPr>
          <a:xfrm>
            <a:off x="1102125" y="6331550"/>
            <a:ext cx="1750800" cy="1313100"/>
          </a:xfrm>
          <a:prstGeom prst="rect">
            <a:avLst/>
          </a:prstGeom>
          <a:noFill/>
          <a:ln>
            <a:noFill/>
          </a:ln>
        </p:spPr>
      </p:pic>
      <p:sp>
        <p:nvSpPr>
          <p:cNvPr id="592" name="Google Shape;592;p23"/>
          <p:cNvSpPr txBox="1"/>
          <p:nvPr/>
        </p:nvSpPr>
        <p:spPr>
          <a:xfrm>
            <a:off x="949951" y="6685613"/>
            <a:ext cx="92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6D77"/>
                </a:solidFill>
                <a:highlight>
                  <a:srgbClr val="EDF9F9"/>
                </a:highlight>
                <a:latin typeface="Lora"/>
                <a:ea typeface="Lora"/>
                <a:cs typeface="Lora"/>
                <a:sym typeface="Lora"/>
              </a:rPr>
              <a:t>B</a:t>
            </a:r>
            <a:endParaRPr b="1" sz="2000">
              <a:solidFill>
                <a:srgbClr val="006D77"/>
              </a:solidFill>
              <a:highlight>
                <a:srgbClr val="EDF9F9"/>
              </a:highlight>
              <a:latin typeface="Lora"/>
              <a:ea typeface="Lora"/>
              <a:cs typeface="Lora"/>
              <a:sym typeface="Lora"/>
            </a:endParaRPr>
          </a:p>
        </p:txBody>
      </p:sp>
      <p:sp>
        <p:nvSpPr>
          <p:cNvPr id="593" name="Google Shape;593;p23"/>
          <p:cNvSpPr txBox="1"/>
          <p:nvPr/>
        </p:nvSpPr>
        <p:spPr>
          <a:xfrm>
            <a:off x="949951" y="5359051"/>
            <a:ext cx="92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6D77"/>
                </a:solidFill>
                <a:highlight>
                  <a:srgbClr val="EDF9F9"/>
                </a:highlight>
                <a:latin typeface="Lora"/>
                <a:ea typeface="Lora"/>
                <a:cs typeface="Lora"/>
                <a:sym typeface="Lora"/>
              </a:rPr>
              <a:t>A</a:t>
            </a:r>
            <a:endParaRPr b="1" sz="2000">
              <a:solidFill>
                <a:srgbClr val="006D77"/>
              </a:solidFill>
              <a:highlight>
                <a:srgbClr val="EDF9F9"/>
              </a:highlight>
              <a:latin typeface="Lora"/>
              <a:ea typeface="Lora"/>
              <a:cs typeface="Lora"/>
              <a:sym typeface="Lora"/>
            </a:endParaRPr>
          </a:p>
        </p:txBody>
      </p:sp>
      <p:cxnSp>
        <p:nvCxnSpPr>
          <p:cNvPr id="594" name="Google Shape;594;p23"/>
          <p:cNvCxnSpPr/>
          <p:nvPr/>
        </p:nvCxnSpPr>
        <p:spPr>
          <a:xfrm>
            <a:off x="3143722" y="5409913"/>
            <a:ext cx="705900" cy="0"/>
          </a:xfrm>
          <a:prstGeom prst="straightConnector1">
            <a:avLst/>
          </a:prstGeom>
          <a:noFill/>
          <a:ln cap="flat" cmpd="sng" w="19050">
            <a:solidFill>
              <a:srgbClr val="83C5BE"/>
            </a:solidFill>
            <a:prstDash val="solid"/>
            <a:round/>
            <a:headEnd len="med" w="med" type="none"/>
            <a:tailEnd len="med" w="med" type="oval"/>
          </a:ln>
        </p:spPr>
      </p:cxnSp>
      <p:sp>
        <p:nvSpPr>
          <p:cNvPr id="595" name="Google Shape;595;p23"/>
          <p:cNvSpPr txBox="1"/>
          <p:nvPr/>
        </p:nvSpPr>
        <p:spPr>
          <a:xfrm>
            <a:off x="3258914" y="4901200"/>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Femoral Hernia</a:t>
            </a:r>
            <a:endParaRPr b="1" i="0" sz="1800" u="none" cap="none" strike="noStrike">
              <a:solidFill>
                <a:srgbClr val="006D77"/>
              </a:solidFill>
              <a:highlight>
                <a:srgbClr val="EDF9F9"/>
              </a:highlight>
              <a:latin typeface="Lora"/>
              <a:ea typeface="Lora"/>
              <a:cs typeface="Lora"/>
              <a:sym typeface="Lora"/>
            </a:endParaRPr>
          </a:p>
        </p:txBody>
      </p:sp>
      <p:cxnSp>
        <p:nvCxnSpPr>
          <p:cNvPr id="596" name="Google Shape;596;p23"/>
          <p:cNvCxnSpPr/>
          <p:nvPr/>
        </p:nvCxnSpPr>
        <p:spPr>
          <a:xfrm>
            <a:off x="3145736" y="8064913"/>
            <a:ext cx="705900" cy="0"/>
          </a:xfrm>
          <a:prstGeom prst="straightConnector1">
            <a:avLst/>
          </a:prstGeom>
          <a:noFill/>
          <a:ln cap="flat" cmpd="sng" w="19050">
            <a:solidFill>
              <a:srgbClr val="83C5BE"/>
            </a:solidFill>
            <a:prstDash val="solid"/>
            <a:round/>
            <a:headEnd len="med" w="med" type="none"/>
            <a:tailEnd len="med" w="med" type="oval"/>
          </a:ln>
        </p:spPr>
      </p:cxnSp>
      <p:sp>
        <p:nvSpPr>
          <p:cNvPr id="597" name="Google Shape;597;p23"/>
          <p:cNvSpPr txBox="1"/>
          <p:nvPr/>
        </p:nvSpPr>
        <p:spPr>
          <a:xfrm>
            <a:off x="3260924" y="7556200"/>
            <a:ext cx="37086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Femoral Canal Boundaries</a:t>
            </a:r>
            <a:endParaRPr b="1" i="0" sz="1800" u="none" cap="none" strike="noStrike">
              <a:solidFill>
                <a:srgbClr val="006D77"/>
              </a:solidFill>
              <a:highlight>
                <a:srgbClr val="EDF9F9"/>
              </a:highlight>
              <a:latin typeface="Lora"/>
              <a:ea typeface="Lora"/>
              <a:cs typeface="Lora"/>
              <a:sym typeface="Lora"/>
            </a:endParaRPr>
          </a:p>
        </p:txBody>
      </p:sp>
      <p:sp>
        <p:nvSpPr>
          <p:cNvPr id="598" name="Google Shape;598;p23"/>
          <p:cNvSpPr txBox="1"/>
          <p:nvPr/>
        </p:nvSpPr>
        <p:spPr>
          <a:xfrm>
            <a:off x="3358075" y="8099050"/>
            <a:ext cx="3465000" cy="2031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Anterior:</a:t>
            </a:r>
            <a:r>
              <a:rPr lang="en-GB" sz="1200">
                <a:solidFill>
                  <a:schemeClr val="dk1"/>
                </a:solidFill>
                <a:latin typeface="Mada"/>
                <a:ea typeface="Mada"/>
                <a:cs typeface="Mada"/>
                <a:sym typeface="Mada"/>
              </a:rPr>
              <a:t> Inguinal (Poupart’s) ligament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Posterior: </a:t>
            </a:r>
            <a:r>
              <a:rPr lang="en-GB" sz="1200">
                <a:solidFill>
                  <a:schemeClr val="dk1"/>
                </a:solidFill>
                <a:latin typeface="Mada"/>
                <a:ea typeface="Mada"/>
                <a:cs typeface="Mada"/>
                <a:sym typeface="Mada"/>
              </a:rPr>
              <a:t>Pectineal (Cooper’s) Ligament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Lateral:</a:t>
            </a:r>
            <a:r>
              <a:rPr lang="en-GB" sz="1200">
                <a:solidFill>
                  <a:schemeClr val="dk1"/>
                </a:solidFill>
                <a:latin typeface="Mada"/>
                <a:ea typeface="Mada"/>
                <a:cs typeface="Mada"/>
                <a:sym typeface="Mada"/>
              </a:rPr>
              <a:t> Femoral vein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Medial: </a:t>
            </a:r>
            <a:r>
              <a:rPr lang="en-GB" sz="1200">
                <a:solidFill>
                  <a:schemeClr val="dk1"/>
                </a:solidFill>
                <a:latin typeface="Mada"/>
                <a:ea typeface="Mada"/>
                <a:cs typeface="Mada"/>
                <a:sym typeface="Mada"/>
              </a:rPr>
              <a:t>Edge of the lacunar (Gimbernat’s) ligament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 10-20% of cases, the aberrant obturator artery passes adjacent to the lacunar ligament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Want more details about these ligaments? </a:t>
            </a:r>
            <a:r>
              <a:rPr lang="en-GB" sz="1200" u="sng">
                <a:solidFill>
                  <a:schemeClr val="hlink"/>
                </a:solidFill>
                <a:latin typeface="Mada"/>
                <a:ea typeface="Mada"/>
                <a:cs typeface="Mada"/>
                <a:sym typeface="Mada"/>
                <a:hlinkClick r:id="rId7"/>
              </a:rPr>
              <a:t>Click here</a:t>
            </a:r>
            <a:endParaRPr sz="1200">
              <a:solidFill>
                <a:schemeClr val="dk1"/>
              </a:solidFill>
              <a:latin typeface="Mada"/>
              <a:ea typeface="Mada"/>
              <a:cs typeface="Mada"/>
              <a:sym typeface="Mada"/>
            </a:endParaRPr>
          </a:p>
        </p:txBody>
      </p:sp>
      <p:pic>
        <p:nvPicPr>
          <p:cNvPr id="599" name="Google Shape;599;p23"/>
          <p:cNvPicPr preferRelativeResize="0"/>
          <p:nvPr/>
        </p:nvPicPr>
        <p:blipFill>
          <a:blip r:embed="rId8">
            <a:alphaModFix/>
          </a:blip>
          <a:stretch>
            <a:fillRect/>
          </a:stretch>
        </p:blipFill>
        <p:spPr>
          <a:xfrm>
            <a:off x="895437" y="8240763"/>
            <a:ext cx="2182976" cy="1134553"/>
          </a:xfrm>
          <a:prstGeom prst="rect">
            <a:avLst/>
          </a:prstGeom>
          <a:noFill/>
          <a:ln>
            <a:noFill/>
          </a:ln>
        </p:spPr>
      </p:pic>
      <p:sp>
        <p:nvSpPr>
          <p:cNvPr id="600" name="Google Shape;600;p23"/>
          <p:cNvSpPr/>
          <p:nvPr/>
        </p:nvSpPr>
        <p:spPr>
          <a:xfrm>
            <a:off x="895450" y="7926625"/>
            <a:ext cx="17253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Reference Picture</a:t>
            </a:r>
            <a:endParaRPr b="1" sz="1500">
              <a:solidFill>
                <a:srgbClr val="1C4588"/>
              </a:solidFill>
              <a:latin typeface="Mada"/>
              <a:ea typeface="Mada"/>
              <a:cs typeface="Mada"/>
              <a:sym typeface="Mada"/>
            </a:endParaRPr>
          </a:p>
        </p:txBody>
      </p:sp>
      <p:sp>
        <p:nvSpPr>
          <p:cNvPr id="601" name="Google Shape;601;p23"/>
          <p:cNvSpPr/>
          <p:nvPr/>
        </p:nvSpPr>
        <p:spPr>
          <a:xfrm>
            <a:off x="6969526" y="26290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24"/>
          <p:cNvSpPr/>
          <p:nvPr/>
        </p:nvSpPr>
        <p:spPr>
          <a:xfrm>
            <a:off x="722925" y="1457075"/>
            <a:ext cx="6143700" cy="33108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8" name="Google Shape;608;p24"/>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609" name="Google Shape;609;p24"/>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(Femoral)</a:t>
            </a:r>
            <a:endParaRPr sz="2200"/>
          </a:p>
        </p:txBody>
      </p:sp>
      <p:grpSp>
        <p:nvGrpSpPr>
          <p:cNvPr id="610" name="Google Shape;610;p24"/>
          <p:cNvGrpSpPr/>
          <p:nvPr/>
        </p:nvGrpSpPr>
        <p:grpSpPr>
          <a:xfrm>
            <a:off x="343944" y="864840"/>
            <a:ext cx="467181" cy="476434"/>
            <a:chOff x="2410712" y="2415450"/>
            <a:chExt cx="312600" cy="312600"/>
          </a:xfrm>
        </p:grpSpPr>
        <p:sp>
          <p:nvSpPr>
            <p:cNvPr id="611" name="Google Shape;611;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3" name="Google Shape;613;p24"/>
          <p:cNvSpPr txBox="1"/>
          <p:nvPr/>
        </p:nvSpPr>
        <p:spPr>
          <a:xfrm>
            <a:off x="801225" y="891475"/>
            <a:ext cx="4311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Surgical Anatomy of femoral hernia</a:t>
            </a:r>
            <a:endParaRPr b="1" sz="1800">
              <a:solidFill>
                <a:srgbClr val="006D77"/>
              </a:solidFill>
              <a:highlight>
                <a:srgbClr val="EDF9F9"/>
              </a:highlight>
              <a:latin typeface="Lora"/>
              <a:ea typeface="Lora"/>
              <a:cs typeface="Lora"/>
              <a:sym typeface="Lora"/>
            </a:endParaRPr>
          </a:p>
        </p:txBody>
      </p:sp>
      <p:pic>
        <p:nvPicPr>
          <p:cNvPr id="614" name="Google Shape;614;p24"/>
          <p:cNvPicPr preferRelativeResize="0"/>
          <p:nvPr/>
        </p:nvPicPr>
        <p:blipFill>
          <a:blip r:embed="rId3">
            <a:alphaModFix/>
          </a:blip>
          <a:stretch>
            <a:fillRect/>
          </a:stretch>
        </p:blipFill>
        <p:spPr>
          <a:xfrm>
            <a:off x="1241875" y="1785622"/>
            <a:ext cx="1223176" cy="917376"/>
          </a:xfrm>
          <a:prstGeom prst="rect">
            <a:avLst/>
          </a:prstGeom>
          <a:noFill/>
          <a:ln>
            <a:noFill/>
          </a:ln>
        </p:spPr>
      </p:pic>
      <p:sp>
        <p:nvSpPr>
          <p:cNvPr id="615" name="Google Shape;615;p24"/>
          <p:cNvSpPr txBox="1"/>
          <p:nvPr/>
        </p:nvSpPr>
        <p:spPr>
          <a:xfrm>
            <a:off x="2465050" y="1493675"/>
            <a:ext cx="4121700" cy="2529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Look at the picture</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What is the easiest way to locate pubic </a:t>
            </a:r>
            <a:endParaRPr sz="1200">
              <a:solidFill>
                <a:srgbClr val="6AA84F"/>
              </a:solidFill>
              <a:latin typeface="Mada"/>
              <a:ea typeface="Mada"/>
              <a:cs typeface="Mada"/>
              <a:sym typeface="Mada"/>
            </a:endParaRPr>
          </a:p>
          <a:p>
            <a:pPr indent="0" lvl="0" marL="914400" rtl="0" algn="l">
              <a:spcBef>
                <a:spcPts val="0"/>
              </a:spcBef>
              <a:spcAft>
                <a:spcPts val="0"/>
              </a:spcAft>
              <a:buNone/>
            </a:pPr>
            <a:r>
              <a:rPr lang="en-GB" sz="1200">
                <a:solidFill>
                  <a:srgbClr val="6AA84F"/>
                </a:solidFill>
                <a:latin typeface="Mada"/>
                <a:ea typeface="Mada"/>
                <a:cs typeface="Mada"/>
                <a:sym typeface="Mada"/>
              </a:rPr>
              <a:t>tubercle ? </a:t>
            </a:r>
            <a:r>
              <a:rPr lang="en-GB" sz="1200">
                <a:solidFill>
                  <a:srgbClr val="999999"/>
                </a:solidFill>
                <a:latin typeface="Mada"/>
                <a:ea typeface="Mada"/>
                <a:cs typeface="Mada"/>
                <a:sym typeface="Mada"/>
              </a:rPr>
              <a:t>(to locate inguinal ligament)</a:t>
            </a:r>
            <a:endParaRPr sz="1200">
              <a:solidFill>
                <a:srgbClr val="999999"/>
              </a:solidFill>
              <a:latin typeface="Mada"/>
              <a:ea typeface="Mada"/>
              <a:cs typeface="Mada"/>
              <a:sym typeface="Mada"/>
            </a:endParaRPr>
          </a:p>
          <a:p>
            <a:pPr indent="-304800" lvl="2" marL="13716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By tracing the tendon of adductor longus upward</a:t>
            </a:r>
            <a:endParaRPr sz="1200">
              <a:solidFill>
                <a:srgbClr val="999999"/>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What's the simplest anatomical difference between direct, indirect and femoral hernias? </a:t>
            </a:r>
            <a:endParaRPr sz="1200">
              <a:solidFill>
                <a:srgbClr val="6AA84F"/>
              </a:solidFill>
              <a:latin typeface="Mada"/>
              <a:ea typeface="Mada"/>
              <a:cs typeface="Mada"/>
              <a:sym typeface="Mada"/>
            </a:endParaRPr>
          </a:p>
        </p:txBody>
      </p:sp>
      <p:sp>
        <p:nvSpPr>
          <p:cNvPr id="616" name="Google Shape;616;p24"/>
          <p:cNvSpPr txBox="1"/>
          <p:nvPr/>
        </p:nvSpPr>
        <p:spPr>
          <a:xfrm>
            <a:off x="3901875" y="3288350"/>
            <a:ext cx="2685000" cy="1059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highlight>
                  <a:schemeClr val="lt1"/>
                </a:highlight>
                <a:latin typeface="Mada"/>
                <a:ea typeface="Mada"/>
                <a:cs typeface="Mada"/>
                <a:sym typeface="Mada"/>
              </a:rPr>
              <a:t>Another difference is the relation to Inferior epigastric vessels</a:t>
            </a:r>
            <a:endParaRPr sz="1200">
              <a:solidFill>
                <a:srgbClr val="6AA84F"/>
              </a:solidFill>
              <a:highlight>
                <a:schemeClr val="lt1"/>
              </a:highlight>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highlight>
                  <a:schemeClr val="lt1"/>
                </a:highlight>
                <a:latin typeface="Mada"/>
                <a:ea typeface="Mada"/>
                <a:cs typeface="Mada"/>
                <a:sym typeface="Mada"/>
              </a:rPr>
              <a:t>Medial to the vessels = Direct</a:t>
            </a:r>
            <a:endParaRPr sz="1200">
              <a:solidFill>
                <a:srgbClr val="6AA84F"/>
              </a:solidFill>
              <a:highlight>
                <a:schemeClr val="lt1"/>
              </a:highlight>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highlight>
                  <a:schemeClr val="lt1"/>
                </a:highlight>
                <a:latin typeface="Mada"/>
                <a:ea typeface="Mada"/>
                <a:cs typeface="Mada"/>
                <a:sym typeface="Mada"/>
              </a:rPr>
              <a:t>Lateral to the vessels = Indirect </a:t>
            </a:r>
            <a:endParaRPr sz="1200">
              <a:solidFill>
                <a:srgbClr val="1C4588"/>
              </a:solidFill>
              <a:latin typeface="Mada"/>
              <a:ea typeface="Mada"/>
              <a:cs typeface="Mada"/>
              <a:sym typeface="Mada"/>
            </a:endParaRPr>
          </a:p>
        </p:txBody>
      </p:sp>
      <p:sp>
        <p:nvSpPr>
          <p:cNvPr id="617" name="Google Shape;617;p24"/>
          <p:cNvSpPr/>
          <p:nvPr/>
        </p:nvSpPr>
        <p:spPr>
          <a:xfrm>
            <a:off x="3869641" y="2959025"/>
            <a:ext cx="2536800" cy="324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4"/>
          <p:cNvSpPr/>
          <p:nvPr/>
        </p:nvSpPr>
        <p:spPr>
          <a:xfrm>
            <a:off x="1241863" y="2959025"/>
            <a:ext cx="2536800" cy="324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4"/>
          <p:cNvSpPr txBox="1"/>
          <p:nvPr/>
        </p:nvSpPr>
        <p:spPr>
          <a:xfrm>
            <a:off x="1590004" y="3008875"/>
            <a:ext cx="19032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Lora"/>
                <a:ea typeface="Lora"/>
                <a:cs typeface="Lora"/>
                <a:sym typeface="Lora"/>
              </a:rPr>
              <a:t>Inguinal Ligament</a:t>
            </a:r>
            <a:endParaRPr b="1">
              <a:solidFill>
                <a:srgbClr val="E29578"/>
              </a:solidFill>
              <a:latin typeface="Lora"/>
              <a:ea typeface="Lora"/>
              <a:cs typeface="Lora"/>
              <a:sym typeface="Lora"/>
            </a:endParaRPr>
          </a:p>
        </p:txBody>
      </p:sp>
      <p:sp>
        <p:nvSpPr>
          <p:cNvPr id="620" name="Google Shape;620;p24"/>
          <p:cNvSpPr txBox="1"/>
          <p:nvPr/>
        </p:nvSpPr>
        <p:spPr>
          <a:xfrm>
            <a:off x="4125145" y="3008875"/>
            <a:ext cx="21147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Lora"/>
                <a:ea typeface="Lora"/>
                <a:cs typeface="Lora"/>
                <a:sym typeface="Lora"/>
              </a:rPr>
              <a:t>Another ?</a:t>
            </a:r>
            <a:endParaRPr b="1">
              <a:solidFill>
                <a:srgbClr val="E29578"/>
              </a:solidFill>
              <a:latin typeface="Lora"/>
              <a:ea typeface="Lora"/>
              <a:cs typeface="Lora"/>
              <a:sym typeface="Lora"/>
            </a:endParaRPr>
          </a:p>
        </p:txBody>
      </p:sp>
      <p:sp>
        <p:nvSpPr>
          <p:cNvPr id="621" name="Google Shape;621;p24"/>
          <p:cNvSpPr txBox="1"/>
          <p:nvPr/>
        </p:nvSpPr>
        <p:spPr>
          <a:xfrm>
            <a:off x="1194175" y="3274950"/>
            <a:ext cx="2536800" cy="300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highlight>
                  <a:schemeClr val="lt1"/>
                </a:highlight>
                <a:latin typeface="Mada"/>
                <a:ea typeface="Mada"/>
                <a:cs typeface="Mada"/>
                <a:sym typeface="Mada"/>
              </a:rPr>
              <a:t>Above: Inguinal hernia (Direct and indirect)</a:t>
            </a:r>
            <a:endParaRPr sz="1200">
              <a:solidFill>
                <a:srgbClr val="6AA84F"/>
              </a:solidFill>
              <a:highlight>
                <a:schemeClr val="lt1"/>
              </a:highlight>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highlight>
                  <a:schemeClr val="lt1"/>
                </a:highlight>
                <a:latin typeface="Mada"/>
                <a:ea typeface="Mada"/>
                <a:cs typeface="Mada"/>
                <a:sym typeface="Mada"/>
              </a:rPr>
              <a:t>Below: Femoral hernia</a:t>
            </a:r>
            <a:endParaRPr sz="1200">
              <a:solidFill>
                <a:srgbClr val="1C4588"/>
              </a:solidFill>
              <a:latin typeface="Mada"/>
              <a:ea typeface="Mada"/>
              <a:cs typeface="Mada"/>
              <a:sym typeface="Mada"/>
            </a:endParaRPr>
          </a:p>
        </p:txBody>
      </p:sp>
      <p:grpSp>
        <p:nvGrpSpPr>
          <p:cNvPr id="622" name="Google Shape;622;p24"/>
          <p:cNvGrpSpPr/>
          <p:nvPr/>
        </p:nvGrpSpPr>
        <p:grpSpPr>
          <a:xfrm>
            <a:off x="343944" y="4979640"/>
            <a:ext cx="467181" cy="476434"/>
            <a:chOff x="2410712" y="2415450"/>
            <a:chExt cx="312600" cy="312600"/>
          </a:xfrm>
        </p:grpSpPr>
        <p:sp>
          <p:nvSpPr>
            <p:cNvPr id="623" name="Google Shape;623;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5" name="Google Shape;625;p24"/>
          <p:cNvSpPr txBox="1"/>
          <p:nvPr/>
        </p:nvSpPr>
        <p:spPr>
          <a:xfrm>
            <a:off x="801225" y="5006275"/>
            <a:ext cx="4311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Features of femoral hernia</a:t>
            </a:r>
            <a:endParaRPr b="1" sz="1800">
              <a:solidFill>
                <a:srgbClr val="006D77"/>
              </a:solidFill>
              <a:highlight>
                <a:srgbClr val="EDF9F9"/>
              </a:highlight>
              <a:latin typeface="Lora"/>
              <a:ea typeface="Lora"/>
              <a:cs typeface="Lora"/>
              <a:sym typeface="Lora"/>
            </a:endParaRPr>
          </a:p>
        </p:txBody>
      </p:sp>
      <p:sp>
        <p:nvSpPr>
          <p:cNvPr id="626" name="Google Shape;626;p24"/>
          <p:cNvSpPr txBox="1"/>
          <p:nvPr/>
        </p:nvSpPr>
        <p:spPr>
          <a:xfrm>
            <a:off x="4497200" y="5577850"/>
            <a:ext cx="16401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627" name="Google Shape;627;p24"/>
          <p:cNvSpPr/>
          <p:nvPr/>
        </p:nvSpPr>
        <p:spPr>
          <a:xfrm rot="1539775">
            <a:off x="2924559" y="6447777"/>
            <a:ext cx="922942" cy="547906"/>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oval"/>
            <a:tailEnd len="med" w="med" type="none"/>
          </a:ln>
        </p:spPr>
      </p:sp>
      <p:sp>
        <p:nvSpPr>
          <p:cNvPr id="628" name="Google Shape;628;p24"/>
          <p:cNvSpPr/>
          <p:nvPr/>
        </p:nvSpPr>
        <p:spPr>
          <a:xfrm rot="-611712">
            <a:off x="3672141" y="6286947"/>
            <a:ext cx="1006031" cy="1315462"/>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FFDDD2"/>
            </a:solidFill>
            <a:prstDash val="solid"/>
            <a:round/>
            <a:headEnd len="med" w="med" type="oval"/>
            <a:tailEnd len="med" w="med" type="oval"/>
          </a:ln>
        </p:spPr>
      </p:sp>
      <p:sp>
        <p:nvSpPr>
          <p:cNvPr id="629" name="Google Shape;629;p24"/>
          <p:cNvSpPr/>
          <p:nvPr/>
        </p:nvSpPr>
        <p:spPr>
          <a:xfrm>
            <a:off x="3285377" y="6377230"/>
            <a:ext cx="944905" cy="980519"/>
          </a:xfrm>
          <a:custGeom>
            <a:rect b="b" l="l" r="r" t="t"/>
            <a:pathLst>
              <a:path extrusionOk="0" fill="none" h="11117" w="10964">
                <a:moveTo>
                  <a:pt x="10964" y="5561"/>
                </a:moveTo>
                <a:cubicBezTo>
                  <a:pt x="10964" y="8629"/>
                  <a:pt x="8512" y="11117"/>
                  <a:pt x="5480" y="11117"/>
                </a:cubicBezTo>
                <a:cubicBezTo>
                  <a:pt x="2453" y="11117"/>
                  <a:pt x="1" y="8629"/>
                  <a:pt x="1" y="5561"/>
                </a:cubicBezTo>
                <a:cubicBezTo>
                  <a:pt x="1" y="2489"/>
                  <a:pt x="2453" y="1"/>
                  <a:pt x="5480" y="1"/>
                </a:cubicBezTo>
                <a:cubicBezTo>
                  <a:pt x="8512" y="1"/>
                  <a:pt x="10964" y="2489"/>
                  <a:pt x="10964" y="5561"/>
                </a:cubicBezTo>
                <a:close/>
              </a:path>
            </a:pathLst>
          </a:custGeom>
          <a:noFill/>
          <a:ln cap="flat" cmpd="sng" w="19050">
            <a:solidFill>
              <a:srgbClr val="EDF9F9"/>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4"/>
          <p:cNvSpPr/>
          <p:nvPr/>
        </p:nvSpPr>
        <p:spPr>
          <a:xfrm>
            <a:off x="2768676" y="6646262"/>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4"/>
          <p:cNvSpPr/>
          <p:nvPr/>
        </p:nvSpPr>
        <p:spPr>
          <a:xfrm rot="1849421">
            <a:off x="4607356" y="7214102"/>
            <a:ext cx="249558" cy="27124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4"/>
          <p:cNvSpPr/>
          <p:nvPr/>
        </p:nvSpPr>
        <p:spPr>
          <a:xfrm rot="5197918">
            <a:off x="4289377" y="6104874"/>
            <a:ext cx="309304" cy="24293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4"/>
          <p:cNvSpPr txBox="1"/>
          <p:nvPr/>
        </p:nvSpPr>
        <p:spPr>
          <a:xfrm flipH="1">
            <a:off x="2611132" y="656361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01</a:t>
            </a:r>
            <a:endParaRPr sz="1600">
              <a:solidFill>
                <a:srgbClr val="E29578"/>
              </a:solidFill>
              <a:latin typeface="Pathway Gothic One"/>
              <a:ea typeface="Pathway Gothic One"/>
              <a:cs typeface="Pathway Gothic One"/>
              <a:sym typeface="Pathway Gothic One"/>
            </a:endParaRPr>
          </a:p>
        </p:txBody>
      </p:sp>
      <p:sp>
        <p:nvSpPr>
          <p:cNvPr id="634" name="Google Shape;634;p24"/>
          <p:cNvSpPr txBox="1"/>
          <p:nvPr/>
        </p:nvSpPr>
        <p:spPr>
          <a:xfrm flipH="1">
            <a:off x="4275288" y="6003384"/>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E29578"/>
                </a:solidFill>
                <a:latin typeface="Pathway Gothic One"/>
                <a:ea typeface="Pathway Gothic One"/>
                <a:cs typeface="Pathway Gothic One"/>
                <a:sym typeface="Pathway Gothic One"/>
              </a:rPr>
              <a:t>02</a:t>
            </a:r>
            <a:endParaRPr sz="1600">
              <a:solidFill>
                <a:srgbClr val="E29578"/>
              </a:solidFill>
              <a:latin typeface="Pathway Gothic One"/>
              <a:ea typeface="Pathway Gothic One"/>
              <a:cs typeface="Pathway Gothic One"/>
              <a:sym typeface="Pathway Gothic One"/>
            </a:endParaRPr>
          </a:p>
        </p:txBody>
      </p:sp>
      <p:sp>
        <p:nvSpPr>
          <p:cNvPr id="635" name="Google Shape;635;p24"/>
          <p:cNvSpPr txBox="1"/>
          <p:nvPr/>
        </p:nvSpPr>
        <p:spPr>
          <a:xfrm flipH="1">
            <a:off x="4553037" y="7125720"/>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E29578"/>
                </a:solidFill>
                <a:latin typeface="Pathway Gothic One"/>
                <a:ea typeface="Pathway Gothic One"/>
                <a:cs typeface="Pathway Gothic One"/>
                <a:sym typeface="Pathway Gothic One"/>
              </a:rPr>
              <a:t>03</a:t>
            </a:r>
            <a:endParaRPr sz="1600">
              <a:solidFill>
                <a:srgbClr val="E29578"/>
              </a:solidFill>
              <a:latin typeface="Pathway Gothic One"/>
              <a:ea typeface="Pathway Gothic One"/>
              <a:cs typeface="Pathway Gothic One"/>
              <a:sym typeface="Pathway Gothic One"/>
            </a:endParaRPr>
          </a:p>
        </p:txBody>
      </p:sp>
      <p:sp>
        <p:nvSpPr>
          <p:cNvPr id="636" name="Google Shape;636;p24"/>
          <p:cNvSpPr/>
          <p:nvPr/>
        </p:nvSpPr>
        <p:spPr>
          <a:xfrm>
            <a:off x="3285450" y="6377175"/>
            <a:ext cx="945000" cy="980400"/>
          </a:xfrm>
          <a:prstGeom prst="flowChartConnector">
            <a:avLst/>
          </a:prstGeom>
          <a:solidFill>
            <a:srgbClr val="EDF9F9"/>
          </a:solidFill>
          <a:ln cap="flat" cmpd="sng" w="9525">
            <a:solidFill>
              <a:srgbClr val="EDF9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7" name="Google Shape;637;p24"/>
          <p:cNvPicPr preferRelativeResize="0"/>
          <p:nvPr/>
        </p:nvPicPr>
        <p:blipFill>
          <a:blip r:embed="rId4">
            <a:alphaModFix/>
          </a:blip>
          <a:stretch>
            <a:fillRect/>
          </a:stretch>
        </p:blipFill>
        <p:spPr>
          <a:xfrm>
            <a:off x="3334799" y="6423072"/>
            <a:ext cx="922800" cy="922800"/>
          </a:xfrm>
          <a:prstGeom prst="rect">
            <a:avLst/>
          </a:prstGeom>
          <a:noFill/>
          <a:ln>
            <a:noFill/>
          </a:ln>
        </p:spPr>
      </p:pic>
      <p:sp>
        <p:nvSpPr>
          <p:cNvPr id="638" name="Google Shape;638;p24"/>
          <p:cNvSpPr txBox="1"/>
          <p:nvPr/>
        </p:nvSpPr>
        <p:spPr>
          <a:xfrm>
            <a:off x="572625" y="5796975"/>
            <a:ext cx="2114700" cy="2926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Predisposing factors </a:t>
            </a:r>
            <a:r>
              <a:rPr lang="en-GB" sz="1200">
                <a:solidFill>
                  <a:srgbClr val="1C4588"/>
                </a:solidFill>
                <a:latin typeface="Mada"/>
                <a:ea typeface="Mada"/>
                <a:cs typeface="Mada"/>
                <a:sym typeface="Mada"/>
              </a:rPr>
              <a:t>are similar to the direct hernia</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Femoral hernias are often small (Because it has many coverings) and easy to miss on clinical  examination,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They </a:t>
            </a:r>
            <a:r>
              <a:rPr lang="en-GB" sz="1200">
                <a:solidFill>
                  <a:srgbClr val="1C4588"/>
                </a:solidFill>
                <a:latin typeface="Mada"/>
                <a:ea typeface="Mada"/>
                <a:cs typeface="Mada"/>
                <a:sym typeface="Mada"/>
              </a:rPr>
              <a:t> </a:t>
            </a:r>
            <a:r>
              <a:rPr b="1" lang="en-GB" sz="1200">
                <a:solidFill>
                  <a:srgbClr val="1C4588"/>
                </a:solidFill>
                <a:latin typeface="Mada"/>
                <a:ea typeface="Mada"/>
                <a:cs typeface="Mada"/>
                <a:sym typeface="Mada"/>
              </a:rPr>
              <a:t>are prone to </a:t>
            </a:r>
            <a:r>
              <a:rPr b="1" lang="en-GB" sz="1200">
                <a:solidFill>
                  <a:srgbClr val="1C4588"/>
                </a:solidFill>
                <a:latin typeface="Mada"/>
                <a:ea typeface="Mada"/>
                <a:cs typeface="Mada"/>
                <a:sym typeface="Mada"/>
              </a:rPr>
              <a:t>obstruction and strangulation</a:t>
            </a:r>
            <a:r>
              <a:rPr lang="en-GB" sz="1200">
                <a:solidFill>
                  <a:srgbClr val="1C4588"/>
                </a:solidFill>
                <a:latin typeface="Mada"/>
                <a:ea typeface="Mada"/>
                <a:cs typeface="Mada"/>
                <a:sym typeface="Mada"/>
              </a:rPr>
              <a:t> (Because it has a small neck)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~40% presents this way</a:t>
            </a:r>
            <a:endParaRPr sz="1200">
              <a:solidFill>
                <a:srgbClr val="1C4588"/>
              </a:solidFill>
              <a:latin typeface="Mada"/>
              <a:ea typeface="Mada"/>
              <a:cs typeface="Mada"/>
              <a:sym typeface="Mada"/>
            </a:endParaRPr>
          </a:p>
        </p:txBody>
      </p:sp>
      <p:sp>
        <p:nvSpPr>
          <p:cNvPr id="639" name="Google Shape;639;p24"/>
          <p:cNvSpPr txBox="1"/>
          <p:nvPr/>
        </p:nvSpPr>
        <p:spPr>
          <a:xfrm>
            <a:off x="4752375" y="5643075"/>
            <a:ext cx="21147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Patient presents either by a lump in the upper medial thigh</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Or by exercise induced pain </a:t>
            </a:r>
            <a:endParaRPr sz="1200">
              <a:latin typeface="Mada"/>
              <a:ea typeface="Mada"/>
              <a:cs typeface="Mada"/>
              <a:sym typeface="Mada"/>
            </a:endParaRPr>
          </a:p>
        </p:txBody>
      </p:sp>
      <p:sp>
        <p:nvSpPr>
          <p:cNvPr id="640" name="Google Shape;640;p24"/>
          <p:cNvSpPr txBox="1"/>
          <p:nvPr/>
        </p:nvSpPr>
        <p:spPr>
          <a:xfrm>
            <a:off x="4959825" y="6827875"/>
            <a:ext cx="2114700" cy="1477500"/>
          </a:xfrm>
          <a:prstGeom prst="rect">
            <a:avLst/>
          </a:prstGeom>
          <a:noFill/>
          <a:ln>
            <a:noFill/>
          </a:ln>
        </p:spPr>
        <p:txBody>
          <a:bodyPr anchorCtr="0" anchor="t" bIns="91425" lIns="91425" spcFirstLastPara="1" rIns="91425" wrap="square" tIns="91425">
            <a:spAutoFit/>
          </a:bodyPr>
          <a:lstStyle/>
          <a:p>
            <a:pPr indent="-304800" lvl="0" marL="45720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is frequently difficult or </a:t>
            </a:r>
            <a:r>
              <a:rPr b="1" lang="en-GB" sz="1200">
                <a:solidFill>
                  <a:srgbClr val="1C4588"/>
                </a:solidFill>
                <a:latin typeface="Mada"/>
                <a:ea typeface="Mada"/>
                <a:cs typeface="Mada"/>
                <a:sym typeface="Mada"/>
              </a:rPr>
              <a:t>impossible to reduce</a:t>
            </a:r>
            <a:r>
              <a:rPr lang="en-GB" sz="1200">
                <a:solidFill>
                  <a:srgbClr val="1C4588"/>
                </a:solidFill>
                <a:latin typeface="Mada"/>
                <a:ea typeface="Mada"/>
                <a:cs typeface="Mada"/>
                <a:sym typeface="Mada"/>
              </a:rPr>
              <a:t> because of its J-shaped course and the tight neck of the sac.</a:t>
            </a:r>
            <a:endParaRPr sz="1200">
              <a:solidFill>
                <a:srgbClr val="1C4588"/>
              </a:solidFill>
              <a:latin typeface="Mada"/>
              <a:ea typeface="Mada"/>
              <a:cs typeface="Mada"/>
              <a:sym typeface="Mada"/>
            </a:endParaRPr>
          </a:p>
          <a:p>
            <a:pPr indent="-304800" lvl="0" marL="457200"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There is cough impulse</a:t>
            </a:r>
            <a:endParaRPr sz="1200">
              <a:solidFill>
                <a:srgbClr val="1C4588"/>
              </a:solidFill>
              <a:latin typeface="Mada"/>
              <a:ea typeface="Mada"/>
              <a:cs typeface="Mada"/>
              <a:sym typeface="Mada"/>
            </a:endParaRPr>
          </a:p>
        </p:txBody>
      </p:sp>
      <p:grpSp>
        <p:nvGrpSpPr>
          <p:cNvPr id="641" name="Google Shape;641;p24"/>
          <p:cNvGrpSpPr/>
          <p:nvPr/>
        </p:nvGrpSpPr>
        <p:grpSpPr>
          <a:xfrm>
            <a:off x="410474" y="9064719"/>
            <a:ext cx="334138" cy="413480"/>
            <a:chOff x="4960900" y="2433225"/>
            <a:chExt cx="48525" cy="60050"/>
          </a:xfrm>
        </p:grpSpPr>
        <p:sp>
          <p:nvSpPr>
            <p:cNvPr id="642" name="Google Shape;642;p24"/>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4"/>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 name="Google Shape;644;p24"/>
          <p:cNvSpPr txBox="1"/>
          <p:nvPr/>
        </p:nvSpPr>
        <p:spPr>
          <a:xfrm>
            <a:off x="962575" y="8710475"/>
            <a:ext cx="60048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999999"/>
              </a:buClr>
              <a:buSzPts val="1200"/>
              <a:buFont typeface="Mada"/>
              <a:buChar char="●"/>
            </a:pPr>
            <a:r>
              <a:rPr b="1" lang="en-GB" sz="1200">
                <a:solidFill>
                  <a:srgbClr val="999999"/>
                </a:solidFill>
                <a:latin typeface="Mada"/>
                <a:ea typeface="Mada"/>
                <a:cs typeface="Mada"/>
                <a:sym typeface="Mada"/>
              </a:rPr>
              <a:t>Differentials (Extra): </a:t>
            </a:r>
            <a:endParaRPr b="1" sz="1200">
              <a:solidFill>
                <a:srgbClr val="999999"/>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Inguinal lymph node (No cough impulse, irreducible)</a:t>
            </a:r>
            <a:endParaRPr sz="1200">
              <a:solidFill>
                <a:srgbClr val="999999"/>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Saphenous varix: (positive cough impulse or ‘saphenous thrill’, which is prominent on standing but disappears on elevating the leg)</a:t>
            </a:r>
            <a:endParaRPr sz="1200">
              <a:solidFill>
                <a:srgbClr val="999999"/>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Ectopic testis, psoas abscess, hydrocele of spermatic cord</a:t>
            </a:r>
            <a:endParaRPr sz="1200">
              <a:solidFill>
                <a:srgbClr val="999999"/>
              </a:solidFill>
              <a:latin typeface="Mada"/>
              <a:ea typeface="Mada"/>
              <a:cs typeface="Mada"/>
              <a:sym typeface="Mada"/>
            </a:endParaRPr>
          </a:p>
          <a:p>
            <a:pPr indent="-304800" lvl="2" marL="13716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Needle aspiration is not advisable for any such swelling (only after clearly defining diagnosis or after removal of the mass)</a:t>
            </a:r>
            <a:endParaRPr sz="1200">
              <a:solidFill>
                <a:srgbClr val="999999"/>
              </a:solidFill>
              <a:latin typeface="Mada"/>
              <a:ea typeface="Mada"/>
              <a:cs typeface="Mada"/>
              <a:sym typeface="Mada"/>
            </a:endParaRPr>
          </a:p>
        </p:txBody>
      </p:sp>
      <p:sp>
        <p:nvSpPr>
          <p:cNvPr id="645" name="Google Shape;645;p24"/>
          <p:cNvSpPr/>
          <p:nvPr/>
        </p:nvSpPr>
        <p:spPr>
          <a:xfrm>
            <a:off x="6967376" y="26290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1" name="Google Shape;651;p25"/>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652" name="Google Shape;652;p2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(Treatment)</a:t>
            </a:r>
            <a:endParaRPr sz="2200"/>
          </a:p>
        </p:txBody>
      </p:sp>
      <p:grpSp>
        <p:nvGrpSpPr>
          <p:cNvPr id="653" name="Google Shape;653;p25"/>
          <p:cNvGrpSpPr/>
          <p:nvPr/>
        </p:nvGrpSpPr>
        <p:grpSpPr>
          <a:xfrm>
            <a:off x="603899" y="963007"/>
            <a:ext cx="334138" cy="413480"/>
            <a:chOff x="4960900" y="2433225"/>
            <a:chExt cx="48525" cy="60050"/>
          </a:xfrm>
        </p:grpSpPr>
        <p:sp>
          <p:nvSpPr>
            <p:cNvPr id="654" name="Google Shape;654;p2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6" name="Google Shape;656;p25"/>
          <p:cNvSpPr/>
          <p:nvPr/>
        </p:nvSpPr>
        <p:spPr>
          <a:xfrm>
            <a:off x="603900" y="1169750"/>
            <a:ext cx="6428700" cy="25335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657" name="Google Shape;657;p25"/>
          <p:cNvSpPr/>
          <p:nvPr/>
        </p:nvSpPr>
        <p:spPr>
          <a:xfrm>
            <a:off x="1112096" y="985100"/>
            <a:ext cx="437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Sportsman hernia</a:t>
            </a:r>
            <a:endParaRPr sz="1800">
              <a:latin typeface="Lora"/>
              <a:ea typeface="Lora"/>
              <a:cs typeface="Lora"/>
              <a:sym typeface="Lora"/>
            </a:endParaRPr>
          </a:p>
        </p:txBody>
      </p:sp>
      <p:sp>
        <p:nvSpPr>
          <p:cNvPr id="658" name="Google Shape;658;p25"/>
          <p:cNvSpPr txBox="1"/>
          <p:nvPr/>
        </p:nvSpPr>
        <p:spPr>
          <a:xfrm>
            <a:off x="821013" y="1302184"/>
            <a:ext cx="5947500" cy="2378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Groin injury leading to c</a:t>
            </a:r>
            <a:r>
              <a:rPr lang="en-GB" sz="1200">
                <a:latin typeface="Mada"/>
                <a:ea typeface="Mada"/>
                <a:cs typeface="Mada"/>
                <a:sym typeface="Mada"/>
              </a:rPr>
              <a:t>hronic groin pain is often referred to as the sportsman’s hernia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Mostly, there is no clinical signs (No lumps), despite the pain symptoms.</a:t>
            </a:r>
            <a:endParaRPr sz="1200">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If you perform dynamic U/S (rest and straining), you may find “impalpable hernia” in some patients which causes the pain, and you will find nothing in others.</a:t>
            </a:r>
            <a:endParaRPr sz="1200">
              <a:solidFill>
                <a:srgbClr val="999999"/>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chemeClr val="dk1"/>
                </a:solidFill>
                <a:latin typeface="Mada"/>
                <a:ea typeface="Mada"/>
                <a:cs typeface="Mada"/>
                <a:sym typeface="Mada"/>
              </a:rPr>
              <a:t>Treatment is controversial, some can be treated as hernia, and other will be treated with NSAIDs.</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 deficiency of the posterior inguinal wall is the most common operative finding in patients with chronic groin pain.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differential diagnosis includes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musculotendinous injuries, urological pathology, or bone and joint disease.</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MRI is gold standard for diagnosis</a:t>
            </a:r>
            <a:endParaRPr sz="1200">
              <a:latin typeface="Mada"/>
              <a:ea typeface="Mada"/>
              <a:cs typeface="Mada"/>
              <a:sym typeface="Mada"/>
            </a:endParaRPr>
          </a:p>
        </p:txBody>
      </p:sp>
      <p:sp>
        <p:nvSpPr>
          <p:cNvPr id="659" name="Google Shape;659;p25"/>
          <p:cNvSpPr txBox="1"/>
          <p:nvPr/>
        </p:nvSpPr>
        <p:spPr>
          <a:xfrm>
            <a:off x="790500" y="4185075"/>
            <a:ext cx="5346900" cy="401700"/>
          </a:xfrm>
          <a:prstGeom prst="rect">
            <a:avLst/>
          </a:prstGeom>
          <a:noFill/>
          <a:ln>
            <a:noFill/>
          </a:ln>
        </p:spPr>
        <p:txBody>
          <a:bodyPr anchorCtr="0" anchor="ctr" bIns="91425" lIns="91425" spcFirstLastPara="1" rIns="91425" wrap="square" tIns="91425">
            <a:noAutofit/>
          </a:bodyPr>
          <a:lstStyle/>
          <a:p>
            <a:pPr indent="0" lvl="0" marL="0" rtl="0" algn="l">
              <a:lnSpc>
                <a:spcPct val="70000"/>
              </a:lnSpc>
              <a:spcBef>
                <a:spcPts val="0"/>
              </a:spcBef>
              <a:spcAft>
                <a:spcPts val="0"/>
              </a:spcAft>
              <a:buNone/>
            </a:pPr>
            <a:r>
              <a:rPr b="1" lang="en-GB" sz="2500">
                <a:solidFill>
                  <a:srgbClr val="FFDDD2"/>
                </a:solidFill>
                <a:latin typeface="Lora"/>
                <a:ea typeface="Lora"/>
                <a:cs typeface="Lora"/>
                <a:sym typeface="Lora"/>
              </a:rPr>
              <a:t>Treatment of “uncomplicated” inguinal hernia</a:t>
            </a:r>
            <a:endParaRPr b="1" sz="2500">
              <a:solidFill>
                <a:srgbClr val="FFDDD2"/>
              </a:solidFill>
              <a:latin typeface="Lora"/>
              <a:ea typeface="Lora"/>
              <a:cs typeface="Lora"/>
              <a:sym typeface="Lora"/>
            </a:endParaRPr>
          </a:p>
        </p:txBody>
      </p:sp>
      <p:sp>
        <p:nvSpPr>
          <p:cNvPr id="660" name="Google Shape;660;p25"/>
          <p:cNvSpPr/>
          <p:nvPr/>
        </p:nvSpPr>
        <p:spPr>
          <a:xfrm>
            <a:off x="3573888" y="6684025"/>
            <a:ext cx="511800" cy="504000"/>
          </a:xfrm>
          <a:prstGeom prst="roundRect">
            <a:avLst>
              <a:gd fmla="val 16667" name="adj"/>
            </a:avLst>
          </a:prstGeom>
          <a:solidFill>
            <a:srgbClr val="A4E4E0"/>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Barlow Semi Condensed"/>
                <a:ea typeface="Barlow Semi Condensed"/>
                <a:cs typeface="Barlow Semi Condensed"/>
                <a:sym typeface="Barlow Semi Condensed"/>
              </a:rPr>
              <a:t>02</a:t>
            </a:r>
            <a:endParaRPr sz="1000">
              <a:solidFill>
                <a:srgbClr val="FFFFFF"/>
              </a:solidFill>
            </a:endParaRPr>
          </a:p>
        </p:txBody>
      </p:sp>
      <p:cxnSp>
        <p:nvCxnSpPr>
          <p:cNvPr id="661" name="Google Shape;661;p25"/>
          <p:cNvCxnSpPr/>
          <p:nvPr/>
        </p:nvCxnSpPr>
        <p:spPr>
          <a:xfrm>
            <a:off x="895713" y="6438038"/>
            <a:ext cx="6022200" cy="0"/>
          </a:xfrm>
          <a:prstGeom prst="straightConnector1">
            <a:avLst/>
          </a:prstGeom>
          <a:noFill/>
          <a:ln cap="flat" cmpd="sng" w="38100">
            <a:solidFill>
              <a:srgbClr val="FFDDD2"/>
            </a:solidFill>
            <a:prstDash val="solid"/>
            <a:round/>
            <a:headEnd len="med" w="med" type="oval"/>
            <a:tailEnd len="med" w="med" type="oval"/>
          </a:ln>
        </p:spPr>
      </p:cxnSp>
      <p:cxnSp>
        <p:nvCxnSpPr>
          <p:cNvPr id="662" name="Google Shape;662;p25"/>
          <p:cNvCxnSpPr/>
          <p:nvPr/>
        </p:nvCxnSpPr>
        <p:spPr>
          <a:xfrm flipH="1">
            <a:off x="1538688" y="6042633"/>
            <a:ext cx="5100" cy="573600"/>
          </a:xfrm>
          <a:prstGeom prst="straightConnector1">
            <a:avLst/>
          </a:prstGeom>
          <a:noFill/>
          <a:ln cap="flat" cmpd="sng" w="38100">
            <a:solidFill>
              <a:srgbClr val="A4E4E0"/>
            </a:solidFill>
            <a:prstDash val="solid"/>
            <a:round/>
            <a:headEnd len="med" w="med" type="none"/>
            <a:tailEnd len="med" w="med" type="none"/>
          </a:ln>
        </p:spPr>
      </p:cxnSp>
      <p:cxnSp>
        <p:nvCxnSpPr>
          <p:cNvPr id="663" name="Google Shape;663;p25"/>
          <p:cNvCxnSpPr/>
          <p:nvPr/>
        </p:nvCxnSpPr>
        <p:spPr>
          <a:xfrm rot="10800000">
            <a:off x="3824688" y="6292525"/>
            <a:ext cx="5100" cy="692400"/>
          </a:xfrm>
          <a:prstGeom prst="straightConnector1">
            <a:avLst/>
          </a:prstGeom>
          <a:noFill/>
          <a:ln cap="flat" cmpd="sng" w="38100">
            <a:solidFill>
              <a:srgbClr val="A4E4E0"/>
            </a:solidFill>
            <a:prstDash val="solid"/>
            <a:round/>
            <a:headEnd len="med" w="med" type="none"/>
            <a:tailEnd len="med" w="med" type="none"/>
          </a:ln>
        </p:spPr>
      </p:cxnSp>
      <p:sp>
        <p:nvSpPr>
          <p:cNvPr id="664" name="Google Shape;664;p25"/>
          <p:cNvSpPr/>
          <p:nvPr/>
        </p:nvSpPr>
        <p:spPr>
          <a:xfrm>
            <a:off x="1287888" y="5534725"/>
            <a:ext cx="511800" cy="504000"/>
          </a:xfrm>
          <a:prstGeom prst="roundRect">
            <a:avLst>
              <a:gd fmla="val 16667" name="adj"/>
            </a:avLst>
          </a:prstGeom>
          <a:solidFill>
            <a:srgbClr val="A4E4E0"/>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Barlow Semi Condensed"/>
                <a:ea typeface="Barlow Semi Condensed"/>
                <a:cs typeface="Barlow Semi Condensed"/>
                <a:sym typeface="Barlow Semi Condensed"/>
              </a:rPr>
              <a:t>01</a:t>
            </a:r>
            <a:endParaRPr sz="1000">
              <a:solidFill>
                <a:srgbClr val="FFFFFF"/>
              </a:solidFill>
            </a:endParaRPr>
          </a:p>
        </p:txBody>
      </p:sp>
      <p:sp>
        <p:nvSpPr>
          <p:cNvPr id="665" name="Google Shape;665;p25"/>
          <p:cNvSpPr/>
          <p:nvPr/>
        </p:nvSpPr>
        <p:spPr>
          <a:xfrm>
            <a:off x="1488888" y="6560013"/>
            <a:ext cx="109800" cy="109800"/>
          </a:xfrm>
          <a:prstGeom prst="ellipse">
            <a:avLst/>
          </a:pr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
          <p:cNvSpPr/>
          <p:nvPr/>
        </p:nvSpPr>
        <p:spPr>
          <a:xfrm>
            <a:off x="3774888" y="6200363"/>
            <a:ext cx="109800" cy="109800"/>
          </a:xfrm>
          <a:prstGeom prst="ellipse">
            <a:avLst/>
          </a:pr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5"/>
          <p:cNvSpPr/>
          <p:nvPr/>
        </p:nvSpPr>
        <p:spPr>
          <a:xfrm>
            <a:off x="5783688" y="5534725"/>
            <a:ext cx="511800" cy="504000"/>
          </a:xfrm>
          <a:prstGeom prst="roundRect">
            <a:avLst>
              <a:gd fmla="val 16667" name="adj"/>
            </a:avLst>
          </a:prstGeom>
          <a:solidFill>
            <a:srgbClr val="A4E4E0"/>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Barlow Semi Condensed"/>
                <a:ea typeface="Barlow Semi Condensed"/>
                <a:cs typeface="Barlow Semi Condensed"/>
                <a:sym typeface="Barlow Semi Condensed"/>
              </a:rPr>
              <a:t>03</a:t>
            </a:r>
            <a:endParaRPr sz="1000">
              <a:solidFill>
                <a:srgbClr val="FFFFFF"/>
              </a:solidFill>
            </a:endParaRPr>
          </a:p>
        </p:txBody>
      </p:sp>
      <p:sp>
        <p:nvSpPr>
          <p:cNvPr id="668" name="Google Shape;668;p25"/>
          <p:cNvSpPr/>
          <p:nvPr/>
        </p:nvSpPr>
        <p:spPr>
          <a:xfrm>
            <a:off x="5984688" y="6560013"/>
            <a:ext cx="109800" cy="109800"/>
          </a:xfrm>
          <a:prstGeom prst="ellipse">
            <a:avLst/>
          </a:pr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5"/>
          <p:cNvSpPr txBox="1"/>
          <p:nvPr/>
        </p:nvSpPr>
        <p:spPr>
          <a:xfrm>
            <a:off x="494263" y="6686613"/>
            <a:ext cx="2308800" cy="7620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identification of an inguinal hernia in any child is nearly always an indication to operate.</a:t>
            </a:r>
            <a:endParaRPr sz="1100">
              <a:solidFill>
                <a:srgbClr val="1C4588"/>
              </a:solidFill>
              <a:latin typeface="Mada"/>
              <a:ea typeface="Mada"/>
              <a:cs typeface="Mada"/>
              <a:sym typeface="Mada"/>
            </a:endParaRPr>
          </a:p>
          <a:p>
            <a:pPr indent="-298450" lvl="0" marL="457200" rtl="0" algn="l">
              <a:lnSpc>
                <a:spcPct val="100000"/>
              </a:lnSpc>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Strangulated</a:t>
            </a:r>
            <a:r>
              <a:rPr lang="en-GB" sz="1100">
                <a:solidFill>
                  <a:srgbClr val="CC0000"/>
                </a:solidFill>
                <a:latin typeface="Mada"/>
                <a:ea typeface="Mada"/>
                <a:cs typeface="Mada"/>
                <a:sym typeface="Mada"/>
              </a:rPr>
              <a:t> surgery must </a:t>
            </a:r>
            <a:r>
              <a:rPr lang="en-GB" sz="1100">
                <a:solidFill>
                  <a:srgbClr val="CC0000"/>
                </a:solidFill>
                <a:latin typeface="Mada"/>
                <a:ea typeface="Mada"/>
                <a:cs typeface="Mada"/>
                <a:sym typeface="Mada"/>
              </a:rPr>
              <a:t>undergo</a:t>
            </a:r>
            <a:r>
              <a:rPr lang="en-GB" sz="1100">
                <a:solidFill>
                  <a:srgbClr val="CC0000"/>
                </a:solidFill>
                <a:latin typeface="Mada"/>
                <a:ea typeface="Mada"/>
                <a:cs typeface="Mada"/>
                <a:sym typeface="Mada"/>
              </a:rPr>
              <a:t> emergent surgery!</a:t>
            </a:r>
            <a:endParaRPr sz="1100">
              <a:solidFill>
                <a:srgbClr val="CC0000"/>
              </a:solidFill>
              <a:latin typeface="Mada"/>
              <a:ea typeface="Mada"/>
              <a:cs typeface="Mada"/>
              <a:sym typeface="Mada"/>
            </a:endParaRPr>
          </a:p>
          <a:p>
            <a:pPr indent="0" lvl="0" marL="0" rtl="0" algn="l">
              <a:lnSpc>
                <a:spcPct val="100000"/>
              </a:lnSpc>
              <a:spcBef>
                <a:spcPts val="0"/>
              </a:spcBef>
              <a:spcAft>
                <a:spcPts val="0"/>
              </a:spcAft>
              <a:buNone/>
            </a:pPr>
            <a:r>
              <a:t/>
            </a:r>
            <a:endParaRPr sz="1100">
              <a:solidFill>
                <a:srgbClr val="1C4588"/>
              </a:solidFill>
              <a:latin typeface="Mada"/>
              <a:ea typeface="Mada"/>
              <a:cs typeface="Mada"/>
              <a:sym typeface="Mada"/>
            </a:endParaRPr>
          </a:p>
        </p:txBody>
      </p:sp>
      <p:sp>
        <p:nvSpPr>
          <p:cNvPr id="670" name="Google Shape;670;p25"/>
          <p:cNvSpPr txBox="1"/>
          <p:nvPr/>
        </p:nvSpPr>
        <p:spPr>
          <a:xfrm>
            <a:off x="4528751" y="6672050"/>
            <a:ext cx="2770200" cy="14409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Controlling inguinal hernias by the use of a </a:t>
            </a:r>
            <a:r>
              <a:rPr b="1" lang="en-GB" sz="1100">
                <a:solidFill>
                  <a:srgbClr val="1C4588"/>
                </a:solidFill>
                <a:latin typeface="Mada"/>
                <a:ea typeface="Mada"/>
                <a:cs typeface="Mada"/>
                <a:sym typeface="Mada"/>
              </a:rPr>
              <a:t>truss </a:t>
            </a:r>
            <a:r>
              <a:rPr b="1" lang="en-GB" sz="1100">
                <a:solidFill>
                  <a:srgbClr val="6AA84F"/>
                </a:solidFill>
                <a:latin typeface="Mada"/>
                <a:ea typeface="Mada"/>
                <a:cs typeface="Mada"/>
                <a:sym typeface="Mada"/>
              </a:rPr>
              <a:t>(non-surgical option)</a:t>
            </a:r>
            <a:r>
              <a:rPr lang="en-GB" sz="1100">
                <a:solidFill>
                  <a:srgbClr val="1C4588"/>
                </a:solidFill>
                <a:latin typeface="Mada"/>
                <a:ea typeface="Mada"/>
                <a:cs typeface="Mada"/>
                <a:sym typeface="Mada"/>
              </a:rPr>
              <a:t> is unfavorable, as this is uncomfortable and causes</a:t>
            </a:r>
            <a:r>
              <a:rPr b="1" lang="en-GB" sz="1100">
                <a:solidFill>
                  <a:srgbClr val="1C4588"/>
                </a:solidFill>
                <a:latin typeface="Mada"/>
                <a:ea typeface="Mada"/>
                <a:cs typeface="Mada"/>
                <a:sym typeface="Mada"/>
              </a:rPr>
              <a:t> pressure-induced weakening of the abdominal wall muscles &amp; testicular atrophy.</a:t>
            </a:r>
            <a:endParaRPr b="1" sz="1100">
              <a:solidFill>
                <a:srgbClr val="1C4588"/>
              </a:solidFill>
              <a:latin typeface="Mada"/>
              <a:ea typeface="Mada"/>
              <a:cs typeface="Mada"/>
              <a:sym typeface="Mada"/>
            </a:endParaRPr>
          </a:p>
        </p:txBody>
      </p:sp>
      <p:cxnSp>
        <p:nvCxnSpPr>
          <p:cNvPr id="671" name="Google Shape;671;p25"/>
          <p:cNvCxnSpPr/>
          <p:nvPr/>
        </p:nvCxnSpPr>
        <p:spPr>
          <a:xfrm flipH="1">
            <a:off x="6034488" y="6042633"/>
            <a:ext cx="5100" cy="573600"/>
          </a:xfrm>
          <a:prstGeom prst="straightConnector1">
            <a:avLst/>
          </a:prstGeom>
          <a:noFill/>
          <a:ln cap="flat" cmpd="sng" w="38100">
            <a:solidFill>
              <a:srgbClr val="A4E4E0"/>
            </a:solidFill>
            <a:prstDash val="solid"/>
            <a:round/>
            <a:headEnd len="med" w="med" type="none"/>
            <a:tailEnd len="med" w="med" type="none"/>
          </a:ln>
        </p:spPr>
      </p:cxnSp>
      <p:sp>
        <p:nvSpPr>
          <p:cNvPr id="672" name="Google Shape;672;p25"/>
          <p:cNvSpPr txBox="1"/>
          <p:nvPr/>
        </p:nvSpPr>
        <p:spPr>
          <a:xfrm>
            <a:off x="2313538" y="4875238"/>
            <a:ext cx="3104100" cy="80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100">
              <a:solidFill>
                <a:srgbClr val="000000"/>
              </a:solidFill>
              <a:latin typeface="Mada"/>
              <a:ea typeface="Mada"/>
              <a:cs typeface="Mada"/>
              <a:sym typeface="Mada"/>
            </a:endParaRPr>
          </a:p>
          <a:p>
            <a:pPr indent="-298450" lvl="0" marL="4572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Adults with a symptomatic inguinal hernia should be offered surgery. </a:t>
            </a:r>
            <a:endParaRPr sz="1100">
              <a:solidFill>
                <a:srgbClr val="1C4588"/>
              </a:solidFill>
              <a:latin typeface="Mada"/>
              <a:ea typeface="Mada"/>
              <a:cs typeface="Mada"/>
              <a:sym typeface="Mada"/>
            </a:endParaRPr>
          </a:p>
          <a:p>
            <a:pPr indent="-298450" lvl="0" marL="457200" rtl="0" algn="l">
              <a:lnSpc>
                <a:spcPct val="100000"/>
              </a:lnSpc>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Children usually need observation only, depending on the type of hernia</a:t>
            </a:r>
            <a:endParaRPr sz="1100">
              <a:solidFill>
                <a:srgbClr val="CC0000"/>
              </a:solidFill>
              <a:latin typeface="Mada"/>
              <a:ea typeface="Mada"/>
              <a:cs typeface="Mada"/>
              <a:sym typeface="Mada"/>
            </a:endParaRPr>
          </a:p>
          <a:p>
            <a:pPr indent="-298450" lvl="0" marL="4572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Elective surgery (Open or laparoscopic, Mesh network or without mesh)</a:t>
            </a:r>
            <a:endParaRPr sz="1100">
              <a:solidFill>
                <a:srgbClr val="1C4588"/>
              </a:solidFill>
              <a:latin typeface="Mada"/>
              <a:ea typeface="Mada"/>
              <a:cs typeface="Mada"/>
              <a:sym typeface="Mada"/>
            </a:endParaRPr>
          </a:p>
        </p:txBody>
      </p:sp>
      <p:grpSp>
        <p:nvGrpSpPr>
          <p:cNvPr id="673" name="Google Shape;673;p25"/>
          <p:cNvGrpSpPr/>
          <p:nvPr/>
        </p:nvGrpSpPr>
        <p:grpSpPr>
          <a:xfrm rot="-5400000">
            <a:off x="376863" y="9043124"/>
            <a:ext cx="901525" cy="72900"/>
            <a:chOff x="5441200" y="3755900"/>
            <a:chExt cx="901525" cy="72900"/>
          </a:xfrm>
        </p:grpSpPr>
        <p:sp>
          <p:nvSpPr>
            <p:cNvPr id="674" name="Google Shape;674;p25"/>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75" name="Google Shape;675;p25"/>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76" name="Google Shape;676;p25"/>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77" name="Google Shape;677;p25"/>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78" name="Google Shape;678;p25"/>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79" name="Google Shape;679;p25"/>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680" name="Google Shape;680;p25"/>
          <p:cNvGrpSpPr/>
          <p:nvPr/>
        </p:nvGrpSpPr>
        <p:grpSpPr>
          <a:xfrm rot="-5400000">
            <a:off x="1334165" y="9043124"/>
            <a:ext cx="901525" cy="72900"/>
            <a:chOff x="5441200" y="3755900"/>
            <a:chExt cx="901525" cy="72900"/>
          </a:xfrm>
        </p:grpSpPr>
        <p:sp>
          <p:nvSpPr>
            <p:cNvPr id="681" name="Google Shape;681;p25"/>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82" name="Google Shape;682;p25"/>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83" name="Google Shape;683;p25"/>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84" name="Google Shape;684;p25"/>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85" name="Google Shape;685;p25"/>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686" name="Google Shape;686;p25"/>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pic>
        <p:nvPicPr>
          <p:cNvPr id="687" name="Google Shape;687;p25"/>
          <p:cNvPicPr preferRelativeResize="0"/>
          <p:nvPr/>
        </p:nvPicPr>
        <p:blipFill>
          <a:blip r:embed="rId3">
            <a:alphaModFix/>
          </a:blip>
          <a:stretch>
            <a:fillRect/>
          </a:stretch>
        </p:blipFill>
        <p:spPr>
          <a:xfrm>
            <a:off x="964849" y="8368113"/>
            <a:ext cx="689654" cy="692399"/>
          </a:xfrm>
          <a:prstGeom prst="rect">
            <a:avLst/>
          </a:prstGeom>
          <a:noFill/>
          <a:ln>
            <a:noFill/>
          </a:ln>
        </p:spPr>
      </p:pic>
      <p:pic>
        <p:nvPicPr>
          <p:cNvPr id="688" name="Google Shape;688;p25"/>
          <p:cNvPicPr preferRelativeResize="0"/>
          <p:nvPr/>
        </p:nvPicPr>
        <p:blipFill>
          <a:blip r:embed="rId4">
            <a:alphaModFix/>
          </a:blip>
          <a:stretch>
            <a:fillRect/>
          </a:stretch>
        </p:blipFill>
        <p:spPr>
          <a:xfrm>
            <a:off x="964849" y="9101336"/>
            <a:ext cx="689651" cy="689651"/>
          </a:xfrm>
          <a:prstGeom prst="rect">
            <a:avLst/>
          </a:prstGeom>
          <a:noFill/>
          <a:ln>
            <a:noFill/>
          </a:ln>
        </p:spPr>
      </p:pic>
      <p:sp>
        <p:nvSpPr>
          <p:cNvPr id="689" name="Google Shape;689;p25"/>
          <p:cNvSpPr txBox="1"/>
          <p:nvPr/>
        </p:nvSpPr>
        <p:spPr>
          <a:xfrm>
            <a:off x="1915350" y="8028900"/>
            <a:ext cx="5134200" cy="2385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These are the </a:t>
            </a:r>
            <a:r>
              <a:rPr b="1" lang="en-GB" sz="1100">
                <a:solidFill>
                  <a:srgbClr val="6AA84F"/>
                </a:solidFill>
                <a:latin typeface="Mada"/>
                <a:ea typeface="Mada"/>
                <a:cs typeface="Mada"/>
                <a:sym typeface="Mada"/>
              </a:rPr>
              <a:t>trusses</a:t>
            </a:r>
            <a:r>
              <a:rPr lang="en-GB" sz="1100">
                <a:solidFill>
                  <a:srgbClr val="6AA84F"/>
                </a:solidFill>
                <a:latin typeface="Mada"/>
                <a:ea typeface="Mada"/>
                <a:cs typeface="Mada"/>
                <a:sym typeface="Mada"/>
              </a:rPr>
              <a:t>, they apply pressure to the hernia </a:t>
            </a:r>
            <a:r>
              <a:rPr lang="en-GB" sz="1100">
                <a:solidFill>
                  <a:srgbClr val="6AA84F"/>
                </a:solidFill>
                <a:latin typeface="Mada"/>
                <a:ea typeface="Mada"/>
                <a:cs typeface="Mada"/>
                <a:sym typeface="Mada"/>
              </a:rPr>
              <a:t>and reduce it backward</a:t>
            </a:r>
            <a:r>
              <a:rPr lang="en-GB" sz="1100">
                <a:solidFill>
                  <a:srgbClr val="6AA84F"/>
                </a:solidFill>
                <a:latin typeface="Mada"/>
                <a:ea typeface="Mada"/>
                <a:cs typeface="Mada"/>
                <a:sym typeface="Mada"/>
              </a:rPr>
              <a:t>, to keep the protruding tissue in place and relieve discomfort.</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 upper picture is unilateral truss</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 lower picture is bilateral truss</a:t>
            </a:r>
            <a:endParaRPr sz="1100">
              <a:solidFill>
                <a:srgbClr val="6AA84F"/>
              </a:solidFill>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Trusses can be used to provide symptomatic relief of hernias </a:t>
            </a:r>
            <a:endParaRPr sz="1100">
              <a:latin typeface="Mada"/>
              <a:ea typeface="Mada"/>
              <a:cs typeface="Mada"/>
              <a:sym typeface="Mada"/>
            </a:endParaRPr>
          </a:p>
          <a:p>
            <a:pPr indent="0" lvl="0" marL="457200" rtl="0" algn="l">
              <a:spcBef>
                <a:spcPts val="0"/>
              </a:spcBef>
              <a:spcAft>
                <a:spcPts val="0"/>
              </a:spcAft>
              <a:buNone/>
            </a:pPr>
            <a: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Hernia control (partial or total symptom relief) has been reported in 31-70% of patients with trusses,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Trusses should be used only for low-risk, completely reducible groin inguinal,</a:t>
            </a:r>
            <a:r>
              <a:rPr b="1" lang="en-GB" sz="1100">
                <a:solidFill>
                  <a:schemeClr val="dk1"/>
                </a:solidFill>
                <a:latin typeface="Mada"/>
                <a:ea typeface="Mada"/>
                <a:cs typeface="Mada"/>
                <a:sym typeface="Mada"/>
              </a:rPr>
              <a:t> not femoral hernias</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Trusses should be preserved and offered to those in whom the surgical option is contraindicated, like those who cannot tolerate anaesthesia (severe CVD or respiratory disease).</a:t>
            </a:r>
            <a:endParaRPr sz="1100">
              <a:solidFill>
                <a:srgbClr val="6AA84F"/>
              </a:solidFill>
              <a:latin typeface="Mada"/>
              <a:ea typeface="Mada"/>
              <a:cs typeface="Mada"/>
              <a:sym typeface="Mada"/>
            </a:endParaRPr>
          </a:p>
        </p:txBody>
      </p:sp>
      <p:sp>
        <p:nvSpPr>
          <p:cNvPr id="690" name="Google Shape;690;p25"/>
          <p:cNvSpPr txBox="1"/>
          <p:nvPr/>
        </p:nvSpPr>
        <p:spPr>
          <a:xfrm>
            <a:off x="790500" y="4609400"/>
            <a:ext cx="660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999999"/>
                </a:solidFill>
                <a:highlight>
                  <a:schemeClr val="lt1"/>
                </a:highlight>
                <a:latin typeface="Lora"/>
                <a:ea typeface="Lora"/>
                <a:cs typeface="Lora"/>
                <a:sym typeface="Lora"/>
              </a:rPr>
              <a:t>Management is </a:t>
            </a:r>
            <a:r>
              <a:rPr b="1" lang="en-GB">
                <a:solidFill>
                  <a:srgbClr val="CC0000"/>
                </a:solidFill>
                <a:highlight>
                  <a:schemeClr val="lt1"/>
                </a:highlight>
                <a:latin typeface="Lora"/>
                <a:ea typeface="Lora"/>
                <a:cs typeface="Lora"/>
                <a:sym typeface="Lora"/>
              </a:rPr>
              <a:t>not part of our objectives, </a:t>
            </a:r>
            <a:r>
              <a:rPr b="1" lang="en-GB">
                <a:solidFill>
                  <a:srgbClr val="999999"/>
                </a:solidFill>
                <a:highlight>
                  <a:schemeClr val="lt1"/>
                </a:highlight>
                <a:latin typeface="Lora"/>
                <a:ea typeface="Lora"/>
                <a:cs typeface="Lora"/>
                <a:sym typeface="Lora"/>
              </a:rPr>
              <a:t>but some doctors mentioned it</a:t>
            </a:r>
            <a:r>
              <a:rPr b="1" lang="en-GB">
                <a:solidFill>
                  <a:srgbClr val="999999"/>
                </a:solidFill>
                <a:highlight>
                  <a:schemeClr val="lt1"/>
                </a:highlight>
                <a:latin typeface="Lora"/>
                <a:ea typeface="Lora"/>
                <a:cs typeface="Lora"/>
                <a:sym typeface="Lora"/>
              </a:rPr>
              <a:t>.</a:t>
            </a:r>
            <a:endParaRPr sz="1000">
              <a:solidFill>
                <a:srgbClr val="99999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26"/>
          <p:cNvSpPr txBox="1"/>
          <p:nvPr/>
        </p:nvSpPr>
        <p:spPr>
          <a:xfrm>
            <a:off x="3064300" y="1380875"/>
            <a:ext cx="4006200" cy="2047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first step in the open approach is to open the inguinal canal, free the hernial sac from the spermatic cord, reduce its contents, if any (like bowel or omentum), and excise it after </a:t>
            </a:r>
            <a:r>
              <a:rPr b="1" lang="en-GB" sz="1100">
                <a:solidFill>
                  <a:srgbClr val="1C4588"/>
                </a:solidFill>
                <a:latin typeface="Mada"/>
                <a:ea typeface="Mada"/>
                <a:cs typeface="Mada"/>
                <a:sym typeface="Mada"/>
              </a:rPr>
              <a:t>transfixing</a:t>
            </a:r>
            <a:r>
              <a:rPr lang="en-GB" sz="1100">
                <a:solidFill>
                  <a:srgbClr val="1C4588"/>
                </a:solidFill>
                <a:latin typeface="Mada"/>
                <a:ea typeface="Mada"/>
                <a:cs typeface="Mada"/>
                <a:sym typeface="Mada"/>
              </a:rPr>
              <a:t> and ligating its neck. </a:t>
            </a:r>
            <a:endParaRPr sz="1100">
              <a:solidFill>
                <a:srgbClr val="1C4588"/>
              </a:solidFill>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If the  posterior wall is weak, then you need to add a mesh network to strengthen it (this is common in children and elderly)</a:t>
            </a:r>
            <a:endParaRPr sz="1100">
              <a:solidFill>
                <a:srgbClr val="999999"/>
              </a:solidFill>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In adults and adolescents, suture repair “without a mesh” is prefered, as te mesh my cause fibrosis and infertility </a:t>
            </a:r>
            <a:endParaRPr sz="1100">
              <a:latin typeface="Mada"/>
              <a:ea typeface="Mada"/>
              <a:cs typeface="Mada"/>
              <a:sym typeface="Mada"/>
            </a:endParaRPr>
          </a:p>
        </p:txBody>
      </p:sp>
      <p:sp>
        <p:nvSpPr>
          <p:cNvPr id="696" name="Google Shape;696;p26"/>
          <p:cNvSpPr/>
          <p:nvPr/>
        </p:nvSpPr>
        <p:spPr>
          <a:xfrm rot="3273509">
            <a:off x="2889449" y="3786959"/>
            <a:ext cx="1810621" cy="1810642"/>
          </a:xfrm>
          <a:custGeom>
            <a:rect b="b" l="l" r="r" t="t"/>
            <a:pathLst>
              <a:path extrusionOk="0" h="15705" w="15940">
                <a:moveTo>
                  <a:pt x="9223" y="4197"/>
                </a:moveTo>
                <a:lnTo>
                  <a:pt x="9332" y="4212"/>
                </a:lnTo>
                <a:lnTo>
                  <a:pt x="9379" y="4244"/>
                </a:lnTo>
                <a:lnTo>
                  <a:pt x="9426" y="4275"/>
                </a:lnTo>
                <a:lnTo>
                  <a:pt x="9520" y="4369"/>
                </a:lnTo>
                <a:lnTo>
                  <a:pt x="9645" y="4510"/>
                </a:lnTo>
                <a:lnTo>
                  <a:pt x="9677" y="4588"/>
                </a:lnTo>
                <a:lnTo>
                  <a:pt x="9661" y="4588"/>
                </a:lnTo>
                <a:lnTo>
                  <a:pt x="9630" y="4573"/>
                </a:lnTo>
                <a:lnTo>
                  <a:pt x="9505" y="4510"/>
                </a:lnTo>
                <a:lnTo>
                  <a:pt x="9301" y="4400"/>
                </a:lnTo>
                <a:lnTo>
                  <a:pt x="9051" y="4291"/>
                </a:lnTo>
                <a:lnTo>
                  <a:pt x="8769" y="4197"/>
                </a:lnTo>
                <a:close/>
                <a:moveTo>
                  <a:pt x="8236" y="6608"/>
                </a:moveTo>
                <a:lnTo>
                  <a:pt x="8252" y="6624"/>
                </a:lnTo>
                <a:lnTo>
                  <a:pt x="8252" y="6733"/>
                </a:lnTo>
                <a:lnTo>
                  <a:pt x="8236" y="6952"/>
                </a:lnTo>
                <a:lnTo>
                  <a:pt x="8221" y="7062"/>
                </a:lnTo>
                <a:lnTo>
                  <a:pt x="8189" y="7140"/>
                </a:lnTo>
                <a:lnTo>
                  <a:pt x="8174" y="7203"/>
                </a:lnTo>
                <a:lnTo>
                  <a:pt x="8158" y="7203"/>
                </a:lnTo>
                <a:lnTo>
                  <a:pt x="8127" y="7187"/>
                </a:lnTo>
                <a:lnTo>
                  <a:pt x="8111" y="7156"/>
                </a:lnTo>
                <a:lnTo>
                  <a:pt x="8111" y="7062"/>
                </a:lnTo>
                <a:lnTo>
                  <a:pt x="8127" y="6921"/>
                </a:lnTo>
                <a:lnTo>
                  <a:pt x="8158" y="6749"/>
                </a:lnTo>
                <a:lnTo>
                  <a:pt x="8221" y="6624"/>
                </a:lnTo>
                <a:lnTo>
                  <a:pt x="8236" y="6608"/>
                </a:lnTo>
                <a:close/>
                <a:moveTo>
                  <a:pt x="12229" y="8189"/>
                </a:moveTo>
                <a:lnTo>
                  <a:pt x="12291" y="8205"/>
                </a:lnTo>
                <a:lnTo>
                  <a:pt x="12307" y="8221"/>
                </a:lnTo>
                <a:lnTo>
                  <a:pt x="12323" y="8236"/>
                </a:lnTo>
                <a:lnTo>
                  <a:pt x="12307" y="8268"/>
                </a:lnTo>
                <a:lnTo>
                  <a:pt x="12291" y="8283"/>
                </a:lnTo>
                <a:lnTo>
                  <a:pt x="12229" y="8299"/>
                </a:lnTo>
                <a:lnTo>
                  <a:pt x="12182" y="8283"/>
                </a:lnTo>
                <a:lnTo>
                  <a:pt x="12166" y="8268"/>
                </a:lnTo>
                <a:lnTo>
                  <a:pt x="12151" y="8236"/>
                </a:lnTo>
                <a:lnTo>
                  <a:pt x="12166" y="8221"/>
                </a:lnTo>
                <a:lnTo>
                  <a:pt x="12182" y="8205"/>
                </a:lnTo>
                <a:lnTo>
                  <a:pt x="12229" y="8189"/>
                </a:lnTo>
                <a:close/>
                <a:moveTo>
                  <a:pt x="10788" y="8299"/>
                </a:moveTo>
                <a:lnTo>
                  <a:pt x="10820" y="8315"/>
                </a:lnTo>
                <a:lnTo>
                  <a:pt x="10835" y="8346"/>
                </a:lnTo>
                <a:lnTo>
                  <a:pt x="10820" y="8377"/>
                </a:lnTo>
                <a:lnTo>
                  <a:pt x="10788" y="8393"/>
                </a:lnTo>
                <a:lnTo>
                  <a:pt x="10757" y="8377"/>
                </a:lnTo>
                <a:lnTo>
                  <a:pt x="10741" y="8346"/>
                </a:lnTo>
                <a:lnTo>
                  <a:pt x="10757" y="8315"/>
                </a:lnTo>
                <a:lnTo>
                  <a:pt x="10788" y="8299"/>
                </a:lnTo>
                <a:close/>
                <a:moveTo>
                  <a:pt x="11571" y="8424"/>
                </a:moveTo>
                <a:lnTo>
                  <a:pt x="11571" y="8440"/>
                </a:lnTo>
                <a:lnTo>
                  <a:pt x="11571" y="8471"/>
                </a:lnTo>
                <a:lnTo>
                  <a:pt x="11540" y="8518"/>
                </a:lnTo>
                <a:lnTo>
                  <a:pt x="11493" y="8549"/>
                </a:lnTo>
                <a:lnTo>
                  <a:pt x="11477" y="8549"/>
                </a:lnTo>
                <a:lnTo>
                  <a:pt x="11477" y="8518"/>
                </a:lnTo>
                <a:lnTo>
                  <a:pt x="11477" y="8471"/>
                </a:lnTo>
                <a:lnTo>
                  <a:pt x="11509" y="8440"/>
                </a:lnTo>
                <a:lnTo>
                  <a:pt x="11540" y="8424"/>
                </a:lnTo>
                <a:close/>
                <a:moveTo>
                  <a:pt x="11994" y="8549"/>
                </a:moveTo>
                <a:lnTo>
                  <a:pt x="12041" y="8565"/>
                </a:lnTo>
                <a:lnTo>
                  <a:pt x="12057" y="8612"/>
                </a:lnTo>
                <a:lnTo>
                  <a:pt x="12041" y="8643"/>
                </a:lnTo>
                <a:lnTo>
                  <a:pt x="11994" y="8659"/>
                </a:lnTo>
                <a:lnTo>
                  <a:pt x="11963" y="8643"/>
                </a:lnTo>
                <a:lnTo>
                  <a:pt x="11947" y="8612"/>
                </a:lnTo>
                <a:lnTo>
                  <a:pt x="11963" y="8565"/>
                </a:lnTo>
                <a:lnTo>
                  <a:pt x="11994" y="8549"/>
                </a:lnTo>
                <a:close/>
                <a:moveTo>
                  <a:pt x="13372" y="4447"/>
                </a:moveTo>
                <a:lnTo>
                  <a:pt x="13481" y="4620"/>
                </a:lnTo>
                <a:lnTo>
                  <a:pt x="13544" y="4714"/>
                </a:lnTo>
                <a:lnTo>
                  <a:pt x="13591" y="4870"/>
                </a:lnTo>
                <a:lnTo>
                  <a:pt x="13716" y="5215"/>
                </a:lnTo>
                <a:lnTo>
                  <a:pt x="13763" y="5418"/>
                </a:lnTo>
                <a:lnTo>
                  <a:pt x="13810" y="5684"/>
                </a:lnTo>
                <a:lnTo>
                  <a:pt x="13888" y="6217"/>
                </a:lnTo>
                <a:lnTo>
                  <a:pt x="13920" y="6530"/>
                </a:lnTo>
                <a:lnTo>
                  <a:pt x="13935" y="6796"/>
                </a:lnTo>
                <a:lnTo>
                  <a:pt x="13920" y="7062"/>
                </a:lnTo>
                <a:lnTo>
                  <a:pt x="13873" y="7375"/>
                </a:lnTo>
                <a:lnTo>
                  <a:pt x="13795" y="7845"/>
                </a:lnTo>
                <a:lnTo>
                  <a:pt x="13685" y="8299"/>
                </a:lnTo>
                <a:lnTo>
                  <a:pt x="13607" y="8628"/>
                </a:lnTo>
                <a:lnTo>
                  <a:pt x="13560" y="8722"/>
                </a:lnTo>
                <a:lnTo>
                  <a:pt x="13544" y="8753"/>
                </a:lnTo>
                <a:lnTo>
                  <a:pt x="13528" y="8722"/>
                </a:lnTo>
                <a:lnTo>
                  <a:pt x="13544" y="8675"/>
                </a:lnTo>
                <a:lnTo>
                  <a:pt x="13575" y="8518"/>
                </a:lnTo>
                <a:lnTo>
                  <a:pt x="13607" y="8346"/>
                </a:lnTo>
                <a:lnTo>
                  <a:pt x="13654" y="8127"/>
                </a:lnTo>
                <a:lnTo>
                  <a:pt x="13716" y="7610"/>
                </a:lnTo>
                <a:lnTo>
                  <a:pt x="13763" y="7093"/>
                </a:lnTo>
                <a:lnTo>
                  <a:pt x="13763" y="6858"/>
                </a:lnTo>
                <a:lnTo>
                  <a:pt x="13763" y="6671"/>
                </a:lnTo>
                <a:lnTo>
                  <a:pt x="13716" y="6154"/>
                </a:lnTo>
                <a:lnTo>
                  <a:pt x="13638" y="5653"/>
                </a:lnTo>
                <a:lnTo>
                  <a:pt x="13575" y="5246"/>
                </a:lnTo>
                <a:lnTo>
                  <a:pt x="13544" y="5105"/>
                </a:lnTo>
                <a:lnTo>
                  <a:pt x="13513" y="5042"/>
                </a:lnTo>
                <a:lnTo>
                  <a:pt x="13481" y="4995"/>
                </a:lnTo>
                <a:lnTo>
                  <a:pt x="13481" y="4980"/>
                </a:lnTo>
                <a:lnTo>
                  <a:pt x="13497" y="4980"/>
                </a:lnTo>
                <a:lnTo>
                  <a:pt x="13497" y="4964"/>
                </a:lnTo>
                <a:lnTo>
                  <a:pt x="13497" y="4948"/>
                </a:lnTo>
                <a:lnTo>
                  <a:pt x="13466" y="4854"/>
                </a:lnTo>
                <a:lnTo>
                  <a:pt x="13419" y="4729"/>
                </a:lnTo>
                <a:lnTo>
                  <a:pt x="13387" y="4588"/>
                </a:lnTo>
                <a:lnTo>
                  <a:pt x="13372" y="4447"/>
                </a:lnTo>
                <a:close/>
                <a:moveTo>
                  <a:pt x="12370" y="8659"/>
                </a:moveTo>
                <a:lnTo>
                  <a:pt x="12401" y="8675"/>
                </a:lnTo>
                <a:lnTo>
                  <a:pt x="12417" y="8706"/>
                </a:lnTo>
                <a:lnTo>
                  <a:pt x="12401" y="8753"/>
                </a:lnTo>
                <a:lnTo>
                  <a:pt x="12370" y="8769"/>
                </a:lnTo>
                <a:lnTo>
                  <a:pt x="12338" y="8753"/>
                </a:lnTo>
                <a:lnTo>
                  <a:pt x="12323" y="8706"/>
                </a:lnTo>
                <a:lnTo>
                  <a:pt x="12338" y="8675"/>
                </a:lnTo>
                <a:lnTo>
                  <a:pt x="12370" y="8659"/>
                </a:lnTo>
                <a:close/>
                <a:moveTo>
                  <a:pt x="12244" y="8816"/>
                </a:moveTo>
                <a:lnTo>
                  <a:pt x="12291" y="8847"/>
                </a:lnTo>
                <a:lnTo>
                  <a:pt x="12354" y="8894"/>
                </a:lnTo>
                <a:lnTo>
                  <a:pt x="12401" y="8972"/>
                </a:lnTo>
                <a:lnTo>
                  <a:pt x="12401" y="8988"/>
                </a:lnTo>
                <a:lnTo>
                  <a:pt x="12401" y="9003"/>
                </a:lnTo>
                <a:lnTo>
                  <a:pt x="12385" y="9019"/>
                </a:lnTo>
                <a:lnTo>
                  <a:pt x="12354" y="9003"/>
                </a:lnTo>
                <a:lnTo>
                  <a:pt x="12291" y="8956"/>
                </a:lnTo>
                <a:lnTo>
                  <a:pt x="12229" y="8910"/>
                </a:lnTo>
                <a:lnTo>
                  <a:pt x="12213" y="8847"/>
                </a:lnTo>
                <a:lnTo>
                  <a:pt x="12213" y="8816"/>
                </a:lnTo>
                <a:close/>
                <a:moveTo>
                  <a:pt x="13262" y="8925"/>
                </a:moveTo>
                <a:lnTo>
                  <a:pt x="13278" y="8941"/>
                </a:lnTo>
                <a:lnTo>
                  <a:pt x="13293" y="8956"/>
                </a:lnTo>
                <a:lnTo>
                  <a:pt x="13309" y="9035"/>
                </a:lnTo>
                <a:lnTo>
                  <a:pt x="13293" y="9113"/>
                </a:lnTo>
                <a:lnTo>
                  <a:pt x="13278" y="9129"/>
                </a:lnTo>
                <a:lnTo>
                  <a:pt x="13247" y="9129"/>
                </a:lnTo>
                <a:lnTo>
                  <a:pt x="13231" y="9113"/>
                </a:lnTo>
                <a:lnTo>
                  <a:pt x="13215" y="9035"/>
                </a:lnTo>
                <a:lnTo>
                  <a:pt x="13231" y="8956"/>
                </a:lnTo>
                <a:lnTo>
                  <a:pt x="13247" y="8941"/>
                </a:lnTo>
                <a:lnTo>
                  <a:pt x="13262" y="8925"/>
                </a:lnTo>
                <a:close/>
                <a:moveTo>
                  <a:pt x="13434" y="8972"/>
                </a:moveTo>
                <a:lnTo>
                  <a:pt x="13450" y="8988"/>
                </a:lnTo>
                <a:lnTo>
                  <a:pt x="13450" y="9003"/>
                </a:lnTo>
                <a:lnTo>
                  <a:pt x="13434" y="9082"/>
                </a:lnTo>
                <a:lnTo>
                  <a:pt x="13403" y="9144"/>
                </a:lnTo>
                <a:lnTo>
                  <a:pt x="13387" y="9160"/>
                </a:lnTo>
                <a:lnTo>
                  <a:pt x="13372" y="9160"/>
                </a:lnTo>
                <a:lnTo>
                  <a:pt x="13372" y="9129"/>
                </a:lnTo>
                <a:lnTo>
                  <a:pt x="13387" y="9066"/>
                </a:lnTo>
                <a:lnTo>
                  <a:pt x="13403" y="9003"/>
                </a:lnTo>
                <a:lnTo>
                  <a:pt x="13419" y="8988"/>
                </a:lnTo>
                <a:lnTo>
                  <a:pt x="13434" y="8972"/>
                </a:lnTo>
                <a:close/>
                <a:moveTo>
                  <a:pt x="12041" y="9285"/>
                </a:moveTo>
                <a:lnTo>
                  <a:pt x="12135" y="9301"/>
                </a:lnTo>
                <a:lnTo>
                  <a:pt x="12166" y="9317"/>
                </a:lnTo>
                <a:lnTo>
                  <a:pt x="12182" y="9348"/>
                </a:lnTo>
                <a:lnTo>
                  <a:pt x="12182" y="9364"/>
                </a:lnTo>
                <a:lnTo>
                  <a:pt x="12166" y="9379"/>
                </a:lnTo>
                <a:lnTo>
                  <a:pt x="12135" y="9395"/>
                </a:lnTo>
                <a:lnTo>
                  <a:pt x="12088" y="9395"/>
                </a:lnTo>
                <a:lnTo>
                  <a:pt x="11978" y="9379"/>
                </a:lnTo>
                <a:lnTo>
                  <a:pt x="11963" y="9364"/>
                </a:lnTo>
                <a:lnTo>
                  <a:pt x="11947" y="9348"/>
                </a:lnTo>
                <a:lnTo>
                  <a:pt x="11947" y="9317"/>
                </a:lnTo>
                <a:lnTo>
                  <a:pt x="11978" y="9301"/>
                </a:lnTo>
                <a:lnTo>
                  <a:pt x="12041" y="9285"/>
                </a:lnTo>
                <a:close/>
                <a:moveTo>
                  <a:pt x="4479" y="9003"/>
                </a:moveTo>
                <a:lnTo>
                  <a:pt x="4510" y="9050"/>
                </a:lnTo>
                <a:lnTo>
                  <a:pt x="4573" y="9238"/>
                </a:lnTo>
                <a:lnTo>
                  <a:pt x="4651" y="9489"/>
                </a:lnTo>
                <a:lnTo>
                  <a:pt x="4682" y="9677"/>
                </a:lnTo>
                <a:lnTo>
                  <a:pt x="4682" y="9755"/>
                </a:lnTo>
                <a:lnTo>
                  <a:pt x="4667" y="9802"/>
                </a:lnTo>
                <a:lnTo>
                  <a:pt x="4651" y="9818"/>
                </a:lnTo>
                <a:lnTo>
                  <a:pt x="4635" y="9802"/>
                </a:lnTo>
                <a:lnTo>
                  <a:pt x="4573" y="9677"/>
                </a:lnTo>
                <a:lnTo>
                  <a:pt x="4526" y="9458"/>
                </a:lnTo>
                <a:lnTo>
                  <a:pt x="4479" y="9019"/>
                </a:lnTo>
                <a:lnTo>
                  <a:pt x="4479" y="9003"/>
                </a:lnTo>
                <a:close/>
                <a:moveTo>
                  <a:pt x="13466" y="9771"/>
                </a:moveTo>
                <a:lnTo>
                  <a:pt x="13513" y="9786"/>
                </a:lnTo>
                <a:lnTo>
                  <a:pt x="13528" y="9818"/>
                </a:lnTo>
                <a:lnTo>
                  <a:pt x="13513" y="9865"/>
                </a:lnTo>
                <a:lnTo>
                  <a:pt x="13466" y="9880"/>
                </a:lnTo>
                <a:lnTo>
                  <a:pt x="13434" y="9865"/>
                </a:lnTo>
                <a:lnTo>
                  <a:pt x="13419" y="9818"/>
                </a:lnTo>
                <a:lnTo>
                  <a:pt x="13434" y="9786"/>
                </a:lnTo>
                <a:lnTo>
                  <a:pt x="13466" y="9771"/>
                </a:lnTo>
                <a:close/>
                <a:moveTo>
                  <a:pt x="2162" y="10021"/>
                </a:moveTo>
                <a:lnTo>
                  <a:pt x="2193" y="10037"/>
                </a:lnTo>
                <a:lnTo>
                  <a:pt x="2209" y="10084"/>
                </a:lnTo>
                <a:lnTo>
                  <a:pt x="2193" y="10115"/>
                </a:lnTo>
                <a:lnTo>
                  <a:pt x="2162" y="10131"/>
                </a:lnTo>
                <a:lnTo>
                  <a:pt x="2115" y="10115"/>
                </a:lnTo>
                <a:lnTo>
                  <a:pt x="2099" y="10084"/>
                </a:lnTo>
                <a:lnTo>
                  <a:pt x="2115" y="10037"/>
                </a:lnTo>
                <a:lnTo>
                  <a:pt x="2162" y="10021"/>
                </a:lnTo>
                <a:close/>
                <a:moveTo>
                  <a:pt x="2553" y="9927"/>
                </a:moveTo>
                <a:lnTo>
                  <a:pt x="2569" y="9959"/>
                </a:lnTo>
                <a:lnTo>
                  <a:pt x="2600" y="10005"/>
                </a:lnTo>
                <a:lnTo>
                  <a:pt x="2631" y="10052"/>
                </a:lnTo>
                <a:lnTo>
                  <a:pt x="2663" y="10162"/>
                </a:lnTo>
                <a:lnTo>
                  <a:pt x="2678" y="10209"/>
                </a:lnTo>
                <a:lnTo>
                  <a:pt x="2663" y="10225"/>
                </a:lnTo>
                <a:lnTo>
                  <a:pt x="2647" y="10240"/>
                </a:lnTo>
                <a:lnTo>
                  <a:pt x="2569" y="10240"/>
                </a:lnTo>
                <a:lnTo>
                  <a:pt x="2522" y="10225"/>
                </a:lnTo>
                <a:lnTo>
                  <a:pt x="2490" y="10209"/>
                </a:lnTo>
                <a:lnTo>
                  <a:pt x="2475" y="10162"/>
                </a:lnTo>
                <a:lnTo>
                  <a:pt x="2475" y="10084"/>
                </a:lnTo>
                <a:lnTo>
                  <a:pt x="2475" y="10021"/>
                </a:lnTo>
                <a:lnTo>
                  <a:pt x="2490" y="9974"/>
                </a:lnTo>
                <a:lnTo>
                  <a:pt x="2506" y="9943"/>
                </a:lnTo>
                <a:lnTo>
                  <a:pt x="2522" y="9927"/>
                </a:lnTo>
                <a:close/>
                <a:moveTo>
                  <a:pt x="11368" y="10131"/>
                </a:moveTo>
                <a:lnTo>
                  <a:pt x="11399" y="10146"/>
                </a:lnTo>
                <a:lnTo>
                  <a:pt x="11415" y="10193"/>
                </a:lnTo>
                <a:lnTo>
                  <a:pt x="11399" y="10225"/>
                </a:lnTo>
                <a:lnTo>
                  <a:pt x="11368" y="10240"/>
                </a:lnTo>
                <a:lnTo>
                  <a:pt x="11321" y="10225"/>
                </a:lnTo>
                <a:lnTo>
                  <a:pt x="11321" y="10193"/>
                </a:lnTo>
                <a:lnTo>
                  <a:pt x="11321" y="10146"/>
                </a:lnTo>
                <a:lnTo>
                  <a:pt x="11368" y="10131"/>
                </a:lnTo>
                <a:close/>
                <a:moveTo>
                  <a:pt x="11446" y="8643"/>
                </a:moveTo>
                <a:lnTo>
                  <a:pt x="11462" y="8675"/>
                </a:lnTo>
                <a:lnTo>
                  <a:pt x="11446" y="8722"/>
                </a:lnTo>
                <a:lnTo>
                  <a:pt x="11415" y="8816"/>
                </a:lnTo>
                <a:lnTo>
                  <a:pt x="11289" y="9082"/>
                </a:lnTo>
                <a:lnTo>
                  <a:pt x="11133" y="9317"/>
                </a:lnTo>
                <a:lnTo>
                  <a:pt x="10961" y="9583"/>
                </a:lnTo>
                <a:lnTo>
                  <a:pt x="10757" y="9849"/>
                </a:lnTo>
                <a:lnTo>
                  <a:pt x="10554" y="10099"/>
                </a:lnTo>
                <a:lnTo>
                  <a:pt x="10334" y="10350"/>
                </a:lnTo>
                <a:lnTo>
                  <a:pt x="10131" y="10553"/>
                </a:lnTo>
                <a:lnTo>
                  <a:pt x="9927" y="10741"/>
                </a:lnTo>
                <a:lnTo>
                  <a:pt x="9739" y="10882"/>
                </a:lnTo>
                <a:lnTo>
                  <a:pt x="9520" y="11039"/>
                </a:lnTo>
                <a:lnTo>
                  <a:pt x="9692" y="10788"/>
                </a:lnTo>
                <a:lnTo>
                  <a:pt x="9849" y="10553"/>
                </a:lnTo>
                <a:lnTo>
                  <a:pt x="9974" y="10350"/>
                </a:lnTo>
                <a:lnTo>
                  <a:pt x="10084" y="10193"/>
                </a:lnTo>
                <a:lnTo>
                  <a:pt x="10146" y="10115"/>
                </a:lnTo>
                <a:lnTo>
                  <a:pt x="10193" y="10068"/>
                </a:lnTo>
                <a:lnTo>
                  <a:pt x="10381" y="9927"/>
                </a:lnTo>
                <a:lnTo>
                  <a:pt x="10538" y="9771"/>
                </a:lnTo>
                <a:lnTo>
                  <a:pt x="10710" y="9598"/>
                </a:lnTo>
                <a:lnTo>
                  <a:pt x="10867" y="9442"/>
                </a:lnTo>
                <a:lnTo>
                  <a:pt x="11008" y="9270"/>
                </a:lnTo>
                <a:lnTo>
                  <a:pt x="11133" y="9097"/>
                </a:lnTo>
                <a:lnTo>
                  <a:pt x="11242" y="8925"/>
                </a:lnTo>
                <a:lnTo>
                  <a:pt x="11336" y="8769"/>
                </a:lnTo>
                <a:lnTo>
                  <a:pt x="11383" y="8690"/>
                </a:lnTo>
                <a:lnTo>
                  <a:pt x="11415" y="8643"/>
                </a:lnTo>
                <a:close/>
                <a:moveTo>
                  <a:pt x="2788" y="11133"/>
                </a:moveTo>
                <a:lnTo>
                  <a:pt x="2819" y="11148"/>
                </a:lnTo>
                <a:lnTo>
                  <a:pt x="2835" y="11195"/>
                </a:lnTo>
                <a:lnTo>
                  <a:pt x="2819" y="11227"/>
                </a:lnTo>
                <a:lnTo>
                  <a:pt x="2788" y="11242"/>
                </a:lnTo>
                <a:lnTo>
                  <a:pt x="2757" y="11227"/>
                </a:lnTo>
                <a:lnTo>
                  <a:pt x="2741" y="11195"/>
                </a:lnTo>
                <a:lnTo>
                  <a:pt x="2757" y="11148"/>
                </a:lnTo>
                <a:lnTo>
                  <a:pt x="2788" y="11133"/>
                </a:lnTo>
                <a:close/>
                <a:moveTo>
                  <a:pt x="13732" y="11665"/>
                </a:moveTo>
                <a:lnTo>
                  <a:pt x="13779" y="11681"/>
                </a:lnTo>
                <a:lnTo>
                  <a:pt x="13795" y="11712"/>
                </a:lnTo>
                <a:lnTo>
                  <a:pt x="13779" y="11759"/>
                </a:lnTo>
                <a:lnTo>
                  <a:pt x="13732" y="11775"/>
                </a:lnTo>
                <a:lnTo>
                  <a:pt x="13701" y="11759"/>
                </a:lnTo>
                <a:lnTo>
                  <a:pt x="13685" y="11712"/>
                </a:lnTo>
                <a:lnTo>
                  <a:pt x="13701" y="11681"/>
                </a:lnTo>
                <a:lnTo>
                  <a:pt x="13732" y="11665"/>
                </a:lnTo>
                <a:close/>
                <a:moveTo>
                  <a:pt x="2647" y="11775"/>
                </a:moveTo>
                <a:lnTo>
                  <a:pt x="2710" y="11790"/>
                </a:lnTo>
                <a:lnTo>
                  <a:pt x="2725" y="11806"/>
                </a:lnTo>
                <a:lnTo>
                  <a:pt x="2741" y="11822"/>
                </a:lnTo>
                <a:lnTo>
                  <a:pt x="2725" y="11853"/>
                </a:lnTo>
                <a:lnTo>
                  <a:pt x="2694" y="11869"/>
                </a:lnTo>
                <a:lnTo>
                  <a:pt x="2647" y="11853"/>
                </a:lnTo>
                <a:lnTo>
                  <a:pt x="2600" y="11822"/>
                </a:lnTo>
                <a:lnTo>
                  <a:pt x="2600" y="11806"/>
                </a:lnTo>
                <a:lnTo>
                  <a:pt x="2600" y="11790"/>
                </a:lnTo>
                <a:lnTo>
                  <a:pt x="2631" y="11775"/>
                </a:lnTo>
                <a:close/>
                <a:moveTo>
                  <a:pt x="3101" y="11916"/>
                </a:moveTo>
                <a:lnTo>
                  <a:pt x="3132" y="11931"/>
                </a:lnTo>
                <a:lnTo>
                  <a:pt x="3179" y="11963"/>
                </a:lnTo>
                <a:lnTo>
                  <a:pt x="3211" y="12025"/>
                </a:lnTo>
                <a:lnTo>
                  <a:pt x="3320" y="12197"/>
                </a:lnTo>
                <a:lnTo>
                  <a:pt x="3383" y="12291"/>
                </a:lnTo>
                <a:lnTo>
                  <a:pt x="3477" y="12432"/>
                </a:lnTo>
                <a:lnTo>
                  <a:pt x="3727" y="12714"/>
                </a:lnTo>
                <a:lnTo>
                  <a:pt x="4025" y="13043"/>
                </a:lnTo>
                <a:lnTo>
                  <a:pt x="4025" y="13043"/>
                </a:lnTo>
                <a:lnTo>
                  <a:pt x="3743" y="12902"/>
                </a:lnTo>
                <a:lnTo>
                  <a:pt x="3477" y="12730"/>
                </a:lnTo>
                <a:lnTo>
                  <a:pt x="3226" y="12526"/>
                </a:lnTo>
                <a:lnTo>
                  <a:pt x="3023" y="12338"/>
                </a:lnTo>
                <a:lnTo>
                  <a:pt x="2976" y="12276"/>
                </a:lnTo>
                <a:lnTo>
                  <a:pt x="2944" y="12229"/>
                </a:lnTo>
                <a:lnTo>
                  <a:pt x="2960" y="12135"/>
                </a:lnTo>
                <a:lnTo>
                  <a:pt x="3007" y="12025"/>
                </a:lnTo>
                <a:lnTo>
                  <a:pt x="3038" y="11963"/>
                </a:lnTo>
                <a:lnTo>
                  <a:pt x="3070" y="11931"/>
                </a:lnTo>
                <a:lnTo>
                  <a:pt x="3101" y="11916"/>
                </a:lnTo>
                <a:close/>
                <a:moveTo>
                  <a:pt x="6953" y="12980"/>
                </a:moveTo>
                <a:lnTo>
                  <a:pt x="6984" y="12996"/>
                </a:lnTo>
                <a:lnTo>
                  <a:pt x="6999" y="13027"/>
                </a:lnTo>
                <a:lnTo>
                  <a:pt x="6984" y="13059"/>
                </a:lnTo>
                <a:lnTo>
                  <a:pt x="6953" y="13074"/>
                </a:lnTo>
                <a:lnTo>
                  <a:pt x="6906" y="13059"/>
                </a:lnTo>
                <a:lnTo>
                  <a:pt x="6890" y="13027"/>
                </a:lnTo>
                <a:lnTo>
                  <a:pt x="6906" y="12996"/>
                </a:lnTo>
                <a:lnTo>
                  <a:pt x="6953" y="12980"/>
                </a:lnTo>
                <a:close/>
                <a:moveTo>
                  <a:pt x="3993" y="13340"/>
                </a:moveTo>
                <a:lnTo>
                  <a:pt x="4040" y="13356"/>
                </a:lnTo>
                <a:lnTo>
                  <a:pt x="4056" y="13403"/>
                </a:lnTo>
                <a:lnTo>
                  <a:pt x="4040" y="13434"/>
                </a:lnTo>
                <a:lnTo>
                  <a:pt x="3993" y="13450"/>
                </a:lnTo>
                <a:lnTo>
                  <a:pt x="3962" y="13434"/>
                </a:lnTo>
                <a:lnTo>
                  <a:pt x="3946" y="13403"/>
                </a:lnTo>
                <a:lnTo>
                  <a:pt x="3962" y="13356"/>
                </a:lnTo>
                <a:lnTo>
                  <a:pt x="3993" y="13340"/>
                </a:lnTo>
                <a:close/>
                <a:moveTo>
                  <a:pt x="3195" y="13607"/>
                </a:moveTo>
                <a:lnTo>
                  <a:pt x="3211" y="13638"/>
                </a:lnTo>
                <a:lnTo>
                  <a:pt x="3195" y="13654"/>
                </a:lnTo>
                <a:lnTo>
                  <a:pt x="3148" y="13685"/>
                </a:lnTo>
                <a:lnTo>
                  <a:pt x="3132" y="13700"/>
                </a:lnTo>
                <a:lnTo>
                  <a:pt x="3117" y="13700"/>
                </a:lnTo>
                <a:lnTo>
                  <a:pt x="3101" y="13685"/>
                </a:lnTo>
                <a:lnTo>
                  <a:pt x="3101" y="13669"/>
                </a:lnTo>
                <a:lnTo>
                  <a:pt x="3117" y="13622"/>
                </a:lnTo>
                <a:lnTo>
                  <a:pt x="3148" y="13607"/>
                </a:lnTo>
                <a:close/>
                <a:moveTo>
                  <a:pt x="2897" y="13607"/>
                </a:moveTo>
                <a:lnTo>
                  <a:pt x="2929" y="13622"/>
                </a:lnTo>
                <a:lnTo>
                  <a:pt x="2944" y="13654"/>
                </a:lnTo>
                <a:lnTo>
                  <a:pt x="2929" y="13700"/>
                </a:lnTo>
                <a:lnTo>
                  <a:pt x="2897" y="13716"/>
                </a:lnTo>
                <a:lnTo>
                  <a:pt x="2850" y="13700"/>
                </a:lnTo>
                <a:lnTo>
                  <a:pt x="2835" y="13654"/>
                </a:lnTo>
                <a:lnTo>
                  <a:pt x="2850" y="13622"/>
                </a:lnTo>
                <a:lnTo>
                  <a:pt x="2897" y="13607"/>
                </a:lnTo>
                <a:close/>
                <a:moveTo>
                  <a:pt x="9583" y="1"/>
                </a:moveTo>
                <a:lnTo>
                  <a:pt x="9223" y="16"/>
                </a:lnTo>
                <a:lnTo>
                  <a:pt x="8878" y="63"/>
                </a:lnTo>
                <a:lnTo>
                  <a:pt x="8565" y="110"/>
                </a:lnTo>
                <a:lnTo>
                  <a:pt x="8252" y="189"/>
                </a:lnTo>
                <a:lnTo>
                  <a:pt x="7908" y="283"/>
                </a:lnTo>
                <a:lnTo>
                  <a:pt x="7579" y="408"/>
                </a:lnTo>
                <a:lnTo>
                  <a:pt x="7234" y="533"/>
                </a:lnTo>
                <a:lnTo>
                  <a:pt x="6874" y="690"/>
                </a:lnTo>
                <a:lnTo>
                  <a:pt x="6530" y="862"/>
                </a:lnTo>
                <a:lnTo>
                  <a:pt x="6185" y="1034"/>
                </a:lnTo>
                <a:lnTo>
                  <a:pt x="5841" y="1238"/>
                </a:lnTo>
                <a:lnTo>
                  <a:pt x="5496" y="1441"/>
                </a:lnTo>
                <a:lnTo>
                  <a:pt x="5168" y="1660"/>
                </a:lnTo>
                <a:lnTo>
                  <a:pt x="4855" y="1895"/>
                </a:lnTo>
                <a:lnTo>
                  <a:pt x="4541" y="2130"/>
                </a:lnTo>
                <a:lnTo>
                  <a:pt x="4244" y="2365"/>
                </a:lnTo>
                <a:lnTo>
                  <a:pt x="3962" y="2615"/>
                </a:lnTo>
                <a:lnTo>
                  <a:pt x="3712" y="2882"/>
                </a:lnTo>
                <a:lnTo>
                  <a:pt x="3273" y="3304"/>
                </a:lnTo>
                <a:lnTo>
                  <a:pt x="2819" y="3743"/>
                </a:lnTo>
                <a:lnTo>
                  <a:pt x="2428" y="4119"/>
                </a:lnTo>
                <a:lnTo>
                  <a:pt x="2271" y="4291"/>
                </a:lnTo>
                <a:lnTo>
                  <a:pt x="2162" y="4416"/>
                </a:lnTo>
                <a:lnTo>
                  <a:pt x="1786" y="4901"/>
                </a:lnTo>
                <a:lnTo>
                  <a:pt x="1645" y="5089"/>
                </a:lnTo>
                <a:lnTo>
                  <a:pt x="1504" y="5308"/>
                </a:lnTo>
                <a:lnTo>
                  <a:pt x="1222" y="5778"/>
                </a:lnTo>
                <a:lnTo>
                  <a:pt x="956" y="6279"/>
                </a:lnTo>
                <a:lnTo>
                  <a:pt x="721" y="6812"/>
                </a:lnTo>
                <a:lnTo>
                  <a:pt x="518" y="7344"/>
                </a:lnTo>
                <a:lnTo>
                  <a:pt x="345" y="7861"/>
                </a:lnTo>
                <a:lnTo>
                  <a:pt x="204" y="8377"/>
                </a:lnTo>
                <a:lnTo>
                  <a:pt x="157" y="8612"/>
                </a:lnTo>
                <a:lnTo>
                  <a:pt x="126" y="8831"/>
                </a:lnTo>
                <a:lnTo>
                  <a:pt x="95" y="9050"/>
                </a:lnTo>
                <a:lnTo>
                  <a:pt x="48" y="9270"/>
                </a:lnTo>
                <a:lnTo>
                  <a:pt x="17" y="9489"/>
                </a:lnTo>
                <a:lnTo>
                  <a:pt x="1" y="9771"/>
                </a:lnTo>
                <a:lnTo>
                  <a:pt x="17" y="10084"/>
                </a:lnTo>
                <a:lnTo>
                  <a:pt x="48" y="10428"/>
                </a:lnTo>
                <a:lnTo>
                  <a:pt x="95" y="10788"/>
                </a:lnTo>
                <a:lnTo>
                  <a:pt x="173" y="11148"/>
                </a:lnTo>
                <a:lnTo>
                  <a:pt x="251" y="11493"/>
                </a:lnTo>
                <a:lnTo>
                  <a:pt x="361" y="11822"/>
                </a:lnTo>
                <a:lnTo>
                  <a:pt x="455" y="12072"/>
                </a:lnTo>
                <a:lnTo>
                  <a:pt x="565" y="12307"/>
                </a:lnTo>
                <a:lnTo>
                  <a:pt x="659" y="12511"/>
                </a:lnTo>
                <a:lnTo>
                  <a:pt x="721" y="12605"/>
                </a:lnTo>
                <a:lnTo>
                  <a:pt x="815" y="12730"/>
                </a:lnTo>
                <a:lnTo>
                  <a:pt x="987" y="13012"/>
                </a:lnTo>
                <a:lnTo>
                  <a:pt x="1097" y="13168"/>
                </a:lnTo>
                <a:lnTo>
                  <a:pt x="1238" y="13356"/>
                </a:lnTo>
                <a:lnTo>
                  <a:pt x="1394" y="13544"/>
                </a:lnTo>
                <a:lnTo>
                  <a:pt x="1582" y="13747"/>
                </a:lnTo>
                <a:lnTo>
                  <a:pt x="1770" y="13935"/>
                </a:lnTo>
                <a:lnTo>
                  <a:pt x="1958" y="14108"/>
                </a:lnTo>
                <a:lnTo>
                  <a:pt x="2146" y="14248"/>
                </a:lnTo>
                <a:lnTo>
                  <a:pt x="2318" y="14374"/>
                </a:lnTo>
                <a:lnTo>
                  <a:pt x="2710" y="14593"/>
                </a:lnTo>
                <a:lnTo>
                  <a:pt x="3226" y="14875"/>
                </a:lnTo>
                <a:lnTo>
                  <a:pt x="3586" y="15031"/>
                </a:lnTo>
                <a:lnTo>
                  <a:pt x="3915" y="15172"/>
                </a:lnTo>
                <a:lnTo>
                  <a:pt x="4260" y="15297"/>
                </a:lnTo>
                <a:lnTo>
                  <a:pt x="4588" y="15391"/>
                </a:lnTo>
                <a:lnTo>
                  <a:pt x="4933" y="15485"/>
                </a:lnTo>
                <a:lnTo>
                  <a:pt x="5293" y="15564"/>
                </a:lnTo>
                <a:lnTo>
                  <a:pt x="5669" y="15611"/>
                </a:lnTo>
                <a:lnTo>
                  <a:pt x="6076" y="15673"/>
                </a:lnTo>
                <a:lnTo>
                  <a:pt x="6420" y="15689"/>
                </a:lnTo>
                <a:lnTo>
                  <a:pt x="6702" y="15705"/>
                </a:lnTo>
                <a:lnTo>
                  <a:pt x="7031" y="15673"/>
                </a:lnTo>
                <a:lnTo>
                  <a:pt x="7469" y="15611"/>
                </a:lnTo>
                <a:lnTo>
                  <a:pt x="8189" y="15485"/>
                </a:lnTo>
                <a:lnTo>
                  <a:pt x="8534" y="15423"/>
                </a:lnTo>
                <a:lnTo>
                  <a:pt x="8784" y="15360"/>
                </a:lnTo>
                <a:lnTo>
                  <a:pt x="9442" y="15188"/>
                </a:lnTo>
                <a:lnTo>
                  <a:pt x="9771" y="15078"/>
                </a:lnTo>
                <a:lnTo>
                  <a:pt x="10162" y="14922"/>
                </a:lnTo>
                <a:lnTo>
                  <a:pt x="10585" y="14718"/>
                </a:lnTo>
                <a:lnTo>
                  <a:pt x="11039" y="14468"/>
                </a:lnTo>
                <a:lnTo>
                  <a:pt x="11493" y="14186"/>
                </a:lnTo>
                <a:lnTo>
                  <a:pt x="11963" y="13888"/>
                </a:lnTo>
                <a:lnTo>
                  <a:pt x="12432" y="13560"/>
                </a:lnTo>
                <a:lnTo>
                  <a:pt x="12871" y="13231"/>
                </a:lnTo>
                <a:lnTo>
                  <a:pt x="13153" y="12980"/>
                </a:lnTo>
                <a:lnTo>
                  <a:pt x="13497" y="12636"/>
                </a:lnTo>
                <a:lnTo>
                  <a:pt x="13779" y="12338"/>
                </a:lnTo>
                <a:lnTo>
                  <a:pt x="13857" y="12229"/>
                </a:lnTo>
                <a:lnTo>
                  <a:pt x="13888" y="12166"/>
                </a:lnTo>
                <a:lnTo>
                  <a:pt x="13935" y="12103"/>
                </a:lnTo>
                <a:lnTo>
                  <a:pt x="14029" y="11994"/>
                </a:lnTo>
                <a:lnTo>
                  <a:pt x="14076" y="11916"/>
                </a:lnTo>
                <a:lnTo>
                  <a:pt x="14123" y="11837"/>
                </a:lnTo>
                <a:lnTo>
                  <a:pt x="14170" y="11759"/>
                </a:lnTo>
                <a:lnTo>
                  <a:pt x="14186" y="11681"/>
                </a:lnTo>
                <a:lnTo>
                  <a:pt x="14202" y="11602"/>
                </a:lnTo>
                <a:lnTo>
                  <a:pt x="14233" y="11540"/>
                </a:lnTo>
                <a:lnTo>
                  <a:pt x="14264" y="11509"/>
                </a:lnTo>
                <a:lnTo>
                  <a:pt x="14311" y="11509"/>
                </a:lnTo>
                <a:lnTo>
                  <a:pt x="14358" y="11477"/>
                </a:lnTo>
                <a:lnTo>
                  <a:pt x="14421" y="11415"/>
                </a:lnTo>
                <a:lnTo>
                  <a:pt x="14483" y="11336"/>
                </a:lnTo>
                <a:lnTo>
                  <a:pt x="14562" y="11227"/>
                </a:lnTo>
                <a:lnTo>
                  <a:pt x="14781" y="10835"/>
                </a:lnTo>
                <a:lnTo>
                  <a:pt x="15016" y="10397"/>
                </a:lnTo>
                <a:lnTo>
                  <a:pt x="15188" y="10005"/>
                </a:lnTo>
                <a:lnTo>
                  <a:pt x="15251" y="9880"/>
                </a:lnTo>
                <a:lnTo>
                  <a:pt x="15266" y="9802"/>
                </a:lnTo>
                <a:lnTo>
                  <a:pt x="15282" y="9739"/>
                </a:lnTo>
                <a:lnTo>
                  <a:pt x="15282" y="9724"/>
                </a:lnTo>
                <a:lnTo>
                  <a:pt x="15298" y="9708"/>
                </a:lnTo>
                <a:lnTo>
                  <a:pt x="15313" y="9708"/>
                </a:lnTo>
                <a:lnTo>
                  <a:pt x="15329" y="9677"/>
                </a:lnTo>
                <a:lnTo>
                  <a:pt x="15360" y="9567"/>
                </a:lnTo>
                <a:lnTo>
                  <a:pt x="15376" y="9458"/>
                </a:lnTo>
                <a:lnTo>
                  <a:pt x="15423" y="9379"/>
                </a:lnTo>
                <a:lnTo>
                  <a:pt x="15454" y="9301"/>
                </a:lnTo>
                <a:lnTo>
                  <a:pt x="15501" y="9207"/>
                </a:lnTo>
                <a:lnTo>
                  <a:pt x="15595" y="8925"/>
                </a:lnTo>
                <a:lnTo>
                  <a:pt x="15673" y="8549"/>
                </a:lnTo>
                <a:lnTo>
                  <a:pt x="15767" y="8080"/>
                </a:lnTo>
                <a:lnTo>
                  <a:pt x="15877" y="7438"/>
                </a:lnTo>
                <a:lnTo>
                  <a:pt x="15908" y="7219"/>
                </a:lnTo>
                <a:lnTo>
                  <a:pt x="15924" y="6999"/>
                </a:lnTo>
                <a:lnTo>
                  <a:pt x="15939" y="6796"/>
                </a:lnTo>
                <a:lnTo>
                  <a:pt x="15924" y="6592"/>
                </a:lnTo>
                <a:lnTo>
                  <a:pt x="15877" y="6091"/>
                </a:lnTo>
                <a:lnTo>
                  <a:pt x="15783" y="5481"/>
                </a:lnTo>
                <a:lnTo>
                  <a:pt x="15689" y="4933"/>
                </a:lnTo>
                <a:lnTo>
                  <a:pt x="15658" y="4760"/>
                </a:lnTo>
                <a:lnTo>
                  <a:pt x="15626" y="4667"/>
                </a:lnTo>
                <a:lnTo>
                  <a:pt x="15548" y="4479"/>
                </a:lnTo>
                <a:lnTo>
                  <a:pt x="15423" y="4119"/>
                </a:lnTo>
                <a:lnTo>
                  <a:pt x="15282" y="3774"/>
                </a:lnTo>
                <a:lnTo>
                  <a:pt x="15094" y="3383"/>
                </a:lnTo>
                <a:lnTo>
                  <a:pt x="14906" y="3054"/>
                </a:lnTo>
                <a:lnTo>
                  <a:pt x="14844" y="2944"/>
                </a:lnTo>
                <a:lnTo>
                  <a:pt x="14781" y="2897"/>
                </a:lnTo>
                <a:lnTo>
                  <a:pt x="14718" y="2803"/>
                </a:lnTo>
                <a:lnTo>
                  <a:pt x="14624" y="2631"/>
                </a:lnTo>
                <a:lnTo>
                  <a:pt x="14546" y="2506"/>
                </a:lnTo>
                <a:lnTo>
                  <a:pt x="14405" y="2318"/>
                </a:lnTo>
                <a:lnTo>
                  <a:pt x="14217" y="2099"/>
                </a:lnTo>
                <a:lnTo>
                  <a:pt x="14014" y="1880"/>
                </a:lnTo>
                <a:lnTo>
                  <a:pt x="13732" y="1629"/>
                </a:lnTo>
                <a:lnTo>
                  <a:pt x="13450" y="1379"/>
                </a:lnTo>
                <a:lnTo>
                  <a:pt x="13168" y="1159"/>
                </a:lnTo>
                <a:lnTo>
                  <a:pt x="12871" y="956"/>
                </a:lnTo>
                <a:lnTo>
                  <a:pt x="12558" y="768"/>
                </a:lnTo>
                <a:lnTo>
                  <a:pt x="12244" y="611"/>
                </a:lnTo>
                <a:lnTo>
                  <a:pt x="11931" y="455"/>
                </a:lnTo>
                <a:lnTo>
                  <a:pt x="11603" y="330"/>
                </a:lnTo>
                <a:lnTo>
                  <a:pt x="11274" y="220"/>
                </a:lnTo>
                <a:lnTo>
                  <a:pt x="10945" y="142"/>
                </a:lnTo>
                <a:lnTo>
                  <a:pt x="10601" y="79"/>
                </a:lnTo>
                <a:lnTo>
                  <a:pt x="10272" y="32"/>
                </a:lnTo>
                <a:lnTo>
                  <a:pt x="9927"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8" name="Google Shape;698;p2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699" name="Google Shape;699;p2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(Treatment)</a:t>
            </a:r>
            <a:endParaRPr sz="2200"/>
          </a:p>
        </p:txBody>
      </p:sp>
      <p:sp>
        <p:nvSpPr>
          <p:cNvPr id="700" name="Google Shape;700;p26"/>
          <p:cNvSpPr txBox="1"/>
          <p:nvPr/>
        </p:nvSpPr>
        <p:spPr>
          <a:xfrm>
            <a:off x="-4769225" y="709235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6AA84F"/>
              </a:solidFill>
            </a:endParaRPr>
          </a:p>
          <a:p>
            <a:pPr indent="0" lvl="0" marL="0" rtl="0" algn="l">
              <a:spcBef>
                <a:spcPts val="0"/>
              </a:spcBef>
              <a:spcAft>
                <a:spcPts val="0"/>
              </a:spcAft>
              <a:buNone/>
            </a:pPr>
            <a:r>
              <a:t/>
            </a:r>
            <a:endParaRPr/>
          </a:p>
        </p:txBody>
      </p:sp>
      <p:pic>
        <p:nvPicPr>
          <p:cNvPr id="701" name="Google Shape;701;p26"/>
          <p:cNvPicPr preferRelativeResize="0"/>
          <p:nvPr/>
        </p:nvPicPr>
        <p:blipFill>
          <a:blip r:embed="rId3">
            <a:alphaModFix/>
          </a:blip>
          <a:stretch>
            <a:fillRect/>
          </a:stretch>
        </p:blipFill>
        <p:spPr>
          <a:xfrm>
            <a:off x="1411225" y="6272163"/>
            <a:ext cx="1359800" cy="3630812"/>
          </a:xfrm>
          <a:prstGeom prst="rect">
            <a:avLst/>
          </a:prstGeom>
          <a:noFill/>
          <a:ln>
            <a:noFill/>
          </a:ln>
        </p:spPr>
      </p:pic>
      <p:pic>
        <p:nvPicPr>
          <p:cNvPr id="702" name="Google Shape;702;p26"/>
          <p:cNvPicPr preferRelativeResize="0"/>
          <p:nvPr/>
        </p:nvPicPr>
        <p:blipFill rotWithShape="1">
          <a:blip r:embed="rId4">
            <a:alphaModFix/>
          </a:blip>
          <a:srcRect b="-43307" l="-21653" r="-21653" t="0"/>
          <a:stretch/>
        </p:blipFill>
        <p:spPr>
          <a:xfrm>
            <a:off x="247350" y="1488175"/>
            <a:ext cx="2685900" cy="1269513"/>
          </a:xfrm>
          <a:prstGeom prst="rect">
            <a:avLst/>
          </a:prstGeom>
          <a:noFill/>
          <a:ln>
            <a:noFill/>
          </a:ln>
        </p:spPr>
      </p:pic>
      <p:grpSp>
        <p:nvGrpSpPr>
          <p:cNvPr id="703" name="Google Shape;703;p26"/>
          <p:cNvGrpSpPr/>
          <p:nvPr/>
        </p:nvGrpSpPr>
        <p:grpSpPr>
          <a:xfrm>
            <a:off x="343944" y="864840"/>
            <a:ext cx="467181" cy="476434"/>
            <a:chOff x="2410712" y="2415450"/>
            <a:chExt cx="312600" cy="312600"/>
          </a:xfrm>
        </p:grpSpPr>
        <p:sp>
          <p:nvSpPr>
            <p:cNvPr id="704" name="Google Shape;704;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6" name="Google Shape;706;p26"/>
          <p:cNvSpPr txBox="1"/>
          <p:nvPr/>
        </p:nvSpPr>
        <p:spPr>
          <a:xfrm>
            <a:off x="801225" y="891475"/>
            <a:ext cx="4876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Surgical repair of uncomplicated hernia</a:t>
            </a:r>
            <a:endParaRPr b="1" sz="1800">
              <a:solidFill>
                <a:srgbClr val="006D77"/>
              </a:solidFill>
              <a:highlight>
                <a:srgbClr val="EDF9F9"/>
              </a:highlight>
              <a:latin typeface="Lora"/>
              <a:ea typeface="Lora"/>
              <a:cs typeface="Lora"/>
              <a:sym typeface="Lora"/>
            </a:endParaRPr>
          </a:p>
        </p:txBody>
      </p:sp>
      <p:sp>
        <p:nvSpPr>
          <p:cNvPr id="707" name="Google Shape;707;p26"/>
          <p:cNvSpPr txBox="1"/>
          <p:nvPr/>
        </p:nvSpPr>
        <p:spPr>
          <a:xfrm>
            <a:off x="2294763" y="3491675"/>
            <a:ext cx="3000000" cy="2216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Repair Types </a:t>
            </a:r>
            <a:r>
              <a:rPr lang="en-GB" sz="1100">
                <a:solidFill>
                  <a:srgbClr val="6AA84F"/>
                </a:solidFill>
                <a:latin typeface="Mada"/>
                <a:ea typeface="Mada"/>
                <a:cs typeface="Mada"/>
                <a:sym typeface="Mada"/>
              </a:rPr>
              <a:t>(No need to know the details of these procedures and how they are done. But at least have an idea about the different names)</a:t>
            </a:r>
            <a:endParaRPr sz="1100">
              <a:solidFill>
                <a:srgbClr val="6AA84F"/>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Iliopubic Tract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Bassini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Shouldice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Cooper Ligament (McVay) </a:t>
            </a:r>
            <a:endParaRPr sz="1100">
              <a:solidFill>
                <a:schemeClr val="dk1"/>
              </a:solidFill>
              <a:latin typeface="Mada"/>
              <a:ea typeface="Mada"/>
              <a:cs typeface="Mada"/>
              <a:sym typeface="Mada"/>
            </a:endParaRPr>
          </a:p>
          <a:p>
            <a:pPr indent="-298450" lvl="1" marL="914400" rtl="0" algn="l">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Lichtenstein (most common)  </a:t>
            </a:r>
            <a:endParaRPr sz="1100">
              <a:solidFill>
                <a:srgbClr val="CC0000"/>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Plug and Patch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Preperitoneal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Laparoscopic  </a:t>
            </a:r>
            <a:endParaRPr sz="1100">
              <a:solidFill>
                <a:schemeClr val="dk1"/>
              </a:solidFill>
              <a:latin typeface="Mada"/>
              <a:ea typeface="Mada"/>
              <a:cs typeface="Mada"/>
              <a:sym typeface="Mada"/>
            </a:endParaRPr>
          </a:p>
        </p:txBody>
      </p:sp>
      <p:grpSp>
        <p:nvGrpSpPr>
          <p:cNvPr id="708" name="Google Shape;708;p26"/>
          <p:cNvGrpSpPr/>
          <p:nvPr/>
        </p:nvGrpSpPr>
        <p:grpSpPr>
          <a:xfrm>
            <a:off x="2730174" y="2328157"/>
            <a:ext cx="334138" cy="413480"/>
            <a:chOff x="4960900" y="2433225"/>
            <a:chExt cx="48525" cy="60050"/>
          </a:xfrm>
        </p:grpSpPr>
        <p:sp>
          <p:nvSpPr>
            <p:cNvPr id="709" name="Google Shape;709;p26"/>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11" name="Google Shape;711;p26"/>
          <p:cNvPicPr preferRelativeResize="0"/>
          <p:nvPr/>
        </p:nvPicPr>
        <p:blipFill>
          <a:blip r:embed="rId5">
            <a:alphaModFix/>
          </a:blip>
          <a:stretch>
            <a:fillRect/>
          </a:stretch>
        </p:blipFill>
        <p:spPr>
          <a:xfrm>
            <a:off x="896299" y="2381249"/>
            <a:ext cx="1164003" cy="1069200"/>
          </a:xfrm>
          <a:prstGeom prst="rect">
            <a:avLst/>
          </a:prstGeom>
          <a:noFill/>
          <a:ln>
            <a:noFill/>
          </a:ln>
        </p:spPr>
      </p:pic>
      <p:sp>
        <p:nvSpPr>
          <p:cNvPr id="712" name="Google Shape;712;p26"/>
          <p:cNvSpPr/>
          <p:nvPr/>
        </p:nvSpPr>
        <p:spPr>
          <a:xfrm>
            <a:off x="682475" y="5921325"/>
            <a:ext cx="2817300" cy="41694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13" name="Google Shape;713;p26"/>
          <p:cNvCxnSpPr/>
          <p:nvPr/>
        </p:nvCxnSpPr>
        <p:spPr>
          <a:xfrm>
            <a:off x="3499784" y="6430038"/>
            <a:ext cx="705900" cy="0"/>
          </a:xfrm>
          <a:prstGeom prst="straightConnector1">
            <a:avLst/>
          </a:prstGeom>
          <a:noFill/>
          <a:ln cap="flat" cmpd="sng" w="19050">
            <a:solidFill>
              <a:srgbClr val="83C5BE"/>
            </a:solidFill>
            <a:prstDash val="solid"/>
            <a:round/>
            <a:headEnd len="med" w="med" type="none"/>
            <a:tailEnd len="med" w="med" type="oval"/>
          </a:ln>
        </p:spPr>
      </p:cxnSp>
      <p:sp>
        <p:nvSpPr>
          <p:cNvPr id="714" name="Google Shape;714;p26"/>
          <p:cNvSpPr txBox="1"/>
          <p:nvPr/>
        </p:nvSpPr>
        <p:spPr>
          <a:xfrm>
            <a:off x="3559425" y="5989188"/>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Lichtenstein Repair</a:t>
            </a:r>
            <a:endParaRPr b="1" i="0" sz="1800" u="none" cap="none" strike="noStrike">
              <a:solidFill>
                <a:srgbClr val="006D77"/>
              </a:solidFill>
              <a:highlight>
                <a:srgbClr val="EDF9F9"/>
              </a:highlight>
              <a:latin typeface="Lora"/>
              <a:ea typeface="Lora"/>
              <a:cs typeface="Lora"/>
              <a:sym typeface="Lora"/>
            </a:endParaRPr>
          </a:p>
        </p:txBody>
      </p:sp>
      <p:sp>
        <p:nvSpPr>
          <p:cNvPr id="715" name="Google Shape;715;p26"/>
          <p:cNvSpPr txBox="1"/>
          <p:nvPr/>
        </p:nvSpPr>
        <p:spPr>
          <a:xfrm>
            <a:off x="3559425" y="6548700"/>
            <a:ext cx="3330900" cy="1069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 The lower border of the mesh is secured in place with a continuous suture to the inguinal ligament.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 Interrupted sutures are placed between the upper edge of the mesh and the underlying aponeurosis.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 A suture is placed laterally to close the two tails around the internal ring.</a:t>
            </a:r>
            <a:endParaRPr sz="1100">
              <a:solidFill>
                <a:srgbClr val="1C4588"/>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Lichtenstein repair used only for inguinal hernias</a:t>
            </a:r>
            <a:endParaRPr sz="1100">
              <a:solidFill>
                <a:srgbClr val="999999"/>
              </a:solidFill>
              <a:latin typeface="Mada"/>
              <a:ea typeface="Mada"/>
              <a:cs typeface="Mada"/>
              <a:sym typeface="Mada"/>
            </a:endParaRPr>
          </a:p>
          <a:p>
            <a:pPr indent="0" lvl="0" marL="457200" rtl="0" algn="l">
              <a:spcBef>
                <a:spcPts val="0"/>
              </a:spcBef>
              <a:spcAft>
                <a:spcPts val="0"/>
              </a:spcAft>
              <a:buNone/>
            </a:pPr>
            <a:r>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benefit of </a:t>
            </a:r>
            <a:r>
              <a:rPr b="1" lang="en-GB" sz="1100">
                <a:solidFill>
                  <a:srgbClr val="1C4588"/>
                </a:solidFill>
                <a:latin typeface="Mada"/>
                <a:ea typeface="Mada"/>
                <a:cs typeface="Mada"/>
                <a:sym typeface="Mada"/>
              </a:rPr>
              <a:t>laparoscopic surgery</a:t>
            </a:r>
            <a:r>
              <a:rPr lang="en-GB" sz="1100">
                <a:solidFill>
                  <a:srgbClr val="1C4588"/>
                </a:solidFill>
                <a:latin typeface="Mada"/>
                <a:ea typeface="Mada"/>
                <a:cs typeface="Mada"/>
                <a:sym typeface="Mada"/>
              </a:rPr>
              <a:t> is that the mesh is larger than that used at open surgery, and covers the direct, indirect and femoral hernial orifices. (</a:t>
            </a:r>
            <a:r>
              <a:rPr b="1" lang="en-GB" sz="1100">
                <a:solidFill>
                  <a:srgbClr val="1C4588"/>
                </a:solidFill>
                <a:latin typeface="Mada"/>
                <a:ea typeface="Mada"/>
                <a:cs typeface="Mada"/>
                <a:sym typeface="Mada"/>
              </a:rPr>
              <a:t>Prefered in bilateral or recurrent hernia)</a:t>
            </a:r>
            <a:endParaRPr b="1" sz="1100">
              <a:solidFill>
                <a:srgbClr val="1C4588"/>
              </a:solidFill>
              <a:latin typeface="Mada"/>
              <a:ea typeface="Mada"/>
              <a:cs typeface="Mada"/>
              <a:sym typeface="Mada"/>
            </a:endParaRPr>
          </a:p>
          <a:p>
            <a:pPr indent="0" lvl="0" marL="457200" rtl="0" algn="l">
              <a:spcBef>
                <a:spcPts val="0"/>
              </a:spcBef>
              <a:spcAft>
                <a:spcPts val="0"/>
              </a:spcAft>
              <a:buNone/>
            </a:pPr>
            <a:r>
              <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McVay (Cooper ligament) repair: This is the only anterior tissue repair approach that treats all three groin hernias (Indirect, Direct, and femoral)</a:t>
            </a:r>
            <a:endParaRPr sz="1100">
              <a:solidFill>
                <a:srgbClr val="999999"/>
              </a:solidFill>
              <a:latin typeface="Mada"/>
              <a:ea typeface="Mada"/>
              <a:cs typeface="Mada"/>
              <a:sym typeface="Mada"/>
            </a:endParaRPr>
          </a:p>
        </p:txBody>
      </p:sp>
      <p:sp>
        <p:nvSpPr>
          <p:cNvPr id="716" name="Google Shape;716;p26"/>
          <p:cNvSpPr/>
          <p:nvPr/>
        </p:nvSpPr>
        <p:spPr>
          <a:xfrm>
            <a:off x="630575" y="5761900"/>
            <a:ext cx="21318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Reference Pictures</a:t>
            </a:r>
            <a:endParaRPr b="1" sz="1500">
              <a:solidFill>
                <a:srgbClr val="1C4588"/>
              </a:solidFill>
              <a:latin typeface="Mada"/>
              <a:ea typeface="Mada"/>
              <a:cs typeface="Mada"/>
              <a:sym typeface="Mada"/>
            </a:endParaRPr>
          </a:p>
        </p:txBody>
      </p:sp>
      <p:grpSp>
        <p:nvGrpSpPr>
          <p:cNvPr id="717" name="Google Shape;717;p26"/>
          <p:cNvGrpSpPr/>
          <p:nvPr/>
        </p:nvGrpSpPr>
        <p:grpSpPr>
          <a:xfrm rot="-5400000">
            <a:off x="1385538" y="4540950"/>
            <a:ext cx="901525" cy="72900"/>
            <a:chOff x="5441200" y="3755900"/>
            <a:chExt cx="901525" cy="72900"/>
          </a:xfrm>
        </p:grpSpPr>
        <p:sp>
          <p:nvSpPr>
            <p:cNvPr id="718" name="Google Shape;718;p26"/>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19" name="Google Shape;719;p26"/>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20" name="Google Shape;720;p26"/>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21" name="Google Shape;721;p26"/>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22" name="Google Shape;722;p26"/>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23" name="Google Shape;723;p26"/>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724" name="Google Shape;724;p26"/>
          <p:cNvGrpSpPr/>
          <p:nvPr/>
        </p:nvGrpSpPr>
        <p:grpSpPr>
          <a:xfrm rot="-5400000">
            <a:off x="5500938" y="4540950"/>
            <a:ext cx="901525" cy="72900"/>
            <a:chOff x="5441200" y="3755900"/>
            <a:chExt cx="901525" cy="72900"/>
          </a:xfrm>
        </p:grpSpPr>
        <p:sp>
          <p:nvSpPr>
            <p:cNvPr id="725" name="Google Shape;725;p26"/>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26" name="Google Shape;726;p26"/>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27" name="Google Shape;727;p26"/>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28" name="Google Shape;728;p26"/>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29" name="Google Shape;729;p26"/>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30" name="Google Shape;730;p26"/>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731" name="Google Shape;731;p26"/>
          <p:cNvSpPr/>
          <p:nvPr/>
        </p:nvSpPr>
        <p:spPr>
          <a:xfrm>
            <a:off x="247350" y="3357275"/>
            <a:ext cx="1812900" cy="192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1C4588"/>
                </a:solidFill>
                <a:latin typeface="Mada"/>
                <a:ea typeface="Mada"/>
                <a:cs typeface="Mada"/>
                <a:sym typeface="Mada"/>
              </a:rPr>
              <a:t>Reference Picture</a:t>
            </a:r>
            <a:endParaRPr b="1" sz="1300">
              <a:solidFill>
                <a:srgbClr val="1C4588"/>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27"/>
          <p:cNvSpPr txBox="1"/>
          <p:nvPr/>
        </p:nvSpPr>
        <p:spPr>
          <a:xfrm>
            <a:off x="415575" y="1545738"/>
            <a:ext cx="2143200" cy="877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Single </a:t>
            </a:r>
            <a:r>
              <a:rPr b="1" lang="en-GB" sz="1100">
                <a:solidFill>
                  <a:schemeClr val="dk1"/>
                </a:solidFill>
                <a:latin typeface="Mada"/>
                <a:ea typeface="Mada"/>
                <a:cs typeface="Mada"/>
                <a:sym typeface="Mada"/>
              </a:rPr>
              <a:t>Anterior</a:t>
            </a:r>
            <a:r>
              <a:rPr lang="en-GB" sz="1100">
                <a:solidFill>
                  <a:schemeClr val="dk1"/>
                </a:solidFill>
                <a:latin typeface="Mada"/>
                <a:ea typeface="Mada"/>
                <a:cs typeface="Mada"/>
                <a:sym typeface="Mada"/>
              </a:rPr>
              <a:t> muscle: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Rectus abdominis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Linea Alba </a:t>
            </a:r>
            <a:r>
              <a:rPr lang="en-GB" sz="1100">
                <a:solidFill>
                  <a:schemeClr val="dk1"/>
                </a:solidFill>
                <a:latin typeface="Mada"/>
                <a:ea typeface="Mada"/>
                <a:cs typeface="Mada"/>
                <a:sym typeface="Mada"/>
              </a:rPr>
              <a:t>separates left RA from right RA </a:t>
            </a:r>
            <a:endParaRPr sz="1100">
              <a:solidFill>
                <a:schemeClr val="dk1"/>
              </a:solidFill>
              <a:latin typeface="Mada"/>
              <a:ea typeface="Mada"/>
              <a:cs typeface="Mada"/>
              <a:sym typeface="Mada"/>
            </a:endParaRPr>
          </a:p>
        </p:txBody>
      </p:sp>
      <p:sp>
        <p:nvSpPr>
          <p:cNvPr id="737" name="Google Shape;737;p27"/>
          <p:cNvSpPr/>
          <p:nvPr/>
        </p:nvSpPr>
        <p:spPr>
          <a:xfrm>
            <a:off x="415575" y="1545750"/>
            <a:ext cx="6754500" cy="22596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738" name="Google Shape;738;p27"/>
          <p:cNvSpPr txBox="1"/>
          <p:nvPr/>
        </p:nvSpPr>
        <p:spPr>
          <a:xfrm>
            <a:off x="4916125" y="1617575"/>
            <a:ext cx="19242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the middle of the abdomen we have the umbilicus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Arcuate line: 3-6cm below the umbilicus</a:t>
            </a:r>
            <a:endParaRPr sz="1100">
              <a:solidFill>
                <a:schemeClr val="dk1"/>
              </a:solidFill>
              <a:latin typeface="Mada"/>
              <a:ea typeface="Mada"/>
              <a:cs typeface="Mada"/>
              <a:sym typeface="Mada"/>
            </a:endParaRPr>
          </a:p>
        </p:txBody>
      </p:sp>
      <p:sp>
        <p:nvSpPr>
          <p:cNvPr id="739" name="Google Shape;739;p27"/>
          <p:cNvSpPr/>
          <p:nvPr/>
        </p:nvSpPr>
        <p:spPr>
          <a:xfrm>
            <a:off x="2993023" y="2186398"/>
            <a:ext cx="1599600" cy="14775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7"/>
          <p:cNvSpPr/>
          <p:nvPr/>
        </p:nvSpPr>
        <p:spPr>
          <a:xfrm>
            <a:off x="641327" y="3940125"/>
            <a:ext cx="2817300" cy="6511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2" name="Google Shape;742;p27"/>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43" name="Google Shape;743;p27"/>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3- Other Hernias (Ventral Hernias)</a:t>
            </a:r>
            <a:endParaRPr sz="2200"/>
          </a:p>
        </p:txBody>
      </p:sp>
      <p:grpSp>
        <p:nvGrpSpPr>
          <p:cNvPr id="744" name="Google Shape;744;p27"/>
          <p:cNvGrpSpPr/>
          <p:nvPr/>
        </p:nvGrpSpPr>
        <p:grpSpPr>
          <a:xfrm>
            <a:off x="343944" y="864840"/>
            <a:ext cx="467181" cy="476434"/>
            <a:chOff x="2410712" y="2415450"/>
            <a:chExt cx="312600" cy="312600"/>
          </a:xfrm>
        </p:grpSpPr>
        <p:sp>
          <p:nvSpPr>
            <p:cNvPr id="745" name="Google Shape;745;p2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7" name="Google Shape;747;p27"/>
          <p:cNvSpPr txBox="1"/>
          <p:nvPr/>
        </p:nvSpPr>
        <p:spPr>
          <a:xfrm>
            <a:off x="801225" y="891475"/>
            <a:ext cx="5525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Surgical anatomy of Anterior abdominal wall</a:t>
            </a:r>
            <a:endParaRPr b="1" sz="1800">
              <a:solidFill>
                <a:srgbClr val="006D77"/>
              </a:solidFill>
              <a:highlight>
                <a:srgbClr val="EDF9F9"/>
              </a:highlight>
              <a:latin typeface="Lora"/>
              <a:ea typeface="Lora"/>
              <a:cs typeface="Lora"/>
              <a:sym typeface="Lora"/>
            </a:endParaRPr>
          </a:p>
        </p:txBody>
      </p:sp>
      <p:pic>
        <p:nvPicPr>
          <p:cNvPr id="748" name="Google Shape;748;p27"/>
          <p:cNvPicPr preferRelativeResize="0"/>
          <p:nvPr/>
        </p:nvPicPr>
        <p:blipFill>
          <a:blip r:embed="rId3">
            <a:alphaModFix/>
          </a:blip>
          <a:stretch>
            <a:fillRect/>
          </a:stretch>
        </p:blipFill>
        <p:spPr>
          <a:xfrm>
            <a:off x="3042213" y="2245800"/>
            <a:ext cx="1505099" cy="1336219"/>
          </a:xfrm>
          <a:prstGeom prst="rect">
            <a:avLst/>
          </a:prstGeom>
          <a:noFill/>
          <a:ln>
            <a:noFill/>
          </a:ln>
        </p:spPr>
      </p:pic>
      <p:pic>
        <p:nvPicPr>
          <p:cNvPr id="749" name="Google Shape;749;p27"/>
          <p:cNvPicPr preferRelativeResize="0"/>
          <p:nvPr/>
        </p:nvPicPr>
        <p:blipFill>
          <a:blip r:embed="rId4">
            <a:alphaModFix/>
          </a:blip>
          <a:stretch>
            <a:fillRect/>
          </a:stretch>
        </p:blipFill>
        <p:spPr>
          <a:xfrm>
            <a:off x="856529" y="4231050"/>
            <a:ext cx="2386899" cy="1993927"/>
          </a:xfrm>
          <a:prstGeom prst="rect">
            <a:avLst/>
          </a:prstGeom>
          <a:noFill/>
          <a:ln>
            <a:noFill/>
          </a:ln>
        </p:spPr>
      </p:pic>
      <p:pic>
        <p:nvPicPr>
          <p:cNvPr id="750" name="Google Shape;750;p27"/>
          <p:cNvPicPr preferRelativeResize="0"/>
          <p:nvPr/>
        </p:nvPicPr>
        <p:blipFill>
          <a:blip r:embed="rId5">
            <a:alphaModFix/>
          </a:blip>
          <a:stretch>
            <a:fillRect/>
          </a:stretch>
        </p:blipFill>
        <p:spPr>
          <a:xfrm>
            <a:off x="863181" y="6698399"/>
            <a:ext cx="2386901" cy="1846513"/>
          </a:xfrm>
          <a:prstGeom prst="rect">
            <a:avLst/>
          </a:prstGeom>
          <a:noFill/>
          <a:ln>
            <a:noFill/>
          </a:ln>
        </p:spPr>
      </p:pic>
      <p:sp>
        <p:nvSpPr>
          <p:cNvPr id="751" name="Google Shape;751;p27"/>
          <p:cNvSpPr txBox="1"/>
          <p:nvPr/>
        </p:nvSpPr>
        <p:spPr>
          <a:xfrm>
            <a:off x="533475" y="2722175"/>
            <a:ext cx="21432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3 </a:t>
            </a:r>
            <a:r>
              <a:rPr b="1" lang="en-GB" sz="1100">
                <a:solidFill>
                  <a:schemeClr val="dk1"/>
                </a:solidFill>
                <a:latin typeface="Mada"/>
                <a:ea typeface="Mada"/>
                <a:cs typeface="Mada"/>
                <a:sym typeface="Mada"/>
              </a:rPr>
              <a:t>Lateral</a:t>
            </a:r>
            <a:r>
              <a:rPr lang="en-GB" sz="1100">
                <a:solidFill>
                  <a:schemeClr val="dk1"/>
                </a:solidFill>
                <a:latin typeface="Mada"/>
                <a:ea typeface="Mada"/>
                <a:cs typeface="Mada"/>
                <a:sym typeface="Mada"/>
              </a:rPr>
              <a:t> muscles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External oblique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Internal oblique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Transversus Abdominis</a:t>
            </a:r>
            <a:endParaRPr sz="1100">
              <a:solidFill>
                <a:schemeClr val="dk1"/>
              </a:solidFill>
              <a:latin typeface="Mada"/>
              <a:ea typeface="Mada"/>
              <a:cs typeface="Mada"/>
              <a:sym typeface="Mada"/>
            </a:endParaRPr>
          </a:p>
        </p:txBody>
      </p:sp>
      <p:cxnSp>
        <p:nvCxnSpPr>
          <p:cNvPr id="752" name="Google Shape;752;p27"/>
          <p:cNvCxnSpPr>
            <a:stCxn id="739" idx="1"/>
          </p:cNvCxnSpPr>
          <p:nvPr/>
        </p:nvCxnSpPr>
        <p:spPr>
          <a:xfrm flipH="1" rot="10800000">
            <a:off x="2993023" y="2913748"/>
            <a:ext cx="370500" cy="11400"/>
          </a:xfrm>
          <a:prstGeom prst="bentConnector3">
            <a:avLst>
              <a:gd fmla="val -64271" name="adj1"/>
            </a:avLst>
          </a:prstGeom>
          <a:noFill/>
          <a:ln cap="flat" cmpd="sng" w="19050">
            <a:solidFill>
              <a:srgbClr val="9E9E9E"/>
            </a:solidFill>
            <a:prstDash val="solid"/>
            <a:round/>
            <a:headEnd len="med" w="med" type="none"/>
            <a:tailEnd len="med" w="med" type="oval"/>
          </a:ln>
        </p:spPr>
      </p:cxnSp>
      <p:sp>
        <p:nvSpPr>
          <p:cNvPr id="753" name="Google Shape;753;p27"/>
          <p:cNvSpPr/>
          <p:nvPr/>
        </p:nvSpPr>
        <p:spPr>
          <a:xfrm>
            <a:off x="2661138" y="2840201"/>
            <a:ext cx="159000" cy="159000"/>
          </a:xfrm>
          <a:prstGeom prst="ellipse">
            <a:avLst/>
          </a:pr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4" name="Google Shape;754;p27"/>
          <p:cNvGrpSpPr/>
          <p:nvPr/>
        </p:nvGrpSpPr>
        <p:grpSpPr>
          <a:xfrm>
            <a:off x="2501826" y="1852551"/>
            <a:ext cx="1340324" cy="1034324"/>
            <a:chOff x="2501826" y="1852551"/>
            <a:chExt cx="1340324" cy="1034324"/>
          </a:xfrm>
        </p:grpSpPr>
        <p:cxnSp>
          <p:nvCxnSpPr>
            <p:cNvPr id="755" name="Google Shape;755;p27"/>
            <p:cNvCxnSpPr/>
            <p:nvPr/>
          </p:nvCxnSpPr>
          <p:spPr>
            <a:xfrm>
              <a:off x="2610950" y="1931675"/>
              <a:ext cx="1231200" cy="955200"/>
            </a:xfrm>
            <a:prstGeom prst="bentConnector3">
              <a:avLst>
                <a:gd fmla="val 87928" name="adj1"/>
              </a:avLst>
            </a:prstGeom>
            <a:noFill/>
            <a:ln cap="flat" cmpd="sng" w="19050">
              <a:solidFill>
                <a:srgbClr val="9E9E9E"/>
              </a:solidFill>
              <a:prstDash val="solid"/>
              <a:round/>
              <a:headEnd len="med" w="med" type="none"/>
              <a:tailEnd len="med" w="med" type="oval"/>
            </a:ln>
          </p:spPr>
        </p:cxnSp>
        <p:sp>
          <p:nvSpPr>
            <p:cNvPr id="756" name="Google Shape;756;p27"/>
            <p:cNvSpPr/>
            <p:nvPr/>
          </p:nvSpPr>
          <p:spPr>
            <a:xfrm>
              <a:off x="2501826" y="1852551"/>
              <a:ext cx="159000" cy="159000"/>
            </a:xfrm>
            <a:prstGeom prst="ellipse">
              <a:avLst/>
            </a:pr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57" name="Google Shape;757;p27"/>
          <p:cNvCxnSpPr/>
          <p:nvPr/>
        </p:nvCxnSpPr>
        <p:spPr>
          <a:xfrm flipH="1">
            <a:off x="3809144" y="2077142"/>
            <a:ext cx="1105500" cy="1067400"/>
          </a:xfrm>
          <a:prstGeom prst="bentConnector3">
            <a:avLst>
              <a:gd fmla="val 50000" name="adj1"/>
            </a:avLst>
          </a:prstGeom>
          <a:noFill/>
          <a:ln cap="flat" cmpd="sng" w="19050">
            <a:solidFill>
              <a:srgbClr val="9E9E9E"/>
            </a:solidFill>
            <a:prstDash val="solid"/>
            <a:round/>
            <a:headEnd len="med" w="med" type="none"/>
            <a:tailEnd len="med" w="med" type="oval"/>
          </a:ln>
        </p:spPr>
      </p:cxnSp>
      <p:sp>
        <p:nvSpPr>
          <p:cNvPr id="758" name="Google Shape;758;p27"/>
          <p:cNvSpPr/>
          <p:nvPr/>
        </p:nvSpPr>
        <p:spPr>
          <a:xfrm>
            <a:off x="4903046" y="1993439"/>
            <a:ext cx="159000" cy="1590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9" name="Google Shape;759;p27"/>
          <p:cNvCxnSpPr/>
          <p:nvPr/>
        </p:nvCxnSpPr>
        <p:spPr>
          <a:xfrm>
            <a:off x="3458636" y="4448838"/>
            <a:ext cx="705900" cy="0"/>
          </a:xfrm>
          <a:prstGeom prst="straightConnector1">
            <a:avLst/>
          </a:prstGeom>
          <a:noFill/>
          <a:ln cap="flat" cmpd="sng" w="19050">
            <a:solidFill>
              <a:srgbClr val="83C5BE"/>
            </a:solidFill>
            <a:prstDash val="solid"/>
            <a:round/>
            <a:headEnd len="med" w="med" type="none"/>
            <a:tailEnd len="med" w="med" type="oval"/>
          </a:ln>
        </p:spPr>
      </p:cxnSp>
      <p:sp>
        <p:nvSpPr>
          <p:cNvPr id="760" name="Google Shape;760;p27"/>
          <p:cNvSpPr txBox="1"/>
          <p:nvPr/>
        </p:nvSpPr>
        <p:spPr>
          <a:xfrm>
            <a:off x="3518277" y="4007988"/>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Above arcuate line</a:t>
            </a:r>
            <a:endParaRPr b="1" i="0" sz="1800" u="none" cap="none" strike="noStrike">
              <a:solidFill>
                <a:srgbClr val="006D77"/>
              </a:solidFill>
              <a:highlight>
                <a:srgbClr val="EDF9F9"/>
              </a:highlight>
              <a:latin typeface="Lora"/>
              <a:ea typeface="Lora"/>
              <a:cs typeface="Lora"/>
              <a:sym typeface="Lora"/>
            </a:endParaRPr>
          </a:p>
        </p:txBody>
      </p:sp>
      <p:sp>
        <p:nvSpPr>
          <p:cNvPr id="761" name="Google Shape;761;p27"/>
          <p:cNvSpPr txBox="1"/>
          <p:nvPr/>
        </p:nvSpPr>
        <p:spPr>
          <a:xfrm>
            <a:off x="3518277" y="4491300"/>
            <a:ext cx="3518100" cy="244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Posterior rectus sheath:</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present above, </a:t>
            </a:r>
            <a:r>
              <a:rPr b="1" lang="en-GB" sz="1200">
                <a:latin typeface="Mada"/>
                <a:ea typeface="Mada"/>
                <a:cs typeface="Mada"/>
                <a:sym typeface="Mada"/>
              </a:rPr>
              <a:t>absent below arcuate line. </a:t>
            </a:r>
            <a:r>
              <a:rPr b="1" lang="en-GB" sz="1200">
                <a:solidFill>
                  <a:srgbClr val="6AA84F"/>
                </a:solidFill>
                <a:latin typeface="Mada"/>
                <a:ea typeface="Mada"/>
                <a:cs typeface="Mada"/>
                <a:sym typeface="Mada"/>
              </a:rPr>
              <a:t>(most important fact)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Anterior rectus sheath:</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Formed by </a:t>
            </a:r>
            <a:r>
              <a:rPr b="1" lang="en-GB" sz="1200">
                <a:latin typeface="Mada"/>
                <a:ea typeface="Mada"/>
                <a:cs typeface="Mada"/>
                <a:sym typeface="Mada"/>
              </a:rPr>
              <a:t>External oblique aponeurosis</a:t>
            </a:r>
            <a:r>
              <a:rPr lang="en-GB" sz="1200">
                <a:latin typeface="Mada"/>
                <a:ea typeface="Mada"/>
                <a:cs typeface="Mada"/>
                <a:sym typeface="Mada"/>
              </a:rPr>
              <a:t> always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Internal Oblique muscle</a:t>
            </a:r>
            <a:r>
              <a:rPr lang="en-GB" sz="1200">
                <a:latin typeface="Mada"/>
                <a:ea typeface="Mada"/>
                <a:cs typeface="Mada"/>
                <a:sym typeface="Mada"/>
              </a:rPr>
              <a:t>  aponeurosis contributes to </a:t>
            </a:r>
            <a:r>
              <a:rPr b="1" lang="en-GB" sz="1200">
                <a:latin typeface="Mada"/>
                <a:ea typeface="Mada"/>
                <a:cs typeface="Mada"/>
                <a:sym typeface="Mada"/>
              </a:rPr>
              <a:t>both</a:t>
            </a:r>
            <a:r>
              <a:rPr lang="en-GB" sz="1200">
                <a:latin typeface="Mada"/>
                <a:ea typeface="Mada"/>
                <a:cs typeface="Mada"/>
                <a:sym typeface="Mada"/>
              </a:rPr>
              <a:t> the anterior and posterior rectus sheaths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Transversus abdominis</a:t>
            </a:r>
            <a:r>
              <a:rPr lang="en-GB" sz="1200">
                <a:latin typeface="Mada"/>
                <a:ea typeface="Mada"/>
                <a:cs typeface="Mada"/>
                <a:sym typeface="Mada"/>
              </a:rPr>
              <a:t>  aponeurosis passes posterior to the rectus muscle to form the </a:t>
            </a:r>
            <a:r>
              <a:rPr b="1" lang="en-GB" sz="1200">
                <a:latin typeface="Mada"/>
                <a:ea typeface="Mada"/>
                <a:cs typeface="Mada"/>
                <a:sym typeface="Mada"/>
              </a:rPr>
              <a:t>posterior rectus sheath.   </a:t>
            </a:r>
            <a:endParaRPr b="1" sz="1200">
              <a:latin typeface="Mada"/>
              <a:ea typeface="Mada"/>
              <a:cs typeface="Mada"/>
              <a:sym typeface="Mada"/>
            </a:endParaRPr>
          </a:p>
        </p:txBody>
      </p:sp>
      <p:cxnSp>
        <p:nvCxnSpPr>
          <p:cNvPr id="762" name="Google Shape;762;p27"/>
          <p:cNvCxnSpPr/>
          <p:nvPr/>
        </p:nvCxnSpPr>
        <p:spPr>
          <a:xfrm>
            <a:off x="3467887" y="7601238"/>
            <a:ext cx="705900" cy="0"/>
          </a:xfrm>
          <a:prstGeom prst="straightConnector1">
            <a:avLst/>
          </a:prstGeom>
          <a:noFill/>
          <a:ln cap="flat" cmpd="sng" w="19050">
            <a:solidFill>
              <a:srgbClr val="83C5BE"/>
            </a:solidFill>
            <a:prstDash val="solid"/>
            <a:round/>
            <a:headEnd len="med" w="med" type="none"/>
            <a:tailEnd len="med" w="med" type="oval"/>
          </a:ln>
        </p:spPr>
      </p:cxnSp>
      <p:sp>
        <p:nvSpPr>
          <p:cNvPr id="763" name="Google Shape;763;p27"/>
          <p:cNvSpPr txBox="1"/>
          <p:nvPr/>
        </p:nvSpPr>
        <p:spPr>
          <a:xfrm>
            <a:off x="3527528" y="7160388"/>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Below arcuate line</a:t>
            </a:r>
            <a:endParaRPr b="1" i="0" sz="1800" u="none" cap="none" strike="noStrike">
              <a:solidFill>
                <a:srgbClr val="006D77"/>
              </a:solidFill>
              <a:highlight>
                <a:srgbClr val="EDF9F9"/>
              </a:highlight>
              <a:latin typeface="Lora"/>
              <a:ea typeface="Lora"/>
              <a:cs typeface="Lora"/>
              <a:sym typeface="Lora"/>
            </a:endParaRPr>
          </a:p>
        </p:txBody>
      </p:sp>
      <p:sp>
        <p:nvSpPr>
          <p:cNvPr id="764" name="Google Shape;764;p27"/>
          <p:cNvSpPr txBox="1"/>
          <p:nvPr/>
        </p:nvSpPr>
        <p:spPr>
          <a:xfrm>
            <a:off x="8634425" y="73791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65" name="Google Shape;765;p27"/>
          <p:cNvSpPr txBox="1"/>
          <p:nvPr/>
        </p:nvSpPr>
        <p:spPr>
          <a:xfrm>
            <a:off x="3518275" y="7719900"/>
            <a:ext cx="3518100" cy="1477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Internal</a:t>
            </a:r>
            <a:r>
              <a:rPr lang="en-GB" sz="1200">
                <a:latin typeface="Mada"/>
                <a:ea typeface="Mada"/>
                <a:cs typeface="Mada"/>
                <a:sym typeface="Mada"/>
              </a:rPr>
              <a:t> oblique and transversus abdominis aponeurosis: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 anterior to the rectus muscle.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Rectus abdominis muscles are nearly fused with the transversalis fascia.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This distinction is important in the laparoscopic approach to inguinal hernia repair. </a:t>
            </a:r>
            <a:endParaRPr b="1" sz="1200">
              <a:latin typeface="Mada"/>
              <a:ea typeface="Mada"/>
              <a:cs typeface="Mada"/>
              <a:sym typeface="Mada"/>
            </a:endParaRPr>
          </a:p>
        </p:txBody>
      </p:sp>
      <p:pic>
        <p:nvPicPr>
          <p:cNvPr id="766" name="Google Shape;766;p27"/>
          <p:cNvPicPr preferRelativeResize="0"/>
          <p:nvPr/>
        </p:nvPicPr>
        <p:blipFill>
          <a:blip r:embed="rId6">
            <a:alphaModFix/>
          </a:blip>
          <a:stretch>
            <a:fillRect/>
          </a:stretch>
        </p:blipFill>
        <p:spPr>
          <a:xfrm>
            <a:off x="1054527" y="8654950"/>
            <a:ext cx="2000399" cy="1604650"/>
          </a:xfrm>
          <a:prstGeom prst="rect">
            <a:avLst/>
          </a:prstGeom>
          <a:noFill/>
          <a:ln>
            <a:noFill/>
          </a:ln>
        </p:spPr>
      </p:pic>
      <p:cxnSp>
        <p:nvCxnSpPr>
          <p:cNvPr id="767" name="Google Shape;767;p27"/>
          <p:cNvCxnSpPr/>
          <p:nvPr/>
        </p:nvCxnSpPr>
        <p:spPr>
          <a:xfrm rot="10800000">
            <a:off x="3442625" y="3339450"/>
            <a:ext cx="1896300" cy="61800"/>
          </a:xfrm>
          <a:prstGeom prst="bentConnector3">
            <a:avLst>
              <a:gd fmla="val 50000" name="adj1"/>
            </a:avLst>
          </a:prstGeom>
          <a:noFill/>
          <a:ln cap="flat" cmpd="sng" w="19050">
            <a:solidFill>
              <a:srgbClr val="9E9E9E"/>
            </a:solidFill>
            <a:prstDash val="solid"/>
            <a:round/>
            <a:headEnd len="med" w="med" type="none"/>
            <a:tailEnd len="med" w="med" type="oval"/>
          </a:ln>
        </p:spPr>
      </p:cxnSp>
      <p:sp>
        <p:nvSpPr>
          <p:cNvPr id="768" name="Google Shape;768;p27"/>
          <p:cNvSpPr txBox="1"/>
          <p:nvPr/>
        </p:nvSpPr>
        <p:spPr>
          <a:xfrm>
            <a:off x="5233425" y="2773973"/>
            <a:ext cx="17133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Linea semilunar lies between anterior muscle and lateral muscles</a:t>
            </a:r>
            <a:endParaRPr sz="1100">
              <a:solidFill>
                <a:schemeClr val="dk1"/>
              </a:solidFill>
              <a:latin typeface="Mada"/>
              <a:ea typeface="Mada"/>
              <a:cs typeface="Mada"/>
              <a:sym typeface="Mada"/>
            </a:endParaRPr>
          </a:p>
        </p:txBody>
      </p:sp>
      <p:sp>
        <p:nvSpPr>
          <p:cNvPr id="769" name="Google Shape;769;p27"/>
          <p:cNvSpPr/>
          <p:nvPr/>
        </p:nvSpPr>
        <p:spPr>
          <a:xfrm>
            <a:off x="5321226" y="3320964"/>
            <a:ext cx="159000" cy="159000"/>
          </a:xfrm>
          <a:prstGeom prst="ellipse">
            <a:avLst/>
          </a:pr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28"/>
          <p:cNvSpPr/>
          <p:nvPr/>
        </p:nvSpPr>
        <p:spPr>
          <a:xfrm>
            <a:off x="603900" y="6579950"/>
            <a:ext cx="6428700" cy="37941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775" name="Google Shape;775;p28"/>
          <p:cNvSpPr txBox="1"/>
          <p:nvPr/>
        </p:nvSpPr>
        <p:spPr>
          <a:xfrm>
            <a:off x="951663" y="7972775"/>
            <a:ext cx="1769700" cy="2401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Common in thin individuals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Especially in children and associated with divarication of Rectus abdominis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chemeClr val="dk1"/>
                </a:solidFill>
                <a:latin typeface="Mada"/>
                <a:ea typeface="Mada"/>
                <a:cs typeface="Mada"/>
                <a:sym typeface="Mada"/>
              </a:rPr>
              <a:t>Common in individuals with a single aponeurotic </a:t>
            </a:r>
            <a:endParaRPr sz="1200">
              <a:solidFill>
                <a:srgbClr val="1C4588"/>
              </a:solidFill>
              <a:latin typeface="Mada"/>
              <a:ea typeface="Mada"/>
              <a:cs typeface="Mada"/>
              <a:sym typeface="Mada"/>
            </a:endParaRPr>
          </a:p>
        </p:txBody>
      </p:sp>
      <p:sp>
        <p:nvSpPr>
          <p:cNvPr id="776" name="Google Shape;776;p28"/>
          <p:cNvSpPr txBox="1"/>
          <p:nvPr/>
        </p:nvSpPr>
        <p:spPr>
          <a:xfrm>
            <a:off x="2682550" y="7972775"/>
            <a:ext cx="26331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It is a hernia of linea alba, above umbilicus and below xiphoid process</a:t>
            </a:r>
            <a:endParaRPr sz="1200">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Patient complain of a local discomfort at that site </a:t>
            </a:r>
            <a:r>
              <a:rPr lang="en-GB" sz="1200">
                <a:solidFill>
                  <a:srgbClr val="999999"/>
                </a:solidFill>
                <a:latin typeface="Mada"/>
                <a:ea typeface="Mada"/>
                <a:cs typeface="Mada"/>
                <a:sym typeface="Mada"/>
              </a:rPr>
              <a:t> </a:t>
            </a:r>
            <a:r>
              <a:rPr lang="en-GB" sz="1200">
                <a:solidFill>
                  <a:srgbClr val="999999"/>
                </a:solidFill>
                <a:highlight>
                  <a:srgbClr val="FFFFFF"/>
                </a:highlight>
                <a:latin typeface="Mada"/>
                <a:ea typeface="Mada"/>
                <a:cs typeface="Mada"/>
                <a:sym typeface="Mada"/>
              </a:rPr>
              <a:t>Especially during ingestion</a:t>
            </a:r>
            <a:endParaRPr sz="1200">
              <a:solidFill>
                <a:srgbClr val="999999"/>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Rarely visible on inspection, but is palpable as a firm midline lump.</a:t>
            </a:r>
            <a:endParaRPr sz="1200">
              <a:solidFill>
                <a:srgbClr val="1C4588"/>
              </a:solidFill>
              <a:latin typeface="Mada"/>
              <a:ea typeface="Mada"/>
              <a:cs typeface="Mada"/>
              <a:sym typeface="Mada"/>
            </a:endParaRPr>
          </a:p>
        </p:txBody>
      </p:sp>
      <p:sp>
        <p:nvSpPr>
          <p:cNvPr id="777" name="Google Shape;777;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8" name="Google Shape;778;p28"/>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79" name="Google Shape;779;p28"/>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3- Other Hernias (Ventral Hernias)</a:t>
            </a:r>
            <a:endParaRPr sz="2200"/>
          </a:p>
        </p:txBody>
      </p:sp>
      <p:sp>
        <p:nvSpPr>
          <p:cNvPr id="780" name="Google Shape;780;p28"/>
          <p:cNvSpPr/>
          <p:nvPr/>
        </p:nvSpPr>
        <p:spPr>
          <a:xfrm>
            <a:off x="682475" y="1044525"/>
            <a:ext cx="2817300" cy="51516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1" name="Google Shape;781;p28"/>
          <p:cNvCxnSpPr/>
          <p:nvPr/>
        </p:nvCxnSpPr>
        <p:spPr>
          <a:xfrm>
            <a:off x="3499784" y="1553238"/>
            <a:ext cx="705900" cy="0"/>
          </a:xfrm>
          <a:prstGeom prst="straightConnector1">
            <a:avLst/>
          </a:prstGeom>
          <a:noFill/>
          <a:ln cap="flat" cmpd="sng" w="19050">
            <a:solidFill>
              <a:srgbClr val="83C5BE"/>
            </a:solidFill>
            <a:prstDash val="solid"/>
            <a:round/>
            <a:headEnd len="med" w="med" type="none"/>
            <a:tailEnd len="med" w="med" type="oval"/>
          </a:ln>
        </p:spPr>
      </p:cxnSp>
      <p:sp>
        <p:nvSpPr>
          <p:cNvPr id="782" name="Google Shape;782;p28"/>
          <p:cNvSpPr txBox="1"/>
          <p:nvPr/>
        </p:nvSpPr>
        <p:spPr>
          <a:xfrm>
            <a:off x="3559425" y="1112400"/>
            <a:ext cx="32271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What are ventral hernias ?</a:t>
            </a:r>
            <a:endParaRPr b="1" i="0" sz="1800" u="none" cap="none" strike="noStrike">
              <a:solidFill>
                <a:srgbClr val="006D77"/>
              </a:solidFill>
              <a:highlight>
                <a:srgbClr val="EDF9F9"/>
              </a:highlight>
              <a:latin typeface="Lora"/>
              <a:ea typeface="Lora"/>
              <a:cs typeface="Lora"/>
              <a:sym typeface="Lora"/>
            </a:endParaRPr>
          </a:p>
        </p:txBody>
      </p:sp>
      <p:sp>
        <p:nvSpPr>
          <p:cNvPr id="783" name="Google Shape;783;p28"/>
          <p:cNvSpPr txBox="1"/>
          <p:nvPr/>
        </p:nvSpPr>
        <p:spPr>
          <a:xfrm>
            <a:off x="3663325" y="1671900"/>
            <a:ext cx="3000000" cy="1069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Ventral hernias occur through areas of weakness in the anterior abdominal wall</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 through the linea alba (</a:t>
            </a:r>
            <a:r>
              <a:rPr b="1" lang="en-GB" sz="1200">
                <a:solidFill>
                  <a:srgbClr val="1C4588"/>
                </a:solidFill>
                <a:latin typeface="Mada"/>
                <a:ea typeface="Mada"/>
                <a:cs typeface="Mada"/>
                <a:sym typeface="Mada"/>
              </a:rPr>
              <a:t>epigastric</a:t>
            </a:r>
            <a:r>
              <a:rPr lang="en-GB" sz="1200">
                <a:solidFill>
                  <a:srgbClr val="1C4588"/>
                </a:solidFill>
                <a:latin typeface="Mada"/>
                <a:ea typeface="Mada"/>
                <a:cs typeface="Mada"/>
                <a:sym typeface="Mada"/>
              </a:rPr>
              <a:t> hernia)</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B&amp;C) Through the umbilicus (</a:t>
            </a:r>
            <a:r>
              <a:rPr b="1" lang="en-GB" sz="1200">
                <a:solidFill>
                  <a:srgbClr val="1C4588"/>
                </a:solidFill>
                <a:latin typeface="Mada"/>
                <a:ea typeface="Mada"/>
                <a:cs typeface="Mada"/>
                <a:sym typeface="Mada"/>
              </a:rPr>
              <a:t>umbilical</a:t>
            </a:r>
            <a:r>
              <a:rPr lang="en-GB" sz="1200">
                <a:solidFill>
                  <a:srgbClr val="1C4588"/>
                </a:solidFill>
                <a:latin typeface="Mada"/>
                <a:ea typeface="Mada"/>
                <a:cs typeface="Mada"/>
                <a:sym typeface="Mada"/>
              </a:rPr>
              <a:t>”B” and  </a:t>
            </a:r>
            <a:r>
              <a:rPr b="1" lang="en-GB" sz="1200">
                <a:solidFill>
                  <a:srgbClr val="1C4588"/>
                </a:solidFill>
                <a:latin typeface="Mada"/>
                <a:ea typeface="Mada"/>
                <a:cs typeface="Mada"/>
                <a:sym typeface="Mada"/>
              </a:rPr>
              <a:t>paraumbilical</a:t>
            </a:r>
            <a:r>
              <a:rPr lang="en-GB" sz="1200">
                <a:solidFill>
                  <a:srgbClr val="1C4588"/>
                </a:solidFill>
                <a:latin typeface="Mada"/>
                <a:ea typeface="Mada"/>
                <a:cs typeface="Mada"/>
                <a:sym typeface="Mada"/>
              </a:rPr>
              <a:t>”C” hernia)</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 Through the lateral border of the rectus sheath (</a:t>
            </a:r>
            <a:r>
              <a:rPr b="1" lang="en-GB" sz="1200">
                <a:solidFill>
                  <a:srgbClr val="1C4588"/>
                </a:solidFill>
                <a:latin typeface="Mada"/>
                <a:ea typeface="Mada"/>
                <a:cs typeface="Mada"/>
                <a:sym typeface="Mada"/>
              </a:rPr>
              <a:t>Spigelian</a:t>
            </a:r>
            <a:r>
              <a:rPr lang="en-GB" sz="1200">
                <a:solidFill>
                  <a:srgbClr val="1C4588"/>
                </a:solidFill>
                <a:latin typeface="Mada"/>
                <a:ea typeface="Mada"/>
                <a:cs typeface="Mada"/>
                <a:sym typeface="Mada"/>
              </a:rPr>
              <a:t> hernia)</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E) Through the scar tissue of surgical incisions (</a:t>
            </a:r>
            <a:r>
              <a:rPr b="1" lang="en-GB" sz="1200">
                <a:solidFill>
                  <a:srgbClr val="1C4588"/>
                </a:solidFill>
                <a:latin typeface="Mada"/>
                <a:ea typeface="Mada"/>
                <a:cs typeface="Mada"/>
                <a:sym typeface="Mada"/>
              </a:rPr>
              <a:t>incisional</a:t>
            </a:r>
            <a:r>
              <a:rPr lang="en-GB" sz="1200">
                <a:solidFill>
                  <a:srgbClr val="1C4588"/>
                </a:solidFill>
                <a:latin typeface="Mada"/>
                <a:ea typeface="Mada"/>
                <a:cs typeface="Mada"/>
                <a:sym typeface="Mada"/>
              </a:rPr>
              <a:t> hernia)</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scars from laparoscopic surgery, are called </a:t>
            </a:r>
            <a:r>
              <a:rPr b="1" lang="en-GB" sz="1200">
                <a:solidFill>
                  <a:srgbClr val="1C4588"/>
                </a:solidFill>
                <a:latin typeface="Mada"/>
                <a:ea typeface="Mada"/>
                <a:cs typeface="Mada"/>
                <a:sym typeface="Mada"/>
              </a:rPr>
              <a:t>port-site hernia.</a:t>
            </a:r>
            <a:endParaRPr b="1" sz="1200">
              <a:solidFill>
                <a:srgbClr val="1C4588"/>
              </a:solidFill>
              <a:latin typeface="Mada"/>
              <a:ea typeface="Mada"/>
              <a:cs typeface="Mada"/>
              <a:sym typeface="Mada"/>
            </a:endParaRPr>
          </a:p>
        </p:txBody>
      </p:sp>
      <p:pic>
        <p:nvPicPr>
          <p:cNvPr id="784" name="Google Shape;784;p28"/>
          <p:cNvPicPr preferRelativeResize="0"/>
          <p:nvPr/>
        </p:nvPicPr>
        <p:blipFill>
          <a:blip r:embed="rId3">
            <a:alphaModFix/>
          </a:blip>
          <a:stretch>
            <a:fillRect/>
          </a:stretch>
        </p:blipFill>
        <p:spPr>
          <a:xfrm>
            <a:off x="1137225" y="1428489"/>
            <a:ext cx="1769700" cy="1551077"/>
          </a:xfrm>
          <a:prstGeom prst="rect">
            <a:avLst/>
          </a:prstGeom>
          <a:noFill/>
          <a:ln>
            <a:noFill/>
          </a:ln>
        </p:spPr>
      </p:pic>
      <p:grpSp>
        <p:nvGrpSpPr>
          <p:cNvPr id="785" name="Google Shape;785;p28"/>
          <p:cNvGrpSpPr/>
          <p:nvPr/>
        </p:nvGrpSpPr>
        <p:grpSpPr>
          <a:xfrm>
            <a:off x="603899" y="6373207"/>
            <a:ext cx="334138" cy="413480"/>
            <a:chOff x="4960900" y="2433225"/>
            <a:chExt cx="48525" cy="60050"/>
          </a:xfrm>
        </p:grpSpPr>
        <p:sp>
          <p:nvSpPr>
            <p:cNvPr id="786" name="Google Shape;786;p2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8" name="Google Shape;788;p28"/>
          <p:cNvSpPr/>
          <p:nvPr/>
        </p:nvSpPr>
        <p:spPr>
          <a:xfrm>
            <a:off x="1112096" y="6395300"/>
            <a:ext cx="437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Epigastric hernia</a:t>
            </a:r>
            <a:endParaRPr sz="1800">
              <a:latin typeface="Lora"/>
              <a:ea typeface="Lora"/>
              <a:cs typeface="Lora"/>
              <a:sym typeface="Lora"/>
            </a:endParaRPr>
          </a:p>
        </p:txBody>
      </p:sp>
      <p:pic>
        <p:nvPicPr>
          <p:cNvPr id="789" name="Google Shape;789;p28"/>
          <p:cNvPicPr preferRelativeResize="0"/>
          <p:nvPr/>
        </p:nvPicPr>
        <p:blipFill>
          <a:blip r:embed="rId4">
            <a:alphaModFix/>
          </a:blip>
          <a:stretch>
            <a:fillRect/>
          </a:stretch>
        </p:blipFill>
        <p:spPr>
          <a:xfrm>
            <a:off x="1346359" y="3038400"/>
            <a:ext cx="1385625" cy="1662300"/>
          </a:xfrm>
          <a:prstGeom prst="rect">
            <a:avLst/>
          </a:prstGeom>
          <a:noFill/>
          <a:ln>
            <a:noFill/>
          </a:ln>
        </p:spPr>
      </p:pic>
      <p:pic>
        <p:nvPicPr>
          <p:cNvPr id="790" name="Google Shape;790;p28"/>
          <p:cNvPicPr preferRelativeResize="0"/>
          <p:nvPr/>
        </p:nvPicPr>
        <p:blipFill>
          <a:blip r:embed="rId5">
            <a:alphaModFix/>
          </a:blip>
          <a:stretch>
            <a:fillRect/>
          </a:stretch>
        </p:blipFill>
        <p:spPr>
          <a:xfrm>
            <a:off x="1549949" y="6940575"/>
            <a:ext cx="554100" cy="554100"/>
          </a:xfrm>
          <a:prstGeom prst="rect">
            <a:avLst/>
          </a:prstGeom>
          <a:noFill/>
          <a:ln>
            <a:noFill/>
          </a:ln>
        </p:spPr>
      </p:pic>
      <p:sp>
        <p:nvSpPr>
          <p:cNvPr id="791" name="Google Shape;791;p28"/>
          <p:cNvSpPr txBox="1"/>
          <p:nvPr/>
        </p:nvSpPr>
        <p:spPr>
          <a:xfrm>
            <a:off x="821000" y="7641075"/>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rgbClr val="006D77"/>
                </a:solidFill>
                <a:highlight>
                  <a:srgbClr val="EDF9F9"/>
                </a:highlight>
                <a:latin typeface="Lora"/>
                <a:ea typeface="Lora"/>
                <a:cs typeface="Lora"/>
                <a:sym typeface="Lora"/>
              </a:rPr>
              <a:t>Predisposing Factors</a:t>
            </a:r>
            <a:endParaRPr sz="1100"/>
          </a:p>
        </p:txBody>
      </p:sp>
      <p:sp>
        <p:nvSpPr>
          <p:cNvPr id="792" name="Google Shape;792;p28"/>
          <p:cNvSpPr txBox="1"/>
          <p:nvPr/>
        </p:nvSpPr>
        <p:spPr>
          <a:xfrm>
            <a:off x="3161475" y="7641075"/>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rgbClr val="006D77"/>
                </a:solidFill>
                <a:highlight>
                  <a:srgbClr val="EDF9F9"/>
                </a:highlight>
                <a:latin typeface="Lora"/>
                <a:ea typeface="Lora"/>
                <a:cs typeface="Lora"/>
                <a:sym typeface="Lora"/>
              </a:rPr>
              <a:t>Clinical Features</a:t>
            </a:r>
            <a:endParaRPr sz="1100"/>
          </a:p>
        </p:txBody>
      </p:sp>
      <p:grpSp>
        <p:nvGrpSpPr>
          <p:cNvPr id="793" name="Google Shape;793;p28"/>
          <p:cNvGrpSpPr/>
          <p:nvPr/>
        </p:nvGrpSpPr>
        <p:grpSpPr>
          <a:xfrm>
            <a:off x="1372011" y="7570863"/>
            <a:ext cx="901525" cy="72900"/>
            <a:chOff x="5441200" y="3755900"/>
            <a:chExt cx="901525" cy="72900"/>
          </a:xfrm>
        </p:grpSpPr>
        <p:sp>
          <p:nvSpPr>
            <p:cNvPr id="794" name="Google Shape;794;p28"/>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95" name="Google Shape;795;p28"/>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96" name="Google Shape;796;p28"/>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97" name="Google Shape;797;p28"/>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98" name="Google Shape;798;p28"/>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799" name="Google Shape;799;p28"/>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800" name="Google Shape;800;p28"/>
          <p:cNvGrpSpPr/>
          <p:nvPr/>
        </p:nvGrpSpPr>
        <p:grpSpPr>
          <a:xfrm>
            <a:off x="3560086" y="7570863"/>
            <a:ext cx="901525" cy="72900"/>
            <a:chOff x="5441200" y="3755900"/>
            <a:chExt cx="901525" cy="72900"/>
          </a:xfrm>
        </p:grpSpPr>
        <p:sp>
          <p:nvSpPr>
            <p:cNvPr id="801" name="Google Shape;801;p28"/>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02" name="Google Shape;802;p28"/>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03" name="Google Shape;803;p28"/>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04" name="Google Shape;804;p28"/>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05" name="Google Shape;805;p28"/>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06" name="Google Shape;806;p28"/>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807" name="Google Shape;807;p28"/>
          <p:cNvSpPr txBox="1"/>
          <p:nvPr/>
        </p:nvSpPr>
        <p:spPr>
          <a:xfrm>
            <a:off x="5044738" y="7972775"/>
            <a:ext cx="1769700" cy="1662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herniation may consist of extraperitoneal fat or may be a protrusion of peritoneum containing omentum.</a:t>
            </a:r>
            <a:endParaRPr sz="1200">
              <a:solidFill>
                <a:srgbClr val="1C4588"/>
              </a:solidFill>
              <a:latin typeface="Mada"/>
              <a:ea typeface="Mada"/>
              <a:cs typeface="Mada"/>
              <a:sym typeface="Mada"/>
            </a:endParaRPr>
          </a:p>
        </p:txBody>
      </p:sp>
      <p:sp>
        <p:nvSpPr>
          <p:cNvPr id="808" name="Google Shape;808;p28"/>
          <p:cNvSpPr txBox="1"/>
          <p:nvPr/>
        </p:nvSpPr>
        <p:spPr>
          <a:xfrm>
            <a:off x="5239489" y="7641075"/>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rgbClr val="006D77"/>
                </a:solidFill>
                <a:highlight>
                  <a:srgbClr val="EDF9F9"/>
                </a:highlight>
                <a:latin typeface="Lora"/>
                <a:ea typeface="Lora"/>
                <a:cs typeface="Lora"/>
                <a:sym typeface="Lora"/>
              </a:rPr>
              <a:t>Complications</a:t>
            </a:r>
            <a:endParaRPr sz="1100"/>
          </a:p>
        </p:txBody>
      </p:sp>
      <p:grpSp>
        <p:nvGrpSpPr>
          <p:cNvPr id="809" name="Google Shape;809;p28"/>
          <p:cNvGrpSpPr/>
          <p:nvPr/>
        </p:nvGrpSpPr>
        <p:grpSpPr>
          <a:xfrm>
            <a:off x="5465086" y="7570863"/>
            <a:ext cx="901525" cy="72900"/>
            <a:chOff x="5441200" y="3755900"/>
            <a:chExt cx="901525" cy="72900"/>
          </a:xfrm>
        </p:grpSpPr>
        <p:sp>
          <p:nvSpPr>
            <p:cNvPr id="810" name="Google Shape;810;p28"/>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11" name="Google Shape;811;p28"/>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12" name="Google Shape;812;p28"/>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13" name="Google Shape;813;p28"/>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14" name="Google Shape;814;p28"/>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15" name="Google Shape;815;p28"/>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pic>
        <p:nvPicPr>
          <p:cNvPr id="816" name="Google Shape;816;p28"/>
          <p:cNvPicPr preferRelativeResize="0"/>
          <p:nvPr/>
        </p:nvPicPr>
        <p:blipFill>
          <a:blip r:embed="rId6">
            <a:alphaModFix/>
          </a:blip>
          <a:stretch>
            <a:fillRect/>
          </a:stretch>
        </p:blipFill>
        <p:spPr>
          <a:xfrm>
            <a:off x="5643978" y="6938473"/>
            <a:ext cx="554100" cy="554100"/>
          </a:xfrm>
          <a:prstGeom prst="rect">
            <a:avLst/>
          </a:prstGeom>
          <a:noFill/>
          <a:ln>
            <a:noFill/>
          </a:ln>
        </p:spPr>
      </p:pic>
      <p:pic>
        <p:nvPicPr>
          <p:cNvPr id="817" name="Google Shape;817;p28"/>
          <p:cNvPicPr preferRelativeResize="0"/>
          <p:nvPr/>
        </p:nvPicPr>
        <p:blipFill>
          <a:blip r:embed="rId7">
            <a:alphaModFix/>
          </a:blip>
          <a:stretch>
            <a:fillRect/>
          </a:stretch>
        </p:blipFill>
        <p:spPr>
          <a:xfrm>
            <a:off x="3737103" y="6916398"/>
            <a:ext cx="554100" cy="554100"/>
          </a:xfrm>
          <a:prstGeom prst="rect">
            <a:avLst/>
          </a:prstGeom>
          <a:noFill/>
          <a:ln>
            <a:noFill/>
          </a:ln>
        </p:spPr>
      </p:pic>
      <p:sp>
        <p:nvSpPr>
          <p:cNvPr id="818" name="Google Shape;818;p28"/>
          <p:cNvSpPr/>
          <p:nvPr/>
        </p:nvSpPr>
        <p:spPr>
          <a:xfrm>
            <a:off x="931750" y="1179500"/>
            <a:ext cx="15420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1C4588"/>
                </a:solidFill>
                <a:latin typeface="Mada"/>
                <a:ea typeface="Mada"/>
                <a:cs typeface="Mada"/>
                <a:sym typeface="Mada"/>
              </a:rPr>
              <a:t>Reference Picture</a:t>
            </a:r>
            <a:endParaRPr b="1" sz="1300">
              <a:solidFill>
                <a:srgbClr val="1C4588"/>
              </a:solidFill>
              <a:latin typeface="Mada"/>
              <a:ea typeface="Mada"/>
              <a:cs typeface="Mada"/>
              <a:sym typeface="Mada"/>
            </a:endParaRPr>
          </a:p>
        </p:txBody>
      </p:sp>
      <p:cxnSp>
        <p:nvCxnSpPr>
          <p:cNvPr id="819" name="Google Shape;819;p28"/>
          <p:cNvCxnSpPr/>
          <p:nvPr/>
        </p:nvCxnSpPr>
        <p:spPr>
          <a:xfrm>
            <a:off x="3503034" y="5561900"/>
            <a:ext cx="705900" cy="0"/>
          </a:xfrm>
          <a:prstGeom prst="straightConnector1">
            <a:avLst/>
          </a:prstGeom>
          <a:noFill/>
          <a:ln cap="flat" cmpd="sng" w="19050">
            <a:solidFill>
              <a:srgbClr val="83C5BE"/>
            </a:solidFill>
            <a:prstDash val="solid"/>
            <a:round/>
            <a:headEnd len="med" w="med" type="none"/>
            <a:tailEnd len="med" w="med" type="oval"/>
          </a:ln>
        </p:spPr>
      </p:cxnSp>
      <p:sp>
        <p:nvSpPr>
          <p:cNvPr id="820" name="Google Shape;820;p28"/>
          <p:cNvSpPr txBox="1"/>
          <p:nvPr/>
        </p:nvSpPr>
        <p:spPr>
          <a:xfrm>
            <a:off x="3562675" y="4795689"/>
            <a:ext cx="3330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Innervation and blood supply of anterior abdomen</a:t>
            </a:r>
            <a:endParaRPr b="1" i="0" sz="1800" u="none" cap="none" strike="noStrike">
              <a:solidFill>
                <a:srgbClr val="006D77"/>
              </a:solidFill>
              <a:highlight>
                <a:srgbClr val="EDF9F9"/>
              </a:highlight>
              <a:latin typeface="Lora"/>
              <a:ea typeface="Lora"/>
              <a:cs typeface="Lora"/>
              <a:sym typeface="Lora"/>
            </a:endParaRPr>
          </a:p>
        </p:txBody>
      </p:sp>
      <p:sp>
        <p:nvSpPr>
          <p:cNvPr id="821" name="Google Shape;821;p28"/>
          <p:cNvSpPr txBox="1"/>
          <p:nvPr/>
        </p:nvSpPr>
        <p:spPr>
          <a:xfrm>
            <a:off x="3588475" y="5641988"/>
            <a:ext cx="30000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You are supposed to remember these from your anatomy lecture</a:t>
            </a:r>
            <a:endParaRPr sz="1500">
              <a:solidFill>
                <a:srgbClr val="6AA84F"/>
              </a:solidFill>
            </a:endParaRPr>
          </a:p>
        </p:txBody>
      </p:sp>
      <p:pic>
        <p:nvPicPr>
          <p:cNvPr id="822" name="Google Shape;822;p28"/>
          <p:cNvPicPr preferRelativeResize="0"/>
          <p:nvPr/>
        </p:nvPicPr>
        <p:blipFill>
          <a:blip r:embed="rId8">
            <a:alphaModFix/>
          </a:blip>
          <a:stretch>
            <a:fillRect/>
          </a:stretch>
        </p:blipFill>
        <p:spPr>
          <a:xfrm>
            <a:off x="1424676" y="4931129"/>
            <a:ext cx="1332894" cy="106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29"/>
          <p:cNvSpPr/>
          <p:nvPr/>
        </p:nvSpPr>
        <p:spPr>
          <a:xfrm>
            <a:off x="654950" y="981825"/>
            <a:ext cx="6428700" cy="93918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828" name="Google Shape;828;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9" name="Google Shape;829;p29"/>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30" name="Google Shape;830;p29"/>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3- Other Hernias (Ventral Hernias)</a:t>
            </a:r>
            <a:endParaRPr sz="2200">
              <a:solidFill>
                <a:schemeClr val="dk1"/>
              </a:solidFill>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p:txBody>
      </p:sp>
      <p:pic>
        <p:nvPicPr>
          <p:cNvPr id="831" name="Google Shape;831;p29"/>
          <p:cNvPicPr preferRelativeResize="0"/>
          <p:nvPr/>
        </p:nvPicPr>
        <p:blipFill>
          <a:blip r:embed="rId3">
            <a:alphaModFix/>
          </a:blip>
          <a:stretch>
            <a:fillRect/>
          </a:stretch>
        </p:blipFill>
        <p:spPr>
          <a:xfrm>
            <a:off x="5460337" y="4171463"/>
            <a:ext cx="1354200" cy="779290"/>
          </a:xfrm>
          <a:prstGeom prst="rect">
            <a:avLst/>
          </a:prstGeom>
          <a:noFill/>
          <a:ln>
            <a:noFill/>
          </a:ln>
        </p:spPr>
      </p:pic>
      <p:sp>
        <p:nvSpPr>
          <p:cNvPr id="832" name="Google Shape;832;p29"/>
          <p:cNvSpPr/>
          <p:nvPr/>
        </p:nvSpPr>
        <p:spPr>
          <a:xfrm>
            <a:off x="1163150" y="797175"/>
            <a:ext cx="518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Umbilical &amp; Paraumbilical hernias</a:t>
            </a:r>
            <a:endParaRPr b="1" sz="1800">
              <a:solidFill>
                <a:srgbClr val="576C77"/>
              </a:solidFill>
              <a:highlight>
                <a:srgbClr val="FFFFFF"/>
              </a:highlight>
              <a:latin typeface="Lora"/>
              <a:ea typeface="Lora"/>
              <a:cs typeface="Lora"/>
              <a:sym typeface="Lora"/>
            </a:endParaRPr>
          </a:p>
        </p:txBody>
      </p:sp>
      <p:grpSp>
        <p:nvGrpSpPr>
          <p:cNvPr id="833" name="Google Shape;833;p29"/>
          <p:cNvGrpSpPr/>
          <p:nvPr/>
        </p:nvGrpSpPr>
        <p:grpSpPr>
          <a:xfrm>
            <a:off x="654949" y="775082"/>
            <a:ext cx="334138" cy="413480"/>
            <a:chOff x="4960900" y="2433225"/>
            <a:chExt cx="48525" cy="60050"/>
          </a:xfrm>
        </p:grpSpPr>
        <p:sp>
          <p:nvSpPr>
            <p:cNvPr id="834" name="Google Shape;834;p29"/>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9"/>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6" name="Google Shape;836;p29"/>
          <p:cNvGrpSpPr/>
          <p:nvPr/>
        </p:nvGrpSpPr>
        <p:grpSpPr>
          <a:xfrm>
            <a:off x="3134521" y="1779375"/>
            <a:ext cx="282436" cy="237797"/>
            <a:chOff x="5829046" y="1742913"/>
            <a:chExt cx="282436" cy="237797"/>
          </a:xfrm>
        </p:grpSpPr>
        <p:sp>
          <p:nvSpPr>
            <p:cNvPr id="837" name="Google Shape;837;p29"/>
            <p:cNvSpPr/>
            <p:nvPr/>
          </p:nvSpPr>
          <p:spPr>
            <a:xfrm rot="5400000">
              <a:off x="5860564" y="1732157"/>
              <a:ext cx="219033" cy="260137"/>
            </a:xfrm>
            <a:custGeom>
              <a:rect b="b" l="l" r="r" t="t"/>
              <a:pathLst>
                <a:path extrusionOk="0" h="18456" w="15537">
                  <a:moveTo>
                    <a:pt x="7606" y="0"/>
                  </a:moveTo>
                  <a:cubicBezTo>
                    <a:pt x="7424" y="0"/>
                    <a:pt x="7225" y="59"/>
                    <a:pt x="7004" y="210"/>
                  </a:cubicBezTo>
                  <a:cubicBezTo>
                    <a:pt x="6438" y="598"/>
                    <a:pt x="5967" y="1075"/>
                    <a:pt x="5430" y="1483"/>
                  </a:cubicBezTo>
                  <a:cubicBezTo>
                    <a:pt x="4080" y="2508"/>
                    <a:pt x="2964" y="3740"/>
                    <a:pt x="2032" y="5176"/>
                  </a:cubicBezTo>
                  <a:cubicBezTo>
                    <a:pt x="1126" y="6573"/>
                    <a:pt x="512" y="8057"/>
                    <a:pt x="139" y="9792"/>
                  </a:cubicBezTo>
                  <a:cubicBezTo>
                    <a:pt x="164" y="10481"/>
                    <a:pt x="0" y="11365"/>
                    <a:pt x="270" y="12086"/>
                  </a:cubicBezTo>
                  <a:cubicBezTo>
                    <a:pt x="555" y="12845"/>
                    <a:pt x="794" y="13648"/>
                    <a:pt x="1148" y="14402"/>
                  </a:cubicBezTo>
                  <a:cubicBezTo>
                    <a:pt x="1566" y="15298"/>
                    <a:pt x="2298" y="15856"/>
                    <a:pt x="2886" y="16492"/>
                  </a:cubicBezTo>
                  <a:cubicBezTo>
                    <a:pt x="3248" y="16884"/>
                    <a:pt x="3825" y="17509"/>
                    <a:pt x="4595" y="17509"/>
                  </a:cubicBezTo>
                  <a:cubicBezTo>
                    <a:pt x="4640" y="17509"/>
                    <a:pt x="4686" y="17506"/>
                    <a:pt x="4732" y="17502"/>
                  </a:cubicBezTo>
                  <a:cubicBezTo>
                    <a:pt x="4746" y="17501"/>
                    <a:pt x="4762" y="17499"/>
                    <a:pt x="4781" y="17499"/>
                  </a:cubicBezTo>
                  <a:cubicBezTo>
                    <a:pt x="4870" y="17499"/>
                    <a:pt x="5000" y="17529"/>
                    <a:pt x="4960" y="17732"/>
                  </a:cubicBezTo>
                  <a:cubicBezTo>
                    <a:pt x="4924" y="17911"/>
                    <a:pt x="5102" y="17978"/>
                    <a:pt x="5218" y="17978"/>
                  </a:cubicBezTo>
                  <a:cubicBezTo>
                    <a:pt x="5248" y="17978"/>
                    <a:pt x="5274" y="17973"/>
                    <a:pt x="5291" y="17965"/>
                  </a:cubicBezTo>
                  <a:cubicBezTo>
                    <a:pt x="5400" y="17912"/>
                    <a:pt x="5503" y="17892"/>
                    <a:pt x="5602" y="17892"/>
                  </a:cubicBezTo>
                  <a:cubicBezTo>
                    <a:pt x="5850" y="17892"/>
                    <a:pt x="6073" y="18021"/>
                    <a:pt x="6316" y="18088"/>
                  </a:cubicBezTo>
                  <a:cubicBezTo>
                    <a:pt x="6528" y="18148"/>
                    <a:pt x="6551" y="18391"/>
                    <a:pt x="6802" y="18419"/>
                  </a:cubicBezTo>
                  <a:cubicBezTo>
                    <a:pt x="7030" y="18444"/>
                    <a:pt x="7254" y="18456"/>
                    <a:pt x="7473" y="18456"/>
                  </a:cubicBezTo>
                  <a:cubicBezTo>
                    <a:pt x="9168" y="18456"/>
                    <a:pt x="10633" y="17752"/>
                    <a:pt x="12054" y="16820"/>
                  </a:cubicBezTo>
                  <a:cubicBezTo>
                    <a:pt x="13023" y="16183"/>
                    <a:pt x="13663" y="15257"/>
                    <a:pt x="14411" y="14423"/>
                  </a:cubicBezTo>
                  <a:cubicBezTo>
                    <a:pt x="14491" y="14333"/>
                    <a:pt x="14733" y="14317"/>
                    <a:pt x="14659" y="14178"/>
                  </a:cubicBezTo>
                  <a:cubicBezTo>
                    <a:pt x="14458" y="13802"/>
                    <a:pt x="14810" y="13565"/>
                    <a:pt x="14831" y="13285"/>
                  </a:cubicBezTo>
                  <a:cubicBezTo>
                    <a:pt x="14865" y="12838"/>
                    <a:pt x="15413" y="12735"/>
                    <a:pt x="15380" y="12418"/>
                  </a:cubicBezTo>
                  <a:cubicBezTo>
                    <a:pt x="15297" y="11627"/>
                    <a:pt x="15351" y="10834"/>
                    <a:pt x="15290" y="10060"/>
                  </a:cubicBezTo>
                  <a:cubicBezTo>
                    <a:pt x="15253" y="9591"/>
                    <a:pt x="15537" y="8932"/>
                    <a:pt x="14954" y="8548"/>
                  </a:cubicBezTo>
                  <a:cubicBezTo>
                    <a:pt x="15023" y="7411"/>
                    <a:pt x="14225" y="6602"/>
                    <a:pt x="13733" y="5728"/>
                  </a:cubicBezTo>
                  <a:cubicBezTo>
                    <a:pt x="13308" y="4973"/>
                    <a:pt x="12711" y="4223"/>
                    <a:pt x="11922" y="3698"/>
                  </a:cubicBezTo>
                  <a:cubicBezTo>
                    <a:pt x="11489" y="3409"/>
                    <a:pt x="11170" y="2967"/>
                    <a:pt x="10762" y="2620"/>
                  </a:cubicBezTo>
                  <a:cubicBezTo>
                    <a:pt x="10009" y="1981"/>
                    <a:pt x="9438" y="1117"/>
                    <a:pt x="8648" y="541"/>
                  </a:cubicBezTo>
                  <a:cubicBezTo>
                    <a:pt x="8378" y="345"/>
                    <a:pt x="8046" y="0"/>
                    <a:pt x="7606" y="0"/>
                  </a:cubicBezTo>
                  <a:close/>
                </a:path>
              </a:pathLst>
            </a:custGeom>
            <a:solidFill>
              <a:srgbClr val="EDF9F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9"/>
            <p:cNvSpPr/>
            <p:nvPr/>
          </p:nvSpPr>
          <p:spPr>
            <a:xfrm rot="5400000">
              <a:off x="5851366" y="1720593"/>
              <a:ext cx="237797" cy="282436"/>
            </a:xfrm>
            <a:custGeom>
              <a:rect b="b" l="l" r="r" t="t"/>
              <a:pathLst>
                <a:path extrusionOk="0" h="20038" w="16868">
                  <a:moveTo>
                    <a:pt x="8141" y="1180"/>
                  </a:moveTo>
                  <a:cubicBezTo>
                    <a:pt x="8352" y="1180"/>
                    <a:pt x="8529" y="1381"/>
                    <a:pt x="8800" y="1767"/>
                  </a:cubicBezTo>
                  <a:cubicBezTo>
                    <a:pt x="9118" y="2220"/>
                    <a:pt x="9542" y="2618"/>
                    <a:pt x="9981" y="2961"/>
                  </a:cubicBezTo>
                  <a:cubicBezTo>
                    <a:pt x="11153" y="3877"/>
                    <a:pt x="12071" y="5029"/>
                    <a:pt x="13098" y="6078"/>
                  </a:cubicBezTo>
                  <a:cubicBezTo>
                    <a:pt x="13702" y="6696"/>
                    <a:pt x="14121" y="7426"/>
                    <a:pt x="14526" y="8088"/>
                  </a:cubicBezTo>
                  <a:cubicBezTo>
                    <a:pt x="15041" y="8928"/>
                    <a:pt x="15356" y="9992"/>
                    <a:pt x="15377" y="11060"/>
                  </a:cubicBezTo>
                  <a:cubicBezTo>
                    <a:pt x="15390" y="11788"/>
                    <a:pt x="15453" y="12517"/>
                    <a:pt x="15240" y="13230"/>
                  </a:cubicBezTo>
                  <a:cubicBezTo>
                    <a:pt x="15172" y="13583"/>
                    <a:pt x="15191" y="13990"/>
                    <a:pt x="15017" y="14281"/>
                  </a:cubicBezTo>
                  <a:cubicBezTo>
                    <a:pt x="14506" y="15138"/>
                    <a:pt x="13976" y="15970"/>
                    <a:pt x="13191" y="16650"/>
                  </a:cubicBezTo>
                  <a:cubicBezTo>
                    <a:pt x="12415" y="17322"/>
                    <a:pt x="11519" y="17769"/>
                    <a:pt x="10681" y="18321"/>
                  </a:cubicBezTo>
                  <a:cubicBezTo>
                    <a:pt x="10244" y="18610"/>
                    <a:pt x="9753" y="18700"/>
                    <a:pt x="9264" y="18700"/>
                  </a:cubicBezTo>
                  <a:cubicBezTo>
                    <a:pt x="9009" y="18700"/>
                    <a:pt x="8755" y="18675"/>
                    <a:pt x="8509" y="18642"/>
                  </a:cubicBezTo>
                  <a:cubicBezTo>
                    <a:pt x="7915" y="18560"/>
                    <a:pt x="7322" y="18610"/>
                    <a:pt x="6713" y="18455"/>
                  </a:cubicBezTo>
                  <a:cubicBezTo>
                    <a:pt x="5109" y="18046"/>
                    <a:pt x="3885" y="17202"/>
                    <a:pt x="2825" y="15943"/>
                  </a:cubicBezTo>
                  <a:cubicBezTo>
                    <a:pt x="2294" y="15311"/>
                    <a:pt x="1948" y="14597"/>
                    <a:pt x="1496" y="13936"/>
                  </a:cubicBezTo>
                  <a:cubicBezTo>
                    <a:pt x="1142" y="13419"/>
                    <a:pt x="1108" y="12748"/>
                    <a:pt x="1137" y="12190"/>
                  </a:cubicBezTo>
                  <a:cubicBezTo>
                    <a:pt x="1184" y="11276"/>
                    <a:pt x="1047" y="10336"/>
                    <a:pt x="1392" y="9435"/>
                  </a:cubicBezTo>
                  <a:cubicBezTo>
                    <a:pt x="1881" y="8162"/>
                    <a:pt x="2512" y="6985"/>
                    <a:pt x="3243" y="5829"/>
                  </a:cubicBezTo>
                  <a:cubicBezTo>
                    <a:pt x="4347" y="4081"/>
                    <a:pt x="6038" y="2971"/>
                    <a:pt x="7482" y="1592"/>
                  </a:cubicBezTo>
                  <a:cubicBezTo>
                    <a:pt x="7772" y="1314"/>
                    <a:pt x="7968" y="1180"/>
                    <a:pt x="8141" y="1180"/>
                  </a:cubicBezTo>
                  <a:close/>
                  <a:moveTo>
                    <a:pt x="8257" y="0"/>
                  </a:moveTo>
                  <a:cubicBezTo>
                    <a:pt x="8061" y="0"/>
                    <a:pt x="7844" y="64"/>
                    <a:pt x="7605" y="228"/>
                  </a:cubicBezTo>
                  <a:cubicBezTo>
                    <a:pt x="6991" y="649"/>
                    <a:pt x="6479" y="1168"/>
                    <a:pt x="5895" y="1610"/>
                  </a:cubicBezTo>
                  <a:cubicBezTo>
                    <a:pt x="4431" y="2723"/>
                    <a:pt x="3219" y="4060"/>
                    <a:pt x="2208" y="5620"/>
                  </a:cubicBezTo>
                  <a:cubicBezTo>
                    <a:pt x="1224" y="7138"/>
                    <a:pt x="556" y="8748"/>
                    <a:pt x="153" y="10632"/>
                  </a:cubicBezTo>
                  <a:cubicBezTo>
                    <a:pt x="177" y="11380"/>
                    <a:pt x="0" y="12339"/>
                    <a:pt x="293" y="13122"/>
                  </a:cubicBezTo>
                  <a:cubicBezTo>
                    <a:pt x="602" y="13947"/>
                    <a:pt x="864" y="14818"/>
                    <a:pt x="1247" y="15638"/>
                  </a:cubicBezTo>
                  <a:cubicBezTo>
                    <a:pt x="1701" y="16608"/>
                    <a:pt x="2496" y="17215"/>
                    <a:pt x="3135" y="17907"/>
                  </a:cubicBezTo>
                  <a:cubicBezTo>
                    <a:pt x="3528" y="18332"/>
                    <a:pt x="4154" y="19009"/>
                    <a:pt x="4989" y="19009"/>
                  </a:cubicBezTo>
                  <a:cubicBezTo>
                    <a:pt x="5039" y="19009"/>
                    <a:pt x="5088" y="19007"/>
                    <a:pt x="5139" y="19002"/>
                  </a:cubicBezTo>
                  <a:cubicBezTo>
                    <a:pt x="5153" y="19001"/>
                    <a:pt x="5171" y="19000"/>
                    <a:pt x="5190" y="19000"/>
                  </a:cubicBezTo>
                  <a:cubicBezTo>
                    <a:pt x="5287" y="19000"/>
                    <a:pt x="5429" y="19031"/>
                    <a:pt x="5385" y="19252"/>
                  </a:cubicBezTo>
                  <a:cubicBezTo>
                    <a:pt x="5346" y="19447"/>
                    <a:pt x="5541" y="19519"/>
                    <a:pt x="5667" y="19519"/>
                  </a:cubicBezTo>
                  <a:cubicBezTo>
                    <a:pt x="5699" y="19519"/>
                    <a:pt x="5727" y="19514"/>
                    <a:pt x="5745" y="19505"/>
                  </a:cubicBezTo>
                  <a:cubicBezTo>
                    <a:pt x="5864" y="19447"/>
                    <a:pt x="5975" y="19425"/>
                    <a:pt x="6083" y="19425"/>
                  </a:cubicBezTo>
                  <a:cubicBezTo>
                    <a:pt x="6352" y="19425"/>
                    <a:pt x="6595" y="19566"/>
                    <a:pt x="6859" y="19638"/>
                  </a:cubicBezTo>
                  <a:cubicBezTo>
                    <a:pt x="7088" y="19703"/>
                    <a:pt x="7113" y="19967"/>
                    <a:pt x="7386" y="19997"/>
                  </a:cubicBezTo>
                  <a:cubicBezTo>
                    <a:pt x="7635" y="20024"/>
                    <a:pt x="7878" y="20037"/>
                    <a:pt x="8118" y="20037"/>
                  </a:cubicBezTo>
                  <a:cubicBezTo>
                    <a:pt x="9955" y="20037"/>
                    <a:pt x="11545" y="19274"/>
                    <a:pt x="13087" y="18262"/>
                  </a:cubicBezTo>
                  <a:cubicBezTo>
                    <a:pt x="14140" y="17571"/>
                    <a:pt x="14835" y="16567"/>
                    <a:pt x="15645" y="15661"/>
                  </a:cubicBezTo>
                  <a:cubicBezTo>
                    <a:pt x="15735" y="15562"/>
                    <a:pt x="15996" y="15545"/>
                    <a:pt x="15915" y="15394"/>
                  </a:cubicBezTo>
                  <a:cubicBezTo>
                    <a:pt x="15698" y="14987"/>
                    <a:pt x="16080" y="14728"/>
                    <a:pt x="16103" y="14425"/>
                  </a:cubicBezTo>
                  <a:cubicBezTo>
                    <a:pt x="16140" y="13939"/>
                    <a:pt x="16735" y="13829"/>
                    <a:pt x="16698" y="13483"/>
                  </a:cubicBezTo>
                  <a:cubicBezTo>
                    <a:pt x="16608" y="12625"/>
                    <a:pt x="16666" y="11763"/>
                    <a:pt x="16600" y="10924"/>
                  </a:cubicBezTo>
                  <a:cubicBezTo>
                    <a:pt x="16561" y="10414"/>
                    <a:pt x="16868" y="9699"/>
                    <a:pt x="16237" y="9281"/>
                  </a:cubicBezTo>
                  <a:cubicBezTo>
                    <a:pt x="16311" y="8046"/>
                    <a:pt x="15445" y="7168"/>
                    <a:pt x="14912" y="6221"/>
                  </a:cubicBezTo>
                  <a:cubicBezTo>
                    <a:pt x="14449" y="5400"/>
                    <a:pt x="13801" y="4587"/>
                    <a:pt x="12945" y="4015"/>
                  </a:cubicBezTo>
                  <a:cubicBezTo>
                    <a:pt x="12475" y="3702"/>
                    <a:pt x="12127" y="3221"/>
                    <a:pt x="11685" y="2845"/>
                  </a:cubicBezTo>
                  <a:cubicBezTo>
                    <a:pt x="10868" y="2151"/>
                    <a:pt x="10246" y="1212"/>
                    <a:pt x="9389" y="588"/>
                  </a:cubicBezTo>
                  <a:cubicBezTo>
                    <a:pt x="9096" y="375"/>
                    <a:pt x="8735" y="0"/>
                    <a:pt x="8257" y="0"/>
                  </a:cubicBezTo>
                  <a:close/>
                </a:path>
              </a:pathLst>
            </a:custGeom>
            <a:solidFill>
              <a:srgbClr val="EDF9F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9" name="Google Shape;839;p29"/>
          <p:cNvGrpSpPr/>
          <p:nvPr/>
        </p:nvGrpSpPr>
        <p:grpSpPr>
          <a:xfrm>
            <a:off x="3134521" y="3033791"/>
            <a:ext cx="282436" cy="237825"/>
            <a:chOff x="5840584" y="3782041"/>
            <a:chExt cx="282436" cy="237825"/>
          </a:xfrm>
        </p:grpSpPr>
        <p:sp>
          <p:nvSpPr>
            <p:cNvPr id="840" name="Google Shape;840;p29"/>
            <p:cNvSpPr/>
            <p:nvPr/>
          </p:nvSpPr>
          <p:spPr>
            <a:xfrm rot="5400000">
              <a:off x="5872109" y="3771279"/>
              <a:ext cx="219019" cy="260137"/>
            </a:xfrm>
            <a:custGeom>
              <a:rect b="b" l="l" r="r" t="t"/>
              <a:pathLst>
                <a:path extrusionOk="0" h="18456" w="15536">
                  <a:moveTo>
                    <a:pt x="7607" y="0"/>
                  </a:moveTo>
                  <a:cubicBezTo>
                    <a:pt x="7425" y="0"/>
                    <a:pt x="7226" y="59"/>
                    <a:pt x="7005" y="210"/>
                  </a:cubicBezTo>
                  <a:cubicBezTo>
                    <a:pt x="6438" y="598"/>
                    <a:pt x="5967" y="1075"/>
                    <a:pt x="5430" y="1483"/>
                  </a:cubicBezTo>
                  <a:cubicBezTo>
                    <a:pt x="4080" y="2508"/>
                    <a:pt x="2964" y="3740"/>
                    <a:pt x="2033" y="5176"/>
                  </a:cubicBezTo>
                  <a:cubicBezTo>
                    <a:pt x="1127" y="6573"/>
                    <a:pt x="512" y="8057"/>
                    <a:pt x="141" y="9792"/>
                  </a:cubicBezTo>
                  <a:cubicBezTo>
                    <a:pt x="164" y="10481"/>
                    <a:pt x="0" y="11365"/>
                    <a:pt x="269" y="12086"/>
                  </a:cubicBezTo>
                  <a:cubicBezTo>
                    <a:pt x="555" y="12845"/>
                    <a:pt x="794" y="13648"/>
                    <a:pt x="1147" y="14402"/>
                  </a:cubicBezTo>
                  <a:cubicBezTo>
                    <a:pt x="1566" y="15298"/>
                    <a:pt x="2298" y="15856"/>
                    <a:pt x="2886" y="16492"/>
                  </a:cubicBezTo>
                  <a:cubicBezTo>
                    <a:pt x="3248" y="16884"/>
                    <a:pt x="3824" y="17509"/>
                    <a:pt x="4595" y="17509"/>
                  </a:cubicBezTo>
                  <a:cubicBezTo>
                    <a:pt x="4640" y="17509"/>
                    <a:pt x="4686" y="17506"/>
                    <a:pt x="4732" y="17502"/>
                  </a:cubicBezTo>
                  <a:cubicBezTo>
                    <a:pt x="4745" y="17501"/>
                    <a:pt x="4762" y="17499"/>
                    <a:pt x="4780" y="17499"/>
                  </a:cubicBezTo>
                  <a:cubicBezTo>
                    <a:pt x="4869" y="17499"/>
                    <a:pt x="5000" y="17529"/>
                    <a:pt x="4960" y="17732"/>
                  </a:cubicBezTo>
                  <a:cubicBezTo>
                    <a:pt x="4923" y="17911"/>
                    <a:pt x="5101" y="17978"/>
                    <a:pt x="5217" y="17978"/>
                  </a:cubicBezTo>
                  <a:cubicBezTo>
                    <a:pt x="5247" y="17978"/>
                    <a:pt x="5274" y="17973"/>
                    <a:pt x="5291" y="17965"/>
                  </a:cubicBezTo>
                  <a:cubicBezTo>
                    <a:pt x="5400" y="17912"/>
                    <a:pt x="5503" y="17892"/>
                    <a:pt x="5601" y="17892"/>
                  </a:cubicBezTo>
                  <a:cubicBezTo>
                    <a:pt x="5850" y="17892"/>
                    <a:pt x="6073" y="18021"/>
                    <a:pt x="6315" y="18088"/>
                  </a:cubicBezTo>
                  <a:cubicBezTo>
                    <a:pt x="6528" y="18148"/>
                    <a:pt x="6550" y="18391"/>
                    <a:pt x="6802" y="18419"/>
                  </a:cubicBezTo>
                  <a:cubicBezTo>
                    <a:pt x="7030" y="18444"/>
                    <a:pt x="7253" y="18456"/>
                    <a:pt x="7473" y="18456"/>
                  </a:cubicBezTo>
                  <a:cubicBezTo>
                    <a:pt x="9166" y="18456"/>
                    <a:pt x="10632" y="17752"/>
                    <a:pt x="12053" y="16820"/>
                  </a:cubicBezTo>
                  <a:cubicBezTo>
                    <a:pt x="13022" y="16183"/>
                    <a:pt x="13663" y="15257"/>
                    <a:pt x="14410" y="14423"/>
                  </a:cubicBezTo>
                  <a:cubicBezTo>
                    <a:pt x="14491" y="14333"/>
                    <a:pt x="14732" y="14317"/>
                    <a:pt x="14659" y="14178"/>
                  </a:cubicBezTo>
                  <a:cubicBezTo>
                    <a:pt x="14458" y="13802"/>
                    <a:pt x="14810" y="13565"/>
                    <a:pt x="14831" y="13285"/>
                  </a:cubicBezTo>
                  <a:cubicBezTo>
                    <a:pt x="14865" y="12838"/>
                    <a:pt x="15412" y="12735"/>
                    <a:pt x="15379" y="12418"/>
                  </a:cubicBezTo>
                  <a:cubicBezTo>
                    <a:pt x="15297" y="11627"/>
                    <a:pt x="15351" y="10834"/>
                    <a:pt x="15290" y="10060"/>
                  </a:cubicBezTo>
                  <a:cubicBezTo>
                    <a:pt x="15253" y="9591"/>
                    <a:pt x="15535" y="8932"/>
                    <a:pt x="14954" y="8548"/>
                  </a:cubicBezTo>
                  <a:cubicBezTo>
                    <a:pt x="15023" y="7411"/>
                    <a:pt x="14225" y="6602"/>
                    <a:pt x="13733" y="5728"/>
                  </a:cubicBezTo>
                  <a:cubicBezTo>
                    <a:pt x="13308" y="4973"/>
                    <a:pt x="12711" y="4223"/>
                    <a:pt x="11923" y="3698"/>
                  </a:cubicBezTo>
                  <a:cubicBezTo>
                    <a:pt x="11491" y="3409"/>
                    <a:pt x="11170" y="2967"/>
                    <a:pt x="10763" y="2620"/>
                  </a:cubicBezTo>
                  <a:cubicBezTo>
                    <a:pt x="10009" y="1981"/>
                    <a:pt x="9438" y="1117"/>
                    <a:pt x="8648" y="541"/>
                  </a:cubicBezTo>
                  <a:cubicBezTo>
                    <a:pt x="8378" y="345"/>
                    <a:pt x="8046" y="0"/>
                    <a:pt x="7607" y="0"/>
                  </a:cubicBezTo>
                  <a:close/>
                </a:path>
              </a:pathLst>
            </a:custGeom>
            <a:solidFill>
              <a:srgbClr val="FFDDD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841" name="Google Shape;841;p29"/>
            <p:cNvSpPr/>
            <p:nvPr/>
          </p:nvSpPr>
          <p:spPr>
            <a:xfrm rot="5400000">
              <a:off x="5862889" y="3759736"/>
              <a:ext cx="237825" cy="282436"/>
            </a:xfrm>
            <a:custGeom>
              <a:rect b="b" l="l" r="r" t="t"/>
              <a:pathLst>
                <a:path extrusionOk="0" h="20038" w="16870">
                  <a:moveTo>
                    <a:pt x="8141" y="1180"/>
                  </a:moveTo>
                  <a:cubicBezTo>
                    <a:pt x="8352" y="1180"/>
                    <a:pt x="8529" y="1381"/>
                    <a:pt x="8800" y="1767"/>
                  </a:cubicBezTo>
                  <a:cubicBezTo>
                    <a:pt x="9119" y="2220"/>
                    <a:pt x="9543" y="2618"/>
                    <a:pt x="9981" y="2961"/>
                  </a:cubicBezTo>
                  <a:cubicBezTo>
                    <a:pt x="11153" y="3877"/>
                    <a:pt x="12072" y="5029"/>
                    <a:pt x="13098" y="6078"/>
                  </a:cubicBezTo>
                  <a:cubicBezTo>
                    <a:pt x="13704" y="6696"/>
                    <a:pt x="14121" y="7426"/>
                    <a:pt x="14527" y="8088"/>
                  </a:cubicBezTo>
                  <a:cubicBezTo>
                    <a:pt x="15041" y="8928"/>
                    <a:pt x="15357" y="9992"/>
                    <a:pt x="15377" y="11060"/>
                  </a:cubicBezTo>
                  <a:cubicBezTo>
                    <a:pt x="15391" y="11788"/>
                    <a:pt x="15453" y="12517"/>
                    <a:pt x="15241" y="13230"/>
                  </a:cubicBezTo>
                  <a:cubicBezTo>
                    <a:pt x="15172" y="13583"/>
                    <a:pt x="15191" y="13990"/>
                    <a:pt x="15018" y="14281"/>
                  </a:cubicBezTo>
                  <a:cubicBezTo>
                    <a:pt x="14506" y="15138"/>
                    <a:pt x="13976" y="15970"/>
                    <a:pt x="13192" y="16650"/>
                  </a:cubicBezTo>
                  <a:cubicBezTo>
                    <a:pt x="12415" y="17322"/>
                    <a:pt x="11520" y="17769"/>
                    <a:pt x="10682" y="18321"/>
                  </a:cubicBezTo>
                  <a:cubicBezTo>
                    <a:pt x="10245" y="18610"/>
                    <a:pt x="9753" y="18700"/>
                    <a:pt x="9264" y="18700"/>
                  </a:cubicBezTo>
                  <a:cubicBezTo>
                    <a:pt x="9010" y="18700"/>
                    <a:pt x="8755" y="18675"/>
                    <a:pt x="8510" y="18642"/>
                  </a:cubicBezTo>
                  <a:cubicBezTo>
                    <a:pt x="7916" y="18560"/>
                    <a:pt x="7322" y="18610"/>
                    <a:pt x="6713" y="18455"/>
                  </a:cubicBezTo>
                  <a:cubicBezTo>
                    <a:pt x="5109" y="18046"/>
                    <a:pt x="3885" y="17202"/>
                    <a:pt x="2826" y="15943"/>
                  </a:cubicBezTo>
                  <a:cubicBezTo>
                    <a:pt x="2294" y="15311"/>
                    <a:pt x="1948" y="14597"/>
                    <a:pt x="1496" y="13936"/>
                  </a:cubicBezTo>
                  <a:cubicBezTo>
                    <a:pt x="1142" y="13419"/>
                    <a:pt x="1109" y="12748"/>
                    <a:pt x="1137" y="12190"/>
                  </a:cubicBezTo>
                  <a:cubicBezTo>
                    <a:pt x="1184" y="11276"/>
                    <a:pt x="1047" y="10336"/>
                    <a:pt x="1392" y="9435"/>
                  </a:cubicBezTo>
                  <a:cubicBezTo>
                    <a:pt x="1881" y="8162"/>
                    <a:pt x="2514" y="6985"/>
                    <a:pt x="3244" y="5829"/>
                  </a:cubicBezTo>
                  <a:cubicBezTo>
                    <a:pt x="4347" y="4081"/>
                    <a:pt x="6039" y="2971"/>
                    <a:pt x="7482" y="1592"/>
                  </a:cubicBezTo>
                  <a:cubicBezTo>
                    <a:pt x="7772" y="1314"/>
                    <a:pt x="7968" y="1180"/>
                    <a:pt x="8141" y="1180"/>
                  </a:cubicBezTo>
                  <a:close/>
                  <a:moveTo>
                    <a:pt x="8258" y="0"/>
                  </a:moveTo>
                  <a:cubicBezTo>
                    <a:pt x="8062" y="0"/>
                    <a:pt x="7846" y="64"/>
                    <a:pt x="7606" y="228"/>
                  </a:cubicBezTo>
                  <a:cubicBezTo>
                    <a:pt x="6992" y="649"/>
                    <a:pt x="6479" y="1168"/>
                    <a:pt x="5896" y="1610"/>
                  </a:cubicBezTo>
                  <a:cubicBezTo>
                    <a:pt x="4431" y="2723"/>
                    <a:pt x="3219" y="4060"/>
                    <a:pt x="2208" y="5620"/>
                  </a:cubicBezTo>
                  <a:cubicBezTo>
                    <a:pt x="1224" y="7138"/>
                    <a:pt x="557" y="8748"/>
                    <a:pt x="153" y="10632"/>
                  </a:cubicBezTo>
                  <a:cubicBezTo>
                    <a:pt x="179" y="11380"/>
                    <a:pt x="0" y="12339"/>
                    <a:pt x="295" y="13122"/>
                  </a:cubicBezTo>
                  <a:cubicBezTo>
                    <a:pt x="604" y="13947"/>
                    <a:pt x="864" y="14818"/>
                    <a:pt x="1247" y="15638"/>
                  </a:cubicBezTo>
                  <a:cubicBezTo>
                    <a:pt x="1703" y="16608"/>
                    <a:pt x="2498" y="17215"/>
                    <a:pt x="3135" y="17907"/>
                  </a:cubicBezTo>
                  <a:cubicBezTo>
                    <a:pt x="3528" y="18332"/>
                    <a:pt x="4154" y="19009"/>
                    <a:pt x="4989" y="19009"/>
                  </a:cubicBezTo>
                  <a:cubicBezTo>
                    <a:pt x="5039" y="19009"/>
                    <a:pt x="5089" y="19007"/>
                    <a:pt x="5139" y="19002"/>
                  </a:cubicBezTo>
                  <a:cubicBezTo>
                    <a:pt x="5153" y="19001"/>
                    <a:pt x="5171" y="19000"/>
                    <a:pt x="5190" y="19000"/>
                  </a:cubicBezTo>
                  <a:cubicBezTo>
                    <a:pt x="5287" y="19000"/>
                    <a:pt x="5431" y="19031"/>
                    <a:pt x="5386" y="19252"/>
                  </a:cubicBezTo>
                  <a:cubicBezTo>
                    <a:pt x="5347" y="19447"/>
                    <a:pt x="5542" y="19519"/>
                    <a:pt x="5668" y="19519"/>
                  </a:cubicBezTo>
                  <a:cubicBezTo>
                    <a:pt x="5700" y="19519"/>
                    <a:pt x="5728" y="19514"/>
                    <a:pt x="5746" y="19505"/>
                  </a:cubicBezTo>
                  <a:cubicBezTo>
                    <a:pt x="5865" y="19447"/>
                    <a:pt x="5977" y="19425"/>
                    <a:pt x="6084" y="19425"/>
                  </a:cubicBezTo>
                  <a:cubicBezTo>
                    <a:pt x="6353" y="19425"/>
                    <a:pt x="6596" y="19566"/>
                    <a:pt x="6859" y="19638"/>
                  </a:cubicBezTo>
                  <a:cubicBezTo>
                    <a:pt x="7090" y="19703"/>
                    <a:pt x="7114" y="19967"/>
                    <a:pt x="7388" y="19997"/>
                  </a:cubicBezTo>
                  <a:cubicBezTo>
                    <a:pt x="7636" y="20024"/>
                    <a:pt x="7879" y="20037"/>
                    <a:pt x="8119" y="20037"/>
                  </a:cubicBezTo>
                  <a:cubicBezTo>
                    <a:pt x="9957" y="20037"/>
                    <a:pt x="11546" y="19274"/>
                    <a:pt x="13087" y="18262"/>
                  </a:cubicBezTo>
                  <a:cubicBezTo>
                    <a:pt x="14141" y="17571"/>
                    <a:pt x="14836" y="16567"/>
                    <a:pt x="15647" y="15661"/>
                  </a:cubicBezTo>
                  <a:cubicBezTo>
                    <a:pt x="15735" y="15562"/>
                    <a:pt x="15996" y="15545"/>
                    <a:pt x="15917" y="15394"/>
                  </a:cubicBezTo>
                  <a:cubicBezTo>
                    <a:pt x="15699" y="14987"/>
                    <a:pt x="16080" y="14728"/>
                    <a:pt x="16103" y="14425"/>
                  </a:cubicBezTo>
                  <a:cubicBezTo>
                    <a:pt x="16140" y="13939"/>
                    <a:pt x="16735" y="13829"/>
                    <a:pt x="16699" y="13483"/>
                  </a:cubicBezTo>
                  <a:cubicBezTo>
                    <a:pt x="16609" y="12625"/>
                    <a:pt x="16668" y="11763"/>
                    <a:pt x="16602" y="10924"/>
                  </a:cubicBezTo>
                  <a:cubicBezTo>
                    <a:pt x="16561" y="10414"/>
                    <a:pt x="16869" y="9699"/>
                    <a:pt x="16237" y="9281"/>
                  </a:cubicBezTo>
                  <a:cubicBezTo>
                    <a:pt x="16311" y="8046"/>
                    <a:pt x="15446" y="7168"/>
                    <a:pt x="14912" y="6221"/>
                  </a:cubicBezTo>
                  <a:cubicBezTo>
                    <a:pt x="14450" y="5400"/>
                    <a:pt x="13801" y="4587"/>
                    <a:pt x="12945" y="4015"/>
                  </a:cubicBezTo>
                  <a:cubicBezTo>
                    <a:pt x="12475" y="3702"/>
                    <a:pt x="12128" y="3221"/>
                    <a:pt x="11685" y="2845"/>
                  </a:cubicBezTo>
                  <a:cubicBezTo>
                    <a:pt x="10868" y="2151"/>
                    <a:pt x="10248" y="1212"/>
                    <a:pt x="9390" y="588"/>
                  </a:cubicBezTo>
                  <a:cubicBezTo>
                    <a:pt x="9097" y="375"/>
                    <a:pt x="8736" y="0"/>
                    <a:pt x="8258" y="0"/>
                  </a:cubicBezTo>
                  <a:close/>
                </a:path>
              </a:pathLst>
            </a:custGeom>
            <a:solidFill>
              <a:srgbClr val="FFDDD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pic>
        <p:nvPicPr>
          <p:cNvPr id="842" name="Google Shape;842;p29"/>
          <p:cNvPicPr preferRelativeResize="0"/>
          <p:nvPr/>
        </p:nvPicPr>
        <p:blipFill>
          <a:blip r:embed="rId4">
            <a:alphaModFix/>
          </a:blip>
          <a:stretch>
            <a:fillRect/>
          </a:stretch>
        </p:blipFill>
        <p:spPr>
          <a:xfrm>
            <a:off x="1076112" y="1624359"/>
            <a:ext cx="1707000" cy="1825378"/>
          </a:xfrm>
          <a:prstGeom prst="rect">
            <a:avLst/>
          </a:prstGeom>
          <a:noFill/>
          <a:ln>
            <a:noFill/>
          </a:ln>
        </p:spPr>
      </p:pic>
      <p:sp>
        <p:nvSpPr>
          <p:cNvPr id="843" name="Google Shape;843;p29"/>
          <p:cNvSpPr txBox="1"/>
          <p:nvPr/>
        </p:nvSpPr>
        <p:spPr>
          <a:xfrm>
            <a:off x="3520025" y="1487875"/>
            <a:ext cx="3360900" cy="861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the fetus, the umbilical vein radiates </a:t>
            </a:r>
            <a:r>
              <a:rPr b="1" lang="en-GB" sz="1100">
                <a:solidFill>
                  <a:schemeClr val="dk1"/>
                </a:solidFill>
                <a:latin typeface="Mada"/>
                <a:ea typeface="Mada"/>
                <a:cs typeface="Mada"/>
                <a:sym typeface="Mada"/>
              </a:rPr>
              <a:t>superiorly</a:t>
            </a:r>
            <a:r>
              <a:rPr lang="en-GB" sz="1100">
                <a:solidFill>
                  <a:schemeClr val="dk1"/>
                </a:solidFill>
                <a:latin typeface="Mada"/>
                <a:ea typeface="Mada"/>
                <a:cs typeface="Mada"/>
                <a:sym typeface="Mada"/>
              </a:rPr>
              <a:t> and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a:t>
            </a:r>
            <a:r>
              <a:rPr b="1" lang="en-GB" sz="1100">
                <a:solidFill>
                  <a:schemeClr val="dk1"/>
                </a:solidFill>
                <a:latin typeface="Mada"/>
                <a:ea typeface="Mada"/>
                <a:cs typeface="Mada"/>
                <a:sym typeface="Mada"/>
              </a:rPr>
              <a:t>two umbilical arteries </a:t>
            </a:r>
            <a:r>
              <a:rPr lang="en-GB" sz="1100">
                <a:solidFill>
                  <a:schemeClr val="dk1"/>
                </a:solidFill>
                <a:latin typeface="Mada"/>
                <a:ea typeface="Mada"/>
                <a:cs typeface="Mada"/>
                <a:sym typeface="Mada"/>
              </a:rPr>
              <a:t>and </a:t>
            </a:r>
            <a:r>
              <a:rPr b="1" lang="en-GB" sz="1100">
                <a:solidFill>
                  <a:schemeClr val="dk1"/>
                </a:solidFill>
                <a:latin typeface="Mada"/>
                <a:ea typeface="Mada"/>
                <a:cs typeface="Mada"/>
                <a:sym typeface="Mada"/>
              </a:rPr>
              <a:t>urachus</a:t>
            </a:r>
            <a:r>
              <a:rPr lang="en-GB" sz="1100">
                <a:solidFill>
                  <a:schemeClr val="dk1"/>
                </a:solidFill>
                <a:latin typeface="Mada"/>
                <a:ea typeface="Mada"/>
                <a:cs typeface="Mada"/>
                <a:sym typeface="Mada"/>
              </a:rPr>
              <a:t> inferiorly radiate from the umbilicus </a:t>
            </a:r>
            <a:endParaRPr sz="1100">
              <a:latin typeface="Mada"/>
              <a:ea typeface="Mada"/>
              <a:cs typeface="Mada"/>
              <a:sym typeface="Mada"/>
            </a:endParaRPr>
          </a:p>
        </p:txBody>
      </p:sp>
      <p:sp>
        <p:nvSpPr>
          <p:cNvPr id="844" name="Google Shape;844;p29"/>
          <p:cNvSpPr txBox="1"/>
          <p:nvPr/>
        </p:nvSpPr>
        <p:spPr>
          <a:xfrm>
            <a:off x="3493150" y="11511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Picture (A), in the fetus</a:t>
            </a:r>
            <a:endParaRPr sz="1000"/>
          </a:p>
        </p:txBody>
      </p:sp>
      <p:sp>
        <p:nvSpPr>
          <p:cNvPr id="845" name="Google Shape;845;p29"/>
          <p:cNvSpPr txBox="1"/>
          <p:nvPr/>
        </p:nvSpPr>
        <p:spPr>
          <a:xfrm>
            <a:off x="3506600" y="229689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Picture (B), After birth</a:t>
            </a:r>
            <a:endParaRPr sz="1000"/>
          </a:p>
        </p:txBody>
      </p:sp>
      <p:sp>
        <p:nvSpPr>
          <p:cNvPr id="846" name="Google Shape;846;p29"/>
          <p:cNvSpPr txBox="1"/>
          <p:nvPr/>
        </p:nvSpPr>
        <p:spPr>
          <a:xfrm>
            <a:off x="3869299" y="5101675"/>
            <a:ext cx="3000000" cy="4371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Called Also (</a:t>
            </a:r>
            <a:r>
              <a:rPr b="1" lang="en-GB" sz="1100">
                <a:solidFill>
                  <a:schemeClr val="dk1"/>
                </a:solidFill>
                <a:latin typeface="Mada"/>
                <a:ea typeface="Mada"/>
                <a:cs typeface="Mada"/>
                <a:sym typeface="Mada"/>
              </a:rPr>
              <a:t>Acquired</a:t>
            </a:r>
            <a:r>
              <a:rPr lang="en-GB" sz="1100">
                <a:solidFill>
                  <a:schemeClr val="dk1"/>
                </a:solidFill>
                <a:latin typeface="Mada"/>
                <a:ea typeface="Mada"/>
                <a:cs typeface="Mada"/>
                <a:sym typeface="Mada"/>
              </a:rPr>
              <a:t> umbilical Hernia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Predisposing Factors</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Age group: </a:t>
            </a:r>
            <a:r>
              <a:rPr lang="en-GB" sz="1100">
                <a:solidFill>
                  <a:schemeClr val="dk1"/>
                </a:solidFill>
                <a:latin typeface="Mada"/>
                <a:ea typeface="Mada"/>
                <a:cs typeface="Mada"/>
                <a:sym typeface="Mada"/>
              </a:rPr>
              <a:t>occur in Adults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(Obese Multiparous women, Ascites)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Protrusion is part of linea alba (Just above or below the Umbilicus)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Above is more common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Caused by gradual weakening of tissues around the umbilicus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This weakening can be caused by excessive stretching.</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Clinical Features</a:t>
            </a:r>
            <a:endParaRPr b="1">
              <a:solidFill>
                <a:srgbClr val="006D77"/>
              </a:solidFill>
              <a:highlight>
                <a:srgbClr val="EDF9F9"/>
              </a:highlight>
              <a:latin typeface="Lora"/>
              <a:ea typeface="Lora"/>
              <a:cs typeface="Lora"/>
              <a:sym typeface="Lora"/>
            </a:endParaRPr>
          </a:p>
          <a:p>
            <a:pPr indent="0" lvl="0" marL="0" rtl="0" algn="l">
              <a:lnSpc>
                <a:spcPct val="50000"/>
              </a:lnSpc>
              <a:spcBef>
                <a:spcPts val="0"/>
              </a:spcBef>
              <a:spcAft>
                <a:spcPts val="0"/>
              </a:spcAft>
              <a:buNone/>
            </a:pPr>
            <a:r>
              <a:t/>
            </a:r>
            <a:endParaRPr b="1">
              <a:solidFill>
                <a:srgbClr val="006D77"/>
              </a:solidFill>
              <a:highlight>
                <a:srgbClr val="EDF9F9"/>
              </a:highlight>
              <a:latin typeface="Lora"/>
              <a:ea typeface="Lora"/>
              <a:cs typeface="Lora"/>
              <a:sym typeface="Lor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Do not spontaneously resolve</a:t>
            </a:r>
            <a:r>
              <a:rPr lang="en-GB" sz="1100">
                <a:solidFill>
                  <a:schemeClr val="dk1"/>
                </a:solidFill>
                <a:latin typeface="Mada"/>
                <a:ea typeface="Mada"/>
                <a:cs typeface="Mada"/>
                <a:sym typeface="Mada"/>
              </a:rPr>
              <a:t> but gradually increase in size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dense fibrous ring at the neck of this hernia makes strangulation of herniated intestine or omentum an important </a:t>
            </a:r>
            <a:r>
              <a:rPr b="1" lang="en-GB" sz="1100">
                <a:solidFill>
                  <a:schemeClr val="dk1"/>
                </a:solidFill>
                <a:latin typeface="Mada"/>
                <a:ea typeface="Mada"/>
                <a:cs typeface="Mada"/>
                <a:sym typeface="Mada"/>
              </a:rPr>
              <a:t>complication</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grpSp>
        <p:nvGrpSpPr>
          <p:cNvPr id="847" name="Google Shape;847;p29"/>
          <p:cNvGrpSpPr/>
          <p:nvPr/>
        </p:nvGrpSpPr>
        <p:grpSpPr>
          <a:xfrm rot="10800000">
            <a:off x="1478838" y="3608975"/>
            <a:ext cx="901525" cy="72900"/>
            <a:chOff x="5441200" y="3755900"/>
            <a:chExt cx="901525" cy="72900"/>
          </a:xfrm>
        </p:grpSpPr>
        <p:sp>
          <p:nvSpPr>
            <p:cNvPr id="848" name="Google Shape;848;p29"/>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49" name="Google Shape;849;p29"/>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50" name="Google Shape;850;p29"/>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51" name="Google Shape;851;p29"/>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52" name="Google Shape;852;p29"/>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53" name="Google Shape;853;p29"/>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854" name="Google Shape;854;p29"/>
          <p:cNvGrpSpPr/>
          <p:nvPr/>
        </p:nvGrpSpPr>
        <p:grpSpPr>
          <a:xfrm rot="10800000">
            <a:off x="1478838" y="1392224"/>
            <a:ext cx="901525" cy="72900"/>
            <a:chOff x="5441200" y="3755900"/>
            <a:chExt cx="901525" cy="72900"/>
          </a:xfrm>
        </p:grpSpPr>
        <p:sp>
          <p:nvSpPr>
            <p:cNvPr id="855" name="Google Shape;855;p29"/>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56" name="Google Shape;856;p29"/>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57" name="Google Shape;857;p29"/>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58" name="Google Shape;858;p29"/>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59" name="Google Shape;859;p29"/>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60" name="Google Shape;860;p29"/>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861" name="Google Shape;861;p29"/>
          <p:cNvGrpSpPr/>
          <p:nvPr/>
        </p:nvGrpSpPr>
        <p:grpSpPr>
          <a:xfrm>
            <a:off x="1028288" y="5051282"/>
            <a:ext cx="901525" cy="72900"/>
            <a:chOff x="5441200" y="3755900"/>
            <a:chExt cx="901525" cy="72900"/>
          </a:xfrm>
        </p:grpSpPr>
        <p:sp>
          <p:nvSpPr>
            <p:cNvPr id="862" name="Google Shape;862;p29"/>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63" name="Google Shape;863;p29"/>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64" name="Google Shape;864;p29"/>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65" name="Google Shape;865;p29"/>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66" name="Google Shape;866;p29"/>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67" name="Google Shape;867;p29"/>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868" name="Google Shape;868;p29"/>
          <p:cNvGrpSpPr/>
          <p:nvPr/>
        </p:nvGrpSpPr>
        <p:grpSpPr>
          <a:xfrm>
            <a:off x="5686663" y="5011047"/>
            <a:ext cx="901525" cy="72900"/>
            <a:chOff x="5441200" y="3755900"/>
            <a:chExt cx="901525" cy="72900"/>
          </a:xfrm>
        </p:grpSpPr>
        <p:sp>
          <p:nvSpPr>
            <p:cNvPr id="869" name="Google Shape;869;p29"/>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70" name="Google Shape;870;p29"/>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71" name="Google Shape;871;p29"/>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72" name="Google Shape;872;p29"/>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73" name="Google Shape;873;p29"/>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874" name="Google Shape;874;p29"/>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875" name="Google Shape;875;p29"/>
          <p:cNvSpPr/>
          <p:nvPr/>
        </p:nvSpPr>
        <p:spPr>
          <a:xfrm>
            <a:off x="2146888" y="4353900"/>
            <a:ext cx="3226500" cy="6831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9"/>
          <p:cNvSpPr txBox="1"/>
          <p:nvPr/>
        </p:nvSpPr>
        <p:spPr>
          <a:xfrm>
            <a:off x="2291495" y="4476300"/>
            <a:ext cx="1354200" cy="438300"/>
          </a:xfrm>
          <a:prstGeom prst="rect">
            <a:avLst/>
          </a:prstGeom>
          <a:noFill/>
          <a:ln>
            <a:noFill/>
          </a:ln>
        </p:spPr>
        <p:txBody>
          <a:bodyPr anchorCtr="0" anchor="ctr" bIns="0" lIns="0" spcFirstLastPara="1" rIns="0" wrap="square" tIns="4775">
            <a:noAutofit/>
          </a:bodyPr>
          <a:lstStyle/>
          <a:p>
            <a:pPr indent="0" lvl="0" marL="0" marR="0" rtl="0" algn="l">
              <a:lnSpc>
                <a:spcPct val="100000"/>
              </a:lnSpc>
              <a:spcBef>
                <a:spcPts val="0"/>
              </a:spcBef>
              <a:spcAft>
                <a:spcPts val="0"/>
              </a:spcAft>
              <a:buNone/>
            </a:pPr>
            <a:r>
              <a:rPr b="1" lang="en-GB" sz="1300">
                <a:solidFill>
                  <a:srgbClr val="E29578"/>
                </a:solidFill>
                <a:latin typeface="Lora"/>
                <a:ea typeface="Lora"/>
                <a:cs typeface="Lora"/>
                <a:sym typeface="Lora"/>
              </a:rPr>
              <a:t>Umbilical Hernia</a:t>
            </a:r>
            <a:endParaRPr b="1" sz="1300">
              <a:solidFill>
                <a:srgbClr val="E29578"/>
              </a:solidFill>
              <a:latin typeface="Lora"/>
              <a:ea typeface="Lora"/>
              <a:cs typeface="Lora"/>
              <a:sym typeface="Lora"/>
            </a:endParaRPr>
          </a:p>
        </p:txBody>
      </p:sp>
      <p:cxnSp>
        <p:nvCxnSpPr>
          <p:cNvPr id="877" name="Google Shape;877;p29"/>
          <p:cNvCxnSpPr/>
          <p:nvPr/>
        </p:nvCxnSpPr>
        <p:spPr>
          <a:xfrm>
            <a:off x="3760138" y="4808400"/>
            <a:ext cx="0" cy="4734000"/>
          </a:xfrm>
          <a:prstGeom prst="straightConnector1">
            <a:avLst/>
          </a:prstGeom>
          <a:noFill/>
          <a:ln cap="flat" cmpd="sng" w="19050">
            <a:solidFill>
              <a:srgbClr val="FADED2"/>
            </a:solidFill>
            <a:prstDash val="solid"/>
            <a:round/>
            <a:headEnd len="med" w="med" type="none"/>
            <a:tailEnd len="med" w="med" type="none"/>
          </a:ln>
        </p:spPr>
      </p:cxnSp>
      <p:sp>
        <p:nvSpPr>
          <p:cNvPr id="878" name="Google Shape;878;p29"/>
          <p:cNvSpPr txBox="1"/>
          <p:nvPr/>
        </p:nvSpPr>
        <p:spPr>
          <a:xfrm>
            <a:off x="3668621" y="4470600"/>
            <a:ext cx="1536000" cy="438300"/>
          </a:xfrm>
          <a:prstGeom prst="rect">
            <a:avLst/>
          </a:prstGeom>
          <a:noFill/>
          <a:ln>
            <a:noFill/>
          </a:ln>
        </p:spPr>
        <p:txBody>
          <a:bodyPr anchorCtr="0" anchor="ctr" bIns="0" lIns="0" spcFirstLastPara="1" rIns="0" wrap="square" tIns="4775">
            <a:noAutofit/>
          </a:bodyPr>
          <a:lstStyle/>
          <a:p>
            <a:pPr indent="0" lvl="0" marL="0" marR="0" rtl="0" algn="r">
              <a:lnSpc>
                <a:spcPct val="100000"/>
              </a:lnSpc>
              <a:spcBef>
                <a:spcPts val="0"/>
              </a:spcBef>
              <a:spcAft>
                <a:spcPts val="0"/>
              </a:spcAft>
              <a:buNone/>
            </a:pPr>
            <a:r>
              <a:rPr b="1" lang="en-GB" sz="1300">
                <a:solidFill>
                  <a:srgbClr val="E29578"/>
                </a:solidFill>
                <a:latin typeface="Lora"/>
                <a:ea typeface="Lora"/>
                <a:cs typeface="Lora"/>
                <a:sym typeface="Lora"/>
              </a:rPr>
              <a:t>Paraumbilical hernia</a:t>
            </a:r>
            <a:endParaRPr b="1" sz="1300">
              <a:solidFill>
                <a:srgbClr val="E29578"/>
              </a:solidFill>
              <a:latin typeface="Lora"/>
              <a:ea typeface="Lora"/>
              <a:cs typeface="Lora"/>
              <a:sym typeface="Lora"/>
            </a:endParaRPr>
          </a:p>
        </p:txBody>
      </p:sp>
      <p:sp>
        <p:nvSpPr>
          <p:cNvPr id="879" name="Google Shape;879;p29"/>
          <p:cNvSpPr txBox="1"/>
          <p:nvPr/>
        </p:nvSpPr>
        <p:spPr>
          <a:xfrm>
            <a:off x="705600" y="5158725"/>
            <a:ext cx="3000000" cy="4756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Called also (</a:t>
            </a:r>
            <a:r>
              <a:rPr b="1" lang="en-GB" sz="1100">
                <a:solidFill>
                  <a:schemeClr val="dk1"/>
                </a:solidFill>
                <a:latin typeface="Mada"/>
                <a:ea typeface="Mada"/>
                <a:cs typeface="Mada"/>
                <a:sym typeface="Mada"/>
              </a:rPr>
              <a:t>Infantile</a:t>
            </a:r>
            <a:r>
              <a:rPr lang="en-GB" sz="1100">
                <a:solidFill>
                  <a:schemeClr val="dk1"/>
                </a:solidFill>
                <a:latin typeface="Mada"/>
                <a:ea typeface="Mada"/>
                <a:cs typeface="Mada"/>
                <a:sym typeface="Mada"/>
              </a:rPr>
              <a:t> umbilical hernia)</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Predisposing Factors</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Age group: </a:t>
            </a:r>
            <a:r>
              <a:rPr lang="en-GB" sz="1100">
                <a:solidFill>
                  <a:schemeClr val="dk1"/>
                </a:solidFill>
                <a:latin typeface="Mada"/>
                <a:ea typeface="Mada"/>
                <a:cs typeface="Mada"/>
                <a:sym typeface="Mada"/>
              </a:rPr>
              <a:t>Occur in infants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Protrude </a:t>
            </a:r>
            <a:r>
              <a:rPr b="1" lang="en-GB" sz="1100">
                <a:solidFill>
                  <a:schemeClr val="dk1"/>
                </a:solidFill>
                <a:latin typeface="Mada"/>
                <a:ea typeface="Mada"/>
                <a:cs typeface="Mada"/>
                <a:sym typeface="Mada"/>
              </a:rPr>
              <a:t>through</a:t>
            </a:r>
            <a:r>
              <a:rPr lang="en-GB" sz="1100">
                <a:solidFill>
                  <a:schemeClr val="dk1"/>
                </a:solidFill>
                <a:latin typeface="Mada"/>
                <a:ea typeface="Mada"/>
                <a:cs typeface="Mada"/>
                <a:sym typeface="Mada"/>
              </a:rPr>
              <a:t> Umbilical ring</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it is </a:t>
            </a:r>
            <a:r>
              <a:rPr b="1" lang="en-GB" sz="1100">
                <a:solidFill>
                  <a:schemeClr val="dk1"/>
                </a:solidFill>
                <a:latin typeface="Mada"/>
                <a:ea typeface="Mada"/>
                <a:cs typeface="Mada"/>
                <a:sym typeface="Mada"/>
              </a:rPr>
              <a:t>caused</a:t>
            </a:r>
            <a:r>
              <a:rPr lang="en-GB" sz="1100">
                <a:solidFill>
                  <a:schemeClr val="dk1"/>
                </a:solidFill>
                <a:latin typeface="Mada"/>
                <a:ea typeface="Mada"/>
                <a:cs typeface="Mada"/>
                <a:sym typeface="Mada"/>
              </a:rPr>
              <a:t> by a weakness in the adhesion between the scarred remnants of the umbilical cord and umbilical ring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Clinical Features</a:t>
            </a:r>
            <a:endParaRPr b="1">
              <a:solidFill>
                <a:srgbClr val="006D77"/>
              </a:solidFill>
              <a:highlight>
                <a:srgbClr val="EDF9F9"/>
              </a:highlight>
              <a:latin typeface="Lora"/>
              <a:ea typeface="Lora"/>
              <a:cs typeface="Lora"/>
              <a:sym typeface="Lora"/>
            </a:endParaRPr>
          </a:p>
          <a:p>
            <a:pPr indent="0" lvl="0" marL="0" rtl="0" algn="l">
              <a:lnSpc>
                <a:spcPct val="50000"/>
              </a:lnSpc>
              <a:spcBef>
                <a:spcPts val="0"/>
              </a:spcBef>
              <a:spcAft>
                <a:spcPts val="0"/>
              </a:spcAft>
              <a:buNone/>
            </a:pPr>
            <a:r>
              <a:t/>
            </a:r>
            <a:endParaRPr b="1">
              <a:solidFill>
                <a:srgbClr val="006D77"/>
              </a:solidFill>
              <a:highlight>
                <a:srgbClr val="EDF9F9"/>
              </a:highlight>
              <a:latin typeface="Lora"/>
              <a:ea typeface="Lora"/>
              <a:cs typeface="Lora"/>
              <a:sym typeface="Lor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These small hernias occur in the superior margin of the umbilical ring</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Easily </a:t>
            </a:r>
            <a:r>
              <a:rPr b="1" lang="en-GB" sz="1100">
                <a:solidFill>
                  <a:schemeClr val="dk1"/>
                </a:solidFill>
                <a:latin typeface="Mada"/>
                <a:ea typeface="Mada"/>
                <a:cs typeface="Mada"/>
                <a:sym typeface="Mada"/>
              </a:rPr>
              <a:t>reducible</a:t>
            </a:r>
            <a:r>
              <a:rPr lang="en-GB" sz="1100">
                <a:solidFill>
                  <a:schemeClr val="dk1"/>
                </a:solidFill>
                <a:latin typeface="Mada"/>
                <a:ea typeface="Mada"/>
                <a:cs typeface="Mada"/>
                <a:sym typeface="Mada"/>
              </a:rPr>
              <a:t> and become prominent </a:t>
            </a:r>
            <a:r>
              <a:rPr b="1" lang="en-GB" sz="1100">
                <a:solidFill>
                  <a:schemeClr val="dk1"/>
                </a:solidFill>
                <a:latin typeface="Mada"/>
                <a:ea typeface="Mada"/>
                <a:cs typeface="Mada"/>
                <a:sym typeface="Mada"/>
              </a:rPr>
              <a:t>when the infant cries</a:t>
            </a:r>
            <a:endParaRPr b="1"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Most of these hernias resolve within the first 24 months of life (Strangulation is rare</a:t>
            </a:r>
            <a:endParaRPr sz="1100">
              <a:solidFill>
                <a:schemeClr val="dk1"/>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Over 95% of these hernias close spontaneously in the </a:t>
            </a:r>
            <a:r>
              <a:rPr b="1" lang="en-GB" sz="1100">
                <a:solidFill>
                  <a:srgbClr val="1C4588"/>
                </a:solidFill>
                <a:latin typeface="Mada"/>
                <a:ea typeface="Mada"/>
                <a:cs typeface="Mada"/>
                <a:sym typeface="Mada"/>
              </a:rPr>
              <a:t>first 3 years</a:t>
            </a:r>
            <a:r>
              <a:rPr lang="en-GB" sz="1100">
                <a:solidFill>
                  <a:srgbClr val="1C4588"/>
                </a:solidFill>
                <a:latin typeface="Mada"/>
                <a:ea typeface="Mada"/>
                <a:cs typeface="Mada"/>
                <a:sym typeface="Mada"/>
              </a:rPr>
              <a:t>.. Persistence after the 3rd birthday is an indication for elective repair.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880" name="Google Shape;880;p29"/>
          <p:cNvSpPr txBox="1"/>
          <p:nvPr/>
        </p:nvSpPr>
        <p:spPr>
          <a:xfrm>
            <a:off x="3533463" y="2633663"/>
            <a:ext cx="33609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Umbilical vein </a:t>
            </a:r>
            <a:r>
              <a:rPr lang="en-GB" sz="1100">
                <a:solidFill>
                  <a:schemeClr val="dk1"/>
                </a:solidFill>
                <a:latin typeface="Mada"/>
                <a:ea typeface="Mada"/>
                <a:cs typeface="Mada"/>
                <a:sym typeface="Mada"/>
              </a:rPr>
              <a:t>obliterated superiorly to become the round ligament of the liver.</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Urachus</a:t>
            </a:r>
            <a:r>
              <a:rPr lang="en-GB" sz="1100">
                <a:solidFill>
                  <a:schemeClr val="dk1"/>
                </a:solidFill>
                <a:latin typeface="Mada"/>
                <a:ea typeface="Mada"/>
                <a:cs typeface="Mada"/>
                <a:sym typeface="Mada"/>
              </a:rPr>
              <a:t> Obliterated to form </a:t>
            </a:r>
            <a:r>
              <a:rPr b="1" lang="en-GB" sz="1100">
                <a:solidFill>
                  <a:schemeClr val="dk1"/>
                </a:solidFill>
                <a:latin typeface="Mada"/>
                <a:ea typeface="Mada"/>
                <a:cs typeface="Mada"/>
                <a:sym typeface="Mada"/>
              </a:rPr>
              <a:t>Median</a:t>
            </a:r>
            <a:r>
              <a:rPr lang="en-GB" sz="1100">
                <a:solidFill>
                  <a:schemeClr val="dk1"/>
                </a:solidFill>
                <a:latin typeface="Mada"/>
                <a:ea typeface="Mada"/>
                <a:cs typeface="Mada"/>
                <a:sym typeface="Mada"/>
              </a:rPr>
              <a:t> umbilical ligaments inferiorly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Umbilical Arteries</a:t>
            </a:r>
            <a:r>
              <a:rPr lang="en-GB" sz="1100">
                <a:solidFill>
                  <a:schemeClr val="dk1"/>
                </a:solidFill>
                <a:latin typeface="Mada"/>
                <a:ea typeface="Mada"/>
                <a:cs typeface="Mada"/>
                <a:sym typeface="Mada"/>
              </a:rPr>
              <a:t> obliterated to form </a:t>
            </a:r>
            <a:r>
              <a:rPr b="1" lang="en-GB" sz="1100">
                <a:solidFill>
                  <a:schemeClr val="dk1"/>
                </a:solidFill>
                <a:latin typeface="Mada"/>
                <a:ea typeface="Mada"/>
                <a:cs typeface="Mada"/>
                <a:sym typeface="Mada"/>
              </a:rPr>
              <a:t>Lateral</a:t>
            </a:r>
            <a:r>
              <a:rPr lang="en-GB" sz="1100">
                <a:solidFill>
                  <a:schemeClr val="dk1"/>
                </a:solidFill>
                <a:latin typeface="Mada"/>
                <a:ea typeface="Mada"/>
                <a:cs typeface="Mada"/>
                <a:sym typeface="Mada"/>
              </a:rPr>
              <a:t> umbilical ligament (called also the medial umbilical ligaments.)</a:t>
            </a:r>
            <a:endParaRPr sz="1100">
              <a:solidFill>
                <a:schemeClr val="dk1"/>
              </a:solidFill>
              <a:latin typeface="Mada"/>
              <a:ea typeface="Mada"/>
              <a:cs typeface="Mada"/>
              <a:sym typeface="Mada"/>
            </a:endParaRPr>
          </a:p>
        </p:txBody>
      </p:sp>
      <p:sp>
        <p:nvSpPr>
          <p:cNvPr id="881" name="Google Shape;881;p29"/>
          <p:cNvSpPr txBox="1"/>
          <p:nvPr/>
        </p:nvSpPr>
        <p:spPr>
          <a:xfrm>
            <a:off x="-3638225" y="3458093"/>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p>
        </p:txBody>
      </p:sp>
      <p:pic>
        <p:nvPicPr>
          <p:cNvPr id="882" name="Google Shape;882;p29"/>
          <p:cNvPicPr preferRelativeResize="0"/>
          <p:nvPr/>
        </p:nvPicPr>
        <p:blipFill>
          <a:blip r:embed="rId5">
            <a:alphaModFix/>
          </a:blip>
          <a:stretch>
            <a:fillRect/>
          </a:stretch>
        </p:blipFill>
        <p:spPr>
          <a:xfrm>
            <a:off x="891064" y="4221159"/>
            <a:ext cx="1168909" cy="779275"/>
          </a:xfrm>
          <a:prstGeom prst="rect">
            <a:avLst/>
          </a:prstGeom>
          <a:noFill/>
          <a:ln>
            <a:noFill/>
          </a:ln>
        </p:spPr>
      </p:pic>
      <p:grpSp>
        <p:nvGrpSpPr>
          <p:cNvPr id="883" name="Google Shape;883;p29"/>
          <p:cNvGrpSpPr/>
          <p:nvPr/>
        </p:nvGrpSpPr>
        <p:grpSpPr>
          <a:xfrm>
            <a:off x="943271" y="9798075"/>
            <a:ext cx="282436" cy="237797"/>
            <a:chOff x="5829046" y="1742913"/>
            <a:chExt cx="282436" cy="237797"/>
          </a:xfrm>
        </p:grpSpPr>
        <p:sp>
          <p:nvSpPr>
            <p:cNvPr id="884" name="Google Shape;884;p29"/>
            <p:cNvSpPr/>
            <p:nvPr/>
          </p:nvSpPr>
          <p:spPr>
            <a:xfrm rot="5400000">
              <a:off x="5860564" y="1732157"/>
              <a:ext cx="219033" cy="260137"/>
            </a:xfrm>
            <a:custGeom>
              <a:rect b="b" l="l" r="r" t="t"/>
              <a:pathLst>
                <a:path extrusionOk="0" h="18456" w="15537">
                  <a:moveTo>
                    <a:pt x="7606" y="0"/>
                  </a:moveTo>
                  <a:cubicBezTo>
                    <a:pt x="7424" y="0"/>
                    <a:pt x="7225" y="59"/>
                    <a:pt x="7004" y="210"/>
                  </a:cubicBezTo>
                  <a:cubicBezTo>
                    <a:pt x="6438" y="598"/>
                    <a:pt x="5967" y="1075"/>
                    <a:pt x="5430" y="1483"/>
                  </a:cubicBezTo>
                  <a:cubicBezTo>
                    <a:pt x="4080" y="2508"/>
                    <a:pt x="2964" y="3740"/>
                    <a:pt x="2032" y="5176"/>
                  </a:cubicBezTo>
                  <a:cubicBezTo>
                    <a:pt x="1126" y="6573"/>
                    <a:pt x="512" y="8057"/>
                    <a:pt x="139" y="9792"/>
                  </a:cubicBezTo>
                  <a:cubicBezTo>
                    <a:pt x="164" y="10481"/>
                    <a:pt x="0" y="11365"/>
                    <a:pt x="270" y="12086"/>
                  </a:cubicBezTo>
                  <a:cubicBezTo>
                    <a:pt x="555" y="12845"/>
                    <a:pt x="794" y="13648"/>
                    <a:pt x="1148" y="14402"/>
                  </a:cubicBezTo>
                  <a:cubicBezTo>
                    <a:pt x="1566" y="15298"/>
                    <a:pt x="2298" y="15856"/>
                    <a:pt x="2886" y="16492"/>
                  </a:cubicBezTo>
                  <a:cubicBezTo>
                    <a:pt x="3248" y="16884"/>
                    <a:pt x="3825" y="17509"/>
                    <a:pt x="4595" y="17509"/>
                  </a:cubicBezTo>
                  <a:cubicBezTo>
                    <a:pt x="4640" y="17509"/>
                    <a:pt x="4686" y="17506"/>
                    <a:pt x="4732" y="17502"/>
                  </a:cubicBezTo>
                  <a:cubicBezTo>
                    <a:pt x="4746" y="17501"/>
                    <a:pt x="4762" y="17499"/>
                    <a:pt x="4781" y="17499"/>
                  </a:cubicBezTo>
                  <a:cubicBezTo>
                    <a:pt x="4870" y="17499"/>
                    <a:pt x="5000" y="17529"/>
                    <a:pt x="4960" y="17732"/>
                  </a:cubicBezTo>
                  <a:cubicBezTo>
                    <a:pt x="4924" y="17911"/>
                    <a:pt x="5102" y="17978"/>
                    <a:pt x="5218" y="17978"/>
                  </a:cubicBezTo>
                  <a:cubicBezTo>
                    <a:pt x="5248" y="17978"/>
                    <a:pt x="5274" y="17973"/>
                    <a:pt x="5291" y="17965"/>
                  </a:cubicBezTo>
                  <a:cubicBezTo>
                    <a:pt x="5400" y="17912"/>
                    <a:pt x="5503" y="17892"/>
                    <a:pt x="5602" y="17892"/>
                  </a:cubicBezTo>
                  <a:cubicBezTo>
                    <a:pt x="5850" y="17892"/>
                    <a:pt x="6073" y="18021"/>
                    <a:pt x="6316" y="18088"/>
                  </a:cubicBezTo>
                  <a:cubicBezTo>
                    <a:pt x="6528" y="18148"/>
                    <a:pt x="6551" y="18391"/>
                    <a:pt x="6802" y="18419"/>
                  </a:cubicBezTo>
                  <a:cubicBezTo>
                    <a:pt x="7030" y="18444"/>
                    <a:pt x="7254" y="18456"/>
                    <a:pt x="7473" y="18456"/>
                  </a:cubicBezTo>
                  <a:cubicBezTo>
                    <a:pt x="9168" y="18456"/>
                    <a:pt x="10633" y="17752"/>
                    <a:pt x="12054" y="16820"/>
                  </a:cubicBezTo>
                  <a:cubicBezTo>
                    <a:pt x="13023" y="16183"/>
                    <a:pt x="13663" y="15257"/>
                    <a:pt x="14411" y="14423"/>
                  </a:cubicBezTo>
                  <a:cubicBezTo>
                    <a:pt x="14491" y="14333"/>
                    <a:pt x="14733" y="14317"/>
                    <a:pt x="14659" y="14178"/>
                  </a:cubicBezTo>
                  <a:cubicBezTo>
                    <a:pt x="14458" y="13802"/>
                    <a:pt x="14810" y="13565"/>
                    <a:pt x="14831" y="13285"/>
                  </a:cubicBezTo>
                  <a:cubicBezTo>
                    <a:pt x="14865" y="12838"/>
                    <a:pt x="15413" y="12735"/>
                    <a:pt x="15380" y="12418"/>
                  </a:cubicBezTo>
                  <a:cubicBezTo>
                    <a:pt x="15297" y="11627"/>
                    <a:pt x="15351" y="10834"/>
                    <a:pt x="15290" y="10060"/>
                  </a:cubicBezTo>
                  <a:cubicBezTo>
                    <a:pt x="15253" y="9591"/>
                    <a:pt x="15537" y="8932"/>
                    <a:pt x="14954" y="8548"/>
                  </a:cubicBezTo>
                  <a:cubicBezTo>
                    <a:pt x="15023" y="7411"/>
                    <a:pt x="14225" y="6602"/>
                    <a:pt x="13733" y="5728"/>
                  </a:cubicBezTo>
                  <a:cubicBezTo>
                    <a:pt x="13308" y="4973"/>
                    <a:pt x="12711" y="4223"/>
                    <a:pt x="11922" y="3698"/>
                  </a:cubicBezTo>
                  <a:cubicBezTo>
                    <a:pt x="11489" y="3409"/>
                    <a:pt x="11170" y="2967"/>
                    <a:pt x="10762" y="2620"/>
                  </a:cubicBezTo>
                  <a:cubicBezTo>
                    <a:pt x="10009" y="1981"/>
                    <a:pt x="9438" y="1117"/>
                    <a:pt x="8648" y="541"/>
                  </a:cubicBezTo>
                  <a:cubicBezTo>
                    <a:pt x="8378" y="345"/>
                    <a:pt x="8046" y="0"/>
                    <a:pt x="7606" y="0"/>
                  </a:cubicBezTo>
                  <a:close/>
                </a:path>
              </a:pathLst>
            </a:custGeom>
            <a:solidFill>
              <a:srgbClr val="EDF9F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9"/>
            <p:cNvSpPr/>
            <p:nvPr/>
          </p:nvSpPr>
          <p:spPr>
            <a:xfrm rot="5400000">
              <a:off x="5851366" y="1720593"/>
              <a:ext cx="237797" cy="282436"/>
            </a:xfrm>
            <a:custGeom>
              <a:rect b="b" l="l" r="r" t="t"/>
              <a:pathLst>
                <a:path extrusionOk="0" h="20038" w="16868">
                  <a:moveTo>
                    <a:pt x="8141" y="1180"/>
                  </a:moveTo>
                  <a:cubicBezTo>
                    <a:pt x="8352" y="1180"/>
                    <a:pt x="8529" y="1381"/>
                    <a:pt x="8800" y="1767"/>
                  </a:cubicBezTo>
                  <a:cubicBezTo>
                    <a:pt x="9118" y="2220"/>
                    <a:pt x="9542" y="2618"/>
                    <a:pt x="9981" y="2961"/>
                  </a:cubicBezTo>
                  <a:cubicBezTo>
                    <a:pt x="11153" y="3877"/>
                    <a:pt x="12071" y="5029"/>
                    <a:pt x="13098" y="6078"/>
                  </a:cubicBezTo>
                  <a:cubicBezTo>
                    <a:pt x="13702" y="6696"/>
                    <a:pt x="14121" y="7426"/>
                    <a:pt x="14526" y="8088"/>
                  </a:cubicBezTo>
                  <a:cubicBezTo>
                    <a:pt x="15041" y="8928"/>
                    <a:pt x="15356" y="9992"/>
                    <a:pt x="15377" y="11060"/>
                  </a:cubicBezTo>
                  <a:cubicBezTo>
                    <a:pt x="15390" y="11788"/>
                    <a:pt x="15453" y="12517"/>
                    <a:pt x="15240" y="13230"/>
                  </a:cubicBezTo>
                  <a:cubicBezTo>
                    <a:pt x="15172" y="13583"/>
                    <a:pt x="15191" y="13990"/>
                    <a:pt x="15017" y="14281"/>
                  </a:cubicBezTo>
                  <a:cubicBezTo>
                    <a:pt x="14506" y="15138"/>
                    <a:pt x="13976" y="15970"/>
                    <a:pt x="13191" y="16650"/>
                  </a:cubicBezTo>
                  <a:cubicBezTo>
                    <a:pt x="12415" y="17322"/>
                    <a:pt x="11519" y="17769"/>
                    <a:pt x="10681" y="18321"/>
                  </a:cubicBezTo>
                  <a:cubicBezTo>
                    <a:pt x="10244" y="18610"/>
                    <a:pt x="9753" y="18700"/>
                    <a:pt x="9264" y="18700"/>
                  </a:cubicBezTo>
                  <a:cubicBezTo>
                    <a:pt x="9009" y="18700"/>
                    <a:pt x="8755" y="18675"/>
                    <a:pt x="8509" y="18642"/>
                  </a:cubicBezTo>
                  <a:cubicBezTo>
                    <a:pt x="7915" y="18560"/>
                    <a:pt x="7322" y="18610"/>
                    <a:pt x="6713" y="18455"/>
                  </a:cubicBezTo>
                  <a:cubicBezTo>
                    <a:pt x="5109" y="18046"/>
                    <a:pt x="3885" y="17202"/>
                    <a:pt x="2825" y="15943"/>
                  </a:cubicBezTo>
                  <a:cubicBezTo>
                    <a:pt x="2294" y="15311"/>
                    <a:pt x="1948" y="14597"/>
                    <a:pt x="1496" y="13936"/>
                  </a:cubicBezTo>
                  <a:cubicBezTo>
                    <a:pt x="1142" y="13419"/>
                    <a:pt x="1108" y="12748"/>
                    <a:pt x="1137" y="12190"/>
                  </a:cubicBezTo>
                  <a:cubicBezTo>
                    <a:pt x="1184" y="11276"/>
                    <a:pt x="1047" y="10336"/>
                    <a:pt x="1392" y="9435"/>
                  </a:cubicBezTo>
                  <a:cubicBezTo>
                    <a:pt x="1881" y="8162"/>
                    <a:pt x="2512" y="6985"/>
                    <a:pt x="3243" y="5829"/>
                  </a:cubicBezTo>
                  <a:cubicBezTo>
                    <a:pt x="4347" y="4081"/>
                    <a:pt x="6038" y="2971"/>
                    <a:pt x="7482" y="1592"/>
                  </a:cubicBezTo>
                  <a:cubicBezTo>
                    <a:pt x="7772" y="1314"/>
                    <a:pt x="7968" y="1180"/>
                    <a:pt x="8141" y="1180"/>
                  </a:cubicBezTo>
                  <a:close/>
                  <a:moveTo>
                    <a:pt x="8257" y="0"/>
                  </a:moveTo>
                  <a:cubicBezTo>
                    <a:pt x="8061" y="0"/>
                    <a:pt x="7844" y="64"/>
                    <a:pt x="7605" y="228"/>
                  </a:cubicBezTo>
                  <a:cubicBezTo>
                    <a:pt x="6991" y="649"/>
                    <a:pt x="6479" y="1168"/>
                    <a:pt x="5895" y="1610"/>
                  </a:cubicBezTo>
                  <a:cubicBezTo>
                    <a:pt x="4431" y="2723"/>
                    <a:pt x="3219" y="4060"/>
                    <a:pt x="2208" y="5620"/>
                  </a:cubicBezTo>
                  <a:cubicBezTo>
                    <a:pt x="1224" y="7138"/>
                    <a:pt x="556" y="8748"/>
                    <a:pt x="153" y="10632"/>
                  </a:cubicBezTo>
                  <a:cubicBezTo>
                    <a:pt x="177" y="11380"/>
                    <a:pt x="0" y="12339"/>
                    <a:pt x="293" y="13122"/>
                  </a:cubicBezTo>
                  <a:cubicBezTo>
                    <a:pt x="602" y="13947"/>
                    <a:pt x="864" y="14818"/>
                    <a:pt x="1247" y="15638"/>
                  </a:cubicBezTo>
                  <a:cubicBezTo>
                    <a:pt x="1701" y="16608"/>
                    <a:pt x="2496" y="17215"/>
                    <a:pt x="3135" y="17907"/>
                  </a:cubicBezTo>
                  <a:cubicBezTo>
                    <a:pt x="3528" y="18332"/>
                    <a:pt x="4154" y="19009"/>
                    <a:pt x="4989" y="19009"/>
                  </a:cubicBezTo>
                  <a:cubicBezTo>
                    <a:pt x="5039" y="19009"/>
                    <a:pt x="5088" y="19007"/>
                    <a:pt x="5139" y="19002"/>
                  </a:cubicBezTo>
                  <a:cubicBezTo>
                    <a:pt x="5153" y="19001"/>
                    <a:pt x="5171" y="19000"/>
                    <a:pt x="5190" y="19000"/>
                  </a:cubicBezTo>
                  <a:cubicBezTo>
                    <a:pt x="5287" y="19000"/>
                    <a:pt x="5429" y="19031"/>
                    <a:pt x="5385" y="19252"/>
                  </a:cubicBezTo>
                  <a:cubicBezTo>
                    <a:pt x="5346" y="19447"/>
                    <a:pt x="5541" y="19519"/>
                    <a:pt x="5667" y="19519"/>
                  </a:cubicBezTo>
                  <a:cubicBezTo>
                    <a:pt x="5699" y="19519"/>
                    <a:pt x="5727" y="19514"/>
                    <a:pt x="5745" y="19505"/>
                  </a:cubicBezTo>
                  <a:cubicBezTo>
                    <a:pt x="5864" y="19447"/>
                    <a:pt x="5975" y="19425"/>
                    <a:pt x="6083" y="19425"/>
                  </a:cubicBezTo>
                  <a:cubicBezTo>
                    <a:pt x="6352" y="19425"/>
                    <a:pt x="6595" y="19566"/>
                    <a:pt x="6859" y="19638"/>
                  </a:cubicBezTo>
                  <a:cubicBezTo>
                    <a:pt x="7088" y="19703"/>
                    <a:pt x="7113" y="19967"/>
                    <a:pt x="7386" y="19997"/>
                  </a:cubicBezTo>
                  <a:cubicBezTo>
                    <a:pt x="7635" y="20024"/>
                    <a:pt x="7878" y="20037"/>
                    <a:pt x="8118" y="20037"/>
                  </a:cubicBezTo>
                  <a:cubicBezTo>
                    <a:pt x="9955" y="20037"/>
                    <a:pt x="11545" y="19274"/>
                    <a:pt x="13087" y="18262"/>
                  </a:cubicBezTo>
                  <a:cubicBezTo>
                    <a:pt x="14140" y="17571"/>
                    <a:pt x="14835" y="16567"/>
                    <a:pt x="15645" y="15661"/>
                  </a:cubicBezTo>
                  <a:cubicBezTo>
                    <a:pt x="15735" y="15562"/>
                    <a:pt x="15996" y="15545"/>
                    <a:pt x="15915" y="15394"/>
                  </a:cubicBezTo>
                  <a:cubicBezTo>
                    <a:pt x="15698" y="14987"/>
                    <a:pt x="16080" y="14728"/>
                    <a:pt x="16103" y="14425"/>
                  </a:cubicBezTo>
                  <a:cubicBezTo>
                    <a:pt x="16140" y="13939"/>
                    <a:pt x="16735" y="13829"/>
                    <a:pt x="16698" y="13483"/>
                  </a:cubicBezTo>
                  <a:cubicBezTo>
                    <a:pt x="16608" y="12625"/>
                    <a:pt x="16666" y="11763"/>
                    <a:pt x="16600" y="10924"/>
                  </a:cubicBezTo>
                  <a:cubicBezTo>
                    <a:pt x="16561" y="10414"/>
                    <a:pt x="16868" y="9699"/>
                    <a:pt x="16237" y="9281"/>
                  </a:cubicBezTo>
                  <a:cubicBezTo>
                    <a:pt x="16311" y="8046"/>
                    <a:pt x="15445" y="7168"/>
                    <a:pt x="14912" y="6221"/>
                  </a:cubicBezTo>
                  <a:cubicBezTo>
                    <a:pt x="14449" y="5400"/>
                    <a:pt x="13801" y="4587"/>
                    <a:pt x="12945" y="4015"/>
                  </a:cubicBezTo>
                  <a:cubicBezTo>
                    <a:pt x="12475" y="3702"/>
                    <a:pt x="12127" y="3221"/>
                    <a:pt x="11685" y="2845"/>
                  </a:cubicBezTo>
                  <a:cubicBezTo>
                    <a:pt x="10868" y="2151"/>
                    <a:pt x="10246" y="1212"/>
                    <a:pt x="9389" y="588"/>
                  </a:cubicBezTo>
                  <a:cubicBezTo>
                    <a:pt x="9096" y="375"/>
                    <a:pt x="8735" y="0"/>
                    <a:pt x="8257" y="0"/>
                  </a:cubicBezTo>
                  <a:close/>
                </a:path>
              </a:pathLst>
            </a:custGeom>
            <a:solidFill>
              <a:srgbClr val="EDF9F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6" name="Google Shape;886;p29"/>
          <p:cNvSpPr txBox="1"/>
          <p:nvPr/>
        </p:nvSpPr>
        <p:spPr>
          <a:xfrm>
            <a:off x="1225700" y="9597986"/>
            <a:ext cx="5778900" cy="738900"/>
          </a:xfrm>
          <a:prstGeom prst="rect">
            <a:avLst/>
          </a:prstGeom>
          <a:noFill/>
          <a:ln>
            <a:noFill/>
          </a:ln>
        </p:spPr>
        <p:txBody>
          <a:bodyPr anchorCtr="0" anchor="t" bIns="91425" lIns="91425" spcFirstLastPara="1" rIns="91425" wrap="square" tIns="91425">
            <a:spAutoFit/>
          </a:bodyPr>
          <a:lstStyle/>
          <a:p>
            <a:pPr indent="-304800" lvl="0" marL="45720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Both these hernias are</a:t>
            </a:r>
            <a:r>
              <a:rPr b="1" lang="en-GB" sz="1200">
                <a:solidFill>
                  <a:srgbClr val="6AA84F"/>
                </a:solidFill>
                <a:latin typeface="Mada"/>
                <a:ea typeface="Mada"/>
                <a:cs typeface="Mada"/>
                <a:sym typeface="Mada"/>
              </a:rPr>
              <a:t> covered by skin</a:t>
            </a:r>
            <a:r>
              <a:rPr lang="en-GB" sz="1200">
                <a:solidFill>
                  <a:srgbClr val="6AA84F"/>
                </a:solidFill>
                <a:latin typeface="Mada"/>
                <a:ea typeface="Mada"/>
                <a:cs typeface="Mada"/>
                <a:sym typeface="Mada"/>
              </a:rPr>
              <a:t>, while omphalocele is not.</a:t>
            </a:r>
            <a:endParaRPr sz="1200">
              <a:solidFill>
                <a:srgbClr val="6AA84F"/>
              </a:solidFill>
              <a:latin typeface="Mada"/>
              <a:ea typeface="Mada"/>
              <a:cs typeface="Mada"/>
              <a:sym typeface="Mada"/>
            </a:endParaRPr>
          </a:p>
          <a:p>
            <a:pPr indent="-304800" lvl="0" marL="45720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Omphalocele is a type of congenital hernia in which the contents of the abdomen are herniated through the umbilicus and covered only with peritoneum.</a:t>
            </a:r>
            <a:endParaRPr sz="1200">
              <a:solidFill>
                <a:srgbClr val="6AA84F"/>
              </a:solidFill>
              <a:latin typeface="Mada"/>
              <a:ea typeface="Mada"/>
              <a:cs typeface="Mada"/>
              <a:sym typeface="Mada"/>
            </a:endParaRPr>
          </a:p>
        </p:txBody>
      </p:sp>
      <p:sp>
        <p:nvSpPr>
          <p:cNvPr id="887" name="Google Shape;887;p29"/>
          <p:cNvSpPr/>
          <p:nvPr/>
        </p:nvSpPr>
        <p:spPr>
          <a:xfrm>
            <a:off x="876589" y="8723561"/>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9"/>
          <p:cNvSpPr/>
          <p:nvPr/>
        </p:nvSpPr>
        <p:spPr>
          <a:xfrm>
            <a:off x="6814551" y="803175"/>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30"/>
          <p:cNvSpPr/>
          <p:nvPr/>
        </p:nvSpPr>
        <p:spPr>
          <a:xfrm>
            <a:off x="576363" y="7550275"/>
            <a:ext cx="6428700" cy="28716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894" name="Google Shape;894;p30"/>
          <p:cNvSpPr/>
          <p:nvPr/>
        </p:nvSpPr>
        <p:spPr>
          <a:xfrm>
            <a:off x="578764" y="1111075"/>
            <a:ext cx="6428700" cy="41241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895" name="Google Shape;895;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6" name="Google Shape;896;p3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97" name="Google Shape;897;p30"/>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3- Other Hernias (Ventral Hernias)</a:t>
            </a:r>
            <a:endParaRPr sz="2200">
              <a:solidFill>
                <a:schemeClr val="dk1"/>
              </a:solidFill>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p:txBody>
      </p:sp>
      <p:sp>
        <p:nvSpPr>
          <p:cNvPr id="898" name="Google Shape;898;p30"/>
          <p:cNvSpPr/>
          <p:nvPr/>
        </p:nvSpPr>
        <p:spPr>
          <a:xfrm>
            <a:off x="1086964" y="926425"/>
            <a:ext cx="518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Incisional Hernias</a:t>
            </a:r>
            <a:endParaRPr b="1" sz="1800">
              <a:solidFill>
                <a:srgbClr val="576C77"/>
              </a:solidFill>
              <a:highlight>
                <a:srgbClr val="FFFFFF"/>
              </a:highlight>
              <a:latin typeface="Lora"/>
              <a:ea typeface="Lora"/>
              <a:cs typeface="Lora"/>
              <a:sym typeface="Lora"/>
            </a:endParaRPr>
          </a:p>
        </p:txBody>
      </p:sp>
      <p:grpSp>
        <p:nvGrpSpPr>
          <p:cNvPr id="899" name="Google Shape;899;p30"/>
          <p:cNvGrpSpPr/>
          <p:nvPr/>
        </p:nvGrpSpPr>
        <p:grpSpPr>
          <a:xfrm>
            <a:off x="578762" y="904332"/>
            <a:ext cx="334138" cy="413480"/>
            <a:chOff x="4960900" y="2433225"/>
            <a:chExt cx="48525" cy="60050"/>
          </a:xfrm>
        </p:grpSpPr>
        <p:sp>
          <p:nvSpPr>
            <p:cNvPr id="900" name="Google Shape;900;p30"/>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0"/>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2" name="Google Shape;902;p30"/>
          <p:cNvSpPr txBox="1"/>
          <p:nvPr/>
        </p:nvSpPr>
        <p:spPr>
          <a:xfrm>
            <a:off x="2912464" y="3979150"/>
            <a:ext cx="1829400" cy="861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Strangulation is rare, but surgical repair is usually advised. </a:t>
            </a:r>
            <a:endParaRPr sz="1000"/>
          </a:p>
        </p:txBody>
      </p:sp>
      <p:sp>
        <p:nvSpPr>
          <p:cNvPr id="903" name="Google Shape;903;p30"/>
          <p:cNvSpPr txBox="1"/>
          <p:nvPr/>
        </p:nvSpPr>
        <p:spPr>
          <a:xfrm>
            <a:off x="4850364" y="2527750"/>
            <a:ext cx="2075400" cy="25551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Hernia through an incision site </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&gt;50% of incisional hernias occur in </a:t>
            </a:r>
            <a:r>
              <a:rPr b="1" lang="en-GB" sz="1100">
                <a:solidFill>
                  <a:schemeClr val="dk1"/>
                </a:solidFill>
                <a:latin typeface="Mada"/>
                <a:ea typeface="Mada"/>
                <a:cs typeface="Mada"/>
                <a:sym typeface="Mada"/>
              </a:rPr>
              <a:t>the first 5 years </a:t>
            </a:r>
            <a:r>
              <a:rPr lang="en-GB" sz="1100">
                <a:solidFill>
                  <a:schemeClr val="dk1"/>
                </a:solidFill>
                <a:latin typeface="Mada"/>
                <a:ea typeface="Mada"/>
                <a:cs typeface="Mada"/>
                <a:sym typeface="Mada"/>
              </a:rPr>
              <a:t>after the original surgery.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Midline vertical incisions</a:t>
            </a:r>
            <a:r>
              <a:rPr lang="en-GB" sz="1100">
                <a:solidFill>
                  <a:schemeClr val="dk1"/>
                </a:solidFill>
                <a:latin typeface="Mada"/>
                <a:ea typeface="Mada"/>
                <a:cs typeface="Mada"/>
                <a:sym typeface="Mada"/>
              </a:rPr>
              <a:t> are most often affected.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Bulge is better seen when patient contract his abdomen muscles </a:t>
            </a:r>
            <a:r>
              <a:rPr b="1" lang="en-GB" sz="1100">
                <a:solidFill>
                  <a:schemeClr val="dk1"/>
                </a:solidFill>
                <a:latin typeface="Mada"/>
                <a:ea typeface="Mada"/>
                <a:cs typeface="Mada"/>
                <a:sym typeface="Mada"/>
              </a:rPr>
              <a:t>“Coughing or raising from the bed”</a:t>
            </a:r>
            <a:endParaRPr b="1" sz="1100">
              <a:solidFill>
                <a:schemeClr val="dk1"/>
              </a:solidFill>
              <a:latin typeface="Mada"/>
              <a:ea typeface="Mada"/>
              <a:cs typeface="Mada"/>
              <a:sym typeface="Mada"/>
            </a:endParaRPr>
          </a:p>
        </p:txBody>
      </p:sp>
      <p:pic>
        <p:nvPicPr>
          <p:cNvPr id="904" name="Google Shape;904;p30"/>
          <p:cNvPicPr preferRelativeResize="0"/>
          <p:nvPr/>
        </p:nvPicPr>
        <p:blipFill>
          <a:blip r:embed="rId3">
            <a:alphaModFix/>
          </a:blip>
          <a:stretch>
            <a:fillRect/>
          </a:stretch>
        </p:blipFill>
        <p:spPr>
          <a:xfrm>
            <a:off x="2994136" y="1492700"/>
            <a:ext cx="1593150" cy="1153372"/>
          </a:xfrm>
          <a:prstGeom prst="rect">
            <a:avLst/>
          </a:prstGeom>
          <a:noFill/>
          <a:ln>
            <a:noFill/>
          </a:ln>
        </p:spPr>
      </p:pic>
      <p:grpSp>
        <p:nvGrpSpPr>
          <p:cNvPr id="905" name="Google Shape;905;p30"/>
          <p:cNvGrpSpPr/>
          <p:nvPr/>
        </p:nvGrpSpPr>
        <p:grpSpPr>
          <a:xfrm rot="-5400000">
            <a:off x="2425251" y="2019625"/>
            <a:ext cx="901525" cy="72900"/>
            <a:chOff x="5441200" y="3755900"/>
            <a:chExt cx="901525" cy="72900"/>
          </a:xfrm>
        </p:grpSpPr>
        <p:sp>
          <p:nvSpPr>
            <p:cNvPr id="906" name="Google Shape;906;p3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07" name="Google Shape;907;p3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08" name="Google Shape;908;p3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09" name="Google Shape;909;p3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10" name="Google Shape;910;p3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11" name="Google Shape;911;p3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912" name="Google Shape;912;p30"/>
          <p:cNvGrpSpPr/>
          <p:nvPr/>
        </p:nvGrpSpPr>
        <p:grpSpPr>
          <a:xfrm rot="-5400000">
            <a:off x="4254651" y="2019625"/>
            <a:ext cx="901525" cy="72900"/>
            <a:chOff x="5441200" y="3755900"/>
            <a:chExt cx="901525" cy="72900"/>
          </a:xfrm>
        </p:grpSpPr>
        <p:sp>
          <p:nvSpPr>
            <p:cNvPr id="913" name="Google Shape;913;p3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14" name="Google Shape;914;p3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15" name="Google Shape;915;p3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16" name="Google Shape;916;p3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17" name="Google Shape;917;p3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18" name="Google Shape;918;p3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pic>
        <p:nvPicPr>
          <p:cNvPr id="919" name="Google Shape;919;p30"/>
          <p:cNvPicPr preferRelativeResize="0"/>
          <p:nvPr/>
        </p:nvPicPr>
        <p:blipFill>
          <a:blip r:embed="rId4">
            <a:alphaModFix/>
          </a:blip>
          <a:stretch>
            <a:fillRect/>
          </a:stretch>
        </p:blipFill>
        <p:spPr>
          <a:xfrm>
            <a:off x="1486291" y="1437925"/>
            <a:ext cx="534975" cy="534975"/>
          </a:xfrm>
          <a:prstGeom prst="rect">
            <a:avLst/>
          </a:prstGeom>
          <a:noFill/>
          <a:ln>
            <a:noFill/>
          </a:ln>
        </p:spPr>
      </p:pic>
      <p:sp>
        <p:nvSpPr>
          <p:cNvPr id="920" name="Google Shape;920;p30"/>
          <p:cNvSpPr txBox="1"/>
          <p:nvPr/>
        </p:nvSpPr>
        <p:spPr>
          <a:xfrm>
            <a:off x="730464" y="211930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rgbClr val="006D77"/>
                </a:solidFill>
                <a:highlight>
                  <a:srgbClr val="EDF9F9"/>
                </a:highlight>
                <a:latin typeface="Lora"/>
                <a:ea typeface="Lora"/>
                <a:cs typeface="Lora"/>
                <a:sym typeface="Lora"/>
              </a:rPr>
              <a:t>Predisposing Factors</a:t>
            </a:r>
            <a:endParaRPr sz="1100"/>
          </a:p>
        </p:txBody>
      </p:sp>
      <p:sp>
        <p:nvSpPr>
          <p:cNvPr id="921" name="Google Shape;921;p30"/>
          <p:cNvSpPr txBox="1"/>
          <p:nvPr/>
        </p:nvSpPr>
        <p:spPr>
          <a:xfrm>
            <a:off x="5105461" y="2112048"/>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rgbClr val="006D77"/>
                </a:solidFill>
                <a:highlight>
                  <a:srgbClr val="EDF9F9"/>
                </a:highlight>
                <a:latin typeface="Lora"/>
                <a:ea typeface="Lora"/>
                <a:cs typeface="Lora"/>
                <a:sym typeface="Lora"/>
              </a:rPr>
              <a:t>Clinical Features</a:t>
            </a:r>
            <a:endParaRPr sz="1100"/>
          </a:p>
        </p:txBody>
      </p:sp>
      <p:grpSp>
        <p:nvGrpSpPr>
          <p:cNvPr id="922" name="Google Shape;922;p30"/>
          <p:cNvGrpSpPr/>
          <p:nvPr/>
        </p:nvGrpSpPr>
        <p:grpSpPr>
          <a:xfrm>
            <a:off x="1281475" y="2049088"/>
            <a:ext cx="901525" cy="72900"/>
            <a:chOff x="5441200" y="3755900"/>
            <a:chExt cx="901525" cy="72900"/>
          </a:xfrm>
        </p:grpSpPr>
        <p:sp>
          <p:nvSpPr>
            <p:cNvPr id="923" name="Google Shape;923;p3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24" name="Google Shape;924;p3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25" name="Google Shape;925;p3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26" name="Google Shape;926;p3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27" name="Google Shape;927;p3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28" name="Google Shape;928;p3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929" name="Google Shape;929;p30"/>
          <p:cNvGrpSpPr/>
          <p:nvPr/>
        </p:nvGrpSpPr>
        <p:grpSpPr>
          <a:xfrm>
            <a:off x="5504073" y="2041835"/>
            <a:ext cx="901525" cy="72900"/>
            <a:chOff x="5441200" y="3755900"/>
            <a:chExt cx="901525" cy="72900"/>
          </a:xfrm>
        </p:grpSpPr>
        <p:sp>
          <p:nvSpPr>
            <p:cNvPr id="930" name="Google Shape;930;p3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31" name="Google Shape;931;p3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32" name="Google Shape;932;p3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33" name="Google Shape;933;p3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34" name="Google Shape;934;p3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35" name="Google Shape;935;p3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936" name="Google Shape;936;p30"/>
          <p:cNvSpPr txBox="1"/>
          <p:nvPr/>
        </p:nvSpPr>
        <p:spPr>
          <a:xfrm>
            <a:off x="3116698" y="3597548"/>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rgbClr val="006D77"/>
                </a:solidFill>
                <a:highlight>
                  <a:srgbClr val="EDF9F9"/>
                </a:highlight>
                <a:latin typeface="Lora"/>
                <a:ea typeface="Lora"/>
                <a:cs typeface="Lora"/>
                <a:sym typeface="Lora"/>
              </a:rPr>
              <a:t>Complications</a:t>
            </a:r>
            <a:endParaRPr sz="1100"/>
          </a:p>
        </p:txBody>
      </p:sp>
      <p:grpSp>
        <p:nvGrpSpPr>
          <p:cNvPr id="937" name="Google Shape;937;p30"/>
          <p:cNvGrpSpPr/>
          <p:nvPr/>
        </p:nvGrpSpPr>
        <p:grpSpPr>
          <a:xfrm>
            <a:off x="3362909" y="3527335"/>
            <a:ext cx="901525" cy="72900"/>
            <a:chOff x="5441200" y="3755900"/>
            <a:chExt cx="901525" cy="72900"/>
          </a:xfrm>
        </p:grpSpPr>
        <p:sp>
          <p:nvSpPr>
            <p:cNvPr id="938" name="Google Shape;938;p3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39" name="Google Shape;939;p3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40" name="Google Shape;940;p3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41" name="Google Shape;941;p3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42" name="Google Shape;942;p3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43" name="Google Shape;943;p3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pic>
        <p:nvPicPr>
          <p:cNvPr id="944" name="Google Shape;944;p30"/>
          <p:cNvPicPr preferRelativeResize="0"/>
          <p:nvPr/>
        </p:nvPicPr>
        <p:blipFill>
          <a:blip r:embed="rId5">
            <a:alphaModFix/>
          </a:blip>
          <a:stretch>
            <a:fillRect/>
          </a:stretch>
        </p:blipFill>
        <p:spPr>
          <a:xfrm>
            <a:off x="3535550" y="2872823"/>
            <a:ext cx="534975" cy="534975"/>
          </a:xfrm>
          <a:prstGeom prst="rect">
            <a:avLst/>
          </a:prstGeom>
          <a:noFill/>
          <a:ln>
            <a:noFill/>
          </a:ln>
        </p:spPr>
      </p:pic>
      <p:pic>
        <p:nvPicPr>
          <p:cNvPr id="945" name="Google Shape;945;p30"/>
          <p:cNvPicPr preferRelativeResize="0"/>
          <p:nvPr/>
        </p:nvPicPr>
        <p:blipFill>
          <a:blip r:embed="rId6">
            <a:alphaModFix/>
          </a:blip>
          <a:stretch>
            <a:fillRect/>
          </a:stretch>
        </p:blipFill>
        <p:spPr>
          <a:xfrm>
            <a:off x="5674825" y="1406475"/>
            <a:ext cx="534975" cy="534975"/>
          </a:xfrm>
          <a:prstGeom prst="rect">
            <a:avLst/>
          </a:prstGeom>
          <a:noFill/>
          <a:ln>
            <a:noFill/>
          </a:ln>
        </p:spPr>
      </p:pic>
      <p:sp>
        <p:nvSpPr>
          <p:cNvPr id="946" name="Google Shape;946;p30"/>
          <p:cNvSpPr/>
          <p:nvPr/>
        </p:nvSpPr>
        <p:spPr>
          <a:xfrm>
            <a:off x="1084552" y="7365625"/>
            <a:ext cx="518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Spigelian (Semilunar) Hernia (Rare)</a:t>
            </a:r>
            <a:endParaRPr b="1" sz="1800">
              <a:solidFill>
                <a:srgbClr val="576C77"/>
              </a:solidFill>
              <a:highlight>
                <a:srgbClr val="FFFFFF"/>
              </a:highlight>
              <a:latin typeface="Lora"/>
              <a:ea typeface="Lora"/>
              <a:cs typeface="Lora"/>
              <a:sym typeface="Lora"/>
            </a:endParaRPr>
          </a:p>
        </p:txBody>
      </p:sp>
      <p:grpSp>
        <p:nvGrpSpPr>
          <p:cNvPr id="947" name="Google Shape;947;p30"/>
          <p:cNvGrpSpPr/>
          <p:nvPr/>
        </p:nvGrpSpPr>
        <p:grpSpPr>
          <a:xfrm>
            <a:off x="576350" y="7343532"/>
            <a:ext cx="334138" cy="413480"/>
            <a:chOff x="4960900" y="2433225"/>
            <a:chExt cx="48525" cy="60050"/>
          </a:xfrm>
        </p:grpSpPr>
        <p:sp>
          <p:nvSpPr>
            <p:cNvPr id="948" name="Google Shape;948;p30"/>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0"/>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0" name="Google Shape;950;p30"/>
          <p:cNvGrpSpPr/>
          <p:nvPr/>
        </p:nvGrpSpPr>
        <p:grpSpPr>
          <a:xfrm rot="-5400000">
            <a:off x="441639" y="8611225"/>
            <a:ext cx="901525" cy="72900"/>
            <a:chOff x="5441200" y="3755900"/>
            <a:chExt cx="901525" cy="72900"/>
          </a:xfrm>
        </p:grpSpPr>
        <p:sp>
          <p:nvSpPr>
            <p:cNvPr id="951" name="Google Shape;951;p3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52" name="Google Shape;952;p3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53" name="Google Shape;953;p3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54" name="Google Shape;954;p3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55" name="Google Shape;955;p3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56" name="Google Shape;956;p3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957" name="Google Shape;957;p30"/>
          <p:cNvGrpSpPr/>
          <p:nvPr/>
        </p:nvGrpSpPr>
        <p:grpSpPr>
          <a:xfrm rot="-5400000">
            <a:off x="1661439" y="8611225"/>
            <a:ext cx="901525" cy="72900"/>
            <a:chOff x="5441200" y="3755900"/>
            <a:chExt cx="901525" cy="72900"/>
          </a:xfrm>
        </p:grpSpPr>
        <p:sp>
          <p:nvSpPr>
            <p:cNvPr id="958" name="Google Shape;958;p3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59" name="Google Shape;959;p3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60" name="Google Shape;960;p3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61" name="Google Shape;961;p3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62" name="Google Shape;962;p3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963" name="Google Shape;963;p3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pic>
        <p:nvPicPr>
          <p:cNvPr id="964" name="Google Shape;964;p30"/>
          <p:cNvPicPr preferRelativeResize="0"/>
          <p:nvPr/>
        </p:nvPicPr>
        <p:blipFill>
          <a:blip r:embed="rId7">
            <a:alphaModFix/>
          </a:blip>
          <a:stretch>
            <a:fillRect/>
          </a:stretch>
        </p:blipFill>
        <p:spPr>
          <a:xfrm>
            <a:off x="1057895" y="7854801"/>
            <a:ext cx="901525" cy="1422724"/>
          </a:xfrm>
          <a:prstGeom prst="rect">
            <a:avLst/>
          </a:prstGeom>
          <a:noFill/>
          <a:ln>
            <a:noFill/>
          </a:ln>
        </p:spPr>
      </p:pic>
      <p:pic>
        <p:nvPicPr>
          <p:cNvPr id="965" name="Google Shape;965;p30"/>
          <p:cNvPicPr preferRelativeResize="0"/>
          <p:nvPr/>
        </p:nvPicPr>
        <p:blipFill>
          <a:blip r:embed="rId8">
            <a:alphaModFix/>
          </a:blip>
          <a:stretch>
            <a:fillRect/>
          </a:stretch>
        </p:blipFill>
        <p:spPr>
          <a:xfrm>
            <a:off x="1446137" y="9397400"/>
            <a:ext cx="1332141" cy="901525"/>
          </a:xfrm>
          <a:prstGeom prst="rect">
            <a:avLst/>
          </a:prstGeom>
          <a:noFill/>
          <a:ln>
            <a:noFill/>
          </a:ln>
        </p:spPr>
      </p:pic>
      <p:grpSp>
        <p:nvGrpSpPr>
          <p:cNvPr id="966" name="Google Shape;966;p30"/>
          <p:cNvGrpSpPr/>
          <p:nvPr/>
        </p:nvGrpSpPr>
        <p:grpSpPr>
          <a:xfrm>
            <a:off x="2433375" y="8407982"/>
            <a:ext cx="334138" cy="413480"/>
            <a:chOff x="4960900" y="2433225"/>
            <a:chExt cx="48525" cy="60050"/>
          </a:xfrm>
        </p:grpSpPr>
        <p:sp>
          <p:nvSpPr>
            <p:cNvPr id="967" name="Google Shape;967;p30"/>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0"/>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9" name="Google Shape;969;p30"/>
          <p:cNvSpPr txBox="1"/>
          <p:nvPr/>
        </p:nvSpPr>
        <p:spPr>
          <a:xfrm>
            <a:off x="2837163" y="7748886"/>
            <a:ext cx="3942300" cy="2586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Hernia through the Linea semilunaris </a:t>
            </a:r>
            <a:r>
              <a:rPr lang="en-GB" sz="1200">
                <a:solidFill>
                  <a:srgbClr val="B7B7B7"/>
                </a:solidFill>
                <a:latin typeface="Mada"/>
                <a:ea typeface="Mada"/>
                <a:cs typeface="Mada"/>
                <a:sym typeface="Mada"/>
              </a:rPr>
              <a:t>between rectus abdominis and lateral abd. Wall muscles</a:t>
            </a:r>
            <a:endParaRPr sz="1200">
              <a:solidFill>
                <a:srgbClr val="B7B7B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This area is</a:t>
            </a:r>
            <a:r>
              <a:rPr lang="en-GB" sz="1200">
                <a:solidFill>
                  <a:schemeClr val="dk1"/>
                </a:solidFill>
                <a:latin typeface="Mada"/>
                <a:ea typeface="Mada"/>
                <a:cs typeface="Mada"/>
                <a:sym typeface="Mada"/>
              </a:rPr>
              <a:t> Lack of posterior rectus fascia -&gt; inherent weakness.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Nearly all occur </a:t>
            </a:r>
            <a:r>
              <a:rPr b="1" lang="en-GB" sz="1200">
                <a:solidFill>
                  <a:schemeClr val="dk1"/>
                </a:solidFill>
                <a:latin typeface="Mada"/>
                <a:ea typeface="Mada"/>
                <a:cs typeface="Mada"/>
                <a:sym typeface="Mada"/>
              </a:rPr>
              <a:t>at</a:t>
            </a:r>
            <a:r>
              <a:rPr lang="en-GB" sz="1200">
                <a:solidFill>
                  <a:schemeClr val="dk1"/>
                </a:solidFill>
                <a:latin typeface="Mada"/>
                <a:ea typeface="Mada"/>
                <a:cs typeface="Mada"/>
                <a:sym typeface="Mada"/>
              </a:rPr>
              <a:t> or below the arcuate line</a:t>
            </a:r>
            <a:endParaRPr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 conjunction of arcuate line and linea semilunaris is the weakest area.</a:t>
            </a:r>
            <a:endParaRPr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often interparietal - hernia sac dissects posterior to the external oblique aponeurosis.</a:t>
            </a:r>
            <a:r>
              <a:rPr lang="en-GB" sz="1200">
                <a:solidFill>
                  <a:srgbClr val="1C4588"/>
                </a:solidFill>
                <a:latin typeface="Mada"/>
                <a:ea typeface="Mada"/>
                <a:cs typeface="Mada"/>
                <a:sym typeface="Mada"/>
              </a:rPr>
              <a:t> (at the  outer border of the rectus abdominis muscle)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Treatment is  surgical, as the hernia is </a:t>
            </a:r>
            <a:r>
              <a:rPr b="1" lang="en-GB" sz="1200">
                <a:solidFill>
                  <a:srgbClr val="1C4588"/>
                </a:solidFill>
                <a:latin typeface="Mada"/>
                <a:ea typeface="Mada"/>
                <a:cs typeface="Mada"/>
                <a:sym typeface="Mada"/>
              </a:rPr>
              <a:t>liable to strangulate</a:t>
            </a:r>
            <a:endParaRPr b="1" sz="1200">
              <a:solidFill>
                <a:srgbClr val="1C4588"/>
              </a:solidFill>
              <a:latin typeface="Mada"/>
              <a:ea typeface="Mada"/>
              <a:cs typeface="Mada"/>
              <a:sym typeface="Mada"/>
            </a:endParaRPr>
          </a:p>
        </p:txBody>
      </p:sp>
      <p:sp>
        <p:nvSpPr>
          <p:cNvPr id="970" name="Google Shape;970;p30"/>
          <p:cNvSpPr/>
          <p:nvPr/>
        </p:nvSpPr>
        <p:spPr>
          <a:xfrm>
            <a:off x="1539288" y="9453025"/>
            <a:ext cx="334200" cy="369300"/>
          </a:xfrm>
          <a:prstGeom prst="ellipse">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0"/>
          <p:cNvSpPr txBox="1"/>
          <p:nvPr/>
        </p:nvSpPr>
        <p:spPr>
          <a:xfrm>
            <a:off x="855963" y="9473600"/>
            <a:ext cx="70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AA84F"/>
                </a:solidFill>
                <a:latin typeface="Mada"/>
                <a:ea typeface="Mada"/>
                <a:cs typeface="Mada"/>
                <a:sym typeface="Mada"/>
              </a:rPr>
              <a:t>This is the hernia</a:t>
            </a:r>
            <a:endParaRPr/>
          </a:p>
        </p:txBody>
      </p:sp>
      <p:sp>
        <p:nvSpPr>
          <p:cNvPr id="972" name="Google Shape;972;p30"/>
          <p:cNvSpPr/>
          <p:nvPr/>
        </p:nvSpPr>
        <p:spPr>
          <a:xfrm>
            <a:off x="580450" y="5579125"/>
            <a:ext cx="6428700" cy="15483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973" name="Google Shape;973;p30"/>
          <p:cNvSpPr/>
          <p:nvPr/>
        </p:nvSpPr>
        <p:spPr>
          <a:xfrm>
            <a:off x="1088627" y="5394475"/>
            <a:ext cx="518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Lumbar Hernia (Rare)</a:t>
            </a:r>
            <a:endParaRPr b="1" sz="1800">
              <a:solidFill>
                <a:srgbClr val="576C77"/>
              </a:solidFill>
              <a:highlight>
                <a:srgbClr val="FFFFFF"/>
              </a:highlight>
              <a:latin typeface="Lora"/>
              <a:ea typeface="Lora"/>
              <a:cs typeface="Lora"/>
              <a:sym typeface="Lora"/>
            </a:endParaRPr>
          </a:p>
        </p:txBody>
      </p:sp>
      <p:grpSp>
        <p:nvGrpSpPr>
          <p:cNvPr id="974" name="Google Shape;974;p30"/>
          <p:cNvGrpSpPr/>
          <p:nvPr/>
        </p:nvGrpSpPr>
        <p:grpSpPr>
          <a:xfrm>
            <a:off x="580425" y="5372382"/>
            <a:ext cx="334138" cy="413480"/>
            <a:chOff x="4960900" y="2433225"/>
            <a:chExt cx="48525" cy="60050"/>
          </a:xfrm>
        </p:grpSpPr>
        <p:sp>
          <p:nvSpPr>
            <p:cNvPr id="975" name="Google Shape;975;p30"/>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0"/>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77" name="Google Shape;977;p30"/>
          <p:cNvPicPr preferRelativeResize="0"/>
          <p:nvPr/>
        </p:nvPicPr>
        <p:blipFill>
          <a:blip r:embed="rId9">
            <a:alphaModFix/>
          </a:blip>
          <a:stretch>
            <a:fillRect/>
          </a:stretch>
        </p:blipFill>
        <p:spPr>
          <a:xfrm>
            <a:off x="1649597" y="5799910"/>
            <a:ext cx="995346" cy="1153375"/>
          </a:xfrm>
          <a:prstGeom prst="rect">
            <a:avLst/>
          </a:prstGeom>
          <a:noFill/>
          <a:ln>
            <a:noFill/>
          </a:ln>
        </p:spPr>
      </p:pic>
      <p:pic>
        <p:nvPicPr>
          <p:cNvPr id="978" name="Google Shape;978;p30"/>
          <p:cNvPicPr preferRelativeResize="0"/>
          <p:nvPr/>
        </p:nvPicPr>
        <p:blipFill>
          <a:blip r:embed="rId10">
            <a:alphaModFix/>
          </a:blip>
          <a:stretch>
            <a:fillRect/>
          </a:stretch>
        </p:blipFill>
        <p:spPr>
          <a:xfrm>
            <a:off x="703547" y="6056346"/>
            <a:ext cx="901500" cy="672766"/>
          </a:xfrm>
          <a:prstGeom prst="rect">
            <a:avLst/>
          </a:prstGeom>
          <a:noFill/>
          <a:ln>
            <a:noFill/>
          </a:ln>
        </p:spPr>
      </p:pic>
      <p:sp>
        <p:nvSpPr>
          <p:cNvPr id="979" name="Google Shape;979;p30"/>
          <p:cNvSpPr/>
          <p:nvPr/>
        </p:nvSpPr>
        <p:spPr>
          <a:xfrm>
            <a:off x="1540100" y="5739750"/>
            <a:ext cx="901500" cy="192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900">
                <a:solidFill>
                  <a:srgbClr val="999999"/>
                </a:solidFill>
                <a:latin typeface="Mada"/>
                <a:ea typeface="Mada"/>
                <a:cs typeface="Mada"/>
                <a:sym typeface="Mada"/>
              </a:rPr>
              <a:t>Extra Picture</a:t>
            </a:r>
            <a:endParaRPr b="1" sz="900">
              <a:solidFill>
                <a:srgbClr val="999999"/>
              </a:solidFill>
              <a:latin typeface="Mada"/>
              <a:ea typeface="Mada"/>
              <a:cs typeface="Mada"/>
              <a:sym typeface="Mada"/>
            </a:endParaRPr>
          </a:p>
        </p:txBody>
      </p:sp>
      <p:sp>
        <p:nvSpPr>
          <p:cNvPr id="980" name="Google Shape;980;p30"/>
          <p:cNvSpPr txBox="1"/>
          <p:nvPr/>
        </p:nvSpPr>
        <p:spPr>
          <a:xfrm>
            <a:off x="2517800" y="5677211"/>
            <a:ext cx="44814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Grynfeltt’s: </a:t>
            </a:r>
            <a:r>
              <a:rPr lang="en-GB" sz="1100">
                <a:solidFill>
                  <a:schemeClr val="dk1"/>
                </a:solidFill>
                <a:latin typeface="Mada"/>
                <a:ea typeface="Mada"/>
                <a:cs typeface="Mada"/>
                <a:sym typeface="Mada"/>
              </a:rPr>
              <a:t>through superior lumbar triangle: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12th rib, paraspinal muscles, and internal oblique.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More common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Petit’s</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through inferior lumbar triangle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iliac crest, latissimus dorsi muscle, and external oblique  </a:t>
            </a:r>
            <a:endParaRPr sz="1100">
              <a:solidFill>
                <a:schemeClr val="dk1"/>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Both may occur primary due to increased intra-abdominal pressure, or secondary  complication to spinal surgery </a:t>
            </a:r>
            <a:endParaRPr sz="1100">
              <a:solidFill>
                <a:srgbClr val="999999"/>
              </a:solidFill>
              <a:latin typeface="Mada"/>
              <a:ea typeface="Mada"/>
              <a:cs typeface="Mada"/>
              <a:sym typeface="Mada"/>
            </a:endParaRPr>
          </a:p>
        </p:txBody>
      </p:sp>
      <p:sp>
        <p:nvSpPr>
          <p:cNvPr id="981" name="Google Shape;981;p30"/>
          <p:cNvSpPr/>
          <p:nvPr/>
        </p:nvSpPr>
        <p:spPr>
          <a:xfrm>
            <a:off x="730475" y="2676550"/>
            <a:ext cx="450782" cy="415519"/>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0"/>
          <p:cNvSpPr/>
          <p:nvPr/>
        </p:nvSpPr>
        <p:spPr>
          <a:xfrm>
            <a:off x="746679" y="3210250"/>
            <a:ext cx="450782" cy="415519"/>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0"/>
          <p:cNvSpPr/>
          <p:nvPr/>
        </p:nvSpPr>
        <p:spPr>
          <a:xfrm>
            <a:off x="746679" y="3734222"/>
            <a:ext cx="450782" cy="415519"/>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0"/>
          <p:cNvSpPr txBox="1"/>
          <p:nvPr/>
        </p:nvSpPr>
        <p:spPr>
          <a:xfrm>
            <a:off x="785077" y="2699973"/>
            <a:ext cx="334200" cy="2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1D2542"/>
                </a:solidFill>
                <a:latin typeface="Life Savers"/>
                <a:ea typeface="Life Savers"/>
                <a:cs typeface="Life Savers"/>
                <a:sym typeface="Life Savers"/>
              </a:rPr>
              <a:t>1</a:t>
            </a:r>
            <a:endParaRPr b="1">
              <a:solidFill>
                <a:srgbClr val="1D2542"/>
              </a:solidFill>
              <a:latin typeface="Life Savers"/>
              <a:ea typeface="Life Savers"/>
              <a:cs typeface="Life Savers"/>
              <a:sym typeface="Life Savers"/>
            </a:endParaRPr>
          </a:p>
        </p:txBody>
      </p:sp>
      <p:sp>
        <p:nvSpPr>
          <p:cNvPr id="985" name="Google Shape;985;p30"/>
          <p:cNvSpPr txBox="1"/>
          <p:nvPr/>
        </p:nvSpPr>
        <p:spPr>
          <a:xfrm>
            <a:off x="807675" y="3224230"/>
            <a:ext cx="3342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1D2542"/>
                </a:solidFill>
                <a:latin typeface="Life Savers"/>
                <a:ea typeface="Life Savers"/>
                <a:cs typeface="Life Savers"/>
                <a:sym typeface="Life Savers"/>
              </a:rPr>
              <a:t>2</a:t>
            </a:r>
            <a:endParaRPr b="1">
              <a:solidFill>
                <a:srgbClr val="1D2542"/>
              </a:solidFill>
              <a:latin typeface="Life Savers"/>
              <a:ea typeface="Life Savers"/>
              <a:cs typeface="Life Savers"/>
              <a:sym typeface="Life Savers"/>
            </a:endParaRPr>
          </a:p>
        </p:txBody>
      </p:sp>
      <p:sp>
        <p:nvSpPr>
          <p:cNvPr id="986" name="Google Shape;986;p30"/>
          <p:cNvSpPr txBox="1"/>
          <p:nvPr/>
        </p:nvSpPr>
        <p:spPr>
          <a:xfrm>
            <a:off x="807673" y="3727251"/>
            <a:ext cx="3342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1D2542"/>
                </a:solidFill>
                <a:latin typeface="Life Savers"/>
                <a:ea typeface="Life Savers"/>
                <a:cs typeface="Life Savers"/>
                <a:sym typeface="Life Savers"/>
              </a:rPr>
              <a:t>3</a:t>
            </a:r>
            <a:endParaRPr b="1">
              <a:solidFill>
                <a:srgbClr val="1D2542"/>
              </a:solidFill>
              <a:latin typeface="Life Savers"/>
              <a:ea typeface="Life Savers"/>
              <a:cs typeface="Life Savers"/>
              <a:sym typeface="Life Savers"/>
            </a:endParaRPr>
          </a:p>
        </p:txBody>
      </p:sp>
      <p:sp>
        <p:nvSpPr>
          <p:cNvPr id="987" name="Google Shape;987;p30"/>
          <p:cNvSpPr txBox="1"/>
          <p:nvPr/>
        </p:nvSpPr>
        <p:spPr>
          <a:xfrm>
            <a:off x="1105050" y="2610929"/>
            <a:ext cx="15933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Poor surgical technique</a:t>
            </a:r>
            <a:r>
              <a:rPr lang="en-GB" sz="1100">
                <a:solidFill>
                  <a:srgbClr val="1C4588"/>
                </a:solidFill>
                <a:latin typeface="Mada"/>
                <a:ea typeface="Mada"/>
                <a:cs typeface="Mada"/>
                <a:sym typeface="Mada"/>
              </a:rPr>
              <a:t>.</a:t>
            </a:r>
            <a:endParaRPr/>
          </a:p>
        </p:txBody>
      </p:sp>
      <p:sp>
        <p:nvSpPr>
          <p:cNvPr id="988" name="Google Shape;988;p30"/>
          <p:cNvSpPr txBox="1"/>
          <p:nvPr/>
        </p:nvSpPr>
        <p:spPr>
          <a:xfrm>
            <a:off x="1106539" y="3128539"/>
            <a:ext cx="13323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wound infection</a:t>
            </a:r>
            <a:endParaRPr/>
          </a:p>
        </p:txBody>
      </p:sp>
      <p:sp>
        <p:nvSpPr>
          <p:cNvPr id="989" name="Google Shape;989;p30"/>
          <p:cNvSpPr txBox="1"/>
          <p:nvPr/>
        </p:nvSpPr>
        <p:spPr>
          <a:xfrm>
            <a:off x="1106539" y="3726877"/>
            <a:ext cx="13323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Obesity</a:t>
            </a:r>
            <a:endParaRPr/>
          </a:p>
        </p:txBody>
      </p:sp>
      <p:sp>
        <p:nvSpPr>
          <p:cNvPr id="990" name="Google Shape;990;p30"/>
          <p:cNvSpPr txBox="1"/>
          <p:nvPr/>
        </p:nvSpPr>
        <p:spPr>
          <a:xfrm>
            <a:off x="1112896" y="4015125"/>
            <a:ext cx="20754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6AA84F"/>
                </a:solidFill>
                <a:latin typeface="Mada"/>
                <a:ea typeface="Mada"/>
                <a:cs typeface="Mada"/>
                <a:sym typeface="Mada"/>
              </a:rPr>
              <a:t>Especially </a:t>
            </a:r>
            <a:r>
              <a:rPr lang="en-GB" sz="1100">
                <a:solidFill>
                  <a:srgbClr val="1C4588"/>
                </a:solidFill>
                <a:latin typeface="Mada"/>
                <a:ea typeface="Mada"/>
                <a:cs typeface="Mada"/>
                <a:sym typeface="Mada"/>
              </a:rPr>
              <a:t>Elderly</a:t>
            </a:r>
            <a:r>
              <a:rPr lang="en-GB" sz="1100">
                <a:solidFill>
                  <a:srgbClr val="6AA84F"/>
                </a:solidFill>
                <a:latin typeface="Mada"/>
                <a:ea typeface="Mada"/>
                <a:cs typeface="Mada"/>
                <a:sym typeface="Mada"/>
              </a:rPr>
              <a:t>, diabetic patients, Immunocompromised patients or patients on steroids (All have poor healing)</a:t>
            </a:r>
            <a:endParaRPr sz="1100">
              <a:solidFill>
                <a:schemeClr val="dk1"/>
              </a:solidFill>
              <a:latin typeface="Mada"/>
              <a:ea typeface="Mada"/>
              <a:cs typeface="Mada"/>
              <a:sym typeface="Mada"/>
            </a:endParaRPr>
          </a:p>
        </p:txBody>
      </p:sp>
      <p:pic>
        <p:nvPicPr>
          <p:cNvPr id="991" name="Google Shape;991;p30"/>
          <p:cNvPicPr preferRelativeResize="0"/>
          <p:nvPr/>
        </p:nvPicPr>
        <p:blipFill>
          <a:blip r:embed="rId11">
            <a:alphaModFix/>
          </a:blip>
          <a:stretch>
            <a:fillRect/>
          </a:stretch>
        </p:blipFill>
        <p:spPr>
          <a:xfrm>
            <a:off x="761748" y="4361575"/>
            <a:ext cx="450775" cy="450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graphicFrame>
        <p:nvGraphicFramePr>
          <p:cNvPr id="996" name="Google Shape;996;p31"/>
          <p:cNvGraphicFramePr/>
          <p:nvPr/>
        </p:nvGraphicFramePr>
        <p:xfrm>
          <a:off x="574264" y="7256852"/>
          <a:ext cx="3000000" cy="3000000"/>
        </p:xfrm>
        <a:graphic>
          <a:graphicData uri="http://schemas.openxmlformats.org/drawingml/2006/table">
            <a:tbl>
              <a:tblPr>
                <a:noFill/>
                <a:tableStyleId>{2E1D204C-92D0-4C84-95FD-C235CF7ED47E}</a:tableStyleId>
              </a:tblPr>
              <a:tblGrid>
                <a:gridCol w="1554125"/>
                <a:gridCol w="4874575"/>
              </a:tblGrid>
              <a:tr h="368575">
                <a:tc>
                  <a:txBody>
                    <a:bodyPr/>
                    <a:lstStyle/>
                    <a:p>
                      <a:pPr indent="0" lvl="0" marL="0" rtl="0" algn="l">
                        <a:spcBef>
                          <a:spcPts val="0"/>
                        </a:spcBef>
                        <a:spcAft>
                          <a:spcPts val="0"/>
                        </a:spcAft>
                        <a:buNone/>
                      </a:pPr>
                      <a:r>
                        <a:rPr b="1" lang="en-GB" sz="1300">
                          <a:solidFill>
                            <a:srgbClr val="CC0000"/>
                          </a:solidFill>
                          <a:highlight>
                            <a:schemeClr val="lt1"/>
                          </a:highlight>
                          <a:latin typeface="Lora"/>
                          <a:ea typeface="Lora"/>
                          <a:cs typeface="Lora"/>
                          <a:sym typeface="Lora"/>
                        </a:rPr>
                        <a:t>Special Hernias</a:t>
                      </a:r>
                      <a:endParaRPr sz="1100"/>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r>
              <a:tr h="312800">
                <a:tc>
                  <a:txBody>
                    <a:bodyPr/>
                    <a:lstStyle/>
                    <a:p>
                      <a:pPr indent="0" lvl="0" marL="0" rtl="0" algn="l">
                        <a:spcBef>
                          <a:spcPts val="0"/>
                        </a:spcBef>
                        <a:spcAft>
                          <a:spcPts val="0"/>
                        </a:spcAft>
                        <a:buNone/>
                      </a:pPr>
                      <a:r>
                        <a:rPr b="1" lang="en-GB" sz="1100">
                          <a:solidFill>
                            <a:srgbClr val="CC0000"/>
                          </a:solidFill>
                          <a:latin typeface="Mada"/>
                          <a:ea typeface="Mada"/>
                          <a:cs typeface="Mada"/>
                          <a:sym typeface="Mada"/>
                        </a:rPr>
                        <a:t>Littre’s hernia</a:t>
                      </a:r>
                      <a:endParaRPr b="1" sz="1100">
                        <a:solidFill>
                          <a:srgbClr val="CC0000"/>
                        </a:solidFill>
                        <a:latin typeface="Mada"/>
                        <a:ea typeface="Mada"/>
                        <a:cs typeface="Mada"/>
                        <a:sym typeface="Mada"/>
                      </a:endParaRPr>
                    </a:p>
                  </a:txBody>
                  <a:tcPr marT="54000" marB="54000" marR="91425" marL="91425" anchor="ctr">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hernia content include Meckel's diverticulum</a:t>
                      </a:r>
                      <a:endParaRPr sz="1100">
                        <a:solidFill>
                          <a:schemeClr val="dk1"/>
                        </a:solidFill>
                        <a:latin typeface="Mada"/>
                        <a:ea typeface="Mada"/>
                        <a:cs typeface="Mada"/>
                        <a:sym typeface="Mada"/>
                      </a:endParaRPr>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r>
              <a:tr h="312800">
                <a:tc>
                  <a:txBody>
                    <a:bodyPr/>
                    <a:lstStyle/>
                    <a:p>
                      <a:pPr indent="0" lvl="0" marL="0" rtl="0" algn="l">
                        <a:spcBef>
                          <a:spcPts val="0"/>
                        </a:spcBef>
                        <a:spcAft>
                          <a:spcPts val="0"/>
                        </a:spcAft>
                        <a:buNone/>
                      </a:pPr>
                      <a:r>
                        <a:rPr b="1" lang="en-GB" sz="1100">
                          <a:solidFill>
                            <a:schemeClr val="dk1"/>
                          </a:solidFill>
                          <a:latin typeface="Mada"/>
                          <a:ea typeface="Mada"/>
                          <a:cs typeface="Mada"/>
                          <a:sym typeface="Mada"/>
                        </a:rPr>
                        <a:t>Petersen</a:t>
                      </a:r>
                      <a:r>
                        <a:rPr b="1" lang="en-GB" sz="1100">
                          <a:solidFill>
                            <a:schemeClr val="dk1"/>
                          </a:solidFill>
                          <a:latin typeface="Mada"/>
                          <a:ea typeface="Mada"/>
                          <a:cs typeface="Mada"/>
                          <a:sym typeface="Mada"/>
                        </a:rPr>
                        <a:t> hernia</a:t>
                      </a:r>
                      <a:endParaRPr sz="1100"/>
                    </a:p>
                  </a:txBody>
                  <a:tcPr marT="54000" marB="54000" marR="91425" marL="91425" anchor="ctr">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Seen after bariatric gastric bypass</a:t>
                      </a:r>
                      <a:endParaRPr sz="1100"/>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r>
              <a:tr h="469225">
                <a:tc>
                  <a:txBody>
                    <a:bodyPr/>
                    <a:lstStyle/>
                    <a:p>
                      <a:pPr indent="0" lvl="0" marL="0" rtl="0" algn="l">
                        <a:spcBef>
                          <a:spcPts val="0"/>
                        </a:spcBef>
                        <a:spcAft>
                          <a:spcPts val="0"/>
                        </a:spcAft>
                        <a:buNone/>
                      </a:pPr>
                      <a:r>
                        <a:rPr b="1" lang="en-GB" sz="1100">
                          <a:solidFill>
                            <a:srgbClr val="CC0000"/>
                          </a:solidFill>
                          <a:latin typeface="Mada"/>
                          <a:ea typeface="Mada"/>
                          <a:cs typeface="Mada"/>
                          <a:sym typeface="Mada"/>
                        </a:rPr>
                        <a:t>Petit’s</a:t>
                      </a:r>
                      <a:r>
                        <a:rPr b="1"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 Gyrnfeltt’s &amp; Pantaloon hernias</a:t>
                      </a:r>
                      <a:endParaRPr sz="1100"/>
                    </a:p>
                  </a:txBody>
                  <a:tcPr marT="54000" marB="54000" marR="91425" marL="91425" anchor="ctr">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c>
                  <a:txBody>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Peter</a:t>
                      </a:r>
                      <a:r>
                        <a:rPr lang="en-GB" sz="1100">
                          <a:solidFill>
                            <a:srgbClr val="999999"/>
                          </a:solidFill>
                          <a:latin typeface="Mada"/>
                          <a:ea typeface="Mada"/>
                          <a:cs typeface="Mada"/>
                          <a:sym typeface="Mada"/>
                        </a:rPr>
                        <a:t>’s &amp; Gyrnfeltt’s had Mentioned Earlier in Lumbar hernia</a:t>
                      </a:r>
                      <a:endParaRPr sz="1100">
                        <a:solidFill>
                          <a:srgbClr val="999999"/>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999999"/>
                          </a:solidFill>
                          <a:latin typeface="Mada"/>
                          <a:ea typeface="Mada"/>
                          <a:cs typeface="Mada"/>
                          <a:sym typeface="Mada"/>
                        </a:rPr>
                        <a:t>Pantaloon: had mentioned in Inguinal hernias</a:t>
                      </a:r>
                      <a:endParaRPr sz="1100">
                        <a:solidFill>
                          <a:srgbClr val="6AA84F"/>
                        </a:solidFill>
                        <a:latin typeface="Mada"/>
                        <a:ea typeface="Mada"/>
                        <a:cs typeface="Mada"/>
                        <a:sym typeface="Mada"/>
                      </a:endParaRPr>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r>
              <a:tr h="443150">
                <a:tc>
                  <a:txBody>
                    <a:bodyPr/>
                    <a:lstStyle/>
                    <a:p>
                      <a:pPr indent="0" lvl="0" marL="0" rtl="0" algn="l">
                        <a:spcBef>
                          <a:spcPts val="0"/>
                        </a:spcBef>
                        <a:spcAft>
                          <a:spcPts val="0"/>
                        </a:spcAft>
                        <a:buClr>
                          <a:schemeClr val="dk1"/>
                        </a:buClr>
                        <a:buSzPts val="1100"/>
                        <a:buFont typeface="Arial"/>
                        <a:buNone/>
                      </a:pPr>
                      <a:r>
                        <a:rPr b="1" lang="en-GB" sz="1100">
                          <a:solidFill>
                            <a:srgbClr val="CC0000"/>
                          </a:solidFill>
                          <a:latin typeface="Mada"/>
                          <a:ea typeface="Mada"/>
                          <a:cs typeface="Mada"/>
                          <a:sym typeface="Mada"/>
                        </a:rPr>
                        <a:t>Richter</a:t>
                      </a:r>
                      <a:r>
                        <a:rPr b="1" lang="en-GB" sz="1100">
                          <a:solidFill>
                            <a:srgbClr val="CC0000"/>
                          </a:solidFill>
                          <a:latin typeface="Mada"/>
                          <a:ea typeface="Mada"/>
                          <a:cs typeface="Mada"/>
                          <a:sym typeface="Mada"/>
                        </a:rPr>
                        <a:t> hernia</a:t>
                      </a:r>
                      <a:endParaRPr sz="1100">
                        <a:solidFill>
                          <a:srgbClr val="CC0000"/>
                        </a:solidFill>
                      </a:endParaRPr>
                    </a:p>
                  </a:txBody>
                  <a:tcPr marT="54000" marB="54000" marR="91425" marL="91425" anchor="ctr">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Incarcerated/strangulated hernia involving </a:t>
                      </a:r>
                      <a:r>
                        <a:rPr lang="en-GB" sz="1100">
                          <a:solidFill>
                            <a:srgbClr val="CC0000"/>
                          </a:solidFill>
                          <a:latin typeface="Mada"/>
                          <a:ea typeface="Mada"/>
                          <a:cs typeface="Mada"/>
                          <a:sym typeface="Mada"/>
                        </a:rPr>
                        <a:t>one </a:t>
                      </a:r>
                      <a:endParaRPr sz="1100">
                        <a:solidFill>
                          <a:srgbClr val="CC0000"/>
                        </a:solidFill>
                        <a:latin typeface="Mada"/>
                        <a:ea typeface="Mada"/>
                        <a:cs typeface="Mada"/>
                        <a:sym typeface="Mada"/>
                      </a:endParaRPr>
                    </a:p>
                    <a:p>
                      <a:pPr indent="0" lvl="0" marL="457200" rtl="0" algn="l">
                        <a:spcBef>
                          <a:spcPts val="0"/>
                        </a:spcBef>
                        <a:spcAft>
                          <a:spcPts val="0"/>
                        </a:spcAft>
                        <a:buNone/>
                      </a:pPr>
                      <a:r>
                        <a:rPr lang="en-GB" sz="1100">
                          <a:solidFill>
                            <a:srgbClr val="CC0000"/>
                          </a:solidFill>
                          <a:latin typeface="Mada"/>
                          <a:ea typeface="Mada"/>
                          <a:cs typeface="Mada"/>
                          <a:sym typeface="Mada"/>
                        </a:rPr>
                        <a:t>sidewall of the bowel only  </a:t>
                      </a:r>
                      <a:r>
                        <a:rPr lang="en-GB" sz="1100">
                          <a:solidFill>
                            <a:srgbClr val="6AA84F"/>
                          </a:solidFill>
                          <a:latin typeface="Mada"/>
                          <a:ea typeface="Mada"/>
                          <a:cs typeface="Mada"/>
                          <a:sym typeface="Mada"/>
                        </a:rPr>
                        <a:t>(bowel wall only)</a:t>
                      </a:r>
                      <a:endParaRPr sz="1100">
                        <a:solidFill>
                          <a:srgbClr val="6AA84F"/>
                        </a:solidFill>
                      </a:endParaRPr>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r>
              <a:tr h="312800">
                <a:tc>
                  <a:txBody>
                    <a:bodyPr/>
                    <a:lstStyle/>
                    <a:p>
                      <a:pPr indent="0" lvl="0" marL="0" rtl="0" algn="l">
                        <a:spcBef>
                          <a:spcPts val="0"/>
                        </a:spcBef>
                        <a:spcAft>
                          <a:spcPts val="0"/>
                        </a:spcAft>
                        <a:buNone/>
                      </a:pPr>
                      <a:r>
                        <a:rPr b="1" lang="en-GB" sz="1100">
                          <a:solidFill>
                            <a:schemeClr val="dk1"/>
                          </a:solidFill>
                          <a:latin typeface="Mada"/>
                          <a:ea typeface="Mada"/>
                          <a:cs typeface="Mada"/>
                          <a:sym typeface="Mada"/>
                        </a:rPr>
                        <a:t>Amyand’s </a:t>
                      </a:r>
                      <a:r>
                        <a:rPr b="1" lang="en-GB" sz="1100">
                          <a:solidFill>
                            <a:schemeClr val="dk1"/>
                          </a:solidFill>
                          <a:latin typeface="Mada"/>
                          <a:ea typeface="Mada"/>
                          <a:cs typeface="Mada"/>
                          <a:sym typeface="Mada"/>
                        </a:rPr>
                        <a:t> hernia</a:t>
                      </a:r>
                      <a:endParaRPr sz="1100"/>
                    </a:p>
                  </a:txBody>
                  <a:tcPr marT="54000" marB="54000" marR="91425" marL="91425" anchor="ctr">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a:t>
                      </a:r>
                      <a:r>
                        <a:rPr lang="en-GB" sz="1100">
                          <a:solidFill>
                            <a:schemeClr val="dk1"/>
                          </a:solidFill>
                          <a:latin typeface="Mada"/>
                          <a:ea typeface="Mada"/>
                          <a:cs typeface="Mada"/>
                          <a:sym typeface="Mada"/>
                        </a:rPr>
                        <a:t>ernia sac containing a ruptured appendix</a:t>
                      </a:r>
                      <a:endParaRPr sz="1100"/>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r>
              <a:tr h="482250">
                <a:tc>
                  <a:txBody>
                    <a:bodyPr/>
                    <a:lstStyle/>
                    <a:p>
                      <a:pPr indent="0" lvl="0" marL="0" rtl="0" algn="l">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Sliding</a:t>
                      </a:r>
                      <a:r>
                        <a:rPr b="1" lang="en-GB" sz="1100">
                          <a:solidFill>
                            <a:schemeClr val="dk1"/>
                          </a:solidFill>
                          <a:latin typeface="Mada"/>
                          <a:ea typeface="Mada"/>
                          <a:cs typeface="Mada"/>
                          <a:sym typeface="Mada"/>
                        </a:rPr>
                        <a:t>  hernia</a:t>
                      </a:r>
                      <a:endParaRPr sz="1100">
                        <a:solidFill>
                          <a:schemeClr val="dk1"/>
                        </a:solidFill>
                      </a:endParaRPr>
                    </a:p>
                    <a:p>
                      <a:pPr indent="0" lvl="0" marL="0" rtl="0" algn="l">
                        <a:spcBef>
                          <a:spcPts val="0"/>
                        </a:spcBef>
                        <a:spcAft>
                          <a:spcPts val="0"/>
                        </a:spcAft>
                        <a:buNone/>
                      </a:pPr>
                      <a:r>
                        <a:t/>
                      </a:r>
                      <a:endParaRPr sz="1100"/>
                    </a:p>
                  </a:txBody>
                  <a:tcPr marT="54000" marB="54000" marR="91425" marL="91425" anchor="ctr">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c>
                  <a:txBody>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It is a sort of </a:t>
                      </a:r>
                      <a:r>
                        <a:rPr b="1" lang="en-GB" sz="1100">
                          <a:solidFill>
                            <a:srgbClr val="6AA84F"/>
                          </a:solidFill>
                          <a:latin typeface="Mada"/>
                          <a:ea typeface="Mada"/>
                          <a:cs typeface="Mada"/>
                          <a:sym typeface="Mada"/>
                        </a:rPr>
                        <a:t>chronic</a:t>
                      </a:r>
                      <a:r>
                        <a:rPr lang="en-GB" sz="1100">
                          <a:solidFill>
                            <a:srgbClr val="6AA84F"/>
                          </a:solidFill>
                          <a:latin typeface="Mada"/>
                          <a:ea typeface="Mada"/>
                          <a:cs typeface="Mada"/>
                          <a:sym typeface="Mada"/>
                        </a:rPr>
                        <a:t> groin hernias in which the protruded organ is “fused” with the sac wall</a:t>
                      </a:r>
                      <a:endParaRPr sz="1100"/>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r>
              <a:tr h="482250">
                <a:tc>
                  <a:txBody>
                    <a:bodyPr/>
                    <a:lstStyle/>
                    <a:p>
                      <a:pPr indent="0" lvl="0" marL="0" rtl="0" algn="l">
                        <a:spcBef>
                          <a:spcPts val="0"/>
                        </a:spcBef>
                        <a:spcAft>
                          <a:spcPts val="0"/>
                        </a:spcAft>
                        <a:buNone/>
                      </a:pPr>
                      <a:r>
                        <a:rPr b="1" lang="en-GB" sz="1100">
                          <a:solidFill>
                            <a:schemeClr val="dk1"/>
                          </a:solidFill>
                          <a:latin typeface="Mada"/>
                          <a:ea typeface="Mada"/>
                          <a:cs typeface="Mada"/>
                          <a:sym typeface="Mada"/>
                        </a:rPr>
                        <a:t>Maydl’s Hernia</a:t>
                      </a:r>
                      <a:endParaRPr b="1" sz="1100">
                        <a:solidFill>
                          <a:schemeClr val="dk1"/>
                        </a:solidFill>
                        <a:latin typeface="Mada"/>
                        <a:ea typeface="Mada"/>
                        <a:cs typeface="Mada"/>
                        <a:sym typeface="Mada"/>
                      </a:endParaRPr>
                    </a:p>
                  </a:txBody>
                  <a:tcPr marT="54000" marB="54000" marR="91425" marL="91425" anchor="ctr">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hernial sac contains two loops of bowel with another</a:t>
                      </a:r>
                      <a:endParaRPr sz="1100">
                        <a:solidFill>
                          <a:schemeClr val="dk1"/>
                        </a:solidFill>
                        <a:latin typeface="Mada"/>
                        <a:ea typeface="Mada"/>
                        <a:cs typeface="Mada"/>
                        <a:sym typeface="Mada"/>
                      </a:endParaRPr>
                    </a:p>
                    <a:p>
                      <a:pPr indent="0" lvl="0" marL="457200" rtl="0" algn="l">
                        <a:spcBef>
                          <a:spcPts val="0"/>
                        </a:spcBef>
                        <a:spcAft>
                          <a:spcPts val="0"/>
                        </a:spcAft>
                        <a:buNone/>
                      </a:pPr>
                      <a:r>
                        <a:rPr lang="en-GB" sz="1100">
                          <a:solidFill>
                            <a:schemeClr val="dk1"/>
                          </a:solidFill>
                          <a:latin typeface="Mada"/>
                          <a:ea typeface="Mada"/>
                          <a:cs typeface="Mada"/>
                          <a:sym typeface="Mada"/>
                        </a:rPr>
                        <a:t> loop of bowel being intra-abdominal </a:t>
                      </a:r>
                      <a:endParaRPr sz="1100">
                        <a:solidFill>
                          <a:srgbClr val="6AA84F"/>
                        </a:solidFill>
                        <a:latin typeface="Mada"/>
                        <a:ea typeface="Mada"/>
                        <a:cs typeface="Mada"/>
                        <a:sym typeface="Mada"/>
                      </a:endParaRPr>
                    </a:p>
                  </a:txBody>
                  <a:tcPr marT="54000" marB="54000" marR="91425" marL="91425">
                    <a:lnL cap="flat" cmpd="sng" w="19050">
                      <a:solidFill>
                        <a:srgbClr val="FFDDD2"/>
                      </a:solidFill>
                      <a:prstDash val="dash"/>
                      <a:round/>
                      <a:headEnd len="sm" w="sm" type="none"/>
                      <a:tailEnd len="sm" w="sm" type="none"/>
                    </a:lnL>
                    <a:lnR cap="flat" cmpd="sng" w="19050">
                      <a:solidFill>
                        <a:srgbClr val="FFDDD2"/>
                      </a:solidFill>
                      <a:prstDash val="dash"/>
                      <a:round/>
                      <a:headEnd len="sm" w="sm" type="none"/>
                      <a:tailEnd len="sm" w="sm" type="none"/>
                    </a:lnR>
                    <a:lnT cap="flat" cmpd="sng" w="19050">
                      <a:solidFill>
                        <a:srgbClr val="FFDDD2"/>
                      </a:solidFill>
                      <a:prstDash val="dash"/>
                      <a:round/>
                      <a:headEnd len="sm" w="sm" type="none"/>
                      <a:tailEnd len="sm" w="sm" type="none"/>
                    </a:lnT>
                    <a:lnB cap="flat" cmpd="sng" w="19050">
                      <a:solidFill>
                        <a:srgbClr val="FFDDD2"/>
                      </a:solidFill>
                      <a:prstDash val="dash"/>
                      <a:round/>
                      <a:headEnd len="sm" w="sm" type="none"/>
                      <a:tailEnd len="sm" w="sm" type="none"/>
                    </a:lnB>
                  </a:tcPr>
                </a:tc>
              </a:tr>
            </a:tbl>
          </a:graphicData>
        </a:graphic>
      </p:graphicFrame>
      <p:sp>
        <p:nvSpPr>
          <p:cNvPr id="997" name="Google Shape;997;p31"/>
          <p:cNvSpPr/>
          <p:nvPr/>
        </p:nvSpPr>
        <p:spPr>
          <a:xfrm>
            <a:off x="578775" y="1090450"/>
            <a:ext cx="6428700" cy="28695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998" name="Google Shape;998;p31"/>
          <p:cNvSpPr/>
          <p:nvPr/>
        </p:nvSpPr>
        <p:spPr>
          <a:xfrm rot="3994597">
            <a:off x="1885145" y="2094465"/>
            <a:ext cx="1461685" cy="2086600"/>
          </a:xfrm>
          <a:custGeom>
            <a:rect b="b" l="l" r="r" t="t"/>
            <a:pathLst>
              <a:path extrusionOk="0" h="15705" w="15940">
                <a:moveTo>
                  <a:pt x="9223" y="4197"/>
                </a:moveTo>
                <a:lnTo>
                  <a:pt x="9332" y="4212"/>
                </a:lnTo>
                <a:lnTo>
                  <a:pt x="9379" y="4244"/>
                </a:lnTo>
                <a:lnTo>
                  <a:pt x="9426" y="4275"/>
                </a:lnTo>
                <a:lnTo>
                  <a:pt x="9520" y="4369"/>
                </a:lnTo>
                <a:lnTo>
                  <a:pt x="9645" y="4510"/>
                </a:lnTo>
                <a:lnTo>
                  <a:pt x="9677" y="4588"/>
                </a:lnTo>
                <a:lnTo>
                  <a:pt x="9661" y="4588"/>
                </a:lnTo>
                <a:lnTo>
                  <a:pt x="9630" y="4573"/>
                </a:lnTo>
                <a:lnTo>
                  <a:pt x="9505" y="4510"/>
                </a:lnTo>
                <a:lnTo>
                  <a:pt x="9301" y="4400"/>
                </a:lnTo>
                <a:lnTo>
                  <a:pt x="9051" y="4291"/>
                </a:lnTo>
                <a:lnTo>
                  <a:pt x="8769" y="4197"/>
                </a:lnTo>
                <a:close/>
                <a:moveTo>
                  <a:pt x="8236" y="6608"/>
                </a:moveTo>
                <a:lnTo>
                  <a:pt x="8252" y="6624"/>
                </a:lnTo>
                <a:lnTo>
                  <a:pt x="8252" y="6733"/>
                </a:lnTo>
                <a:lnTo>
                  <a:pt x="8236" y="6952"/>
                </a:lnTo>
                <a:lnTo>
                  <a:pt x="8221" y="7062"/>
                </a:lnTo>
                <a:lnTo>
                  <a:pt x="8189" y="7140"/>
                </a:lnTo>
                <a:lnTo>
                  <a:pt x="8174" y="7203"/>
                </a:lnTo>
                <a:lnTo>
                  <a:pt x="8158" y="7203"/>
                </a:lnTo>
                <a:lnTo>
                  <a:pt x="8127" y="7187"/>
                </a:lnTo>
                <a:lnTo>
                  <a:pt x="8111" y="7156"/>
                </a:lnTo>
                <a:lnTo>
                  <a:pt x="8111" y="7062"/>
                </a:lnTo>
                <a:lnTo>
                  <a:pt x="8127" y="6921"/>
                </a:lnTo>
                <a:lnTo>
                  <a:pt x="8158" y="6749"/>
                </a:lnTo>
                <a:lnTo>
                  <a:pt x="8221" y="6624"/>
                </a:lnTo>
                <a:lnTo>
                  <a:pt x="8236" y="6608"/>
                </a:lnTo>
                <a:close/>
                <a:moveTo>
                  <a:pt x="12229" y="8189"/>
                </a:moveTo>
                <a:lnTo>
                  <a:pt x="12291" y="8205"/>
                </a:lnTo>
                <a:lnTo>
                  <a:pt x="12307" y="8221"/>
                </a:lnTo>
                <a:lnTo>
                  <a:pt x="12323" y="8236"/>
                </a:lnTo>
                <a:lnTo>
                  <a:pt x="12307" y="8268"/>
                </a:lnTo>
                <a:lnTo>
                  <a:pt x="12291" y="8283"/>
                </a:lnTo>
                <a:lnTo>
                  <a:pt x="12229" y="8299"/>
                </a:lnTo>
                <a:lnTo>
                  <a:pt x="12182" y="8283"/>
                </a:lnTo>
                <a:lnTo>
                  <a:pt x="12166" y="8268"/>
                </a:lnTo>
                <a:lnTo>
                  <a:pt x="12151" y="8236"/>
                </a:lnTo>
                <a:lnTo>
                  <a:pt x="12166" y="8221"/>
                </a:lnTo>
                <a:lnTo>
                  <a:pt x="12182" y="8205"/>
                </a:lnTo>
                <a:lnTo>
                  <a:pt x="12229" y="8189"/>
                </a:lnTo>
                <a:close/>
                <a:moveTo>
                  <a:pt x="10788" y="8299"/>
                </a:moveTo>
                <a:lnTo>
                  <a:pt x="10820" y="8315"/>
                </a:lnTo>
                <a:lnTo>
                  <a:pt x="10835" y="8346"/>
                </a:lnTo>
                <a:lnTo>
                  <a:pt x="10820" y="8377"/>
                </a:lnTo>
                <a:lnTo>
                  <a:pt x="10788" y="8393"/>
                </a:lnTo>
                <a:lnTo>
                  <a:pt x="10757" y="8377"/>
                </a:lnTo>
                <a:lnTo>
                  <a:pt x="10741" y="8346"/>
                </a:lnTo>
                <a:lnTo>
                  <a:pt x="10757" y="8315"/>
                </a:lnTo>
                <a:lnTo>
                  <a:pt x="10788" y="8299"/>
                </a:lnTo>
                <a:close/>
                <a:moveTo>
                  <a:pt x="11571" y="8424"/>
                </a:moveTo>
                <a:lnTo>
                  <a:pt x="11571" y="8440"/>
                </a:lnTo>
                <a:lnTo>
                  <a:pt x="11571" y="8471"/>
                </a:lnTo>
                <a:lnTo>
                  <a:pt x="11540" y="8518"/>
                </a:lnTo>
                <a:lnTo>
                  <a:pt x="11493" y="8549"/>
                </a:lnTo>
                <a:lnTo>
                  <a:pt x="11477" y="8549"/>
                </a:lnTo>
                <a:lnTo>
                  <a:pt x="11477" y="8518"/>
                </a:lnTo>
                <a:lnTo>
                  <a:pt x="11477" y="8471"/>
                </a:lnTo>
                <a:lnTo>
                  <a:pt x="11509" y="8440"/>
                </a:lnTo>
                <a:lnTo>
                  <a:pt x="11540" y="8424"/>
                </a:lnTo>
                <a:close/>
                <a:moveTo>
                  <a:pt x="11994" y="8549"/>
                </a:moveTo>
                <a:lnTo>
                  <a:pt x="12041" y="8565"/>
                </a:lnTo>
                <a:lnTo>
                  <a:pt x="12057" y="8612"/>
                </a:lnTo>
                <a:lnTo>
                  <a:pt x="12041" y="8643"/>
                </a:lnTo>
                <a:lnTo>
                  <a:pt x="11994" y="8659"/>
                </a:lnTo>
                <a:lnTo>
                  <a:pt x="11963" y="8643"/>
                </a:lnTo>
                <a:lnTo>
                  <a:pt x="11947" y="8612"/>
                </a:lnTo>
                <a:lnTo>
                  <a:pt x="11963" y="8565"/>
                </a:lnTo>
                <a:lnTo>
                  <a:pt x="11994" y="8549"/>
                </a:lnTo>
                <a:close/>
                <a:moveTo>
                  <a:pt x="13372" y="4447"/>
                </a:moveTo>
                <a:lnTo>
                  <a:pt x="13481" y="4620"/>
                </a:lnTo>
                <a:lnTo>
                  <a:pt x="13544" y="4714"/>
                </a:lnTo>
                <a:lnTo>
                  <a:pt x="13591" y="4870"/>
                </a:lnTo>
                <a:lnTo>
                  <a:pt x="13716" y="5215"/>
                </a:lnTo>
                <a:lnTo>
                  <a:pt x="13763" y="5418"/>
                </a:lnTo>
                <a:lnTo>
                  <a:pt x="13810" y="5684"/>
                </a:lnTo>
                <a:lnTo>
                  <a:pt x="13888" y="6217"/>
                </a:lnTo>
                <a:lnTo>
                  <a:pt x="13920" y="6530"/>
                </a:lnTo>
                <a:lnTo>
                  <a:pt x="13935" y="6796"/>
                </a:lnTo>
                <a:lnTo>
                  <a:pt x="13920" y="7062"/>
                </a:lnTo>
                <a:lnTo>
                  <a:pt x="13873" y="7375"/>
                </a:lnTo>
                <a:lnTo>
                  <a:pt x="13795" y="7845"/>
                </a:lnTo>
                <a:lnTo>
                  <a:pt x="13685" y="8299"/>
                </a:lnTo>
                <a:lnTo>
                  <a:pt x="13607" y="8628"/>
                </a:lnTo>
                <a:lnTo>
                  <a:pt x="13560" y="8722"/>
                </a:lnTo>
                <a:lnTo>
                  <a:pt x="13544" y="8753"/>
                </a:lnTo>
                <a:lnTo>
                  <a:pt x="13528" y="8722"/>
                </a:lnTo>
                <a:lnTo>
                  <a:pt x="13544" y="8675"/>
                </a:lnTo>
                <a:lnTo>
                  <a:pt x="13575" y="8518"/>
                </a:lnTo>
                <a:lnTo>
                  <a:pt x="13607" y="8346"/>
                </a:lnTo>
                <a:lnTo>
                  <a:pt x="13654" y="8127"/>
                </a:lnTo>
                <a:lnTo>
                  <a:pt x="13716" y="7610"/>
                </a:lnTo>
                <a:lnTo>
                  <a:pt x="13763" y="7093"/>
                </a:lnTo>
                <a:lnTo>
                  <a:pt x="13763" y="6858"/>
                </a:lnTo>
                <a:lnTo>
                  <a:pt x="13763" y="6671"/>
                </a:lnTo>
                <a:lnTo>
                  <a:pt x="13716" y="6154"/>
                </a:lnTo>
                <a:lnTo>
                  <a:pt x="13638" y="5653"/>
                </a:lnTo>
                <a:lnTo>
                  <a:pt x="13575" y="5246"/>
                </a:lnTo>
                <a:lnTo>
                  <a:pt x="13544" y="5105"/>
                </a:lnTo>
                <a:lnTo>
                  <a:pt x="13513" y="5042"/>
                </a:lnTo>
                <a:lnTo>
                  <a:pt x="13481" y="4995"/>
                </a:lnTo>
                <a:lnTo>
                  <a:pt x="13481" y="4980"/>
                </a:lnTo>
                <a:lnTo>
                  <a:pt x="13497" y="4980"/>
                </a:lnTo>
                <a:lnTo>
                  <a:pt x="13497" y="4964"/>
                </a:lnTo>
                <a:lnTo>
                  <a:pt x="13497" y="4948"/>
                </a:lnTo>
                <a:lnTo>
                  <a:pt x="13466" y="4854"/>
                </a:lnTo>
                <a:lnTo>
                  <a:pt x="13419" y="4729"/>
                </a:lnTo>
                <a:lnTo>
                  <a:pt x="13387" y="4588"/>
                </a:lnTo>
                <a:lnTo>
                  <a:pt x="13372" y="4447"/>
                </a:lnTo>
                <a:close/>
                <a:moveTo>
                  <a:pt x="12370" y="8659"/>
                </a:moveTo>
                <a:lnTo>
                  <a:pt x="12401" y="8675"/>
                </a:lnTo>
                <a:lnTo>
                  <a:pt x="12417" y="8706"/>
                </a:lnTo>
                <a:lnTo>
                  <a:pt x="12401" y="8753"/>
                </a:lnTo>
                <a:lnTo>
                  <a:pt x="12370" y="8769"/>
                </a:lnTo>
                <a:lnTo>
                  <a:pt x="12338" y="8753"/>
                </a:lnTo>
                <a:lnTo>
                  <a:pt x="12323" y="8706"/>
                </a:lnTo>
                <a:lnTo>
                  <a:pt x="12338" y="8675"/>
                </a:lnTo>
                <a:lnTo>
                  <a:pt x="12370" y="8659"/>
                </a:lnTo>
                <a:close/>
                <a:moveTo>
                  <a:pt x="12244" y="8816"/>
                </a:moveTo>
                <a:lnTo>
                  <a:pt x="12291" y="8847"/>
                </a:lnTo>
                <a:lnTo>
                  <a:pt x="12354" y="8894"/>
                </a:lnTo>
                <a:lnTo>
                  <a:pt x="12401" y="8972"/>
                </a:lnTo>
                <a:lnTo>
                  <a:pt x="12401" y="8988"/>
                </a:lnTo>
                <a:lnTo>
                  <a:pt x="12401" y="9003"/>
                </a:lnTo>
                <a:lnTo>
                  <a:pt x="12385" y="9019"/>
                </a:lnTo>
                <a:lnTo>
                  <a:pt x="12354" y="9003"/>
                </a:lnTo>
                <a:lnTo>
                  <a:pt x="12291" y="8956"/>
                </a:lnTo>
                <a:lnTo>
                  <a:pt x="12229" y="8910"/>
                </a:lnTo>
                <a:lnTo>
                  <a:pt x="12213" y="8847"/>
                </a:lnTo>
                <a:lnTo>
                  <a:pt x="12213" y="8816"/>
                </a:lnTo>
                <a:close/>
                <a:moveTo>
                  <a:pt x="13262" y="8925"/>
                </a:moveTo>
                <a:lnTo>
                  <a:pt x="13278" y="8941"/>
                </a:lnTo>
                <a:lnTo>
                  <a:pt x="13293" y="8956"/>
                </a:lnTo>
                <a:lnTo>
                  <a:pt x="13309" y="9035"/>
                </a:lnTo>
                <a:lnTo>
                  <a:pt x="13293" y="9113"/>
                </a:lnTo>
                <a:lnTo>
                  <a:pt x="13278" y="9129"/>
                </a:lnTo>
                <a:lnTo>
                  <a:pt x="13247" y="9129"/>
                </a:lnTo>
                <a:lnTo>
                  <a:pt x="13231" y="9113"/>
                </a:lnTo>
                <a:lnTo>
                  <a:pt x="13215" y="9035"/>
                </a:lnTo>
                <a:lnTo>
                  <a:pt x="13231" y="8956"/>
                </a:lnTo>
                <a:lnTo>
                  <a:pt x="13247" y="8941"/>
                </a:lnTo>
                <a:lnTo>
                  <a:pt x="13262" y="8925"/>
                </a:lnTo>
                <a:close/>
                <a:moveTo>
                  <a:pt x="13434" y="8972"/>
                </a:moveTo>
                <a:lnTo>
                  <a:pt x="13450" y="8988"/>
                </a:lnTo>
                <a:lnTo>
                  <a:pt x="13450" y="9003"/>
                </a:lnTo>
                <a:lnTo>
                  <a:pt x="13434" y="9082"/>
                </a:lnTo>
                <a:lnTo>
                  <a:pt x="13403" y="9144"/>
                </a:lnTo>
                <a:lnTo>
                  <a:pt x="13387" y="9160"/>
                </a:lnTo>
                <a:lnTo>
                  <a:pt x="13372" y="9160"/>
                </a:lnTo>
                <a:lnTo>
                  <a:pt x="13372" y="9129"/>
                </a:lnTo>
                <a:lnTo>
                  <a:pt x="13387" y="9066"/>
                </a:lnTo>
                <a:lnTo>
                  <a:pt x="13403" y="9003"/>
                </a:lnTo>
                <a:lnTo>
                  <a:pt x="13419" y="8988"/>
                </a:lnTo>
                <a:lnTo>
                  <a:pt x="13434" y="8972"/>
                </a:lnTo>
                <a:close/>
                <a:moveTo>
                  <a:pt x="12041" y="9285"/>
                </a:moveTo>
                <a:lnTo>
                  <a:pt x="12135" y="9301"/>
                </a:lnTo>
                <a:lnTo>
                  <a:pt x="12166" y="9317"/>
                </a:lnTo>
                <a:lnTo>
                  <a:pt x="12182" y="9348"/>
                </a:lnTo>
                <a:lnTo>
                  <a:pt x="12182" y="9364"/>
                </a:lnTo>
                <a:lnTo>
                  <a:pt x="12166" y="9379"/>
                </a:lnTo>
                <a:lnTo>
                  <a:pt x="12135" y="9395"/>
                </a:lnTo>
                <a:lnTo>
                  <a:pt x="12088" y="9395"/>
                </a:lnTo>
                <a:lnTo>
                  <a:pt x="11978" y="9379"/>
                </a:lnTo>
                <a:lnTo>
                  <a:pt x="11963" y="9364"/>
                </a:lnTo>
                <a:lnTo>
                  <a:pt x="11947" y="9348"/>
                </a:lnTo>
                <a:lnTo>
                  <a:pt x="11947" y="9317"/>
                </a:lnTo>
                <a:lnTo>
                  <a:pt x="11978" y="9301"/>
                </a:lnTo>
                <a:lnTo>
                  <a:pt x="12041" y="9285"/>
                </a:lnTo>
                <a:close/>
                <a:moveTo>
                  <a:pt x="4479" y="9003"/>
                </a:moveTo>
                <a:lnTo>
                  <a:pt x="4510" y="9050"/>
                </a:lnTo>
                <a:lnTo>
                  <a:pt x="4573" y="9238"/>
                </a:lnTo>
                <a:lnTo>
                  <a:pt x="4651" y="9489"/>
                </a:lnTo>
                <a:lnTo>
                  <a:pt x="4682" y="9677"/>
                </a:lnTo>
                <a:lnTo>
                  <a:pt x="4682" y="9755"/>
                </a:lnTo>
                <a:lnTo>
                  <a:pt x="4667" y="9802"/>
                </a:lnTo>
                <a:lnTo>
                  <a:pt x="4651" y="9818"/>
                </a:lnTo>
                <a:lnTo>
                  <a:pt x="4635" y="9802"/>
                </a:lnTo>
                <a:lnTo>
                  <a:pt x="4573" y="9677"/>
                </a:lnTo>
                <a:lnTo>
                  <a:pt x="4526" y="9458"/>
                </a:lnTo>
                <a:lnTo>
                  <a:pt x="4479" y="9019"/>
                </a:lnTo>
                <a:lnTo>
                  <a:pt x="4479" y="9003"/>
                </a:lnTo>
                <a:close/>
                <a:moveTo>
                  <a:pt x="13466" y="9771"/>
                </a:moveTo>
                <a:lnTo>
                  <a:pt x="13513" y="9786"/>
                </a:lnTo>
                <a:lnTo>
                  <a:pt x="13528" y="9818"/>
                </a:lnTo>
                <a:lnTo>
                  <a:pt x="13513" y="9865"/>
                </a:lnTo>
                <a:lnTo>
                  <a:pt x="13466" y="9880"/>
                </a:lnTo>
                <a:lnTo>
                  <a:pt x="13434" y="9865"/>
                </a:lnTo>
                <a:lnTo>
                  <a:pt x="13419" y="9818"/>
                </a:lnTo>
                <a:lnTo>
                  <a:pt x="13434" y="9786"/>
                </a:lnTo>
                <a:lnTo>
                  <a:pt x="13466" y="9771"/>
                </a:lnTo>
                <a:close/>
                <a:moveTo>
                  <a:pt x="2162" y="10021"/>
                </a:moveTo>
                <a:lnTo>
                  <a:pt x="2193" y="10037"/>
                </a:lnTo>
                <a:lnTo>
                  <a:pt x="2209" y="10084"/>
                </a:lnTo>
                <a:lnTo>
                  <a:pt x="2193" y="10115"/>
                </a:lnTo>
                <a:lnTo>
                  <a:pt x="2162" y="10131"/>
                </a:lnTo>
                <a:lnTo>
                  <a:pt x="2115" y="10115"/>
                </a:lnTo>
                <a:lnTo>
                  <a:pt x="2099" y="10084"/>
                </a:lnTo>
                <a:lnTo>
                  <a:pt x="2115" y="10037"/>
                </a:lnTo>
                <a:lnTo>
                  <a:pt x="2162" y="10021"/>
                </a:lnTo>
                <a:close/>
                <a:moveTo>
                  <a:pt x="2553" y="9927"/>
                </a:moveTo>
                <a:lnTo>
                  <a:pt x="2569" y="9959"/>
                </a:lnTo>
                <a:lnTo>
                  <a:pt x="2600" y="10005"/>
                </a:lnTo>
                <a:lnTo>
                  <a:pt x="2631" y="10052"/>
                </a:lnTo>
                <a:lnTo>
                  <a:pt x="2663" y="10162"/>
                </a:lnTo>
                <a:lnTo>
                  <a:pt x="2678" y="10209"/>
                </a:lnTo>
                <a:lnTo>
                  <a:pt x="2663" y="10225"/>
                </a:lnTo>
                <a:lnTo>
                  <a:pt x="2647" y="10240"/>
                </a:lnTo>
                <a:lnTo>
                  <a:pt x="2569" y="10240"/>
                </a:lnTo>
                <a:lnTo>
                  <a:pt x="2522" y="10225"/>
                </a:lnTo>
                <a:lnTo>
                  <a:pt x="2490" y="10209"/>
                </a:lnTo>
                <a:lnTo>
                  <a:pt x="2475" y="10162"/>
                </a:lnTo>
                <a:lnTo>
                  <a:pt x="2475" y="10084"/>
                </a:lnTo>
                <a:lnTo>
                  <a:pt x="2475" y="10021"/>
                </a:lnTo>
                <a:lnTo>
                  <a:pt x="2490" y="9974"/>
                </a:lnTo>
                <a:lnTo>
                  <a:pt x="2506" y="9943"/>
                </a:lnTo>
                <a:lnTo>
                  <a:pt x="2522" y="9927"/>
                </a:lnTo>
                <a:close/>
                <a:moveTo>
                  <a:pt x="11368" y="10131"/>
                </a:moveTo>
                <a:lnTo>
                  <a:pt x="11399" y="10146"/>
                </a:lnTo>
                <a:lnTo>
                  <a:pt x="11415" y="10193"/>
                </a:lnTo>
                <a:lnTo>
                  <a:pt x="11399" y="10225"/>
                </a:lnTo>
                <a:lnTo>
                  <a:pt x="11368" y="10240"/>
                </a:lnTo>
                <a:lnTo>
                  <a:pt x="11321" y="10225"/>
                </a:lnTo>
                <a:lnTo>
                  <a:pt x="11321" y="10193"/>
                </a:lnTo>
                <a:lnTo>
                  <a:pt x="11321" y="10146"/>
                </a:lnTo>
                <a:lnTo>
                  <a:pt x="11368" y="10131"/>
                </a:lnTo>
                <a:close/>
                <a:moveTo>
                  <a:pt x="11446" y="8643"/>
                </a:moveTo>
                <a:lnTo>
                  <a:pt x="11462" y="8675"/>
                </a:lnTo>
                <a:lnTo>
                  <a:pt x="11446" y="8722"/>
                </a:lnTo>
                <a:lnTo>
                  <a:pt x="11415" y="8816"/>
                </a:lnTo>
                <a:lnTo>
                  <a:pt x="11289" y="9082"/>
                </a:lnTo>
                <a:lnTo>
                  <a:pt x="11133" y="9317"/>
                </a:lnTo>
                <a:lnTo>
                  <a:pt x="10961" y="9583"/>
                </a:lnTo>
                <a:lnTo>
                  <a:pt x="10757" y="9849"/>
                </a:lnTo>
                <a:lnTo>
                  <a:pt x="10554" y="10099"/>
                </a:lnTo>
                <a:lnTo>
                  <a:pt x="10334" y="10350"/>
                </a:lnTo>
                <a:lnTo>
                  <a:pt x="10131" y="10553"/>
                </a:lnTo>
                <a:lnTo>
                  <a:pt x="9927" y="10741"/>
                </a:lnTo>
                <a:lnTo>
                  <a:pt x="9739" y="10882"/>
                </a:lnTo>
                <a:lnTo>
                  <a:pt x="9520" y="11039"/>
                </a:lnTo>
                <a:lnTo>
                  <a:pt x="9692" y="10788"/>
                </a:lnTo>
                <a:lnTo>
                  <a:pt x="9849" y="10553"/>
                </a:lnTo>
                <a:lnTo>
                  <a:pt x="9974" y="10350"/>
                </a:lnTo>
                <a:lnTo>
                  <a:pt x="10084" y="10193"/>
                </a:lnTo>
                <a:lnTo>
                  <a:pt x="10146" y="10115"/>
                </a:lnTo>
                <a:lnTo>
                  <a:pt x="10193" y="10068"/>
                </a:lnTo>
                <a:lnTo>
                  <a:pt x="10381" y="9927"/>
                </a:lnTo>
                <a:lnTo>
                  <a:pt x="10538" y="9771"/>
                </a:lnTo>
                <a:lnTo>
                  <a:pt x="10710" y="9598"/>
                </a:lnTo>
                <a:lnTo>
                  <a:pt x="10867" y="9442"/>
                </a:lnTo>
                <a:lnTo>
                  <a:pt x="11008" y="9270"/>
                </a:lnTo>
                <a:lnTo>
                  <a:pt x="11133" y="9097"/>
                </a:lnTo>
                <a:lnTo>
                  <a:pt x="11242" y="8925"/>
                </a:lnTo>
                <a:lnTo>
                  <a:pt x="11336" y="8769"/>
                </a:lnTo>
                <a:lnTo>
                  <a:pt x="11383" y="8690"/>
                </a:lnTo>
                <a:lnTo>
                  <a:pt x="11415" y="8643"/>
                </a:lnTo>
                <a:close/>
                <a:moveTo>
                  <a:pt x="2788" y="11133"/>
                </a:moveTo>
                <a:lnTo>
                  <a:pt x="2819" y="11148"/>
                </a:lnTo>
                <a:lnTo>
                  <a:pt x="2835" y="11195"/>
                </a:lnTo>
                <a:lnTo>
                  <a:pt x="2819" y="11227"/>
                </a:lnTo>
                <a:lnTo>
                  <a:pt x="2788" y="11242"/>
                </a:lnTo>
                <a:lnTo>
                  <a:pt x="2757" y="11227"/>
                </a:lnTo>
                <a:lnTo>
                  <a:pt x="2741" y="11195"/>
                </a:lnTo>
                <a:lnTo>
                  <a:pt x="2757" y="11148"/>
                </a:lnTo>
                <a:lnTo>
                  <a:pt x="2788" y="11133"/>
                </a:lnTo>
                <a:close/>
                <a:moveTo>
                  <a:pt x="13732" y="11665"/>
                </a:moveTo>
                <a:lnTo>
                  <a:pt x="13779" y="11681"/>
                </a:lnTo>
                <a:lnTo>
                  <a:pt x="13795" y="11712"/>
                </a:lnTo>
                <a:lnTo>
                  <a:pt x="13779" y="11759"/>
                </a:lnTo>
                <a:lnTo>
                  <a:pt x="13732" y="11775"/>
                </a:lnTo>
                <a:lnTo>
                  <a:pt x="13701" y="11759"/>
                </a:lnTo>
                <a:lnTo>
                  <a:pt x="13685" y="11712"/>
                </a:lnTo>
                <a:lnTo>
                  <a:pt x="13701" y="11681"/>
                </a:lnTo>
                <a:lnTo>
                  <a:pt x="13732" y="11665"/>
                </a:lnTo>
                <a:close/>
                <a:moveTo>
                  <a:pt x="2647" y="11775"/>
                </a:moveTo>
                <a:lnTo>
                  <a:pt x="2710" y="11790"/>
                </a:lnTo>
                <a:lnTo>
                  <a:pt x="2725" y="11806"/>
                </a:lnTo>
                <a:lnTo>
                  <a:pt x="2741" y="11822"/>
                </a:lnTo>
                <a:lnTo>
                  <a:pt x="2725" y="11853"/>
                </a:lnTo>
                <a:lnTo>
                  <a:pt x="2694" y="11869"/>
                </a:lnTo>
                <a:lnTo>
                  <a:pt x="2647" y="11853"/>
                </a:lnTo>
                <a:lnTo>
                  <a:pt x="2600" y="11822"/>
                </a:lnTo>
                <a:lnTo>
                  <a:pt x="2600" y="11806"/>
                </a:lnTo>
                <a:lnTo>
                  <a:pt x="2600" y="11790"/>
                </a:lnTo>
                <a:lnTo>
                  <a:pt x="2631" y="11775"/>
                </a:lnTo>
                <a:close/>
                <a:moveTo>
                  <a:pt x="3101" y="11916"/>
                </a:moveTo>
                <a:lnTo>
                  <a:pt x="3132" y="11931"/>
                </a:lnTo>
                <a:lnTo>
                  <a:pt x="3179" y="11963"/>
                </a:lnTo>
                <a:lnTo>
                  <a:pt x="3211" y="12025"/>
                </a:lnTo>
                <a:lnTo>
                  <a:pt x="3320" y="12197"/>
                </a:lnTo>
                <a:lnTo>
                  <a:pt x="3383" y="12291"/>
                </a:lnTo>
                <a:lnTo>
                  <a:pt x="3477" y="12432"/>
                </a:lnTo>
                <a:lnTo>
                  <a:pt x="3727" y="12714"/>
                </a:lnTo>
                <a:lnTo>
                  <a:pt x="4025" y="13043"/>
                </a:lnTo>
                <a:lnTo>
                  <a:pt x="4025" y="13043"/>
                </a:lnTo>
                <a:lnTo>
                  <a:pt x="3743" y="12902"/>
                </a:lnTo>
                <a:lnTo>
                  <a:pt x="3477" y="12730"/>
                </a:lnTo>
                <a:lnTo>
                  <a:pt x="3226" y="12526"/>
                </a:lnTo>
                <a:lnTo>
                  <a:pt x="3023" y="12338"/>
                </a:lnTo>
                <a:lnTo>
                  <a:pt x="2976" y="12276"/>
                </a:lnTo>
                <a:lnTo>
                  <a:pt x="2944" y="12229"/>
                </a:lnTo>
                <a:lnTo>
                  <a:pt x="2960" y="12135"/>
                </a:lnTo>
                <a:lnTo>
                  <a:pt x="3007" y="12025"/>
                </a:lnTo>
                <a:lnTo>
                  <a:pt x="3038" y="11963"/>
                </a:lnTo>
                <a:lnTo>
                  <a:pt x="3070" y="11931"/>
                </a:lnTo>
                <a:lnTo>
                  <a:pt x="3101" y="11916"/>
                </a:lnTo>
                <a:close/>
                <a:moveTo>
                  <a:pt x="6953" y="12980"/>
                </a:moveTo>
                <a:lnTo>
                  <a:pt x="6984" y="12996"/>
                </a:lnTo>
                <a:lnTo>
                  <a:pt x="6999" y="13027"/>
                </a:lnTo>
                <a:lnTo>
                  <a:pt x="6984" y="13059"/>
                </a:lnTo>
                <a:lnTo>
                  <a:pt x="6953" y="13074"/>
                </a:lnTo>
                <a:lnTo>
                  <a:pt x="6906" y="13059"/>
                </a:lnTo>
                <a:lnTo>
                  <a:pt x="6890" y="13027"/>
                </a:lnTo>
                <a:lnTo>
                  <a:pt x="6906" y="12996"/>
                </a:lnTo>
                <a:lnTo>
                  <a:pt x="6953" y="12980"/>
                </a:lnTo>
                <a:close/>
                <a:moveTo>
                  <a:pt x="3993" y="13340"/>
                </a:moveTo>
                <a:lnTo>
                  <a:pt x="4040" y="13356"/>
                </a:lnTo>
                <a:lnTo>
                  <a:pt x="4056" y="13403"/>
                </a:lnTo>
                <a:lnTo>
                  <a:pt x="4040" y="13434"/>
                </a:lnTo>
                <a:lnTo>
                  <a:pt x="3993" y="13450"/>
                </a:lnTo>
                <a:lnTo>
                  <a:pt x="3962" y="13434"/>
                </a:lnTo>
                <a:lnTo>
                  <a:pt x="3946" y="13403"/>
                </a:lnTo>
                <a:lnTo>
                  <a:pt x="3962" y="13356"/>
                </a:lnTo>
                <a:lnTo>
                  <a:pt x="3993" y="13340"/>
                </a:lnTo>
                <a:close/>
                <a:moveTo>
                  <a:pt x="3195" y="13607"/>
                </a:moveTo>
                <a:lnTo>
                  <a:pt x="3211" y="13638"/>
                </a:lnTo>
                <a:lnTo>
                  <a:pt x="3195" y="13654"/>
                </a:lnTo>
                <a:lnTo>
                  <a:pt x="3148" y="13685"/>
                </a:lnTo>
                <a:lnTo>
                  <a:pt x="3132" y="13700"/>
                </a:lnTo>
                <a:lnTo>
                  <a:pt x="3117" y="13700"/>
                </a:lnTo>
                <a:lnTo>
                  <a:pt x="3101" y="13685"/>
                </a:lnTo>
                <a:lnTo>
                  <a:pt x="3101" y="13669"/>
                </a:lnTo>
                <a:lnTo>
                  <a:pt x="3117" y="13622"/>
                </a:lnTo>
                <a:lnTo>
                  <a:pt x="3148" y="13607"/>
                </a:lnTo>
                <a:close/>
                <a:moveTo>
                  <a:pt x="2897" y="13607"/>
                </a:moveTo>
                <a:lnTo>
                  <a:pt x="2929" y="13622"/>
                </a:lnTo>
                <a:lnTo>
                  <a:pt x="2944" y="13654"/>
                </a:lnTo>
                <a:lnTo>
                  <a:pt x="2929" y="13700"/>
                </a:lnTo>
                <a:lnTo>
                  <a:pt x="2897" y="13716"/>
                </a:lnTo>
                <a:lnTo>
                  <a:pt x="2850" y="13700"/>
                </a:lnTo>
                <a:lnTo>
                  <a:pt x="2835" y="13654"/>
                </a:lnTo>
                <a:lnTo>
                  <a:pt x="2850" y="13622"/>
                </a:lnTo>
                <a:lnTo>
                  <a:pt x="2897" y="13607"/>
                </a:lnTo>
                <a:close/>
                <a:moveTo>
                  <a:pt x="9583" y="1"/>
                </a:moveTo>
                <a:lnTo>
                  <a:pt x="9223" y="16"/>
                </a:lnTo>
                <a:lnTo>
                  <a:pt x="8878" y="63"/>
                </a:lnTo>
                <a:lnTo>
                  <a:pt x="8565" y="110"/>
                </a:lnTo>
                <a:lnTo>
                  <a:pt x="8252" y="189"/>
                </a:lnTo>
                <a:lnTo>
                  <a:pt x="7908" y="283"/>
                </a:lnTo>
                <a:lnTo>
                  <a:pt x="7579" y="408"/>
                </a:lnTo>
                <a:lnTo>
                  <a:pt x="7234" y="533"/>
                </a:lnTo>
                <a:lnTo>
                  <a:pt x="6874" y="690"/>
                </a:lnTo>
                <a:lnTo>
                  <a:pt x="6530" y="862"/>
                </a:lnTo>
                <a:lnTo>
                  <a:pt x="6185" y="1034"/>
                </a:lnTo>
                <a:lnTo>
                  <a:pt x="5841" y="1238"/>
                </a:lnTo>
                <a:lnTo>
                  <a:pt x="5496" y="1441"/>
                </a:lnTo>
                <a:lnTo>
                  <a:pt x="5168" y="1660"/>
                </a:lnTo>
                <a:lnTo>
                  <a:pt x="4855" y="1895"/>
                </a:lnTo>
                <a:lnTo>
                  <a:pt x="4541" y="2130"/>
                </a:lnTo>
                <a:lnTo>
                  <a:pt x="4244" y="2365"/>
                </a:lnTo>
                <a:lnTo>
                  <a:pt x="3962" y="2615"/>
                </a:lnTo>
                <a:lnTo>
                  <a:pt x="3712" y="2882"/>
                </a:lnTo>
                <a:lnTo>
                  <a:pt x="3273" y="3304"/>
                </a:lnTo>
                <a:lnTo>
                  <a:pt x="2819" y="3743"/>
                </a:lnTo>
                <a:lnTo>
                  <a:pt x="2428" y="4119"/>
                </a:lnTo>
                <a:lnTo>
                  <a:pt x="2271" y="4291"/>
                </a:lnTo>
                <a:lnTo>
                  <a:pt x="2162" y="4416"/>
                </a:lnTo>
                <a:lnTo>
                  <a:pt x="1786" y="4901"/>
                </a:lnTo>
                <a:lnTo>
                  <a:pt x="1645" y="5089"/>
                </a:lnTo>
                <a:lnTo>
                  <a:pt x="1504" y="5308"/>
                </a:lnTo>
                <a:lnTo>
                  <a:pt x="1222" y="5778"/>
                </a:lnTo>
                <a:lnTo>
                  <a:pt x="956" y="6279"/>
                </a:lnTo>
                <a:lnTo>
                  <a:pt x="721" y="6812"/>
                </a:lnTo>
                <a:lnTo>
                  <a:pt x="518" y="7344"/>
                </a:lnTo>
                <a:lnTo>
                  <a:pt x="345" y="7861"/>
                </a:lnTo>
                <a:lnTo>
                  <a:pt x="204" y="8377"/>
                </a:lnTo>
                <a:lnTo>
                  <a:pt x="157" y="8612"/>
                </a:lnTo>
                <a:lnTo>
                  <a:pt x="126" y="8831"/>
                </a:lnTo>
                <a:lnTo>
                  <a:pt x="95" y="9050"/>
                </a:lnTo>
                <a:lnTo>
                  <a:pt x="48" y="9270"/>
                </a:lnTo>
                <a:lnTo>
                  <a:pt x="17" y="9489"/>
                </a:lnTo>
                <a:lnTo>
                  <a:pt x="1" y="9771"/>
                </a:lnTo>
                <a:lnTo>
                  <a:pt x="17" y="10084"/>
                </a:lnTo>
                <a:lnTo>
                  <a:pt x="48" y="10428"/>
                </a:lnTo>
                <a:lnTo>
                  <a:pt x="95" y="10788"/>
                </a:lnTo>
                <a:lnTo>
                  <a:pt x="173" y="11148"/>
                </a:lnTo>
                <a:lnTo>
                  <a:pt x="251" y="11493"/>
                </a:lnTo>
                <a:lnTo>
                  <a:pt x="361" y="11822"/>
                </a:lnTo>
                <a:lnTo>
                  <a:pt x="455" y="12072"/>
                </a:lnTo>
                <a:lnTo>
                  <a:pt x="565" y="12307"/>
                </a:lnTo>
                <a:lnTo>
                  <a:pt x="659" y="12511"/>
                </a:lnTo>
                <a:lnTo>
                  <a:pt x="721" y="12605"/>
                </a:lnTo>
                <a:lnTo>
                  <a:pt x="815" y="12730"/>
                </a:lnTo>
                <a:lnTo>
                  <a:pt x="987" y="13012"/>
                </a:lnTo>
                <a:lnTo>
                  <a:pt x="1097" y="13168"/>
                </a:lnTo>
                <a:lnTo>
                  <a:pt x="1238" y="13356"/>
                </a:lnTo>
                <a:lnTo>
                  <a:pt x="1394" y="13544"/>
                </a:lnTo>
                <a:lnTo>
                  <a:pt x="1582" y="13747"/>
                </a:lnTo>
                <a:lnTo>
                  <a:pt x="1770" y="13935"/>
                </a:lnTo>
                <a:lnTo>
                  <a:pt x="1958" y="14108"/>
                </a:lnTo>
                <a:lnTo>
                  <a:pt x="2146" y="14248"/>
                </a:lnTo>
                <a:lnTo>
                  <a:pt x="2318" y="14374"/>
                </a:lnTo>
                <a:lnTo>
                  <a:pt x="2710" y="14593"/>
                </a:lnTo>
                <a:lnTo>
                  <a:pt x="3226" y="14875"/>
                </a:lnTo>
                <a:lnTo>
                  <a:pt x="3586" y="15031"/>
                </a:lnTo>
                <a:lnTo>
                  <a:pt x="3915" y="15172"/>
                </a:lnTo>
                <a:lnTo>
                  <a:pt x="4260" y="15297"/>
                </a:lnTo>
                <a:lnTo>
                  <a:pt x="4588" y="15391"/>
                </a:lnTo>
                <a:lnTo>
                  <a:pt x="4933" y="15485"/>
                </a:lnTo>
                <a:lnTo>
                  <a:pt x="5293" y="15564"/>
                </a:lnTo>
                <a:lnTo>
                  <a:pt x="5669" y="15611"/>
                </a:lnTo>
                <a:lnTo>
                  <a:pt x="6076" y="15673"/>
                </a:lnTo>
                <a:lnTo>
                  <a:pt x="6420" y="15689"/>
                </a:lnTo>
                <a:lnTo>
                  <a:pt x="6702" y="15705"/>
                </a:lnTo>
                <a:lnTo>
                  <a:pt x="7031" y="15673"/>
                </a:lnTo>
                <a:lnTo>
                  <a:pt x="7469" y="15611"/>
                </a:lnTo>
                <a:lnTo>
                  <a:pt x="8189" y="15485"/>
                </a:lnTo>
                <a:lnTo>
                  <a:pt x="8534" y="15423"/>
                </a:lnTo>
                <a:lnTo>
                  <a:pt x="8784" y="15360"/>
                </a:lnTo>
                <a:lnTo>
                  <a:pt x="9442" y="15188"/>
                </a:lnTo>
                <a:lnTo>
                  <a:pt x="9771" y="15078"/>
                </a:lnTo>
                <a:lnTo>
                  <a:pt x="10162" y="14922"/>
                </a:lnTo>
                <a:lnTo>
                  <a:pt x="10585" y="14718"/>
                </a:lnTo>
                <a:lnTo>
                  <a:pt x="11039" y="14468"/>
                </a:lnTo>
                <a:lnTo>
                  <a:pt x="11493" y="14186"/>
                </a:lnTo>
                <a:lnTo>
                  <a:pt x="11963" y="13888"/>
                </a:lnTo>
                <a:lnTo>
                  <a:pt x="12432" y="13560"/>
                </a:lnTo>
                <a:lnTo>
                  <a:pt x="12871" y="13231"/>
                </a:lnTo>
                <a:lnTo>
                  <a:pt x="13153" y="12980"/>
                </a:lnTo>
                <a:lnTo>
                  <a:pt x="13497" y="12636"/>
                </a:lnTo>
                <a:lnTo>
                  <a:pt x="13779" y="12338"/>
                </a:lnTo>
                <a:lnTo>
                  <a:pt x="13857" y="12229"/>
                </a:lnTo>
                <a:lnTo>
                  <a:pt x="13888" y="12166"/>
                </a:lnTo>
                <a:lnTo>
                  <a:pt x="13935" y="12103"/>
                </a:lnTo>
                <a:lnTo>
                  <a:pt x="14029" y="11994"/>
                </a:lnTo>
                <a:lnTo>
                  <a:pt x="14076" y="11916"/>
                </a:lnTo>
                <a:lnTo>
                  <a:pt x="14123" y="11837"/>
                </a:lnTo>
                <a:lnTo>
                  <a:pt x="14170" y="11759"/>
                </a:lnTo>
                <a:lnTo>
                  <a:pt x="14186" y="11681"/>
                </a:lnTo>
                <a:lnTo>
                  <a:pt x="14202" y="11602"/>
                </a:lnTo>
                <a:lnTo>
                  <a:pt x="14233" y="11540"/>
                </a:lnTo>
                <a:lnTo>
                  <a:pt x="14264" y="11509"/>
                </a:lnTo>
                <a:lnTo>
                  <a:pt x="14311" y="11509"/>
                </a:lnTo>
                <a:lnTo>
                  <a:pt x="14358" y="11477"/>
                </a:lnTo>
                <a:lnTo>
                  <a:pt x="14421" y="11415"/>
                </a:lnTo>
                <a:lnTo>
                  <a:pt x="14483" y="11336"/>
                </a:lnTo>
                <a:lnTo>
                  <a:pt x="14562" y="11227"/>
                </a:lnTo>
                <a:lnTo>
                  <a:pt x="14781" y="10835"/>
                </a:lnTo>
                <a:lnTo>
                  <a:pt x="15016" y="10397"/>
                </a:lnTo>
                <a:lnTo>
                  <a:pt x="15188" y="10005"/>
                </a:lnTo>
                <a:lnTo>
                  <a:pt x="15251" y="9880"/>
                </a:lnTo>
                <a:lnTo>
                  <a:pt x="15266" y="9802"/>
                </a:lnTo>
                <a:lnTo>
                  <a:pt x="15282" y="9739"/>
                </a:lnTo>
                <a:lnTo>
                  <a:pt x="15282" y="9724"/>
                </a:lnTo>
                <a:lnTo>
                  <a:pt x="15298" y="9708"/>
                </a:lnTo>
                <a:lnTo>
                  <a:pt x="15313" y="9708"/>
                </a:lnTo>
                <a:lnTo>
                  <a:pt x="15329" y="9677"/>
                </a:lnTo>
                <a:lnTo>
                  <a:pt x="15360" y="9567"/>
                </a:lnTo>
                <a:lnTo>
                  <a:pt x="15376" y="9458"/>
                </a:lnTo>
                <a:lnTo>
                  <a:pt x="15423" y="9379"/>
                </a:lnTo>
                <a:lnTo>
                  <a:pt x="15454" y="9301"/>
                </a:lnTo>
                <a:lnTo>
                  <a:pt x="15501" y="9207"/>
                </a:lnTo>
                <a:lnTo>
                  <a:pt x="15595" y="8925"/>
                </a:lnTo>
                <a:lnTo>
                  <a:pt x="15673" y="8549"/>
                </a:lnTo>
                <a:lnTo>
                  <a:pt x="15767" y="8080"/>
                </a:lnTo>
                <a:lnTo>
                  <a:pt x="15877" y="7438"/>
                </a:lnTo>
                <a:lnTo>
                  <a:pt x="15908" y="7219"/>
                </a:lnTo>
                <a:lnTo>
                  <a:pt x="15924" y="6999"/>
                </a:lnTo>
                <a:lnTo>
                  <a:pt x="15939" y="6796"/>
                </a:lnTo>
                <a:lnTo>
                  <a:pt x="15924" y="6592"/>
                </a:lnTo>
                <a:lnTo>
                  <a:pt x="15877" y="6091"/>
                </a:lnTo>
                <a:lnTo>
                  <a:pt x="15783" y="5481"/>
                </a:lnTo>
                <a:lnTo>
                  <a:pt x="15689" y="4933"/>
                </a:lnTo>
                <a:lnTo>
                  <a:pt x="15658" y="4760"/>
                </a:lnTo>
                <a:lnTo>
                  <a:pt x="15626" y="4667"/>
                </a:lnTo>
                <a:lnTo>
                  <a:pt x="15548" y="4479"/>
                </a:lnTo>
                <a:lnTo>
                  <a:pt x="15423" y="4119"/>
                </a:lnTo>
                <a:lnTo>
                  <a:pt x="15282" y="3774"/>
                </a:lnTo>
                <a:lnTo>
                  <a:pt x="15094" y="3383"/>
                </a:lnTo>
                <a:lnTo>
                  <a:pt x="14906" y="3054"/>
                </a:lnTo>
                <a:lnTo>
                  <a:pt x="14844" y="2944"/>
                </a:lnTo>
                <a:lnTo>
                  <a:pt x="14781" y="2897"/>
                </a:lnTo>
                <a:lnTo>
                  <a:pt x="14718" y="2803"/>
                </a:lnTo>
                <a:lnTo>
                  <a:pt x="14624" y="2631"/>
                </a:lnTo>
                <a:lnTo>
                  <a:pt x="14546" y="2506"/>
                </a:lnTo>
                <a:lnTo>
                  <a:pt x="14405" y="2318"/>
                </a:lnTo>
                <a:lnTo>
                  <a:pt x="14217" y="2099"/>
                </a:lnTo>
                <a:lnTo>
                  <a:pt x="14014" y="1880"/>
                </a:lnTo>
                <a:lnTo>
                  <a:pt x="13732" y="1629"/>
                </a:lnTo>
                <a:lnTo>
                  <a:pt x="13450" y="1379"/>
                </a:lnTo>
                <a:lnTo>
                  <a:pt x="13168" y="1159"/>
                </a:lnTo>
                <a:lnTo>
                  <a:pt x="12871" y="956"/>
                </a:lnTo>
                <a:lnTo>
                  <a:pt x="12558" y="768"/>
                </a:lnTo>
                <a:lnTo>
                  <a:pt x="12244" y="611"/>
                </a:lnTo>
                <a:lnTo>
                  <a:pt x="11931" y="455"/>
                </a:lnTo>
                <a:lnTo>
                  <a:pt x="11603" y="330"/>
                </a:lnTo>
                <a:lnTo>
                  <a:pt x="11274" y="220"/>
                </a:lnTo>
                <a:lnTo>
                  <a:pt x="10945" y="142"/>
                </a:lnTo>
                <a:lnTo>
                  <a:pt x="10601" y="79"/>
                </a:lnTo>
                <a:lnTo>
                  <a:pt x="10272" y="32"/>
                </a:lnTo>
                <a:lnTo>
                  <a:pt x="9927"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0" name="Google Shape;1000;p3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001" name="Google Shape;1001;p31"/>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3- Other Hernias (Ventral Hernias)</a:t>
            </a:r>
            <a:endParaRPr sz="2200">
              <a:solidFill>
                <a:schemeClr val="dk1"/>
              </a:solidFill>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p:txBody>
      </p:sp>
      <p:sp>
        <p:nvSpPr>
          <p:cNvPr id="1002" name="Google Shape;1002;p31"/>
          <p:cNvSpPr/>
          <p:nvPr/>
        </p:nvSpPr>
        <p:spPr>
          <a:xfrm>
            <a:off x="1086964" y="905811"/>
            <a:ext cx="518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Divarication Hernias</a:t>
            </a:r>
            <a:endParaRPr b="1" sz="1800">
              <a:solidFill>
                <a:srgbClr val="576C77"/>
              </a:solidFill>
              <a:highlight>
                <a:srgbClr val="FFFFFF"/>
              </a:highlight>
              <a:latin typeface="Lora"/>
              <a:ea typeface="Lora"/>
              <a:cs typeface="Lora"/>
              <a:sym typeface="Lora"/>
            </a:endParaRPr>
          </a:p>
        </p:txBody>
      </p:sp>
      <p:grpSp>
        <p:nvGrpSpPr>
          <p:cNvPr id="1003" name="Google Shape;1003;p31"/>
          <p:cNvGrpSpPr/>
          <p:nvPr/>
        </p:nvGrpSpPr>
        <p:grpSpPr>
          <a:xfrm>
            <a:off x="578762" y="883718"/>
            <a:ext cx="334138" cy="413480"/>
            <a:chOff x="4960900" y="2433225"/>
            <a:chExt cx="48525" cy="60050"/>
          </a:xfrm>
        </p:grpSpPr>
        <p:sp>
          <p:nvSpPr>
            <p:cNvPr id="1004" name="Google Shape;1004;p31"/>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1"/>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6" name="Google Shape;1006;p31"/>
          <p:cNvSpPr/>
          <p:nvPr/>
        </p:nvSpPr>
        <p:spPr>
          <a:xfrm>
            <a:off x="580450" y="4263101"/>
            <a:ext cx="6428700" cy="15666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007" name="Google Shape;1007;p31"/>
          <p:cNvSpPr/>
          <p:nvPr/>
        </p:nvSpPr>
        <p:spPr>
          <a:xfrm>
            <a:off x="1088627" y="4078461"/>
            <a:ext cx="518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Obturator Hernia (Rare)</a:t>
            </a:r>
            <a:endParaRPr b="1" sz="1800">
              <a:solidFill>
                <a:srgbClr val="576C77"/>
              </a:solidFill>
              <a:highlight>
                <a:srgbClr val="FFFFFF"/>
              </a:highlight>
              <a:latin typeface="Lora"/>
              <a:ea typeface="Lora"/>
              <a:cs typeface="Lora"/>
              <a:sym typeface="Lora"/>
            </a:endParaRPr>
          </a:p>
        </p:txBody>
      </p:sp>
      <p:grpSp>
        <p:nvGrpSpPr>
          <p:cNvPr id="1008" name="Google Shape;1008;p31"/>
          <p:cNvGrpSpPr/>
          <p:nvPr/>
        </p:nvGrpSpPr>
        <p:grpSpPr>
          <a:xfrm>
            <a:off x="580425" y="4056368"/>
            <a:ext cx="334138" cy="413480"/>
            <a:chOff x="4960900" y="2433225"/>
            <a:chExt cx="48525" cy="60050"/>
          </a:xfrm>
        </p:grpSpPr>
        <p:sp>
          <p:nvSpPr>
            <p:cNvPr id="1009" name="Google Shape;1009;p31"/>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1"/>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1" name="Google Shape;1011;p31"/>
          <p:cNvSpPr txBox="1"/>
          <p:nvPr/>
        </p:nvSpPr>
        <p:spPr>
          <a:xfrm>
            <a:off x="703550" y="1309236"/>
            <a:ext cx="59235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An </a:t>
            </a:r>
            <a:r>
              <a:rPr b="1" lang="en-GB" sz="1100">
                <a:solidFill>
                  <a:srgbClr val="999999"/>
                </a:solidFill>
                <a:latin typeface="Mada"/>
                <a:ea typeface="Mada"/>
                <a:cs typeface="Mada"/>
                <a:sym typeface="Mada"/>
              </a:rPr>
              <a:t>acquired</a:t>
            </a:r>
            <a:r>
              <a:rPr lang="en-GB" sz="1100">
                <a:solidFill>
                  <a:srgbClr val="999999"/>
                </a:solidFill>
                <a:latin typeface="Mada"/>
                <a:ea typeface="Mada"/>
                <a:cs typeface="Mada"/>
                <a:sym typeface="Mada"/>
              </a:rPr>
              <a:t> condition in which the rectus muscles are separated by an abnormal distance </a:t>
            </a:r>
            <a:r>
              <a:rPr b="1" lang="en-GB" sz="1100">
                <a:solidFill>
                  <a:srgbClr val="999999"/>
                </a:solidFill>
                <a:latin typeface="Mada"/>
                <a:ea typeface="Mada"/>
                <a:cs typeface="Mada"/>
                <a:sym typeface="Mada"/>
              </a:rPr>
              <a:t>(&gt;2cm)  </a:t>
            </a:r>
            <a:r>
              <a:rPr lang="en-GB" sz="1100">
                <a:solidFill>
                  <a:srgbClr val="999999"/>
                </a:solidFill>
                <a:latin typeface="Mada"/>
                <a:ea typeface="Mada"/>
                <a:cs typeface="Mada"/>
                <a:sym typeface="Mada"/>
              </a:rPr>
              <a:t>along their length, but with no fascial defect</a:t>
            </a:r>
            <a:endParaRPr sz="1100">
              <a:solidFill>
                <a:srgbClr val="999999"/>
              </a:solidFill>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Progressive thinning of the linea alba</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It is most commonly found in middle-aged and older men </a:t>
            </a:r>
            <a:r>
              <a:rPr b="1" lang="en-GB" sz="1100">
                <a:solidFill>
                  <a:srgbClr val="999999"/>
                </a:solidFill>
                <a:latin typeface="Mada"/>
                <a:ea typeface="Mada"/>
                <a:cs typeface="Mada"/>
                <a:sym typeface="Mada"/>
              </a:rPr>
              <a:t>with central obesity</a:t>
            </a:r>
            <a:r>
              <a:rPr lang="en-GB" sz="1100">
                <a:solidFill>
                  <a:srgbClr val="999999"/>
                </a:solidFill>
                <a:latin typeface="Mada"/>
                <a:ea typeface="Mada"/>
                <a:cs typeface="Mada"/>
                <a:sym typeface="Mada"/>
              </a:rPr>
              <a:t>, or in women who have carried a large fetus or twins to term</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It can also occur in infants, but mostly improve spontaneously</a:t>
            </a:r>
            <a:endParaRPr sz="1100">
              <a:solidFill>
                <a:srgbClr val="999999"/>
              </a:solidFill>
              <a:latin typeface="Mada"/>
              <a:ea typeface="Mada"/>
              <a:cs typeface="Mada"/>
              <a:sym typeface="Mada"/>
            </a:endParaRPr>
          </a:p>
        </p:txBody>
      </p:sp>
      <p:sp>
        <p:nvSpPr>
          <p:cNvPr id="1012" name="Google Shape;1012;p31"/>
          <p:cNvSpPr/>
          <p:nvPr/>
        </p:nvSpPr>
        <p:spPr>
          <a:xfrm>
            <a:off x="976458" y="2482814"/>
            <a:ext cx="1459892" cy="94435"/>
          </a:xfrm>
          <a:custGeom>
            <a:rect b="b" l="l" r="r" t="t"/>
            <a:pathLst>
              <a:path extrusionOk="0" h="1393" w="19978">
                <a:moveTo>
                  <a:pt x="19715" y="0"/>
                </a:moveTo>
                <a:cubicBezTo>
                  <a:pt x="19672" y="0"/>
                  <a:pt x="19628" y="18"/>
                  <a:pt x="19589" y="59"/>
                </a:cubicBezTo>
                <a:cubicBezTo>
                  <a:pt x="19409" y="256"/>
                  <a:pt x="19062" y="568"/>
                  <a:pt x="18760" y="568"/>
                </a:cubicBezTo>
                <a:cubicBezTo>
                  <a:pt x="18625" y="568"/>
                  <a:pt x="18499" y="506"/>
                  <a:pt x="18401" y="343"/>
                </a:cubicBezTo>
                <a:cubicBezTo>
                  <a:pt x="18370" y="291"/>
                  <a:pt x="18302" y="259"/>
                  <a:pt x="18235" y="259"/>
                </a:cubicBezTo>
                <a:cubicBezTo>
                  <a:pt x="18176" y="259"/>
                  <a:pt x="18119" y="284"/>
                  <a:pt x="18091" y="343"/>
                </a:cubicBezTo>
                <a:cubicBezTo>
                  <a:pt x="18029" y="376"/>
                  <a:pt x="17972" y="392"/>
                  <a:pt x="17920" y="392"/>
                </a:cubicBezTo>
                <a:cubicBezTo>
                  <a:pt x="17838" y="392"/>
                  <a:pt x="17767" y="353"/>
                  <a:pt x="17706" y="277"/>
                </a:cubicBezTo>
                <a:cubicBezTo>
                  <a:pt x="17673" y="243"/>
                  <a:pt x="17629" y="226"/>
                  <a:pt x="17584" y="226"/>
                </a:cubicBezTo>
                <a:cubicBezTo>
                  <a:pt x="17539" y="226"/>
                  <a:pt x="17493" y="243"/>
                  <a:pt x="17455" y="277"/>
                </a:cubicBezTo>
                <a:cubicBezTo>
                  <a:pt x="17194" y="491"/>
                  <a:pt x="16931" y="575"/>
                  <a:pt x="16662" y="575"/>
                </a:cubicBezTo>
                <a:cubicBezTo>
                  <a:pt x="16396" y="575"/>
                  <a:pt x="16123" y="493"/>
                  <a:pt x="15841" y="377"/>
                </a:cubicBezTo>
                <a:cubicBezTo>
                  <a:pt x="15777" y="347"/>
                  <a:pt x="15709" y="332"/>
                  <a:pt x="15641" y="332"/>
                </a:cubicBezTo>
                <a:cubicBezTo>
                  <a:pt x="15556" y="332"/>
                  <a:pt x="15472" y="356"/>
                  <a:pt x="15397" y="402"/>
                </a:cubicBezTo>
                <a:cubicBezTo>
                  <a:pt x="15305" y="461"/>
                  <a:pt x="15247" y="569"/>
                  <a:pt x="15163" y="611"/>
                </a:cubicBezTo>
                <a:cubicBezTo>
                  <a:pt x="15106" y="639"/>
                  <a:pt x="15045" y="652"/>
                  <a:pt x="14984" y="652"/>
                </a:cubicBezTo>
                <a:cubicBezTo>
                  <a:pt x="14825" y="652"/>
                  <a:pt x="14672" y="560"/>
                  <a:pt x="14611" y="402"/>
                </a:cubicBezTo>
                <a:cubicBezTo>
                  <a:pt x="14589" y="356"/>
                  <a:pt x="14551" y="337"/>
                  <a:pt x="14511" y="337"/>
                </a:cubicBezTo>
                <a:cubicBezTo>
                  <a:pt x="14441" y="337"/>
                  <a:pt x="14365" y="395"/>
                  <a:pt x="14360" y="469"/>
                </a:cubicBezTo>
                <a:cubicBezTo>
                  <a:pt x="14346" y="618"/>
                  <a:pt x="14257" y="670"/>
                  <a:pt x="14139" y="670"/>
                </a:cubicBezTo>
                <a:cubicBezTo>
                  <a:pt x="13906" y="670"/>
                  <a:pt x="13559" y="469"/>
                  <a:pt x="13448" y="419"/>
                </a:cubicBezTo>
                <a:cubicBezTo>
                  <a:pt x="13316" y="356"/>
                  <a:pt x="13172" y="323"/>
                  <a:pt x="13027" y="323"/>
                </a:cubicBezTo>
                <a:cubicBezTo>
                  <a:pt x="12997" y="323"/>
                  <a:pt x="12967" y="324"/>
                  <a:pt x="12938" y="327"/>
                </a:cubicBezTo>
                <a:cubicBezTo>
                  <a:pt x="12821" y="335"/>
                  <a:pt x="12712" y="385"/>
                  <a:pt x="12628" y="461"/>
                </a:cubicBezTo>
                <a:cubicBezTo>
                  <a:pt x="12519" y="536"/>
                  <a:pt x="12469" y="678"/>
                  <a:pt x="12335" y="728"/>
                </a:cubicBezTo>
                <a:cubicBezTo>
                  <a:pt x="12305" y="736"/>
                  <a:pt x="12275" y="740"/>
                  <a:pt x="12245" y="740"/>
                </a:cubicBezTo>
                <a:cubicBezTo>
                  <a:pt x="12086" y="740"/>
                  <a:pt x="11941" y="632"/>
                  <a:pt x="11892" y="477"/>
                </a:cubicBezTo>
                <a:cubicBezTo>
                  <a:pt x="11873" y="420"/>
                  <a:pt x="11822" y="390"/>
                  <a:pt x="11770" y="390"/>
                </a:cubicBezTo>
                <a:cubicBezTo>
                  <a:pt x="11731" y="390"/>
                  <a:pt x="11691" y="408"/>
                  <a:pt x="11666" y="444"/>
                </a:cubicBezTo>
                <a:cubicBezTo>
                  <a:pt x="11593" y="594"/>
                  <a:pt x="11441" y="664"/>
                  <a:pt x="11285" y="664"/>
                </a:cubicBezTo>
                <a:cubicBezTo>
                  <a:pt x="11119" y="664"/>
                  <a:pt x="10949" y="586"/>
                  <a:pt x="10863" y="444"/>
                </a:cubicBezTo>
                <a:cubicBezTo>
                  <a:pt x="10830" y="398"/>
                  <a:pt x="10779" y="375"/>
                  <a:pt x="10730" y="375"/>
                </a:cubicBezTo>
                <a:cubicBezTo>
                  <a:pt x="10681" y="375"/>
                  <a:pt x="10633" y="398"/>
                  <a:pt x="10604" y="444"/>
                </a:cubicBezTo>
                <a:cubicBezTo>
                  <a:pt x="10436" y="691"/>
                  <a:pt x="10166" y="817"/>
                  <a:pt x="9895" y="817"/>
                </a:cubicBezTo>
                <a:cubicBezTo>
                  <a:pt x="9653" y="817"/>
                  <a:pt x="9410" y="716"/>
                  <a:pt x="9240" y="511"/>
                </a:cubicBezTo>
                <a:cubicBezTo>
                  <a:pt x="9215" y="461"/>
                  <a:pt x="9190" y="419"/>
                  <a:pt x="9148" y="385"/>
                </a:cubicBezTo>
                <a:cubicBezTo>
                  <a:pt x="9119" y="360"/>
                  <a:pt x="9084" y="349"/>
                  <a:pt x="9050" y="349"/>
                </a:cubicBezTo>
                <a:cubicBezTo>
                  <a:pt x="8949" y="349"/>
                  <a:pt x="8853" y="448"/>
                  <a:pt x="8922" y="561"/>
                </a:cubicBezTo>
                <a:cubicBezTo>
                  <a:pt x="8931" y="569"/>
                  <a:pt x="8939" y="578"/>
                  <a:pt x="8947" y="586"/>
                </a:cubicBezTo>
                <a:cubicBezTo>
                  <a:pt x="8872" y="725"/>
                  <a:pt x="8793" y="796"/>
                  <a:pt x="8707" y="796"/>
                </a:cubicBezTo>
                <a:cubicBezTo>
                  <a:pt x="8668" y="796"/>
                  <a:pt x="8629" y="782"/>
                  <a:pt x="8588" y="753"/>
                </a:cubicBezTo>
                <a:cubicBezTo>
                  <a:pt x="8512" y="720"/>
                  <a:pt x="8437" y="686"/>
                  <a:pt x="8370" y="653"/>
                </a:cubicBezTo>
                <a:cubicBezTo>
                  <a:pt x="8278" y="620"/>
                  <a:pt x="8194" y="586"/>
                  <a:pt x="8102" y="561"/>
                </a:cubicBezTo>
                <a:cubicBezTo>
                  <a:pt x="8095" y="560"/>
                  <a:pt x="8088" y="559"/>
                  <a:pt x="8080" y="559"/>
                </a:cubicBezTo>
                <a:cubicBezTo>
                  <a:pt x="8042" y="559"/>
                  <a:pt x="7998" y="576"/>
                  <a:pt x="7977" y="611"/>
                </a:cubicBezTo>
                <a:cubicBezTo>
                  <a:pt x="7828" y="850"/>
                  <a:pt x="7592" y="984"/>
                  <a:pt x="7359" y="984"/>
                </a:cubicBezTo>
                <a:cubicBezTo>
                  <a:pt x="7159" y="984"/>
                  <a:pt x="6961" y="886"/>
                  <a:pt x="6822" y="670"/>
                </a:cubicBezTo>
                <a:cubicBezTo>
                  <a:pt x="6798" y="631"/>
                  <a:pt x="6757" y="609"/>
                  <a:pt x="6715" y="609"/>
                </a:cubicBezTo>
                <a:cubicBezTo>
                  <a:pt x="6685" y="609"/>
                  <a:pt x="6654" y="620"/>
                  <a:pt x="6630" y="645"/>
                </a:cubicBezTo>
                <a:cubicBezTo>
                  <a:pt x="6488" y="825"/>
                  <a:pt x="6268" y="912"/>
                  <a:pt x="6047" y="912"/>
                </a:cubicBezTo>
                <a:cubicBezTo>
                  <a:pt x="5788" y="912"/>
                  <a:pt x="5527" y="792"/>
                  <a:pt x="5392" y="561"/>
                </a:cubicBezTo>
                <a:cubicBezTo>
                  <a:pt x="5367" y="515"/>
                  <a:pt x="5321" y="492"/>
                  <a:pt x="5274" y="492"/>
                </a:cubicBezTo>
                <a:cubicBezTo>
                  <a:pt x="5227" y="492"/>
                  <a:pt x="5178" y="515"/>
                  <a:pt x="5149" y="561"/>
                </a:cubicBezTo>
                <a:cubicBezTo>
                  <a:pt x="4990" y="793"/>
                  <a:pt x="4732" y="914"/>
                  <a:pt x="4473" y="914"/>
                </a:cubicBezTo>
                <a:cubicBezTo>
                  <a:pt x="4256" y="914"/>
                  <a:pt x="4038" y="829"/>
                  <a:pt x="3878" y="653"/>
                </a:cubicBezTo>
                <a:cubicBezTo>
                  <a:pt x="3848" y="623"/>
                  <a:pt x="3810" y="608"/>
                  <a:pt x="3772" y="608"/>
                </a:cubicBezTo>
                <a:cubicBezTo>
                  <a:pt x="3726" y="608"/>
                  <a:pt x="3680" y="632"/>
                  <a:pt x="3652" y="678"/>
                </a:cubicBezTo>
                <a:cubicBezTo>
                  <a:pt x="3499" y="881"/>
                  <a:pt x="3270" y="984"/>
                  <a:pt x="3041" y="984"/>
                </a:cubicBezTo>
                <a:cubicBezTo>
                  <a:pt x="2845" y="984"/>
                  <a:pt x="2648" y="908"/>
                  <a:pt x="2497" y="753"/>
                </a:cubicBezTo>
                <a:cubicBezTo>
                  <a:pt x="2472" y="725"/>
                  <a:pt x="2438" y="711"/>
                  <a:pt x="2403" y="711"/>
                </a:cubicBezTo>
                <a:cubicBezTo>
                  <a:pt x="2356" y="711"/>
                  <a:pt x="2308" y="735"/>
                  <a:pt x="2280" y="779"/>
                </a:cubicBezTo>
                <a:cubicBezTo>
                  <a:pt x="2184" y="1004"/>
                  <a:pt x="1994" y="1122"/>
                  <a:pt x="1803" y="1122"/>
                </a:cubicBezTo>
                <a:cubicBezTo>
                  <a:pt x="1625" y="1122"/>
                  <a:pt x="1447" y="1021"/>
                  <a:pt x="1343" y="812"/>
                </a:cubicBezTo>
                <a:cubicBezTo>
                  <a:pt x="1322" y="771"/>
                  <a:pt x="1288" y="754"/>
                  <a:pt x="1252" y="754"/>
                </a:cubicBezTo>
                <a:cubicBezTo>
                  <a:pt x="1199" y="754"/>
                  <a:pt x="1142" y="791"/>
                  <a:pt x="1117" y="845"/>
                </a:cubicBezTo>
                <a:cubicBezTo>
                  <a:pt x="1029" y="1073"/>
                  <a:pt x="849" y="1181"/>
                  <a:pt x="668" y="1181"/>
                </a:cubicBezTo>
                <a:cubicBezTo>
                  <a:pt x="469" y="1181"/>
                  <a:pt x="267" y="1052"/>
                  <a:pt x="180" y="812"/>
                </a:cubicBezTo>
                <a:cubicBezTo>
                  <a:pt x="167" y="772"/>
                  <a:pt x="133" y="754"/>
                  <a:pt x="100" y="754"/>
                </a:cubicBezTo>
                <a:cubicBezTo>
                  <a:pt x="50" y="754"/>
                  <a:pt x="1" y="794"/>
                  <a:pt x="21" y="854"/>
                </a:cubicBezTo>
                <a:cubicBezTo>
                  <a:pt x="101" y="1194"/>
                  <a:pt x="396" y="1384"/>
                  <a:pt x="696" y="1384"/>
                </a:cubicBezTo>
                <a:cubicBezTo>
                  <a:pt x="897" y="1384"/>
                  <a:pt x="1101" y="1298"/>
                  <a:pt x="1242" y="1113"/>
                </a:cubicBezTo>
                <a:cubicBezTo>
                  <a:pt x="1390" y="1301"/>
                  <a:pt x="1606" y="1393"/>
                  <a:pt x="1822" y="1393"/>
                </a:cubicBezTo>
                <a:cubicBezTo>
                  <a:pt x="2058" y="1393"/>
                  <a:pt x="2294" y="1282"/>
                  <a:pt x="2439" y="1063"/>
                </a:cubicBezTo>
                <a:cubicBezTo>
                  <a:pt x="2620" y="1192"/>
                  <a:pt x="2832" y="1257"/>
                  <a:pt x="3044" y="1257"/>
                </a:cubicBezTo>
                <a:cubicBezTo>
                  <a:pt x="3311" y="1257"/>
                  <a:pt x="3577" y="1155"/>
                  <a:pt x="3777" y="954"/>
                </a:cubicBezTo>
                <a:cubicBezTo>
                  <a:pt x="3983" y="1122"/>
                  <a:pt x="4230" y="1204"/>
                  <a:pt x="4476" y="1204"/>
                </a:cubicBezTo>
                <a:cubicBezTo>
                  <a:pt x="4769" y="1204"/>
                  <a:pt x="5060" y="1086"/>
                  <a:pt x="5275" y="854"/>
                </a:cubicBezTo>
                <a:cubicBezTo>
                  <a:pt x="5475" y="1072"/>
                  <a:pt x="5748" y="1183"/>
                  <a:pt x="6022" y="1183"/>
                </a:cubicBezTo>
                <a:cubicBezTo>
                  <a:pt x="6264" y="1183"/>
                  <a:pt x="6505" y="1097"/>
                  <a:pt x="6697" y="921"/>
                </a:cubicBezTo>
                <a:cubicBezTo>
                  <a:pt x="6880" y="1143"/>
                  <a:pt x="7141" y="1256"/>
                  <a:pt x="7398" y="1256"/>
                </a:cubicBezTo>
                <a:cubicBezTo>
                  <a:pt x="7692" y="1256"/>
                  <a:pt x="7979" y="1107"/>
                  <a:pt x="8136" y="804"/>
                </a:cubicBezTo>
                <a:cubicBezTo>
                  <a:pt x="8356" y="889"/>
                  <a:pt x="8603" y="1064"/>
                  <a:pt x="8843" y="1064"/>
                </a:cubicBezTo>
                <a:cubicBezTo>
                  <a:pt x="8932" y="1064"/>
                  <a:pt x="9020" y="1040"/>
                  <a:pt x="9106" y="979"/>
                </a:cubicBezTo>
                <a:cubicBezTo>
                  <a:pt x="9148" y="954"/>
                  <a:pt x="9181" y="921"/>
                  <a:pt x="9207" y="879"/>
                </a:cubicBezTo>
                <a:cubicBezTo>
                  <a:pt x="9409" y="1041"/>
                  <a:pt x="9655" y="1121"/>
                  <a:pt x="9899" y="1121"/>
                </a:cubicBezTo>
                <a:cubicBezTo>
                  <a:pt x="10209" y="1121"/>
                  <a:pt x="10518" y="993"/>
                  <a:pt x="10738" y="745"/>
                </a:cubicBezTo>
                <a:cubicBezTo>
                  <a:pt x="10876" y="872"/>
                  <a:pt x="11051" y="934"/>
                  <a:pt x="11226" y="934"/>
                </a:cubicBezTo>
                <a:cubicBezTo>
                  <a:pt x="11409" y="934"/>
                  <a:pt x="11592" y="865"/>
                  <a:pt x="11733" y="728"/>
                </a:cubicBezTo>
                <a:cubicBezTo>
                  <a:pt x="11817" y="871"/>
                  <a:pt x="11959" y="971"/>
                  <a:pt x="12126" y="1013"/>
                </a:cubicBezTo>
                <a:cubicBezTo>
                  <a:pt x="12169" y="1023"/>
                  <a:pt x="12213" y="1027"/>
                  <a:pt x="12258" y="1027"/>
                </a:cubicBezTo>
                <a:cubicBezTo>
                  <a:pt x="12326" y="1027"/>
                  <a:pt x="12395" y="1016"/>
                  <a:pt x="12461" y="996"/>
                </a:cubicBezTo>
                <a:cubicBezTo>
                  <a:pt x="12611" y="937"/>
                  <a:pt x="12653" y="812"/>
                  <a:pt x="12779" y="737"/>
                </a:cubicBezTo>
                <a:cubicBezTo>
                  <a:pt x="12877" y="675"/>
                  <a:pt x="12971" y="650"/>
                  <a:pt x="13062" y="650"/>
                </a:cubicBezTo>
                <a:cubicBezTo>
                  <a:pt x="13394" y="650"/>
                  <a:pt x="13691" y="974"/>
                  <a:pt x="14049" y="974"/>
                </a:cubicBezTo>
                <a:cubicBezTo>
                  <a:pt x="14069" y="974"/>
                  <a:pt x="14089" y="973"/>
                  <a:pt x="14109" y="971"/>
                </a:cubicBezTo>
                <a:cubicBezTo>
                  <a:pt x="14276" y="963"/>
                  <a:pt x="14418" y="879"/>
                  <a:pt x="14519" y="745"/>
                </a:cubicBezTo>
                <a:cubicBezTo>
                  <a:pt x="14619" y="854"/>
                  <a:pt x="14753" y="921"/>
                  <a:pt x="14895" y="946"/>
                </a:cubicBezTo>
                <a:cubicBezTo>
                  <a:pt x="14926" y="951"/>
                  <a:pt x="14956" y="954"/>
                  <a:pt x="14985" y="954"/>
                </a:cubicBezTo>
                <a:cubicBezTo>
                  <a:pt x="15271" y="954"/>
                  <a:pt x="15457" y="708"/>
                  <a:pt x="15722" y="708"/>
                </a:cubicBezTo>
                <a:cubicBezTo>
                  <a:pt x="15755" y="708"/>
                  <a:pt x="15788" y="712"/>
                  <a:pt x="15824" y="720"/>
                </a:cubicBezTo>
                <a:cubicBezTo>
                  <a:pt x="16138" y="802"/>
                  <a:pt x="16351" y="918"/>
                  <a:pt x="16661" y="918"/>
                </a:cubicBezTo>
                <a:cubicBezTo>
                  <a:pt x="16699" y="918"/>
                  <a:pt x="16737" y="916"/>
                  <a:pt x="16778" y="912"/>
                </a:cubicBezTo>
                <a:cubicBezTo>
                  <a:pt x="17062" y="879"/>
                  <a:pt x="17346" y="779"/>
                  <a:pt x="17581" y="603"/>
                </a:cubicBezTo>
                <a:cubicBezTo>
                  <a:pt x="17721" y="704"/>
                  <a:pt x="17885" y="779"/>
                  <a:pt x="18035" y="779"/>
                </a:cubicBezTo>
                <a:cubicBezTo>
                  <a:pt x="18108" y="779"/>
                  <a:pt x="18179" y="761"/>
                  <a:pt x="18242" y="720"/>
                </a:cubicBezTo>
                <a:cubicBezTo>
                  <a:pt x="18386" y="862"/>
                  <a:pt x="18555" y="920"/>
                  <a:pt x="18732" y="920"/>
                </a:cubicBezTo>
                <a:cubicBezTo>
                  <a:pt x="19138" y="920"/>
                  <a:pt x="19582" y="613"/>
                  <a:pt x="19856" y="310"/>
                </a:cubicBezTo>
                <a:cubicBezTo>
                  <a:pt x="19978" y="182"/>
                  <a:pt x="19855" y="0"/>
                  <a:pt x="19715" y="0"/>
                </a:cubicBezTo>
                <a:close/>
              </a:path>
            </a:pathLst>
          </a:cu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31"/>
          <p:cNvSpPr txBox="1"/>
          <p:nvPr/>
        </p:nvSpPr>
        <p:spPr>
          <a:xfrm>
            <a:off x="681900" y="2514525"/>
            <a:ext cx="38673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Called also</a:t>
            </a:r>
            <a:r>
              <a:rPr b="1" lang="en-GB" sz="1100">
                <a:solidFill>
                  <a:srgbClr val="999999"/>
                </a:solidFill>
                <a:latin typeface="Mada"/>
                <a:ea typeface="Mada"/>
                <a:cs typeface="Mada"/>
                <a:sym typeface="Mada"/>
              </a:rPr>
              <a:t> (Rectus diastasis)</a:t>
            </a:r>
            <a:endParaRPr b="1"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It is considered as Rectus muscle disease, it is </a:t>
            </a:r>
            <a:r>
              <a:rPr b="1" lang="en-GB" sz="1100">
                <a:solidFill>
                  <a:srgbClr val="999999"/>
                </a:solidFill>
                <a:latin typeface="Mada"/>
                <a:ea typeface="Mada"/>
                <a:cs typeface="Mada"/>
                <a:sym typeface="Mada"/>
              </a:rPr>
              <a:t>not true hernia</a:t>
            </a:r>
            <a:endParaRPr b="1"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Divarication is best observed with the patient lying supine. If asked to raise the head and legs together, the recti are fully tensed and the abdominal pressure rises. producing a visible swelling of that weak area. </a:t>
            </a:r>
            <a:endParaRPr sz="1100">
              <a:solidFill>
                <a:srgbClr val="999999"/>
              </a:solidFill>
              <a:latin typeface="Mada"/>
              <a:ea typeface="Mada"/>
              <a:cs typeface="Mada"/>
              <a:sym typeface="Mada"/>
            </a:endParaRPr>
          </a:p>
        </p:txBody>
      </p:sp>
      <p:grpSp>
        <p:nvGrpSpPr>
          <p:cNvPr id="1014" name="Google Shape;1014;p31"/>
          <p:cNvGrpSpPr/>
          <p:nvPr/>
        </p:nvGrpSpPr>
        <p:grpSpPr>
          <a:xfrm>
            <a:off x="4591112" y="2965355"/>
            <a:ext cx="334138" cy="413480"/>
            <a:chOff x="4960900" y="2433225"/>
            <a:chExt cx="48525" cy="60050"/>
          </a:xfrm>
        </p:grpSpPr>
        <p:sp>
          <p:nvSpPr>
            <p:cNvPr id="1015" name="Google Shape;1015;p31"/>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1"/>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7" name="Google Shape;1017;p31"/>
          <p:cNvSpPr txBox="1"/>
          <p:nvPr/>
        </p:nvSpPr>
        <p:spPr>
          <a:xfrm>
            <a:off x="4967125" y="2491775"/>
            <a:ext cx="18123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It is an important risk factor for developing ventral hernias</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It is not true hernia, no risk of strangulation.</a:t>
            </a:r>
            <a:endParaRPr sz="1100">
              <a:solidFill>
                <a:srgbClr val="999999"/>
              </a:solidFill>
              <a:latin typeface="Mada"/>
              <a:ea typeface="Mada"/>
              <a:cs typeface="Mada"/>
              <a:sym typeface="Mada"/>
            </a:endParaRPr>
          </a:p>
        </p:txBody>
      </p:sp>
      <p:grpSp>
        <p:nvGrpSpPr>
          <p:cNvPr id="1018" name="Google Shape;1018;p31"/>
          <p:cNvGrpSpPr/>
          <p:nvPr/>
        </p:nvGrpSpPr>
        <p:grpSpPr>
          <a:xfrm>
            <a:off x="578774" y="5934068"/>
            <a:ext cx="334138" cy="413480"/>
            <a:chOff x="4960900" y="2433225"/>
            <a:chExt cx="48525" cy="60050"/>
          </a:xfrm>
        </p:grpSpPr>
        <p:sp>
          <p:nvSpPr>
            <p:cNvPr id="1019" name="Google Shape;1019;p31"/>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1"/>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1" name="Google Shape;1021;p31"/>
          <p:cNvSpPr/>
          <p:nvPr/>
        </p:nvSpPr>
        <p:spPr>
          <a:xfrm>
            <a:off x="578775" y="6140801"/>
            <a:ext cx="6428700" cy="9456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022" name="Google Shape;1022;p31"/>
          <p:cNvSpPr/>
          <p:nvPr/>
        </p:nvSpPr>
        <p:spPr>
          <a:xfrm>
            <a:off x="1086971" y="5956161"/>
            <a:ext cx="437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Perineal &amp; Sciatic Hernia</a:t>
            </a:r>
            <a:endParaRPr sz="1800">
              <a:latin typeface="Lora"/>
              <a:ea typeface="Lora"/>
              <a:cs typeface="Lora"/>
              <a:sym typeface="Lora"/>
            </a:endParaRPr>
          </a:p>
        </p:txBody>
      </p:sp>
      <p:sp>
        <p:nvSpPr>
          <p:cNvPr id="1023" name="Google Shape;1023;p31"/>
          <p:cNvSpPr txBox="1"/>
          <p:nvPr/>
        </p:nvSpPr>
        <p:spPr>
          <a:xfrm>
            <a:off x="2556100" y="6209373"/>
            <a:ext cx="4372200" cy="8619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Clr>
                <a:srgbClr val="999999"/>
              </a:buClr>
              <a:buSzPts val="900"/>
              <a:buFont typeface="Mada"/>
              <a:buChar char="●"/>
            </a:pPr>
            <a:r>
              <a:rPr lang="en-GB" sz="1100">
                <a:solidFill>
                  <a:schemeClr val="dk1"/>
                </a:solidFill>
                <a:latin typeface="Mada"/>
                <a:ea typeface="Mada"/>
                <a:cs typeface="Mada"/>
                <a:sym typeface="Mada"/>
              </a:rPr>
              <a:t>hernia sac protrudes through the pelvic diaphragm </a:t>
            </a:r>
            <a:endParaRPr sz="1100">
              <a:solidFill>
                <a:schemeClr val="dk1"/>
              </a:solidFill>
              <a:latin typeface="Mada"/>
              <a:ea typeface="Mada"/>
              <a:cs typeface="Mada"/>
              <a:sym typeface="Mada"/>
            </a:endParaRPr>
          </a:p>
          <a:p>
            <a:pPr indent="-285750" lvl="0" marL="457200" rtl="0" algn="l">
              <a:spcBef>
                <a:spcPts val="0"/>
              </a:spcBef>
              <a:spcAft>
                <a:spcPts val="0"/>
              </a:spcAft>
              <a:buClr>
                <a:srgbClr val="999999"/>
              </a:buClr>
              <a:buSzPts val="900"/>
              <a:buFont typeface="Mada"/>
              <a:buChar char="●"/>
            </a:pPr>
            <a:r>
              <a:rPr lang="en-GB" sz="1100">
                <a:solidFill>
                  <a:schemeClr val="dk1"/>
                </a:solidFill>
                <a:latin typeface="Mada"/>
                <a:ea typeface="Mada"/>
                <a:cs typeface="Mada"/>
                <a:sym typeface="Mada"/>
              </a:rPr>
              <a:t>Rare but mostly in older, multiparous women. </a:t>
            </a:r>
            <a:r>
              <a:rPr lang="en-GB" sz="1100">
                <a:solidFill>
                  <a:srgbClr val="6AA84F"/>
                </a:solidFill>
                <a:latin typeface="Mada"/>
                <a:ea typeface="Mada"/>
                <a:cs typeface="Mada"/>
                <a:sym typeface="Mada"/>
              </a:rPr>
              <a:t>(or iatrogenic in those who underwent rectal surgery)</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Sciatic Hernia:</a:t>
            </a:r>
            <a:r>
              <a:rPr lang="en-GB" sz="1100">
                <a:solidFill>
                  <a:schemeClr val="dk1"/>
                </a:solidFill>
                <a:latin typeface="Mada"/>
                <a:ea typeface="Mada"/>
                <a:cs typeface="Mada"/>
                <a:sym typeface="Mada"/>
              </a:rPr>
              <a:t> through greater sciatic foramen </a:t>
            </a:r>
            <a:endParaRPr sz="1100">
              <a:solidFill>
                <a:srgbClr val="6AA84F"/>
              </a:solidFill>
              <a:latin typeface="Mada"/>
              <a:ea typeface="Mada"/>
              <a:cs typeface="Mada"/>
              <a:sym typeface="Mada"/>
            </a:endParaRPr>
          </a:p>
        </p:txBody>
      </p:sp>
      <p:pic>
        <p:nvPicPr>
          <p:cNvPr id="1024" name="Google Shape;1024;p31"/>
          <p:cNvPicPr preferRelativeResize="0"/>
          <p:nvPr/>
        </p:nvPicPr>
        <p:blipFill>
          <a:blip r:embed="rId3">
            <a:alphaModFix/>
          </a:blip>
          <a:stretch>
            <a:fillRect/>
          </a:stretch>
        </p:blipFill>
        <p:spPr>
          <a:xfrm>
            <a:off x="842599" y="4578761"/>
            <a:ext cx="1162097" cy="923399"/>
          </a:xfrm>
          <a:prstGeom prst="rect">
            <a:avLst/>
          </a:prstGeom>
          <a:noFill/>
          <a:ln>
            <a:noFill/>
          </a:ln>
        </p:spPr>
      </p:pic>
      <p:pic>
        <p:nvPicPr>
          <p:cNvPr id="1025" name="Google Shape;1025;p31"/>
          <p:cNvPicPr preferRelativeResize="0"/>
          <p:nvPr/>
        </p:nvPicPr>
        <p:blipFill>
          <a:blip r:embed="rId4">
            <a:alphaModFix/>
          </a:blip>
          <a:stretch>
            <a:fillRect/>
          </a:stretch>
        </p:blipFill>
        <p:spPr>
          <a:xfrm>
            <a:off x="1986824" y="4657363"/>
            <a:ext cx="1332150" cy="778869"/>
          </a:xfrm>
          <a:prstGeom prst="rect">
            <a:avLst/>
          </a:prstGeom>
          <a:noFill/>
          <a:ln>
            <a:noFill/>
          </a:ln>
        </p:spPr>
      </p:pic>
      <p:sp>
        <p:nvSpPr>
          <p:cNvPr id="1026" name="Google Shape;1026;p31"/>
          <p:cNvSpPr txBox="1"/>
          <p:nvPr/>
        </p:nvSpPr>
        <p:spPr>
          <a:xfrm>
            <a:off x="3756400" y="4397811"/>
            <a:ext cx="30792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Through the obturator canal </a:t>
            </a:r>
            <a:endParaRPr sz="1100">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Patients  may present with knee pain owing to pressure on the  obturator nerve; however, the diagnosis is frequently made  only when the hernia has strangulated and is discovered at  laparotomy.</a:t>
            </a:r>
            <a:endParaRPr sz="1100">
              <a:solidFill>
                <a:srgbClr val="1C4588"/>
              </a:solidFill>
              <a:latin typeface="Mada"/>
              <a:ea typeface="Mada"/>
              <a:cs typeface="Mada"/>
              <a:sym typeface="Mada"/>
            </a:endParaRPr>
          </a:p>
        </p:txBody>
      </p:sp>
      <p:grpSp>
        <p:nvGrpSpPr>
          <p:cNvPr id="1027" name="Google Shape;1027;p31"/>
          <p:cNvGrpSpPr/>
          <p:nvPr/>
        </p:nvGrpSpPr>
        <p:grpSpPr>
          <a:xfrm>
            <a:off x="3473959" y="4939327"/>
            <a:ext cx="282436" cy="237825"/>
            <a:chOff x="5840584" y="3782041"/>
            <a:chExt cx="282436" cy="237825"/>
          </a:xfrm>
        </p:grpSpPr>
        <p:sp>
          <p:nvSpPr>
            <p:cNvPr id="1028" name="Google Shape;1028;p31"/>
            <p:cNvSpPr/>
            <p:nvPr/>
          </p:nvSpPr>
          <p:spPr>
            <a:xfrm rot="5400000">
              <a:off x="5872109" y="3771279"/>
              <a:ext cx="219019" cy="260137"/>
            </a:xfrm>
            <a:custGeom>
              <a:rect b="b" l="l" r="r" t="t"/>
              <a:pathLst>
                <a:path extrusionOk="0" h="18456" w="15536">
                  <a:moveTo>
                    <a:pt x="7607" y="0"/>
                  </a:moveTo>
                  <a:cubicBezTo>
                    <a:pt x="7425" y="0"/>
                    <a:pt x="7226" y="59"/>
                    <a:pt x="7005" y="210"/>
                  </a:cubicBezTo>
                  <a:cubicBezTo>
                    <a:pt x="6438" y="598"/>
                    <a:pt x="5967" y="1075"/>
                    <a:pt x="5430" y="1483"/>
                  </a:cubicBezTo>
                  <a:cubicBezTo>
                    <a:pt x="4080" y="2508"/>
                    <a:pt x="2964" y="3740"/>
                    <a:pt x="2033" y="5176"/>
                  </a:cubicBezTo>
                  <a:cubicBezTo>
                    <a:pt x="1127" y="6573"/>
                    <a:pt x="512" y="8057"/>
                    <a:pt x="141" y="9792"/>
                  </a:cubicBezTo>
                  <a:cubicBezTo>
                    <a:pt x="164" y="10481"/>
                    <a:pt x="0" y="11365"/>
                    <a:pt x="269" y="12086"/>
                  </a:cubicBezTo>
                  <a:cubicBezTo>
                    <a:pt x="555" y="12845"/>
                    <a:pt x="794" y="13648"/>
                    <a:pt x="1147" y="14402"/>
                  </a:cubicBezTo>
                  <a:cubicBezTo>
                    <a:pt x="1566" y="15298"/>
                    <a:pt x="2298" y="15856"/>
                    <a:pt x="2886" y="16492"/>
                  </a:cubicBezTo>
                  <a:cubicBezTo>
                    <a:pt x="3248" y="16884"/>
                    <a:pt x="3824" y="17509"/>
                    <a:pt x="4595" y="17509"/>
                  </a:cubicBezTo>
                  <a:cubicBezTo>
                    <a:pt x="4640" y="17509"/>
                    <a:pt x="4686" y="17506"/>
                    <a:pt x="4732" y="17502"/>
                  </a:cubicBezTo>
                  <a:cubicBezTo>
                    <a:pt x="4745" y="17501"/>
                    <a:pt x="4762" y="17499"/>
                    <a:pt x="4780" y="17499"/>
                  </a:cubicBezTo>
                  <a:cubicBezTo>
                    <a:pt x="4869" y="17499"/>
                    <a:pt x="5000" y="17529"/>
                    <a:pt x="4960" y="17732"/>
                  </a:cubicBezTo>
                  <a:cubicBezTo>
                    <a:pt x="4923" y="17911"/>
                    <a:pt x="5101" y="17978"/>
                    <a:pt x="5217" y="17978"/>
                  </a:cubicBezTo>
                  <a:cubicBezTo>
                    <a:pt x="5247" y="17978"/>
                    <a:pt x="5274" y="17973"/>
                    <a:pt x="5291" y="17965"/>
                  </a:cubicBezTo>
                  <a:cubicBezTo>
                    <a:pt x="5400" y="17912"/>
                    <a:pt x="5503" y="17892"/>
                    <a:pt x="5601" y="17892"/>
                  </a:cubicBezTo>
                  <a:cubicBezTo>
                    <a:pt x="5850" y="17892"/>
                    <a:pt x="6073" y="18021"/>
                    <a:pt x="6315" y="18088"/>
                  </a:cubicBezTo>
                  <a:cubicBezTo>
                    <a:pt x="6528" y="18148"/>
                    <a:pt x="6550" y="18391"/>
                    <a:pt x="6802" y="18419"/>
                  </a:cubicBezTo>
                  <a:cubicBezTo>
                    <a:pt x="7030" y="18444"/>
                    <a:pt x="7253" y="18456"/>
                    <a:pt x="7473" y="18456"/>
                  </a:cubicBezTo>
                  <a:cubicBezTo>
                    <a:pt x="9166" y="18456"/>
                    <a:pt x="10632" y="17752"/>
                    <a:pt x="12053" y="16820"/>
                  </a:cubicBezTo>
                  <a:cubicBezTo>
                    <a:pt x="13022" y="16183"/>
                    <a:pt x="13663" y="15257"/>
                    <a:pt x="14410" y="14423"/>
                  </a:cubicBezTo>
                  <a:cubicBezTo>
                    <a:pt x="14491" y="14333"/>
                    <a:pt x="14732" y="14317"/>
                    <a:pt x="14659" y="14178"/>
                  </a:cubicBezTo>
                  <a:cubicBezTo>
                    <a:pt x="14458" y="13802"/>
                    <a:pt x="14810" y="13565"/>
                    <a:pt x="14831" y="13285"/>
                  </a:cubicBezTo>
                  <a:cubicBezTo>
                    <a:pt x="14865" y="12838"/>
                    <a:pt x="15412" y="12735"/>
                    <a:pt x="15379" y="12418"/>
                  </a:cubicBezTo>
                  <a:cubicBezTo>
                    <a:pt x="15297" y="11627"/>
                    <a:pt x="15351" y="10834"/>
                    <a:pt x="15290" y="10060"/>
                  </a:cubicBezTo>
                  <a:cubicBezTo>
                    <a:pt x="15253" y="9591"/>
                    <a:pt x="15535" y="8932"/>
                    <a:pt x="14954" y="8548"/>
                  </a:cubicBezTo>
                  <a:cubicBezTo>
                    <a:pt x="15023" y="7411"/>
                    <a:pt x="14225" y="6602"/>
                    <a:pt x="13733" y="5728"/>
                  </a:cubicBezTo>
                  <a:cubicBezTo>
                    <a:pt x="13308" y="4973"/>
                    <a:pt x="12711" y="4223"/>
                    <a:pt x="11923" y="3698"/>
                  </a:cubicBezTo>
                  <a:cubicBezTo>
                    <a:pt x="11491" y="3409"/>
                    <a:pt x="11170" y="2967"/>
                    <a:pt x="10763" y="2620"/>
                  </a:cubicBezTo>
                  <a:cubicBezTo>
                    <a:pt x="10009" y="1981"/>
                    <a:pt x="9438" y="1117"/>
                    <a:pt x="8648" y="541"/>
                  </a:cubicBezTo>
                  <a:cubicBezTo>
                    <a:pt x="8378" y="345"/>
                    <a:pt x="8046" y="0"/>
                    <a:pt x="7607" y="0"/>
                  </a:cubicBezTo>
                  <a:close/>
                </a:path>
              </a:pathLst>
            </a:custGeom>
            <a:solidFill>
              <a:srgbClr val="FFDDD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029" name="Google Shape;1029;p31"/>
            <p:cNvSpPr/>
            <p:nvPr/>
          </p:nvSpPr>
          <p:spPr>
            <a:xfrm rot="5400000">
              <a:off x="5862889" y="3759736"/>
              <a:ext cx="237825" cy="282436"/>
            </a:xfrm>
            <a:custGeom>
              <a:rect b="b" l="l" r="r" t="t"/>
              <a:pathLst>
                <a:path extrusionOk="0" h="20038" w="16870">
                  <a:moveTo>
                    <a:pt x="8141" y="1180"/>
                  </a:moveTo>
                  <a:cubicBezTo>
                    <a:pt x="8352" y="1180"/>
                    <a:pt x="8529" y="1381"/>
                    <a:pt x="8800" y="1767"/>
                  </a:cubicBezTo>
                  <a:cubicBezTo>
                    <a:pt x="9119" y="2220"/>
                    <a:pt x="9543" y="2618"/>
                    <a:pt x="9981" y="2961"/>
                  </a:cubicBezTo>
                  <a:cubicBezTo>
                    <a:pt x="11153" y="3877"/>
                    <a:pt x="12072" y="5029"/>
                    <a:pt x="13098" y="6078"/>
                  </a:cubicBezTo>
                  <a:cubicBezTo>
                    <a:pt x="13704" y="6696"/>
                    <a:pt x="14121" y="7426"/>
                    <a:pt x="14527" y="8088"/>
                  </a:cubicBezTo>
                  <a:cubicBezTo>
                    <a:pt x="15041" y="8928"/>
                    <a:pt x="15357" y="9992"/>
                    <a:pt x="15377" y="11060"/>
                  </a:cubicBezTo>
                  <a:cubicBezTo>
                    <a:pt x="15391" y="11788"/>
                    <a:pt x="15453" y="12517"/>
                    <a:pt x="15241" y="13230"/>
                  </a:cubicBezTo>
                  <a:cubicBezTo>
                    <a:pt x="15172" y="13583"/>
                    <a:pt x="15191" y="13990"/>
                    <a:pt x="15018" y="14281"/>
                  </a:cubicBezTo>
                  <a:cubicBezTo>
                    <a:pt x="14506" y="15138"/>
                    <a:pt x="13976" y="15970"/>
                    <a:pt x="13192" y="16650"/>
                  </a:cubicBezTo>
                  <a:cubicBezTo>
                    <a:pt x="12415" y="17322"/>
                    <a:pt x="11520" y="17769"/>
                    <a:pt x="10682" y="18321"/>
                  </a:cubicBezTo>
                  <a:cubicBezTo>
                    <a:pt x="10245" y="18610"/>
                    <a:pt x="9753" y="18700"/>
                    <a:pt x="9264" y="18700"/>
                  </a:cubicBezTo>
                  <a:cubicBezTo>
                    <a:pt x="9010" y="18700"/>
                    <a:pt x="8755" y="18675"/>
                    <a:pt x="8510" y="18642"/>
                  </a:cubicBezTo>
                  <a:cubicBezTo>
                    <a:pt x="7916" y="18560"/>
                    <a:pt x="7322" y="18610"/>
                    <a:pt x="6713" y="18455"/>
                  </a:cubicBezTo>
                  <a:cubicBezTo>
                    <a:pt x="5109" y="18046"/>
                    <a:pt x="3885" y="17202"/>
                    <a:pt x="2826" y="15943"/>
                  </a:cubicBezTo>
                  <a:cubicBezTo>
                    <a:pt x="2294" y="15311"/>
                    <a:pt x="1948" y="14597"/>
                    <a:pt x="1496" y="13936"/>
                  </a:cubicBezTo>
                  <a:cubicBezTo>
                    <a:pt x="1142" y="13419"/>
                    <a:pt x="1109" y="12748"/>
                    <a:pt x="1137" y="12190"/>
                  </a:cubicBezTo>
                  <a:cubicBezTo>
                    <a:pt x="1184" y="11276"/>
                    <a:pt x="1047" y="10336"/>
                    <a:pt x="1392" y="9435"/>
                  </a:cubicBezTo>
                  <a:cubicBezTo>
                    <a:pt x="1881" y="8162"/>
                    <a:pt x="2514" y="6985"/>
                    <a:pt x="3244" y="5829"/>
                  </a:cubicBezTo>
                  <a:cubicBezTo>
                    <a:pt x="4347" y="4081"/>
                    <a:pt x="6039" y="2971"/>
                    <a:pt x="7482" y="1592"/>
                  </a:cubicBezTo>
                  <a:cubicBezTo>
                    <a:pt x="7772" y="1314"/>
                    <a:pt x="7968" y="1180"/>
                    <a:pt x="8141" y="1180"/>
                  </a:cubicBezTo>
                  <a:close/>
                  <a:moveTo>
                    <a:pt x="8258" y="0"/>
                  </a:moveTo>
                  <a:cubicBezTo>
                    <a:pt x="8062" y="0"/>
                    <a:pt x="7846" y="64"/>
                    <a:pt x="7606" y="228"/>
                  </a:cubicBezTo>
                  <a:cubicBezTo>
                    <a:pt x="6992" y="649"/>
                    <a:pt x="6479" y="1168"/>
                    <a:pt x="5896" y="1610"/>
                  </a:cubicBezTo>
                  <a:cubicBezTo>
                    <a:pt x="4431" y="2723"/>
                    <a:pt x="3219" y="4060"/>
                    <a:pt x="2208" y="5620"/>
                  </a:cubicBezTo>
                  <a:cubicBezTo>
                    <a:pt x="1224" y="7138"/>
                    <a:pt x="557" y="8748"/>
                    <a:pt x="153" y="10632"/>
                  </a:cubicBezTo>
                  <a:cubicBezTo>
                    <a:pt x="179" y="11380"/>
                    <a:pt x="0" y="12339"/>
                    <a:pt x="295" y="13122"/>
                  </a:cubicBezTo>
                  <a:cubicBezTo>
                    <a:pt x="604" y="13947"/>
                    <a:pt x="864" y="14818"/>
                    <a:pt x="1247" y="15638"/>
                  </a:cubicBezTo>
                  <a:cubicBezTo>
                    <a:pt x="1703" y="16608"/>
                    <a:pt x="2498" y="17215"/>
                    <a:pt x="3135" y="17907"/>
                  </a:cubicBezTo>
                  <a:cubicBezTo>
                    <a:pt x="3528" y="18332"/>
                    <a:pt x="4154" y="19009"/>
                    <a:pt x="4989" y="19009"/>
                  </a:cubicBezTo>
                  <a:cubicBezTo>
                    <a:pt x="5039" y="19009"/>
                    <a:pt x="5089" y="19007"/>
                    <a:pt x="5139" y="19002"/>
                  </a:cubicBezTo>
                  <a:cubicBezTo>
                    <a:pt x="5153" y="19001"/>
                    <a:pt x="5171" y="19000"/>
                    <a:pt x="5190" y="19000"/>
                  </a:cubicBezTo>
                  <a:cubicBezTo>
                    <a:pt x="5287" y="19000"/>
                    <a:pt x="5431" y="19031"/>
                    <a:pt x="5386" y="19252"/>
                  </a:cubicBezTo>
                  <a:cubicBezTo>
                    <a:pt x="5347" y="19447"/>
                    <a:pt x="5542" y="19519"/>
                    <a:pt x="5668" y="19519"/>
                  </a:cubicBezTo>
                  <a:cubicBezTo>
                    <a:pt x="5700" y="19519"/>
                    <a:pt x="5728" y="19514"/>
                    <a:pt x="5746" y="19505"/>
                  </a:cubicBezTo>
                  <a:cubicBezTo>
                    <a:pt x="5865" y="19447"/>
                    <a:pt x="5977" y="19425"/>
                    <a:pt x="6084" y="19425"/>
                  </a:cubicBezTo>
                  <a:cubicBezTo>
                    <a:pt x="6353" y="19425"/>
                    <a:pt x="6596" y="19566"/>
                    <a:pt x="6859" y="19638"/>
                  </a:cubicBezTo>
                  <a:cubicBezTo>
                    <a:pt x="7090" y="19703"/>
                    <a:pt x="7114" y="19967"/>
                    <a:pt x="7388" y="19997"/>
                  </a:cubicBezTo>
                  <a:cubicBezTo>
                    <a:pt x="7636" y="20024"/>
                    <a:pt x="7879" y="20037"/>
                    <a:pt x="8119" y="20037"/>
                  </a:cubicBezTo>
                  <a:cubicBezTo>
                    <a:pt x="9957" y="20037"/>
                    <a:pt x="11546" y="19274"/>
                    <a:pt x="13087" y="18262"/>
                  </a:cubicBezTo>
                  <a:cubicBezTo>
                    <a:pt x="14141" y="17571"/>
                    <a:pt x="14836" y="16567"/>
                    <a:pt x="15647" y="15661"/>
                  </a:cubicBezTo>
                  <a:cubicBezTo>
                    <a:pt x="15735" y="15562"/>
                    <a:pt x="15996" y="15545"/>
                    <a:pt x="15917" y="15394"/>
                  </a:cubicBezTo>
                  <a:cubicBezTo>
                    <a:pt x="15699" y="14987"/>
                    <a:pt x="16080" y="14728"/>
                    <a:pt x="16103" y="14425"/>
                  </a:cubicBezTo>
                  <a:cubicBezTo>
                    <a:pt x="16140" y="13939"/>
                    <a:pt x="16735" y="13829"/>
                    <a:pt x="16699" y="13483"/>
                  </a:cubicBezTo>
                  <a:cubicBezTo>
                    <a:pt x="16609" y="12625"/>
                    <a:pt x="16668" y="11763"/>
                    <a:pt x="16602" y="10924"/>
                  </a:cubicBezTo>
                  <a:cubicBezTo>
                    <a:pt x="16561" y="10414"/>
                    <a:pt x="16869" y="9699"/>
                    <a:pt x="16237" y="9281"/>
                  </a:cubicBezTo>
                  <a:cubicBezTo>
                    <a:pt x="16311" y="8046"/>
                    <a:pt x="15446" y="7168"/>
                    <a:pt x="14912" y="6221"/>
                  </a:cubicBezTo>
                  <a:cubicBezTo>
                    <a:pt x="14450" y="5400"/>
                    <a:pt x="13801" y="4587"/>
                    <a:pt x="12945" y="4015"/>
                  </a:cubicBezTo>
                  <a:cubicBezTo>
                    <a:pt x="12475" y="3702"/>
                    <a:pt x="12128" y="3221"/>
                    <a:pt x="11685" y="2845"/>
                  </a:cubicBezTo>
                  <a:cubicBezTo>
                    <a:pt x="10868" y="2151"/>
                    <a:pt x="10248" y="1212"/>
                    <a:pt x="9390" y="588"/>
                  </a:cubicBezTo>
                  <a:cubicBezTo>
                    <a:pt x="9097" y="375"/>
                    <a:pt x="8736" y="0"/>
                    <a:pt x="8258" y="0"/>
                  </a:cubicBezTo>
                  <a:close/>
                </a:path>
              </a:pathLst>
            </a:custGeom>
            <a:solidFill>
              <a:srgbClr val="FFDDD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pic>
        <p:nvPicPr>
          <p:cNvPr id="1030" name="Google Shape;1030;p31"/>
          <p:cNvPicPr preferRelativeResize="0"/>
          <p:nvPr/>
        </p:nvPicPr>
        <p:blipFill>
          <a:blip r:embed="rId5">
            <a:alphaModFix/>
          </a:blip>
          <a:stretch>
            <a:fillRect/>
          </a:stretch>
        </p:blipFill>
        <p:spPr>
          <a:xfrm>
            <a:off x="929025" y="6349576"/>
            <a:ext cx="1459899" cy="664349"/>
          </a:xfrm>
          <a:prstGeom prst="rect">
            <a:avLst/>
          </a:prstGeom>
          <a:noFill/>
          <a:ln>
            <a:noFill/>
          </a:ln>
        </p:spPr>
      </p:pic>
      <p:pic>
        <p:nvPicPr>
          <p:cNvPr id="1031" name="Google Shape;1031;p31"/>
          <p:cNvPicPr preferRelativeResize="0"/>
          <p:nvPr/>
        </p:nvPicPr>
        <p:blipFill>
          <a:blip r:embed="rId6">
            <a:alphaModFix/>
          </a:blip>
          <a:stretch>
            <a:fillRect/>
          </a:stretch>
        </p:blipFill>
        <p:spPr>
          <a:xfrm>
            <a:off x="5815923" y="8909102"/>
            <a:ext cx="721988" cy="413475"/>
          </a:xfrm>
          <a:prstGeom prst="rect">
            <a:avLst/>
          </a:prstGeom>
          <a:noFill/>
          <a:ln>
            <a:noFill/>
          </a:ln>
        </p:spPr>
      </p:pic>
      <p:sp>
        <p:nvSpPr>
          <p:cNvPr id="1032" name="Google Shape;1032;p31"/>
          <p:cNvSpPr/>
          <p:nvPr/>
        </p:nvSpPr>
        <p:spPr>
          <a:xfrm>
            <a:off x="6779426" y="717215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3" name="Google Shape;1033;p31"/>
          <p:cNvPicPr preferRelativeResize="0"/>
          <p:nvPr/>
        </p:nvPicPr>
        <p:blipFill>
          <a:blip r:embed="rId7">
            <a:alphaModFix/>
          </a:blip>
          <a:stretch>
            <a:fillRect/>
          </a:stretch>
        </p:blipFill>
        <p:spPr>
          <a:xfrm>
            <a:off x="6537900" y="8923536"/>
            <a:ext cx="721976" cy="393405"/>
          </a:xfrm>
          <a:prstGeom prst="rect">
            <a:avLst/>
          </a:prstGeom>
          <a:noFill/>
          <a:ln>
            <a:noFill/>
          </a:ln>
        </p:spPr>
      </p:pic>
      <p:pic>
        <p:nvPicPr>
          <p:cNvPr id="1034" name="Google Shape;1034;p31"/>
          <p:cNvPicPr preferRelativeResize="0"/>
          <p:nvPr/>
        </p:nvPicPr>
        <p:blipFill>
          <a:blip r:embed="rId8">
            <a:alphaModFix/>
          </a:blip>
          <a:stretch>
            <a:fillRect/>
          </a:stretch>
        </p:blipFill>
        <p:spPr>
          <a:xfrm>
            <a:off x="1693752" y="8896879"/>
            <a:ext cx="721975" cy="413763"/>
          </a:xfrm>
          <a:prstGeom prst="rect">
            <a:avLst/>
          </a:prstGeom>
          <a:noFill/>
          <a:ln>
            <a:noFill/>
          </a:ln>
        </p:spPr>
      </p:pic>
      <p:pic>
        <p:nvPicPr>
          <p:cNvPr id="1035" name="Google Shape;1035;p31"/>
          <p:cNvPicPr preferRelativeResize="0"/>
          <p:nvPr/>
        </p:nvPicPr>
        <p:blipFill>
          <a:blip r:embed="rId9">
            <a:alphaModFix/>
          </a:blip>
          <a:stretch>
            <a:fillRect/>
          </a:stretch>
        </p:blipFill>
        <p:spPr>
          <a:xfrm>
            <a:off x="6627029" y="9898155"/>
            <a:ext cx="639075" cy="5511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flipH="1" rot="10800000">
            <a:off x="1372425" y="939250"/>
            <a:ext cx="5175900" cy="2996100"/>
          </a:xfrm>
          <a:prstGeom prst="round1Rect">
            <a:avLst>
              <a:gd fmla="val 12288" name="adj"/>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4308250" y="6755525"/>
            <a:ext cx="2881200" cy="19791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a:off x="652600" y="6757225"/>
            <a:ext cx="3511500" cy="19791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txBox="1"/>
          <p:nvPr/>
        </p:nvSpPr>
        <p:spPr>
          <a:xfrm flipH="1">
            <a:off x="2035928" y="2462150"/>
            <a:ext cx="2989500" cy="2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latin typeface="Lora"/>
                <a:ea typeface="Lora"/>
                <a:cs typeface="Lora"/>
                <a:sym typeface="Lora"/>
              </a:rPr>
              <a:t>Other Hernias</a:t>
            </a:r>
            <a:endParaRPr b="1" sz="1300">
              <a:solidFill>
                <a:srgbClr val="000000"/>
              </a:solidFill>
              <a:latin typeface="Lora"/>
              <a:ea typeface="Lora"/>
              <a:cs typeface="Lora"/>
              <a:sym typeface="Lora"/>
            </a:endParaRPr>
          </a:p>
        </p:txBody>
      </p:sp>
      <p:sp>
        <p:nvSpPr>
          <p:cNvPr id="82" name="Google Shape;82;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a:off x="1022650" y="457850"/>
            <a:ext cx="5525400" cy="481500"/>
          </a:xfrm>
          <a:prstGeom prst="round1Rect">
            <a:avLst>
              <a:gd fmla="val 50000" name="adj"/>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txBox="1"/>
          <p:nvPr/>
        </p:nvSpPr>
        <p:spPr>
          <a:xfrm flipH="1">
            <a:off x="2035886" y="1331538"/>
            <a:ext cx="1689900" cy="4566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Hematoma</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Tumors</a:t>
            </a:r>
            <a:endParaRPr sz="1100">
              <a:latin typeface="Mada"/>
              <a:ea typeface="Mada"/>
              <a:cs typeface="Mada"/>
              <a:sym typeface="Mada"/>
            </a:endParaRPr>
          </a:p>
        </p:txBody>
      </p:sp>
      <p:sp>
        <p:nvSpPr>
          <p:cNvPr id="85" name="Google Shape;85;p14"/>
          <p:cNvSpPr txBox="1"/>
          <p:nvPr/>
        </p:nvSpPr>
        <p:spPr>
          <a:xfrm flipH="1">
            <a:off x="2035928" y="1109775"/>
            <a:ext cx="2989500" cy="2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latin typeface="Lora"/>
                <a:ea typeface="Lora"/>
                <a:cs typeface="Lora"/>
                <a:sym typeface="Lora"/>
              </a:rPr>
              <a:t>Abdominal wall disorders</a:t>
            </a:r>
            <a:endParaRPr b="1" sz="1300">
              <a:solidFill>
                <a:srgbClr val="000000"/>
              </a:solidFill>
              <a:latin typeface="Lora"/>
              <a:ea typeface="Lora"/>
              <a:cs typeface="Lora"/>
              <a:sym typeface="Lora"/>
            </a:endParaRPr>
          </a:p>
        </p:txBody>
      </p:sp>
      <p:sp>
        <p:nvSpPr>
          <p:cNvPr id="86" name="Google Shape;86;p14"/>
          <p:cNvSpPr/>
          <p:nvPr/>
        </p:nvSpPr>
        <p:spPr>
          <a:xfrm flipH="1">
            <a:off x="1624912" y="1121062"/>
            <a:ext cx="353400" cy="3522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txBox="1"/>
          <p:nvPr/>
        </p:nvSpPr>
        <p:spPr>
          <a:xfrm flipH="1">
            <a:off x="1566663" y="1220713"/>
            <a:ext cx="469200" cy="1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Lora"/>
                <a:ea typeface="Lora"/>
                <a:cs typeface="Lora"/>
                <a:sym typeface="Lora"/>
              </a:rPr>
              <a:t>01</a:t>
            </a:r>
            <a:endParaRPr b="1">
              <a:latin typeface="Lora"/>
              <a:ea typeface="Lora"/>
              <a:cs typeface="Lora"/>
              <a:sym typeface="Lora"/>
            </a:endParaRPr>
          </a:p>
        </p:txBody>
      </p:sp>
      <p:sp>
        <p:nvSpPr>
          <p:cNvPr id="88" name="Google Shape;88;p14"/>
          <p:cNvSpPr txBox="1"/>
          <p:nvPr/>
        </p:nvSpPr>
        <p:spPr>
          <a:xfrm>
            <a:off x="1148400" y="586400"/>
            <a:ext cx="26013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900">
                <a:latin typeface="Lora"/>
                <a:ea typeface="Lora"/>
                <a:cs typeface="Lora"/>
                <a:sym typeface="Lora"/>
              </a:rPr>
              <a:t>Tutorial titles</a:t>
            </a:r>
            <a:endParaRPr b="1" sz="1900">
              <a:solidFill>
                <a:srgbClr val="000000"/>
              </a:solidFill>
              <a:latin typeface="Lora"/>
              <a:ea typeface="Lora"/>
              <a:cs typeface="Lora"/>
              <a:sym typeface="Lora"/>
            </a:endParaRPr>
          </a:p>
        </p:txBody>
      </p:sp>
      <p:sp>
        <p:nvSpPr>
          <p:cNvPr id="89" name="Google Shape;89;p14"/>
          <p:cNvSpPr/>
          <p:nvPr/>
        </p:nvSpPr>
        <p:spPr>
          <a:xfrm flipH="1">
            <a:off x="672939" y="348804"/>
            <a:ext cx="702000" cy="699600"/>
          </a:xfrm>
          <a:prstGeom prst="ellipse">
            <a:avLst/>
          </a:prstGeom>
          <a:solidFill>
            <a:srgbClr val="FFFFFF"/>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 name="Google Shape;90;p14"/>
          <p:cNvPicPr preferRelativeResize="0"/>
          <p:nvPr/>
        </p:nvPicPr>
        <p:blipFill>
          <a:blip r:embed="rId3">
            <a:alphaModFix/>
          </a:blip>
          <a:stretch>
            <a:fillRect/>
          </a:stretch>
        </p:blipFill>
        <p:spPr>
          <a:xfrm>
            <a:off x="789350" y="464000"/>
            <a:ext cx="469201" cy="469201"/>
          </a:xfrm>
          <a:prstGeom prst="rect">
            <a:avLst/>
          </a:prstGeom>
          <a:noFill/>
          <a:ln>
            <a:noFill/>
          </a:ln>
        </p:spPr>
      </p:pic>
      <p:sp>
        <p:nvSpPr>
          <p:cNvPr id="91" name="Google Shape;91;p14"/>
          <p:cNvSpPr txBox="1"/>
          <p:nvPr/>
        </p:nvSpPr>
        <p:spPr>
          <a:xfrm flipH="1">
            <a:off x="2035845" y="2002075"/>
            <a:ext cx="2491200" cy="4566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Inguinal (Direct, Indirect)</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Femoral</a:t>
            </a:r>
            <a:endParaRPr sz="1100">
              <a:latin typeface="Mada"/>
              <a:ea typeface="Mada"/>
              <a:cs typeface="Mada"/>
              <a:sym typeface="Mada"/>
            </a:endParaRPr>
          </a:p>
        </p:txBody>
      </p:sp>
      <p:sp>
        <p:nvSpPr>
          <p:cNvPr id="92" name="Google Shape;92;p14"/>
          <p:cNvSpPr txBox="1"/>
          <p:nvPr/>
        </p:nvSpPr>
        <p:spPr>
          <a:xfrm flipH="1">
            <a:off x="2035928" y="1780313"/>
            <a:ext cx="2989500" cy="2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latin typeface="Lora"/>
                <a:ea typeface="Lora"/>
                <a:cs typeface="Lora"/>
                <a:sym typeface="Lora"/>
              </a:rPr>
              <a:t>Groin Hernias</a:t>
            </a:r>
            <a:endParaRPr b="1" sz="1300">
              <a:solidFill>
                <a:srgbClr val="000000"/>
              </a:solidFill>
              <a:latin typeface="Lora"/>
              <a:ea typeface="Lora"/>
              <a:cs typeface="Lora"/>
              <a:sym typeface="Lora"/>
            </a:endParaRPr>
          </a:p>
        </p:txBody>
      </p:sp>
      <p:sp>
        <p:nvSpPr>
          <p:cNvPr id="93" name="Google Shape;93;p14"/>
          <p:cNvSpPr/>
          <p:nvPr/>
        </p:nvSpPr>
        <p:spPr>
          <a:xfrm flipH="1">
            <a:off x="1624912" y="1791600"/>
            <a:ext cx="353400" cy="3522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txBox="1"/>
          <p:nvPr/>
        </p:nvSpPr>
        <p:spPr>
          <a:xfrm flipH="1">
            <a:off x="1566663" y="1891250"/>
            <a:ext cx="469200" cy="1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02</a:t>
            </a:r>
            <a:endParaRPr b="1">
              <a:latin typeface="Lora"/>
              <a:ea typeface="Lora"/>
              <a:cs typeface="Lora"/>
              <a:sym typeface="Lora"/>
            </a:endParaRPr>
          </a:p>
        </p:txBody>
      </p:sp>
      <p:sp>
        <p:nvSpPr>
          <p:cNvPr id="95" name="Google Shape;95;p14"/>
          <p:cNvSpPr txBox="1"/>
          <p:nvPr/>
        </p:nvSpPr>
        <p:spPr>
          <a:xfrm flipH="1">
            <a:off x="2035984" y="2683925"/>
            <a:ext cx="4092600" cy="4566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Umbilical</a:t>
            </a:r>
            <a:r>
              <a:rPr b="1" lang="en-GB" sz="1100">
                <a:latin typeface="Mada"/>
                <a:ea typeface="Mada"/>
                <a:cs typeface="Mada"/>
                <a:sym typeface="Mada"/>
              </a:rPr>
              <a:t>, </a:t>
            </a:r>
            <a:r>
              <a:rPr lang="en-GB" sz="1100">
                <a:latin typeface="Mada"/>
                <a:ea typeface="Mada"/>
                <a:cs typeface="Mada"/>
                <a:sym typeface="Mada"/>
              </a:rPr>
              <a:t>paraumbilical</a:t>
            </a:r>
            <a:r>
              <a:rPr b="1" lang="en-GB" sz="1100">
                <a:latin typeface="Mada"/>
                <a:ea typeface="Mada"/>
                <a:cs typeface="Mada"/>
                <a:sym typeface="Mada"/>
              </a:rPr>
              <a:t>, </a:t>
            </a:r>
            <a:r>
              <a:rPr lang="en-GB" sz="1100">
                <a:latin typeface="Mada"/>
                <a:ea typeface="Mada"/>
                <a:cs typeface="Mada"/>
                <a:sym typeface="Mada"/>
              </a:rPr>
              <a:t>epigastric</a:t>
            </a:r>
            <a:r>
              <a:rPr b="1" lang="en-GB" sz="1100">
                <a:latin typeface="Mada"/>
                <a:ea typeface="Mada"/>
                <a:cs typeface="Mada"/>
                <a:sym typeface="Mada"/>
              </a:rPr>
              <a:t>, </a:t>
            </a:r>
            <a:r>
              <a:rPr lang="en-GB" sz="1100">
                <a:latin typeface="Mada"/>
                <a:ea typeface="Mada"/>
                <a:cs typeface="Mada"/>
                <a:sym typeface="Mada"/>
              </a:rPr>
              <a:t>divarication</a:t>
            </a:r>
            <a:r>
              <a:rPr b="1" lang="en-GB" sz="1100">
                <a:latin typeface="Mada"/>
                <a:ea typeface="Mada"/>
                <a:cs typeface="Mada"/>
                <a:sym typeface="Mada"/>
              </a:rPr>
              <a:t>, </a:t>
            </a:r>
            <a:r>
              <a:rPr lang="en-GB" sz="1100">
                <a:latin typeface="Mada"/>
                <a:ea typeface="Mada"/>
                <a:cs typeface="Mada"/>
                <a:sym typeface="Mada"/>
              </a:rPr>
              <a:t>incisional</a:t>
            </a:r>
            <a:r>
              <a:rPr b="1" lang="en-GB" sz="1100">
                <a:latin typeface="Mada"/>
                <a:ea typeface="Mada"/>
                <a:cs typeface="Mada"/>
                <a:sym typeface="Mada"/>
              </a:rPr>
              <a:t>,  </a:t>
            </a:r>
            <a:r>
              <a:rPr lang="en-GB" sz="1100">
                <a:latin typeface="Mada"/>
                <a:ea typeface="Mada"/>
                <a:cs typeface="Mada"/>
                <a:sym typeface="Mada"/>
              </a:rPr>
              <a:t>obturator</a:t>
            </a:r>
            <a:r>
              <a:rPr b="1" lang="en-GB" sz="1100">
                <a:latin typeface="Mada"/>
                <a:ea typeface="Mada"/>
                <a:cs typeface="Mada"/>
                <a:sym typeface="Mada"/>
              </a:rPr>
              <a:t>, </a:t>
            </a:r>
            <a:r>
              <a:rPr lang="en-GB" sz="1100">
                <a:latin typeface="Mada"/>
                <a:ea typeface="Mada"/>
                <a:cs typeface="Mada"/>
                <a:sym typeface="Mada"/>
              </a:rPr>
              <a:t>Spigelian</a:t>
            </a:r>
            <a:r>
              <a:rPr b="1" lang="en-GB" sz="1100">
                <a:latin typeface="Mada"/>
                <a:ea typeface="Mada"/>
                <a:cs typeface="Mada"/>
                <a:sym typeface="Mada"/>
              </a:rPr>
              <a:t>, </a:t>
            </a:r>
            <a:r>
              <a:rPr lang="en-GB" sz="1100">
                <a:latin typeface="Mada"/>
                <a:ea typeface="Mada"/>
                <a:cs typeface="Mada"/>
                <a:sym typeface="Mada"/>
              </a:rPr>
              <a:t>perineal</a:t>
            </a:r>
            <a:r>
              <a:rPr b="1" lang="en-GB" sz="1100">
                <a:latin typeface="Mada"/>
                <a:ea typeface="Mada"/>
                <a:cs typeface="Mada"/>
                <a:sym typeface="Mada"/>
              </a:rPr>
              <a:t> </a:t>
            </a:r>
            <a:r>
              <a:rPr lang="en-GB" sz="1100">
                <a:latin typeface="Mada"/>
                <a:ea typeface="Mada"/>
                <a:cs typeface="Mada"/>
                <a:sym typeface="Mada"/>
              </a:rPr>
              <a:t>and</a:t>
            </a:r>
            <a:r>
              <a:rPr b="1" lang="en-GB" sz="1100">
                <a:latin typeface="Mada"/>
                <a:ea typeface="Mada"/>
                <a:cs typeface="Mada"/>
                <a:sym typeface="Mada"/>
              </a:rPr>
              <a:t> </a:t>
            </a:r>
            <a:r>
              <a:rPr lang="en-GB" sz="1100">
                <a:latin typeface="Mada"/>
                <a:ea typeface="Mada"/>
                <a:cs typeface="Mada"/>
                <a:sym typeface="Mada"/>
              </a:rPr>
              <a:t>lumber</a:t>
            </a:r>
            <a:endParaRPr sz="1100">
              <a:latin typeface="Mada"/>
              <a:ea typeface="Mada"/>
              <a:cs typeface="Mada"/>
              <a:sym typeface="Mada"/>
            </a:endParaRPr>
          </a:p>
        </p:txBody>
      </p:sp>
      <p:sp>
        <p:nvSpPr>
          <p:cNvPr id="96" name="Google Shape;96;p14"/>
          <p:cNvSpPr/>
          <p:nvPr/>
        </p:nvSpPr>
        <p:spPr>
          <a:xfrm flipH="1">
            <a:off x="1624912" y="2473437"/>
            <a:ext cx="353400" cy="3522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txBox="1"/>
          <p:nvPr/>
        </p:nvSpPr>
        <p:spPr>
          <a:xfrm flipH="1">
            <a:off x="1566663" y="2573088"/>
            <a:ext cx="469200" cy="1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Lora"/>
                <a:ea typeface="Lora"/>
                <a:cs typeface="Lora"/>
                <a:sym typeface="Lora"/>
              </a:rPr>
              <a:t>03</a:t>
            </a:r>
            <a:endParaRPr b="1">
              <a:latin typeface="Lora"/>
              <a:ea typeface="Lora"/>
              <a:cs typeface="Lora"/>
              <a:sym typeface="Lora"/>
            </a:endParaRPr>
          </a:p>
        </p:txBody>
      </p:sp>
      <p:sp>
        <p:nvSpPr>
          <p:cNvPr id="98" name="Google Shape;98;p14"/>
          <p:cNvSpPr txBox="1"/>
          <p:nvPr/>
        </p:nvSpPr>
        <p:spPr>
          <a:xfrm flipH="1">
            <a:off x="2035859" y="3354450"/>
            <a:ext cx="4092600" cy="4566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Fistulae, granuloma, adenoma, omphalitis, secondary deposits,  endometrioma, and discoloration</a:t>
            </a:r>
            <a:endParaRPr sz="1100">
              <a:latin typeface="Mada"/>
              <a:ea typeface="Mada"/>
              <a:cs typeface="Mada"/>
              <a:sym typeface="Mada"/>
            </a:endParaRPr>
          </a:p>
        </p:txBody>
      </p:sp>
      <p:sp>
        <p:nvSpPr>
          <p:cNvPr id="99" name="Google Shape;99;p14"/>
          <p:cNvSpPr txBox="1"/>
          <p:nvPr/>
        </p:nvSpPr>
        <p:spPr>
          <a:xfrm flipH="1">
            <a:off x="2035928" y="3132688"/>
            <a:ext cx="2989500" cy="2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latin typeface="Lora"/>
                <a:ea typeface="Lora"/>
                <a:cs typeface="Lora"/>
                <a:sym typeface="Lora"/>
              </a:rPr>
              <a:t>Umbilicus</a:t>
            </a:r>
            <a:endParaRPr b="1" sz="1300">
              <a:solidFill>
                <a:srgbClr val="000000"/>
              </a:solidFill>
              <a:latin typeface="Lora"/>
              <a:ea typeface="Lora"/>
              <a:cs typeface="Lora"/>
              <a:sym typeface="Lora"/>
            </a:endParaRPr>
          </a:p>
        </p:txBody>
      </p:sp>
      <p:sp>
        <p:nvSpPr>
          <p:cNvPr id="100" name="Google Shape;100;p14"/>
          <p:cNvSpPr/>
          <p:nvPr/>
        </p:nvSpPr>
        <p:spPr>
          <a:xfrm flipH="1">
            <a:off x="1624912" y="3143975"/>
            <a:ext cx="353400" cy="3522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txBox="1"/>
          <p:nvPr/>
        </p:nvSpPr>
        <p:spPr>
          <a:xfrm flipH="1">
            <a:off x="1566663" y="3243625"/>
            <a:ext cx="469200" cy="1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04</a:t>
            </a:r>
            <a:endParaRPr b="1">
              <a:latin typeface="Lora"/>
              <a:ea typeface="Lora"/>
              <a:cs typeface="Lora"/>
              <a:sym typeface="Lora"/>
            </a:endParaRPr>
          </a:p>
        </p:txBody>
      </p:sp>
      <p:cxnSp>
        <p:nvCxnSpPr>
          <p:cNvPr id="102" name="Google Shape;102;p14"/>
          <p:cNvCxnSpPr/>
          <p:nvPr/>
        </p:nvCxnSpPr>
        <p:spPr>
          <a:xfrm>
            <a:off x="1517361" y="47167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03" name="Google Shape;103;p14"/>
          <p:cNvSpPr txBox="1"/>
          <p:nvPr/>
        </p:nvSpPr>
        <p:spPr>
          <a:xfrm>
            <a:off x="1022498" y="4213195"/>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1- Rectus Muscle Disorders</a:t>
            </a:r>
            <a:endParaRPr sz="2200"/>
          </a:p>
        </p:txBody>
      </p:sp>
      <p:sp>
        <p:nvSpPr>
          <p:cNvPr id="104" name="Google Shape;104;p14"/>
          <p:cNvSpPr txBox="1"/>
          <p:nvPr/>
        </p:nvSpPr>
        <p:spPr>
          <a:xfrm>
            <a:off x="2188375" y="5375475"/>
            <a:ext cx="49044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 painful swelling within the rectus sheath Due to ruptured artery.</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This condition is rare, but may represent an unusual presentation of acute abdominal pain in </a:t>
            </a:r>
            <a:r>
              <a:rPr b="1" lang="en-GB" sz="1100">
                <a:solidFill>
                  <a:srgbClr val="1C4588"/>
                </a:solidFill>
                <a:latin typeface="Mada"/>
                <a:ea typeface="Mada"/>
                <a:cs typeface="Mada"/>
                <a:sym typeface="Mada"/>
              </a:rPr>
              <a:t>the elderly patient</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Anticoagulant is a major risk factor, History may be accompanied with Excessive physical exertion</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US can be used to confirm the diagnosis</a:t>
            </a:r>
            <a:endParaRPr sz="1100">
              <a:solidFill>
                <a:srgbClr val="1C4588"/>
              </a:solidFill>
              <a:latin typeface="Mada"/>
              <a:ea typeface="Mada"/>
              <a:cs typeface="Mada"/>
              <a:sym typeface="Mada"/>
            </a:endParaRPr>
          </a:p>
        </p:txBody>
      </p:sp>
      <p:grpSp>
        <p:nvGrpSpPr>
          <p:cNvPr id="105" name="Google Shape;105;p14"/>
          <p:cNvGrpSpPr/>
          <p:nvPr/>
        </p:nvGrpSpPr>
        <p:grpSpPr>
          <a:xfrm>
            <a:off x="236981" y="4841790"/>
            <a:ext cx="467181" cy="476434"/>
            <a:chOff x="2410712" y="2415450"/>
            <a:chExt cx="312600" cy="312600"/>
          </a:xfrm>
        </p:grpSpPr>
        <p:sp>
          <p:nvSpPr>
            <p:cNvPr id="106" name="Google Shape;106;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4"/>
          <p:cNvSpPr txBox="1"/>
          <p:nvPr/>
        </p:nvSpPr>
        <p:spPr>
          <a:xfrm>
            <a:off x="694263" y="48684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Rectus sheath Hematoma</a:t>
            </a:r>
            <a:endParaRPr b="1" sz="1800">
              <a:solidFill>
                <a:srgbClr val="006D77"/>
              </a:solidFill>
              <a:highlight>
                <a:srgbClr val="EDF9F9"/>
              </a:highlight>
              <a:latin typeface="Lora"/>
              <a:ea typeface="Lora"/>
              <a:cs typeface="Lora"/>
              <a:sym typeface="Lora"/>
            </a:endParaRPr>
          </a:p>
        </p:txBody>
      </p:sp>
      <p:pic>
        <p:nvPicPr>
          <p:cNvPr id="109" name="Google Shape;109;p14"/>
          <p:cNvPicPr preferRelativeResize="0"/>
          <p:nvPr/>
        </p:nvPicPr>
        <p:blipFill>
          <a:blip r:embed="rId4">
            <a:alphaModFix/>
          </a:blip>
          <a:stretch>
            <a:fillRect/>
          </a:stretch>
        </p:blipFill>
        <p:spPr>
          <a:xfrm>
            <a:off x="905702" y="5528975"/>
            <a:ext cx="1072600" cy="1080205"/>
          </a:xfrm>
          <a:prstGeom prst="rect">
            <a:avLst/>
          </a:prstGeom>
          <a:noFill/>
          <a:ln>
            <a:noFill/>
          </a:ln>
        </p:spPr>
      </p:pic>
      <p:grpSp>
        <p:nvGrpSpPr>
          <p:cNvPr id="110" name="Google Shape;110;p14"/>
          <p:cNvGrpSpPr/>
          <p:nvPr/>
        </p:nvGrpSpPr>
        <p:grpSpPr>
          <a:xfrm rot="5400000">
            <a:off x="244338" y="6065588"/>
            <a:ext cx="901525" cy="72900"/>
            <a:chOff x="5441200" y="3755900"/>
            <a:chExt cx="901525" cy="72900"/>
          </a:xfrm>
        </p:grpSpPr>
        <p:sp>
          <p:nvSpPr>
            <p:cNvPr id="111" name="Google Shape;111;p14"/>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12" name="Google Shape;112;p14"/>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13" name="Google Shape;113;p14"/>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14" name="Google Shape;114;p14"/>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15" name="Google Shape;115;p14"/>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16" name="Google Shape;116;p14"/>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117" name="Google Shape;117;p14"/>
          <p:cNvGrpSpPr/>
          <p:nvPr/>
        </p:nvGrpSpPr>
        <p:grpSpPr>
          <a:xfrm>
            <a:off x="236972" y="8761426"/>
            <a:ext cx="467181" cy="476434"/>
            <a:chOff x="2410712" y="2415450"/>
            <a:chExt cx="312600" cy="312600"/>
          </a:xfrm>
        </p:grpSpPr>
        <p:sp>
          <p:nvSpPr>
            <p:cNvPr id="118" name="Google Shape;118;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 name="Google Shape;120;p14"/>
          <p:cNvSpPr txBox="1"/>
          <p:nvPr/>
        </p:nvSpPr>
        <p:spPr>
          <a:xfrm>
            <a:off x="741278" y="879593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Desmoid Tumor</a:t>
            </a:r>
            <a:endParaRPr b="1" sz="1800">
              <a:solidFill>
                <a:srgbClr val="006D77"/>
              </a:solidFill>
              <a:highlight>
                <a:srgbClr val="EDF9F9"/>
              </a:highlight>
              <a:latin typeface="Lora"/>
              <a:ea typeface="Lora"/>
              <a:cs typeface="Lora"/>
              <a:sym typeface="Lora"/>
            </a:endParaRPr>
          </a:p>
        </p:txBody>
      </p:sp>
      <p:grpSp>
        <p:nvGrpSpPr>
          <p:cNvPr id="121" name="Google Shape;121;p14"/>
          <p:cNvGrpSpPr/>
          <p:nvPr/>
        </p:nvGrpSpPr>
        <p:grpSpPr>
          <a:xfrm rot="5400000">
            <a:off x="1630775" y="9795200"/>
            <a:ext cx="901525" cy="72900"/>
            <a:chOff x="5441200" y="3755900"/>
            <a:chExt cx="901525" cy="72900"/>
          </a:xfrm>
        </p:grpSpPr>
        <p:sp>
          <p:nvSpPr>
            <p:cNvPr id="122" name="Google Shape;122;p14"/>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23" name="Google Shape;123;p14"/>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24" name="Google Shape;124;p14"/>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25" name="Google Shape;125;p14"/>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26" name="Google Shape;126;p14"/>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27" name="Google Shape;127;p14"/>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128" name="Google Shape;128;p14"/>
          <p:cNvGrpSpPr/>
          <p:nvPr/>
        </p:nvGrpSpPr>
        <p:grpSpPr>
          <a:xfrm rot="5400000">
            <a:off x="1714013" y="6035725"/>
            <a:ext cx="901525" cy="72900"/>
            <a:chOff x="5441200" y="3755900"/>
            <a:chExt cx="901525" cy="72900"/>
          </a:xfrm>
        </p:grpSpPr>
        <p:sp>
          <p:nvSpPr>
            <p:cNvPr id="129" name="Google Shape;129;p14"/>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30" name="Google Shape;130;p14"/>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31" name="Google Shape;131;p14"/>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32" name="Google Shape;132;p14"/>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33" name="Google Shape;133;p14"/>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34" name="Google Shape;134;p14"/>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135" name="Google Shape;135;p14"/>
          <p:cNvGrpSpPr/>
          <p:nvPr/>
        </p:nvGrpSpPr>
        <p:grpSpPr>
          <a:xfrm rot="5400000">
            <a:off x="189400" y="9825075"/>
            <a:ext cx="901525" cy="72900"/>
            <a:chOff x="5441200" y="3755900"/>
            <a:chExt cx="901525" cy="72900"/>
          </a:xfrm>
        </p:grpSpPr>
        <p:sp>
          <p:nvSpPr>
            <p:cNvPr id="136" name="Google Shape;136;p14"/>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37" name="Google Shape;137;p14"/>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38" name="Google Shape;138;p14"/>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39" name="Google Shape;139;p14"/>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40" name="Google Shape;140;p14"/>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41" name="Google Shape;141;p14"/>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pic>
        <p:nvPicPr>
          <p:cNvPr id="142" name="Google Shape;142;p14"/>
          <p:cNvPicPr preferRelativeResize="0"/>
          <p:nvPr/>
        </p:nvPicPr>
        <p:blipFill>
          <a:blip r:embed="rId5">
            <a:alphaModFix/>
          </a:blip>
          <a:stretch>
            <a:fillRect/>
          </a:stretch>
        </p:blipFill>
        <p:spPr>
          <a:xfrm>
            <a:off x="801858" y="9478345"/>
            <a:ext cx="1152975" cy="762516"/>
          </a:xfrm>
          <a:prstGeom prst="rect">
            <a:avLst/>
          </a:prstGeom>
          <a:noFill/>
          <a:ln>
            <a:noFill/>
          </a:ln>
        </p:spPr>
      </p:pic>
      <p:sp>
        <p:nvSpPr>
          <p:cNvPr id="143" name="Google Shape;143;p14"/>
          <p:cNvSpPr txBox="1"/>
          <p:nvPr/>
        </p:nvSpPr>
        <p:spPr>
          <a:xfrm>
            <a:off x="2187423" y="9280725"/>
            <a:ext cx="48531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Rare benign tumor. Can progress to be malignant fibrosarcoma</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Thought to arise from fibrous intramuscular septa in the lower rectus abdominis muscle.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does not change in size when the abdominal muscles are contracted.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Associated with Gardner’s syndrome.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Most common in women of child-bearing age</a:t>
            </a:r>
            <a:endParaRPr sz="1100">
              <a:solidFill>
                <a:srgbClr val="1C4588"/>
              </a:solidFill>
              <a:latin typeface="Mada"/>
              <a:ea typeface="Mada"/>
              <a:cs typeface="Mada"/>
              <a:sym typeface="Mada"/>
            </a:endParaRPr>
          </a:p>
        </p:txBody>
      </p:sp>
      <p:sp>
        <p:nvSpPr>
          <p:cNvPr id="144" name="Google Shape;144;p14"/>
          <p:cNvSpPr txBox="1"/>
          <p:nvPr/>
        </p:nvSpPr>
        <p:spPr>
          <a:xfrm>
            <a:off x="932450" y="6811125"/>
            <a:ext cx="2881200" cy="12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1C4588"/>
                </a:solidFill>
                <a:latin typeface="Mada"/>
                <a:ea typeface="Mada"/>
                <a:cs typeface="Mada"/>
                <a:sym typeface="Mada"/>
              </a:rPr>
              <a:t>(</a:t>
            </a:r>
            <a:r>
              <a:rPr lang="en-GB" sz="1100">
                <a:solidFill>
                  <a:srgbClr val="1C4588"/>
                </a:solidFill>
                <a:latin typeface="Mada"/>
                <a:ea typeface="Mada"/>
                <a:cs typeface="Mada"/>
                <a:sym typeface="Mada"/>
              </a:rPr>
              <a:t>in elderly </a:t>
            </a:r>
            <a:r>
              <a:rPr lang="en-GB" sz="1100">
                <a:solidFill>
                  <a:srgbClr val="1C4588"/>
                </a:solidFill>
                <a:latin typeface="Mada"/>
                <a:ea typeface="Mada"/>
                <a:cs typeface="Mada"/>
                <a:sym typeface="Mada"/>
              </a:rPr>
              <a:t>after violent cough, especially in those on steroids)</a:t>
            </a:r>
            <a:endParaRPr sz="1100">
              <a:solidFill>
                <a:srgbClr val="1C4588"/>
              </a:solidFill>
              <a:latin typeface="Mada"/>
              <a:ea typeface="Mada"/>
              <a:cs typeface="Mada"/>
              <a:sym typeface="Mada"/>
            </a:endParaRPr>
          </a:p>
          <a:p>
            <a:pPr indent="0" lvl="0" marL="0" rtl="0" algn="l">
              <a:spcBef>
                <a:spcPts val="0"/>
              </a:spcBef>
              <a:spcAft>
                <a:spcPts val="0"/>
              </a:spcAft>
              <a:buNone/>
            </a:pPr>
            <a:r>
              <a:rPr lang="en-GB" sz="1100">
                <a:solidFill>
                  <a:srgbClr val="1C4588"/>
                </a:solidFill>
                <a:latin typeface="Mada"/>
                <a:ea typeface="Mada"/>
                <a:cs typeface="Mada"/>
                <a:sym typeface="Mada"/>
              </a:rPr>
              <a:t>A-Rupture of inferior epigastric artery: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presents with tender mass in right or left iliac fossa and with overlying bruise</a:t>
            </a:r>
            <a:endParaRPr sz="1100">
              <a:solidFill>
                <a:srgbClr val="1C4588"/>
              </a:solidFill>
              <a:latin typeface="Mada"/>
              <a:ea typeface="Mada"/>
              <a:cs typeface="Mada"/>
              <a:sym typeface="Mada"/>
            </a:endParaRPr>
          </a:p>
          <a:p>
            <a:pPr indent="0" lvl="0" marL="0" rtl="0" algn="l">
              <a:spcBef>
                <a:spcPts val="0"/>
              </a:spcBef>
              <a:spcAft>
                <a:spcPts val="0"/>
              </a:spcAft>
              <a:buNone/>
            </a:pPr>
            <a:r>
              <a:rPr lang="en-GB" sz="1100">
                <a:solidFill>
                  <a:srgbClr val="1C4588"/>
                </a:solidFill>
                <a:latin typeface="Mada"/>
                <a:ea typeface="Mada"/>
                <a:cs typeface="Mada"/>
                <a:sym typeface="Mada"/>
              </a:rPr>
              <a:t>B- rupture of superior epigastric artery: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presents with upper abdominal tenderness and a bruise below the costal margin </a:t>
            </a:r>
            <a:endParaRPr/>
          </a:p>
        </p:txBody>
      </p:sp>
      <p:sp>
        <p:nvSpPr>
          <p:cNvPr id="145" name="Google Shape;145;p14"/>
          <p:cNvSpPr/>
          <p:nvPr/>
        </p:nvSpPr>
        <p:spPr>
          <a:xfrm>
            <a:off x="3725777" y="6714375"/>
            <a:ext cx="12996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Norman browse</a:t>
            </a:r>
            <a:endParaRPr b="1" sz="1200">
              <a:solidFill>
                <a:srgbClr val="1C4588"/>
              </a:solidFill>
              <a:latin typeface="Mada"/>
              <a:ea typeface="Mada"/>
              <a:cs typeface="Mada"/>
              <a:sym typeface="Mada"/>
            </a:endParaRPr>
          </a:p>
        </p:txBody>
      </p:sp>
      <p:sp>
        <p:nvSpPr>
          <p:cNvPr id="146" name="Google Shape;146;p14"/>
          <p:cNvSpPr txBox="1"/>
          <p:nvPr/>
        </p:nvSpPr>
        <p:spPr>
          <a:xfrm>
            <a:off x="4582150" y="7174874"/>
            <a:ext cx="2333400" cy="1464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presents as non tender upper abdominal mass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swelling will be firm to hard, and without a definite edge because it is deep seated.</a:t>
            </a:r>
            <a:endParaRPr sz="1300"/>
          </a:p>
        </p:txBody>
      </p:sp>
      <p:sp>
        <p:nvSpPr>
          <p:cNvPr id="147" name="Google Shape;147;p14"/>
          <p:cNvSpPr txBox="1"/>
          <p:nvPr/>
        </p:nvSpPr>
        <p:spPr>
          <a:xfrm rot="-5400000">
            <a:off x="109900" y="7337463"/>
            <a:ext cx="107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576C77"/>
                </a:solidFill>
                <a:highlight>
                  <a:schemeClr val="lt1"/>
                </a:highlight>
                <a:latin typeface="Lora"/>
                <a:ea typeface="Lora"/>
                <a:cs typeface="Lora"/>
                <a:sym typeface="Lora"/>
              </a:rPr>
              <a:t>Acute</a:t>
            </a:r>
            <a:endParaRPr/>
          </a:p>
        </p:txBody>
      </p:sp>
      <p:sp>
        <p:nvSpPr>
          <p:cNvPr id="148" name="Google Shape;148;p14"/>
          <p:cNvSpPr txBox="1"/>
          <p:nvPr/>
        </p:nvSpPr>
        <p:spPr>
          <a:xfrm rot="5400000">
            <a:off x="6610150" y="7439713"/>
            <a:ext cx="107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576C77"/>
                </a:solidFill>
                <a:highlight>
                  <a:schemeClr val="lt1"/>
                </a:highlight>
                <a:latin typeface="Lora"/>
                <a:ea typeface="Lora"/>
                <a:cs typeface="Lora"/>
                <a:sym typeface="Lora"/>
              </a:rPr>
              <a:t>Chronic</a:t>
            </a:r>
            <a:endParaRPr/>
          </a:p>
        </p:txBody>
      </p:sp>
      <p:sp>
        <p:nvSpPr>
          <p:cNvPr id="149" name="Google Shape;149;p14"/>
          <p:cNvSpPr/>
          <p:nvPr/>
        </p:nvSpPr>
        <p:spPr>
          <a:xfrm>
            <a:off x="749150" y="5388600"/>
            <a:ext cx="1299600" cy="192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666666"/>
                </a:solidFill>
                <a:latin typeface="Mada"/>
                <a:ea typeface="Mada"/>
                <a:cs typeface="Mada"/>
                <a:sym typeface="Mada"/>
              </a:rPr>
              <a:t>Extra Picture</a:t>
            </a:r>
            <a:endParaRPr b="1">
              <a:solidFill>
                <a:srgbClr val="666666"/>
              </a:solidFill>
              <a:latin typeface="Mada"/>
              <a:ea typeface="Mada"/>
              <a:cs typeface="Mada"/>
              <a:sym typeface="Mad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1" name="Google Shape;1041;p32"/>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042" name="Google Shape;1042;p32"/>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Hernia Complications</a:t>
            </a:r>
            <a:endParaRPr sz="2200">
              <a:solidFill>
                <a:schemeClr val="dk1"/>
              </a:solidFill>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p:txBody>
      </p:sp>
      <p:pic>
        <p:nvPicPr>
          <p:cNvPr id="1043" name="Google Shape;1043;p32"/>
          <p:cNvPicPr preferRelativeResize="0"/>
          <p:nvPr/>
        </p:nvPicPr>
        <p:blipFill>
          <a:blip r:embed="rId3">
            <a:alphaModFix/>
          </a:blip>
          <a:stretch>
            <a:fillRect/>
          </a:stretch>
        </p:blipFill>
        <p:spPr>
          <a:xfrm>
            <a:off x="669600" y="899700"/>
            <a:ext cx="578476" cy="578476"/>
          </a:xfrm>
          <a:prstGeom prst="rect">
            <a:avLst/>
          </a:prstGeom>
          <a:noFill/>
          <a:ln>
            <a:noFill/>
          </a:ln>
        </p:spPr>
      </p:pic>
      <p:sp>
        <p:nvSpPr>
          <p:cNvPr id="1044" name="Google Shape;1044;p32"/>
          <p:cNvSpPr/>
          <p:nvPr/>
        </p:nvSpPr>
        <p:spPr>
          <a:xfrm flipH="1" rot="10800000">
            <a:off x="1413911" y="7839125"/>
            <a:ext cx="4761691" cy="22950"/>
          </a:xfrm>
          <a:custGeom>
            <a:rect b="b" l="l" r="r" t="t"/>
            <a:pathLst>
              <a:path extrusionOk="0" h="320" w="66409">
                <a:moveTo>
                  <a:pt x="8285" y="0"/>
                </a:moveTo>
                <a:cubicBezTo>
                  <a:pt x="8375" y="0"/>
                  <a:pt x="8445" y="70"/>
                  <a:pt x="8445" y="160"/>
                </a:cubicBezTo>
                <a:cubicBezTo>
                  <a:pt x="8445" y="250"/>
                  <a:pt x="8375" y="319"/>
                  <a:pt x="8285" y="319"/>
                </a:cubicBezTo>
                <a:lnTo>
                  <a:pt x="7957" y="319"/>
                </a:lnTo>
                <a:cubicBezTo>
                  <a:pt x="7867" y="319"/>
                  <a:pt x="7798" y="250"/>
                  <a:pt x="7798" y="160"/>
                </a:cubicBezTo>
                <a:cubicBezTo>
                  <a:pt x="7798" y="70"/>
                  <a:pt x="7867" y="0"/>
                  <a:pt x="7957" y="0"/>
                </a:cubicBezTo>
                <a:close/>
                <a:moveTo>
                  <a:pt x="9909" y="319"/>
                </a:moveTo>
                <a:cubicBezTo>
                  <a:pt x="9819" y="319"/>
                  <a:pt x="9749" y="250"/>
                  <a:pt x="9749" y="160"/>
                </a:cubicBezTo>
                <a:cubicBezTo>
                  <a:pt x="9749" y="70"/>
                  <a:pt x="9819" y="0"/>
                  <a:pt x="9909" y="0"/>
                </a:cubicBezTo>
                <a:lnTo>
                  <a:pt x="56480" y="0"/>
                </a:lnTo>
                <a:cubicBezTo>
                  <a:pt x="56570" y="0"/>
                  <a:pt x="56639" y="70"/>
                  <a:pt x="56639" y="160"/>
                </a:cubicBezTo>
                <a:cubicBezTo>
                  <a:pt x="56639" y="250"/>
                  <a:pt x="56570" y="319"/>
                  <a:pt x="56480" y="319"/>
                </a:cubicBezTo>
                <a:close/>
                <a:moveTo>
                  <a:pt x="66239" y="0"/>
                </a:moveTo>
                <a:cubicBezTo>
                  <a:pt x="66329" y="0"/>
                  <a:pt x="66408" y="70"/>
                  <a:pt x="66408" y="160"/>
                </a:cubicBezTo>
                <a:cubicBezTo>
                  <a:pt x="66408" y="250"/>
                  <a:pt x="66329" y="319"/>
                  <a:pt x="66239" y="319"/>
                </a:cubicBezTo>
                <a:lnTo>
                  <a:pt x="65920" y="319"/>
                </a:lnTo>
                <a:cubicBezTo>
                  <a:pt x="65831" y="319"/>
                  <a:pt x="65751" y="250"/>
                  <a:pt x="65751" y="160"/>
                </a:cubicBezTo>
                <a:cubicBezTo>
                  <a:pt x="65751" y="70"/>
                  <a:pt x="65831" y="0"/>
                  <a:pt x="65920" y="0"/>
                </a:cubicBezTo>
                <a:close/>
                <a:moveTo>
                  <a:pt x="58124" y="319"/>
                </a:moveTo>
                <a:cubicBezTo>
                  <a:pt x="58034" y="319"/>
                  <a:pt x="57964" y="250"/>
                  <a:pt x="57964" y="160"/>
                </a:cubicBezTo>
                <a:cubicBezTo>
                  <a:pt x="57964" y="70"/>
                  <a:pt x="58034" y="0"/>
                  <a:pt x="58124" y="0"/>
                </a:cubicBezTo>
                <a:lnTo>
                  <a:pt x="58452" y="0"/>
                </a:lnTo>
                <a:cubicBezTo>
                  <a:pt x="58542" y="0"/>
                  <a:pt x="58611" y="70"/>
                  <a:pt x="58611" y="160"/>
                </a:cubicBezTo>
                <a:cubicBezTo>
                  <a:pt x="58611" y="250"/>
                  <a:pt x="58542" y="319"/>
                  <a:pt x="58452" y="319"/>
                </a:cubicBezTo>
                <a:close/>
                <a:moveTo>
                  <a:pt x="59428" y="319"/>
                </a:moveTo>
                <a:cubicBezTo>
                  <a:pt x="59338" y="319"/>
                  <a:pt x="59259" y="250"/>
                  <a:pt x="59259" y="160"/>
                </a:cubicBezTo>
                <a:cubicBezTo>
                  <a:pt x="59259" y="70"/>
                  <a:pt x="59338" y="0"/>
                  <a:pt x="59428" y="0"/>
                </a:cubicBezTo>
                <a:lnTo>
                  <a:pt x="59746" y="0"/>
                </a:lnTo>
                <a:cubicBezTo>
                  <a:pt x="59836" y="0"/>
                  <a:pt x="59916" y="70"/>
                  <a:pt x="59916" y="160"/>
                </a:cubicBezTo>
                <a:cubicBezTo>
                  <a:pt x="59916" y="250"/>
                  <a:pt x="59836" y="319"/>
                  <a:pt x="59746" y="319"/>
                </a:cubicBezTo>
                <a:close/>
                <a:moveTo>
                  <a:pt x="60722" y="319"/>
                </a:moveTo>
                <a:cubicBezTo>
                  <a:pt x="60633" y="319"/>
                  <a:pt x="60563" y="250"/>
                  <a:pt x="60563" y="160"/>
                </a:cubicBezTo>
                <a:cubicBezTo>
                  <a:pt x="60563" y="70"/>
                  <a:pt x="60633" y="0"/>
                  <a:pt x="60722" y="0"/>
                </a:cubicBezTo>
                <a:lnTo>
                  <a:pt x="61051" y="0"/>
                </a:lnTo>
                <a:cubicBezTo>
                  <a:pt x="61140" y="0"/>
                  <a:pt x="61210" y="70"/>
                  <a:pt x="61210" y="160"/>
                </a:cubicBezTo>
                <a:cubicBezTo>
                  <a:pt x="61210" y="250"/>
                  <a:pt x="61140" y="319"/>
                  <a:pt x="61051" y="319"/>
                </a:cubicBezTo>
                <a:close/>
                <a:moveTo>
                  <a:pt x="62017" y="319"/>
                </a:moveTo>
                <a:cubicBezTo>
                  <a:pt x="61927" y="319"/>
                  <a:pt x="61857" y="250"/>
                  <a:pt x="61857" y="160"/>
                </a:cubicBezTo>
                <a:cubicBezTo>
                  <a:pt x="61857" y="70"/>
                  <a:pt x="61927" y="0"/>
                  <a:pt x="62017" y="0"/>
                </a:cubicBezTo>
                <a:lnTo>
                  <a:pt x="62346" y="0"/>
                </a:lnTo>
                <a:cubicBezTo>
                  <a:pt x="62435" y="0"/>
                  <a:pt x="62505" y="70"/>
                  <a:pt x="62505" y="160"/>
                </a:cubicBezTo>
                <a:cubicBezTo>
                  <a:pt x="62505" y="250"/>
                  <a:pt x="62435" y="319"/>
                  <a:pt x="62346" y="319"/>
                </a:cubicBezTo>
                <a:close/>
                <a:moveTo>
                  <a:pt x="63321" y="319"/>
                </a:moveTo>
                <a:cubicBezTo>
                  <a:pt x="63231" y="319"/>
                  <a:pt x="63162" y="250"/>
                  <a:pt x="63162" y="160"/>
                </a:cubicBezTo>
                <a:cubicBezTo>
                  <a:pt x="63162" y="70"/>
                  <a:pt x="63231" y="0"/>
                  <a:pt x="63321" y="0"/>
                </a:cubicBezTo>
                <a:lnTo>
                  <a:pt x="63650" y="0"/>
                </a:lnTo>
                <a:cubicBezTo>
                  <a:pt x="63740" y="0"/>
                  <a:pt x="63809" y="70"/>
                  <a:pt x="63809" y="160"/>
                </a:cubicBezTo>
                <a:cubicBezTo>
                  <a:pt x="63809" y="250"/>
                  <a:pt x="63740" y="319"/>
                  <a:pt x="63650" y="319"/>
                </a:cubicBezTo>
                <a:close/>
                <a:moveTo>
                  <a:pt x="64616" y="319"/>
                </a:moveTo>
                <a:cubicBezTo>
                  <a:pt x="64526" y="319"/>
                  <a:pt x="64457" y="250"/>
                  <a:pt x="64457" y="160"/>
                </a:cubicBezTo>
                <a:cubicBezTo>
                  <a:pt x="64457" y="70"/>
                  <a:pt x="64526" y="0"/>
                  <a:pt x="64616" y="0"/>
                </a:cubicBezTo>
                <a:lnTo>
                  <a:pt x="64944" y="0"/>
                </a:lnTo>
                <a:cubicBezTo>
                  <a:pt x="65034" y="0"/>
                  <a:pt x="65103" y="70"/>
                  <a:pt x="65103" y="160"/>
                </a:cubicBezTo>
                <a:cubicBezTo>
                  <a:pt x="65103" y="250"/>
                  <a:pt x="65034" y="319"/>
                  <a:pt x="64944" y="319"/>
                </a:cubicBezTo>
                <a:close/>
                <a:moveTo>
                  <a:pt x="160" y="319"/>
                </a:moveTo>
                <a:cubicBezTo>
                  <a:pt x="71" y="319"/>
                  <a:pt x="1" y="250"/>
                  <a:pt x="1" y="160"/>
                </a:cubicBezTo>
                <a:cubicBezTo>
                  <a:pt x="1" y="70"/>
                  <a:pt x="71" y="0"/>
                  <a:pt x="160" y="0"/>
                </a:cubicBezTo>
                <a:lnTo>
                  <a:pt x="489" y="0"/>
                </a:lnTo>
                <a:cubicBezTo>
                  <a:pt x="578" y="0"/>
                  <a:pt x="648" y="70"/>
                  <a:pt x="648" y="160"/>
                </a:cubicBezTo>
                <a:cubicBezTo>
                  <a:pt x="648" y="250"/>
                  <a:pt x="578" y="319"/>
                  <a:pt x="489" y="319"/>
                </a:cubicBezTo>
                <a:close/>
                <a:moveTo>
                  <a:pt x="1465" y="319"/>
                </a:moveTo>
                <a:cubicBezTo>
                  <a:pt x="1375" y="319"/>
                  <a:pt x="1305" y="250"/>
                  <a:pt x="1305" y="160"/>
                </a:cubicBezTo>
                <a:cubicBezTo>
                  <a:pt x="1305" y="70"/>
                  <a:pt x="1375" y="0"/>
                  <a:pt x="1465" y="0"/>
                </a:cubicBezTo>
                <a:lnTo>
                  <a:pt x="1783" y="0"/>
                </a:lnTo>
                <a:cubicBezTo>
                  <a:pt x="1873" y="0"/>
                  <a:pt x="1952" y="70"/>
                  <a:pt x="1952" y="160"/>
                </a:cubicBezTo>
                <a:cubicBezTo>
                  <a:pt x="1952" y="250"/>
                  <a:pt x="1873" y="319"/>
                  <a:pt x="1783" y="319"/>
                </a:cubicBezTo>
                <a:close/>
                <a:moveTo>
                  <a:pt x="2759" y="319"/>
                </a:moveTo>
                <a:cubicBezTo>
                  <a:pt x="2669" y="319"/>
                  <a:pt x="2600" y="250"/>
                  <a:pt x="2600" y="160"/>
                </a:cubicBezTo>
                <a:cubicBezTo>
                  <a:pt x="2600" y="70"/>
                  <a:pt x="2669" y="0"/>
                  <a:pt x="2759" y="0"/>
                </a:cubicBezTo>
                <a:lnTo>
                  <a:pt x="3087" y="0"/>
                </a:lnTo>
                <a:cubicBezTo>
                  <a:pt x="3177" y="0"/>
                  <a:pt x="3247" y="70"/>
                  <a:pt x="3247" y="160"/>
                </a:cubicBezTo>
                <a:cubicBezTo>
                  <a:pt x="3247" y="250"/>
                  <a:pt x="3177" y="319"/>
                  <a:pt x="3087" y="319"/>
                </a:cubicBezTo>
                <a:close/>
                <a:moveTo>
                  <a:pt x="4063" y="319"/>
                </a:moveTo>
                <a:cubicBezTo>
                  <a:pt x="3974" y="319"/>
                  <a:pt x="3894" y="250"/>
                  <a:pt x="3894" y="160"/>
                </a:cubicBezTo>
                <a:cubicBezTo>
                  <a:pt x="3894" y="70"/>
                  <a:pt x="3974" y="0"/>
                  <a:pt x="4063" y="0"/>
                </a:cubicBezTo>
                <a:lnTo>
                  <a:pt x="4382" y="0"/>
                </a:lnTo>
                <a:cubicBezTo>
                  <a:pt x="4472" y="0"/>
                  <a:pt x="4552" y="70"/>
                  <a:pt x="4552" y="160"/>
                </a:cubicBezTo>
                <a:cubicBezTo>
                  <a:pt x="4552" y="250"/>
                  <a:pt x="4472" y="319"/>
                  <a:pt x="4382" y="319"/>
                </a:cubicBezTo>
                <a:close/>
                <a:moveTo>
                  <a:pt x="5358" y="319"/>
                </a:moveTo>
                <a:cubicBezTo>
                  <a:pt x="5269" y="319"/>
                  <a:pt x="5198" y="250"/>
                  <a:pt x="5198" y="160"/>
                </a:cubicBezTo>
                <a:cubicBezTo>
                  <a:pt x="5198" y="70"/>
                  <a:pt x="5269" y="0"/>
                  <a:pt x="5358" y="0"/>
                </a:cubicBezTo>
                <a:lnTo>
                  <a:pt x="5687" y="0"/>
                </a:lnTo>
                <a:cubicBezTo>
                  <a:pt x="5776" y="0"/>
                  <a:pt x="5846" y="70"/>
                  <a:pt x="5846" y="160"/>
                </a:cubicBezTo>
                <a:cubicBezTo>
                  <a:pt x="5846" y="250"/>
                  <a:pt x="5776" y="319"/>
                  <a:pt x="5687" y="319"/>
                </a:cubicBezTo>
                <a:close/>
                <a:moveTo>
                  <a:pt x="6663" y="319"/>
                </a:moveTo>
                <a:cubicBezTo>
                  <a:pt x="6573" y="319"/>
                  <a:pt x="6493" y="250"/>
                  <a:pt x="6493" y="160"/>
                </a:cubicBezTo>
                <a:cubicBezTo>
                  <a:pt x="6493" y="70"/>
                  <a:pt x="6573" y="0"/>
                  <a:pt x="6663" y="0"/>
                </a:cubicBezTo>
                <a:lnTo>
                  <a:pt x="6981" y="0"/>
                </a:lnTo>
                <a:cubicBezTo>
                  <a:pt x="7070" y="0"/>
                  <a:pt x="7150" y="70"/>
                  <a:pt x="7150" y="160"/>
                </a:cubicBezTo>
                <a:cubicBezTo>
                  <a:pt x="7150" y="250"/>
                  <a:pt x="7070" y="319"/>
                  <a:pt x="6981" y="31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5" name="Google Shape;1045;p32"/>
          <p:cNvPicPr preferRelativeResize="0"/>
          <p:nvPr/>
        </p:nvPicPr>
        <p:blipFill>
          <a:blip r:embed="rId3">
            <a:alphaModFix/>
          </a:blip>
          <a:stretch>
            <a:fillRect/>
          </a:stretch>
        </p:blipFill>
        <p:spPr>
          <a:xfrm>
            <a:off x="6497000" y="899700"/>
            <a:ext cx="578476" cy="578476"/>
          </a:xfrm>
          <a:prstGeom prst="rect">
            <a:avLst/>
          </a:prstGeom>
          <a:noFill/>
          <a:ln>
            <a:noFill/>
          </a:ln>
        </p:spPr>
      </p:pic>
      <p:grpSp>
        <p:nvGrpSpPr>
          <p:cNvPr id="1046" name="Google Shape;1046;p32"/>
          <p:cNvGrpSpPr/>
          <p:nvPr/>
        </p:nvGrpSpPr>
        <p:grpSpPr>
          <a:xfrm>
            <a:off x="867083" y="1714060"/>
            <a:ext cx="622582" cy="622582"/>
            <a:chOff x="3265225" y="2159400"/>
            <a:chExt cx="1554900" cy="1554900"/>
          </a:xfrm>
        </p:grpSpPr>
        <p:sp>
          <p:nvSpPr>
            <p:cNvPr id="1047" name="Google Shape;1047;p32"/>
            <p:cNvSpPr/>
            <p:nvPr/>
          </p:nvSpPr>
          <p:spPr>
            <a:xfrm>
              <a:off x="3265225" y="2159400"/>
              <a:ext cx="1554900" cy="1554900"/>
            </a:xfrm>
            <a:prstGeom prst="ellipse">
              <a:avLst/>
            </a:prstGeom>
            <a:noFill/>
            <a:ln cap="flat" cmpd="sng" w="2857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2"/>
            <p:cNvSpPr/>
            <p:nvPr/>
          </p:nvSpPr>
          <p:spPr>
            <a:xfrm>
              <a:off x="3353875" y="2248050"/>
              <a:ext cx="1377600" cy="13776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49" name="Google Shape;1049;p32"/>
          <p:cNvCxnSpPr>
            <a:stCxn id="1047" idx="6"/>
          </p:cNvCxnSpPr>
          <p:nvPr/>
        </p:nvCxnSpPr>
        <p:spPr>
          <a:xfrm>
            <a:off x="1489665" y="2025351"/>
            <a:ext cx="216300" cy="0"/>
          </a:xfrm>
          <a:prstGeom prst="straightConnector1">
            <a:avLst/>
          </a:prstGeom>
          <a:noFill/>
          <a:ln cap="flat" cmpd="sng" w="28575">
            <a:solidFill>
              <a:srgbClr val="FFDDD2"/>
            </a:solidFill>
            <a:prstDash val="solid"/>
            <a:round/>
            <a:headEnd len="med" w="med" type="none"/>
            <a:tailEnd len="med" w="med" type="oval"/>
          </a:ln>
        </p:spPr>
      </p:cxnSp>
      <p:sp>
        <p:nvSpPr>
          <p:cNvPr id="1050" name="Google Shape;1050;p32"/>
          <p:cNvSpPr txBox="1"/>
          <p:nvPr/>
        </p:nvSpPr>
        <p:spPr>
          <a:xfrm>
            <a:off x="1596500" y="1474350"/>
            <a:ext cx="408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576C77"/>
                </a:solidFill>
                <a:highlight>
                  <a:schemeClr val="lt1"/>
                </a:highlight>
                <a:latin typeface="Lora"/>
                <a:ea typeface="Lora"/>
                <a:cs typeface="Lora"/>
                <a:sym typeface="Lora"/>
              </a:rPr>
              <a:t>Irreducibility / Incarceration</a:t>
            </a:r>
            <a:endParaRPr/>
          </a:p>
        </p:txBody>
      </p:sp>
      <p:sp>
        <p:nvSpPr>
          <p:cNvPr id="1051" name="Google Shape;1051;p32"/>
          <p:cNvSpPr txBox="1"/>
          <p:nvPr/>
        </p:nvSpPr>
        <p:spPr>
          <a:xfrm>
            <a:off x="1596500" y="1980375"/>
            <a:ext cx="52503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when the intraperitoneal organs can move freely in and out of the hernia</a:t>
            </a:r>
            <a:endParaRPr sz="1100">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An irreducible hernia is one in which the contents cannot be manipulated back into the abdominal cavity.</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This may be due to narrowing of the neck of the sac by fibrosis, distension of the contained bowel, or adhesions to the walls of the sac.</a:t>
            </a:r>
            <a:endParaRPr sz="1100">
              <a:solidFill>
                <a:srgbClr val="1C4588"/>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Irreducible hernia isn’t an indication for emergent surgical intervention </a:t>
            </a:r>
            <a:endParaRPr sz="1100">
              <a:solidFill>
                <a:srgbClr val="6AA84F"/>
              </a:solidFill>
              <a:latin typeface="Mada"/>
              <a:ea typeface="Mada"/>
              <a:cs typeface="Mada"/>
              <a:sym typeface="Mada"/>
            </a:endParaRPr>
          </a:p>
        </p:txBody>
      </p:sp>
      <p:grpSp>
        <p:nvGrpSpPr>
          <p:cNvPr id="1052" name="Google Shape;1052;p32"/>
          <p:cNvGrpSpPr/>
          <p:nvPr/>
        </p:nvGrpSpPr>
        <p:grpSpPr>
          <a:xfrm rot="10800000">
            <a:off x="5998783" y="3318385"/>
            <a:ext cx="622582" cy="622582"/>
            <a:chOff x="3265225" y="2159400"/>
            <a:chExt cx="1554900" cy="1554900"/>
          </a:xfrm>
        </p:grpSpPr>
        <p:sp>
          <p:nvSpPr>
            <p:cNvPr id="1053" name="Google Shape;1053;p32"/>
            <p:cNvSpPr/>
            <p:nvPr/>
          </p:nvSpPr>
          <p:spPr>
            <a:xfrm>
              <a:off x="3265225" y="2159400"/>
              <a:ext cx="1554900" cy="1554900"/>
            </a:xfrm>
            <a:prstGeom prst="ellipse">
              <a:avLst/>
            </a:prstGeom>
            <a:noFill/>
            <a:ln cap="flat" cmpd="sng" w="2857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2"/>
            <p:cNvSpPr/>
            <p:nvPr/>
          </p:nvSpPr>
          <p:spPr>
            <a:xfrm>
              <a:off x="3353875" y="2248050"/>
              <a:ext cx="1377600" cy="13776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55" name="Google Shape;1055;p32"/>
          <p:cNvCxnSpPr>
            <a:stCxn id="1053" idx="6"/>
          </p:cNvCxnSpPr>
          <p:nvPr/>
        </p:nvCxnSpPr>
        <p:spPr>
          <a:xfrm rot="10800000">
            <a:off x="5782483" y="3629676"/>
            <a:ext cx="216300" cy="0"/>
          </a:xfrm>
          <a:prstGeom prst="straightConnector1">
            <a:avLst/>
          </a:prstGeom>
          <a:noFill/>
          <a:ln cap="flat" cmpd="sng" w="28575">
            <a:solidFill>
              <a:srgbClr val="FFDDD2"/>
            </a:solidFill>
            <a:prstDash val="solid"/>
            <a:round/>
            <a:headEnd len="med" w="med" type="none"/>
            <a:tailEnd len="med" w="med" type="oval"/>
          </a:ln>
        </p:spPr>
      </p:cxnSp>
      <p:sp>
        <p:nvSpPr>
          <p:cNvPr id="1056" name="Google Shape;1056;p32"/>
          <p:cNvSpPr txBox="1"/>
          <p:nvPr/>
        </p:nvSpPr>
        <p:spPr>
          <a:xfrm>
            <a:off x="1750563" y="3119550"/>
            <a:ext cx="40884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1800">
                <a:solidFill>
                  <a:srgbClr val="576C77"/>
                </a:solidFill>
                <a:highlight>
                  <a:schemeClr val="lt1"/>
                </a:highlight>
                <a:latin typeface="Lora"/>
                <a:ea typeface="Lora"/>
                <a:cs typeface="Lora"/>
                <a:sym typeface="Lora"/>
              </a:rPr>
              <a:t>Obstruction</a:t>
            </a:r>
            <a:endParaRPr/>
          </a:p>
        </p:txBody>
      </p:sp>
      <p:sp>
        <p:nvSpPr>
          <p:cNvPr id="1057" name="Google Shape;1057;p32"/>
          <p:cNvSpPr txBox="1"/>
          <p:nvPr/>
        </p:nvSpPr>
        <p:spPr>
          <a:xfrm>
            <a:off x="499775" y="3553475"/>
            <a:ext cx="51408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Obstruction of the intestinal lumen </a:t>
            </a:r>
            <a:r>
              <a:rPr lang="en-GB" sz="1100">
                <a:solidFill>
                  <a:srgbClr val="6AA84F"/>
                </a:solidFill>
                <a:latin typeface="Mada"/>
                <a:ea typeface="Mada"/>
                <a:cs typeface="Mada"/>
                <a:sym typeface="Mada"/>
              </a:rPr>
              <a:t>(Precede the strangulation)</a:t>
            </a:r>
            <a:endParaRPr sz="1100">
              <a:solidFill>
                <a:srgbClr val="6AA84F"/>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There is no Ischemia</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Colicky abdominal pain, vomiting, constipation and distension signal the </a:t>
            </a:r>
            <a:r>
              <a:rPr b="1" lang="en-GB" sz="1100">
                <a:solidFill>
                  <a:srgbClr val="1C4588"/>
                </a:solidFill>
                <a:latin typeface="Mada"/>
                <a:ea typeface="Mada"/>
                <a:cs typeface="Mada"/>
                <a:sym typeface="Mada"/>
              </a:rPr>
              <a:t>need for urgent operation</a:t>
            </a:r>
            <a:r>
              <a:rPr lang="en-GB" sz="1100">
                <a:solidFill>
                  <a:srgbClr val="1C4588"/>
                </a:solidFill>
                <a:latin typeface="Mada"/>
                <a:ea typeface="Mada"/>
                <a:cs typeface="Mada"/>
                <a:sym typeface="Mada"/>
              </a:rPr>
              <a:t> before strangulation supervenes.</a:t>
            </a:r>
            <a:endParaRPr sz="1100">
              <a:solidFill>
                <a:srgbClr val="1C4588"/>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Obstruction is an indication of emergent surgery</a:t>
            </a:r>
            <a:endParaRPr sz="1100">
              <a:solidFill>
                <a:srgbClr val="6AA84F"/>
              </a:solidFill>
              <a:latin typeface="Mada"/>
              <a:ea typeface="Mada"/>
              <a:cs typeface="Mada"/>
              <a:sym typeface="Mada"/>
            </a:endParaRPr>
          </a:p>
        </p:txBody>
      </p:sp>
      <p:grpSp>
        <p:nvGrpSpPr>
          <p:cNvPr id="1058" name="Google Shape;1058;p32"/>
          <p:cNvGrpSpPr/>
          <p:nvPr/>
        </p:nvGrpSpPr>
        <p:grpSpPr>
          <a:xfrm>
            <a:off x="867083" y="4993610"/>
            <a:ext cx="622582" cy="622582"/>
            <a:chOff x="3265225" y="2159400"/>
            <a:chExt cx="1554900" cy="1554900"/>
          </a:xfrm>
        </p:grpSpPr>
        <p:sp>
          <p:nvSpPr>
            <p:cNvPr id="1059" name="Google Shape;1059;p32"/>
            <p:cNvSpPr/>
            <p:nvPr/>
          </p:nvSpPr>
          <p:spPr>
            <a:xfrm>
              <a:off x="3265225" y="2159400"/>
              <a:ext cx="1554900" cy="1554900"/>
            </a:xfrm>
            <a:prstGeom prst="ellipse">
              <a:avLst/>
            </a:prstGeom>
            <a:noFill/>
            <a:ln cap="flat" cmpd="sng" w="2857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2"/>
            <p:cNvSpPr/>
            <p:nvPr/>
          </p:nvSpPr>
          <p:spPr>
            <a:xfrm>
              <a:off x="3353875" y="2248050"/>
              <a:ext cx="1377600" cy="13776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61" name="Google Shape;1061;p32"/>
          <p:cNvCxnSpPr>
            <a:stCxn id="1059" idx="6"/>
          </p:cNvCxnSpPr>
          <p:nvPr/>
        </p:nvCxnSpPr>
        <p:spPr>
          <a:xfrm>
            <a:off x="1489665" y="5304901"/>
            <a:ext cx="216300" cy="0"/>
          </a:xfrm>
          <a:prstGeom prst="straightConnector1">
            <a:avLst/>
          </a:prstGeom>
          <a:noFill/>
          <a:ln cap="flat" cmpd="sng" w="28575">
            <a:solidFill>
              <a:srgbClr val="FFDDD2"/>
            </a:solidFill>
            <a:prstDash val="solid"/>
            <a:round/>
            <a:headEnd len="med" w="med" type="none"/>
            <a:tailEnd len="med" w="med" type="oval"/>
          </a:ln>
        </p:spPr>
      </p:cxnSp>
      <p:sp>
        <p:nvSpPr>
          <p:cNvPr id="1062" name="Google Shape;1062;p32"/>
          <p:cNvSpPr txBox="1"/>
          <p:nvPr/>
        </p:nvSpPr>
        <p:spPr>
          <a:xfrm>
            <a:off x="1596500" y="4753900"/>
            <a:ext cx="408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576C77"/>
                </a:solidFill>
                <a:highlight>
                  <a:schemeClr val="lt1"/>
                </a:highlight>
                <a:latin typeface="Lora"/>
                <a:ea typeface="Lora"/>
                <a:cs typeface="Lora"/>
                <a:sym typeface="Lora"/>
              </a:rPr>
              <a:t>Strangulation</a:t>
            </a:r>
            <a:endParaRPr/>
          </a:p>
        </p:txBody>
      </p:sp>
      <p:sp>
        <p:nvSpPr>
          <p:cNvPr id="1063" name="Google Shape;1063;p32"/>
          <p:cNvSpPr txBox="1"/>
          <p:nvPr/>
        </p:nvSpPr>
        <p:spPr>
          <a:xfrm>
            <a:off x="1596525" y="5259925"/>
            <a:ext cx="5525700" cy="2739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Occur after obstruction</a:t>
            </a:r>
            <a:endParaRPr sz="1100">
              <a:solidFill>
                <a:srgbClr val="6AA84F"/>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vessels supplying the bowel within a hernia may be compressed by the neck of the sac or by the constricting ring through which the hernia passes.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contents initially become swollen as a result of </a:t>
            </a:r>
            <a:r>
              <a:rPr b="1" lang="en-GB" sz="1100">
                <a:solidFill>
                  <a:srgbClr val="1C4588"/>
                </a:solidFill>
                <a:latin typeface="Mada"/>
                <a:ea typeface="Mada"/>
                <a:cs typeface="Mada"/>
                <a:sym typeface="Mada"/>
              </a:rPr>
              <a:t>venous congestion</a:t>
            </a:r>
            <a:r>
              <a:rPr lang="en-GB" sz="1100">
                <a:solidFill>
                  <a:srgbClr val="6AA84F"/>
                </a:solidFill>
                <a:latin typeface="Mada"/>
                <a:ea typeface="Mada"/>
                <a:cs typeface="Mada"/>
                <a:sym typeface="Mada"/>
              </a:rPr>
              <a:t> (Veins occlude first)</a:t>
            </a:r>
            <a:r>
              <a:rPr lang="en-GB" sz="1100">
                <a:solidFill>
                  <a:srgbClr val="1C4588"/>
                </a:solidFill>
                <a:latin typeface="Mada"/>
                <a:ea typeface="Mada"/>
                <a:cs typeface="Mada"/>
                <a:sym typeface="Mada"/>
              </a:rPr>
              <a:t> &amp; Exudation</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arterial supply is subsequently compromised and </a:t>
            </a:r>
            <a:r>
              <a:rPr lang="en-GB" sz="1100">
                <a:solidFill>
                  <a:srgbClr val="CC0000"/>
                </a:solidFill>
                <a:latin typeface="Mada"/>
                <a:ea typeface="Mada"/>
                <a:cs typeface="Mada"/>
                <a:sym typeface="Mada"/>
              </a:rPr>
              <a:t>gangrene</a:t>
            </a:r>
            <a:r>
              <a:rPr lang="en-GB" sz="1100">
                <a:solidFill>
                  <a:srgbClr val="1C4588"/>
                </a:solidFill>
                <a:latin typeface="Mada"/>
                <a:ea typeface="Mada"/>
                <a:cs typeface="Mada"/>
                <a:sym typeface="Mada"/>
              </a:rPr>
              <a:t> follows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skin overlying the hernia is red, warm to touch and tender,</a:t>
            </a:r>
            <a:r>
              <a:rPr b="1" lang="en-GB" sz="1100">
                <a:solidFill>
                  <a:srgbClr val="1C4588"/>
                </a:solidFill>
                <a:latin typeface="Mada"/>
                <a:ea typeface="Mada"/>
                <a:cs typeface="Mada"/>
                <a:sym typeface="Mada"/>
              </a:rPr>
              <a:t> cough impulse is lost,</a:t>
            </a:r>
            <a:r>
              <a:rPr lang="en-GB" sz="1100">
                <a:solidFill>
                  <a:srgbClr val="1C4588"/>
                </a:solidFill>
                <a:latin typeface="Mada"/>
                <a:ea typeface="Mada"/>
                <a:cs typeface="Mada"/>
                <a:sym typeface="Mada"/>
              </a:rPr>
              <a:t> and there may be increasing evidence of circulatory collapse and sepsis.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In richter's hernia, there may be strangulation w/o obstruction signs </a:t>
            </a:r>
            <a:r>
              <a:rPr b="1" lang="en-GB" sz="1100">
                <a:solidFill>
                  <a:srgbClr val="999999"/>
                </a:solidFill>
                <a:latin typeface="Mada"/>
                <a:ea typeface="Mada"/>
                <a:cs typeface="Mada"/>
                <a:sym typeface="Mada"/>
              </a:rPr>
              <a:t>(Make it harder to diagnosis clinically, this non-diagnosed strangulation increases the mortality risk in these patients)</a:t>
            </a:r>
            <a:endParaRPr b="1"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latin typeface="Mada"/>
                <a:ea typeface="Mada"/>
                <a:cs typeface="Mada"/>
                <a:sym typeface="Mada"/>
              </a:rPr>
              <a:t>In </a:t>
            </a:r>
            <a:r>
              <a:rPr lang="en-GB" sz="1100">
                <a:solidFill>
                  <a:srgbClr val="CC0000"/>
                </a:solidFill>
                <a:latin typeface="Mada"/>
                <a:ea typeface="Mada"/>
                <a:cs typeface="Mada"/>
                <a:sym typeface="Mada"/>
              </a:rPr>
              <a:t>Maydl’s hernia </a:t>
            </a:r>
            <a:r>
              <a:rPr lang="en-GB" sz="1100">
                <a:latin typeface="Mada"/>
                <a:ea typeface="Mada"/>
                <a:cs typeface="Mada"/>
                <a:sym typeface="Mada"/>
              </a:rPr>
              <a:t>(Hernia-in-W shape) Postural or manual reduction of the hernia is </a:t>
            </a:r>
            <a:r>
              <a:rPr b="1" lang="en-GB" sz="1100">
                <a:solidFill>
                  <a:srgbClr val="CC0000"/>
                </a:solidFill>
                <a:latin typeface="Mada"/>
                <a:ea typeface="Mada"/>
                <a:cs typeface="Mada"/>
                <a:sym typeface="Mada"/>
              </a:rPr>
              <a:t>contraindicated</a:t>
            </a:r>
            <a:r>
              <a:rPr lang="en-GB" sz="1100">
                <a:latin typeface="Mada"/>
                <a:ea typeface="Mada"/>
                <a:cs typeface="Mada"/>
                <a:sym typeface="Mada"/>
              </a:rPr>
              <a:t> as it may result in non-viable bowel being missed </a:t>
            </a:r>
            <a:r>
              <a:rPr b="1" lang="en-GB" sz="1100">
                <a:solidFill>
                  <a:srgbClr val="999999"/>
                </a:solidFill>
                <a:latin typeface="Mada"/>
                <a:ea typeface="Mada"/>
                <a:cs typeface="Mada"/>
                <a:sym typeface="Mada"/>
              </a:rPr>
              <a:t>(Look at the </a:t>
            </a:r>
            <a:r>
              <a:rPr b="1" lang="en-GB" sz="1100">
                <a:solidFill>
                  <a:srgbClr val="999999"/>
                </a:solidFill>
                <a:latin typeface="Mada"/>
                <a:ea typeface="Mada"/>
                <a:cs typeface="Mada"/>
                <a:sym typeface="Mada"/>
              </a:rPr>
              <a:t>picture</a:t>
            </a:r>
            <a:r>
              <a:rPr b="1" lang="en-GB" sz="1100">
                <a:solidFill>
                  <a:srgbClr val="999999"/>
                </a:solidFill>
                <a:latin typeface="Mada"/>
                <a:ea typeface="Mada"/>
                <a:cs typeface="Mada"/>
                <a:sym typeface="Mada"/>
              </a:rPr>
              <a:t> below)</a:t>
            </a:r>
            <a:endParaRPr b="1" sz="1100">
              <a:solidFill>
                <a:srgbClr val="999999"/>
              </a:solidFill>
              <a:latin typeface="Mada"/>
              <a:ea typeface="Mada"/>
              <a:cs typeface="Mada"/>
              <a:sym typeface="Mada"/>
            </a:endParaRPr>
          </a:p>
          <a:p>
            <a:pPr indent="0" lvl="0" marL="0" rtl="0" algn="l">
              <a:spcBef>
                <a:spcPts val="0"/>
              </a:spcBef>
              <a:spcAft>
                <a:spcPts val="0"/>
              </a:spcAft>
              <a:buNone/>
            </a:pPr>
            <a:r>
              <a:t/>
            </a:r>
            <a:endParaRPr b="1" sz="1200">
              <a:solidFill>
                <a:srgbClr val="999999"/>
              </a:solidFill>
              <a:latin typeface="Mada"/>
              <a:ea typeface="Mada"/>
              <a:cs typeface="Mada"/>
              <a:sym typeface="Mada"/>
            </a:endParaRPr>
          </a:p>
        </p:txBody>
      </p:sp>
      <p:sp>
        <p:nvSpPr>
          <p:cNvPr id="1064" name="Google Shape;1064;p32"/>
          <p:cNvSpPr/>
          <p:nvPr/>
        </p:nvSpPr>
        <p:spPr>
          <a:xfrm flipH="1" rot="10800000">
            <a:off x="1640848" y="1253600"/>
            <a:ext cx="4761691" cy="22950"/>
          </a:xfrm>
          <a:custGeom>
            <a:rect b="b" l="l" r="r" t="t"/>
            <a:pathLst>
              <a:path extrusionOk="0" h="320" w="66409">
                <a:moveTo>
                  <a:pt x="8285" y="0"/>
                </a:moveTo>
                <a:cubicBezTo>
                  <a:pt x="8375" y="0"/>
                  <a:pt x="8445" y="70"/>
                  <a:pt x="8445" y="160"/>
                </a:cubicBezTo>
                <a:cubicBezTo>
                  <a:pt x="8445" y="250"/>
                  <a:pt x="8375" y="319"/>
                  <a:pt x="8285" y="319"/>
                </a:cubicBezTo>
                <a:lnTo>
                  <a:pt x="7957" y="319"/>
                </a:lnTo>
                <a:cubicBezTo>
                  <a:pt x="7867" y="319"/>
                  <a:pt x="7798" y="250"/>
                  <a:pt x="7798" y="160"/>
                </a:cubicBezTo>
                <a:cubicBezTo>
                  <a:pt x="7798" y="70"/>
                  <a:pt x="7867" y="0"/>
                  <a:pt x="7957" y="0"/>
                </a:cubicBezTo>
                <a:close/>
                <a:moveTo>
                  <a:pt x="9909" y="319"/>
                </a:moveTo>
                <a:cubicBezTo>
                  <a:pt x="9819" y="319"/>
                  <a:pt x="9749" y="250"/>
                  <a:pt x="9749" y="160"/>
                </a:cubicBezTo>
                <a:cubicBezTo>
                  <a:pt x="9749" y="70"/>
                  <a:pt x="9819" y="0"/>
                  <a:pt x="9909" y="0"/>
                </a:cubicBezTo>
                <a:lnTo>
                  <a:pt x="56480" y="0"/>
                </a:lnTo>
                <a:cubicBezTo>
                  <a:pt x="56570" y="0"/>
                  <a:pt x="56639" y="70"/>
                  <a:pt x="56639" y="160"/>
                </a:cubicBezTo>
                <a:cubicBezTo>
                  <a:pt x="56639" y="250"/>
                  <a:pt x="56570" y="319"/>
                  <a:pt x="56480" y="319"/>
                </a:cubicBezTo>
                <a:close/>
                <a:moveTo>
                  <a:pt x="66239" y="0"/>
                </a:moveTo>
                <a:cubicBezTo>
                  <a:pt x="66329" y="0"/>
                  <a:pt x="66408" y="70"/>
                  <a:pt x="66408" y="160"/>
                </a:cubicBezTo>
                <a:cubicBezTo>
                  <a:pt x="66408" y="250"/>
                  <a:pt x="66329" y="319"/>
                  <a:pt x="66239" y="319"/>
                </a:cubicBezTo>
                <a:lnTo>
                  <a:pt x="65920" y="319"/>
                </a:lnTo>
                <a:cubicBezTo>
                  <a:pt x="65831" y="319"/>
                  <a:pt x="65751" y="250"/>
                  <a:pt x="65751" y="160"/>
                </a:cubicBezTo>
                <a:cubicBezTo>
                  <a:pt x="65751" y="70"/>
                  <a:pt x="65831" y="0"/>
                  <a:pt x="65920" y="0"/>
                </a:cubicBezTo>
                <a:close/>
                <a:moveTo>
                  <a:pt x="58124" y="319"/>
                </a:moveTo>
                <a:cubicBezTo>
                  <a:pt x="58034" y="319"/>
                  <a:pt x="57964" y="250"/>
                  <a:pt x="57964" y="160"/>
                </a:cubicBezTo>
                <a:cubicBezTo>
                  <a:pt x="57964" y="70"/>
                  <a:pt x="58034" y="0"/>
                  <a:pt x="58124" y="0"/>
                </a:cubicBezTo>
                <a:lnTo>
                  <a:pt x="58452" y="0"/>
                </a:lnTo>
                <a:cubicBezTo>
                  <a:pt x="58542" y="0"/>
                  <a:pt x="58611" y="70"/>
                  <a:pt x="58611" y="160"/>
                </a:cubicBezTo>
                <a:cubicBezTo>
                  <a:pt x="58611" y="250"/>
                  <a:pt x="58542" y="319"/>
                  <a:pt x="58452" y="319"/>
                </a:cubicBezTo>
                <a:close/>
                <a:moveTo>
                  <a:pt x="59428" y="319"/>
                </a:moveTo>
                <a:cubicBezTo>
                  <a:pt x="59338" y="319"/>
                  <a:pt x="59259" y="250"/>
                  <a:pt x="59259" y="160"/>
                </a:cubicBezTo>
                <a:cubicBezTo>
                  <a:pt x="59259" y="70"/>
                  <a:pt x="59338" y="0"/>
                  <a:pt x="59428" y="0"/>
                </a:cubicBezTo>
                <a:lnTo>
                  <a:pt x="59746" y="0"/>
                </a:lnTo>
                <a:cubicBezTo>
                  <a:pt x="59836" y="0"/>
                  <a:pt x="59916" y="70"/>
                  <a:pt x="59916" y="160"/>
                </a:cubicBezTo>
                <a:cubicBezTo>
                  <a:pt x="59916" y="250"/>
                  <a:pt x="59836" y="319"/>
                  <a:pt x="59746" y="319"/>
                </a:cubicBezTo>
                <a:close/>
                <a:moveTo>
                  <a:pt x="60722" y="319"/>
                </a:moveTo>
                <a:cubicBezTo>
                  <a:pt x="60633" y="319"/>
                  <a:pt x="60563" y="250"/>
                  <a:pt x="60563" y="160"/>
                </a:cubicBezTo>
                <a:cubicBezTo>
                  <a:pt x="60563" y="70"/>
                  <a:pt x="60633" y="0"/>
                  <a:pt x="60722" y="0"/>
                </a:cubicBezTo>
                <a:lnTo>
                  <a:pt x="61051" y="0"/>
                </a:lnTo>
                <a:cubicBezTo>
                  <a:pt x="61140" y="0"/>
                  <a:pt x="61210" y="70"/>
                  <a:pt x="61210" y="160"/>
                </a:cubicBezTo>
                <a:cubicBezTo>
                  <a:pt x="61210" y="250"/>
                  <a:pt x="61140" y="319"/>
                  <a:pt x="61051" y="319"/>
                </a:cubicBezTo>
                <a:close/>
                <a:moveTo>
                  <a:pt x="62017" y="319"/>
                </a:moveTo>
                <a:cubicBezTo>
                  <a:pt x="61927" y="319"/>
                  <a:pt x="61857" y="250"/>
                  <a:pt x="61857" y="160"/>
                </a:cubicBezTo>
                <a:cubicBezTo>
                  <a:pt x="61857" y="70"/>
                  <a:pt x="61927" y="0"/>
                  <a:pt x="62017" y="0"/>
                </a:cubicBezTo>
                <a:lnTo>
                  <a:pt x="62346" y="0"/>
                </a:lnTo>
                <a:cubicBezTo>
                  <a:pt x="62435" y="0"/>
                  <a:pt x="62505" y="70"/>
                  <a:pt x="62505" y="160"/>
                </a:cubicBezTo>
                <a:cubicBezTo>
                  <a:pt x="62505" y="250"/>
                  <a:pt x="62435" y="319"/>
                  <a:pt x="62346" y="319"/>
                </a:cubicBezTo>
                <a:close/>
                <a:moveTo>
                  <a:pt x="63321" y="319"/>
                </a:moveTo>
                <a:cubicBezTo>
                  <a:pt x="63231" y="319"/>
                  <a:pt x="63162" y="250"/>
                  <a:pt x="63162" y="160"/>
                </a:cubicBezTo>
                <a:cubicBezTo>
                  <a:pt x="63162" y="70"/>
                  <a:pt x="63231" y="0"/>
                  <a:pt x="63321" y="0"/>
                </a:cubicBezTo>
                <a:lnTo>
                  <a:pt x="63650" y="0"/>
                </a:lnTo>
                <a:cubicBezTo>
                  <a:pt x="63740" y="0"/>
                  <a:pt x="63809" y="70"/>
                  <a:pt x="63809" y="160"/>
                </a:cubicBezTo>
                <a:cubicBezTo>
                  <a:pt x="63809" y="250"/>
                  <a:pt x="63740" y="319"/>
                  <a:pt x="63650" y="319"/>
                </a:cubicBezTo>
                <a:close/>
                <a:moveTo>
                  <a:pt x="64616" y="319"/>
                </a:moveTo>
                <a:cubicBezTo>
                  <a:pt x="64526" y="319"/>
                  <a:pt x="64457" y="250"/>
                  <a:pt x="64457" y="160"/>
                </a:cubicBezTo>
                <a:cubicBezTo>
                  <a:pt x="64457" y="70"/>
                  <a:pt x="64526" y="0"/>
                  <a:pt x="64616" y="0"/>
                </a:cubicBezTo>
                <a:lnTo>
                  <a:pt x="64944" y="0"/>
                </a:lnTo>
                <a:cubicBezTo>
                  <a:pt x="65034" y="0"/>
                  <a:pt x="65103" y="70"/>
                  <a:pt x="65103" y="160"/>
                </a:cubicBezTo>
                <a:cubicBezTo>
                  <a:pt x="65103" y="250"/>
                  <a:pt x="65034" y="319"/>
                  <a:pt x="64944" y="319"/>
                </a:cubicBezTo>
                <a:close/>
                <a:moveTo>
                  <a:pt x="160" y="319"/>
                </a:moveTo>
                <a:cubicBezTo>
                  <a:pt x="71" y="319"/>
                  <a:pt x="1" y="250"/>
                  <a:pt x="1" y="160"/>
                </a:cubicBezTo>
                <a:cubicBezTo>
                  <a:pt x="1" y="70"/>
                  <a:pt x="71" y="0"/>
                  <a:pt x="160" y="0"/>
                </a:cubicBezTo>
                <a:lnTo>
                  <a:pt x="489" y="0"/>
                </a:lnTo>
                <a:cubicBezTo>
                  <a:pt x="578" y="0"/>
                  <a:pt x="648" y="70"/>
                  <a:pt x="648" y="160"/>
                </a:cubicBezTo>
                <a:cubicBezTo>
                  <a:pt x="648" y="250"/>
                  <a:pt x="578" y="319"/>
                  <a:pt x="489" y="319"/>
                </a:cubicBezTo>
                <a:close/>
                <a:moveTo>
                  <a:pt x="1465" y="319"/>
                </a:moveTo>
                <a:cubicBezTo>
                  <a:pt x="1375" y="319"/>
                  <a:pt x="1305" y="250"/>
                  <a:pt x="1305" y="160"/>
                </a:cubicBezTo>
                <a:cubicBezTo>
                  <a:pt x="1305" y="70"/>
                  <a:pt x="1375" y="0"/>
                  <a:pt x="1465" y="0"/>
                </a:cubicBezTo>
                <a:lnTo>
                  <a:pt x="1783" y="0"/>
                </a:lnTo>
                <a:cubicBezTo>
                  <a:pt x="1873" y="0"/>
                  <a:pt x="1952" y="70"/>
                  <a:pt x="1952" y="160"/>
                </a:cubicBezTo>
                <a:cubicBezTo>
                  <a:pt x="1952" y="250"/>
                  <a:pt x="1873" y="319"/>
                  <a:pt x="1783" y="319"/>
                </a:cubicBezTo>
                <a:close/>
                <a:moveTo>
                  <a:pt x="2759" y="319"/>
                </a:moveTo>
                <a:cubicBezTo>
                  <a:pt x="2669" y="319"/>
                  <a:pt x="2600" y="250"/>
                  <a:pt x="2600" y="160"/>
                </a:cubicBezTo>
                <a:cubicBezTo>
                  <a:pt x="2600" y="70"/>
                  <a:pt x="2669" y="0"/>
                  <a:pt x="2759" y="0"/>
                </a:cubicBezTo>
                <a:lnTo>
                  <a:pt x="3087" y="0"/>
                </a:lnTo>
                <a:cubicBezTo>
                  <a:pt x="3177" y="0"/>
                  <a:pt x="3247" y="70"/>
                  <a:pt x="3247" y="160"/>
                </a:cubicBezTo>
                <a:cubicBezTo>
                  <a:pt x="3247" y="250"/>
                  <a:pt x="3177" y="319"/>
                  <a:pt x="3087" y="319"/>
                </a:cubicBezTo>
                <a:close/>
                <a:moveTo>
                  <a:pt x="4063" y="319"/>
                </a:moveTo>
                <a:cubicBezTo>
                  <a:pt x="3974" y="319"/>
                  <a:pt x="3894" y="250"/>
                  <a:pt x="3894" y="160"/>
                </a:cubicBezTo>
                <a:cubicBezTo>
                  <a:pt x="3894" y="70"/>
                  <a:pt x="3974" y="0"/>
                  <a:pt x="4063" y="0"/>
                </a:cubicBezTo>
                <a:lnTo>
                  <a:pt x="4382" y="0"/>
                </a:lnTo>
                <a:cubicBezTo>
                  <a:pt x="4472" y="0"/>
                  <a:pt x="4552" y="70"/>
                  <a:pt x="4552" y="160"/>
                </a:cubicBezTo>
                <a:cubicBezTo>
                  <a:pt x="4552" y="250"/>
                  <a:pt x="4472" y="319"/>
                  <a:pt x="4382" y="319"/>
                </a:cubicBezTo>
                <a:close/>
                <a:moveTo>
                  <a:pt x="5358" y="319"/>
                </a:moveTo>
                <a:cubicBezTo>
                  <a:pt x="5269" y="319"/>
                  <a:pt x="5198" y="250"/>
                  <a:pt x="5198" y="160"/>
                </a:cubicBezTo>
                <a:cubicBezTo>
                  <a:pt x="5198" y="70"/>
                  <a:pt x="5269" y="0"/>
                  <a:pt x="5358" y="0"/>
                </a:cubicBezTo>
                <a:lnTo>
                  <a:pt x="5687" y="0"/>
                </a:lnTo>
                <a:cubicBezTo>
                  <a:pt x="5776" y="0"/>
                  <a:pt x="5846" y="70"/>
                  <a:pt x="5846" y="160"/>
                </a:cubicBezTo>
                <a:cubicBezTo>
                  <a:pt x="5846" y="250"/>
                  <a:pt x="5776" y="319"/>
                  <a:pt x="5687" y="319"/>
                </a:cubicBezTo>
                <a:close/>
                <a:moveTo>
                  <a:pt x="6663" y="319"/>
                </a:moveTo>
                <a:cubicBezTo>
                  <a:pt x="6573" y="319"/>
                  <a:pt x="6493" y="250"/>
                  <a:pt x="6493" y="160"/>
                </a:cubicBezTo>
                <a:cubicBezTo>
                  <a:pt x="6493" y="70"/>
                  <a:pt x="6573" y="0"/>
                  <a:pt x="6663" y="0"/>
                </a:cubicBezTo>
                <a:lnTo>
                  <a:pt x="6981" y="0"/>
                </a:lnTo>
                <a:cubicBezTo>
                  <a:pt x="7070" y="0"/>
                  <a:pt x="7150" y="70"/>
                  <a:pt x="7150" y="160"/>
                </a:cubicBezTo>
                <a:cubicBezTo>
                  <a:pt x="7150" y="250"/>
                  <a:pt x="7070" y="319"/>
                  <a:pt x="6981" y="31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2"/>
          <p:cNvSpPr/>
          <p:nvPr/>
        </p:nvSpPr>
        <p:spPr>
          <a:xfrm rot="3273494">
            <a:off x="554470" y="8173009"/>
            <a:ext cx="2593144" cy="2048426"/>
          </a:xfrm>
          <a:custGeom>
            <a:rect b="b" l="l" r="r" t="t"/>
            <a:pathLst>
              <a:path extrusionOk="0" h="15705" w="15940">
                <a:moveTo>
                  <a:pt x="9223" y="4197"/>
                </a:moveTo>
                <a:lnTo>
                  <a:pt x="9332" y="4212"/>
                </a:lnTo>
                <a:lnTo>
                  <a:pt x="9379" y="4244"/>
                </a:lnTo>
                <a:lnTo>
                  <a:pt x="9426" y="4275"/>
                </a:lnTo>
                <a:lnTo>
                  <a:pt x="9520" y="4369"/>
                </a:lnTo>
                <a:lnTo>
                  <a:pt x="9645" y="4510"/>
                </a:lnTo>
                <a:lnTo>
                  <a:pt x="9677" y="4588"/>
                </a:lnTo>
                <a:lnTo>
                  <a:pt x="9661" y="4588"/>
                </a:lnTo>
                <a:lnTo>
                  <a:pt x="9630" y="4573"/>
                </a:lnTo>
                <a:lnTo>
                  <a:pt x="9505" y="4510"/>
                </a:lnTo>
                <a:lnTo>
                  <a:pt x="9301" y="4400"/>
                </a:lnTo>
                <a:lnTo>
                  <a:pt x="9051" y="4291"/>
                </a:lnTo>
                <a:lnTo>
                  <a:pt x="8769" y="4197"/>
                </a:lnTo>
                <a:close/>
                <a:moveTo>
                  <a:pt x="8236" y="6608"/>
                </a:moveTo>
                <a:lnTo>
                  <a:pt x="8252" y="6624"/>
                </a:lnTo>
                <a:lnTo>
                  <a:pt x="8252" y="6733"/>
                </a:lnTo>
                <a:lnTo>
                  <a:pt x="8236" y="6952"/>
                </a:lnTo>
                <a:lnTo>
                  <a:pt x="8221" y="7062"/>
                </a:lnTo>
                <a:lnTo>
                  <a:pt x="8189" y="7140"/>
                </a:lnTo>
                <a:lnTo>
                  <a:pt x="8174" y="7203"/>
                </a:lnTo>
                <a:lnTo>
                  <a:pt x="8158" y="7203"/>
                </a:lnTo>
                <a:lnTo>
                  <a:pt x="8127" y="7187"/>
                </a:lnTo>
                <a:lnTo>
                  <a:pt x="8111" y="7156"/>
                </a:lnTo>
                <a:lnTo>
                  <a:pt x="8111" y="7062"/>
                </a:lnTo>
                <a:lnTo>
                  <a:pt x="8127" y="6921"/>
                </a:lnTo>
                <a:lnTo>
                  <a:pt x="8158" y="6749"/>
                </a:lnTo>
                <a:lnTo>
                  <a:pt x="8221" y="6624"/>
                </a:lnTo>
                <a:lnTo>
                  <a:pt x="8236" y="6608"/>
                </a:lnTo>
                <a:close/>
                <a:moveTo>
                  <a:pt x="12229" y="8189"/>
                </a:moveTo>
                <a:lnTo>
                  <a:pt x="12291" y="8205"/>
                </a:lnTo>
                <a:lnTo>
                  <a:pt x="12307" y="8221"/>
                </a:lnTo>
                <a:lnTo>
                  <a:pt x="12323" y="8236"/>
                </a:lnTo>
                <a:lnTo>
                  <a:pt x="12307" y="8268"/>
                </a:lnTo>
                <a:lnTo>
                  <a:pt x="12291" y="8283"/>
                </a:lnTo>
                <a:lnTo>
                  <a:pt x="12229" y="8299"/>
                </a:lnTo>
                <a:lnTo>
                  <a:pt x="12182" y="8283"/>
                </a:lnTo>
                <a:lnTo>
                  <a:pt x="12166" y="8268"/>
                </a:lnTo>
                <a:lnTo>
                  <a:pt x="12151" y="8236"/>
                </a:lnTo>
                <a:lnTo>
                  <a:pt x="12166" y="8221"/>
                </a:lnTo>
                <a:lnTo>
                  <a:pt x="12182" y="8205"/>
                </a:lnTo>
                <a:lnTo>
                  <a:pt x="12229" y="8189"/>
                </a:lnTo>
                <a:close/>
                <a:moveTo>
                  <a:pt x="10788" y="8299"/>
                </a:moveTo>
                <a:lnTo>
                  <a:pt x="10820" y="8315"/>
                </a:lnTo>
                <a:lnTo>
                  <a:pt x="10835" y="8346"/>
                </a:lnTo>
                <a:lnTo>
                  <a:pt x="10820" y="8377"/>
                </a:lnTo>
                <a:lnTo>
                  <a:pt x="10788" y="8393"/>
                </a:lnTo>
                <a:lnTo>
                  <a:pt x="10757" y="8377"/>
                </a:lnTo>
                <a:lnTo>
                  <a:pt x="10741" y="8346"/>
                </a:lnTo>
                <a:lnTo>
                  <a:pt x="10757" y="8315"/>
                </a:lnTo>
                <a:lnTo>
                  <a:pt x="10788" y="8299"/>
                </a:lnTo>
                <a:close/>
                <a:moveTo>
                  <a:pt x="11571" y="8424"/>
                </a:moveTo>
                <a:lnTo>
                  <a:pt x="11571" y="8440"/>
                </a:lnTo>
                <a:lnTo>
                  <a:pt x="11571" y="8471"/>
                </a:lnTo>
                <a:lnTo>
                  <a:pt x="11540" y="8518"/>
                </a:lnTo>
                <a:lnTo>
                  <a:pt x="11493" y="8549"/>
                </a:lnTo>
                <a:lnTo>
                  <a:pt x="11477" y="8549"/>
                </a:lnTo>
                <a:lnTo>
                  <a:pt x="11477" y="8518"/>
                </a:lnTo>
                <a:lnTo>
                  <a:pt x="11477" y="8471"/>
                </a:lnTo>
                <a:lnTo>
                  <a:pt x="11509" y="8440"/>
                </a:lnTo>
                <a:lnTo>
                  <a:pt x="11540" y="8424"/>
                </a:lnTo>
                <a:close/>
                <a:moveTo>
                  <a:pt x="11994" y="8549"/>
                </a:moveTo>
                <a:lnTo>
                  <a:pt x="12041" y="8565"/>
                </a:lnTo>
                <a:lnTo>
                  <a:pt x="12057" y="8612"/>
                </a:lnTo>
                <a:lnTo>
                  <a:pt x="12041" y="8643"/>
                </a:lnTo>
                <a:lnTo>
                  <a:pt x="11994" y="8659"/>
                </a:lnTo>
                <a:lnTo>
                  <a:pt x="11963" y="8643"/>
                </a:lnTo>
                <a:lnTo>
                  <a:pt x="11947" y="8612"/>
                </a:lnTo>
                <a:lnTo>
                  <a:pt x="11963" y="8565"/>
                </a:lnTo>
                <a:lnTo>
                  <a:pt x="11994" y="8549"/>
                </a:lnTo>
                <a:close/>
                <a:moveTo>
                  <a:pt x="13372" y="4447"/>
                </a:moveTo>
                <a:lnTo>
                  <a:pt x="13481" y="4620"/>
                </a:lnTo>
                <a:lnTo>
                  <a:pt x="13544" y="4714"/>
                </a:lnTo>
                <a:lnTo>
                  <a:pt x="13591" y="4870"/>
                </a:lnTo>
                <a:lnTo>
                  <a:pt x="13716" y="5215"/>
                </a:lnTo>
                <a:lnTo>
                  <a:pt x="13763" y="5418"/>
                </a:lnTo>
                <a:lnTo>
                  <a:pt x="13810" y="5684"/>
                </a:lnTo>
                <a:lnTo>
                  <a:pt x="13888" y="6217"/>
                </a:lnTo>
                <a:lnTo>
                  <a:pt x="13920" y="6530"/>
                </a:lnTo>
                <a:lnTo>
                  <a:pt x="13935" y="6796"/>
                </a:lnTo>
                <a:lnTo>
                  <a:pt x="13920" y="7062"/>
                </a:lnTo>
                <a:lnTo>
                  <a:pt x="13873" y="7375"/>
                </a:lnTo>
                <a:lnTo>
                  <a:pt x="13795" y="7845"/>
                </a:lnTo>
                <a:lnTo>
                  <a:pt x="13685" y="8299"/>
                </a:lnTo>
                <a:lnTo>
                  <a:pt x="13607" y="8628"/>
                </a:lnTo>
                <a:lnTo>
                  <a:pt x="13560" y="8722"/>
                </a:lnTo>
                <a:lnTo>
                  <a:pt x="13544" y="8753"/>
                </a:lnTo>
                <a:lnTo>
                  <a:pt x="13528" y="8722"/>
                </a:lnTo>
                <a:lnTo>
                  <a:pt x="13544" y="8675"/>
                </a:lnTo>
                <a:lnTo>
                  <a:pt x="13575" y="8518"/>
                </a:lnTo>
                <a:lnTo>
                  <a:pt x="13607" y="8346"/>
                </a:lnTo>
                <a:lnTo>
                  <a:pt x="13654" y="8127"/>
                </a:lnTo>
                <a:lnTo>
                  <a:pt x="13716" y="7610"/>
                </a:lnTo>
                <a:lnTo>
                  <a:pt x="13763" y="7093"/>
                </a:lnTo>
                <a:lnTo>
                  <a:pt x="13763" y="6858"/>
                </a:lnTo>
                <a:lnTo>
                  <a:pt x="13763" y="6671"/>
                </a:lnTo>
                <a:lnTo>
                  <a:pt x="13716" y="6154"/>
                </a:lnTo>
                <a:lnTo>
                  <a:pt x="13638" y="5653"/>
                </a:lnTo>
                <a:lnTo>
                  <a:pt x="13575" y="5246"/>
                </a:lnTo>
                <a:lnTo>
                  <a:pt x="13544" y="5105"/>
                </a:lnTo>
                <a:lnTo>
                  <a:pt x="13513" y="5042"/>
                </a:lnTo>
                <a:lnTo>
                  <a:pt x="13481" y="4995"/>
                </a:lnTo>
                <a:lnTo>
                  <a:pt x="13481" y="4980"/>
                </a:lnTo>
                <a:lnTo>
                  <a:pt x="13497" y="4980"/>
                </a:lnTo>
                <a:lnTo>
                  <a:pt x="13497" y="4964"/>
                </a:lnTo>
                <a:lnTo>
                  <a:pt x="13497" y="4948"/>
                </a:lnTo>
                <a:lnTo>
                  <a:pt x="13466" y="4854"/>
                </a:lnTo>
                <a:lnTo>
                  <a:pt x="13419" y="4729"/>
                </a:lnTo>
                <a:lnTo>
                  <a:pt x="13387" y="4588"/>
                </a:lnTo>
                <a:lnTo>
                  <a:pt x="13372" y="4447"/>
                </a:lnTo>
                <a:close/>
                <a:moveTo>
                  <a:pt x="12370" y="8659"/>
                </a:moveTo>
                <a:lnTo>
                  <a:pt x="12401" y="8675"/>
                </a:lnTo>
                <a:lnTo>
                  <a:pt x="12417" y="8706"/>
                </a:lnTo>
                <a:lnTo>
                  <a:pt x="12401" y="8753"/>
                </a:lnTo>
                <a:lnTo>
                  <a:pt x="12370" y="8769"/>
                </a:lnTo>
                <a:lnTo>
                  <a:pt x="12338" y="8753"/>
                </a:lnTo>
                <a:lnTo>
                  <a:pt x="12323" y="8706"/>
                </a:lnTo>
                <a:lnTo>
                  <a:pt x="12338" y="8675"/>
                </a:lnTo>
                <a:lnTo>
                  <a:pt x="12370" y="8659"/>
                </a:lnTo>
                <a:close/>
                <a:moveTo>
                  <a:pt x="12244" y="8816"/>
                </a:moveTo>
                <a:lnTo>
                  <a:pt x="12291" y="8847"/>
                </a:lnTo>
                <a:lnTo>
                  <a:pt x="12354" y="8894"/>
                </a:lnTo>
                <a:lnTo>
                  <a:pt x="12401" y="8972"/>
                </a:lnTo>
                <a:lnTo>
                  <a:pt x="12401" y="8988"/>
                </a:lnTo>
                <a:lnTo>
                  <a:pt x="12401" y="9003"/>
                </a:lnTo>
                <a:lnTo>
                  <a:pt x="12385" y="9019"/>
                </a:lnTo>
                <a:lnTo>
                  <a:pt x="12354" y="9003"/>
                </a:lnTo>
                <a:lnTo>
                  <a:pt x="12291" y="8956"/>
                </a:lnTo>
                <a:lnTo>
                  <a:pt x="12229" y="8910"/>
                </a:lnTo>
                <a:lnTo>
                  <a:pt x="12213" y="8847"/>
                </a:lnTo>
                <a:lnTo>
                  <a:pt x="12213" y="8816"/>
                </a:lnTo>
                <a:close/>
                <a:moveTo>
                  <a:pt x="13262" y="8925"/>
                </a:moveTo>
                <a:lnTo>
                  <a:pt x="13278" y="8941"/>
                </a:lnTo>
                <a:lnTo>
                  <a:pt x="13293" y="8956"/>
                </a:lnTo>
                <a:lnTo>
                  <a:pt x="13309" y="9035"/>
                </a:lnTo>
                <a:lnTo>
                  <a:pt x="13293" y="9113"/>
                </a:lnTo>
                <a:lnTo>
                  <a:pt x="13278" y="9129"/>
                </a:lnTo>
                <a:lnTo>
                  <a:pt x="13247" y="9129"/>
                </a:lnTo>
                <a:lnTo>
                  <a:pt x="13231" y="9113"/>
                </a:lnTo>
                <a:lnTo>
                  <a:pt x="13215" y="9035"/>
                </a:lnTo>
                <a:lnTo>
                  <a:pt x="13231" y="8956"/>
                </a:lnTo>
                <a:lnTo>
                  <a:pt x="13247" y="8941"/>
                </a:lnTo>
                <a:lnTo>
                  <a:pt x="13262" y="8925"/>
                </a:lnTo>
                <a:close/>
                <a:moveTo>
                  <a:pt x="13434" y="8972"/>
                </a:moveTo>
                <a:lnTo>
                  <a:pt x="13450" y="8988"/>
                </a:lnTo>
                <a:lnTo>
                  <a:pt x="13450" y="9003"/>
                </a:lnTo>
                <a:lnTo>
                  <a:pt x="13434" y="9082"/>
                </a:lnTo>
                <a:lnTo>
                  <a:pt x="13403" y="9144"/>
                </a:lnTo>
                <a:lnTo>
                  <a:pt x="13387" y="9160"/>
                </a:lnTo>
                <a:lnTo>
                  <a:pt x="13372" y="9160"/>
                </a:lnTo>
                <a:lnTo>
                  <a:pt x="13372" y="9129"/>
                </a:lnTo>
                <a:lnTo>
                  <a:pt x="13387" y="9066"/>
                </a:lnTo>
                <a:lnTo>
                  <a:pt x="13403" y="9003"/>
                </a:lnTo>
                <a:lnTo>
                  <a:pt x="13419" y="8988"/>
                </a:lnTo>
                <a:lnTo>
                  <a:pt x="13434" y="8972"/>
                </a:lnTo>
                <a:close/>
                <a:moveTo>
                  <a:pt x="12041" y="9285"/>
                </a:moveTo>
                <a:lnTo>
                  <a:pt x="12135" y="9301"/>
                </a:lnTo>
                <a:lnTo>
                  <a:pt x="12166" y="9317"/>
                </a:lnTo>
                <a:lnTo>
                  <a:pt x="12182" y="9348"/>
                </a:lnTo>
                <a:lnTo>
                  <a:pt x="12182" y="9364"/>
                </a:lnTo>
                <a:lnTo>
                  <a:pt x="12166" y="9379"/>
                </a:lnTo>
                <a:lnTo>
                  <a:pt x="12135" y="9395"/>
                </a:lnTo>
                <a:lnTo>
                  <a:pt x="12088" y="9395"/>
                </a:lnTo>
                <a:lnTo>
                  <a:pt x="11978" y="9379"/>
                </a:lnTo>
                <a:lnTo>
                  <a:pt x="11963" y="9364"/>
                </a:lnTo>
                <a:lnTo>
                  <a:pt x="11947" y="9348"/>
                </a:lnTo>
                <a:lnTo>
                  <a:pt x="11947" y="9317"/>
                </a:lnTo>
                <a:lnTo>
                  <a:pt x="11978" y="9301"/>
                </a:lnTo>
                <a:lnTo>
                  <a:pt x="12041" y="9285"/>
                </a:lnTo>
                <a:close/>
                <a:moveTo>
                  <a:pt x="4479" y="9003"/>
                </a:moveTo>
                <a:lnTo>
                  <a:pt x="4510" y="9050"/>
                </a:lnTo>
                <a:lnTo>
                  <a:pt x="4573" y="9238"/>
                </a:lnTo>
                <a:lnTo>
                  <a:pt x="4651" y="9489"/>
                </a:lnTo>
                <a:lnTo>
                  <a:pt x="4682" y="9677"/>
                </a:lnTo>
                <a:lnTo>
                  <a:pt x="4682" y="9755"/>
                </a:lnTo>
                <a:lnTo>
                  <a:pt x="4667" y="9802"/>
                </a:lnTo>
                <a:lnTo>
                  <a:pt x="4651" y="9818"/>
                </a:lnTo>
                <a:lnTo>
                  <a:pt x="4635" y="9802"/>
                </a:lnTo>
                <a:lnTo>
                  <a:pt x="4573" y="9677"/>
                </a:lnTo>
                <a:lnTo>
                  <a:pt x="4526" y="9458"/>
                </a:lnTo>
                <a:lnTo>
                  <a:pt x="4479" y="9019"/>
                </a:lnTo>
                <a:lnTo>
                  <a:pt x="4479" y="9003"/>
                </a:lnTo>
                <a:close/>
                <a:moveTo>
                  <a:pt x="13466" y="9771"/>
                </a:moveTo>
                <a:lnTo>
                  <a:pt x="13513" y="9786"/>
                </a:lnTo>
                <a:lnTo>
                  <a:pt x="13528" y="9818"/>
                </a:lnTo>
                <a:lnTo>
                  <a:pt x="13513" y="9865"/>
                </a:lnTo>
                <a:lnTo>
                  <a:pt x="13466" y="9880"/>
                </a:lnTo>
                <a:lnTo>
                  <a:pt x="13434" y="9865"/>
                </a:lnTo>
                <a:lnTo>
                  <a:pt x="13419" y="9818"/>
                </a:lnTo>
                <a:lnTo>
                  <a:pt x="13434" y="9786"/>
                </a:lnTo>
                <a:lnTo>
                  <a:pt x="13466" y="9771"/>
                </a:lnTo>
                <a:close/>
                <a:moveTo>
                  <a:pt x="2162" y="10021"/>
                </a:moveTo>
                <a:lnTo>
                  <a:pt x="2193" y="10037"/>
                </a:lnTo>
                <a:lnTo>
                  <a:pt x="2209" y="10084"/>
                </a:lnTo>
                <a:lnTo>
                  <a:pt x="2193" y="10115"/>
                </a:lnTo>
                <a:lnTo>
                  <a:pt x="2162" y="10131"/>
                </a:lnTo>
                <a:lnTo>
                  <a:pt x="2115" y="10115"/>
                </a:lnTo>
                <a:lnTo>
                  <a:pt x="2099" y="10084"/>
                </a:lnTo>
                <a:lnTo>
                  <a:pt x="2115" y="10037"/>
                </a:lnTo>
                <a:lnTo>
                  <a:pt x="2162" y="10021"/>
                </a:lnTo>
                <a:close/>
                <a:moveTo>
                  <a:pt x="2553" y="9927"/>
                </a:moveTo>
                <a:lnTo>
                  <a:pt x="2569" y="9959"/>
                </a:lnTo>
                <a:lnTo>
                  <a:pt x="2600" y="10005"/>
                </a:lnTo>
                <a:lnTo>
                  <a:pt x="2631" y="10052"/>
                </a:lnTo>
                <a:lnTo>
                  <a:pt x="2663" y="10162"/>
                </a:lnTo>
                <a:lnTo>
                  <a:pt x="2678" y="10209"/>
                </a:lnTo>
                <a:lnTo>
                  <a:pt x="2663" y="10225"/>
                </a:lnTo>
                <a:lnTo>
                  <a:pt x="2647" y="10240"/>
                </a:lnTo>
                <a:lnTo>
                  <a:pt x="2569" y="10240"/>
                </a:lnTo>
                <a:lnTo>
                  <a:pt x="2522" y="10225"/>
                </a:lnTo>
                <a:lnTo>
                  <a:pt x="2490" y="10209"/>
                </a:lnTo>
                <a:lnTo>
                  <a:pt x="2475" y="10162"/>
                </a:lnTo>
                <a:lnTo>
                  <a:pt x="2475" y="10084"/>
                </a:lnTo>
                <a:lnTo>
                  <a:pt x="2475" y="10021"/>
                </a:lnTo>
                <a:lnTo>
                  <a:pt x="2490" y="9974"/>
                </a:lnTo>
                <a:lnTo>
                  <a:pt x="2506" y="9943"/>
                </a:lnTo>
                <a:lnTo>
                  <a:pt x="2522" y="9927"/>
                </a:lnTo>
                <a:close/>
                <a:moveTo>
                  <a:pt x="11368" y="10131"/>
                </a:moveTo>
                <a:lnTo>
                  <a:pt x="11399" y="10146"/>
                </a:lnTo>
                <a:lnTo>
                  <a:pt x="11415" y="10193"/>
                </a:lnTo>
                <a:lnTo>
                  <a:pt x="11399" y="10225"/>
                </a:lnTo>
                <a:lnTo>
                  <a:pt x="11368" y="10240"/>
                </a:lnTo>
                <a:lnTo>
                  <a:pt x="11321" y="10225"/>
                </a:lnTo>
                <a:lnTo>
                  <a:pt x="11321" y="10193"/>
                </a:lnTo>
                <a:lnTo>
                  <a:pt x="11321" y="10146"/>
                </a:lnTo>
                <a:lnTo>
                  <a:pt x="11368" y="10131"/>
                </a:lnTo>
                <a:close/>
                <a:moveTo>
                  <a:pt x="11446" y="8643"/>
                </a:moveTo>
                <a:lnTo>
                  <a:pt x="11462" y="8675"/>
                </a:lnTo>
                <a:lnTo>
                  <a:pt x="11446" y="8722"/>
                </a:lnTo>
                <a:lnTo>
                  <a:pt x="11415" y="8816"/>
                </a:lnTo>
                <a:lnTo>
                  <a:pt x="11289" y="9082"/>
                </a:lnTo>
                <a:lnTo>
                  <a:pt x="11133" y="9317"/>
                </a:lnTo>
                <a:lnTo>
                  <a:pt x="10961" y="9583"/>
                </a:lnTo>
                <a:lnTo>
                  <a:pt x="10757" y="9849"/>
                </a:lnTo>
                <a:lnTo>
                  <a:pt x="10554" y="10099"/>
                </a:lnTo>
                <a:lnTo>
                  <a:pt x="10334" y="10350"/>
                </a:lnTo>
                <a:lnTo>
                  <a:pt x="10131" y="10553"/>
                </a:lnTo>
                <a:lnTo>
                  <a:pt x="9927" y="10741"/>
                </a:lnTo>
                <a:lnTo>
                  <a:pt x="9739" y="10882"/>
                </a:lnTo>
                <a:lnTo>
                  <a:pt x="9520" y="11039"/>
                </a:lnTo>
                <a:lnTo>
                  <a:pt x="9692" y="10788"/>
                </a:lnTo>
                <a:lnTo>
                  <a:pt x="9849" y="10553"/>
                </a:lnTo>
                <a:lnTo>
                  <a:pt x="9974" y="10350"/>
                </a:lnTo>
                <a:lnTo>
                  <a:pt x="10084" y="10193"/>
                </a:lnTo>
                <a:lnTo>
                  <a:pt x="10146" y="10115"/>
                </a:lnTo>
                <a:lnTo>
                  <a:pt x="10193" y="10068"/>
                </a:lnTo>
                <a:lnTo>
                  <a:pt x="10381" y="9927"/>
                </a:lnTo>
                <a:lnTo>
                  <a:pt x="10538" y="9771"/>
                </a:lnTo>
                <a:lnTo>
                  <a:pt x="10710" y="9598"/>
                </a:lnTo>
                <a:lnTo>
                  <a:pt x="10867" y="9442"/>
                </a:lnTo>
                <a:lnTo>
                  <a:pt x="11008" y="9270"/>
                </a:lnTo>
                <a:lnTo>
                  <a:pt x="11133" y="9097"/>
                </a:lnTo>
                <a:lnTo>
                  <a:pt x="11242" y="8925"/>
                </a:lnTo>
                <a:lnTo>
                  <a:pt x="11336" y="8769"/>
                </a:lnTo>
                <a:lnTo>
                  <a:pt x="11383" y="8690"/>
                </a:lnTo>
                <a:lnTo>
                  <a:pt x="11415" y="8643"/>
                </a:lnTo>
                <a:close/>
                <a:moveTo>
                  <a:pt x="2788" y="11133"/>
                </a:moveTo>
                <a:lnTo>
                  <a:pt x="2819" y="11148"/>
                </a:lnTo>
                <a:lnTo>
                  <a:pt x="2835" y="11195"/>
                </a:lnTo>
                <a:lnTo>
                  <a:pt x="2819" y="11227"/>
                </a:lnTo>
                <a:lnTo>
                  <a:pt x="2788" y="11242"/>
                </a:lnTo>
                <a:lnTo>
                  <a:pt x="2757" y="11227"/>
                </a:lnTo>
                <a:lnTo>
                  <a:pt x="2741" y="11195"/>
                </a:lnTo>
                <a:lnTo>
                  <a:pt x="2757" y="11148"/>
                </a:lnTo>
                <a:lnTo>
                  <a:pt x="2788" y="11133"/>
                </a:lnTo>
                <a:close/>
                <a:moveTo>
                  <a:pt x="13732" y="11665"/>
                </a:moveTo>
                <a:lnTo>
                  <a:pt x="13779" y="11681"/>
                </a:lnTo>
                <a:lnTo>
                  <a:pt x="13795" y="11712"/>
                </a:lnTo>
                <a:lnTo>
                  <a:pt x="13779" y="11759"/>
                </a:lnTo>
                <a:lnTo>
                  <a:pt x="13732" y="11775"/>
                </a:lnTo>
                <a:lnTo>
                  <a:pt x="13701" y="11759"/>
                </a:lnTo>
                <a:lnTo>
                  <a:pt x="13685" y="11712"/>
                </a:lnTo>
                <a:lnTo>
                  <a:pt x="13701" y="11681"/>
                </a:lnTo>
                <a:lnTo>
                  <a:pt x="13732" y="11665"/>
                </a:lnTo>
                <a:close/>
                <a:moveTo>
                  <a:pt x="2647" y="11775"/>
                </a:moveTo>
                <a:lnTo>
                  <a:pt x="2710" y="11790"/>
                </a:lnTo>
                <a:lnTo>
                  <a:pt x="2725" y="11806"/>
                </a:lnTo>
                <a:lnTo>
                  <a:pt x="2741" y="11822"/>
                </a:lnTo>
                <a:lnTo>
                  <a:pt x="2725" y="11853"/>
                </a:lnTo>
                <a:lnTo>
                  <a:pt x="2694" y="11869"/>
                </a:lnTo>
                <a:lnTo>
                  <a:pt x="2647" y="11853"/>
                </a:lnTo>
                <a:lnTo>
                  <a:pt x="2600" y="11822"/>
                </a:lnTo>
                <a:lnTo>
                  <a:pt x="2600" y="11806"/>
                </a:lnTo>
                <a:lnTo>
                  <a:pt x="2600" y="11790"/>
                </a:lnTo>
                <a:lnTo>
                  <a:pt x="2631" y="11775"/>
                </a:lnTo>
                <a:close/>
                <a:moveTo>
                  <a:pt x="3101" y="11916"/>
                </a:moveTo>
                <a:lnTo>
                  <a:pt x="3132" y="11931"/>
                </a:lnTo>
                <a:lnTo>
                  <a:pt x="3179" y="11963"/>
                </a:lnTo>
                <a:lnTo>
                  <a:pt x="3211" y="12025"/>
                </a:lnTo>
                <a:lnTo>
                  <a:pt x="3320" y="12197"/>
                </a:lnTo>
                <a:lnTo>
                  <a:pt x="3383" y="12291"/>
                </a:lnTo>
                <a:lnTo>
                  <a:pt x="3477" y="12432"/>
                </a:lnTo>
                <a:lnTo>
                  <a:pt x="3727" y="12714"/>
                </a:lnTo>
                <a:lnTo>
                  <a:pt x="4025" y="13043"/>
                </a:lnTo>
                <a:lnTo>
                  <a:pt x="4025" y="13043"/>
                </a:lnTo>
                <a:lnTo>
                  <a:pt x="3743" y="12902"/>
                </a:lnTo>
                <a:lnTo>
                  <a:pt x="3477" y="12730"/>
                </a:lnTo>
                <a:lnTo>
                  <a:pt x="3226" y="12526"/>
                </a:lnTo>
                <a:lnTo>
                  <a:pt x="3023" y="12338"/>
                </a:lnTo>
                <a:lnTo>
                  <a:pt x="2976" y="12276"/>
                </a:lnTo>
                <a:lnTo>
                  <a:pt x="2944" y="12229"/>
                </a:lnTo>
                <a:lnTo>
                  <a:pt x="2960" y="12135"/>
                </a:lnTo>
                <a:lnTo>
                  <a:pt x="3007" y="12025"/>
                </a:lnTo>
                <a:lnTo>
                  <a:pt x="3038" y="11963"/>
                </a:lnTo>
                <a:lnTo>
                  <a:pt x="3070" y="11931"/>
                </a:lnTo>
                <a:lnTo>
                  <a:pt x="3101" y="11916"/>
                </a:lnTo>
                <a:close/>
                <a:moveTo>
                  <a:pt x="6953" y="12980"/>
                </a:moveTo>
                <a:lnTo>
                  <a:pt x="6984" y="12996"/>
                </a:lnTo>
                <a:lnTo>
                  <a:pt x="6999" y="13027"/>
                </a:lnTo>
                <a:lnTo>
                  <a:pt x="6984" y="13059"/>
                </a:lnTo>
                <a:lnTo>
                  <a:pt x="6953" y="13074"/>
                </a:lnTo>
                <a:lnTo>
                  <a:pt x="6906" y="13059"/>
                </a:lnTo>
                <a:lnTo>
                  <a:pt x="6890" y="13027"/>
                </a:lnTo>
                <a:lnTo>
                  <a:pt x="6906" y="12996"/>
                </a:lnTo>
                <a:lnTo>
                  <a:pt x="6953" y="12980"/>
                </a:lnTo>
                <a:close/>
                <a:moveTo>
                  <a:pt x="3993" y="13340"/>
                </a:moveTo>
                <a:lnTo>
                  <a:pt x="4040" y="13356"/>
                </a:lnTo>
                <a:lnTo>
                  <a:pt x="4056" y="13403"/>
                </a:lnTo>
                <a:lnTo>
                  <a:pt x="4040" y="13434"/>
                </a:lnTo>
                <a:lnTo>
                  <a:pt x="3993" y="13450"/>
                </a:lnTo>
                <a:lnTo>
                  <a:pt x="3962" y="13434"/>
                </a:lnTo>
                <a:lnTo>
                  <a:pt x="3946" y="13403"/>
                </a:lnTo>
                <a:lnTo>
                  <a:pt x="3962" y="13356"/>
                </a:lnTo>
                <a:lnTo>
                  <a:pt x="3993" y="13340"/>
                </a:lnTo>
                <a:close/>
                <a:moveTo>
                  <a:pt x="3195" y="13607"/>
                </a:moveTo>
                <a:lnTo>
                  <a:pt x="3211" y="13638"/>
                </a:lnTo>
                <a:lnTo>
                  <a:pt x="3195" y="13654"/>
                </a:lnTo>
                <a:lnTo>
                  <a:pt x="3148" y="13685"/>
                </a:lnTo>
                <a:lnTo>
                  <a:pt x="3132" y="13700"/>
                </a:lnTo>
                <a:lnTo>
                  <a:pt x="3117" y="13700"/>
                </a:lnTo>
                <a:lnTo>
                  <a:pt x="3101" y="13685"/>
                </a:lnTo>
                <a:lnTo>
                  <a:pt x="3101" y="13669"/>
                </a:lnTo>
                <a:lnTo>
                  <a:pt x="3117" y="13622"/>
                </a:lnTo>
                <a:lnTo>
                  <a:pt x="3148" y="13607"/>
                </a:lnTo>
                <a:close/>
                <a:moveTo>
                  <a:pt x="2897" y="13607"/>
                </a:moveTo>
                <a:lnTo>
                  <a:pt x="2929" y="13622"/>
                </a:lnTo>
                <a:lnTo>
                  <a:pt x="2944" y="13654"/>
                </a:lnTo>
                <a:lnTo>
                  <a:pt x="2929" y="13700"/>
                </a:lnTo>
                <a:lnTo>
                  <a:pt x="2897" y="13716"/>
                </a:lnTo>
                <a:lnTo>
                  <a:pt x="2850" y="13700"/>
                </a:lnTo>
                <a:lnTo>
                  <a:pt x="2835" y="13654"/>
                </a:lnTo>
                <a:lnTo>
                  <a:pt x="2850" y="13622"/>
                </a:lnTo>
                <a:lnTo>
                  <a:pt x="2897" y="13607"/>
                </a:lnTo>
                <a:close/>
                <a:moveTo>
                  <a:pt x="9583" y="1"/>
                </a:moveTo>
                <a:lnTo>
                  <a:pt x="9223" y="16"/>
                </a:lnTo>
                <a:lnTo>
                  <a:pt x="8878" y="63"/>
                </a:lnTo>
                <a:lnTo>
                  <a:pt x="8565" y="110"/>
                </a:lnTo>
                <a:lnTo>
                  <a:pt x="8252" y="189"/>
                </a:lnTo>
                <a:lnTo>
                  <a:pt x="7908" y="283"/>
                </a:lnTo>
                <a:lnTo>
                  <a:pt x="7579" y="408"/>
                </a:lnTo>
                <a:lnTo>
                  <a:pt x="7234" y="533"/>
                </a:lnTo>
                <a:lnTo>
                  <a:pt x="6874" y="690"/>
                </a:lnTo>
                <a:lnTo>
                  <a:pt x="6530" y="862"/>
                </a:lnTo>
                <a:lnTo>
                  <a:pt x="6185" y="1034"/>
                </a:lnTo>
                <a:lnTo>
                  <a:pt x="5841" y="1238"/>
                </a:lnTo>
                <a:lnTo>
                  <a:pt x="5496" y="1441"/>
                </a:lnTo>
                <a:lnTo>
                  <a:pt x="5168" y="1660"/>
                </a:lnTo>
                <a:lnTo>
                  <a:pt x="4855" y="1895"/>
                </a:lnTo>
                <a:lnTo>
                  <a:pt x="4541" y="2130"/>
                </a:lnTo>
                <a:lnTo>
                  <a:pt x="4244" y="2365"/>
                </a:lnTo>
                <a:lnTo>
                  <a:pt x="3962" y="2615"/>
                </a:lnTo>
                <a:lnTo>
                  <a:pt x="3712" y="2882"/>
                </a:lnTo>
                <a:lnTo>
                  <a:pt x="3273" y="3304"/>
                </a:lnTo>
                <a:lnTo>
                  <a:pt x="2819" y="3743"/>
                </a:lnTo>
                <a:lnTo>
                  <a:pt x="2428" y="4119"/>
                </a:lnTo>
                <a:lnTo>
                  <a:pt x="2271" y="4291"/>
                </a:lnTo>
                <a:lnTo>
                  <a:pt x="2162" y="4416"/>
                </a:lnTo>
                <a:lnTo>
                  <a:pt x="1786" y="4901"/>
                </a:lnTo>
                <a:lnTo>
                  <a:pt x="1645" y="5089"/>
                </a:lnTo>
                <a:lnTo>
                  <a:pt x="1504" y="5308"/>
                </a:lnTo>
                <a:lnTo>
                  <a:pt x="1222" y="5778"/>
                </a:lnTo>
                <a:lnTo>
                  <a:pt x="956" y="6279"/>
                </a:lnTo>
                <a:lnTo>
                  <a:pt x="721" y="6812"/>
                </a:lnTo>
                <a:lnTo>
                  <a:pt x="518" y="7344"/>
                </a:lnTo>
                <a:lnTo>
                  <a:pt x="345" y="7861"/>
                </a:lnTo>
                <a:lnTo>
                  <a:pt x="204" y="8377"/>
                </a:lnTo>
                <a:lnTo>
                  <a:pt x="157" y="8612"/>
                </a:lnTo>
                <a:lnTo>
                  <a:pt x="126" y="8831"/>
                </a:lnTo>
                <a:lnTo>
                  <a:pt x="95" y="9050"/>
                </a:lnTo>
                <a:lnTo>
                  <a:pt x="48" y="9270"/>
                </a:lnTo>
                <a:lnTo>
                  <a:pt x="17" y="9489"/>
                </a:lnTo>
                <a:lnTo>
                  <a:pt x="1" y="9771"/>
                </a:lnTo>
                <a:lnTo>
                  <a:pt x="17" y="10084"/>
                </a:lnTo>
                <a:lnTo>
                  <a:pt x="48" y="10428"/>
                </a:lnTo>
                <a:lnTo>
                  <a:pt x="95" y="10788"/>
                </a:lnTo>
                <a:lnTo>
                  <a:pt x="173" y="11148"/>
                </a:lnTo>
                <a:lnTo>
                  <a:pt x="251" y="11493"/>
                </a:lnTo>
                <a:lnTo>
                  <a:pt x="361" y="11822"/>
                </a:lnTo>
                <a:lnTo>
                  <a:pt x="455" y="12072"/>
                </a:lnTo>
                <a:lnTo>
                  <a:pt x="565" y="12307"/>
                </a:lnTo>
                <a:lnTo>
                  <a:pt x="659" y="12511"/>
                </a:lnTo>
                <a:lnTo>
                  <a:pt x="721" y="12605"/>
                </a:lnTo>
                <a:lnTo>
                  <a:pt x="815" y="12730"/>
                </a:lnTo>
                <a:lnTo>
                  <a:pt x="987" y="13012"/>
                </a:lnTo>
                <a:lnTo>
                  <a:pt x="1097" y="13168"/>
                </a:lnTo>
                <a:lnTo>
                  <a:pt x="1238" y="13356"/>
                </a:lnTo>
                <a:lnTo>
                  <a:pt x="1394" y="13544"/>
                </a:lnTo>
                <a:lnTo>
                  <a:pt x="1582" y="13747"/>
                </a:lnTo>
                <a:lnTo>
                  <a:pt x="1770" y="13935"/>
                </a:lnTo>
                <a:lnTo>
                  <a:pt x="1958" y="14108"/>
                </a:lnTo>
                <a:lnTo>
                  <a:pt x="2146" y="14248"/>
                </a:lnTo>
                <a:lnTo>
                  <a:pt x="2318" y="14374"/>
                </a:lnTo>
                <a:lnTo>
                  <a:pt x="2710" y="14593"/>
                </a:lnTo>
                <a:lnTo>
                  <a:pt x="3226" y="14875"/>
                </a:lnTo>
                <a:lnTo>
                  <a:pt x="3586" y="15031"/>
                </a:lnTo>
                <a:lnTo>
                  <a:pt x="3915" y="15172"/>
                </a:lnTo>
                <a:lnTo>
                  <a:pt x="4260" y="15297"/>
                </a:lnTo>
                <a:lnTo>
                  <a:pt x="4588" y="15391"/>
                </a:lnTo>
                <a:lnTo>
                  <a:pt x="4933" y="15485"/>
                </a:lnTo>
                <a:lnTo>
                  <a:pt x="5293" y="15564"/>
                </a:lnTo>
                <a:lnTo>
                  <a:pt x="5669" y="15611"/>
                </a:lnTo>
                <a:lnTo>
                  <a:pt x="6076" y="15673"/>
                </a:lnTo>
                <a:lnTo>
                  <a:pt x="6420" y="15689"/>
                </a:lnTo>
                <a:lnTo>
                  <a:pt x="6702" y="15705"/>
                </a:lnTo>
                <a:lnTo>
                  <a:pt x="7031" y="15673"/>
                </a:lnTo>
                <a:lnTo>
                  <a:pt x="7469" y="15611"/>
                </a:lnTo>
                <a:lnTo>
                  <a:pt x="8189" y="15485"/>
                </a:lnTo>
                <a:lnTo>
                  <a:pt x="8534" y="15423"/>
                </a:lnTo>
                <a:lnTo>
                  <a:pt x="8784" y="15360"/>
                </a:lnTo>
                <a:lnTo>
                  <a:pt x="9442" y="15188"/>
                </a:lnTo>
                <a:lnTo>
                  <a:pt x="9771" y="15078"/>
                </a:lnTo>
                <a:lnTo>
                  <a:pt x="10162" y="14922"/>
                </a:lnTo>
                <a:lnTo>
                  <a:pt x="10585" y="14718"/>
                </a:lnTo>
                <a:lnTo>
                  <a:pt x="11039" y="14468"/>
                </a:lnTo>
                <a:lnTo>
                  <a:pt x="11493" y="14186"/>
                </a:lnTo>
                <a:lnTo>
                  <a:pt x="11963" y="13888"/>
                </a:lnTo>
                <a:lnTo>
                  <a:pt x="12432" y="13560"/>
                </a:lnTo>
                <a:lnTo>
                  <a:pt x="12871" y="13231"/>
                </a:lnTo>
                <a:lnTo>
                  <a:pt x="13153" y="12980"/>
                </a:lnTo>
                <a:lnTo>
                  <a:pt x="13497" y="12636"/>
                </a:lnTo>
                <a:lnTo>
                  <a:pt x="13779" y="12338"/>
                </a:lnTo>
                <a:lnTo>
                  <a:pt x="13857" y="12229"/>
                </a:lnTo>
                <a:lnTo>
                  <a:pt x="13888" y="12166"/>
                </a:lnTo>
                <a:lnTo>
                  <a:pt x="13935" y="12103"/>
                </a:lnTo>
                <a:lnTo>
                  <a:pt x="14029" y="11994"/>
                </a:lnTo>
                <a:lnTo>
                  <a:pt x="14076" y="11916"/>
                </a:lnTo>
                <a:lnTo>
                  <a:pt x="14123" y="11837"/>
                </a:lnTo>
                <a:lnTo>
                  <a:pt x="14170" y="11759"/>
                </a:lnTo>
                <a:lnTo>
                  <a:pt x="14186" y="11681"/>
                </a:lnTo>
                <a:lnTo>
                  <a:pt x="14202" y="11602"/>
                </a:lnTo>
                <a:lnTo>
                  <a:pt x="14233" y="11540"/>
                </a:lnTo>
                <a:lnTo>
                  <a:pt x="14264" y="11509"/>
                </a:lnTo>
                <a:lnTo>
                  <a:pt x="14311" y="11509"/>
                </a:lnTo>
                <a:lnTo>
                  <a:pt x="14358" y="11477"/>
                </a:lnTo>
                <a:lnTo>
                  <a:pt x="14421" y="11415"/>
                </a:lnTo>
                <a:lnTo>
                  <a:pt x="14483" y="11336"/>
                </a:lnTo>
                <a:lnTo>
                  <a:pt x="14562" y="11227"/>
                </a:lnTo>
                <a:lnTo>
                  <a:pt x="14781" y="10835"/>
                </a:lnTo>
                <a:lnTo>
                  <a:pt x="15016" y="10397"/>
                </a:lnTo>
                <a:lnTo>
                  <a:pt x="15188" y="10005"/>
                </a:lnTo>
                <a:lnTo>
                  <a:pt x="15251" y="9880"/>
                </a:lnTo>
                <a:lnTo>
                  <a:pt x="15266" y="9802"/>
                </a:lnTo>
                <a:lnTo>
                  <a:pt x="15282" y="9739"/>
                </a:lnTo>
                <a:lnTo>
                  <a:pt x="15282" y="9724"/>
                </a:lnTo>
                <a:lnTo>
                  <a:pt x="15298" y="9708"/>
                </a:lnTo>
                <a:lnTo>
                  <a:pt x="15313" y="9708"/>
                </a:lnTo>
                <a:lnTo>
                  <a:pt x="15329" y="9677"/>
                </a:lnTo>
                <a:lnTo>
                  <a:pt x="15360" y="9567"/>
                </a:lnTo>
                <a:lnTo>
                  <a:pt x="15376" y="9458"/>
                </a:lnTo>
                <a:lnTo>
                  <a:pt x="15423" y="9379"/>
                </a:lnTo>
                <a:lnTo>
                  <a:pt x="15454" y="9301"/>
                </a:lnTo>
                <a:lnTo>
                  <a:pt x="15501" y="9207"/>
                </a:lnTo>
                <a:lnTo>
                  <a:pt x="15595" y="8925"/>
                </a:lnTo>
                <a:lnTo>
                  <a:pt x="15673" y="8549"/>
                </a:lnTo>
                <a:lnTo>
                  <a:pt x="15767" y="8080"/>
                </a:lnTo>
                <a:lnTo>
                  <a:pt x="15877" y="7438"/>
                </a:lnTo>
                <a:lnTo>
                  <a:pt x="15908" y="7219"/>
                </a:lnTo>
                <a:lnTo>
                  <a:pt x="15924" y="6999"/>
                </a:lnTo>
                <a:lnTo>
                  <a:pt x="15939" y="6796"/>
                </a:lnTo>
                <a:lnTo>
                  <a:pt x="15924" y="6592"/>
                </a:lnTo>
                <a:lnTo>
                  <a:pt x="15877" y="6091"/>
                </a:lnTo>
                <a:lnTo>
                  <a:pt x="15783" y="5481"/>
                </a:lnTo>
                <a:lnTo>
                  <a:pt x="15689" y="4933"/>
                </a:lnTo>
                <a:lnTo>
                  <a:pt x="15658" y="4760"/>
                </a:lnTo>
                <a:lnTo>
                  <a:pt x="15626" y="4667"/>
                </a:lnTo>
                <a:lnTo>
                  <a:pt x="15548" y="4479"/>
                </a:lnTo>
                <a:lnTo>
                  <a:pt x="15423" y="4119"/>
                </a:lnTo>
                <a:lnTo>
                  <a:pt x="15282" y="3774"/>
                </a:lnTo>
                <a:lnTo>
                  <a:pt x="15094" y="3383"/>
                </a:lnTo>
                <a:lnTo>
                  <a:pt x="14906" y="3054"/>
                </a:lnTo>
                <a:lnTo>
                  <a:pt x="14844" y="2944"/>
                </a:lnTo>
                <a:lnTo>
                  <a:pt x="14781" y="2897"/>
                </a:lnTo>
                <a:lnTo>
                  <a:pt x="14718" y="2803"/>
                </a:lnTo>
                <a:lnTo>
                  <a:pt x="14624" y="2631"/>
                </a:lnTo>
                <a:lnTo>
                  <a:pt x="14546" y="2506"/>
                </a:lnTo>
                <a:lnTo>
                  <a:pt x="14405" y="2318"/>
                </a:lnTo>
                <a:lnTo>
                  <a:pt x="14217" y="2099"/>
                </a:lnTo>
                <a:lnTo>
                  <a:pt x="14014" y="1880"/>
                </a:lnTo>
                <a:lnTo>
                  <a:pt x="13732" y="1629"/>
                </a:lnTo>
                <a:lnTo>
                  <a:pt x="13450" y="1379"/>
                </a:lnTo>
                <a:lnTo>
                  <a:pt x="13168" y="1159"/>
                </a:lnTo>
                <a:lnTo>
                  <a:pt x="12871" y="956"/>
                </a:lnTo>
                <a:lnTo>
                  <a:pt x="12558" y="768"/>
                </a:lnTo>
                <a:lnTo>
                  <a:pt x="12244" y="611"/>
                </a:lnTo>
                <a:lnTo>
                  <a:pt x="11931" y="455"/>
                </a:lnTo>
                <a:lnTo>
                  <a:pt x="11603" y="330"/>
                </a:lnTo>
                <a:lnTo>
                  <a:pt x="11274" y="220"/>
                </a:lnTo>
                <a:lnTo>
                  <a:pt x="10945" y="142"/>
                </a:lnTo>
                <a:lnTo>
                  <a:pt x="10601" y="79"/>
                </a:lnTo>
                <a:lnTo>
                  <a:pt x="10272" y="32"/>
                </a:lnTo>
                <a:lnTo>
                  <a:pt x="9927"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2"/>
          <p:cNvSpPr txBox="1"/>
          <p:nvPr/>
        </p:nvSpPr>
        <p:spPr>
          <a:xfrm>
            <a:off x="642375" y="8029415"/>
            <a:ext cx="4088400" cy="2401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What is the main clinical feature to differentiate between Obstructed and strangulation hernia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 color of the lump (strangulated hernia will be darkened, reddish or bluish</a:t>
            </a:r>
            <a:r>
              <a:rPr lang="en-GB" sz="1200">
                <a:solidFill>
                  <a:srgbClr val="6AA84F"/>
                </a:solidFill>
                <a:latin typeface="Mada"/>
                <a:ea typeface="Mada"/>
                <a:cs typeface="Mada"/>
                <a:sym typeface="Mada"/>
              </a:rPr>
              <a:t>. </a:t>
            </a:r>
            <a:r>
              <a:rPr lang="en-GB" sz="1200">
                <a:solidFill>
                  <a:srgbClr val="6AA84F"/>
                </a:solidFill>
                <a:latin typeface="Mada"/>
                <a:ea typeface="Mada"/>
                <a:cs typeface="Mada"/>
                <a:sym typeface="Mada"/>
              </a:rPr>
              <a:t>Pain may present in both.</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Complete and incomplete hernia (occur in indirect hernia)</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Complete extend to scrotum while incomplete remain in the inguinal canal</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the lump </a:t>
            </a:r>
            <a:r>
              <a:rPr b="1" lang="en-GB" sz="1200">
                <a:solidFill>
                  <a:srgbClr val="6AA84F"/>
                </a:solidFill>
                <a:latin typeface="Mada"/>
                <a:ea typeface="Mada"/>
                <a:cs typeface="Mada"/>
                <a:sym typeface="Mada"/>
              </a:rPr>
              <a:t>isn’t</a:t>
            </a:r>
            <a:r>
              <a:rPr lang="en-GB" sz="1200">
                <a:solidFill>
                  <a:srgbClr val="6AA84F"/>
                </a:solidFill>
                <a:latin typeface="Mada"/>
                <a:ea typeface="Mada"/>
                <a:cs typeface="Mada"/>
                <a:sym typeface="Mada"/>
              </a:rPr>
              <a:t> associated with cough impulse, you have to think of other differentialis depending of the site of that hernia </a:t>
            </a:r>
            <a:r>
              <a:rPr lang="en-GB" sz="1200">
                <a:solidFill>
                  <a:srgbClr val="6AA84F"/>
                </a:solidFill>
                <a:latin typeface="Mada"/>
                <a:ea typeface="Mada"/>
                <a:cs typeface="Mada"/>
                <a:sym typeface="Mada"/>
              </a:rPr>
              <a:t>(Lymph nodes, mass, etc)</a:t>
            </a:r>
            <a:endParaRPr sz="1200">
              <a:solidFill>
                <a:srgbClr val="6AA84F"/>
              </a:solidFill>
              <a:latin typeface="Mada"/>
              <a:ea typeface="Mada"/>
              <a:cs typeface="Mada"/>
              <a:sym typeface="Mada"/>
            </a:endParaRPr>
          </a:p>
        </p:txBody>
      </p:sp>
      <p:pic>
        <p:nvPicPr>
          <p:cNvPr id="1067" name="Google Shape;1067;p32"/>
          <p:cNvPicPr preferRelativeResize="0"/>
          <p:nvPr/>
        </p:nvPicPr>
        <p:blipFill>
          <a:blip r:embed="rId4">
            <a:alphaModFix/>
          </a:blip>
          <a:stretch>
            <a:fillRect/>
          </a:stretch>
        </p:blipFill>
        <p:spPr>
          <a:xfrm>
            <a:off x="4874275" y="8024275"/>
            <a:ext cx="2123401" cy="2455400"/>
          </a:xfrm>
          <a:prstGeom prst="rect">
            <a:avLst/>
          </a:prstGeom>
          <a:noFill/>
          <a:ln>
            <a:noFill/>
          </a:ln>
        </p:spPr>
      </p:pic>
      <p:pic>
        <p:nvPicPr>
          <p:cNvPr id="1068" name="Google Shape;1068;p32"/>
          <p:cNvPicPr preferRelativeResize="0"/>
          <p:nvPr/>
        </p:nvPicPr>
        <p:blipFill>
          <a:blip r:embed="rId5">
            <a:alphaModFix/>
          </a:blip>
          <a:stretch>
            <a:fillRect/>
          </a:stretch>
        </p:blipFill>
        <p:spPr>
          <a:xfrm>
            <a:off x="3959482" y="4661668"/>
            <a:ext cx="2123395" cy="837037"/>
          </a:xfrm>
          <a:prstGeom prst="rect">
            <a:avLst/>
          </a:prstGeom>
          <a:noFill/>
          <a:ln>
            <a:noFill/>
          </a:ln>
        </p:spPr>
      </p:pic>
      <p:sp>
        <p:nvSpPr>
          <p:cNvPr id="1069" name="Google Shape;1069;p32"/>
          <p:cNvSpPr/>
          <p:nvPr/>
        </p:nvSpPr>
        <p:spPr>
          <a:xfrm>
            <a:off x="4864825" y="9171075"/>
            <a:ext cx="680400" cy="1383300"/>
          </a:xfrm>
          <a:prstGeom prst="rect">
            <a:avLst/>
          </a:prstGeom>
          <a:noFill/>
          <a:ln cap="flat" cmpd="sng" w="19050">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5" name="Google Shape;1075;p33"/>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076" name="Google Shape;1076;p33"/>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4- Umbilicus Diseases</a:t>
            </a:r>
            <a:endParaRPr sz="2200"/>
          </a:p>
        </p:txBody>
      </p:sp>
      <p:sp>
        <p:nvSpPr>
          <p:cNvPr id="1077" name="Google Shape;1077;p33"/>
          <p:cNvSpPr txBox="1"/>
          <p:nvPr/>
        </p:nvSpPr>
        <p:spPr>
          <a:xfrm>
            <a:off x="1095675" y="955775"/>
            <a:ext cx="5341500" cy="10986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 </a:t>
            </a:r>
            <a:r>
              <a:rPr b="1" lang="en-GB" sz="1200">
                <a:latin typeface="Mada"/>
                <a:ea typeface="Mada"/>
                <a:cs typeface="Mada"/>
                <a:sym typeface="Mada"/>
              </a:rPr>
              <a:t>commonest</a:t>
            </a:r>
            <a:r>
              <a:rPr lang="en-GB" sz="1200">
                <a:latin typeface="Mada"/>
                <a:ea typeface="Mada"/>
                <a:cs typeface="Mada"/>
                <a:sym typeface="Mada"/>
              </a:rPr>
              <a:t> abnormality of the umbilicus is an umbilical hernia, described </a:t>
            </a:r>
            <a:r>
              <a:rPr lang="en-GB" sz="1200">
                <a:latin typeface="Mada"/>
                <a:ea typeface="Mada"/>
                <a:cs typeface="Mada"/>
                <a:sym typeface="Mada"/>
              </a:rPr>
              <a:t>earlier</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a:t>
            </a:r>
            <a:r>
              <a:rPr b="1" lang="en-GB" sz="1200">
                <a:latin typeface="Mada"/>
                <a:ea typeface="Mada"/>
                <a:cs typeface="Mada"/>
                <a:sym typeface="Mada"/>
              </a:rPr>
              <a:t>important congenital abnormalities </a:t>
            </a:r>
            <a:r>
              <a:rPr lang="en-GB" sz="1200">
                <a:latin typeface="Mada"/>
                <a:ea typeface="Mada"/>
                <a:cs typeface="Mada"/>
                <a:sym typeface="Mada"/>
              </a:rPr>
              <a:t>of the umbilicus are exomphalos and fistula, and the common acquired conditions (apart from herniae) are inflammation and invasion by tumour.</a:t>
            </a:r>
            <a:endParaRPr sz="1200">
              <a:latin typeface="Mada"/>
              <a:ea typeface="Mada"/>
              <a:cs typeface="Mada"/>
              <a:sym typeface="Mada"/>
            </a:endParaRPr>
          </a:p>
        </p:txBody>
      </p:sp>
      <p:grpSp>
        <p:nvGrpSpPr>
          <p:cNvPr id="1078" name="Google Shape;1078;p33"/>
          <p:cNvGrpSpPr/>
          <p:nvPr/>
        </p:nvGrpSpPr>
        <p:grpSpPr>
          <a:xfrm rot="-5400000">
            <a:off x="547338" y="1492950"/>
            <a:ext cx="901525" cy="72900"/>
            <a:chOff x="5441200" y="3755900"/>
            <a:chExt cx="901525" cy="72900"/>
          </a:xfrm>
        </p:grpSpPr>
        <p:sp>
          <p:nvSpPr>
            <p:cNvPr id="1079" name="Google Shape;1079;p33"/>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80" name="Google Shape;1080;p33"/>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81" name="Google Shape;1081;p33"/>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82" name="Google Shape;1082;p33"/>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83" name="Google Shape;1083;p33"/>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84" name="Google Shape;1084;p33"/>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1085" name="Google Shape;1085;p33"/>
          <p:cNvGrpSpPr/>
          <p:nvPr/>
        </p:nvGrpSpPr>
        <p:grpSpPr>
          <a:xfrm rot="-5400000">
            <a:off x="6110538" y="1492950"/>
            <a:ext cx="901525" cy="72900"/>
            <a:chOff x="5441200" y="3755900"/>
            <a:chExt cx="901525" cy="72900"/>
          </a:xfrm>
        </p:grpSpPr>
        <p:sp>
          <p:nvSpPr>
            <p:cNvPr id="1086" name="Google Shape;1086;p33"/>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87" name="Google Shape;1087;p33"/>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88" name="Google Shape;1088;p33"/>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89" name="Google Shape;1089;p33"/>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90" name="Google Shape;1090;p33"/>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091" name="Google Shape;1091;p33"/>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1092" name="Google Shape;1092;p33"/>
          <p:cNvGrpSpPr/>
          <p:nvPr/>
        </p:nvGrpSpPr>
        <p:grpSpPr>
          <a:xfrm>
            <a:off x="343944" y="2236440"/>
            <a:ext cx="467181" cy="476434"/>
            <a:chOff x="2410712" y="2415450"/>
            <a:chExt cx="312600" cy="312600"/>
          </a:xfrm>
        </p:grpSpPr>
        <p:sp>
          <p:nvSpPr>
            <p:cNvPr id="1093" name="Google Shape;1093;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5" name="Google Shape;1095;p33"/>
          <p:cNvSpPr txBox="1"/>
          <p:nvPr/>
        </p:nvSpPr>
        <p:spPr>
          <a:xfrm>
            <a:off x="801225" y="2263075"/>
            <a:ext cx="369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Exomphalos (Omphalocele)</a:t>
            </a:r>
            <a:endParaRPr b="1" sz="1800">
              <a:solidFill>
                <a:srgbClr val="006D77"/>
              </a:solidFill>
              <a:highlight>
                <a:srgbClr val="EDF9F9"/>
              </a:highlight>
              <a:latin typeface="Lora"/>
              <a:ea typeface="Lora"/>
              <a:cs typeface="Lora"/>
              <a:sym typeface="Lora"/>
            </a:endParaRPr>
          </a:p>
        </p:txBody>
      </p:sp>
      <p:cxnSp>
        <p:nvCxnSpPr>
          <p:cNvPr id="1096" name="Google Shape;1096;p33"/>
          <p:cNvCxnSpPr>
            <a:endCxn id="1097" idx="2"/>
          </p:cNvCxnSpPr>
          <p:nvPr/>
        </p:nvCxnSpPr>
        <p:spPr>
          <a:xfrm rot="10800000">
            <a:off x="1183535" y="4438707"/>
            <a:ext cx="701100" cy="640200"/>
          </a:xfrm>
          <a:prstGeom prst="curvedConnector3">
            <a:avLst>
              <a:gd fmla="val 50000" name="adj1"/>
            </a:avLst>
          </a:prstGeom>
          <a:noFill/>
          <a:ln cap="flat" cmpd="sng" w="28575">
            <a:solidFill>
              <a:srgbClr val="FFDDD2"/>
            </a:solidFill>
            <a:prstDash val="solid"/>
            <a:round/>
            <a:headEnd len="med" w="med" type="none"/>
            <a:tailEnd len="med" w="med" type="none"/>
          </a:ln>
        </p:spPr>
      </p:cxnSp>
      <p:cxnSp>
        <p:nvCxnSpPr>
          <p:cNvPr id="1098" name="Google Shape;1098;p33"/>
          <p:cNvCxnSpPr/>
          <p:nvPr/>
        </p:nvCxnSpPr>
        <p:spPr>
          <a:xfrm rot="10800000">
            <a:off x="1291971" y="4235298"/>
            <a:ext cx="1182000" cy="3300"/>
          </a:xfrm>
          <a:prstGeom prst="curvedConnector3">
            <a:avLst>
              <a:gd fmla="val 50002" name="adj1"/>
            </a:avLst>
          </a:prstGeom>
          <a:noFill/>
          <a:ln cap="flat" cmpd="sng" w="28575">
            <a:solidFill>
              <a:srgbClr val="FFDDD2"/>
            </a:solidFill>
            <a:prstDash val="solid"/>
            <a:round/>
            <a:headEnd len="med" w="med" type="none"/>
            <a:tailEnd len="med" w="med" type="none"/>
          </a:ln>
        </p:spPr>
      </p:cxnSp>
      <p:cxnSp>
        <p:nvCxnSpPr>
          <p:cNvPr id="1099" name="Google Shape;1099;p33"/>
          <p:cNvCxnSpPr>
            <a:endCxn id="1097" idx="0"/>
          </p:cNvCxnSpPr>
          <p:nvPr/>
        </p:nvCxnSpPr>
        <p:spPr>
          <a:xfrm flipH="1">
            <a:off x="1183535" y="3180839"/>
            <a:ext cx="793200" cy="515700"/>
          </a:xfrm>
          <a:prstGeom prst="curvedConnector3">
            <a:avLst>
              <a:gd fmla="val 50000" name="adj1"/>
            </a:avLst>
          </a:prstGeom>
          <a:noFill/>
          <a:ln cap="flat" cmpd="sng" w="28575">
            <a:solidFill>
              <a:srgbClr val="FFDDD2"/>
            </a:solidFill>
            <a:prstDash val="solid"/>
            <a:round/>
            <a:headEnd len="med" w="med" type="none"/>
            <a:tailEnd len="med" w="med" type="none"/>
          </a:ln>
        </p:spPr>
      </p:cxnSp>
      <p:sp>
        <p:nvSpPr>
          <p:cNvPr id="1100" name="Google Shape;1100;p33"/>
          <p:cNvSpPr/>
          <p:nvPr/>
        </p:nvSpPr>
        <p:spPr>
          <a:xfrm>
            <a:off x="2239531" y="4099365"/>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1101" name="Google Shape;1101;p33"/>
          <p:cNvSpPr txBox="1"/>
          <p:nvPr/>
        </p:nvSpPr>
        <p:spPr>
          <a:xfrm>
            <a:off x="2277469" y="4099365"/>
            <a:ext cx="1965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2</a:t>
            </a:r>
            <a:endParaRPr sz="2500">
              <a:solidFill>
                <a:srgbClr val="83C5BE"/>
              </a:solidFill>
              <a:latin typeface="Pacifico"/>
              <a:ea typeface="Pacifico"/>
              <a:cs typeface="Pacifico"/>
              <a:sym typeface="Pacifico"/>
            </a:endParaRPr>
          </a:p>
        </p:txBody>
      </p:sp>
      <p:sp>
        <p:nvSpPr>
          <p:cNvPr id="1102" name="Google Shape;1102;p33"/>
          <p:cNvSpPr/>
          <p:nvPr/>
        </p:nvSpPr>
        <p:spPr>
          <a:xfrm flipH="1" rot="7634662">
            <a:off x="730986" y="3609368"/>
            <a:ext cx="1051637" cy="1032154"/>
          </a:xfrm>
          <a:custGeom>
            <a:rect b="b" l="l" r="r" t="t"/>
            <a:pathLst>
              <a:path extrusionOk="0" h="90549" w="91644">
                <a:moveTo>
                  <a:pt x="65495" y="1"/>
                </a:moveTo>
                <a:cubicBezTo>
                  <a:pt x="61193" y="1"/>
                  <a:pt x="56859" y="973"/>
                  <a:pt x="53043" y="2964"/>
                </a:cubicBezTo>
                <a:cubicBezTo>
                  <a:pt x="51353" y="3845"/>
                  <a:pt x="49769" y="4857"/>
                  <a:pt x="48209" y="5833"/>
                </a:cubicBezTo>
                <a:cubicBezTo>
                  <a:pt x="45268" y="7666"/>
                  <a:pt x="42304" y="9381"/>
                  <a:pt x="38541" y="9798"/>
                </a:cubicBezTo>
                <a:cubicBezTo>
                  <a:pt x="37831" y="9877"/>
                  <a:pt x="37122" y="9909"/>
                  <a:pt x="36415" y="9909"/>
                </a:cubicBezTo>
                <a:cubicBezTo>
                  <a:pt x="33291" y="9909"/>
                  <a:pt x="30189" y="9277"/>
                  <a:pt x="27064" y="9238"/>
                </a:cubicBezTo>
                <a:cubicBezTo>
                  <a:pt x="26995" y="9237"/>
                  <a:pt x="26926" y="9237"/>
                  <a:pt x="26858" y="9237"/>
                </a:cubicBezTo>
                <a:cubicBezTo>
                  <a:pt x="19021" y="9237"/>
                  <a:pt x="11236" y="13268"/>
                  <a:pt x="6692" y="19323"/>
                </a:cubicBezTo>
                <a:cubicBezTo>
                  <a:pt x="2108" y="25431"/>
                  <a:pt x="810" y="33384"/>
                  <a:pt x="2906" y="40337"/>
                </a:cubicBezTo>
                <a:cubicBezTo>
                  <a:pt x="3989" y="43933"/>
                  <a:pt x="5930" y="47326"/>
                  <a:pt x="6228" y="51088"/>
                </a:cubicBezTo>
                <a:cubicBezTo>
                  <a:pt x="6954" y="60411"/>
                  <a:pt x="1" y="67817"/>
                  <a:pt x="5502" y="77008"/>
                </a:cubicBezTo>
                <a:cubicBezTo>
                  <a:pt x="8907" y="82688"/>
                  <a:pt x="14765" y="85855"/>
                  <a:pt x="21849" y="86259"/>
                </a:cubicBezTo>
                <a:cubicBezTo>
                  <a:pt x="22847" y="86317"/>
                  <a:pt x="23847" y="86337"/>
                  <a:pt x="24848" y="86337"/>
                </a:cubicBezTo>
                <a:cubicBezTo>
                  <a:pt x="27150" y="86337"/>
                  <a:pt x="29457" y="86231"/>
                  <a:pt x="31754" y="86231"/>
                </a:cubicBezTo>
                <a:cubicBezTo>
                  <a:pt x="33441" y="86231"/>
                  <a:pt x="35122" y="86288"/>
                  <a:pt x="36791" y="86486"/>
                </a:cubicBezTo>
                <a:cubicBezTo>
                  <a:pt x="41554" y="87045"/>
                  <a:pt x="46019" y="88712"/>
                  <a:pt x="50650" y="89808"/>
                </a:cubicBezTo>
                <a:cubicBezTo>
                  <a:pt x="52792" y="90310"/>
                  <a:pt x="54938" y="90549"/>
                  <a:pt x="57057" y="90549"/>
                </a:cubicBezTo>
                <a:cubicBezTo>
                  <a:pt x="69987" y="90549"/>
                  <a:pt x="81896" y="81663"/>
                  <a:pt x="85702" y="69746"/>
                </a:cubicBezTo>
                <a:cubicBezTo>
                  <a:pt x="87119" y="65293"/>
                  <a:pt x="87643" y="60947"/>
                  <a:pt x="86488" y="56494"/>
                </a:cubicBezTo>
                <a:cubicBezTo>
                  <a:pt x="85333" y="52089"/>
                  <a:pt x="83095" y="47814"/>
                  <a:pt x="83499" y="43111"/>
                </a:cubicBezTo>
                <a:cubicBezTo>
                  <a:pt x="83880" y="38396"/>
                  <a:pt x="86964" y="34170"/>
                  <a:pt x="88548" y="29633"/>
                </a:cubicBezTo>
                <a:cubicBezTo>
                  <a:pt x="91643" y="20811"/>
                  <a:pt x="88548" y="10595"/>
                  <a:pt x="80987" y="4892"/>
                </a:cubicBezTo>
                <a:cubicBezTo>
                  <a:pt x="76701" y="1666"/>
                  <a:pt x="71126" y="1"/>
                  <a:pt x="65495"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3"/>
          <p:cNvSpPr/>
          <p:nvPr/>
        </p:nvSpPr>
        <p:spPr>
          <a:xfrm>
            <a:off x="1762601" y="3033838"/>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1104" name="Google Shape;1104;p33"/>
          <p:cNvSpPr txBox="1"/>
          <p:nvPr/>
        </p:nvSpPr>
        <p:spPr>
          <a:xfrm>
            <a:off x="1788576" y="3033850"/>
            <a:ext cx="2139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1</a:t>
            </a:r>
            <a:endParaRPr sz="2500">
              <a:solidFill>
                <a:srgbClr val="83C5BE"/>
              </a:solidFill>
              <a:latin typeface="Pacifico"/>
              <a:ea typeface="Pacifico"/>
              <a:cs typeface="Pacifico"/>
              <a:sym typeface="Pacifico"/>
            </a:endParaRPr>
          </a:p>
        </p:txBody>
      </p:sp>
      <p:sp>
        <p:nvSpPr>
          <p:cNvPr id="1105" name="Google Shape;1105;p33"/>
          <p:cNvSpPr/>
          <p:nvPr/>
        </p:nvSpPr>
        <p:spPr>
          <a:xfrm>
            <a:off x="1732881" y="4886440"/>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1106" name="Google Shape;1106;p33"/>
          <p:cNvSpPr txBox="1"/>
          <p:nvPr/>
        </p:nvSpPr>
        <p:spPr>
          <a:xfrm>
            <a:off x="1770819" y="4886440"/>
            <a:ext cx="1965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3</a:t>
            </a:r>
            <a:endParaRPr sz="2500">
              <a:solidFill>
                <a:srgbClr val="83C5BE"/>
              </a:solidFill>
              <a:latin typeface="Pacifico"/>
              <a:ea typeface="Pacifico"/>
              <a:cs typeface="Pacifico"/>
              <a:sym typeface="Pacifico"/>
            </a:endParaRPr>
          </a:p>
        </p:txBody>
      </p:sp>
      <p:pic>
        <p:nvPicPr>
          <p:cNvPr id="1107" name="Google Shape;1107;p33"/>
          <p:cNvPicPr preferRelativeResize="0"/>
          <p:nvPr/>
        </p:nvPicPr>
        <p:blipFill rotWithShape="1">
          <a:blip r:embed="rId3">
            <a:alphaModFix/>
          </a:blip>
          <a:srcRect b="0" l="48757" r="0" t="0"/>
          <a:stretch/>
        </p:blipFill>
        <p:spPr>
          <a:xfrm>
            <a:off x="541175" y="3307950"/>
            <a:ext cx="1500676" cy="1840850"/>
          </a:xfrm>
          <a:prstGeom prst="rect">
            <a:avLst/>
          </a:prstGeom>
          <a:noFill/>
          <a:ln>
            <a:noFill/>
          </a:ln>
        </p:spPr>
      </p:pic>
      <p:sp>
        <p:nvSpPr>
          <p:cNvPr id="1108" name="Google Shape;1108;p33"/>
          <p:cNvSpPr txBox="1"/>
          <p:nvPr/>
        </p:nvSpPr>
        <p:spPr>
          <a:xfrm>
            <a:off x="2121768" y="2864425"/>
            <a:ext cx="45360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 intestines protrude through a central defect of all layers of the abdominal wall.</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Void of skin (this is the difference from Umbilical hernia)</a:t>
            </a:r>
            <a:endParaRPr sz="1200">
              <a:solidFill>
                <a:srgbClr val="6AA84F"/>
              </a:solidFill>
              <a:latin typeface="Mada"/>
              <a:ea typeface="Mada"/>
              <a:cs typeface="Mada"/>
              <a:sym typeface="Mada"/>
            </a:endParaRPr>
          </a:p>
        </p:txBody>
      </p:sp>
      <p:sp>
        <p:nvSpPr>
          <p:cNvPr id="1109" name="Google Shape;1109;p33"/>
          <p:cNvSpPr txBox="1"/>
          <p:nvPr/>
        </p:nvSpPr>
        <p:spPr>
          <a:xfrm>
            <a:off x="2644493" y="3805975"/>
            <a:ext cx="45360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Their only covering is a thin, transparent membrane formed from the remnant of the coverings of the yolk sac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If this membrane ruptures, death from peritonitis may follow.</a:t>
            </a:r>
            <a:endParaRPr sz="1200">
              <a:latin typeface="Mada"/>
              <a:ea typeface="Mada"/>
              <a:cs typeface="Mada"/>
              <a:sym typeface="Mada"/>
            </a:endParaRPr>
          </a:p>
        </p:txBody>
      </p:sp>
      <p:sp>
        <p:nvSpPr>
          <p:cNvPr id="1110" name="Google Shape;1110;p33"/>
          <p:cNvSpPr txBox="1"/>
          <p:nvPr/>
        </p:nvSpPr>
        <p:spPr>
          <a:xfrm>
            <a:off x="2266425" y="4665575"/>
            <a:ext cx="45360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Present at birth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Represents an intrauterine</a:t>
            </a:r>
            <a:r>
              <a:rPr b="1" lang="en-GB" sz="1200">
                <a:latin typeface="Mada"/>
                <a:ea typeface="Mada"/>
                <a:cs typeface="Mada"/>
                <a:sym typeface="Mada"/>
              </a:rPr>
              <a:t> failure of the intestines to return to the abdomen</a:t>
            </a:r>
            <a:r>
              <a:rPr lang="en-GB"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combined with a failure of the two sides of the laterally developing abdominal wall to unite to cover the embryonic defect</a:t>
            </a:r>
            <a:endParaRPr sz="1200">
              <a:latin typeface="Mada"/>
              <a:ea typeface="Mada"/>
              <a:cs typeface="Mada"/>
              <a:sym typeface="Mada"/>
            </a:endParaRPr>
          </a:p>
        </p:txBody>
      </p:sp>
      <p:grpSp>
        <p:nvGrpSpPr>
          <p:cNvPr id="1111" name="Google Shape;1111;p33"/>
          <p:cNvGrpSpPr/>
          <p:nvPr/>
        </p:nvGrpSpPr>
        <p:grpSpPr>
          <a:xfrm>
            <a:off x="343944" y="6220265"/>
            <a:ext cx="467181" cy="476434"/>
            <a:chOff x="2410712" y="2415450"/>
            <a:chExt cx="312600" cy="312600"/>
          </a:xfrm>
        </p:grpSpPr>
        <p:sp>
          <p:nvSpPr>
            <p:cNvPr id="1112" name="Google Shape;1112;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4" name="Google Shape;1114;p33"/>
          <p:cNvSpPr txBox="1"/>
          <p:nvPr/>
        </p:nvSpPr>
        <p:spPr>
          <a:xfrm>
            <a:off x="801225" y="6246900"/>
            <a:ext cx="369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Umbilical Granuloma</a:t>
            </a:r>
            <a:endParaRPr b="1" sz="1800">
              <a:solidFill>
                <a:srgbClr val="006D77"/>
              </a:solidFill>
              <a:highlight>
                <a:srgbClr val="EDF9F9"/>
              </a:highlight>
              <a:latin typeface="Lora"/>
              <a:ea typeface="Lora"/>
              <a:cs typeface="Lora"/>
              <a:sym typeface="Lora"/>
            </a:endParaRPr>
          </a:p>
        </p:txBody>
      </p:sp>
      <p:pic>
        <p:nvPicPr>
          <p:cNvPr id="1115" name="Google Shape;1115;p33"/>
          <p:cNvPicPr preferRelativeResize="0"/>
          <p:nvPr/>
        </p:nvPicPr>
        <p:blipFill>
          <a:blip r:embed="rId4">
            <a:alphaModFix/>
          </a:blip>
          <a:stretch>
            <a:fillRect/>
          </a:stretch>
        </p:blipFill>
        <p:spPr>
          <a:xfrm>
            <a:off x="3958750" y="2123700"/>
            <a:ext cx="1101918" cy="738900"/>
          </a:xfrm>
          <a:prstGeom prst="rect">
            <a:avLst/>
          </a:prstGeom>
          <a:noFill/>
          <a:ln>
            <a:noFill/>
          </a:ln>
        </p:spPr>
      </p:pic>
      <p:sp>
        <p:nvSpPr>
          <p:cNvPr id="1116" name="Google Shape;1116;p33"/>
          <p:cNvSpPr/>
          <p:nvPr/>
        </p:nvSpPr>
        <p:spPr>
          <a:xfrm>
            <a:off x="3924575" y="2034125"/>
            <a:ext cx="1182000" cy="901500"/>
          </a:xfrm>
          <a:prstGeom prst="rect">
            <a:avLst/>
          </a:prstGeom>
          <a:noFill/>
          <a:ln cap="flat" cmpd="sng" w="9525">
            <a:solidFill>
              <a:srgbClr val="FFDDD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7" name="Google Shape;1117;p33"/>
          <p:cNvPicPr preferRelativeResize="0"/>
          <p:nvPr/>
        </p:nvPicPr>
        <p:blipFill>
          <a:blip r:embed="rId5">
            <a:alphaModFix/>
          </a:blip>
          <a:stretch>
            <a:fillRect/>
          </a:stretch>
        </p:blipFill>
        <p:spPr>
          <a:xfrm>
            <a:off x="3493356" y="6079275"/>
            <a:ext cx="2032705" cy="738900"/>
          </a:xfrm>
          <a:prstGeom prst="rect">
            <a:avLst/>
          </a:prstGeom>
          <a:noFill/>
          <a:ln cap="flat" cmpd="sng" w="19050">
            <a:solidFill>
              <a:srgbClr val="FFDDD2"/>
            </a:solidFill>
            <a:prstDash val="lgDash"/>
            <a:round/>
            <a:headEnd len="sm" w="sm" type="none"/>
            <a:tailEnd len="sm" w="sm" type="none"/>
          </a:ln>
        </p:spPr>
      </p:pic>
      <p:cxnSp>
        <p:nvCxnSpPr>
          <p:cNvPr id="1118" name="Google Shape;1118;p33"/>
          <p:cNvCxnSpPr/>
          <p:nvPr/>
        </p:nvCxnSpPr>
        <p:spPr>
          <a:xfrm>
            <a:off x="940250" y="6894375"/>
            <a:ext cx="3900" cy="2997000"/>
          </a:xfrm>
          <a:prstGeom prst="straightConnector1">
            <a:avLst/>
          </a:prstGeom>
          <a:noFill/>
          <a:ln cap="flat" cmpd="sng" w="28575">
            <a:solidFill>
              <a:srgbClr val="FFDDD2"/>
            </a:solidFill>
            <a:prstDash val="solid"/>
            <a:round/>
            <a:headEnd len="med" w="med" type="oval"/>
            <a:tailEnd len="med" w="med" type="oval"/>
          </a:ln>
        </p:spPr>
      </p:cxnSp>
      <p:cxnSp>
        <p:nvCxnSpPr>
          <p:cNvPr id="1119" name="Google Shape;1119;p33"/>
          <p:cNvCxnSpPr>
            <a:stCxn id="1120" idx="6"/>
          </p:cNvCxnSpPr>
          <p:nvPr/>
        </p:nvCxnSpPr>
        <p:spPr>
          <a:xfrm flipH="1" rot="10800000">
            <a:off x="1053059" y="8382540"/>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1121" name="Google Shape;1121;p33"/>
          <p:cNvCxnSpPr/>
          <p:nvPr/>
        </p:nvCxnSpPr>
        <p:spPr>
          <a:xfrm flipH="1" rot="10800000">
            <a:off x="1053059" y="9388590"/>
            <a:ext cx="242400" cy="600"/>
          </a:xfrm>
          <a:prstGeom prst="straightConnector1">
            <a:avLst/>
          </a:prstGeom>
          <a:noFill/>
          <a:ln cap="flat" cmpd="sng" w="19050">
            <a:solidFill>
              <a:srgbClr val="83C5BE"/>
            </a:solidFill>
            <a:prstDash val="solid"/>
            <a:round/>
            <a:headEnd len="med" w="med" type="none"/>
            <a:tailEnd len="med" w="med" type="oval"/>
          </a:ln>
        </p:spPr>
      </p:cxnSp>
      <p:sp>
        <p:nvSpPr>
          <p:cNvPr id="1122" name="Google Shape;1122;p33"/>
          <p:cNvSpPr/>
          <p:nvPr/>
        </p:nvSpPr>
        <p:spPr>
          <a:xfrm>
            <a:off x="700739" y="81411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3"/>
          <p:cNvSpPr/>
          <p:nvPr/>
        </p:nvSpPr>
        <p:spPr>
          <a:xfrm>
            <a:off x="838859" y="8276040"/>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3"/>
          <p:cNvSpPr/>
          <p:nvPr/>
        </p:nvSpPr>
        <p:spPr>
          <a:xfrm>
            <a:off x="700739" y="91317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3"/>
          <p:cNvSpPr/>
          <p:nvPr/>
        </p:nvSpPr>
        <p:spPr>
          <a:xfrm>
            <a:off x="838859" y="9281788"/>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5" name="Google Shape;1125;p33"/>
          <p:cNvCxnSpPr/>
          <p:nvPr/>
        </p:nvCxnSpPr>
        <p:spPr>
          <a:xfrm flipH="1" rot="10800000">
            <a:off x="1053059" y="7349215"/>
            <a:ext cx="242400" cy="600"/>
          </a:xfrm>
          <a:prstGeom prst="straightConnector1">
            <a:avLst/>
          </a:prstGeom>
          <a:noFill/>
          <a:ln cap="flat" cmpd="sng" w="19050">
            <a:solidFill>
              <a:srgbClr val="83C5BE"/>
            </a:solidFill>
            <a:prstDash val="solid"/>
            <a:round/>
            <a:headEnd len="med" w="med" type="none"/>
            <a:tailEnd len="med" w="med" type="oval"/>
          </a:ln>
        </p:spPr>
      </p:cxnSp>
      <p:sp>
        <p:nvSpPr>
          <p:cNvPr id="1126" name="Google Shape;1126;p33"/>
          <p:cNvSpPr/>
          <p:nvPr/>
        </p:nvSpPr>
        <p:spPr>
          <a:xfrm>
            <a:off x="700739" y="7107575"/>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3"/>
          <p:cNvSpPr/>
          <p:nvPr/>
        </p:nvSpPr>
        <p:spPr>
          <a:xfrm>
            <a:off x="838859" y="7242425"/>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3"/>
          <p:cNvSpPr txBox="1"/>
          <p:nvPr/>
        </p:nvSpPr>
        <p:spPr>
          <a:xfrm>
            <a:off x="1498426" y="6938875"/>
            <a:ext cx="5341500" cy="10986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It is a mass that occur in the umbilical ring, as result of inflammation, Granuloma and </a:t>
            </a:r>
            <a:r>
              <a:rPr lang="en-GB" sz="1200">
                <a:latin typeface="Mada"/>
                <a:ea typeface="Mada"/>
                <a:cs typeface="Mada"/>
                <a:sym typeface="Mada"/>
              </a:rPr>
              <a:t>excessive granulation tissue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baby presents with an </a:t>
            </a:r>
            <a:r>
              <a:rPr lang="en-GB" sz="1200">
                <a:latin typeface="Mada"/>
                <a:ea typeface="Mada"/>
                <a:cs typeface="Mada"/>
                <a:sym typeface="Mada"/>
              </a:rPr>
              <a:t>inflated </a:t>
            </a:r>
            <a:r>
              <a:rPr lang="en-GB" sz="1200">
                <a:latin typeface="Mada"/>
                <a:ea typeface="Mada"/>
                <a:cs typeface="Mada"/>
                <a:sym typeface="Mada"/>
              </a:rPr>
              <a:t>umbilicus overlied by a bright-red, moist, friable, sometimes hemispherical mass of </a:t>
            </a:r>
            <a:r>
              <a:rPr b="1" lang="en-GB" sz="1200">
                <a:latin typeface="Mada"/>
                <a:ea typeface="Mada"/>
                <a:cs typeface="Mada"/>
                <a:sym typeface="Mada"/>
              </a:rPr>
              <a:t>bleeding</a:t>
            </a:r>
            <a:r>
              <a:rPr lang="en-GB" sz="1200">
                <a:latin typeface="Mada"/>
                <a:ea typeface="Mada"/>
                <a:cs typeface="Mada"/>
                <a:sym typeface="Mada"/>
              </a:rPr>
              <a:t> granulation tissue </a:t>
            </a:r>
            <a:endParaRPr sz="1200">
              <a:latin typeface="Mada"/>
              <a:ea typeface="Mada"/>
              <a:cs typeface="Mada"/>
              <a:sym typeface="Mada"/>
            </a:endParaRPr>
          </a:p>
        </p:txBody>
      </p:sp>
      <p:sp>
        <p:nvSpPr>
          <p:cNvPr id="1129" name="Google Shape;1129;p33"/>
          <p:cNvSpPr txBox="1"/>
          <p:nvPr/>
        </p:nvSpPr>
        <p:spPr>
          <a:xfrm>
            <a:off x="1498426" y="9029475"/>
            <a:ext cx="53415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Not present at birth. It occur gradually  after the umbilical cord has been tied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Usually regress </a:t>
            </a:r>
            <a:r>
              <a:rPr lang="en-GB" sz="1200">
                <a:latin typeface="Mada"/>
                <a:ea typeface="Mada"/>
                <a:cs typeface="Mada"/>
                <a:sym typeface="Mada"/>
              </a:rPr>
              <a:t>spontaneously</a:t>
            </a:r>
            <a:r>
              <a:rPr lang="en-GB" sz="1200">
                <a:latin typeface="Mada"/>
                <a:ea typeface="Mada"/>
                <a:cs typeface="Mada"/>
                <a:sym typeface="Mada"/>
              </a:rPr>
              <a:t> in the first month, if not the possibility of a patent vitello-intestinal duct or an umbilical adenoma should be considered.</a:t>
            </a:r>
            <a:endParaRPr sz="1200">
              <a:latin typeface="Mada"/>
              <a:ea typeface="Mada"/>
              <a:cs typeface="Mada"/>
              <a:sym typeface="Mada"/>
            </a:endParaRPr>
          </a:p>
        </p:txBody>
      </p:sp>
      <p:sp>
        <p:nvSpPr>
          <p:cNvPr id="1130" name="Google Shape;1130;p33"/>
          <p:cNvSpPr txBox="1"/>
          <p:nvPr/>
        </p:nvSpPr>
        <p:spPr>
          <a:xfrm>
            <a:off x="1601300" y="8191275"/>
            <a:ext cx="52011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t>
            </a:r>
            <a:r>
              <a:rPr lang="en-GB" sz="1200">
                <a:solidFill>
                  <a:srgbClr val="CC0000"/>
                </a:solidFill>
                <a:latin typeface="Mada"/>
                <a:ea typeface="Mada"/>
                <a:cs typeface="Mada"/>
                <a:sym typeface="Mada"/>
              </a:rPr>
              <a:t>You need to send a specimen for pathology to confirm it is a granulation tissue)</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p:txBody>
      </p:sp>
      <p:sp>
        <p:nvSpPr>
          <p:cNvPr id="1131" name="Google Shape;1131;p33"/>
          <p:cNvSpPr/>
          <p:nvPr/>
        </p:nvSpPr>
        <p:spPr>
          <a:xfrm>
            <a:off x="5411375" y="260350"/>
            <a:ext cx="15810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Norman Browse</a:t>
            </a:r>
            <a:endParaRPr b="1" sz="1500">
              <a:solidFill>
                <a:srgbClr val="1C4588"/>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7" name="Google Shape;1137;p34"/>
          <p:cNvGrpSpPr/>
          <p:nvPr/>
        </p:nvGrpSpPr>
        <p:grpSpPr>
          <a:xfrm>
            <a:off x="343944" y="941040"/>
            <a:ext cx="467181" cy="476434"/>
            <a:chOff x="2410712" y="2415450"/>
            <a:chExt cx="312600" cy="312600"/>
          </a:xfrm>
        </p:grpSpPr>
        <p:sp>
          <p:nvSpPr>
            <p:cNvPr id="1138" name="Google Shape;1138;p3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0" name="Google Shape;1140;p34"/>
          <p:cNvSpPr txBox="1"/>
          <p:nvPr/>
        </p:nvSpPr>
        <p:spPr>
          <a:xfrm>
            <a:off x="801225" y="967675"/>
            <a:ext cx="369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Umbilical Fistula</a:t>
            </a:r>
            <a:endParaRPr b="1" sz="1800">
              <a:solidFill>
                <a:srgbClr val="006D77"/>
              </a:solidFill>
              <a:highlight>
                <a:srgbClr val="EDF9F9"/>
              </a:highlight>
              <a:latin typeface="Lora"/>
              <a:ea typeface="Lora"/>
              <a:cs typeface="Lora"/>
              <a:sym typeface="Lora"/>
            </a:endParaRPr>
          </a:p>
        </p:txBody>
      </p:sp>
      <p:sp>
        <p:nvSpPr>
          <p:cNvPr id="1141" name="Google Shape;1141;p34"/>
          <p:cNvSpPr txBox="1"/>
          <p:nvPr/>
        </p:nvSpPr>
        <p:spPr>
          <a:xfrm>
            <a:off x="1123100" y="1502625"/>
            <a:ext cx="5997300" cy="732900"/>
          </a:xfrm>
          <a:prstGeom prst="rect">
            <a:avLst/>
          </a:prstGeom>
          <a:noFill/>
          <a:ln>
            <a:noFill/>
          </a:ln>
        </p:spPr>
        <p:txBody>
          <a:bodyPr anchorCtr="0" anchor="t" bIns="91425" lIns="91425" spcFirstLastPara="1" rIns="91425" wrap="square" tIns="91425">
            <a:spAutoFit/>
          </a:bodyPr>
          <a:lstStyle/>
          <a:p>
            <a:pPr indent="-304800" lvl="0" marL="45720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Four structures pass through the umbilicus during fetal growth: the umbilical vein, the umbilical arteries, </a:t>
            </a:r>
            <a:r>
              <a:rPr b="1" lang="en-GB" sz="1200">
                <a:solidFill>
                  <a:schemeClr val="dk1"/>
                </a:solidFill>
                <a:latin typeface="Mada"/>
                <a:ea typeface="Mada"/>
                <a:cs typeface="Mada"/>
                <a:sym typeface="Mada"/>
              </a:rPr>
              <a:t>the vitello-intestinal duct and the urachus</a:t>
            </a:r>
            <a:r>
              <a:rPr lang="en-GB" sz="1200">
                <a:solidFill>
                  <a:schemeClr val="dk1"/>
                </a:solidFill>
                <a:latin typeface="Mada"/>
                <a:ea typeface="Mada"/>
                <a:cs typeface="Mada"/>
                <a:sym typeface="Mada"/>
              </a:rPr>
              <a:t>. If either of the last two tubes fails to close properly, there will be an intestinal or a urinary fistula.</a:t>
            </a:r>
            <a:endParaRPr sz="1200">
              <a:solidFill>
                <a:schemeClr val="dk1"/>
              </a:solidFill>
              <a:latin typeface="Mada"/>
              <a:ea typeface="Mada"/>
              <a:cs typeface="Mada"/>
              <a:sym typeface="Mada"/>
            </a:endParaRPr>
          </a:p>
        </p:txBody>
      </p:sp>
      <p:grpSp>
        <p:nvGrpSpPr>
          <p:cNvPr id="1142" name="Google Shape;1142;p34"/>
          <p:cNvGrpSpPr/>
          <p:nvPr/>
        </p:nvGrpSpPr>
        <p:grpSpPr>
          <a:xfrm>
            <a:off x="618200" y="1757580"/>
            <a:ext cx="334138" cy="413480"/>
            <a:chOff x="4960900" y="2433225"/>
            <a:chExt cx="48525" cy="60050"/>
          </a:xfrm>
        </p:grpSpPr>
        <p:sp>
          <p:nvSpPr>
            <p:cNvPr id="1143" name="Google Shape;1143;p34"/>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4"/>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5" name="Google Shape;1145;p34"/>
          <p:cNvSpPr/>
          <p:nvPr/>
        </p:nvSpPr>
        <p:spPr>
          <a:xfrm>
            <a:off x="682475" y="2720925"/>
            <a:ext cx="2817300" cy="74541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46" name="Google Shape;1146;p34"/>
          <p:cNvCxnSpPr/>
          <p:nvPr/>
        </p:nvCxnSpPr>
        <p:spPr>
          <a:xfrm>
            <a:off x="3499784" y="3229638"/>
            <a:ext cx="705900" cy="0"/>
          </a:xfrm>
          <a:prstGeom prst="straightConnector1">
            <a:avLst/>
          </a:prstGeom>
          <a:noFill/>
          <a:ln cap="flat" cmpd="sng" w="19050">
            <a:solidFill>
              <a:srgbClr val="83C5BE"/>
            </a:solidFill>
            <a:prstDash val="solid"/>
            <a:round/>
            <a:headEnd len="med" w="med" type="none"/>
            <a:tailEnd len="med" w="med" type="oval"/>
          </a:ln>
        </p:spPr>
      </p:cxnSp>
      <p:sp>
        <p:nvSpPr>
          <p:cNvPr id="1147" name="Google Shape;1147;p34"/>
          <p:cNvSpPr txBox="1"/>
          <p:nvPr/>
        </p:nvSpPr>
        <p:spPr>
          <a:xfrm>
            <a:off x="3559425" y="2788800"/>
            <a:ext cx="36924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Patent Vitello-intestinal tract</a:t>
            </a:r>
            <a:endParaRPr b="1" i="0" sz="1800" u="none" cap="none" strike="noStrike">
              <a:solidFill>
                <a:srgbClr val="006D77"/>
              </a:solidFill>
              <a:highlight>
                <a:srgbClr val="EDF9F9"/>
              </a:highlight>
              <a:latin typeface="Lora"/>
              <a:ea typeface="Lora"/>
              <a:cs typeface="Lora"/>
              <a:sym typeface="Lora"/>
            </a:endParaRPr>
          </a:p>
        </p:txBody>
      </p:sp>
      <p:sp>
        <p:nvSpPr>
          <p:cNvPr id="1148" name="Google Shape;1148;p34"/>
          <p:cNvSpPr txBox="1"/>
          <p:nvPr/>
        </p:nvSpPr>
        <p:spPr>
          <a:xfrm>
            <a:off x="3663325" y="3272100"/>
            <a:ext cx="3227100" cy="1069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The vitello-intestinal duct runs in intrauterine life from the apex of the midgut loop to the yolk sac. It is normally obliterated </a:t>
            </a:r>
            <a:r>
              <a:rPr b="1" lang="en-GB" sz="1100">
                <a:solidFill>
                  <a:schemeClr val="dk1"/>
                </a:solidFill>
                <a:latin typeface="Mada"/>
                <a:ea typeface="Mada"/>
                <a:cs typeface="Mada"/>
                <a:sym typeface="Mada"/>
              </a:rPr>
              <a:t>long</a:t>
            </a:r>
            <a:r>
              <a:rPr lang="en-GB" sz="1100">
                <a:solidFill>
                  <a:schemeClr val="dk1"/>
                </a:solidFill>
                <a:latin typeface="Mada"/>
                <a:ea typeface="Mada"/>
                <a:cs typeface="Mada"/>
                <a:sym typeface="Mada"/>
              </a:rPr>
              <a:t> before birth</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not, it may persist as meckel’s diverticulum, or rarely develop into another complication (Figure A)</a:t>
            </a:r>
            <a:endParaRPr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(A) A Meckel’s diverticulum.</a:t>
            </a:r>
            <a:endParaRPr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(B) A fibrous cord to the ileum.</a:t>
            </a:r>
            <a:endParaRPr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(C) An umbilical intestinal fistula.</a:t>
            </a:r>
            <a:endParaRPr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(D) An enterocystoma.</a:t>
            </a:r>
            <a:endParaRPr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(E) An umbilical sinus</a:t>
            </a:r>
            <a:endParaRPr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(F) An enteroteratoma.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Can Present either as </a:t>
            </a:r>
            <a:r>
              <a:rPr b="1" lang="en-GB" sz="1100">
                <a:solidFill>
                  <a:schemeClr val="dk1"/>
                </a:solidFill>
                <a:latin typeface="Mada"/>
                <a:ea typeface="Mada"/>
                <a:cs typeface="Mada"/>
                <a:sym typeface="Mada"/>
              </a:rPr>
              <a:t>a complicated Intestinal fistula</a:t>
            </a:r>
            <a:r>
              <a:rPr b="1" lang="en-GB" sz="1100">
                <a:solidFill>
                  <a:srgbClr val="999999"/>
                </a:solidFill>
                <a:latin typeface="Mada"/>
                <a:ea typeface="Mada"/>
                <a:cs typeface="Mada"/>
                <a:sym typeface="Mada"/>
              </a:rPr>
              <a:t> in which food leak from the umbilicus</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or resembles umbilical granuloma</a:t>
            </a:r>
            <a:endParaRPr sz="1100">
              <a:solidFill>
                <a:schemeClr val="dk1"/>
              </a:solidFill>
              <a:latin typeface="Mada"/>
              <a:ea typeface="Mada"/>
              <a:cs typeface="Mada"/>
              <a:sym typeface="Mada"/>
            </a:endParaRPr>
          </a:p>
        </p:txBody>
      </p:sp>
      <p:cxnSp>
        <p:nvCxnSpPr>
          <p:cNvPr id="1149" name="Google Shape;1149;p34"/>
          <p:cNvCxnSpPr/>
          <p:nvPr/>
        </p:nvCxnSpPr>
        <p:spPr>
          <a:xfrm>
            <a:off x="3499784" y="6919863"/>
            <a:ext cx="705900" cy="0"/>
          </a:xfrm>
          <a:prstGeom prst="straightConnector1">
            <a:avLst/>
          </a:prstGeom>
          <a:noFill/>
          <a:ln cap="flat" cmpd="sng" w="19050">
            <a:solidFill>
              <a:srgbClr val="83C5BE"/>
            </a:solidFill>
            <a:prstDash val="solid"/>
            <a:round/>
            <a:headEnd len="med" w="med" type="none"/>
            <a:tailEnd len="med" w="med" type="oval"/>
          </a:ln>
        </p:spPr>
      </p:cxnSp>
      <p:sp>
        <p:nvSpPr>
          <p:cNvPr id="1150" name="Google Shape;1150;p34"/>
          <p:cNvSpPr txBox="1"/>
          <p:nvPr/>
        </p:nvSpPr>
        <p:spPr>
          <a:xfrm>
            <a:off x="3559425" y="6479013"/>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Patent Urachus</a:t>
            </a:r>
            <a:endParaRPr b="1" i="0" sz="1800" u="none" cap="none" strike="noStrike">
              <a:solidFill>
                <a:srgbClr val="006D77"/>
              </a:solidFill>
              <a:highlight>
                <a:srgbClr val="EDF9F9"/>
              </a:highlight>
              <a:latin typeface="Lora"/>
              <a:ea typeface="Lora"/>
              <a:cs typeface="Lora"/>
              <a:sym typeface="Lora"/>
            </a:endParaRPr>
          </a:p>
        </p:txBody>
      </p:sp>
      <p:sp>
        <p:nvSpPr>
          <p:cNvPr id="1151" name="Google Shape;1151;p34"/>
          <p:cNvSpPr txBox="1"/>
          <p:nvPr/>
        </p:nvSpPr>
        <p:spPr>
          <a:xfrm>
            <a:off x="3663325" y="7008675"/>
            <a:ext cx="3457200" cy="1069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A patent urachus can become a track through which urine can leak through umbilicus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Rare in children, more common in adults with chronic retention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The patient complains of a watery discharge from the umbilicus. (this discharge usually caused by umbilical infection, </a:t>
            </a:r>
            <a:r>
              <a:rPr lang="en-GB" sz="1100">
                <a:solidFill>
                  <a:srgbClr val="999999"/>
                </a:solidFill>
                <a:latin typeface="Mada"/>
                <a:ea typeface="Mada"/>
                <a:cs typeface="Mada"/>
                <a:sym typeface="Mada"/>
              </a:rPr>
              <a:t>bladder fistula in which urine leak through the umbilicus is a complication)</a:t>
            </a:r>
            <a:endParaRPr sz="1100">
              <a:solidFill>
                <a:srgbClr val="999999"/>
              </a:solidFill>
              <a:latin typeface="Mada"/>
              <a:ea typeface="Mada"/>
              <a:cs typeface="Mada"/>
              <a:sym typeface="Mada"/>
            </a:endParaRPr>
          </a:p>
        </p:txBody>
      </p:sp>
      <p:sp>
        <p:nvSpPr>
          <p:cNvPr id="1152" name="Google Shape;1152;p34"/>
          <p:cNvSpPr/>
          <p:nvPr/>
        </p:nvSpPr>
        <p:spPr>
          <a:xfrm>
            <a:off x="630575" y="2561500"/>
            <a:ext cx="21318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Norman’s Pictures</a:t>
            </a:r>
            <a:endParaRPr b="1" sz="1500">
              <a:solidFill>
                <a:srgbClr val="1C4588"/>
              </a:solidFill>
              <a:latin typeface="Mada"/>
              <a:ea typeface="Mada"/>
              <a:cs typeface="Mada"/>
              <a:sym typeface="Mada"/>
            </a:endParaRPr>
          </a:p>
        </p:txBody>
      </p:sp>
      <p:pic>
        <p:nvPicPr>
          <p:cNvPr id="1153" name="Google Shape;1153;p34"/>
          <p:cNvPicPr preferRelativeResize="0"/>
          <p:nvPr/>
        </p:nvPicPr>
        <p:blipFill>
          <a:blip r:embed="rId3">
            <a:alphaModFix/>
          </a:blip>
          <a:stretch>
            <a:fillRect/>
          </a:stretch>
        </p:blipFill>
        <p:spPr>
          <a:xfrm>
            <a:off x="1009225" y="3134900"/>
            <a:ext cx="2163800" cy="1581001"/>
          </a:xfrm>
          <a:prstGeom prst="rect">
            <a:avLst/>
          </a:prstGeom>
          <a:noFill/>
          <a:ln>
            <a:noFill/>
          </a:ln>
        </p:spPr>
      </p:pic>
      <p:pic>
        <p:nvPicPr>
          <p:cNvPr id="1154" name="Google Shape;1154;p34"/>
          <p:cNvPicPr preferRelativeResize="0"/>
          <p:nvPr/>
        </p:nvPicPr>
        <p:blipFill>
          <a:blip r:embed="rId4">
            <a:alphaModFix/>
          </a:blip>
          <a:stretch>
            <a:fillRect/>
          </a:stretch>
        </p:blipFill>
        <p:spPr>
          <a:xfrm>
            <a:off x="1095675" y="4967100"/>
            <a:ext cx="2131800" cy="1249757"/>
          </a:xfrm>
          <a:prstGeom prst="rect">
            <a:avLst/>
          </a:prstGeom>
          <a:noFill/>
          <a:ln>
            <a:noFill/>
          </a:ln>
        </p:spPr>
      </p:pic>
      <p:sp>
        <p:nvSpPr>
          <p:cNvPr id="1155" name="Google Shape;1155;p34"/>
          <p:cNvSpPr txBox="1"/>
          <p:nvPr/>
        </p:nvSpPr>
        <p:spPr>
          <a:xfrm>
            <a:off x="818450" y="4768525"/>
            <a:ext cx="610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D6D7F"/>
                </a:solidFill>
                <a:highlight>
                  <a:srgbClr val="EDF9F9"/>
                </a:highlight>
                <a:latin typeface="Mada"/>
                <a:ea typeface="Mada"/>
                <a:cs typeface="Mada"/>
                <a:sym typeface="Mada"/>
              </a:rPr>
              <a:t>Figure A</a:t>
            </a:r>
            <a:endParaRPr b="1">
              <a:solidFill>
                <a:srgbClr val="3D6D7F"/>
              </a:solidFill>
              <a:highlight>
                <a:srgbClr val="EDF9F9"/>
              </a:highlight>
              <a:latin typeface="Mada"/>
              <a:ea typeface="Mada"/>
              <a:cs typeface="Mada"/>
              <a:sym typeface="Mada"/>
            </a:endParaRPr>
          </a:p>
        </p:txBody>
      </p:sp>
      <p:cxnSp>
        <p:nvCxnSpPr>
          <p:cNvPr id="1156" name="Google Shape;1156;p34"/>
          <p:cNvCxnSpPr/>
          <p:nvPr/>
        </p:nvCxnSpPr>
        <p:spPr>
          <a:xfrm>
            <a:off x="3488382" y="9273513"/>
            <a:ext cx="705900" cy="0"/>
          </a:xfrm>
          <a:prstGeom prst="straightConnector1">
            <a:avLst/>
          </a:prstGeom>
          <a:noFill/>
          <a:ln cap="flat" cmpd="sng" w="19050">
            <a:solidFill>
              <a:srgbClr val="83C5BE"/>
            </a:solidFill>
            <a:prstDash val="solid"/>
            <a:round/>
            <a:headEnd len="med" w="med" type="none"/>
            <a:tailEnd len="med" w="med" type="oval"/>
          </a:ln>
        </p:spPr>
      </p:cxnSp>
      <p:sp>
        <p:nvSpPr>
          <p:cNvPr id="1157" name="Google Shape;1157;p34"/>
          <p:cNvSpPr txBox="1"/>
          <p:nvPr/>
        </p:nvSpPr>
        <p:spPr>
          <a:xfrm>
            <a:off x="3548023" y="8832663"/>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Duct cyst</a:t>
            </a:r>
            <a:endParaRPr b="1" i="0" sz="1800" u="none" cap="none" strike="noStrike">
              <a:solidFill>
                <a:srgbClr val="006D77"/>
              </a:solidFill>
              <a:highlight>
                <a:srgbClr val="EDF9F9"/>
              </a:highlight>
              <a:latin typeface="Lora"/>
              <a:ea typeface="Lora"/>
              <a:cs typeface="Lora"/>
              <a:sym typeface="Lora"/>
            </a:endParaRPr>
          </a:p>
        </p:txBody>
      </p:sp>
      <p:pic>
        <p:nvPicPr>
          <p:cNvPr id="1158" name="Google Shape;1158;p34"/>
          <p:cNvPicPr preferRelativeResize="0"/>
          <p:nvPr/>
        </p:nvPicPr>
        <p:blipFill>
          <a:blip r:embed="rId5">
            <a:alphaModFix/>
          </a:blip>
          <a:stretch>
            <a:fillRect/>
          </a:stretch>
        </p:blipFill>
        <p:spPr>
          <a:xfrm>
            <a:off x="801225" y="6919875"/>
            <a:ext cx="2432350" cy="2235000"/>
          </a:xfrm>
          <a:prstGeom prst="rect">
            <a:avLst/>
          </a:prstGeom>
          <a:noFill/>
          <a:ln>
            <a:noFill/>
          </a:ln>
        </p:spPr>
      </p:pic>
      <p:sp>
        <p:nvSpPr>
          <p:cNvPr id="1159" name="Google Shape;1159;p34"/>
          <p:cNvSpPr txBox="1"/>
          <p:nvPr/>
        </p:nvSpPr>
        <p:spPr>
          <a:xfrm>
            <a:off x="3663325" y="9315975"/>
            <a:ext cx="34572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Both these tracts may partially close, leaving a patent segment that becomes a cyst.</a:t>
            </a:r>
            <a:endParaRPr sz="1100">
              <a:solidFill>
                <a:schemeClr val="dk1"/>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Vitello intestinal </a:t>
            </a:r>
            <a:r>
              <a:rPr b="1" lang="en-GB" sz="1100">
                <a:solidFill>
                  <a:srgbClr val="CC0000"/>
                </a:solidFill>
                <a:latin typeface="Mada"/>
                <a:ea typeface="Mada"/>
                <a:cs typeface="Mada"/>
                <a:sym typeface="Mada"/>
              </a:rPr>
              <a:t> tract leaves a small  mobile cyst</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Urachus tract cyst is immobile and large situated </a:t>
            </a:r>
            <a:r>
              <a:rPr b="1" lang="en-GB" sz="1100">
                <a:solidFill>
                  <a:srgbClr val="CC0000"/>
                </a:solidFill>
                <a:latin typeface="Mada"/>
                <a:ea typeface="Mada"/>
                <a:cs typeface="Mada"/>
                <a:sym typeface="Mada"/>
              </a:rPr>
              <a:t>below the umbilicus</a:t>
            </a:r>
            <a:endParaRPr b="1" sz="1100">
              <a:solidFill>
                <a:srgbClr val="CC0000"/>
              </a:solidFill>
              <a:latin typeface="Mada"/>
              <a:ea typeface="Mada"/>
              <a:cs typeface="Mada"/>
              <a:sym typeface="Mada"/>
            </a:endParaRPr>
          </a:p>
        </p:txBody>
      </p:sp>
      <p:cxnSp>
        <p:nvCxnSpPr>
          <p:cNvPr id="1160" name="Google Shape;1160;p34"/>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161" name="Google Shape;1161;p34"/>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4- Umbilicus Diseases</a:t>
            </a:r>
            <a:endParaRPr sz="2200"/>
          </a:p>
        </p:txBody>
      </p:sp>
      <p:sp>
        <p:nvSpPr>
          <p:cNvPr id="1162" name="Google Shape;1162;p34"/>
          <p:cNvSpPr/>
          <p:nvPr/>
        </p:nvSpPr>
        <p:spPr>
          <a:xfrm>
            <a:off x="5411375" y="260350"/>
            <a:ext cx="15810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Norman Browse</a:t>
            </a:r>
            <a:endParaRPr b="1" sz="1500">
              <a:solidFill>
                <a:srgbClr val="1C4588"/>
              </a:solidFill>
              <a:latin typeface="Mada"/>
              <a:ea typeface="Mada"/>
              <a:cs typeface="Mada"/>
              <a:sym typeface="Mad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3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8" name="Google Shape;1168;p35"/>
          <p:cNvGrpSpPr/>
          <p:nvPr/>
        </p:nvGrpSpPr>
        <p:grpSpPr>
          <a:xfrm>
            <a:off x="343944" y="941040"/>
            <a:ext cx="467181" cy="476434"/>
            <a:chOff x="2410712" y="2415450"/>
            <a:chExt cx="312600" cy="312600"/>
          </a:xfrm>
        </p:grpSpPr>
        <p:sp>
          <p:nvSpPr>
            <p:cNvPr id="1169" name="Google Shape;1169;p3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3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1" name="Google Shape;1171;p35"/>
          <p:cNvSpPr txBox="1"/>
          <p:nvPr/>
        </p:nvSpPr>
        <p:spPr>
          <a:xfrm>
            <a:off x="801225" y="967675"/>
            <a:ext cx="369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Umbilical Adenoma</a:t>
            </a:r>
            <a:endParaRPr b="1" sz="1800">
              <a:solidFill>
                <a:srgbClr val="006D77"/>
              </a:solidFill>
              <a:highlight>
                <a:srgbClr val="EDF9F9"/>
              </a:highlight>
              <a:latin typeface="Lora"/>
              <a:ea typeface="Lora"/>
              <a:cs typeface="Lora"/>
              <a:sym typeface="Lora"/>
            </a:endParaRPr>
          </a:p>
        </p:txBody>
      </p:sp>
      <p:grpSp>
        <p:nvGrpSpPr>
          <p:cNvPr id="1172" name="Google Shape;1172;p35"/>
          <p:cNvGrpSpPr/>
          <p:nvPr/>
        </p:nvGrpSpPr>
        <p:grpSpPr>
          <a:xfrm>
            <a:off x="618200" y="1757580"/>
            <a:ext cx="334138" cy="413480"/>
            <a:chOff x="4960900" y="2433225"/>
            <a:chExt cx="48525" cy="60050"/>
          </a:xfrm>
        </p:grpSpPr>
        <p:sp>
          <p:nvSpPr>
            <p:cNvPr id="1173" name="Google Shape;1173;p3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75" name="Google Shape;1175;p35"/>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176" name="Google Shape;1176;p3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4- Umbilicus Diseases</a:t>
            </a:r>
            <a:endParaRPr sz="2200"/>
          </a:p>
        </p:txBody>
      </p:sp>
      <p:sp>
        <p:nvSpPr>
          <p:cNvPr id="1177" name="Google Shape;1177;p35"/>
          <p:cNvSpPr/>
          <p:nvPr/>
        </p:nvSpPr>
        <p:spPr>
          <a:xfrm>
            <a:off x="5411375" y="260350"/>
            <a:ext cx="15810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Norman Browse</a:t>
            </a:r>
            <a:endParaRPr b="1" sz="1500">
              <a:solidFill>
                <a:srgbClr val="1C4588"/>
              </a:solidFill>
              <a:latin typeface="Mada"/>
              <a:ea typeface="Mada"/>
              <a:cs typeface="Mada"/>
              <a:sym typeface="Mada"/>
            </a:endParaRPr>
          </a:p>
        </p:txBody>
      </p:sp>
      <p:sp>
        <p:nvSpPr>
          <p:cNvPr id="1178" name="Google Shape;1178;p35"/>
          <p:cNvSpPr txBox="1"/>
          <p:nvPr/>
        </p:nvSpPr>
        <p:spPr>
          <a:xfrm>
            <a:off x="1095675" y="1455900"/>
            <a:ext cx="61398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The mother complains that the baby has a lump (Raspberry like) at the umbilicus and a mucous discharge.</a:t>
            </a:r>
            <a:endParaRPr sz="1100">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Pathology specimen for confirmation</a:t>
            </a:r>
            <a:endParaRPr sz="1100">
              <a:solidFill>
                <a:srgbClr val="999999"/>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An umbilical adenoma is a patch of intestinal epithelium left behind when the vitello-intestinal duct closes. </a:t>
            </a:r>
            <a:endParaRPr sz="1100">
              <a:latin typeface="Mada"/>
              <a:ea typeface="Mada"/>
              <a:cs typeface="Mada"/>
              <a:sym typeface="Mada"/>
            </a:endParaRPr>
          </a:p>
        </p:txBody>
      </p:sp>
      <p:grpSp>
        <p:nvGrpSpPr>
          <p:cNvPr id="1179" name="Google Shape;1179;p35"/>
          <p:cNvGrpSpPr/>
          <p:nvPr/>
        </p:nvGrpSpPr>
        <p:grpSpPr>
          <a:xfrm>
            <a:off x="343944" y="2665015"/>
            <a:ext cx="467181" cy="476434"/>
            <a:chOff x="2410712" y="2415450"/>
            <a:chExt cx="312600" cy="312600"/>
          </a:xfrm>
        </p:grpSpPr>
        <p:sp>
          <p:nvSpPr>
            <p:cNvPr id="1180" name="Google Shape;1180;p3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2" name="Google Shape;1182;p35"/>
          <p:cNvSpPr txBox="1"/>
          <p:nvPr/>
        </p:nvSpPr>
        <p:spPr>
          <a:xfrm>
            <a:off x="801225" y="2691650"/>
            <a:ext cx="369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Omphalitis</a:t>
            </a:r>
            <a:endParaRPr b="1" sz="1800">
              <a:solidFill>
                <a:srgbClr val="006D77"/>
              </a:solidFill>
              <a:highlight>
                <a:srgbClr val="EDF9F9"/>
              </a:highlight>
              <a:latin typeface="Lora"/>
              <a:ea typeface="Lora"/>
              <a:cs typeface="Lora"/>
              <a:sym typeface="Lora"/>
            </a:endParaRPr>
          </a:p>
        </p:txBody>
      </p:sp>
      <p:pic>
        <p:nvPicPr>
          <p:cNvPr id="1183" name="Google Shape;1183;p35"/>
          <p:cNvPicPr preferRelativeResize="0"/>
          <p:nvPr/>
        </p:nvPicPr>
        <p:blipFill>
          <a:blip r:embed="rId3">
            <a:alphaModFix/>
          </a:blip>
          <a:stretch>
            <a:fillRect/>
          </a:stretch>
        </p:blipFill>
        <p:spPr>
          <a:xfrm>
            <a:off x="618200" y="3371924"/>
            <a:ext cx="1217261" cy="1108200"/>
          </a:xfrm>
          <a:prstGeom prst="rect">
            <a:avLst/>
          </a:prstGeom>
          <a:noFill/>
          <a:ln>
            <a:noFill/>
          </a:ln>
        </p:spPr>
      </p:pic>
      <p:sp>
        <p:nvSpPr>
          <p:cNvPr id="1184" name="Google Shape;1184;p35"/>
          <p:cNvSpPr/>
          <p:nvPr/>
        </p:nvSpPr>
        <p:spPr>
          <a:xfrm>
            <a:off x="535964" y="3304436"/>
            <a:ext cx="1360500" cy="1257300"/>
          </a:xfrm>
          <a:prstGeom prst="rect">
            <a:avLst/>
          </a:prstGeom>
          <a:noFill/>
          <a:ln cap="flat" cmpd="sng" w="19050">
            <a:solidFill>
              <a:srgbClr val="FFDDD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5" name="Google Shape;1185;p35"/>
          <p:cNvGrpSpPr/>
          <p:nvPr/>
        </p:nvGrpSpPr>
        <p:grpSpPr>
          <a:xfrm>
            <a:off x="2069250" y="3761030"/>
            <a:ext cx="334138" cy="413480"/>
            <a:chOff x="4960900" y="2433225"/>
            <a:chExt cx="48525" cy="60050"/>
          </a:xfrm>
        </p:grpSpPr>
        <p:sp>
          <p:nvSpPr>
            <p:cNvPr id="1186" name="Google Shape;1186;p3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8" name="Google Shape;1188;p35"/>
          <p:cNvSpPr txBox="1"/>
          <p:nvPr/>
        </p:nvSpPr>
        <p:spPr>
          <a:xfrm>
            <a:off x="2576175" y="3033000"/>
            <a:ext cx="4659300" cy="1569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Infection of the umbilicus (Dermatitis)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Common in adults</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Risk factors include poor hygiene and sunken umbilicus caused by obesity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The commonest cause of umbilical discharge. although, you need to exclude other causes.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True omphalitis is infection of the stump of the umbilical cord </a:t>
            </a:r>
            <a:r>
              <a:rPr b="1" lang="en-GB" sz="1100">
                <a:latin typeface="Mada"/>
                <a:ea typeface="Mada"/>
                <a:cs typeface="Mada"/>
                <a:sym typeface="Mada"/>
              </a:rPr>
              <a:t>following inadequate </a:t>
            </a:r>
            <a:r>
              <a:rPr b="1" lang="en-GB" sz="1100">
                <a:latin typeface="Mada"/>
                <a:ea typeface="Mada"/>
                <a:cs typeface="Mada"/>
                <a:sym typeface="Mada"/>
              </a:rPr>
              <a:t>postnatal</a:t>
            </a:r>
            <a:r>
              <a:rPr b="1" lang="en-GB" sz="1100">
                <a:latin typeface="Mada"/>
                <a:ea typeface="Mada"/>
                <a:cs typeface="Mada"/>
                <a:sym typeface="Mada"/>
              </a:rPr>
              <a:t> care and cleanliness.</a:t>
            </a:r>
            <a:endParaRPr b="1" sz="1100">
              <a:latin typeface="Mada"/>
              <a:ea typeface="Mada"/>
              <a:cs typeface="Mada"/>
              <a:sym typeface="Mada"/>
            </a:endParaRPr>
          </a:p>
        </p:txBody>
      </p:sp>
      <p:sp>
        <p:nvSpPr>
          <p:cNvPr id="1189" name="Google Shape;1189;p35"/>
          <p:cNvSpPr txBox="1"/>
          <p:nvPr/>
        </p:nvSpPr>
        <p:spPr>
          <a:xfrm>
            <a:off x="3891600" y="5406988"/>
            <a:ext cx="3000000" cy="18777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Congenital</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 Intestinal fistula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Patent urachus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Umbilical adenoma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Acquired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Umbilical granuloma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Dermatitis (intertrigo)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Ompholith (umbilical concretion)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 Fistula (intestinal)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Secondary carcinoma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Endometriosis</a:t>
            </a:r>
            <a:endParaRPr sz="1000">
              <a:latin typeface="Mada"/>
              <a:ea typeface="Mada"/>
              <a:cs typeface="Mada"/>
              <a:sym typeface="Mada"/>
            </a:endParaRPr>
          </a:p>
        </p:txBody>
      </p:sp>
      <p:sp>
        <p:nvSpPr>
          <p:cNvPr id="1190" name="Google Shape;1190;p35"/>
          <p:cNvSpPr/>
          <p:nvPr/>
        </p:nvSpPr>
        <p:spPr>
          <a:xfrm>
            <a:off x="3870973" y="4847500"/>
            <a:ext cx="2642700" cy="559500"/>
          </a:xfrm>
          <a:prstGeom prst="rect">
            <a:avLst/>
          </a:prstGeom>
          <a:solidFill>
            <a:srgbClr val="FA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91" name="Google Shape;1191;p35"/>
          <p:cNvCxnSpPr/>
          <p:nvPr/>
        </p:nvCxnSpPr>
        <p:spPr>
          <a:xfrm>
            <a:off x="3870963" y="4847500"/>
            <a:ext cx="0" cy="1890900"/>
          </a:xfrm>
          <a:prstGeom prst="straightConnector1">
            <a:avLst/>
          </a:prstGeom>
          <a:noFill/>
          <a:ln cap="flat" cmpd="sng" w="19050">
            <a:solidFill>
              <a:srgbClr val="FADED2"/>
            </a:solidFill>
            <a:prstDash val="solid"/>
            <a:round/>
            <a:headEnd len="med" w="med" type="none"/>
            <a:tailEnd len="med" w="med" type="none"/>
          </a:ln>
        </p:spPr>
      </p:cxnSp>
      <p:sp>
        <p:nvSpPr>
          <p:cNvPr id="1192" name="Google Shape;1192;p35"/>
          <p:cNvSpPr txBox="1"/>
          <p:nvPr/>
        </p:nvSpPr>
        <p:spPr>
          <a:xfrm>
            <a:off x="3891589" y="4840064"/>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E29578"/>
                </a:solidFill>
                <a:latin typeface="Lora"/>
                <a:ea typeface="Lora"/>
                <a:cs typeface="Lora"/>
                <a:sym typeface="Lora"/>
              </a:rPr>
              <a:t>The causes of a discharge from the umbilicus</a:t>
            </a:r>
            <a:endParaRPr b="1" sz="1100">
              <a:solidFill>
                <a:srgbClr val="E29578"/>
              </a:solidFill>
              <a:latin typeface="Lora"/>
              <a:ea typeface="Lora"/>
              <a:cs typeface="Lora"/>
              <a:sym typeface="Lora"/>
            </a:endParaRPr>
          </a:p>
        </p:txBody>
      </p:sp>
      <p:grpSp>
        <p:nvGrpSpPr>
          <p:cNvPr id="1193" name="Google Shape;1193;p35"/>
          <p:cNvGrpSpPr/>
          <p:nvPr/>
        </p:nvGrpSpPr>
        <p:grpSpPr>
          <a:xfrm rot="5400000">
            <a:off x="1059762" y="4634905"/>
            <a:ext cx="334138" cy="413480"/>
            <a:chOff x="4960900" y="2433225"/>
            <a:chExt cx="48525" cy="60050"/>
          </a:xfrm>
        </p:grpSpPr>
        <p:sp>
          <p:nvSpPr>
            <p:cNvPr id="1194" name="Google Shape;1194;p3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6" name="Google Shape;1196;p35"/>
          <p:cNvSpPr txBox="1"/>
          <p:nvPr/>
        </p:nvSpPr>
        <p:spPr>
          <a:xfrm>
            <a:off x="191975" y="5121575"/>
            <a:ext cx="17046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 The patient complains of umbilical discharge, pain and soreness.</a:t>
            </a:r>
            <a:endParaRPr sz="1100">
              <a:latin typeface="Mada"/>
              <a:ea typeface="Mada"/>
              <a:cs typeface="Mada"/>
              <a:sym typeface="Mada"/>
            </a:endParaRPr>
          </a:p>
        </p:txBody>
      </p:sp>
      <p:sp>
        <p:nvSpPr>
          <p:cNvPr id="1197" name="Google Shape;1197;p35"/>
          <p:cNvSpPr txBox="1"/>
          <p:nvPr/>
        </p:nvSpPr>
        <p:spPr>
          <a:xfrm>
            <a:off x="1733284" y="5118000"/>
            <a:ext cx="1704600" cy="1877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On examination, the skin within and around the umbilicus is red and tender, and exuding a seropurulent discharge with a characteristic foul smell.</a:t>
            </a:r>
            <a:endParaRPr sz="1100">
              <a:latin typeface="Mada"/>
              <a:ea typeface="Mada"/>
              <a:cs typeface="Mada"/>
              <a:sym typeface="Mada"/>
            </a:endParaRPr>
          </a:p>
        </p:txBody>
      </p:sp>
      <p:grpSp>
        <p:nvGrpSpPr>
          <p:cNvPr id="1198" name="Google Shape;1198;p35"/>
          <p:cNvGrpSpPr/>
          <p:nvPr/>
        </p:nvGrpSpPr>
        <p:grpSpPr>
          <a:xfrm rot="5400000">
            <a:off x="2615837" y="4634905"/>
            <a:ext cx="334138" cy="413480"/>
            <a:chOff x="4960900" y="2433225"/>
            <a:chExt cx="48525" cy="60050"/>
          </a:xfrm>
        </p:grpSpPr>
        <p:sp>
          <p:nvSpPr>
            <p:cNvPr id="1199" name="Google Shape;1199;p3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1" name="Google Shape;1201;p35"/>
          <p:cNvGrpSpPr/>
          <p:nvPr/>
        </p:nvGrpSpPr>
        <p:grpSpPr>
          <a:xfrm>
            <a:off x="343944" y="7176015"/>
            <a:ext cx="467181" cy="476434"/>
            <a:chOff x="2410712" y="2415450"/>
            <a:chExt cx="312600" cy="312600"/>
          </a:xfrm>
        </p:grpSpPr>
        <p:sp>
          <p:nvSpPr>
            <p:cNvPr id="1202" name="Google Shape;1202;p3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4" name="Google Shape;1204;p35"/>
          <p:cNvSpPr txBox="1"/>
          <p:nvPr/>
        </p:nvSpPr>
        <p:spPr>
          <a:xfrm>
            <a:off x="801225" y="7202650"/>
            <a:ext cx="369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Secondary deposits</a:t>
            </a:r>
            <a:endParaRPr b="1" sz="1800">
              <a:solidFill>
                <a:srgbClr val="006D77"/>
              </a:solidFill>
              <a:highlight>
                <a:srgbClr val="EDF9F9"/>
              </a:highlight>
              <a:latin typeface="Lora"/>
              <a:ea typeface="Lora"/>
              <a:cs typeface="Lora"/>
              <a:sym typeface="Lora"/>
            </a:endParaRPr>
          </a:p>
        </p:txBody>
      </p:sp>
      <p:sp>
        <p:nvSpPr>
          <p:cNvPr id="1205" name="Google Shape;1205;p35"/>
          <p:cNvSpPr txBox="1"/>
          <p:nvPr/>
        </p:nvSpPr>
        <p:spPr>
          <a:xfrm>
            <a:off x="115475" y="8043654"/>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01</a:t>
            </a:r>
            <a:endParaRPr sz="4800">
              <a:solidFill>
                <a:srgbClr val="FFDDD2"/>
              </a:solidFill>
              <a:latin typeface="Patrick Hand"/>
              <a:ea typeface="Patrick Hand"/>
              <a:cs typeface="Patrick Hand"/>
              <a:sym typeface="Patrick Hand"/>
            </a:endParaRPr>
          </a:p>
        </p:txBody>
      </p:sp>
      <p:grpSp>
        <p:nvGrpSpPr>
          <p:cNvPr id="1206" name="Google Shape;1206;p35"/>
          <p:cNvGrpSpPr/>
          <p:nvPr/>
        </p:nvGrpSpPr>
        <p:grpSpPr>
          <a:xfrm>
            <a:off x="241231" y="7759275"/>
            <a:ext cx="1148909" cy="590362"/>
            <a:chOff x="3969900" y="337650"/>
            <a:chExt cx="608500" cy="312675"/>
          </a:xfrm>
        </p:grpSpPr>
        <p:sp>
          <p:nvSpPr>
            <p:cNvPr id="1207" name="Google Shape;1207;p35"/>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5"/>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5"/>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5"/>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5"/>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2" name="Google Shape;1212;p35"/>
          <p:cNvSpPr txBox="1"/>
          <p:nvPr/>
        </p:nvSpPr>
        <p:spPr>
          <a:xfrm>
            <a:off x="1504675" y="7806200"/>
            <a:ext cx="369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Ompholith</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(Umbilical stones)</a:t>
            </a:r>
            <a:endParaRPr b="1" sz="1800">
              <a:solidFill>
                <a:srgbClr val="006D77"/>
              </a:solidFill>
              <a:highlight>
                <a:srgbClr val="EDF9F9"/>
              </a:highlight>
              <a:latin typeface="Lora"/>
              <a:ea typeface="Lora"/>
              <a:cs typeface="Lora"/>
              <a:sym typeface="Lora"/>
            </a:endParaRPr>
          </a:p>
        </p:txBody>
      </p:sp>
      <p:sp>
        <p:nvSpPr>
          <p:cNvPr id="1213" name="Google Shape;1213;p35"/>
          <p:cNvSpPr/>
          <p:nvPr/>
        </p:nvSpPr>
        <p:spPr>
          <a:xfrm flipH="1" rot="-5400000">
            <a:off x="1488448" y="9907375"/>
            <a:ext cx="4761691" cy="22950"/>
          </a:xfrm>
          <a:custGeom>
            <a:rect b="b" l="l" r="r" t="t"/>
            <a:pathLst>
              <a:path extrusionOk="0" h="320" w="66409">
                <a:moveTo>
                  <a:pt x="8285" y="0"/>
                </a:moveTo>
                <a:cubicBezTo>
                  <a:pt x="8375" y="0"/>
                  <a:pt x="8445" y="70"/>
                  <a:pt x="8445" y="160"/>
                </a:cubicBezTo>
                <a:cubicBezTo>
                  <a:pt x="8445" y="250"/>
                  <a:pt x="8375" y="319"/>
                  <a:pt x="8285" y="319"/>
                </a:cubicBezTo>
                <a:lnTo>
                  <a:pt x="7957" y="319"/>
                </a:lnTo>
                <a:cubicBezTo>
                  <a:pt x="7867" y="319"/>
                  <a:pt x="7798" y="250"/>
                  <a:pt x="7798" y="160"/>
                </a:cubicBezTo>
                <a:cubicBezTo>
                  <a:pt x="7798" y="70"/>
                  <a:pt x="7867" y="0"/>
                  <a:pt x="7957" y="0"/>
                </a:cubicBezTo>
                <a:close/>
                <a:moveTo>
                  <a:pt x="9909" y="319"/>
                </a:moveTo>
                <a:cubicBezTo>
                  <a:pt x="9819" y="319"/>
                  <a:pt x="9749" y="250"/>
                  <a:pt x="9749" y="160"/>
                </a:cubicBezTo>
                <a:cubicBezTo>
                  <a:pt x="9749" y="70"/>
                  <a:pt x="9819" y="0"/>
                  <a:pt x="9909" y="0"/>
                </a:cubicBezTo>
                <a:lnTo>
                  <a:pt x="56480" y="0"/>
                </a:lnTo>
                <a:cubicBezTo>
                  <a:pt x="56570" y="0"/>
                  <a:pt x="56639" y="70"/>
                  <a:pt x="56639" y="160"/>
                </a:cubicBezTo>
                <a:cubicBezTo>
                  <a:pt x="56639" y="250"/>
                  <a:pt x="56570" y="319"/>
                  <a:pt x="56480" y="319"/>
                </a:cubicBezTo>
                <a:close/>
                <a:moveTo>
                  <a:pt x="66239" y="0"/>
                </a:moveTo>
                <a:cubicBezTo>
                  <a:pt x="66329" y="0"/>
                  <a:pt x="66408" y="70"/>
                  <a:pt x="66408" y="160"/>
                </a:cubicBezTo>
                <a:cubicBezTo>
                  <a:pt x="66408" y="250"/>
                  <a:pt x="66329" y="319"/>
                  <a:pt x="66239" y="319"/>
                </a:cubicBezTo>
                <a:lnTo>
                  <a:pt x="65920" y="319"/>
                </a:lnTo>
                <a:cubicBezTo>
                  <a:pt x="65831" y="319"/>
                  <a:pt x="65751" y="250"/>
                  <a:pt x="65751" y="160"/>
                </a:cubicBezTo>
                <a:cubicBezTo>
                  <a:pt x="65751" y="70"/>
                  <a:pt x="65831" y="0"/>
                  <a:pt x="65920" y="0"/>
                </a:cubicBezTo>
                <a:close/>
                <a:moveTo>
                  <a:pt x="58124" y="319"/>
                </a:moveTo>
                <a:cubicBezTo>
                  <a:pt x="58034" y="319"/>
                  <a:pt x="57964" y="250"/>
                  <a:pt x="57964" y="160"/>
                </a:cubicBezTo>
                <a:cubicBezTo>
                  <a:pt x="57964" y="70"/>
                  <a:pt x="58034" y="0"/>
                  <a:pt x="58124" y="0"/>
                </a:cubicBezTo>
                <a:lnTo>
                  <a:pt x="58452" y="0"/>
                </a:lnTo>
                <a:cubicBezTo>
                  <a:pt x="58542" y="0"/>
                  <a:pt x="58611" y="70"/>
                  <a:pt x="58611" y="160"/>
                </a:cubicBezTo>
                <a:cubicBezTo>
                  <a:pt x="58611" y="250"/>
                  <a:pt x="58542" y="319"/>
                  <a:pt x="58452" y="319"/>
                </a:cubicBezTo>
                <a:close/>
                <a:moveTo>
                  <a:pt x="59428" y="319"/>
                </a:moveTo>
                <a:cubicBezTo>
                  <a:pt x="59338" y="319"/>
                  <a:pt x="59259" y="250"/>
                  <a:pt x="59259" y="160"/>
                </a:cubicBezTo>
                <a:cubicBezTo>
                  <a:pt x="59259" y="70"/>
                  <a:pt x="59338" y="0"/>
                  <a:pt x="59428" y="0"/>
                </a:cubicBezTo>
                <a:lnTo>
                  <a:pt x="59746" y="0"/>
                </a:lnTo>
                <a:cubicBezTo>
                  <a:pt x="59836" y="0"/>
                  <a:pt x="59916" y="70"/>
                  <a:pt x="59916" y="160"/>
                </a:cubicBezTo>
                <a:cubicBezTo>
                  <a:pt x="59916" y="250"/>
                  <a:pt x="59836" y="319"/>
                  <a:pt x="59746" y="319"/>
                </a:cubicBezTo>
                <a:close/>
                <a:moveTo>
                  <a:pt x="60722" y="319"/>
                </a:moveTo>
                <a:cubicBezTo>
                  <a:pt x="60633" y="319"/>
                  <a:pt x="60563" y="250"/>
                  <a:pt x="60563" y="160"/>
                </a:cubicBezTo>
                <a:cubicBezTo>
                  <a:pt x="60563" y="70"/>
                  <a:pt x="60633" y="0"/>
                  <a:pt x="60722" y="0"/>
                </a:cubicBezTo>
                <a:lnTo>
                  <a:pt x="61051" y="0"/>
                </a:lnTo>
                <a:cubicBezTo>
                  <a:pt x="61140" y="0"/>
                  <a:pt x="61210" y="70"/>
                  <a:pt x="61210" y="160"/>
                </a:cubicBezTo>
                <a:cubicBezTo>
                  <a:pt x="61210" y="250"/>
                  <a:pt x="61140" y="319"/>
                  <a:pt x="61051" y="319"/>
                </a:cubicBezTo>
                <a:close/>
                <a:moveTo>
                  <a:pt x="62017" y="319"/>
                </a:moveTo>
                <a:cubicBezTo>
                  <a:pt x="61927" y="319"/>
                  <a:pt x="61857" y="250"/>
                  <a:pt x="61857" y="160"/>
                </a:cubicBezTo>
                <a:cubicBezTo>
                  <a:pt x="61857" y="70"/>
                  <a:pt x="61927" y="0"/>
                  <a:pt x="62017" y="0"/>
                </a:cubicBezTo>
                <a:lnTo>
                  <a:pt x="62346" y="0"/>
                </a:lnTo>
                <a:cubicBezTo>
                  <a:pt x="62435" y="0"/>
                  <a:pt x="62505" y="70"/>
                  <a:pt x="62505" y="160"/>
                </a:cubicBezTo>
                <a:cubicBezTo>
                  <a:pt x="62505" y="250"/>
                  <a:pt x="62435" y="319"/>
                  <a:pt x="62346" y="319"/>
                </a:cubicBezTo>
                <a:close/>
                <a:moveTo>
                  <a:pt x="63321" y="319"/>
                </a:moveTo>
                <a:cubicBezTo>
                  <a:pt x="63231" y="319"/>
                  <a:pt x="63162" y="250"/>
                  <a:pt x="63162" y="160"/>
                </a:cubicBezTo>
                <a:cubicBezTo>
                  <a:pt x="63162" y="70"/>
                  <a:pt x="63231" y="0"/>
                  <a:pt x="63321" y="0"/>
                </a:cubicBezTo>
                <a:lnTo>
                  <a:pt x="63650" y="0"/>
                </a:lnTo>
                <a:cubicBezTo>
                  <a:pt x="63740" y="0"/>
                  <a:pt x="63809" y="70"/>
                  <a:pt x="63809" y="160"/>
                </a:cubicBezTo>
                <a:cubicBezTo>
                  <a:pt x="63809" y="250"/>
                  <a:pt x="63740" y="319"/>
                  <a:pt x="63650" y="319"/>
                </a:cubicBezTo>
                <a:close/>
                <a:moveTo>
                  <a:pt x="64616" y="319"/>
                </a:moveTo>
                <a:cubicBezTo>
                  <a:pt x="64526" y="319"/>
                  <a:pt x="64457" y="250"/>
                  <a:pt x="64457" y="160"/>
                </a:cubicBezTo>
                <a:cubicBezTo>
                  <a:pt x="64457" y="70"/>
                  <a:pt x="64526" y="0"/>
                  <a:pt x="64616" y="0"/>
                </a:cubicBezTo>
                <a:lnTo>
                  <a:pt x="64944" y="0"/>
                </a:lnTo>
                <a:cubicBezTo>
                  <a:pt x="65034" y="0"/>
                  <a:pt x="65103" y="70"/>
                  <a:pt x="65103" y="160"/>
                </a:cubicBezTo>
                <a:cubicBezTo>
                  <a:pt x="65103" y="250"/>
                  <a:pt x="65034" y="319"/>
                  <a:pt x="64944" y="319"/>
                </a:cubicBezTo>
                <a:close/>
                <a:moveTo>
                  <a:pt x="160" y="319"/>
                </a:moveTo>
                <a:cubicBezTo>
                  <a:pt x="71" y="319"/>
                  <a:pt x="1" y="250"/>
                  <a:pt x="1" y="160"/>
                </a:cubicBezTo>
                <a:cubicBezTo>
                  <a:pt x="1" y="70"/>
                  <a:pt x="71" y="0"/>
                  <a:pt x="160" y="0"/>
                </a:cubicBezTo>
                <a:lnTo>
                  <a:pt x="489" y="0"/>
                </a:lnTo>
                <a:cubicBezTo>
                  <a:pt x="578" y="0"/>
                  <a:pt x="648" y="70"/>
                  <a:pt x="648" y="160"/>
                </a:cubicBezTo>
                <a:cubicBezTo>
                  <a:pt x="648" y="250"/>
                  <a:pt x="578" y="319"/>
                  <a:pt x="489" y="319"/>
                </a:cubicBezTo>
                <a:close/>
                <a:moveTo>
                  <a:pt x="1465" y="319"/>
                </a:moveTo>
                <a:cubicBezTo>
                  <a:pt x="1375" y="319"/>
                  <a:pt x="1305" y="250"/>
                  <a:pt x="1305" y="160"/>
                </a:cubicBezTo>
                <a:cubicBezTo>
                  <a:pt x="1305" y="70"/>
                  <a:pt x="1375" y="0"/>
                  <a:pt x="1465" y="0"/>
                </a:cubicBezTo>
                <a:lnTo>
                  <a:pt x="1783" y="0"/>
                </a:lnTo>
                <a:cubicBezTo>
                  <a:pt x="1873" y="0"/>
                  <a:pt x="1952" y="70"/>
                  <a:pt x="1952" y="160"/>
                </a:cubicBezTo>
                <a:cubicBezTo>
                  <a:pt x="1952" y="250"/>
                  <a:pt x="1873" y="319"/>
                  <a:pt x="1783" y="319"/>
                </a:cubicBezTo>
                <a:close/>
                <a:moveTo>
                  <a:pt x="2759" y="319"/>
                </a:moveTo>
                <a:cubicBezTo>
                  <a:pt x="2669" y="319"/>
                  <a:pt x="2600" y="250"/>
                  <a:pt x="2600" y="160"/>
                </a:cubicBezTo>
                <a:cubicBezTo>
                  <a:pt x="2600" y="70"/>
                  <a:pt x="2669" y="0"/>
                  <a:pt x="2759" y="0"/>
                </a:cubicBezTo>
                <a:lnTo>
                  <a:pt x="3087" y="0"/>
                </a:lnTo>
                <a:cubicBezTo>
                  <a:pt x="3177" y="0"/>
                  <a:pt x="3247" y="70"/>
                  <a:pt x="3247" y="160"/>
                </a:cubicBezTo>
                <a:cubicBezTo>
                  <a:pt x="3247" y="250"/>
                  <a:pt x="3177" y="319"/>
                  <a:pt x="3087" y="319"/>
                </a:cubicBezTo>
                <a:close/>
                <a:moveTo>
                  <a:pt x="4063" y="319"/>
                </a:moveTo>
                <a:cubicBezTo>
                  <a:pt x="3974" y="319"/>
                  <a:pt x="3894" y="250"/>
                  <a:pt x="3894" y="160"/>
                </a:cubicBezTo>
                <a:cubicBezTo>
                  <a:pt x="3894" y="70"/>
                  <a:pt x="3974" y="0"/>
                  <a:pt x="4063" y="0"/>
                </a:cubicBezTo>
                <a:lnTo>
                  <a:pt x="4382" y="0"/>
                </a:lnTo>
                <a:cubicBezTo>
                  <a:pt x="4472" y="0"/>
                  <a:pt x="4552" y="70"/>
                  <a:pt x="4552" y="160"/>
                </a:cubicBezTo>
                <a:cubicBezTo>
                  <a:pt x="4552" y="250"/>
                  <a:pt x="4472" y="319"/>
                  <a:pt x="4382" y="319"/>
                </a:cubicBezTo>
                <a:close/>
                <a:moveTo>
                  <a:pt x="5358" y="319"/>
                </a:moveTo>
                <a:cubicBezTo>
                  <a:pt x="5269" y="319"/>
                  <a:pt x="5198" y="250"/>
                  <a:pt x="5198" y="160"/>
                </a:cubicBezTo>
                <a:cubicBezTo>
                  <a:pt x="5198" y="70"/>
                  <a:pt x="5269" y="0"/>
                  <a:pt x="5358" y="0"/>
                </a:cubicBezTo>
                <a:lnTo>
                  <a:pt x="5687" y="0"/>
                </a:lnTo>
                <a:cubicBezTo>
                  <a:pt x="5776" y="0"/>
                  <a:pt x="5846" y="70"/>
                  <a:pt x="5846" y="160"/>
                </a:cubicBezTo>
                <a:cubicBezTo>
                  <a:pt x="5846" y="250"/>
                  <a:pt x="5776" y="319"/>
                  <a:pt x="5687" y="319"/>
                </a:cubicBezTo>
                <a:close/>
                <a:moveTo>
                  <a:pt x="6663" y="319"/>
                </a:moveTo>
                <a:cubicBezTo>
                  <a:pt x="6573" y="319"/>
                  <a:pt x="6493" y="250"/>
                  <a:pt x="6493" y="160"/>
                </a:cubicBezTo>
                <a:cubicBezTo>
                  <a:pt x="6493" y="70"/>
                  <a:pt x="6573" y="0"/>
                  <a:pt x="6663" y="0"/>
                </a:cubicBezTo>
                <a:lnTo>
                  <a:pt x="6981" y="0"/>
                </a:lnTo>
                <a:cubicBezTo>
                  <a:pt x="7070" y="0"/>
                  <a:pt x="7150" y="70"/>
                  <a:pt x="7150" y="160"/>
                </a:cubicBezTo>
                <a:cubicBezTo>
                  <a:pt x="7150" y="250"/>
                  <a:pt x="7070" y="319"/>
                  <a:pt x="6981" y="31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5"/>
          <p:cNvSpPr txBox="1"/>
          <p:nvPr/>
        </p:nvSpPr>
        <p:spPr>
          <a:xfrm>
            <a:off x="6119850" y="7872642"/>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02</a:t>
            </a:r>
            <a:endParaRPr sz="4800">
              <a:solidFill>
                <a:srgbClr val="FFDDD2"/>
              </a:solidFill>
              <a:latin typeface="Patrick Hand"/>
              <a:ea typeface="Patrick Hand"/>
              <a:cs typeface="Patrick Hand"/>
              <a:sym typeface="Patrick Hand"/>
            </a:endParaRPr>
          </a:p>
        </p:txBody>
      </p:sp>
      <p:sp>
        <p:nvSpPr>
          <p:cNvPr id="1215" name="Google Shape;1215;p35"/>
          <p:cNvSpPr/>
          <p:nvPr/>
        </p:nvSpPr>
        <p:spPr>
          <a:xfrm rot="-5400000">
            <a:off x="7304085" y="8019011"/>
            <a:ext cx="32554" cy="14827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5"/>
          <p:cNvSpPr/>
          <p:nvPr/>
        </p:nvSpPr>
        <p:spPr>
          <a:xfrm rot="-5400000">
            <a:off x="7252382" y="8218627"/>
            <a:ext cx="77851" cy="60515"/>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5"/>
          <p:cNvSpPr/>
          <p:nvPr/>
        </p:nvSpPr>
        <p:spPr>
          <a:xfrm rot="-5400000">
            <a:off x="7248093" y="7995932"/>
            <a:ext cx="81943" cy="76128"/>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5"/>
          <p:cNvSpPr/>
          <p:nvPr/>
        </p:nvSpPr>
        <p:spPr>
          <a:xfrm rot="5400000">
            <a:off x="6303460" y="8037352"/>
            <a:ext cx="32554" cy="14827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5"/>
          <p:cNvSpPr/>
          <p:nvPr/>
        </p:nvSpPr>
        <p:spPr>
          <a:xfrm rot="5400000">
            <a:off x="6309867" y="8001693"/>
            <a:ext cx="77851" cy="60515"/>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5"/>
          <p:cNvSpPr/>
          <p:nvPr/>
        </p:nvSpPr>
        <p:spPr>
          <a:xfrm rot="5400000">
            <a:off x="6310064" y="8208774"/>
            <a:ext cx="81943" cy="76128"/>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5"/>
          <p:cNvSpPr txBox="1"/>
          <p:nvPr/>
        </p:nvSpPr>
        <p:spPr>
          <a:xfrm>
            <a:off x="2405763" y="7806200"/>
            <a:ext cx="3692400" cy="322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800">
                <a:solidFill>
                  <a:srgbClr val="006D77"/>
                </a:solidFill>
                <a:highlight>
                  <a:srgbClr val="EDF9F9"/>
                </a:highlight>
                <a:latin typeface="Lora"/>
                <a:ea typeface="Lora"/>
                <a:cs typeface="Lora"/>
                <a:sym typeface="Lora"/>
              </a:rPr>
              <a:t>Sister Joseph’s </a:t>
            </a:r>
            <a:endParaRPr b="1" sz="1800">
              <a:solidFill>
                <a:srgbClr val="006D77"/>
              </a:solidFill>
              <a:highlight>
                <a:srgbClr val="EDF9F9"/>
              </a:highlight>
              <a:latin typeface="Lora"/>
              <a:ea typeface="Lora"/>
              <a:cs typeface="Lora"/>
              <a:sym typeface="Lora"/>
            </a:endParaRPr>
          </a:p>
          <a:p>
            <a:pPr indent="0" lvl="0" marL="0" rtl="0" algn="r">
              <a:spcBef>
                <a:spcPts val="0"/>
              </a:spcBef>
              <a:spcAft>
                <a:spcPts val="0"/>
              </a:spcAft>
              <a:buNone/>
            </a:pPr>
            <a:r>
              <a:rPr b="1" lang="en-GB" sz="1800">
                <a:solidFill>
                  <a:srgbClr val="006D77"/>
                </a:solidFill>
                <a:highlight>
                  <a:srgbClr val="EDF9F9"/>
                </a:highlight>
                <a:latin typeface="Lora"/>
                <a:ea typeface="Lora"/>
                <a:cs typeface="Lora"/>
                <a:sym typeface="Lora"/>
              </a:rPr>
              <a:t>nodules</a:t>
            </a:r>
            <a:endParaRPr b="1" sz="1800">
              <a:solidFill>
                <a:srgbClr val="006D77"/>
              </a:solidFill>
              <a:highlight>
                <a:srgbClr val="EDF9F9"/>
              </a:highlight>
              <a:latin typeface="Lora"/>
              <a:ea typeface="Lora"/>
              <a:cs typeface="Lora"/>
              <a:sym typeface="Lora"/>
            </a:endParaRPr>
          </a:p>
        </p:txBody>
      </p:sp>
      <p:sp>
        <p:nvSpPr>
          <p:cNvPr id="1222" name="Google Shape;1222;p35"/>
          <p:cNvSpPr txBox="1"/>
          <p:nvPr/>
        </p:nvSpPr>
        <p:spPr>
          <a:xfrm>
            <a:off x="279525" y="8650125"/>
            <a:ext cx="3362700" cy="1569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 stone form from accumulation of sebum with broken hair (or clothes fluff) and remain as a lump.</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Risk factor</a:t>
            </a:r>
            <a:r>
              <a:rPr b="1" lang="en-GB" sz="1100">
                <a:solidFill>
                  <a:schemeClr val="dk1"/>
                </a:solidFill>
                <a:latin typeface="Mada"/>
                <a:ea typeface="Mada"/>
                <a:cs typeface="Mada"/>
                <a:sym typeface="Mada"/>
              </a:rPr>
              <a:t> is poor hygiene</a:t>
            </a:r>
            <a:r>
              <a:rPr lang="en-GB" sz="1100">
                <a:solidFill>
                  <a:schemeClr val="dk1"/>
                </a:solidFill>
                <a:latin typeface="Mada"/>
                <a:ea typeface="Mada"/>
                <a:cs typeface="Mada"/>
                <a:sym typeface="Mada"/>
              </a:rPr>
              <a:t> “especially in those with deep and narrow umbilicus i.e obese”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 present with pain, or as umbilical infection.</a:t>
            </a:r>
            <a:endParaRPr sz="1100">
              <a:solidFill>
                <a:schemeClr val="dk1"/>
              </a:solidFill>
              <a:latin typeface="Mada"/>
              <a:ea typeface="Mada"/>
              <a:cs typeface="Mada"/>
              <a:sym typeface="Mada"/>
            </a:endParaRPr>
          </a:p>
        </p:txBody>
      </p:sp>
      <p:sp>
        <p:nvSpPr>
          <p:cNvPr id="1223" name="Google Shape;1223;p35"/>
          <p:cNvSpPr txBox="1"/>
          <p:nvPr/>
        </p:nvSpPr>
        <p:spPr>
          <a:xfrm>
            <a:off x="4099300" y="8639625"/>
            <a:ext cx="3187200" cy="1916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These are A firm or hard nodule bulging into the umbilicus, underneath the skin or eroding through it, present in malignant cancer</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Primary malignant tumors are rare. Nearly all umbilical malignant tumors are metastatic through </a:t>
            </a:r>
            <a:r>
              <a:rPr lang="en-GB" sz="1100">
                <a:solidFill>
                  <a:schemeClr val="dk1"/>
                </a:solidFill>
                <a:latin typeface="Mada"/>
                <a:ea typeface="Mada"/>
                <a:cs typeface="Mada"/>
                <a:sym typeface="Mada"/>
              </a:rPr>
              <a:t>lymphatics </a:t>
            </a:r>
            <a:r>
              <a:rPr lang="en-GB" sz="1100">
                <a:solidFill>
                  <a:schemeClr val="dk1"/>
                </a:solidFill>
                <a:latin typeface="Mada"/>
                <a:ea typeface="Mada"/>
                <a:cs typeface="Mada"/>
                <a:sym typeface="Mada"/>
              </a:rPr>
              <a:t>from intra-abdominal cancer</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 who is losing weight and looks unwell must attract your suspicion </a:t>
            </a:r>
            <a:endParaRPr sz="1100">
              <a:solidFill>
                <a:schemeClr val="dk1"/>
              </a:solidFill>
              <a:latin typeface="Mada"/>
              <a:ea typeface="Mada"/>
              <a:cs typeface="Mada"/>
              <a:sym typeface="Mad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pic>
        <p:nvPicPr>
          <p:cNvPr id="1228" name="Google Shape;1228;p36"/>
          <p:cNvPicPr preferRelativeResize="0"/>
          <p:nvPr/>
        </p:nvPicPr>
        <p:blipFill>
          <a:blip r:embed="rId3">
            <a:alphaModFix/>
          </a:blip>
          <a:stretch>
            <a:fillRect/>
          </a:stretch>
        </p:blipFill>
        <p:spPr>
          <a:xfrm>
            <a:off x="275049" y="5506829"/>
            <a:ext cx="1147348" cy="738900"/>
          </a:xfrm>
          <a:prstGeom prst="rect">
            <a:avLst/>
          </a:prstGeom>
          <a:noFill/>
          <a:ln>
            <a:noFill/>
          </a:ln>
        </p:spPr>
      </p:pic>
      <p:sp>
        <p:nvSpPr>
          <p:cNvPr id="1229" name="Google Shape;1229;p36"/>
          <p:cNvSpPr/>
          <p:nvPr/>
        </p:nvSpPr>
        <p:spPr>
          <a:xfrm>
            <a:off x="207000" y="5465388"/>
            <a:ext cx="2704500" cy="866100"/>
          </a:xfrm>
          <a:prstGeom prst="rect">
            <a:avLst/>
          </a:prstGeom>
          <a:noFill/>
          <a:ln cap="flat" cmpd="sng" w="19050">
            <a:solidFill>
              <a:srgbClr val="FFDDD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1" name="Google Shape;1231;p3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232" name="Google Shape;1232;p3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4- Umbilicus Diseases</a:t>
            </a:r>
            <a:endParaRPr sz="2200"/>
          </a:p>
        </p:txBody>
      </p:sp>
      <p:sp>
        <p:nvSpPr>
          <p:cNvPr id="1233" name="Google Shape;1233;p36"/>
          <p:cNvSpPr/>
          <p:nvPr/>
        </p:nvSpPr>
        <p:spPr>
          <a:xfrm>
            <a:off x="5411375" y="260350"/>
            <a:ext cx="15810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Norman Browse</a:t>
            </a:r>
            <a:endParaRPr b="1" sz="1500">
              <a:solidFill>
                <a:srgbClr val="1C4588"/>
              </a:solidFill>
              <a:latin typeface="Mada"/>
              <a:ea typeface="Mada"/>
              <a:cs typeface="Mada"/>
              <a:sym typeface="Mada"/>
            </a:endParaRPr>
          </a:p>
        </p:txBody>
      </p:sp>
      <p:grpSp>
        <p:nvGrpSpPr>
          <p:cNvPr id="1234" name="Google Shape;1234;p36"/>
          <p:cNvGrpSpPr/>
          <p:nvPr/>
        </p:nvGrpSpPr>
        <p:grpSpPr>
          <a:xfrm>
            <a:off x="1107308" y="1054460"/>
            <a:ext cx="622582" cy="622582"/>
            <a:chOff x="3265225" y="2159400"/>
            <a:chExt cx="1554900" cy="1554900"/>
          </a:xfrm>
        </p:grpSpPr>
        <p:sp>
          <p:nvSpPr>
            <p:cNvPr id="1235" name="Google Shape;1235;p36"/>
            <p:cNvSpPr/>
            <p:nvPr/>
          </p:nvSpPr>
          <p:spPr>
            <a:xfrm>
              <a:off x="3265225" y="2159400"/>
              <a:ext cx="1554900" cy="1554900"/>
            </a:xfrm>
            <a:prstGeom prst="ellipse">
              <a:avLst/>
            </a:prstGeom>
            <a:noFill/>
            <a:ln cap="flat" cmpd="sng" w="2857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6"/>
            <p:cNvSpPr/>
            <p:nvPr/>
          </p:nvSpPr>
          <p:spPr>
            <a:xfrm>
              <a:off x="3353875" y="2248050"/>
              <a:ext cx="1377600" cy="13776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37" name="Google Shape;1237;p36"/>
          <p:cNvCxnSpPr>
            <a:stCxn id="1235" idx="6"/>
          </p:cNvCxnSpPr>
          <p:nvPr/>
        </p:nvCxnSpPr>
        <p:spPr>
          <a:xfrm>
            <a:off x="1729890" y="1365751"/>
            <a:ext cx="216300" cy="0"/>
          </a:xfrm>
          <a:prstGeom prst="straightConnector1">
            <a:avLst/>
          </a:prstGeom>
          <a:noFill/>
          <a:ln cap="flat" cmpd="sng" w="28575">
            <a:solidFill>
              <a:srgbClr val="FFDDD2"/>
            </a:solidFill>
            <a:prstDash val="solid"/>
            <a:round/>
            <a:headEnd len="med" w="med" type="none"/>
            <a:tailEnd len="med" w="med" type="oval"/>
          </a:ln>
        </p:spPr>
      </p:cxnSp>
      <p:sp>
        <p:nvSpPr>
          <p:cNvPr id="1238" name="Google Shape;1238;p36"/>
          <p:cNvSpPr txBox="1"/>
          <p:nvPr/>
        </p:nvSpPr>
        <p:spPr>
          <a:xfrm>
            <a:off x="1836725" y="814750"/>
            <a:ext cx="40884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576C77"/>
                </a:solidFill>
                <a:highlight>
                  <a:schemeClr val="lt1"/>
                </a:highlight>
                <a:latin typeface="Lora"/>
                <a:ea typeface="Lora"/>
                <a:cs typeface="Lora"/>
                <a:sym typeface="Lora"/>
              </a:rPr>
              <a:t>Endometrioma</a:t>
            </a:r>
            <a:endParaRPr/>
          </a:p>
        </p:txBody>
      </p:sp>
      <p:sp>
        <p:nvSpPr>
          <p:cNvPr id="1239" name="Google Shape;1239;p36"/>
          <p:cNvSpPr txBox="1"/>
          <p:nvPr/>
        </p:nvSpPr>
        <p:spPr>
          <a:xfrm>
            <a:off x="1946250" y="1320775"/>
            <a:ext cx="4536000" cy="732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If in a female patient, the umbilicus enlarges, becomes painful and discharges blood during menstruation, it may contain a patch of ectopic endometrial tissue.</a:t>
            </a:r>
            <a:endParaRPr sz="1200">
              <a:latin typeface="Mada"/>
              <a:ea typeface="Mada"/>
              <a:cs typeface="Mada"/>
              <a:sym typeface="Mada"/>
            </a:endParaRPr>
          </a:p>
        </p:txBody>
      </p:sp>
      <p:grpSp>
        <p:nvGrpSpPr>
          <p:cNvPr id="1240" name="Google Shape;1240;p36"/>
          <p:cNvGrpSpPr/>
          <p:nvPr/>
        </p:nvGrpSpPr>
        <p:grpSpPr>
          <a:xfrm>
            <a:off x="315919" y="2095890"/>
            <a:ext cx="467181" cy="476434"/>
            <a:chOff x="2410712" y="2415450"/>
            <a:chExt cx="312600" cy="312600"/>
          </a:xfrm>
        </p:grpSpPr>
        <p:sp>
          <p:nvSpPr>
            <p:cNvPr id="1241" name="Google Shape;1241;p3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3" name="Google Shape;1243;p36"/>
          <p:cNvSpPr txBox="1"/>
          <p:nvPr/>
        </p:nvSpPr>
        <p:spPr>
          <a:xfrm>
            <a:off x="773200" y="2122525"/>
            <a:ext cx="369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Discoloration of the umbilicus</a:t>
            </a:r>
            <a:endParaRPr b="1" sz="1800">
              <a:solidFill>
                <a:srgbClr val="006D77"/>
              </a:solidFill>
              <a:highlight>
                <a:srgbClr val="EDF9F9"/>
              </a:highlight>
              <a:latin typeface="Lora"/>
              <a:ea typeface="Lora"/>
              <a:cs typeface="Lora"/>
              <a:sym typeface="Lora"/>
            </a:endParaRPr>
          </a:p>
        </p:txBody>
      </p:sp>
      <p:grpSp>
        <p:nvGrpSpPr>
          <p:cNvPr id="1244" name="Google Shape;1244;p36"/>
          <p:cNvGrpSpPr/>
          <p:nvPr/>
        </p:nvGrpSpPr>
        <p:grpSpPr>
          <a:xfrm>
            <a:off x="1459585" y="2552429"/>
            <a:ext cx="855636" cy="866105"/>
            <a:chOff x="3291950" y="1651150"/>
            <a:chExt cx="691200" cy="699600"/>
          </a:xfrm>
        </p:grpSpPr>
        <p:sp>
          <p:nvSpPr>
            <p:cNvPr id="1245" name="Google Shape;1245;p36"/>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46" name="Google Shape;1246;p36"/>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247" name="Google Shape;1247;p36"/>
          <p:cNvSpPr/>
          <p:nvPr/>
        </p:nvSpPr>
        <p:spPr>
          <a:xfrm>
            <a:off x="2751588" y="28650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48" name="Google Shape;1248;p36"/>
          <p:cNvSpPr/>
          <p:nvPr/>
        </p:nvSpPr>
        <p:spPr>
          <a:xfrm>
            <a:off x="2779925" y="28978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49" name="Google Shape;1249;p36"/>
          <p:cNvSpPr txBox="1"/>
          <p:nvPr/>
        </p:nvSpPr>
        <p:spPr>
          <a:xfrm>
            <a:off x="1573150" y="27374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01</a:t>
            </a:r>
            <a:endParaRPr sz="2400">
              <a:solidFill>
                <a:srgbClr val="E29578"/>
              </a:solidFill>
              <a:latin typeface="Fjalla One"/>
              <a:ea typeface="Fjalla One"/>
              <a:cs typeface="Fjalla One"/>
              <a:sym typeface="Fjalla One"/>
            </a:endParaRPr>
          </a:p>
        </p:txBody>
      </p:sp>
      <p:grpSp>
        <p:nvGrpSpPr>
          <p:cNvPr id="1250" name="Google Shape;1250;p36"/>
          <p:cNvGrpSpPr/>
          <p:nvPr/>
        </p:nvGrpSpPr>
        <p:grpSpPr>
          <a:xfrm>
            <a:off x="3440785" y="2552429"/>
            <a:ext cx="855636" cy="866105"/>
            <a:chOff x="3291950" y="1651150"/>
            <a:chExt cx="691200" cy="699600"/>
          </a:xfrm>
        </p:grpSpPr>
        <p:sp>
          <p:nvSpPr>
            <p:cNvPr id="1251" name="Google Shape;1251;p36"/>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52" name="Google Shape;1252;p36"/>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1253" name="Google Shape;1253;p36"/>
          <p:cNvGrpSpPr/>
          <p:nvPr/>
        </p:nvGrpSpPr>
        <p:grpSpPr>
          <a:xfrm>
            <a:off x="4732788" y="2865025"/>
            <a:ext cx="230700" cy="240900"/>
            <a:chOff x="2950663" y="9366325"/>
            <a:chExt cx="230700" cy="240900"/>
          </a:xfrm>
        </p:grpSpPr>
        <p:sp>
          <p:nvSpPr>
            <p:cNvPr id="1254" name="Google Shape;1254;p36"/>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55" name="Google Shape;1255;p36"/>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256" name="Google Shape;1256;p36"/>
          <p:cNvSpPr txBox="1"/>
          <p:nvPr/>
        </p:nvSpPr>
        <p:spPr>
          <a:xfrm>
            <a:off x="3554350" y="27374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02</a:t>
            </a:r>
            <a:endParaRPr sz="2400">
              <a:solidFill>
                <a:srgbClr val="E29578"/>
              </a:solidFill>
              <a:latin typeface="Fjalla One"/>
              <a:ea typeface="Fjalla One"/>
              <a:cs typeface="Fjalla One"/>
              <a:sym typeface="Fjalla One"/>
            </a:endParaRPr>
          </a:p>
        </p:txBody>
      </p:sp>
      <p:grpSp>
        <p:nvGrpSpPr>
          <p:cNvPr id="1257" name="Google Shape;1257;p36"/>
          <p:cNvGrpSpPr/>
          <p:nvPr/>
        </p:nvGrpSpPr>
        <p:grpSpPr>
          <a:xfrm>
            <a:off x="5345785" y="2552429"/>
            <a:ext cx="855636" cy="866105"/>
            <a:chOff x="3291950" y="1651150"/>
            <a:chExt cx="691200" cy="699600"/>
          </a:xfrm>
        </p:grpSpPr>
        <p:sp>
          <p:nvSpPr>
            <p:cNvPr id="1258" name="Google Shape;1258;p36"/>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59" name="Google Shape;1259;p36"/>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260" name="Google Shape;1260;p36"/>
          <p:cNvSpPr txBox="1"/>
          <p:nvPr/>
        </p:nvSpPr>
        <p:spPr>
          <a:xfrm>
            <a:off x="5459350" y="27374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03</a:t>
            </a:r>
            <a:endParaRPr sz="2400">
              <a:solidFill>
                <a:srgbClr val="E29578"/>
              </a:solidFill>
              <a:latin typeface="Fjalla One"/>
              <a:ea typeface="Fjalla One"/>
              <a:cs typeface="Fjalla One"/>
              <a:sym typeface="Fjalla One"/>
            </a:endParaRPr>
          </a:p>
        </p:txBody>
      </p:sp>
      <p:sp>
        <p:nvSpPr>
          <p:cNvPr id="1261" name="Google Shape;1261;p36"/>
          <p:cNvSpPr txBox="1"/>
          <p:nvPr/>
        </p:nvSpPr>
        <p:spPr>
          <a:xfrm>
            <a:off x="387400" y="338472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solidFill>
                  <a:schemeClr val="dk1"/>
                </a:solidFill>
                <a:latin typeface="Mada"/>
                <a:ea typeface="Mada"/>
                <a:cs typeface="Mada"/>
                <a:sym typeface="Mada"/>
              </a:rPr>
              <a:t>Blue Tinge</a:t>
            </a:r>
            <a:endParaRPr b="1" sz="1700"/>
          </a:p>
        </p:txBody>
      </p:sp>
      <p:sp>
        <p:nvSpPr>
          <p:cNvPr id="1262" name="Google Shape;1262;p36"/>
          <p:cNvSpPr txBox="1"/>
          <p:nvPr/>
        </p:nvSpPr>
        <p:spPr>
          <a:xfrm>
            <a:off x="2368600" y="338472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solidFill>
                  <a:schemeClr val="dk1"/>
                </a:solidFill>
                <a:latin typeface="Mada"/>
                <a:ea typeface="Mada"/>
                <a:cs typeface="Mada"/>
                <a:sym typeface="Mada"/>
              </a:rPr>
              <a:t>Yellow-blue bruising</a:t>
            </a:r>
            <a:endParaRPr b="1" sz="1700"/>
          </a:p>
        </p:txBody>
      </p:sp>
      <p:sp>
        <p:nvSpPr>
          <p:cNvPr id="1263" name="Google Shape;1263;p36"/>
          <p:cNvSpPr txBox="1"/>
          <p:nvPr/>
        </p:nvSpPr>
        <p:spPr>
          <a:xfrm>
            <a:off x="4273600" y="338472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solidFill>
                  <a:schemeClr val="dk1"/>
                </a:solidFill>
                <a:latin typeface="Mada"/>
                <a:ea typeface="Mada"/>
                <a:cs typeface="Mada"/>
                <a:sym typeface="Mada"/>
              </a:rPr>
              <a:t>Bruising</a:t>
            </a:r>
            <a:endParaRPr b="1" sz="1700"/>
          </a:p>
        </p:txBody>
      </p:sp>
      <p:sp>
        <p:nvSpPr>
          <p:cNvPr id="1264" name="Google Shape;1264;p36"/>
          <p:cNvSpPr txBox="1"/>
          <p:nvPr/>
        </p:nvSpPr>
        <p:spPr>
          <a:xfrm>
            <a:off x="691150" y="3800813"/>
            <a:ext cx="2392500" cy="10986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around the umbilicus, caused by dilated, tortuous, sometimes visible veins, is called a caput medusae</a:t>
            </a:r>
            <a:endParaRPr sz="1200">
              <a:latin typeface="Mada"/>
              <a:ea typeface="Mada"/>
              <a:cs typeface="Mada"/>
              <a:sym typeface="Mada"/>
            </a:endParaRPr>
          </a:p>
        </p:txBody>
      </p:sp>
      <p:sp>
        <p:nvSpPr>
          <p:cNvPr id="1265" name="Google Shape;1265;p36"/>
          <p:cNvSpPr txBox="1"/>
          <p:nvPr/>
        </p:nvSpPr>
        <p:spPr>
          <a:xfrm>
            <a:off x="2779925" y="3799025"/>
            <a:ext cx="2314500" cy="3109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Due to digested subcutaneous tissues following an attack of severe acute pancreatitis(E.g pasto history of gallstones)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occur after few days of the acute attack.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around the umbilicus </a:t>
            </a:r>
            <a:r>
              <a:rPr b="1" lang="en-GB" sz="1200">
                <a:solidFill>
                  <a:schemeClr val="dk1"/>
                </a:solidFill>
                <a:latin typeface="Mada"/>
                <a:ea typeface="Mada"/>
                <a:cs typeface="Mada"/>
                <a:sym typeface="Mada"/>
              </a:rPr>
              <a:t>(Cullen’s sign) = </a:t>
            </a:r>
            <a:r>
              <a:rPr lang="en-GB" sz="1200">
                <a:solidFill>
                  <a:schemeClr val="dk1"/>
                </a:solidFill>
                <a:latin typeface="Mada"/>
                <a:ea typeface="Mada"/>
                <a:cs typeface="Mada"/>
                <a:sym typeface="Mada"/>
              </a:rPr>
              <a:t>tracked by falciform ligament to the umbilicus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and in the flank </a:t>
            </a:r>
            <a:r>
              <a:rPr b="1" lang="en-GB" sz="1200">
                <a:solidFill>
                  <a:schemeClr val="dk1"/>
                </a:solidFill>
                <a:latin typeface="Mada"/>
                <a:ea typeface="Mada"/>
                <a:cs typeface="Mada"/>
                <a:sym typeface="Mada"/>
              </a:rPr>
              <a:t>(Grey Turner’s sign) =</a:t>
            </a:r>
            <a:r>
              <a:rPr lang="en-GB" sz="1200">
                <a:solidFill>
                  <a:schemeClr val="dk1"/>
                </a:solidFill>
                <a:latin typeface="Mada"/>
                <a:ea typeface="Mada"/>
                <a:cs typeface="Mada"/>
                <a:sym typeface="Mada"/>
              </a:rPr>
              <a:t> tracked by retroperitoneal space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1266" name="Google Shape;1266;p36"/>
          <p:cNvSpPr txBox="1"/>
          <p:nvPr/>
        </p:nvSpPr>
        <p:spPr>
          <a:xfrm>
            <a:off x="4868600" y="3800825"/>
            <a:ext cx="2494200" cy="1647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can also be associated with intra-abdominal bleeding, particularly when it is extraperitoneal.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Causes include ruptured ectopic pregnancy and accidental peri-uterine bleeding in pregnancy.</a:t>
            </a:r>
            <a:endParaRPr sz="1200">
              <a:solidFill>
                <a:schemeClr val="dk1"/>
              </a:solidFill>
              <a:latin typeface="Mada"/>
              <a:ea typeface="Mada"/>
              <a:cs typeface="Mada"/>
              <a:sym typeface="Mada"/>
            </a:endParaRPr>
          </a:p>
        </p:txBody>
      </p:sp>
      <p:pic>
        <p:nvPicPr>
          <p:cNvPr id="1267" name="Google Shape;1267;p36"/>
          <p:cNvPicPr preferRelativeResize="0"/>
          <p:nvPr/>
        </p:nvPicPr>
        <p:blipFill>
          <a:blip r:embed="rId4">
            <a:alphaModFix/>
          </a:blip>
          <a:stretch>
            <a:fillRect/>
          </a:stretch>
        </p:blipFill>
        <p:spPr>
          <a:xfrm>
            <a:off x="1818725" y="5506846"/>
            <a:ext cx="1092695" cy="738900"/>
          </a:xfrm>
          <a:prstGeom prst="rect">
            <a:avLst/>
          </a:prstGeom>
          <a:noFill/>
          <a:ln>
            <a:noFill/>
          </a:ln>
        </p:spPr>
      </p:pic>
      <p:sp>
        <p:nvSpPr>
          <p:cNvPr id="1268" name="Google Shape;1268;p36"/>
          <p:cNvSpPr/>
          <p:nvPr/>
        </p:nvSpPr>
        <p:spPr>
          <a:xfrm>
            <a:off x="1174136" y="6079077"/>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6"/>
          <p:cNvSpPr txBox="1"/>
          <p:nvPr/>
        </p:nvSpPr>
        <p:spPr>
          <a:xfrm>
            <a:off x="268525" y="6383013"/>
            <a:ext cx="1256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latin typeface="Mada"/>
                <a:ea typeface="Mada"/>
                <a:cs typeface="Mada"/>
                <a:sym typeface="Mada"/>
              </a:rPr>
              <a:t>(Cullen’s sign)</a:t>
            </a:r>
            <a:endParaRPr/>
          </a:p>
        </p:txBody>
      </p:sp>
      <p:sp>
        <p:nvSpPr>
          <p:cNvPr id="1270" name="Google Shape;1270;p36"/>
          <p:cNvSpPr txBox="1"/>
          <p:nvPr/>
        </p:nvSpPr>
        <p:spPr>
          <a:xfrm>
            <a:off x="1658800" y="6383013"/>
            <a:ext cx="1581000" cy="2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latin typeface="Mada"/>
                <a:ea typeface="Mada"/>
                <a:cs typeface="Mada"/>
                <a:sym typeface="Mada"/>
              </a:rPr>
              <a:t>(</a:t>
            </a:r>
            <a:r>
              <a:rPr b="1" lang="en-GB" sz="1200">
                <a:solidFill>
                  <a:schemeClr val="dk1"/>
                </a:solidFill>
                <a:latin typeface="Mada"/>
                <a:ea typeface="Mada"/>
                <a:cs typeface="Mada"/>
                <a:sym typeface="Mada"/>
              </a:rPr>
              <a:t>Grey Turner’s sign)</a:t>
            </a:r>
            <a:endParaRPr/>
          </a:p>
        </p:txBody>
      </p:sp>
      <p:sp>
        <p:nvSpPr>
          <p:cNvPr id="1271" name="Google Shape;1271;p36"/>
          <p:cNvSpPr txBox="1"/>
          <p:nvPr/>
        </p:nvSpPr>
        <p:spPr>
          <a:xfrm>
            <a:off x="865775" y="7275975"/>
            <a:ext cx="6126600" cy="180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100">
                <a:solidFill>
                  <a:srgbClr val="6AA84F"/>
                </a:solidFill>
                <a:latin typeface="Mada"/>
                <a:ea typeface="Mada"/>
                <a:cs typeface="Mada"/>
                <a:sym typeface="Mada"/>
              </a:rPr>
              <a:t>imp</a:t>
            </a:r>
            <a:r>
              <a:rPr lang="en-GB" sz="1100">
                <a:solidFill>
                  <a:srgbClr val="6AA84F"/>
                </a:solidFill>
                <a:latin typeface="Mada"/>
                <a:ea typeface="Mada"/>
                <a:cs typeface="Mada"/>
                <a:sym typeface="Mada"/>
              </a:rPr>
              <a:t>: </a:t>
            </a:r>
            <a:r>
              <a:rPr lang="en-GB" sz="1100">
                <a:solidFill>
                  <a:srgbClr val="6AA84F"/>
                </a:solidFill>
                <a:latin typeface="Mada"/>
                <a:ea typeface="Mada"/>
                <a:cs typeface="Mada"/>
                <a:sym typeface="Mada"/>
              </a:rPr>
              <a:t>examples of </a:t>
            </a:r>
            <a:r>
              <a:rPr lang="en-GB" sz="1100">
                <a:solidFill>
                  <a:srgbClr val="6AA84F"/>
                </a:solidFill>
                <a:latin typeface="Mada"/>
                <a:ea typeface="Mada"/>
                <a:cs typeface="Mada"/>
                <a:sym typeface="Mada"/>
              </a:rPr>
              <a:t>cases from the Dr</a:t>
            </a:r>
            <a:endParaRPr sz="1100">
              <a:solidFill>
                <a:srgbClr val="6AA84F"/>
              </a:solidFill>
              <a:latin typeface="Mada"/>
              <a:ea typeface="Mada"/>
              <a:cs typeface="Mada"/>
              <a:sym typeface="Mada"/>
            </a:endParaRPr>
          </a:p>
          <a:p>
            <a:pPr indent="-298450" lvl="0" marL="457200" rtl="0" algn="l">
              <a:lnSpc>
                <a:spcPct val="100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you have 55 y.o male came with groin </a:t>
            </a:r>
            <a:r>
              <a:rPr lang="en-GB" sz="1100">
                <a:solidFill>
                  <a:srgbClr val="6AA84F"/>
                </a:solidFill>
                <a:latin typeface="Mada"/>
                <a:ea typeface="Mada"/>
                <a:cs typeface="Mada"/>
                <a:sym typeface="Mada"/>
              </a:rPr>
              <a:t>swelling that he had since the last year, on and off. What’s your best diagnostic tool?</a:t>
            </a:r>
            <a:endParaRPr sz="1100">
              <a:solidFill>
                <a:srgbClr val="6AA84F"/>
              </a:solidFill>
              <a:latin typeface="Mada"/>
              <a:ea typeface="Mada"/>
              <a:cs typeface="Mada"/>
              <a:sym typeface="Mada"/>
            </a:endParaRPr>
          </a:p>
          <a:p>
            <a:pPr indent="-298450" lvl="1" marL="914400" rtl="0" algn="l">
              <a:lnSpc>
                <a:spcPct val="100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Most hernias are diagnosed clinically, You need to check reducibility and cough impulse to check the </a:t>
            </a:r>
            <a:r>
              <a:rPr lang="en-GB" sz="1100">
                <a:solidFill>
                  <a:srgbClr val="999999"/>
                </a:solidFill>
                <a:latin typeface="Mada"/>
                <a:ea typeface="Mada"/>
                <a:cs typeface="Mada"/>
                <a:sym typeface="Mada"/>
              </a:rPr>
              <a:t>complications</a:t>
            </a:r>
            <a:r>
              <a:rPr lang="en-GB" sz="1100">
                <a:solidFill>
                  <a:srgbClr val="999999"/>
                </a:solidFill>
                <a:latin typeface="Mada"/>
                <a:ea typeface="Mada"/>
                <a:cs typeface="Mada"/>
                <a:sym typeface="Mada"/>
              </a:rPr>
              <a:t>.</a:t>
            </a:r>
            <a:endParaRPr sz="1100">
              <a:solidFill>
                <a:srgbClr val="999999"/>
              </a:solidFill>
              <a:latin typeface="Mada"/>
              <a:ea typeface="Mada"/>
              <a:cs typeface="Mada"/>
              <a:sym typeface="Mada"/>
            </a:endParaRPr>
          </a:p>
          <a:p>
            <a:pPr indent="-298450" lvl="1" marL="914400" rtl="0" algn="l">
              <a:lnSpc>
                <a:spcPct val="100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If the diagnosis was hard (As in sportsman’s hernia, pain w/o a visible mass) you can use MRI or CT</a:t>
            </a:r>
            <a:endParaRPr sz="1100">
              <a:solidFill>
                <a:srgbClr val="999999"/>
              </a:solidFill>
              <a:latin typeface="Mada"/>
              <a:ea typeface="Mada"/>
              <a:cs typeface="Mada"/>
              <a:sym typeface="Mada"/>
            </a:endParaRPr>
          </a:p>
          <a:p>
            <a:pPr indent="-298450" lvl="0" marL="457200" rtl="0" algn="l">
              <a:lnSpc>
                <a:spcPct val="100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pt came with nausea, vomiting and abdominal distension, what’s the Dx? “they may add picture”</a:t>
            </a:r>
            <a:endParaRPr sz="1100">
              <a:solidFill>
                <a:srgbClr val="6AA84F"/>
              </a:solidFill>
              <a:latin typeface="Mada"/>
              <a:ea typeface="Mada"/>
              <a:cs typeface="Mada"/>
              <a:sym typeface="Mada"/>
            </a:endParaRPr>
          </a:p>
          <a:p>
            <a:pPr indent="-298450" lvl="1" marL="914400" rtl="0" algn="l">
              <a:lnSpc>
                <a:spcPct val="100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Depending on the </a:t>
            </a:r>
            <a:r>
              <a:rPr lang="en-GB" sz="1100">
                <a:solidFill>
                  <a:srgbClr val="999999"/>
                </a:solidFill>
                <a:latin typeface="Mada"/>
                <a:ea typeface="Mada"/>
                <a:cs typeface="Mada"/>
                <a:sym typeface="Mada"/>
              </a:rPr>
              <a:t>picture</a:t>
            </a:r>
            <a:r>
              <a:rPr lang="en-GB" sz="1100">
                <a:solidFill>
                  <a:srgbClr val="999999"/>
                </a:solidFill>
                <a:latin typeface="Mada"/>
                <a:ea typeface="Mada"/>
                <a:cs typeface="Mada"/>
                <a:sym typeface="Mada"/>
              </a:rPr>
              <a:t> :) but generally abdominal distension is caused by intestinal </a:t>
            </a:r>
            <a:r>
              <a:rPr b="1" lang="en-GB" sz="1100">
                <a:solidFill>
                  <a:srgbClr val="999999"/>
                </a:solidFill>
                <a:latin typeface="Mada"/>
                <a:ea typeface="Mada"/>
                <a:cs typeface="Mada"/>
                <a:sym typeface="Mada"/>
              </a:rPr>
              <a:t>obstruction</a:t>
            </a:r>
            <a:r>
              <a:rPr lang="en-GB" sz="1100">
                <a:solidFill>
                  <a:srgbClr val="999999"/>
                </a:solidFill>
                <a:latin typeface="Mada"/>
                <a:ea typeface="Mada"/>
                <a:cs typeface="Mada"/>
                <a:sym typeface="Mada"/>
              </a:rPr>
              <a:t>, if the hernia was red or blue colored then it is </a:t>
            </a:r>
            <a:r>
              <a:rPr b="1" lang="en-GB" sz="1100">
                <a:solidFill>
                  <a:srgbClr val="999999"/>
                </a:solidFill>
                <a:latin typeface="Mada"/>
                <a:ea typeface="Mada"/>
                <a:cs typeface="Mada"/>
                <a:sym typeface="Mada"/>
              </a:rPr>
              <a:t>strangulation</a:t>
            </a:r>
            <a:endParaRPr b="1" sz="1100">
              <a:solidFill>
                <a:srgbClr val="999999"/>
              </a:solidFill>
              <a:latin typeface="Mada"/>
              <a:ea typeface="Mada"/>
              <a:cs typeface="Mada"/>
              <a:sym typeface="Mada"/>
            </a:endParaRPr>
          </a:p>
          <a:p>
            <a:pPr indent="-298450" lvl="0" marL="457200" rtl="0" algn="l">
              <a:lnSpc>
                <a:spcPct val="100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they may show picture with A B C label of bowel ischemia and ask you how you are gonna treat it? which type of hernia caused this?</a:t>
            </a:r>
            <a:endParaRPr sz="1100">
              <a:solidFill>
                <a:srgbClr val="6AA84F"/>
              </a:solidFill>
              <a:latin typeface="Mada"/>
              <a:ea typeface="Mada"/>
              <a:cs typeface="Mada"/>
              <a:sym typeface="Mada"/>
            </a:endParaRPr>
          </a:p>
          <a:p>
            <a:pPr indent="-298450" lvl="1" marL="914400" rtl="0" algn="l">
              <a:lnSpc>
                <a:spcPct val="100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 suppose the picture will come like this</a:t>
            </a:r>
            <a:endParaRPr sz="1100">
              <a:solidFill>
                <a:srgbClr val="6AA84F"/>
              </a:solidFill>
              <a:latin typeface="Mada"/>
              <a:ea typeface="Mada"/>
              <a:cs typeface="Mada"/>
              <a:sym typeface="Mada"/>
            </a:endParaRPr>
          </a:p>
        </p:txBody>
      </p:sp>
      <p:cxnSp>
        <p:nvCxnSpPr>
          <p:cNvPr id="1272" name="Google Shape;1272;p36"/>
          <p:cNvCxnSpPr/>
          <p:nvPr/>
        </p:nvCxnSpPr>
        <p:spPr>
          <a:xfrm flipH="1">
            <a:off x="415330" y="6942964"/>
            <a:ext cx="6931200" cy="2400"/>
          </a:xfrm>
          <a:prstGeom prst="straightConnector1">
            <a:avLst/>
          </a:prstGeom>
          <a:noFill/>
          <a:ln cap="flat" cmpd="sng" w="19050">
            <a:solidFill>
              <a:srgbClr val="ABE5D9"/>
            </a:solidFill>
            <a:prstDash val="dash"/>
            <a:round/>
            <a:headEnd len="med" w="med" type="oval"/>
            <a:tailEnd len="med" w="med" type="oval"/>
          </a:ln>
        </p:spPr>
      </p:cxnSp>
      <p:sp>
        <p:nvSpPr>
          <p:cNvPr id="1273" name="Google Shape;1273;p36"/>
          <p:cNvSpPr/>
          <p:nvPr/>
        </p:nvSpPr>
        <p:spPr>
          <a:xfrm>
            <a:off x="476251" y="7227375"/>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74" name="Google Shape;1274;p36"/>
          <p:cNvPicPr preferRelativeResize="0"/>
          <p:nvPr/>
        </p:nvPicPr>
        <p:blipFill>
          <a:blip r:embed="rId5">
            <a:alphaModFix/>
          </a:blip>
          <a:stretch>
            <a:fillRect/>
          </a:stretch>
        </p:blipFill>
        <p:spPr>
          <a:xfrm>
            <a:off x="4612000" y="9505410"/>
            <a:ext cx="1256400" cy="110118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3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7"/>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281" name="Google Shape;1281;p37"/>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1282" name="Google Shape;1282;p37"/>
          <p:cNvSpPr/>
          <p:nvPr/>
        </p:nvSpPr>
        <p:spPr>
          <a:xfrm>
            <a:off x="74475" y="999100"/>
            <a:ext cx="7440600" cy="92103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7"/>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1284" name="Google Shape;1284;p37"/>
          <p:cNvSpPr txBox="1"/>
          <p:nvPr/>
        </p:nvSpPr>
        <p:spPr>
          <a:xfrm>
            <a:off x="730080" y="1112200"/>
            <a:ext cx="6592800" cy="89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Q1:Why should hernias be repaired?</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To avoid complications of incarceration/strangulation, bowel necrosis, SBO, pain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 What is more dangerous: a small or large hernia defect?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Small defect is more dangerous because a tight defect is more likely to strangulate if incarcerated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Q3: What are the boundaries of Hesselbach’s triangle?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1. Inferior epigastric vessels 2. Inguinal ligament (Poupart’s) 3. Lateral border of the rectus sheath  Floor consists of internal oblique and the transversus abdominis muscle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Q4:What is the differential diagnosis for a mass in a healed C-section incision?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Hernia, ENDOMETRIOMA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Q5: Direct Inguinal Hernia</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t>
            </a:r>
            <a:r>
              <a:rPr b="1" lang="en-GB" sz="1000">
                <a:solidFill>
                  <a:srgbClr val="83C5BE"/>
                </a:solidFill>
                <a:latin typeface="Mada"/>
                <a:ea typeface="Mada"/>
                <a:cs typeface="Mada"/>
                <a:sym typeface="Mada"/>
              </a:rPr>
              <a:t>What is it?</a:t>
            </a:r>
            <a:r>
              <a:rPr lang="en-GB" sz="1000">
                <a:solidFill>
                  <a:srgbClr val="83C5BE"/>
                </a:solidFill>
                <a:latin typeface="Mada"/>
                <a:ea typeface="Mada"/>
                <a:cs typeface="Mada"/>
                <a:sym typeface="Mada"/>
              </a:rPr>
              <a:t> Hernia within the floor of Hesselbach’s triangle, that is, the hernia sac does not traverse the internal ring (Think: directly through the abdominal wall)</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is the cause?</a:t>
            </a:r>
            <a:r>
              <a:rPr lang="en-GB" sz="1000">
                <a:solidFill>
                  <a:srgbClr val="83C5BE"/>
                </a:solidFill>
                <a:latin typeface="Mada"/>
                <a:ea typeface="Mada"/>
                <a:cs typeface="Mada"/>
                <a:sym typeface="Mada"/>
              </a:rPr>
              <a:t> Acquired defect from mechanical breakdown over the years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is the incidence? </a:t>
            </a:r>
            <a:r>
              <a:rPr lang="en-GB" sz="1000">
                <a:solidFill>
                  <a:srgbClr val="83C5BE"/>
                </a:solidFill>
                <a:latin typeface="Mada"/>
                <a:ea typeface="Mada"/>
                <a:cs typeface="Mada"/>
                <a:sym typeface="Mada"/>
              </a:rPr>
              <a:t>≈1% of all men; frequency increases with advanced age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nerve runs with the spermatic cord in the inguinal canal? </a:t>
            </a:r>
            <a:r>
              <a:rPr lang="en-GB" sz="1000">
                <a:solidFill>
                  <a:srgbClr val="83C5BE"/>
                </a:solidFill>
                <a:latin typeface="Mada"/>
                <a:ea typeface="Mada"/>
                <a:cs typeface="Mada"/>
                <a:sym typeface="Mada"/>
              </a:rPr>
              <a:t>Ilioinguinal nerve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CC0000"/>
                </a:solidFill>
                <a:latin typeface="Mada"/>
                <a:ea typeface="Mada"/>
                <a:cs typeface="Mada"/>
                <a:sym typeface="Mada"/>
              </a:rPr>
              <a:t>-What happens if you cut the ilioinguinal nerve? </a:t>
            </a:r>
            <a:r>
              <a:rPr lang="en-GB" sz="1000">
                <a:solidFill>
                  <a:srgbClr val="83C5BE"/>
                </a:solidFill>
                <a:latin typeface="Mada"/>
                <a:ea typeface="Mada"/>
                <a:cs typeface="Mada"/>
                <a:sym typeface="Mada"/>
              </a:rPr>
              <a:t>Numbness of inner thigh or lateral scrotum; usually goes away in 6 months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Q6: Indirect Inguinal hernia</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is it?</a:t>
            </a:r>
            <a:r>
              <a:rPr lang="en-GB" sz="1000">
                <a:solidFill>
                  <a:srgbClr val="83C5BE"/>
                </a:solidFill>
                <a:latin typeface="Mada"/>
                <a:ea typeface="Mada"/>
                <a:cs typeface="Mada"/>
                <a:sym typeface="Mada"/>
              </a:rPr>
              <a:t> Hernia through the internal ring of the inguinal canal, traveling down toward the external ring; it may enter the scrotum upon exiting the external ring (i.e., if complete); think of the hernia sac traveling indirectly through the abdominal wall from the internal ring to the external ring</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is the cause? </a:t>
            </a:r>
            <a:r>
              <a:rPr lang="en-GB" sz="1000">
                <a:solidFill>
                  <a:srgbClr val="83C5BE"/>
                </a:solidFill>
                <a:latin typeface="Mada"/>
                <a:ea typeface="Mada"/>
                <a:cs typeface="Mada"/>
                <a:sym typeface="Mada"/>
              </a:rPr>
              <a:t>Patent processus vaginalis (i.e., congenital)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is the incidence?</a:t>
            </a:r>
            <a:r>
              <a:rPr lang="en-GB" sz="1000">
                <a:solidFill>
                  <a:srgbClr val="83C5BE"/>
                </a:solidFill>
                <a:latin typeface="Mada"/>
                <a:ea typeface="Mada"/>
                <a:cs typeface="Mada"/>
                <a:sym typeface="Mada"/>
              </a:rPr>
              <a:t> ≈5% of all men; most common hernia in both men and women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CC0000"/>
                </a:solidFill>
                <a:latin typeface="Mada"/>
                <a:ea typeface="Mada"/>
                <a:cs typeface="Mada"/>
                <a:sym typeface="Mada"/>
              </a:rPr>
              <a:t>What is the risk of strangulation? </a:t>
            </a:r>
            <a:r>
              <a:rPr lang="en-GB" sz="1000">
                <a:solidFill>
                  <a:srgbClr val="83C5BE"/>
                </a:solidFill>
                <a:latin typeface="Mada"/>
                <a:ea typeface="Mada"/>
                <a:cs typeface="Mada"/>
                <a:sym typeface="Mada"/>
              </a:rPr>
              <a:t>Higher with indirect than direct inguinal hernia, but highest in femoral hernias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Q7:What is the hernia sac made of?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is it?</a:t>
            </a:r>
            <a:r>
              <a:rPr lang="en-GB" sz="1000">
                <a:solidFill>
                  <a:srgbClr val="83C5BE"/>
                </a:solidFill>
                <a:latin typeface="Mada"/>
                <a:ea typeface="Mada"/>
                <a:cs typeface="Mada"/>
                <a:sym typeface="Mada"/>
              </a:rPr>
              <a:t> Hernia traveling beneath the inguinal ligament down the femoral canal medial to the femoral vessels (Think: FM radio, or Femoral hernia = Medial)</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 What are the boundaries of the femoral canal?</a:t>
            </a:r>
            <a:r>
              <a:rPr lang="en-GB" sz="1000">
                <a:solidFill>
                  <a:srgbClr val="83C5BE"/>
                </a:solidFill>
                <a:latin typeface="Mada"/>
                <a:ea typeface="Mada"/>
                <a:cs typeface="Mada"/>
                <a:sym typeface="Mada"/>
              </a:rPr>
              <a:t> 1. Cooper’s ligament posteriorly 2. Inguinal ligament anteriorly. Femoral vein laterally 4. Lacunar ligament medially</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factors are associated with femoral hernias? </a:t>
            </a:r>
            <a:r>
              <a:rPr lang="en-GB" sz="1000">
                <a:solidFill>
                  <a:srgbClr val="83C5BE"/>
                </a:solidFill>
                <a:latin typeface="Mada"/>
                <a:ea typeface="Mada"/>
                <a:cs typeface="Mada"/>
                <a:sym typeface="Mada"/>
              </a:rPr>
              <a:t>Women, pregnancy, and exertion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Q8: Femoral hernia</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Small defect is more dangerous because a tight defect is more likely to strangulate if incarcerated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Q9: What are the boundaries of Hesselbach’s triangle?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1. Inferior epigastric vessels 2. Inguinal ligament (Poupart’s) 3. Lateral border of the rectus sheath  Floor consists of internal oblique and the transversus abdominis muscle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Q10:Define the following terms: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Cullen’s sign</a:t>
            </a:r>
            <a:r>
              <a:rPr lang="en-GB" sz="1000">
                <a:solidFill>
                  <a:srgbClr val="83C5BE"/>
                </a:solidFill>
                <a:latin typeface="Mada"/>
                <a:ea typeface="Mada"/>
                <a:cs typeface="Mada"/>
                <a:sym typeface="Mada"/>
              </a:rPr>
              <a:t> Bluish discoloration of the periumbilical area from retroperitoneal hemorrhage tracking around to the anterior abdominal wall through fascial planes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Grey Turner’s sign</a:t>
            </a:r>
            <a:r>
              <a:rPr lang="en-GB" sz="1000">
                <a:solidFill>
                  <a:srgbClr val="83C5BE"/>
                </a:solidFill>
                <a:latin typeface="Mada"/>
                <a:ea typeface="Mada"/>
                <a:cs typeface="Mada"/>
                <a:sym typeface="Mada"/>
              </a:rPr>
              <a:t> Ecchymosis or discoloration of the flank in patients with retroperitoneal  hemorrhage from dissecting blood from the retroperitoneum (Think: Grey  TURNer = TURN side to side = flank [side] hematoma)</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Q11:Omphalocele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is it? </a:t>
            </a:r>
            <a:r>
              <a:rPr lang="en-GB" sz="1000">
                <a:solidFill>
                  <a:srgbClr val="83C5BE"/>
                </a:solidFill>
                <a:latin typeface="Mada"/>
                <a:ea typeface="Mada"/>
                <a:cs typeface="Mada"/>
                <a:sym typeface="Mada"/>
              </a:rPr>
              <a:t>Defect of abdominal wall at umbilical ring; sac covers extruded viscera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How is it diagnosed prenatally? </a:t>
            </a:r>
            <a:r>
              <a:rPr lang="en-GB" sz="1000">
                <a:solidFill>
                  <a:srgbClr val="83C5BE"/>
                </a:solidFill>
                <a:latin typeface="Mada"/>
                <a:ea typeface="Mada"/>
                <a:cs typeface="Mada"/>
                <a:sym typeface="Mada"/>
              </a:rPr>
              <a:t>May be seen on fetal U/S after 13 weeks’ gestation, with elevated maternal AF</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How is the diagnosis made?</a:t>
            </a:r>
            <a:r>
              <a:rPr lang="en-GB" sz="1000">
                <a:solidFill>
                  <a:srgbClr val="83C5BE"/>
                </a:solidFill>
                <a:latin typeface="Mada"/>
                <a:ea typeface="Mada"/>
                <a:cs typeface="Mada"/>
                <a:sym typeface="Mada"/>
              </a:rPr>
              <a:t> Prenatal U/S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are the possible complications? </a:t>
            </a:r>
            <a:r>
              <a:rPr lang="en-GB" sz="1000">
                <a:solidFill>
                  <a:srgbClr val="83C5BE"/>
                </a:solidFill>
                <a:latin typeface="Mada"/>
                <a:ea typeface="Mada"/>
                <a:cs typeface="Mada"/>
                <a:sym typeface="Mada"/>
              </a:rPr>
              <a:t>Malrotation of the gut, anomalies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Of what “pentalogy” </a:t>
            </a:r>
            <a:r>
              <a:rPr b="1" lang="en-GB" sz="1000">
                <a:solidFill>
                  <a:srgbClr val="999999"/>
                </a:solidFill>
                <a:latin typeface="Mada"/>
                <a:ea typeface="Mada"/>
                <a:cs typeface="Mada"/>
                <a:sym typeface="Mada"/>
              </a:rPr>
              <a:t>(Associated abnormalities) i</a:t>
            </a:r>
            <a:r>
              <a:rPr b="1" lang="en-GB" sz="1000">
                <a:solidFill>
                  <a:srgbClr val="83C5BE"/>
                </a:solidFill>
                <a:latin typeface="Mada"/>
                <a:ea typeface="Mada"/>
                <a:cs typeface="Mada"/>
                <a:sym typeface="Mada"/>
              </a:rPr>
              <a:t>s omphalocele a part?</a:t>
            </a:r>
            <a:r>
              <a:rPr lang="en-GB" sz="1000">
                <a:solidFill>
                  <a:srgbClr val="83C5BE"/>
                </a:solidFill>
                <a:latin typeface="Mada"/>
                <a:ea typeface="Mada"/>
                <a:cs typeface="Mada"/>
                <a:sym typeface="Mada"/>
              </a:rPr>
              <a:t> Pentalogy of Cantrell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What is the pentalogy of Cantrell? </a:t>
            </a:r>
            <a:r>
              <a:rPr lang="en-GB" sz="1000">
                <a:solidFill>
                  <a:srgbClr val="83C5BE"/>
                </a:solidFill>
                <a:latin typeface="Mada"/>
                <a:ea typeface="Mada"/>
                <a:cs typeface="Mada"/>
                <a:sym typeface="Mada"/>
              </a:rPr>
              <a:t>“D COPS”: Diaphragmatic defect (hernia) Cardiac abnormality Omphalocele Pericardium malformation/absence Sternal cleft</a:t>
            </a:r>
            <a:endParaRPr sz="1000">
              <a:solidFill>
                <a:srgbClr val="83C5BE"/>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000">
              <a:solidFill>
                <a:srgbClr val="83C5BE"/>
              </a:solidFill>
              <a:latin typeface="Mada"/>
              <a:ea typeface="Mada"/>
              <a:cs typeface="Mada"/>
              <a:sym typeface="Mad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38"/>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8"/>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8"/>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1292" name="Google Shape;1292;p38"/>
          <p:cNvGraphicFramePr/>
          <p:nvPr/>
        </p:nvGraphicFramePr>
        <p:xfrm>
          <a:off x="1477951" y="9473188"/>
          <a:ext cx="3000000" cy="3000000"/>
        </p:xfrm>
        <a:graphic>
          <a:graphicData uri="http://schemas.openxmlformats.org/drawingml/2006/table">
            <a:tbl>
              <a:tblPr>
                <a:noFill/>
                <a:tableStyleId>{2E1D204C-92D0-4C84-95FD-C235CF7ED47E}</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D</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E</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1293" name="Google Shape;1293;p38"/>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8"/>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1295" name="Google Shape;1295;p38"/>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8"/>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8"/>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1298" name="Google Shape;1298;p38"/>
          <p:cNvSpPr txBox="1"/>
          <p:nvPr/>
        </p:nvSpPr>
        <p:spPr>
          <a:xfrm>
            <a:off x="591600" y="1988413"/>
            <a:ext cx="6904500" cy="68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6D77"/>
                </a:solidFill>
                <a:latin typeface="Lora"/>
                <a:ea typeface="Lora"/>
                <a:cs typeface="Lora"/>
                <a:sym typeface="Lora"/>
              </a:rPr>
              <a:t>Q1: which of the following is a common type of hernia that </a:t>
            </a:r>
            <a:r>
              <a:rPr lang="en-GB" sz="1100">
                <a:solidFill>
                  <a:srgbClr val="006D77"/>
                </a:solidFill>
                <a:latin typeface="Lora"/>
                <a:ea typeface="Lora"/>
                <a:cs typeface="Lora"/>
                <a:sym typeface="Lora"/>
              </a:rPr>
              <a:t>occurs in children </a:t>
            </a:r>
            <a:endParaRPr sz="11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A) incisional hernia</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B) direct hernia</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C) femoral hernia</a:t>
            </a:r>
            <a:endParaRPr sz="11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D) indirect hernia</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Q2: which of the following is most liable to strangulation?</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A) incisional hernia</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direct hernia</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 femoral hernia</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D) indirect hernia</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Q3: what are the </a:t>
            </a:r>
            <a:r>
              <a:rPr lang="en-GB" sz="1100">
                <a:solidFill>
                  <a:srgbClr val="006D77"/>
                </a:solidFill>
                <a:latin typeface="Lora"/>
                <a:ea typeface="Lora"/>
                <a:cs typeface="Lora"/>
                <a:sym typeface="Lora"/>
              </a:rPr>
              <a:t>boundaries of Hesselbach’s triangle?</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A)inferior epigastric artery, lateral border of rectus abdominis, inguinal ligament</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inferior </a:t>
            </a:r>
            <a:r>
              <a:rPr lang="en-GB" sz="1100">
                <a:solidFill>
                  <a:srgbClr val="83C5BE"/>
                </a:solidFill>
                <a:latin typeface="Mada"/>
                <a:ea typeface="Mada"/>
                <a:cs typeface="Mada"/>
                <a:sym typeface="Mada"/>
              </a:rPr>
              <a:t>epigastric artery, medial border of rectus abdominis, inguinal ligament</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 superior epigastric artery, lateral border of rectus abdominis, inguinal ligament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D) </a:t>
            </a:r>
            <a:r>
              <a:rPr lang="en-GB" sz="1100">
                <a:solidFill>
                  <a:srgbClr val="83C5BE"/>
                </a:solidFill>
                <a:latin typeface="Mada"/>
                <a:ea typeface="Mada"/>
                <a:cs typeface="Mada"/>
                <a:sym typeface="Mada"/>
              </a:rPr>
              <a:t>superior epigastric artery, medial border of rectus abdominis, inguinal ligament </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Q4: what is the sign shown in the picture?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a:t>
            </a:r>
            <a:r>
              <a:rPr lang="en-GB" sz="1100">
                <a:solidFill>
                  <a:srgbClr val="83C5BE"/>
                </a:solidFill>
                <a:latin typeface="Mada"/>
                <a:ea typeface="Mada"/>
                <a:cs typeface="Mada"/>
                <a:sym typeface="Mada"/>
              </a:rPr>
              <a:t> Cullen’s</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Grey Turner’s</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 </a:t>
            </a:r>
            <a:r>
              <a:rPr lang="en-GB" sz="1100">
                <a:solidFill>
                  <a:srgbClr val="83C5BE"/>
                </a:solidFill>
                <a:latin typeface="Mada"/>
                <a:ea typeface="Mada"/>
                <a:cs typeface="Mada"/>
                <a:sym typeface="Mada"/>
              </a:rPr>
              <a:t>sister Joseph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D) castell </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Q5:Patient came with apparent mass when he stands and it disappear with lying down, what is the diagnosis?</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A)femoral hernia</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B)inguinal hernia</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C)communicable hydrocele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D)non communicable hydrocele</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Q6:A 58-year-old man presents with a bulge in his right groin associated with mild discomfort. On examination the bulge is easily reducible and does not descend into the scrotum. Which of the following changes is most concerning for possible strangulation requiring emergent repair of the hernia?</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A)increase in the size of the hernia</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a:t>
            </a:r>
            <a:r>
              <a:rPr lang="en-GB" sz="1100">
                <a:solidFill>
                  <a:srgbClr val="83C5BE"/>
                </a:solidFill>
                <a:latin typeface="Mada"/>
                <a:ea typeface="Mada"/>
                <a:cs typeface="Mada"/>
                <a:sym typeface="Mada"/>
              </a:rPr>
              <a:t>descent of the hernia to the scrotum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C)appearance of a new hernia in the left groin</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D)worsening pain over the hernia during walking</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E)inability to reduce the hernia</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p:txBody>
      </p:sp>
      <p:sp>
        <p:nvSpPr>
          <p:cNvPr id="1299" name="Google Shape;1299;p38"/>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8"/>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8"/>
          <p:cNvSpPr txBox="1"/>
          <p:nvPr/>
        </p:nvSpPr>
        <p:spPr>
          <a:xfrm>
            <a:off x="-285750" y="9522522"/>
            <a:ext cx="1382700" cy="6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a:p>
            <a:pPr indent="0" lvl="0" marL="0" rtl="0" algn="ctr">
              <a:spcBef>
                <a:spcPts val="0"/>
              </a:spcBef>
              <a:spcAft>
                <a:spcPts val="0"/>
              </a:spcAft>
              <a:buNone/>
            </a:pPr>
            <a:r>
              <a:rPr b="1" lang="en-GB" sz="800" u="sng">
                <a:solidFill>
                  <a:srgbClr val="006D77"/>
                </a:solidFill>
                <a:latin typeface="Lora"/>
                <a:ea typeface="Lora"/>
                <a:cs typeface="Lora"/>
                <a:sym typeface="Lora"/>
                <a:hlinkClick r:id="rId4">
                  <a:extLst>
                    <a:ext uri="{A12FA001-AC4F-418D-AE19-62706E023703}">
                      <ahyp:hlinkClr val="tx"/>
                    </a:ext>
                  </a:extLst>
                </a:hlinkClick>
              </a:rPr>
              <a:t>Click here for explanation</a:t>
            </a:r>
            <a:endParaRPr b="1" sz="800" u="sng">
              <a:solidFill>
                <a:srgbClr val="006D77"/>
              </a:solidFill>
              <a:latin typeface="Lora"/>
              <a:ea typeface="Lora"/>
              <a:cs typeface="Lora"/>
              <a:sym typeface="Lora"/>
            </a:endParaRPr>
          </a:p>
          <a:p>
            <a:pPr indent="0" lvl="0" marL="0" rtl="0" algn="ctr">
              <a:spcBef>
                <a:spcPts val="0"/>
              </a:spcBef>
              <a:spcAft>
                <a:spcPts val="0"/>
              </a:spcAft>
              <a:buNone/>
            </a:pPr>
            <a:r>
              <a:t/>
            </a:r>
            <a:endParaRPr b="1" u="sng">
              <a:solidFill>
                <a:srgbClr val="E29578"/>
              </a:solidFill>
              <a:latin typeface="Lora"/>
              <a:ea typeface="Lora"/>
              <a:cs typeface="Lora"/>
              <a:sym typeface="Lora"/>
            </a:endParaRPr>
          </a:p>
        </p:txBody>
      </p:sp>
      <p:pic>
        <p:nvPicPr>
          <p:cNvPr id="1302" name="Google Shape;1302;p38"/>
          <p:cNvPicPr preferRelativeResize="0"/>
          <p:nvPr/>
        </p:nvPicPr>
        <p:blipFill>
          <a:blip r:embed="rId5">
            <a:alphaModFix/>
          </a:blip>
          <a:stretch>
            <a:fillRect/>
          </a:stretch>
        </p:blipFill>
        <p:spPr>
          <a:xfrm>
            <a:off x="3687625" y="5140900"/>
            <a:ext cx="966234" cy="920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39"/>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9"/>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9"/>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1310" name="Google Shape;1310;p39"/>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1311" name="Google Shape;1311;p39"/>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1312" name="Google Shape;1312;p39"/>
          <p:cNvSpPr txBox="1"/>
          <p:nvPr/>
        </p:nvSpPr>
        <p:spPr>
          <a:xfrm>
            <a:off x="1457325" y="59817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1313" name="Google Shape;1313;p39"/>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sp>
        <p:nvSpPr>
          <p:cNvPr id="1314" name="Google Shape;1314;p39"/>
          <p:cNvSpPr txBox="1"/>
          <p:nvPr/>
        </p:nvSpPr>
        <p:spPr>
          <a:xfrm>
            <a:off x="600075" y="40862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sp>
        <p:nvSpPr>
          <p:cNvPr id="1315" name="Google Shape;1315;p39"/>
          <p:cNvSpPr txBox="1"/>
          <p:nvPr/>
        </p:nvSpPr>
        <p:spPr>
          <a:xfrm>
            <a:off x="4195800" y="4086225"/>
            <a:ext cx="36579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Mohammed alshoieer</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pic>
        <p:nvPicPr>
          <p:cNvPr id="1316" name="Google Shape;1316;p39"/>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1317" name="Google Shape;1317;p39"/>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9"/>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9"/>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1320" name="Google Shape;1320;p39"/>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1321" name="Google Shape;1321;p39"/>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1322" name="Google Shape;1322;p39"/>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1323" name="Google Shape;1323;p39"/>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1324" name="Google Shape;1324;p39"/>
          <p:cNvSpPr txBox="1"/>
          <p:nvPr/>
        </p:nvSpPr>
        <p:spPr>
          <a:xfrm>
            <a:off x="1488875" y="6569500"/>
            <a:ext cx="4492800" cy="254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Mohammed Alshoieer</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Hashem Bassam</a:t>
            </a:r>
            <a:endParaRPr sz="2400">
              <a:solidFill>
                <a:srgbClr val="E29578"/>
              </a:solidFill>
              <a:latin typeface="Mada"/>
              <a:ea typeface="Mada"/>
              <a:cs typeface="Mada"/>
              <a:sym typeface="Mada"/>
            </a:endParaRPr>
          </a:p>
        </p:txBody>
      </p:sp>
      <p:pic>
        <p:nvPicPr>
          <p:cNvPr id="1325" name="Google Shape;1325;p39"/>
          <p:cNvPicPr preferRelativeResize="0"/>
          <p:nvPr/>
        </p:nvPicPr>
        <p:blipFill>
          <a:blip r:embed="rId6">
            <a:alphaModFix/>
          </a:blip>
          <a:stretch>
            <a:fillRect/>
          </a:stretch>
        </p:blipFill>
        <p:spPr>
          <a:xfrm>
            <a:off x="1409700" y="6970361"/>
            <a:ext cx="508200" cy="508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cxnSp>
        <p:nvCxnSpPr>
          <p:cNvPr id="154" name="Google Shape;154;p15"/>
          <p:cNvCxnSpPr/>
          <p:nvPr/>
        </p:nvCxnSpPr>
        <p:spPr>
          <a:xfrm>
            <a:off x="792725" y="9908823"/>
            <a:ext cx="2596800" cy="22800"/>
          </a:xfrm>
          <a:prstGeom prst="straightConnector1">
            <a:avLst/>
          </a:prstGeom>
          <a:noFill/>
          <a:ln cap="flat" cmpd="sng" w="19050">
            <a:solidFill>
              <a:srgbClr val="006D77"/>
            </a:solidFill>
            <a:prstDash val="solid"/>
            <a:round/>
            <a:headEnd len="med" w="med" type="none"/>
            <a:tailEnd len="med" w="med" type="none"/>
          </a:ln>
        </p:spPr>
      </p:cxnSp>
      <p:cxnSp>
        <p:nvCxnSpPr>
          <p:cNvPr id="155" name="Google Shape;155;p15"/>
          <p:cNvCxnSpPr/>
          <p:nvPr/>
        </p:nvCxnSpPr>
        <p:spPr>
          <a:xfrm>
            <a:off x="3715000" y="9337186"/>
            <a:ext cx="2596800" cy="22800"/>
          </a:xfrm>
          <a:prstGeom prst="straightConnector1">
            <a:avLst/>
          </a:prstGeom>
          <a:noFill/>
          <a:ln cap="flat" cmpd="sng" w="19050">
            <a:solidFill>
              <a:srgbClr val="006D77"/>
            </a:solidFill>
            <a:prstDash val="solid"/>
            <a:round/>
            <a:headEnd len="med" w="med" type="none"/>
            <a:tailEnd len="med" w="med" type="none"/>
          </a:ln>
        </p:spPr>
      </p:cxnSp>
      <p:cxnSp>
        <p:nvCxnSpPr>
          <p:cNvPr id="156" name="Google Shape;156;p15"/>
          <p:cNvCxnSpPr/>
          <p:nvPr/>
        </p:nvCxnSpPr>
        <p:spPr>
          <a:xfrm>
            <a:off x="794700" y="8888286"/>
            <a:ext cx="2596800" cy="22800"/>
          </a:xfrm>
          <a:prstGeom prst="straightConnector1">
            <a:avLst/>
          </a:prstGeom>
          <a:noFill/>
          <a:ln cap="flat" cmpd="sng" w="19050">
            <a:solidFill>
              <a:srgbClr val="006D77"/>
            </a:solidFill>
            <a:prstDash val="solid"/>
            <a:round/>
            <a:headEnd len="med" w="med" type="none"/>
            <a:tailEnd len="med" w="med" type="none"/>
          </a:ln>
        </p:spPr>
      </p:cxnSp>
      <p:sp>
        <p:nvSpPr>
          <p:cNvPr id="157" name="Google Shape;157;p15"/>
          <p:cNvSpPr/>
          <p:nvPr/>
        </p:nvSpPr>
        <p:spPr>
          <a:xfrm>
            <a:off x="630575" y="8721450"/>
            <a:ext cx="2598900" cy="350100"/>
          </a:xfrm>
          <a:prstGeom prst="rect">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 name="Google Shape;159;p15"/>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60" name="Google Shape;160;p1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Hernias (In general)</a:t>
            </a:r>
            <a:endParaRPr sz="2200"/>
          </a:p>
        </p:txBody>
      </p:sp>
      <p:cxnSp>
        <p:nvCxnSpPr>
          <p:cNvPr id="161" name="Google Shape;161;p15"/>
          <p:cNvCxnSpPr/>
          <p:nvPr/>
        </p:nvCxnSpPr>
        <p:spPr>
          <a:xfrm>
            <a:off x="2502300" y="1351250"/>
            <a:ext cx="2568300" cy="0"/>
          </a:xfrm>
          <a:prstGeom prst="straightConnector1">
            <a:avLst/>
          </a:prstGeom>
          <a:noFill/>
          <a:ln cap="flat" cmpd="sng" w="28575">
            <a:solidFill>
              <a:srgbClr val="0C4F72"/>
            </a:solidFill>
            <a:prstDash val="solid"/>
            <a:round/>
            <a:headEnd len="med" w="med" type="none"/>
            <a:tailEnd len="med" w="med" type="none"/>
          </a:ln>
        </p:spPr>
      </p:cxnSp>
      <p:cxnSp>
        <p:nvCxnSpPr>
          <p:cNvPr id="162" name="Google Shape;162;p15"/>
          <p:cNvCxnSpPr/>
          <p:nvPr/>
        </p:nvCxnSpPr>
        <p:spPr>
          <a:xfrm rot="10800000">
            <a:off x="3786450" y="956625"/>
            <a:ext cx="0" cy="410100"/>
          </a:xfrm>
          <a:prstGeom prst="straightConnector1">
            <a:avLst/>
          </a:prstGeom>
          <a:noFill/>
          <a:ln cap="flat" cmpd="sng" w="28575">
            <a:solidFill>
              <a:srgbClr val="0C4F72"/>
            </a:solidFill>
            <a:prstDash val="solid"/>
            <a:round/>
            <a:headEnd len="med" w="med" type="none"/>
            <a:tailEnd len="med" w="med" type="none"/>
          </a:ln>
        </p:spPr>
      </p:cxnSp>
      <p:sp>
        <p:nvSpPr>
          <p:cNvPr id="163" name="Google Shape;163;p15"/>
          <p:cNvSpPr txBox="1"/>
          <p:nvPr/>
        </p:nvSpPr>
        <p:spPr>
          <a:xfrm>
            <a:off x="1258575" y="1433025"/>
            <a:ext cx="5100600" cy="1069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Hernia</a:t>
            </a:r>
            <a:r>
              <a:rPr lang="en-GB" sz="1100">
                <a:solidFill>
                  <a:schemeClr val="dk1"/>
                </a:solidFill>
                <a:latin typeface="Mada"/>
                <a:ea typeface="Mada"/>
                <a:cs typeface="Mada"/>
                <a:sym typeface="Mada"/>
              </a:rPr>
              <a:t> Derived from Latin word for rupture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 abnormal protrusion of an organ or tissue through a defect in its surrounding walls  </a:t>
            </a:r>
            <a:endParaRPr sz="1100">
              <a:solidFill>
                <a:schemeClr val="dk1"/>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Hernias can be considered as a disease of collagen metabolism. Collagen I/III ratio is important.</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 summary: weak areas are caused by stretching or surgical incisions in  association with a defect in collagen metabolism</a:t>
            </a:r>
            <a:endParaRPr sz="1100">
              <a:solidFill>
                <a:srgbClr val="1C4588"/>
              </a:solidFill>
              <a:latin typeface="Mada"/>
              <a:ea typeface="Mada"/>
              <a:cs typeface="Mada"/>
              <a:sym typeface="Mada"/>
            </a:endParaRPr>
          </a:p>
        </p:txBody>
      </p:sp>
      <p:sp>
        <p:nvSpPr>
          <p:cNvPr id="164" name="Google Shape;164;p15"/>
          <p:cNvSpPr/>
          <p:nvPr/>
        </p:nvSpPr>
        <p:spPr>
          <a:xfrm>
            <a:off x="682475" y="3101924"/>
            <a:ext cx="2817300" cy="48210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 name="Google Shape;165;p15"/>
          <p:cNvCxnSpPr/>
          <p:nvPr/>
        </p:nvCxnSpPr>
        <p:spPr>
          <a:xfrm>
            <a:off x="3499784" y="3610638"/>
            <a:ext cx="705900" cy="0"/>
          </a:xfrm>
          <a:prstGeom prst="straightConnector1">
            <a:avLst/>
          </a:prstGeom>
          <a:noFill/>
          <a:ln cap="flat" cmpd="sng" w="19050">
            <a:solidFill>
              <a:srgbClr val="83C5BE"/>
            </a:solidFill>
            <a:prstDash val="solid"/>
            <a:round/>
            <a:headEnd len="med" w="med" type="none"/>
            <a:tailEnd len="med" w="med" type="oval"/>
          </a:ln>
        </p:spPr>
      </p:cxnSp>
      <p:sp>
        <p:nvSpPr>
          <p:cNvPr id="166" name="Google Shape;166;p15"/>
          <p:cNvSpPr txBox="1"/>
          <p:nvPr/>
        </p:nvSpPr>
        <p:spPr>
          <a:xfrm>
            <a:off x="3559425" y="3169788"/>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Hernia Parts</a:t>
            </a:r>
            <a:endParaRPr b="1" i="0" sz="1800" u="none" cap="none" strike="noStrike">
              <a:solidFill>
                <a:srgbClr val="006D77"/>
              </a:solidFill>
              <a:highlight>
                <a:srgbClr val="EDF9F9"/>
              </a:highlight>
              <a:latin typeface="Lora"/>
              <a:ea typeface="Lora"/>
              <a:cs typeface="Lora"/>
              <a:sym typeface="Lora"/>
            </a:endParaRPr>
          </a:p>
        </p:txBody>
      </p:sp>
      <p:pic>
        <p:nvPicPr>
          <p:cNvPr id="167" name="Google Shape;167;p15"/>
          <p:cNvPicPr preferRelativeResize="0"/>
          <p:nvPr/>
        </p:nvPicPr>
        <p:blipFill>
          <a:blip r:embed="rId3">
            <a:alphaModFix/>
          </a:blip>
          <a:stretch>
            <a:fillRect/>
          </a:stretch>
        </p:blipFill>
        <p:spPr>
          <a:xfrm>
            <a:off x="1332327" y="3368023"/>
            <a:ext cx="1637900" cy="2098350"/>
          </a:xfrm>
          <a:prstGeom prst="rect">
            <a:avLst/>
          </a:prstGeom>
          <a:noFill/>
          <a:ln>
            <a:noFill/>
          </a:ln>
        </p:spPr>
      </p:pic>
      <p:sp>
        <p:nvSpPr>
          <p:cNvPr id="168" name="Google Shape;168;p15"/>
          <p:cNvSpPr txBox="1"/>
          <p:nvPr/>
        </p:nvSpPr>
        <p:spPr>
          <a:xfrm>
            <a:off x="3663325" y="3729300"/>
            <a:ext cx="3227100" cy="1069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Hernia </a:t>
            </a:r>
            <a:r>
              <a:rPr b="1" lang="en-GB" sz="1100">
                <a:solidFill>
                  <a:schemeClr val="dk1"/>
                </a:solidFill>
                <a:latin typeface="Mada"/>
                <a:ea typeface="Mada"/>
                <a:cs typeface="Mada"/>
                <a:sym typeface="Mada"/>
              </a:rPr>
              <a:t>neck</a:t>
            </a:r>
            <a:r>
              <a:rPr lang="en-GB" sz="1100">
                <a:solidFill>
                  <a:schemeClr val="dk1"/>
                </a:solidFill>
                <a:latin typeface="Mada"/>
                <a:ea typeface="Mada"/>
                <a:cs typeface="Mada"/>
                <a:sym typeface="Mada"/>
              </a:rPr>
              <a:t> Located at the innermost musculoaponeurotic layer whereas the hernia </a:t>
            </a:r>
            <a:r>
              <a:rPr b="1" lang="en-GB" sz="1100">
                <a:solidFill>
                  <a:schemeClr val="dk1"/>
                </a:solidFill>
                <a:latin typeface="Mada"/>
                <a:ea typeface="Mada"/>
                <a:cs typeface="Mada"/>
                <a:sym typeface="Mada"/>
              </a:rPr>
              <a:t>sac</a:t>
            </a:r>
            <a:r>
              <a:rPr lang="en-GB" sz="1100">
                <a:solidFill>
                  <a:schemeClr val="dk1"/>
                </a:solidFill>
                <a:latin typeface="Mada"/>
                <a:ea typeface="Mada"/>
                <a:cs typeface="Mada"/>
                <a:sym typeface="Mada"/>
              </a:rPr>
              <a:t> is </a:t>
            </a:r>
            <a:r>
              <a:rPr lang="en-GB" sz="1100">
                <a:solidFill>
                  <a:schemeClr val="dk1"/>
                </a:solidFill>
                <a:latin typeface="Mada"/>
                <a:ea typeface="Mada"/>
                <a:cs typeface="Mada"/>
                <a:sym typeface="Mada"/>
              </a:rPr>
              <a:t>lined</a:t>
            </a:r>
            <a:r>
              <a:rPr lang="en-GB" sz="1100">
                <a:solidFill>
                  <a:schemeClr val="dk1"/>
                </a:solidFill>
                <a:latin typeface="Mada"/>
                <a:ea typeface="Mada"/>
                <a:cs typeface="Mada"/>
                <a:sym typeface="Mada"/>
              </a:rPr>
              <a:t> by peritoneum and protrudes from the neck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No consistent relationship between the area of a hernia defect and the size of a hernia sac</a:t>
            </a:r>
            <a:endParaRPr sz="11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In physical examination, we don’t care how large the “sac” is. We must palpate the hernia and push it centrally to estimate its “defect” size.</a:t>
            </a:r>
            <a:endParaRPr sz="1100">
              <a:solidFill>
                <a:srgbClr val="6AA84F"/>
              </a:solidFill>
              <a:latin typeface="Mada"/>
              <a:ea typeface="Mada"/>
              <a:cs typeface="Mada"/>
              <a:sym typeface="Mada"/>
            </a:endParaRPr>
          </a:p>
        </p:txBody>
      </p:sp>
      <p:pic>
        <p:nvPicPr>
          <p:cNvPr id="169" name="Google Shape;169;p15"/>
          <p:cNvPicPr preferRelativeResize="0"/>
          <p:nvPr/>
        </p:nvPicPr>
        <p:blipFill>
          <a:blip r:embed="rId4">
            <a:alphaModFix/>
          </a:blip>
          <a:stretch>
            <a:fillRect/>
          </a:stretch>
        </p:blipFill>
        <p:spPr>
          <a:xfrm>
            <a:off x="1235300" y="5958175"/>
            <a:ext cx="1711650" cy="1707338"/>
          </a:xfrm>
          <a:prstGeom prst="rect">
            <a:avLst/>
          </a:prstGeom>
          <a:noFill/>
          <a:ln>
            <a:noFill/>
          </a:ln>
        </p:spPr>
      </p:pic>
      <p:cxnSp>
        <p:nvCxnSpPr>
          <p:cNvPr id="170" name="Google Shape;170;p15"/>
          <p:cNvCxnSpPr/>
          <p:nvPr/>
        </p:nvCxnSpPr>
        <p:spPr>
          <a:xfrm>
            <a:off x="3499784" y="6462663"/>
            <a:ext cx="705900" cy="0"/>
          </a:xfrm>
          <a:prstGeom prst="straightConnector1">
            <a:avLst/>
          </a:prstGeom>
          <a:noFill/>
          <a:ln cap="flat" cmpd="sng" w="19050">
            <a:solidFill>
              <a:srgbClr val="83C5BE"/>
            </a:solidFill>
            <a:prstDash val="solid"/>
            <a:round/>
            <a:headEnd len="med" w="med" type="none"/>
            <a:tailEnd len="med" w="med" type="oval"/>
          </a:ln>
        </p:spPr>
      </p:cxnSp>
      <p:sp>
        <p:nvSpPr>
          <p:cNvPr id="171" name="Google Shape;171;p15"/>
          <p:cNvSpPr txBox="1"/>
          <p:nvPr/>
        </p:nvSpPr>
        <p:spPr>
          <a:xfrm>
            <a:off x="3559425" y="6021813"/>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Hernia Contents</a:t>
            </a:r>
            <a:endParaRPr b="1" i="0" sz="1800" u="none" cap="none" strike="noStrike">
              <a:solidFill>
                <a:srgbClr val="006D77"/>
              </a:solidFill>
              <a:highlight>
                <a:srgbClr val="EDF9F9"/>
              </a:highlight>
              <a:latin typeface="Lora"/>
              <a:ea typeface="Lora"/>
              <a:cs typeface="Lora"/>
              <a:sym typeface="Lora"/>
            </a:endParaRPr>
          </a:p>
        </p:txBody>
      </p:sp>
      <p:sp>
        <p:nvSpPr>
          <p:cNvPr id="172" name="Google Shape;172;p15"/>
          <p:cNvSpPr txBox="1"/>
          <p:nvPr/>
        </p:nvSpPr>
        <p:spPr>
          <a:xfrm>
            <a:off x="3663325" y="6551475"/>
            <a:ext cx="3227100" cy="1069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C4F72"/>
              </a:buClr>
              <a:buSzPts val="1100"/>
              <a:buFont typeface="Mada"/>
              <a:buChar char="●"/>
            </a:pPr>
            <a:r>
              <a:rPr lang="en-GB" sz="1100">
                <a:solidFill>
                  <a:srgbClr val="0C4F72"/>
                </a:solidFill>
                <a:latin typeface="Mada"/>
                <a:ea typeface="Mada"/>
                <a:cs typeface="Mada"/>
                <a:sym typeface="Mada"/>
              </a:rPr>
              <a:t>A hernia may contain any intra abdominal structure, but most commonly contains omentum and/or small bowel.</a:t>
            </a:r>
            <a:endParaRPr sz="1100">
              <a:solidFill>
                <a:srgbClr val="0C4F72"/>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1C4588"/>
                </a:solidFill>
                <a:latin typeface="Mada"/>
                <a:ea typeface="Mada"/>
                <a:cs typeface="Mada"/>
                <a:sym typeface="Mada"/>
              </a:rPr>
              <a:t>A hernia is an abnormal protrusion of a cavity’s contents through a  weakness in the wall of the cavity,</a:t>
            </a:r>
            <a:r>
              <a:rPr b="1" lang="en-GB" sz="1100">
                <a:solidFill>
                  <a:srgbClr val="1C4588"/>
                </a:solidFill>
                <a:latin typeface="Mada"/>
                <a:ea typeface="Mada"/>
                <a:cs typeface="Mada"/>
                <a:sym typeface="Mada"/>
              </a:rPr>
              <a:t> but takes with it all the linings of the  cavity</a:t>
            </a:r>
            <a:r>
              <a:rPr b="1" lang="en-GB" sz="1100">
                <a:solidFill>
                  <a:schemeClr val="dk1"/>
                </a:solidFill>
                <a:latin typeface="Mada"/>
                <a:ea typeface="Mada"/>
                <a:cs typeface="Mada"/>
                <a:sym typeface="Mada"/>
              </a:rPr>
              <a:t> </a:t>
            </a:r>
            <a:r>
              <a:rPr b="1" lang="en-GB" sz="1100">
                <a:solidFill>
                  <a:srgbClr val="999999"/>
                </a:solidFill>
                <a:latin typeface="Mada"/>
                <a:ea typeface="Mada"/>
                <a:cs typeface="Mada"/>
                <a:sym typeface="Mada"/>
              </a:rPr>
              <a:t>“To form its wall”</a:t>
            </a:r>
            <a:endParaRPr b="1" sz="1100">
              <a:solidFill>
                <a:srgbClr val="999999"/>
              </a:solidFill>
              <a:latin typeface="Mada"/>
              <a:ea typeface="Mada"/>
              <a:cs typeface="Mada"/>
              <a:sym typeface="Mada"/>
            </a:endParaRPr>
          </a:p>
        </p:txBody>
      </p:sp>
      <p:grpSp>
        <p:nvGrpSpPr>
          <p:cNvPr id="173" name="Google Shape;173;p15"/>
          <p:cNvGrpSpPr/>
          <p:nvPr/>
        </p:nvGrpSpPr>
        <p:grpSpPr>
          <a:xfrm>
            <a:off x="312231" y="8176890"/>
            <a:ext cx="467181" cy="476434"/>
            <a:chOff x="2410712" y="2415450"/>
            <a:chExt cx="312600" cy="312600"/>
          </a:xfrm>
        </p:grpSpPr>
        <p:sp>
          <p:nvSpPr>
            <p:cNvPr id="174" name="Google Shape;174;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15"/>
          <p:cNvSpPr txBox="1"/>
          <p:nvPr/>
        </p:nvSpPr>
        <p:spPr>
          <a:xfrm>
            <a:off x="769513" y="82035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Terminology</a:t>
            </a:r>
            <a:endParaRPr b="1" sz="1800">
              <a:solidFill>
                <a:srgbClr val="006D77"/>
              </a:solidFill>
              <a:highlight>
                <a:srgbClr val="EDF9F9"/>
              </a:highlight>
              <a:latin typeface="Lora"/>
              <a:ea typeface="Lora"/>
              <a:cs typeface="Lora"/>
              <a:sym typeface="Lora"/>
            </a:endParaRPr>
          </a:p>
        </p:txBody>
      </p:sp>
      <p:sp>
        <p:nvSpPr>
          <p:cNvPr id="177" name="Google Shape;177;p15"/>
          <p:cNvSpPr/>
          <p:nvPr/>
        </p:nvSpPr>
        <p:spPr>
          <a:xfrm>
            <a:off x="630575" y="9754614"/>
            <a:ext cx="2598900" cy="350100"/>
          </a:xfrm>
          <a:prstGeom prst="rect">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p:nvPr/>
        </p:nvSpPr>
        <p:spPr>
          <a:xfrm flipH="1">
            <a:off x="3912975" y="9154400"/>
            <a:ext cx="2708400" cy="350100"/>
          </a:xfrm>
          <a:prstGeom prst="rect">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txBox="1"/>
          <p:nvPr/>
        </p:nvSpPr>
        <p:spPr>
          <a:xfrm>
            <a:off x="1260600" y="9801256"/>
            <a:ext cx="1826100" cy="262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100">
                <a:solidFill>
                  <a:srgbClr val="006D77"/>
                </a:solidFill>
                <a:latin typeface="Lora Regular"/>
                <a:ea typeface="Lora Regular"/>
                <a:cs typeface="Lora Regular"/>
                <a:sym typeface="Lora Regular"/>
              </a:rPr>
              <a:t>Strangulation</a:t>
            </a:r>
            <a:endParaRPr sz="1100">
              <a:solidFill>
                <a:srgbClr val="006D77"/>
              </a:solidFill>
              <a:latin typeface="Lora Regular"/>
              <a:ea typeface="Lora Regular"/>
              <a:cs typeface="Lora Regular"/>
              <a:sym typeface="Lora Regular"/>
            </a:endParaRPr>
          </a:p>
        </p:txBody>
      </p:sp>
      <p:sp>
        <p:nvSpPr>
          <p:cNvPr id="180" name="Google Shape;180;p15"/>
          <p:cNvSpPr txBox="1"/>
          <p:nvPr/>
        </p:nvSpPr>
        <p:spPr>
          <a:xfrm>
            <a:off x="1260600" y="8765250"/>
            <a:ext cx="1826100" cy="262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100">
                <a:solidFill>
                  <a:srgbClr val="006D77"/>
                </a:solidFill>
                <a:latin typeface="Lora Regular"/>
                <a:ea typeface="Lora Regular"/>
                <a:cs typeface="Lora Regular"/>
                <a:sym typeface="Lora Regular"/>
              </a:rPr>
              <a:t>Reducible Hernia</a:t>
            </a:r>
            <a:endParaRPr sz="1100">
              <a:solidFill>
                <a:srgbClr val="006D77"/>
              </a:solidFill>
              <a:latin typeface="Lora Regular"/>
              <a:ea typeface="Lora Regular"/>
              <a:cs typeface="Lora Regular"/>
              <a:sym typeface="Lora Regular"/>
            </a:endParaRPr>
          </a:p>
        </p:txBody>
      </p:sp>
      <p:sp>
        <p:nvSpPr>
          <p:cNvPr id="181" name="Google Shape;181;p15"/>
          <p:cNvSpPr txBox="1"/>
          <p:nvPr/>
        </p:nvSpPr>
        <p:spPr>
          <a:xfrm flipH="1">
            <a:off x="4062112" y="9199678"/>
            <a:ext cx="1902600" cy="26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solidFill>
                  <a:srgbClr val="006D77"/>
                </a:solidFill>
                <a:latin typeface="Lora Regular"/>
                <a:ea typeface="Lora Regular"/>
                <a:cs typeface="Lora Regular"/>
                <a:sym typeface="Lora Regular"/>
              </a:rPr>
              <a:t>Incarceration</a:t>
            </a:r>
            <a:endParaRPr sz="1100">
              <a:solidFill>
                <a:srgbClr val="006D77"/>
              </a:solidFill>
              <a:latin typeface="Lora Regular"/>
              <a:ea typeface="Lora Regular"/>
              <a:cs typeface="Lora Regular"/>
              <a:sym typeface="Lora Regular"/>
            </a:endParaRPr>
          </a:p>
        </p:txBody>
      </p:sp>
      <p:sp>
        <p:nvSpPr>
          <p:cNvPr id="182" name="Google Shape;182;p15"/>
          <p:cNvSpPr txBox="1"/>
          <p:nvPr/>
        </p:nvSpPr>
        <p:spPr>
          <a:xfrm>
            <a:off x="3499775" y="8634025"/>
            <a:ext cx="33906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Contents of the hernia can be returned to their normal location</a:t>
            </a:r>
            <a:endParaRPr sz="1100">
              <a:solidFill>
                <a:srgbClr val="999999"/>
              </a:solidFill>
              <a:latin typeface="Mada"/>
              <a:ea typeface="Mada"/>
              <a:cs typeface="Mada"/>
              <a:sym typeface="Mada"/>
            </a:endParaRPr>
          </a:p>
        </p:txBody>
      </p:sp>
      <p:sp>
        <p:nvSpPr>
          <p:cNvPr id="183" name="Google Shape;183;p15"/>
          <p:cNvSpPr txBox="1"/>
          <p:nvPr/>
        </p:nvSpPr>
        <p:spPr>
          <a:xfrm>
            <a:off x="1890819" y="9141925"/>
            <a:ext cx="18261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Irreducible Hernia</a:t>
            </a:r>
            <a:endParaRPr sz="1100">
              <a:solidFill>
                <a:srgbClr val="999999"/>
              </a:solidFill>
              <a:latin typeface="Mada"/>
              <a:ea typeface="Mada"/>
              <a:cs typeface="Mada"/>
              <a:sym typeface="Mada"/>
            </a:endParaRPr>
          </a:p>
        </p:txBody>
      </p:sp>
      <p:sp>
        <p:nvSpPr>
          <p:cNvPr id="184" name="Google Shape;184;p15"/>
          <p:cNvSpPr txBox="1"/>
          <p:nvPr/>
        </p:nvSpPr>
        <p:spPr>
          <a:xfrm>
            <a:off x="3518174" y="9570550"/>
            <a:ext cx="3923400" cy="692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Irreducible hernia with compromised blood supply “Gangrene”</a:t>
            </a:r>
            <a:endParaRPr sz="1100">
              <a:solidFill>
                <a:srgbClr val="999999"/>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Usually due to occluded Vein then complicate to artery</a:t>
            </a:r>
            <a:endParaRPr sz="1100">
              <a:solidFill>
                <a:srgbClr val="6AA84F"/>
              </a:solidFill>
              <a:latin typeface="Mada"/>
              <a:ea typeface="Mada"/>
              <a:cs typeface="Mada"/>
              <a:sym typeface="Mada"/>
            </a:endParaRPr>
          </a:p>
        </p:txBody>
      </p:sp>
      <p:sp>
        <p:nvSpPr>
          <p:cNvPr id="185" name="Google Shape;185;p15"/>
          <p:cNvSpPr/>
          <p:nvPr/>
        </p:nvSpPr>
        <p:spPr>
          <a:xfrm>
            <a:off x="630575" y="2942500"/>
            <a:ext cx="21318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Reference Pictures</a:t>
            </a:r>
            <a:endParaRPr b="1" sz="1500">
              <a:solidFill>
                <a:srgbClr val="1C4588"/>
              </a:solidFill>
              <a:latin typeface="Mada"/>
              <a:ea typeface="Mada"/>
              <a:cs typeface="Mada"/>
              <a:sym typeface="Mada"/>
            </a:endParaRPr>
          </a:p>
        </p:txBody>
      </p:sp>
      <p:grpSp>
        <p:nvGrpSpPr>
          <p:cNvPr id="186" name="Google Shape;186;p15"/>
          <p:cNvGrpSpPr/>
          <p:nvPr/>
        </p:nvGrpSpPr>
        <p:grpSpPr>
          <a:xfrm rot="-5400000">
            <a:off x="820988" y="2084063"/>
            <a:ext cx="901525" cy="72900"/>
            <a:chOff x="5441200" y="3755900"/>
            <a:chExt cx="901525" cy="72900"/>
          </a:xfrm>
        </p:grpSpPr>
        <p:sp>
          <p:nvSpPr>
            <p:cNvPr id="187" name="Google Shape;187;p15"/>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88" name="Google Shape;188;p15"/>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89" name="Google Shape;189;p15"/>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90" name="Google Shape;190;p15"/>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91" name="Google Shape;191;p15"/>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92" name="Google Shape;192;p15"/>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193" name="Google Shape;193;p15"/>
          <p:cNvGrpSpPr/>
          <p:nvPr/>
        </p:nvGrpSpPr>
        <p:grpSpPr>
          <a:xfrm rot="-5400000">
            <a:off x="5973688" y="2091213"/>
            <a:ext cx="901525" cy="72900"/>
            <a:chOff x="5441200" y="3755900"/>
            <a:chExt cx="901525" cy="72900"/>
          </a:xfrm>
        </p:grpSpPr>
        <p:sp>
          <p:nvSpPr>
            <p:cNvPr id="194" name="Google Shape;194;p15"/>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95" name="Google Shape;195;p15"/>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96" name="Google Shape;196;p15"/>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97" name="Google Shape;197;p15"/>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98" name="Google Shape;198;p15"/>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199" name="Google Shape;199;p15"/>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 name="Google Shape;205;p1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06" name="Google Shape;206;p1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Hernias (In general)</a:t>
            </a:r>
            <a:endParaRPr sz="2200"/>
          </a:p>
        </p:txBody>
      </p:sp>
      <p:grpSp>
        <p:nvGrpSpPr>
          <p:cNvPr id="207" name="Google Shape;207;p16"/>
          <p:cNvGrpSpPr/>
          <p:nvPr/>
        </p:nvGrpSpPr>
        <p:grpSpPr>
          <a:xfrm>
            <a:off x="343944" y="864840"/>
            <a:ext cx="467181" cy="476434"/>
            <a:chOff x="2410712" y="2415450"/>
            <a:chExt cx="312600" cy="312600"/>
          </a:xfrm>
        </p:grpSpPr>
        <p:sp>
          <p:nvSpPr>
            <p:cNvPr id="208" name="Google Shape;208;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 name="Google Shape;210;p16"/>
          <p:cNvSpPr txBox="1"/>
          <p:nvPr/>
        </p:nvSpPr>
        <p:spPr>
          <a:xfrm>
            <a:off x="801225" y="8914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Etiology (Unified theory) </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cxnSp>
        <p:nvCxnSpPr>
          <p:cNvPr id="211" name="Google Shape;211;p16"/>
          <p:cNvCxnSpPr/>
          <p:nvPr/>
        </p:nvCxnSpPr>
        <p:spPr>
          <a:xfrm>
            <a:off x="416529" y="3380063"/>
            <a:ext cx="3070800" cy="3600"/>
          </a:xfrm>
          <a:prstGeom prst="straightConnector1">
            <a:avLst/>
          </a:prstGeom>
          <a:noFill/>
          <a:ln cap="flat" cmpd="sng" w="19050">
            <a:solidFill>
              <a:srgbClr val="FADED2"/>
            </a:solidFill>
            <a:prstDash val="dash"/>
            <a:round/>
            <a:headEnd len="med" w="med" type="none"/>
            <a:tailEnd len="med" w="med" type="oval"/>
          </a:ln>
        </p:spPr>
      </p:cxnSp>
      <p:sp>
        <p:nvSpPr>
          <p:cNvPr id="212" name="Google Shape;212;p16"/>
          <p:cNvSpPr/>
          <p:nvPr/>
        </p:nvSpPr>
        <p:spPr>
          <a:xfrm flipH="1">
            <a:off x="296736" y="32054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txBox="1"/>
          <p:nvPr/>
        </p:nvSpPr>
        <p:spPr>
          <a:xfrm>
            <a:off x="144323" y="31228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01</a:t>
            </a:r>
            <a:endParaRPr sz="1600">
              <a:solidFill>
                <a:srgbClr val="E29578"/>
              </a:solidFill>
              <a:latin typeface="Pathway Gothic One"/>
              <a:ea typeface="Pathway Gothic One"/>
              <a:cs typeface="Pathway Gothic One"/>
              <a:sym typeface="Pathway Gothic One"/>
            </a:endParaRPr>
          </a:p>
        </p:txBody>
      </p:sp>
      <p:cxnSp>
        <p:nvCxnSpPr>
          <p:cNvPr id="214" name="Google Shape;214;p16"/>
          <p:cNvCxnSpPr/>
          <p:nvPr/>
        </p:nvCxnSpPr>
        <p:spPr>
          <a:xfrm flipH="1">
            <a:off x="3922173" y="3380063"/>
            <a:ext cx="3070800" cy="3600"/>
          </a:xfrm>
          <a:prstGeom prst="straightConnector1">
            <a:avLst/>
          </a:prstGeom>
          <a:noFill/>
          <a:ln cap="flat" cmpd="sng" w="19050">
            <a:solidFill>
              <a:srgbClr val="FADED2"/>
            </a:solidFill>
            <a:prstDash val="dash"/>
            <a:round/>
            <a:headEnd len="med" w="med" type="none"/>
            <a:tailEnd len="med" w="med" type="oval"/>
          </a:ln>
        </p:spPr>
      </p:cxnSp>
      <p:sp>
        <p:nvSpPr>
          <p:cNvPr id="215" name="Google Shape;215;p16"/>
          <p:cNvSpPr/>
          <p:nvPr/>
        </p:nvSpPr>
        <p:spPr>
          <a:xfrm>
            <a:off x="6953223" y="32054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
          <p:cNvSpPr txBox="1"/>
          <p:nvPr/>
        </p:nvSpPr>
        <p:spPr>
          <a:xfrm flipH="1">
            <a:off x="6795679" y="31228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03</a:t>
            </a:r>
            <a:endParaRPr sz="1600">
              <a:solidFill>
                <a:srgbClr val="E29578"/>
              </a:solidFill>
              <a:latin typeface="Pathway Gothic One"/>
              <a:ea typeface="Pathway Gothic One"/>
              <a:cs typeface="Pathway Gothic One"/>
              <a:sym typeface="Pathway Gothic One"/>
            </a:endParaRPr>
          </a:p>
        </p:txBody>
      </p:sp>
      <p:cxnSp>
        <p:nvCxnSpPr>
          <p:cNvPr id="217" name="Google Shape;217;p16"/>
          <p:cNvCxnSpPr/>
          <p:nvPr/>
        </p:nvCxnSpPr>
        <p:spPr>
          <a:xfrm flipH="1">
            <a:off x="3942786" y="4523063"/>
            <a:ext cx="3070800" cy="3600"/>
          </a:xfrm>
          <a:prstGeom prst="straightConnector1">
            <a:avLst/>
          </a:prstGeom>
          <a:noFill/>
          <a:ln cap="flat" cmpd="sng" w="19050">
            <a:solidFill>
              <a:srgbClr val="FADED2"/>
            </a:solidFill>
            <a:prstDash val="dash"/>
            <a:round/>
            <a:headEnd len="med" w="med" type="none"/>
            <a:tailEnd len="med" w="med" type="oval"/>
          </a:ln>
        </p:spPr>
      </p:cxnSp>
      <p:sp>
        <p:nvSpPr>
          <p:cNvPr id="218" name="Google Shape;218;p16"/>
          <p:cNvSpPr/>
          <p:nvPr/>
        </p:nvSpPr>
        <p:spPr>
          <a:xfrm>
            <a:off x="6973837" y="43484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p:cNvSpPr txBox="1"/>
          <p:nvPr/>
        </p:nvSpPr>
        <p:spPr>
          <a:xfrm flipH="1">
            <a:off x="6816293" y="42658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04</a:t>
            </a:r>
            <a:endParaRPr sz="1600">
              <a:solidFill>
                <a:srgbClr val="E29578"/>
              </a:solidFill>
              <a:latin typeface="Pathway Gothic One"/>
              <a:ea typeface="Pathway Gothic One"/>
              <a:cs typeface="Pathway Gothic One"/>
              <a:sym typeface="Pathway Gothic One"/>
            </a:endParaRPr>
          </a:p>
        </p:txBody>
      </p:sp>
      <p:cxnSp>
        <p:nvCxnSpPr>
          <p:cNvPr id="220" name="Google Shape;220;p16"/>
          <p:cNvCxnSpPr/>
          <p:nvPr/>
        </p:nvCxnSpPr>
        <p:spPr>
          <a:xfrm>
            <a:off x="416529" y="4523063"/>
            <a:ext cx="3070800" cy="3600"/>
          </a:xfrm>
          <a:prstGeom prst="straightConnector1">
            <a:avLst/>
          </a:prstGeom>
          <a:noFill/>
          <a:ln cap="flat" cmpd="sng" w="19050">
            <a:solidFill>
              <a:srgbClr val="FADED2"/>
            </a:solidFill>
            <a:prstDash val="dash"/>
            <a:round/>
            <a:headEnd len="med" w="med" type="none"/>
            <a:tailEnd len="med" w="med" type="oval"/>
          </a:ln>
        </p:spPr>
      </p:cxnSp>
      <p:sp>
        <p:nvSpPr>
          <p:cNvPr id="221" name="Google Shape;221;p16"/>
          <p:cNvSpPr/>
          <p:nvPr/>
        </p:nvSpPr>
        <p:spPr>
          <a:xfrm flipH="1">
            <a:off x="296736" y="43484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6"/>
          <p:cNvSpPr txBox="1"/>
          <p:nvPr/>
        </p:nvSpPr>
        <p:spPr>
          <a:xfrm>
            <a:off x="144323" y="42658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02</a:t>
            </a:r>
            <a:endParaRPr sz="1600">
              <a:solidFill>
                <a:srgbClr val="E29578"/>
              </a:solidFill>
              <a:latin typeface="Pathway Gothic One"/>
              <a:ea typeface="Pathway Gothic One"/>
              <a:cs typeface="Pathway Gothic One"/>
              <a:sym typeface="Pathway Gothic One"/>
            </a:endParaRPr>
          </a:p>
        </p:txBody>
      </p:sp>
      <p:sp>
        <p:nvSpPr>
          <p:cNvPr id="223" name="Google Shape;223;p16"/>
          <p:cNvSpPr txBox="1"/>
          <p:nvPr/>
        </p:nvSpPr>
        <p:spPr>
          <a:xfrm>
            <a:off x="559625" y="2005150"/>
            <a:ext cx="3241500" cy="1234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highlight>
                  <a:srgbClr val="FFDDD2"/>
                </a:highlight>
                <a:latin typeface="Mada"/>
                <a:ea typeface="Mada"/>
                <a:cs typeface="Mada"/>
                <a:sym typeface="Mada"/>
              </a:rPr>
              <a:t>Anatomy:</a:t>
            </a:r>
            <a:endParaRPr b="1" sz="1200">
              <a:solidFill>
                <a:schemeClr val="dk1"/>
              </a:solidFill>
              <a:highlight>
                <a:srgbClr val="FFDDD2"/>
              </a:highlight>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20% of males will have a patent processus vaginalis in adulthood (But &lt;50% will develop a hernia)</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Weakness of the posterior Inguinal wall is due to the degeneration of the fibers, muscles, and aponeuroses of the transversus abdominis and internal oblique/</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Collagen framework of the transversals fasciae appears to be modified in patients with direct hernias</a:t>
            </a:r>
            <a:endParaRPr sz="900">
              <a:solidFill>
                <a:schemeClr val="dk1"/>
              </a:solidFill>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p:txBody>
      </p:sp>
      <p:sp>
        <p:nvSpPr>
          <p:cNvPr id="224" name="Google Shape;224;p16"/>
          <p:cNvSpPr txBox="1"/>
          <p:nvPr/>
        </p:nvSpPr>
        <p:spPr>
          <a:xfrm>
            <a:off x="769575" y="1289038"/>
            <a:ext cx="61779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Traditionally thought of a weakness of the transversalis fascia</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Evolving evidence points to multifactorial evidence</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(I doubt you will be asked about these theories, but at least understand it)</a:t>
            </a:r>
            <a:endParaRPr b="1" sz="1200">
              <a:solidFill>
                <a:srgbClr val="6AA84F"/>
              </a:solidFill>
              <a:latin typeface="Mada"/>
              <a:ea typeface="Mada"/>
              <a:cs typeface="Mada"/>
              <a:sym typeface="Mada"/>
            </a:endParaRPr>
          </a:p>
        </p:txBody>
      </p:sp>
      <p:sp>
        <p:nvSpPr>
          <p:cNvPr id="225" name="Google Shape;225;p16"/>
          <p:cNvSpPr txBox="1"/>
          <p:nvPr/>
        </p:nvSpPr>
        <p:spPr>
          <a:xfrm>
            <a:off x="1095675" y="7708675"/>
            <a:ext cx="6177900" cy="2586000"/>
          </a:xfrm>
          <a:prstGeom prst="rect">
            <a:avLst/>
          </a:prstGeom>
          <a:noFill/>
          <a:ln>
            <a:noFill/>
          </a:ln>
        </p:spPr>
        <p:txBody>
          <a:bodyPr anchorCtr="0" anchor="t" bIns="91425" lIns="91425" spcFirstLastPara="1" rIns="91425" wrap="square" tIns="91425">
            <a:spAutoFit/>
          </a:bodyPr>
          <a:lstStyle/>
          <a:p>
            <a:pPr indent="-304800" lvl="0" marL="45720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Intraabdominal high pressures from </a:t>
            </a:r>
            <a:r>
              <a:rPr b="1" lang="en-GB" sz="1200">
                <a:solidFill>
                  <a:schemeClr val="dk1"/>
                </a:solidFill>
                <a:latin typeface="Mada"/>
                <a:ea typeface="Mada"/>
                <a:cs typeface="Mada"/>
                <a:sym typeface="Mada"/>
              </a:rPr>
              <a:t>constipation</a:t>
            </a:r>
            <a:r>
              <a:rPr lang="en-GB" sz="1200">
                <a:solidFill>
                  <a:schemeClr val="dk1"/>
                </a:solidFill>
                <a:latin typeface="Mada"/>
                <a:ea typeface="Mada"/>
                <a:cs typeface="Mada"/>
                <a:sym typeface="Mada"/>
              </a:rPr>
              <a:t>, prostatic symptoms, excessive coughing &amp; lifting.</a:t>
            </a:r>
            <a:endParaRPr sz="1200">
              <a:solidFill>
                <a:schemeClr val="dk1"/>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However, it has been shown that hernia is no more common in Olympic weightlifter than in general population, suggesting that high pressure is not a major factor causing hernia</a:t>
            </a:r>
            <a:endParaRPr sz="1200">
              <a:solidFill>
                <a:schemeClr val="dk1"/>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Many patients will first notice hernia after excessive straining</a:t>
            </a:r>
            <a:endParaRPr sz="12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Pregnancy</a:t>
            </a:r>
            <a:r>
              <a:rPr lang="en-GB" sz="1200">
                <a:solidFill>
                  <a:schemeClr val="dk1"/>
                </a:solidFill>
                <a:latin typeface="Mada"/>
                <a:ea typeface="Mada"/>
                <a:cs typeface="Mada"/>
                <a:sym typeface="Mada"/>
              </a:rPr>
              <a:t> due to hormonally induced laxity of pelvic ligaments</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Elderly</a:t>
            </a:r>
            <a:r>
              <a:rPr lang="en-GB" sz="1200">
                <a:solidFill>
                  <a:schemeClr val="dk1"/>
                </a:solidFill>
                <a:latin typeface="Mada"/>
                <a:ea typeface="Mada"/>
                <a:cs typeface="Mada"/>
                <a:sym typeface="Mada"/>
              </a:rPr>
              <a:t> due to degenerative weakness of muscles and fibrous tissue</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Hernia is more common in </a:t>
            </a:r>
            <a:r>
              <a:rPr b="1" lang="en-GB" sz="1200">
                <a:solidFill>
                  <a:schemeClr val="dk1"/>
                </a:solidFill>
                <a:latin typeface="Mada"/>
                <a:ea typeface="Mada"/>
                <a:cs typeface="Mada"/>
                <a:sym typeface="Mada"/>
              </a:rPr>
              <a:t>smokers</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 recent Swedish report has shown that inguinal hernia is less common in obese patient with hernia risk being negatively related to BMI contrary to widespread belied</a:t>
            </a:r>
            <a:endParaRPr sz="1200">
              <a:solidFill>
                <a:schemeClr val="dk1"/>
              </a:solidFill>
              <a:latin typeface="Mada"/>
              <a:ea typeface="Mada"/>
              <a:cs typeface="Mada"/>
              <a:sym typeface="Mada"/>
            </a:endParaRPr>
          </a:p>
        </p:txBody>
      </p:sp>
      <p:sp>
        <p:nvSpPr>
          <p:cNvPr id="226" name="Google Shape;226;p16"/>
          <p:cNvSpPr txBox="1"/>
          <p:nvPr/>
        </p:nvSpPr>
        <p:spPr>
          <a:xfrm>
            <a:off x="3922175" y="2102338"/>
            <a:ext cx="3241500" cy="1234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highlight>
                  <a:srgbClr val="FFDDD2"/>
                </a:highlight>
                <a:latin typeface="Mada"/>
                <a:ea typeface="Mada"/>
                <a:cs typeface="Mada"/>
                <a:sym typeface="Mada"/>
              </a:rPr>
              <a:t>Biochemistry:</a:t>
            </a:r>
            <a:endParaRPr b="1" sz="1200">
              <a:solidFill>
                <a:schemeClr val="dk1"/>
              </a:solidFill>
              <a:highlight>
                <a:srgbClr val="FFDDD2"/>
              </a:highlight>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Smooth muscle activity within the tunica vaginalis must undergo atrophy and apoptosis for it to seal; this system is dependent on sympathetic nervous system and androgens</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Chemical mediators which interfere with fibrinogenesis contribute to hernia formation</a:t>
            </a:r>
            <a:endParaRPr sz="900">
              <a:solidFill>
                <a:schemeClr val="dk1"/>
              </a:solidFill>
              <a:latin typeface="Mada"/>
              <a:ea typeface="Mada"/>
              <a:cs typeface="Mada"/>
              <a:sym typeface="Mada"/>
            </a:endParaRPr>
          </a:p>
        </p:txBody>
      </p:sp>
      <p:sp>
        <p:nvSpPr>
          <p:cNvPr id="227" name="Google Shape;227;p16"/>
          <p:cNvSpPr txBox="1"/>
          <p:nvPr/>
        </p:nvSpPr>
        <p:spPr>
          <a:xfrm>
            <a:off x="559625" y="3827325"/>
            <a:ext cx="3241500" cy="1234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highlight>
                  <a:srgbClr val="FFDDD2"/>
                </a:highlight>
                <a:latin typeface="Mada"/>
                <a:ea typeface="Mada"/>
                <a:cs typeface="Mada"/>
                <a:sym typeface="Mada"/>
              </a:rPr>
              <a:t>Smoking:</a:t>
            </a:r>
            <a:endParaRPr b="1" sz="1200">
              <a:solidFill>
                <a:schemeClr val="dk1"/>
              </a:solidFill>
              <a:highlight>
                <a:srgbClr val="FFDDD2"/>
              </a:highlight>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smoking likely globally affects collagen formation/degradation/modification</a:t>
            </a:r>
            <a:endParaRPr sz="900">
              <a:solidFill>
                <a:schemeClr val="dk1"/>
              </a:solidFill>
              <a:latin typeface="Mada"/>
              <a:ea typeface="Mada"/>
              <a:cs typeface="Mada"/>
              <a:sym typeface="Mada"/>
            </a:endParaRPr>
          </a:p>
          <a:p>
            <a:pPr indent="0" lvl="0" marL="457200" rtl="0" algn="l">
              <a:spcBef>
                <a:spcPts val="0"/>
              </a:spcBef>
              <a:spcAft>
                <a:spcPts val="0"/>
              </a:spcAft>
              <a:buNone/>
            </a:pPr>
            <a:r>
              <a:t/>
            </a:r>
            <a:endParaRPr sz="900">
              <a:latin typeface="Mada"/>
              <a:ea typeface="Mada"/>
              <a:cs typeface="Mada"/>
              <a:sym typeface="Mada"/>
            </a:endParaRPr>
          </a:p>
        </p:txBody>
      </p:sp>
      <p:sp>
        <p:nvSpPr>
          <p:cNvPr id="228" name="Google Shape;228;p16"/>
          <p:cNvSpPr txBox="1"/>
          <p:nvPr/>
        </p:nvSpPr>
        <p:spPr>
          <a:xfrm>
            <a:off x="-4823575" y="7956850"/>
            <a:ext cx="30000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Mada"/>
              <a:ea typeface="Mada"/>
              <a:cs typeface="Mada"/>
              <a:sym typeface="Mada"/>
            </a:endParaRPr>
          </a:p>
        </p:txBody>
      </p:sp>
      <p:sp>
        <p:nvSpPr>
          <p:cNvPr id="229" name="Google Shape;229;p16"/>
          <p:cNvSpPr txBox="1"/>
          <p:nvPr/>
        </p:nvSpPr>
        <p:spPr>
          <a:xfrm>
            <a:off x="3942788" y="3591766"/>
            <a:ext cx="3241500" cy="1234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highlight>
                  <a:srgbClr val="FFDDD2"/>
                </a:highlight>
                <a:latin typeface="Mada"/>
                <a:ea typeface="Mada"/>
                <a:cs typeface="Mada"/>
                <a:sym typeface="Mada"/>
              </a:rPr>
              <a:t>Collagen:</a:t>
            </a:r>
            <a:endParaRPr b="1" sz="1200">
              <a:solidFill>
                <a:schemeClr val="dk1"/>
              </a:solidFill>
              <a:highlight>
                <a:srgbClr val="FFDDD2"/>
              </a:highlight>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Type III collagen is not a sufficient barrier and may dispose a patient herniation, </a:t>
            </a:r>
            <a:r>
              <a:rPr b="1" lang="en-GB" sz="900">
                <a:solidFill>
                  <a:schemeClr val="dk1"/>
                </a:solidFill>
                <a:latin typeface="Mada"/>
                <a:ea typeface="Mada"/>
                <a:cs typeface="Mada"/>
                <a:sym typeface="Mada"/>
              </a:rPr>
              <a:t>as opposed to Type I</a:t>
            </a:r>
            <a:endParaRPr b="1"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Decrease in Type I or increase in Type III collagen has been linked to herniation </a:t>
            </a:r>
            <a:endParaRPr sz="900">
              <a:solidFill>
                <a:schemeClr val="dk1"/>
              </a:solidFill>
              <a:latin typeface="Mada"/>
              <a:ea typeface="Mada"/>
              <a:cs typeface="Mada"/>
              <a:sym typeface="Mada"/>
            </a:endParaRPr>
          </a:p>
        </p:txBody>
      </p:sp>
      <p:cxnSp>
        <p:nvCxnSpPr>
          <p:cNvPr id="230" name="Google Shape;230;p16"/>
          <p:cNvCxnSpPr/>
          <p:nvPr/>
        </p:nvCxnSpPr>
        <p:spPr>
          <a:xfrm flipH="1">
            <a:off x="3942786" y="5734863"/>
            <a:ext cx="3070800" cy="3600"/>
          </a:xfrm>
          <a:prstGeom prst="straightConnector1">
            <a:avLst/>
          </a:prstGeom>
          <a:noFill/>
          <a:ln cap="flat" cmpd="sng" w="19050">
            <a:solidFill>
              <a:srgbClr val="FADED2"/>
            </a:solidFill>
            <a:prstDash val="dash"/>
            <a:round/>
            <a:headEnd len="med" w="med" type="none"/>
            <a:tailEnd len="med" w="med" type="oval"/>
          </a:ln>
        </p:spPr>
      </p:cxnSp>
      <p:sp>
        <p:nvSpPr>
          <p:cNvPr id="231" name="Google Shape;231;p16"/>
          <p:cNvSpPr/>
          <p:nvPr/>
        </p:nvSpPr>
        <p:spPr>
          <a:xfrm>
            <a:off x="6973837" y="55602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6"/>
          <p:cNvSpPr txBox="1"/>
          <p:nvPr/>
        </p:nvSpPr>
        <p:spPr>
          <a:xfrm flipH="1">
            <a:off x="6816293" y="54776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06</a:t>
            </a:r>
            <a:endParaRPr sz="1600">
              <a:solidFill>
                <a:srgbClr val="E29578"/>
              </a:solidFill>
              <a:latin typeface="Pathway Gothic One"/>
              <a:ea typeface="Pathway Gothic One"/>
              <a:cs typeface="Pathway Gothic One"/>
              <a:sym typeface="Pathway Gothic One"/>
            </a:endParaRPr>
          </a:p>
        </p:txBody>
      </p:sp>
      <p:cxnSp>
        <p:nvCxnSpPr>
          <p:cNvPr id="233" name="Google Shape;233;p16"/>
          <p:cNvCxnSpPr/>
          <p:nvPr/>
        </p:nvCxnSpPr>
        <p:spPr>
          <a:xfrm>
            <a:off x="416529" y="5734863"/>
            <a:ext cx="3070800" cy="3600"/>
          </a:xfrm>
          <a:prstGeom prst="straightConnector1">
            <a:avLst/>
          </a:prstGeom>
          <a:noFill/>
          <a:ln cap="flat" cmpd="sng" w="19050">
            <a:solidFill>
              <a:srgbClr val="FADED2"/>
            </a:solidFill>
            <a:prstDash val="dash"/>
            <a:round/>
            <a:headEnd len="med" w="med" type="none"/>
            <a:tailEnd len="med" w="med" type="oval"/>
          </a:ln>
        </p:spPr>
      </p:cxnSp>
      <p:sp>
        <p:nvSpPr>
          <p:cNvPr id="234" name="Google Shape;234;p16"/>
          <p:cNvSpPr/>
          <p:nvPr/>
        </p:nvSpPr>
        <p:spPr>
          <a:xfrm flipH="1">
            <a:off x="296736" y="55602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
          <p:cNvSpPr txBox="1"/>
          <p:nvPr/>
        </p:nvSpPr>
        <p:spPr>
          <a:xfrm>
            <a:off x="144323" y="54776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05</a:t>
            </a:r>
            <a:endParaRPr sz="1600">
              <a:solidFill>
                <a:srgbClr val="E29578"/>
              </a:solidFill>
              <a:latin typeface="Pathway Gothic One"/>
              <a:ea typeface="Pathway Gothic One"/>
              <a:cs typeface="Pathway Gothic One"/>
              <a:sym typeface="Pathway Gothic One"/>
            </a:endParaRPr>
          </a:p>
        </p:txBody>
      </p:sp>
      <p:sp>
        <p:nvSpPr>
          <p:cNvPr id="236" name="Google Shape;236;p16"/>
          <p:cNvSpPr txBox="1"/>
          <p:nvPr/>
        </p:nvSpPr>
        <p:spPr>
          <a:xfrm>
            <a:off x="559625" y="4942311"/>
            <a:ext cx="3241500" cy="1234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highlight>
                  <a:srgbClr val="FFDDD2"/>
                </a:highlight>
                <a:latin typeface="Mada"/>
                <a:ea typeface="Mada"/>
                <a:cs typeface="Mada"/>
                <a:sym typeface="Mada"/>
              </a:rPr>
              <a:t>Enzymatic Pathology</a:t>
            </a:r>
            <a:endParaRPr b="1" sz="1200">
              <a:solidFill>
                <a:schemeClr val="dk1"/>
              </a:solidFill>
              <a:highlight>
                <a:srgbClr val="FFDDD2"/>
              </a:highlight>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Increase levels of elastase and metalloproteinases, and decreases levels of metalloproteinase inhibitors are associated with hernia formation</a:t>
            </a:r>
            <a:endParaRPr sz="900">
              <a:solidFill>
                <a:schemeClr val="dk1"/>
              </a:solidFill>
              <a:latin typeface="Mada"/>
              <a:ea typeface="Mada"/>
              <a:cs typeface="Mada"/>
              <a:sym typeface="Mada"/>
            </a:endParaRPr>
          </a:p>
          <a:p>
            <a:pPr indent="0" lvl="0" marL="457200" rtl="0" algn="l">
              <a:spcBef>
                <a:spcPts val="0"/>
              </a:spcBef>
              <a:spcAft>
                <a:spcPts val="0"/>
              </a:spcAft>
              <a:buNone/>
            </a:pPr>
            <a:r>
              <a:t/>
            </a:r>
            <a:endParaRPr sz="900">
              <a:latin typeface="Mada"/>
              <a:ea typeface="Mada"/>
              <a:cs typeface="Mada"/>
              <a:sym typeface="Mada"/>
            </a:endParaRPr>
          </a:p>
        </p:txBody>
      </p:sp>
      <p:sp>
        <p:nvSpPr>
          <p:cNvPr id="237" name="Google Shape;237;p16"/>
          <p:cNvSpPr txBox="1"/>
          <p:nvPr/>
        </p:nvSpPr>
        <p:spPr>
          <a:xfrm>
            <a:off x="3942798" y="4665525"/>
            <a:ext cx="3241500" cy="521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highlight>
                  <a:srgbClr val="FFDDD2"/>
                </a:highlight>
                <a:latin typeface="Mada"/>
                <a:ea typeface="Mada"/>
                <a:cs typeface="Mada"/>
                <a:sym typeface="Mada"/>
              </a:rPr>
              <a:t>Proteases</a:t>
            </a:r>
            <a:endParaRPr b="1" sz="1200">
              <a:solidFill>
                <a:schemeClr val="dk1"/>
              </a:solidFill>
              <a:highlight>
                <a:srgbClr val="FFDDD2"/>
              </a:highlight>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Cellular Mediators </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Collagen  quality is affected by the protease-anti-protease balance </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Imbalance of proteases and antiproteases may contribute to collagen synthesis</a:t>
            </a:r>
            <a:endParaRPr sz="600">
              <a:solidFill>
                <a:schemeClr val="dk1"/>
              </a:solidFill>
              <a:latin typeface="Mada"/>
              <a:ea typeface="Mada"/>
              <a:cs typeface="Mada"/>
              <a:sym typeface="Mada"/>
            </a:endParaRPr>
          </a:p>
        </p:txBody>
      </p:sp>
      <p:cxnSp>
        <p:nvCxnSpPr>
          <p:cNvPr id="238" name="Google Shape;238;p16"/>
          <p:cNvCxnSpPr/>
          <p:nvPr/>
        </p:nvCxnSpPr>
        <p:spPr>
          <a:xfrm flipH="1">
            <a:off x="3852252" y="7016988"/>
            <a:ext cx="3070800" cy="3600"/>
          </a:xfrm>
          <a:prstGeom prst="straightConnector1">
            <a:avLst/>
          </a:prstGeom>
          <a:noFill/>
          <a:ln cap="flat" cmpd="sng" w="19050">
            <a:solidFill>
              <a:srgbClr val="FADED2"/>
            </a:solidFill>
            <a:prstDash val="dash"/>
            <a:round/>
            <a:headEnd len="med" w="med" type="none"/>
            <a:tailEnd len="med" w="med" type="oval"/>
          </a:ln>
        </p:spPr>
      </p:cxnSp>
      <p:sp>
        <p:nvSpPr>
          <p:cNvPr id="239" name="Google Shape;239;p16"/>
          <p:cNvSpPr/>
          <p:nvPr/>
        </p:nvSpPr>
        <p:spPr>
          <a:xfrm>
            <a:off x="6994476" y="6842374"/>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txBox="1"/>
          <p:nvPr/>
        </p:nvSpPr>
        <p:spPr>
          <a:xfrm flipH="1">
            <a:off x="6836932" y="6759729"/>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06</a:t>
            </a:r>
            <a:endParaRPr sz="1600">
              <a:solidFill>
                <a:srgbClr val="E29578"/>
              </a:solidFill>
              <a:latin typeface="Pathway Gothic One"/>
              <a:ea typeface="Pathway Gothic One"/>
              <a:cs typeface="Pathway Gothic One"/>
              <a:sym typeface="Pathway Gothic One"/>
            </a:endParaRPr>
          </a:p>
        </p:txBody>
      </p:sp>
      <p:cxnSp>
        <p:nvCxnSpPr>
          <p:cNvPr id="241" name="Google Shape;241;p16"/>
          <p:cNvCxnSpPr/>
          <p:nvPr/>
        </p:nvCxnSpPr>
        <p:spPr>
          <a:xfrm>
            <a:off x="325995" y="7016988"/>
            <a:ext cx="3070800" cy="3600"/>
          </a:xfrm>
          <a:prstGeom prst="straightConnector1">
            <a:avLst/>
          </a:prstGeom>
          <a:noFill/>
          <a:ln cap="flat" cmpd="sng" w="19050">
            <a:solidFill>
              <a:srgbClr val="FADED2"/>
            </a:solidFill>
            <a:prstDash val="dash"/>
            <a:round/>
            <a:headEnd len="med" w="med" type="none"/>
            <a:tailEnd len="med" w="med" type="oval"/>
          </a:ln>
        </p:spPr>
      </p:cxnSp>
      <p:sp>
        <p:nvSpPr>
          <p:cNvPr id="242" name="Google Shape;242;p16"/>
          <p:cNvSpPr/>
          <p:nvPr/>
        </p:nvSpPr>
        <p:spPr>
          <a:xfrm flipH="1">
            <a:off x="317375" y="6842374"/>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txBox="1"/>
          <p:nvPr/>
        </p:nvSpPr>
        <p:spPr>
          <a:xfrm>
            <a:off x="164961" y="6759729"/>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07</a:t>
            </a:r>
            <a:endParaRPr sz="1600">
              <a:solidFill>
                <a:srgbClr val="E29578"/>
              </a:solidFill>
              <a:latin typeface="Pathway Gothic One"/>
              <a:ea typeface="Pathway Gothic One"/>
              <a:cs typeface="Pathway Gothic One"/>
              <a:sym typeface="Pathway Gothic One"/>
            </a:endParaRPr>
          </a:p>
        </p:txBody>
      </p:sp>
      <p:sp>
        <p:nvSpPr>
          <p:cNvPr id="244" name="Google Shape;244;p16"/>
          <p:cNvSpPr txBox="1"/>
          <p:nvPr/>
        </p:nvSpPr>
        <p:spPr>
          <a:xfrm>
            <a:off x="580263" y="6203823"/>
            <a:ext cx="3241500" cy="1234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highlight>
                  <a:srgbClr val="FFDDD2"/>
                </a:highlight>
                <a:latin typeface="Mada"/>
                <a:ea typeface="Mada"/>
                <a:cs typeface="Mada"/>
                <a:sym typeface="Mada"/>
              </a:rPr>
              <a:t>Genetics</a:t>
            </a:r>
            <a:endParaRPr b="1" sz="1200">
              <a:solidFill>
                <a:schemeClr val="dk1"/>
              </a:solidFill>
              <a:highlight>
                <a:srgbClr val="FFDDD2"/>
              </a:highlight>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Connective tissue disorders, Hypermotility, Congenital hip dislocation, are all associated with hernia formation</a:t>
            </a:r>
            <a:endParaRPr sz="900">
              <a:solidFill>
                <a:schemeClr val="dk1"/>
              </a:solidFill>
              <a:latin typeface="Mada"/>
              <a:ea typeface="Mada"/>
              <a:cs typeface="Mada"/>
              <a:sym typeface="Mada"/>
            </a:endParaRPr>
          </a:p>
          <a:p>
            <a:pPr indent="0" lvl="0" marL="457200" rtl="0" algn="l">
              <a:spcBef>
                <a:spcPts val="0"/>
              </a:spcBef>
              <a:spcAft>
                <a:spcPts val="0"/>
              </a:spcAft>
              <a:buNone/>
            </a:pPr>
            <a:r>
              <a:t/>
            </a:r>
            <a:endParaRPr sz="900">
              <a:latin typeface="Mada"/>
              <a:ea typeface="Mada"/>
              <a:cs typeface="Mada"/>
              <a:sym typeface="Mada"/>
            </a:endParaRPr>
          </a:p>
        </p:txBody>
      </p:sp>
      <p:sp>
        <p:nvSpPr>
          <p:cNvPr id="245" name="Google Shape;245;p16"/>
          <p:cNvSpPr txBox="1"/>
          <p:nvPr/>
        </p:nvSpPr>
        <p:spPr>
          <a:xfrm>
            <a:off x="3963436" y="5795250"/>
            <a:ext cx="3241500" cy="521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highlight>
                  <a:srgbClr val="FFDDD2"/>
                </a:highlight>
                <a:latin typeface="Mada"/>
                <a:ea typeface="Mada"/>
                <a:cs typeface="Mada"/>
                <a:sym typeface="Mada"/>
              </a:rPr>
              <a:t>Summary</a:t>
            </a:r>
            <a:endParaRPr b="1" sz="1200">
              <a:solidFill>
                <a:schemeClr val="dk1"/>
              </a:solidFill>
              <a:highlight>
                <a:srgbClr val="FFDDD2"/>
              </a:highlight>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“Hernia disease” is multifactorial in etiology</a:t>
            </a:r>
            <a:endParaRPr sz="900">
              <a:solidFill>
                <a:schemeClr val="dk1"/>
              </a:solidFill>
              <a:latin typeface="Mada"/>
              <a:ea typeface="Mada"/>
              <a:cs typeface="Mada"/>
              <a:sym typeface="Mada"/>
            </a:endParaRPr>
          </a:p>
          <a:p>
            <a:pPr indent="-285750" lvl="1" marL="9144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Final common pathway seems to be the collagen matrix</a:t>
            </a:r>
            <a:endParaRPr sz="900">
              <a:solidFill>
                <a:schemeClr val="dk1"/>
              </a:solidFill>
              <a:latin typeface="Mada"/>
              <a:ea typeface="Mada"/>
              <a:cs typeface="Mada"/>
              <a:sym typeface="Mada"/>
            </a:endParaRPr>
          </a:p>
          <a:p>
            <a:pPr indent="-285750" lvl="1" marL="9144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Many details and the exact pathway remain unclear</a:t>
            </a:r>
            <a:endParaRPr sz="900">
              <a:solidFill>
                <a:schemeClr val="dk1"/>
              </a:solidFill>
              <a:latin typeface="Mada"/>
              <a:ea typeface="Mada"/>
              <a:cs typeface="Mada"/>
              <a:sym typeface="Mada"/>
            </a:endParaRPr>
          </a:p>
          <a:p>
            <a:pPr indent="-285750" lvl="1" marL="9144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Investigation are ongoing</a:t>
            </a:r>
            <a:endParaRPr sz="900">
              <a:solidFill>
                <a:schemeClr val="dk1"/>
              </a:solidFill>
              <a:latin typeface="Mada"/>
              <a:ea typeface="Mada"/>
              <a:cs typeface="Mada"/>
              <a:sym typeface="Mada"/>
            </a:endParaRPr>
          </a:p>
        </p:txBody>
      </p:sp>
      <p:grpSp>
        <p:nvGrpSpPr>
          <p:cNvPr id="246" name="Google Shape;246;p16"/>
          <p:cNvGrpSpPr/>
          <p:nvPr/>
        </p:nvGrpSpPr>
        <p:grpSpPr>
          <a:xfrm>
            <a:off x="387156" y="7218740"/>
            <a:ext cx="467181" cy="476434"/>
            <a:chOff x="2410712" y="2415450"/>
            <a:chExt cx="312600" cy="312600"/>
          </a:xfrm>
        </p:grpSpPr>
        <p:sp>
          <p:nvSpPr>
            <p:cNvPr id="247" name="Google Shape;247;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 name="Google Shape;249;p16"/>
          <p:cNvSpPr txBox="1"/>
          <p:nvPr/>
        </p:nvSpPr>
        <p:spPr>
          <a:xfrm>
            <a:off x="844438" y="72453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Risk groups</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grpSp>
        <p:nvGrpSpPr>
          <p:cNvPr id="250" name="Google Shape;250;p16"/>
          <p:cNvGrpSpPr/>
          <p:nvPr/>
        </p:nvGrpSpPr>
        <p:grpSpPr>
          <a:xfrm>
            <a:off x="769574" y="7994319"/>
            <a:ext cx="334138" cy="413480"/>
            <a:chOff x="4960900" y="2433225"/>
            <a:chExt cx="48525" cy="60050"/>
          </a:xfrm>
        </p:grpSpPr>
        <p:sp>
          <p:nvSpPr>
            <p:cNvPr id="251" name="Google Shape;251;p16"/>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 name="Google Shape;253;p16"/>
          <p:cNvGrpSpPr/>
          <p:nvPr/>
        </p:nvGrpSpPr>
        <p:grpSpPr>
          <a:xfrm>
            <a:off x="769574" y="9268594"/>
            <a:ext cx="334138" cy="413480"/>
            <a:chOff x="4960900" y="2433225"/>
            <a:chExt cx="48525" cy="60050"/>
          </a:xfrm>
        </p:grpSpPr>
        <p:sp>
          <p:nvSpPr>
            <p:cNvPr id="254" name="Google Shape;254;p16"/>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6"/>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 name="Google Shape;256;p16"/>
          <p:cNvSpPr txBox="1"/>
          <p:nvPr/>
        </p:nvSpPr>
        <p:spPr>
          <a:xfrm>
            <a:off x="3710423" y="899409"/>
            <a:ext cx="3000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rgbClr val="FF0000"/>
                </a:solidFill>
                <a:latin typeface="Mada"/>
                <a:ea typeface="Mada"/>
                <a:cs typeface="Mada"/>
                <a:sym typeface="Mada"/>
              </a:rPr>
              <a:t>Not part of the objectives</a:t>
            </a:r>
            <a:endParaRPr b="1" sz="150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2" name="Google Shape;262;p17"/>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63" name="Google Shape;263;p17"/>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Groin Hernias</a:t>
            </a:r>
            <a:endParaRPr sz="2200"/>
          </a:p>
        </p:txBody>
      </p:sp>
      <p:grpSp>
        <p:nvGrpSpPr>
          <p:cNvPr id="264" name="Google Shape;264;p17"/>
          <p:cNvGrpSpPr/>
          <p:nvPr/>
        </p:nvGrpSpPr>
        <p:grpSpPr>
          <a:xfrm>
            <a:off x="343944" y="864840"/>
            <a:ext cx="467181" cy="476434"/>
            <a:chOff x="2410712" y="2415450"/>
            <a:chExt cx="312600" cy="312600"/>
          </a:xfrm>
        </p:grpSpPr>
        <p:sp>
          <p:nvSpPr>
            <p:cNvPr id="265" name="Google Shape;265;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17"/>
          <p:cNvSpPr txBox="1"/>
          <p:nvPr/>
        </p:nvSpPr>
        <p:spPr>
          <a:xfrm>
            <a:off x="801225" y="8914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Backgrounds</a:t>
            </a:r>
            <a:endParaRPr b="1" sz="1800">
              <a:solidFill>
                <a:srgbClr val="006D77"/>
              </a:solidFill>
              <a:highlight>
                <a:srgbClr val="EDF9F9"/>
              </a:highlight>
              <a:latin typeface="Lora"/>
              <a:ea typeface="Lora"/>
              <a:cs typeface="Lora"/>
              <a:sym typeface="Lora"/>
            </a:endParaRPr>
          </a:p>
        </p:txBody>
      </p:sp>
      <p:cxnSp>
        <p:nvCxnSpPr>
          <p:cNvPr id="268" name="Google Shape;268;p17"/>
          <p:cNvCxnSpPr>
            <a:stCxn id="269" idx="3"/>
            <a:endCxn id="270" idx="1"/>
          </p:cNvCxnSpPr>
          <p:nvPr/>
        </p:nvCxnSpPr>
        <p:spPr>
          <a:xfrm>
            <a:off x="3942454" y="4893596"/>
            <a:ext cx="456600" cy="297900"/>
          </a:xfrm>
          <a:prstGeom prst="bentConnector3">
            <a:avLst>
              <a:gd fmla="val 49994" name="adj1"/>
            </a:avLst>
          </a:prstGeom>
          <a:noFill/>
          <a:ln cap="flat" cmpd="sng" w="19050">
            <a:solidFill>
              <a:srgbClr val="ABE5D9"/>
            </a:solidFill>
            <a:prstDash val="dot"/>
            <a:round/>
            <a:headEnd len="med" w="med" type="none"/>
            <a:tailEnd len="med" w="med" type="oval"/>
          </a:ln>
        </p:spPr>
      </p:cxnSp>
      <p:sp>
        <p:nvSpPr>
          <p:cNvPr id="270" name="Google Shape;270;p17"/>
          <p:cNvSpPr txBox="1"/>
          <p:nvPr/>
        </p:nvSpPr>
        <p:spPr>
          <a:xfrm>
            <a:off x="4399000" y="4441350"/>
            <a:ext cx="2630400" cy="15000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5% of all hernias are femoral </a:t>
            </a:r>
            <a:endParaRPr sz="1000">
              <a:solidFill>
                <a:schemeClr val="dk1"/>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Other hernias represent 20% </a:t>
            </a:r>
            <a:endParaRPr sz="1000">
              <a:solidFill>
                <a:srgbClr val="6AA84F"/>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F:M is 10:1 for femoral hernias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10% of F and 50% of M who have a femoral hernias either have or will develop an inguinal hernia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Femoral hernias have the</a:t>
            </a:r>
            <a:r>
              <a:rPr b="1" lang="en-GB" sz="1000">
                <a:solidFill>
                  <a:schemeClr val="dk1"/>
                </a:solidFill>
                <a:latin typeface="Mada"/>
                <a:ea typeface="Mada"/>
                <a:cs typeface="Mada"/>
                <a:sym typeface="Mada"/>
              </a:rPr>
              <a:t> highest rate </a:t>
            </a:r>
            <a:r>
              <a:rPr lang="en-GB" sz="1000">
                <a:solidFill>
                  <a:schemeClr val="dk1"/>
                </a:solidFill>
                <a:latin typeface="Mada"/>
                <a:ea typeface="Mada"/>
                <a:cs typeface="Mada"/>
                <a:sym typeface="Mada"/>
              </a:rPr>
              <a:t>of strangulation (15% to 20%) of all hernias </a:t>
            </a:r>
            <a:endParaRPr sz="1000">
              <a:solidFill>
                <a:schemeClr val="dk1"/>
              </a:solidFill>
              <a:latin typeface="Mada"/>
              <a:ea typeface="Mada"/>
              <a:cs typeface="Mada"/>
              <a:sym typeface="Mada"/>
            </a:endParaRPr>
          </a:p>
        </p:txBody>
      </p:sp>
      <p:cxnSp>
        <p:nvCxnSpPr>
          <p:cNvPr id="271" name="Google Shape;271;p17"/>
          <p:cNvCxnSpPr>
            <a:stCxn id="272" idx="3"/>
            <a:endCxn id="269" idx="1"/>
          </p:cNvCxnSpPr>
          <p:nvPr/>
        </p:nvCxnSpPr>
        <p:spPr>
          <a:xfrm>
            <a:off x="2699350" y="4721900"/>
            <a:ext cx="485400" cy="171600"/>
          </a:xfrm>
          <a:prstGeom prst="bentConnector3">
            <a:avLst>
              <a:gd fmla="val 49994" name="adj1"/>
            </a:avLst>
          </a:prstGeom>
          <a:noFill/>
          <a:ln cap="flat" cmpd="sng" w="19050">
            <a:solidFill>
              <a:srgbClr val="ABE5D9"/>
            </a:solidFill>
            <a:prstDash val="dot"/>
            <a:round/>
            <a:headEnd len="med" w="med" type="oval"/>
            <a:tailEnd len="med" w="med" type="none"/>
          </a:ln>
        </p:spPr>
      </p:cxnSp>
      <p:sp>
        <p:nvSpPr>
          <p:cNvPr id="272" name="Google Shape;272;p17"/>
          <p:cNvSpPr txBox="1"/>
          <p:nvPr/>
        </p:nvSpPr>
        <p:spPr>
          <a:xfrm>
            <a:off x="496450" y="4453700"/>
            <a:ext cx="2202900" cy="536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25M:1F For groin hernias  </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Prevalence of hernias increases with age, as does likelihood of </a:t>
            </a:r>
            <a:r>
              <a:rPr b="1" lang="en-GB" sz="1000">
                <a:solidFill>
                  <a:schemeClr val="dk1"/>
                </a:solidFill>
                <a:latin typeface="Mada"/>
                <a:ea typeface="Mada"/>
                <a:cs typeface="Mada"/>
                <a:sym typeface="Mada"/>
              </a:rPr>
              <a:t>strangulation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Strangulation occurs in 1% to 3% of groin hernias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75% of all abdominal wall hernias occur in inguinal region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2/3 are indirect, 1/3 direct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p:txBody>
      </p:sp>
      <p:pic>
        <p:nvPicPr>
          <p:cNvPr id="269" name="Google Shape;269;p17"/>
          <p:cNvPicPr preferRelativeResize="0"/>
          <p:nvPr/>
        </p:nvPicPr>
        <p:blipFill>
          <a:blip r:embed="rId3">
            <a:alphaModFix/>
          </a:blip>
          <a:stretch>
            <a:fillRect/>
          </a:stretch>
        </p:blipFill>
        <p:spPr>
          <a:xfrm>
            <a:off x="3184694" y="4514696"/>
            <a:ext cx="757760" cy="757800"/>
          </a:xfrm>
          <a:prstGeom prst="rect">
            <a:avLst/>
          </a:prstGeom>
          <a:noFill/>
          <a:ln>
            <a:noFill/>
          </a:ln>
        </p:spPr>
      </p:pic>
      <p:sp>
        <p:nvSpPr>
          <p:cNvPr id="273" name="Google Shape;273;p17"/>
          <p:cNvSpPr txBox="1"/>
          <p:nvPr/>
        </p:nvSpPr>
        <p:spPr>
          <a:xfrm>
            <a:off x="851475" y="1401250"/>
            <a:ext cx="5769900" cy="2770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0000"/>
              </a:buClr>
              <a:buSzPts val="1200"/>
              <a:buFont typeface="Mada"/>
              <a:buChar char="●"/>
            </a:pPr>
            <a:r>
              <a:rPr b="1" lang="en-GB" sz="1200">
                <a:latin typeface="Mada"/>
                <a:ea typeface="Mada"/>
                <a:cs typeface="Mada"/>
                <a:sym typeface="Mada"/>
              </a:rPr>
              <a:t>Groin hernias are divided into (Inguinal &amp; Femoral)</a:t>
            </a:r>
            <a:endParaRPr b="1"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“These are important facts you need to remember” you have to consider which type is more common in each gender</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0B5394"/>
                </a:solidFill>
                <a:latin typeface="Mada"/>
                <a:ea typeface="Mada"/>
                <a:cs typeface="Mada"/>
                <a:sym typeface="Mada"/>
              </a:rPr>
              <a:t>(</a:t>
            </a:r>
            <a:r>
              <a:rPr lang="en-GB" sz="1200">
                <a:solidFill>
                  <a:srgbClr val="1C4588"/>
                </a:solidFill>
                <a:latin typeface="Mada"/>
                <a:ea typeface="Mada"/>
                <a:cs typeface="Mada"/>
                <a:sym typeface="Mada"/>
              </a:rPr>
              <a:t>Femoral</a:t>
            </a:r>
            <a:r>
              <a:rPr lang="en-GB" sz="1200">
                <a:solidFill>
                  <a:srgbClr val="1C4588"/>
                </a:solidFill>
                <a:latin typeface="Mada"/>
                <a:ea typeface="Mada"/>
                <a:cs typeface="Mada"/>
                <a:sym typeface="Mada"/>
              </a:rPr>
              <a:t> commonly occur in females</a:t>
            </a:r>
            <a:r>
              <a:rPr lang="en-GB" sz="1200">
                <a:solidFill>
                  <a:srgbClr val="6AA84F"/>
                </a:solidFill>
                <a:latin typeface="Mada"/>
                <a:ea typeface="Mada"/>
                <a:cs typeface="Mada"/>
                <a:sym typeface="Mada"/>
              </a:rPr>
              <a:t>, Inguinal commonly occur in males “Indirect in children”. Don’t get confused when asked about this part)</a:t>
            </a:r>
            <a:endParaRPr sz="1200">
              <a:solidFill>
                <a:srgbClr val="6AA84F"/>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You can use these gender and age groups as tips if asked to determine the type of hernia in the MCQ</a:t>
            </a:r>
            <a:endParaRPr sz="1200">
              <a:solidFill>
                <a:srgbClr val="999999"/>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Indirect inguinal is the most common in both males and females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Direct hernias are very uncommon in women</a:t>
            </a:r>
            <a:r>
              <a:rPr lang="en-GB" sz="1200" u="sng">
                <a:solidFill>
                  <a:srgbClr val="1C4588"/>
                </a:solidFill>
                <a:latin typeface="Mada"/>
                <a:ea typeface="Mada"/>
                <a:cs typeface="Mada"/>
                <a:sym typeface="Mada"/>
              </a:rPr>
              <a:t>   </a:t>
            </a:r>
            <a:endParaRPr sz="1200" u="sng">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Indirect inguinal and femoral hernias are more common on the right side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rgbClr val="999999"/>
                </a:solidFill>
                <a:latin typeface="Mada"/>
                <a:ea typeface="Mada"/>
                <a:cs typeface="Mada"/>
                <a:sym typeface="Mada"/>
              </a:rPr>
              <a:t>Attributed to a delay in atrophy of the </a:t>
            </a:r>
            <a:r>
              <a:rPr lang="en-GB" sz="1200">
                <a:solidFill>
                  <a:srgbClr val="999999"/>
                </a:solidFill>
                <a:latin typeface="Mada"/>
                <a:ea typeface="Mada"/>
                <a:cs typeface="Mada"/>
                <a:sym typeface="Mada"/>
              </a:rPr>
              <a:t>processus</a:t>
            </a:r>
            <a:r>
              <a:rPr lang="en-GB" sz="1200">
                <a:solidFill>
                  <a:srgbClr val="999999"/>
                </a:solidFill>
                <a:latin typeface="Mada"/>
                <a:ea typeface="Mada"/>
                <a:cs typeface="Mada"/>
                <a:sym typeface="Mada"/>
              </a:rPr>
              <a:t> vaginalis following the normal slower descent of the right testis to the scrotum during fetal </a:t>
            </a:r>
            <a:r>
              <a:rPr lang="en-GB" sz="1200">
                <a:solidFill>
                  <a:srgbClr val="999999"/>
                </a:solidFill>
                <a:latin typeface="Mada"/>
                <a:ea typeface="Mada"/>
                <a:cs typeface="Mada"/>
                <a:sym typeface="Mada"/>
              </a:rPr>
              <a:t>growth</a:t>
            </a:r>
            <a:r>
              <a:rPr lang="en-GB" sz="1200">
                <a:solidFill>
                  <a:srgbClr val="999999"/>
                </a:solidFill>
                <a:latin typeface="Mada"/>
                <a:ea typeface="Mada"/>
                <a:cs typeface="Mada"/>
                <a:sym typeface="Mada"/>
              </a:rPr>
              <a:t>; tamponading effect of the sigmoid colon on the left femoral canal</a:t>
            </a:r>
            <a:r>
              <a:rPr lang="en-GB" sz="1200">
                <a:solidFill>
                  <a:schemeClr val="dk1"/>
                </a:solidFill>
                <a:latin typeface="Mada"/>
                <a:ea typeface="Mada"/>
                <a:cs typeface="Mada"/>
                <a:sym typeface="Mada"/>
              </a:rPr>
              <a:t>  </a:t>
            </a:r>
            <a:endParaRPr sz="1200">
              <a:solidFill>
                <a:srgbClr val="6AA84F"/>
              </a:solidFill>
              <a:latin typeface="Mada"/>
              <a:ea typeface="Mada"/>
              <a:cs typeface="Mada"/>
              <a:sym typeface="Mada"/>
            </a:endParaRPr>
          </a:p>
        </p:txBody>
      </p:sp>
      <p:cxnSp>
        <p:nvCxnSpPr>
          <p:cNvPr id="274" name="Google Shape;274;p17"/>
          <p:cNvCxnSpPr/>
          <p:nvPr/>
        </p:nvCxnSpPr>
        <p:spPr>
          <a:xfrm>
            <a:off x="934875" y="1441300"/>
            <a:ext cx="5603100" cy="0"/>
          </a:xfrm>
          <a:prstGeom prst="straightConnector1">
            <a:avLst/>
          </a:prstGeom>
          <a:noFill/>
          <a:ln cap="flat" cmpd="sng" w="19050">
            <a:solidFill>
              <a:srgbClr val="FAE8DB"/>
            </a:solidFill>
            <a:prstDash val="solid"/>
            <a:round/>
            <a:headEnd len="med" w="med" type="none"/>
            <a:tailEnd len="med" w="med" type="none"/>
          </a:ln>
        </p:spPr>
      </p:cxnSp>
      <p:cxnSp>
        <p:nvCxnSpPr>
          <p:cNvPr id="275" name="Google Shape;275;p17"/>
          <p:cNvCxnSpPr/>
          <p:nvPr/>
        </p:nvCxnSpPr>
        <p:spPr>
          <a:xfrm>
            <a:off x="1019475" y="1370888"/>
            <a:ext cx="0" cy="487200"/>
          </a:xfrm>
          <a:prstGeom prst="straightConnector1">
            <a:avLst/>
          </a:prstGeom>
          <a:noFill/>
          <a:ln cap="flat" cmpd="sng" w="19050">
            <a:solidFill>
              <a:srgbClr val="FAE8DB"/>
            </a:solidFill>
            <a:prstDash val="solid"/>
            <a:round/>
            <a:headEnd len="med" w="med" type="none"/>
            <a:tailEnd len="med" w="med" type="diamond"/>
          </a:ln>
        </p:spPr>
      </p:cxnSp>
      <p:sp>
        <p:nvSpPr>
          <p:cNvPr id="276" name="Google Shape;276;p17"/>
          <p:cNvSpPr txBox="1"/>
          <p:nvPr/>
        </p:nvSpPr>
        <p:spPr>
          <a:xfrm rot="-5400000">
            <a:off x="-1045200" y="41066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6D77"/>
                </a:solidFill>
                <a:highlight>
                  <a:srgbClr val="EDF9F9"/>
                </a:highlight>
                <a:latin typeface="Lora"/>
                <a:ea typeface="Lora"/>
                <a:cs typeface="Lora"/>
                <a:sym typeface="Lora"/>
              </a:rPr>
              <a:t>Inguinal Hernias</a:t>
            </a:r>
            <a:endParaRPr b="1" sz="1200">
              <a:solidFill>
                <a:srgbClr val="006D77"/>
              </a:solidFill>
              <a:highlight>
                <a:srgbClr val="EDF9F9"/>
              </a:highlight>
              <a:latin typeface="Lora"/>
              <a:ea typeface="Lora"/>
              <a:cs typeface="Lora"/>
              <a:sym typeface="Lora"/>
            </a:endParaRPr>
          </a:p>
        </p:txBody>
      </p:sp>
      <p:sp>
        <p:nvSpPr>
          <p:cNvPr id="277" name="Google Shape;277;p17"/>
          <p:cNvSpPr txBox="1"/>
          <p:nvPr/>
        </p:nvSpPr>
        <p:spPr>
          <a:xfrm rot="5400000">
            <a:off x="5564050" y="585630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6D77"/>
                </a:solidFill>
                <a:highlight>
                  <a:srgbClr val="EDF9F9"/>
                </a:highlight>
                <a:latin typeface="Lora"/>
                <a:ea typeface="Lora"/>
                <a:cs typeface="Lora"/>
                <a:sym typeface="Lora"/>
              </a:rPr>
              <a:t>Femoral Hernias</a:t>
            </a:r>
            <a:endParaRPr b="1" sz="1200">
              <a:solidFill>
                <a:srgbClr val="006D77"/>
              </a:solidFill>
              <a:highlight>
                <a:srgbClr val="EDF9F9"/>
              </a:highlight>
              <a:latin typeface="Lora"/>
              <a:ea typeface="Lora"/>
              <a:cs typeface="Lora"/>
              <a:sym typeface="Lora"/>
            </a:endParaRPr>
          </a:p>
        </p:txBody>
      </p:sp>
      <p:pic>
        <p:nvPicPr>
          <p:cNvPr id="278" name="Google Shape;278;p17"/>
          <p:cNvPicPr preferRelativeResize="0"/>
          <p:nvPr/>
        </p:nvPicPr>
        <p:blipFill>
          <a:blip r:embed="rId4">
            <a:alphaModFix/>
          </a:blip>
          <a:stretch>
            <a:fillRect/>
          </a:stretch>
        </p:blipFill>
        <p:spPr>
          <a:xfrm>
            <a:off x="1520663" y="7518701"/>
            <a:ext cx="1750450" cy="1384574"/>
          </a:xfrm>
          <a:prstGeom prst="rect">
            <a:avLst/>
          </a:prstGeom>
          <a:noFill/>
          <a:ln>
            <a:noFill/>
          </a:ln>
        </p:spPr>
      </p:pic>
      <p:pic>
        <p:nvPicPr>
          <p:cNvPr id="279" name="Google Shape;279;p17"/>
          <p:cNvPicPr preferRelativeResize="0"/>
          <p:nvPr/>
        </p:nvPicPr>
        <p:blipFill>
          <a:blip r:embed="rId5">
            <a:alphaModFix/>
          </a:blip>
          <a:stretch>
            <a:fillRect/>
          </a:stretch>
        </p:blipFill>
        <p:spPr>
          <a:xfrm>
            <a:off x="4318413" y="7493589"/>
            <a:ext cx="1750450" cy="1434795"/>
          </a:xfrm>
          <a:prstGeom prst="rect">
            <a:avLst/>
          </a:prstGeom>
          <a:noFill/>
          <a:ln>
            <a:noFill/>
          </a:ln>
        </p:spPr>
      </p:pic>
      <p:grpSp>
        <p:nvGrpSpPr>
          <p:cNvPr id="280" name="Google Shape;280;p17"/>
          <p:cNvGrpSpPr/>
          <p:nvPr/>
        </p:nvGrpSpPr>
        <p:grpSpPr>
          <a:xfrm>
            <a:off x="343944" y="6969065"/>
            <a:ext cx="467181" cy="476434"/>
            <a:chOff x="2410712" y="2415450"/>
            <a:chExt cx="312600" cy="312600"/>
          </a:xfrm>
        </p:grpSpPr>
        <p:sp>
          <p:nvSpPr>
            <p:cNvPr id="281" name="Google Shape;281;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3" name="Google Shape;283;p17"/>
          <p:cNvSpPr txBox="1"/>
          <p:nvPr/>
        </p:nvSpPr>
        <p:spPr>
          <a:xfrm>
            <a:off x="801225" y="699570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Inguinal Hernia</a:t>
            </a:r>
            <a:endParaRPr b="1" sz="1800">
              <a:solidFill>
                <a:srgbClr val="006D77"/>
              </a:solidFill>
              <a:highlight>
                <a:srgbClr val="EDF9F9"/>
              </a:highlight>
              <a:latin typeface="Lora"/>
              <a:ea typeface="Lora"/>
              <a:cs typeface="Lora"/>
              <a:sym typeface="Lora"/>
            </a:endParaRPr>
          </a:p>
        </p:txBody>
      </p:sp>
      <p:cxnSp>
        <p:nvCxnSpPr>
          <p:cNvPr id="284" name="Google Shape;284;p17"/>
          <p:cNvCxnSpPr/>
          <p:nvPr/>
        </p:nvCxnSpPr>
        <p:spPr>
          <a:xfrm flipH="1">
            <a:off x="2351024" y="8677029"/>
            <a:ext cx="900" cy="495600"/>
          </a:xfrm>
          <a:prstGeom prst="straightConnector1">
            <a:avLst/>
          </a:prstGeom>
          <a:noFill/>
          <a:ln cap="flat" cmpd="sng" w="19050">
            <a:solidFill>
              <a:srgbClr val="ABE5D9"/>
            </a:solidFill>
            <a:prstDash val="solid"/>
            <a:round/>
            <a:headEnd len="med" w="med" type="none"/>
            <a:tailEnd len="med" w="med" type="none"/>
          </a:ln>
        </p:spPr>
      </p:cxnSp>
      <p:cxnSp>
        <p:nvCxnSpPr>
          <p:cNvPr id="285" name="Google Shape;285;p17"/>
          <p:cNvCxnSpPr/>
          <p:nvPr/>
        </p:nvCxnSpPr>
        <p:spPr>
          <a:xfrm flipH="1">
            <a:off x="5193199" y="8675929"/>
            <a:ext cx="900" cy="495600"/>
          </a:xfrm>
          <a:prstGeom prst="straightConnector1">
            <a:avLst/>
          </a:prstGeom>
          <a:noFill/>
          <a:ln cap="flat" cmpd="sng" w="19050">
            <a:solidFill>
              <a:srgbClr val="ABE5D9"/>
            </a:solidFill>
            <a:prstDash val="solid"/>
            <a:round/>
            <a:headEnd len="med" w="med" type="none"/>
            <a:tailEnd len="med" w="med" type="none"/>
          </a:ln>
        </p:spPr>
      </p:cxnSp>
      <p:sp>
        <p:nvSpPr>
          <p:cNvPr id="286" name="Google Shape;286;p17"/>
          <p:cNvSpPr txBox="1"/>
          <p:nvPr/>
        </p:nvSpPr>
        <p:spPr>
          <a:xfrm>
            <a:off x="851475" y="92492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Direct Inguinal</a:t>
            </a:r>
            <a:endParaRPr/>
          </a:p>
        </p:txBody>
      </p:sp>
      <p:sp>
        <p:nvSpPr>
          <p:cNvPr id="287" name="Google Shape;287;p17"/>
          <p:cNvSpPr txBox="1"/>
          <p:nvPr/>
        </p:nvSpPr>
        <p:spPr>
          <a:xfrm>
            <a:off x="3693650" y="92492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Indirect</a:t>
            </a:r>
            <a:endParaRPr/>
          </a:p>
        </p:txBody>
      </p:sp>
      <p:sp>
        <p:nvSpPr>
          <p:cNvPr id="288" name="Google Shape;288;p17"/>
          <p:cNvSpPr/>
          <p:nvPr/>
        </p:nvSpPr>
        <p:spPr>
          <a:xfrm>
            <a:off x="3012375" y="7348400"/>
            <a:ext cx="14859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rgbClr val="666666"/>
                </a:solidFill>
                <a:latin typeface="Mada"/>
                <a:ea typeface="Mada"/>
                <a:cs typeface="Mada"/>
                <a:sym typeface="Mada"/>
              </a:rPr>
              <a:t>Extra Pictures</a:t>
            </a:r>
            <a:endParaRPr b="1" sz="1500">
              <a:solidFill>
                <a:srgbClr val="666666"/>
              </a:solidFill>
              <a:latin typeface="Mada"/>
              <a:ea typeface="Mada"/>
              <a:cs typeface="Mada"/>
              <a:sym typeface="Mada"/>
            </a:endParaRPr>
          </a:p>
        </p:txBody>
      </p:sp>
      <p:sp>
        <p:nvSpPr>
          <p:cNvPr id="289" name="Google Shape;289;p17"/>
          <p:cNvSpPr txBox="1"/>
          <p:nvPr/>
        </p:nvSpPr>
        <p:spPr>
          <a:xfrm>
            <a:off x="-1071900" y="5070250"/>
            <a:ext cx="6101700" cy="71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0" name="Google Shape;290;p17"/>
          <p:cNvSpPr txBox="1"/>
          <p:nvPr/>
        </p:nvSpPr>
        <p:spPr>
          <a:xfrm>
            <a:off x="1250025" y="9634775"/>
            <a:ext cx="22029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Herniated part pushes skin directly</a:t>
            </a:r>
            <a:endParaRPr/>
          </a:p>
        </p:txBody>
      </p:sp>
      <p:sp>
        <p:nvSpPr>
          <p:cNvPr id="291" name="Google Shape;291;p17"/>
          <p:cNvSpPr txBox="1"/>
          <p:nvPr/>
        </p:nvSpPr>
        <p:spPr>
          <a:xfrm>
            <a:off x="4226500" y="9634775"/>
            <a:ext cx="22029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Herniated part pushes Inguinal canal contents, which indirectly pushes the underlying skin</a:t>
            </a:r>
            <a:endParaRPr/>
          </a:p>
        </p:txBody>
      </p:sp>
      <p:pic>
        <p:nvPicPr>
          <p:cNvPr id="292" name="Google Shape;292;p17"/>
          <p:cNvPicPr preferRelativeResize="0"/>
          <p:nvPr/>
        </p:nvPicPr>
        <p:blipFill>
          <a:blip r:embed="rId6">
            <a:alphaModFix/>
          </a:blip>
          <a:stretch>
            <a:fillRect/>
          </a:stretch>
        </p:blipFill>
        <p:spPr>
          <a:xfrm>
            <a:off x="2968974" y="5509101"/>
            <a:ext cx="1572699" cy="1021388"/>
          </a:xfrm>
          <a:prstGeom prst="rect">
            <a:avLst/>
          </a:prstGeom>
          <a:noFill/>
          <a:ln>
            <a:noFill/>
          </a:ln>
        </p:spPr>
      </p:pic>
      <p:grpSp>
        <p:nvGrpSpPr>
          <p:cNvPr id="293" name="Google Shape;293;p17"/>
          <p:cNvGrpSpPr/>
          <p:nvPr/>
        </p:nvGrpSpPr>
        <p:grpSpPr>
          <a:xfrm>
            <a:off x="3344000" y="6549422"/>
            <a:ext cx="901525" cy="72900"/>
            <a:chOff x="5441200" y="3755900"/>
            <a:chExt cx="901525" cy="72900"/>
          </a:xfrm>
        </p:grpSpPr>
        <p:sp>
          <p:nvSpPr>
            <p:cNvPr id="294" name="Google Shape;294;p17"/>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295" name="Google Shape;295;p17"/>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296" name="Google Shape;296;p17"/>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297" name="Google Shape;297;p17"/>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298" name="Google Shape;298;p17"/>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299" name="Google Shape;299;p17"/>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300" name="Google Shape;300;p17"/>
          <p:cNvGrpSpPr/>
          <p:nvPr/>
        </p:nvGrpSpPr>
        <p:grpSpPr>
          <a:xfrm>
            <a:off x="3304563" y="5422634"/>
            <a:ext cx="901525" cy="72900"/>
            <a:chOff x="5441200" y="3755900"/>
            <a:chExt cx="901525" cy="72900"/>
          </a:xfrm>
        </p:grpSpPr>
        <p:sp>
          <p:nvSpPr>
            <p:cNvPr id="301" name="Google Shape;301;p17"/>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02" name="Google Shape;302;p17"/>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03" name="Google Shape;303;p17"/>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04" name="Google Shape;304;p17"/>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05" name="Google Shape;305;p17"/>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06" name="Google Shape;306;p17"/>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307" name="Google Shape;307;p17"/>
          <p:cNvSpPr/>
          <p:nvPr/>
        </p:nvSpPr>
        <p:spPr>
          <a:xfrm>
            <a:off x="7072601" y="26290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8"/>
          <p:cNvSpPr/>
          <p:nvPr/>
        </p:nvSpPr>
        <p:spPr>
          <a:xfrm>
            <a:off x="3628011" y="9346086"/>
            <a:ext cx="3765300" cy="901500"/>
          </a:xfrm>
          <a:prstGeom prst="rect">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a:off x="682475" y="5921323"/>
            <a:ext cx="2817300" cy="4397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5" name="Google Shape;315;p18"/>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16" name="Google Shape;316;p18"/>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(Inguinal)</a:t>
            </a:r>
            <a:endParaRPr sz="2200"/>
          </a:p>
        </p:txBody>
      </p:sp>
      <p:grpSp>
        <p:nvGrpSpPr>
          <p:cNvPr id="317" name="Google Shape;317;p18"/>
          <p:cNvGrpSpPr/>
          <p:nvPr/>
        </p:nvGrpSpPr>
        <p:grpSpPr>
          <a:xfrm>
            <a:off x="343944" y="864840"/>
            <a:ext cx="467181" cy="476434"/>
            <a:chOff x="2410712" y="2415450"/>
            <a:chExt cx="312600" cy="312600"/>
          </a:xfrm>
        </p:grpSpPr>
        <p:sp>
          <p:nvSpPr>
            <p:cNvPr id="318" name="Google Shape;318;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0" name="Google Shape;320;p18"/>
          <p:cNvSpPr txBox="1"/>
          <p:nvPr/>
        </p:nvSpPr>
        <p:spPr>
          <a:xfrm>
            <a:off x="801225" y="8914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Surgical Anatomy</a:t>
            </a:r>
            <a:endParaRPr b="1" sz="1800">
              <a:solidFill>
                <a:srgbClr val="006D77"/>
              </a:solidFill>
              <a:highlight>
                <a:srgbClr val="EDF9F9"/>
              </a:highlight>
              <a:latin typeface="Lora"/>
              <a:ea typeface="Lora"/>
              <a:cs typeface="Lora"/>
              <a:sym typeface="Lora"/>
            </a:endParaRPr>
          </a:p>
        </p:txBody>
      </p:sp>
      <p:pic>
        <p:nvPicPr>
          <p:cNvPr id="321" name="Google Shape;321;p18"/>
          <p:cNvPicPr preferRelativeResize="0"/>
          <p:nvPr/>
        </p:nvPicPr>
        <p:blipFill>
          <a:blip r:embed="rId3">
            <a:alphaModFix/>
          </a:blip>
          <a:stretch>
            <a:fillRect/>
          </a:stretch>
        </p:blipFill>
        <p:spPr>
          <a:xfrm>
            <a:off x="1672303" y="1533263"/>
            <a:ext cx="3996296" cy="1692225"/>
          </a:xfrm>
          <a:prstGeom prst="rect">
            <a:avLst/>
          </a:prstGeom>
          <a:noFill/>
          <a:ln>
            <a:noFill/>
          </a:ln>
        </p:spPr>
      </p:pic>
      <p:grpSp>
        <p:nvGrpSpPr>
          <p:cNvPr id="322" name="Google Shape;322;p18"/>
          <p:cNvGrpSpPr/>
          <p:nvPr/>
        </p:nvGrpSpPr>
        <p:grpSpPr>
          <a:xfrm rot="-5400000">
            <a:off x="1062663" y="2434338"/>
            <a:ext cx="901525" cy="72900"/>
            <a:chOff x="5441200" y="3755900"/>
            <a:chExt cx="901525" cy="72900"/>
          </a:xfrm>
        </p:grpSpPr>
        <p:sp>
          <p:nvSpPr>
            <p:cNvPr id="323" name="Google Shape;323;p18"/>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24" name="Google Shape;324;p18"/>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25" name="Google Shape;325;p18"/>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26" name="Google Shape;326;p18"/>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27" name="Google Shape;327;p18"/>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28" name="Google Shape;328;p18"/>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329" name="Google Shape;329;p18"/>
          <p:cNvGrpSpPr/>
          <p:nvPr/>
        </p:nvGrpSpPr>
        <p:grpSpPr>
          <a:xfrm rot="-5400000">
            <a:off x="5254263" y="2434338"/>
            <a:ext cx="901525" cy="72900"/>
            <a:chOff x="5441200" y="3755900"/>
            <a:chExt cx="901525" cy="72900"/>
          </a:xfrm>
        </p:grpSpPr>
        <p:sp>
          <p:nvSpPr>
            <p:cNvPr id="330" name="Google Shape;330;p18"/>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31" name="Google Shape;331;p18"/>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32" name="Google Shape;332;p18"/>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33" name="Google Shape;333;p18"/>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34" name="Google Shape;334;p18"/>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35" name="Google Shape;335;p18"/>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336" name="Google Shape;336;p18"/>
          <p:cNvGrpSpPr/>
          <p:nvPr/>
        </p:nvGrpSpPr>
        <p:grpSpPr>
          <a:xfrm>
            <a:off x="1357450" y="3785509"/>
            <a:ext cx="901525" cy="72900"/>
            <a:chOff x="5441200" y="3755900"/>
            <a:chExt cx="901525" cy="72900"/>
          </a:xfrm>
        </p:grpSpPr>
        <p:sp>
          <p:nvSpPr>
            <p:cNvPr id="337" name="Google Shape;337;p18"/>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38" name="Google Shape;338;p18"/>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39" name="Google Shape;339;p18"/>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40" name="Google Shape;340;p18"/>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41" name="Google Shape;341;p18"/>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42" name="Google Shape;342;p18"/>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343" name="Google Shape;343;p18"/>
          <p:cNvSpPr txBox="1"/>
          <p:nvPr/>
        </p:nvSpPr>
        <p:spPr>
          <a:xfrm>
            <a:off x="895475" y="3330834"/>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Abdominal wall</a:t>
            </a:r>
            <a:endParaRPr b="1" sz="1800">
              <a:solidFill>
                <a:srgbClr val="006D77"/>
              </a:solidFill>
              <a:highlight>
                <a:srgbClr val="EDF9F9"/>
              </a:highlight>
              <a:latin typeface="Lora"/>
              <a:ea typeface="Lora"/>
              <a:cs typeface="Lora"/>
              <a:sym typeface="Lora"/>
            </a:endParaRPr>
          </a:p>
        </p:txBody>
      </p:sp>
      <p:sp>
        <p:nvSpPr>
          <p:cNvPr id="344" name="Google Shape;344;p18"/>
          <p:cNvSpPr txBox="1"/>
          <p:nvPr/>
        </p:nvSpPr>
        <p:spPr>
          <a:xfrm>
            <a:off x="296700" y="3958275"/>
            <a:ext cx="30000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Formed of (from external to internal):</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latin typeface="Mada"/>
                <a:ea typeface="Mada"/>
                <a:cs typeface="Mada"/>
                <a:sym typeface="Mada"/>
              </a:rPr>
              <a:t>Skin</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latin typeface="Mada"/>
                <a:ea typeface="Mada"/>
                <a:cs typeface="Mada"/>
                <a:sym typeface="Mada"/>
              </a:rPr>
              <a:t>Soft tissue (Scarpa’s fascia)</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External oblique muscle</a:t>
            </a:r>
            <a:endParaRPr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Internal Oblique Muscle</a:t>
            </a:r>
            <a:endParaRPr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Transversus abdominis muscle</a:t>
            </a:r>
            <a:endParaRPr sz="1200">
              <a:solidFill>
                <a:srgbClr val="CC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en-GB" sz="1200">
                <a:latin typeface="Mada"/>
                <a:ea typeface="Mada"/>
                <a:cs typeface="Mada"/>
                <a:sym typeface="Mada"/>
              </a:rPr>
              <a:t>transversalis fascia</a:t>
            </a:r>
            <a:endParaRPr sz="1200">
              <a:latin typeface="Mada"/>
              <a:ea typeface="Mada"/>
              <a:cs typeface="Mada"/>
              <a:sym typeface="Mada"/>
            </a:endParaRPr>
          </a:p>
        </p:txBody>
      </p:sp>
      <p:grpSp>
        <p:nvGrpSpPr>
          <p:cNvPr id="345" name="Google Shape;345;p18"/>
          <p:cNvGrpSpPr/>
          <p:nvPr/>
        </p:nvGrpSpPr>
        <p:grpSpPr>
          <a:xfrm>
            <a:off x="5122125" y="3781752"/>
            <a:ext cx="901525" cy="72900"/>
            <a:chOff x="5441200" y="3755900"/>
            <a:chExt cx="901525" cy="72900"/>
          </a:xfrm>
        </p:grpSpPr>
        <p:sp>
          <p:nvSpPr>
            <p:cNvPr id="346" name="Google Shape;346;p18"/>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47" name="Google Shape;347;p18"/>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48" name="Google Shape;348;p18"/>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49" name="Google Shape;349;p18"/>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50" name="Google Shape;350;p18"/>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51" name="Google Shape;351;p18"/>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352" name="Google Shape;352;p18"/>
          <p:cNvSpPr txBox="1"/>
          <p:nvPr/>
        </p:nvSpPr>
        <p:spPr>
          <a:xfrm>
            <a:off x="4660150" y="3327077"/>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Inguinal Canal</a:t>
            </a:r>
            <a:endParaRPr b="1" sz="1800">
              <a:solidFill>
                <a:srgbClr val="006D77"/>
              </a:solidFill>
              <a:highlight>
                <a:srgbClr val="EDF9F9"/>
              </a:highlight>
              <a:latin typeface="Lora"/>
              <a:ea typeface="Lora"/>
              <a:cs typeface="Lora"/>
              <a:sym typeface="Lora"/>
            </a:endParaRPr>
          </a:p>
        </p:txBody>
      </p:sp>
      <p:sp>
        <p:nvSpPr>
          <p:cNvPr id="353" name="Google Shape;353;p18"/>
          <p:cNvSpPr txBox="1"/>
          <p:nvPr/>
        </p:nvSpPr>
        <p:spPr>
          <a:xfrm>
            <a:off x="4289975" y="3968877"/>
            <a:ext cx="30000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canal that contains spermatic cord (males) or round ligament (Females) &amp; Processus Vaginalis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Have deep (Internal) &amp; Superficial (External) rings</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Passes Above inguinal ligament, lateral to inferior epigastric arteries</a:t>
            </a:r>
            <a:endParaRPr sz="1200">
              <a:solidFill>
                <a:srgbClr val="CC0000"/>
              </a:solidFill>
              <a:latin typeface="Mada"/>
              <a:ea typeface="Mada"/>
              <a:cs typeface="Mada"/>
              <a:sym typeface="Mada"/>
            </a:endParaRPr>
          </a:p>
          <a:p>
            <a:pPr indent="-304800" lvl="0" marL="457200" rtl="0" algn="l">
              <a:spcBef>
                <a:spcPts val="0"/>
              </a:spcBef>
              <a:spcAft>
                <a:spcPts val="0"/>
              </a:spcAft>
              <a:buClr>
                <a:srgbClr val="9E9E9E"/>
              </a:buClr>
              <a:buSzPts val="1200"/>
              <a:buFont typeface="Mada"/>
              <a:buChar char="●"/>
            </a:pPr>
            <a:r>
              <a:rPr b="1" lang="en-GB" sz="1200">
                <a:solidFill>
                  <a:srgbClr val="9E9E9E"/>
                </a:solidFill>
                <a:latin typeface="Mada"/>
                <a:ea typeface="Mada"/>
                <a:cs typeface="Mada"/>
                <a:sym typeface="Mada"/>
              </a:rPr>
              <a:t>Will be discussed in details in next slide</a:t>
            </a:r>
            <a:endParaRPr b="1" sz="1200">
              <a:solidFill>
                <a:srgbClr val="9E9E9E"/>
              </a:solidFill>
              <a:latin typeface="Mada"/>
              <a:ea typeface="Mada"/>
              <a:cs typeface="Mada"/>
              <a:sym typeface="Mada"/>
            </a:endParaRPr>
          </a:p>
        </p:txBody>
      </p:sp>
      <p:pic>
        <p:nvPicPr>
          <p:cNvPr id="354" name="Google Shape;354;p18"/>
          <p:cNvPicPr preferRelativeResize="0"/>
          <p:nvPr/>
        </p:nvPicPr>
        <p:blipFill>
          <a:blip r:embed="rId4">
            <a:alphaModFix/>
          </a:blip>
          <a:stretch>
            <a:fillRect/>
          </a:stretch>
        </p:blipFill>
        <p:spPr>
          <a:xfrm>
            <a:off x="1391602" y="6060173"/>
            <a:ext cx="1346225" cy="1024200"/>
          </a:xfrm>
          <a:prstGeom prst="rect">
            <a:avLst/>
          </a:prstGeom>
          <a:noFill/>
          <a:ln>
            <a:noFill/>
          </a:ln>
        </p:spPr>
      </p:pic>
      <p:pic>
        <p:nvPicPr>
          <p:cNvPr id="355" name="Google Shape;355;p18"/>
          <p:cNvPicPr preferRelativeResize="0"/>
          <p:nvPr/>
        </p:nvPicPr>
        <p:blipFill rotWithShape="1">
          <a:blip r:embed="rId5">
            <a:alphaModFix/>
          </a:blip>
          <a:srcRect b="0" l="0" r="-1061" t="0"/>
          <a:stretch/>
        </p:blipFill>
        <p:spPr>
          <a:xfrm>
            <a:off x="1418013" y="7084375"/>
            <a:ext cx="1346224" cy="1024208"/>
          </a:xfrm>
          <a:prstGeom prst="rect">
            <a:avLst/>
          </a:prstGeom>
          <a:noFill/>
          <a:ln>
            <a:noFill/>
          </a:ln>
        </p:spPr>
      </p:pic>
      <p:cxnSp>
        <p:nvCxnSpPr>
          <p:cNvPr id="356" name="Google Shape;356;p18"/>
          <p:cNvCxnSpPr/>
          <p:nvPr/>
        </p:nvCxnSpPr>
        <p:spPr>
          <a:xfrm>
            <a:off x="3499784" y="6430038"/>
            <a:ext cx="705900" cy="0"/>
          </a:xfrm>
          <a:prstGeom prst="straightConnector1">
            <a:avLst/>
          </a:prstGeom>
          <a:noFill/>
          <a:ln cap="flat" cmpd="sng" w="19050">
            <a:solidFill>
              <a:srgbClr val="83C5BE"/>
            </a:solidFill>
            <a:prstDash val="solid"/>
            <a:round/>
            <a:headEnd len="med" w="med" type="none"/>
            <a:tailEnd len="med" w="med" type="oval"/>
          </a:ln>
        </p:spPr>
      </p:cxnSp>
      <p:cxnSp>
        <p:nvCxnSpPr>
          <p:cNvPr id="357" name="Google Shape;357;p18"/>
          <p:cNvCxnSpPr/>
          <p:nvPr/>
        </p:nvCxnSpPr>
        <p:spPr>
          <a:xfrm>
            <a:off x="3499784" y="9205863"/>
            <a:ext cx="705900" cy="0"/>
          </a:xfrm>
          <a:prstGeom prst="straightConnector1">
            <a:avLst/>
          </a:prstGeom>
          <a:noFill/>
          <a:ln cap="flat" cmpd="sng" w="19050">
            <a:solidFill>
              <a:srgbClr val="83C5BE"/>
            </a:solidFill>
            <a:prstDash val="solid"/>
            <a:round/>
            <a:headEnd len="med" w="med" type="none"/>
            <a:tailEnd len="med" w="med" type="oval"/>
          </a:ln>
        </p:spPr>
      </p:cxnSp>
      <p:sp>
        <p:nvSpPr>
          <p:cNvPr id="358" name="Google Shape;358;p18"/>
          <p:cNvSpPr txBox="1"/>
          <p:nvPr/>
        </p:nvSpPr>
        <p:spPr>
          <a:xfrm>
            <a:off x="3614975" y="5921325"/>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Testicular descendant</a:t>
            </a:r>
            <a:endParaRPr b="1" i="0" sz="1800" u="none" cap="none" strike="noStrike">
              <a:solidFill>
                <a:srgbClr val="006D77"/>
              </a:solidFill>
              <a:highlight>
                <a:srgbClr val="EDF9F9"/>
              </a:highlight>
              <a:latin typeface="Lora"/>
              <a:ea typeface="Lora"/>
              <a:cs typeface="Lora"/>
              <a:sym typeface="Lora"/>
            </a:endParaRPr>
          </a:p>
        </p:txBody>
      </p:sp>
      <p:sp>
        <p:nvSpPr>
          <p:cNvPr id="359" name="Google Shape;359;p18"/>
          <p:cNvSpPr txBox="1"/>
          <p:nvPr/>
        </p:nvSpPr>
        <p:spPr>
          <a:xfrm>
            <a:off x="3614975" y="6540375"/>
            <a:ext cx="3272100" cy="2216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after descendant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Scarpa’s gives dartos fascia</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Transversus doesn’t contribute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Internal oblique forms the cremaster muscle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External oblique forms the external spermatic fascia</a:t>
            </a:r>
            <a:endParaRPr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(in females, the ovaries don’t descend as the testicles in males, this</a:t>
            </a:r>
            <a:r>
              <a:rPr lang="en-GB" sz="1200">
                <a:solidFill>
                  <a:srgbClr val="6AA84F"/>
                </a:solidFill>
                <a:latin typeface="Mada"/>
                <a:ea typeface="Mada"/>
                <a:cs typeface="Mada"/>
                <a:sym typeface="Mada"/>
              </a:rPr>
              <a:t> is </a:t>
            </a:r>
            <a:r>
              <a:rPr lang="en-GB" sz="1200">
                <a:solidFill>
                  <a:srgbClr val="6AA84F"/>
                </a:solidFill>
                <a:latin typeface="Mada"/>
                <a:ea typeface="Mada"/>
                <a:cs typeface="Mada"/>
                <a:sym typeface="Mada"/>
              </a:rPr>
              <a:t>why inguinal hernias are more common in males)</a:t>
            </a:r>
            <a:endParaRPr sz="1200">
              <a:solidFill>
                <a:srgbClr val="6AA84F"/>
              </a:solidFill>
              <a:latin typeface="Mada"/>
              <a:ea typeface="Mada"/>
              <a:cs typeface="Mada"/>
              <a:sym typeface="Mada"/>
            </a:endParaRPr>
          </a:p>
        </p:txBody>
      </p:sp>
      <p:pic>
        <p:nvPicPr>
          <p:cNvPr id="360" name="Google Shape;360;p18"/>
          <p:cNvPicPr preferRelativeResize="0"/>
          <p:nvPr/>
        </p:nvPicPr>
        <p:blipFill>
          <a:blip r:embed="rId6">
            <a:alphaModFix/>
          </a:blip>
          <a:stretch>
            <a:fillRect/>
          </a:stretch>
        </p:blipFill>
        <p:spPr>
          <a:xfrm>
            <a:off x="1202025" y="8454761"/>
            <a:ext cx="1725401" cy="1779231"/>
          </a:xfrm>
          <a:prstGeom prst="rect">
            <a:avLst/>
          </a:prstGeom>
          <a:noFill/>
          <a:ln>
            <a:noFill/>
          </a:ln>
        </p:spPr>
      </p:pic>
      <p:pic>
        <p:nvPicPr>
          <p:cNvPr id="361" name="Google Shape;361;p18"/>
          <p:cNvPicPr preferRelativeResize="0"/>
          <p:nvPr/>
        </p:nvPicPr>
        <p:blipFill>
          <a:blip r:embed="rId7">
            <a:alphaModFix/>
          </a:blip>
          <a:stretch>
            <a:fillRect/>
          </a:stretch>
        </p:blipFill>
        <p:spPr>
          <a:xfrm>
            <a:off x="3711789" y="9454803"/>
            <a:ext cx="901524" cy="676850"/>
          </a:xfrm>
          <a:prstGeom prst="rect">
            <a:avLst/>
          </a:prstGeom>
          <a:noFill/>
          <a:ln>
            <a:noFill/>
          </a:ln>
        </p:spPr>
      </p:pic>
      <p:pic>
        <p:nvPicPr>
          <p:cNvPr id="362" name="Google Shape;362;p18"/>
          <p:cNvPicPr preferRelativeResize="0"/>
          <p:nvPr/>
        </p:nvPicPr>
        <p:blipFill>
          <a:blip r:embed="rId8">
            <a:alphaModFix/>
          </a:blip>
          <a:stretch>
            <a:fillRect/>
          </a:stretch>
        </p:blipFill>
        <p:spPr>
          <a:xfrm>
            <a:off x="4613314" y="9454800"/>
            <a:ext cx="901525" cy="684381"/>
          </a:xfrm>
          <a:prstGeom prst="rect">
            <a:avLst/>
          </a:prstGeom>
          <a:noFill/>
          <a:ln>
            <a:noFill/>
          </a:ln>
        </p:spPr>
      </p:pic>
      <p:pic>
        <p:nvPicPr>
          <p:cNvPr id="363" name="Google Shape;363;p18"/>
          <p:cNvPicPr preferRelativeResize="0"/>
          <p:nvPr/>
        </p:nvPicPr>
        <p:blipFill>
          <a:blip r:embed="rId9">
            <a:alphaModFix/>
          </a:blip>
          <a:stretch>
            <a:fillRect/>
          </a:stretch>
        </p:blipFill>
        <p:spPr>
          <a:xfrm>
            <a:off x="5508439" y="9454806"/>
            <a:ext cx="901525" cy="684362"/>
          </a:xfrm>
          <a:prstGeom prst="rect">
            <a:avLst/>
          </a:prstGeom>
          <a:noFill/>
          <a:ln>
            <a:noFill/>
          </a:ln>
        </p:spPr>
      </p:pic>
      <p:pic>
        <p:nvPicPr>
          <p:cNvPr id="364" name="Google Shape;364;p18"/>
          <p:cNvPicPr preferRelativeResize="0"/>
          <p:nvPr/>
        </p:nvPicPr>
        <p:blipFill>
          <a:blip r:embed="rId10">
            <a:alphaModFix/>
          </a:blip>
          <a:stretch>
            <a:fillRect/>
          </a:stretch>
        </p:blipFill>
        <p:spPr>
          <a:xfrm>
            <a:off x="6397689" y="9454799"/>
            <a:ext cx="901526" cy="679029"/>
          </a:xfrm>
          <a:prstGeom prst="rect">
            <a:avLst/>
          </a:prstGeom>
          <a:noFill/>
          <a:ln>
            <a:noFill/>
          </a:ln>
        </p:spPr>
      </p:pic>
      <p:sp>
        <p:nvSpPr>
          <p:cNvPr id="365" name="Google Shape;365;p18"/>
          <p:cNvSpPr txBox="1"/>
          <p:nvPr/>
        </p:nvSpPr>
        <p:spPr>
          <a:xfrm>
            <a:off x="3655265" y="8744025"/>
            <a:ext cx="37653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Sequence from Dr.Bisher slides</a:t>
            </a:r>
            <a:endParaRPr b="1" i="0" sz="1800" u="none" cap="none" strike="noStrike">
              <a:solidFill>
                <a:srgbClr val="006D77"/>
              </a:solidFill>
              <a:highlight>
                <a:srgbClr val="EDF9F9"/>
              </a:highlight>
              <a:latin typeface="Lora"/>
              <a:ea typeface="Lora"/>
              <a:cs typeface="Lora"/>
              <a:sym typeface="Lora"/>
            </a:endParaRPr>
          </a:p>
        </p:txBody>
      </p:sp>
      <p:sp>
        <p:nvSpPr>
          <p:cNvPr id="366" name="Google Shape;366;p18"/>
          <p:cNvSpPr/>
          <p:nvPr/>
        </p:nvSpPr>
        <p:spPr>
          <a:xfrm>
            <a:off x="791063" y="8233700"/>
            <a:ext cx="1272300" cy="192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Reference Pictures</a:t>
            </a:r>
            <a:endParaRPr b="1" sz="1000">
              <a:solidFill>
                <a:srgbClr val="1C4588"/>
              </a:solidFill>
              <a:latin typeface="Mada"/>
              <a:ea typeface="Mada"/>
              <a:cs typeface="Mada"/>
              <a:sym typeface="Mada"/>
            </a:endParaRPr>
          </a:p>
        </p:txBody>
      </p:sp>
      <p:sp>
        <p:nvSpPr>
          <p:cNvPr id="367" name="Google Shape;367;p18"/>
          <p:cNvSpPr/>
          <p:nvPr/>
        </p:nvSpPr>
        <p:spPr>
          <a:xfrm>
            <a:off x="943475" y="1379600"/>
            <a:ext cx="17253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Reference Picture</a:t>
            </a:r>
            <a:endParaRPr b="1" sz="1500">
              <a:solidFill>
                <a:srgbClr val="1C4588"/>
              </a:solidFill>
              <a:latin typeface="Mada"/>
              <a:ea typeface="Mada"/>
              <a:cs typeface="Mada"/>
              <a:sym typeface="Mada"/>
            </a:endParaRPr>
          </a:p>
        </p:txBody>
      </p:sp>
      <p:sp>
        <p:nvSpPr>
          <p:cNvPr id="368" name="Google Shape;368;p18"/>
          <p:cNvSpPr/>
          <p:nvPr/>
        </p:nvSpPr>
        <p:spPr>
          <a:xfrm>
            <a:off x="779775" y="14289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8"/>
          <p:cNvSpPr/>
          <p:nvPr/>
        </p:nvSpPr>
        <p:spPr>
          <a:xfrm>
            <a:off x="7072601" y="26290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5" name="Google Shape;375;p19"/>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76" name="Google Shape;376;p19"/>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(Inguinal)</a:t>
            </a:r>
            <a:endParaRPr sz="2200"/>
          </a:p>
        </p:txBody>
      </p:sp>
      <p:grpSp>
        <p:nvGrpSpPr>
          <p:cNvPr id="377" name="Google Shape;377;p19"/>
          <p:cNvGrpSpPr/>
          <p:nvPr/>
        </p:nvGrpSpPr>
        <p:grpSpPr>
          <a:xfrm>
            <a:off x="343944" y="864840"/>
            <a:ext cx="467181" cy="476434"/>
            <a:chOff x="2410712" y="2415450"/>
            <a:chExt cx="312600" cy="312600"/>
          </a:xfrm>
        </p:grpSpPr>
        <p:sp>
          <p:nvSpPr>
            <p:cNvPr id="378" name="Google Shape;378;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 name="Google Shape;380;p19"/>
          <p:cNvSpPr txBox="1"/>
          <p:nvPr/>
        </p:nvSpPr>
        <p:spPr>
          <a:xfrm>
            <a:off x="801225" y="8914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Surgical Anatomy</a:t>
            </a:r>
            <a:endParaRPr b="1" sz="1800">
              <a:solidFill>
                <a:srgbClr val="006D77"/>
              </a:solidFill>
              <a:highlight>
                <a:srgbClr val="EDF9F9"/>
              </a:highlight>
              <a:latin typeface="Lora"/>
              <a:ea typeface="Lora"/>
              <a:cs typeface="Lora"/>
              <a:sym typeface="Lora"/>
            </a:endParaRPr>
          </a:p>
        </p:txBody>
      </p:sp>
      <p:pic>
        <p:nvPicPr>
          <p:cNvPr id="381" name="Google Shape;381;p19"/>
          <p:cNvPicPr preferRelativeResize="0"/>
          <p:nvPr/>
        </p:nvPicPr>
        <p:blipFill>
          <a:blip r:embed="rId3">
            <a:alphaModFix/>
          </a:blip>
          <a:stretch>
            <a:fillRect/>
          </a:stretch>
        </p:blipFill>
        <p:spPr>
          <a:xfrm>
            <a:off x="1119400" y="1418825"/>
            <a:ext cx="3000000" cy="1861995"/>
          </a:xfrm>
          <a:prstGeom prst="rect">
            <a:avLst/>
          </a:prstGeom>
          <a:noFill/>
          <a:ln>
            <a:noFill/>
          </a:ln>
        </p:spPr>
      </p:pic>
      <p:pic>
        <p:nvPicPr>
          <p:cNvPr id="382" name="Google Shape;382;p19"/>
          <p:cNvPicPr preferRelativeResize="0"/>
          <p:nvPr/>
        </p:nvPicPr>
        <p:blipFill>
          <a:blip r:embed="rId4">
            <a:alphaModFix/>
          </a:blip>
          <a:stretch>
            <a:fillRect/>
          </a:stretch>
        </p:blipFill>
        <p:spPr>
          <a:xfrm>
            <a:off x="3901725" y="1532129"/>
            <a:ext cx="2413499" cy="1635395"/>
          </a:xfrm>
          <a:prstGeom prst="rect">
            <a:avLst/>
          </a:prstGeom>
          <a:noFill/>
          <a:ln>
            <a:noFill/>
          </a:ln>
        </p:spPr>
      </p:pic>
      <p:grpSp>
        <p:nvGrpSpPr>
          <p:cNvPr id="383" name="Google Shape;383;p19"/>
          <p:cNvGrpSpPr/>
          <p:nvPr/>
        </p:nvGrpSpPr>
        <p:grpSpPr>
          <a:xfrm rot="-5400000">
            <a:off x="547338" y="2254950"/>
            <a:ext cx="901525" cy="72900"/>
            <a:chOff x="5441200" y="3755900"/>
            <a:chExt cx="901525" cy="72900"/>
          </a:xfrm>
        </p:grpSpPr>
        <p:sp>
          <p:nvSpPr>
            <p:cNvPr id="384" name="Google Shape;384;p19"/>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85" name="Google Shape;385;p19"/>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86" name="Google Shape;386;p19"/>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87" name="Google Shape;387;p19"/>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88" name="Google Shape;388;p19"/>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89" name="Google Shape;389;p19"/>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390" name="Google Shape;390;p19"/>
          <p:cNvGrpSpPr/>
          <p:nvPr/>
        </p:nvGrpSpPr>
        <p:grpSpPr>
          <a:xfrm rot="-5400000">
            <a:off x="6110538" y="2254950"/>
            <a:ext cx="901525" cy="72900"/>
            <a:chOff x="5441200" y="3755900"/>
            <a:chExt cx="901525" cy="72900"/>
          </a:xfrm>
        </p:grpSpPr>
        <p:sp>
          <p:nvSpPr>
            <p:cNvPr id="391" name="Google Shape;391;p19"/>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92" name="Google Shape;392;p19"/>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93" name="Google Shape;393;p19"/>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94" name="Google Shape;394;p19"/>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95" name="Google Shape;395;p19"/>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396" name="Google Shape;396;p19"/>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397" name="Google Shape;397;p19"/>
          <p:cNvSpPr/>
          <p:nvPr/>
        </p:nvSpPr>
        <p:spPr>
          <a:xfrm>
            <a:off x="967000" y="1457075"/>
            <a:ext cx="13542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rgbClr val="666666"/>
                </a:solidFill>
                <a:latin typeface="Mada"/>
                <a:ea typeface="Mada"/>
                <a:cs typeface="Mada"/>
                <a:sym typeface="Mada"/>
              </a:rPr>
              <a:t>Extra Picture</a:t>
            </a:r>
            <a:endParaRPr b="1" sz="1500">
              <a:solidFill>
                <a:srgbClr val="666666"/>
              </a:solidFill>
              <a:latin typeface="Mada"/>
              <a:ea typeface="Mada"/>
              <a:cs typeface="Mada"/>
              <a:sym typeface="Mada"/>
            </a:endParaRPr>
          </a:p>
        </p:txBody>
      </p:sp>
      <p:grpSp>
        <p:nvGrpSpPr>
          <p:cNvPr id="398" name="Google Shape;398;p19"/>
          <p:cNvGrpSpPr/>
          <p:nvPr/>
        </p:nvGrpSpPr>
        <p:grpSpPr>
          <a:xfrm>
            <a:off x="476999" y="3927519"/>
            <a:ext cx="334138" cy="413480"/>
            <a:chOff x="4960900" y="2433225"/>
            <a:chExt cx="48525" cy="60050"/>
          </a:xfrm>
        </p:grpSpPr>
        <p:sp>
          <p:nvSpPr>
            <p:cNvPr id="399" name="Google Shape;399;p19"/>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 name="Google Shape;401;p19"/>
          <p:cNvSpPr txBox="1"/>
          <p:nvPr/>
        </p:nvSpPr>
        <p:spPr>
          <a:xfrm>
            <a:off x="961650" y="3369150"/>
            <a:ext cx="60591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4 cm oblique passage, lies just above inguinal ligament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Bounded by the deep and superficial inguinal rings, and the four walls </a:t>
            </a:r>
            <a:endParaRPr sz="1200">
              <a:solidFill>
                <a:schemeClr val="dk1"/>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internal </a:t>
            </a:r>
            <a:r>
              <a:rPr b="1" lang="en-GB" sz="1200">
                <a:solidFill>
                  <a:srgbClr val="1C4588"/>
                </a:solidFill>
                <a:latin typeface="Mada"/>
                <a:ea typeface="Mada"/>
                <a:cs typeface="Mada"/>
                <a:sym typeface="Mada"/>
              </a:rPr>
              <a:t>(deep) inguinal ring i</a:t>
            </a:r>
            <a:r>
              <a:rPr lang="en-GB" sz="1200">
                <a:solidFill>
                  <a:srgbClr val="1C4588"/>
                </a:solidFill>
                <a:latin typeface="Mada"/>
                <a:ea typeface="Mada"/>
                <a:cs typeface="Mada"/>
                <a:sym typeface="Mada"/>
              </a:rPr>
              <a:t>s an opening in the transversalis fascia</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Bounded medially by inferior </a:t>
            </a:r>
            <a:r>
              <a:rPr b="1" lang="en-GB" sz="1200">
                <a:solidFill>
                  <a:srgbClr val="CC0000"/>
                </a:solidFill>
                <a:latin typeface="Mada"/>
                <a:ea typeface="Mada"/>
                <a:cs typeface="Mada"/>
                <a:sym typeface="Mada"/>
              </a:rPr>
              <a:t>Inferior epigastric</a:t>
            </a:r>
            <a:r>
              <a:rPr lang="en-GB" sz="1200">
                <a:solidFill>
                  <a:srgbClr val="CC0000"/>
                </a:solidFill>
                <a:latin typeface="Mada"/>
                <a:ea typeface="Mada"/>
                <a:cs typeface="Mada"/>
                <a:sym typeface="Mada"/>
              </a:rPr>
              <a:t> artery </a:t>
            </a:r>
            <a:r>
              <a:rPr b="1" lang="en-GB" sz="1200">
                <a:solidFill>
                  <a:srgbClr val="6AA84F"/>
                </a:solidFill>
                <a:latin typeface="Mada"/>
                <a:ea typeface="Mada"/>
                <a:cs typeface="Mada"/>
                <a:sym typeface="Mada"/>
              </a:rPr>
              <a:t>Important landmark to differentiate between direct and indirect hernia</a:t>
            </a:r>
            <a:endParaRPr b="1" sz="1200">
              <a:solidFill>
                <a:srgbClr val="6AA84F"/>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inguinal canal ends at the external (</a:t>
            </a:r>
            <a:r>
              <a:rPr b="1" lang="en-GB" sz="1200">
                <a:solidFill>
                  <a:srgbClr val="1C4588"/>
                </a:solidFill>
                <a:latin typeface="Mada"/>
                <a:ea typeface="Mada"/>
                <a:cs typeface="Mada"/>
                <a:sym typeface="Mada"/>
              </a:rPr>
              <a:t>superficial) inguinal ring,</a:t>
            </a:r>
            <a:r>
              <a:rPr lang="en-GB" sz="1200">
                <a:solidFill>
                  <a:srgbClr val="1C4588"/>
                </a:solidFill>
                <a:latin typeface="Mada"/>
                <a:ea typeface="Mada"/>
                <a:cs typeface="Mada"/>
                <a:sym typeface="Mada"/>
              </a:rPr>
              <a:t> which is an opening in the aponeurosis of the external oblique muscle</a:t>
            </a:r>
            <a:endParaRPr sz="1200">
              <a:solidFill>
                <a:srgbClr val="1C4588"/>
              </a:solidFill>
              <a:latin typeface="Mada"/>
              <a:ea typeface="Mada"/>
              <a:cs typeface="Mada"/>
              <a:sym typeface="Mada"/>
            </a:endParaRPr>
          </a:p>
        </p:txBody>
      </p:sp>
      <p:sp>
        <p:nvSpPr>
          <p:cNvPr id="402" name="Google Shape;402;p19"/>
          <p:cNvSpPr txBox="1"/>
          <p:nvPr/>
        </p:nvSpPr>
        <p:spPr>
          <a:xfrm>
            <a:off x="2244513" y="49349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Contents of Inguinal canal</a:t>
            </a:r>
            <a:endParaRPr b="1" sz="1800">
              <a:solidFill>
                <a:srgbClr val="006D77"/>
              </a:solidFill>
              <a:highlight>
                <a:srgbClr val="EDF9F9"/>
              </a:highlight>
              <a:latin typeface="Lora"/>
              <a:ea typeface="Lora"/>
              <a:cs typeface="Lora"/>
              <a:sym typeface="Lora"/>
            </a:endParaRPr>
          </a:p>
        </p:txBody>
      </p:sp>
      <p:pic>
        <p:nvPicPr>
          <p:cNvPr id="403" name="Google Shape;403;p19"/>
          <p:cNvPicPr preferRelativeResize="0"/>
          <p:nvPr/>
        </p:nvPicPr>
        <p:blipFill>
          <a:blip r:embed="rId5">
            <a:alphaModFix/>
          </a:blip>
          <a:stretch>
            <a:fillRect/>
          </a:stretch>
        </p:blipFill>
        <p:spPr>
          <a:xfrm>
            <a:off x="5686663" y="5086288"/>
            <a:ext cx="901524" cy="901524"/>
          </a:xfrm>
          <a:prstGeom prst="rect">
            <a:avLst/>
          </a:prstGeom>
          <a:noFill/>
          <a:ln>
            <a:noFill/>
          </a:ln>
        </p:spPr>
      </p:pic>
      <p:pic>
        <p:nvPicPr>
          <p:cNvPr id="404" name="Google Shape;404;p19"/>
          <p:cNvPicPr preferRelativeResize="0"/>
          <p:nvPr/>
        </p:nvPicPr>
        <p:blipFill>
          <a:blip r:embed="rId6">
            <a:alphaModFix/>
          </a:blip>
          <a:stretch>
            <a:fillRect/>
          </a:stretch>
        </p:blipFill>
        <p:spPr>
          <a:xfrm>
            <a:off x="1001363" y="5126521"/>
            <a:ext cx="901524" cy="901524"/>
          </a:xfrm>
          <a:prstGeom prst="rect">
            <a:avLst/>
          </a:prstGeom>
          <a:noFill/>
          <a:ln>
            <a:noFill/>
          </a:ln>
        </p:spPr>
      </p:pic>
      <p:grpSp>
        <p:nvGrpSpPr>
          <p:cNvPr id="405" name="Google Shape;405;p19"/>
          <p:cNvGrpSpPr/>
          <p:nvPr/>
        </p:nvGrpSpPr>
        <p:grpSpPr>
          <a:xfrm>
            <a:off x="1028288" y="6118082"/>
            <a:ext cx="901525" cy="72900"/>
            <a:chOff x="5441200" y="3755900"/>
            <a:chExt cx="901525" cy="72900"/>
          </a:xfrm>
        </p:grpSpPr>
        <p:sp>
          <p:nvSpPr>
            <p:cNvPr id="406" name="Google Shape;406;p19"/>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07" name="Google Shape;407;p19"/>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08" name="Google Shape;408;p19"/>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09" name="Google Shape;409;p19"/>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10" name="Google Shape;410;p19"/>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11" name="Google Shape;411;p19"/>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412" name="Google Shape;412;p19"/>
          <p:cNvGrpSpPr/>
          <p:nvPr/>
        </p:nvGrpSpPr>
        <p:grpSpPr>
          <a:xfrm>
            <a:off x="5686663" y="6077847"/>
            <a:ext cx="901525" cy="72900"/>
            <a:chOff x="5441200" y="3755900"/>
            <a:chExt cx="901525" cy="72900"/>
          </a:xfrm>
        </p:grpSpPr>
        <p:sp>
          <p:nvSpPr>
            <p:cNvPr id="413" name="Google Shape;413;p19"/>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14" name="Google Shape;414;p19"/>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15" name="Google Shape;415;p19"/>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16" name="Google Shape;416;p19"/>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17" name="Google Shape;417;p19"/>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18" name="Google Shape;418;p19"/>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419" name="Google Shape;419;p19"/>
          <p:cNvSpPr/>
          <p:nvPr/>
        </p:nvSpPr>
        <p:spPr>
          <a:xfrm>
            <a:off x="2146888" y="5420700"/>
            <a:ext cx="3226500" cy="683100"/>
          </a:xfrm>
          <a:prstGeom prst="rect">
            <a:avLst/>
          </a:prstGeom>
          <a:solidFill>
            <a:srgbClr val="FAE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txBox="1"/>
          <p:nvPr/>
        </p:nvSpPr>
        <p:spPr>
          <a:xfrm>
            <a:off x="2443895" y="5543100"/>
            <a:ext cx="1354200" cy="438300"/>
          </a:xfrm>
          <a:prstGeom prst="rect">
            <a:avLst/>
          </a:prstGeom>
          <a:noFill/>
          <a:ln>
            <a:noFill/>
          </a:ln>
        </p:spPr>
        <p:txBody>
          <a:bodyPr anchorCtr="0" anchor="ctr" bIns="0" lIns="0" spcFirstLastPara="1" rIns="0" wrap="square" tIns="4775">
            <a:noAutofit/>
          </a:bodyPr>
          <a:lstStyle/>
          <a:p>
            <a:pPr indent="0" lvl="0" marL="0" marR="0" rtl="0" algn="l">
              <a:lnSpc>
                <a:spcPct val="100000"/>
              </a:lnSpc>
              <a:spcBef>
                <a:spcPts val="0"/>
              </a:spcBef>
              <a:spcAft>
                <a:spcPts val="0"/>
              </a:spcAft>
              <a:buNone/>
            </a:pPr>
            <a:r>
              <a:rPr lang="en-GB" sz="1300">
                <a:solidFill>
                  <a:srgbClr val="E29578"/>
                </a:solidFill>
                <a:latin typeface="Lora Regular"/>
                <a:ea typeface="Lora Regular"/>
                <a:cs typeface="Lora Regular"/>
                <a:sym typeface="Lora Regular"/>
              </a:rPr>
              <a:t>Males:</a:t>
            </a:r>
            <a:endParaRPr sz="1300">
              <a:solidFill>
                <a:srgbClr val="E29578"/>
              </a:solidFill>
              <a:latin typeface="Lora Regular"/>
              <a:ea typeface="Lora Regular"/>
              <a:cs typeface="Lora Regular"/>
              <a:sym typeface="Lora Regular"/>
            </a:endParaRPr>
          </a:p>
          <a:p>
            <a:pPr indent="0" lvl="0" marL="0" marR="0" rtl="0" algn="l">
              <a:lnSpc>
                <a:spcPct val="100000"/>
              </a:lnSpc>
              <a:spcBef>
                <a:spcPts val="0"/>
              </a:spcBef>
              <a:spcAft>
                <a:spcPts val="0"/>
              </a:spcAft>
              <a:buNone/>
            </a:pPr>
            <a:r>
              <a:rPr lang="en-GB" sz="1300">
                <a:solidFill>
                  <a:srgbClr val="E29578"/>
                </a:solidFill>
                <a:latin typeface="Lora Regular"/>
                <a:ea typeface="Lora Regular"/>
                <a:cs typeface="Lora Regular"/>
                <a:sym typeface="Lora Regular"/>
              </a:rPr>
              <a:t>Rule of </a:t>
            </a:r>
            <a:r>
              <a:rPr b="1" lang="en-GB" sz="1300">
                <a:solidFill>
                  <a:srgbClr val="E29578"/>
                </a:solidFill>
                <a:latin typeface="Lora"/>
                <a:ea typeface="Lora"/>
                <a:cs typeface="Lora"/>
                <a:sym typeface="Lora"/>
              </a:rPr>
              <a:t>three</a:t>
            </a:r>
            <a:endParaRPr b="1" sz="1300">
              <a:solidFill>
                <a:srgbClr val="E29578"/>
              </a:solidFill>
              <a:latin typeface="Lora"/>
              <a:ea typeface="Lora"/>
              <a:cs typeface="Lora"/>
              <a:sym typeface="Lora"/>
            </a:endParaRPr>
          </a:p>
        </p:txBody>
      </p:sp>
      <p:cxnSp>
        <p:nvCxnSpPr>
          <p:cNvPr id="421" name="Google Shape;421;p19"/>
          <p:cNvCxnSpPr>
            <a:stCxn id="419" idx="2"/>
          </p:cNvCxnSpPr>
          <p:nvPr/>
        </p:nvCxnSpPr>
        <p:spPr>
          <a:xfrm>
            <a:off x="3760138" y="6103800"/>
            <a:ext cx="0" cy="1834800"/>
          </a:xfrm>
          <a:prstGeom prst="straightConnector1">
            <a:avLst/>
          </a:prstGeom>
          <a:noFill/>
          <a:ln cap="flat" cmpd="sng" w="19050">
            <a:solidFill>
              <a:srgbClr val="FADED2"/>
            </a:solidFill>
            <a:prstDash val="solid"/>
            <a:round/>
            <a:headEnd len="med" w="med" type="none"/>
            <a:tailEnd len="med" w="med" type="none"/>
          </a:ln>
        </p:spPr>
      </p:cxnSp>
      <p:sp>
        <p:nvSpPr>
          <p:cNvPr id="422" name="Google Shape;422;p19"/>
          <p:cNvSpPr txBox="1"/>
          <p:nvPr/>
        </p:nvSpPr>
        <p:spPr>
          <a:xfrm>
            <a:off x="3668621" y="5537400"/>
            <a:ext cx="1536000" cy="438300"/>
          </a:xfrm>
          <a:prstGeom prst="rect">
            <a:avLst/>
          </a:prstGeom>
          <a:noFill/>
          <a:ln>
            <a:noFill/>
          </a:ln>
        </p:spPr>
        <p:txBody>
          <a:bodyPr anchorCtr="0" anchor="ctr" bIns="0" lIns="0" spcFirstLastPara="1" rIns="0" wrap="square" tIns="4775">
            <a:noAutofit/>
          </a:bodyPr>
          <a:lstStyle/>
          <a:p>
            <a:pPr indent="0" lvl="0" marL="0" marR="0" rtl="0" algn="r">
              <a:lnSpc>
                <a:spcPct val="100000"/>
              </a:lnSpc>
              <a:spcBef>
                <a:spcPts val="0"/>
              </a:spcBef>
              <a:spcAft>
                <a:spcPts val="0"/>
              </a:spcAft>
              <a:buNone/>
            </a:pPr>
            <a:r>
              <a:rPr lang="en-GB" sz="1300">
                <a:solidFill>
                  <a:srgbClr val="E29578"/>
                </a:solidFill>
                <a:latin typeface="Lora Regular"/>
                <a:ea typeface="Lora Regular"/>
                <a:cs typeface="Lora Regular"/>
                <a:sym typeface="Lora Regular"/>
              </a:rPr>
              <a:t>Females:</a:t>
            </a:r>
            <a:endParaRPr sz="1300">
              <a:solidFill>
                <a:srgbClr val="E29578"/>
              </a:solidFill>
              <a:latin typeface="Lora Regular"/>
              <a:ea typeface="Lora Regular"/>
              <a:cs typeface="Lora Regular"/>
              <a:sym typeface="Lora Regular"/>
            </a:endParaRPr>
          </a:p>
          <a:p>
            <a:pPr indent="0" lvl="0" marL="0" marR="0" rtl="0" algn="r">
              <a:lnSpc>
                <a:spcPct val="100000"/>
              </a:lnSpc>
              <a:spcBef>
                <a:spcPts val="0"/>
              </a:spcBef>
              <a:spcAft>
                <a:spcPts val="0"/>
              </a:spcAft>
              <a:buNone/>
            </a:pPr>
            <a:r>
              <a:rPr lang="en-GB" sz="1300">
                <a:solidFill>
                  <a:srgbClr val="E29578"/>
                </a:solidFill>
                <a:latin typeface="Lora Regular"/>
                <a:ea typeface="Lora Regular"/>
                <a:cs typeface="Lora Regular"/>
                <a:sym typeface="Lora Regular"/>
              </a:rPr>
              <a:t>Rule of </a:t>
            </a:r>
            <a:r>
              <a:rPr b="1" lang="en-GB" sz="1300">
                <a:solidFill>
                  <a:srgbClr val="E29578"/>
                </a:solidFill>
                <a:latin typeface="Lora"/>
                <a:ea typeface="Lora"/>
                <a:cs typeface="Lora"/>
                <a:sym typeface="Lora"/>
              </a:rPr>
              <a:t>two</a:t>
            </a:r>
            <a:endParaRPr b="1" sz="1300">
              <a:solidFill>
                <a:srgbClr val="E29578"/>
              </a:solidFill>
              <a:latin typeface="Lora"/>
              <a:ea typeface="Lora"/>
              <a:cs typeface="Lora"/>
              <a:sym typeface="Lora"/>
            </a:endParaRPr>
          </a:p>
        </p:txBody>
      </p:sp>
      <p:sp>
        <p:nvSpPr>
          <p:cNvPr id="423" name="Google Shape;423;p19"/>
          <p:cNvSpPr txBox="1"/>
          <p:nvPr/>
        </p:nvSpPr>
        <p:spPr>
          <a:xfrm>
            <a:off x="705600" y="6454125"/>
            <a:ext cx="3000000" cy="3879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Three layers of fascia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External</a:t>
            </a:r>
            <a:r>
              <a:rPr lang="en-GB" sz="1200">
                <a:solidFill>
                  <a:schemeClr val="dk1"/>
                </a:solidFill>
                <a:latin typeface="Mada"/>
                <a:ea typeface="Mada"/>
                <a:cs typeface="Mada"/>
                <a:sym typeface="Mada"/>
              </a:rPr>
              <a:t> spermatic fascia,</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Middle</a:t>
            </a:r>
            <a:r>
              <a:rPr lang="en-GB" sz="1200">
                <a:solidFill>
                  <a:schemeClr val="dk1"/>
                </a:solidFill>
                <a:latin typeface="Mada"/>
                <a:ea typeface="Mada"/>
                <a:cs typeface="Mada"/>
                <a:sym typeface="Mada"/>
              </a:rPr>
              <a:t> spermatic fascia (</a:t>
            </a:r>
            <a:r>
              <a:rPr lang="en-GB" sz="1200">
                <a:solidFill>
                  <a:srgbClr val="999999"/>
                </a:solidFill>
                <a:latin typeface="Mada"/>
                <a:ea typeface="Mada"/>
                <a:cs typeface="Mada"/>
                <a:sym typeface="Mada"/>
              </a:rPr>
              <a:t>Cremasteric</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Internal</a:t>
            </a:r>
            <a:r>
              <a:rPr lang="en-GB" sz="1200">
                <a:solidFill>
                  <a:schemeClr val="dk1"/>
                </a:solidFill>
                <a:latin typeface="Mada"/>
                <a:ea typeface="Mada"/>
                <a:cs typeface="Mada"/>
                <a:sym typeface="Mada"/>
              </a:rPr>
              <a:t> spermatic fascia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Three arteries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Cremasteric</a:t>
            </a:r>
            <a:r>
              <a:rPr lang="en-GB" sz="1200">
                <a:solidFill>
                  <a:schemeClr val="dk1"/>
                </a:solidFill>
                <a:latin typeface="Mada"/>
                <a:ea typeface="Mada"/>
                <a:cs typeface="Mada"/>
                <a:sym typeface="Mada"/>
              </a:rPr>
              <a:t> artery,</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Testicular</a:t>
            </a:r>
            <a:r>
              <a:rPr lang="en-GB" sz="1200">
                <a:solidFill>
                  <a:schemeClr val="dk1"/>
                </a:solidFill>
                <a:latin typeface="Mada"/>
                <a:ea typeface="Mada"/>
                <a:cs typeface="Mada"/>
                <a:sym typeface="Mada"/>
              </a:rPr>
              <a:t> artery.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Artery of the </a:t>
            </a:r>
            <a:r>
              <a:rPr b="1" lang="en-GB" sz="1200">
                <a:solidFill>
                  <a:schemeClr val="dk1"/>
                </a:solidFill>
                <a:latin typeface="Mada"/>
                <a:ea typeface="Mada"/>
                <a:cs typeface="Mada"/>
                <a:sym typeface="Mada"/>
              </a:rPr>
              <a:t>vas deferens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Three Nerves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Ilioinguinal</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Genital branch of </a:t>
            </a:r>
            <a:r>
              <a:rPr b="1" lang="en-GB" sz="1200">
                <a:solidFill>
                  <a:schemeClr val="dk1"/>
                </a:solidFill>
                <a:latin typeface="Mada"/>
                <a:ea typeface="Mada"/>
                <a:cs typeface="Mada"/>
                <a:sym typeface="Mada"/>
              </a:rPr>
              <a:t>genitofemoral</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Sympathetic</a:t>
            </a:r>
            <a:r>
              <a:rPr lang="en-GB" sz="1200">
                <a:solidFill>
                  <a:schemeClr val="dk1"/>
                </a:solidFill>
                <a:latin typeface="Mada"/>
                <a:ea typeface="Mada"/>
                <a:cs typeface="Mada"/>
                <a:sym typeface="Mada"/>
              </a:rPr>
              <a:t> fibers to vas and testes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Three veins: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Pampmiform</a:t>
            </a:r>
            <a:r>
              <a:rPr lang="en-GB" sz="1200">
                <a:solidFill>
                  <a:schemeClr val="dk1"/>
                </a:solidFill>
                <a:latin typeface="Mada"/>
                <a:ea typeface="Mada"/>
                <a:cs typeface="Mada"/>
                <a:sym typeface="Mada"/>
              </a:rPr>
              <a:t> plexus ,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External spermatic</a:t>
            </a:r>
            <a:r>
              <a:rPr lang="en-GB" sz="1200">
                <a:solidFill>
                  <a:schemeClr val="dk1"/>
                </a:solidFill>
                <a:latin typeface="Mada"/>
                <a:ea typeface="Mada"/>
                <a:cs typeface="Mada"/>
                <a:sym typeface="Mada"/>
              </a:rPr>
              <a:t> vein,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Deferential</a:t>
            </a:r>
            <a:r>
              <a:rPr lang="en-GB" sz="1200">
                <a:solidFill>
                  <a:schemeClr val="dk1"/>
                </a:solidFill>
                <a:latin typeface="Mada"/>
                <a:ea typeface="Mada"/>
                <a:cs typeface="Mada"/>
                <a:sym typeface="Mada"/>
              </a:rPr>
              <a:t> vein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Three other things</a:t>
            </a:r>
            <a:endParaRPr sz="1200">
              <a:solidFill>
                <a:schemeClr val="dk1"/>
              </a:solidFill>
              <a:latin typeface="Mada"/>
              <a:ea typeface="Mada"/>
              <a:cs typeface="Mada"/>
              <a:sym typeface="Mada"/>
            </a:endParaRPr>
          </a:p>
        </p:txBody>
      </p:sp>
      <p:sp>
        <p:nvSpPr>
          <p:cNvPr id="424" name="Google Shape;424;p19"/>
          <p:cNvSpPr txBox="1"/>
          <p:nvPr/>
        </p:nvSpPr>
        <p:spPr>
          <a:xfrm>
            <a:off x="3901725" y="6379850"/>
            <a:ext cx="3000000" cy="2031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Two main things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Fat pad</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Round ligament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Two vessels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Artery to round ligament</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Vein of the round ligament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Two nerves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Ilioinguinal</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Genital branch of genitofemoral</a:t>
            </a:r>
            <a:endParaRPr/>
          </a:p>
        </p:txBody>
      </p:sp>
      <p:sp>
        <p:nvSpPr>
          <p:cNvPr id="425" name="Google Shape;425;p19"/>
          <p:cNvSpPr/>
          <p:nvPr/>
        </p:nvSpPr>
        <p:spPr>
          <a:xfrm>
            <a:off x="7072601" y="26290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1" name="Google Shape;431;p2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32" name="Google Shape;432;p20"/>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(Inguinal)</a:t>
            </a:r>
            <a:endParaRPr sz="2200"/>
          </a:p>
        </p:txBody>
      </p:sp>
      <p:sp>
        <p:nvSpPr>
          <p:cNvPr id="433" name="Google Shape;433;p20"/>
          <p:cNvSpPr txBox="1"/>
          <p:nvPr/>
        </p:nvSpPr>
        <p:spPr>
          <a:xfrm>
            <a:off x="7589463" y="1979775"/>
            <a:ext cx="2023800" cy="5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p:txBody>
      </p:sp>
      <p:sp>
        <p:nvSpPr>
          <p:cNvPr id="434" name="Google Shape;434;p20"/>
          <p:cNvSpPr txBox="1"/>
          <p:nvPr/>
        </p:nvSpPr>
        <p:spPr>
          <a:xfrm>
            <a:off x="-2511912" y="1570050"/>
            <a:ext cx="2023800" cy="5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rgbClr val="FFFFFF"/>
              </a:solidFill>
              <a:latin typeface="Fira Sans"/>
              <a:ea typeface="Fira Sans"/>
              <a:cs typeface="Fira Sans"/>
              <a:sym typeface="Fira Sans"/>
            </a:endParaRPr>
          </a:p>
        </p:txBody>
      </p:sp>
      <p:sp>
        <p:nvSpPr>
          <p:cNvPr id="435" name="Google Shape;435;p20"/>
          <p:cNvSpPr txBox="1"/>
          <p:nvPr/>
        </p:nvSpPr>
        <p:spPr>
          <a:xfrm>
            <a:off x="578775" y="1001538"/>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436" name="Google Shape;436;p20"/>
          <p:cNvGrpSpPr/>
          <p:nvPr/>
        </p:nvGrpSpPr>
        <p:grpSpPr>
          <a:xfrm>
            <a:off x="363956" y="939252"/>
            <a:ext cx="467181" cy="476434"/>
            <a:chOff x="2410712" y="2415450"/>
            <a:chExt cx="312600" cy="312600"/>
          </a:xfrm>
        </p:grpSpPr>
        <p:sp>
          <p:nvSpPr>
            <p:cNvPr id="437" name="Google Shape;437;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20"/>
          <p:cNvSpPr txBox="1"/>
          <p:nvPr/>
        </p:nvSpPr>
        <p:spPr>
          <a:xfrm>
            <a:off x="821249" y="965900"/>
            <a:ext cx="6336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features of inguinal hernias: </a:t>
            </a:r>
            <a:r>
              <a:rPr b="1" lang="en-GB" sz="1800">
                <a:solidFill>
                  <a:srgbClr val="1C4588"/>
                </a:solidFill>
                <a:highlight>
                  <a:srgbClr val="EDF9F9"/>
                </a:highlight>
                <a:latin typeface="Lora"/>
                <a:ea typeface="Lora"/>
                <a:cs typeface="Lora"/>
                <a:sym typeface="Lora"/>
              </a:rPr>
              <a:t>(Norman Browse)</a:t>
            </a:r>
            <a:endParaRPr b="1" sz="1800">
              <a:solidFill>
                <a:srgbClr val="1C4588"/>
              </a:solidFill>
              <a:highlight>
                <a:srgbClr val="EDF9F9"/>
              </a:highlight>
              <a:latin typeface="Lora"/>
              <a:ea typeface="Lora"/>
              <a:cs typeface="Lora"/>
              <a:sym typeface="Lora"/>
            </a:endParaRPr>
          </a:p>
        </p:txBody>
      </p:sp>
      <p:sp>
        <p:nvSpPr>
          <p:cNvPr id="440" name="Google Shape;440;p20"/>
          <p:cNvSpPr/>
          <p:nvPr/>
        </p:nvSpPr>
        <p:spPr>
          <a:xfrm rot="3273509">
            <a:off x="2889449" y="1348559"/>
            <a:ext cx="1810621" cy="1810642"/>
          </a:xfrm>
          <a:custGeom>
            <a:rect b="b" l="l" r="r" t="t"/>
            <a:pathLst>
              <a:path extrusionOk="0" h="15705" w="15940">
                <a:moveTo>
                  <a:pt x="9223" y="4197"/>
                </a:moveTo>
                <a:lnTo>
                  <a:pt x="9332" y="4212"/>
                </a:lnTo>
                <a:lnTo>
                  <a:pt x="9379" y="4244"/>
                </a:lnTo>
                <a:lnTo>
                  <a:pt x="9426" y="4275"/>
                </a:lnTo>
                <a:lnTo>
                  <a:pt x="9520" y="4369"/>
                </a:lnTo>
                <a:lnTo>
                  <a:pt x="9645" y="4510"/>
                </a:lnTo>
                <a:lnTo>
                  <a:pt x="9677" y="4588"/>
                </a:lnTo>
                <a:lnTo>
                  <a:pt x="9661" y="4588"/>
                </a:lnTo>
                <a:lnTo>
                  <a:pt x="9630" y="4573"/>
                </a:lnTo>
                <a:lnTo>
                  <a:pt x="9505" y="4510"/>
                </a:lnTo>
                <a:lnTo>
                  <a:pt x="9301" y="4400"/>
                </a:lnTo>
                <a:lnTo>
                  <a:pt x="9051" y="4291"/>
                </a:lnTo>
                <a:lnTo>
                  <a:pt x="8769" y="4197"/>
                </a:lnTo>
                <a:close/>
                <a:moveTo>
                  <a:pt x="8236" y="6608"/>
                </a:moveTo>
                <a:lnTo>
                  <a:pt x="8252" y="6624"/>
                </a:lnTo>
                <a:lnTo>
                  <a:pt x="8252" y="6733"/>
                </a:lnTo>
                <a:lnTo>
                  <a:pt x="8236" y="6952"/>
                </a:lnTo>
                <a:lnTo>
                  <a:pt x="8221" y="7062"/>
                </a:lnTo>
                <a:lnTo>
                  <a:pt x="8189" y="7140"/>
                </a:lnTo>
                <a:lnTo>
                  <a:pt x="8174" y="7203"/>
                </a:lnTo>
                <a:lnTo>
                  <a:pt x="8158" y="7203"/>
                </a:lnTo>
                <a:lnTo>
                  <a:pt x="8127" y="7187"/>
                </a:lnTo>
                <a:lnTo>
                  <a:pt x="8111" y="7156"/>
                </a:lnTo>
                <a:lnTo>
                  <a:pt x="8111" y="7062"/>
                </a:lnTo>
                <a:lnTo>
                  <a:pt x="8127" y="6921"/>
                </a:lnTo>
                <a:lnTo>
                  <a:pt x="8158" y="6749"/>
                </a:lnTo>
                <a:lnTo>
                  <a:pt x="8221" y="6624"/>
                </a:lnTo>
                <a:lnTo>
                  <a:pt x="8236" y="6608"/>
                </a:lnTo>
                <a:close/>
                <a:moveTo>
                  <a:pt x="12229" y="8189"/>
                </a:moveTo>
                <a:lnTo>
                  <a:pt x="12291" y="8205"/>
                </a:lnTo>
                <a:lnTo>
                  <a:pt x="12307" y="8221"/>
                </a:lnTo>
                <a:lnTo>
                  <a:pt x="12323" y="8236"/>
                </a:lnTo>
                <a:lnTo>
                  <a:pt x="12307" y="8268"/>
                </a:lnTo>
                <a:lnTo>
                  <a:pt x="12291" y="8283"/>
                </a:lnTo>
                <a:lnTo>
                  <a:pt x="12229" y="8299"/>
                </a:lnTo>
                <a:lnTo>
                  <a:pt x="12182" y="8283"/>
                </a:lnTo>
                <a:lnTo>
                  <a:pt x="12166" y="8268"/>
                </a:lnTo>
                <a:lnTo>
                  <a:pt x="12151" y="8236"/>
                </a:lnTo>
                <a:lnTo>
                  <a:pt x="12166" y="8221"/>
                </a:lnTo>
                <a:lnTo>
                  <a:pt x="12182" y="8205"/>
                </a:lnTo>
                <a:lnTo>
                  <a:pt x="12229" y="8189"/>
                </a:lnTo>
                <a:close/>
                <a:moveTo>
                  <a:pt x="10788" y="8299"/>
                </a:moveTo>
                <a:lnTo>
                  <a:pt x="10820" y="8315"/>
                </a:lnTo>
                <a:lnTo>
                  <a:pt x="10835" y="8346"/>
                </a:lnTo>
                <a:lnTo>
                  <a:pt x="10820" y="8377"/>
                </a:lnTo>
                <a:lnTo>
                  <a:pt x="10788" y="8393"/>
                </a:lnTo>
                <a:lnTo>
                  <a:pt x="10757" y="8377"/>
                </a:lnTo>
                <a:lnTo>
                  <a:pt x="10741" y="8346"/>
                </a:lnTo>
                <a:lnTo>
                  <a:pt x="10757" y="8315"/>
                </a:lnTo>
                <a:lnTo>
                  <a:pt x="10788" y="8299"/>
                </a:lnTo>
                <a:close/>
                <a:moveTo>
                  <a:pt x="11571" y="8424"/>
                </a:moveTo>
                <a:lnTo>
                  <a:pt x="11571" y="8440"/>
                </a:lnTo>
                <a:lnTo>
                  <a:pt x="11571" y="8471"/>
                </a:lnTo>
                <a:lnTo>
                  <a:pt x="11540" y="8518"/>
                </a:lnTo>
                <a:lnTo>
                  <a:pt x="11493" y="8549"/>
                </a:lnTo>
                <a:lnTo>
                  <a:pt x="11477" y="8549"/>
                </a:lnTo>
                <a:lnTo>
                  <a:pt x="11477" y="8518"/>
                </a:lnTo>
                <a:lnTo>
                  <a:pt x="11477" y="8471"/>
                </a:lnTo>
                <a:lnTo>
                  <a:pt x="11509" y="8440"/>
                </a:lnTo>
                <a:lnTo>
                  <a:pt x="11540" y="8424"/>
                </a:lnTo>
                <a:close/>
                <a:moveTo>
                  <a:pt x="11994" y="8549"/>
                </a:moveTo>
                <a:lnTo>
                  <a:pt x="12041" y="8565"/>
                </a:lnTo>
                <a:lnTo>
                  <a:pt x="12057" y="8612"/>
                </a:lnTo>
                <a:lnTo>
                  <a:pt x="12041" y="8643"/>
                </a:lnTo>
                <a:lnTo>
                  <a:pt x="11994" y="8659"/>
                </a:lnTo>
                <a:lnTo>
                  <a:pt x="11963" y="8643"/>
                </a:lnTo>
                <a:lnTo>
                  <a:pt x="11947" y="8612"/>
                </a:lnTo>
                <a:lnTo>
                  <a:pt x="11963" y="8565"/>
                </a:lnTo>
                <a:lnTo>
                  <a:pt x="11994" y="8549"/>
                </a:lnTo>
                <a:close/>
                <a:moveTo>
                  <a:pt x="13372" y="4447"/>
                </a:moveTo>
                <a:lnTo>
                  <a:pt x="13481" y="4620"/>
                </a:lnTo>
                <a:lnTo>
                  <a:pt x="13544" y="4714"/>
                </a:lnTo>
                <a:lnTo>
                  <a:pt x="13591" y="4870"/>
                </a:lnTo>
                <a:lnTo>
                  <a:pt x="13716" y="5215"/>
                </a:lnTo>
                <a:lnTo>
                  <a:pt x="13763" y="5418"/>
                </a:lnTo>
                <a:lnTo>
                  <a:pt x="13810" y="5684"/>
                </a:lnTo>
                <a:lnTo>
                  <a:pt x="13888" y="6217"/>
                </a:lnTo>
                <a:lnTo>
                  <a:pt x="13920" y="6530"/>
                </a:lnTo>
                <a:lnTo>
                  <a:pt x="13935" y="6796"/>
                </a:lnTo>
                <a:lnTo>
                  <a:pt x="13920" y="7062"/>
                </a:lnTo>
                <a:lnTo>
                  <a:pt x="13873" y="7375"/>
                </a:lnTo>
                <a:lnTo>
                  <a:pt x="13795" y="7845"/>
                </a:lnTo>
                <a:lnTo>
                  <a:pt x="13685" y="8299"/>
                </a:lnTo>
                <a:lnTo>
                  <a:pt x="13607" y="8628"/>
                </a:lnTo>
                <a:lnTo>
                  <a:pt x="13560" y="8722"/>
                </a:lnTo>
                <a:lnTo>
                  <a:pt x="13544" y="8753"/>
                </a:lnTo>
                <a:lnTo>
                  <a:pt x="13528" y="8722"/>
                </a:lnTo>
                <a:lnTo>
                  <a:pt x="13544" y="8675"/>
                </a:lnTo>
                <a:lnTo>
                  <a:pt x="13575" y="8518"/>
                </a:lnTo>
                <a:lnTo>
                  <a:pt x="13607" y="8346"/>
                </a:lnTo>
                <a:lnTo>
                  <a:pt x="13654" y="8127"/>
                </a:lnTo>
                <a:lnTo>
                  <a:pt x="13716" y="7610"/>
                </a:lnTo>
                <a:lnTo>
                  <a:pt x="13763" y="7093"/>
                </a:lnTo>
                <a:lnTo>
                  <a:pt x="13763" y="6858"/>
                </a:lnTo>
                <a:lnTo>
                  <a:pt x="13763" y="6671"/>
                </a:lnTo>
                <a:lnTo>
                  <a:pt x="13716" y="6154"/>
                </a:lnTo>
                <a:lnTo>
                  <a:pt x="13638" y="5653"/>
                </a:lnTo>
                <a:lnTo>
                  <a:pt x="13575" y="5246"/>
                </a:lnTo>
                <a:lnTo>
                  <a:pt x="13544" y="5105"/>
                </a:lnTo>
                <a:lnTo>
                  <a:pt x="13513" y="5042"/>
                </a:lnTo>
                <a:lnTo>
                  <a:pt x="13481" y="4995"/>
                </a:lnTo>
                <a:lnTo>
                  <a:pt x="13481" y="4980"/>
                </a:lnTo>
                <a:lnTo>
                  <a:pt x="13497" y="4980"/>
                </a:lnTo>
                <a:lnTo>
                  <a:pt x="13497" y="4964"/>
                </a:lnTo>
                <a:lnTo>
                  <a:pt x="13497" y="4948"/>
                </a:lnTo>
                <a:lnTo>
                  <a:pt x="13466" y="4854"/>
                </a:lnTo>
                <a:lnTo>
                  <a:pt x="13419" y="4729"/>
                </a:lnTo>
                <a:lnTo>
                  <a:pt x="13387" y="4588"/>
                </a:lnTo>
                <a:lnTo>
                  <a:pt x="13372" y="4447"/>
                </a:lnTo>
                <a:close/>
                <a:moveTo>
                  <a:pt x="12370" y="8659"/>
                </a:moveTo>
                <a:lnTo>
                  <a:pt x="12401" y="8675"/>
                </a:lnTo>
                <a:lnTo>
                  <a:pt x="12417" y="8706"/>
                </a:lnTo>
                <a:lnTo>
                  <a:pt x="12401" y="8753"/>
                </a:lnTo>
                <a:lnTo>
                  <a:pt x="12370" y="8769"/>
                </a:lnTo>
                <a:lnTo>
                  <a:pt x="12338" y="8753"/>
                </a:lnTo>
                <a:lnTo>
                  <a:pt x="12323" y="8706"/>
                </a:lnTo>
                <a:lnTo>
                  <a:pt x="12338" y="8675"/>
                </a:lnTo>
                <a:lnTo>
                  <a:pt x="12370" y="8659"/>
                </a:lnTo>
                <a:close/>
                <a:moveTo>
                  <a:pt x="12244" y="8816"/>
                </a:moveTo>
                <a:lnTo>
                  <a:pt x="12291" y="8847"/>
                </a:lnTo>
                <a:lnTo>
                  <a:pt x="12354" y="8894"/>
                </a:lnTo>
                <a:lnTo>
                  <a:pt x="12401" y="8972"/>
                </a:lnTo>
                <a:lnTo>
                  <a:pt x="12401" y="8988"/>
                </a:lnTo>
                <a:lnTo>
                  <a:pt x="12401" y="9003"/>
                </a:lnTo>
                <a:lnTo>
                  <a:pt x="12385" y="9019"/>
                </a:lnTo>
                <a:lnTo>
                  <a:pt x="12354" y="9003"/>
                </a:lnTo>
                <a:lnTo>
                  <a:pt x="12291" y="8956"/>
                </a:lnTo>
                <a:lnTo>
                  <a:pt x="12229" y="8910"/>
                </a:lnTo>
                <a:lnTo>
                  <a:pt x="12213" y="8847"/>
                </a:lnTo>
                <a:lnTo>
                  <a:pt x="12213" y="8816"/>
                </a:lnTo>
                <a:close/>
                <a:moveTo>
                  <a:pt x="13262" y="8925"/>
                </a:moveTo>
                <a:lnTo>
                  <a:pt x="13278" y="8941"/>
                </a:lnTo>
                <a:lnTo>
                  <a:pt x="13293" y="8956"/>
                </a:lnTo>
                <a:lnTo>
                  <a:pt x="13309" y="9035"/>
                </a:lnTo>
                <a:lnTo>
                  <a:pt x="13293" y="9113"/>
                </a:lnTo>
                <a:lnTo>
                  <a:pt x="13278" y="9129"/>
                </a:lnTo>
                <a:lnTo>
                  <a:pt x="13247" y="9129"/>
                </a:lnTo>
                <a:lnTo>
                  <a:pt x="13231" y="9113"/>
                </a:lnTo>
                <a:lnTo>
                  <a:pt x="13215" y="9035"/>
                </a:lnTo>
                <a:lnTo>
                  <a:pt x="13231" y="8956"/>
                </a:lnTo>
                <a:lnTo>
                  <a:pt x="13247" y="8941"/>
                </a:lnTo>
                <a:lnTo>
                  <a:pt x="13262" y="8925"/>
                </a:lnTo>
                <a:close/>
                <a:moveTo>
                  <a:pt x="13434" y="8972"/>
                </a:moveTo>
                <a:lnTo>
                  <a:pt x="13450" y="8988"/>
                </a:lnTo>
                <a:lnTo>
                  <a:pt x="13450" y="9003"/>
                </a:lnTo>
                <a:lnTo>
                  <a:pt x="13434" y="9082"/>
                </a:lnTo>
                <a:lnTo>
                  <a:pt x="13403" y="9144"/>
                </a:lnTo>
                <a:lnTo>
                  <a:pt x="13387" y="9160"/>
                </a:lnTo>
                <a:lnTo>
                  <a:pt x="13372" y="9160"/>
                </a:lnTo>
                <a:lnTo>
                  <a:pt x="13372" y="9129"/>
                </a:lnTo>
                <a:lnTo>
                  <a:pt x="13387" y="9066"/>
                </a:lnTo>
                <a:lnTo>
                  <a:pt x="13403" y="9003"/>
                </a:lnTo>
                <a:lnTo>
                  <a:pt x="13419" y="8988"/>
                </a:lnTo>
                <a:lnTo>
                  <a:pt x="13434" y="8972"/>
                </a:lnTo>
                <a:close/>
                <a:moveTo>
                  <a:pt x="12041" y="9285"/>
                </a:moveTo>
                <a:lnTo>
                  <a:pt x="12135" y="9301"/>
                </a:lnTo>
                <a:lnTo>
                  <a:pt x="12166" y="9317"/>
                </a:lnTo>
                <a:lnTo>
                  <a:pt x="12182" y="9348"/>
                </a:lnTo>
                <a:lnTo>
                  <a:pt x="12182" y="9364"/>
                </a:lnTo>
                <a:lnTo>
                  <a:pt x="12166" y="9379"/>
                </a:lnTo>
                <a:lnTo>
                  <a:pt x="12135" y="9395"/>
                </a:lnTo>
                <a:lnTo>
                  <a:pt x="12088" y="9395"/>
                </a:lnTo>
                <a:lnTo>
                  <a:pt x="11978" y="9379"/>
                </a:lnTo>
                <a:lnTo>
                  <a:pt x="11963" y="9364"/>
                </a:lnTo>
                <a:lnTo>
                  <a:pt x="11947" y="9348"/>
                </a:lnTo>
                <a:lnTo>
                  <a:pt x="11947" y="9317"/>
                </a:lnTo>
                <a:lnTo>
                  <a:pt x="11978" y="9301"/>
                </a:lnTo>
                <a:lnTo>
                  <a:pt x="12041" y="9285"/>
                </a:lnTo>
                <a:close/>
                <a:moveTo>
                  <a:pt x="4479" y="9003"/>
                </a:moveTo>
                <a:lnTo>
                  <a:pt x="4510" y="9050"/>
                </a:lnTo>
                <a:lnTo>
                  <a:pt x="4573" y="9238"/>
                </a:lnTo>
                <a:lnTo>
                  <a:pt x="4651" y="9489"/>
                </a:lnTo>
                <a:lnTo>
                  <a:pt x="4682" y="9677"/>
                </a:lnTo>
                <a:lnTo>
                  <a:pt x="4682" y="9755"/>
                </a:lnTo>
                <a:lnTo>
                  <a:pt x="4667" y="9802"/>
                </a:lnTo>
                <a:lnTo>
                  <a:pt x="4651" y="9818"/>
                </a:lnTo>
                <a:lnTo>
                  <a:pt x="4635" y="9802"/>
                </a:lnTo>
                <a:lnTo>
                  <a:pt x="4573" y="9677"/>
                </a:lnTo>
                <a:lnTo>
                  <a:pt x="4526" y="9458"/>
                </a:lnTo>
                <a:lnTo>
                  <a:pt x="4479" y="9019"/>
                </a:lnTo>
                <a:lnTo>
                  <a:pt x="4479" y="9003"/>
                </a:lnTo>
                <a:close/>
                <a:moveTo>
                  <a:pt x="13466" y="9771"/>
                </a:moveTo>
                <a:lnTo>
                  <a:pt x="13513" y="9786"/>
                </a:lnTo>
                <a:lnTo>
                  <a:pt x="13528" y="9818"/>
                </a:lnTo>
                <a:lnTo>
                  <a:pt x="13513" y="9865"/>
                </a:lnTo>
                <a:lnTo>
                  <a:pt x="13466" y="9880"/>
                </a:lnTo>
                <a:lnTo>
                  <a:pt x="13434" y="9865"/>
                </a:lnTo>
                <a:lnTo>
                  <a:pt x="13419" y="9818"/>
                </a:lnTo>
                <a:lnTo>
                  <a:pt x="13434" y="9786"/>
                </a:lnTo>
                <a:lnTo>
                  <a:pt x="13466" y="9771"/>
                </a:lnTo>
                <a:close/>
                <a:moveTo>
                  <a:pt x="2162" y="10021"/>
                </a:moveTo>
                <a:lnTo>
                  <a:pt x="2193" y="10037"/>
                </a:lnTo>
                <a:lnTo>
                  <a:pt x="2209" y="10084"/>
                </a:lnTo>
                <a:lnTo>
                  <a:pt x="2193" y="10115"/>
                </a:lnTo>
                <a:lnTo>
                  <a:pt x="2162" y="10131"/>
                </a:lnTo>
                <a:lnTo>
                  <a:pt x="2115" y="10115"/>
                </a:lnTo>
                <a:lnTo>
                  <a:pt x="2099" y="10084"/>
                </a:lnTo>
                <a:lnTo>
                  <a:pt x="2115" y="10037"/>
                </a:lnTo>
                <a:lnTo>
                  <a:pt x="2162" y="10021"/>
                </a:lnTo>
                <a:close/>
                <a:moveTo>
                  <a:pt x="2553" y="9927"/>
                </a:moveTo>
                <a:lnTo>
                  <a:pt x="2569" y="9959"/>
                </a:lnTo>
                <a:lnTo>
                  <a:pt x="2600" y="10005"/>
                </a:lnTo>
                <a:lnTo>
                  <a:pt x="2631" y="10052"/>
                </a:lnTo>
                <a:lnTo>
                  <a:pt x="2663" y="10162"/>
                </a:lnTo>
                <a:lnTo>
                  <a:pt x="2678" y="10209"/>
                </a:lnTo>
                <a:lnTo>
                  <a:pt x="2663" y="10225"/>
                </a:lnTo>
                <a:lnTo>
                  <a:pt x="2647" y="10240"/>
                </a:lnTo>
                <a:lnTo>
                  <a:pt x="2569" y="10240"/>
                </a:lnTo>
                <a:lnTo>
                  <a:pt x="2522" y="10225"/>
                </a:lnTo>
                <a:lnTo>
                  <a:pt x="2490" y="10209"/>
                </a:lnTo>
                <a:lnTo>
                  <a:pt x="2475" y="10162"/>
                </a:lnTo>
                <a:lnTo>
                  <a:pt x="2475" y="10084"/>
                </a:lnTo>
                <a:lnTo>
                  <a:pt x="2475" y="10021"/>
                </a:lnTo>
                <a:lnTo>
                  <a:pt x="2490" y="9974"/>
                </a:lnTo>
                <a:lnTo>
                  <a:pt x="2506" y="9943"/>
                </a:lnTo>
                <a:lnTo>
                  <a:pt x="2522" y="9927"/>
                </a:lnTo>
                <a:close/>
                <a:moveTo>
                  <a:pt x="11368" y="10131"/>
                </a:moveTo>
                <a:lnTo>
                  <a:pt x="11399" y="10146"/>
                </a:lnTo>
                <a:lnTo>
                  <a:pt x="11415" y="10193"/>
                </a:lnTo>
                <a:lnTo>
                  <a:pt x="11399" y="10225"/>
                </a:lnTo>
                <a:lnTo>
                  <a:pt x="11368" y="10240"/>
                </a:lnTo>
                <a:lnTo>
                  <a:pt x="11321" y="10225"/>
                </a:lnTo>
                <a:lnTo>
                  <a:pt x="11321" y="10193"/>
                </a:lnTo>
                <a:lnTo>
                  <a:pt x="11321" y="10146"/>
                </a:lnTo>
                <a:lnTo>
                  <a:pt x="11368" y="10131"/>
                </a:lnTo>
                <a:close/>
                <a:moveTo>
                  <a:pt x="11446" y="8643"/>
                </a:moveTo>
                <a:lnTo>
                  <a:pt x="11462" y="8675"/>
                </a:lnTo>
                <a:lnTo>
                  <a:pt x="11446" y="8722"/>
                </a:lnTo>
                <a:lnTo>
                  <a:pt x="11415" y="8816"/>
                </a:lnTo>
                <a:lnTo>
                  <a:pt x="11289" y="9082"/>
                </a:lnTo>
                <a:lnTo>
                  <a:pt x="11133" y="9317"/>
                </a:lnTo>
                <a:lnTo>
                  <a:pt x="10961" y="9583"/>
                </a:lnTo>
                <a:lnTo>
                  <a:pt x="10757" y="9849"/>
                </a:lnTo>
                <a:lnTo>
                  <a:pt x="10554" y="10099"/>
                </a:lnTo>
                <a:lnTo>
                  <a:pt x="10334" y="10350"/>
                </a:lnTo>
                <a:lnTo>
                  <a:pt x="10131" y="10553"/>
                </a:lnTo>
                <a:lnTo>
                  <a:pt x="9927" y="10741"/>
                </a:lnTo>
                <a:lnTo>
                  <a:pt x="9739" y="10882"/>
                </a:lnTo>
                <a:lnTo>
                  <a:pt x="9520" y="11039"/>
                </a:lnTo>
                <a:lnTo>
                  <a:pt x="9692" y="10788"/>
                </a:lnTo>
                <a:lnTo>
                  <a:pt x="9849" y="10553"/>
                </a:lnTo>
                <a:lnTo>
                  <a:pt x="9974" y="10350"/>
                </a:lnTo>
                <a:lnTo>
                  <a:pt x="10084" y="10193"/>
                </a:lnTo>
                <a:lnTo>
                  <a:pt x="10146" y="10115"/>
                </a:lnTo>
                <a:lnTo>
                  <a:pt x="10193" y="10068"/>
                </a:lnTo>
                <a:lnTo>
                  <a:pt x="10381" y="9927"/>
                </a:lnTo>
                <a:lnTo>
                  <a:pt x="10538" y="9771"/>
                </a:lnTo>
                <a:lnTo>
                  <a:pt x="10710" y="9598"/>
                </a:lnTo>
                <a:lnTo>
                  <a:pt x="10867" y="9442"/>
                </a:lnTo>
                <a:lnTo>
                  <a:pt x="11008" y="9270"/>
                </a:lnTo>
                <a:lnTo>
                  <a:pt x="11133" y="9097"/>
                </a:lnTo>
                <a:lnTo>
                  <a:pt x="11242" y="8925"/>
                </a:lnTo>
                <a:lnTo>
                  <a:pt x="11336" y="8769"/>
                </a:lnTo>
                <a:lnTo>
                  <a:pt x="11383" y="8690"/>
                </a:lnTo>
                <a:lnTo>
                  <a:pt x="11415" y="8643"/>
                </a:lnTo>
                <a:close/>
                <a:moveTo>
                  <a:pt x="2788" y="11133"/>
                </a:moveTo>
                <a:lnTo>
                  <a:pt x="2819" y="11148"/>
                </a:lnTo>
                <a:lnTo>
                  <a:pt x="2835" y="11195"/>
                </a:lnTo>
                <a:lnTo>
                  <a:pt x="2819" y="11227"/>
                </a:lnTo>
                <a:lnTo>
                  <a:pt x="2788" y="11242"/>
                </a:lnTo>
                <a:lnTo>
                  <a:pt x="2757" y="11227"/>
                </a:lnTo>
                <a:lnTo>
                  <a:pt x="2741" y="11195"/>
                </a:lnTo>
                <a:lnTo>
                  <a:pt x="2757" y="11148"/>
                </a:lnTo>
                <a:lnTo>
                  <a:pt x="2788" y="11133"/>
                </a:lnTo>
                <a:close/>
                <a:moveTo>
                  <a:pt x="13732" y="11665"/>
                </a:moveTo>
                <a:lnTo>
                  <a:pt x="13779" y="11681"/>
                </a:lnTo>
                <a:lnTo>
                  <a:pt x="13795" y="11712"/>
                </a:lnTo>
                <a:lnTo>
                  <a:pt x="13779" y="11759"/>
                </a:lnTo>
                <a:lnTo>
                  <a:pt x="13732" y="11775"/>
                </a:lnTo>
                <a:lnTo>
                  <a:pt x="13701" y="11759"/>
                </a:lnTo>
                <a:lnTo>
                  <a:pt x="13685" y="11712"/>
                </a:lnTo>
                <a:lnTo>
                  <a:pt x="13701" y="11681"/>
                </a:lnTo>
                <a:lnTo>
                  <a:pt x="13732" y="11665"/>
                </a:lnTo>
                <a:close/>
                <a:moveTo>
                  <a:pt x="2647" y="11775"/>
                </a:moveTo>
                <a:lnTo>
                  <a:pt x="2710" y="11790"/>
                </a:lnTo>
                <a:lnTo>
                  <a:pt x="2725" y="11806"/>
                </a:lnTo>
                <a:lnTo>
                  <a:pt x="2741" y="11822"/>
                </a:lnTo>
                <a:lnTo>
                  <a:pt x="2725" y="11853"/>
                </a:lnTo>
                <a:lnTo>
                  <a:pt x="2694" y="11869"/>
                </a:lnTo>
                <a:lnTo>
                  <a:pt x="2647" y="11853"/>
                </a:lnTo>
                <a:lnTo>
                  <a:pt x="2600" y="11822"/>
                </a:lnTo>
                <a:lnTo>
                  <a:pt x="2600" y="11806"/>
                </a:lnTo>
                <a:lnTo>
                  <a:pt x="2600" y="11790"/>
                </a:lnTo>
                <a:lnTo>
                  <a:pt x="2631" y="11775"/>
                </a:lnTo>
                <a:close/>
                <a:moveTo>
                  <a:pt x="3101" y="11916"/>
                </a:moveTo>
                <a:lnTo>
                  <a:pt x="3132" y="11931"/>
                </a:lnTo>
                <a:lnTo>
                  <a:pt x="3179" y="11963"/>
                </a:lnTo>
                <a:lnTo>
                  <a:pt x="3211" y="12025"/>
                </a:lnTo>
                <a:lnTo>
                  <a:pt x="3320" y="12197"/>
                </a:lnTo>
                <a:lnTo>
                  <a:pt x="3383" y="12291"/>
                </a:lnTo>
                <a:lnTo>
                  <a:pt x="3477" y="12432"/>
                </a:lnTo>
                <a:lnTo>
                  <a:pt x="3727" y="12714"/>
                </a:lnTo>
                <a:lnTo>
                  <a:pt x="4025" y="13043"/>
                </a:lnTo>
                <a:lnTo>
                  <a:pt x="4025" y="13043"/>
                </a:lnTo>
                <a:lnTo>
                  <a:pt x="3743" y="12902"/>
                </a:lnTo>
                <a:lnTo>
                  <a:pt x="3477" y="12730"/>
                </a:lnTo>
                <a:lnTo>
                  <a:pt x="3226" y="12526"/>
                </a:lnTo>
                <a:lnTo>
                  <a:pt x="3023" y="12338"/>
                </a:lnTo>
                <a:lnTo>
                  <a:pt x="2976" y="12276"/>
                </a:lnTo>
                <a:lnTo>
                  <a:pt x="2944" y="12229"/>
                </a:lnTo>
                <a:lnTo>
                  <a:pt x="2960" y="12135"/>
                </a:lnTo>
                <a:lnTo>
                  <a:pt x="3007" y="12025"/>
                </a:lnTo>
                <a:lnTo>
                  <a:pt x="3038" y="11963"/>
                </a:lnTo>
                <a:lnTo>
                  <a:pt x="3070" y="11931"/>
                </a:lnTo>
                <a:lnTo>
                  <a:pt x="3101" y="11916"/>
                </a:lnTo>
                <a:close/>
                <a:moveTo>
                  <a:pt x="6953" y="12980"/>
                </a:moveTo>
                <a:lnTo>
                  <a:pt x="6984" y="12996"/>
                </a:lnTo>
                <a:lnTo>
                  <a:pt x="6999" y="13027"/>
                </a:lnTo>
                <a:lnTo>
                  <a:pt x="6984" y="13059"/>
                </a:lnTo>
                <a:lnTo>
                  <a:pt x="6953" y="13074"/>
                </a:lnTo>
                <a:lnTo>
                  <a:pt x="6906" y="13059"/>
                </a:lnTo>
                <a:lnTo>
                  <a:pt x="6890" y="13027"/>
                </a:lnTo>
                <a:lnTo>
                  <a:pt x="6906" y="12996"/>
                </a:lnTo>
                <a:lnTo>
                  <a:pt x="6953" y="12980"/>
                </a:lnTo>
                <a:close/>
                <a:moveTo>
                  <a:pt x="3993" y="13340"/>
                </a:moveTo>
                <a:lnTo>
                  <a:pt x="4040" y="13356"/>
                </a:lnTo>
                <a:lnTo>
                  <a:pt x="4056" y="13403"/>
                </a:lnTo>
                <a:lnTo>
                  <a:pt x="4040" y="13434"/>
                </a:lnTo>
                <a:lnTo>
                  <a:pt x="3993" y="13450"/>
                </a:lnTo>
                <a:lnTo>
                  <a:pt x="3962" y="13434"/>
                </a:lnTo>
                <a:lnTo>
                  <a:pt x="3946" y="13403"/>
                </a:lnTo>
                <a:lnTo>
                  <a:pt x="3962" y="13356"/>
                </a:lnTo>
                <a:lnTo>
                  <a:pt x="3993" y="13340"/>
                </a:lnTo>
                <a:close/>
                <a:moveTo>
                  <a:pt x="3195" y="13607"/>
                </a:moveTo>
                <a:lnTo>
                  <a:pt x="3211" y="13638"/>
                </a:lnTo>
                <a:lnTo>
                  <a:pt x="3195" y="13654"/>
                </a:lnTo>
                <a:lnTo>
                  <a:pt x="3148" y="13685"/>
                </a:lnTo>
                <a:lnTo>
                  <a:pt x="3132" y="13700"/>
                </a:lnTo>
                <a:lnTo>
                  <a:pt x="3117" y="13700"/>
                </a:lnTo>
                <a:lnTo>
                  <a:pt x="3101" y="13685"/>
                </a:lnTo>
                <a:lnTo>
                  <a:pt x="3101" y="13669"/>
                </a:lnTo>
                <a:lnTo>
                  <a:pt x="3117" y="13622"/>
                </a:lnTo>
                <a:lnTo>
                  <a:pt x="3148" y="13607"/>
                </a:lnTo>
                <a:close/>
                <a:moveTo>
                  <a:pt x="2897" y="13607"/>
                </a:moveTo>
                <a:lnTo>
                  <a:pt x="2929" y="13622"/>
                </a:lnTo>
                <a:lnTo>
                  <a:pt x="2944" y="13654"/>
                </a:lnTo>
                <a:lnTo>
                  <a:pt x="2929" y="13700"/>
                </a:lnTo>
                <a:lnTo>
                  <a:pt x="2897" y="13716"/>
                </a:lnTo>
                <a:lnTo>
                  <a:pt x="2850" y="13700"/>
                </a:lnTo>
                <a:lnTo>
                  <a:pt x="2835" y="13654"/>
                </a:lnTo>
                <a:lnTo>
                  <a:pt x="2850" y="13622"/>
                </a:lnTo>
                <a:lnTo>
                  <a:pt x="2897" y="13607"/>
                </a:lnTo>
                <a:close/>
                <a:moveTo>
                  <a:pt x="9583" y="1"/>
                </a:moveTo>
                <a:lnTo>
                  <a:pt x="9223" y="16"/>
                </a:lnTo>
                <a:lnTo>
                  <a:pt x="8878" y="63"/>
                </a:lnTo>
                <a:lnTo>
                  <a:pt x="8565" y="110"/>
                </a:lnTo>
                <a:lnTo>
                  <a:pt x="8252" y="189"/>
                </a:lnTo>
                <a:lnTo>
                  <a:pt x="7908" y="283"/>
                </a:lnTo>
                <a:lnTo>
                  <a:pt x="7579" y="408"/>
                </a:lnTo>
                <a:lnTo>
                  <a:pt x="7234" y="533"/>
                </a:lnTo>
                <a:lnTo>
                  <a:pt x="6874" y="690"/>
                </a:lnTo>
                <a:lnTo>
                  <a:pt x="6530" y="862"/>
                </a:lnTo>
                <a:lnTo>
                  <a:pt x="6185" y="1034"/>
                </a:lnTo>
                <a:lnTo>
                  <a:pt x="5841" y="1238"/>
                </a:lnTo>
                <a:lnTo>
                  <a:pt x="5496" y="1441"/>
                </a:lnTo>
                <a:lnTo>
                  <a:pt x="5168" y="1660"/>
                </a:lnTo>
                <a:lnTo>
                  <a:pt x="4855" y="1895"/>
                </a:lnTo>
                <a:lnTo>
                  <a:pt x="4541" y="2130"/>
                </a:lnTo>
                <a:lnTo>
                  <a:pt x="4244" y="2365"/>
                </a:lnTo>
                <a:lnTo>
                  <a:pt x="3962" y="2615"/>
                </a:lnTo>
                <a:lnTo>
                  <a:pt x="3712" y="2882"/>
                </a:lnTo>
                <a:lnTo>
                  <a:pt x="3273" y="3304"/>
                </a:lnTo>
                <a:lnTo>
                  <a:pt x="2819" y="3743"/>
                </a:lnTo>
                <a:lnTo>
                  <a:pt x="2428" y="4119"/>
                </a:lnTo>
                <a:lnTo>
                  <a:pt x="2271" y="4291"/>
                </a:lnTo>
                <a:lnTo>
                  <a:pt x="2162" y="4416"/>
                </a:lnTo>
                <a:lnTo>
                  <a:pt x="1786" y="4901"/>
                </a:lnTo>
                <a:lnTo>
                  <a:pt x="1645" y="5089"/>
                </a:lnTo>
                <a:lnTo>
                  <a:pt x="1504" y="5308"/>
                </a:lnTo>
                <a:lnTo>
                  <a:pt x="1222" y="5778"/>
                </a:lnTo>
                <a:lnTo>
                  <a:pt x="956" y="6279"/>
                </a:lnTo>
                <a:lnTo>
                  <a:pt x="721" y="6812"/>
                </a:lnTo>
                <a:lnTo>
                  <a:pt x="518" y="7344"/>
                </a:lnTo>
                <a:lnTo>
                  <a:pt x="345" y="7861"/>
                </a:lnTo>
                <a:lnTo>
                  <a:pt x="204" y="8377"/>
                </a:lnTo>
                <a:lnTo>
                  <a:pt x="157" y="8612"/>
                </a:lnTo>
                <a:lnTo>
                  <a:pt x="126" y="8831"/>
                </a:lnTo>
                <a:lnTo>
                  <a:pt x="95" y="9050"/>
                </a:lnTo>
                <a:lnTo>
                  <a:pt x="48" y="9270"/>
                </a:lnTo>
                <a:lnTo>
                  <a:pt x="17" y="9489"/>
                </a:lnTo>
                <a:lnTo>
                  <a:pt x="1" y="9771"/>
                </a:lnTo>
                <a:lnTo>
                  <a:pt x="17" y="10084"/>
                </a:lnTo>
                <a:lnTo>
                  <a:pt x="48" y="10428"/>
                </a:lnTo>
                <a:lnTo>
                  <a:pt x="95" y="10788"/>
                </a:lnTo>
                <a:lnTo>
                  <a:pt x="173" y="11148"/>
                </a:lnTo>
                <a:lnTo>
                  <a:pt x="251" y="11493"/>
                </a:lnTo>
                <a:lnTo>
                  <a:pt x="361" y="11822"/>
                </a:lnTo>
                <a:lnTo>
                  <a:pt x="455" y="12072"/>
                </a:lnTo>
                <a:lnTo>
                  <a:pt x="565" y="12307"/>
                </a:lnTo>
                <a:lnTo>
                  <a:pt x="659" y="12511"/>
                </a:lnTo>
                <a:lnTo>
                  <a:pt x="721" y="12605"/>
                </a:lnTo>
                <a:lnTo>
                  <a:pt x="815" y="12730"/>
                </a:lnTo>
                <a:lnTo>
                  <a:pt x="987" y="13012"/>
                </a:lnTo>
                <a:lnTo>
                  <a:pt x="1097" y="13168"/>
                </a:lnTo>
                <a:lnTo>
                  <a:pt x="1238" y="13356"/>
                </a:lnTo>
                <a:lnTo>
                  <a:pt x="1394" y="13544"/>
                </a:lnTo>
                <a:lnTo>
                  <a:pt x="1582" y="13747"/>
                </a:lnTo>
                <a:lnTo>
                  <a:pt x="1770" y="13935"/>
                </a:lnTo>
                <a:lnTo>
                  <a:pt x="1958" y="14108"/>
                </a:lnTo>
                <a:lnTo>
                  <a:pt x="2146" y="14248"/>
                </a:lnTo>
                <a:lnTo>
                  <a:pt x="2318" y="14374"/>
                </a:lnTo>
                <a:lnTo>
                  <a:pt x="2710" y="14593"/>
                </a:lnTo>
                <a:lnTo>
                  <a:pt x="3226" y="14875"/>
                </a:lnTo>
                <a:lnTo>
                  <a:pt x="3586" y="15031"/>
                </a:lnTo>
                <a:lnTo>
                  <a:pt x="3915" y="15172"/>
                </a:lnTo>
                <a:lnTo>
                  <a:pt x="4260" y="15297"/>
                </a:lnTo>
                <a:lnTo>
                  <a:pt x="4588" y="15391"/>
                </a:lnTo>
                <a:lnTo>
                  <a:pt x="4933" y="15485"/>
                </a:lnTo>
                <a:lnTo>
                  <a:pt x="5293" y="15564"/>
                </a:lnTo>
                <a:lnTo>
                  <a:pt x="5669" y="15611"/>
                </a:lnTo>
                <a:lnTo>
                  <a:pt x="6076" y="15673"/>
                </a:lnTo>
                <a:lnTo>
                  <a:pt x="6420" y="15689"/>
                </a:lnTo>
                <a:lnTo>
                  <a:pt x="6702" y="15705"/>
                </a:lnTo>
                <a:lnTo>
                  <a:pt x="7031" y="15673"/>
                </a:lnTo>
                <a:lnTo>
                  <a:pt x="7469" y="15611"/>
                </a:lnTo>
                <a:lnTo>
                  <a:pt x="8189" y="15485"/>
                </a:lnTo>
                <a:lnTo>
                  <a:pt x="8534" y="15423"/>
                </a:lnTo>
                <a:lnTo>
                  <a:pt x="8784" y="15360"/>
                </a:lnTo>
                <a:lnTo>
                  <a:pt x="9442" y="15188"/>
                </a:lnTo>
                <a:lnTo>
                  <a:pt x="9771" y="15078"/>
                </a:lnTo>
                <a:lnTo>
                  <a:pt x="10162" y="14922"/>
                </a:lnTo>
                <a:lnTo>
                  <a:pt x="10585" y="14718"/>
                </a:lnTo>
                <a:lnTo>
                  <a:pt x="11039" y="14468"/>
                </a:lnTo>
                <a:lnTo>
                  <a:pt x="11493" y="14186"/>
                </a:lnTo>
                <a:lnTo>
                  <a:pt x="11963" y="13888"/>
                </a:lnTo>
                <a:lnTo>
                  <a:pt x="12432" y="13560"/>
                </a:lnTo>
                <a:lnTo>
                  <a:pt x="12871" y="13231"/>
                </a:lnTo>
                <a:lnTo>
                  <a:pt x="13153" y="12980"/>
                </a:lnTo>
                <a:lnTo>
                  <a:pt x="13497" y="12636"/>
                </a:lnTo>
                <a:lnTo>
                  <a:pt x="13779" y="12338"/>
                </a:lnTo>
                <a:lnTo>
                  <a:pt x="13857" y="12229"/>
                </a:lnTo>
                <a:lnTo>
                  <a:pt x="13888" y="12166"/>
                </a:lnTo>
                <a:lnTo>
                  <a:pt x="13935" y="12103"/>
                </a:lnTo>
                <a:lnTo>
                  <a:pt x="14029" y="11994"/>
                </a:lnTo>
                <a:lnTo>
                  <a:pt x="14076" y="11916"/>
                </a:lnTo>
                <a:lnTo>
                  <a:pt x="14123" y="11837"/>
                </a:lnTo>
                <a:lnTo>
                  <a:pt x="14170" y="11759"/>
                </a:lnTo>
                <a:lnTo>
                  <a:pt x="14186" y="11681"/>
                </a:lnTo>
                <a:lnTo>
                  <a:pt x="14202" y="11602"/>
                </a:lnTo>
                <a:lnTo>
                  <a:pt x="14233" y="11540"/>
                </a:lnTo>
                <a:lnTo>
                  <a:pt x="14264" y="11509"/>
                </a:lnTo>
                <a:lnTo>
                  <a:pt x="14311" y="11509"/>
                </a:lnTo>
                <a:lnTo>
                  <a:pt x="14358" y="11477"/>
                </a:lnTo>
                <a:lnTo>
                  <a:pt x="14421" y="11415"/>
                </a:lnTo>
                <a:lnTo>
                  <a:pt x="14483" y="11336"/>
                </a:lnTo>
                <a:lnTo>
                  <a:pt x="14562" y="11227"/>
                </a:lnTo>
                <a:lnTo>
                  <a:pt x="14781" y="10835"/>
                </a:lnTo>
                <a:lnTo>
                  <a:pt x="15016" y="10397"/>
                </a:lnTo>
                <a:lnTo>
                  <a:pt x="15188" y="10005"/>
                </a:lnTo>
                <a:lnTo>
                  <a:pt x="15251" y="9880"/>
                </a:lnTo>
                <a:lnTo>
                  <a:pt x="15266" y="9802"/>
                </a:lnTo>
                <a:lnTo>
                  <a:pt x="15282" y="9739"/>
                </a:lnTo>
                <a:lnTo>
                  <a:pt x="15282" y="9724"/>
                </a:lnTo>
                <a:lnTo>
                  <a:pt x="15298" y="9708"/>
                </a:lnTo>
                <a:lnTo>
                  <a:pt x="15313" y="9708"/>
                </a:lnTo>
                <a:lnTo>
                  <a:pt x="15329" y="9677"/>
                </a:lnTo>
                <a:lnTo>
                  <a:pt x="15360" y="9567"/>
                </a:lnTo>
                <a:lnTo>
                  <a:pt x="15376" y="9458"/>
                </a:lnTo>
                <a:lnTo>
                  <a:pt x="15423" y="9379"/>
                </a:lnTo>
                <a:lnTo>
                  <a:pt x="15454" y="9301"/>
                </a:lnTo>
                <a:lnTo>
                  <a:pt x="15501" y="9207"/>
                </a:lnTo>
                <a:lnTo>
                  <a:pt x="15595" y="8925"/>
                </a:lnTo>
                <a:lnTo>
                  <a:pt x="15673" y="8549"/>
                </a:lnTo>
                <a:lnTo>
                  <a:pt x="15767" y="8080"/>
                </a:lnTo>
                <a:lnTo>
                  <a:pt x="15877" y="7438"/>
                </a:lnTo>
                <a:lnTo>
                  <a:pt x="15908" y="7219"/>
                </a:lnTo>
                <a:lnTo>
                  <a:pt x="15924" y="6999"/>
                </a:lnTo>
                <a:lnTo>
                  <a:pt x="15939" y="6796"/>
                </a:lnTo>
                <a:lnTo>
                  <a:pt x="15924" y="6592"/>
                </a:lnTo>
                <a:lnTo>
                  <a:pt x="15877" y="6091"/>
                </a:lnTo>
                <a:lnTo>
                  <a:pt x="15783" y="5481"/>
                </a:lnTo>
                <a:lnTo>
                  <a:pt x="15689" y="4933"/>
                </a:lnTo>
                <a:lnTo>
                  <a:pt x="15658" y="4760"/>
                </a:lnTo>
                <a:lnTo>
                  <a:pt x="15626" y="4667"/>
                </a:lnTo>
                <a:lnTo>
                  <a:pt x="15548" y="4479"/>
                </a:lnTo>
                <a:lnTo>
                  <a:pt x="15423" y="4119"/>
                </a:lnTo>
                <a:lnTo>
                  <a:pt x="15282" y="3774"/>
                </a:lnTo>
                <a:lnTo>
                  <a:pt x="15094" y="3383"/>
                </a:lnTo>
                <a:lnTo>
                  <a:pt x="14906" y="3054"/>
                </a:lnTo>
                <a:lnTo>
                  <a:pt x="14844" y="2944"/>
                </a:lnTo>
                <a:lnTo>
                  <a:pt x="14781" y="2897"/>
                </a:lnTo>
                <a:lnTo>
                  <a:pt x="14718" y="2803"/>
                </a:lnTo>
                <a:lnTo>
                  <a:pt x="14624" y="2631"/>
                </a:lnTo>
                <a:lnTo>
                  <a:pt x="14546" y="2506"/>
                </a:lnTo>
                <a:lnTo>
                  <a:pt x="14405" y="2318"/>
                </a:lnTo>
                <a:lnTo>
                  <a:pt x="14217" y="2099"/>
                </a:lnTo>
                <a:lnTo>
                  <a:pt x="14014" y="1880"/>
                </a:lnTo>
                <a:lnTo>
                  <a:pt x="13732" y="1629"/>
                </a:lnTo>
                <a:lnTo>
                  <a:pt x="13450" y="1379"/>
                </a:lnTo>
                <a:lnTo>
                  <a:pt x="13168" y="1159"/>
                </a:lnTo>
                <a:lnTo>
                  <a:pt x="12871" y="956"/>
                </a:lnTo>
                <a:lnTo>
                  <a:pt x="12558" y="768"/>
                </a:lnTo>
                <a:lnTo>
                  <a:pt x="12244" y="611"/>
                </a:lnTo>
                <a:lnTo>
                  <a:pt x="11931" y="455"/>
                </a:lnTo>
                <a:lnTo>
                  <a:pt x="11603" y="330"/>
                </a:lnTo>
                <a:lnTo>
                  <a:pt x="11274" y="220"/>
                </a:lnTo>
                <a:lnTo>
                  <a:pt x="10945" y="142"/>
                </a:lnTo>
                <a:lnTo>
                  <a:pt x="10601" y="79"/>
                </a:lnTo>
                <a:lnTo>
                  <a:pt x="10272" y="32"/>
                </a:lnTo>
                <a:lnTo>
                  <a:pt x="9927"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0"/>
          <p:cNvSpPr txBox="1"/>
          <p:nvPr/>
        </p:nvSpPr>
        <p:spPr>
          <a:xfrm>
            <a:off x="2294763" y="1510475"/>
            <a:ext cx="3000000" cy="1464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Progressive pain and discomfort </a:t>
            </a:r>
            <a:r>
              <a:rPr b="1" lang="en-GB" sz="1200">
                <a:solidFill>
                  <a:schemeClr val="dk1"/>
                </a:solidFill>
                <a:latin typeface="Mada"/>
                <a:ea typeface="Mada"/>
                <a:cs typeface="Mada"/>
                <a:sym typeface="Mada"/>
              </a:rPr>
              <a:t>at the groin</a:t>
            </a:r>
            <a:endParaRPr b="1" sz="1200">
              <a:solidFill>
                <a:schemeClr val="lt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latin typeface="Mada"/>
                <a:ea typeface="Mada"/>
                <a:cs typeface="Mada"/>
                <a:sym typeface="Mada"/>
              </a:rPr>
              <a:t>If very</a:t>
            </a:r>
            <a:r>
              <a:rPr lang="en-GB" sz="1200">
                <a:solidFill>
                  <a:schemeClr val="dk1"/>
                </a:solidFill>
                <a:latin typeface="Mada"/>
                <a:ea typeface="Mada"/>
                <a:cs typeface="Mada"/>
                <a:sym typeface="Mada"/>
              </a:rPr>
              <a:t> painful and tender hernia -&gt; </a:t>
            </a:r>
            <a:r>
              <a:rPr b="1" lang="en-GB" sz="1200">
                <a:solidFill>
                  <a:schemeClr val="dk1"/>
                </a:solidFill>
                <a:latin typeface="Mada"/>
                <a:ea typeface="Mada"/>
                <a:cs typeface="Mada"/>
                <a:sym typeface="Mada"/>
              </a:rPr>
              <a:t>strangulation</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can be painless swelling</a:t>
            </a:r>
            <a:r>
              <a:rPr lang="en-GB" sz="1200">
                <a:solidFill>
                  <a:schemeClr val="dk1"/>
                </a:solidFill>
                <a:latin typeface="Mada"/>
                <a:ea typeface="Mada"/>
                <a:cs typeface="Mada"/>
                <a:sym typeface="Mada"/>
              </a:rPr>
              <a:t> in the groin or scrotum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colicky pain and bowel obstruction</a:t>
            </a:r>
            <a:endParaRPr sz="1200">
              <a:solidFill>
                <a:schemeClr val="dk1"/>
              </a:solidFill>
              <a:latin typeface="Mada"/>
              <a:ea typeface="Mada"/>
              <a:cs typeface="Mada"/>
              <a:sym typeface="Mada"/>
            </a:endParaRPr>
          </a:p>
        </p:txBody>
      </p:sp>
      <p:grpSp>
        <p:nvGrpSpPr>
          <p:cNvPr id="442" name="Google Shape;442;p20"/>
          <p:cNvGrpSpPr/>
          <p:nvPr/>
        </p:nvGrpSpPr>
        <p:grpSpPr>
          <a:xfrm rot="-5400000">
            <a:off x="1385538" y="2178750"/>
            <a:ext cx="901525" cy="72900"/>
            <a:chOff x="5441200" y="3755900"/>
            <a:chExt cx="901525" cy="72900"/>
          </a:xfrm>
        </p:grpSpPr>
        <p:sp>
          <p:nvSpPr>
            <p:cNvPr id="443" name="Google Shape;443;p2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44" name="Google Shape;444;p2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45" name="Google Shape;445;p2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46" name="Google Shape;446;p2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47" name="Google Shape;447;p2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48" name="Google Shape;448;p2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449" name="Google Shape;449;p20"/>
          <p:cNvGrpSpPr/>
          <p:nvPr/>
        </p:nvGrpSpPr>
        <p:grpSpPr>
          <a:xfrm rot="-5400000">
            <a:off x="5500938" y="2178750"/>
            <a:ext cx="901525" cy="72900"/>
            <a:chOff x="5441200" y="3755900"/>
            <a:chExt cx="901525" cy="72900"/>
          </a:xfrm>
        </p:grpSpPr>
        <p:sp>
          <p:nvSpPr>
            <p:cNvPr id="450" name="Google Shape;450;p20"/>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51" name="Google Shape;451;p20"/>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52" name="Google Shape;452;p20"/>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53" name="Google Shape;453;p20"/>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54" name="Google Shape;454;p20"/>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55" name="Google Shape;455;p20"/>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aphicFrame>
        <p:nvGraphicFramePr>
          <p:cNvPr id="456" name="Google Shape;456;p20"/>
          <p:cNvGraphicFramePr/>
          <p:nvPr/>
        </p:nvGraphicFramePr>
        <p:xfrm>
          <a:off x="579613" y="3070171"/>
          <a:ext cx="3000000" cy="3000000"/>
        </p:xfrm>
        <a:graphic>
          <a:graphicData uri="http://schemas.openxmlformats.org/drawingml/2006/table">
            <a:tbl>
              <a:tblPr>
                <a:noFill/>
                <a:tableStyleId>{2E1D204C-92D0-4C84-95FD-C235CF7ED47E}</a:tableStyleId>
              </a:tblPr>
              <a:tblGrid>
                <a:gridCol w="1293975"/>
                <a:gridCol w="2661175"/>
                <a:gridCol w="2624225"/>
              </a:tblGrid>
              <a:tr h="396200">
                <a:tc>
                  <a:txBody>
                    <a:bodyPr/>
                    <a:lstStyle/>
                    <a:p>
                      <a:pPr indent="0" lvl="0" marL="0" rtl="0" algn="ctr">
                        <a:spcBef>
                          <a:spcPts val="0"/>
                        </a:spcBef>
                        <a:spcAft>
                          <a:spcPts val="0"/>
                        </a:spcAft>
                        <a:buNone/>
                      </a:pPr>
                      <a:r>
                        <a:t/>
                      </a:r>
                      <a:endParaRPr sz="13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GB">
                          <a:solidFill>
                            <a:srgbClr val="E29578"/>
                          </a:solidFill>
                          <a:latin typeface="Mada"/>
                          <a:ea typeface="Mada"/>
                          <a:cs typeface="Mada"/>
                          <a:sym typeface="Mada"/>
                        </a:rPr>
                        <a:t>Indirect hernia</a:t>
                      </a:r>
                      <a:endParaRPr b="1">
                        <a:solidFill>
                          <a:srgbClr val="E29578"/>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Mada"/>
                          <a:ea typeface="Mada"/>
                          <a:cs typeface="Mada"/>
                          <a:sym typeface="Mada"/>
                        </a:rPr>
                        <a:t>Direct hernia</a:t>
                      </a:r>
                      <a:endParaRPr b="1">
                        <a:solidFill>
                          <a:srgbClr val="E29578"/>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DDD2"/>
                    </a:solidFill>
                  </a:tcPr>
                </a:tc>
              </a:tr>
              <a:tr h="914375">
                <a:tc>
                  <a:txBody>
                    <a:bodyPr/>
                    <a:lstStyle/>
                    <a:p>
                      <a:pPr indent="0" lvl="0" marL="0" rtl="0" algn="ctr">
                        <a:spcBef>
                          <a:spcPts val="0"/>
                        </a:spcBef>
                        <a:spcAft>
                          <a:spcPts val="0"/>
                        </a:spcAft>
                        <a:buNone/>
                      </a:pPr>
                      <a:r>
                        <a:rPr b="1" lang="en-GB" sz="1300">
                          <a:solidFill>
                            <a:srgbClr val="006D77"/>
                          </a:solidFill>
                          <a:latin typeface="Mada"/>
                          <a:ea typeface="Mada"/>
                          <a:cs typeface="Mada"/>
                          <a:sym typeface="Mada"/>
                        </a:rPr>
                        <a:t>Prevalence</a:t>
                      </a:r>
                      <a:endParaRPr b="1" sz="1300">
                        <a:solidFill>
                          <a:srgbClr val="006D77"/>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DF6F9"/>
                    </a:solidFill>
                  </a:tcPr>
                </a:tc>
                <a:tc>
                  <a:txBody>
                    <a:bodyPr/>
                    <a:lstStyle/>
                    <a:p>
                      <a:pPr indent="-304800" lvl="0" marL="457200" rtl="0" algn="ctr">
                        <a:spcBef>
                          <a:spcPts val="0"/>
                        </a:spcBef>
                        <a:spcAft>
                          <a:spcPts val="0"/>
                        </a:spcAft>
                        <a:buSzPts val="1200"/>
                        <a:buFont typeface="Mada"/>
                        <a:buChar char="●"/>
                      </a:pPr>
                      <a:r>
                        <a:rPr lang="en-GB" sz="1200">
                          <a:latin typeface="Mada"/>
                          <a:ea typeface="Mada"/>
                          <a:cs typeface="Mada"/>
                          <a:sym typeface="Mada"/>
                        </a:rPr>
                        <a:t>Most common hernia in all genders.</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Most commonly occur in </a:t>
                      </a:r>
                      <a:r>
                        <a:rPr b="1" lang="en-GB" sz="1200">
                          <a:latin typeface="Mada"/>
                          <a:ea typeface="Mada"/>
                          <a:cs typeface="Mada"/>
                          <a:sym typeface="Mada"/>
                        </a:rPr>
                        <a:t>pediatrics</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04800" lvl="0" marL="457200" rtl="0" algn="ctr">
                        <a:spcBef>
                          <a:spcPts val="0"/>
                        </a:spcBef>
                        <a:spcAft>
                          <a:spcPts val="0"/>
                        </a:spcAft>
                        <a:buSzPts val="1200"/>
                        <a:buFont typeface="Mada"/>
                        <a:buChar char="●"/>
                      </a:pPr>
                      <a:r>
                        <a:rPr lang="en-GB" sz="1200">
                          <a:solidFill>
                            <a:schemeClr val="dk1"/>
                          </a:solidFill>
                          <a:latin typeface="Mada"/>
                          <a:ea typeface="Mada"/>
                          <a:cs typeface="Mada"/>
                          <a:sym typeface="Mada"/>
                        </a:rPr>
                        <a:t> Most commonly o</a:t>
                      </a:r>
                      <a:r>
                        <a:rPr lang="en-GB" sz="1200">
                          <a:latin typeface="Mada"/>
                          <a:ea typeface="Mada"/>
                          <a:cs typeface="Mada"/>
                          <a:sym typeface="Mada"/>
                        </a:rPr>
                        <a:t>ccurs in males (</a:t>
                      </a:r>
                      <a:r>
                        <a:rPr b="1" lang="en-GB" sz="1200">
                          <a:latin typeface="Mada"/>
                          <a:ea typeface="Mada"/>
                          <a:cs typeface="Mada"/>
                          <a:sym typeface="Mada"/>
                        </a:rPr>
                        <a:t>Adults</a:t>
                      </a:r>
                      <a:r>
                        <a:rPr lang="en-GB" sz="1200">
                          <a:latin typeface="Mada"/>
                          <a:ea typeface="Mada"/>
                          <a:cs typeface="Mada"/>
                          <a:sym typeface="Mada"/>
                        </a:rPr>
                        <a:t>)</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Rare in children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731500">
                <a:tc>
                  <a:txBody>
                    <a:bodyPr/>
                    <a:lstStyle/>
                    <a:p>
                      <a:pPr indent="0" lvl="0" marL="0" rtl="0" algn="ctr">
                        <a:spcBef>
                          <a:spcPts val="0"/>
                        </a:spcBef>
                        <a:spcAft>
                          <a:spcPts val="0"/>
                        </a:spcAft>
                        <a:buNone/>
                      </a:pPr>
                      <a:r>
                        <a:rPr b="1" lang="en-GB" sz="1300">
                          <a:solidFill>
                            <a:srgbClr val="006D77"/>
                          </a:solidFill>
                          <a:latin typeface="Mada"/>
                          <a:ea typeface="Mada"/>
                          <a:cs typeface="Mada"/>
                          <a:sym typeface="Mada"/>
                        </a:rPr>
                        <a:t>Predisposing factors</a:t>
                      </a:r>
                      <a:endParaRPr b="1" sz="1300">
                        <a:solidFill>
                          <a:srgbClr val="006D77"/>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DF6F9"/>
                    </a:solidFill>
                  </a:tcPr>
                </a:tc>
                <a:tc>
                  <a:txBody>
                    <a:bodyPr/>
                    <a:lstStyle/>
                    <a:p>
                      <a:pPr indent="-304800" lvl="0" marL="457200" rtl="0" algn="ctr">
                        <a:spcBef>
                          <a:spcPts val="0"/>
                        </a:spcBef>
                        <a:spcAft>
                          <a:spcPts val="0"/>
                        </a:spcAft>
                        <a:buSzPts val="1200"/>
                        <a:buFont typeface="Mada"/>
                        <a:buChar char="●"/>
                      </a:pPr>
                      <a:r>
                        <a:rPr lang="en-GB" sz="1200">
                          <a:latin typeface="Mada"/>
                          <a:ea typeface="Mada"/>
                          <a:cs typeface="Mada"/>
                          <a:sym typeface="Mada"/>
                        </a:rPr>
                        <a:t> Persistence of a</a:t>
                      </a:r>
                      <a:r>
                        <a:rPr b="1" lang="en-GB" sz="1200">
                          <a:latin typeface="Mada"/>
                          <a:ea typeface="Mada"/>
                          <a:cs typeface="Mada"/>
                          <a:sym typeface="Mada"/>
                        </a:rPr>
                        <a:t> </a:t>
                      </a:r>
                      <a:r>
                        <a:rPr b="1" lang="en-GB" sz="1200">
                          <a:solidFill>
                            <a:srgbClr val="BF9000"/>
                          </a:solidFill>
                          <a:latin typeface="Mada"/>
                          <a:ea typeface="Mada"/>
                          <a:cs typeface="Mada"/>
                          <a:sym typeface="Mada"/>
                        </a:rPr>
                        <a:t>patent processus vaginalis </a:t>
                      </a:r>
                      <a:endParaRPr b="1" sz="1200">
                        <a:solidFill>
                          <a:srgbClr val="BF9000"/>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04800" lvl="0" marL="457200" rtl="0" algn="ctr">
                        <a:spcBef>
                          <a:spcPts val="0"/>
                        </a:spcBef>
                        <a:spcAft>
                          <a:spcPts val="0"/>
                        </a:spcAft>
                        <a:buSzPts val="1200"/>
                        <a:buFont typeface="Mada"/>
                        <a:buChar char="●"/>
                      </a:pPr>
                      <a:r>
                        <a:rPr lang="en-GB" sz="1200">
                          <a:latin typeface="Mada"/>
                          <a:ea typeface="Mada"/>
                          <a:cs typeface="Mada"/>
                          <a:sym typeface="Mada"/>
                        </a:rPr>
                        <a:t>weakness of the </a:t>
                      </a:r>
                      <a:r>
                        <a:rPr b="1" lang="en-GB" sz="1200">
                          <a:latin typeface="Mada"/>
                          <a:ea typeface="Mada"/>
                          <a:cs typeface="Mada"/>
                          <a:sym typeface="Mada"/>
                        </a:rPr>
                        <a:t>abdominal wall </a:t>
                      </a:r>
                      <a:r>
                        <a:rPr lang="en-GB" sz="1200">
                          <a:latin typeface="Mada"/>
                          <a:ea typeface="Mada"/>
                          <a:cs typeface="Mada"/>
                          <a:sym typeface="Mada"/>
                        </a:rPr>
                        <a:t>(hesselbach’s triangle).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463000">
                <a:tc>
                  <a:txBody>
                    <a:bodyPr/>
                    <a:lstStyle/>
                    <a:p>
                      <a:pPr indent="0" lvl="0" marL="0" rtl="0" algn="ctr">
                        <a:spcBef>
                          <a:spcPts val="0"/>
                        </a:spcBef>
                        <a:spcAft>
                          <a:spcPts val="0"/>
                        </a:spcAft>
                        <a:buNone/>
                      </a:pPr>
                      <a:r>
                        <a:rPr b="1" lang="en-GB" sz="1300">
                          <a:solidFill>
                            <a:srgbClr val="006D77"/>
                          </a:solidFill>
                          <a:latin typeface="Mada"/>
                          <a:ea typeface="Mada"/>
                          <a:cs typeface="Mada"/>
                          <a:sym typeface="Mada"/>
                        </a:rPr>
                        <a:t>Site</a:t>
                      </a:r>
                      <a:endParaRPr b="1" sz="1300">
                        <a:solidFill>
                          <a:srgbClr val="006D77"/>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DF6F9"/>
                    </a:solidFill>
                  </a:tcPr>
                </a:tc>
                <a:tc>
                  <a:txBody>
                    <a:bodyPr/>
                    <a:lstStyle/>
                    <a:p>
                      <a:pPr indent="-304800" lvl="0" marL="457200" rtl="0" algn="ctr">
                        <a:spcBef>
                          <a:spcPts val="0"/>
                        </a:spcBef>
                        <a:spcAft>
                          <a:spcPts val="0"/>
                        </a:spcAft>
                        <a:buSzPts val="1200"/>
                        <a:buFont typeface="Mada"/>
                        <a:buChar char="●"/>
                      </a:pPr>
                      <a:r>
                        <a:rPr lang="en-GB" sz="1200">
                          <a:latin typeface="Mada"/>
                          <a:ea typeface="Mada"/>
                          <a:cs typeface="Mada"/>
                          <a:sym typeface="Mada"/>
                        </a:rPr>
                        <a:t> </a:t>
                      </a:r>
                      <a:r>
                        <a:rPr b="1" lang="en-GB" sz="1200">
                          <a:latin typeface="Mada"/>
                          <a:ea typeface="Mada"/>
                          <a:cs typeface="Mada"/>
                          <a:sym typeface="Mada"/>
                        </a:rPr>
                        <a:t>above</a:t>
                      </a:r>
                      <a:r>
                        <a:rPr lang="en-GB" sz="1200">
                          <a:latin typeface="Mada"/>
                          <a:ea typeface="Mada"/>
                          <a:cs typeface="Mada"/>
                          <a:sym typeface="Mada"/>
                        </a:rPr>
                        <a:t> inguinal ligament, and </a:t>
                      </a:r>
                      <a:r>
                        <a:rPr b="1" lang="en-GB" sz="1200">
                          <a:latin typeface="Mada"/>
                          <a:ea typeface="Mada"/>
                          <a:cs typeface="Mada"/>
                          <a:sym typeface="Mada"/>
                        </a:rPr>
                        <a:t>lateral</a:t>
                      </a:r>
                      <a:r>
                        <a:rPr lang="en-GB" sz="1200">
                          <a:latin typeface="Mada"/>
                          <a:ea typeface="Mada"/>
                          <a:cs typeface="Mada"/>
                          <a:sym typeface="Mada"/>
                        </a:rPr>
                        <a:t> to the inferior epigastric artery.</a:t>
                      </a:r>
                      <a:endParaRPr sz="1200">
                        <a:latin typeface="Mada"/>
                        <a:ea typeface="Mada"/>
                        <a:cs typeface="Mada"/>
                        <a:sym typeface="Mada"/>
                      </a:endParaRPr>
                    </a:p>
                    <a:p>
                      <a:pPr indent="-304800" lvl="0" marL="457200" rtl="0" algn="ctr">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The defect (Neck)  is not palpable</a:t>
                      </a:r>
                      <a:r>
                        <a:rPr lang="en-GB" sz="1200">
                          <a:solidFill>
                            <a:schemeClr val="dk1"/>
                          </a:solidFill>
                          <a:latin typeface="Mada"/>
                          <a:ea typeface="Mada"/>
                          <a:cs typeface="Mada"/>
                          <a:sym typeface="Mada"/>
                        </a:rPr>
                        <a:t>, as it is behind  the fibres of the external oblique muscle</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04800" lvl="0" marL="457200" rtl="0" algn="ctr">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above</a:t>
                      </a:r>
                      <a:r>
                        <a:rPr lang="en-GB" sz="1200">
                          <a:solidFill>
                            <a:schemeClr val="dk1"/>
                          </a:solidFill>
                          <a:latin typeface="Mada"/>
                          <a:ea typeface="Mada"/>
                          <a:cs typeface="Mada"/>
                          <a:sym typeface="Mada"/>
                        </a:rPr>
                        <a:t> inguinal ligament, and </a:t>
                      </a:r>
                      <a:r>
                        <a:rPr b="1" lang="en-GB" sz="1200">
                          <a:solidFill>
                            <a:schemeClr val="dk1"/>
                          </a:solidFill>
                          <a:latin typeface="Mada"/>
                          <a:ea typeface="Mada"/>
                          <a:cs typeface="Mada"/>
                          <a:sym typeface="Mada"/>
                        </a:rPr>
                        <a:t>medial</a:t>
                      </a:r>
                      <a:r>
                        <a:rPr lang="en-GB" sz="1200">
                          <a:solidFill>
                            <a:schemeClr val="dk1"/>
                          </a:solidFill>
                          <a:latin typeface="Mada"/>
                          <a:ea typeface="Mada"/>
                          <a:cs typeface="Mada"/>
                          <a:sym typeface="Mada"/>
                        </a:rPr>
                        <a:t> to the inferior epigastric artery.</a:t>
                      </a:r>
                      <a:endParaRPr sz="1200">
                        <a:solidFill>
                          <a:schemeClr val="dk1"/>
                        </a:solidFill>
                        <a:latin typeface="Mada"/>
                        <a:ea typeface="Mada"/>
                        <a:cs typeface="Mada"/>
                        <a:sym typeface="Mada"/>
                      </a:endParaRPr>
                    </a:p>
                    <a:p>
                      <a:pPr indent="-304800" lvl="0" marL="457200" rtl="0" algn="ctr">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defect (neck)  </a:t>
                      </a:r>
                      <a:r>
                        <a:rPr b="1" lang="en-GB" sz="1200">
                          <a:solidFill>
                            <a:schemeClr val="dk1"/>
                          </a:solidFill>
                          <a:latin typeface="Mada"/>
                          <a:ea typeface="Mada"/>
                          <a:cs typeface="Mada"/>
                          <a:sym typeface="Mada"/>
                        </a:rPr>
                        <a:t>may be felt </a:t>
                      </a:r>
                      <a:r>
                        <a:rPr lang="en-GB" sz="1200">
                          <a:solidFill>
                            <a:schemeClr val="dk1"/>
                          </a:solidFill>
                          <a:latin typeface="Mada"/>
                          <a:ea typeface="Mada"/>
                          <a:cs typeface="Mada"/>
                          <a:sym typeface="Mada"/>
                        </a:rPr>
                        <a:t>in the abdominal  wall above the pubic tubercle</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280125">
                <a:tc>
                  <a:txBody>
                    <a:bodyPr/>
                    <a:lstStyle/>
                    <a:p>
                      <a:pPr indent="0" lvl="0" marL="0" rtl="0" algn="ctr">
                        <a:spcBef>
                          <a:spcPts val="0"/>
                        </a:spcBef>
                        <a:spcAft>
                          <a:spcPts val="0"/>
                        </a:spcAft>
                        <a:buNone/>
                      </a:pPr>
                      <a:r>
                        <a:rPr b="1" lang="en-GB" sz="1300">
                          <a:solidFill>
                            <a:srgbClr val="006D77"/>
                          </a:solidFill>
                          <a:latin typeface="Mada"/>
                          <a:ea typeface="Mada"/>
                          <a:cs typeface="Mada"/>
                          <a:sym typeface="Mada"/>
                        </a:rPr>
                        <a:t>Clinical Features</a:t>
                      </a:r>
                      <a:endParaRPr b="1" sz="1300">
                        <a:solidFill>
                          <a:srgbClr val="006D77"/>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DF6F9"/>
                    </a:solidFill>
                  </a:tcPr>
                </a:tc>
                <a:tc>
                  <a:txBody>
                    <a:bodyPr/>
                    <a:lstStyle/>
                    <a:p>
                      <a:pPr indent="-304800" lvl="0" marL="457200" rtl="0" algn="ctr">
                        <a:spcBef>
                          <a:spcPts val="0"/>
                        </a:spcBef>
                        <a:spcAft>
                          <a:spcPts val="0"/>
                        </a:spcAft>
                        <a:buSzPts val="1200"/>
                        <a:buFont typeface="Mada"/>
                        <a:buChar char="●"/>
                      </a:pPr>
                      <a:r>
                        <a:rPr lang="en-GB" sz="1200">
                          <a:latin typeface="Mada"/>
                          <a:ea typeface="Mada"/>
                          <a:cs typeface="Mada"/>
                          <a:sym typeface="Mada"/>
                        </a:rPr>
                        <a:t>Lump is  Clearly </a:t>
                      </a:r>
                      <a:r>
                        <a:rPr lang="en-GB" sz="1200">
                          <a:solidFill>
                            <a:srgbClr val="BF9000"/>
                          </a:solidFill>
                          <a:latin typeface="Mada"/>
                          <a:ea typeface="Mada"/>
                          <a:cs typeface="Mada"/>
                          <a:sym typeface="Mada"/>
                        </a:rPr>
                        <a:t>visible when patient stands, or asked to cough, and reduces when lying down </a:t>
                      </a:r>
                      <a:endParaRPr sz="1200">
                        <a:solidFill>
                          <a:srgbClr val="BF9000"/>
                        </a:solidFill>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Resolve </a:t>
                      </a:r>
                      <a:r>
                        <a:rPr b="1" lang="en-GB" sz="1200">
                          <a:latin typeface="Mada"/>
                          <a:ea typeface="Mada"/>
                          <a:cs typeface="Mada"/>
                          <a:sym typeface="Mada"/>
                        </a:rPr>
                        <a:t>spontaneously</a:t>
                      </a:r>
                      <a:r>
                        <a:rPr lang="en-GB" sz="1200">
                          <a:latin typeface="Mada"/>
                          <a:ea typeface="Mada"/>
                          <a:cs typeface="Mada"/>
                          <a:sym typeface="Mada"/>
                        </a:rPr>
                        <a:t> in children within 1st year of life</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04800" lvl="0" marL="457200" rtl="0" algn="ctr">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Lump is  Clearly visible when patient stands, or asked to cough, and reduces when lying down </a:t>
                      </a:r>
                      <a:endParaRPr sz="1200">
                        <a:solidFill>
                          <a:schemeClr val="dk1"/>
                        </a:solidFill>
                        <a:latin typeface="Mada"/>
                        <a:ea typeface="Mada"/>
                        <a:cs typeface="Mada"/>
                        <a:sym typeface="Mada"/>
                      </a:endParaRPr>
                    </a:p>
                    <a:p>
                      <a:pPr indent="-304800" lvl="0" marL="457200" rtl="0" algn="ctr">
                        <a:spcBef>
                          <a:spcPts val="0"/>
                        </a:spcBef>
                        <a:spcAft>
                          <a:spcPts val="0"/>
                        </a:spcAft>
                        <a:buSzPts val="1200"/>
                        <a:buFont typeface="Mada"/>
                        <a:buChar char="●"/>
                      </a:pPr>
                      <a:r>
                        <a:rPr b="1" lang="en-GB" sz="1200">
                          <a:latin typeface="Mada"/>
                          <a:ea typeface="Mada"/>
                          <a:cs typeface="Mada"/>
                          <a:sym typeface="Mada"/>
                        </a:rPr>
                        <a:t>Bilateral</a:t>
                      </a:r>
                      <a:r>
                        <a:rPr lang="en-GB" sz="1200">
                          <a:latin typeface="Mada"/>
                          <a:ea typeface="Mada"/>
                          <a:cs typeface="Mada"/>
                          <a:sym typeface="Mada"/>
                        </a:rPr>
                        <a:t> hernia is usually direct</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1300">
                          <a:solidFill>
                            <a:srgbClr val="006D77"/>
                          </a:solidFill>
                          <a:latin typeface="Mada"/>
                          <a:ea typeface="Mada"/>
                          <a:cs typeface="Mada"/>
                          <a:sym typeface="Mada"/>
                        </a:rPr>
                        <a:t>Signs</a:t>
                      </a:r>
                      <a:endParaRPr b="1" sz="1300">
                        <a:solidFill>
                          <a:srgbClr val="006D77"/>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DF6F9"/>
                    </a:solidFill>
                  </a:tcPr>
                </a:tc>
                <a:tc>
                  <a:txBody>
                    <a:bodyPr/>
                    <a:lstStyle/>
                    <a:p>
                      <a:pPr indent="-304800" lvl="0" marL="457200" rtl="0" algn="ctr">
                        <a:spcBef>
                          <a:spcPts val="0"/>
                        </a:spcBef>
                        <a:spcAft>
                          <a:spcPts val="0"/>
                        </a:spcAft>
                        <a:buSzPts val="1200"/>
                        <a:buFont typeface="Mada"/>
                        <a:buChar char="●"/>
                      </a:pPr>
                      <a:r>
                        <a:rPr lang="en-GB" sz="1200">
                          <a:latin typeface="Mada"/>
                          <a:ea typeface="Mada"/>
                          <a:cs typeface="Mada"/>
                          <a:sym typeface="Mada"/>
                        </a:rPr>
                        <a:t>Lump </a:t>
                      </a:r>
                      <a:r>
                        <a:rPr b="1" lang="en-GB" sz="1200">
                          <a:latin typeface="Mada"/>
                          <a:ea typeface="Mada"/>
                          <a:cs typeface="Mada"/>
                          <a:sym typeface="Mada"/>
                        </a:rPr>
                        <a:t>can</a:t>
                      </a:r>
                      <a:r>
                        <a:rPr lang="en-GB" sz="1200">
                          <a:latin typeface="Mada"/>
                          <a:ea typeface="Mada"/>
                          <a:cs typeface="Mada"/>
                          <a:sym typeface="Mada"/>
                        </a:rPr>
                        <a:t> present either at groin or </a:t>
                      </a:r>
                      <a:r>
                        <a:rPr b="1" lang="en-GB" sz="1200">
                          <a:latin typeface="Mada"/>
                          <a:ea typeface="Mada"/>
                          <a:cs typeface="Mada"/>
                          <a:sym typeface="Mada"/>
                        </a:rPr>
                        <a:t>scrotum</a:t>
                      </a:r>
                      <a:endParaRPr b="1"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Reduces upwards, then </a:t>
                      </a:r>
                      <a:r>
                        <a:rPr b="1" lang="en-GB" sz="1200">
                          <a:latin typeface="Mada"/>
                          <a:ea typeface="Mada"/>
                          <a:cs typeface="Mada"/>
                          <a:sym typeface="Mada"/>
                        </a:rPr>
                        <a:t>laterally (</a:t>
                      </a:r>
                      <a:r>
                        <a:rPr lang="en-GB" sz="1200">
                          <a:latin typeface="Mada"/>
                          <a:ea typeface="Mada"/>
                          <a:cs typeface="Mada"/>
                          <a:sym typeface="Mada"/>
                        </a:rPr>
                        <a:t>to pass inguinal ligament)  and  backwards</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b="1" lang="en-GB" sz="1200">
                          <a:latin typeface="Mada"/>
                          <a:ea typeface="Mada"/>
                          <a:cs typeface="Mada"/>
                          <a:sym typeface="Mada"/>
                        </a:rPr>
                        <a:t>Controlled</a:t>
                      </a:r>
                      <a:r>
                        <a:rPr lang="en-GB" sz="1200">
                          <a:latin typeface="Mada"/>
                          <a:ea typeface="Mada"/>
                          <a:cs typeface="Mada"/>
                          <a:sym typeface="Mada"/>
                        </a:rPr>
                        <a:t> after reduction by pressure at internal inguinal ring</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04800" lvl="0" marL="457200" rtl="0" algn="ctr">
                        <a:spcBef>
                          <a:spcPts val="0"/>
                        </a:spcBef>
                        <a:spcAft>
                          <a:spcPts val="0"/>
                        </a:spcAft>
                        <a:buSzPts val="1200"/>
                        <a:buFont typeface="Mada"/>
                        <a:buChar char="●"/>
                      </a:pPr>
                      <a:r>
                        <a:rPr b="1" lang="en-GB" sz="1200">
                          <a:latin typeface="Mada"/>
                          <a:ea typeface="Mada"/>
                          <a:cs typeface="Mada"/>
                          <a:sym typeface="Mada"/>
                        </a:rPr>
                        <a:t>Does not </a:t>
                      </a:r>
                      <a:r>
                        <a:rPr lang="en-GB" sz="1200">
                          <a:latin typeface="Mada"/>
                          <a:ea typeface="Mada"/>
                          <a:cs typeface="Mada"/>
                          <a:sym typeface="Mada"/>
                        </a:rPr>
                        <a:t>(hardly ever) go down into the  </a:t>
                      </a:r>
                      <a:r>
                        <a:rPr b="1" lang="en-GB" sz="1200">
                          <a:latin typeface="Mada"/>
                          <a:ea typeface="Mada"/>
                          <a:cs typeface="Mada"/>
                          <a:sym typeface="Mada"/>
                        </a:rPr>
                        <a:t>scrotum</a:t>
                      </a:r>
                      <a:r>
                        <a:rPr lang="en-GB" sz="1200">
                          <a:latin typeface="Mada"/>
                          <a:ea typeface="Mada"/>
                          <a:cs typeface="Mada"/>
                          <a:sym typeface="Mada"/>
                        </a:rPr>
                        <a:t>  </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Reduces upwards and then straight  backwards</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b="1" lang="en-GB" sz="1200">
                          <a:solidFill>
                            <a:schemeClr val="dk1"/>
                          </a:solidFill>
                          <a:latin typeface="Mada"/>
                          <a:ea typeface="Mada"/>
                          <a:cs typeface="Mada"/>
                          <a:sym typeface="Mada"/>
                        </a:rPr>
                        <a:t>Not </a:t>
                      </a:r>
                      <a:r>
                        <a:rPr b="1" lang="en-GB" sz="1200">
                          <a:solidFill>
                            <a:schemeClr val="dk1"/>
                          </a:solidFill>
                          <a:latin typeface="Mada"/>
                          <a:ea typeface="Mada"/>
                          <a:cs typeface="Mada"/>
                          <a:sym typeface="Mada"/>
                        </a:rPr>
                        <a:t>Controlled</a:t>
                      </a:r>
                      <a:r>
                        <a:rPr lang="en-GB" sz="1200">
                          <a:solidFill>
                            <a:schemeClr val="dk1"/>
                          </a:solidFill>
                          <a:latin typeface="Mada"/>
                          <a:ea typeface="Mada"/>
                          <a:cs typeface="Mada"/>
                          <a:sym typeface="Mada"/>
                        </a:rPr>
                        <a:t> after reduction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14375">
                <a:tc>
                  <a:txBody>
                    <a:bodyPr/>
                    <a:lstStyle/>
                    <a:p>
                      <a:pPr indent="0" lvl="0" marL="0" rtl="0" algn="ctr">
                        <a:spcBef>
                          <a:spcPts val="0"/>
                        </a:spcBef>
                        <a:spcAft>
                          <a:spcPts val="0"/>
                        </a:spcAft>
                        <a:buNone/>
                      </a:pPr>
                      <a:r>
                        <a:rPr b="1" lang="en-GB" sz="1300">
                          <a:solidFill>
                            <a:srgbClr val="006D77"/>
                          </a:solidFill>
                          <a:latin typeface="Mada"/>
                          <a:ea typeface="Mada"/>
                          <a:cs typeface="Mada"/>
                          <a:sym typeface="Mada"/>
                        </a:rPr>
                        <a:t>Complications</a:t>
                      </a:r>
                      <a:endParaRPr b="1" sz="1300">
                        <a:solidFill>
                          <a:srgbClr val="006D77"/>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DF6F9"/>
                    </a:solidFill>
                  </a:tcPr>
                </a:tc>
                <a:tc>
                  <a:txBody>
                    <a:bodyPr/>
                    <a:lstStyle/>
                    <a:p>
                      <a:pPr indent="-304800" lvl="0" marL="457200" rtl="0" algn="ctr">
                        <a:spcBef>
                          <a:spcPts val="0"/>
                        </a:spcBef>
                        <a:spcAft>
                          <a:spcPts val="0"/>
                        </a:spcAft>
                        <a:buSzPts val="1200"/>
                        <a:buFont typeface="Mada"/>
                        <a:buChar char="●"/>
                      </a:pPr>
                      <a:r>
                        <a:rPr b="1" lang="en-GB" sz="1200">
                          <a:latin typeface="Mada"/>
                          <a:ea typeface="Mada"/>
                          <a:cs typeface="Mada"/>
                          <a:sym typeface="Mada"/>
                        </a:rPr>
                        <a:t>Occasionally</a:t>
                      </a:r>
                      <a:r>
                        <a:rPr lang="en-GB" sz="1200">
                          <a:latin typeface="Mada"/>
                          <a:ea typeface="Mada"/>
                          <a:cs typeface="Mada"/>
                          <a:sym typeface="Mada"/>
                        </a:rPr>
                        <a:t> </a:t>
                      </a:r>
                      <a:r>
                        <a:rPr lang="en-GB" sz="1200">
                          <a:latin typeface="Mada"/>
                          <a:ea typeface="Mada"/>
                          <a:cs typeface="Mada"/>
                          <a:sym typeface="Mada"/>
                        </a:rPr>
                        <a:t>irreducible</a:t>
                      </a:r>
                      <a:r>
                        <a:rPr lang="en-GB" sz="1200">
                          <a:latin typeface="Mada"/>
                          <a:ea typeface="Mada"/>
                          <a:cs typeface="Mada"/>
                          <a:sym typeface="Mada"/>
                        </a:rPr>
                        <a:t>, rarely strangulated</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testicular infarction is more common than bowel infarction.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rarely</a:t>
                      </a:r>
                      <a:r>
                        <a:rPr lang="en-GB" sz="1200">
                          <a:solidFill>
                            <a:schemeClr val="dk1"/>
                          </a:solidFill>
                          <a:latin typeface="Mada"/>
                          <a:ea typeface="Mada"/>
                          <a:cs typeface="Mada"/>
                          <a:sym typeface="Mada"/>
                        </a:rPr>
                        <a:t> becomes irreducible, obstructs or strangulates.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457" name="Google Shape;457;p20"/>
          <p:cNvSpPr/>
          <p:nvPr/>
        </p:nvSpPr>
        <p:spPr>
          <a:xfrm>
            <a:off x="7072601" y="26290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3" name="Google Shape;463;p2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64" name="Google Shape;464;p21"/>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2- Groin hernias (Inguinal)</a:t>
            </a:r>
            <a:endParaRPr sz="2200"/>
          </a:p>
        </p:txBody>
      </p:sp>
      <p:sp>
        <p:nvSpPr>
          <p:cNvPr id="465" name="Google Shape;465;p21"/>
          <p:cNvSpPr/>
          <p:nvPr/>
        </p:nvSpPr>
        <p:spPr>
          <a:xfrm>
            <a:off x="763000" y="5891800"/>
            <a:ext cx="2555700" cy="4397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6" name="Google Shape;466;p21"/>
          <p:cNvPicPr preferRelativeResize="0"/>
          <p:nvPr/>
        </p:nvPicPr>
        <p:blipFill>
          <a:blip r:embed="rId3">
            <a:alphaModFix/>
          </a:blip>
          <a:stretch>
            <a:fillRect/>
          </a:stretch>
        </p:blipFill>
        <p:spPr>
          <a:xfrm>
            <a:off x="1409849" y="6240032"/>
            <a:ext cx="1329975" cy="1079044"/>
          </a:xfrm>
          <a:prstGeom prst="rect">
            <a:avLst/>
          </a:prstGeom>
          <a:noFill/>
          <a:ln>
            <a:noFill/>
          </a:ln>
        </p:spPr>
      </p:pic>
      <p:cxnSp>
        <p:nvCxnSpPr>
          <p:cNvPr id="467" name="Google Shape;467;p21"/>
          <p:cNvCxnSpPr/>
          <p:nvPr/>
        </p:nvCxnSpPr>
        <p:spPr>
          <a:xfrm>
            <a:off x="3351709" y="6400513"/>
            <a:ext cx="705900" cy="0"/>
          </a:xfrm>
          <a:prstGeom prst="straightConnector1">
            <a:avLst/>
          </a:prstGeom>
          <a:noFill/>
          <a:ln cap="flat" cmpd="sng" w="19050">
            <a:solidFill>
              <a:srgbClr val="83C5BE"/>
            </a:solidFill>
            <a:prstDash val="solid"/>
            <a:round/>
            <a:headEnd len="med" w="med" type="none"/>
            <a:tailEnd len="med" w="med" type="oval"/>
          </a:ln>
        </p:spPr>
      </p:cxnSp>
      <p:sp>
        <p:nvSpPr>
          <p:cNvPr id="468" name="Google Shape;468;p21"/>
          <p:cNvSpPr txBox="1"/>
          <p:nvPr/>
        </p:nvSpPr>
        <p:spPr>
          <a:xfrm>
            <a:off x="3466900" y="5891800"/>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Signs of the hernia</a:t>
            </a:r>
            <a:endParaRPr b="1" i="0" sz="1800" u="none" cap="none" strike="noStrike">
              <a:solidFill>
                <a:srgbClr val="006D77"/>
              </a:solidFill>
              <a:highlight>
                <a:srgbClr val="EDF9F9"/>
              </a:highlight>
              <a:latin typeface="Lora"/>
              <a:ea typeface="Lora"/>
              <a:cs typeface="Lora"/>
              <a:sym typeface="Lora"/>
            </a:endParaRPr>
          </a:p>
        </p:txBody>
      </p:sp>
      <p:sp>
        <p:nvSpPr>
          <p:cNvPr id="469" name="Google Shape;469;p21"/>
          <p:cNvSpPr txBox="1"/>
          <p:nvPr/>
        </p:nvSpPr>
        <p:spPr>
          <a:xfrm>
            <a:off x="3567625" y="6463200"/>
            <a:ext cx="3364200" cy="4023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Figure (A), Picture (A) Bubonocele: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Hernia forms a swelling in the inguinal region (Appearing as a bulge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Figure (A), Picture (C) Hernia extended into the scrotum</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passes above and medial to the pubic tubercle </a:t>
            </a:r>
            <a:r>
              <a:rPr lang="en-GB" sz="1200">
                <a:solidFill>
                  <a:srgbClr val="9E9E9E"/>
                </a:solidFill>
                <a:latin typeface="Mada"/>
                <a:ea typeface="Mada"/>
                <a:cs typeface="Mada"/>
                <a:sym typeface="Mada"/>
              </a:rPr>
              <a:t>(Landmark of inguinal ligament)</a:t>
            </a:r>
            <a:r>
              <a:rPr lang="en-GB" sz="1200">
                <a:solidFill>
                  <a:srgbClr val="1C4588"/>
                </a:solidFill>
                <a:latin typeface="Mada"/>
                <a:ea typeface="Mada"/>
                <a:cs typeface="Mada"/>
                <a:sym typeface="Mada"/>
              </a:rPr>
              <a:t>, in contrast to a femoral hernia, which bulges below and lateral to the tubercle (Figure B)</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Clearly visible when patient </a:t>
            </a:r>
            <a:r>
              <a:rPr b="1" lang="en-GB" sz="1200">
                <a:solidFill>
                  <a:srgbClr val="CEA320"/>
                </a:solidFill>
                <a:latin typeface="Mada"/>
                <a:ea typeface="Mada"/>
                <a:cs typeface="Mada"/>
                <a:sym typeface="Mada"/>
              </a:rPr>
              <a:t>stands</a:t>
            </a:r>
            <a:r>
              <a:rPr lang="en-GB" sz="1200">
                <a:solidFill>
                  <a:srgbClr val="1C4588"/>
                </a:solidFill>
                <a:latin typeface="Mada"/>
                <a:ea typeface="Mada"/>
                <a:cs typeface="Mada"/>
                <a:sym typeface="Mada"/>
              </a:rPr>
              <a:t>, or asked to </a:t>
            </a:r>
            <a:r>
              <a:rPr b="1" lang="en-GB" sz="1200">
                <a:solidFill>
                  <a:srgbClr val="1C4588"/>
                </a:solidFill>
                <a:latin typeface="Mada"/>
                <a:ea typeface="Mada"/>
                <a:cs typeface="Mada"/>
                <a:sym typeface="Mada"/>
              </a:rPr>
              <a:t>cough,</a:t>
            </a:r>
            <a:r>
              <a:rPr lang="en-GB" sz="1200">
                <a:solidFill>
                  <a:srgbClr val="1C4588"/>
                </a:solidFill>
                <a:latin typeface="Mada"/>
                <a:ea typeface="Mada"/>
                <a:cs typeface="Mada"/>
                <a:sym typeface="Mada"/>
              </a:rPr>
              <a:t> and reduces when</a:t>
            </a:r>
            <a:r>
              <a:rPr b="1" lang="en-GB" sz="1200">
                <a:solidFill>
                  <a:srgbClr val="CEA320"/>
                </a:solidFill>
                <a:latin typeface="Mada"/>
                <a:ea typeface="Mada"/>
                <a:cs typeface="Mada"/>
                <a:sym typeface="Mada"/>
              </a:rPr>
              <a:t> lying down</a:t>
            </a:r>
            <a:endParaRPr b="1"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If you couldn’t find a protrusion, look for asymmetry (Bilateral hernia is uncommon, and if present they wouldn’t be symmetrical)</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If you also couldn’t (Like in obese patients), try to palpate the cough impulse</a:t>
            </a:r>
            <a:endParaRPr sz="1200">
              <a:solidFill>
                <a:srgbClr val="999999"/>
              </a:solidFill>
              <a:latin typeface="Mada"/>
              <a:ea typeface="Mada"/>
              <a:cs typeface="Mada"/>
              <a:sym typeface="Mada"/>
            </a:endParaRPr>
          </a:p>
        </p:txBody>
      </p:sp>
      <p:pic>
        <p:nvPicPr>
          <p:cNvPr id="470" name="Google Shape;470;p21"/>
          <p:cNvPicPr preferRelativeResize="0"/>
          <p:nvPr/>
        </p:nvPicPr>
        <p:blipFill>
          <a:blip r:embed="rId4">
            <a:alphaModFix/>
          </a:blip>
          <a:stretch>
            <a:fillRect/>
          </a:stretch>
        </p:blipFill>
        <p:spPr>
          <a:xfrm>
            <a:off x="1314849" y="7402877"/>
            <a:ext cx="1519975" cy="1605922"/>
          </a:xfrm>
          <a:prstGeom prst="rect">
            <a:avLst/>
          </a:prstGeom>
          <a:noFill/>
          <a:ln>
            <a:noFill/>
          </a:ln>
        </p:spPr>
      </p:pic>
      <p:sp>
        <p:nvSpPr>
          <p:cNvPr id="471" name="Google Shape;471;p21"/>
          <p:cNvSpPr txBox="1"/>
          <p:nvPr/>
        </p:nvSpPr>
        <p:spPr>
          <a:xfrm>
            <a:off x="2644826" y="7331475"/>
            <a:ext cx="92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6D77"/>
                </a:solidFill>
                <a:highlight>
                  <a:srgbClr val="EDF9F9"/>
                </a:highlight>
                <a:latin typeface="Lora"/>
                <a:ea typeface="Lora"/>
                <a:cs typeface="Lora"/>
                <a:sym typeface="Lora"/>
              </a:rPr>
              <a:t>B</a:t>
            </a:r>
            <a:endParaRPr b="1" sz="2000">
              <a:solidFill>
                <a:srgbClr val="006D77"/>
              </a:solidFill>
              <a:highlight>
                <a:srgbClr val="EDF9F9"/>
              </a:highlight>
              <a:latin typeface="Lora"/>
              <a:ea typeface="Lora"/>
              <a:cs typeface="Lora"/>
              <a:sym typeface="Lora"/>
            </a:endParaRPr>
          </a:p>
        </p:txBody>
      </p:sp>
      <p:pic>
        <p:nvPicPr>
          <p:cNvPr id="472" name="Google Shape;472;p21"/>
          <p:cNvPicPr preferRelativeResize="0"/>
          <p:nvPr/>
        </p:nvPicPr>
        <p:blipFill>
          <a:blip r:embed="rId5">
            <a:alphaModFix/>
          </a:blip>
          <a:stretch>
            <a:fillRect/>
          </a:stretch>
        </p:blipFill>
        <p:spPr>
          <a:xfrm>
            <a:off x="1448536" y="9068275"/>
            <a:ext cx="1329950" cy="963327"/>
          </a:xfrm>
          <a:prstGeom prst="rect">
            <a:avLst/>
          </a:prstGeom>
          <a:noFill/>
          <a:ln>
            <a:noFill/>
          </a:ln>
        </p:spPr>
      </p:pic>
      <p:sp>
        <p:nvSpPr>
          <p:cNvPr id="473" name="Google Shape;473;p21"/>
          <p:cNvSpPr/>
          <p:nvPr/>
        </p:nvSpPr>
        <p:spPr>
          <a:xfrm>
            <a:off x="630575" y="5838100"/>
            <a:ext cx="2131800" cy="32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1C4588"/>
                </a:solidFill>
                <a:latin typeface="Mada"/>
                <a:ea typeface="Mada"/>
                <a:cs typeface="Mada"/>
                <a:sym typeface="Mada"/>
              </a:rPr>
              <a:t>Reference Pictures</a:t>
            </a:r>
            <a:endParaRPr b="1" sz="1500">
              <a:solidFill>
                <a:srgbClr val="1C4588"/>
              </a:solidFill>
              <a:latin typeface="Mada"/>
              <a:ea typeface="Mada"/>
              <a:cs typeface="Mada"/>
              <a:sym typeface="Mada"/>
            </a:endParaRPr>
          </a:p>
        </p:txBody>
      </p:sp>
      <p:sp>
        <p:nvSpPr>
          <p:cNvPr id="474" name="Google Shape;474;p21"/>
          <p:cNvSpPr txBox="1"/>
          <p:nvPr/>
        </p:nvSpPr>
        <p:spPr>
          <a:xfrm>
            <a:off x="2589551" y="6188475"/>
            <a:ext cx="92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6D77"/>
                </a:solidFill>
                <a:highlight>
                  <a:srgbClr val="EDF9F9"/>
                </a:highlight>
                <a:latin typeface="Lora"/>
                <a:ea typeface="Lora"/>
                <a:cs typeface="Lora"/>
                <a:sym typeface="Lora"/>
              </a:rPr>
              <a:t>A</a:t>
            </a:r>
            <a:endParaRPr b="1" sz="2000">
              <a:solidFill>
                <a:srgbClr val="006D77"/>
              </a:solidFill>
              <a:highlight>
                <a:srgbClr val="EDF9F9"/>
              </a:highlight>
              <a:latin typeface="Lora"/>
              <a:ea typeface="Lora"/>
              <a:cs typeface="Lora"/>
              <a:sym typeface="Lora"/>
            </a:endParaRPr>
          </a:p>
        </p:txBody>
      </p:sp>
      <p:sp>
        <p:nvSpPr>
          <p:cNvPr id="475" name="Google Shape;475;p21"/>
          <p:cNvSpPr txBox="1"/>
          <p:nvPr/>
        </p:nvSpPr>
        <p:spPr>
          <a:xfrm>
            <a:off x="790501" y="1137075"/>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Indirect Inguinal Hernia</a:t>
            </a:r>
            <a:endParaRPr b="1" sz="2500">
              <a:solidFill>
                <a:srgbClr val="FFDDD2"/>
              </a:solidFill>
              <a:latin typeface="Lora"/>
              <a:ea typeface="Lora"/>
              <a:cs typeface="Lora"/>
              <a:sym typeface="Lora"/>
            </a:endParaRPr>
          </a:p>
        </p:txBody>
      </p:sp>
      <p:sp>
        <p:nvSpPr>
          <p:cNvPr id="476" name="Google Shape;476;p21"/>
          <p:cNvSpPr txBox="1"/>
          <p:nvPr/>
        </p:nvSpPr>
        <p:spPr>
          <a:xfrm>
            <a:off x="763000" y="53418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01</a:t>
            </a:r>
            <a:endParaRPr b="1" sz="6000">
              <a:solidFill>
                <a:srgbClr val="EDF9F9"/>
              </a:solidFill>
              <a:latin typeface="Reenie Beanie"/>
              <a:ea typeface="Reenie Beanie"/>
              <a:cs typeface="Reenie Beanie"/>
              <a:sym typeface="Reenie Beanie"/>
            </a:endParaRPr>
          </a:p>
        </p:txBody>
      </p:sp>
      <p:grpSp>
        <p:nvGrpSpPr>
          <p:cNvPr id="477" name="Google Shape;477;p21"/>
          <p:cNvGrpSpPr/>
          <p:nvPr/>
        </p:nvGrpSpPr>
        <p:grpSpPr>
          <a:xfrm rot="-5400000">
            <a:off x="547338" y="2407350"/>
            <a:ext cx="901525" cy="72900"/>
            <a:chOff x="5441200" y="3755900"/>
            <a:chExt cx="901525" cy="72900"/>
          </a:xfrm>
        </p:grpSpPr>
        <p:sp>
          <p:nvSpPr>
            <p:cNvPr id="478" name="Google Shape;478;p21"/>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79" name="Google Shape;479;p21"/>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80" name="Google Shape;480;p21"/>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81" name="Google Shape;481;p21"/>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82" name="Google Shape;482;p21"/>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83" name="Google Shape;483;p21"/>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grpSp>
        <p:nvGrpSpPr>
          <p:cNvPr id="484" name="Google Shape;484;p21"/>
          <p:cNvGrpSpPr/>
          <p:nvPr/>
        </p:nvGrpSpPr>
        <p:grpSpPr>
          <a:xfrm rot="-5400000">
            <a:off x="6110538" y="2407350"/>
            <a:ext cx="901525" cy="72900"/>
            <a:chOff x="5441200" y="3755900"/>
            <a:chExt cx="901525" cy="72900"/>
          </a:xfrm>
        </p:grpSpPr>
        <p:sp>
          <p:nvSpPr>
            <p:cNvPr id="485" name="Google Shape;485;p21"/>
            <p:cNvSpPr/>
            <p:nvPr/>
          </p:nvSpPr>
          <p:spPr>
            <a:xfrm>
              <a:off x="54412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86" name="Google Shape;486;p21"/>
            <p:cNvSpPr/>
            <p:nvPr/>
          </p:nvSpPr>
          <p:spPr>
            <a:xfrm>
              <a:off x="56069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87" name="Google Shape;487;p21"/>
            <p:cNvSpPr/>
            <p:nvPr/>
          </p:nvSpPr>
          <p:spPr>
            <a:xfrm>
              <a:off x="577265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88" name="Google Shape;488;p21"/>
            <p:cNvSpPr/>
            <p:nvPr/>
          </p:nvSpPr>
          <p:spPr>
            <a:xfrm>
              <a:off x="593837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89" name="Google Shape;489;p21"/>
            <p:cNvSpPr/>
            <p:nvPr/>
          </p:nvSpPr>
          <p:spPr>
            <a:xfrm>
              <a:off x="6104100"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90" name="Google Shape;490;p21"/>
            <p:cNvSpPr/>
            <p:nvPr/>
          </p:nvSpPr>
          <p:spPr>
            <a:xfrm>
              <a:off x="6269825" y="3755900"/>
              <a:ext cx="72900" cy="72900"/>
            </a:xfrm>
            <a:prstGeom prst="rect">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grpSp>
      <p:sp>
        <p:nvSpPr>
          <p:cNvPr id="491" name="Google Shape;491;p21"/>
          <p:cNvSpPr txBox="1"/>
          <p:nvPr/>
        </p:nvSpPr>
        <p:spPr>
          <a:xfrm>
            <a:off x="1095675" y="1430125"/>
            <a:ext cx="5331300" cy="2378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The </a:t>
            </a:r>
            <a:r>
              <a:rPr b="1" lang="en-GB" sz="1200">
                <a:latin typeface="Mada"/>
                <a:ea typeface="Mada"/>
                <a:cs typeface="Mada"/>
                <a:sym typeface="Mada"/>
              </a:rPr>
              <a:t>most common </a:t>
            </a:r>
            <a:r>
              <a:rPr lang="en-GB" sz="1200">
                <a:latin typeface="Mada"/>
                <a:ea typeface="Mada"/>
                <a:cs typeface="Mada"/>
                <a:sym typeface="Mada"/>
              </a:rPr>
              <a:t>Hernia</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latin typeface="Mada"/>
                <a:ea typeface="Mada"/>
                <a:cs typeface="Mada"/>
                <a:sym typeface="Mada"/>
              </a:rPr>
              <a:t>Predisposing factors are</a:t>
            </a:r>
            <a:r>
              <a:rPr lang="en-GB" sz="1200">
                <a:latin typeface="Mada"/>
                <a:ea typeface="Mada"/>
                <a:cs typeface="Mada"/>
                <a:sym typeface="Mada"/>
              </a:rPr>
              <a:t>: Persistence of a </a:t>
            </a:r>
            <a:r>
              <a:rPr lang="en-GB" sz="1200">
                <a:solidFill>
                  <a:srgbClr val="CEA320"/>
                </a:solidFill>
                <a:latin typeface="Mada"/>
                <a:ea typeface="Mada"/>
                <a:cs typeface="Mada"/>
                <a:sym typeface="Mada"/>
              </a:rPr>
              <a:t>patent processus vaginalis </a:t>
            </a:r>
            <a:r>
              <a:rPr lang="en-GB" sz="1200">
                <a:latin typeface="Mada"/>
                <a:ea typeface="Mada"/>
                <a:cs typeface="Mada"/>
                <a:sym typeface="Mada"/>
              </a:rPr>
              <a:t>which is the primary causative factor i</a:t>
            </a:r>
            <a:r>
              <a:rPr b="1" lang="en-GB" sz="1200">
                <a:latin typeface="Mada"/>
                <a:ea typeface="Mada"/>
                <a:cs typeface="Mada"/>
                <a:sym typeface="Mada"/>
              </a:rPr>
              <a:t>n pediatric population</a:t>
            </a:r>
            <a:r>
              <a:rPr lang="en-GB" sz="1200">
                <a:latin typeface="Mada"/>
                <a:ea typeface="Mada"/>
                <a:cs typeface="Mada"/>
                <a:sym typeface="Mada"/>
              </a:rPr>
              <a:t>; in adults, the case is likely multifactorial </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latin typeface="Mada"/>
                <a:ea typeface="Mada"/>
                <a:cs typeface="Mada"/>
                <a:sym typeface="Mada"/>
              </a:rPr>
              <a:t>An indirect inguinal hernia enters the internal (deep) inguinal ring and descends </a:t>
            </a:r>
            <a:r>
              <a:rPr b="1" lang="en-GB" sz="1200">
                <a:latin typeface="Mada"/>
                <a:ea typeface="Mada"/>
                <a:cs typeface="Mada"/>
                <a:sym typeface="Mada"/>
              </a:rPr>
              <a:t>within the coverings of the spermatic cord</a:t>
            </a:r>
            <a:r>
              <a:rPr lang="en-GB" sz="1200">
                <a:latin typeface="Mada"/>
                <a:ea typeface="Mada"/>
                <a:cs typeface="Mada"/>
                <a:sym typeface="Mada"/>
              </a:rPr>
              <a:t> so that it can pass into the scrotum, the so-called inguino-scrotal hernia.</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 enters the inguinal canal. So, it will protrude above inguinal ligament, and </a:t>
            </a:r>
            <a:r>
              <a:rPr b="1" lang="en-GB" sz="1200">
                <a:solidFill>
                  <a:srgbClr val="6AA84F"/>
                </a:solidFill>
                <a:latin typeface="Mada"/>
                <a:ea typeface="Mada"/>
                <a:cs typeface="Mada"/>
                <a:sym typeface="Mada"/>
              </a:rPr>
              <a:t>lateral to the inferior epigastric artery,</a:t>
            </a:r>
            <a:r>
              <a:rPr lang="en-GB" sz="1200">
                <a:solidFill>
                  <a:srgbClr val="6AA84F"/>
                </a:solidFill>
                <a:latin typeface="Mada"/>
                <a:ea typeface="Mada"/>
                <a:cs typeface="Mada"/>
                <a:sym typeface="Mada"/>
              </a:rPr>
              <a:t> this protrusion may remain in the inguinal region, or extend </a:t>
            </a:r>
            <a:r>
              <a:rPr b="1" lang="en-GB" sz="1200">
                <a:solidFill>
                  <a:srgbClr val="6AA84F"/>
                </a:solidFill>
                <a:latin typeface="Mada"/>
                <a:ea typeface="Mada"/>
                <a:cs typeface="Mada"/>
                <a:sym typeface="Mada"/>
              </a:rPr>
              <a:t>by passing above the inguinal ligament</a:t>
            </a:r>
            <a:r>
              <a:rPr lang="en-GB" sz="1200">
                <a:solidFill>
                  <a:srgbClr val="6AA84F"/>
                </a:solidFill>
                <a:latin typeface="Mada"/>
                <a:ea typeface="Mada"/>
                <a:cs typeface="Mada"/>
                <a:sym typeface="Mada"/>
              </a:rPr>
              <a:t> to the scrotum.</a:t>
            </a:r>
            <a:endParaRPr sz="1200">
              <a:solidFill>
                <a:srgbClr val="6AA84F"/>
              </a:solidFill>
              <a:latin typeface="Mada"/>
              <a:ea typeface="Mada"/>
              <a:cs typeface="Mada"/>
              <a:sym typeface="Mada"/>
            </a:endParaRPr>
          </a:p>
        </p:txBody>
      </p:sp>
      <p:grpSp>
        <p:nvGrpSpPr>
          <p:cNvPr id="492" name="Google Shape;492;p21"/>
          <p:cNvGrpSpPr/>
          <p:nvPr/>
        </p:nvGrpSpPr>
        <p:grpSpPr>
          <a:xfrm>
            <a:off x="343944" y="3684240"/>
            <a:ext cx="467181" cy="476434"/>
            <a:chOff x="2410712" y="2415450"/>
            <a:chExt cx="312600" cy="312600"/>
          </a:xfrm>
        </p:grpSpPr>
        <p:sp>
          <p:nvSpPr>
            <p:cNvPr id="493" name="Google Shape;493;p2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21"/>
          <p:cNvSpPr txBox="1"/>
          <p:nvPr/>
        </p:nvSpPr>
        <p:spPr>
          <a:xfrm>
            <a:off x="801225" y="37108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Features</a:t>
            </a:r>
            <a:endParaRPr b="1" sz="1800">
              <a:solidFill>
                <a:srgbClr val="006D77"/>
              </a:solidFill>
              <a:highlight>
                <a:srgbClr val="EDF9F9"/>
              </a:highlight>
              <a:latin typeface="Lora"/>
              <a:ea typeface="Lora"/>
              <a:cs typeface="Lora"/>
              <a:sym typeface="Lora"/>
            </a:endParaRPr>
          </a:p>
        </p:txBody>
      </p:sp>
      <p:sp>
        <p:nvSpPr>
          <p:cNvPr id="496" name="Google Shape;496;p21"/>
          <p:cNvSpPr txBox="1"/>
          <p:nvPr/>
        </p:nvSpPr>
        <p:spPr>
          <a:xfrm>
            <a:off x="4861400" y="5173475"/>
            <a:ext cx="2431800" cy="692700"/>
          </a:xfrm>
          <a:prstGeom prst="rect">
            <a:avLst/>
          </a:prstGeom>
          <a:noFill/>
          <a:ln>
            <a:noFill/>
          </a:ln>
        </p:spPr>
        <p:txBody>
          <a:bodyPr anchorCtr="0" anchor="t" bIns="91425" lIns="91425" spcFirstLastPara="1" rIns="91425" wrap="square" tIns="91425">
            <a:spAutoFit/>
          </a:bodyPr>
          <a:lstStyle/>
          <a:p>
            <a:pPr indent="-298450" lvl="0" marL="4572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is unusual for a patient to present with a lump without a pain </a:t>
            </a:r>
            <a:endParaRPr sz="1100">
              <a:solidFill>
                <a:srgbClr val="1C4588"/>
              </a:solidFill>
              <a:latin typeface="Mada"/>
              <a:ea typeface="Mada"/>
              <a:cs typeface="Mada"/>
              <a:sym typeface="Mada"/>
            </a:endParaRPr>
          </a:p>
        </p:txBody>
      </p:sp>
      <p:sp>
        <p:nvSpPr>
          <p:cNvPr id="497" name="Google Shape;497;p21"/>
          <p:cNvSpPr/>
          <p:nvPr/>
        </p:nvSpPr>
        <p:spPr>
          <a:xfrm>
            <a:off x="2736839" y="4247738"/>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none"/>
            <a:tailEnd len="med" w="med" type="none"/>
          </a:ln>
        </p:spPr>
      </p:sp>
      <p:sp>
        <p:nvSpPr>
          <p:cNvPr id="498" name="Google Shape;498;p21"/>
          <p:cNvSpPr/>
          <p:nvPr/>
        </p:nvSpPr>
        <p:spPr>
          <a:xfrm>
            <a:off x="3542241" y="4327096"/>
            <a:ext cx="1005963" cy="1315505"/>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FFDDD2"/>
            </a:solidFill>
            <a:prstDash val="solid"/>
            <a:round/>
            <a:headEnd len="med" w="med" type="none"/>
            <a:tailEnd len="med" w="med" type="none"/>
          </a:ln>
        </p:spPr>
      </p:sp>
      <p:sp>
        <p:nvSpPr>
          <p:cNvPr id="499" name="Google Shape;499;p21"/>
          <p:cNvSpPr/>
          <p:nvPr/>
        </p:nvSpPr>
        <p:spPr>
          <a:xfrm>
            <a:off x="3214210" y="4388819"/>
            <a:ext cx="1005900" cy="982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1"/>
          <p:cNvSpPr/>
          <p:nvPr/>
        </p:nvSpPr>
        <p:spPr>
          <a:xfrm>
            <a:off x="2587515" y="4696383"/>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1"/>
          <p:cNvSpPr/>
          <p:nvPr/>
        </p:nvSpPr>
        <p:spPr>
          <a:xfrm rot="1849625">
            <a:off x="4271415" y="5234377"/>
            <a:ext cx="456195" cy="3693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p:nvPr/>
        </p:nvSpPr>
        <p:spPr>
          <a:xfrm rot="5197861">
            <a:off x="4275346" y="4132389"/>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1"/>
          <p:cNvSpPr txBox="1"/>
          <p:nvPr/>
        </p:nvSpPr>
        <p:spPr>
          <a:xfrm flipH="1">
            <a:off x="2513344" y="461646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006D77"/>
                </a:solidFill>
                <a:latin typeface="Pathway Gothic One"/>
                <a:ea typeface="Pathway Gothic One"/>
                <a:cs typeface="Pathway Gothic One"/>
                <a:sym typeface="Pathway Gothic One"/>
              </a:rPr>
              <a:t>01</a:t>
            </a:r>
            <a:endParaRPr sz="2200">
              <a:solidFill>
                <a:srgbClr val="006D77"/>
              </a:solidFill>
              <a:latin typeface="Pathway Gothic One"/>
              <a:ea typeface="Pathway Gothic One"/>
              <a:cs typeface="Pathway Gothic One"/>
              <a:sym typeface="Pathway Gothic One"/>
            </a:endParaRPr>
          </a:p>
        </p:txBody>
      </p:sp>
      <p:sp>
        <p:nvSpPr>
          <p:cNvPr id="504" name="Google Shape;504;p21"/>
          <p:cNvSpPr txBox="1"/>
          <p:nvPr/>
        </p:nvSpPr>
        <p:spPr>
          <a:xfrm flipH="1">
            <a:off x="4305775" y="3915634"/>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02</a:t>
            </a:r>
            <a:endParaRPr sz="2200">
              <a:solidFill>
                <a:srgbClr val="006D77"/>
              </a:solidFill>
              <a:latin typeface="Pathway Gothic One"/>
              <a:ea typeface="Pathway Gothic One"/>
              <a:cs typeface="Pathway Gothic One"/>
              <a:sym typeface="Pathway Gothic One"/>
            </a:endParaRPr>
          </a:p>
        </p:txBody>
      </p:sp>
      <p:sp>
        <p:nvSpPr>
          <p:cNvPr id="505" name="Google Shape;505;p21"/>
          <p:cNvSpPr txBox="1"/>
          <p:nvPr/>
        </p:nvSpPr>
        <p:spPr>
          <a:xfrm flipH="1">
            <a:off x="4286949" y="5141920"/>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03</a:t>
            </a:r>
            <a:endParaRPr sz="2200">
              <a:solidFill>
                <a:srgbClr val="006D77"/>
              </a:solidFill>
              <a:latin typeface="Pathway Gothic One"/>
              <a:ea typeface="Pathway Gothic One"/>
              <a:cs typeface="Pathway Gothic One"/>
              <a:sym typeface="Pathway Gothic One"/>
            </a:endParaRPr>
          </a:p>
        </p:txBody>
      </p:sp>
      <p:pic>
        <p:nvPicPr>
          <p:cNvPr id="506" name="Google Shape;506;p21"/>
          <p:cNvPicPr preferRelativeResize="0"/>
          <p:nvPr/>
        </p:nvPicPr>
        <p:blipFill>
          <a:blip r:embed="rId6">
            <a:alphaModFix/>
          </a:blip>
          <a:stretch>
            <a:fillRect/>
          </a:stretch>
        </p:blipFill>
        <p:spPr>
          <a:xfrm>
            <a:off x="3214813" y="4403949"/>
            <a:ext cx="922800" cy="922800"/>
          </a:xfrm>
          <a:prstGeom prst="rect">
            <a:avLst/>
          </a:prstGeom>
          <a:noFill/>
          <a:ln>
            <a:noFill/>
          </a:ln>
        </p:spPr>
      </p:pic>
      <p:sp>
        <p:nvSpPr>
          <p:cNvPr id="507" name="Google Shape;507;p21"/>
          <p:cNvSpPr txBox="1"/>
          <p:nvPr/>
        </p:nvSpPr>
        <p:spPr>
          <a:xfrm>
            <a:off x="4793375" y="3689050"/>
            <a:ext cx="2431800" cy="1569900"/>
          </a:xfrm>
          <a:prstGeom prst="rect">
            <a:avLst/>
          </a:prstGeom>
          <a:noFill/>
          <a:ln>
            <a:noFill/>
          </a:ln>
        </p:spPr>
        <p:txBody>
          <a:bodyPr anchorCtr="0" anchor="t" bIns="91425" lIns="91425" spcFirstLastPara="1" rIns="91425" wrap="square" tIns="91425">
            <a:spAutoFit/>
          </a:bodyPr>
          <a:lstStyle/>
          <a:p>
            <a:pPr indent="-298450" lvl="0" marL="4572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 adults it Develops over months to years</a:t>
            </a:r>
            <a:endParaRPr sz="1100">
              <a:solidFill>
                <a:srgbClr val="1C4588"/>
              </a:solidFill>
              <a:latin typeface="Mada"/>
              <a:ea typeface="Mada"/>
              <a:cs typeface="Mada"/>
              <a:sym typeface="Mada"/>
            </a:endParaRPr>
          </a:p>
          <a:p>
            <a:pPr indent="-298450" lvl="0" marL="457200" rtl="0" algn="l">
              <a:lnSpc>
                <a:spcPct val="100000"/>
              </a:lnSpc>
              <a:spcBef>
                <a:spcPts val="0"/>
              </a:spcBef>
              <a:spcAft>
                <a:spcPts val="0"/>
              </a:spcAft>
              <a:buClr>
                <a:srgbClr val="1C4588"/>
              </a:buClr>
              <a:buSzPts val="1100"/>
              <a:buFont typeface="Mada"/>
              <a:buChar char="●"/>
            </a:pPr>
            <a:r>
              <a:rPr lang="en-GB" sz="1100">
                <a:solidFill>
                  <a:srgbClr val="CC0000"/>
                </a:solidFill>
                <a:latin typeface="Mada"/>
                <a:ea typeface="Mada"/>
                <a:cs typeface="Mada"/>
                <a:sym typeface="Mada"/>
              </a:rPr>
              <a:t>More common in children</a:t>
            </a:r>
            <a:r>
              <a:rPr lang="en-GB" sz="1100">
                <a:solidFill>
                  <a:srgbClr val="1C4588"/>
                </a:solidFill>
                <a:latin typeface="Mada"/>
                <a:ea typeface="Mada"/>
                <a:cs typeface="Mada"/>
                <a:sym typeface="Mada"/>
              </a:rPr>
              <a:t>,  spontaneous resolution </a:t>
            </a:r>
            <a:r>
              <a:rPr b="1" lang="en-GB" sz="1100">
                <a:solidFill>
                  <a:srgbClr val="1C4588"/>
                </a:solidFill>
                <a:latin typeface="Mada"/>
                <a:ea typeface="Mada"/>
                <a:cs typeface="Mada"/>
                <a:sym typeface="Mada"/>
              </a:rPr>
              <a:t>during the first year of life</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1" marL="9144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once the child begins to walk it’s resolution less likely.</a:t>
            </a:r>
            <a:endParaRPr sz="1100">
              <a:solidFill>
                <a:srgbClr val="1C4588"/>
              </a:solidFill>
              <a:latin typeface="Mada"/>
              <a:ea typeface="Mada"/>
              <a:cs typeface="Mada"/>
              <a:sym typeface="Mada"/>
            </a:endParaRPr>
          </a:p>
        </p:txBody>
      </p:sp>
      <p:sp>
        <p:nvSpPr>
          <p:cNvPr id="508" name="Google Shape;508;p21"/>
          <p:cNvSpPr txBox="1"/>
          <p:nvPr/>
        </p:nvSpPr>
        <p:spPr>
          <a:xfrm>
            <a:off x="256300" y="4151175"/>
            <a:ext cx="2316600" cy="1539300"/>
          </a:xfrm>
          <a:prstGeom prst="rect">
            <a:avLst/>
          </a:prstGeom>
          <a:noFill/>
          <a:ln>
            <a:noFill/>
          </a:ln>
        </p:spPr>
        <p:txBody>
          <a:bodyPr anchorCtr="0" anchor="t" bIns="91425" lIns="91425" spcFirstLastPara="1" rIns="91425" wrap="square" tIns="91425">
            <a:spAutoFit/>
          </a:bodyPr>
          <a:lstStyle/>
          <a:p>
            <a:pPr indent="-298450" lvl="0" marL="4572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May remain asymptomatic with some dragging or discomfort in the groin during lifting or straining or at the end of the day</a:t>
            </a:r>
            <a:endParaRPr sz="1100">
              <a:solidFill>
                <a:srgbClr val="1C4588"/>
              </a:solidFill>
              <a:latin typeface="Mada"/>
              <a:ea typeface="Mada"/>
              <a:cs typeface="Mada"/>
              <a:sym typeface="Mada"/>
            </a:endParaRPr>
          </a:p>
          <a:p>
            <a:pPr indent="-298450" lvl="0" marL="4572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Relieved by rest</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Develop over months to years.</a:t>
            </a:r>
            <a:endParaRPr sz="1100">
              <a:solidFill>
                <a:srgbClr val="1C4588"/>
              </a:solidFill>
              <a:latin typeface="Mada"/>
              <a:ea typeface="Mada"/>
              <a:cs typeface="Mada"/>
              <a:sym typeface="Mada"/>
            </a:endParaRPr>
          </a:p>
        </p:txBody>
      </p:sp>
      <p:sp>
        <p:nvSpPr>
          <p:cNvPr id="509" name="Google Shape;509;p21"/>
          <p:cNvSpPr/>
          <p:nvPr/>
        </p:nvSpPr>
        <p:spPr>
          <a:xfrm>
            <a:off x="5026978" y="445697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
          <p:cNvSpPr/>
          <p:nvPr/>
        </p:nvSpPr>
        <p:spPr>
          <a:xfrm>
            <a:off x="1256427" y="171763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1"/>
          <p:cNvSpPr/>
          <p:nvPr/>
        </p:nvSpPr>
        <p:spPr>
          <a:xfrm>
            <a:off x="7072601" y="262900"/>
            <a:ext cx="375000" cy="400800"/>
          </a:xfrm>
          <a:prstGeom prst="star5">
            <a:avLst>
              <a:gd fmla="val 19098" name="adj"/>
              <a:gd fmla="val 105146" name="hf"/>
              <a:gd fmla="val 110557" name="vf"/>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