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Lst>
  <p:sldSz cy="10698475" cx="7589525"/>
  <p:notesSz cx="6858000" cy="9144000"/>
  <p:embeddedFontLst>
    <p:embeddedFont>
      <p:font typeface="Patrick Hand"/>
      <p:regular r:id="rId41"/>
    </p:embeddedFont>
    <p:embeddedFont>
      <p:font typeface="Fredoka One"/>
      <p:regular r:id="rId42"/>
    </p:embeddedFont>
    <p:embeddedFont>
      <p:font typeface="Fjalla One"/>
      <p:regular r:id="rId43"/>
    </p:embeddedFont>
    <p:embeddedFont>
      <p:font typeface="Fira Sans Extra Condensed Medium"/>
      <p:regular r:id="rId44"/>
      <p:bold r:id="rId45"/>
      <p:italic r:id="rId46"/>
      <p:boldItalic r:id="rId47"/>
    </p:embeddedFont>
    <p:embeddedFont>
      <p:font typeface="Pacifico"/>
      <p:regular r:id="rId48"/>
    </p:embeddedFont>
    <p:embeddedFont>
      <p:font typeface="Fira Sans"/>
      <p:regular r:id="rId49"/>
      <p:bold r:id="rId50"/>
      <p:italic r:id="rId51"/>
      <p:boldItalic r:id="rId52"/>
    </p:embeddedFont>
    <p:embeddedFont>
      <p:font typeface="Playfair Display"/>
      <p:regular r:id="rId53"/>
      <p:bold r:id="rId54"/>
      <p:italic r:id="rId55"/>
      <p:boldItalic r:id="rId56"/>
    </p:embeddedFont>
    <p:embeddedFont>
      <p:font typeface="Lato"/>
      <p:regular r:id="rId57"/>
      <p:bold r:id="rId58"/>
      <p:italic r:id="rId59"/>
      <p:boldItalic r:id="rId60"/>
    </p:embeddedFont>
    <p:embeddedFont>
      <p:font typeface="Montserrat"/>
      <p:regular r:id="rId61"/>
      <p:bold r:id="rId62"/>
      <p:italic r:id="rId63"/>
      <p:boldItalic r:id="rId64"/>
    </p:embeddedFont>
    <p:embeddedFont>
      <p:font typeface="Life Savers"/>
      <p:regular r:id="rId65"/>
      <p:bold r:id="rId66"/>
    </p:embeddedFont>
    <p:embeddedFont>
      <p:font typeface="Mada"/>
      <p:regular r:id="rId67"/>
      <p:bold r:id="rId68"/>
    </p:embeddedFont>
    <p:embeddedFont>
      <p:font typeface="Lora"/>
      <p:regular r:id="rId69"/>
      <p:bold r:id="rId70"/>
      <p:italic r:id="rId71"/>
      <p:boldItalic r:id="rId72"/>
    </p:embeddedFont>
    <p:embeddedFont>
      <p:font typeface="Pathway Gothic One"/>
      <p:regular r:id="rId73"/>
    </p:embeddedFont>
    <p:embeddedFont>
      <p:font typeface="Bree Serif"/>
      <p:regular r:id="rId74"/>
    </p:embeddedFont>
    <p:embeddedFont>
      <p:font typeface="Life Savers ExtraBold"/>
      <p:bold r:id="rId7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3370">
          <p15:clr>
            <a:srgbClr val="A4A3A4"/>
          </p15:clr>
        </p15:guide>
        <p15:guide id="2" pos="2390">
          <p15:clr>
            <a:srgbClr val="A4A3A4"/>
          </p15:clr>
        </p15:guide>
        <p15:guide id="3" orient="horz" pos="2721">
          <p15:clr>
            <a:srgbClr val="9AA0A6"/>
          </p15:clr>
        </p15:guide>
        <p15:guide id="4" orient="horz" pos="1266">
          <p15:clr>
            <a:srgbClr val="9AA0A6"/>
          </p15:clr>
        </p15:guide>
        <p15:guide id="5" orient="horz" pos="845">
          <p15:clr>
            <a:srgbClr val="9AA0A6"/>
          </p15:clr>
        </p15:guide>
        <p15:guide id="6" orient="horz" pos="941">
          <p15:clr>
            <a:srgbClr val="9AA0A6"/>
          </p15:clr>
        </p15:guide>
        <p15:guide id="7" orient="horz" pos="2494">
          <p15:clr>
            <a:srgbClr val="9AA0A6"/>
          </p15:clr>
        </p15:guide>
        <p15:guide id="8" orient="horz" pos="2590">
          <p15:clr>
            <a:srgbClr val="9AA0A6"/>
          </p15:clr>
        </p15:guide>
        <p15:guide id="9" orient="horz" pos="1672">
          <p15:clr>
            <a:srgbClr val="9AA0A6"/>
          </p15:clr>
        </p15:guide>
        <p15:guide id="10" orient="horz" pos="1587">
          <p15:clr>
            <a:srgbClr val="9AA0A6"/>
          </p15:clr>
        </p15:guide>
        <p15:guide id="11" orient="horz" pos="1735">
          <p15:clr>
            <a:srgbClr val="9AA0A6"/>
          </p15:clr>
        </p15:guide>
        <p15:guide id="12" orient="horz" pos="160">
          <p15:clr>
            <a:srgbClr val="9AA0A6"/>
          </p15:clr>
        </p15:guide>
        <p15:guide id="13" orient="horz" pos="624">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053A0B27-68BF-4A80-A2E4-0875FD0F7381}">
  <a:tblStyle styleId="{053A0B27-68BF-4A80-A2E4-0875FD0F7381}"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3370" orient="horz"/>
        <p:guide pos="2390"/>
        <p:guide pos="2721" orient="horz"/>
        <p:guide pos="1266" orient="horz"/>
        <p:guide pos="845" orient="horz"/>
        <p:guide pos="941" orient="horz"/>
        <p:guide pos="2494" orient="horz"/>
        <p:guide pos="2590" orient="horz"/>
        <p:guide pos="1672" orient="horz"/>
        <p:guide pos="1587" orient="horz"/>
        <p:guide pos="1735" orient="horz"/>
        <p:guide pos="160" orient="horz"/>
        <p:guide pos="624" orient="horz"/>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font" Target="fonts/FredokaOne-regular.fntdata"/><Relationship Id="rId41" Type="http://schemas.openxmlformats.org/officeDocument/2006/relationships/font" Target="fonts/PatrickHand-regular.fntdata"/><Relationship Id="rId44" Type="http://schemas.openxmlformats.org/officeDocument/2006/relationships/font" Target="fonts/FiraSansExtraCondensedMedium-regular.fntdata"/><Relationship Id="rId43" Type="http://schemas.openxmlformats.org/officeDocument/2006/relationships/font" Target="fonts/FjallaOne-regular.fntdata"/><Relationship Id="rId46" Type="http://schemas.openxmlformats.org/officeDocument/2006/relationships/font" Target="fonts/FiraSansExtraCondensedMedium-italic.fntdata"/><Relationship Id="rId45" Type="http://schemas.openxmlformats.org/officeDocument/2006/relationships/font" Target="fonts/FiraSansExtraCondensedMedium-bold.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48" Type="http://schemas.openxmlformats.org/officeDocument/2006/relationships/font" Target="fonts/Pacifico-regular.fntdata"/><Relationship Id="rId47" Type="http://schemas.openxmlformats.org/officeDocument/2006/relationships/font" Target="fonts/FiraSansExtraCondensedMedium-boldItalic.fntdata"/><Relationship Id="rId49" Type="http://schemas.openxmlformats.org/officeDocument/2006/relationships/font" Target="fonts/FiraSans-regular.fntdata"/><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73" Type="http://schemas.openxmlformats.org/officeDocument/2006/relationships/font" Target="fonts/PathwayGothicOne-regular.fntdata"/><Relationship Id="rId72" Type="http://schemas.openxmlformats.org/officeDocument/2006/relationships/font" Target="fonts/Lora-boldItalic.fntdata"/><Relationship Id="rId31" Type="http://schemas.openxmlformats.org/officeDocument/2006/relationships/slide" Target="slides/slide25.xml"/><Relationship Id="rId75" Type="http://schemas.openxmlformats.org/officeDocument/2006/relationships/font" Target="fonts/LifeSaversExtraBold-bold.fntdata"/><Relationship Id="rId30" Type="http://schemas.openxmlformats.org/officeDocument/2006/relationships/slide" Target="slides/slide24.xml"/><Relationship Id="rId74" Type="http://schemas.openxmlformats.org/officeDocument/2006/relationships/font" Target="fonts/BreeSerif-regular.fntdata"/><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71" Type="http://schemas.openxmlformats.org/officeDocument/2006/relationships/font" Target="fonts/Lora-italic.fntdata"/><Relationship Id="rId70" Type="http://schemas.openxmlformats.org/officeDocument/2006/relationships/font" Target="fonts/Lora-bold.fntdata"/><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62" Type="http://schemas.openxmlformats.org/officeDocument/2006/relationships/font" Target="fonts/Montserrat-bold.fntdata"/><Relationship Id="rId61" Type="http://schemas.openxmlformats.org/officeDocument/2006/relationships/font" Target="fonts/Montserrat-regular.fntdata"/><Relationship Id="rId20" Type="http://schemas.openxmlformats.org/officeDocument/2006/relationships/slide" Target="slides/slide14.xml"/><Relationship Id="rId64" Type="http://schemas.openxmlformats.org/officeDocument/2006/relationships/font" Target="fonts/Montserrat-boldItalic.fntdata"/><Relationship Id="rId63" Type="http://schemas.openxmlformats.org/officeDocument/2006/relationships/font" Target="fonts/Montserrat-italic.fntdata"/><Relationship Id="rId22" Type="http://schemas.openxmlformats.org/officeDocument/2006/relationships/slide" Target="slides/slide16.xml"/><Relationship Id="rId66" Type="http://schemas.openxmlformats.org/officeDocument/2006/relationships/font" Target="fonts/LifeSavers-bold.fntdata"/><Relationship Id="rId21" Type="http://schemas.openxmlformats.org/officeDocument/2006/relationships/slide" Target="slides/slide15.xml"/><Relationship Id="rId65" Type="http://schemas.openxmlformats.org/officeDocument/2006/relationships/font" Target="fonts/LifeSavers-regular.fntdata"/><Relationship Id="rId24" Type="http://schemas.openxmlformats.org/officeDocument/2006/relationships/slide" Target="slides/slide18.xml"/><Relationship Id="rId68" Type="http://schemas.openxmlformats.org/officeDocument/2006/relationships/font" Target="fonts/Mada-bold.fntdata"/><Relationship Id="rId23" Type="http://schemas.openxmlformats.org/officeDocument/2006/relationships/slide" Target="slides/slide17.xml"/><Relationship Id="rId67" Type="http://schemas.openxmlformats.org/officeDocument/2006/relationships/font" Target="fonts/Mada-regular.fntdata"/><Relationship Id="rId60" Type="http://schemas.openxmlformats.org/officeDocument/2006/relationships/font" Target="fonts/Lato-boldItalic.fntdata"/><Relationship Id="rId26" Type="http://schemas.openxmlformats.org/officeDocument/2006/relationships/slide" Target="slides/slide20.xml"/><Relationship Id="rId25" Type="http://schemas.openxmlformats.org/officeDocument/2006/relationships/slide" Target="slides/slide19.xml"/><Relationship Id="rId69" Type="http://schemas.openxmlformats.org/officeDocument/2006/relationships/font" Target="fonts/Lora-regular.fntdata"/><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font" Target="fonts/FiraSans-italic.fntdata"/><Relationship Id="rId50" Type="http://schemas.openxmlformats.org/officeDocument/2006/relationships/font" Target="fonts/FiraSans-bold.fntdata"/><Relationship Id="rId53" Type="http://schemas.openxmlformats.org/officeDocument/2006/relationships/font" Target="fonts/PlayfairDisplay-regular.fntdata"/><Relationship Id="rId52" Type="http://schemas.openxmlformats.org/officeDocument/2006/relationships/font" Target="fonts/FiraSans-boldItalic.fntdata"/><Relationship Id="rId11" Type="http://schemas.openxmlformats.org/officeDocument/2006/relationships/slide" Target="slides/slide5.xml"/><Relationship Id="rId55" Type="http://schemas.openxmlformats.org/officeDocument/2006/relationships/font" Target="fonts/PlayfairDisplay-italic.fntdata"/><Relationship Id="rId10" Type="http://schemas.openxmlformats.org/officeDocument/2006/relationships/slide" Target="slides/slide4.xml"/><Relationship Id="rId54" Type="http://schemas.openxmlformats.org/officeDocument/2006/relationships/font" Target="fonts/PlayfairDisplay-bold.fntdata"/><Relationship Id="rId13" Type="http://schemas.openxmlformats.org/officeDocument/2006/relationships/slide" Target="slides/slide7.xml"/><Relationship Id="rId57" Type="http://schemas.openxmlformats.org/officeDocument/2006/relationships/font" Target="fonts/Lato-regular.fntdata"/><Relationship Id="rId12" Type="http://schemas.openxmlformats.org/officeDocument/2006/relationships/slide" Target="slides/slide6.xml"/><Relationship Id="rId56" Type="http://schemas.openxmlformats.org/officeDocument/2006/relationships/font" Target="fonts/PlayfairDisplay-boldItalic.fntdata"/><Relationship Id="rId15" Type="http://schemas.openxmlformats.org/officeDocument/2006/relationships/slide" Target="slides/slide9.xml"/><Relationship Id="rId59" Type="http://schemas.openxmlformats.org/officeDocument/2006/relationships/font" Target="fonts/Lato-italic.fntdata"/><Relationship Id="rId14" Type="http://schemas.openxmlformats.org/officeDocument/2006/relationships/slide" Target="slides/slide8.xml"/><Relationship Id="rId58" Type="http://schemas.openxmlformats.org/officeDocument/2006/relationships/font" Target="fonts/Lato-bold.fntdata"/><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8" name="Shape 458"/>
        <p:cNvGrpSpPr/>
        <p:nvPr/>
      </p:nvGrpSpPr>
      <p:grpSpPr>
        <a:xfrm>
          <a:off x="0" y="0"/>
          <a:ext cx="0" cy="0"/>
          <a:chOff x="0" y="0"/>
          <a:chExt cx="0" cy="0"/>
        </a:xfrm>
      </p:grpSpPr>
      <p:sp>
        <p:nvSpPr>
          <p:cNvPr id="459" name="Google Shape;459;gc9463271c7_0_186:notes"/>
          <p:cNvSpPr/>
          <p:nvPr>
            <p:ph idx="2" type="sldImg"/>
          </p:nvPr>
        </p:nvSpPr>
        <p:spPr>
          <a:xfrm>
            <a:off x="2213029" y="685800"/>
            <a:ext cx="2432400" cy="3429000"/>
          </a:xfrm>
          <a:custGeom>
            <a:rect b="b" l="l" r="r" t="t"/>
            <a:pathLst>
              <a:path extrusionOk="0" h="120000" w="120000">
                <a:moveTo>
                  <a:pt x="0" y="0"/>
                </a:moveTo>
                <a:lnTo>
                  <a:pt x="120000" y="0"/>
                </a:lnTo>
                <a:lnTo>
                  <a:pt x="120000" y="120000"/>
                </a:lnTo>
                <a:lnTo>
                  <a:pt x="0" y="120000"/>
                </a:lnTo>
                <a:close/>
              </a:path>
            </a:pathLst>
          </a:custGeom>
        </p:spPr>
      </p:sp>
      <p:sp>
        <p:nvSpPr>
          <p:cNvPr id="460" name="Google Shape;460;gc9463271c7_0_1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7" name="Shape 517"/>
        <p:cNvGrpSpPr/>
        <p:nvPr/>
      </p:nvGrpSpPr>
      <p:grpSpPr>
        <a:xfrm>
          <a:off x="0" y="0"/>
          <a:ext cx="0" cy="0"/>
          <a:chOff x="0" y="0"/>
          <a:chExt cx="0" cy="0"/>
        </a:xfrm>
      </p:grpSpPr>
      <p:sp>
        <p:nvSpPr>
          <p:cNvPr id="518" name="Google Shape;518;gc9463271c7_0_302:notes"/>
          <p:cNvSpPr/>
          <p:nvPr>
            <p:ph idx="2" type="sldImg"/>
          </p:nvPr>
        </p:nvSpPr>
        <p:spPr>
          <a:xfrm>
            <a:off x="2213029" y="685800"/>
            <a:ext cx="2432400" cy="3429000"/>
          </a:xfrm>
          <a:custGeom>
            <a:rect b="b" l="l" r="r" t="t"/>
            <a:pathLst>
              <a:path extrusionOk="0" h="120000" w="120000">
                <a:moveTo>
                  <a:pt x="0" y="0"/>
                </a:moveTo>
                <a:lnTo>
                  <a:pt x="120000" y="0"/>
                </a:lnTo>
                <a:lnTo>
                  <a:pt x="120000" y="120000"/>
                </a:lnTo>
                <a:lnTo>
                  <a:pt x="0" y="120000"/>
                </a:lnTo>
                <a:close/>
              </a:path>
            </a:pathLst>
          </a:custGeom>
        </p:spPr>
      </p:sp>
      <p:sp>
        <p:nvSpPr>
          <p:cNvPr id="519" name="Google Shape;519;gc9463271c7_0_3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0" name="Shape 570"/>
        <p:cNvGrpSpPr/>
        <p:nvPr/>
      </p:nvGrpSpPr>
      <p:grpSpPr>
        <a:xfrm>
          <a:off x="0" y="0"/>
          <a:ext cx="0" cy="0"/>
          <a:chOff x="0" y="0"/>
          <a:chExt cx="0" cy="0"/>
        </a:xfrm>
      </p:grpSpPr>
      <p:sp>
        <p:nvSpPr>
          <p:cNvPr id="571" name="Google Shape;571;gbf7abe4e49_1_413:notes"/>
          <p:cNvSpPr/>
          <p:nvPr>
            <p:ph idx="2" type="sldImg"/>
          </p:nvPr>
        </p:nvSpPr>
        <p:spPr>
          <a:xfrm>
            <a:off x="2213029" y="685800"/>
            <a:ext cx="2432400" cy="3429000"/>
          </a:xfrm>
          <a:custGeom>
            <a:rect b="b" l="l" r="r" t="t"/>
            <a:pathLst>
              <a:path extrusionOk="0" h="120000" w="120000">
                <a:moveTo>
                  <a:pt x="0" y="0"/>
                </a:moveTo>
                <a:lnTo>
                  <a:pt x="120000" y="0"/>
                </a:lnTo>
                <a:lnTo>
                  <a:pt x="120000" y="120000"/>
                </a:lnTo>
                <a:lnTo>
                  <a:pt x="0" y="120000"/>
                </a:lnTo>
                <a:close/>
              </a:path>
            </a:pathLst>
          </a:custGeom>
        </p:spPr>
      </p:sp>
      <p:sp>
        <p:nvSpPr>
          <p:cNvPr id="572" name="Google Shape;572;gbf7abe4e49_1_4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9" name="Shape 619"/>
        <p:cNvGrpSpPr/>
        <p:nvPr/>
      </p:nvGrpSpPr>
      <p:grpSpPr>
        <a:xfrm>
          <a:off x="0" y="0"/>
          <a:ext cx="0" cy="0"/>
          <a:chOff x="0" y="0"/>
          <a:chExt cx="0" cy="0"/>
        </a:xfrm>
      </p:grpSpPr>
      <p:sp>
        <p:nvSpPr>
          <p:cNvPr id="620" name="Google Shape;620;gbf7abe4e49_1_593:notes"/>
          <p:cNvSpPr/>
          <p:nvPr>
            <p:ph idx="2" type="sldImg"/>
          </p:nvPr>
        </p:nvSpPr>
        <p:spPr>
          <a:xfrm>
            <a:off x="2213029" y="685800"/>
            <a:ext cx="2432400" cy="3429000"/>
          </a:xfrm>
          <a:custGeom>
            <a:rect b="b" l="l" r="r" t="t"/>
            <a:pathLst>
              <a:path extrusionOk="0" h="120000" w="120000">
                <a:moveTo>
                  <a:pt x="0" y="0"/>
                </a:moveTo>
                <a:lnTo>
                  <a:pt x="120000" y="0"/>
                </a:lnTo>
                <a:lnTo>
                  <a:pt x="120000" y="120000"/>
                </a:lnTo>
                <a:lnTo>
                  <a:pt x="0" y="120000"/>
                </a:lnTo>
                <a:close/>
              </a:path>
            </a:pathLst>
          </a:custGeom>
        </p:spPr>
      </p:sp>
      <p:sp>
        <p:nvSpPr>
          <p:cNvPr id="621" name="Google Shape;621;gbf7abe4e49_1_5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8" name="Shape 698"/>
        <p:cNvGrpSpPr/>
        <p:nvPr/>
      </p:nvGrpSpPr>
      <p:grpSpPr>
        <a:xfrm>
          <a:off x="0" y="0"/>
          <a:ext cx="0" cy="0"/>
          <a:chOff x="0" y="0"/>
          <a:chExt cx="0" cy="0"/>
        </a:xfrm>
      </p:grpSpPr>
      <p:sp>
        <p:nvSpPr>
          <p:cNvPr id="699" name="Google Shape;699;gbf7abe4e49_1_27:notes"/>
          <p:cNvSpPr/>
          <p:nvPr>
            <p:ph idx="2" type="sldImg"/>
          </p:nvPr>
        </p:nvSpPr>
        <p:spPr>
          <a:xfrm>
            <a:off x="2213029" y="685800"/>
            <a:ext cx="2432400" cy="3429000"/>
          </a:xfrm>
          <a:custGeom>
            <a:rect b="b" l="l" r="r" t="t"/>
            <a:pathLst>
              <a:path extrusionOk="0" h="120000" w="120000">
                <a:moveTo>
                  <a:pt x="0" y="0"/>
                </a:moveTo>
                <a:lnTo>
                  <a:pt x="120000" y="0"/>
                </a:lnTo>
                <a:lnTo>
                  <a:pt x="120000" y="120000"/>
                </a:lnTo>
                <a:lnTo>
                  <a:pt x="0" y="120000"/>
                </a:lnTo>
                <a:close/>
              </a:path>
            </a:pathLst>
          </a:custGeom>
        </p:spPr>
      </p:sp>
      <p:sp>
        <p:nvSpPr>
          <p:cNvPr id="700" name="Google Shape;700;gbf7abe4e49_1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9" name="Shape 729"/>
        <p:cNvGrpSpPr/>
        <p:nvPr/>
      </p:nvGrpSpPr>
      <p:grpSpPr>
        <a:xfrm>
          <a:off x="0" y="0"/>
          <a:ext cx="0" cy="0"/>
          <a:chOff x="0" y="0"/>
          <a:chExt cx="0" cy="0"/>
        </a:xfrm>
      </p:grpSpPr>
      <p:sp>
        <p:nvSpPr>
          <p:cNvPr id="730" name="Google Shape;730;gbf7abe4e49_1_71:notes"/>
          <p:cNvSpPr/>
          <p:nvPr>
            <p:ph idx="2" type="sldImg"/>
          </p:nvPr>
        </p:nvSpPr>
        <p:spPr>
          <a:xfrm>
            <a:off x="2213029" y="685800"/>
            <a:ext cx="2432400" cy="3429000"/>
          </a:xfrm>
          <a:custGeom>
            <a:rect b="b" l="l" r="r" t="t"/>
            <a:pathLst>
              <a:path extrusionOk="0" h="120000" w="120000">
                <a:moveTo>
                  <a:pt x="0" y="0"/>
                </a:moveTo>
                <a:lnTo>
                  <a:pt x="120000" y="0"/>
                </a:lnTo>
                <a:lnTo>
                  <a:pt x="120000" y="120000"/>
                </a:lnTo>
                <a:lnTo>
                  <a:pt x="0" y="120000"/>
                </a:lnTo>
                <a:close/>
              </a:path>
            </a:pathLst>
          </a:custGeom>
        </p:spPr>
      </p:sp>
      <p:sp>
        <p:nvSpPr>
          <p:cNvPr id="731" name="Google Shape;731;gbf7abe4e49_1_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6" name="Shape 816"/>
        <p:cNvGrpSpPr/>
        <p:nvPr/>
      </p:nvGrpSpPr>
      <p:grpSpPr>
        <a:xfrm>
          <a:off x="0" y="0"/>
          <a:ext cx="0" cy="0"/>
          <a:chOff x="0" y="0"/>
          <a:chExt cx="0" cy="0"/>
        </a:xfrm>
      </p:grpSpPr>
      <p:sp>
        <p:nvSpPr>
          <p:cNvPr id="817" name="Google Shape;817;gbf7abe4e49_1_103:notes"/>
          <p:cNvSpPr/>
          <p:nvPr>
            <p:ph idx="2" type="sldImg"/>
          </p:nvPr>
        </p:nvSpPr>
        <p:spPr>
          <a:xfrm>
            <a:off x="2213029" y="685800"/>
            <a:ext cx="2432400" cy="3429000"/>
          </a:xfrm>
          <a:custGeom>
            <a:rect b="b" l="l" r="r" t="t"/>
            <a:pathLst>
              <a:path extrusionOk="0" h="120000" w="120000">
                <a:moveTo>
                  <a:pt x="0" y="0"/>
                </a:moveTo>
                <a:lnTo>
                  <a:pt x="120000" y="0"/>
                </a:lnTo>
                <a:lnTo>
                  <a:pt x="120000" y="120000"/>
                </a:lnTo>
                <a:lnTo>
                  <a:pt x="0" y="120000"/>
                </a:lnTo>
                <a:close/>
              </a:path>
            </a:pathLst>
          </a:custGeom>
        </p:spPr>
      </p:sp>
      <p:sp>
        <p:nvSpPr>
          <p:cNvPr id="818" name="Google Shape;818;gbf7abe4e49_1_1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9" name="Shape 859"/>
        <p:cNvGrpSpPr/>
        <p:nvPr/>
      </p:nvGrpSpPr>
      <p:grpSpPr>
        <a:xfrm>
          <a:off x="0" y="0"/>
          <a:ext cx="0" cy="0"/>
          <a:chOff x="0" y="0"/>
          <a:chExt cx="0" cy="0"/>
        </a:xfrm>
      </p:grpSpPr>
      <p:sp>
        <p:nvSpPr>
          <p:cNvPr id="860" name="Google Shape;860;gbf7abe4e49_1_554:notes"/>
          <p:cNvSpPr/>
          <p:nvPr>
            <p:ph idx="2" type="sldImg"/>
          </p:nvPr>
        </p:nvSpPr>
        <p:spPr>
          <a:xfrm>
            <a:off x="2213029" y="685800"/>
            <a:ext cx="2432400" cy="3429000"/>
          </a:xfrm>
          <a:custGeom>
            <a:rect b="b" l="l" r="r" t="t"/>
            <a:pathLst>
              <a:path extrusionOk="0" h="120000" w="120000">
                <a:moveTo>
                  <a:pt x="0" y="0"/>
                </a:moveTo>
                <a:lnTo>
                  <a:pt x="120000" y="0"/>
                </a:lnTo>
                <a:lnTo>
                  <a:pt x="120000" y="120000"/>
                </a:lnTo>
                <a:lnTo>
                  <a:pt x="0" y="120000"/>
                </a:lnTo>
                <a:close/>
              </a:path>
            </a:pathLst>
          </a:custGeom>
        </p:spPr>
      </p:sp>
      <p:sp>
        <p:nvSpPr>
          <p:cNvPr id="861" name="Google Shape;861;gbf7abe4e49_1_5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5" name="Shape 905"/>
        <p:cNvGrpSpPr/>
        <p:nvPr/>
      </p:nvGrpSpPr>
      <p:grpSpPr>
        <a:xfrm>
          <a:off x="0" y="0"/>
          <a:ext cx="0" cy="0"/>
          <a:chOff x="0" y="0"/>
          <a:chExt cx="0" cy="0"/>
        </a:xfrm>
      </p:grpSpPr>
      <p:sp>
        <p:nvSpPr>
          <p:cNvPr id="906" name="Google Shape;906;gbf7abe4e49_1_570:notes"/>
          <p:cNvSpPr/>
          <p:nvPr>
            <p:ph idx="2" type="sldImg"/>
          </p:nvPr>
        </p:nvSpPr>
        <p:spPr>
          <a:xfrm>
            <a:off x="2213029" y="685800"/>
            <a:ext cx="2432400" cy="3429000"/>
          </a:xfrm>
          <a:custGeom>
            <a:rect b="b" l="l" r="r" t="t"/>
            <a:pathLst>
              <a:path extrusionOk="0" h="120000" w="120000">
                <a:moveTo>
                  <a:pt x="0" y="0"/>
                </a:moveTo>
                <a:lnTo>
                  <a:pt x="120000" y="0"/>
                </a:lnTo>
                <a:lnTo>
                  <a:pt x="120000" y="120000"/>
                </a:lnTo>
                <a:lnTo>
                  <a:pt x="0" y="120000"/>
                </a:lnTo>
                <a:close/>
              </a:path>
            </a:pathLst>
          </a:custGeom>
        </p:spPr>
      </p:sp>
      <p:sp>
        <p:nvSpPr>
          <p:cNvPr id="907" name="Google Shape;907;gbf7abe4e49_1_5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0" name="Shape 980"/>
        <p:cNvGrpSpPr/>
        <p:nvPr/>
      </p:nvGrpSpPr>
      <p:grpSpPr>
        <a:xfrm>
          <a:off x="0" y="0"/>
          <a:ext cx="0" cy="0"/>
          <a:chOff x="0" y="0"/>
          <a:chExt cx="0" cy="0"/>
        </a:xfrm>
      </p:grpSpPr>
      <p:sp>
        <p:nvSpPr>
          <p:cNvPr id="981" name="Google Shape;981;gbf7abe4e49_1_582:notes"/>
          <p:cNvSpPr/>
          <p:nvPr>
            <p:ph idx="2" type="sldImg"/>
          </p:nvPr>
        </p:nvSpPr>
        <p:spPr>
          <a:xfrm>
            <a:off x="2213029" y="685800"/>
            <a:ext cx="2432400" cy="3429000"/>
          </a:xfrm>
          <a:custGeom>
            <a:rect b="b" l="l" r="r" t="t"/>
            <a:pathLst>
              <a:path extrusionOk="0" h="120000" w="120000">
                <a:moveTo>
                  <a:pt x="0" y="0"/>
                </a:moveTo>
                <a:lnTo>
                  <a:pt x="120000" y="0"/>
                </a:lnTo>
                <a:lnTo>
                  <a:pt x="120000" y="120000"/>
                </a:lnTo>
                <a:lnTo>
                  <a:pt x="0" y="120000"/>
                </a:lnTo>
                <a:close/>
              </a:path>
            </a:pathLst>
          </a:custGeom>
        </p:spPr>
      </p:sp>
      <p:sp>
        <p:nvSpPr>
          <p:cNvPr id="982" name="Google Shape;982;gbf7abe4e49_1_5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 name="Shape 76"/>
        <p:cNvGrpSpPr/>
        <p:nvPr/>
      </p:nvGrpSpPr>
      <p:grpSpPr>
        <a:xfrm>
          <a:off x="0" y="0"/>
          <a:ext cx="0" cy="0"/>
          <a:chOff x="0" y="0"/>
          <a:chExt cx="0" cy="0"/>
        </a:xfrm>
      </p:grpSpPr>
      <p:sp>
        <p:nvSpPr>
          <p:cNvPr id="77" name="Google Shape;77;gbb6794920e_0_0:notes"/>
          <p:cNvSpPr/>
          <p:nvPr>
            <p:ph idx="2" type="sldImg"/>
          </p:nvPr>
        </p:nvSpPr>
        <p:spPr>
          <a:xfrm>
            <a:off x="2213029" y="685800"/>
            <a:ext cx="2432400" cy="3429000"/>
          </a:xfrm>
          <a:custGeom>
            <a:rect b="b" l="l" r="r" t="t"/>
            <a:pathLst>
              <a:path extrusionOk="0" h="120000" w="120000">
                <a:moveTo>
                  <a:pt x="0" y="0"/>
                </a:moveTo>
                <a:lnTo>
                  <a:pt x="120000" y="0"/>
                </a:lnTo>
                <a:lnTo>
                  <a:pt x="120000" y="120000"/>
                </a:lnTo>
                <a:lnTo>
                  <a:pt x="0" y="120000"/>
                </a:lnTo>
                <a:close/>
              </a:path>
            </a:pathLst>
          </a:custGeom>
        </p:spPr>
      </p:sp>
      <p:sp>
        <p:nvSpPr>
          <p:cNvPr id="78" name="Google Shape;78;gbb6794920e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6" name="Shape 1056"/>
        <p:cNvGrpSpPr/>
        <p:nvPr/>
      </p:nvGrpSpPr>
      <p:grpSpPr>
        <a:xfrm>
          <a:off x="0" y="0"/>
          <a:ext cx="0" cy="0"/>
          <a:chOff x="0" y="0"/>
          <a:chExt cx="0" cy="0"/>
        </a:xfrm>
      </p:grpSpPr>
      <p:sp>
        <p:nvSpPr>
          <p:cNvPr id="1057" name="Google Shape;1057;gc57a989011_0_206:notes"/>
          <p:cNvSpPr/>
          <p:nvPr>
            <p:ph idx="2" type="sldImg"/>
          </p:nvPr>
        </p:nvSpPr>
        <p:spPr>
          <a:xfrm>
            <a:off x="2213029" y="685800"/>
            <a:ext cx="2432400" cy="3429000"/>
          </a:xfrm>
          <a:custGeom>
            <a:rect b="b" l="l" r="r" t="t"/>
            <a:pathLst>
              <a:path extrusionOk="0" h="120000" w="120000">
                <a:moveTo>
                  <a:pt x="0" y="0"/>
                </a:moveTo>
                <a:lnTo>
                  <a:pt x="120000" y="0"/>
                </a:lnTo>
                <a:lnTo>
                  <a:pt x="120000" y="120000"/>
                </a:lnTo>
                <a:lnTo>
                  <a:pt x="0" y="120000"/>
                </a:lnTo>
                <a:close/>
              </a:path>
            </a:pathLst>
          </a:custGeom>
        </p:spPr>
      </p:sp>
      <p:sp>
        <p:nvSpPr>
          <p:cNvPr id="1058" name="Google Shape;1058;gc57a989011_0_2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6" name="Shape 1126"/>
        <p:cNvGrpSpPr/>
        <p:nvPr/>
      </p:nvGrpSpPr>
      <p:grpSpPr>
        <a:xfrm>
          <a:off x="0" y="0"/>
          <a:ext cx="0" cy="0"/>
          <a:chOff x="0" y="0"/>
          <a:chExt cx="0" cy="0"/>
        </a:xfrm>
      </p:grpSpPr>
      <p:sp>
        <p:nvSpPr>
          <p:cNvPr id="1127" name="Google Shape;1127;gc57a989011_0_230:notes"/>
          <p:cNvSpPr/>
          <p:nvPr>
            <p:ph idx="2" type="sldImg"/>
          </p:nvPr>
        </p:nvSpPr>
        <p:spPr>
          <a:xfrm>
            <a:off x="2213029" y="685800"/>
            <a:ext cx="2432400" cy="3429000"/>
          </a:xfrm>
          <a:custGeom>
            <a:rect b="b" l="l" r="r" t="t"/>
            <a:pathLst>
              <a:path extrusionOk="0" h="120000" w="120000">
                <a:moveTo>
                  <a:pt x="0" y="0"/>
                </a:moveTo>
                <a:lnTo>
                  <a:pt x="120000" y="0"/>
                </a:lnTo>
                <a:lnTo>
                  <a:pt x="120000" y="120000"/>
                </a:lnTo>
                <a:lnTo>
                  <a:pt x="0" y="120000"/>
                </a:lnTo>
                <a:close/>
              </a:path>
            </a:pathLst>
          </a:custGeom>
        </p:spPr>
      </p:sp>
      <p:sp>
        <p:nvSpPr>
          <p:cNvPr id="1128" name="Google Shape;1128;gc57a989011_0_2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4" name="Shape 1164"/>
        <p:cNvGrpSpPr/>
        <p:nvPr/>
      </p:nvGrpSpPr>
      <p:grpSpPr>
        <a:xfrm>
          <a:off x="0" y="0"/>
          <a:ext cx="0" cy="0"/>
          <a:chOff x="0" y="0"/>
          <a:chExt cx="0" cy="0"/>
        </a:xfrm>
      </p:grpSpPr>
      <p:sp>
        <p:nvSpPr>
          <p:cNvPr id="1165" name="Google Shape;1165;gc6392ca672_0_76:notes"/>
          <p:cNvSpPr/>
          <p:nvPr>
            <p:ph idx="2" type="sldImg"/>
          </p:nvPr>
        </p:nvSpPr>
        <p:spPr>
          <a:xfrm>
            <a:off x="2213029" y="685800"/>
            <a:ext cx="2432400" cy="3429000"/>
          </a:xfrm>
          <a:custGeom>
            <a:rect b="b" l="l" r="r" t="t"/>
            <a:pathLst>
              <a:path extrusionOk="0" h="120000" w="120000">
                <a:moveTo>
                  <a:pt x="0" y="0"/>
                </a:moveTo>
                <a:lnTo>
                  <a:pt x="120000" y="0"/>
                </a:lnTo>
                <a:lnTo>
                  <a:pt x="120000" y="120000"/>
                </a:lnTo>
                <a:lnTo>
                  <a:pt x="0" y="120000"/>
                </a:lnTo>
                <a:close/>
              </a:path>
            </a:pathLst>
          </a:custGeom>
        </p:spPr>
      </p:sp>
      <p:sp>
        <p:nvSpPr>
          <p:cNvPr id="1166" name="Google Shape;1166;gc6392ca672_0_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8" name="Shape 1188"/>
        <p:cNvGrpSpPr/>
        <p:nvPr/>
      </p:nvGrpSpPr>
      <p:grpSpPr>
        <a:xfrm>
          <a:off x="0" y="0"/>
          <a:ext cx="0" cy="0"/>
          <a:chOff x="0" y="0"/>
          <a:chExt cx="0" cy="0"/>
        </a:xfrm>
      </p:grpSpPr>
      <p:sp>
        <p:nvSpPr>
          <p:cNvPr id="1189" name="Google Shape;1189;gcab7215108_0_25:notes"/>
          <p:cNvSpPr/>
          <p:nvPr>
            <p:ph idx="2" type="sldImg"/>
          </p:nvPr>
        </p:nvSpPr>
        <p:spPr>
          <a:xfrm>
            <a:off x="2213029" y="685800"/>
            <a:ext cx="2432400" cy="3429000"/>
          </a:xfrm>
          <a:custGeom>
            <a:rect b="b" l="l" r="r" t="t"/>
            <a:pathLst>
              <a:path extrusionOk="0" h="120000" w="120000">
                <a:moveTo>
                  <a:pt x="0" y="0"/>
                </a:moveTo>
                <a:lnTo>
                  <a:pt x="120000" y="0"/>
                </a:lnTo>
                <a:lnTo>
                  <a:pt x="120000" y="120000"/>
                </a:lnTo>
                <a:lnTo>
                  <a:pt x="0" y="120000"/>
                </a:lnTo>
                <a:close/>
              </a:path>
            </a:pathLst>
          </a:custGeom>
        </p:spPr>
      </p:sp>
      <p:sp>
        <p:nvSpPr>
          <p:cNvPr id="1190" name="Google Shape;1190;gcab7215108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2" name="Shape 1212"/>
        <p:cNvGrpSpPr/>
        <p:nvPr/>
      </p:nvGrpSpPr>
      <p:grpSpPr>
        <a:xfrm>
          <a:off x="0" y="0"/>
          <a:ext cx="0" cy="0"/>
          <a:chOff x="0" y="0"/>
          <a:chExt cx="0" cy="0"/>
        </a:xfrm>
      </p:grpSpPr>
      <p:sp>
        <p:nvSpPr>
          <p:cNvPr id="1213" name="Google Shape;1213;gcab7215108_0_136:notes"/>
          <p:cNvSpPr/>
          <p:nvPr>
            <p:ph idx="2" type="sldImg"/>
          </p:nvPr>
        </p:nvSpPr>
        <p:spPr>
          <a:xfrm>
            <a:off x="2213029" y="685800"/>
            <a:ext cx="2432400" cy="3429000"/>
          </a:xfrm>
          <a:custGeom>
            <a:rect b="b" l="l" r="r" t="t"/>
            <a:pathLst>
              <a:path extrusionOk="0" h="120000" w="120000">
                <a:moveTo>
                  <a:pt x="0" y="0"/>
                </a:moveTo>
                <a:lnTo>
                  <a:pt x="120000" y="0"/>
                </a:lnTo>
                <a:lnTo>
                  <a:pt x="120000" y="120000"/>
                </a:lnTo>
                <a:lnTo>
                  <a:pt x="0" y="120000"/>
                </a:lnTo>
                <a:close/>
              </a:path>
            </a:pathLst>
          </a:custGeom>
        </p:spPr>
      </p:sp>
      <p:sp>
        <p:nvSpPr>
          <p:cNvPr id="1214" name="Google Shape;1214;gcab7215108_0_1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2" name="Shape 1262"/>
        <p:cNvGrpSpPr/>
        <p:nvPr/>
      </p:nvGrpSpPr>
      <p:grpSpPr>
        <a:xfrm>
          <a:off x="0" y="0"/>
          <a:ext cx="0" cy="0"/>
          <a:chOff x="0" y="0"/>
          <a:chExt cx="0" cy="0"/>
        </a:xfrm>
      </p:grpSpPr>
      <p:sp>
        <p:nvSpPr>
          <p:cNvPr id="1263" name="Google Shape;1263;gcab7215108_0_657:notes"/>
          <p:cNvSpPr/>
          <p:nvPr>
            <p:ph idx="2" type="sldImg"/>
          </p:nvPr>
        </p:nvSpPr>
        <p:spPr>
          <a:xfrm>
            <a:off x="2213029" y="685800"/>
            <a:ext cx="2432400" cy="3429000"/>
          </a:xfrm>
          <a:custGeom>
            <a:rect b="b" l="l" r="r" t="t"/>
            <a:pathLst>
              <a:path extrusionOk="0" h="120000" w="120000">
                <a:moveTo>
                  <a:pt x="0" y="0"/>
                </a:moveTo>
                <a:lnTo>
                  <a:pt x="120000" y="0"/>
                </a:lnTo>
                <a:lnTo>
                  <a:pt x="120000" y="120000"/>
                </a:lnTo>
                <a:lnTo>
                  <a:pt x="0" y="120000"/>
                </a:lnTo>
                <a:close/>
              </a:path>
            </a:pathLst>
          </a:custGeom>
        </p:spPr>
      </p:sp>
      <p:sp>
        <p:nvSpPr>
          <p:cNvPr id="1264" name="Google Shape;1264;gcab7215108_0_6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1" name="Shape 1291"/>
        <p:cNvGrpSpPr/>
        <p:nvPr/>
      </p:nvGrpSpPr>
      <p:grpSpPr>
        <a:xfrm>
          <a:off x="0" y="0"/>
          <a:ext cx="0" cy="0"/>
          <a:chOff x="0" y="0"/>
          <a:chExt cx="0" cy="0"/>
        </a:xfrm>
      </p:grpSpPr>
      <p:sp>
        <p:nvSpPr>
          <p:cNvPr id="1292" name="Google Shape;1292;gcab7215108_0_230:notes"/>
          <p:cNvSpPr/>
          <p:nvPr>
            <p:ph idx="2" type="sldImg"/>
          </p:nvPr>
        </p:nvSpPr>
        <p:spPr>
          <a:xfrm>
            <a:off x="2213029" y="685800"/>
            <a:ext cx="2432400" cy="3429000"/>
          </a:xfrm>
          <a:custGeom>
            <a:rect b="b" l="l" r="r" t="t"/>
            <a:pathLst>
              <a:path extrusionOk="0" h="120000" w="120000">
                <a:moveTo>
                  <a:pt x="0" y="0"/>
                </a:moveTo>
                <a:lnTo>
                  <a:pt x="120000" y="0"/>
                </a:lnTo>
                <a:lnTo>
                  <a:pt x="120000" y="120000"/>
                </a:lnTo>
                <a:lnTo>
                  <a:pt x="0" y="120000"/>
                </a:lnTo>
                <a:close/>
              </a:path>
            </a:pathLst>
          </a:custGeom>
        </p:spPr>
      </p:sp>
      <p:sp>
        <p:nvSpPr>
          <p:cNvPr id="1293" name="Google Shape;1293;gcab7215108_0_2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3" name="Shape 1333"/>
        <p:cNvGrpSpPr/>
        <p:nvPr/>
      </p:nvGrpSpPr>
      <p:grpSpPr>
        <a:xfrm>
          <a:off x="0" y="0"/>
          <a:ext cx="0" cy="0"/>
          <a:chOff x="0" y="0"/>
          <a:chExt cx="0" cy="0"/>
        </a:xfrm>
      </p:grpSpPr>
      <p:sp>
        <p:nvSpPr>
          <p:cNvPr id="1334" name="Google Shape;1334;gcab7215108_0_315:notes"/>
          <p:cNvSpPr/>
          <p:nvPr>
            <p:ph idx="2" type="sldImg"/>
          </p:nvPr>
        </p:nvSpPr>
        <p:spPr>
          <a:xfrm>
            <a:off x="2213029" y="685800"/>
            <a:ext cx="2432400" cy="3429000"/>
          </a:xfrm>
          <a:custGeom>
            <a:rect b="b" l="l" r="r" t="t"/>
            <a:pathLst>
              <a:path extrusionOk="0" h="120000" w="120000">
                <a:moveTo>
                  <a:pt x="0" y="0"/>
                </a:moveTo>
                <a:lnTo>
                  <a:pt x="120000" y="0"/>
                </a:lnTo>
                <a:lnTo>
                  <a:pt x="120000" y="120000"/>
                </a:lnTo>
                <a:lnTo>
                  <a:pt x="0" y="120000"/>
                </a:lnTo>
                <a:close/>
              </a:path>
            </a:pathLst>
          </a:custGeom>
        </p:spPr>
      </p:sp>
      <p:sp>
        <p:nvSpPr>
          <p:cNvPr id="1335" name="Google Shape;1335;gcab7215108_0_3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9" name="Shape 1359"/>
        <p:cNvGrpSpPr/>
        <p:nvPr/>
      </p:nvGrpSpPr>
      <p:grpSpPr>
        <a:xfrm>
          <a:off x="0" y="0"/>
          <a:ext cx="0" cy="0"/>
          <a:chOff x="0" y="0"/>
          <a:chExt cx="0" cy="0"/>
        </a:xfrm>
      </p:grpSpPr>
      <p:sp>
        <p:nvSpPr>
          <p:cNvPr id="1360" name="Google Shape;1360;gcab7215108_0_575:notes"/>
          <p:cNvSpPr/>
          <p:nvPr>
            <p:ph idx="2" type="sldImg"/>
          </p:nvPr>
        </p:nvSpPr>
        <p:spPr>
          <a:xfrm>
            <a:off x="2213029" y="685800"/>
            <a:ext cx="2432400" cy="3429000"/>
          </a:xfrm>
          <a:custGeom>
            <a:rect b="b" l="l" r="r" t="t"/>
            <a:pathLst>
              <a:path extrusionOk="0" h="120000" w="120000">
                <a:moveTo>
                  <a:pt x="0" y="0"/>
                </a:moveTo>
                <a:lnTo>
                  <a:pt x="120000" y="0"/>
                </a:lnTo>
                <a:lnTo>
                  <a:pt x="120000" y="120000"/>
                </a:lnTo>
                <a:lnTo>
                  <a:pt x="0" y="120000"/>
                </a:lnTo>
                <a:close/>
              </a:path>
            </a:pathLst>
          </a:custGeom>
        </p:spPr>
      </p:sp>
      <p:sp>
        <p:nvSpPr>
          <p:cNvPr id="1361" name="Google Shape;1361;gcab7215108_0_5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5" name="Shape 1375"/>
        <p:cNvGrpSpPr/>
        <p:nvPr/>
      </p:nvGrpSpPr>
      <p:grpSpPr>
        <a:xfrm>
          <a:off x="0" y="0"/>
          <a:ext cx="0" cy="0"/>
          <a:chOff x="0" y="0"/>
          <a:chExt cx="0" cy="0"/>
        </a:xfrm>
      </p:grpSpPr>
      <p:sp>
        <p:nvSpPr>
          <p:cNvPr id="1376" name="Google Shape;1376;gcab7215108_0_476:notes"/>
          <p:cNvSpPr/>
          <p:nvPr>
            <p:ph idx="2" type="sldImg"/>
          </p:nvPr>
        </p:nvSpPr>
        <p:spPr>
          <a:xfrm>
            <a:off x="2213029" y="685800"/>
            <a:ext cx="2432400" cy="3429000"/>
          </a:xfrm>
          <a:custGeom>
            <a:rect b="b" l="l" r="r" t="t"/>
            <a:pathLst>
              <a:path extrusionOk="0" h="120000" w="120000">
                <a:moveTo>
                  <a:pt x="0" y="0"/>
                </a:moveTo>
                <a:lnTo>
                  <a:pt x="120000" y="0"/>
                </a:lnTo>
                <a:lnTo>
                  <a:pt x="120000" y="120000"/>
                </a:lnTo>
                <a:lnTo>
                  <a:pt x="0" y="120000"/>
                </a:lnTo>
                <a:close/>
              </a:path>
            </a:pathLst>
          </a:custGeom>
        </p:spPr>
      </p:sp>
      <p:sp>
        <p:nvSpPr>
          <p:cNvPr id="1377" name="Google Shape;1377;gcab7215108_0_4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 name="Shape 100"/>
        <p:cNvGrpSpPr/>
        <p:nvPr/>
      </p:nvGrpSpPr>
      <p:grpSpPr>
        <a:xfrm>
          <a:off x="0" y="0"/>
          <a:ext cx="0" cy="0"/>
          <a:chOff x="0" y="0"/>
          <a:chExt cx="0" cy="0"/>
        </a:xfrm>
      </p:grpSpPr>
      <p:sp>
        <p:nvSpPr>
          <p:cNvPr id="101" name="Google Shape;101;gcab7215108_0_386:notes"/>
          <p:cNvSpPr/>
          <p:nvPr>
            <p:ph idx="2" type="sldImg"/>
          </p:nvPr>
        </p:nvSpPr>
        <p:spPr>
          <a:xfrm>
            <a:off x="2213029" y="685800"/>
            <a:ext cx="2432400" cy="3429000"/>
          </a:xfrm>
          <a:custGeom>
            <a:rect b="b" l="l" r="r" t="t"/>
            <a:pathLst>
              <a:path extrusionOk="0" h="120000" w="120000">
                <a:moveTo>
                  <a:pt x="0" y="0"/>
                </a:moveTo>
                <a:lnTo>
                  <a:pt x="120000" y="0"/>
                </a:lnTo>
                <a:lnTo>
                  <a:pt x="120000" y="120000"/>
                </a:lnTo>
                <a:lnTo>
                  <a:pt x="0" y="120000"/>
                </a:lnTo>
                <a:close/>
              </a:path>
            </a:pathLst>
          </a:custGeom>
        </p:spPr>
      </p:sp>
      <p:sp>
        <p:nvSpPr>
          <p:cNvPr id="102" name="Google Shape;102;gcab7215108_0_3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7" name="Shape 1407"/>
        <p:cNvGrpSpPr/>
        <p:nvPr/>
      </p:nvGrpSpPr>
      <p:grpSpPr>
        <a:xfrm>
          <a:off x="0" y="0"/>
          <a:ext cx="0" cy="0"/>
          <a:chOff x="0" y="0"/>
          <a:chExt cx="0" cy="0"/>
        </a:xfrm>
      </p:grpSpPr>
      <p:sp>
        <p:nvSpPr>
          <p:cNvPr id="1408" name="Google Shape;1408;gcab7215108_0_557:notes"/>
          <p:cNvSpPr/>
          <p:nvPr>
            <p:ph idx="2" type="sldImg"/>
          </p:nvPr>
        </p:nvSpPr>
        <p:spPr>
          <a:xfrm>
            <a:off x="2213029" y="685800"/>
            <a:ext cx="2432400" cy="3429000"/>
          </a:xfrm>
          <a:custGeom>
            <a:rect b="b" l="l" r="r" t="t"/>
            <a:pathLst>
              <a:path extrusionOk="0" h="120000" w="120000">
                <a:moveTo>
                  <a:pt x="0" y="0"/>
                </a:moveTo>
                <a:lnTo>
                  <a:pt x="120000" y="0"/>
                </a:lnTo>
                <a:lnTo>
                  <a:pt x="120000" y="120000"/>
                </a:lnTo>
                <a:lnTo>
                  <a:pt x="0" y="120000"/>
                </a:lnTo>
                <a:close/>
              </a:path>
            </a:pathLst>
          </a:custGeom>
        </p:spPr>
      </p:sp>
      <p:sp>
        <p:nvSpPr>
          <p:cNvPr id="1409" name="Google Shape;1409;gcab7215108_0_5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2" name="Shape 1432"/>
        <p:cNvGrpSpPr/>
        <p:nvPr/>
      </p:nvGrpSpPr>
      <p:grpSpPr>
        <a:xfrm>
          <a:off x="0" y="0"/>
          <a:ext cx="0" cy="0"/>
          <a:chOff x="0" y="0"/>
          <a:chExt cx="0" cy="0"/>
        </a:xfrm>
      </p:grpSpPr>
      <p:sp>
        <p:nvSpPr>
          <p:cNvPr id="1433" name="Google Shape;1433;gcab7215108_0_625:notes"/>
          <p:cNvSpPr/>
          <p:nvPr>
            <p:ph idx="2" type="sldImg"/>
          </p:nvPr>
        </p:nvSpPr>
        <p:spPr>
          <a:xfrm>
            <a:off x="2213029" y="685800"/>
            <a:ext cx="2432400" cy="3429000"/>
          </a:xfrm>
          <a:custGeom>
            <a:rect b="b" l="l" r="r" t="t"/>
            <a:pathLst>
              <a:path extrusionOk="0" h="120000" w="120000">
                <a:moveTo>
                  <a:pt x="0" y="0"/>
                </a:moveTo>
                <a:lnTo>
                  <a:pt x="120000" y="0"/>
                </a:lnTo>
                <a:lnTo>
                  <a:pt x="120000" y="120000"/>
                </a:lnTo>
                <a:lnTo>
                  <a:pt x="0" y="120000"/>
                </a:lnTo>
                <a:close/>
              </a:path>
            </a:pathLst>
          </a:custGeom>
        </p:spPr>
      </p:sp>
      <p:sp>
        <p:nvSpPr>
          <p:cNvPr id="1434" name="Google Shape;1434;gcab7215108_0_6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9" name="Shape 1449"/>
        <p:cNvGrpSpPr/>
        <p:nvPr/>
      </p:nvGrpSpPr>
      <p:grpSpPr>
        <a:xfrm>
          <a:off x="0" y="0"/>
          <a:ext cx="0" cy="0"/>
          <a:chOff x="0" y="0"/>
          <a:chExt cx="0" cy="0"/>
        </a:xfrm>
      </p:grpSpPr>
      <p:sp>
        <p:nvSpPr>
          <p:cNvPr id="1450" name="Google Shape;1450;gcab7215108_0_536:notes"/>
          <p:cNvSpPr/>
          <p:nvPr>
            <p:ph idx="2" type="sldImg"/>
          </p:nvPr>
        </p:nvSpPr>
        <p:spPr>
          <a:xfrm>
            <a:off x="2213029" y="685800"/>
            <a:ext cx="2432400" cy="3429000"/>
          </a:xfrm>
          <a:custGeom>
            <a:rect b="b" l="l" r="r" t="t"/>
            <a:pathLst>
              <a:path extrusionOk="0" h="120000" w="120000">
                <a:moveTo>
                  <a:pt x="0" y="0"/>
                </a:moveTo>
                <a:lnTo>
                  <a:pt x="120000" y="0"/>
                </a:lnTo>
                <a:lnTo>
                  <a:pt x="120000" y="120000"/>
                </a:lnTo>
                <a:lnTo>
                  <a:pt x="0" y="120000"/>
                </a:lnTo>
                <a:close/>
              </a:path>
            </a:pathLst>
          </a:custGeom>
        </p:spPr>
      </p:sp>
      <p:sp>
        <p:nvSpPr>
          <p:cNvPr id="1451" name="Google Shape;1451;gcab7215108_0_5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1" name="Shape 1461"/>
        <p:cNvGrpSpPr/>
        <p:nvPr/>
      </p:nvGrpSpPr>
      <p:grpSpPr>
        <a:xfrm>
          <a:off x="0" y="0"/>
          <a:ext cx="0" cy="0"/>
          <a:chOff x="0" y="0"/>
          <a:chExt cx="0" cy="0"/>
        </a:xfrm>
      </p:grpSpPr>
      <p:sp>
        <p:nvSpPr>
          <p:cNvPr id="1462" name="Google Shape;1462;gbb6794920e_0_33: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1463" name="Google Shape;1463;gbb6794920e_0_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0" name="Shape 1480"/>
        <p:cNvGrpSpPr/>
        <p:nvPr/>
      </p:nvGrpSpPr>
      <p:grpSpPr>
        <a:xfrm>
          <a:off x="0" y="0"/>
          <a:ext cx="0" cy="0"/>
          <a:chOff x="0" y="0"/>
          <a:chExt cx="0" cy="0"/>
        </a:xfrm>
      </p:grpSpPr>
      <p:sp>
        <p:nvSpPr>
          <p:cNvPr id="1481" name="Google Shape;1481;g820d8cd4f9_0_53: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1482" name="Google Shape;1482;g820d8cd4f9_0_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 name="Shape 122"/>
        <p:cNvGrpSpPr/>
        <p:nvPr/>
      </p:nvGrpSpPr>
      <p:grpSpPr>
        <a:xfrm>
          <a:off x="0" y="0"/>
          <a:ext cx="0" cy="0"/>
          <a:chOff x="0" y="0"/>
          <a:chExt cx="0" cy="0"/>
        </a:xfrm>
      </p:grpSpPr>
      <p:sp>
        <p:nvSpPr>
          <p:cNvPr id="123" name="Google Shape;123;gcb86fee984_1_5:notes"/>
          <p:cNvSpPr/>
          <p:nvPr>
            <p:ph idx="2" type="sldImg"/>
          </p:nvPr>
        </p:nvSpPr>
        <p:spPr>
          <a:xfrm>
            <a:off x="2213029" y="685800"/>
            <a:ext cx="2432400" cy="3429000"/>
          </a:xfrm>
          <a:custGeom>
            <a:rect b="b" l="l" r="r" t="t"/>
            <a:pathLst>
              <a:path extrusionOk="0" h="120000" w="120000">
                <a:moveTo>
                  <a:pt x="0" y="0"/>
                </a:moveTo>
                <a:lnTo>
                  <a:pt x="120000" y="0"/>
                </a:lnTo>
                <a:lnTo>
                  <a:pt x="120000" y="120000"/>
                </a:lnTo>
                <a:lnTo>
                  <a:pt x="0" y="120000"/>
                </a:lnTo>
                <a:close/>
              </a:path>
            </a:pathLst>
          </a:custGeom>
        </p:spPr>
      </p:sp>
      <p:sp>
        <p:nvSpPr>
          <p:cNvPr id="124" name="Google Shape;124;gcb86fee984_1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 name="Shape 170"/>
        <p:cNvGrpSpPr/>
        <p:nvPr/>
      </p:nvGrpSpPr>
      <p:grpSpPr>
        <a:xfrm>
          <a:off x="0" y="0"/>
          <a:ext cx="0" cy="0"/>
          <a:chOff x="0" y="0"/>
          <a:chExt cx="0" cy="0"/>
        </a:xfrm>
      </p:grpSpPr>
      <p:sp>
        <p:nvSpPr>
          <p:cNvPr id="171" name="Google Shape;171;gcb86fee984_1_92:notes"/>
          <p:cNvSpPr/>
          <p:nvPr>
            <p:ph idx="2" type="sldImg"/>
          </p:nvPr>
        </p:nvSpPr>
        <p:spPr>
          <a:xfrm>
            <a:off x="2213029" y="685800"/>
            <a:ext cx="2432400" cy="3429000"/>
          </a:xfrm>
          <a:custGeom>
            <a:rect b="b" l="l" r="r" t="t"/>
            <a:pathLst>
              <a:path extrusionOk="0" h="120000" w="120000">
                <a:moveTo>
                  <a:pt x="0" y="0"/>
                </a:moveTo>
                <a:lnTo>
                  <a:pt x="120000" y="0"/>
                </a:lnTo>
                <a:lnTo>
                  <a:pt x="120000" y="120000"/>
                </a:lnTo>
                <a:lnTo>
                  <a:pt x="0" y="120000"/>
                </a:lnTo>
                <a:close/>
              </a:path>
            </a:pathLst>
          </a:custGeom>
        </p:spPr>
      </p:sp>
      <p:sp>
        <p:nvSpPr>
          <p:cNvPr id="172" name="Google Shape;172;gcb86fee984_1_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 name="Shape 217"/>
        <p:cNvGrpSpPr/>
        <p:nvPr/>
      </p:nvGrpSpPr>
      <p:grpSpPr>
        <a:xfrm>
          <a:off x="0" y="0"/>
          <a:ext cx="0" cy="0"/>
          <a:chOff x="0" y="0"/>
          <a:chExt cx="0" cy="0"/>
        </a:xfrm>
      </p:grpSpPr>
      <p:sp>
        <p:nvSpPr>
          <p:cNvPr id="218" name="Google Shape;218;gcb86fee984_1_183:notes"/>
          <p:cNvSpPr/>
          <p:nvPr>
            <p:ph idx="2" type="sldImg"/>
          </p:nvPr>
        </p:nvSpPr>
        <p:spPr>
          <a:xfrm>
            <a:off x="2213029" y="685800"/>
            <a:ext cx="2432400" cy="3429000"/>
          </a:xfrm>
          <a:custGeom>
            <a:rect b="b" l="l" r="r" t="t"/>
            <a:pathLst>
              <a:path extrusionOk="0" h="120000" w="120000">
                <a:moveTo>
                  <a:pt x="0" y="0"/>
                </a:moveTo>
                <a:lnTo>
                  <a:pt x="120000" y="0"/>
                </a:lnTo>
                <a:lnTo>
                  <a:pt x="120000" y="120000"/>
                </a:lnTo>
                <a:lnTo>
                  <a:pt x="0" y="120000"/>
                </a:lnTo>
                <a:close/>
              </a:path>
            </a:pathLst>
          </a:custGeom>
        </p:spPr>
      </p:sp>
      <p:sp>
        <p:nvSpPr>
          <p:cNvPr id="219" name="Google Shape;219;gcb86fee984_1_1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0" name="Shape 250"/>
        <p:cNvGrpSpPr/>
        <p:nvPr/>
      </p:nvGrpSpPr>
      <p:grpSpPr>
        <a:xfrm>
          <a:off x="0" y="0"/>
          <a:ext cx="0" cy="0"/>
          <a:chOff x="0" y="0"/>
          <a:chExt cx="0" cy="0"/>
        </a:xfrm>
      </p:grpSpPr>
      <p:sp>
        <p:nvSpPr>
          <p:cNvPr id="251" name="Google Shape;251;gcb86fee984_1_260:notes"/>
          <p:cNvSpPr/>
          <p:nvPr>
            <p:ph idx="2" type="sldImg"/>
          </p:nvPr>
        </p:nvSpPr>
        <p:spPr>
          <a:xfrm>
            <a:off x="2213029" y="685800"/>
            <a:ext cx="2432400" cy="3429000"/>
          </a:xfrm>
          <a:custGeom>
            <a:rect b="b" l="l" r="r" t="t"/>
            <a:pathLst>
              <a:path extrusionOk="0" h="120000" w="120000">
                <a:moveTo>
                  <a:pt x="0" y="0"/>
                </a:moveTo>
                <a:lnTo>
                  <a:pt x="120000" y="0"/>
                </a:lnTo>
                <a:lnTo>
                  <a:pt x="120000" y="120000"/>
                </a:lnTo>
                <a:lnTo>
                  <a:pt x="0" y="120000"/>
                </a:lnTo>
                <a:close/>
              </a:path>
            </a:pathLst>
          </a:custGeom>
        </p:spPr>
      </p:sp>
      <p:sp>
        <p:nvSpPr>
          <p:cNvPr id="252" name="Google Shape;252;gcb86fee984_1_2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2" name="Shape 322"/>
        <p:cNvGrpSpPr/>
        <p:nvPr/>
      </p:nvGrpSpPr>
      <p:grpSpPr>
        <a:xfrm>
          <a:off x="0" y="0"/>
          <a:ext cx="0" cy="0"/>
          <a:chOff x="0" y="0"/>
          <a:chExt cx="0" cy="0"/>
        </a:xfrm>
      </p:grpSpPr>
      <p:sp>
        <p:nvSpPr>
          <p:cNvPr id="323" name="Google Shape;323;gc9463271c7_0_6:notes"/>
          <p:cNvSpPr/>
          <p:nvPr>
            <p:ph idx="2" type="sldImg"/>
          </p:nvPr>
        </p:nvSpPr>
        <p:spPr>
          <a:xfrm>
            <a:off x="2213029" y="685800"/>
            <a:ext cx="2432400" cy="3429000"/>
          </a:xfrm>
          <a:custGeom>
            <a:rect b="b" l="l" r="r" t="t"/>
            <a:pathLst>
              <a:path extrusionOk="0" h="120000" w="120000">
                <a:moveTo>
                  <a:pt x="0" y="0"/>
                </a:moveTo>
                <a:lnTo>
                  <a:pt x="120000" y="0"/>
                </a:lnTo>
                <a:lnTo>
                  <a:pt x="120000" y="120000"/>
                </a:lnTo>
                <a:lnTo>
                  <a:pt x="0" y="120000"/>
                </a:lnTo>
                <a:close/>
              </a:path>
            </a:pathLst>
          </a:custGeom>
        </p:spPr>
      </p:sp>
      <p:sp>
        <p:nvSpPr>
          <p:cNvPr id="324" name="Google Shape;324;gc9463271c7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3" name="Shape 373"/>
        <p:cNvGrpSpPr/>
        <p:nvPr/>
      </p:nvGrpSpPr>
      <p:grpSpPr>
        <a:xfrm>
          <a:off x="0" y="0"/>
          <a:ext cx="0" cy="0"/>
          <a:chOff x="0" y="0"/>
          <a:chExt cx="0" cy="0"/>
        </a:xfrm>
      </p:grpSpPr>
      <p:sp>
        <p:nvSpPr>
          <p:cNvPr id="374" name="Google Shape;374;gc9463271c7_0_463:notes"/>
          <p:cNvSpPr/>
          <p:nvPr>
            <p:ph idx="2" type="sldImg"/>
          </p:nvPr>
        </p:nvSpPr>
        <p:spPr>
          <a:xfrm>
            <a:off x="2213029" y="685800"/>
            <a:ext cx="2432400" cy="3429000"/>
          </a:xfrm>
          <a:custGeom>
            <a:rect b="b" l="l" r="r" t="t"/>
            <a:pathLst>
              <a:path extrusionOk="0" h="120000" w="120000">
                <a:moveTo>
                  <a:pt x="0" y="0"/>
                </a:moveTo>
                <a:lnTo>
                  <a:pt x="120000" y="0"/>
                </a:lnTo>
                <a:lnTo>
                  <a:pt x="120000" y="120000"/>
                </a:lnTo>
                <a:lnTo>
                  <a:pt x="0" y="120000"/>
                </a:lnTo>
                <a:close/>
              </a:path>
            </a:pathLst>
          </a:custGeom>
        </p:spPr>
      </p:sp>
      <p:sp>
        <p:nvSpPr>
          <p:cNvPr id="375" name="Google Shape;375;gc9463271c7_0_4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258718" y="1548715"/>
            <a:ext cx="7072200" cy="42693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258711" y="5894977"/>
            <a:ext cx="7072200" cy="16485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7032145" y="9699486"/>
            <a:ext cx="455400" cy="818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258711" y="2300739"/>
            <a:ext cx="7072200" cy="40842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258711" y="6556625"/>
            <a:ext cx="7072200" cy="27057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Google Shape;47;p11"/>
          <p:cNvSpPr txBox="1"/>
          <p:nvPr>
            <p:ph idx="12" type="sldNum"/>
          </p:nvPr>
        </p:nvSpPr>
        <p:spPr>
          <a:xfrm>
            <a:off x="7032145" y="9699486"/>
            <a:ext cx="455400" cy="818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7032145" y="9699486"/>
            <a:ext cx="455400" cy="818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258711" y="4473766"/>
            <a:ext cx="7072200" cy="17508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7032145" y="9699486"/>
            <a:ext cx="455400" cy="818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258711" y="925652"/>
            <a:ext cx="7072200" cy="11913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258711" y="2397147"/>
            <a:ext cx="7072200" cy="71061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Google Shape;19;p4"/>
          <p:cNvSpPr txBox="1"/>
          <p:nvPr>
            <p:ph idx="12" type="sldNum"/>
          </p:nvPr>
        </p:nvSpPr>
        <p:spPr>
          <a:xfrm>
            <a:off x="7032145" y="9699486"/>
            <a:ext cx="455400" cy="818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258711" y="925652"/>
            <a:ext cx="7072200" cy="11913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258711" y="2397147"/>
            <a:ext cx="3319800" cy="71061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Google Shape;23;p5"/>
          <p:cNvSpPr txBox="1"/>
          <p:nvPr>
            <p:ph idx="2" type="body"/>
          </p:nvPr>
        </p:nvSpPr>
        <p:spPr>
          <a:xfrm>
            <a:off x="4010895" y="2397147"/>
            <a:ext cx="3319800" cy="71061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12" type="sldNum"/>
          </p:nvPr>
        </p:nvSpPr>
        <p:spPr>
          <a:xfrm>
            <a:off x="7032145" y="9699486"/>
            <a:ext cx="455400" cy="818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258711" y="925652"/>
            <a:ext cx="7072200" cy="11913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7032145" y="9699486"/>
            <a:ext cx="455400" cy="818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258711" y="1155647"/>
            <a:ext cx="2330700" cy="15720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258711" y="2890367"/>
            <a:ext cx="2330700" cy="66132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p7"/>
          <p:cNvSpPr txBox="1"/>
          <p:nvPr>
            <p:ph idx="12" type="sldNum"/>
          </p:nvPr>
        </p:nvSpPr>
        <p:spPr>
          <a:xfrm>
            <a:off x="7032145" y="9699486"/>
            <a:ext cx="455400" cy="818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06908" y="936312"/>
            <a:ext cx="5285400" cy="85089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7032145" y="9699486"/>
            <a:ext cx="455400" cy="818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3794763" y="-260"/>
            <a:ext cx="3794700" cy="10698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20365" y="2565003"/>
            <a:ext cx="3357600" cy="30831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20365" y="5830393"/>
            <a:ext cx="3357600" cy="25689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099788" y="1506075"/>
            <a:ext cx="3184800" cy="76857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0" name="Google Shape;40;p9"/>
          <p:cNvSpPr txBox="1"/>
          <p:nvPr>
            <p:ph idx="12" type="sldNum"/>
          </p:nvPr>
        </p:nvSpPr>
        <p:spPr>
          <a:xfrm>
            <a:off x="7032145" y="9699486"/>
            <a:ext cx="455400" cy="818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258711" y="8799592"/>
            <a:ext cx="4979100" cy="12585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7032145" y="9699486"/>
            <a:ext cx="455400" cy="818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258711" y="925652"/>
            <a:ext cx="7072200" cy="11913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258711" y="2397147"/>
            <a:ext cx="7072200" cy="71061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7032145" y="9699486"/>
            <a:ext cx="455400" cy="8187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png"/><Relationship Id="rId4" Type="http://schemas.openxmlformats.org/officeDocument/2006/relationships/image" Target="../media/image14.png"/><Relationship Id="rId5" Type="http://schemas.openxmlformats.org/officeDocument/2006/relationships/image" Target="../media/image5.png"/><Relationship Id="rId6" Type="http://schemas.openxmlformats.org/officeDocument/2006/relationships/hyperlink" Target="https://docs.google.com/presentation/d/1TKjgKmuF8-7aGjiAgt-2f6dUWPkTI7rnH1d3RF0xuIw/edit?usp=sharing" TargetMode="External"/><Relationship Id="rId7" Type="http://schemas.openxmlformats.org/officeDocument/2006/relationships/image" Target="../media/image6.png"/><Relationship Id="rId8"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17.png"/><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13.png"/><Relationship Id="rId4" Type="http://schemas.openxmlformats.org/officeDocument/2006/relationships/image" Target="../media/image18.png"/><Relationship Id="rId5" Type="http://schemas.openxmlformats.org/officeDocument/2006/relationships/image" Target="../media/image12.png"/><Relationship Id="rId6" Type="http://schemas.openxmlformats.org/officeDocument/2006/relationships/image" Target="../media/image11.png"/><Relationship Id="rId7" Type="http://schemas.openxmlformats.org/officeDocument/2006/relationships/image" Target="../media/image2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22.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23.png"/><Relationship Id="rId4" Type="http://schemas.openxmlformats.org/officeDocument/2006/relationships/image" Target="../media/image27.png"/><Relationship Id="rId5" Type="http://schemas.openxmlformats.org/officeDocument/2006/relationships/image" Target="../media/image29.png"/><Relationship Id="rId6" Type="http://schemas.openxmlformats.org/officeDocument/2006/relationships/image" Target="../media/image3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1" Type="http://schemas.openxmlformats.org/officeDocument/2006/relationships/image" Target="../media/image24.png"/><Relationship Id="rId10" Type="http://schemas.openxmlformats.org/officeDocument/2006/relationships/image" Target="../media/image32.png"/><Relationship Id="rId13" Type="http://schemas.openxmlformats.org/officeDocument/2006/relationships/image" Target="../media/image34.png"/><Relationship Id="rId12" Type="http://schemas.openxmlformats.org/officeDocument/2006/relationships/image" Target="../media/image30.png"/><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28.png"/><Relationship Id="rId4" Type="http://schemas.openxmlformats.org/officeDocument/2006/relationships/image" Target="../media/image35.png"/><Relationship Id="rId9" Type="http://schemas.openxmlformats.org/officeDocument/2006/relationships/image" Target="../media/image25.png"/><Relationship Id="rId15" Type="http://schemas.openxmlformats.org/officeDocument/2006/relationships/image" Target="../media/image42.png"/><Relationship Id="rId14" Type="http://schemas.openxmlformats.org/officeDocument/2006/relationships/image" Target="../media/image38.png"/><Relationship Id="rId5" Type="http://schemas.openxmlformats.org/officeDocument/2006/relationships/image" Target="../media/image31.png"/><Relationship Id="rId6" Type="http://schemas.openxmlformats.org/officeDocument/2006/relationships/image" Target="../media/image36.png"/><Relationship Id="rId7" Type="http://schemas.openxmlformats.org/officeDocument/2006/relationships/image" Target="../media/image26.png"/><Relationship Id="rId8" Type="http://schemas.openxmlformats.org/officeDocument/2006/relationships/image" Target="../media/image3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39.png"/><Relationship Id="rId4" Type="http://schemas.openxmlformats.org/officeDocument/2006/relationships/image" Target="../media/image40.png"/><Relationship Id="rId5" Type="http://schemas.openxmlformats.org/officeDocument/2006/relationships/image" Target="../media/image4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4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51.png"/><Relationship Id="rId4" Type="http://schemas.openxmlformats.org/officeDocument/2006/relationships/image" Target="../media/image23.png"/><Relationship Id="rId5" Type="http://schemas.openxmlformats.org/officeDocument/2006/relationships/image" Target="../media/image4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45.png"/><Relationship Id="rId4" Type="http://schemas.openxmlformats.org/officeDocument/2006/relationships/image" Target="../media/image76.png"/><Relationship Id="rId5" Type="http://schemas.openxmlformats.org/officeDocument/2006/relationships/image" Target="../media/image23.png"/><Relationship Id="rId6" Type="http://schemas.openxmlformats.org/officeDocument/2006/relationships/image" Target="../media/image4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16.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52.png"/><Relationship Id="rId4" Type="http://schemas.openxmlformats.org/officeDocument/2006/relationships/image" Target="../media/image54.png"/><Relationship Id="rId5" Type="http://schemas.openxmlformats.org/officeDocument/2006/relationships/image" Target="../media/image50.png"/><Relationship Id="rId6" Type="http://schemas.openxmlformats.org/officeDocument/2006/relationships/image" Target="../media/image46.png"/><Relationship Id="rId7" Type="http://schemas.openxmlformats.org/officeDocument/2006/relationships/image" Target="../media/image2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49.jpg"/><Relationship Id="rId4" Type="http://schemas.openxmlformats.org/officeDocument/2006/relationships/image" Target="../media/image48.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hyperlink" Target="https://www.scripps.org/news_items/4482-what-is-involved-in-scar-revision" TargetMode="External"/><Relationship Id="rId4" Type="http://schemas.openxmlformats.org/officeDocument/2006/relationships/hyperlink" Target="https://www.scripps.org/news_items/4482-what-is-involved-in-scar-revision" TargetMode="External"/><Relationship Id="rId5" Type="http://schemas.openxmlformats.org/officeDocument/2006/relationships/image" Target="../media/image23.png"/><Relationship Id="rId6" Type="http://schemas.openxmlformats.org/officeDocument/2006/relationships/image" Target="../media/image44.png"/><Relationship Id="rId7" Type="http://schemas.openxmlformats.org/officeDocument/2006/relationships/image" Target="../media/image5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55.png"/><Relationship Id="rId4" Type="http://schemas.openxmlformats.org/officeDocument/2006/relationships/image" Target="../media/image5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68.jpg"/><Relationship Id="rId4" Type="http://schemas.openxmlformats.org/officeDocument/2006/relationships/image" Target="../media/image59.jpg"/><Relationship Id="rId5" Type="http://schemas.openxmlformats.org/officeDocument/2006/relationships/image" Target="../media/image58.jpg"/><Relationship Id="rId6" Type="http://schemas.openxmlformats.org/officeDocument/2006/relationships/image" Target="../media/image60.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62.png"/><Relationship Id="rId4" Type="http://schemas.openxmlformats.org/officeDocument/2006/relationships/image" Target="../media/image57.png"/><Relationship Id="rId5" Type="http://schemas.openxmlformats.org/officeDocument/2006/relationships/image" Target="../media/image61.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7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23.png"/><Relationship Id="rId4" Type="http://schemas.openxmlformats.org/officeDocument/2006/relationships/image" Target="../media/image67.png"/><Relationship Id="rId5" Type="http://schemas.openxmlformats.org/officeDocument/2006/relationships/image" Target="../media/image6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63.jpg"/><Relationship Id="rId4" Type="http://schemas.openxmlformats.org/officeDocument/2006/relationships/image" Target="../media/image64.jpg"/><Relationship Id="rId5" Type="http://schemas.openxmlformats.org/officeDocument/2006/relationships/image" Target="../media/image69.png"/><Relationship Id="rId6" Type="http://schemas.openxmlformats.org/officeDocument/2006/relationships/image" Target="../media/image70.jpg"/><Relationship Id="rId7" Type="http://schemas.openxmlformats.org/officeDocument/2006/relationships/image" Target="../media/image66.jpg"/><Relationship Id="rId8" Type="http://schemas.openxmlformats.org/officeDocument/2006/relationships/image" Target="../media/image71.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72.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74.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hyperlink" Target="https://docs.google.com/presentation/d/1Vrjo7faTQ5wyZgLVjgKEQnyb9mHaPPYaExEd438A2QE/edit?usp=sharing" TargetMode="External"/><Relationship Id="rId4" Type="http://schemas.openxmlformats.org/officeDocument/2006/relationships/hyperlink" Target="https://docs.google.com/presentation/d/1eUNz0J6tIaTekeTGlOvYAMO6hGDCMuk-ZpptC_98scA/edit?usp=sharing" TargetMode="External"/><Relationship Id="rId5" Type="http://schemas.openxmlformats.org/officeDocument/2006/relationships/hyperlink" Target="https://drive.google.com/file/d/1wl5tjXD7JqrKmYTWzxbQi-qMfduTOoAC/view?usp=sharing" TargetMode="External"/><Relationship Id="rId6" Type="http://schemas.openxmlformats.org/officeDocument/2006/relationships/image" Target="../media/image78.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 Id="rId3" Type="http://schemas.openxmlformats.org/officeDocument/2006/relationships/image" Target="../media/image5.png"/><Relationship Id="rId4" Type="http://schemas.openxmlformats.org/officeDocument/2006/relationships/hyperlink" Target="https://docs.google.com/forms/d/e/1FAIpQLSellgvn263ZGMVLfCNfffhfGB8DwE-fZDSLmWJlAtaqXm_24w/viewform?usp=sf_link" TargetMode="External"/><Relationship Id="rId5" Type="http://schemas.openxmlformats.org/officeDocument/2006/relationships/image" Target="../media/image75.png"/><Relationship Id="rId6" Type="http://schemas.openxmlformats.org/officeDocument/2006/relationships/image" Target="../media/image7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1.jpg"/><Relationship Id="rId4" Type="http://schemas.openxmlformats.org/officeDocument/2006/relationships/image" Target="../media/image10.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4.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21.pn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15.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sp>
        <p:nvSpPr>
          <p:cNvPr id="54" name="Google Shape;54;p13"/>
          <p:cNvSpPr/>
          <p:nvPr/>
        </p:nvSpPr>
        <p:spPr>
          <a:xfrm rot="5400000">
            <a:off x="2970450" y="-2685775"/>
            <a:ext cx="1317300" cy="7372200"/>
          </a:xfrm>
          <a:prstGeom prst="round2SameRect">
            <a:avLst>
              <a:gd fmla="val 50000" name="adj1"/>
              <a:gd fmla="val 0" name="adj2"/>
            </a:avLst>
          </a:prstGeom>
          <a:noFill/>
          <a:ln cap="flat" cmpd="sng" w="38100">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 name="Google Shape;55;p13"/>
          <p:cNvSpPr/>
          <p:nvPr/>
        </p:nvSpPr>
        <p:spPr>
          <a:xfrm rot="5400000">
            <a:off x="2650418" y="-2650200"/>
            <a:ext cx="1284900" cy="6737700"/>
          </a:xfrm>
          <a:prstGeom prst="round2SameRect">
            <a:avLst>
              <a:gd fmla="val 50000" name="adj1"/>
              <a:gd fmla="val 0" name="adj2"/>
            </a:avLst>
          </a:prstGeom>
          <a:solidFill>
            <a:srgbClr val="EDF9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6" name="Google Shape;56;p13"/>
          <p:cNvPicPr preferRelativeResize="0"/>
          <p:nvPr/>
        </p:nvPicPr>
        <p:blipFill>
          <a:blip r:embed="rId3">
            <a:alphaModFix/>
          </a:blip>
          <a:stretch>
            <a:fillRect/>
          </a:stretch>
        </p:blipFill>
        <p:spPr>
          <a:xfrm>
            <a:off x="2322171" y="345764"/>
            <a:ext cx="1261879" cy="827325"/>
          </a:xfrm>
          <a:prstGeom prst="rect">
            <a:avLst/>
          </a:prstGeom>
          <a:noFill/>
          <a:ln>
            <a:noFill/>
          </a:ln>
        </p:spPr>
      </p:pic>
      <p:sp>
        <p:nvSpPr>
          <p:cNvPr id="57" name="Google Shape;57;p13"/>
          <p:cNvSpPr txBox="1"/>
          <p:nvPr/>
        </p:nvSpPr>
        <p:spPr>
          <a:xfrm>
            <a:off x="238125" y="9324975"/>
            <a:ext cx="1714500" cy="171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a:solidFill>
                  <a:srgbClr val="E29578"/>
                </a:solidFill>
                <a:latin typeface="Lora"/>
                <a:ea typeface="Lora"/>
                <a:cs typeface="Lora"/>
                <a:sym typeface="Lora"/>
              </a:rPr>
              <a:t>Colour Index</a:t>
            </a:r>
            <a:endParaRPr>
              <a:solidFill>
                <a:srgbClr val="E29578"/>
              </a:solidFill>
              <a:latin typeface="Lora"/>
              <a:ea typeface="Lora"/>
              <a:cs typeface="Lora"/>
              <a:sym typeface="Lora"/>
            </a:endParaRPr>
          </a:p>
        </p:txBody>
      </p:sp>
      <p:sp>
        <p:nvSpPr>
          <p:cNvPr id="58" name="Google Shape;58;p13"/>
          <p:cNvSpPr txBox="1"/>
          <p:nvPr/>
        </p:nvSpPr>
        <p:spPr>
          <a:xfrm>
            <a:off x="9525" y="9667875"/>
            <a:ext cx="1790700" cy="7305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SzPts val="1200"/>
              <a:buFont typeface="Mada"/>
              <a:buChar char="●"/>
            </a:pPr>
            <a:r>
              <a:rPr lang="en-GB" sz="1200">
                <a:latin typeface="Mada"/>
                <a:ea typeface="Mada"/>
                <a:cs typeface="Mada"/>
                <a:sym typeface="Mada"/>
              </a:rPr>
              <a:t>Main Text</a:t>
            </a:r>
            <a:endParaRPr sz="1200">
              <a:latin typeface="Mada"/>
              <a:ea typeface="Mada"/>
              <a:cs typeface="Mada"/>
              <a:sym typeface="Mada"/>
            </a:endParaRPr>
          </a:p>
          <a:p>
            <a:pPr indent="-304800" lvl="0" marL="457200" rtl="0" algn="l">
              <a:spcBef>
                <a:spcPts val="0"/>
              </a:spcBef>
              <a:spcAft>
                <a:spcPts val="0"/>
              </a:spcAft>
              <a:buClr>
                <a:srgbClr val="6C9EEC"/>
              </a:buClr>
              <a:buSzPts val="1200"/>
              <a:buFont typeface="Mada"/>
              <a:buChar char="●"/>
            </a:pPr>
            <a:r>
              <a:rPr lang="en-GB" sz="1200">
                <a:solidFill>
                  <a:srgbClr val="6C9EEC"/>
                </a:solidFill>
                <a:latin typeface="Mada"/>
                <a:ea typeface="Mada"/>
                <a:cs typeface="Mada"/>
                <a:sym typeface="Mada"/>
              </a:rPr>
              <a:t>Males slides</a:t>
            </a:r>
            <a:endParaRPr sz="1200">
              <a:solidFill>
                <a:srgbClr val="6C9EEC"/>
              </a:solidFill>
              <a:latin typeface="Mada"/>
              <a:ea typeface="Mada"/>
              <a:cs typeface="Mada"/>
              <a:sym typeface="Mada"/>
            </a:endParaRPr>
          </a:p>
          <a:p>
            <a:pPr indent="-304800" lvl="0" marL="457200" rtl="0" algn="l">
              <a:spcBef>
                <a:spcPts val="0"/>
              </a:spcBef>
              <a:spcAft>
                <a:spcPts val="0"/>
              </a:spcAft>
              <a:buClr>
                <a:srgbClr val="A64D79"/>
              </a:buClr>
              <a:buSzPts val="1200"/>
              <a:buFont typeface="Mada"/>
              <a:buChar char="●"/>
            </a:pPr>
            <a:r>
              <a:rPr lang="en-GB" sz="1200">
                <a:solidFill>
                  <a:srgbClr val="A64D79"/>
                </a:solidFill>
                <a:latin typeface="Mada"/>
                <a:ea typeface="Mada"/>
                <a:cs typeface="Mada"/>
                <a:sym typeface="Mada"/>
              </a:rPr>
              <a:t>Females slides</a:t>
            </a:r>
            <a:endParaRPr sz="1200">
              <a:solidFill>
                <a:srgbClr val="A64D79"/>
              </a:solidFill>
              <a:latin typeface="Mada"/>
              <a:ea typeface="Mada"/>
              <a:cs typeface="Mada"/>
              <a:sym typeface="Mada"/>
            </a:endParaRPr>
          </a:p>
          <a:p>
            <a:pPr indent="-304800" lvl="0" marL="457200" rtl="0" algn="l">
              <a:spcBef>
                <a:spcPts val="0"/>
              </a:spcBef>
              <a:spcAft>
                <a:spcPts val="0"/>
              </a:spcAft>
              <a:buClr>
                <a:srgbClr val="6AA84F"/>
              </a:buClr>
              <a:buSzPts val="1200"/>
              <a:buFont typeface="Mada"/>
              <a:buChar char="●"/>
            </a:pPr>
            <a:r>
              <a:rPr lang="en-GB" sz="1200">
                <a:solidFill>
                  <a:srgbClr val="6AA84F"/>
                </a:solidFill>
                <a:latin typeface="Mada"/>
                <a:ea typeface="Mada"/>
                <a:cs typeface="Mada"/>
                <a:sym typeface="Mada"/>
              </a:rPr>
              <a:t>Doctor notes</a:t>
            </a:r>
            <a:endParaRPr sz="1200">
              <a:solidFill>
                <a:srgbClr val="6AA84F"/>
              </a:solidFill>
              <a:latin typeface="Mada"/>
              <a:ea typeface="Mada"/>
              <a:cs typeface="Mada"/>
              <a:sym typeface="Mada"/>
            </a:endParaRPr>
          </a:p>
        </p:txBody>
      </p:sp>
      <p:sp>
        <p:nvSpPr>
          <p:cNvPr id="59" name="Google Shape;59;p13"/>
          <p:cNvSpPr txBox="1"/>
          <p:nvPr/>
        </p:nvSpPr>
        <p:spPr>
          <a:xfrm>
            <a:off x="1762125" y="9667875"/>
            <a:ext cx="1790700" cy="7305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Clr>
                <a:srgbClr val="1C4588"/>
              </a:buClr>
              <a:buSzPts val="1200"/>
              <a:buFont typeface="Mada"/>
              <a:buChar char="●"/>
            </a:pPr>
            <a:r>
              <a:rPr lang="en-GB" sz="1200">
                <a:solidFill>
                  <a:srgbClr val="1C4588"/>
                </a:solidFill>
                <a:latin typeface="Mada"/>
                <a:ea typeface="Mada"/>
                <a:cs typeface="Mada"/>
                <a:sym typeface="Mada"/>
              </a:rPr>
              <a:t>Textbook</a:t>
            </a:r>
            <a:endParaRPr sz="1200">
              <a:solidFill>
                <a:srgbClr val="1C4588"/>
              </a:solidFill>
              <a:latin typeface="Mada"/>
              <a:ea typeface="Mada"/>
              <a:cs typeface="Mada"/>
              <a:sym typeface="Mada"/>
            </a:endParaRPr>
          </a:p>
          <a:p>
            <a:pPr indent="-304800" lvl="0" marL="457200" rtl="0" algn="l">
              <a:spcBef>
                <a:spcPts val="0"/>
              </a:spcBef>
              <a:spcAft>
                <a:spcPts val="0"/>
              </a:spcAft>
              <a:buClr>
                <a:srgbClr val="CC0000"/>
              </a:buClr>
              <a:buSzPts val="1200"/>
              <a:buFont typeface="Mada"/>
              <a:buChar char="●"/>
            </a:pPr>
            <a:r>
              <a:rPr lang="en-GB" sz="1200">
                <a:solidFill>
                  <a:srgbClr val="CC0000"/>
                </a:solidFill>
                <a:latin typeface="Mada"/>
                <a:ea typeface="Mada"/>
                <a:cs typeface="Mada"/>
                <a:sym typeface="Mada"/>
              </a:rPr>
              <a:t>Important</a:t>
            </a:r>
            <a:endParaRPr sz="1200">
              <a:solidFill>
                <a:srgbClr val="CC0000"/>
              </a:solidFill>
              <a:latin typeface="Mada"/>
              <a:ea typeface="Mada"/>
              <a:cs typeface="Mada"/>
              <a:sym typeface="Mada"/>
            </a:endParaRPr>
          </a:p>
          <a:p>
            <a:pPr indent="-304800" lvl="0" marL="457200" rtl="0" algn="l">
              <a:spcBef>
                <a:spcPts val="0"/>
              </a:spcBef>
              <a:spcAft>
                <a:spcPts val="0"/>
              </a:spcAft>
              <a:buClr>
                <a:srgbClr val="CEA320"/>
              </a:buClr>
              <a:buSzPts val="1200"/>
              <a:buFont typeface="Mada"/>
              <a:buChar char="●"/>
            </a:pPr>
            <a:r>
              <a:rPr lang="en-GB" sz="1200">
                <a:solidFill>
                  <a:srgbClr val="CEA320"/>
                </a:solidFill>
                <a:latin typeface="Mada"/>
                <a:ea typeface="Mada"/>
                <a:cs typeface="Mada"/>
                <a:sym typeface="Mada"/>
              </a:rPr>
              <a:t>Golden notes</a:t>
            </a:r>
            <a:endParaRPr sz="1200">
              <a:solidFill>
                <a:srgbClr val="CEA320"/>
              </a:solidFill>
              <a:latin typeface="Mada"/>
              <a:ea typeface="Mada"/>
              <a:cs typeface="Mada"/>
              <a:sym typeface="Mada"/>
            </a:endParaRPr>
          </a:p>
          <a:p>
            <a:pPr indent="-304800" lvl="0" marL="457200" rtl="0" algn="l">
              <a:spcBef>
                <a:spcPts val="0"/>
              </a:spcBef>
              <a:spcAft>
                <a:spcPts val="0"/>
              </a:spcAft>
              <a:buClr>
                <a:srgbClr val="999999"/>
              </a:buClr>
              <a:buSzPts val="1200"/>
              <a:buFont typeface="Mada"/>
              <a:buChar char="●"/>
            </a:pPr>
            <a:r>
              <a:rPr lang="en-GB" sz="1200">
                <a:solidFill>
                  <a:srgbClr val="999999"/>
                </a:solidFill>
                <a:latin typeface="Mada"/>
                <a:ea typeface="Mada"/>
                <a:cs typeface="Mada"/>
                <a:sym typeface="Mada"/>
              </a:rPr>
              <a:t>Extra</a:t>
            </a:r>
            <a:endParaRPr sz="1200">
              <a:solidFill>
                <a:srgbClr val="999999"/>
              </a:solidFill>
              <a:latin typeface="Mada"/>
              <a:ea typeface="Mada"/>
              <a:cs typeface="Mada"/>
              <a:sym typeface="Mada"/>
            </a:endParaRPr>
          </a:p>
        </p:txBody>
      </p:sp>
      <p:cxnSp>
        <p:nvCxnSpPr>
          <p:cNvPr id="60" name="Google Shape;60;p13"/>
          <p:cNvCxnSpPr/>
          <p:nvPr/>
        </p:nvCxnSpPr>
        <p:spPr>
          <a:xfrm>
            <a:off x="1704975" y="9677400"/>
            <a:ext cx="0" cy="867000"/>
          </a:xfrm>
          <a:prstGeom prst="straightConnector1">
            <a:avLst/>
          </a:prstGeom>
          <a:noFill/>
          <a:ln cap="flat" cmpd="sng" w="9525">
            <a:solidFill>
              <a:srgbClr val="FFDDD2"/>
            </a:solidFill>
            <a:prstDash val="solid"/>
            <a:round/>
            <a:headEnd len="med" w="med" type="oval"/>
            <a:tailEnd len="med" w="med" type="oval"/>
          </a:ln>
        </p:spPr>
      </p:cxnSp>
      <p:cxnSp>
        <p:nvCxnSpPr>
          <p:cNvPr id="61" name="Google Shape;61;p13"/>
          <p:cNvCxnSpPr/>
          <p:nvPr/>
        </p:nvCxnSpPr>
        <p:spPr>
          <a:xfrm>
            <a:off x="894050" y="3377663"/>
            <a:ext cx="4800600" cy="0"/>
          </a:xfrm>
          <a:prstGeom prst="straightConnector1">
            <a:avLst/>
          </a:prstGeom>
          <a:noFill/>
          <a:ln cap="flat" cmpd="sng" w="19050">
            <a:solidFill>
              <a:srgbClr val="83C5BE"/>
            </a:solidFill>
            <a:prstDash val="solid"/>
            <a:round/>
            <a:headEnd len="med" w="med" type="oval"/>
            <a:tailEnd len="med" w="med" type="none"/>
          </a:ln>
        </p:spPr>
      </p:cxnSp>
      <p:pic>
        <p:nvPicPr>
          <p:cNvPr id="62" name="Google Shape;62;p13"/>
          <p:cNvPicPr preferRelativeResize="0"/>
          <p:nvPr/>
        </p:nvPicPr>
        <p:blipFill>
          <a:blip r:embed="rId4">
            <a:alphaModFix/>
          </a:blip>
          <a:stretch>
            <a:fillRect/>
          </a:stretch>
        </p:blipFill>
        <p:spPr>
          <a:xfrm>
            <a:off x="5629351" y="2016900"/>
            <a:ext cx="1271500" cy="1271500"/>
          </a:xfrm>
          <a:prstGeom prst="rect">
            <a:avLst/>
          </a:prstGeom>
          <a:noFill/>
          <a:ln>
            <a:noFill/>
          </a:ln>
        </p:spPr>
      </p:pic>
      <p:sp>
        <p:nvSpPr>
          <p:cNvPr id="63" name="Google Shape;63;p13"/>
          <p:cNvSpPr txBox="1"/>
          <p:nvPr/>
        </p:nvSpPr>
        <p:spPr>
          <a:xfrm>
            <a:off x="-12" y="2303263"/>
            <a:ext cx="6466500" cy="998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3100">
                <a:solidFill>
                  <a:srgbClr val="006D77"/>
                </a:solidFill>
                <a:latin typeface="Lora"/>
                <a:ea typeface="Lora"/>
                <a:cs typeface="Lora"/>
                <a:sym typeface="Lora"/>
              </a:rPr>
              <a:t>Approach to wound healing &amp; Burn case-scenario</a:t>
            </a:r>
            <a:endParaRPr sz="3100">
              <a:solidFill>
                <a:srgbClr val="006D77"/>
              </a:solidFill>
              <a:latin typeface="Lora"/>
              <a:ea typeface="Lora"/>
              <a:cs typeface="Lora"/>
              <a:sym typeface="Lora"/>
            </a:endParaRPr>
          </a:p>
        </p:txBody>
      </p:sp>
      <p:cxnSp>
        <p:nvCxnSpPr>
          <p:cNvPr id="64" name="Google Shape;64;p13"/>
          <p:cNvCxnSpPr/>
          <p:nvPr/>
        </p:nvCxnSpPr>
        <p:spPr>
          <a:xfrm>
            <a:off x="455138" y="3890588"/>
            <a:ext cx="0" cy="3695700"/>
          </a:xfrm>
          <a:prstGeom prst="straightConnector1">
            <a:avLst/>
          </a:prstGeom>
          <a:noFill/>
          <a:ln cap="flat" cmpd="sng" w="19050">
            <a:solidFill>
              <a:srgbClr val="FFDDD2"/>
            </a:solidFill>
            <a:prstDash val="solid"/>
            <a:round/>
            <a:headEnd len="med" w="med" type="oval"/>
            <a:tailEnd len="med" w="med" type="none"/>
          </a:ln>
        </p:spPr>
      </p:cxnSp>
      <p:cxnSp>
        <p:nvCxnSpPr>
          <p:cNvPr id="65" name="Google Shape;65;p13"/>
          <p:cNvCxnSpPr/>
          <p:nvPr/>
        </p:nvCxnSpPr>
        <p:spPr>
          <a:xfrm rot="10800000">
            <a:off x="150338" y="4366838"/>
            <a:ext cx="5305500" cy="0"/>
          </a:xfrm>
          <a:prstGeom prst="straightConnector1">
            <a:avLst/>
          </a:prstGeom>
          <a:noFill/>
          <a:ln cap="flat" cmpd="sng" w="19050">
            <a:solidFill>
              <a:srgbClr val="FFDDD2"/>
            </a:solidFill>
            <a:prstDash val="solid"/>
            <a:round/>
            <a:headEnd len="med" w="med" type="none"/>
            <a:tailEnd len="med" w="med" type="oval"/>
          </a:ln>
        </p:spPr>
      </p:cxnSp>
      <p:sp>
        <p:nvSpPr>
          <p:cNvPr id="66" name="Google Shape;66;p13"/>
          <p:cNvSpPr txBox="1"/>
          <p:nvPr/>
        </p:nvSpPr>
        <p:spPr>
          <a:xfrm>
            <a:off x="588488" y="4033463"/>
            <a:ext cx="2171700" cy="171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sz="2400">
                <a:solidFill>
                  <a:srgbClr val="E29578"/>
                </a:solidFill>
                <a:latin typeface="Lora"/>
                <a:ea typeface="Lora"/>
                <a:cs typeface="Lora"/>
                <a:sym typeface="Lora"/>
              </a:rPr>
              <a:t>Objectives</a:t>
            </a:r>
            <a:endParaRPr sz="2400">
              <a:solidFill>
                <a:srgbClr val="E29578"/>
              </a:solidFill>
              <a:latin typeface="Lora"/>
              <a:ea typeface="Lora"/>
              <a:cs typeface="Lora"/>
              <a:sym typeface="Lora"/>
            </a:endParaRPr>
          </a:p>
        </p:txBody>
      </p:sp>
      <p:sp>
        <p:nvSpPr>
          <p:cNvPr id="67" name="Google Shape;67;p13"/>
          <p:cNvSpPr txBox="1"/>
          <p:nvPr/>
        </p:nvSpPr>
        <p:spPr>
          <a:xfrm>
            <a:off x="572250" y="4431913"/>
            <a:ext cx="3623100" cy="48999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b="1" lang="en-GB" sz="900" u="sng">
                <a:solidFill>
                  <a:srgbClr val="E29578"/>
                </a:solidFill>
                <a:latin typeface="Mada"/>
                <a:ea typeface="Mada"/>
                <a:cs typeface="Mada"/>
                <a:sym typeface="Mada"/>
              </a:rPr>
              <a:t>Approach to wound healing</a:t>
            </a:r>
            <a:r>
              <a:rPr lang="en-GB" sz="900" u="sng">
                <a:solidFill>
                  <a:srgbClr val="E29578"/>
                </a:solidFill>
                <a:latin typeface="Mada"/>
                <a:ea typeface="Mada"/>
                <a:cs typeface="Mada"/>
                <a:sym typeface="Mada"/>
              </a:rPr>
              <a:t> </a:t>
            </a:r>
            <a:r>
              <a:rPr lang="en-GB" sz="900">
                <a:solidFill>
                  <a:srgbClr val="E29578"/>
                </a:solidFill>
                <a:latin typeface="Mada"/>
                <a:ea typeface="Mada"/>
                <a:cs typeface="Mada"/>
                <a:sym typeface="Mada"/>
              </a:rPr>
              <a:t>The students should be able to:</a:t>
            </a:r>
            <a:endParaRPr sz="900">
              <a:solidFill>
                <a:srgbClr val="E29578"/>
              </a:solidFill>
              <a:latin typeface="Mada"/>
              <a:ea typeface="Mada"/>
              <a:cs typeface="Mada"/>
              <a:sym typeface="Mada"/>
            </a:endParaRPr>
          </a:p>
          <a:p>
            <a:pPr indent="-152400" lvl="0" marL="89999" rtl="0" algn="l">
              <a:lnSpc>
                <a:spcPct val="150000"/>
              </a:lnSpc>
              <a:spcBef>
                <a:spcPts val="0"/>
              </a:spcBef>
              <a:spcAft>
                <a:spcPts val="0"/>
              </a:spcAft>
              <a:buClr>
                <a:srgbClr val="E29578"/>
              </a:buClr>
              <a:buSzPts val="900"/>
              <a:buFont typeface="Mada"/>
              <a:buChar char="●"/>
            </a:pPr>
            <a:r>
              <a:rPr lang="en-GB" sz="900">
                <a:solidFill>
                  <a:srgbClr val="E29578"/>
                </a:solidFill>
                <a:latin typeface="Mada"/>
                <a:ea typeface="Mada"/>
                <a:cs typeface="Mada"/>
                <a:sym typeface="Mada"/>
              </a:rPr>
              <a:t>List and explain the phases of Normal Wound Healing </a:t>
            </a:r>
            <a:endParaRPr sz="900">
              <a:solidFill>
                <a:srgbClr val="E29578"/>
              </a:solidFill>
              <a:latin typeface="Mada"/>
              <a:ea typeface="Mada"/>
              <a:cs typeface="Mada"/>
              <a:sym typeface="Mada"/>
            </a:endParaRPr>
          </a:p>
          <a:p>
            <a:pPr indent="-152400" lvl="1" marL="179999" rtl="0" algn="l">
              <a:lnSpc>
                <a:spcPct val="150000"/>
              </a:lnSpc>
              <a:spcBef>
                <a:spcPts val="0"/>
              </a:spcBef>
              <a:spcAft>
                <a:spcPts val="0"/>
              </a:spcAft>
              <a:buClr>
                <a:srgbClr val="E29578"/>
              </a:buClr>
              <a:buSzPts val="900"/>
              <a:buFont typeface="Mada"/>
              <a:buChar char="○"/>
            </a:pPr>
            <a:r>
              <a:rPr lang="en-GB" sz="900">
                <a:solidFill>
                  <a:srgbClr val="E29578"/>
                </a:solidFill>
                <a:latin typeface="Mada"/>
                <a:ea typeface="Mada"/>
                <a:cs typeface="Mada"/>
                <a:sym typeface="Mada"/>
              </a:rPr>
              <a:t>The hemostatic phase,The inflammatory phase, The proliferative phase,The remodeling (maturing) phase</a:t>
            </a:r>
            <a:endParaRPr sz="900">
              <a:solidFill>
                <a:srgbClr val="E29578"/>
              </a:solidFill>
              <a:latin typeface="Mada"/>
              <a:ea typeface="Mada"/>
              <a:cs typeface="Mada"/>
              <a:sym typeface="Mada"/>
            </a:endParaRPr>
          </a:p>
          <a:p>
            <a:pPr indent="-152400" lvl="0" marL="89999" rtl="0" algn="l">
              <a:lnSpc>
                <a:spcPct val="150000"/>
              </a:lnSpc>
              <a:spcBef>
                <a:spcPts val="0"/>
              </a:spcBef>
              <a:spcAft>
                <a:spcPts val="0"/>
              </a:spcAft>
              <a:buClr>
                <a:srgbClr val="E29578"/>
              </a:buClr>
              <a:buSzPts val="900"/>
              <a:buFont typeface="Mada"/>
              <a:buChar char="●"/>
            </a:pPr>
            <a:r>
              <a:rPr lang="en-GB" sz="900">
                <a:solidFill>
                  <a:srgbClr val="E29578"/>
                </a:solidFill>
                <a:latin typeface="Mada"/>
                <a:ea typeface="Mada"/>
                <a:cs typeface="Mada"/>
                <a:sym typeface="Mada"/>
              </a:rPr>
              <a:t>List and describe the types of Wound Healing </a:t>
            </a:r>
            <a:endParaRPr sz="900">
              <a:solidFill>
                <a:srgbClr val="E29578"/>
              </a:solidFill>
              <a:latin typeface="Mada"/>
              <a:ea typeface="Mada"/>
              <a:cs typeface="Mada"/>
              <a:sym typeface="Mada"/>
            </a:endParaRPr>
          </a:p>
          <a:p>
            <a:pPr indent="-152400" lvl="1" marL="179999" rtl="0" algn="l">
              <a:lnSpc>
                <a:spcPct val="150000"/>
              </a:lnSpc>
              <a:spcBef>
                <a:spcPts val="0"/>
              </a:spcBef>
              <a:spcAft>
                <a:spcPts val="0"/>
              </a:spcAft>
              <a:buClr>
                <a:srgbClr val="E29578"/>
              </a:buClr>
              <a:buSzPts val="900"/>
              <a:buFont typeface="Mada"/>
              <a:buChar char="○"/>
            </a:pPr>
            <a:r>
              <a:rPr lang="en-GB" sz="900">
                <a:solidFill>
                  <a:srgbClr val="E29578"/>
                </a:solidFill>
                <a:latin typeface="Mada"/>
                <a:ea typeface="Mada"/>
                <a:cs typeface="Mada"/>
                <a:sym typeface="Mada"/>
              </a:rPr>
              <a:t> Healing by primary intention (first intention),Healing by secondary intention, Healing by tertiary intention (delayed primary closure)</a:t>
            </a:r>
            <a:endParaRPr sz="900">
              <a:solidFill>
                <a:srgbClr val="E29578"/>
              </a:solidFill>
              <a:latin typeface="Mada"/>
              <a:ea typeface="Mada"/>
              <a:cs typeface="Mada"/>
              <a:sym typeface="Mada"/>
            </a:endParaRPr>
          </a:p>
          <a:p>
            <a:pPr indent="-152400" lvl="0" marL="89999" rtl="0" algn="l">
              <a:lnSpc>
                <a:spcPct val="150000"/>
              </a:lnSpc>
              <a:spcBef>
                <a:spcPts val="0"/>
              </a:spcBef>
              <a:spcAft>
                <a:spcPts val="0"/>
              </a:spcAft>
              <a:buClr>
                <a:srgbClr val="E29578"/>
              </a:buClr>
              <a:buSzPts val="900"/>
              <a:buFont typeface="Mada"/>
              <a:buChar char="●"/>
            </a:pPr>
            <a:r>
              <a:rPr lang="en-GB" sz="900">
                <a:solidFill>
                  <a:srgbClr val="E29578"/>
                </a:solidFill>
                <a:latin typeface="Mada"/>
                <a:ea typeface="Mada"/>
                <a:cs typeface="Mada"/>
                <a:sym typeface="Mada"/>
              </a:rPr>
              <a:t>Identify and differentiate between the factors Affecting Wound Healing </a:t>
            </a:r>
            <a:endParaRPr sz="900">
              <a:solidFill>
                <a:srgbClr val="E29578"/>
              </a:solidFill>
              <a:latin typeface="Mada"/>
              <a:ea typeface="Mada"/>
              <a:cs typeface="Mada"/>
              <a:sym typeface="Mada"/>
            </a:endParaRPr>
          </a:p>
          <a:p>
            <a:pPr indent="-152400" lvl="1" marL="179999" rtl="0" algn="l">
              <a:lnSpc>
                <a:spcPct val="150000"/>
              </a:lnSpc>
              <a:spcBef>
                <a:spcPts val="0"/>
              </a:spcBef>
              <a:spcAft>
                <a:spcPts val="0"/>
              </a:spcAft>
              <a:buClr>
                <a:srgbClr val="E29578"/>
              </a:buClr>
              <a:buSzPts val="900"/>
              <a:buFont typeface="Mada"/>
              <a:buChar char="○"/>
            </a:pPr>
            <a:r>
              <a:rPr lang="en-GB" sz="900">
                <a:solidFill>
                  <a:srgbClr val="E29578"/>
                </a:solidFill>
                <a:latin typeface="Mada"/>
                <a:ea typeface="Mada"/>
                <a:cs typeface="Mada"/>
                <a:sym typeface="Mada"/>
              </a:rPr>
              <a:t> Local factors: Wound site, Wound contamination, Infection, Mechanism of wounding, Tissue loss, Hematoma formation in the wound, Vascular insufficiency, Previous radiation of wounded area, A pressure in the wounded area</a:t>
            </a:r>
            <a:endParaRPr sz="900">
              <a:solidFill>
                <a:srgbClr val="E29578"/>
              </a:solidFill>
              <a:latin typeface="Mada"/>
              <a:ea typeface="Mada"/>
              <a:cs typeface="Mada"/>
              <a:sym typeface="Mada"/>
            </a:endParaRPr>
          </a:p>
          <a:p>
            <a:pPr indent="-152400" lvl="1" marL="179999" rtl="0" algn="l">
              <a:lnSpc>
                <a:spcPct val="150000"/>
              </a:lnSpc>
              <a:spcBef>
                <a:spcPts val="0"/>
              </a:spcBef>
              <a:spcAft>
                <a:spcPts val="0"/>
              </a:spcAft>
              <a:buClr>
                <a:srgbClr val="E29578"/>
              </a:buClr>
              <a:buSzPts val="900"/>
              <a:buFont typeface="Mada"/>
              <a:buChar char="○"/>
            </a:pPr>
            <a:r>
              <a:rPr lang="en-GB" sz="900">
                <a:solidFill>
                  <a:srgbClr val="E29578"/>
                </a:solidFill>
                <a:latin typeface="Mada"/>
                <a:ea typeface="Mada"/>
                <a:cs typeface="Mada"/>
                <a:sym typeface="Mada"/>
              </a:rPr>
              <a:t>Systemic Factors: Malnutrition, Uncontrolled diabetes, Medications, Chronic diseases, Immunosuppression, Smoking</a:t>
            </a:r>
            <a:endParaRPr sz="900">
              <a:solidFill>
                <a:srgbClr val="E29578"/>
              </a:solidFill>
              <a:latin typeface="Mada"/>
              <a:ea typeface="Mada"/>
              <a:cs typeface="Mada"/>
              <a:sym typeface="Mada"/>
            </a:endParaRPr>
          </a:p>
          <a:p>
            <a:pPr indent="-152400" lvl="0" marL="89999" rtl="0" algn="l">
              <a:lnSpc>
                <a:spcPct val="150000"/>
              </a:lnSpc>
              <a:spcBef>
                <a:spcPts val="0"/>
              </a:spcBef>
              <a:spcAft>
                <a:spcPts val="0"/>
              </a:spcAft>
              <a:buClr>
                <a:srgbClr val="E29578"/>
              </a:buClr>
              <a:buSzPts val="900"/>
              <a:buFont typeface="Mada"/>
              <a:buChar char="●"/>
            </a:pPr>
            <a:r>
              <a:rPr lang="en-GB" sz="900">
                <a:solidFill>
                  <a:srgbClr val="E29578"/>
                </a:solidFill>
                <a:latin typeface="Mada"/>
                <a:ea typeface="Mada"/>
                <a:cs typeface="Mada"/>
                <a:sym typeface="Mada"/>
              </a:rPr>
              <a:t>List and discuss the types of wounds </a:t>
            </a:r>
            <a:endParaRPr sz="900">
              <a:solidFill>
                <a:srgbClr val="E29578"/>
              </a:solidFill>
              <a:latin typeface="Mada"/>
              <a:ea typeface="Mada"/>
              <a:cs typeface="Mada"/>
              <a:sym typeface="Mada"/>
            </a:endParaRPr>
          </a:p>
          <a:p>
            <a:pPr indent="-152400" lvl="1" marL="179999" rtl="0" algn="l">
              <a:lnSpc>
                <a:spcPct val="150000"/>
              </a:lnSpc>
              <a:spcBef>
                <a:spcPts val="0"/>
              </a:spcBef>
              <a:spcAft>
                <a:spcPts val="0"/>
              </a:spcAft>
              <a:buClr>
                <a:srgbClr val="E29578"/>
              </a:buClr>
              <a:buSzPts val="900"/>
              <a:buFont typeface="Mada"/>
              <a:buChar char="○"/>
            </a:pPr>
            <a:r>
              <a:rPr lang="en-GB" sz="900">
                <a:solidFill>
                  <a:srgbClr val="E29578"/>
                </a:solidFill>
                <a:latin typeface="Mada"/>
                <a:ea typeface="Mada"/>
                <a:cs typeface="Mada"/>
                <a:sym typeface="Mada"/>
              </a:rPr>
              <a:t>Acute Wound</a:t>
            </a:r>
            <a:endParaRPr sz="900">
              <a:solidFill>
                <a:srgbClr val="E29578"/>
              </a:solidFill>
              <a:latin typeface="Mada"/>
              <a:ea typeface="Mada"/>
              <a:cs typeface="Mada"/>
              <a:sym typeface="Mada"/>
            </a:endParaRPr>
          </a:p>
          <a:p>
            <a:pPr indent="-152400" lvl="1" marL="179999" rtl="0" algn="l">
              <a:lnSpc>
                <a:spcPct val="150000"/>
              </a:lnSpc>
              <a:spcBef>
                <a:spcPts val="0"/>
              </a:spcBef>
              <a:spcAft>
                <a:spcPts val="0"/>
              </a:spcAft>
              <a:buClr>
                <a:srgbClr val="E29578"/>
              </a:buClr>
              <a:buSzPts val="900"/>
              <a:buFont typeface="Mada"/>
              <a:buChar char="○"/>
            </a:pPr>
            <a:r>
              <a:rPr lang="en-GB" sz="900">
                <a:solidFill>
                  <a:srgbClr val="E29578"/>
                </a:solidFill>
                <a:latin typeface="Mada"/>
                <a:ea typeface="Mada"/>
                <a:cs typeface="Mada"/>
                <a:sym typeface="Mada"/>
              </a:rPr>
              <a:t>Chronic</a:t>
            </a:r>
            <a:endParaRPr sz="900">
              <a:solidFill>
                <a:srgbClr val="E29578"/>
              </a:solidFill>
              <a:latin typeface="Mada"/>
              <a:ea typeface="Mada"/>
              <a:cs typeface="Mada"/>
              <a:sym typeface="Mada"/>
            </a:endParaRPr>
          </a:p>
          <a:p>
            <a:pPr indent="-152400" lvl="0" marL="89999" rtl="0" algn="l">
              <a:lnSpc>
                <a:spcPct val="150000"/>
              </a:lnSpc>
              <a:spcBef>
                <a:spcPts val="0"/>
              </a:spcBef>
              <a:spcAft>
                <a:spcPts val="0"/>
              </a:spcAft>
              <a:buClr>
                <a:srgbClr val="E29578"/>
              </a:buClr>
              <a:buSzPts val="900"/>
              <a:buFont typeface="Mada"/>
              <a:buChar char="●"/>
            </a:pPr>
            <a:r>
              <a:rPr lang="en-GB" sz="900">
                <a:solidFill>
                  <a:srgbClr val="E29578"/>
                </a:solidFill>
                <a:latin typeface="Mada"/>
                <a:ea typeface="Mada"/>
                <a:cs typeface="Mada"/>
                <a:sym typeface="Mada"/>
              </a:rPr>
              <a:t>Classify Wounds According to the Mechanism of Wounding </a:t>
            </a:r>
            <a:endParaRPr sz="900">
              <a:solidFill>
                <a:srgbClr val="E29578"/>
              </a:solidFill>
              <a:latin typeface="Mada"/>
              <a:ea typeface="Mada"/>
              <a:cs typeface="Mada"/>
              <a:sym typeface="Mada"/>
            </a:endParaRPr>
          </a:p>
          <a:p>
            <a:pPr indent="-152400" lvl="1" marL="179999" rtl="0" algn="l">
              <a:lnSpc>
                <a:spcPct val="150000"/>
              </a:lnSpc>
              <a:spcBef>
                <a:spcPts val="0"/>
              </a:spcBef>
              <a:spcAft>
                <a:spcPts val="0"/>
              </a:spcAft>
              <a:buClr>
                <a:srgbClr val="E29578"/>
              </a:buClr>
              <a:buSzPts val="900"/>
              <a:buFont typeface="Mada"/>
              <a:buChar char="○"/>
            </a:pPr>
            <a:r>
              <a:rPr lang="en-GB" sz="900">
                <a:solidFill>
                  <a:srgbClr val="E29578"/>
                </a:solidFill>
                <a:latin typeface="Mada"/>
                <a:ea typeface="Mada"/>
                <a:cs typeface="Mada"/>
                <a:sym typeface="Mada"/>
              </a:rPr>
              <a:t>Clean. Avulsion, Abrasion, Puncture,Crushing</a:t>
            </a:r>
            <a:endParaRPr sz="900">
              <a:solidFill>
                <a:srgbClr val="E29578"/>
              </a:solidFill>
              <a:latin typeface="Mada"/>
              <a:ea typeface="Mada"/>
              <a:cs typeface="Mada"/>
              <a:sym typeface="Mada"/>
            </a:endParaRPr>
          </a:p>
          <a:p>
            <a:pPr indent="-152400" lvl="0" marL="89999" rtl="0" algn="l">
              <a:lnSpc>
                <a:spcPct val="150000"/>
              </a:lnSpc>
              <a:spcBef>
                <a:spcPts val="0"/>
              </a:spcBef>
              <a:spcAft>
                <a:spcPts val="0"/>
              </a:spcAft>
              <a:buClr>
                <a:srgbClr val="E29578"/>
              </a:buClr>
              <a:buSzPts val="900"/>
              <a:buFont typeface="Mada"/>
              <a:buChar char="●"/>
            </a:pPr>
            <a:r>
              <a:rPr lang="en-GB" sz="900">
                <a:solidFill>
                  <a:srgbClr val="E29578"/>
                </a:solidFill>
                <a:latin typeface="Mada"/>
                <a:ea typeface="Mada"/>
                <a:cs typeface="Mada"/>
                <a:sym typeface="Mada"/>
              </a:rPr>
              <a:t>Explain the Management plan of Acute Wound </a:t>
            </a:r>
            <a:endParaRPr sz="900">
              <a:solidFill>
                <a:srgbClr val="E29578"/>
              </a:solidFill>
              <a:latin typeface="Mada"/>
              <a:ea typeface="Mada"/>
              <a:cs typeface="Mada"/>
              <a:sym typeface="Mada"/>
            </a:endParaRPr>
          </a:p>
          <a:p>
            <a:pPr indent="-152400" lvl="0" marL="89999" rtl="0" algn="l">
              <a:lnSpc>
                <a:spcPct val="150000"/>
              </a:lnSpc>
              <a:spcBef>
                <a:spcPts val="0"/>
              </a:spcBef>
              <a:spcAft>
                <a:spcPts val="0"/>
              </a:spcAft>
              <a:buClr>
                <a:srgbClr val="E29578"/>
              </a:buClr>
              <a:buSzPts val="900"/>
              <a:buFont typeface="Mada"/>
              <a:buChar char="●"/>
            </a:pPr>
            <a:r>
              <a:rPr lang="en-GB" sz="900">
                <a:solidFill>
                  <a:srgbClr val="E29578"/>
                </a:solidFill>
                <a:latin typeface="Mada"/>
                <a:ea typeface="Mada"/>
                <a:cs typeface="Mada"/>
                <a:sym typeface="Mada"/>
              </a:rPr>
              <a:t>Explain the Management plan of Chronic Wound </a:t>
            </a:r>
            <a:endParaRPr sz="900">
              <a:solidFill>
                <a:srgbClr val="E29578"/>
              </a:solidFill>
              <a:latin typeface="Mada"/>
              <a:ea typeface="Mada"/>
              <a:cs typeface="Mada"/>
              <a:sym typeface="Mada"/>
            </a:endParaRPr>
          </a:p>
          <a:p>
            <a:pPr indent="0" lvl="0" marL="457200" rtl="0" algn="l">
              <a:lnSpc>
                <a:spcPct val="150000"/>
              </a:lnSpc>
              <a:spcBef>
                <a:spcPts val="0"/>
              </a:spcBef>
              <a:spcAft>
                <a:spcPts val="0"/>
              </a:spcAft>
              <a:buNone/>
            </a:pPr>
            <a:r>
              <a:t/>
            </a:r>
            <a:endParaRPr sz="900">
              <a:solidFill>
                <a:srgbClr val="E29578"/>
              </a:solidFill>
              <a:latin typeface="Mada"/>
              <a:ea typeface="Mada"/>
              <a:cs typeface="Mada"/>
              <a:sym typeface="Mada"/>
            </a:endParaRPr>
          </a:p>
        </p:txBody>
      </p:sp>
      <p:pic>
        <p:nvPicPr>
          <p:cNvPr id="68" name="Google Shape;68;p13"/>
          <p:cNvPicPr preferRelativeResize="0"/>
          <p:nvPr/>
        </p:nvPicPr>
        <p:blipFill rotWithShape="1">
          <a:blip r:embed="rId5">
            <a:alphaModFix/>
          </a:blip>
          <a:srcRect b="0" l="0" r="0" t="0"/>
          <a:stretch/>
        </p:blipFill>
        <p:spPr>
          <a:xfrm>
            <a:off x="4094025" y="-12575"/>
            <a:ext cx="1261875" cy="1261875"/>
          </a:xfrm>
          <a:prstGeom prst="rect">
            <a:avLst/>
          </a:prstGeom>
          <a:noFill/>
          <a:ln>
            <a:noFill/>
          </a:ln>
        </p:spPr>
      </p:pic>
      <p:sp>
        <p:nvSpPr>
          <p:cNvPr id="69" name="Google Shape;69;p13"/>
          <p:cNvSpPr/>
          <p:nvPr/>
        </p:nvSpPr>
        <p:spPr>
          <a:xfrm rot="-5400000">
            <a:off x="6531450" y="9261025"/>
            <a:ext cx="508200" cy="1607700"/>
          </a:xfrm>
          <a:prstGeom prst="round2SameRect">
            <a:avLst>
              <a:gd fmla="val 50000" name="adj1"/>
              <a:gd fmla="val 0" name="adj2"/>
            </a:avLst>
          </a:prstGeom>
          <a:noFill/>
          <a:ln cap="flat" cmpd="sng" w="38100">
            <a:solidFill>
              <a:srgbClr val="83C5B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 name="Google Shape;70;p13"/>
          <p:cNvSpPr/>
          <p:nvPr/>
        </p:nvSpPr>
        <p:spPr>
          <a:xfrm rot="-5400000">
            <a:off x="6643425" y="9396600"/>
            <a:ext cx="495600" cy="1495200"/>
          </a:xfrm>
          <a:prstGeom prst="round2SameRect">
            <a:avLst>
              <a:gd fmla="val 50000" name="adj1"/>
              <a:gd fmla="val 0" name="adj2"/>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 name="Google Shape;71;p13"/>
          <p:cNvSpPr txBox="1"/>
          <p:nvPr/>
        </p:nvSpPr>
        <p:spPr>
          <a:xfrm>
            <a:off x="6290250" y="10050625"/>
            <a:ext cx="1417200" cy="171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GB" u="sng">
                <a:solidFill>
                  <a:srgbClr val="E29578"/>
                </a:solidFill>
                <a:latin typeface="Lora"/>
                <a:ea typeface="Lora"/>
                <a:cs typeface="Lora"/>
                <a:sym typeface="Lora"/>
                <a:hlinkClick r:id="rId6">
                  <a:extLst>
                    <a:ext uri="{A12FA001-AC4F-418D-AE19-62706E023703}">
                      <ahyp:hlinkClr val="tx"/>
                    </a:ext>
                  </a:extLst>
                </a:hlinkClick>
              </a:rPr>
              <a:t>Editing File</a:t>
            </a:r>
            <a:endParaRPr b="1" u="sng">
              <a:solidFill>
                <a:srgbClr val="E29578"/>
              </a:solidFill>
              <a:latin typeface="Lora"/>
              <a:ea typeface="Lora"/>
              <a:cs typeface="Lora"/>
              <a:sym typeface="Lora"/>
            </a:endParaRPr>
          </a:p>
        </p:txBody>
      </p:sp>
      <p:sp>
        <p:nvSpPr>
          <p:cNvPr id="72" name="Google Shape;72;p13"/>
          <p:cNvSpPr/>
          <p:nvPr/>
        </p:nvSpPr>
        <p:spPr>
          <a:xfrm>
            <a:off x="1922775" y="10115775"/>
            <a:ext cx="213300" cy="192300"/>
          </a:xfrm>
          <a:prstGeom prst="star5">
            <a:avLst>
              <a:gd fmla="val 19098" name="adj"/>
              <a:gd fmla="val 105146" name="hf"/>
              <a:gd fmla="val 110557" name="vf"/>
            </a:avLst>
          </a:prstGeom>
          <a:solidFill>
            <a:srgbClr val="F1C232"/>
          </a:solidFill>
          <a:ln cap="flat" cmpd="sng" w="9525">
            <a:solidFill>
              <a:srgbClr val="F1C23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 name="Google Shape;73;p13"/>
          <p:cNvSpPr txBox="1"/>
          <p:nvPr/>
        </p:nvSpPr>
        <p:spPr>
          <a:xfrm>
            <a:off x="4094025" y="4366850"/>
            <a:ext cx="3325500" cy="4894800"/>
          </a:xfrm>
          <a:prstGeom prst="rect">
            <a:avLst/>
          </a:prstGeom>
          <a:noFill/>
          <a:ln>
            <a:noFill/>
          </a:ln>
        </p:spPr>
        <p:txBody>
          <a:bodyPr anchorCtr="0" anchor="t" bIns="91425" lIns="91425" spcFirstLastPara="1" rIns="91425" wrap="square" tIns="91425">
            <a:spAutoFit/>
          </a:bodyPr>
          <a:lstStyle/>
          <a:p>
            <a:pPr indent="-152400" lvl="0" marL="89999" rtl="0" algn="l">
              <a:lnSpc>
                <a:spcPct val="150000"/>
              </a:lnSpc>
              <a:spcBef>
                <a:spcPts val="0"/>
              </a:spcBef>
              <a:spcAft>
                <a:spcPts val="0"/>
              </a:spcAft>
              <a:buClr>
                <a:srgbClr val="E29578"/>
              </a:buClr>
              <a:buSzPts val="900"/>
              <a:buFont typeface="Mada"/>
              <a:buChar char="●"/>
            </a:pPr>
            <a:r>
              <a:rPr lang="en-GB" sz="900">
                <a:solidFill>
                  <a:srgbClr val="E29578"/>
                </a:solidFill>
                <a:latin typeface="Mada"/>
                <a:ea typeface="Mada"/>
                <a:cs typeface="Mada"/>
                <a:sym typeface="Mada"/>
              </a:rPr>
              <a:t>Explain the mechanism of Compartment Syndrome </a:t>
            </a:r>
            <a:endParaRPr sz="900">
              <a:solidFill>
                <a:srgbClr val="E29578"/>
              </a:solidFill>
              <a:latin typeface="Mada"/>
              <a:ea typeface="Mada"/>
              <a:cs typeface="Mada"/>
              <a:sym typeface="Mada"/>
            </a:endParaRPr>
          </a:p>
          <a:p>
            <a:pPr indent="-152400" lvl="0" marL="89999" rtl="0" algn="l">
              <a:lnSpc>
                <a:spcPct val="150000"/>
              </a:lnSpc>
              <a:spcBef>
                <a:spcPts val="0"/>
              </a:spcBef>
              <a:spcAft>
                <a:spcPts val="0"/>
              </a:spcAft>
              <a:buClr>
                <a:srgbClr val="E29578"/>
              </a:buClr>
              <a:buSzPts val="900"/>
              <a:buFont typeface="Mada"/>
              <a:buChar char="●"/>
            </a:pPr>
            <a:r>
              <a:rPr lang="en-GB" sz="900">
                <a:solidFill>
                  <a:srgbClr val="E29578"/>
                </a:solidFill>
                <a:latin typeface="Mada"/>
                <a:ea typeface="Mada"/>
                <a:cs typeface="Mada"/>
                <a:sym typeface="Mada"/>
              </a:rPr>
              <a:t>Describe Degloving Injury</a:t>
            </a:r>
            <a:endParaRPr sz="900">
              <a:solidFill>
                <a:srgbClr val="E29578"/>
              </a:solidFill>
              <a:latin typeface="Mada"/>
              <a:ea typeface="Mada"/>
              <a:cs typeface="Mada"/>
              <a:sym typeface="Mada"/>
            </a:endParaRPr>
          </a:p>
          <a:p>
            <a:pPr indent="-152400" lvl="0" marL="89999" rtl="0" algn="l">
              <a:lnSpc>
                <a:spcPct val="150000"/>
              </a:lnSpc>
              <a:spcBef>
                <a:spcPts val="0"/>
              </a:spcBef>
              <a:spcAft>
                <a:spcPts val="0"/>
              </a:spcAft>
              <a:buClr>
                <a:srgbClr val="E29578"/>
              </a:buClr>
              <a:buSzPts val="900"/>
              <a:buFont typeface="Mada"/>
              <a:buChar char="●"/>
            </a:pPr>
            <a:r>
              <a:rPr lang="en-GB" sz="900">
                <a:solidFill>
                  <a:srgbClr val="E29578"/>
                </a:solidFill>
                <a:latin typeface="Mada"/>
                <a:ea typeface="Mada"/>
                <a:cs typeface="Mada"/>
                <a:sym typeface="Mada"/>
              </a:rPr>
              <a:t>Demonstrate the following points regarding leg ulcer:</a:t>
            </a:r>
            <a:endParaRPr sz="900">
              <a:solidFill>
                <a:srgbClr val="E29578"/>
              </a:solidFill>
              <a:latin typeface="Mada"/>
              <a:ea typeface="Mada"/>
              <a:cs typeface="Mada"/>
              <a:sym typeface="Mada"/>
            </a:endParaRPr>
          </a:p>
          <a:p>
            <a:pPr indent="-285750" lvl="1" marL="360000" rtl="0" algn="l">
              <a:lnSpc>
                <a:spcPct val="150000"/>
              </a:lnSpc>
              <a:spcBef>
                <a:spcPts val="0"/>
              </a:spcBef>
              <a:spcAft>
                <a:spcPts val="0"/>
              </a:spcAft>
              <a:buClr>
                <a:srgbClr val="E29578"/>
              </a:buClr>
              <a:buSzPts val="900"/>
              <a:buFont typeface="Mada"/>
              <a:buChar char="○"/>
            </a:pPr>
            <a:r>
              <a:rPr lang="en-GB" sz="900">
                <a:solidFill>
                  <a:srgbClr val="E29578"/>
                </a:solidFill>
                <a:latin typeface="Mada"/>
                <a:ea typeface="Mada"/>
                <a:cs typeface="Mada"/>
                <a:sym typeface="Mada"/>
              </a:rPr>
              <a:t> List the different types of leg ulcer including: Venous Ulcer, Ischemic Ulcer, Traumatic Ulcer, Chronic Infection, Neoplastic Ulcer, Pressure ulcer, Venous ulcer, Ischemic ulcer,Diabetic Ulcers</a:t>
            </a:r>
            <a:endParaRPr sz="900">
              <a:solidFill>
                <a:srgbClr val="E29578"/>
              </a:solidFill>
              <a:latin typeface="Mada"/>
              <a:ea typeface="Mada"/>
              <a:cs typeface="Mada"/>
              <a:sym typeface="Mada"/>
            </a:endParaRPr>
          </a:p>
          <a:p>
            <a:pPr indent="-285750" lvl="1" marL="360000" rtl="0" algn="l">
              <a:lnSpc>
                <a:spcPct val="150000"/>
              </a:lnSpc>
              <a:spcBef>
                <a:spcPts val="0"/>
              </a:spcBef>
              <a:spcAft>
                <a:spcPts val="0"/>
              </a:spcAft>
              <a:buClr>
                <a:srgbClr val="E29578"/>
              </a:buClr>
              <a:buSzPts val="900"/>
              <a:buFont typeface="Mada"/>
              <a:buChar char="○"/>
            </a:pPr>
            <a:r>
              <a:rPr lang="en-GB" sz="900">
                <a:solidFill>
                  <a:srgbClr val="E29578"/>
                </a:solidFill>
                <a:latin typeface="Mada"/>
                <a:ea typeface="Mada"/>
                <a:cs typeface="Mada"/>
                <a:sym typeface="Mada"/>
              </a:rPr>
              <a:t>List and explain the Risk factors, and the prevention mechanisms of Different Leg Ulcer </a:t>
            </a:r>
            <a:endParaRPr sz="900">
              <a:solidFill>
                <a:srgbClr val="E29578"/>
              </a:solidFill>
              <a:latin typeface="Mada"/>
              <a:ea typeface="Mada"/>
              <a:cs typeface="Mada"/>
              <a:sym typeface="Mada"/>
            </a:endParaRPr>
          </a:p>
          <a:p>
            <a:pPr indent="-152400" lvl="0" marL="89999" rtl="0" algn="l">
              <a:lnSpc>
                <a:spcPct val="150000"/>
              </a:lnSpc>
              <a:spcBef>
                <a:spcPts val="0"/>
              </a:spcBef>
              <a:spcAft>
                <a:spcPts val="0"/>
              </a:spcAft>
              <a:buClr>
                <a:srgbClr val="E29578"/>
              </a:buClr>
              <a:buSzPts val="900"/>
              <a:buFont typeface="Mada"/>
              <a:buChar char="●"/>
            </a:pPr>
            <a:r>
              <a:rPr lang="en-GB" sz="900">
                <a:solidFill>
                  <a:srgbClr val="E29578"/>
                </a:solidFill>
                <a:latin typeface="Mada"/>
                <a:ea typeface="Mada"/>
                <a:cs typeface="Mada"/>
                <a:sym typeface="Mada"/>
              </a:rPr>
              <a:t>Abnormal scars: </a:t>
            </a:r>
            <a:endParaRPr sz="900">
              <a:solidFill>
                <a:srgbClr val="E29578"/>
              </a:solidFill>
              <a:latin typeface="Mada"/>
              <a:ea typeface="Mada"/>
              <a:cs typeface="Mada"/>
              <a:sym typeface="Mada"/>
            </a:endParaRPr>
          </a:p>
          <a:p>
            <a:pPr indent="-285750" lvl="1" marL="360000" rtl="0" algn="l">
              <a:lnSpc>
                <a:spcPct val="150000"/>
              </a:lnSpc>
              <a:spcBef>
                <a:spcPts val="0"/>
              </a:spcBef>
              <a:spcAft>
                <a:spcPts val="0"/>
              </a:spcAft>
              <a:buClr>
                <a:srgbClr val="E29578"/>
              </a:buClr>
              <a:buSzPts val="900"/>
              <a:buFont typeface="Mada"/>
              <a:buChar char="○"/>
            </a:pPr>
            <a:r>
              <a:rPr lang="en-GB" sz="900">
                <a:solidFill>
                  <a:srgbClr val="E29578"/>
                </a:solidFill>
                <a:latin typeface="Mada"/>
                <a:ea typeface="Mada"/>
                <a:cs typeface="Mada"/>
                <a:sym typeface="Mada"/>
              </a:rPr>
              <a:t> Explain how scars are formed</a:t>
            </a:r>
            <a:endParaRPr sz="900">
              <a:solidFill>
                <a:srgbClr val="E29578"/>
              </a:solidFill>
              <a:latin typeface="Mada"/>
              <a:ea typeface="Mada"/>
              <a:cs typeface="Mada"/>
              <a:sym typeface="Mada"/>
            </a:endParaRPr>
          </a:p>
          <a:p>
            <a:pPr indent="-285750" lvl="1" marL="360000" rtl="0" algn="l">
              <a:lnSpc>
                <a:spcPct val="150000"/>
              </a:lnSpc>
              <a:spcBef>
                <a:spcPts val="0"/>
              </a:spcBef>
              <a:spcAft>
                <a:spcPts val="0"/>
              </a:spcAft>
              <a:buClr>
                <a:srgbClr val="E29578"/>
              </a:buClr>
              <a:buSzPts val="900"/>
              <a:buFont typeface="Mada"/>
              <a:buChar char="○"/>
            </a:pPr>
            <a:r>
              <a:rPr lang="en-GB" sz="900">
                <a:solidFill>
                  <a:srgbClr val="E29578"/>
                </a:solidFill>
                <a:latin typeface="Mada"/>
                <a:ea typeface="Mada"/>
                <a:cs typeface="Mada"/>
                <a:sym typeface="Mada"/>
              </a:rPr>
              <a:t>Explain the different abnormal scars and how they are formed</a:t>
            </a:r>
            <a:endParaRPr sz="900">
              <a:solidFill>
                <a:srgbClr val="E29578"/>
              </a:solidFill>
              <a:latin typeface="Mada"/>
              <a:ea typeface="Mada"/>
              <a:cs typeface="Mada"/>
              <a:sym typeface="Mada"/>
            </a:endParaRPr>
          </a:p>
          <a:p>
            <a:pPr indent="-285750" lvl="2" marL="540000" rtl="0" algn="l">
              <a:lnSpc>
                <a:spcPct val="150000"/>
              </a:lnSpc>
              <a:spcBef>
                <a:spcPts val="0"/>
              </a:spcBef>
              <a:spcAft>
                <a:spcPts val="0"/>
              </a:spcAft>
              <a:buClr>
                <a:srgbClr val="E29578"/>
              </a:buClr>
              <a:buSzPts val="900"/>
              <a:buFont typeface="Mada"/>
              <a:buChar char="■"/>
            </a:pPr>
            <a:r>
              <a:rPr lang="en-GB" sz="900">
                <a:solidFill>
                  <a:srgbClr val="E29578"/>
                </a:solidFill>
                <a:latin typeface="Mada"/>
                <a:ea typeface="Mada"/>
                <a:cs typeface="Mada"/>
                <a:sym typeface="Mada"/>
              </a:rPr>
              <a:t>Atrophic scar, Hypertrophic scar, Keloid scar, Contracture scar</a:t>
            </a:r>
            <a:endParaRPr sz="900">
              <a:solidFill>
                <a:srgbClr val="E29578"/>
              </a:solidFill>
              <a:latin typeface="Mada"/>
              <a:ea typeface="Mada"/>
              <a:cs typeface="Mada"/>
              <a:sym typeface="Mada"/>
            </a:endParaRPr>
          </a:p>
          <a:p>
            <a:pPr indent="-285750" lvl="1" marL="360000" rtl="0" algn="l">
              <a:lnSpc>
                <a:spcPct val="150000"/>
              </a:lnSpc>
              <a:spcBef>
                <a:spcPts val="0"/>
              </a:spcBef>
              <a:spcAft>
                <a:spcPts val="0"/>
              </a:spcAft>
              <a:buClr>
                <a:srgbClr val="E29578"/>
              </a:buClr>
              <a:buSzPts val="900"/>
              <a:buFont typeface="Mada"/>
              <a:buChar char="○"/>
            </a:pPr>
            <a:r>
              <a:rPr lang="en-GB" sz="900">
                <a:solidFill>
                  <a:srgbClr val="E29578"/>
                </a:solidFill>
                <a:latin typeface="Mada"/>
                <a:ea typeface="Mada"/>
                <a:cs typeface="Mada"/>
                <a:sym typeface="Mada"/>
              </a:rPr>
              <a:t>Explain the Management plan of abnormal scar</a:t>
            </a:r>
            <a:endParaRPr sz="900">
              <a:solidFill>
                <a:srgbClr val="E29578"/>
              </a:solidFill>
              <a:latin typeface="Mada"/>
              <a:ea typeface="Mada"/>
              <a:cs typeface="Mada"/>
              <a:sym typeface="Mada"/>
            </a:endParaRPr>
          </a:p>
          <a:p>
            <a:pPr indent="0" lvl="0" marL="0" rtl="0" algn="l">
              <a:lnSpc>
                <a:spcPct val="150000"/>
              </a:lnSpc>
              <a:spcBef>
                <a:spcPts val="0"/>
              </a:spcBef>
              <a:spcAft>
                <a:spcPts val="0"/>
              </a:spcAft>
              <a:buNone/>
            </a:pPr>
            <a:r>
              <a:rPr b="1" lang="en-GB" sz="900" u="sng">
                <a:solidFill>
                  <a:srgbClr val="E29578"/>
                </a:solidFill>
                <a:latin typeface="Mada"/>
                <a:ea typeface="Mada"/>
                <a:cs typeface="Mada"/>
                <a:sym typeface="Mada"/>
              </a:rPr>
              <a:t>Burn- case scenario</a:t>
            </a:r>
            <a:endParaRPr b="1" sz="900" u="sng">
              <a:solidFill>
                <a:srgbClr val="E29578"/>
              </a:solidFill>
              <a:latin typeface="Mada"/>
              <a:ea typeface="Mada"/>
              <a:cs typeface="Mada"/>
              <a:sym typeface="Mada"/>
            </a:endParaRPr>
          </a:p>
          <a:p>
            <a:pPr indent="-152400" lvl="0" marL="89999" rtl="0" algn="l">
              <a:lnSpc>
                <a:spcPct val="150000"/>
              </a:lnSpc>
              <a:spcBef>
                <a:spcPts val="0"/>
              </a:spcBef>
              <a:spcAft>
                <a:spcPts val="0"/>
              </a:spcAft>
              <a:buClr>
                <a:srgbClr val="E29578"/>
              </a:buClr>
              <a:buSzPts val="900"/>
              <a:buFont typeface="Mada"/>
              <a:buChar char="●"/>
            </a:pPr>
            <a:r>
              <a:rPr lang="en-GB" sz="900">
                <a:solidFill>
                  <a:srgbClr val="E29578"/>
                </a:solidFill>
                <a:latin typeface="Mada"/>
                <a:ea typeface="Mada"/>
                <a:cs typeface="Mada"/>
                <a:sym typeface="Mada"/>
              </a:rPr>
              <a:t>The student is expected to describe and perform the following:</a:t>
            </a:r>
            <a:endParaRPr sz="900">
              <a:solidFill>
                <a:srgbClr val="E29578"/>
              </a:solidFill>
              <a:latin typeface="Mada"/>
              <a:ea typeface="Mada"/>
              <a:cs typeface="Mada"/>
              <a:sym typeface="Mada"/>
            </a:endParaRPr>
          </a:p>
          <a:p>
            <a:pPr indent="-152400" lvl="0" marL="89999" rtl="0" algn="l">
              <a:lnSpc>
                <a:spcPct val="150000"/>
              </a:lnSpc>
              <a:spcBef>
                <a:spcPts val="0"/>
              </a:spcBef>
              <a:spcAft>
                <a:spcPts val="0"/>
              </a:spcAft>
              <a:buClr>
                <a:srgbClr val="E29578"/>
              </a:buClr>
              <a:buSzPts val="900"/>
              <a:buFont typeface="Mada"/>
              <a:buChar char="●"/>
            </a:pPr>
            <a:r>
              <a:rPr lang="en-GB" sz="900">
                <a:solidFill>
                  <a:srgbClr val="E29578"/>
                </a:solidFill>
                <a:latin typeface="Mada"/>
                <a:ea typeface="Mada"/>
                <a:cs typeface="Mada"/>
                <a:sym typeface="Mada"/>
              </a:rPr>
              <a:t>Calculation</a:t>
            </a:r>
            <a:endParaRPr sz="900">
              <a:solidFill>
                <a:srgbClr val="E29578"/>
              </a:solidFill>
              <a:latin typeface="Mada"/>
              <a:ea typeface="Mada"/>
              <a:cs typeface="Mada"/>
              <a:sym typeface="Mada"/>
            </a:endParaRPr>
          </a:p>
          <a:p>
            <a:pPr indent="-152400" lvl="0" marL="89999" rtl="0" algn="l">
              <a:lnSpc>
                <a:spcPct val="150000"/>
              </a:lnSpc>
              <a:spcBef>
                <a:spcPts val="0"/>
              </a:spcBef>
              <a:spcAft>
                <a:spcPts val="0"/>
              </a:spcAft>
              <a:buClr>
                <a:srgbClr val="E29578"/>
              </a:buClr>
              <a:buSzPts val="900"/>
              <a:buFont typeface="Mada"/>
              <a:buChar char="●"/>
            </a:pPr>
            <a:r>
              <a:rPr lang="en-GB" sz="900">
                <a:solidFill>
                  <a:srgbClr val="E29578"/>
                </a:solidFill>
                <a:latin typeface="Mada"/>
                <a:ea typeface="Mada"/>
                <a:cs typeface="Mada"/>
                <a:sym typeface="Mada"/>
              </a:rPr>
              <a:t>Management</a:t>
            </a:r>
            <a:endParaRPr sz="900">
              <a:solidFill>
                <a:srgbClr val="E29578"/>
              </a:solidFill>
              <a:latin typeface="Mada"/>
              <a:ea typeface="Mada"/>
              <a:cs typeface="Mada"/>
              <a:sym typeface="Mada"/>
            </a:endParaRPr>
          </a:p>
          <a:p>
            <a:pPr indent="-285750" lvl="1" marL="360000" rtl="0" algn="l">
              <a:lnSpc>
                <a:spcPct val="150000"/>
              </a:lnSpc>
              <a:spcBef>
                <a:spcPts val="0"/>
              </a:spcBef>
              <a:spcAft>
                <a:spcPts val="0"/>
              </a:spcAft>
              <a:buClr>
                <a:srgbClr val="E29578"/>
              </a:buClr>
              <a:buSzPts val="900"/>
              <a:buFont typeface="Mada"/>
              <a:buChar char="○"/>
            </a:pPr>
            <a:r>
              <a:rPr lang="en-GB" sz="900">
                <a:solidFill>
                  <a:srgbClr val="E29578"/>
                </a:solidFill>
                <a:latin typeface="Mada"/>
                <a:ea typeface="Mada"/>
                <a:cs typeface="Mada"/>
                <a:sym typeface="Mada"/>
              </a:rPr>
              <a:t>Surgical options</a:t>
            </a:r>
            <a:endParaRPr sz="900">
              <a:solidFill>
                <a:srgbClr val="E29578"/>
              </a:solidFill>
              <a:latin typeface="Mada"/>
              <a:ea typeface="Mada"/>
              <a:cs typeface="Mada"/>
              <a:sym typeface="Mada"/>
            </a:endParaRPr>
          </a:p>
          <a:p>
            <a:pPr indent="-285750" lvl="1" marL="360000" rtl="0" algn="l">
              <a:lnSpc>
                <a:spcPct val="150000"/>
              </a:lnSpc>
              <a:spcBef>
                <a:spcPts val="0"/>
              </a:spcBef>
              <a:spcAft>
                <a:spcPts val="0"/>
              </a:spcAft>
              <a:buClr>
                <a:srgbClr val="E29578"/>
              </a:buClr>
              <a:buSzPts val="900"/>
              <a:buFont typeface="Mada"/>
              <a:buChar char="○"/>
            </a:pPr>
            <a:r>
              <a:rPr lang="en-GB" sz="900">
                <a:solidFill>
                  <a:srgbClr val="E29578"/>
                </a:solidFill>
                <a:latin typeface="Mada"/>
                <a:ea typeface="Mada"/>
                <a:cs typeface="Mada"/>
                <a:sym typeface="Mada"/>
              </a:rPr>
              <a:t>Non surgical options</a:t>
            </a:r>
            <a:endParaRPr sz="900">
              <a:solidFill>
                <a:srgbClr val="E29578"/>
              </a:solidFill>
              <a:latin typeface="Mada"/>
              <a:ea typeface="Mada"/>
              <a:cs typeface="Mada"/>
              <a:sym typeface="Mada"/>
            </a:endParaRPr>
          </a:p>
          <a:p>
            <a:pPr indent="0" lvl="0" marL="0" rtl="0" algn="l">
              <a:spcBef>
                <a:spcPts val="0"/>
              </a:spcBef>
              <a:spcAft>
                <a:spcPts val="0"/>
              </a:spcAft>
              <a:buNone/>
            </a:pPr>
            <a:r>
              <a:t/>
            </a:r>
            <a:endParaRPr sz="900"/>
          </a:p>
        </p:txBody>
      </p:sp>
      <p:pic>
        <p:nvPicPr>
          <p:cNvPr id="74" name="Google Shape;74;p13"/>
          <p:cNvPicPr preferRelativeResize="0"/>
          <p:nvPr/>
        </p:nvPicPr>
        <p:blipFill rotWithShape="1">
          <a:blip r:embed="rId7">
            <a:alphaModFix/>
          </a:blip>
          <a:srcRect b="0" l="0" r="0" t="27593"/>
          <a:stretch/>
        </p:blipFill>
        <p:spPr>
          <a:xfrm>
            <a:off x="6536850" y="9167675"/>
            <a:ext cx="924000" cy="485888"/>
          </a:xfrm>
          <a:prstGeom prst="rect">
            <a:avLst/>
          </a:prstGeom>
          <a:noFill/>
          <a:ln>
            <a:noFill/>
          </a:ln>
        </p:spPr>
      </p:pic>
      <p:pic>
        <p:nvPicPr>
          <p:cNvPr id="75" name="Google Shape;75;p13"/>
          <p:cNvPicPr preferRelativeResize="0"/>
          <p:nvPr/>
        </p:nvPicPr>
        <p:blipFill>
          <a:blip r:embed="rId8">
            <a:alphaModFix/>
          </a:blip>
          <a:stretch>
            <a:fillRect/>
          </a:stretch>
        </p:blipFill>
        <p:spPr>
          <a:xfrm>
            <a:off x="409350" y="238544"/>
            <a:ext cx="867000" cy="8670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1" name="Shape 461"/>
        <p:cNvGrpSpPr/>
        <p:nvPr/>
      </p:nvGrpSpPr>
      <p:grpSpPr>
        <a:xfrm>
          <a:off x="0" y="0"/>
          <a:ext cx="0" cy="0"/>
          <a:chOff x="0" y="0"/>
          <a:chExt cx="0" cy="0"/>
        </a:xfrm>
      </p:grpSpPr>
      <p:cxnSp>
        <p:nvCxnSpPr>
          <p:cNvPr id="462" name="Google Shape;462;p22"/>
          <p:cNvCxnSpPr/>
          <p:nvPr/>
        </p:nvCxnSpPr>
        <p:spPr>
          <a:xfrm flipH="1" rot="10800000">
            <a:off x="683984" y="2673740"/>
            <a:ext cx="242400" cy="600"/>
          </a:xfrm>
          <a:prstGeom prst="straightConnector1">
            <a:avLst/>
          </a:prstGeom>
          <a:noFill/>
          <a:ln cap="flat" cmpd="sng" w="19050">
            <a:solidFill>
              <a:srgbClr val="83C5BE"/>
            </a:solidFill>
            <a:prstDash val="solid"/>
            <a:round/>
            <a:headEnd len="med" w="med" type="none"/>
            <a:tailEnd len="med" w="med" type="oval"/>
          </a:ln>
        </p:spPr>
      </p:cxnSp>
      <p:cxnSp>
        <p:nvCxnSpPr>
          <p:cNvPr id="463" name="Google Shape;463;p22"/>
          <p:cNvCxnSpPr/>
          <p:nvPr/>
        </p:nvCxnSpPr>
        <p:spPr>
          <a:xfrm>
            <a:off x="571175" y="2218900"/>
            <a:ext cx="3900" cy="2997000"/>
          </a:xfrm>
          <a:prstGeom prst="straightConnector1">
            <a:avLst/>
          </a:prstGeom>
          <a:noFill/>
          <a:ln cap="flat" cmpd="sng" w="28575">
            <a:solidFill>
              <a:srgbClr val="FFDDD2"/>
            </a:solidFill>
            <a:prstDash val="solid"/>
            <a:round/>
            <a:headEnd len="med" w="med" type="oval"/>
            <a:tailEnd len="med" w="med" type="none"/>
          </a:ln>
        </p:spPr>
      </p:cxnSp>
      <p:sp>
        <p:nvSpPr>
          <p:cNvPr id="464" name="Google Shape;464;p22"/>
          <p:cNvSpPr/>
          <p:nvPr/>
        </p:nvSpPr>
        <p:spPr>
          <a:xfrm>
            <a:off x="188825" y="2346828"/>
            <a:ext cx="614100" cy="615600"/>
          </a:xfrm>
          <a:prstGeom prst="ellipse">
            <a:avLst/>
          </a:prstGeom>
          <a:solidFill>
            <a:srgbClr val="EDF6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5" name="Google Shape;465;p22"/>
          <p:cNvSpPr/>
          <p:nvPr/>
        </p:nvSpPr>
        <p:spPr>
          <a:xfrm rot="10800000">
            <a:off x="75" y="-9525"/>
            <a:ext cx="7589400" cy="192300"/>
          </a:xfrm>
          <a:prstGeom prst="round2SameRect">
            <a:avLst>
              <a:gd fmla="val 50000" name="adj1"/>
              <a:gd fmla="val 0" name="adj2"/>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6" name="Google Shape;466;p22"/>
          <p:cNvSpPr txBox="1"/>
          <p:nvPr/>
        </p:nvSpPr>
        <p:spPr>
          <a:xfrm>
            <a:off x="-7251950" y="2650600"/>
            <a:ext cx="6871500" cy="7727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a:solidFill>
                  <a:srgbClr val="1C4588"/>
                </a:solidFill>
              </a:rPr>
              <a:t>Systemic factors </a:t>
            </a:r>
            <a:endParaRPr>
              <a:solidFill>
                <a:srgbClr val="1C4588"/>
              </a:solidFill>
            </a:endParaRPr>
          </a:p>
          <a:p>
            <a:pPr indent="-98425" lvl="0" marL="269999" rtl="0" algn="l">
              <a:spcBef>
                <a:spcPts val="0"/>
              </a:spcBef>
              <a:spcAft>
                <a:spcPts val="0"/>
              </a:spcAft>
              <a:buClr>
                <a:srgbClr val="1C4588"/>
              </a:buClr>
              <a:buSzPts val="1400"/>
              <a:buAutoNum type="arabicPeriod"/>
            </a:pPr>
            <a:r>
              <a:rPr b="1" lang="en-GB">
                <a:solidFill>
                  <a:srgbClr val="1C4588"/>
                </a:solidFill>
              </a:rPr>
              <a:t>Malnutrition </a:t>
            </a:r>
            <a:endParaRPr b="1">
              <a:solidFill>
                <a:srgbClr val="1C4588"/>
              </a:solidFill>
            </a:endParaRPr>
          </a:p>
          <a:p>
            <a:pPr indent="0" lvl="0" marL="457200" rtl="0" algn="l">
              <a:spcBef>
                <a:spcPts val="0"/>
              </a:spcBef>
              <a:spcAft>
                <a:spcPts val="0"/>
              </a:spcAft>
              <a:buNone/>
            </a:pPr>
            <a:r>
              <a:rPr lang="en-GB">
                <a:solidFill>
                  <a:srgbClr val="1C4588"/>
                </a:solidFill>
              </a:rPr>
              <a:t>Nutrition is extremely important for protein and collagen synthesis, and metabolic energy for wound healing.</a:t>
            </a:r>
            <a:endParaRPr>
              <a:solidFill>
                <a:srgbClr val="1C4588"/>
              </a:solidFill>
            </a:endParaRPr>
          </a:p>
          <a:p>
            <a:pPr indent="0" lvl="0" marL="457200" rtl="0" algn="l">
              <a:spcBef>
                <a:spcPts val="0"/>
              </a:spcBef>
              <a:spcAft>
                <a:spcPts val="0"/>
              </a:spcAft>
              <a:buNone/>
            </a:pPr>
            <a:r>
              <a:rPr lang="en-GB">
                <a:solidFill>
                  <a:srgbClr val="1C4588"/>
                </a:solidFill>
              </a:rPr>
              <a:t>Folic acid is important for the synthesis of collagen.</a:t>
            </a:r>
            <a:endParaRPr>
              <a:solidFill>
                <a:srgbClr val="1C4588"/>
              </a:solidFill>
            </a:endParaRPr>
          </a:p>
          <a:p>
            <a:pPr indent="0" lvl="0" marL="457200" rtl="0" algn="l">
              <a:spcBef>
                <a:spcPts val="0"/>
              </a:spcBef>
              <a:spcAft>
                <a:spcPts val="0"/>
              </a:spcAft>
              <a:buNone/>
            </a:pPr>
            <a:r>
              <a:rPr lang="en-GB">
                <a:solidFill>
                  <a:srgbClr val="1C4588"/>
                </a:solidFill>
              </a:rPr>
              <a:t>Vitamin K is essential for the process of carboxylation in the synthesis of coagulation factors II, VII, IX, and X. deficiency of vitamin K will cause coagulopathy and hematoma formation in the wound that retards the wound healing.</a:t>
            </a:r>
            <a:endParaRPr>
              <a:solidFill>
                <a:srgbClr val="1C4588"/>
              </a:solidFill>
            </a:endParaRPr>
          </a:p>
          <a:p>
            <a:pPr indent="0" lvl="0" marL="457200" rtl="0" algn="l">
              <a:spcBef>
                <a:spcPts val="0"/>
              </a:spcBef>
              <a:spcAft>
                <a:spcPts val="0"/>
              </a:spcAft>
              <a:buNone/>
            </a:pPr>
            <a:r>
              <a:rPr lang="en-GB">
                <a:solidFill>
                  <a:srgbClr val="1C4588"/>
                </a:solidFill>
              </a:rPr>
              <a:t>Vitamin A increases collagen synthesis, inflammatory response, and recruitment of macrophages into the wound.</a:t>
            </a:r>
            <a:endParaRPr>
              <a:solidFill>
                <a:srgbClr val="1C4588"/>
              </a:solidFill>
            </a:endParaRPr>
          </a:p>
          <a:p>
            <a:pPr indent="0" lvl="0" marL="457200" rtl="0" algn="l">
              <a:spcBef>
                <a:spcPts val="0"/>
              </a:spcBef>
              <a:spcAft>
                <a:spcPts val="0"/>
              </a:spcAft>
              <a:buNone/>
            </a:pPr>
            <a:r>
              <a:rPr lang="en-GB">
                <a:solidFill>
                  <a:srgbClr val="1C4588"/>
                </a:solidFill>
              </a:rPr>
              <a:t>Zinc is an essential co-factor for the synthesis of RNA and DNA.</a:t>
            </a:r>
            <a:endParaRPr>
              <a:solidFill>
                <a:srgbClr val="1C4588"/>
              </a:solidFill>
            </a:endParaRPr>
          </a:p>
          <a:p>
            <a:pPr indent="0" lvl="0" marL="457200" rtl="0" algn="l">
              <a:spcBef>
                <a:spcPts val="0"/>
              </a:spcBef>
              <a:spcAft>
                <a:spcPts val="0"/>
              </a:spcAft>
              <a:buNone/>
            </a:pPr>
            <a:r>
              <a:rPr lang="en-GB">
                <a:solidFill>
                  <a:srgbClr val="1C4588"/>
                </a:solidFill>
              </a:rPr>
              <a:t>Magnesium is required for the synthesis of protein.</a:t>
            </a:r>
            <a:endParaRPr>
              <a:solidFill>
                <a:srgbClr val="1C4588"/>
              </a:solidFill>
            </a:endParaRPr>
          </a:p>
          <a:p>
            <a:pPr indent="0" lvl="0" marL="457200" rtl="0" algn="l">
              <a:spcBef>
                <a:spcPts val="0"/>
              </a:spcBef>
              <a:spcAft>
                <a:spcPts val="0"/>
              </a:spcAft>
              <a:buNone/>
            </a:pPr>
            <a:r>
              <a:rPr lang="en-GB">
                <a:solidFill>
                  <a:srgbClr val="1C4588"/>
                </a:solidFill>
              </a:rPr>
              <a:t>General malnutrition or deficiency of any of these vitamins or trace elements will adversely affect the wound healing.</a:t>
            </a:r>
            <a:endParaRPr>
              <a:solidFill>
                <a:srgbClr val="1C4588"/>
              </a:solidFill>
            </a:endParaRPr>
          </a:p>
          <a:p>
            <a:pPr indent="-98425" lvl="0" marL="269999" rtl="0" algn="l">
              <a:spcBef>
                <a:spcPts val="0"/>
              </a:spcBef>
              <a:spcAft>
                <a:spcPts val="0"/>
              </a:spcAft>
              <a:buClr>
                <a:srgbClr val="1C4588"/>
              </a:buClr>
              <a:buSzPts val="1400"/>
              <a:buAutoNum type="arabicPeriod"/>
            </a:pPr>
            <a:r>
              <a:rPr b="1" lang="en-GB">
                <a:solidFill>
                  <a:srgbClr val="1C4588"/>
                </a:solidFill>
              </a:rPr>
              <a:t>Uncontrolled diabetes </a:t>
            </a:r>
            <a:endParaRPr b="1">
              <a:solidFill>
                <a:srgbClr val="1C4588"/>
              </a:solidFill>
            </a:endParaRPr>
          </a:p>
          <a:p>
            <a:pPr indent="0" lvl="0" marL="457200" rtl="0" algn="l">
              <a:spcBef>
                <a:spcPts val="0"/>
              </a:spcBef>
              <a:spcAft>
                <a:spcPts val="0"/>
              </a:spcAft>
              <a:buNone/>
            </a:pPr>
            <a:r>
              <a:rPr lang="en-GB">
                <a:solidFill>
                  <a:srgbClr val="1C4588"/>
                </a:solidFill>
              </a:rPr>
              <a:t>Hyperglycemia will inhibit fibroblast proliferation, alter collagen formation, and retard wound healing. Hyperglycemia predisposes to wound infection by making good media for bacteria growth, and suppression of phagocytic function of neutrophils.</a:t>
            </a:r>
            <a:endParaRPr>
              <a:solidFill>
                <a:srgbClr val="1C4588"/>
              </a:solidFill>
            </a:endParaRPr>
          </a:p>
          <a:p>
            <a:pPr indent="-98425" lvl="0" marL="269999" rtl="0" algn="l">
              <a:spcBef>
                <a:spcPts val="0"/>
              </a:spcBef>
              <a:spcAft>
                <a:spcPts val="0"/>
              </a:spcAft>
              <a:buClr>
                <a:srgbClr val="1C4588"/>
              </a:buClr>
              <a:buSzPts val="1400"/>
              <a:buAutoNum type="arabicPeriod"/>
            </a:pPr>
            <a:r>
              <a:rPr b="1" lang="en-GB">
                <a:solidFill>
                  <a:srgbClr val="1C4588"/>
                </a:solidFill>
              </a:rPr>
              <a:t>Medications </a:t>
            </a:r>
            <a:endParaRPr b="1">
              <a:solidFill>
                <a:srgbClr val="1C4588"/>
              </a:solidFill>
            </a:endParaRPr>
          </a:p>
          <a:p>
            <a:pPr indent="0" lvl="0" marL="457200" rtl="0" algn="l">
              <a:spcBef>
                <a:spcPts val="0"/>
              </a:spcBef>
              <a:spcAft>
                <a:spcPts val="0"/>
              </a:spcAft>
              <a:buNone/>
            </a:pPr>
            <a:r>
              <a:rPr lang="en-GB">
                <a:solidFill>
                  <a:srgbClr val="1C4588"/>
                </a:solidFill>
              </a:rPr>
              <a:t>Receiving some medications may affect the wound healing, steroids reduce inflammatory response, vitamin A availability, collagen deposition, and remodeling the wound.</a:t>
            </a:r>
            <a:endParaRPr>
              <a:solidFill>
                <a:srgbClr val="1C4588"/>
              </a:solidFill>
            </a:endParaRPr>
          </a:p>
          <a:p>
            <a:pPr indent="-98425" lvl="0" marL="269999" rtl="0" algn="l">
              <a:spcBef>
                <a:spcPts val="0"/>
              </a:spcBef>
              <a:spcAft>
                <a:spcPts val="0"/>
              </a:spcAft>
              <a:buClr>
                <a:srgbClr val="1C4588"/>
              </a:buClr>
              <a:buSzPts val="1400"/>
              <a:buAutoNum type="arabicPeriod"/>
            </a:pPr>
            <a:r>
              <a:rPr b="1" lang="en-GB">
                <a:solidFill>
                  <a:srgbClr val="1C4588"/>
                </a:solidFill>
              </a:rPr>
              <a:t>Chronic diseases</a:t>
            </a:r>
            <a:endParaRPr b="1">
              <a:solidFill>
                <a:srgbClr val="1C4588"/>
              </a:solidFill>
            </a:endParaRPr>
          </a:p>
          <a:p>
            <a:pPr indent="0" lvl="0" marL="457200" rtl="0" algn="l">
              <a:spcBef>
                <a:spcPts val="0"/>
              </a:spcBef>
              <a:spcAft>
                <a:spcPts val="0"/>
              </a:spcAft>
              <a:buNone/>
            </a:pPr>
            <a:r>
              <a:rPr lang="en-GB">
                <a:solidFill>
                  <a:srgbClr val="1C4588"/>
                </a:solidFill>
              </a:rPr>
              <a:t>Diseases such as liver disease, jaundice, malignancy, uremia, will dispose to malnutrition, wound infection, and delay wound healing.</a:t>
            </a:r>
            <a:endParaRPr>
              <a:solidFill>
                <a:srgbClr val="1C4588"/>
              </a:solidFill>
            </a:endParaRPr>
          </a:p>
          <a:p>
            <a:pPr indent="-98425" lvl="0" marL="269999" rtl="0" algn="l">
              <a:spcBef>
                <a:spcPts val="0"/>
              </a:spcBef>
              <a:spcAft>
                <a:spcPts val="0"/>
              </a:spcAft>
              <a:buClr>
                <a:srgbClr val="1C4588"/>
              </a:buClr>
              <a:buSzPts val="1400"/>
              <a:buAutoNum type="arabicPeriod"/>
            </a:pPr>
            <a:r>
              <a:rPr b="1" lang="en-GB">
                <a:solidFill>
                  <a:srgbClr val="1C4588"/>
                </a:solidFill>
              </a:rPr>
              <a:t>Immunosuppression</a:t>
            </a:r>
            <a:endParaRPr b="1">
              <a:solidFill>
                <a:srgbClr val="1C4588"/>
              </a:solidFill>
            </a:endParaRPr>
          </a:p>
          <a:p>
            <a:pPr indent="0" lvl="0" marL="457200" rtl="0" algn="l">
              <a:spcBef>
                <a:spcPts val="0"/>
              </a:spcBef>
              <a:spcAft>
                <a:spcPts val="0"/>
              </a:spcAft>
              <a:buNone/>
            </a:pPr>
            <a:r>
              <a:rPr lang="en-GB">
                <a:solidFill>
                  <a:srgbClr val="1C4588"/>
                </a:solidFill>
              </a:rPr>
              <a:t>Immunosuppression status due to some conditions (leukemia, post-transplant, immunosuppressive drugs, chemotherapy, and AIDS) will predispose to wound infection, reduce the inflammatory response, and retard wound healing. </a:t>
            </a:r>
            <a:r>
              <a:rPr b="1" lang="en-GB">
                <a:solidFill>
                  <a:srgbClr val="1C4588"/>
                </a:solidFill>
              </a:rPr>
              <a:t> </a:t>
            </a:r>
            <a:endParaRPr b="1">
              <a:solidFill>
                <a:srgbClr val="1C4588"/>
              </a:solidFill>
            </a:endParaRPr>
          </a:p>
          <a:p>
            <a:pPr indent="-98425" lvl="0" marL="269999" rtl="0" algn="l">
              <a:spcBef>
                <a:spcPts val="0"/>
              </a:spcBef>
              <a:spcAft>
                <a:spcPts val="0"/>
              </a:spcAft>
              <a:buClr>
                <a:srgbClr val="1C4588"/>
              </a:buClr>
              <a:buSzPts val="1400"/>
              <a:buAutoNum type="arabicPeriod"/>
            </a:pPr>
            <a:r>
              <a:rPr b="1" lang="en-GB">
                <a:solidFill>
                  <a:srgbClr val="1C4588"/>
                </a:solidFill>
              </a:rPr>
              <a:t>Smoking</a:t>
            </a:r>
            <a:endParaRPr b="1">
              <a:solidFill>
                <a:srgbClr val="1C4588"/>
              </a:solidFill>
            </a:endParaRPr>
          </a:p>
          <a:p>
            <a:pPr indent="0" lvl="0" marL="457200" rtl="0" algn="l">
              <a:spcBef>
                <a:spcPts val="0"/>
              </a:spcBef>
              <a:spcAft>
                <a:spcPts val="0"/>
              </a:spcAft>
              <a:buNone/>
            </a:pPr>
            <a:r>
              <a:rPr lang="en-GB">
                <a:solidFill>
                  <a:srgbClr val="1C4588"/>
                </a:solidFill>
              </a:rPr>
              <a:t>It may cause hypoxia, and thereby delays wound healing. It also reduced insulin formation in the wound.</a:t>
            </a:r>
            <a:endParaRPr>
              <a:solidFill>
                <a:srgbClr val="1C4588"/>
              </a:solidFill>
            </a:endParaRPr>
          </a:p>
        </p:txBody>
      </p:sp>
      <p:cxnSp>
        <p:nvCxnSpPr>
          <p:cNvPr id="467" name="Google Shape;467;p22"/>
          <p:cNvCxnSpPr/>
          <p:nvPr/>
        </p:nvCxnSpPr>
        <p:spPr>
          <a:xfrm>
            <a:off x="1318025" y="1722125"/>
            <a:ext cx="883800" cy="0"/>
          </a:xfrm>
          <a:prstGeom prst="straightConnector1">
            <a:avLst/>
          </a:prstGeom>
          <a:noFill/>
          <a:ln cap="flat" cmpd="sng" w="19050">
            <a:solidFill>
              <a:srgbClr val="ABE5D9"/>
            </a:solidFill>
            <a:prstDash val="dash"/>
            <a:round/>
            <a:headEnd len="med" w="med" type="none"/>
            <a:tailEnd len="med" w="med" type="oval"/>
          </a:ln>
        </p:spPr>
      </p:cxnSp>
      <p:sp>
        <p:nvSpPr>
          <p:cNvPr id="468" name="Google Shape;468;p22"/>
          <p:cNvSpPr txBox="1"/>
          <p:nvPr/>
        </p:nvSpPr>
        <p:spPr>
          <a:xfrm>
            <a:off x="2231331" y="1493675"/>
            <a:ext cx="2143200" cy="32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600">
                <a:solidFill>
                  <a:srgbClr val="006D77"/>
                </a:solidFill>
                <a:highlight>
                  <a:srgbClr val="EDF9F9"/>
                </a:highlight>
                <a:latin typeface="Lora"/>
                <a:ea typeface="Lora"/>
                <a:cs typeface="Lora"/>
                <a:sym typeface="Lora"/>
              </a:rPr>
              <a:t>Systemic factors</a:t>
            </a:r>
            <a:endParaRPr b="1" sz="1600">
              <a:solidFill>
                <a:srgbClr val="006D77"/>
              </a:solidFill>
              <a:highlight>
                <a:srgbClr val="EDF9F9"/>
              </a:highlight>
              <a:latin typeface="Lora"/>
              <a:ea typeface="Lora"/>
              <a:cs typeface="Lora"/>
              <a:sym typeface="Lora"/>
            </a:endParaRPr>
          </a:p>
          <a:p>
            <a:pPr indent="0" lvl="0" marL="0" rtl="0" algn="l">
              <a:spcBef>
                <a:spcPts val="0"/>
              </a:spcBef>
              <a:spcAft>
                <a:spcPts val="0"/>
              </a:spcAft>
              <a:buNone/>
            </a:pPr>
            <a:r>
              <a:t/>
            </a:r>
            <a:endParaRPr b="1" sz="1600">
              <a:solidFill>
                <a:srgbClr val="006D77"/>
              </a:solidFill>
              <a:highlight>
                <a:srgbClr val="EDF9F9"/>
              </a:highlight>
              <a:latin typeface="Lora"/>
              <a:ea typeface="Lora"/>
              <a:cs typeface="Lora"/>
              <a:sym typeface="Lora"/>
            </a:endParaRPr>
          </a:p>
          <a:p>
            <a:pPr indent="0" lvl="0" marL="0" rtl="0" algn="l">
              <a:spcBef>
                <a:spcPts val="0"/>
              </a:spcBef>
              <a:spcAft>
                <a:spcPts val="0"/>
              </a:spcAft>
              <a:buNone/>
            </a:pPr>
            <a:r>
              <a:t/>
            </a:r>
            <a:endParaRPr b="1" sz="1600">
              <a:solidFill>
                <a:srgbClr val="006D77"/>
              </a:solidFill>
              <a:highlight>
                <a:srgbClr val="EDF9F9"/>
              </a:highlight>
              <a:latin typeface="Lora"/>
              <a:ea typeface="Lora"/>
              <a:cs typeface="Lora"/>
              <a:sym typeface="Lora"/>
            </a:endParaRPr>
          </a:p>
        </p:txBody>
      </p:sp>
      <p:sp>
        <p:nvSpPr>
          <p:cNvPr id="469" name="Google Shape;469;p22"/>
          <p:cNvSpPr/>
          <p:nvPr/>
        </p:nvSpPr>
        <p:spPr>
          <a:xfrm>
            <a:off x="188825" y="1341275"/>
            <a:ext cx="835200" cy="761700"/>
          </a:xfrm>
          <a:prstGeom prst="roundRect">
            <a:avLst>
              <a:gd fmla="val 16667" name="adj"/>
            </a:avLst>
          </a:prstGeom>
          <a:solidFill>
            <a:srgbClr val="EDF9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70" name="Google Shape;470;p22"/>
          <p:cNvCxnSpPr>
            <a:stCxn id="469" idx="3"/>
          </p:cNvCxnSpPr>
          <p:nvPr/>
        </p:nvCxnSpPr>
        <p:spPr>
          <a:xfrm>
            <a:off x="1024025" y="1722125"/>
            <a:ext cx="883800" cy="0"/>
          </a:xfrm>
          <a:prstGeom prst="straightConnector1">
            <a:avLst/>
          </a:prstGeom>
          <a:noFill/>
          <a:ln cap="flat" cmpd="sng" w="19050">
            <a:solidFill>
              <a:srgbClr val="ABE5D9"/>
            </a:solidFill>
            <a:prstDash val="dash"/>
            <a:round/>
            <a:headEnd len="med" w="med" type="none"/>
            <a:tailEnd len="med" w="med" type="none"/>
          </a:ln>
        </p:spPr>
      </p:cxnSp>
      <p:grpSp>
        <p:nvGrpSpPr>
          <p:cNvPr id="471" name="Google Shape;471;p22"/>
          <p:cNvGrpSpPr/>
          <p:nvPr/>
        </p:nvGrpSpPr>
        <p:grpSpPr>
          <a:xfrm>
            <a:off x="188831" y="444815"/>
            <a:ext cx="467181" cy="476434"/>
            <a:chOff x="2410712" y="2415450"/>
            <a:chExt cx="312600" cy="312600"/>
          </a:xfrm>
        </p:grpSpPr>
        <p:sp>
          <p:nvSpPr>
            <p:cNvPr id="472" name="Google Shape;472;p22"/>
            <p:cNvSpPr/>
            <p:nvPr/>
          </p:nvSpPr>
          <p:spPr>
            <a:xfrm>
              <a:off x="2410712" y="2415450"/>
              <a:ext cx="312600" cy="312600"/>
            </a:xfrm>
            <a:prstGeom prst="ellipse">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3" name="Google Shape;473;p22"/>
            <p:cNvSpPr/>
            <p:nvPr/>
          </p:nvSpPr>
          <p:spPr>
            <a:xfrm>
              <a:off x="2516612" y="2509951"/>
              <a:ext cx="100800" cy="123600"/>
            </a:xfrm>
            <a:prstGeom prst="chevron">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74" name="Google Shape;474;p22"/>
          <p:cNvSpPr txBox="1"/>
          <p:nvPr/>
        </p:nvSpPr>
        <p:spPr>
          <a:xfrm>
            <a:off x="646113" y="471450"/>
            <a:ext cx="3878100" cy="32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800">
                <a:solidFill>
                  <a:srgbClr val="006D77"/>
                </a:solidFill>
                <a:highlight>
                  <a:srgbClr val="EDF9F9"/>
                </a:highlight>
                <a:latin typeface="Lora"/>
                <a:ea typeface="Lora"/>
                <a:cs typeface="Lora"/>
                <a:sym typeface="Lora"/>
              </a:rPr>
              <a:t>Factors affecting wound healing:</a:t>
            </a:r>
            <a:endParaRPr b="1" sz="1800">
              <a:solidFill>
                <a:srgbClr val="006D77"/>
              </a:solidFill>
              <a:highlight>
                <a:srgbClr val="EDF9F9"/>
              </a:highlight>
              <a:latin typeface="Lora"/>
              <a:ea typeface="Lora"/>
              <a:cs typeface="Lora"/>
              <a:sym typeface="Lora"/>
            </a:endParaRPr>
          </a:p>
        </p:txBody>
      </p:sp>
      <p:grpSp>
        <p:nvGrpSpPr>
          <p:cNvPr id="475" name="Google Shape;475;p22"/>
          <p:cNvGrpSpPr/>
          <p:nvPr/>
        </p:nvGrpSpPr>
        <p:grpSpPr>
          <a:xfrm>
            <a:off x="331668" y="1439177"/>
            <a:ext cx="549517" cy="565882"/>
            <a:chOff x="7587500" y="2273625"/>
            <a:chExt cx="330775" cy="421325"/>
          </a:xfrm>
        </p:grpSpPr>
        <p:sp>
          <p:nvSpPr>
            <p:cNvPr id="476" name="Google Shape;476;p22"/>
            <p:cNvSpPr/>
            <p:nvPr/>
          </p:nvSpPr>
          <p:spPr>
            <a:xfrm>
              <a:off x="7587500" y="2293875"/>
              <a:ext cx="330775" cy="401075"/>
            </a:xfrm>
            <a:custGeom>
              <a:rect b="b" l="l" r="r" t="t"/>
              <a:pathLst>
                <a:path extrusionOk="0" h="16043" w="13231">
                  <a:moveTo>
                    <a:pt x="759" y="1"/>
                  </a:moveTo>
                  <a:cubicBezTo>
                    <a:pt x="337" y="1"/>
                    <a:pt x="0" y="343"/>
                    <a:pt x="0" y="765"/>
                  </a:cubicBezTo>
                  <a:lnTo>
                    <a:pt x="0" y="15278"/>
                  </a:lnTo>
                  <a:cubicBezTo>
                    <a:pt x="0" y="15700"/>
                    <a:pt x="337" y="16042"/>
                    <a:pt x="759" y="16042"/>
                  </a:cubicBezTo>
                  <a:lnTo>
                    <a:pt x="12467" y="16042"/>
                  </a:lnTo>
                  <a:cubicBezTo>
                    <a:pt x="12888" y="16042"/>
                    <a:pt x="13230" y="15700"/>
                    <a:pt x="13230" y="15278"/>
                  </a:cubicBezTo>
                  <a:lnTo>
                    <a:pt x="13230" y="765"/>
                  </a:lnTo>
                  <a:cubicBezTo>
                    <a:pt x="13230" y="343"/>
                    <a:pt x="12888" y="1"/>
                    <a:pt x="12467" y="1"/>
                  </a:cubicBezTo>
                  <a:close/>
                </a:path>
              </a:pathLst>
            </a:custGeom>
            <a:solidFill>
              <a:srgbClr val="006D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7" name="Google Shape;477;p22"/>
            <p:cNvSpPr/>
            <p:nvPr/>
          </p:nvSpPr>
          <p:spPr>
            <a:xfrm>
              <a:off x="7841775" y="2293875"/>
              <a:ext cx="76500" cy="401075"/>
            </a:xfrm>
            <a:custGeom>
              <a:rect b="b" l="l" r="r" t="t"/>
              <a:pathLst>
                <a:path extrusionOk="0" h="16043" w="3060">
                  <a:moveTo>
                    <a:pt x="0" y="1"/>
                  </a:moveTo>
                  <a:cubicBezTo>
                    <a:pt x="422" y="1"/>
                    <a:pt x="764" y="343"/>
                    <a:pt x="764" y="765"/>
                  </a:cubicBezTo>
                  <a:lnTo>
                    <a:pt x="764" y="15278"/>
                  </a:lnTo>
                  <a:cubicBezTo>
                    <a:pt x="764" y="15700"/>
                    <a:pt x="422" y="16042"/>
                    <a:pt x="0" y="16042"/>
                  </a:cubicBezTo>
                  <a:lnTo>
                    <a:pt x="2296" y="16042"/>
                  </a:lnTo>
                  <a:cubicBezTo>
                    <a:pt x="2717" y="16042"/>
                    <a:pt x="3059" y="15700"/>
                    <a:pt x="3059" y="15278"/>
                  </a:cubicBezTo>
                  <a:lnTo>
                    <a:pt x="3059" y="765"/>
                  </a:lnTo>
                  <a:cubicBezTo>
                    <a:pt x="3059" y="343"/>
                    <a:pt x="2717" y="1"/>
                    <a:pt x="2296" y="1"/>
                  </a:cubicBezTo>
                  <a:close/>
                </a:path>
              </a:pathLst>
            </a:custGeom>
            <a:solidFill>
              <a:srgbClr val="006D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8" name="Google Shape;478;p22"/>
            <p:cNvSpPr/>
            <p:nvPr/>
          </p:nvSpPr>
          <p:spPr>
            <a:xfrm>
              <a:off x="7627900" y="2293875"/>
              <a:ext cx="249975" cy="363700"/>
            </a:xfrm>
            <a:custGeom>
              <a:rect b="b" l="l" r="r" t="t"/>
              <a:pathLst>
                <a:path extrusionOk="0" h="14548" w="9999">
                  <a:moveTo>
                    <a:pt x="0" y="1"/>
                  </a:moveTo>
                  <a:lnTo>
                    <a:pt x="0" y="14548"/>
                  </a:lnTo>
                  <a:lnTo>
                    <a:pt x="9998" y="14548"/>
                  </a:lnTo>
                  <a:lnTo>
                    <a:pt x="9998"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9" name="Google Shape;479;p22"/>
            <p:cNvSpPr/>
            <p:nvPr/>
          </p:nvSpPr>
          <p:spPr>
            <a:xfrm>
              <a:off x="7627900" y="2293875"/>
              <a:ext cx="249975" cy="363700"/>
            </a:xfrm>
            <a:custGeom>
              <a:rect b="b" l="l" r="r" t="t"/>
              <a:pathLst>
                <a:path extrusionOk="0" h="14548" w="9999">
                  <a:moveTo>
                    <a:pt x="8574" y="1"/>
                  </a:moveTo>
                  <a:lnTo>
                    <a:pt x="8574" y="9146"/>
                  </a:lnTo>
                  <a:cubicBezTo>
                    <a:pt x="8574" y="11340"/>
                    <a:pt x="6798" y="13119"/>
                    <a:pt x="4605" y="13119"/>
                  </a:cubicBezTo>
                  <a:cubicBezTo>
                    <a:pt x="4602" y="13119"/>
                    <a:pt x="4599" y="13119"/>
                    <a:pt x="4596" y="13119"/>
                  </a:cubicBezTo>
                  <a:lnTo>
                    <a:pt x="0" y="13119"/>
                  </a:lnTo>
                  <a:lnTo>
                    <a:pt x="0" y="14548"/>
                  </a:lnTo>
                  <a:lnTo>
                    <a:pt x="9998" y="14548"/>
                  </a:lnTo>
                  <a:lnTo>
                    <a:pt x="9998" y="1"/>
                  </a:lnTo>
                  <a:close/>
                </a:path>
              </a:pathLst>
            </a:custGeom>
            <a:solidFill>
              <a:srgbClr val="DFEB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0" name="Google Shape;480;p22"/>
            <p:cNvSpPr/>
            <p:nvPr/>
          </p:nvSpPr>
          <p:spPr>
            <a:xfrm>
              <a:off x="7667125" y="2273625"/>
              <a:ext cx="171625" cy="84000"/>
            </a:xfrm>
            <a:custGeom>
              <a:rect b="b" l="l" r="r" t="t"/>
              <a:pathLst>
                <a:path extrusionOk="0" h="3360" w="6865">
                  <a:moveTo>
                    <a:pt x="544" y="0"/>
                  </a:moveTo>
                  <a:cubicBezTo>
                    <a:pt x="244" y="0"/>
                    <a:pt x="1" y="244"/>
                    <a:pt x="1" y="544"/>
                  </a:cubicBezTo>
                  <a:lnTo>
                    <a:pt x="1" y="1645"/>
                  </a:lnTo>
                  <a:cubicBezTo>
                    <a:pt x="1" y="1949"/>
                    <a:pt x="244" y="2193"/>
                    <a:pt x="544" y="2193"/>
                  </a:cubicBezTo>
                  <a:lnTo>
                    <a:pt x="1983" y="2193"/>
                  </a:lnTo>
                  <a:cubicBezTo>
                    <a:pt x="1983" y="2835"/>
                    <a:pt x="2503" y="3359"/>
                    <a:pt x="3149" y="3359"/>
                  </a:cubicBezTo>
                  <a:lnTo>
                    <a:pt x="3716" y="3359"/>
                  </a:lnTo>
                  <a:cubicBezTo>
                    <a:pt x="4358" y="3359"/>
                    <a:pt x="4883" y="2835"/>
                    <a:pt x="4883" y="2193"/>
                  </a:cubicBezTo>
                  <a:lnTo>
                    <a:pt x="6321" y="2193"/>
                  </a:lnTo>
                  <a:cubicBezTo>
                    <a:pt x="6621" y="2193"/>
                    <a:pt x="6864" y="1945"/>
                    <a:pt x="6864" y="1645"/>
                  </a:cubicBezTo>
                  <a:lnTo>
                    <a:pt x="6864" y="544"/>
                  </a:lnTo>
                  <a:cubicBezTo>
                    <a:pt x="6860" y="244"/>
                    <a:pt x="6616" y="0"/>
                    <a:pt x="6316" y="0"/>
                  </a:cubicBezTo>
                  <a:close/>
                </a:path>
              </a:pathLst>
            </a:custGeom>
            <a:solidFill>
              <a:srgbClr val="006D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1" name="Google Shape;481;p22"/>
            <p:cNvSpPr/>
            <p:nvPr/>
          </p:nvSpPr>
          <p:spPr>
            <a:xfrm>
              <a:off x="7749350" y="2273625"/>
              <a:ext cx="89275" cy="84000"/>
            </a:xfrm>
            <a:custGeom>
              <a:rect b="b" l="l" r="r" t="t"/>
              <a:pathLst>
                <a:path extrusionOk="0" h="3360" w="3571">
                  <a:moveTo>
                    <a:pt x="985" y="0"/>
                  </a:moveTo>
                  <a:cubicBezTo>
                    <a:pt x="1378" y="1214"/>
                    <a:pt x="985" y="2549"/>
                    <a:pt x="1" y="3359"/>
                  </a:cubicBezTo>
                  <a:lnTo>
                    <a:pt x="422" y="3359"/>
                  </a:lnTo>
                  <a:cubicBezTo>
                    <a:pt x="1064" y="3359"/>
                    <a:pt x="1589" y="2835"/>
                    <a:pt x="1589" y="2193"/>
                  </a:cubicBezTo>
                  <a:lnTo>
                    <a:pt x="3023" y="2193"/>
                  </a:lnTo>
                  <a:cubicBezTo>
                    <a:pt x="3327" y="2193"/>
                    <a:pt x="3571" y="1945"/>
                    <a:pt x="3571" y="1645"/>
                  </a:cubicBezTo>
                  <a:lnTo>
                    <a:pt x="3571" y="544"/>
                  </a:lnTo>
                  <a:cubicBezTo>
                    <a:pt x="3571" y="244"/>
                    <a:pt x="3327" y="0"/>
                    <a:pt x="3027" y="0"/>
                  </a:cubicBez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2" name="Google Shape;482;p22"/>
            <p:cNvSpPr/>
            <p:nvPr/>
          </p:nvSpPr>
          <p:spPr>
            <a:xfrm>
              <a:off x="7666325" y="2381825"/>
              <a:ext cx="171250" cy="120325"/>
            </a:xfrm>
            <a:custGeom>
              <a:rect b="b" l="l" r="r" t="t"/>
              <a:pathLst>
                <a:path extrusionOk="0" h="4813" w="6850">
                  <a:moveTo>
                    <a:pt x="4242" y="0"/>
                  </a:moveTo>
                  <a:cubicBezTo>
                    <a:pt x="4235" y="0"/>
                    <a:pt x="4228" y="1"/>
                    <a:pt x="4221" y="1"/>
                  </a:cubicBezTo>
                  <a:cubicBezTo>
                    <a:pt x="4113" y="6"/>
                    <a:pt x="4020" y="81"/>
                    <a:pt x="3992" y="184"/>
                  </a:cubicBezTo>
                  <a:lnTo>
                    <a:pt x="3097" y="3712"/>
                  </a:lnTo>
                  <a:lnTo>
                    <a:pt x="2230" y="1196"/>
                  </a:lnTo>
                  <a:cubicBezTo>
                    <a:pt x="2197" y="1102"/>
                    <a:pt x="2118" y="1037"/>
                    <a:pt x="2019" y="1027"/>
                  </a:cubicBezTo>
                  <a:cubicBezTo>
                    <a:pt x="2015" y="1027"/>
                    <a:pt x="2011" y="1027"/>
                    <a:pt x="2006" y="1027"/>
                  </a:cubicBezTo>
                  <a:cubicBezTo>
                    <a:pt x="1917" y="1027"/>
                    <a:pt x="1830" y="1073"/>
                    <a:pt x="1780" y="1154"/>
                  </a:cubicBezTo>
                  <a:lnTo>
                    <a:pt x="1064" y="2437"/>
                  </a:lnTo>
                  <a:lnTo>
                    <a:pt x="309" y="2437"/>
                  </a:lnTo>
                  <a:cubicBezTo>
                    <a:pt x="0" y="2451"/>
                    <a:pt x="0" y="2911"/>
                    <a:pt x="309" y="2929"/>
                  </a:cubicBezTo>
                  <a:lnTo>
                    <a:pt x="1204" y="2929"/>
                  </a:lnTo>
                  <a:cubicBezTo>
                    <a:pt x="1293" y="2925"/>
                    <a:pt x="1377" y="2878"/>
                    <a:pt x="1420" y="2803"/>
                  </a:cubicBezTo>
                  <a:lnTo>
                    <a:pt x="1940" y="1871"/>
                  </a:lnTo>
                  <a:lnTo>
                    <a:pt x="2895" y="4649"/>
                  </a:lnTo>
                  <a:cubicBezTo>
                    <a:pt x="2928" y="4747"/>
                    <a:pt x="3022" y="4813"/>
                    <a:pt x="3125" y="4813"/>
                  </a:cubicBezTo>
                  <a:lnTo>
                    <a:pt x="3134" y="4813"/>
                  </a:lnTo>
                  <a:cubicBezTo>
                    <a:pt x="3247" y="4813"/>
                    <a:pt x="3336" y="4733"/>
                    <a:pt x="3364" y="4630"/>
                  </a:cubicBezTo>
                  <a:lnTo>
                    <a:pt x="4263" y="1074"/>
                  </a:lnTo>
                  <a:lnTo>
                    <a:pt x="4882" y="2765"/>
                  </a:lnTo>
                  <a:cubicBezTo>
                    <a:pt x="4919" y="2864"/>
                    <a:pt x="5013" y="2929"/>
                    <a:pt x="5116" y="2929"/>
                  </a:cubicBezTo>
                  <a:lnTo>
                    <a:pt x="6597" y="2929"/>
                  </a:lnTo>
                  <a:cubicBezTo>
                    <a:pt x="6728" y="2925"/>
                    <a:pt x="6840" y="2817"/>
                    <a:pt x="6840" y="2681"/>
                  </a:cubicBezTo>
                  <a:cubicBezTo>
                    <a:pt x="6849" y="2548"/>
                    <a:pt x="6746" y="2437"/>
                    <a:pt x="6614" y="2437"/>
                  </a:cubicBezTo>
                  <a:cubicBezTo>
                    <a:pt x="6611" y="2437"/>
                    <a:pt x="6609" y="2437"/>
                    <a:pt x="6606" y="2437"/>
                  </a:cubicBezTo>
                  <a:lnTo>
                    <a:pt x="5299" y="2437"/>
                  </a:lnTo>
                  <a:lnTo>
                    <a:pt x="4465" y="161"/>
                  </a:lnTo>
                  <a:cubicBezTo>
                    <a:pt x="4430" y="64"/>
                    <a:pt x="4341" y="0"/>
                    <a:pt x="4242" y="0"/>
                  </a:cubicBezTo>
                  <a:close/>
                </a:path>
              </a:pathLst>
            </a:custGeom>
            <a:solidFill>
              <a:srgbClr val="8F91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3" name="Google Shape;483;p22"/>
            <p:cNvSpPr/>
            <p:nvPr/>
          </p:nvSpPr>
          <p:spPr>
            <a:xfrm>
              <a:off x="7666425" y="2544400"/>
              <a:ext cx="171500" cy="12325"/>
            </a:xfrm>
            <a:custGeom>
              <a:rect b="b" l="l" r="r" t="t"/>
              <a:pathLst>
                <a:path extrusionOk="0" h="493" w="6860">
                  <a:moveTo>
                    <a:pt x="6610" y="1"/>
                  </a:moveTo>
                  <a:cubicBezTo>
                    <a:pt x="6608" y="1"/>
                    <a:pt x="6605" y="1"/>
                    <a:pt x="6602" y="1"/>
                  </a:cubicBezTo>
                  <a:lnTo>
                    <a:pt x="315" y="1"/>
                  </a:lnTo>
                  <a:cubicBezTo>
                    <a:pt x="1" y="15"/>
                    <a:pt x="1" y="479"/>
                    <a:pt x="315" y="493"/>
                  </a:cubicBezTo>
                  <a:lnTo>
                    <a:pt x="6602" y="493"/>
                  </a:lnTo>
                  <a:cubicBezTo>
                    <a:pt x="6605" y="493"/>
                    <a:pt x="6608" y="493"/>
                    <a:pt x="6611" y="493"/>
                  </a:cubicBezTo>
                  <a:cubicBezTo>
                    <a:pt x="6747" y="493"/>
                    <a:pt x="6860" y="387"/>
                    <a:pt x="6860" y="249"/>
                  </a:cubicBezTo>
                  <a:cubicBezTo>
                    <a:pt x="6860" y="111"/>
                    <a:pt x="6747" y="1"/>
                    <a:pt x="6610" y="1"/>
                  </a:cubicBezTo>
                  <a:close/>
                </a:path>
              </a:pathLst>
            </a:custGeom>
            <a:solidFill>
              <a:srgbClr val="8F91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4" name="Google Shape;484;p22"/>
            <p:cNvSpPr/>
            <p:nvPr/>
          </p:nvSpPr>
          <p:spPr>
            <a:xfrm>
              <a:off x="7666425" y="2598750"/>
              <a:ext cx="171500" cy="12325"/>
            </a:xfrm>
            <a:custGeom>
              <a:rect b="b" l="l" r="r" t="t"/>
              <a:pathLst>
                <a:path extrusionOk="0" h="493" w="6860">
                  <a:moveTo>
                    <a:pt x="6611" y="1"/>
                  </a:moveTo>
                  <a:cubicBezTo>
                    <a:pt x="6608" y="1"/>
                    <a:pt x="6605" y="1"/>
                    <a:pt x="6602" y="1"/>
                  </a:cubicBezTo>
                  <a:lnTo>
                    <a:pt x="315" y="1"/>
                  </a:lnTo>
                  <a:cubicBezTo>
                    <a:pt x="1" y="15"/>
                    <a:pt x="1" y="479"/>
                    <a:pt x="315" y="493"/>
                  </a:cubicBezTo>
                  <a:lnTo>
                    <a:pt x="6602" y="493"/>
                  </a:lnTo>
                  <a:cubicBezTo>
                    <a:pt x="6605" y="493"/>
                    <a:pt x="6608" y="493"/>
                    <a:pt x="6610" y="493"/>
                  </a:cubicBezTo>
                  <a:cubicBezTo>
                    <a:pt x="6747" y="493"/>
                    <a:pt x="6860" y="382"/>
                    <a:pt x="6860" y="244"/>
                  </a:cubicBezTo>
                  <a:cubicBezTo>
                    <a:pt x="6860" y="107"/>
                    <a:pt x="6747" y="1"/>
                    <a:pt x="6611" y="1"/>
                  </a:cubicBezTo>
                  <a:close/>
                </a:path>
              </a:pathLst>
            </a:custGeom>
            <a:solidFill>
              <a:srgbClr val="8F91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85" name="Google Shape;485;p22"/>
          <p:cNvSpPr/>
          <p:nvPr/>
        </p:nvSpPr>
        <p:spPr>
          <a:xfrm>
            <a:off x="1318019" y="3231942"/>
            <a:ext cx="231900" cy="231900"/>
          </a:xfrm>
          <a:prstGeom prst="ellipse">
            <a:avLst/>
          </a:prstGeom>
          <a:solidFill>
            <a:srgbClr val="EDF9F9"/>
          </a:solidFill>
          <a:ln cap="flat" cmpd="sng" w="9525">
            <a:solidFill>
              <a:srgbClr val="83C5B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6" name="Google Shape;486;p22"/>
          <p:cNvSpPr/>
          <p:nvPr/>
        </p:nvSpPr>
        <p:spPr>
          <a:xfrm>
            <a:off x="1318019" y="4135567"/>
            <a:ext cx="231900" cy="231900"/>
          </a:xfrm>
          <a:prstGeom prst="ellipse">
            <a:avLst/>
          </a:prstGeom>
          <a:solidFill>
            <a:srgbClr val="EDF9F9"/>
          </a:solidFill>
          <a:ln cap="flat" cmpd="sng" w="9525">
            <a:solidFill>
              <a:srgbClr val="83C5B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7" name="Google Shape;487;p22"/>
          <p:cNvSpPr/>
          <p:nvPr/>
        </p:nvSpPr>
        <p:spPr>
          <a:xfrm>
            <a:off x="1318019" y="5039192"/>
            <a:ext cx="231900" cy="231900"/>
          </a:xfrm>
          <a:prstGeom prst="ellipse">
            <a:avLst/>
          </a:prstGeom>
          <a:solidFill>
            <a:srgbClr val="EDF9F9"/>
          </a:solidFill>
          <a:ln cap="flat" cmpd="sng" w="9525">
            <a:solidFill>
              <a:srgbClr val="83C5B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88" name="Google Shape;488;p22"/>
          <p:cNvCxnSpPr>
            <a:stCxn id="485" idx="4"/>
            <a:endCxn id="486" idx="0"/>
          </p:cNvCxnSpPr>
          <p:nvPr/>
        </p:nvCxnSpPr>
        <p:spPr>
          <a:xfrm>
            <a:off x="1433969" y="3463842"/>
            <a:ext cx="0" cy="671700"/>
          </a:xfrm>
          <a:prstGeom prst="straightConnector1">
            <a:avLst/>
          </a:prstGeom>
          <a:noFill/>
          <a:ln cap="flat" cmpd="sng" w="19050">
            <a:solidFill>
              <a:srgbClr val="83C5BE"/>
            </a:solidFill>
            <a:prstDash val="dash"/>
            <a:round/>
            <a:headEnd len="med" w="med" type="none"/>
            <a:tailEnd len="med" w="med" type="none"/>
          </a:ln>
        </p:spPr>
      </p:cxnSp>
      <p:cxnSp>
        <p:nvCxnSpPr>
          <p:cNvPr id="489" name="Google Shape;489;p22"/>
          <p:cNvCxnSpPr>
            <a:stCxn id="486" idx="4"/>
            <a:endCxn id="487" idx="0"/>
          </p:cNvCxnSpPr>
          <p:nvPr/>
        </p:nvCxnSpPr>
        <p:spPr>
          <a:xfrm>
            <a:off x="1433969" y="4367467"/>
            <a:ext cx="0" cy="671700"/>
          </a:xfrm>
          <a:prstGeom prst="straightConnector1">
            <a:avLst/>
          </a:prstGeom>
          <a:noFill/>
          <a:ln cap="flat" cmpd="sng" w="19050">
            <a:solidFill>
              <a:srgbClr val="83C5BE"/>
            </a:solidFill>
            <a:prstDash val="dash"/>
            <a:round/>
            <a:headEnd len="med" w="med" type="none"/>
            <a:tailEnd len="med" w="med" type="none"/>
          </a:ln>
        </p:spPr>
      </p:cxnSp>
      <p:sp>
        <p:nvSpPr>
          <p:cNvPr id="490" name="Google Shape;490;p22"/>
          <p:cNvSpPr txBox="1"/>
          <p:nvPr/>
        </p:nvSpPr>
        <p:spPr>
          <a:xfrm>
            <a:off x="1539550" y="3126775"/>
            <a:ext cx="36855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200">
                <a:solidFill>
                  <a:srgbClr val="1C4588"/>
                </a:solidFill>
                <a:latin typeface="Mada"/>
                <a:ea typeface="Mada"/>
                <a:cs typeface="Mada"/>
                <a:sym typeface="Mada"/>
              </a:rPr>
              <a:t>Folic acid</a:t>
            </a:r>
            <a:r>
              <a:rPr lang="en-GB" sz="1200">
                <a:solidFill>
                  <a:srgbClr val="1C4588"/>
                </a:solidFill>
                <a:latin typeface="Mada"/>
                <a:ea typeface="Mada"/>
                <a:cs typeface="Mada"/>
                <a:sym typeface="Mada"/>
              </a:rPr>
              <a:t> is important for the synthesis of collagen.</a:t>
            </a:r>
            <a:endParaRPr sz="1200">
              <a:solidFill>
                <a:srgbClr val="1C4588"/>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b="1" lang="en-GB" sz="1200">
                <a:solidFill>
                  <a:srgbClr val="1C4588"/>
                </a:solidFill>
                <a:latin typeface="Mada"/>
                <a:ea typeface="Mada"/>
                <a:cs typeface="Mada"/>
                <a:sym typeface="Mada"/>
              </a:rPr>
              <a:t>Magnesium</a:t>
            </a:r>
            <a:r>
              <a:rPr lang="en-GB" sz="1200">
                <a:solidFill>
                  <a:srgbClr val="1C4588"/>
                </a:solidFill>
                <a:latin typeface="Mada"/>
                <a:ea typeface="Mada"/>
                <a:cs typeface="Mada"/>
                <a:sym typeface="Mada"/>
              </a:rPr>
              <a:t> is required for the synthesis of protein.</a:t>
            </a:r>
            <a:endParaRPr sz="900">
              <a:latin typeface="Mada"/>
              <a:ea typeface="Mada"/>
              <a:cs typeface="Mada"/>
              <a:sym typeface="Mada"/>
            </a:endParaRPr>
          </a:p>
        </p:txBody>
      </p:sp>
      <p:sp>
        <p:nvSpPr>
          <p:cNvPr id="491" name="Google Shape;491;p22"/>
          <p:cNvSpPr txBox="1"/>
          <p:nvPr/>
        </p:nvSpPr>
        <p:spPr>
          <a:xfrm>
            <a:off x="1539550" y="3964975"/>
            <a:ext cx="5549400" cy="923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200">
                <a:solidFill>
                  <a:srgbClr val="1C4588"/>
                </a:solidFill>
                <a:latin typeface="Mada"/>
                <a:ea typeface="Mada"/>
                <a:cs typeface="Mada"/>
                <a:sym typeface="Mada"/>
              </a:rPr>
              <a:t>Vitamin K </a:t>
            </a:r>
            <a:r>
              <a:rPr lang="en-GB" sz="1200">
                <a:solidFill>
                  <a:srgbClr val="1C4588"/>
                </a:solidFill>
                <a:latin typeface="Mada"/>
                <a:ea typeface="Mada"/>
                <a:cs typeface="Mada"/>
                <a:sym typeface="Mada"/>
              </a:rPr>
              <a:t>is essential for the process of carboxylation in the synthesis of coagulation factors II, VII, IX, and X. deficiency of vitamin K will cause coagulopathy and hematoma formation in the wound that retards the wound healing.</a:t>
            </a:r>
            <a:endParaRPr sz="1200">
              <a:solidFill>
                <a:srgbClr val="1C4588"/>
              </a:solidFill>
              <a:latin typeface="Mada"/>
              <a:ea typeface="Mada"/>
              <a:cs typeface="Mada"/>
              <a:sym typeface="Mada"/>
            </a:endParaRPr>
          </a:p>
          <a:p>
            <a:pPr indent="0" lvl="0" marL="0" rtl="0" algn="l">
              <a:spcBef>
                <a:spcPts val="0"/>
              </a:spcBef>
              <a:spcAft>
                <a:spcPts val="0"/>
              </a:spcAft>
              <a:buNone/>
            </a:pPr>
            <a:r>
              <a:t/>
            </a:r>
            <a:endParaRPr sz="1200">
              <a:latin typeface="Mada"/>
              <a:ea typeface="Mada"/>
              <a:cs typeface="Mada"/>
              <a:sym typeface="Mada"/>
            </a:endParaRPr>
          </a:p>
        </p:txBody>
      </p:sp>
      <p:sp>
        <p:nvSpPr>
          <p:cNvPr id="492" name="Google Shape;492;p22"/>
          <p:cNvSpPr txBox="1"/>
          <p:nvPr/>
        </p:nvSpPr>
        <p:spPr>
          <a:xfrm>
            <a:off x="1549925" y="4910650"/>
            <a:ext cx="5414700" cy="1431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200">
                <a:latin typeface="Mada"/>
                <a:ea typeface="Mada"/>
                <a:cs typeface="Mada"/>
                <a:sym typeface="Mada"/>
              </a:rPr>
              <a:t>Vitamin A</a:t>
            </a:r>
            <a:r>
              <a:rPr lang="en-GB" sz="1200">
                <a:latin typeface="Mada"/>
                <a:ea typeface="Mada"/>
                <a:cs typeface="Mada"/>
                <a:sym typeface="Mada"/>
              </a:rPr>
              <a:t> </a:t>
            </a:r>
            <a:endParaRPr sz="1200">
              <a:latin typeface="Mada"/>
              <a:ea typeface="Mada"/>
              <a:cs typeface="Mada"/>
              <a:sym typeface="Mada"/>
            </a:endParaRPr>
          </a:p>
          <a:p>
            <a:pPr indent="0" lvl="0" marL="0" rtl="0" algn="l">
              <a:spcBef>
                <a:spcPts val="0"/>
              </a:spcBef>
              <a:spcAft>
                <a:spcPts val="0"/>
              </a:spcAft>
              <a:buNone/>
            </a:pPr>
            <a:r>
              <a:rPr lang="en-GB" sz="1200">
                <a:latin typeface="Mada"/>
                <a:ea typeface="Mada"/>
                <a:cs typeface="Mada"/>
                <a:sym typeface="Mada"/>
              </a:rPr>
              <a:t>Deficiency delays wound healing. </a:t>
            </a:r>
            <a:r>
              <a:rPr lang="en-GB" sz="1000">
                <a:solidFill>
                  <a:srgbClr val="6AA84F"/>
                </a:solidFill>
                <a:latin typeface="Mada"/>
                <a:ea typeface="Mada"/>
                <a:cs typeface="Mada"/>
                <a:sym typeface="Mada"/>
              </a:rPr>
              <a:t>Because it’s part of the structure of collagen fibers</a:t>
            </a:r>
            <a:endParaRPr sz="1000">
              <a:solidFill>
                <a:srgbClr val="6AA84F"/>
              </a:solidFill>
              <a:latin typeface="Mada"/>
              <a:ea typeface="Mada"/>
              <a:cs typeface="Mada"/>
              <a:sym typeface="Mada"/>
            </a:endParaRPr>
          </a:p>
          <a:p>
            <a:pPr indent="0" lvl="0" marL="0" rtl="0" algn="l">
              <a:spcBef>
                <a:spcPts val="0"/>
              </a:spcBef>
              <a:spcAft>
                <a:spcPts val="0"/>
              </a:spcAft>
              <a:buNone/>
            </a:pPr>
            <a:r>
              <a:rPr lang="en-GB" sz="1200">
                <a:latin typeface="Mada"/>
                <a:ea typeface="Mada"/>
                <a:cs typeface="Mada"/>
                <a:sym typeface="Mada"/>
              </a:rPr>
              <a:t>25,000 IU po OD increases tensile strength.</a:t>
            </a:r>
            <a:endParaRPr sz="1200">
              <a:latin typeface="Mada"/>
              <a:ea typeface="Mada"/>
              <a:cs typeface="Mada"/>
              <a:sym typeface="Mada"/>
            </a:endParaRPr>
          </a:p>
          <a:p>
            <a:pPr indent="0" lvl="0" marL="0" rtl="0" algn="l">
              <a:spcBef>
                <a:spcPts val="0"/>
              </a:spcBef>
              <a:spcAft>
                <a:spcPts val="0"/>
              </a:spcAft>
              <a:buNone/>
            </a:pPr>
            <a:r>
              <a:rPr lang="en-GB" sz="1200">
                <a:latin typeface="Mada"/>
                <a:ea typeface="Mada"/>
                <a:cs typeface="Mada"/>
                <a:sym typeface="Mada"/>
              </a:rPr>
              <a:t>200,000 IU topical Q8 increases epithelialization. </a:t>
            </a:r>
            <a:endParaRPr sz="1200">
              <a:solidFill>
                <a:srgbClr val="1C4588"/>
              </a:solidFill>
              <a:latin typeface="Mada"/>
              <a:ea typeface="Mada"/>
              <a:cs typeface="Mada"/>
              <a:sym typeface="Mada"/>
            </a:endParaRPr>
          </a:p>
          <a:p>
            <a:pPr indent="0" lvl="0" marL="0" rtl="0" algn="l">
              <a:spcBef>
                <a:spcPts val="0"/>
              </a:spcBef>
              <a:spcAft>
                <a:spcPts val="0"/>
              </a:spcAft>
              <a:buNone/>
            </a:pPr>
            <a:r>
              <a:rPr lang="en-GB" sz="1200">
                <a:solidFill>
                  <a:srgbClr val="1C4588"/>
                </a:solidFill>
                <a:latin typeface="Mada"/>
                <a:ea typeface="Mada"/>
                <a:cs typeface="Mada"/>
                <a:sym typeface="Mada"/>
              </a:rPr>
              <a:t>I</a:t>
            </a:r>
            <a:r>
              <a:rPr lang="en-GB" sz="1200">
                <a:solidFill>
                  <a:srgbClr val="1C4588"/>
                </a:solidFill>
                <a:latin typeface="Mada"/>
                <a:ea typeface="Mada"/>
                <a:cs typeface="Mada"/>
                <a:sym typeface="Mada"/>
              </a:rPr>
              <a:t>ncreases collagen synthesis, inflammatory response, and recruitment of macrophages into the wound.</a:t>
            </a:r>
            <a:endParaRPr sz="1200">
              <a:solidFill>
                <a:srgbClr val="1C4588"/>
              </a:solidFill>
              <a:latin typeface="Mada"/>
              <a:ea typeface="Mada"/>
              <a:cs typeface="Mada"/>
              <a:sym typeface="Mada"/>
            </a:endParaRPr>
          </a:p>
          <a:p>
            <a:pPr indent="0" lvl="0" marL="0" rtl="0" algn="l">
              <a:spcBef>
                <a:spcPts val="0"/>
              </a:spcBef>
              <a:spcAft>
                <a:spcPts val="0"/>
              </a:spcAft>
              <a:buNone/>
            </a:pPr>
            <a:r>
              <a:t/>
            </a:r>
            <a:endParaRPr sz="900">
              <a:latin typeface="Mada"/>
              <a:ea typeface="Mada"/>
              <a:cs typeface="Mada"/>
              <a:sym typeface="Mada"/>
            </a:endParaRPr>
          </a:p>
        </p:txBody>
      </p:sp>
      <p:cxnSp>
        <p:nvCxnSpPr>
          <p:cNvPr id="493" name="Google Shape;493;p22"/>
          <p:cNvCxnSpPr/>
          <p:nvPr/>
        </p:nvCxnSpPr>
        <p:spPr>
          <a:xfrm>
            <a:off x="571175" y="4200100"/>
            <a:ext cx="15300" cy="5975400"/>
          </a:xfrm>
          <a:prstGeom prst="straightConnector1">
            <a:avLst/>
          </a:prstGeom>
          <a:noFill/>
          <a:ln cap="flat" cmpd="sng" w="28575">
            <a:solidFill>
              <a:srgbClr val="FFDDD2"/>
            </a:solidFill>
            <a:prstDash val="solid"/>
            <a:round/>
            <a:headEnd len="med" w="med" type="none"/>
            <a:tailEnd len="med" w="med" type="oval"/>
          </a:ln>
        </p:spPr>
      </p:cxnSp>
      <p:sp>
        <p:nvSpPr>
          <p:cNvPr id="494" name="Google Shape;494;p22"/>
          <p:cNvSpPr txBox="1"/>
          <p:nvPr/>
        </p:nvSpPr>
        <p:spPr>
          <a:xfrm>
            <a:off x="932975" y="2335900"/>
            <a:ext cx="5549400" cy="32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300">
                <a:solidFill>
                  <a:srgbClr val="1C4588"/>
                </a:solidFill>
                <a:latin typeface="Mada"/>
                <a:ea typeface="Mada"/>
                <a:cs typeface="Mada"/>
                <a:sym typeface="Mada"/>
              </a:rPr>
              <a:t>Malnutrition:</a:t>
            </a:r>
            <a:endParaRPr b="1" sz="1300">
              <a:solidFill>
                <a:srgbClr val="1C4588"/>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en-GB" sz="1200">
                <a:solidFill>
                  <a:srgbClr val="1C4588"/>
                </a:solidFill>
                <a:latin typeface="Mada"/>
                <a:ea typeface="Mada"/>
                <a:cs typeface="Mada"/>
                <a:sym typeface="Mada"/>
              </a:rPr>
              <a:t>Nutrition is extremely important for protein and collagen synthesis, and metabolic energy for wound healing.</a:t>
            </a:r>
            <a:endParaRPr sz="1200">
              <a:solidFill>
                <a:srgbClr val="1C4588"/>
              </a:solidFill>
              <a:latin typeface="Mada"/>
              <a:ea typeface="Mada"/>
              <a:cs typeface="Mada"/>
              <a:sym typeface="Mada"/>
            </a:endParaRPr>
          </a:p>
        </p:txBody>
      </p:sp>
      <p:sp>
        <p:nvSpPr>
          <p:cNvPr id="495" name="Google Shape;495;p22"/>
          <p:cNvSpPr txBox="1"/>
          <p:nvPr/>
        </p:nvSpPr>
        <p:spPr>
          <a:xfrm>
            <a:off x="1538098" y="8320275"/>
            <a:ext cx="5549400" cy="1262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200">
                <a:latin typeface="Mada"/>
                <a:ea typeface="Mada"/>
                <a:cs typeface="Mada"/>
                <a:sym typeface="Mada"/>
              </a:rPr>
              <a:t>Zinc </a:t>
            </a:r>
            <a:r>
              <a:rPr lang="en-GB" sz="1200">
                <a:latin typeface="Mada"/>
                <a:ea typeface="Mada"/>
                <a:cs typeface="Mada"/>
                <a:sym typeface="Mada"/>
              </a:rPr>
              <a:t>is an essential cofactor for many enzymes</a:t>
            </a:r>
            <a:r>
              <a:rPr lang="en-GB" sz="1200">
                <a:solidFill>
                  <a:srgbClr val="1C4588"/>
                </a:solidFill>
                <a:latin typeface="Mada"/>
                <a:ea typeface="Mada"/>
                <a:cs typeface="Mada"/>
                <a:sym typeface="Mada"/>
              </a:rPr>
              <a:t> and the synthesis of RNA and DNA.</a:t>
            </a:r>
            <a:endParaRPr sz="1200">
              <a:solidFill>
                <a:srgbClr val="1C4588"/>
              </a:solidFill>
              <a:latin typeface="Mada"/>
              <a:ea typeface="Mada"/>
              <a:cs typeface="Mada"/>
              <a:sym typeface="Mada"/>
            </a:endParaRPr>
          </a:p>
          <a:p>
            <a:pPr indent="0" lvl="0" marL="0" rtl="0" algn="l">
              <a:spcBef>
                <a:spcPts val="0"/>
              </a:spcBef>
              <a:spcAft>
                <a:spcPts val="0"/>
              </a:spcAft>
              <a:buNone/>
            </a:pPr>
            <a:r>
              <a:rPr lang="en-GB" sz="1200">
                <a:latin typeface="Mada"/>
                <a:ea typeface="Mada"/>
                <a:cs typeface="Mada"/>
                <a:sym typeface="Mada"/>
              </a:rPr>
              <a:t>Deficiency causes impared epithelial and fibroblast proliferation. </a:t>
            </a:r>
            <a:r>
              <a:rPr lang="en-GB" sz="1000">
                <a:solidFill>
                  <a:srgbClr val="6AA84F"/>
                </a:solidFill>
                <a:latin typeface="Mada"/>
                <a:ea typeface="Mada"/>
                <a:cs typeface="Mada"/>
                <a:sym typeface="Mada"/>
              </a:rPr>
              <a:t>Deficiency of zinc can also affect migration and mobilization </a:t>
            </a:r>
            <a:endParaRPr sz="1000">
              <a:solidFill>
                <a:srgbClr val="6AA84F"/>
              </a:solidFill>
              <a:latin typeface="Mada"/>
              <a:ea typeface="Mada"/>
              <a:cs typeface="Mada"/>
              <a:sym typeface="Mada"/>
            </a:endParaRPr>
          </a:p>
          <a:p>
            <a:pPr indent="0" lvl="0" marL="0" rtl="0" algn="l">
              <a:spcBef>
                <a:spcPts val="0"/>
              </a:spcBef>
              <a:spcAft>
                <a:spcPts val="0"/>
              </a:spcAft>
              <a:buNone/>
            </a:pPr>
            <a:r>
              <a:t/>
            </a:r>
            <a:endParaRPr sz="1200">
              <a:latin typeface="Mada"/>
              <a:ea typeface="Mada"/>
              <a:cs typeface="Mada"/>
              <a:sym typeface="Mada"/>
            </a:endParaRPr>
          </a:p>
          <a:p>
            <a:pPr indent="0" lvl="0" marL="0" rtl="0" algn="l">
              <a:spcBef>
                <a:spcPts val="0"/>
              </a:spcBef>
              <a:spcAft>
                <a:spcPts val="0"/>
              </a:spcAft>
              <a:buClr>
                <a:schemeClr val="dk1"/>
              </a:buClr>
              <a:buSzPts val="1100"/>
              <a:buFont typeface="Arial"/>
              <a:buNone/>
            </a:pPr>
            <a:r>
              <a:t/>
            </a:r>
            <a:endParaRPr sz="1200">
              <a:solidFill>
                <a:srgbClr val="1C4588"/>
              </a:solidFill>
              <a:latin typeface="Mada"/>
              <a:ea typeface="Mada"/>
              <a:cs typeface="Mada"/>
              <a:sym typeface="Mada"/>
            </a:endParaRPr>
          </a:p>
          <a:p>
            <a:pPr indent="0" lvl="0" marL="0" rtl="0" algn="l">
              <a:spcBef>
                <a:spcPts val="0"/>
              </a:spcBef>
              <a:spcAft>
                <a:spcPts val="0"/>
              </a:spcAft>
              <a:buNone/>
            </a:pPr>
            <a:r>
              <a:t/>
            </a:r>
            <a:endParaRPr sz="1200">
              <a:solidFill>
                <a:srgbClr val="1C4588"/>
              </a:solidFill>
              <a:latin typeface="Mada"/>
              <a:ea typeface="Mada"/>
              <a:cs typeface="Mada"/>
              <a:sym typeface="Mada"/>
            </a:endParaRPr>
          </a:p>
        </p:txBody>
      </p:sp>
      <p:cxnSp>
        <p:nvCxnSpPr>
          <p:cNvPr id="496" name="Google Shape;496;p22"/>
          <p:cNvCxnSpPr/>
          <p:nvPr/>
        </p:nvCxnSpPr>
        <p:spPr>
          <a:xfrm>
            <a:off x="1433969" y="5271092"/>
            <a:ext cx="0" cy="671700"/>
          </a:xfrm>
          <a:prstGeom prst="straightConnector1">
            <a:avLst/>
          </a:prstGeom>
          <a:noFill/>
          <a:ln cap="flat" cmpd="sng" w="19050">
            <a:solidFill>
              <a:srgbClr val="83C5BE"/>
            </a:solidFill>
            <a:prstDash val="dash"/>
            <a:round/>
            <a:headEnd len="med" w="med" type="none"/>
            <a:tailEnd len="med" w="med" type="none"/>
          </a:ln>
        </p:spPr>
      </p:cxnSp>
      <p:sp>
        <p:nvSpPr>
          <p:cNvPr id="497" name="Google Shape;497;p22"/>
          <p:cNvSpPr/>
          <p:nvPr/>
        </p:nvSpPr>
        <p:spPr>
          <a:xfrm flipH="1" rot="10800000">
            <a:off x="4696500" y="1980575"/>
            <a:ext cx="904500" cy="241800"/>
          </a:xfrm>
          <a:prstGeom prst="roundRect">
            <a:avLst>
              <a:gd fmla="val 50000" name="adj"/>
            </a:avLst>
          </a:prstGeom>
          <a:solidFill>
            <a:srgbClr val="E6F8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98" name="Google Shape;498;p22"/>
          <p:cNvCxnSpPr>
            <a:stCxn id="497" idx="1"/>
          </p:cNvCxnSpPr>
          <p:nvPr/>
        </p:nvCxnSpPr>
        <p:spPr>
          <a:xfrm rot="10800000">
            <a:off x="3993300" y="1662275"/>
            <a:ext cx="703200" cy="439200"/>
          </a:xfrm>
          <a:prstGeom prst="curvedConnector3">
            <a:avLst>
              <a:gd fmla="val 50000" name="adj1"/>
            </a:avLst>
          </a:prstGeom>
          <a:noFill/>
          <a:ln cap="flat" cmpd="sng" w="19050">
            <a:solidFill>
              <a:srgbClr val="9DE2DE"/>
            </a:solidFill>
            <a:prstDash val="dash"/>
            <a:round/>
            <a:headEnd len="med" w="med" type="none"/>
            <a:tailEnd len="med" w="med" type="none"/>
          </a:ln>
        </p:spPr>
      </p:cxnSp>
      <p:sp>
        <p:nvSpPr>
          <p:cNvPr id="499" name="Google Shape;499;p22"/>
          <p:cNvSpPr txBox="1"/>
          <p:nvPr/>
        </p:nvSpPr>
        <p:spPr>
          <a:xfrm rot="-2309">
            <a:off x="4702046" y="2000531"/>
            <a:ext cx="893400" cy="201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200">
                <a:solidFill>
                  <a:srgbClr val="006D77"/>
                </a:solidFill>
                <a:latin typeface="Lora"/>
                <a:ea typeface="Lora"/>
                <a:cs typeface="Lora"/>
                <a:sym typeface="Lora"/>
              </a:rPr>
              <a:t>Acquired </a:t>
            </a:r>
            <a:endParaRPr b="1" sz="1200">
              <a:solidFill>
                <a:srgbClr val="006D77"/>
              </a:solidFill>
              <a:latin typeface="Lora"/>
              <a:ea typeface="Lora"/>
              <a:cs typeface="Lora"/>
              <a:sym typeface="Lora"/>
            </a:endParaRPr>
          </a:p>
        </p:txBody>
      </p:sp>
      <p:sp>
        <p:nvSpPr>
          <p:cNvPr id="500" name="Google Shape;500;p22"/>
          <p:cNvSpPr/>
          <p:nvPr/>
        </p:nvSpPr>
        <p:spPr>
          <a:xfrm>
            <a:off x="4696500" y="1169950"/>
            <a:ext cx="893400" cy="231900"/>
          </a:xfrm>
          <a:prstGeom prst="roundRect">
            <a:avLst>
              <a:gd fmla="val 50000" name="adj"/>
            </a:avLst>
          </a:pr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501" name="Google Shape;501;p22"/>
          <p:cNvCxnSpPr>
            <a:stCxn id="500" idx="1"/>
          </p:cNvCxnSpPr>
          <p:nvPr/>
        </p:nvCxnSpPr>
        <p:spPr>
          <a:xfrm flipH="1">
            <a:off x="3993300" y="1285900"/>
            <a:ext cx="703200" cy="381300"/>
          </a:xfrm>
          <a:prstGeom prst="curvedConnector3">
            <a:avLst>
              <a:gd fmla="val 50000" name="adj1"/>
            </a:avLst>
          </a:prstGeom>
          <a:noFill/>
          <a:ln cap="flat" cmpd="sng" w="19050">
            <a:solidFill>
              <a:srgbClr val="D9D9D9"/>
            </a:solidFill>
            <a:prstDash val="dash"/>
            <a:round/>
            <a:headEnd len="med" w="med" type="none"/>
            <a:tailEnd len="med" w="med" type="none"/>
          </a:ln>
        </p:spPr>
      </p:cxnSp>
      <p:sp>
        <p:nvSpPr>
          <p:cNvPr id="502" name="Google Shape;502;p22"/>
          <p:cNvSpPr txBox="1"/>
          <p:nvPr/>
        </p:nvSpPr>
        <p:spPr>
          <a:xfrm flipH="1">
            <a:off x="4491900" y="1158388"/>
            <a:ext cx="1302600" cy="201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200">
                <a:solidFill>
                  <a:srgbClr val="666666"/>
                </a:solidFill>
                <a:latin typeface="Lora"/>
                <a:ea typeface="Lora"/>
                <a:cs typeface="Lora"/>
                <a:sym typeface="Lora"/>
              </a:rPr>
              <a:t>Congenital </a:t>
            </a:r>
            <a:endParaRPr b="1" sz="1200">
              <a:solidFill>
                <a:srgbClr val="666666"/>
              </a:solidFill>
              <a:latin typeface="Lora"/>
              <a:ea typeface="Lora"/>
              <a:cs typeface="Lora"/>
              <a:sym typeface="Lora"/>
            </a:endParaRPr>
          </a:p>
        </p:txBody>
      </p:sp>
      <p:sp>
        <p:nvSpPr>
          <p:cNvPr id="503" name="Google Shape;503;p22"/>
          <p:cNvSpPr/>
          <p:nvPr/>
        </p:nvSpPr>
        <p:spPr>
          <a:xfrm>
            <a:off x="1318019" y="6513017"/>
            <a:ext cx="231900" cy="231900"/>
          </a:xfrm>
          <a:prstGeom prst="ellipse">
            <a:avLst/>
          </a:prstGeom>
          <a:solidFill>
            <a:srgbClr val="EDF9F9"/>
          </a:solidFill>
          <a:ln cap="flat" cmpd="sng" w="9525">
            <a:solidFill>
              <a:srgbClr val="83C5B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4" name="Google Shape;504;p22"/>
          <p:cNvSpPr/>
          <p:nvPr/>
        </p:nvSpPr>
        <p:spPr>
          <a:xfrm>
            <a:off x="1318019" y="7518167"/>
            <a:ext cx="231900" cy="231900"/>
          </a:xfrm>
          <a:prstGeom prst="ellipse">
            <a:avLst/>
          </a:prstGeom>
          <a:solidFill>
            <a:srgbClr val="EDF9F9"/>
          </a:solidFill>
          <a:ln cap="flat" cmpd="sng" w="9525">
            <a:solidFill>
              <a:srgbClr val="83C5B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505" name="Google Shape;505;p22"/>
          <p:cNvCxnSpPr>
            <a:stCxn id="506" idx="4"/>
            <a:endCxn id="503" idx="0"/>
          </p:cNvCxnSpPr>
          <p:nvPr/>
        </p:nvCxnSpPr>
        <p:spPr>
          <a:xfrm>
            <a:off x="1433969" y="5841317"/>
            <a:ext cx="0" cy="671700"/>
          </a:xfrm>
          <a:prstGeom prst="straightConnector1">
            <a:avLst/>
          </a:prstGeom>
          <a:noFill/>
          <a:ln cap="flat" cmpd="sng" w="19050">
            <a:solidFill>
              <a:srgbClr val="83C5BE"/>
            </a:solidFill>
            <a:prstDash val="dash"/>
            <a:round/>
            <a:headEnd len="med" w="med" type="none"/>
            <a:tailEnd len="med" w="med" type="none"/>
          </a:ln>
        </p:spPr>
      </p:cxnSp>
      <p:cxnSp>
        <p:nvCxnSpPr>
          <p:cNvPr id="507" name="Google Shape;507;p22"/>
          <p:cNvCxnSpPr>
            <a:stCxn id="503" idx="4"/>
            <a:endCxn id="504" idx="0"/>
          </p:cNvCxnSpPr>
          <p:nvPr/>
        </p:nvCxnSpPr>
        <p:spPr>
          <a:xfrm>
            <a:off x="1433969" y="6744917"/>
            <a:ext cx="0" cy="773400"/>
          </a:xfrm>
          <a:prstGeom prst="straightConnector1">
            <a:avLst/>
          </a:prstGeom>
          <a:noFill/>
          <a:ln cap="flat" cmpd="sng" w="19050">
            <a:solidFill>
              <a:srgbClr val="83C5BE"/>
            </a:solidFill>
            <a:prstDash val="dash"/>
            <a:round/>
            <a:headEnd len="med" w="med" type="none"/>
            <a:tailEnd len="med" w="med" type="none"/>
          </a:ln>
        </p:spPr>
      </p:cxnSp>
      <p:sp>
        <p:nvSpPr>
          <p:cNvPr id="508" name="Google Shape;508;p22"/>
          <p:cNvSpPr/>
          <p:nvPr/>
        </p:nvSpPr>
        <p:spPr>
          <a:xfrm>
            <a:off x="1318032" y="8371992"/>
            <a:ext cx="231900" cy="231900"/>
          </a:xfrm>
          <a:prstGeom prst="ellipse">
            <a:avLst/>
          </a:prstGeom>
          <a:solidFill>
            <a:srgbClr val="EDF9F9"/>
          </a:solidFill>
          <a:ln cap="flat" cmpd="sng" w="9525">
            <a:solidFill>
              <a:srgbClr val="83C5B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509" name="Google Shape;509;p22"/>
          <p:cNvCxnSpPr/>
          <p:nvPr/>
        </p:nvCxnSpPr>
        <p:spPr>
          <a:xfrm>
            <a:off x="1433969" y="7750067"/>
            <a:ext cx="0" cy="671700"/>
          </a:xfrm>
          <a:prstGeom prst="straightConnector1">
            <a:avLst/>
          </a:prstGeom>
          <a:noFill/>
          <a:ln cap="flat" cmpd="sng" w="19050">
            <a:solidFill>
              <a:srgbClr val="83C5BE"/>
            </a:solidFill>
            <a:prstDash val="dash"/>
            <a:round/>
            <a:headEnd len="med" w="med" type="none"/>
            <a:tailEnd len="med" w="med" type="none"/>
          </a:ln>
        </p:spPr>
      </p:cxnSp>
      <p:sp>
        <p:nvSpPr>
          <p:cNvPr id="510" name="Google Shape;510;p22"/>
          <p:cNvSpPr txBox="1"/>
          <p:nvPr/>
        </p:nvSpPr>
        <p:spPr>
          <a:xfrm>
            <a:off x="1538088" y="6399200"/>
            <a:ext cx="5414700" cy="1062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200">
                <a:latin typeface="Mada"/>
                <a:ea typeface="Mada"/>
                <a:cs typeface="Mada"/>
                <a:sym typeface="Mada"/>
              </a:rPr>
              <a:t>Vitamin C</a:t>
            </a:r>
            <a:r>
              <a:rPr lang="en-GB" sz="1200">
                <a:latin typeface="Mada"/>
                <a:ea typeface="Mada"/>
                <a:cs typeface="Mada"/>
                <a:sym typeface="Mada"/>
              </a:rPr>
              <a:t> </a:t>
            </a:r>
            <a:endParaRPr sz="1200">
              <a:latin typeface="Mada"/>
              <a:ea typeface="Mada"/>
              <a:cs typeface="Mada"/>
              <a:sym typeface="Mada"/>
            </a:endParaRPr>
          </a:p>
          <a:p>
            <a:pPr indent="0" lvl="0" marL="0" rtl="0" algn="l">
              <a:spcBef>
                <a:spcPts val="0"/>
              </a:spcBef>
              <a:spcAft>
                <a:spcPts val="0"/>
              </a:spcAft>
              <a:buNone/>
            </a:pPr>
            <a:r>
              <a:rPr lang="en-GB" sz="1200">
                <a:latin typeface="Mada"/>
                <a:ea typeface="Mada"/>
                <a:cs typeface="Mada"/>
                <a:sym typeface="Mada"/>
              </a:rPr>
              <a:t>Collagen synthesis.</a:t>
            </a:r>
            <a:endParaRPr sz="1200">
              <a:latin typeface="Mada"/>
              <a:ea typeface="Mada"/>
              <a:cs typeface="Mada"/>
              <a:sym typeface="Mada"/>
            </a:endParaRPr>
          </a:p>
          <a:p>
            <a:pPr indent="0" lvl="0" marL="0" rtl="0" algn="l">
              <a:spcBef>
                <a:spcPts val="0"/>
              </a:spcBef>
              <a:spcAft>
                <a:spcPts val="0"/>
              </a:spcAft>
              <a:buNone/>
            </a:pPr>
            <a:r>
              <a:rPr lang="en-GB" sz="1200">
                <a:latin typeface="Mada"/>
                <a:ea typeface="Mada"/>
                <a:cs typeface="Mada"/>
                <a:sym typeface="Mada"/>
              </a:rPr>
              <a:t>Scurvy : Immature fibroblasts,deficient collagen synthesis, capillary hemorrhage, decreased tensile strength.</a:t>
            </a:r>
            <a:endParaRPr sz="1200">
              <a:latin typeface="Mada"/>
              <a:ea typeface="Mada"/>
              <a:cs typeface="Mada"/>
              <a:sym typeface="Mada"/>
            </a:endParaRPr>
          </a:p>
          <a:p>
            <a:pPr indent="0" lvl="0" marL="0" rtl="0" algn="l">
              <a:spcBef>
                <a:spcPts val="0"/>
              </a:spcBef>
              <a:spcAft>
                <a:spcPts val="0"/>
              </a:spcAft>
              <a:buNone/>
            </a:pPr>
            <a:r>
              <a:t/>
            </a:r>
            <a:endParaRPr sz="900">
              <a:latin typeface="Mada"/>
              <a:ea typeface="Mada"/>
              <a:cs typeface="Mada"/>
              <a:sym typeface="Mada"/>
            </a:endParaRPr>
          </a:p>
        </p:txBody>
      </p:sp>
      <p:sp>
        <p:nvSpPr>
          <p:cNvPr id="511" name="Google Shape;511;p22"/>
          <p:cNvSpPr txBox="1"/>
          <p:nvPr/>
        </p:nvSpPr>
        <p:spPr>
          <a:xfrm>
            <a:off x="1538088" y="7370125"/>
            <a:ext cx="5414700" cy="1089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200">
                <a:latin typeface="Mada"/>
                <a:ea typeface="Mada"/>
                <a:cs typeface="Mada"/>
                <a:sym typeface="Mada"/>
              </a:rPr>
              <a:t>Vitamin E</a:t>
            </a:r>
            <a:endParaRPr b="1" sz="1200">
              <a:latin typeface="Mada"/>
              <a:ea typeface="Mada"/>
              <a:cs typeface="Mada"/>
              <a:sym typeface="Mada"/>
            </a:endParaRPr>
          </a:p>
          <a:p>
            <a:pPr indent="0" lvl="0" marL="0" rtl="0" algn="l">
              <a:spcBef>
                <a:spcPts val="0"/>
              </a:spcBef>
              <a:spcAft>
                <a:spcPts val="0"/>
              </a:spcAft>
              <a:buNone/>
            </a:pPr>
            <a:r>
              <a:rPr lang="en-GB" sz="1200">
                <a:latin typeface="Mada"/>
                <a:ea typeface="Mada"/>
                <a:cs typeface="Mada"/>
                <a:sym typeface="Mada"/>
              </a:rPr>
              <a:t>Antioxidant and a membrane stabilizer.</a:t>
            </a:r>
            <a:endParaRPr sz="1200">
              <a:latin typeface="Mada"/>
              <a:ea typeface="Mada"/>
              <a:cs typeface="Mada"/>
              <a:sym typeface="Mada"/>
            </a:endParaRPr>
          </a:p>
          <a:p>
            <a:pPr indent="0" lvl="0" marL="0" rtl="0" algn="l">
              <a:spcBef>
                <a:spcPts val="0"/>
              </a:spcBef>
              <a:spcAft>
                <a:spcPts val="0"/>
              </a:spcAft>
              <a:buNone/>
            </a:pPr>
            <a:r>
              <a:rPr lang="en-GB" sz="1200">
                <a:latin typeface="Mada"/>
                <a:ea typeface="Mada"/>
                <a:cs typeface="Mada"/>
                <a:sym typeface="Mada"/>
              </a:rPr>
              <a:t>Large doses may inhibit healing but unproven to reduce scarring.</a:t>
            </a:r>
            <a:endParaRPr sz="1200">
              <a:latin typeface="Mada"/>
              <a:ea typeface="Mada"/>
              <a:cs typeface="Mada"/>
              <a:sym typeface="Mada"/>
            </a:endParaRPr>
          </a:p>
          <a:p>
            <a:pPr indent="0" lvl="0" marL="0" rtl="0" algn="l">
              <a:lnSpc>
                <a:spcPct val="115000"/>
              </a:lnSpc>
              <a:spcBef>
                <a:spcPts val="0"/>
              </a:spcBef>
              <a:spcAft>
                <a:spcPts val="0"/>
              </a:spcAft>
              <a:buClr>
                <a:schemeClr val="dk1"/>
              </a:buClr>
              <a:buSzPts val="1100"/>
              <a:buFont typeface="Arial"/>
              <a:buNone/>
            </a:pPr>
            <a:r>
              <a:rPr lang="en-GB" sz="1200">
                <a:solidFill>
                  <a:srgbClr val="6AA84F"/>
                </a:solidFill>
                <a:latin typeface="Mada"/>
                <a:ea typeface="Mada"/>
                <a:cs typeface="Mada"/>
                <a:sym typeface="Mada"/>
              </a:rPr>
              <a:t>Too much Vit E will negatively affect wound healing</a:t>
            </a:r>
            <a:endParaRPr sz="1200">
              <a:solidFill>
                <a:srgbClr val="6AA84F"/>
              </a:solidFill>
              <a:latin typeface="Mada"/>
              <a:ea typeface="Mada"/>
              <a:cs typeface="Mada"/>
              <a:sym typeface="Mada"/>
            </a:endParaRPr>
          </a:p>
          <a:p>
            <a:pPr indent="0" lvl="0" marL="0" rtl="0" algn="l">
              <a:spcBef>
                <a:spcPts val="0"/>
              </a:spcBef>
              <a:spcAft>
                <a:spcPts val="0"/>
              </a:spcAft>
              <a:buNone/>
            </a:pPr>
            <a:r>
              <a:t/>
            </a:r>
            <a:endParaRPr sz="900">
              <a:latin typeface="Mada"/>
              <a:ea typeface="Mada"/>
              <a:cs typeface="Mada"/>
              <a:sym typeface="Mada"/>
            </a:endParaRPr>
          </a:p>
        </p:txBody>
      </p:sp>
      <p:cxnSp>
        <p:nvCxnSpPr>
          <p:cNvPr id="512" name="Google Shape;512;p22"/>
          <p:cNvCxnSpPr/>
          <p:nvPr/>
        </p:nvCxnSpPr>
        <p:spPr>
          <a:xfrm flipH="1" rot="10800000">
            <a:off x="785209" y="9302890"/>
            <a:ext cx="242400" cy="600"/>
          </a:xfrm>
          <a:prstGeom prst="straightConnector1">
            <a:avLst/>
          </a:prstGeom>
          <a:noFill/>
          <a:ln cap="flat" cmpd="sng" w="19050">
            <a:solidFill>
              <a:srgbClr val="83C5BE"/>
            </a:solidFill>
            <a:prstDash val="solid"/>
            <a:round/>
            <a:headEnd len="med" w="med" type="none"/>
            <a:tailEnd len="med" w="med" type="oval"/>
          </a:ln>
        </p:spPr>
      </p:cxnSp>
      <p:sp>
        <p:nvSpPr>
          <p:cNvPr id="513" name="Google Shape;513;p22"/>
          <p:cNvSpPr txBox="1"/>
          <p:nvPr/>
        </p:nvSpPr>
        <p:spPr>
          <a:xfrm>
            <a:off x="1034200" y="8906875"/>
            <a:ext cx="5885700" cy="32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200">
                <a:solidFill>
                  <a:srgbClr val="1C4588"/>
                </a:solidFill>
                <a:latin typeface="Mada"/>
                <a:ea typeface="Mada"/>
                <a:cs typeface="Mada"/>
                <a:sym typeface="Mada"/>
              </a:rPr>
              <a:t>Chronic diseases</a:t>
            </a:r>
            <a:endParaRPr b="1" sz="1200">
              <a:solidFill>
                <a:srgbClr val="1C4588"/>
              </a:solidFill>
              <a:latin typeface="Mada"/>
              <a:ea typeface="Mada"/>
              <a:cs typeface="Mada"/>
              <a:sym typeface="Mada"/>
            </a:endParaRPr>
          </a:p>
          <a:p>
            <a:pPr indent="0" lvl="0" marL="0" rtl="0" algn="l">
              <a:spcBef>
                <a:spcPts val="0"/>
              </a:spcBef>
              <a:spcAft>
                <a:spcPts val="0"/>
              </a:spcAft>
              <a:buNone/>
            </a:pPr>
            <a:r>
              <a:rPr lang="en-GB" sz="1200">
                <a:solidFill>
                  <a:srgbClr val="1C4588"/>
                </a:solidFill>
                <a:latin typeface="Mada"/>
                <a:ea typeface="Mada"/>
                <a:cs typeface="Mada"/>
                <a:sym typeface="Mada"/>
              </a:rPr>
              <a:t>Diseases such as liver disease, jaundice, malignancy, uremia, will dispose to malnutrition, wound infection, and delay wound healing.</a:t>
            </a:r>
            <a:endParaRPr sz="1200">
              <a:solidFill>
                <a:srgbClr val="1C4588"/>
              </a:solidFill>
              <a:latin typeface="Mada"/>
              <a:ea typeface="Mada"/>
              <a:cs typeface="Mada"/>
              <a:sym typeface="Mada"/>
            </a:endParaRPr>
          </a:p>
          <a:p>
            <a:pPr indent="0" lvl="0" marL="0" rtl="0" algn="l">
              <a:spcBef>
                <a:spcPts val="0"/>
              </a:spcBef>
              <a:spcAft>
                <a:spcPts val="0"/>
              </a:spcAft>
              <a:buNone/>
            </a:pPr>
            <a:r>
              <a:t/>
            </a:r>
            <a:endParaRPr b="1" sz="1200">
              <a:solidFill>
                <a:srgbClr val="1C4588"/>
              </a:solidFill>
              <a:latin typeface="Mada"/>
              <a:ea typeface="Mada"/>
              <a:cs typeface="Mada"/>
              <a:sym typeface="Mada"/>
            </a:endParaRPr>
          </a:p>
        </p:txBody>
      </p:sp>
      <p:pic>
        <p:nvPicPr>
          <p:cNvPr id="514" name="Google Shape;514;p22"/>
          <p:cNvPicPr preferRelativeResize="0"/>
          <p:nvPr/>
        </p:nvPicPr>
        <p:blipFill>
          <a:blip r:embed="rId3">
            <a:alphaModFix/>
          </a:blip>
          <a:stretch>
            <a:fillRect/>
          </a:stretch>
        </p:blipFill>
        <p:spPr>
          <a:xfrm>
            <a:off x="255275" y="2414025"/>
            <a:ext cx="481201" cy="481201"/>
          </a:xfrm>
          <a:prstGeom prst="rect">
            <a:avLst/>
          </a:prstGeom>
          <a:noFill/>
          <a:ln>
            <a:noFill/>
          </a:ln>
        </p:spPr>
      </p:pic>
      <p:sp>
        <p:nvSpPr>
          <p:cNvPr id="515" name="Google Shape;515;p22"/>
          <p:cNvSpPr/>
          <p:nvPr/>
        </p:nvSpPr>
        <p:spPr>
          <a:xfrm>
            <a:off x="271775" y="8995403"/>
            <a:ext cx="614100" cy="615600"/>
          </a:xfrm>
          <a:prstGeom prst="ellipse">
            <a:avLst/>
          </a:prstGeom>
          <a:solidFill>
            <a:srgbClr val="EDF6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16" name="Google Shape;516;p22"/>
          <p:cNvPicPr preferRelativeResize="0"/>
          <p:nvPr/>
        </p:nvPicPr>
        <p:blipFill>
          <a:blip r:embed="rId4">
            <a:alphaModFix/>
          </a:blip>
          <a:stretch>
            <a:fillRect/>
          </a:stretch>
        </p:blipFill>
        <p:spPr>
          <a:xfrm>
            <a:off x="417728" y="9071600"/>
            <a:ext cx="381300" cy="3813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0" name="Shape 520"/>
        <p:cNvGrpSpPr/>
        <p:nvPr/>
      </p:nvGrpSpPr>
      <p:grpSpPr>
        <a:xfrm>
          <a:off x="0" y="0"/>
          <a:ext cx="0" cy="0"/>
          <a:chOff x="0" y="0"/>
          <a:chExt cx="0" cy="0"/>
        </a:xfrm>
      </p:grpSpPr>
      <p:sp>
        <p:nvSpPr>
          <p:cNvPr id="521" name="Google Shape;521;p23"/>
          <p:cNvSpPr/>
          <p:nvPr/>
        </p:nvSpPr>
        <p:spPr>
          <a:xfrm rot="10800000">
            <a:off x="75" y="-9525"/>
            <a:ext cx="7589400" cy="192300"/>
          </a:xfrm>
          <a:prstGeom prst="round2SameRect">
            <a:avLst>
              <a:gd fmla="val 50000" name="adj1"/>
              <a:gd fmla="val 0" name="adj2"/>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2" name="Google Shape;522;p23"/>
          <p:cNvSpPr txBox="1"/>
          <p:nvPr/>
        </p:nvSpPr>
        <p:spPr>
          <a:xfrm>
            <a:off x="-7251950" y="2650600"/>
            <a:ext cx="6871500" cy="7727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a:solidFill>
                  <a:srgbClr val="1C4588"/>
                </a:solidFill>
              </a:rPr>
              <a:t>Systemic factors </a:t>
            </a:r>
            <a:endParaRPr>
              <a:solidFill>
                <a:srgbClr val="1C4588"/>
              </a:solidFill>
            </a:endParaRPr>
          </a:p>
          <a:p>
            <a:pPr indent="-98425" lvl="0" marL="269999" rtl="0" algn="l">
              <a:spcBef>
                <a:spcPts val="0"/>
              </a:spcBef>
              <a:spcAft>
                <a:spcPts val="0"/>
              </a:spcAft>
              <a:buClr>
                <a:srgbClr val="1C4588"/>
              </a:buClr>
              <a:buSzPts val="1400"/>
              <a:buAutoNum type="arabicPeriod"/>
            </a:pPr>
            <a:r>
              <a:rPr b="1" lang="en-GB">
                <a:solidFill>
                  <a:srgbClr val="1C4588"/>
                </a:solidFill>
              </a:rPr>
              <a:t>Malnutrition </a:t>
            </a:r>
            <a:endParaRPr b="1">
              <a:solidFill>
                <a:srgbClr val="1C4588"/>
              </a:solidFill>
            </a:endParaRPr>
          </a:p>
          <a:p>
            <a:pPr indent="0" lvl="0" marL="457200" rtl="0" algn="l">
              <a:spcBef>
                <a:spcPts val="0"/>
              </a:spcBef>
              <a:spcAft>
                <a:spcPts val="0"/>
              </a:spcAft>
              <a:buNone/>
            </a:pPr>
            <a:r>
              <a:rPr lang="en-GB">
                <a:solidFill>
                  <a:srgbClr val="1C4588"/>
                </a:solidFill>
              </a:rPr>
              <a:t>Nutrition is extremely important for protein and collagen synthesis, and metabolic energy for wound healing.</a:t>
            </a:r>
            <a:endParaRPr>
              <a:solidFill>
                <a:srgbClr val="1C4588"/>
              </a:solidFill>
            </a:endParaRPr>
          </a:p>
          <a:p>
            <a:pPr indent="0" lvl="0" marL="457200" rtl="0" algn="l">
              <a:spcBef>
                <a:spcPts val="0"/>
              </a:spcBef>
              <a:spcAft>
                <a:spcPts val="0"/>
              </a:spcAft>
              <a:buNone/>
            </a:pPr>
            <a:r>
              <a:rPr lang="en-GB">
                <a:solidFill>
                  <a:srgbClr val="1C4588"/>
                </a:solidFill>
              </a:rPr>
              <a:t>Folic acid is important for the synthesis of collagen.</a:t>
            </a:r>
            <a:endParaRPr>
              <a:solidFill>
                <a:srgbClr val="1C4588"/>
              </a:solidFill>
            </a:endParaRPr>
          </a:p>
          <a:p>
            <a:pPr indent="0" lvl="0" marL="457200" rtl="0" algn="l">
              <a:spcBef>
                <a:spcPts val="0"/>
              </a:spcBef>
              <a:spcAft>
                <a:spcPts val="0"/>
              </a:spcAft>
              <a:buNone/>
            </a:pPr>
            <a:r>
              <a:rPr lang="en-GB">
                <a:solidFill>
                  <a:srgbClr val="1C4588"/>
                </a:solidFill>
              </a:rPr>
              <a:t>Vitamin K is essential for the process of carboxylation in the synthesis of coagulation factors II, VII, IX, and X. deficiency of vitamin K will cause coagulopathy and hematoma formation in the wound that retards the wound healing.</a:t>
            </a:r>
            <a:endParaRPr>
              <a:solidFill>
                <a:srgbClr val="1C4588"/>
              </a:solidFill>
            </a:endParaRPr>
          </a:p>
          <a:p>
            <a:pPr indent="0" lvl="0" marL="457200" rtl="0" algn="l">
              <a:spcBef>
                <a:spcPts val="0"/>
              </a:spcBef>
              <a:spcAft>
                <a:spcPts val="0"/>
              </a:spcAft>
              <a:buNone/>
            </a:pPr>
            <a:r>
              <a:rPr lang="en-GB">
                <a:solidFill>
                  <a:srgbClr val="1C4588"/>
                </a:solidFill>
              </a:rPr>
              <a:t>Vitamin A increases collagen synthesis, inflammatory response, and recruitment of macrophages into the wound.</a:t>
            </a:r>
            <a:endParaRPr>
              <a:solidFill>
                <a:srgbClr val="1C4588"/>
              </a:solidFill>
            </a:endParaRPr>
          </a:p>
          <a:p>
            <a:pPr indent="0" lvl="0" marL="457200" rtl="0" algn="l">
              <a:spcBef>
                <a:spcPts val="0"/>
              </a:spcBef>
              <a:spcAft>
                <a:spcPts val="0"/>
              </a:spcAft>
              <a:buNone/>
            </a:pPr>
            <a:r>
              <a:rPr lang="en-GB">
                <a:solidFill>
                  <a:srgbClr val="1C4588"/>
                </a:solidFill>
              </a:rPr>
              <a:t>Zinc is an essential co-factor for the synthesis of RNA and DNA.</a:t>
            </a:r>
            <a:endParaRPr>
              <a:solidFill>
                <a:srgbClr val="1C4588"/>
              </a:solidFill>
            </a:endParaRPr>
          </a:p>
          <a:p>
            <a:pPr indent="0" lvl="0" marL="457200" rtl="0" algn="l">
              <a:spcBef>
                <a:spcPts val="0"/>
              </a:spcBef>
              <a:spcAft>
                <a:spcPts val="0"/>
              </a:spcAft>
              <a:buNone/>
            </a:pPr>
            <a:r>
              <a:rPr lang="en-GB">
                <a:solidFill>
                  <a:srgbClr val="1C4588"/>
                </a:solidFill>
              </a:rPr>
              <a:t>Magnesium is required for the synthesis of protein.</a:t>
            </a:r>
            <a:endParaRPr>
              <a:solidFill>
                <a:srgbClr val="1C4588"/>
              </a:solidFill>
            </a:endParaRPr>
          </a:p>
          <a:p>
            <a:pPr indent="0" lvl="0" marL="457200" rtl="0" algn="l">
              <a:spcBef>
                <a:spcPts val="0"/>
              </a:spcBef>
              <a:spcAft>
                <a:spcPts val="0"/>
              </a:spcAft>
              <a:buNone/>
            </a:pPr>
            <a:r>
              <a:rPr lang="en-GB">
                <a:solidFill>
                  <a:srgbClr val="1C4588"/>
                </a:solidFill>
              </a:rPr>
              <a:t>General malnutrition or deficiency of any of these vitamins or trace elements will adversely affect the wound healing.</a:t>
            </a:r>
            <a:endParaRPr>
              <a:solidFill>
                <a:srgbClr val="1C4588"/>
              </a:solidFill>
            </a:endParaRPr>
          </a:p>
          <a:p>
            <a:pPr indent="-98425" lvl="0" marL="269999" rtl="0" algn="l">
              <a:spcBef>
                <a:spcPts val="0"/>
              </a:spcBef>
              <a:spcAft>
                <a:spcPts val="0"/>
              </a:spcAft>
              <a:buClr>
                <a:srgbClr val="1C4588"/>
              </a:buClr>
              <a:buSzPts val="1400"/>
              <a:buAutoNum type="arabicPeriod"/>
            </a:pPr>
            <a:r>
              <a:rPr b="1" lang="en-GB">
                <a:solidFill>
                  <a:srgbClr val="1C4588"/>
                </a:solidFill>
              </a:rPr>
              <a:t>Uncontrolled diabetes </a:t>
            </a:r>
            <a:endParaRPr b="1">
              <a:solidFill>
                <a:srgbClr val="1C4588"/>
              </a:solidFill>
            </a:endParaRPr>
          </a:p>
          <a:p>
            <a:pPr indent="0" lvl="0" marL="457200" rtl="0" algn="l">
              <a:spcBef>
                <a:spcPts val="0"/>
              </a:spcBef>
              <a:spcAft>
                <a:spcPts val="0"/>
              </a:spcAft>
              <a:buNone/>
            </a:pPr>
            <a:r>
              <a:rPr lang="en-GB">
                <a:solidFill>
                  <a:srgbClr val="1C4588"/>
                </a:solidFill>
              </a:rPr>
              <a:t>Hyperglycemia will inhibit fibroblast proliferation, alter collagen formation, and retard wound healing. Hyperglycemia predisposes to wound infection by making good media for bacteria growth, and suppression of phagocytic function of neutrophils.</a:t>
            </a:r>
            <a:endParaRPr>
              <a:solidFill>
                <a:srgbClr val="1C4588"/>
              </a:solidFill>
            </a:endParaRPr>
          </a:p>
          <a:p>
            <a:pPr indent="-98425" lvl="0" marL="269999" rtl="0" algn="l">
              <a:spcBef>
                <a:spcPts val="0"/>
              </a:spcBef>
              <a:spcAft>
                <a:spcPts val="0"/>
              </a:spcAft>
              <a:buClr>
                <a:srgbClr val="1C4588"/>
              </a:buClr>
              <a:buSzPts val="1400"/>
              <a:buAutoNum type="arabicPeriod"/>
            </a:pPr>
            <a:r>
              <a:rPr b="1" lang="en-GB">
                <a:solidFill>
                  <a:srgbClr val="1C4588"/>
                </a:solidFill>
              </a:rPr>
              <a:t>Medications </a:t>
            </a:r>
            <a:endParaRPr b="1">
              <a:solidFill>
                <a:srgbClr val="1C4588"/>
              </a:solidFill>
            </a:endParaRPr>
          </a:p>
          <a:p>
            <a:pPr indent="0" lvl="0" marL="457200" rtl="0" algn="l">
              <a:spcBef>
                <a:spcPts val="0"/>
              </a:spcBef>
              <a:spcAft>
                <a:spcPts val="0"/>
              </a:spcAft>
              <a:buNone/>
            </a:pPr>
            <a:r>
              <a:rPr lang="en-GB">
                <a:solidFill>
                  <a:srgbClr val="1C4588"/>
                </a:solidFill>
              </a:rPr>
              <a:t>Receiving some medications may affect the wound healing, steroids reduce inflammatory response, vitamin A availability, collagen deposition, and remodeling the wound.</a:t>
            </a:r>
            <a:endParaRPr>
              <a:solidFill>
                <a:srgbClr val="1C4588"/>
              </a:solidFill>
            </a:endParaRPr>
          </a:p>
          <a:p>
            <a:pPr indent="-98425" lvl="0" marL="269999" rtl="0" algn="l">
              <a:spcBef>
                <a:spcPts val="0"/>
              </a:spcBef>
              <a:spcAft>
                <a:spcPts val="0"/>
              </a:spcAft>
              <a:buClr>
                <a:srgbClr val="1C4588"/>
              </a:buClr>
              <a:buSzPts val="1400"/>
              <a:buAutoNum type="arabicPeriod"/>
            </a:pPr>
            <a:r>
              <a:rPr b="1" lang="en-GB">
                <a:solidFill>
                  <a:srgbClr val="1C4588"/>
                </a:solidFill>
              </a:rPr>
              <a:t>Chronic diseases</a:t>
            </a:r>
            <a:endParaRPr b="1">
              <a:solidFill>
                <a:srgbClr val="1C4588"/>
              </a:solidFill>
            </a:endParaRPr>
          </a:p>
          <a:p>
            <a:pPr indent="0" lvl="0" marL="457200" rtl="0" algn="l">
              <a:spcBef>
                <a:spcPts val="0"/>
              </a:spcBef>
              <a:spcAft>
                <a:spcPts val="0"/>
              </a:spcAft>
              <a:buNone/>
            </a:pPr>
            <a:r>
              <a:rPr lang="en-GB">
                <a:solidFill>
                  <a:srgbClr val="1C4588"/>
                </a:solidFill>
              </a:rPr>
              <a:t>Diseases such as liver disease, jaundice, malignancy, uremia, will dispose to malnutrition, wound infection, and delay wound healing.</a:t>
            </a:r>
            <a:endParaRPr>
              <a:solidFill>
                <a:srgbClr val="1C4588"/>
              </a:solidFill>
            </a:endParaRPr>
          </a:p>
          <a:p>
            <a:pPr indent="-98425" lvl="0" marL="269999" rtl="0" algn="l">
              <a:spcBef>
                <a:spcPts val="0"/>
              </a:spcBef>
              <a:spcAft>
                <a:spcPts val="0"/>
              </a:spcAft>
              <a:buClr>
                <a:srgbClr val="1C4588"/>
              </a:buClr>
              <a:buSzPts val="1400"/>
              <a:buAutoNum type="arabicPeriod"/>
            </a:pPr>
            <a:r>
              <a:rPr b="1" lang="en-GB">
                <a:solidFill>
                  <a:srgbClr val="1C4588"/>
                </a:solidFill>
              </a:rPr>
              <a:t>Immunosuppression</a:t>
            </a:r>
            <a:endParaRPr b="1">
              <a:solidFill>
                <a:srgbClr val="1C4588"/>
              </a:solidFill>
            </a:endParaRPr>
          </a:p>
          <a:p>
            <a:pPr indent="0" lvl="0" marL="457200" rtl="0" algn="l">
              <a:spcBef>
                <a:spcPts val="0"/>
              </a:spcBef>
              <a:spcAft>
                <a:spcPts val="0"/>
              </a:spcAft>
              <a:buNone/>
            </a:pPr>
            <a:r>
              <a:rPr lang="en-GB">
                <a:solidFill>
                  <a:srgbClr val="1C4588"/>
                </a:solidFill>
              </a:rPr>
              <a:t>Immunosuppression status due to some conditions (leukemia, post-transplant, immunosuppressive drugs, chemotherapy, and AIDS) will predispose to wound infection, reduce the inflammatory response, and retard wound healing. </a:t>
            </a:r>
            <a:r>
              <a:rPr b="1" lang="en-GB">
                <a:solidFill>
                  <a:srgbClr val="1C4588"/>
                </a:solidFill>
              </a:rPr>
              <a:t> </a:t>
            </a:r>
            <a:endParaRPr b="1">
              <a:solidFill>
                <a:srgbClr val="1C4588"/>
              </a:solidFill>
            </a:endParaRPr>
          </a:p>
          <a:p>
            <a:pPr indent="-98425" lvl="0" marL="269999" rtl="0" algn="l">
              <a:spcBef>
                <a:spcPts val="0"/>
              </a:spcBef>
              <a:spcAft>
                <a:spcPts val="0"/>
              </a:spcAft>
              <a:buClr>
                <a:srgbClr val="1C4588"/>
              </a:buClr>
              <a:buSzPts val="1400"/>
              <a:buAutoNum type="arabicPeriod"/>
            </a:pPr>
            <a:r>
              <a:rPr b="1" lang="en-GB">
                <a:solidFill>
                  <a:srgbClr val="1C4588"/>
                </a:solidFill>
              </a:rPr>
              <a:t>Smoking</a:t>
            </a:r>
            <a:endParaRPr b="1">
              <a:solidFill>
                <a:srgbClr val="1C4588"/>
              </a:solidFill>
            </a:endParaRPr>
          </a:p>
          <a:p>
            <a:pPr indent="0" lvl="0" marL="457200" rtl="0" algn="l">
              <a:spcBef>
                <a:spcPts val="0"/>
              </a:spcBef>
              <a:spcAft>
                <a:spcPts val="0"/>
              </a:spcAft>
              <a:buNone/>
            </a:pPr>
            <a:r>
              <a:rPr lang="en-GB">
                <a:solidFill>
                  <a:srgbClr val="1C4588"/>
                </a:solidFill>
              </a:rPr>
              <a:t>It may cause hypoxia, and thereby delays wound healing. It also reduced insulin formation in the wound.</a:t>
            </a:r>
            <a:endParaRPr>
              <a:solidFill>
                <a:srgbClr val="1C4588"/>
              </a:solidFill>
            </a:endParaRPr>
          </a:p>
        </p:txBody>
      </p:sp>
      <p:cxnSp>
        <p:nvCxnSpPr>
          <p:cNvPr id="523" name="Google Shape;523;p23"/>
          <p:cNvCxnSpPr/>
          <p:nvPr/>
        </p:nvCxnSpPr>
        <p:spPr>
          <a:xfrm>
            <a:off x="1318025" y="1722125"/>
            <a:ext cx="883800" cy="0"/>
          </a:xfrm>
          <a:prstGeom prst="straightConnector1">
            <a:avLst/>
          </a:prstGeom>
          <a:noFill/>
          <a:ln cap="flat" cmpd="sng" w="19050">
            <a:solidFill>
              <a:srgbClr val="ABE5D9"/>
            </a:solidFill>
            <a:prstDash val="dash"/>
            <a:round/>
            <a:headEnd len="med" w="med" type="none"/>
            <a:tailEnd len="med" w="med" type="oval"/>
          </a:ln>
        </p:spPr>
      </p:cxnSp>
      <p:sp>
        <p:nvSpPr>
          <p:cNvPr id="524" name="Google Shape;524;p23"/>
          <p:cNvSpPr txBox="1"/>
          <p:nvPr/>
        </p:nvSpPr>
        <p:spPr>
          <a:xfrm>
            <a:off x="2231331" y="1493675"/>
            <a:ext cx="2143200" cy="32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600">
                <a:solidFill>
                  <a:srgbClr val="006D77"/>
                </a:solidFill>
                <a:highlight>
                  <a:srgbClr val="EDF9F9"/>
                </a:highlight>
                <a:latin typeface="Lora"/>
                <a:ea typeface="Lora"/>
                <a:cs typeface="Lora"/>
                <a:sym typeface="Lora"/>
              </a:rPr>
              <a:t>Systemic factors</a:t>
            </a:r>
            <a:endParaRPr b="1" sz="1600">
              <a:solidFill>
                <a:srgbClr val="006D77"/>
              </a:solidFill>
              <a:highlight>
                <a:srgbClr val="EDF9F9"/>
              </a:highlight>
              <a:latin typeface="Lora"/>
              <a:ea typeface="Lora"/>
              <a:cs typeface="Lora"/>
              <a:sym typeface="Lora"/>
            </a:endParaRPr>
          </a:p>
          <a:p>
            <a:pPr indent="0" lvl="0" marL="0" rtl="0" algn="l">
              <a:spcBef>
                <a:spcPts val="0"/>
              </a:spcBef>
              <a:spcAft>
                <a:spcPts val="0"/>
              </a:spcAft>
              <a:buNone/>
            </a:pPr>
            <a:r>
              <a:t/>
            </a:r>
            <a:endParaRPr b="1" sz="1600">
              <a:solidFill>
                <a:srgbClr val="006D77"/>
              </a:solidFill>
              <a:highlight>
                <a:srgbClr val="EDF9F9"/>
              </a:highlight>
              <a:latin typeface="Lora"/>
              <a:ea typeface="Lora"/>
              <a:cs typeface="Lora"/>
              <a:sym typeface="Lora"/>
            </a:endParaRPr>
          </a:p>
          <a:p>
            <a:pPr indent="0" lvl="0" marL="0" rtl="0" algn="l">
              <a:spcBef>
                <a:spcPts val="0"/>
              </a:spcBef>
              <a:spcAft>
                <a:spcPts val="0"/>
              </a:spcAft>
              <a:buNone/>
            </a:pPr>
            <a:r>
              <a:t/>
            </a:r>
            <a:endParaRPr b="1" sz="1600">
              <a:solidFill>
                <a:srgbClr val="006D77"/>
              </a:solidFill>
              <a:highlight>
                <a:srgbClr val="EDF9F9"/>
              </a:highlight>
              <a:latin typeface="Lora"/>
              <a:ea typeface="Lora"/>
              <a:cs typeface="Lora"/>
              <a:sym typeface="Lora"/>
            </a:endParaRPr>
          </a:p>
        </p:txBody>
      </p:sp>
      <p:sp>
        <p:nvSpPr>
          <p:cNvPr id="525" name="Google Shape;525;p23"/>
          <p:cNvSpPr/>
          <p:nvPr/>
        </p:nvSpPr>
        <p:spPr>
          <a:xfrm>
            <a:off x="188825" y="1341275"/>
            <a:ext cx="835200" cy="761700"/>
          </a:xfrm>
          <a:prstGeom prst="roundRect">
            <a:avLst>
              <a:gd fmla="val 16667" name="adj"/>
            </a:avLst>
          </a:prstGeom>
          <a:solidFill>
            <a:srgbClr val="EDF9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526" name="Google Shape;526;p23"/>
          <p:cNvCxnSpPr>
            <a:stCxn id="525" idx="3"/>
          </p:cNvCxnSpPr>
          <p:nvPr/>
        </p:nvCxnSpPr>
        <p:spPr>
          <a:xfrm>
            <a:off x="1024025" y="1722125"/>
            <a:ext cx="883800" cy="0"/>
          </a:xfrm>
          <a:prstGeom prst="straightConnector1">
            <a:avLst/>
          </a:prstGeom>
          <a:noFill/>
          <a:ln cap="flat" cmpd="sng" w="19050">
            <a:solidFill>
              <a:srgbClr val="ABE5D9"/>
            </a:solidFill>
            <a:prstDash val="dash"/>
            <a:round/>
            <a:headEnd len="med" w="med" type="none"/>
            <a:tailEnd len="med" w="med" type="none"/>
          </a:ln>
        </p:spPr>
      </p:cxnSp>
      <p:grpSp>
        <p:nvGrpSpPr>
          <p:cNvPr id="527" name="Google Shape;527;p23"/>
          <p:cNvGrpSpPr/>
          <p:nvPr/>
        </p:nvGrpSpPr>
        <p:grpSpPr>
          <a:xfrm>
            <a:off x="188831" y="444815"/>
            <a:ext cx="467181" cy="476434"/>
            <a:chOff x="2410712" y="2415450"/>
            <a:chExt cx="312600" cy="312600"/>
          </a:xfrm>
        </p:grpSpPr>
        <p:sp>
          <p:nvSpPr>
            <p:cNvPr id="528" name="Google Shape;528;p23"/>
            <p:cNvSpPr/>
            <p:nvPr/>
          </p:nvSpPr>
          <p:spPr>
            <a:xfrm>
              <a:off x="2410712" y="2415450"/>
              <a:ext cx="312600" cy="312600"/>
            </a:xfrm>
            <a:prstGeom prst="ellipse">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9" name="Google Shape;529;p23"/>
            <p:cNvSpPr/>
            <p:nvPr/>
          </p:nvSpPr>
          <p:spPr>
            <a:xfrm>
              <a:off x="2516612" y="2509951"/>
              <a:ext cx="100800" cy="123600"/>
            </a:xfrm>
            <a:prstGeom prst="chevron">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30" name="Google Shape;530;p23"/>
          <p:cNvSpPr txBox="1"/>
          <p:nvPr/>
        </p:nvSpPr>
        <p:spPr>
          <a:xfrm>
            <a:off x="646113" y="471450"/>
            <a:ext cx="3878100" cy="32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800">
                <a:solidFill>
                  <a:srgbClr val="006D77"/>
                </a:solidFill>
                <a:highlight>
                  <a:srgbClr val="EDF9F9"/>
                </a:highlight>
                <a:latin typeface="Lora"/>
                <a:ea typeface="Lora"/>
                <a:cs typeface="Lora"/>
                <a:sym typeface="Lora"/>
              </a:rPr>
              <a:t>Factors affecting wound healing:</a:t>
            </a:r>
            <a:endParaRPr b="1" sz="1800">
              <a:solidFill>
                <a:srgbClr val="006D77"/>
              </a:solidFill>
              <a:highlight>
                <a:srgbClr val="EDF9F9"/>
              </a:highlight>
              <a:latin typeface="Lora"/>
              <a:ea typeface="Lora"/>
              <a:cs typeface="Lora"/>
              <a:sym typeface="Lora"/>
            </a:endParaRPr>
          </a:p>
        </p:txBody>
      </p:sp>
      <p:grpSp>
        <p:nvGrpSpPr>
          <p:cNvPr id="531" name="Google Shape;531;p23"/>
          <p:cNvGrpSpPr/>
          <p:nvPr/>
        </p:nvGrpSpPr>
        <p:grpSpPr>
          <a:xfrm>
            <a:off x="331668" y="1439177"/>
            <a:ext cx="549517" cy="565882"/>
            <a:chOff x="7587500" y="2273625"/>
            <a:chExt cx="330775" cy="421325"/>
          </a:xfrm>
        </p:grpSpPr>
        <p:sp>
          <p:nvSpPr>
            <p:cNvPr id="532" name="Google Shape;532;p23"/>
            <p:cNvSpPr/>
            <p:nvPr/>
          </p:nvSpPr>
          <p:spPr>
            <a:xfrm>
              <a:off x="7587500" y="2293875"/>
              <a:ext cx="330775" cy="401075"/>
            </a:xfrm>
            <a:custGeom>
              <a:rect b="b" l="l" r="r" t="t"/>
              <a:pathLst>
                <a:path extrusionOk="0" h="16043" w="13231">
                  <a:moveTo>
                    <a:pt x="759" y="1"/>
                  </a:moveTo>
                  <a:cubicBezTo>
                    <a:pt x="337" y="1"/>
                    <a:pt x="0" y="343"/>
                    <a:pt x="0" y="765"/>
                  </a:cubicBezTo>
                  <a:lnTo>
                    <a:pt x="0" y="15278"/>
                  </a:lnTo>
                  <a:cubicBezTo>
                    <a:pt x="0" y="15700"/>
                    <a:pt x="337" y="16042"/>
                    <a:pt x="759" y="16042"/>
                  </a:cubicBezTo>
                  <a:lnTo>
                    <a:pt x="12467" y="16042"/>
                  </a:lnTo>
                  <a:cubicBezTo>
                    <a:pt x="12888" y="16042"/>
                    <a:pt x="13230" y="15700"/>
                    <a:pt x="13230" y="15278"/>
                  </a:cubicBezTo>
                  <a:lnTo>
                    <a:pt x="13230" y="765"/>
                  </a:lnTo>
                  <a:cubicBezTo>
                    <a:pt x="13230" y="343"/>
                    <a:pt x="12888" y="1"/>
                    <a:pt x="12467" y="1"/>
                  </a:cubicBezTo>
                  <a:close/>
                </a:path>
              </a:pathLst>
            </a:custGeom>
            <a:solidFill>
              <a:srgbClr val="006D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3" name="Google Shape;533;p23"/>
            <p:cNvSpPr/>
            <p:nvPr/>
          </p:nvSpPr>
          <p:spPr>
            <a:xfrm>
              <a:off x="7841775" y="2293875"/>
              <a:ext cx="76500" cy="401075"/>
            </a:xfrm>
            <a:custGeom>
              <a:rect b="b" l="l" r="r" t="t"/>
              <a:pathLst>
                <a:path extrusionOk="0" h="16043" w="3060">
                  <a:moveTo>
                    <a:pt x="0" y="1"/>
                  </a:moveTo>
                  <a:cubicBezTo>
                    <a:pt x="422" y="1"/>
                    <a:pt x="764" y="343"/>
                    <a:pt x="764" y="765"/>
                  </a:cubicBezTo>
                  <a:lnTo>
                    <a:pt x="764" y="15278"/>
                  </a:lnTo>
                  <a:cubicBezTo>
                    <a:pt x="764" y="15700"/>
                    <a:pt x="422" y="16042"/>
                    <a:pt x="0" y="16042"/>
                  </a:cubicBezTo>
                  <a:lnTo>
                    <a:pt x="2296" y="16042"/>
                  </a:lnTo>
                  <a:cubicBezTo>
                    <a:pt x="2717" y="16042"/>
                    <a:pt x="3059" y="15700"/>
                    <a:pt x="3059" y="15278"/>
                  </a:cubicBezTo>
                  <a:lnTo>
                    <a:pt x="3059" y="765"/>
                  </a:lnTo>
                  <a:cubicBezTo>
                    <a:pt x="3059" y="343"/>
                    <a:pt x="2717" y="1"/>
                    <a:pt x="2296" y="1"/>
                  </a:cubicBezTo>
                  <a:close/>
                </a:path>
              </a:pathLst>
            </a:custGeom>
            <a:solidFill>
              <a:srgbClr val="006D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4" name="Google Shape;534;p23"/>
            <p:cNvSpPr/>
            <p:nvPr/>
          </p:nvSpPr>
          <p:spPr>
            <a:xfrm>
              <a:off x="7627900" y="2293875"/>
              <a:ext cx="249975" cy="363700"/>
            </a:xfrm>
            <a:custGeom>
              <a:rect b="b" l="l" r="r" t="t"/>
              <a:pathLst>
                <a:path extrusionOk="0" h="14548" w="9999">
                  <a:moveTo>
                    <a:pt x="0" y="1"/>
                  </a:moveTo>
                  <a:lnTo>
                    <a:pt x="0" y="14548"/>
                  </a:lnTo>
                  <a:lnTo>
                    <a:pt x="9998" y="14548"/>
                  </a:lnTo>
                  <a:lnTo>
                    <a:pt x="9998"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5" name="Google Shape;535;p23"/>
            <p:cNvSpPr/>
            <p:nvPr/>
          </p:nvSpPr>
          <p:spPr>
            <a:xfrm>
              <a:off x="7627900" y="2293875"/>
              <a:ext cx="249975" cy="363700"/>
            </a:xfrm>
            <a:custGeom>
              <a:rect b="b" l="l" r="r" t="t"/>
              <a:pathLst>
                <a:path extrusionOk="0" h="14548" w="9999">
                  <a:moveTo>
                    <a:pt x="8574" y="1"/>
                  </a:moveTo>
                  <a:lnTo>
                    <a:pt x="8574" y="9146"/>
                  </a:lnTo>
                  <a:cubicBezTo>
                    <a:pt x="8574" y="11340"/>
                    <a:pt x="6798" y="13119"/>
                    <a:pt x="4605" y="13119"/>
                  </a:cubicBezTo>
                  <a:cubicBezTo>
                    <a:pt x="4602" y="13119"/>
                    <a:pt x="4599" y="13119"/>
                    <a:pt x="4596" y="13119"/>
                  </a:cubicBezTo>
                  <a:lnTo>
                    <a:pt x="0" y="13119"/>
                  </a:lnTo>
                  <a:lnTo>
                    <a:pt x="0" y="14548"/>
                  </a:lnTo>
                  <a:lnTo>
                    <a:pt x="9998" y="14548"/>
                  </a:lnTo>
                  <a:lnTo>
                    <a:pt x="9998" y="1"/>
                  </a:lnTo>
                  <a:close/>
                </a:path>
              </a:pathLst>
            </a:custGeom>
            <a:solidFill>
              <a:srgbClr val="DFEB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6" name="Google Shape;536;p23"/>
            <p:cNvSpPr/>
            <p:nvPr/>
          </p:nvSpPr>
          <p:spPr>
            <a:xfrm>
              <a:off x="7667125" y="2273625"/>
              <a:ext cx="171625" cy="84000"/>
            </a:xfrm>
            <a:custGeom>
              <a:rect b="b" l="l" r="r" t="t"/>
              <a:pathLst>
                <a:path extrusionOk="0" h="3360" w="6865">
                  <a:moveTo>
                    <a:pt x="544" y="0"/>
                  </a:moveTo>
                  <a:cubicBezTo>
                    <a:pt x="244" y="0"/>
                    <a:pt x="1" y="244"/>
                    <a:pt x="1" y="544"/>
                  </a:cubicBezTo>
                  <a:lnTo>
                    <a:pt x="1" y="1645"/>
                  </a:lnTo>
                  <a:cubicBezTo>
                    <a:pt x="1" y="1949"/>
                    <a:pt x="244" y="2193"/>
                    <a:pt x="544" y="2193"/>
                  </a:cubicBezTo>
                  <a:lnTo>
                    <a:pt x="1983" y="2193"/>
                  </a:lnTo>
                  <a:cubicBezTo>
                    <a:pt x="1983" y="2835"/>
                    <a:pt x="2503" y="3359"/>
                    <a:pt x="3149" y="3359"/>
                  </a:cubicBezTo>
                  <a:lnTo>
                    <a:pt x="3716" y="3359"/>
                  </a:lnTo>
                  <a:cubicBezTo>
                    <a:pt x="4358" y="3359"/>
                    <a:pt x="4883" y="2835"/>
                    <a:pt x="4883" y="2193"/>
                  </a:cubicBezTo>
                  <a:lnTo>
                    <a:pt x="6321" y="2193"/>
                  </a:lnTo>
                  <a:cubicBezTo>
                    <a:pt x="6621" y="2193"/>
                    <a:pt x="6864" y="1945"/>
                    <a:pt x="6864" y="1645"/>
                  </a:cubicBezTo>
                  <a:lnTo>
                    <a:pt x="6864" y="544"/>
                  </a:lnTo>
                  <a:cubicBezTo>
                    <a:pt x="6860" y="244"/>
                    <a:pt x="6616" y="0"/>
                    <a:pt x="6316" y="0"/>
                  </a:cubicBezTo>
                  <a:close/>
                </a:path>
              </a:pathLst>
            </a:custGeom>
            <a:solidFill>
              <a:srgbClr val="006D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7" name="Google Shape;537;p23"/>
            <p:cNvSpPr/>
            <p:nvPr/>
          </p:nvSpPr>
          <p:spPr>
            <a:xfrm>
              <a:off x="7749350" y="2273625"/>
              <a:ext cx="89275" cy="84000"/>
            </a:xfrm>
            <a:custGeom>
              <a:rect b="b" l="l" r="r" t="t"/>
              <a:pathLst>
                <a:path extrusionOk="0" h="3360" w="3571">
                  <a:moveTo>
                    <a:pt x="985" y="0"/>
                  </a:moveTo>
                  <a:cubicBezTo>
                    <a:pt x="1378" y="1214"/>
                    <a:pt x="985" y="2549"/>
                    <a:pt x="1" y="3359"/>
                  </a:cubicBezTo>
                  <a:lnTo>
                    <a:pt x="422" y="3359"/>
                  </a:lnTo>
                  <a:cubicBezTo>
                    <a:pt x="1064" y="3359"/>
                    <a:pt x="1589" y="2835"/>
                    <a:pt x="1589" y="2193"/>
                  </a:cubicBezTo>
                  <a:lnTo>
                    <a:pt x="3023" y="2193"/>
                  </a:lnTo>
                  <a:cubicBezTo>
                    <a:pt x="3327" y="2193"/>
                    <a:pt x="3571" y="1945"/>
                    <a:pt x="3571" y="1645"/>
                  </a:cubicBezTo>
                  <a:lnTo>
                    <a:pt x="3571" y="544"/>
                  </a:lnTo>
                  <a:cubicBezTo>
                    <a:pt x="3571" y="244"/>
                    <a:pt x="3327" y="0"/>
                    <a:pt x="3027" y="0"/>
                  </a:cubicBez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8" name="Google Shape;538;p23"/>
            <p:cNvSpPr/>
            <p:nvPr/>
          </p:nvSpPr>
          <p:spPr>
            <a:xfrm>
              <a:off x="7666325" y="2381825"/>
              <a:ext cx="171250" cy="120325"/>
            </a:xfrm>
            <a:custGeom>
              <a:rect b="b" l="l" r="r" t="t"/>
              <a:pathLst>
                <a:path extrusionOk="0" h="4813" w="6850">
                  <a:moveTo>
                    <a:pt x="4242" y="0"/>
                  </a:moveTo>
                  <a:cubicBezTo>
                    <a:pt x="4235" y="0"/>
                    <a:pt x="4228" y="1"/>
                    <a:pt x="4221" y="1"/>
                  </a:cubicBezTo>
                  <a:cubicBezTo>
                    <a:pt x="4113" y="6"/>
                    <a:pt x="4020" y="81"/>
                    <a:pt x="3992" y="184"/>
                  </a:cubicBezTo>
                  <a:lnTo>
                    <a:pt x="3097" y="3712"/>
                  </a:lnTo>
                  <a:lnTo>
                    <a:pt x="2230" y="1196"/>
                  </a:lnTo>
                  <a:cubicBezTo>
                    <a:pt x="2197" y="1102"/>
                    <a:pt x="2118" y="1037"/>
                    <a:pt x="2019" y="1027"/>
                  </a:cubicBezTo>
                  <a:cubicBezTo>
                    <a:pt x="2015" y="1027"/>
                    <a:pt x="2011" y="1027"/>
                    <a:pt x="2006" y="1027"/>
                  </a:cubicBezTo>
                  <a:cubicBezTo>
                    <a:pt x="1917" y="1027"/>
                    <a:pt x="1830" y="1073"/>
                    <a:pt x="1780" y="1154"/>
                  </a:cubicBezTo>
                  <a:lnTo>
                    <a:pt x="1064" y="2437"/>
                  </a:lnTo>
                  <a:lnTo>
                    <a:pt x="309" y="2437"/>
                  </a:lnTo>
                  <a:cubicBezTo>
                    <a:pt x="0" y="2451"/>
                    <a:pt x="0" y="2911"/>
                    <a:pt x="309" y="2929"/>
                  </a:cubicBezTo>
                  <a:lnTo>
                    <a:pt x="1204" y="2929"/>
                  </a:lnTo>
                  <a:cubicBezTo>
                    <a:pt x="1293" y="2925"/>
                    <a:pt x="1377" y="2878"/>
                    <a:pt x="1420" y="2803"/>
                  </a:cubicBezTo>
                  <a:lnTo>
                    <a:pt x="1940" y="1871"/>
                  </a:lnTo>
                  <a:lnTo>
                    <a:pt x="2895" y="4649"/>
                  </a:lnTo>
                  <a:cubicBezTo>
                    <a:pt x="2928" y="4747"/>
                    <a:pt x="3022" y="4813"/>
                    <a:pt x="3125" y="4813"/>
                  </a:cubicBezTo>
                  <a:lnTo>
                    <a:pt x="3134" y="4813"/>
                  </a:lnTo>
                  <a:cubicBezTo>
                    <a:pt x="3247" y="4813"/>
                    <a:pt x="3336" y="4733"/>
                    <a:pt x="3364" y="4630"/>
                  </a:cubicBezTo>
                  <a:lnTo>
                    <a:pt x="4263" y="1074"/>
                  </a:lnTo>
                  <a:lnTo>
                    <a:pt x="4882" y="2765"/>
                  </a:lnTo>
                  <a:cubicBezTo>
                    <a:pt x="4919" y="2864"/>
                    <a:pt x="5013" y="2929"/>
                    <a:pt x="5116" y="2929"/>
                  </a:cubicBezTo>
                  <a:lnTo>
                    <a:pt x="6597" y="2929"/>
                  </a:lnTo>
                  <a:cubicBezTo>
                    <a:pt x="6728" y="2925"/>
                    <a:pt x="6840" y="2817"/>
                    <a:pt x="6840" y="2681"/>
                  </a:cubicBezTo>
                  <a:cubicBezTo>
                    <a:pt x="6849" y="2548"/>
                    <a:pt x="6746" y="2437"/>
                    <a:pt x="6614" y="2437"/>
                  </a:cubicBezTo>
                  <a:cubicBezTo>
                    <a:pt x="6611" y="2437"/>
                    <a:pt x="6609" y="2437"/>
                    <a:pt x="6606" y="2437"/>
                  </a:cubicBezTo>
                  <a:lnTo>
                    <a:pt x="5299" y="2437"/>
                  </a:lnTo>
                  <a:lnTo>
                    <a:pt x="4465" y="161"/>
                  </a:lnTo>
                  <a:cubicBezTo>
                    <a:pt x="4430" y="64"/>
                    <a:pt x="4341" y="0"/>
                    <a:pt x="4242" y="0"/>
                  </a:cubicBezTo>
                  <a:close/>
                </a:path>
              </a:pathLst>
            </a:custGeom>
            <a:solidFill>
              <a:srgbClr val="8F91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9" name="Google Shape;539;p23"/>
            <p:cNvSpPr/>
            <p:nvPr/>
          </p:nvSpPr>
          <p:spPr>
            <a:xfrm>
              <a:off x="7666425" y="2544400"/>
              <a:ext cx="171500" cy="12325"/>
            </a:xfrm>
            <a:custGeom>
              <a:rect b="b" l="l" r="r" t="t"/>
              <a:pathLst>
                <a:path extrusionOk="0" h="493" w="6860">
                  <a:moveTo>
                    <a:pt x="6610" y="1"/>
                  </a:moveTo>
                  <a:cubicBezTo>
                    <a:pt x="6608" y="1"/>
                    <a:pt x="6605" y="1"/>
                    <a:pt x="6602" y="1"/>
                  </a:cubicBezTo>
                  <a:lnTo>
                    <a:pt x="315" y="1"/>
                  </a:lnTo>
                  <a:cubicBezTo>
                    <a:pt x="1" y="15"/>
                    <a:pt x="1" y="479"/>
                    <a:pt x="315" y="493"/>
                  </a:cubicBezTo>
                  <a:lnTo>
                    <a:pt x="6602" y="493"/>
                  </a:lnTo>
                  <a:cubicBezTo>
                    <a:pt x="6605" y="493"/>
                    <a:pt x="6608" y="493"/>
                    <a:pt x="6611" y="493"/>
                  </a:cubicBezTo>
                  <a:cubicBezTo>
                    <a:pt x="6747" y="493"/>
                    <a:pt x="6860" y="387"/>
                    <a:pt x="6860" y="249"/>
                  </a:cubicBezTo>
                  <a:cubicBezTo>
                    <a:pt x="6860" y="111"/>
                    <a:pt x="6747" y="1"/>
                    <a:pt x="6610" y="1"/>
                  </a:cubicBezTo>
                  <a:close/>
                </a:path>
              </a:pathLst>
            </a:custGeom>
            <a:solidFill>
              <a:srgbClr val="8F91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0" name="Google Shape;540;p23"/>
            <p:cNvSpPr/>
            <p:nvPr/>
          </p:nvSpPr>
          <p:spPr>
            <a:xfrm>
              <a:off x="7666425" y="2598750"/>
              <a:ext cx="171500" cy="12325"/>
            </a:xfrm>
            <a:custGeom>
              <a:rect b="b" l="l" r="r" t="t"/>
              <a:pathLst>
                <a:path extrusionOk="0" h="493" w="6860">
                  <a:moveTo>
                    <a:pt x="6611" y="1"/>
                  </a:moveTo>
                  <a:cubicBezTo>
                    <a:pt x="6608" y="1"/>
                    <a:pt x="6605" y="1"/>
                    <a:pt x="6602" y="1"/>
                  </a:cubicBezTo>
                  <a:lnTo>
                    <a:pt x="315" y="1"/>
                  </a:lnTo>
                  <a:cubicBezTo>
                    <a:pt x="1" y="15"/>
                    <a:pt x="1" y="479"/>
                    <a:pt x="315" y="493"/>
                  </a:cubicBezTo>
                  <a:lnTo>
                    <a:pt x="6602" y="493"/>
                  </a:lnTo>
                  <a:cubicBezTo>
                    <a:pt x="6605" y="493"/>
                    <a:pt x="6608" y="493"/>
                    <a:pt x="6610" y="493"/>
                  </a:cubicBezTo>
                  <a:cubicBezTo>
                    <a:pt x="6747" y="493"/>
                    <a:pt x="6860" y="382"/>
                    <a:pt x="6860" y="244"/>
                  </a:cubicBezTo>
                  <a:cubicBezTo>
                    <a:pt x="6860" y="107"/>
                    <a:pt x="6747" y="1"/>
                    <a:pt x="6611" y="1"/>
                  </a:cubicBezTo>
                  <a:close/>
                </a:path>
              </a:pathLst>
            </a:custGeom>
            <a:solidFill>
              <a:srgbClr val="8F91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cxnSp>
        <p:nvCxnSpPr>
          <p:cNvPr id="541" name="Google Shape;541;p23"/>
          <p:cNvCxnSpPr/>
          <p:nvPr/>
        </p:nvCxnSpPr>
        <p:spPr>
          <a:xfrm>
            <a:off x="571175" y="4200100"/>
            <a:ext cx="31200" cy="4675800"/>
          </a:xfrm>
          <a:prstGeom prst="straightConnector1">
            <a:avLst/>
          </a:prstGeom>
          <a:noFill/>
          <a:ln cap="flat" cmpd="sng" w="28575">
            <a:solidFill>
              <a:srgbClr val="FFDDD2"/>
            </a:solidFill>
            <a:prstDash val="solid"/>
            <a:round/>
            <a:headEnd len="med" w="med" type="none"/>
            <a:tailEnd len="med" w="med" type="oval"/>
          </a:ln>
        </p:spPr>
      </p:cxnSp>
      <p:cxnSp>
        <p:nvCxnSpPr>
          <p:cNvPr id="542" name="Google Shape;542;p23"/>
          <p:cNvCxnSpPr/>
          <p:nvPr/>
        </p:nvCxnSpPr>
        <p:spPr>
          <a:xfrm>
            <a:off x="571175" y="2218900"/>
            <a:ext cx="3900" cy="2997000"/>
          </a:xfrm>
          <a:prstGeom prst="straightConnector1">
            <a:avLst/>
          </a:prstGeom>
          <a:noFill/>
          <a:ln cap="flat" cmpd="sng" w="28575">
            <a:solidFill>
              <a:srgbClr val="FFDDD2"/>
            </a:solidFill>
            <a:prstDash val="solid"/>
            <a:round/>
            <a:headEnd len="med" w="med" type="oval"/>
            <a:tailEnd len="med" w="med" type="none"/>
          </a:ln>
        </p:spPr>
      </p:cxnSp>
      <p:sp>
        <p:nvSpPr>
          <p:cNvPr id="543" name="Google Shape;543;p23"/>
          <p:cNvSpPr txBox="1"/>
          <p:nvPr/>
        </p:nvSpPr>
        <p:spPr>
          <a:xfrm>
            <a:off x="1001550" y="3524025"/>
            <a:ext cx="6316200" cy="1001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200">
                <a:latin typeface="Mada"/>
                <a:ea typeface="Mada"/>
                <a:cs typeface="Mada"/>
                <a:sym typeface="Mada"/>
              </a:rPr>
              <a:t>(Endocrine abnormalities) </a:t>
            </a:r>
            <a:r>
              <a:rPr b="1" lang="en-GB" sz="1200">
                <a:solidFill>
                  <a:srgbClr val="1C4588"/>
                </a:solidFill>
                <a:latin typeface="Mada"/>
                <a:ea typeface="Mada"/>
                <a:cs typeface="Mada"/>
                <a:sym typeface="Mada"/>
              </a:rPr>
              <a:t>Uncontrolled diabetes </a:t>
            </a:r>
            <a:endParaRPr b="1" sz="1200">
              <a:solidFill>
                <a:srgbClr val="1C4588"/>
              </a:solidFill>
              <a:latin typeface="Mada"/>
              <a:ea typeface="Mada"/>
              <a:cs typeface="Mada"/>
              <a:sym typeface="Mada"/>
            </a:endParaRPr>
          </a:p>
          <a:p>
            <a:pPr indent="-171450" lvl="0" marL="269999" rtl="0" algn="l">
              <a:spcBef>
                <a:spcPts val="0"/>
              </a:spcBef>
              <a:spcAft>
                <a:spcPts val="0"/>
              </a:spcAft>
              <a:buSzPts val="1200"/>
              <a:buFont typeface="Mada"/>
              <a:buChar char="●"/>
            </a:pPr>
            <a:r>
              <a:rPr lang="en-GB" sz="1200">
                <a:latin typeface="Mada"/>
                <a:ea typeface="Mada"/>
                <a:cs typeface="Mada"/>
                <a:sym typeface="Mada"/>
              </a:rPr>
              <a:t>Diabetics often have delayed wound healing.</a:t>
            </a:r>
            <a:endParaRPr sz="1200">
              <a:latin typeface="Mada"/>
              <a:ea typeface="Mada"/>
              <a:cs typeface="Mada"/>
              <a:sym typeface="Mada"/>
            </a:endParaRPr>
          </a:p>
          <a:p>
            <a:pPr indent="-171450" lvl="0" marL="269999" rtl="0" algn="l">
              <a:spcBef>
                <a:spcPts val="0"/>
              </a:spcBef>
              <a:spcAft>
                <a:spcPts val="0"/>
              </a:spcAft>
              <a:buSzPts val="1200"/>
              <a:buFont typeface="Mada"/>
              <a:buChar char="●"/>
            </a:pPr>
            <a:r>
              <a:rPr lang="en-GB" sz="1200">
                <a:latin typeface="Mada"/>
                <a:ea typeface="Mada"/>
                <a:cs typeface="Mada"/>
                <a:sym typeface="Mada"/>
              </a:rPr>
              <a:t>Neuropathy rather than small vessel occlusive disease may be responsible for delayed healing.</a:t>
            </a:r>
            <a:endParaRPr sz="1200">
              <a:latin typeface="Mada"/>
              <a:ea typeface="Mada"/>
              <a:cs typeface="Mada"/>
              <a:sym typeface="Mada"/>
            </a:endParaRPr>
          </a:p>
          <a:p>
            <a:pPr indent="-171450" lvl="0" marL="269999" rtl="0" algn="l">
              <a:spcBef>
                <a:spcPts val="0"/>
              </a:spcBef>
              <a:spcAft>
                <a:spcPts val="0"/>
              </a:spcAft>
              <a:buClr>
                <a:srgbClr val="1C4588"/>
              </a:buClr>
              <a:buSzPts val="1200"/>
              <a:buFont typeface="Mada"/>
              <a:buChar char="●"/>
            </a:pPr>
            <a:r>
              <a:rPr lang="en-GB" sz="1200">
                <a:solidFill>
                  <a:srgbClr val="1C4588"/>
                </a:solidFill>
                <a:latin typeface="Mada"/>
                <a:ea typeface="Mada"/>
                <a:cs typeface="Mada"/>
                <a:sym typeface="Mada"/>
              </a:rPr>
              <a:t>Hyperglycemia will inhibit fibroblast proliferation, alter collagen formation, and retard wound healing. Hyperglycemia predisposes to wound infection by making good media for bacteria growth, and suppression of phagocytic function of neutrophils.</a:t>
            </a:r>
            <a:endParaRPr sz="1200">
              <a:solidFill>
                <a:srgbClr val="1C4588"/>
              </a:solidFill>
              <a:latin typeface="Mada"/>
              <a:ea typeface="Mada"/>
              <a:cs typeface="Mada"/>
              <a:sym typeface="Mada"/>
            </a:endParaRPr>
          </a:p>
        </p:txBody>
      </p:sp>
      <p:cxnSp>
        <p:nvCxnSpPr>
          <p:cNvPr id="544" name="Google Shape;544;p23"/>
          <p:cNvCxnSpPr/>
          <p:nvPr/>
        </p:nvCxnSpPr>
        <p:spPr>
          <a:xfrm flipH="1" rot="10800000">
            <a:off x="752546" y="2799828"/>
            <a:ext cx="242400" cy="600"/>
          </a:xfrm>
          <a:prstGeom prst="straightConnector1">
            <a:avLst/>
          </a:prstGeom>
          <a:noFill/>
          <a:ln cap="flat" cmpd="sng" w="19050">
            <a:solidFill>
              <a:srgbClr val="83C5BE"/>
            </a:solidFill>
            <a:prstDash val="solid"/>
            <a:round/>
            <a:headEnd len="med" w="med" type="none"/>
            <a:tailEnd len="med" w="med" type="oval"/>
          </a:ln>
        </p:spPr>
      </p:cxnSp>
      <p:cxnSp>
        <p:nvCxnSpPr>
          <p:cNvPr id="545" name="Google Shape;545;p23"/>
          <p:cNvCxnSpPr/>
          <p:nvPr/>
        </p:nvCxnSpPr>
        <p:spPr>
          <a:xfrm flipH="1" rot="10800000">
            <a:off x="752546" y="3861865"/>
            <a:ext cx="242400" cy="600"/>
          </a:xfrm>
          <a:prstGeom prst="straightConnector1">
            <a:avLst/>
          </a:prstGeom>
          <a:noFill/>
          <a:ln cap="flat" cmpd="sng" w="19050">
            <a:solidFill>
              <a:srgbClr val="83C5BE"/>
            </a:solidFill>
            <a:prstDash val="solid"/>
            <a:round/>
            <a:headEnd len="med" w="med" type="none"/>
            <a:tailEnd len="med" w="med" type="oval"/>
          </a:ln>
        </p:spPr>
      </p:cxnSp>
      <p:sp>
        <p:nvSpPr>
          <p:cNvPr id="546" name="Google Shape;546;p23"/>
          <p:cNvSpPr txBox="1"/>
          <p:nvPr/>
        </p:nvSpPr>
        <p:spPr>
          <a:xfrm>
            <a:off x="1001550" y="2266900"/>
            <a:ext cx="5965200" cy="1093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200">
                <a:latin typeface="Mada"/>
                <a:ea typeface="Mada"/>
                <a:cs typeface="Mada"/>
                <a:sym typeface="Mada"/>
              </a:rPr>
              <a:t>Pharmacological </a:t>
            </a:r>
            <a:endParaRPr b="1" sz="1200">
              <a:latin typeface="Mada"/>
              <a:ea typeface="Mada"/>
              <a:cs typeface="Mada"/>
              <a:sym typeface="Mada"/>
            </a:endParaRPr>
          </a:p>
          <a:p>
            <a:pPr indent="-171450" lvl="0" marL="269999" rtl="0" algn="l">
              <a:spcBef>
                <a:spcPts val="0"/>
              </a:spcBef>
              <a:spcAft>
                <a:spcPts val="0"/>
              </a:spcAft>
              <a:buSzPts val="1200"/>
              <a:buFont typeface="Mada"/>
              <a:buChar char="●"/>
            </a:pPr>
            <a:r>
              <a:rPr lang="en-GB" sz="1200">
                <a:latin typeface="Mada"/>
                <a:ea typeface="Mada"/>
                <a:cs typeface="Mada"/>
                <a:sym typeface="Mada"/>
              </a:rPr>
              <a:t>Steroids decrease inflammation and subsequent wound healing.</a:t>
            </a:r>
            <a:endParaRPr sz="1200">
              <a:latin typeface="Mada"/>
              <a:ea typeface="Mada"/>
              <a:cs typeface="Mada"/>
              <a:sym typeface="Mada"/>
            </a:endParaRPr>
          </a:p>
          <a:p>
            <a:pPr indent="-171450" lvl="0" marL="269999" rtl="0" algn="l">
              <a:spcBef>
                <a:spcPts val="0"/>
              </a:spcBef>
              <a:spcAft>
                <a:spcPts val="0"/>
              </a:spcAft>
              <a:buSzPts val="1200"/>
              <a:buFont typeface="Mada"/>
              <a:buChar char="●"/>
            </a:pPr>
            <a:r>
              <a:rPr lang="en-GB" sz="1200">
                <a:latin typeface="Mada"/>
                <a:ea typeface="Mada"/>
                <a:cs typeface="Mada"/>
                <a:sym typeface="Mada"/>
              </a:rPr>
              <a:t>NSAIDS decrease collagen synthesis and inhibit platelet aggregation.</a:t>
            </a:r>
            <a:endParaRPr sz="1200">
              <a:latin typeface="Mada"/>
              <a:ea typeface="Mada"/>
              <a:cs typeface="Mada"/>
              <a:sym typeface="Mada"/>
            </a:endParaRPr>
          </a:p>
          <a:p>
            <a:pPr indent="-171450" lvl="0" marL="269999" rtl="0" algn="l">
              <a:spcBef>
                <a:spcPts val="0"/>
              </a:spcBef>
              <a:spcAft>
                <a:spcPts val="0"/>
              </a:spcAft>
              <a:buSzPts val="1200"/>
              <a:buFont typeface="Mada"/>
              <a:buChar char="●"/>
            </a:pPr>
            <a:r>
              <a:rPr lang="en-GB" sz="1200">
                <a:latin typeface="Mada"/>
                <a:ea typeface="Mada"/>
                <a:cs typeface="Mada"/>
                <a:sym typeface="Mada"/>
              </a:rPr>
              <a:t>Antineoplastic agents decrease fibroblasts proliferation and wound contraction.</a:t>
            </a:r>
            <a:endParaRPr sz="1200">
              <a:latin typeface="Mada"/>
              <a:ea typeface="Mada"/>
              <a:cs typeface="Mada"/>
              <a:sym typeface="Mada"/>
            </a:endParaRPr>
          </a:p>
          <a:p>
            <a:pPr indent="-304800" lvl="1" marL="914400" rtl="0" algn="l">
              <a:spcBef>
                <a:spcPts val="0"/>
              </a:spcBef>
              <a:spcAft>
                <a:spcPts val="0"/>
              </a:spcAft>
              <a:buSzPts val="1200"/>
              <a:buFont typeface="Mada"/>
              <a:buChar char="○"/>
            </a:pPr>
            <a:r>
              <a:rPr lang="en-GB" sz="1200">
                <a:latin typeface="Mada"/>
                <a:ea typeface="Mada"/>
                <a:cs typeface="Mada"/>
                <a:sym typeface="Mada"/>
              </a:rPr>
              <a:t>Few or no adverse reaction of administered 10-14 days after wound closure.</a:t>
            </a:r>
            <a:endParaRPr sz="1200">
              <a:latin typeface="Mada"/>
              <a:ea typeface="Mada"/>
              <a:cs typeface="Mada"/>
              <a:sym typeface="Mada"/>
            </a:endParaRPr>
          </a:p>
          <a:p>
            <a:pPr indent="0" lvl="0" marL="0" rtl="0" algn="l">
              <a:lnSpc>
                <a:spcPct val="115000"/>
              </a:lnSpc>
              <a:spcBef>
                <a:spcPts val="0"/>
              </a:spcBef>
              <a:spcAft>
                <a:spcPts val="0"/>
              </a:spcAft>
              <a:buClr>
                <a:schemeClr val="dk1"/>
              </a:buClr>
              <a:buSzPts val="1100"/>
              <a:buFont typeface="Arial"/>
              <a:buNone/>
            </a:pPr>
            <a:r>
              <a:t/>
            </a:r>
            <a:endParaRPr sz="1200">
              <a:latin typeface="Mada"/>
              <a:ea typeface="Mada"/>
              <a:cs typeface="Mada"/>
              <a:sym typeface="Mada"/>
            </a:endParaRPr>
          </a:p>
        </p:txBody>
      </p:sp>
      <p:sp>
        <p:nvSpPr>
          <p:cNvPr id="547" name="Google Shape;547;p23"/>
          <p:cNvSpPr/>
          <p:nvPr/>
        </p:nvSpPr>
        <p:spPr>
          <a:xfrm flipH="1" rot="10800000">
            <a:off x="4696500" y="1980575"/>
            <a:ext cx="904500" cy="241800"/>
          </a:xfrm>
          <a:prstGeom prst="roundRect">
            <a:avLst>
              <a:gd fmla="val 50000" name="adj"/>
            </a:avLst>
          </a:prstGeom>
          <a:solidFill>
            <a:srgbClr val="E6F8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548" name="Google Shape;548;p23"/>
          <p:cNvCxnSpPr>
            <a:stCxn id="547" idx="1"/>
          </p:cNvCxnSpPr>
          <p:nvPr/>
        </p:nvCxnSpPr>
        <p:spPr>
          <a:xfrm rot="10800000">
            <a:off x="3993300" y="1662275"/>
            <a:ext cx="703200" cy="439200"/>
          </a:xfrm>
          <a:prstGeom prst="curvedConnector3">
            <a:avLst>
              <a:gd fmla="val 50000" name="adj1"/>
            </a:avLst>
          </a:prstGeom>
          <a:noFill/>
          <a:ln cap="flat" cmpd="sng" w="19050">
            <a:solidFill>
              <a:srgbClr val="9DE2DE"/>
            </a:solidFill>
            <a:prstDash val="dash"/>
            <a:round/>
            <a:headEnd len="med" w="med" type="none"/>
            <a:tailEnd len="med" w="med" type="none"/>
          </a:ln>
        </p:spPr>
      </p:cxnSp>
      <p:sp>
        <p:nvSpPr>
          <p:cNvPr id="549" name="Google Shape;549;p23"/>
          <p:cNvSpPr txBox="1"/>
          <p:nvPr/>
        </p:nvSpPr>
        <p:spPr>
          <a:xfrm rot="-2309">
            <a:off x="4702046" y="2000531"/>
            <a:ext cx="893400" cy="201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200">
                <a:solidFill>
                  <a:srgbClr val="006D77"/>
                </a:solidFill>
                <a:latin typeface="Lora"/>
                <a:ea typeface="Lora"/>
                <a:cs typeface="Lora"/>
                <a:sym typeface="Lora"/>
              </a:rPr>
              <a:t>Acquired </a:t>
            </a:r>
            <a:endParaRPr b="1" sz="1200">
              <a:solidFill>
                <a:srgbClr val="006D77"/>
              </a:solidFill>
              <a:latin typeface="Lora"/>
              <a:ea typeface="Lora"/>
              <a:cs typeface="Lora"/>
              <a:sym typeface="Lora"/>
            </a:endParaRPr>
          </a:p>
        </p:txBody>
      </p:sp>
      <p:sp>
        <p:nvSpPr>
          <p:cNvPr id="550" name="Google Shape;550;p23"/>
          <p:cNvSpPr/>
          <p:nvPr/>
        </p:nvSpPr>
        <p:spPr>
          <a:xfrm>
            <a:off x="4696500" y="1169950"/>
            <a:ext cx="893400" cy="231900"/>
          </a:xfrm>
          <a:prstGeom prst="roundRect">
            <a:avLst>
              <a:gd fmla="val 50000" name="adj"/>
            </a:avLst>
          </a:pr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551" name="Google Shape;551;p23"/>
          <p:cNvCxnSpPr>
            <a:stCxn id="550" idx="1"/>
          </p:cNvCxnSpPr>
          <p:nvPr/>
        </p:nvCxnSpPr>
        <p:spPr>
          <a:xfrm flipH="1">
            <a:off x="3993300" y="1285900"/>
            <a:ext cx="703200" cy="381300"/>
          </a:xfrm>
          <a:prstGeom prst="curvedConnector3">
            <a:avLst>
              <a:gd fmla="val 50000" name="adj1"/>
            </a:avLst>
          </a:prstGeom>
          <a:noFill/>
          <a:ln cap="flat" cmpd="sng" w="19050">
            <a:solidFill>
              <a:srgbClr val="D9D9D9"/>
            </a:solidFill>
            <a:prstDash val="dash"/>
            <a:round/>
            <a:headEnd len="med" w="med" type="none"/>
            <a:tailEnd len="med" w="med" type="none"/>
          </a:ln>
        </p:spPr>
      </p:cxnSp>
      <p:sp>
        <p:nvSpPr>
          <p:cNvPr id="552" name="Google Shape;552;p23"/>
          <p:cNvSpPr txBox="1"/>
          <p:nvPr/>
        </p:nvSpPr>
        <p:spPr>
          <a:xfrm flipH="1">
            <a:off x="4491900" y="1158388"/>
            <a:ext cx="1302600" cy="201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200">
                <a:solidFill>
                  <a:srgbClr val="666666"/>
                </a:solidFill>
                <a:latin typeface="Lora"/>
                <a:ea typeface="Lora"/>
                <a:cs typeface="Lora"/>
                <a:sym typeface="Lora"/>
              </a:rPr>
              <a:t>Congenital </a:t>
            </a:r>
            <a:endParaRPr b="1" sz="1200">
              <a:solidFill>
                <a:srgbClr val="666666"/>
              </a:solidFill>
              <a:latin typeface="Lora"/>
              <a:ea typeface="Lora"/>
              <a:cs typeface="Lora"/>
              <a:sym typeface="Lora"/>
            </a:endParaRPr>
          </a:p>
        </p:txBody>
      </p:sp>
      <p:cxnSp>
        <p:nvCxnSpPr>
          <p:cNvPr id="553" name="Google Shape;553;p23"/>
          <p:cNvCxnSpPr/>
          <p:nvPr/>
        </p:nvCxnSpPr>
        <p:spPr>
          <a:xfrm flipH="1" rot="10800000">
            <a:off x="752534" y="5528865"/>
            <a:ext cx="242400" cy="600"/>
          </a:xfrm>
          <a:prstGeom prst="straightConnector1">
            <a:avLst/>
          </a:prstGeom>
          <a:noFill/>
          <a:ln cap="flat" cmpd="sng" w="19050">
            <a:solidFill>
              <a:srgbClr val="83C5BE"/>
            </a:solidFill>
            <a:prstDash val="solid"/>
            <a:round/>
            <a:headEnd len="med" w="med" type="none"/>
            <a:tailEnd len="med" w="med" type="oval"/>
          </a:ln>
        </p:spPr>
      </p:cxnSp>
      <p:sp>
        <p:nvSpPr>
          <p:cNvPr id="554" name="Google Shape;554;p23"/>
          <p:cNvSpPr txBox="1"/>
          <p:nvPr/>
        </p:nvSpPr>
        <p:spPr>
          <a:xfrm>
            <a:off x="1001525" y="5132850"/>
            <a:ext cx="5885700" cy="32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200">
                <a:latin typeface="Mada"/>
                <a:ea typeface="Mada"/>
                <a:cs typeface="Mada"/>
                <a:sym typeface="Mada"/>
              </a:rPr>
              <a:t>Smoking</a:t>
            </a:r>
            <a:endParaRPr b="1" sz="1200">
              <a:latin typeface="Mada"/>
              <a:ea typeface="Mada"/>
              <a:cs typeface="Mada"/>
              <a:sym typeface="Mada"/>
            </a:endParaRPr>
          </a:p>
          <a:p>
            <a:pPr indent="-171450" lvl="0" marL="179999" rtl="0" algn="l">
              <a:spcBef>
                <a:spcPts val="0"/>
              </a:spcBef>
              <a:spcAft>
                <a:spcPts val="0"/>
              </a:spcAft>
              <a:buSzPts val="1200"/>
              <a:buFont typeface="Mada"/>
              <a:buChar char="●"/>
            </a:pPr>
            <a:r>
              <a:rPr lang="en-GB" sz="1200">
                <a:latin typeface="Mada"/>
                <a:ea typeface="Mada"/>
                <a:cs typeface="Mada"/>
                <a:sym typeface="Mada"/>
              </a:rPr>
              <a:t>Nicotine causes vasoconstriction decreasing perfusion. </a:t>
            </a:r>
            <a:r>
              <a:rPr lang="en-GB" sz="1000">
                <a:solidFill>
                  <a:srgbClr val="6AA84F"/>
                </a:solidFill>
                <a:latin typeface="Mada"/>
                <a:ea typeface="Mada"/>
                <a:cs typeface="Mada"/>
                <a:sym typeface="Mada"/>
              </a:rPr>
              <a:t>Decreasing cell production</a:t>
            </a:r>
            <a:endParaRPr sz="1000">
              <a:solidFill>
                <a:srgbClr val="6AA84F"/>
              </a:solidFill>
              <a:latin typeface="Mada"/>
              <a:ea typeface="Mada"/>
              <a:cs typeface="Mada"/>
              <a:sym typeface="Mada"/>
            </a:endParaRPr>
          </a:p>
          <a:p>
            <a:pPr indent="-171450" lvl="0" marL="179999" rtl="0" algn="l">
              <a:spcBef>
                <a:spcPts val="0"/>
              </a:spcBef>
              <a:spcAft>
                <a:spcPts val="0"/>
              </a:spcAft>
              <a:buSzPts val="1200"/>
              <a:buFont typeface="Mada"/>
              <a:buChar char="●"/>
            </a:pPr>
            <a:r>
              <a:rPr lang="en-GB" sz="1200">
                <a:latin typeface="Mada"/>
                <a:ea typeface="Mada"/>
                <a:cs typeface="Mada"/>
                <a:sym typeface="Mada"/>
              </a:rPr>
              <a:t>CO shifts the oxygen dissociation curve </a:t>
            </a:r>
            <a:r>
              <a:rPr lang="en-GB" sz="1200">
                <a:solidFill>
                  <a:srgbClr val="6AA84F"/>
                </a:solidFill>
                <a:latin typeface="Mada"/>
                <a:ea typeface="Mada"/>
                <a:cs typeface="Mada"/>
                <a:sym typeface="Mada"/>
              </a:rPr>
              <a:t>to the left</a:t>
            </a:r>
            <a:r>
              <a:rPr lang="en-GB" sz="1200">
                <a:latin typeface="Mada"/>
                <a:ea typeface="Mada"/>
                <a:cs typeface="Mada"/>
                <a:sym typeface="Mada"/>
              </a:rPr>
              <a:t>  and reduces tissue oxygenation.</a:t>
            </a:r>
            <a:endParaRPr sz="1200">
              <a:latin typeface="Mada"/>
              <a:ea typeface="Mada"/>
              <a:cs typeface="Mada"/>
              <a:sym typeface="Mada"/>
            </a:endParaRPr>
          </a:p>
          <a:p>
            <a:pPr indent="-171450" lvl="0" marL="179999" rtl="0" algn="l">
              <a:spcBef>
                <a:spcPts val="0"/>
              </a:spcBef>
              <a:spcAft>
                <a:spcPts val="0"/>
              </a:spcAft>
              <a:buClr>
                <a:srgbClr val="1C4588"/>
              </a:buClr>
              <a:buSzPts val="1200"/>
              <a:buFont typeface="Mada"/>
              <a:buChar char="●"/>
            </a:pPr>
            <a:r>
              <a:rPr lang="en-GB" sz="1200">
                <a:solidFill>
                  <a:srgbClr val="1C4588"/>
                </a:solidFill>
                <a:latin typeface="Mada"/>
                <a:ea typeface="Mada"/>
                <a:cs typeface="Mada"/>
                <a:sym typeface="Mada"/>
              </a:rPr>
              <a:t>It also reduces collagen formation in the wound.</a:t>
            </a:r>
            <a:endParaRPr sz="1200">
              <a:solidFill>
                <a:srgbClr val="1C4588"/>
              </a:solidFill>
              <a:latin typeface="Mada"/>
              <a:ea typeface="Mada"/>
              <a:cs typeface="Mada"/>
              <a:sym typeface="Mada"/>
            </a:endParaRPr>
          </a:p>
          <a:p>
            <a:pPr indent="0" lvl="0" marL="0" rtl="0" algn="l">
              <a:lnSpc>
                <a:spcPct val="115000"/>
              </a:lnSpc>
              <a:spcBef>
                <a:spcPts val="0"/>
              </a:spcBef>
              <a:spcAft>
                <a:spcPts val="0"/>
              </a:spcAft>
              <a:buClr>
                <a:schemeClr val="dk1"/>
              </a:buClr>
              <a:buSzPts val="1100"/>
              <a:buFont typeface="Arial"/>
              <a:buNone/>
            </a:pPr>
            <a:r>
              <a:t/>
            </a:r>
            <a:endParaRPr b="1" sz="1200">
              <a:solidFill>
                <a:srgbClr val="6AA84F"/>
              </a:solidFill>
              <a:latin typeface="Mada"/>
              <a:ea typeface="Mada"/>
              <a:cs typeface="Mada"/>
              <a:sym typeface="Mada"/>
            </a:endParaRPr>
          </a:p>
        </p:txBody>
      </p:sp>
      <p:cxnSp>
        <p:nvCxnSpPr>
          <p:cNvPr id="555" name="Google Shape;555;p23"/>
          <p:cNvCxnSpPr/>
          <p:nvPr/>
        </p:nvCxnSpPr>
        <p:spPr>
          <a:xfrm flipH="1" rot="10800000">
            <a:off x="760921" y="8138340"/>
            <a:ext cx="242400" cy="600"/>
          </a:xfrm>
          <a:prstGeom prst="straightConnector1">
            <a:avLst/>
          </a:prstGeom>
          <a:noFill/>
          <a:ln cap="flat" cmpd="sng" w="19050">
            <a:solidFill>
              <a:srgbClr val="83C5BE"/>
            </a:solidFill>
            <a:prstDash val="solid"/>
            <a:round/>
            <a:headEnd len="med" w="med" type="none"/>
            <a:tailEnd len="med" w="med" type="oval"/>
          </a:ln>
        </p:spPr>
      </p:cxnSp>
      <p:sp>
        <p:nvSpPr>
          <p:cNvPr id="556" name="Google Shape;556;p23"/>
          <p:cNvSpPr txBox="1"/>
          <p:nvPr/>
        </p:nvSpPr>
        <p:spPr>
          <a:xfrm>
            <a:off x="1009913" y="7605375"/>
            <a:ext cx="6171000" cy="32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200">
                <a:solidFill>
                  <a:srgbClr val="1C4588"/>
                </a:solidFill>
                <a:latin typeface="Mada"/>
                <a:ea typeface="Mada"/>
                <a:cs typeface="Mada"/>
                <a:sym typeface="Mada"/>
              </a:rPr>
              <a:t>Immunosuppression</a:t>
            </a:r>
            <a:endParaRPr b="1" sz="1200">
              <a:solidFill>
                <a:srgbClr val="1C4588"/>
              </a:solidFill>
              <a:latin typeface="Mada"/>
              <a:ea typeface="Mada"/>
              <a:cs typeface="Mada"/>
              <a:sym typeface="Mada"/>
            </a:endParaRPr>
          </a:p>
          <a:p>
            <a:pPr indent="0" lvl="0" marL="0" rtl="0" algn="l">
              <a:spcBef>
                <a:spcPts val="0"/>
              </a:spcBef>
              <a:spcAft>
                <a:spcPts val="0"/>
              </a:spcAft>
              <a:buNone/>
            </a:pPr>
            <a:r>
              <a:rPr lang="en-GB" sz="1200">
                <a:solidFill>
                  <a:srgbClr val="1C4588"/>
                </a:solidFill>
                <a:latin typeface="Mada"/>
                <a:ea typeface="Mada"/>
                <a:cs typeface="Mada"/>
                <a:sym typeface="Mada"/>
              </a:rPr>
              <a:t>Immunosuppression status due to some conditions (leukemia, post-transplant, immunosuppressive drugs, chemotherapy, and AIDS) will predispose to wound infection, reduce the inflammatory response, and retard wound healing. </a:t>
            </a:r>
            <a:r>
              <a:rPr b="1" lang="en-GB" sz="1200">
                <a:solidFill>
                  <a:srgbClr val="1C4588"/>
                </a:solidFill>
                <a:latin typeface="Mada"/>
                <a:ea typeface="Mada"/>
                <a:cs typeface="Mada"/>
                <a:sym typeface="Mada"/>
              </a:rPr>
              <a:t> </a:t>
            </a:r>
            <a:endParaRPr b="1" sz="1200">
              <a:solidFill>
                <a:srgbClr val="1C4588"/>
              </a:solidFill>
              <a:latin typeface="Mada"/>
              <a:ea typeface="Mada"/>
              <a:cs typeface="Mada"/>
              <a:sym typeface="Mada"/>
            </a:endParaRPr>
          </a:p>
        </p:txBody>
      </p:sp>
      <p:cxnSp>
        <p:nvCxnSpPr>
          <p:cNvPr id="557" name="Google Shape;557;p23"/>
          <p:cNvCxnSpPr/>
          <p:nvPr/>
        </p:nvCxnSpPr>
        <p:spPr>
          <a:xfrm flipH="1" rot="10800000">
            <a:off x="752534" y="6771153"/>
            <a:ext cx="242400" cy="600"/>
          </a:xfrm>
          <a:prstGeom prst="straightConnector1">
            <a:avLst/>
          </a:prstGeom>
          <a:noFill/>
          <a:ln cap="flat" cmpd="sng" w="19050">
            <a:solidFill>
              <a:srgbClr val="83C5BE"/>
            </a:solidFill>
            <a:prstDash val="solid"/>
            <a:round/>
            <a:headEnd len="med" w="med" type="none"/>
            <a:tailEnd len="med" w="med" type="oval"/>
          </a:ln>
        </p:spPr>
      </p:cxnSp>
      <p:sp>
        <p:nvSpPr>
          <p:cNvPr id="558" name="Google Shape;558;p23"/>
          <p:cNvSpPr txBox="1"/>
          <p:nvPr/>
        </p:nvSpPr>
        <p:spPr>
          <a:xfrm>
            <a:off x="1001525" y="6375160"/>
            <a:ext cx="5885700" cy="565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200">
                <a:latin typeface="Mada"/>
                <a:ea typeface="Mada"/>
                <a:cs typeface="Mada"/>
                <a:sym typeface="Mada"/>
              </a:rPr>
              <a:t>Age </a:t>
            </a:r>
            <a:endParaRPr b="1" sz="1200">
              <a:latin typeface="Mada"/>
              <a:ea typeface="Mada"/>
              <a:cs typeface="Mada"/>
              <a:sym typeface="Mada"/>
            </a:endParaRPr>
          </a:p>
          <a:p>
            <a:pPr indent="-171450" lvl="0" marL="179999" rtl="0" algn="l">
              <a:spcBef>
                <a:spcPts val="0"/>
              </a:spcBef>
              <a:spcAft>
                <a:spcPts val="0"/>
              </a:spcAft>
              <a:buClr>
                <a:srgbClr val="1C4588"/>
              </a:buClr>
              <a:buSzPts val="1200"/>
              <a:buFont typeface="Mada"/>
              <a:buChar char="●"/>
            </a:pPr>
            <a:r>
              <a:rPr lang="en-GB" sz="1200">
                <a:latin typeface="Mada"/>
                <a:ea typeface="Mada"/>
                <a:cs typeface="Mada"/>
                <a:sym typeface="Mada"/>
              </a:rPr>
              <a:t>Rate of cell multiplication decreases with age.</a:t>
            </a:r>
            <a:endParaRPr sz="1200">
              <a:latin typeface="Mada"/>
              <a:ea typeface="Mada"/>
              <a:cs typeface="Mada"/>
              <a:sym typeface="Mada"/>
            </a:endParaRPr>
          </a:p>
          <a:p>
            <a:pPr indent="-171450" lvl="0" marL="179999" rtl="0" algn="l">
              <a:spcBef>
                <a:spcPts val="0"/>
              </a:spcBef>
              <a:spcAft>
                <a:spcPts val="0"/>
              </a:spcAft>
              <a:buSzPts val="1200"/>
              <a:buFont typeface="Mada"/>
              <a:buChar char="●"/>
            </a:pPr>
            <a:r>
              <a:rPr lang="en-GB" sz="1200">
                <a:latin typeface="Mada"/>
                <a:ea typeface="Mada"/>
                <a:cs typeface="Mada"/>
                <a:sym typeface="Mada"/>
              </a:rPr>
              <a:t>All stages of healing are protracted in elderly.</a:t>
            </a:r>
            <a:endParaRPr sz="1200">
              <a:latin typeface="Mada"/>
              <a:ea typeface="Mada"/>
              <a:cs typeface="Mada"/>
              <a:sym typeface="Mada"/>
            </a:endParaRPr>
          </a:p>
          <a:p>
            <a:pPr indent="-171450" lvl="0" marL="179999" rtl="0" algn="l">
              <a:spcBef>
                <a:spcPts val="0"/>
              </a:spcBef>
              <a:spcAft>
                <a:spcPts val="0"/>
              </a:spcAft>
              <a:buSzPts val="1200"/>
              <a:buFont typeface="Mada"/>
              <a:buChar char="●"/>
            </a:pPr>
            <a:r>
              <a:rPr lang="en-GB" sz="1200">
                <a:latin typeface="Mada"/>
                <a:ea typeface="Mada"/>
                <a:cs typeface="Mada"/>
                <a:sym typeface="Mada"/>
              </a:rPr>
              <a:t>Healed wounds have less tensile strength in elderly.</a:t>
            </a:r>
            <a:endParaRPr sz="1200">
              <a:latin typeface="Mada"/>
              <a:ea typeface="Mada"/>
              <a:cs typeface="Mada"/>
              <a:sym typeface="Mada"/>
            </a:endParaRPr>
          </a:p>
          <a:p>
            <a:pPr indent="0" lvl="0" marL="179999" rtl="0" algn="l">
              <a:spcBef>
                <a:spcPts val="0"/>
              </a:spcBef>
              <a:spcAft>
                <a:spcPts val="0"/>
              </a:spcAft>
              <a:buNone/>
            </a:pPr>
            <a:r>
              <a:rPr lang="en-GB" sz="1100">
                <a:solidFill>
                  <a:srgbClr val="6AA84F"/>
                </a:solidFill>
                <a:latin typeface="Mada"/>
                <a:ea typeface="Mada"/>
                <a:cs typeface="Mada"/>
                <a:sym typeface="Mada"/>
              </a:rPr>
              <a:t>Thus their wounds break easily and  no problem with hypertrophic scars and keloids</a:t>
            </a:r>
            <a:endParaRPr sz="1100">
              <a:solidFill>
                <a:srgbClr val="6AA84F"/>
              </a:solidFill>
              <a:latin typeface="Mada"/>
              <a:ea typeface="Mada"/>
              <a:cs typeface="Mada"/>
              <a:sym typeface="Mada"/>
            </a:endParaRPr>
          </a:p>
          <a:p>
            <a:pPr indent="0" lvl="0" marL="0" rtl="0" algn="l">
              <a:lnSpc>
                <a:spcPct val="115000"/>
              </a:lnSpc>
              <a:spcBef>
                <a:spcPts val="0"/>
              </a:spcBef>
              <a:spcAft>
                <a:spcPts val="0"/>
              </a:spcAft>
              <a:buClr>
                <a:schemeClr val="dk1"/>
              </a:buClr>
              <a:buSzPts val="1100"/>
              <a:buFont typeface="Arial"/>
              <a:buNone/>
            </a:pPr>
            <a:r>
              <a:t/>
            </a:r>
            <a:endParaRPr b="1" sz="1200">
              <a:solidFill>
                <a:srgbClr val="6AA84F"/>
              </a:solidFill>
              <a:latin typeface="Mada"/>
              <a:ea typeface="Mada"/>
              <a:cs typeface="Mada"/>
              <a:sym typeface="Mada"/>
            </a:endParaRPr>
          </a:p>
        </p:txBody>
      </p:sp>
      <p:sp>
        <p:nvSpPr>
          <p:cNvPr id="559" name="Google Shape;559;p23"/>
          <p:cNvSpPr/>
          <p:nvPr/>
        </p:nvSpPr>
        <p:spPr>
          <a:xfrm>
            <a:off x="889800" y="9186050"/>
            <a:ext cx="5538300" cy="1306800"/>
          </a:xfrm>
          <a:prstGeom prst="rect">
            <a:avLst/>
          </a:prstGeom>
          <a:noFill/>
          <a:ln cap="flat" cmpd="sng" w="9525">
            <a:solidFill>
              <a:srgbClr val="83C5BE"/>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GB" sz="1300">
                <a:latin typeface="Mada"/>
                <a:ea typeface="Mada"/>
                <a:cs typeface="Mada"/>
                <a:sym typeface="Mada"/>
              </a:rPr>
              <a:t>Decreased oxygen delivery to tissue reduce:</a:t>
            </a:r>
            <a:endParaRPr b="1" sz="1300">
              <a:latin typeface="Mada"/>
              <a:ea typeface="Mada"/>
              <a:cs typeface="Mada"/>
              <a:sym typeface="Mada"/>
            </a:endParaRPr>
          </a:p>
          <a:p>
            <a:pPr indent="-311150" lvl="0" marL="457200" rtl="0" algn="l">
              <a:spcBef>
                <a:spcPts val="0"/>
              </a:spcBef>
              <a:spcAft>
                <a:spcPts val="0"/>
              </a:spcAft>
              <a:buSzPts val="1300"/>
              <a:buFont typeface="Mada"/>
              <a:buChar char="●"/>
            </a:pPr>
            <a:r>
              <a:rPr lang="en-GB" sz="1300">
                <a:latin typeface="Mada"/>
                <a:ea typeface="Mada"/>
                <a:cs typeface="Mada"/>
                <a:sym typeface="Mada"/>
              </a:rPr>
              <a:t>Collagen formation </a:t>
            </a:r>
            <a:endParaRPr sz="1300">
              <a:latin typeface="Mada"/>
              <a:ea typeface="Mada"/>
              <a:cs typeface="Mada"/>
              <a:sym typeface="Mada"/>
            </a:endParaRPr>
          </a:p>
          <a:p>
            <a:pPr indent="-311150" lvl="0" marL="457200" rtl="0" algn="l">
              <a:spcBef>
                <a:spcPts val="0"/>
              </a:spcBef>
              <a:spcAft>
                <a:spcPts val="0"/>
              </a:spcAft>
              <a:buSzPts val="1300"/>
              <a:buFont typeface="Mada"/>
              <a:buChar char="●"/>
            </a:pPr>
            <a:r>
              <a:rPr lang="en-GB" sz="1300">
                <a:latin typeface="Mada"/>
                <a:ea typeface="Mada"/>
                <a:cs typeface="Mada"/>
                <a:sym typeface="Mada"/>
              </a:rPr>
              <a:t>Extracellular matrix deposition</a:t>
            </a:r>
            <a:endParaRPr sz="1300">
              <a:latin typeface="Mada"/>
              <a:ea typeface="Mada"/>
              <a:cs typeface="Mada"/>
              <a:sym typeface="Mada"/>
            </a:endParaRPr>
          </a:p>
          <a:p>
            <a:pPr indent="-311150" lvl="0" marL="457200" rtl="0" algn="l">
              <a:spcBef>
                <a:spcPts val="0"/>
              </a:spcBef>
              <a:spcAft>
                <a:spcPts val="0"/>
              </a:spcAft>
              <a:buSzPts val="1300"/>
              <a:buFont typeface="Mada"/>
              <a:buChar char="●"/>
            </a:pPr>
            <a:r>
              <a:rPr lang="en-GB" sz="1300">
                <a:latin typeface="Mada"/>
                <a:ea typeface="Mada"/>
                <a:cs typeface="Mada"/>
                <a:sym typeface="Mada"/>
              </a:rPr>
              <a:t>Angiogenesis</a:t>
            </a:r>
            <a:endParaRPr sz="1300">
              <a:latin typeface="Mada"/>
              <a:ea typeface="Mada"/>
              <a:cs typeface="Mada"/>
              <a:sym typeface="Mada"/>
            </a:endParaRPr>
          </a:p>
          <a:p>
            <a:pPr indent="-311150" lvl="0" marL="457200" rtl="0" algn="l">
              <a:spcBef>
                <a:spcPts val="0"/>
              </a:spcBef>
              <a:spcAft>
                <a:spcPts val="0"/>
              </a:spcAft>
              <a:buSzPts val="1300"/>
              <a:buFont typeface="Mada"/>
              <a:buChar char="●"/>
            </a:pPr>
            <a:r>
              <a:rPr lang="en-GB" sz="1300">
                <a:latin typeface="Mada"/>
                <a:ea typeface="Mada"/>
                <a:cs typeface="Mada"/>
                <a:sym typeface="Mada"/>
              </a:rPr>
              <a:t>Epithelialization</a:t>
            </a:r>
            <a:r>
              <a:rPr lang="en-GB" sz="1300">
                <a:latin typeface="Mada"/>
                <a:ea typeface="Mada"/>
                <a:cs typeface="Mada"/>
                <a:sym typeface="Mada"/>
              </a:rPr>
              <a:t> </a:t>
            </a:r>
            <a:endParaRPr sz="1300">
              <a:latin typeface="Mada"/>
              <a:ea typeface="Mada"/>
              <a:cs typeface="Mada"/>
              <a:sym typeface="Mada"/>
            </a:endParaRPr>
          </a:p>
        </p:txBody>
      </p:sp>
      <p:sp>
        <p:nvSpPr>
          <p:cNvPr id="560" name="Google Shape;560;p23"/>
          <p:cNvSpPr/>
          <p:nvPr/>
        </p:nvSpPr>
        <p:spPr>
          <a:xfrm>
            <a:off x="266075" y="2512878"/>
            <a:ext cx="614100" cy="615600"/>
          </a:xfrm>
          <a:prstGeom prst="ellipse">
            <a:avLst/>
          </a:prstGeom>
          <a:solidFill>
            <a:srgbClr val="EDF6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1" name="Google Shape;561;p23"/>
          <p:cNvSpPr/>
          <p:nvPr/>
        </p:nvSpPr>
        <p:spPr>
          <a:xfrm>
            <a:off x="266075" y="3538403"/>
            <a:ext cx="614100" cy="615600"/>
          </a:xfrm>
          <a:prstGeom prst="ellipse">
            <a:avLst/>
          </a:prstGeom>
          <a:solidFill>
            <a:srgbClr val="EDF6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2" name="Google Shape;562;p23"/>
          <p:cNvSpPr/>
          <p:nvPr/>
        </p:nvSpPr>
        <p:spPr>
          <a:xfrm>
            <a:off x="266075" y="5154778"/>
            <a:ext cx="614100" cy="615600"/>
          </a:xfrm>
          <a:prstGeom prst="ellipse">
            <a:avLst/>
          </a:prstGeom>
          <a:solidFill>
            <a:srgbClr val="EDF6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3" name="Google Shape;563;p23"/>
          <p:cNvSpPr/>
          <p:nvPr/>
        </p:nvSpPr>
        <p:spPr>
          <a:xfrm>
            <a:off x="266075" y="6369328"/>
            <a:ext cx="614100" cy="615600"/>
          </a:xfrm>
          <a:prstGeom prst="ellipse">
            <a:avLst/>
          </a:prstGeom>
          <a:solidFill>
            <a:srgbClr val="EDF6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4" name="Google Shape;564;p23"/>
          <p:cNvSpPr/>
          <p:nvPr/>
        </p:nvSpPr>
        <p:spPr>
          <a:xfrm>
            <a:off x="266075" y="7824778"/>
            <a:ext cx="614100" cy="615600"/>
          </a:xfrm>
          <a:prstGeom prst="ellipse">
            <a:avLst/>
          </a:prstGeom>
          <a:solidFill>
            <a:srgbClr val="EDF6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65" name="Google Shape;565;p23"/>
          <p:cNvPicPr preferRelativeResize="0"/>
          <p:nvPr/>
        </p:nvPicPr>
        <p:blipFill>
          <a:blip r:embed="rId3">
            <a:alphaModFix/>
          </a:blip>
          <a:stretch>
            <a:fillRect/>
          </a:stretch>
        </p:blipFill>
        <p:spPr>
          <a:xfrm>
            <a:off x="353203" y="5229012"/>
            <a:ext cx="467150" cy="467128"/>
          </a:xfrm>
          <a:prstGeom prst="rect">
            <a:avLst/>
          </a:prstGeom>
          <a:noFill/>
          <a:ln>
            <a:noFill/>
          </a:ln>
        </p:spPr>
      </p:pic>
      <p:pic>
        <p:nvPicPr>
          <p:cNvPr id="566" name="Google Shape;566;p23"/>
          <p:cNvPicPr preferRelativeResize="0"/>
          <p:nvPr/>
        </p:nvPicPr>
        <p:blipFill>
          <a:blip r:embed="rId4">
            <a:alphaModFix/>
          </a:blip>
          <a:stretch>
            <a:fillRect/>
          </a:stretch>
        </p:blipFill>
        <p:spPr>
          <a:xfrm>
            <a:off x="339538" y="7870875"/>
            <a:ext cx="467174" cy="467174"/>
          </a:xfrm>
          <a:prstGeom prst="rect">
            <a:avLst/>
          </a:prstGeom>
          <a:noFill/>
          <a:ln>
            <a:noFill/>
          </a:ln>
        </p:spPr>
      </p:pic>
      <p:pic>
        <p:nvPicPr>
          <p:cNvPr id="567" name="Google Shape;567;p23"/>
          <p:cNvPicPr preferRelativeResize="0"/>
          <p:nvPr/>
        </p:nvPicPr>
        <p:blipFill>
          <a:blip r:embed="rId5">
            <a:alphaModFix/>
          </a:blip>
          <a:stretch>
            <a:fillRect/>
          </a:stretch>
        </p:blipFill>
        <p:spPr>
          <a:xfrm>
            <a:off x="298375" y="6402376"/>
            <a:ext cx="549500" cy="549500"/>
          </a:xfrm>
          <a:prstGeom prst="rect">
            <a:avLst/>
          </a:prstGeom>
          <a:noFill/>
          <a:ln>
            <a:noFill/>
          </a:ln>
        </p:spPr>
      </p:pic>
      <p:pic>
        <p:nvPicPr>
          <p:cNvPr id="568" name="Google Shape;568;p23"/>
          <p:cNvPicPr preferRelativeResize="0"/>
          <p:nvPr/>
        </p:nvPicPr>
        <p:blipFill>
          <a:blip r:embed="rId6">
            <a:alphaModFix/>
          </a:blip>
          <a:stretch>
            <a:fillRect/>
          </a:stretch>
        </p:blipFill>
        <p:spPr>
          <a:xfrm>
            <a:off x="298375" y="3541163"/>
            <a:ext cx="549500" cy="549500"/>
          </a:xfrm>
          <a:prstGeom prst="rect">
            <a:avLst/>
          </a:prstGeom>
          <a:noFill/>
          <a:ln>
            <a:noFill/>
          </a:ln>
        </p:spPr>
      </p:pic>
      <p:pic>
        <p:nvPicPr>
          <p:cNvPr id="569" name="Google Shape;569;p23"/>
          <p:cNvPicPr preferRelativeResize="0"/>
          <p:nvPr/>
        </p:nvPicPr>
        <p:blipFill>
          <a:blip r:embed="rId7">
            <a:alphaModFix/>
          </a:blip>
          <a:stretch>
            <a:fillRect/>
          </a:stretch>
        </p:blipFill>
        <p:spPr>
          <a:xfrm>
            <a:off x="339538" y="2587098"/>
            <a:ext cx="467174" cy="467174"/>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3" name="Shape 573"/>
        <p:cNvGrpSpPr/>
        <p:nvPr/>
      </p:nvGrpSpPr>
      <p:grpSpPr>
        <a:xfrm>
          <a:off x="0" y="0"/>
          <a:ext cx="0" cy="0"/>
          <a:chOff x="0" y="0"/>
          <a:chExt cx="0" cy="0"/>
        </a:xfrm>
      </p:grpSpPr>
      <p:sp>
        <p:nvSpPr>
          <p:cNvPr id="574" name="Google Shape;574;p24"/>
          <p:cNvSpPr/>
          <p:nvPr/>
        </p:nvSpPr>
        <p:spPr>
          <a:xfrm rot="10800000">
            <a:off x="75" y="-9525"/>
            <a:ext cx="7589400" cy="192300"/>
          </a:xfrm>
          <a:prstGeom prst="round2SameRect">
            <a:avLst>
              <a:gd fmla="val 50000" name="adj1"/>
              <a:gd fmla="val 0" name="adj2"/>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75" name="Google Shape;575;p24"/>
          <p:cNvGrpSpPr/>
          <p:nvPr/>
        </p:nvGrpSpPr>
        <p:grpSpPr>
          <a:xfrm>
            <a:off x="215031" y="5571565"/>
            <a:ext cx="467181" cy="476434"/>
            <a:chOff x="2410712" y="2415450"/>
            <a:chExt cx="312600" cy="312600"/>
          </a:xfrm>
        </p:grpSpPr>
        <p:sp>
          <p:nvSpPr>
            <p:cNvPr id="576" name="Google Shape;576;p24"/>
            <p:cNvSpPr/>
            <p:nvPr/>
          </p:nvSpPr>
          <p:spPr>
            <a:xfrm>
              <a:off x="2410712" y="2415450"/>
              <a:ext cx="312600" cy="312600"/>
            </a:xfrm>
            <a:prstGeom prst="ellipse">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7" name="Google Shape;577;p24"/>
            <p:cNvSpPr/>
            <p:nvPr/>
          </p:nvSpPr>
          <p:spPr>
            <a:xfrm>
              <a:off x="2516612" y="2509951"/>
              <a:ext cx="100800" cy="123600"/>
            </a:xfrm>
            <a:prstGeom prst="chevron">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78" name="Google Shape;578;p24"/>
          <p:cNvSpPr txBox="1"/>
          <p:nvPr/>
        </p:nvSpPr>
        <p:spPr>
          <a:xfrm>
            <a:off x="678588" y="5620938"/>
            <a:ext cx="3100500" cy="32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600">
                <a:solidFill>
                  <a:srgbClr val="006D77"/>
                </a:solidFill>
                <a:highlight>
                  <a:srgbClr val="EDF9F9"/>
                </a:highlight>
                <a:latin typeface="Lora"/>
                <a:ea typeface="Lora"/>
                <a:cs typeface="Lora"/>
                <a:sym typeface="Lora"/>
              </a:rPr>
              <a:t>Types of wounds </a:t>
            </a:r>
            <a:endParaRPr b="1" sz="1600">
              <a:solidFill>
                <a:srgbClr val="006D77"/>
              </a:solidFill>
              <a:highlight>
                <a:srgbClr val="EDF9F9"/>
              </a:highlight>
              <a:latin typeface="Lora"/>
              <a:ea typeface="Lora"/>
              <a:cs typeface="Lora"/>
              <a:sym typeface="Lora"/>
            </a:endParaRPr>
          </a:p>
        </p:txBody>
      </p:sp>
      <p:sp>
        <p:nvSpPr>
          <p:cNvPr id="579" name="Google Shape;579;p24"/>
          <p:cNvSpPr txBox="1"/>
          <p:nvPr/>
        </p:nvSpPr>
        <p:spPr>
          <a:xfrm>
            <a:off x="589613" y="6019913"/>
            <a:ext cx="5598900" cy="753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200">
                <a:solidFill>
                  <a:srgbClr val="1C4588"/>
                </a:solidFill>
                <a:latin typeface="Mada"/>
                <a:ea typeface="Mada"/>
                <a:cs typeface="Mada"/>
                <a:sym typeface="Mada"/>
              </a:rPr>
              <a:t>Wounds can be classified into:</a:t>
            </a:r>
            <a:endParaRPr sz="1200">
              <a:solidFill>
                <a:srgbClr val="1C4588"/>
              </a:solidFill>
              <a:latin typeface="Mada"/>
              <a:ea typeface="Mada"/>
              <a:cs typeface="Mada"/>
              <a:sym typeface="Mada"/>
            </a:endParaRPr>
          </a:p>
          <a:p>
            <a:pPr indent="-171450" lvl="0" marL="269999" rtl="0" algn="l">
              <a:spcBef>
                <a:spcPts val="0"/>
              </a:spcBef>
              <a:spcAft>
                <a:spcPts val="0"/>
              </a:spcAft>
              <a:buClr>
                <a:srgbClr val="1C4588"/>
              </a:buClr>
              <a:buSzPts val="1200"/>
              <a:buFont typeface="Mada"/>
              <a:buAutoNum type="arabicPeriod"/>
            </a:pPr>
            <a:r>
              <a:rPr lang="en-GB" sz="1200">
                <a:solidFill>
                  <a:srgbClr val="1C4588"/>
                </a:solidFill>
                <a:latin typeface="Mada"/>
                <a:ea typeface="Mada"/>
                <a:cs typeface="Mada"/>
                <a:sym typeface="Mada"/>
              </a:rPr>
              <a:t>Acute wounds such as clean incised, avulsion, abrasion puncture and crushing.</a:t>
            </a:r>
            <a:endParaRPr sz="1200">
              <a:solidFill>
                <a:srgbClr val="1C4588"/>
              </a:solidFill>
              <a:latin typeface="Mada"/>
              <a:ea typeface="Mada"/>
              <a:cs typeface="Mada"/>
              <a:sym typeface="Mada"/>
            </a:endParaRPr>
          </a:p>
          <a:p>
            <a:pPr indent="-171450" lvl="0" marL="269999" rtl="0" algn="l">
              <a:spcBef>
                <a:spcPts val="0"/>
              </a:spcBef>
              <a:spcAft>
                <a:spcPts val="0"/>
              </a:spcAft>
              <a:buClr>
                <a:srgbClr val="1C4588"/>
              </a:buClr>
              <a:buSzPts val="1200"/>
              <a:buFont typeface="Mada"/>
              <a:buAutoNum type="arabicPeriod"/>
            </a:pPr>
            <a:r>
              <a:rPr lang="en-GB" sz="1200">
                <a:solidFill>
                  <a:srgbClr val="1C4588"/>
                </a:solidFill>
                <a:latin typeface="Mada"/>
                <a:ea typeface="Mada"/>
                <a:cs typeface="Mada"/>
                <a:sym typeface="Mada"/>
              </a:rPr>
              <a:t>Chronic wounds such as venous, ischemic, pressure and diabetic ulcers. </a:t>
            </a:r>
            <a:endParaRPr sz="1200">
              <a:solidFill>
                <a:srgbClr val="1C4588"/>
              </a:solidFill>
              <a:latin typeface="Mada"/>
              <a:ea typeface="Mada"/>
              <a:cs typeface="Mada"/>
              <a:sym typeface="Mada"/>
            </a:endParaRPr>
          </a:p>
          <a:p>
            <a:pPr indent="0" lvl="0" marL="0" rtl="0" algn="l">
              <a:spcBef>
                <a:spcPts val="0"/>
              </a:spcBef>
              <a:spcAft>
                <a:spcPts val="0"/>
              </a:spcAft>
              <a:buNone/>
            </a:pPr>
            <a:r>
              <a:t/>
            </a:r>
            <a:endParaRPr sz="1200">
              <a:solidFill>
                <a:srgbClr val="1C4588"/>
              </a:solidFill>
              <a:latin typeface="Mada"/>
              <a:ea typeface="Mada"/>
              <a:cs typeface="Mada"/>
              <a:sym typeface="Mada"/>
            </a:endParaRPr>
          </a:p>
        </p:txBody>
      </p:sp>
      <p:sp>
        <p:nvSpPr>
          <p:cNvPr id="580" name="Google Shape;580;p24"/>
          <p:cNvSpPr txBox="1"/>
          <p:nvPr/>
        </p:nvSpPr>
        <p:spPr>
          <a:xfrm>
            <a:off x="682213" y="6811925"/>
            <a:ext cx="31101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600">
                <a:solidFill>
                  <a:srgbClr val="006D77"/>
                </a:solidFill>
                <a:highlight>
                  <a:srgbClr val="EDF9F9"/>
                </a:highlight>
                <a:latin typeface="Lora"/>
                <a:ea typeface="Lora"/>
                <a:cs typeface="Lora"/>
                <a:sym typeface="Lora"/>
              </a:rPr>
              <a:t>Acute wounds </a:t>
            </a:r>
            <a:r>
              <a:rPr lang="en-GB" sz="1100">
                <a:solidFill>
                  <a:srgbClr val="6AA84F"/>
                </a:solidFill>
                <a:latin typeface="Mada"/>
                <a:ea typeface="Mada"/>
                <a:cs typeface="Mada"/>
                <a:sym typeface="Mada"/>
              </a:rPr>
              <a:t>&lt;24 hours</a:t>
            </a:r>
            <a:endParaRPr sz="1100">
              <a:solidFill>
                <a:srgbClr val="6AA84F"/>
              </a:solidFill>
              <a:latin typeface="Mada"/>
              <a:ea typeface="Mada"/>
              <a:cs typeface="Mada"/>
              <a:sym typeface="Mada"/>
            </a:endParaRPr>
          </a:p>
        </p:txBody>
      </p:sp>
      <p:cxnSp>
        <p:nvCxnSpPr>
          <p:cNvPr id="581" name="Google Shape;581;p24"/>
          <p:cNvCxnSpPr/>
          <p:nvPr/>
        </p:nvCxnSpPr>
        <p:spPr>
          <a:xfrm flipH="1" rot="10800000">
            <a:off x="113575" y="7607363"/>
            <a:ext cx="7132200" cy="15900"/>
          </a:xfrm>
          <a:prstGeom prst="straightConnector1">
            <a:avLst/>
          </a:prstGeom>
          <a:noFill/>
          <a:ln cap="flat" cmpd="sng" w="28575">
            <a:solidFill>
              <a:srgbClr val="83C5BE"/>
            </a:solidFill>
            <a:prstDash val="solid"/>
            <a:round/>
            <a:headEnd len="med" w="med" type="oval"/>
            <a:tailEnd len="med" w="med" type="oval"/>
          </a:ln>
        </p:spPr>
      </p:cxnSp>
      <p:sp>
        <p:nvSpPr>
          <p:cNvPr id="582" name="Google Shape;582;p24"/>
          <p:cNvSpPr/>
          <p:nvPr/>
        </p:nvSpPr>
        <p:spPr>
          <a:xfrm>
            <a:off x="2992750" y="7235500"/>
            <a:ext cx="792600" cy="759600"/>
          </a:xfrm>
          <a:prstGeom prst="ellipse">
            <a:avLst/>
          </a:prstGeom>
          <a:solidFill>
            <a:srgbClr val="ABE5D9"/>
          </a:solidFill>
          <a:ln cap="flat" cmpd="sng" w="9525">
            <a:solidFill>
              <a:srgbClr val="ABE5D9"/>
            </a:solidFill>
            <a:prstDash val="solid"/>
            <a:round/>
            <a:headEnd len="sm" w="sm" type="none"/>
            <a:tailEnd len="sm" w="sm" type="none"/>
          </a:ln>
          <a:effectLst>
            <a:outerShdw blurRad="57150" rotWithShape="0" algn="bl" dir="5400000" dist="19050">
              <a:srgbClr val="666666">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3" name="Google Shape;583;p24"/>
          <p:cNvSpPr txBox="1"/>
          <p:nvPr/>
        </p:nvSpPr>
        <p:spPr>
          <a:xfrm>
            <a:off x="3055600" y="7380550"/>
            <a:ext cx="666900" cy="469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2600">
                <a:solidFill>
                  <a:srgbClr val="FFFFFF"/>
                </a:solidFill>
                <a:latin typeface="Lora"/>
                <a:ea typeface="Lora"/>
                <a:cs typeface="Lora"/>
                <a:sym typeface="Lora"/>
              </a:rPr>
              <a:t>VS</a:t>
            </a:r>
            <a:endParaRPr b="1" sz="2600">
              <a:solidFill>
                <a:srgbClr val="FFFFFF"/>
              </a:solidFill>
              <a:latin typeface="Lora"/>
              <a:ea typeface="Lora"/>
              <a:cs typeface="Lora"/>
              <a:sym typeface="Lora"/>
            </a:endParaRPr>
          </a:p>
        </p:txBody>
      </p:sp>
      <p:sp>
        <p:nvSpPr>
          <p:cNvPr id="584" name="Google Shape;584;p24"/>
          <p:cNvSpPr txBox="1"/>
          <p:nvPr/>
        </p:nvSpPr>
        <p:spPr>
          <a:xfrm>
            <a:off x="986405" y="7196850"/>
            <a:ext cx="1239600" cy="704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1600"/>
              </a:spcAft>
              <a:buNone/>
            </a:pPr>
            <a:r>
              <a:rPr b="1" lang="en-GB" sz="1800">
                <a:solidFill>
                  <a:srgbClr val="1C4588"/>
                </a:solidFill>
                <a:latin typeface="Mada"/>
                <a:ea typeface="Mada"/>
                <a:cs typeface="Mada"/>
                <a:sym typeface="Mada"/>
              </a:rPr>
              <a:t>Tidy</a:t>
            </a:r>
            <a:r>
              <a:rPr b="1" lang="en-GB" sz="1800">
                <a:solidFill>
                  <a:srgbClr val="1F1A33"/>
                </a:solidFill>
                <a:latin typeface="Mada"/>
                <a:ea typeface="Mada"/>
                <a:cs typeface="Mada"/>
                <a:sym typeface="Mada"/>
              </a:rPr>
              <a:t> </a:t>
            </a:r>
            <a:endParaRPr b="1" sz="1800">
              <a:solidFill>
                <a:srgbClr val="1F1A33"/>
              </a:solidFill>
              <a:latin typeface="Mada"/>
              <a:ea typeface="Mada"/>
              <a:cs typeface="Mada"/>
              <a:sym typeface="Mada"/>
            </a:endParaRPr>
          </a:p>
        </p:txBody>
      </p:sp>
      <p:sp>
        <p:nvSpPr>
          <p:cNvPr id="585" name="Google Shape;585;p24"/>
          <p:cNvSpPr txBox="1"/>
          <p:nvPr/>
        </p:nvSpPr>
        <p:spPr>
          <a:xfrm>
            <a:off x="215025" y="7728588"/>
            <a:ext cx="3100500" cy="1408800"/>
          </a:xfrm>
          <a:prstGeom prst="rect">
            <a:avLst/>
          </a:prstGeom>
          <a:noFill/>
          <a:ln>
            <a:noFill/>
          </a:ln>
        </p:spPr>
        <p:txBody>
          <a:bodyPr anchorCtr="0" anchor="t" bIns="91425" lIns="91425" spcFirstLastPara="1" rIns="91425" wrap="square" tIns="91425">
            <a:noAutofit/>
          </a:bodyPr>
          <a:lstStyle/>
          <a:p>
            <a:pPr indent="-85725" lvl="0" marL="89999" rtl="0" algn="l">
              <a:lnSpc>
                <a:spcPct val="115000"/>
              </a:lnSpc>
              <a:spcBef>
                <a:spcPts val="0"/>
              </a:spcBef>
              <a:spcAft>
                <a:spcPts val="0"/>
              </a:spcAft>
              <a:buClr>
                <a:srgbClr val="1C4588"/>
              </a:buClr>
              <a:buSzPts val="1200"/>
              <a:buFont typeface="Mada"/>
              <a:buChar char="●"/>
            </a:pPr>
            <a:r>
              <a:rPr lang="en-GB" sz="1200">
                <a:solidFill>
                  <a:srgbClr val="1C4588"/>
                </a:solidFill>
                <a:latin typeface="Mada"/>
                <a:ea typeface="Mada"/>
                <a:cs typeface="Mada"/>
                <a:sym typeface="Mada"/>
              </a:rPr>
              <a:t>Incised, clean wound in healthy tissue without tissue loss such as a wound from a clean sharp object.</a:t>
            </a:r>
            <a:endParaRPr sz="1200">
              <a:solidFill>
                <a:srgbClr val="1C4588"/>
              </a:solidFill>
              <a:latin typeface="Mada"/>
              <a:ea typeface="Mada"/>
              <a:cs typeface="Mada"/>
              <a:sym typeface="Mada"/>
            </a:endParaRPr>
          </a:p>
          <a:p>
            <a:pPr indent="-85725" lvl="0" marL="89999" rtl="0" algn="l">
              <a:lnSpc>
                <a:spcPct val="115000"/>
              </a:lnSpc>
              <a:spcBef>
                <a:spcPts val="0"/>
              </a:spcBef>
              <a:spcAft>
                <a:spcPts val="0"/>
              </a:spcAft>
              <a:buClr>
                <a:srgbClr val="1C4588"/>
              </a:buClr>
              <a:buSzPts val="1200"/>
              <a:buFont typeface="Mada"/>
              <a:buChar char="●"/>
            </a:pPr>
            <a:r>
              <a:rPr lang="en-GB" sz="1200">
                <a:solidFill>
                  <a:srgbClr val="1C4588"/>
                </a:solidFill>
                <a:latin typeface="Mada"/>
                <a:ea typeface="Mada"/>
                <a:cs typeface="Mada"/>
                <a:sym typeface="Mada"/>
              </a:rPr>
              <a:t>Can be closed immediately.</a:t>
            </a:r>
            <a:endParaRPr sz="1200">
              <a:solidFill>
                <a:srgbClr val="1C4588"/>
              </a:solidFill>
              <a:latin typeface="Mada"/>
              <a:ea typeface="Mada"/>
              <a:cs typeface="Mada"/>
              <a:sym typeface="Mada"/>
            </a:endParaRPr>
          </a:p>
          <a:p>
            <a:pPr indent="-85725" lvl="0" marL="89999" rtl="0" algn="l">
              <a:lnSpc>
                <a:spcPct val="115000"/>
              </a:lnSpc>
              <a:spcBef>
                <a:spcPts val="0"/>
              </a:spcBef>
              <a:spcAft>
                <a:spcPts val="0"/>
              </a:spcAft>
              <a:buClr>
                <a:srgbClr val="1C4588"/>
              </a:buClr>
              <a:buSzPts val="1200"/>
              <a:buFont typeface="Mada"/>
              <a:buChar char="●"/>
            </a:pPr>
            <a:r>
              <a:rPr lang="en-GB" sz="1200">
                <a:solidFill>
                  <a:srgbClr val="1C4588"/>
                </a:solidFill>
                <a:latin typeface="Mada"/>
                <a:ea typeface="Mada"/>
                <a:cs typeface="Mada"/>
                <a:sym typeface="Mada"/>
              </a:rPr>
              <a:t>Heals by primary intention.</a:t>
            </a:r>
            <a:endParaRPr sz="1200">
              <a:solidFill>
                <a:srgbClr val="1C4588"/>
              </a:solidFill>
              <a:latin typeface="Mada"/>
              <a:ea typeface="Mada"/>
              <a:cs typeface="Mada"/>
              <a:sym typeface="Mada"/>
            </a:endParaRPr>
          </a:p>
        </p:txBody>
      </p:sp>
      <p:sp>
        <p:nvSpPr>
          <p:cNvPr id="586" name="Google Shape;586;p24"/>
          <p:cNvSpPr txBox="1"/>
          <p:nvPr/>
        </p:nvSpPr>
        <p:spPr>
          <a:xfrm>
            <a:off x="4865305" y="7196850"/>
            <a:ext cx="1239600" cy="704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1600"/>
              </a:spcAft>
              <a:buNone/>
            </a:pPr>
            <a:r>
              <a:rPr b="1" lang="en-GB" sz="1800">
                <a:solidFill>
                  <a:srgbClr val="1C4588"/>
                </a:solidFill>
                <a:latin typeface="Mada"/>
                <a:ea typeface="Mada"/>
                <a:cs typeface="Mada"/>
                <a:sym typeface="Mada"/>
              </a:rPr>
              <a:t>Untidy </a:t>
            </a:r>
            <a:endParaRPr b="1" sz="1800">
              <a:solidFill>
                <a:srgbClr val="1C4588"/>
              </a:solidFill>
              <a:latin typeface="Mada"/>
              <a:ea typeface="Mada"/>
              <a:cs typeface="Mada"/>
              <a:sym typeface="Mada"/>
            </a:endParaRPr>
          </a:p>
        </p:txBody>
      </p:sp>
      <p:sp>
        <p:nvSpPr>
          <p:cNvPr id="587" name="Google Shape;587;p24"/>
          <p:cNvSpPr txBox="1"/>
          <p:nvPr/>
        </p:nvSpPr>
        <p:spPr>
          <a:xfrm>
            <a:off x="3785349" y="7728600"/>
            <a:ext cx="3690600" cy="3096600"/>
          </a:xfrm>
          <a:prstGeom prst="rect">
            <a:avLst/>
          </a:prstGeom>
          <a:noFill/>
          <a:ln>
            <a:noFill/>
          </a:ln>
        </p:spPr>
        <p:txBody>
          <a:bodyPr anchorCtr="0" anchor="t" bIns="91425" lIns="91425" spcFirstLastPara="1" rIns="91425" wrap="square" tIns="91425">
            <a:noAutofit/>
          </a:bodyPr>
          <a:lstStyle/>
          <a:p>
            <a:pPr indent="-85725" lvl="0" marL="89999" rtl="0" algn="l">
              <a:lnSpc>
                <a:spcPct val="115000"/>
              </a:lnSpc>
              <a:spcBef>
                <a:spcPts val="0"/>
              </a:spcBef>
              <a:spcAft>
                <a:spcPts val="0"/>
              </a:spcAft>
              <a:buClr>
                <a:srgbClr val="1C4588"/>
              </a:buClr>
              <a:buSzPts val="1200"/>
              <a:buFont typeface="Mada"/>
              <a:buChar char="●"/>
            </a:pPr>
            <a:r>
              <a:rPr lang="en-GB" sz="1200">
                <a:solidFill>
                  <a:srgbClr val="1C4588"/>
                </a:solidFill>
                <a:latin typeface="Mada"/>
                <a:ea typeface="Mada"/>
                <a:cs typeface="Mada"/>
                <a:sym typeface="Mada"/>
              </a:rPr>
              <a:t>Crushed or avulsed tissues with contamination, devitalized tissues and tissue loss, such as wounds caused by explosion, missile or bullet injury.</a:t>
            </a:r>
            <a:endParaRPr sz="1200">
              <a:solidFill>
                <a:srgbClr val="1C4588"/>
              </a:solidFill>
              <a:latin typeface="Mada"/>
              <a:ea typeface="Mada"/>
              <a:cs typeface="Mada"/>
              <a:sym typeface="Mada"/>
            </a:endParaRPr>
          </a:p>
          <a:p>
            <a:pPr indent="-85725" lvl="0" marL="89999" rtl="0" algn="l">
              <a:lnSpc>
                <a:spcPct val="115000"/>
              </a:lnSpc>
              <a:spcBef>
                <a:spcPts val="0"/>
              </a:spcBef>
              <a:spcAft>
                <a:spcPts val="0"/>
              </a:spcAft>
              <a:buClr>
                <a:srgbClr val="1C4588"/>
              </a:buClr>
              <a:buSzPts val="1200"/>
              <a:buFont typeface="Mada"/>
              <a:buChar char="●"/>
            </a:pPr>
            <a:r>
              <a:rPr lang="en-GB" sz="1200">
                <a:solidFill>
                  <a:srgbClr val="1C4588"/>
                </a:solidFill>
                <a:latin typeface="Mada"/>
                <a:ea typeface="Mada"/>
                <a:cs typeface="Mada"/>
                <a:sym typeface="Mada"/>
              </a:rPr>
              <a:t> Requires debridement, excision of devitalized tissues, and cleaning several times before definitive repair is performed</a:t>
            </a:r>
            <a:endParaRPr sz="1200">
              <a:solidFill>
                <a:srgbClr val="1C4588"/>
              </a:solidFill>
              <a:latin typeface="Mada"/>
              <a:ea typeface="Mada"/>
              <a:cs typeface="Mada"/>
              <a:sym typeface="Mada"/>
            </a:endParaRPr>
          </a:p>
          <a:p>
            <a:pPr indent="-85725" lvl="0" marL="89999" rtl="0" algn="l">
              <a:lnSpc>
                <a:spcPct val="115000"/>
              </a:lnSpc>
              <a:spcBef>
                <a:spcPts val="0"/>
              </a:spcBef>
              <a:spcAft>
                <a:spcPts val="0"/>
              </a:spcAft>
              <a:buClr>
                <a:srgbClr val="1C4588"/>
              </a:buClr>
              <a:buSzPts val="1200"/>
              <a:buFont typeface="Mada"/>
              <a:buChar char="●"/>
            </a:pPr>
            <a:r>
              <a:rPr lang="en-GB" sz="1200">
                <a:solidFill>
                  <a:srgbClr val="1C4588"/>
                </a:solidFill>
                <a:latin typeface="Mada"/>
                <a:ea typeface="Mada"/>
                <a:cs typeface="Mada"/>
                <a:sym typeface="Mada"/>
              </a:rPr>
              <a:t>Usually heals by secondary or tertiary intention.</a:t>
            </a:r>
            <a:endParaRPr sz="1200">
              <a:solidFill>
                <a:srgbClr val="1C4588"/>
              </a:solidFill>
              <a:latin typeface="Mada"/>
              <a:ea typeface="Mada"/>
              <a:cs typeface="Mada"/>
              <a:sym typeface="Mada"/>
            </a:endParaRPr>
          </a:p>
        </p:txBody>
      </p:sp>
      <p:grpSp>
        <p:nvGrpSpPr>
          <p:cNvPr id="588" name="Google Shape;588;p24"/>
          <p:cNvGrpSpPr/>
          <p:nvPr/>
        </p:nvGrpSpPr>
        <p:grpSpPr>
          <a:xfrm>
            <a:off x="215031" y="6734915"/>
            <a:ext cx="467181" cy="476434"/>
            <a:chOff x="2410712" y="2415450"/>
            <a:chExt cx="312600" cy="312600"/>
          </a:xfrm>
        </p:grpSpPr>
        <p:sp>
          <p:nvSpPr>
            <p:cNvPr id="589" name="Google Shape;589;p24"/>
            <p:cNvSpPr/>
            <p:nvPr/>
          </p:nvSpPr>
          <p:spPr>
            <a:xfrm>
              <a:off x="2410712" y="2415450"/>
              <a:ext cx="312600" cy="312600"/>
            </a:xfrm>
            <a:prstGeom prst="ellipse">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0" name="Google Shape;590;p24"/>
            <p:cNvSpPr/>
            <p:nvPr/>
          </p:nvSpPr>
          <p:spPr>
            <a:xfrm>
              <a:off x="2516612" y="2509951"/>
              <a:ext cx="100800" cy="123600"/>
            </a:xfrm>
            <a:prstGeom prst="chevron">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591" name="Google Shape;591;p24"/>
          <p:cNvPicPr preferRelativeResize="0"/>
          <p:nvPr/>
        </p:nvPicPr>
        <p:blipFill rotWithShape="1">
          <a:blip r:embed="rId3">
            <a:alphaModFix/>
          </a:blip>
          <a:srcRect b="44208" l="57874" r="1639" t="23605"/>
          <a:stretch/>
        </p:blipFill>
        <p:spPr>
          <a:xfrm>
            <a:off x="589625" y="9242725"/>
            <a:ext cx="1783717" cy="1064674"/>
          </a:xfrm>
          <a:prstGeom prst="rect">
            <a:avLst/>
          </a:prstGeom>
          <a:noFill/>
          <a:ln>
            <a:noFill/>
          </a:ln>
        </p:spPr>
      </p:pic>
      <p:pic>
        <p:nvPicPr>
          <p:cNvPr id="592" name="Google Shape;592;p24"/>
          <p:cNvPicPr preferRelativeResize="0"/>
          <p:nvPr/>
        </p:nvPicPr>
        <p:blipFill rotWithShape="1">
          <a:blip r:embed="rId3">
            <a:alphaModFix/>
          </a:blip>
          <a:srcRect b="0" l="57875" r="0" t="62356"/>
          <a:stretch/>
        </p:blipFill>
        <p:spPr>
          <a:xfrm>
            <a:off x="4561625" y="9413725"/>
            <a:ext cx="1586886" cy="1064674"/>
          </a:xfrm>
          <a:prstGeom prst="rect">
            <a:avLst/>
          </a:prstGeom>
          <a:noFill/>
          <a:ln>
            <a:noFill/>
          </a:ln>
        </p:spPr>
      </p:pic>
      <p:sp>
        <p:nvSpPr>
          <p:cNvPr id="593" name="Google Shape;593;p24"/>
          <p:cNvSpPr txBox="1"/>
          <p:nvPr/>
        </p:nvSpPr>
        <p:spPr>
          <a:xfrm>
            <a:off x="484425" y="1399638"/>
            <a:ext cx="3217200" cy="1652700"/>
          </a:xfrm>
          <a:prstGeom prst="rect">
            <a:avLst/>
          </a:prstGeom>
          <a:noFill/>
          <a:ln>
            <a:noFill/>
          </a:ln>
        </p:spPr>
        <p:txBody>
          <a:bodyPr anchorCtr="0" anchor="t" bIns="91425" lIns="91425" spcFirstLastPara="1" rIns="91425" wrap="square" tIns="91425">
            <a:noAutofit/>
          </a:bodyPr>
          <a:lstStyle/>
          <a:p>
            <a:pPr indent="-298450" lvl="0" marL="457200" rtl="0" algn="l">
              <a:spcBef>
                <a:spcPts val="0"/>
              </a:spcBef>
              <a:spcAft>
                <a:spcPts val="0"/>
              </a:spcAft>
              <a:buSzPts val="1100"/>
              <a:buFont typeface="Mada"/>
              <a:buChar char="●"/>
            </a:pPr>
            <a:r>
              <a:rPr lang="en-GB" sz="1100">
                <a:latin typeface="Mada"/>
                <a:ea typeface="Mada"/>
                <a:cs typeface="Mada"/>
                <a:sym typeface="Mada"/>
              </a:rPr>
              <a:t>nontraumatic, non infected wounds &amp; no breach of Resp, GI, or GU tract. </a:t>
            </a:r>
            <a:endParaRPr sz="1100">
              <a:latin typeface="Mada"/>
              <a:ea typeface="Mada"/>
              <a:cs typeface="Mada"/>
              <a:sym typeface="Mada"/>
            </a:endParaRPr>
          </a:p>
          <a:p>
            <a:pPr indent="-298450" lvl="0" marL="457200" rtl="0" algn="l">
              <a:spcBef>
                <a:spcPts val="0"/>
              </a:spcBef>
              <a:spcAft>
                <a:spcPts val="0"/>
              </a:spcAft>
              <a:buSzPts val="1100"/>
              <a:buFont typeface="Mada"/>
              <a:buChar char="●"/>
            </a:pPr>
            <a:r>
              <a:rPr lang="en-GB" sz="1100">
                <a:solidFill>
                  <a:srgbClr val="6AA84F"/>
                </a:solidFill>
                <a:latin typeface="Mada"/>
                <a:ea typeface="Mada"/>
                <a:cs typeface="Mada"/>
                <a:sym typeface="Mada"/>
              </a:rPr>
              <a:t>No spillage of the content of the tract itself. </a:t>
            </a:r>
            <a:endParaRPr sz="1100">
              <a:solidFill>
                <a:srgbClr val="6AA84F"/>
              </a:solidFill>
              <a:latin typeface="Mada"/>
              <a:ea typeface="Mada"/>
              <a:cs typeface="Mada"/>
              <a:sym typeface="Mada"/>
            </a:endParaRPr>
          </a:p>
          <a:p>
            <a:pPr indent="-298450" lvl="0" marL="457200" rtl="0" algn="l">
              <a:spcBef>
                <a:spcPts val="0"/>
              </a:spcBef>
              <a:spcAft>
                <a:spcPts val="0"/>
              </a:spcAft>
              <a:buSzPts val="1100"/>
              <a:buFont typeface="Mada"/>
              <a:buChar char="●"/>
            </a:pPr>
            <a:r>
              <a:rPr lang="en-GB" sz="1100">
                <a:solidFill>
                  <a:srgbClr val="6AA84F"/>
                </a:solidFill>
                <a:latin typeface="Mada"/>
                <a:ea typeface="Mada"/>
                <a:cs typeface="Mada"/>
                <a:sym typeface="Mada"/>
              </a:rPr>
              <a:t>E.g. thyroid and breast surgeries.</a:t>
            </a:r>
            <a:endParaRPr sz="1100">
              <a:solidFill>
                <a:srgbClr val="6AA84F"/>
              </a:solidFill>
              <a:latin typeface="Mada"/>
              <a:ea typeface="Mada"/>
              <a:cs typeface="Mada"/>
              <a:sym typeface="Mada"/>
            </a:endParaRPr>
          </a:p>
          <a:p>
            <a:pPr indent="-298450" lvl="0" marL="457200" rtl="0" algn="l">
              <a:spcBef>
                <a:spcPts val="0"/>
              </a:spcBef>
              <a:spcAft>
                <a:spcPts val="0"/>
              </a:spcAft>
              <a:buSzPts val="1100"/>
              <a:buFont typeface="Mada"/>
              <a:buChar char="●"/>
            </a:pPr>
            <a:r>
              <a:rPr lang="en-GB" sz="1100">
                <a:solidFill>
                  <a:srgbClr val="6AA84F"/>
                </a:solidFill>
                <a:latin typeface="Mada"/>
                <a:ea typeface="Mada"/>
                <a:cs typeface="Mada"/>
                <a:sym typeface="Mada"/>
              </a:rPr>
              <a:t>No need for antibiotics.</a:t>
            </a:r>
            <a:endParaRPr sz="1100">
              <a:solidFill>
                <a:srgbClr val="6AA84F"/>
              </a:solidFill>
              <a:latin typeface="Mada"/>
              <a:ea typeface="Mada"/>
              <a:cs typeface="Mada"/>
              <a:sym typeface="Mada"/>
            </a:endParaRPr>
          </a:p>
          <a:p>
            <a:pPr indent="-298450" lvl="0" marL="457200" rtl="0" algn="l">
              <a:spcBef>
                <a:spcPts val="0"/>
              </a:spcBef>
              <a:spcAft>
                <a:spcPts val="0"/>
              </a:spcAft>
              <a:buSzPts val="1100"/>
              <a:buFont typeface="Mada"/>
              <a:buChar char="●"/>
            </a:pPr>
            <a:r>
              <a:rPr lang="en-GB" sz="1100">
                <a:solidFill>
                  <a:srgbClr val="1C4588"/>
                </a:solidFill>
                <a:latin typeface="Mada"/>
                <a:ea typeface="Mada"/>
                <a:cs typeface="Mada"/>
                <a:sym typeface="Mada"/>
              </a:rPr>
              <a:t>Infection rate should be less than 1%.</a:t>
            </a:r>
            <a:endParaRPr sz="1100">
              <a:solidFill>
                <a:srgbClr val="1C4588"/>
              </a:solidFill>
              <a:latin typeface="Mada"/>
              <a:ea typeface="Mada"/>
              <a:cs typeface="Mada"/>
              <a:sym typeface="Mada"/>
            </a:endParaRPr>
          </a:p>
          <a:p>
            <a:pPr indent="-298450" lvl="0" marL="457200" rtl="0" algn="l">
              <a:spcBef>
                <a:spcPts val="0"/>
              </a:spcBef>
              <a:spcAft>
                <a:spcPts val="0"/>
              </a:spcAft>
              <a:buSzPts val="1100"/>
              <a:buFont typeface="Mada"/>
              <a:buChar char="●"/>
            </a:pPr>
            <a:r>
              <a:rPr lang="en-GB" sz="1100">
                <a:solidFill>
                  <a:srgbClr val="1C4588"/>
                </a:solidFill>
                <a:latin typeface="Mada"/>
                <a:ea typeface="Mada"/>
                <a:cs typeface="Mada"/>
                <a:sym typeface="Mada"/>
              </a:rPr>
              <a:t>Use of Ab prophylaxis isn’t recommended. </a:t>
            </a:r>
            <a:endParaRPr sz="1100">
              <a:solidFill>
                <a:srgbClr val="1C4588"/>
              </a:solidFill>
              <a:latin typeface="Mada"/>
              <a:ea typeface="Mada"/>
              <a:cs typeface="Mada"/>
              <a:sym typeface="Mada"/>
            </a:endParaRPr>
          </a:p>
        </p:txBody>
      </p:sp>
      <p:sp>
        <p:nvSpPr>
          <p:cNvPr id="594" name="Google Shape;594;p24"/>
          <p:cNvSpPr txBox="1"/>
          <p:nvPr/>
        </p:nvSpPr>
        <p:spPr>
          <a:xfrm>
            <a:off x="4061675" y="1370500"/>
            <a:ext cx="3217200" cy="1652700"/>
          </a:xfrm>
          <a:prstGeom prst="rect">
            <a:avLst/>
          </a:prstGeom>
          <a:noFill/>
          <a:ln>
            <a:noFill/>
          </a:ln>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lang="en-GB" sz="1100">
                <a:latin typeface="Mada"/>
                <a:ea typeface="Mada"/>
                <a:cs typeface="Mada"/>
                <a:sym typeface="Mada"/>
              </a:rPr>
              <a:t>Small breach in protocol; Resp/GI/GU tract are entered with minimal contamination.</a:t>
            </a:r>
            <a:r>
              <a:rPr lang="en-GB" sz="1100">
                <a:solidFill>
                  <a:srgbClr val="1D2542"/>
                </a:solidFill>
                <a:latin typeface="Lato"/>
                <a:ea typeface="Lato"/>
                <a:cs typeface="Lato"/>
                <a:sym typeface="Lato"/>
              </a:rPr>
              <a:t> </a:t>
            </a:r>
            <a:endParaRPr sz="1100">
              <a:solidFill>
                <a:srgbClr val="1D2542"/>
              </a:solidFill>
              <a:latin typeface="Lato"/>
              <a:ea typeface="Lato"/>
              <a:cs typeface="Lato"/>
              <a:sym typeface="Lato"/>
            </a:endParaRPr>
          </a:p>
          <a:p>
            <a:pPr indent="-298450" lvl="0" marL="457200" rtl="0" algn="l">
              <a:spcBef>
                <a:spcPts val="0"/>
              </a:spcBef>
              <a:spcAft>
                <a:spcPts val="0"/>
              </a:spcAft>
              <a:buSzPts val="1100"/>
              <a:buFont typeface="Lato"/>
              <a:buChar char="●"/>
            </a:pPr>
            <a:r>
              <a:rPr lang="en-GB" sz="1100">
                <a:solidFill>
                  <a:srgbClr val="6AA84F"/>
                </a:solidFill>
                <a:latin typeface="Lato"/>
                <a:ea typeface="Lato"/>
                <a:cs typeface="Lato"/>
                <a:sym typeface="Lato"/>
              </a:rPr>
              <a:t>Very minor spillage of the content.</a:t>
            </a:r>
            <a:endParaRPr sz="1100">
              <a:solidFill>
                <a:srgbClr val="6AA84F"/>
              </a:solidFill>
              <a:latin typeface="Lato"/>
              <a:ea typeface="Lato"/>
              <a:cs typeface="Lato"/>
              <a:sym typeface="Lato"/>
            </a:endParaRPr>
          </a:p>
          <a:p>
            <a:pPr indent="-298450" lvl="0" marL="457200" rtl="0" algn="l">
              <a:spcBef>
                <a:spcPts val="0"/>
              </a:spcBef>
              <a:spcAft>
                <a:spcPts val="0"/>
              </a:spcAft>
              <a:buSzPts val="1100"/>
              <a:buChar char="●"/>
            </a:pPr>
            <a:r>
              <a:rPr lang="en-GB" sz="1100">
                <a:solidFill>
                  <a:srgbClr val="6AA84F"/>
                </a:solidFill>
                <a:latin typeface="Mada"/>
                <a:ea typeface="Mada"/>
                <a:cs typeface="Mada"/>
                <a:sym typeface="Mada"/>
              </a:rPr>
              <a:t>E.g. cholecystectomy, uncomplicated appendicitis, intestinal resection ONLY if there was no spillage.</a:t>
            </a:r>
            <a:endParaRPr sz="1100">
              <a:solidFill>
                <a:srgbClr val="6AA84F"/>
              </a:solidFill>
              <a:latin typeface="Mada"/>
              <a:ea typeface="Mada"/>
              <a:cs typeface="Mada"/>
              <a:sym typeface="Mada"/>
            </a:endParaRPr>
          </a:p>
          <a:p>
            <a:pPr indent="-298450" lvl="0" marL="457200" rtl="0" algn="l">
              <a:spcBef>
                <a:spcPts val="0"/>
              </a:spcBef>
              <a:spcAft>
                <a:spcPts val="0"/>
              </a:spcAft>
              <a:buSzPts val="1100"/>
              <a:buFont typeface="Mada"/>
              <a:buChar char="●"/>
            </a:pPr>
            <a:r>
              <a:rPr lang="en-GB" sz="1100">
                <a:solidFill>
                  <a:srgbClr val="1C4588"/>
                </a:solidFill>
                <a:latin typeface="Mada"/>
                <a:ea typeface="Mada"/>
                <a:cs typeface="Mada"/>
                <a:sym typeface="Mada"/>
              </a:rPr>
              <a:t>Infection rates in excess of 5% may suggest a</a:t>
            </a:r>
            <a:r>
              <a:rPr lang="en-GB" sz="900">
                <a:solidFill>
                  <a:srgbClr val="1C4588"/>
                </a:solidFill>
                <a:latin typeface="Mada"/>
                <a:ea typeface="Mada"/>
                <a:cs typeface="Mada"/>
                <a:sym typeface="Mada"/>
              </a:rPr>
              <a:t> </a:t>
            </a:r>
            <a:r>
              <a:rPr lang="en-GB" sz="1100">
                <a:solidFill>
                  <a:srgbClr val="1C4588"/>
                </a:solidFill>
                <a:latin typeface="Mada"/>
                <a:ea typeface="Mada"/>
                <a:cs typeface="Mada"/>
                <a:sym typeface="Mada"/>
              </a:rPr>
              <a:t>breakdown in wards.</a:t>
            </a:r>
            <a:endParaRPr sz="1100">
              <a:solidFill>
                <a:srgbClr val="1C4588"/>
              </a:solidFill>
              <a:latin typeface="Mada"/>
              <a:ea typeface="Mada"/>
              <a:cs typeface="Mada"/>
              <a:sym typeface="Mada"/>
            </a:endParaRPr>
          </a:p>
          <a:p>
            <a:pPr indent="-298450" lvl="0" marL="457200" rtl="0" algn="l">
              <a:spcBef>
                <a:spcPts val="0"/>
              </a:spcBef>
              <a:spcAft>
                <a:spcPts val="0"/>
              </a:spcAft>
              <a:buClr>
                <a:srgbClr val="6AA84F"/>
              </a:buClr>
              <a:buSzPts val="1100"/>
              <a:buFont typeface="Mada"/>
              <a:buChar char="●"/>
            </a:pPr>
            <a:r>
              <a:rPr lang="en-GB" sz="1100">
                <a:solidFill>
                  <a:srgbClr val="6AA84F"/>
                </a:solidFill>
                <a:latin typeface="Mada"/>
                <a:ea typeface="Mada"/>
                <a:cs typeface="Mada"/>
                <a:sym typeface="Mada"/>
              </a:rPr>
              <a:t>Give prophylactic  Abx</a:t>
            </a:r>
            <a:endParaRPr sz="1100">
              <a:solidFill>
                <a:srgbClr val="6AA84F"/>
              </a:solidFill>
              <a:latin typeface="Mada"/>
              <a:ea typeface="Mada"/>
              <a:cs typeface="Mada"/>
              <a:sym typeface="Mada"/>
            </a:endParaRPr>
          </a:p>
          <a:p>
            <a:pPr indent="0" lvl="0" marL="0" rtl="0" algn="l">
              <a:spcBef>
                <a:spcPts val="1600"/>
              </a:spcBef>
              <a:spcAft>
                <a:spcPts val="0"/>
              </a:spcAft>
              <a:buNone/>
            </a:pPr>
            <a:r>
              <a:t/>
            </a:r>
            <a:endParaRPr sz="1100">
              <a:solidFill>
                <a:srgbClr val="1C4588"/>
              </a:solidFill>
              <a:latin typeface="Mada"/>
              <a:ea typeface="Mada"/>
              <a:cs typeface="Mada"/>
              <a:sym typeface="Mada"/>
            </a:endParaRPr>
          </a:p>
        </p:txBody>
      </p:sp>
      <p:sp>
        <p:nvSpPr>
          <p:cNvPr id="595" name="Google Shape;595;p24"/>
          <p:cNvSpPr txBox="1"/>
          <p:nvPr/>
        </p:nvSpPr>
        <p:spPr>
          <a:xfrm>
            <a:off x="589625" y="3549900"/>
            <a:ext cx="3333300" cy="1567200"/>
          </a:xfrm>
          <a:prstGeom prst="rect">
            <a:avLst/>
          </a:prstGeom>
          <a:noFill/>
          <a:ln>
            <a:noFill/>
          </a:ln>
        </p:spPr>
        <p:txBody>
          <a:bodyPr anchorCtr="0" anchor="t" bIns="91425" lIns="91425" spcFirstLastPara="1" rIns="91425" wrap="square" tIns="91425">
            <a:noAutofit/>
          </a:bodyPr>
          <a:lstStyle/>
          <a:p>
            <a:pPr indent="-298450" lvl="0" marL="457200" rtl="0" algn="l">
              <a:spcBef>
                <a:spcPts val="0"/>
              </a:spcBef>
              <a:spcAft>
                <a:spcPts val="0"/>
              </a:spcAft>
              <a:buSzPts val="1100"/>
              <a:buFont typeface="Mada"/>
              <a:buChar char="●"/>
            </a:pPr>
            <a:r>
              <a:rPr lang="en-GB" sz="1100">
                <a:latin typeface="Mada"/>
                <a:ea typeface="Mada"/>
                <a:cs typeface="Mada"/>
                <a:sym typeface="Mada"/>
              </a:rPr>
              <a:t>Fresh traumatic wounds; major break in sterile technique, </a:t>
            </a:r>
            <a:r>
              <a:rPr b="1" lang="en-GB" sz="1100">
                <a:latin typeface="Mada"/>
                <a:ea typeface="Mada"/>
                <a:cs typeface="Mada"/>
                <a:sym typeface="Mada"/>
              </a:rPr>
              <a:t>nonpurulent inflammation</a:t>
            </a:r>
            <a:r>
              <a:rPr lang="en-GB" sz="1100">
                <a:latin typeface="Mada"/>
                <a:ea typeface="Mada"/>
                <a:cs typeface="Mada"/>
                <a:sym typeface="Mada"/>
              </a:rPr>
              <a:t>; in or near contaminated skin. </a:t>
            </a:r>
            <a:endParaRPr sz="1100">
              <a:latin typeface="Mada"/>
              <a:ea typeface="Mada"/>
              <a:cs typeface="Mada"/>
              <a:sym typeface="Mada"/>
            </a:endParaRPr>
          </a:p>
          <a:p>
            <a:pPr indent="-298450" lvl="0" marL="457200" rtl="0" algn="l">
              <a:spcBef>
                <a:spcPts val="0"/>
              </a:spcBef>
              <a:spcAft>
                <a:spcPts val="0"/>
              </a:spcAft>
              <a:buSzPts val="1100"/>
              <a:buFont typeface="Mada"/>
              <a:buChar char="●"/>
            </a:pPr>
            <a:r>
              <a:rPr lang="en-GB" sz="1100">
                <a:solidFill>
                  <a:srgbClr val="6AA84F"/>
                </a:solidFill>
                <a:latin typeface="Mada"/>
                <a:ea typeface="Mada"/>
                <a:cs typeface="Mada"/>
                <a:sym typeface="Mada"/>
              </a:rPr>
              <a:t>Major spillage. </a:t>
            </a:r>
            <a:endParaRPr sz="1100">
              <a:solidFill>
                <a:srgbClr val="6AA84F"/>
              </a:solidFill>
              <a:latin typeface="Mada"/>
              <a:ea typeface="Mada"/>
              <a:cs typeface="Mada"/>
              <a:sym typeface="Mada"/>
            </a:endParaRPr>
          </a:p>
          <a:p>
            <a:pPr indent="-298450" lvl="0" marL="457200" rtl="0" algn="l">
              <a:spcBef>
                <a:spcPts val="0"/>
              </a:spcBef>
              <a:spcAft>
                <a:spcPts val="0"/>
              </a:spcAft>
              <a:buSzPts val="1100"/>
              <a:buFont typeface="Mada"/>
              <a:buChar char="●"/>
            </a:pPr>
            <a:r>
              <a:rPr lang="en-GB" sz="1100">
                <a:solidFill>
                  <a:srgbClr val="6AA84F"/>
                </a:solidFill>
                <a:latin typeface="Mada"/>
                <a:ea typeface="Mada"/>
                <a:cs typeface="Mada"/>
                <a:sym typeface="Mada"/>
              </a:rPr>
              <a:t>E.g. hemicolectomy or resection of the intestine with spillage, </a:t>
            </a:r>
            <a:r>
              <a:rPr lang="en-GB" sz="1100">
                <a:solidFill>
                  <a:srgbClr val="1C4588"/>
                </a:solidFill>
                <a:latin typeface="Mada"/>
                <a:ea typeface="Mada"/>
                <a:cs typeface="Mada"/>
                <a:sym typeface="Mada"/>
              </a:rPr>
              <a:t>emergency surgery for perforated diverticular disease, or drainage of a subphrenic abscess.</a:t>
            </a:r>
            <a:endParaRPr sz="1100">
              <a:solidFill>
                <a:srgbClr val="1C4588"/>
              </a:solidFill>
              <a:latin typeface="Mada"/>
              <a:ea typeface="Mada"/>
              <a:cs typeface="Mada"/>
              <a:sym typeface="Mada"/>
            </a:endParaRPr>
          </a:p>
          <a:p>
            <a:pPr indent="-298450" lvl="0" marL="457200" rtl="0" algn="l">
              <a:spcBef>
                <a:spcPts val="0"/>
              </a:spcBef>
              <a:spcAft>
                <a:spcPts val="0"/>
              </a:spcAft>
              <a:buClr>
                <a:srgbClr val="6AA84F"/>
              </a:buClr>
              <a:buSzPts val="1100"/>
              <a:buFont typeface="Mada"/>
              <a:buChar char="●"/>
            </a:pPr>
            <a:r>
              <a:rPr lang="en-GB" sz="1100">
                <a:solidFill>
                  <a:srgbClr val="6AA84F"/>
                </a:solidFill>
                <a:latin typeface="Mada"/>
                <a:ea typeface="Mada"/>
                <a:cs typeface="Mada"/>
                <a:sym typeface="Mada"/>
              </a:rPr>
              <a:t>Give prophylactic  Abx</a:t>
            </a:r>
            <a:endParaRPr sz="1100">
              <a:solidFill>
                <a:srgbClr val="6AA84F"/>
              </a:solidFill>
              <a:latin typeface="Mada"/>
              <a:ea typeface="Mada"/>
              <a:cs typeface="Mada"/>
              <a:sym typeface="Mada"/>
            </a:endParaRPr>
          </a:p>
          <a:p>
            <a:pPr indent="0" lvl="0" marL="457200" rtl="0" algn="l">
              <a:spcBef>
                <a:spcPts val="1600"/>
              </a:spcBef>
              <a:spcAft>
                <a:spcPts val="1600"/>
              </a:spcAft>
              <a:buNone/>
            </a:pPr>
            <a:r>
              <a:t/>
            </a:r>
            <a:endParaRPr sz="1100">
              <a:solidFill>
                <a:srgbClr val="6AA84F"/>
              </a:solidFill>
              <a:latin typeface="Mada"/>
              <a:ea typeface="Mada"/>
              <a:cs typeface="Mada"/>
              <a:sym typeface="Mada"/>
            </a:endParaRPr>
          </a:p>
        </p:txBody>
      </p:sp>
      <p:sp>
        <p:nvSpPr>
          <p:cNvPr id="596" name="Google Shape;596;p24"/>
          <p:cNvSpPr txBox="1"/>
          <p:nvPr/>
        </p:nvSpPr>
        <p:spPr>
          <a:xfrm>
            <a:off x="4424275" y="3570225"/>
            <a:ext cx="3006900" cy="639600"/>
          </a:xfrm>
          <a:prstGeom prst="rect">
            <a:avLst/>
          </a:prstGeom>
          <a:noFill/>
          <a:ln>
            <a:noFill/>
          </a:ln>
        </p:spPr>
        <p:txBody>
          <a:bodyPr anchorCtr="0" anchor="t" bIns="91425" lIns="91425" spcFirstLastPara="1" rIns="91425" wrap="square" tIns="91425">
            <a:noAutofit/>
          </a:bodyPr>
          <a:lstStyle/>
          <a:p>
            <a:pPr indent="-298450" lvl="0" marL="457200" rtl="0" algn="l">
              <a:spcBef>
                <a:spcPts val="0"/>
              </a:spcBef>
              <a:spcAft>
                <a:spcPts val="0"/>
              </a:spcAft>
              <a:buSzPts val="1100"/>
              <a:buFont typeface="Mada"/>
              <a:buChar char="●"/>
            </a:pPr>
            <a:r>
              <a:rPr b="1" lang="en-GB" sz="1100">
                <a:latin typeface="Mada"/>
                <a:ea typeface="Mada"/>
                <a:cs typeface="Mada"/>
                <a:sym typeface="Mada"/>
              </a:rPr>
              <a:t>Purulent infection</a:t>
            </a:r>
            <a:r>
              <a:rPr lang="en-GB" sz="1100">
                <a:latin typeface="Mada"/>
                <a:ea typeface="Mada"/>
                <a:cs typeface="Mada"/>
                <a:sym typeface="Mada"/>
              </a:rPr>
              <a:t>. </a:t>
            </a:r>
            <a:endParaRPr sz="1100">
              <a:latin typeface="Mada"/>
              <a:ea typeface="Mada"/>
              <a:cs typeface="Mada"/>
              <a:sym typeface="Mada"/>
            </a:endParaRPr>
          </a:p>
          <a:p>
            <a:pPr indent="-298450" lvl="0" marL="457200" rtl="0" algn="l">
              <a:spcBef>
                <a:spcPts val="0"/>
              </a:spcBef>
              <a:spcAft>
                <a:spcPts val="0"/>
              </a:spcAft>
              <a:buSzPts val="1100"/>
              <a:buFont typeface="Mada"/>
              <a:buChar char="●"/>
            </a:pPr>
            <a:r>
              <a:rPr lang="en-GB" sz="1100">
                <a:solidFill>
                  <a:srgbClr val="6AA84F"/>
                </a:solidFill>
                <a:latin typeface="Mada"/>
                <a:ea typeface="Mada"/>
                <a:cs typeface="Mada"/>
                <a:sym typeface="Mada"/>
              </a:rPr>
              <a:t>Traumatic &amp; severe wounds.</a:t>
            </a:r>
            <a:endParaRPr sz="1100">
              <a:solidFill>
                <a:srgbClr val="6AA84F"/>
              </a:solidFill>
              <a:latin typeface="Mada"/>
              <a:ea typeface="Mada"/>
              <a:cs typeface="Mada"/>
              <a:sym typeface="Mada"/>
            </a:endParaRPr>
          </a:p>
          <a:p>
            <a:pPr indent="-298450" lvl="0" marL="457200" rtl="0" algn="l">
              <a:spcBef>
                <a:spcPts val="0"/>
              </a:spcBef>
              <a:spcAft>
                <a:spcPts val="0"/>
              </a:spcAft>
              <a:buSzPts val="1100"/>
              <a:buFont typeface="Mada"/>
              <a:buChar char="●"/>
            </a:pPr>
            <a:r>
              <a:rPr lang="en-GB" sz="1100">
                <a:solidFill>
                  <a:srgbClr val="6AA84F"/>
                </a:solidFill>
                <a:latin typeface="Mada"/>
                <a:ea typeface="Mada"/>
                <a:cs typeface="Mada"/>
                <a:sym typeface="Mada"/>
              </a:rPr>
              <a:t>They have positive culture and require broad spectrum antibiotics.</a:t>
            </a:r>
            <a:endParaRPr sz="1100">
              <a:solidFill>
                <a:srgbClr val="6AA84F"/>
              </a:solidFill>
              <a:latin typeface="Mada"/>
              <a:ea typeface="Mada"/>
              <a:cs typeface="Mada"/>
              <a:sym typeface="Mada"/>
            </a:endParaRPr>
          </a:p>
          <a:p>
            <a:pPr indent="-298450" lvl="0" marL="457200" rtl="0" algn="l">
              <a:spcBef>
                <a:spcPts val="0"/>
              </a:spcBef>
              <a:spcAft>
                <a:spcPts val="0"/>
              </a:spcAft>
              <a:buSzPts val="1100"/>
              <a:buFont typeface="Mada"/>
              <a:buChar char="●"/>
            </a:pPr>
            <a:r>
              <a:rPr lang="en-GB" sz="1100">
                <a:solidFill>
                  <a:srgbClr val="6AA84F"/>
                </a:solidFill>
                <a:latin typeface="Mada"/>
                <a:ea typeface="Mada"/>
                <a:cs typeface="Mada"/>
                <a:sym typeface="Mada"/>
              </a:rPr>
              <a:t>E.g. traumatic open bone fracture, and purulent pyogenic perforated appendicitis.</a:t>
            </a:r>
            <a:endParaRPr sz="1100">
              <a:solidFill>
                <a:srgbClr val="6AA84F"/>
              </a:solidFill>
              <a:latin typeface="Mada"/>
              <a:ea typeface="Mada"/>
              <a:cs typeface="Mada"/>
              <a:sym typeface="Mada"/>
            </a:endParaRPr>
          </a:p>
          <a:p>
            <a:pPr indent="-298450" lvl="0" marL="457200" rtl="0" algn="l">
              <a:spcBef>
                <a:spcPts val="0"/>
              </a:spcBef>
              <a:spcAft>
                <a:spcPts val="0"/>
              </a:spcAft>
              <a:buClr>
                <a:srgbClr val="6AA84F"/>
              </a:buClr>
              <a:buSzPts val="1100"/>
              <a:buFont typeface="Mada"/>
              <a:buChar char="●"/>
            </a:pPr>
            <a:r>
              <a:rPr lang="en-GB" sz="1100">
                <a:solidFill>
                  <a:srgbClr val="6AA84F"/>
                </a:solidFill>
                <a:latin typeface="Mada"/>
                <a:ea typeface="Mada"/>
                <a:cs typeface="Mada"/>
                <a:sym typeface="Mada"/>
              </a:rPr>
              <a:t>Must go to specialized OR</a:t>
            </a:r>
            <a:endParaRPr sz="1100">
              <a:solidFill>
                <a:srgbClr val="6AA84F"/>
              </a:solidFill>
              <a:latin typeface="Mada"/>
              <a:ea typeface="Mada"/>
              <a:cs typeface="Mada"/>
              <a:sym typeface="Mada"/>
            </a:endParaRPr>
          </a:p>
          <a:p>
            <a:pPr indent="0" lvl="0" marL="0" rtl="0" algn="l">
              <a:spcBef>
                <a:spcPts val="1600"/>
              </a:spcBef>
              <a:spcAft>
                <a:spcPts val="1600"/>
              </a:spcAft>
              <a:buNone/>
            </a:pPr>
            <a:r>
              <a:t/>
            </a:r>
            <a:endParaRPr sz="1100">
              <a:latin typeface="Mada"/>
              <a:ea typeface="Mada"/>
              <a:cs typeface="Mada"/>
              <a:sym typeface="Mada"/>
            </a:endParaRPr>
          </a:p>
        </p:txBody>
      </p:sp>
      <p:sp>
        <p:nvSpPr>
          <p:cNvPr id="597" name="Google Shape;597;p24"/>
          <p:cNvSpPr txBox="1"/>
          <p:nvPr/>
        </p:nvSpPr>
        <p:spPr>
          <a:xfrm>
            <a:off x="831375" y="993401"/>
            <a:ext cx="2455500" cy="399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a:solidFill>
                  <a:srgbClr val="000000"/>
                </a:solidFill>
                <a:latin typeface="Mada"/>
                <a:ea typeface="Mada"/>
                <a:cs typeface="Mada"/>
                <a:sym typeface="Mada"/>
              </a:rPr>
              <a:t>Clean:</a:t>
            </a:r>
            <a:endParaRPr b="1">
              <a:solidFill>
                <a:srgbClr val="000000"/>
              </a:solidFill>
              <a:latin typeface="Mada"/>
              <a:ea typeface="Mada"/>
              <a:cs typeface="Mada"/>
              <a:sym typeface="Mada"/>
            </a:endParaRPr>
          </a:p>
          <a:p>
            <a:pPr indent="0" lvl="0" marL="0" rtl="0" algn="l">
              <a:spcBef>
                <a:spcPts val="1600"/>
              </a:spcBef>
              <a:spcAft>
                <a:spcPts val="1600"/>
              </a:spcAft>
              <a:buClr>
                <a:srgbClr val="000000"/>
              </a:buClr>
              <a:buSzPts val="1100"/>
              <a:buFont typeface="Arial"/>
              <a:buNone/>
            </a:pPr>
            <a:r>
              <a:t/>
            </a:r>
            <a:endParaRPr b="1">
              <a:solidFill>
                <a:srgbClr val="000000"/>
              </a:solidFill>
              <a:latin typeface="Mada"/>
              <a:ea typeface="Mada"/>
              <a:cs typeface="Mada"/>
              <a:sym typeface="Mada"/>
            </a:endParaRPr>
          </a:p>
        </p:txBody>
      </p:sp>
      <p:sp>
        <p:nvSpPr>
          <p:cNvPr id="598" name="Google Shape;598;p24"/>
          <p:cNvSpPr/>
          <p:nvPr/>
        </p:nvSpPr>
        <p:spPr>
          <a:xfrm>
            <a:off x="58361" y="1050525"/>
            <a:ext cx="621281" cy="572680"/>
          </a:xfrm>
          <a:custGeom>
            <a:rect b="b" l="l" r="r" t="t"/>
            <a:pathLst>
              <a:path extrusionOk="0" h="33017" w="35819">
                <a:moveTo>
                  <a:pt x="25292" y="0"/>
                </a:moveTo>
                <a:cubicBezTo>
                  <a:pt x="23536" y="0"/>
                  <a:pt x="21852" y="689"/>
                  <a:pt x="20801" y="2287"/>
                </a:cubicBezTo>
                <a:lnTo>
                  <a:pt x="20874" y="2424"/>
                </a:lnTo>
                <a:cubicBezTo>
                  <a:pt x="20021" y="1374"/>
                  <a:pt x="18570" y="842"/>
                  <a:pt x="17137" y="842"/>
                </a:cubicBezTo>
                <a:cubicBezTo>
                  <a:pt x="15035" y="842"/>
                  <a:pt x="12972" y="1985"/>
                  <a:pt x="12885" y="4316"/>
                </a:cubicBezTo>
                <a:cubicBezTo>
                  <a:pt x="11534" y="3564"/>
                  <a:pt x="10172" y="3227"/>
                  <a:pt x="8901" y="3227"/>
                </a:cubicBezTo>
                <a:cubicBezTo>
                  <a:pt x="3775" y="3227"/>
                  <a:pt x="116" y="8697"/>
                  <a:pt x="4546" y="14473"/>
                </a:cubicBezTo>
                <a:cubicBezTo>
                  <a:pt x="698" y="18330"/>
                  <a:pt x="0" y="25549"/>
                  <a:pt x="6373" y="27229"/>
                </a:cubicBezTo>
                <a:cubicBezTo>
                  <a:pt x="6675" y="27313"/>
                  <a:pt x="7005" y="27348"/>
                  <a:pt x="7349" y="27348"/>
                </a:cubicBezTo>
                <a:cubicBezTo>
                  <a:pt x="8440" y="27348"/>
                  <a:pt x="9672" y="26990"/>
                  <a:pt x="10580" y="26669"/>
                </a:cubicBezTo>
                <a:cubicBezTo>
                  <a:pt x="11693" y="30240"/>
                  <a:pt x="15756" y="33017"/>
                  <a:pt x="19594" y="33017"/>
                </a:cubicBezTo>
                <a:cubicBezTo>
                  <a:pt x="21551" y="33017"/>
                  <a:pt x="23449" y="32295"/>
                  <a:pt x="24869" y="30590"/>
                </a:cubicBezTo>
                <a:cubicBezTo>
                  <a:pt x="25640" y="29681"/>
                  <a:pt x="26063" y="28487"/>
                  <a:pt x="26136" y="27303"/>
                </a:cubicBezTo>
                <a:lnTo>
                  <a:pt x="26063" y="27156"/>
                </a:lnTo>
                <a:lnTo>
                  <a:pt x="26063" y="27156"/>
                </a:lnTo>
                <a:cubicBezTo>
                  <a:pt x="26856" y="27469"/>
                  <a:pt x="27620" y="27612"/>
                  <a:pt x="28336" y="27612"/>
                </a:cubicBezTo>
                <a:cubicBezTo>
                  <a:pt x="32416" y="27612"/>
                  <a:pt x="34925" y="22988"/>
                  <a:pt x="32363" y="19175"/>
                </a:cubicBezTo>
                <a:cubicBezTo>
                  <a:pt x="31803" y="18257"/>
                  <a:pt x="31242" y="17697"/>
                  <a:pt x="30398" y="17072"/>
                </a:cubicBezTo>
                <a:lnTo>
                  <a:pt x="30398" y="17072"/>
                </a:lnTo>
                <a:cubicBezTo>
                  <a:pt x="30602" y="17152"/>
                  <a:pt x="30888" y="17191"/>
                  <a:pt x="31206" y="17191"/>
                </a:cubicBezTo>
                <a:cubicBezTo>
                  <a:pt x="31988" y="17191"/>
                  <a:pt x="32963" y="16956"/>
                  <a:pt x="33401" y="16512"/>
                </a:cubicBezTo>
                <a:cubicBezTo>
                  <a:pt x="35818" y="14035"/>
                  <a:pt x="34200" y="10336"/>
                  <a:pt x="30900" y="10336"/>
                </a:cubicBezTo>
                <a:cubicBezTo>
                  <a:pt x="30627" y="10336"/>
                  <a:pt x="30343" y="10361"/>
                  <a:pt x="30049" y="10414"/>
                </a:cubicBezTo>
                <a:cubicBezTo>
                  <a:pt x="30967" y="9294"/>
                  <a:pt x="32225" y="7613"/>
                  <a:pt x="32225" y="6144"/>
                </a:cubicBezTo>
                <a:cubicBezTo>
                  <a:pt x="32364" y="2583"/>
                  <a:pt x="28693" y="0"/>
                  <a:pt x="25292" y="0"/>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9" name="Google Shape;599;p24"/>
          <p:cNvSpPr/>
          <p:nvPr/>
        </p:nvSpPr>
        <p:spPr>
          <a:xfrm>
            <a:off x="282749" y="3187975"/>
            <a:ext cx="621281" cy="572680"/>
          </a:xfrm>
          <a:custGeom>
            <a:rect b="b" l="l" r="r" t="t"/>
            <a:pathLst>
              <a:path extrusionOk="0" h="33017" w="35819">
                <a:moveTo>
                  <a:pt x="25292" y="0"/>
                </a:moveTo>
                <a:cubicBezTo>
                  <a:pt x="23536" y="0"/>
                  <a:pt x="21852" y="689"/>
                  <a:pt x="20801" y="2287"/>
                </a:cubicBezTo>
                <a:lnTo>
                  <a:pt x="20874" y="2424"/>
                </a:lnTo>
                <a:cubicBezTo>
                  <a:pt x="20021" y="1374"/>
                  <a:pt x="18570" y="842"/>
                  <a:pt x="17137" y="842"/>
                </a:cubicBezTo>
                <a:cubicBezTo>
                  <a:pt x="15035" y="842"/>
                  <a:pt x="12972" y="1985"/>
                  <a:pt x="12885" y="4316"/>
                </a:cubicBezTo>
                <a:cubicBezTo>
                  <a:pt x="11534" y="3564"/>
                  <a:pt x="10172" y="3227"/>
                  <a:pt x="8901" y="3227"/>
                </a:cubicBezTo>
                <a:cubicBezTo>
                  <a:pt x="3775" y="3227"/>
                  <a:pt x="116" y="8697"/>
                  <a:pt x="4546" y="14473"/>
                </a:cubicBezTo>
                <a:cubicBezTo>
                  <a:pt x="698" y="18330"/>
                  <a:pt x="0" y="25549"/>
                  <a:pt x="6373" y="27229"/>
                </a:cubicBezTo>
                <a:cubicBezTo>
                  <a:pt x="6675" y="27313"/>
                  <a:pt x="7005" y="27348"/>
                  <a:pt x="7349" y="27348"/>
                </a:cubicBezTo>
                <a:cubicBezTo>
                  <a:pt x="8440" y="27348"/>
                  <a:pt x="9672" y="26990"/>
                  <a:pt x="10580" y="26669"/>
                </a:cubicBezTo>
                <a:cubicBezTo>
                  <a:pt x="11693" y="30240"/>
                  <a:pt x="15756" y="33017"/>
                  <a:pt x="19594" y="33017"/>
                </a:cubicBezTo>
                <a:cubicBezTo>
                  <a:pt x="21551" y="33017"/>
                  <a:pt x="23449" y="32295"/>
                  <a:pt x="24869" y="30590"/>
                </a:cubicBezTo>
                <a:cubicBezTo>
                  <a:pt x="25640" y="29681"/>
                  <a:pt x="26063" y="28487"/>
                  <a:pt x="26136" y="27303"/>
                </a:cubicBezTo>
                <a:lnTo>
                  <a:pt x="26063" y="27156"/>
                </a:lnTo>
                <a:lnTo>
                  <a:pt x="26063" y="27156"/>
                </a:lnTo>
                <a:cubicBezTo>
                  <a:pt x="26856" y="27469"/>
                  <a:pt x="27620" y="27612"/>
                  <a:pt x="28336" y="27612"/>
                </a:cubicBezTo>
                <a:cubicBezTo>
                  <a:pt x="32416" y="27612"/>
                  <a:pt x="34925" y="22988"/>
                  <a:pt x="32363" y="19175"/>
                </a:cubicBezTo>
                <a:cubicBezTo>
                  <a:pt x="31803" y="18257"/>
                  <a:pt x="31242" y="17697"/>
                  <a:pt x="30398" y="17072"/>
                </a:cubicBezTo>
                <a:lnTo>
                  <a:pt x="30398" y="17072"/>
                </a:lnTo>
                <a:cubicBezTo>
                  <a:pt x="30602" y="17152"/>
                  <a:pt x="30888" y="17191"/>
                  <a:pt x="31206" y="17191"/>
                </a:cubicBezTo>
                <a:cubicBezTo>
                  <a:pt x="31988" y="17191"/>
                  <a:pt x="32963" y="16956"/>
                  <a:pt x="33401" y="16512"/>
                </a:cubicBezTo>
                <a:cubicBezTo>
                  <a:pt x="35818" y="14035"/>
                  <a:pt x="34200" y="10336"/>
                  <a:pt x="30900" y="10336"/>
                </a:cubicBezTo>
                <a:cubicBezTo>
                  <a:pt x="30627" y="10336"/>
                  <a:pt x="30343" y="10361"/>
                  <a:pt x="30049" y="10414"/>
                </a:cubicBezTo>
                <a:cubicBezTo>
                  <a:pt x="30967" y="9294"/>
                  <a:pt x="32225" y="7613"/>
                  <a:pt x="32225" y="6144"/>
                </a:cubicBezTo>
                <a:cubicBezTo>
                  <a:pt x="32364" y="2583"/>
                  <a:pt x="28693" y="0"/>
                  <a:pt x="25292" y="0"/>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0" name="Google Shape;600;p24"/>
          <p:cNvSpPr txBox="1"/>
          <p:nvPr/>
        </p:nvSpPr>
        <p:spPr>
          <a:xfrm>
            <a:off x="132462" y="1111738"/>
            <a:ext cx="473100" cy="450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2000">
                <a:solidFill>
                  <a:srgbClr val="E29578"/>
                </a:solidFill>
                <a:latin typeface="Life Savers"/>
                <a:ea typeface="Life Savers"/>
                <a:cs typeface="Life Savers"/>
                <a:sym typeface="Life Savers"/>
              </a:rPr>
              <a:t>1</a:t>
            </a:r>
            <a:endParaRPr b="1" sz="2000">
              <a:solidFill>
                <a:srgbClr val="E29578"/>
              </a:solidFill>
              <a:latin typeface="Life Savers"/>
              <a:ea typeface="Life Savers"/>
              <a:cs typeface="Life Savers"/>
              <a:sym typeface="Life Savers"/>
            </a:endParaRPr>
          </a:p>
        </p:txBody>
      </p:sp>
      <p:cxnSp>
        <p:nvCxnSpPr>
          <p:cNvPr id="601" name="Google Shape;601;p24"/>
          <p:cNvCxnSpPr/>
          <p:nvPr/>
        </p:nvCxnSpPr>
        <p:spPr>
          <a:xfrm>
            <a:off x="1146975" y="3130736"/>
            <a:ext cx="2273100" cy="0"/>
          </a:xfrm>
          <a:prstGeom prst="straightConnector1">
            <a:avLst/>
          </a:prstGeom>
          <a:noFill/>
          <a:ln cap="flat" cmpd="sng" w="19050">
            <a:solidFill>
              <a:srgbClr val="7ECCC6"/>
            </a:solidFill>
            <a:prstDash val="dash"/>
            <a:round/>
            <a:headEnd len="med" w="med" type="none"/>
            <a:tailEnd len="med" w="med" type="none"/>
          </a:ln>
        </p:spPr>
      </p:cxnSp>
      <p:sp>
        <p:nvSpPr>
          <p:cNvPr id="602" name="Google Shape;602;p24"/>
          <p:cNvSpPr txBox="1"/>
          <p:nvPr/>
        </p:nvSpPr>
        <p:spPr>
          <a:xfrm>
            <a:off x="356837" y="3256288"/>
            <a:ext cx="473100" cy="450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2000">
                <a:solidFill>
                  <a:srgbClr val="E29578"/>
                </a:solidFill>
                <a:latin typeface="Life Savers"/>
                <a:ea typeface="Life Savers"/>
                <a:cs typeface="Life Savers"/>
                <a:sym typeface="Life Savers"/>
              </a:rPr>
              <a:t>2</a:t>
            </a:r>
            <a:endParaRPr b="1" sz="2000">
              <a:solidFill>
                <a:srgbClr val="E29578"/>
              </a:solidFill>
              <a:latin typeface="Life Savers"/>
              <a:ea typeface="Life Savers"/>
              <a:cs typeface="Life Savers"/>
              <a:sym typeface="Life Savers"/>
            </a:endParaRPr>
          </a:p>
        </p:txBody>
      </p:sp>
      <p:cxnSp>
        <p:nvCxnSpPr>
          <p:cNvPr id="603" name="Google Shape;603;p24"/>
          <p:cNvCxnSpPr/>
          <p:nvPr/>
        </p:nvCxnSpPr>
        <p:spPr>
          <a:xfrm>
            <a:off x="1092288" y="5412302"/>
            <a:ext cx="2273100" cy="0"/>
          </a:xfrm>
          <a:prstGeom prst="straightConnector1">
            <a:avLst/>
          </a:prstGeom>
          <a:noFill/>
          <a:ln cap="flat" cmpd="sng" w="19050">
            <a:solidFill>
              <a:srgbClr val="7ECCC6"/>
            </a:solidFill>
            <a:prstDash val="dash"/>
            <a:round/>
            <a:headEnd len="med" w="med" type="none"/>
            <a:tailEnd len="med" w="med" type="none"/>
          </a:ln>
        </p:spPr>
      </p:cxnSp>
      <p:sp>
        <p:nvSpPr>
          <p:cNvPr id="604" name="Google Shape;604;p24"/>
          <p:cNvSpPr txBox="1"/>
          <p:nvPr/>
        </p:nvSpPr>
        <p:spPr>
          <a:xfrm>
            <a:off x="1055763" y="3182463"/>
            <a:ext cx="2455500" cy="318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1600"/>
              </a:spcAft>
              <a:buNone/>
            </a:pPr>
            <a:r>
              <a:rPr b="1" lang="en-GB">
                <a:solidFill>
                  <a:srgbClr val="000000"/>
                </a:solidFill>
                <a:latin typeface="Mada"/>
                <a:ea typeface="Mada"/>
                <a:cs typeface="Mada"/>
                <a:sym typeface="Mada"/>
              </a:rPr>
              <a:t>Contaminated “Dirty”:</a:t>
            </a:r>
            <a:r>
              <a:rPr lang="en-GB">
                <a:solidFill>
                  <a:srgbClr val="1D2542"/>
                </a:solidFill>
                <a:latin typeface="Lato"/>
                <a:ea typeface="Lato"/>
                <a:cs typeface="Lato"/>
                <a:sym typeface="Lato"/>
              </a:rPr>
              <a:t> </a:t>
            </a:r>
            <a:endParaRPr>
              <a:solidFill>
                <a:srgbClr val="1D2542"/>
              </a:solidFill>
              <a:latin typeface="Lato"/>
              <a:ea typeface="Lato"/>
              <a:cs typeface="Lato"/>
              <a:sym typeface="Lato"/>
            </a:endParaRPr>
          </a:p>
        </p:txBody>
      </p:sp>
      <p:sp>
        <p:nvSpPr>
          <p:cNvPr id="605" name="Google Shape;605;p24"/>
          <p:cNvSpPr txBox="1"/>
          <p:nvPr/>
        </p:nvSpPr>
        <p:spPr>
          <a:xfrm>
            <a:off x="4488975" y="1033745"/>
            <a:ext cx="2455500" cy="318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1600"/>
              </a:spcAft>
              <a:buNone/>
            </a:pPr>
            <a:r>
              <a:rPr b="1" lang="en-GB">
                <a:latin typeface="Mada"/>
                <a:ea typeface="Mada"/>
                <a:cs typeface="Mada"/>
                <a:sym typeface="Mada"/>
              </a:rPr>
              <a:t>Clean-contaminated:</a:t>
            </a:r>
            <a:endParaRPr b="1">
              <a:solidFill>
                <a:srgbClr val="1D2542"/>
              </a:solidFill>
              <a:latin typeface="Lato"/>
              <a:ea typeface="Lato"/>
              <a:cs typeface="Lato"/>
              <a:sym typeface="Lato"/>
            </a:endParaRPr>
          </a:p>
        </p:txBody>
      </p:sp>
      <p:sp>
        <p:nvSpPr>
          <p:cNvPr id="606" name="Google Shape;606;p24"/>
          <p:cNvSpPr/>
          <p:nvPr/>
        </p:nvSpPr>
        <p:spPr>
          <a:xfrm>
            <a:off x="3715961" y="1050525"/>
            <a:ext cx="621281" cy="572680"/>
          </a:xfrm>
          <a:custGeom>
            <a:rect b="b" l="l" r="r" t="t"/>
            <a:pathLst>
              <a:path extrusionOk="0" h="33017" w="35819">
                <a:moveTo>
                  <a:pt x="25292" y="0"/>
                </a:moveTo>
                <a:cubicBezTo>
                  <a:pt x="23536" y="0"/>
                  <a:pt x="21852" y="689"/>
                  <a:pt x="20801" y="2287"/>
                </a:cubicBezTo>
                <a:lnTo>
                  <a:pt x="20874" y="2424"/>
                </a:lnTo>
                <a:cubicBezTo>
                  <a:pt x="20021" y="1374"/>
                  <a:pt x="18570" y="842"/>
                  <a:pt x="17137" y="842"/>
                </a:cubicBezTo>
                <a:cubicBezTo>
                  <a:pt x="15035" y="842"/>
                  <a:pt x="12972" y="1985"/>
                  <a:pt x="12885" y="4316"/>
                </a:cubicBezTo>
                <a:cubicBezTo>
                  <a:pt x="11534" y="3564"/>
                  <a:pt x="10172" y="3227"/>
                  <a:pt x="8901" y="3227"/>
                </a:cubicBezTo>
                <a:cubicBezTo>
                  <a:pt x="3775" y="3227"/>
                  <a:pt x="116" y="8697"/>
                  <a:pt x="4546" y="14473"/>
                </a:cubicBezTo>
                <a:cubicBezTo>
                  <a:pt x="698" y="18330"/>
                  <a:pt x="0" y="25549"/>
                  <a:pt x="6373" y="27229"/>
                </a:cubicBezTo>
                <a:cubicBezTo>
                  <a:pt x="6675" y="27313"/>
                  <a:pt x="7005" y="27348"/>
                  <a:pt x="7349" y="27348"/>
                </a:cubicBezTo>
                <a:cubicBezTo>
                  <a:pt x="8440" y="27348"/>
                  <a:pt x="9672" y="26990"/>
                  <a:pt x="10580" y="26669"/>
                </a:cubicBezTo>
                <a:cubicBezTo>
                  <a:pt x="11693" y="30240"/>
                  <a:pt x="15756" y="33017"/>
                  <a:pt x="19594" y="33017"/>
                </a:cubicBezTo>
                <a:cubicBezTo>
                  <a:pt x="21551" y="33017"/>
                  <a:pt x="23449" y="32295"/>
                  <a:pt x="24869" y="30590"/>
                </a:cubicBezTo>
                <a:cubicBezTo>
                  <a:pt x="25640" y="29681"/>
                  <a:pt x="26063" y="28487"/>
                  <a:pt x="26136" y="27303"/>
                </a:cubicBezTo>
                <a:lnTo>
                  <a:pt x="26063" y="27156"/>
                </a:lnTo>
                <a:lnTo>
                  <a:pt x="26063" y="27156"/>
                </a:lnTo>
                <a:cubicBezTo>
                  <a:pt x="26856" y="27469"/>
                  <a:pt x="27620" y="27612"/>
                  <a:pt x="28336" y="27612"/>
                </a:cubicBezTo>
                <a:cubicBezTo>
                  <a:pt x="32416" y="27612"/>
                  <a:pt x="34925" y="22988"/>
                  <a:pt x="32363" y="19175"/>
                </a:cubicBezTo>
                <a:cubicBezTo>
                  <a:pt x="31803" y="18257"/>
                  <a:pt x="31242" y="17697"/>
                  <a:pt x="30398" y="17072"/>
                </a:cubicBezTo>
                <a:lnTo>
                  <a:pt x="30398" y="17072"/>
                </a:lnTo>
                <a:cubicBezTo>
                  <a:pt x="30602" y="17152"/>
                  <a:pt x="30888" y="17191"/>
                  <a:pt x="31206" y="17191"/>
                </a:cubicBezTo>
                <a:cubicBezTo>
                  <a:pt x="31988" y="17191"/>
                  <a:pt x="32963" y="16956"/>
                  <a:pt x="33401" y="16512"/>
                </a:cubicBezTo>
                <a:cubicBezTo>
                  <a:pt x="35818" y="14035"/>
                  <a:pt x="34200" y="10336"/>
                  <a:pt x="30900" y="10336"/>
                </a:cubicBezTo>
                <a:cubicBezTo>
                  <a:pt x="30627" y="10336"/>
                  <a:pt x="30343" y="10361"/>
                  <a:pt x="30049" y="10414"/>
                </a:cubicBezTo>
                <a:cubicBezTo>
                  <a:pt x="30967" y="9294"/>
                  <a:pt x="32225" y="7613"/>
                  <a:pt x="32225" y="6144"/>
                </a:cubicBezTo>
                <a:cubicBezTo>
                  <a:pt x="32364" y="2583"/>
                  <a:pt x="28693" y="0"/>
                  <a:pt x="25292" y="0"/>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7" name="Google Shape;607;p24"/>
          <p:cNvSpPr/>
          <p:nvPr/>
        </p:nvSpPr>
        <p:spPr>
          <a:xfrm>
            <a:off x="3909386" y="3139263"/>
            <a:ext cx="621281" cy="572680"/>
          </a:xfrm>
          <a:custGeom>
            <a:rect b="b" l="l" r="r" t="t"/>
            <a:pathLst>
              <a:path extrusionOk="0" h="33017" w="35819">
                <a:moveTo>
                  <a:pt x="25292" y="0"/>
                </a:moveTo>
                <a:cubicBezTo>
                  <a:pt x="23536" y="0"/>
                  <a:pt x="21852" y="689"/>
                  <a:pt x="20801" y="2287"/>
                </a:cubicBezTo>
                <a:lnTo>
                  <a:pt x="20874" y="2424"/>
                </a:lnTo>
                <a:cubicBezTo>
                  <a:pt x="20021" y="1374"/>
                  <a:pt x="18570" y="842"/>
                  <a:pt x="17137" y="842"/>
                </a:cubicBezTo>
                <a:cubicBezTo>
                  <a:pt x="15035" y="842"/>
                  <a:pt x="12972" y="1985"/>
                  <a:pt x="12885" y="4316"/>
                </a:cubicBezTo>
                <a:cubicBezTo>
                  <a:pt x="11534" y="3564"/>
                  <a:pt x="10172" y="3227"/>
                  <a:pt x="8901" y="3227"/>
                </a:cubicBezTo>
                <a:cubicBezTo>
                  <a:pt x="3775" y="3227"/>
                  <a:pt x="116" y="8697"/>
                  <a:pt x="4546" y="14473"/>
                </a:cubicBezTo>
                <a:cubicBezTo>
                  <a:pt x="698" y="18330"/>
                  <a:pt x="0" y="25549"/>
                  <a:pt x="6373" y="27229"/>
                </a:cubicBezTo>
                <a:cubicBezTo>
                  <a:pt x="6675" y="27313"/>
                  <a:pt x="7005" y="27348"/>
                  <a:pt x="7349" y="27348"/>
                </a:cubicBezTo>
                <a:cubicBezTo>
                  <a:pt x="8440" y="27348"/>
                  <a:pt x="9672" y="26990"/>
                  <a:pt x="10580" y="26669"/>
                </a:cubicBezTo>
                <a:cubicBezTo>
                  <a:pt x="11693" y="30240"/>
                  <a:pt x="15756" y="33017"/>
                  <a:pt x="19594" y="33017"/>
                </a:cubicBezTo>
                <a:cubicBezTo>
                  <a:pt x="21551" y="33017"/>
                  <a:pt x="23449" y="32295"/>
                  <a:pt x="24869" y="30590"/>
                </a:cubicBezTo>
                <a:cubicBezTo>
                  <a:pt x="25640" y="29681"/>
                  <a:pt x="26063" y="28487"/>
                  <a:pt x="26136" y="27303"/>
                </a:cubicBezTo>
                <a:lnTo>
                  <a:pt x="26063" y="27156"/>
                </a:lnTo>
                <a:lnTo>
                  <a:pt x="26063" y="27156"/>
                </a:lnTo>
                <a:cubicBezTo>
                  <a:pt x="26856" y="27469"/>
                  <a:pt x="27620" y="27612"/>
                  <a:pt x="28336" y="27612"/>
                </a:cubicBezTo>
                <a:cubicBezTo>
                  <a:pt x="32416" y="27612"/>
                  <a:pt x="34925" y="22988"/>
                  <a:pt x="32363" y="19175"/>
                </a:cubicBezTo>
                <a:cubicBezTo>
                  <a:pt x="31803" y="18257"/>
                  <a:pt x="31242" y="17697"/>
                  <a:pt x="30398" y="17072"/>
                </a:cubicBezTo>
                <a:lnTo>
                  <a:pt x="30398" y="17072"/>
                </a:lnTo>
                <a:cubicBezTo>
                  <a:pt x="30602" y="17152"/>
                  <a:pt x="30888" y="17191"/>
                  <a:pt x="31206" y="17191"/>
                </a:cubicBezTo>
                <a:cubicBezTo>
                  <a:pt x="31988" y="17191"/>
                  <a:pt x="32963" y="16956"/>
                  <a:pt x="33401" y="16512"/>
                </a:cubicBezTo>
                <a:cubicBezTo>
                  <a:pt x="35818" y="14035"/>
                  <a:pt x="34200" y="10336"/>
                  <a:pt x="30900" y="10336"/>
                </a:cubicBezTo>
                <a:cubicBezTo>
                  <a:pt x="30627" y="10336"/>
                  <a:pt x="30343" y="10361"/>
                  <a:pt x="30049" y="10414"/>
                </a:cubicBezTo>
                <a:cubicBezTo>
                  <a:pt x="30967" y="9294"/>
                  <a:pt x="32225" y="7613"/>
                  <a:pt x="32225" y="6144"/>
                </a:cubicBezTo>
                <a:cubicBezTo>
                  <a:pt x="32364" y="2583"/>
                  <a:pt x="28693" y="0"/>
                  <a:pt x="25292" y="0"/>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8" name="Google Shape;608;p24"/>
          <p:cNvSpPr txBox="1"/>
          <p:nvPr/>
        </p:nvSpPr>
        <p:spPr>
          <a:xfrm>
            <a:off x="3790062" y="1111738"/>
            <a:ext cx="473100" cy="450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2000">
                <a:solidFill>
                  <a:srgbClr val="E29578"/>
                </a:solidFill>
                <a:latin typeface="Life Savers"/>
                <a:ea typeface="Life Savers"/>
                <a:cs typeface="Life Savers"/>
                <a:sym typeface="Life Savers"/>
              </a:rPr>
              <a:t>3</a:t>
            </a:r>
            <a:endParaRPr b="1" sz="2000">
              <a:solidFill>
                <a:srgbClr val="E29578"/>
              </a:solidFill>
              <a:latin typeface="Life Savers"/>
              <a:ea typeface="Life Savers"/>
              <a:cs typeface="Life Savers"/>
              <a:sym typeface="Life Savers"/>
            </a:endParaRPr>
          </a:p>
        </p:txBody>
      </p:sp>
      <p:cxnSp>
        <p:nvCxnSpPr>
          <p:cNvPr id="609" name="Google Shape;609;p24"/>
          <p:cNvCxnSpPr/>
          <p:nvPr/>
        </p:nvCxnSpPr>
        <p:spPr>
          <a:xfrm>
            <a:off x="4833450" y="3163225"/>
            <a:ext cx="2273100" cy="0"/>
          </a:xfrm>
          <a:prstGeom prst="straightConnector1">
            <a:avLst/>
          </a:prstGeom>
          <a:noFill/>
          <a:ln cap="flat" cmpd="sng" w="19050">
            <a:solidFill>
              <a:srgbClr val="7ECCC6"/>
            </a:solidFill>
            <a:prstDash val="dash"/>
            <a:round/>
            <a:headEnd len="med" w="med" type="none"/>
            <a:tailEnd len="med" w="med" type="none"/>
          </a:ln>
        </p:spPr>
      </p:cxnSp>
      <p:sp>
        <p:nvSpPr>
          <p:cNvPr id="610" name="Google Shape;610;p24"/>
          <p:cNvSpPr txBox="1"/>
          <p:nvPr/>
        </p:nvSpPr>
        <p:spPr>
          <a:xfrm>
            <a:off x="3983475" y="3207575"/>
            <a:ext cx="473100" cy="450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2000">
                <a:solidFill>
                  <a:srgbClr val="E29578"/>
                </a:solidFill>
                <a:latin typeface="Life Savers"/>
                <a:ea typeface="Life Savers"/>
                <a:cs typeface="Life Savers"/>
                <a:sym typeface="Life Savers"/>
              </a:rPr>
              <a:t>4</a:t>
            </a:r>
            <a:endParaRPr b="1" sz="2000">
              <a:solidFill>
                <a:srgbClr val="E29578"/>
              </a:solidFill>
              <a:latin typeface="Life Savers"/>
              <a:ea typeface="Life Savers"/>
              <a:cs typeface="Life Savers"/>
              <a:sym typeface="Life Savers"/>
            </a:endParaRPr>
          </a:p>
        </p:txBody>
      </p:sp>
      <p:cxnSp>
        <p:nvCxnSpPr>
          <p:cNvPr id="611" name="Google Shape;611;p24"/>
          <p:cNvCxnSpPr/>
          <p:nvPr/>
        </p:nvCxnSpPr>
        <p:spPr>
          <a:xfrm>
            <a:off x="4791163" y="5412302"/>
            <a:ext cx="2273100" cy="0"/>
          </a:xfrm>
          <a:prstGeom prst="straightConnector1">
            <a:avLst/>
          </a:prstGeom>
          <a:noFill/>
          <a:ln cap="flat" cmpd="sng" w="19050">
            <a:solidFill>
              <a:srgbClr val="7ECCC6"/>
            </a:solidFill>
            <a:prstDash val="dash"/>
            <a:round/>
            <a:headEnd len="med" w="med" type="none"/>
            <a:tailEnd len="med" w="med" type="none"/>
          </a:ln>
        </p:spPr>
      </p:cxnSp>
      <p:sp>
        <p:nvSpPr>
          <p:cNvPr id="612" name="Google Shape;612;p24"/>
          <p:cNvSpPr txBox="1"/>
          <p:nvPr/>
        </p:nvSpPr>
        <p:spPr>
          <a:xfrm>
            <a:off x="4682400" y="3173790"/>
            <a:ext cx="2455500" cy="450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1600"/>
              </a:spcAft>
              <a:buNone/>
            </a:pPr>
            <a:r>
              <a:rPr b="1" lang="en-GB">
                <a:latin typeface="Mada"/>
                <a:ea typeface="Mada"/>
                <a:cs typeface="Mada"/>
                <a:sym typeface="Mada"/>
              </a:rPr>
              <a:t>Infected:</a:t>
            </a:r>
            <a:r>
              <a:rPr b="1" lang="en-GB">
                <a:solidFill>
                  <a:srgbClr val="1D2542"/>
                </a:solidFill>
                <a:latin typeface="Lato"/>
                <a:ea typeface="Lato"/>
                <a:cs typeface="Lato"/>
                <a:sym typeface="Lato"/>
              </a:rPr>
              <a:t> </a:t>
            </a:r>
            <a:endParaRPr b="1">
              <a:solidFill>
                <a:srgbClr val="1D2542"/>
              </a:solidFill>
              <a:latin typeface="Lato"/>
              <a:ea typeface="Lato"/>
              <a:cs typeface="Lato"/>
              <a:sym typeface="Lato"/>
            </a:endParaRPr>
          </a:p>
        </p:txBody>
      </p:sp>
      <p:sp>
        <p:nvSpPr>
          <p:cNvPr id="613" name="Google Shape;613;p24"/>
          <p:cNvSpPr txBox="1"/>
          <p:nvPr/>
        </p:nvSpPr>
        <p:spPr>
          <a:xfrm>
            <a:off x="-28500" y="182775"/>
            <a:ext cx="7440600" cy="852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2200">
                <a:solidFill>
                  <a:srgbClr val="006D77"/>
                </a:solidFill>
                <a:latin typeface="Lora"/>
                <a:ea typeface="Lora"/>
                <a:cs typeface="Lora"/>
                <a:sym typeface="Lora"/>
              </a:rPr>
              <a:t>C</a:t>
            </a:r>
            <a:r>
              <a:rPr b="1" lang="en-GB" sz="2200">
                <a:solidFill>
                  <a:srgbClr val="006D77"/>
                </a:solidFill>
                <a:latin typeface="Lora"/>
                <a:ea typeface="Lora"/>
                <a:cs typeface="Lora"/>
                <a:sym typeface="Lora"/>
              </a:rPr>
              <a:t>lassification of contamination in Surgical wounds</a:t>
            </a:r>
            <a:r>
              <a:rPr b="1" lang="en-GB" sz="2200">
                <a:solidFill>
                  <a:srgbClr val="006D77"/>
                </a:solidFill>
                <a:latin typeface="Lora"/>
                <a:ea typeface="Lora"/>
                <a:cs typeface="Lora"/>
                <a:sym typeface="Lora"/>
              </a:rPr>
              <a:t>    </a:t>
            </a:r>
            <a:r>
              <a:rPr b="1" lang="en-GB" sz="1800">
                <a:solidFill>
                  <a:srgbClr val="6AA84F"/>
                </a:solidFill>
                <a:latin typeface="Lora"/>
                <a:ea typeface="Lora"/>
                <a:cs typeface="Lora"/>
                <a:sym typeface="Lora"/>
              </a:rPr>
              <a:t>(WHO classification of wound)</a:t>
            </a:r>
            <a:r>
              <a:rPr b="1" lang="en-GB" sz="2200">
                <a:solidFill>
                  <a:srgbClr val="006D77"/>
                </a:solidFill>
                <a:latin typeface="Lora"/>
                <a:ea typeface="Lora"/>
                <a:cs typeface="Lora"/>
                <a:sym typeface="Lora"/>
              </a:rPr>
              <a:t>:</a:t>
            </a:r>
            <a:endParaRPr b="1" sz="2200">
              <a:latin typeface="Lora"/>
              <a:ea typeface="Lora"/>
              <a:cs typeface="Lora"/>
              <a:sym typeface="Lora"/>
            </a:endParaRPr>
          </a:p>
          <a:p>
            <a:pPr indent="0" lvl="0" marL="0" rtl="0" algn="ctr">
              <a:spcBef>
                <a:spcPts val="0"/>
              </a:spcBef>
              <a:spcAft>
                <a:spcPts val="0"/>
              </a:spcAft>
              <a:buNone/>
            </a:pPr>
            <a:r>
              <a:t/>
            </a:r>
            <a:endParaRPr b="1" sz="2200">
              <a:solidFill>
                <a:srgbClr val="006D77"/>
              </a:solidFill>
              <a:latin typeface="Lora"/>
              <a:ea typeface="Lora"/>
              <a:cs typeface="Lora"/>
              <a:sym typeface="Lora"/>
            </a:endParaRPr>
          </a:p>
          <a:p>
            <a:pPr indent="0" lvl="0" marL="0" rtl="0" algn="ctr">
              <a:spcBef>
                <a:spcPts val="0"/>
              </a:spcBef>
              <a:spcAft>
                <a:spcPts val="0"/>
              </a:spcAft>
              <a:buNone/>
            </a:pPr>
            <a:r>
              <a:t/>
            </a:r>
            <a:endParaRPr sz="2200"/>
          </a:p>
        </p:txBody>
      </p:sp>
      <p:cxnSp>
        <p:nvCxnSpPr>
          <p:cNvPr id="614" name="Google Shape;614;p24"/>
          <p:cNvCxnSpPr/>
          <p:nvPr/>
        </p:nvCxnSpPr>
        <p:spPr>
          <a:xfrm flipH="1" rot="10800000">
            <a:off x="1431063" y="1029375"/>
            <a:ext cx="4475100" cy="2400"/>
          </a:xfrm>
          <a:prstGeom prst="straightConnector1">
            <a:avLst/>
          </a:prstGeom>
          <a:noFill/>
          <a:ln cap="flat" cmpd="sng" w="19050">
            <a:solidFill>
              <a:srgbClr val="83C5BE"/>
            </a:solidFill>
            <a:prstDash val="solid"/>
            <a:round/>
            <a:headEnd len="med" w="med" type="oval"/>
            <a:tailEnd len="med" w="med" type="oval"/>
          </a:ln>
        </p:spPr>
      </p:cxnSp>
      <p:sp>
        <p:nvSpPr>
          <p:cNvPr id="615" name="Google Shape;615;p24"/>
          <p:cNvSpPr/>
          <p:nvPr/>
        </p:nvSpPr>
        <p:spPr>
          <a:xfrm>
            <a:off x="773106" y="4285988"/>
            <a:ext cx="213300" cy="192300"/>
          </a:xfrm>
          <a:prstGeom prst="star5">
            <a:avLst>
              <a:gd fmla="val 19098" name="adj"/>
              <a:gd fmla="val 105146" name="hf"/>
              <a:gd fmla="val 110557" name="vf"/>
            </a:avLst>
          </a:prstGeom>
          <a:solidFill>
            <a:srgbClr val="F1C232"/>
          </a:solidFill>
          <a:ln cap="flat" cmpd="sng" w="9525">
            <a:solidFill>
              <a:srgbClr val="F1C23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6" name="Google Shape;616;p24"/>
          <p:cNvSpPr/>
          <p:nvPr/>
        </p:nvSpPr>
        <p:spPr>
          <a:xfrm>
            <a:off x="679643" y="1960300"/>
            <a:ext cx="213300" cy="192300"/>
          </a:xfrm>
          <a:prstGeom prst="star5">
            <a:avLst>
              <a:gd fmla="val 19098" name="adj"/>
              <a:gd fmla="val 105146" name="hf"/>
              <a:gd fmla="val 110557" name="vf"/>
            </a:avLst>
          </a:prstGeom>
          <a:solidFill>
            <a:srgbClr val="F1C232"/>
          </a:solidFill>
          <a:ln cap="flat" cmpd="sng" w="9525">
            <a:solidFill>
              <a:srgbClr val="F1C23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7" name="Google Shape;617;p24"/>
          <p:cNvSpPr/>
          <p:nvPr/>
        </p:nvSpPr>
        <p:spPr>
          <a:xfrm>
            <a:off x="4244440" y="2139750"/>
            <a:ext cx="228300" cy="192300"/>
          </a:xfrm>
          <a:prstGeom prst="star5">
            <a:avLst>
              <a:gd fmla="val 19098" name="adj"/>
              <a:gd fmla="val 105146" name="hf"/>
              <a:gd fmla="val 110557" name="vf"/>
            </a:avLst>
          </a:prstGeom>
          <a:solidFill>
            <a:srgbClr val="F1C232"/>
          </a:solidFill>
          <a:ln cap="flat" cmpd="sng" w="9525">
            <a:solidFill>
              <a:srgbClr val="F1C23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8" name="Google Shape;618;p24"/>
          <p:cNvSpPr/>
          <p:nvPr/>
        </p:nvSpPr>
        <p:spPr>
          <a:xfrm>
            <a:off x="4561618" y="4285988"/>
            <a:ext cx="213300" cy="192300"/>
          </a:xfrm>
          <a:prstGeom prst="star5">
            <a:avLst>
              <a:gd fmla="val 19098" name="adj"/>
              <a:gd fmla="val 105146" name="hf"/>
              <a:gd fmla="val 110557" name="vf"/>
            </a:avLst>
          </a:prstGeom>
          <a:solidFill>
            <a:srgbClr val="F1C232"/>
          </a:solidFill>
          <a:ln cap="flat" cmpd="sng" w="9525">
            <a:solidFill>
              <a:srgbClr val="F1C23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2" name="Shape 622"/>
        <p:cNvGrpSpPr/>
        <p:nvPr/>
      </p:nvGrpSpPr>
      <p:grpSpPr>
        <a:xfrm>
          <a:off x="0" y="0"/>
          <a:ext cx="0" cy="0"/>
          <a:chOff x="0" y="0"/>
          <a:chExt cx="0" cy="0"/>
        </a:xfrm>
      </p:grpSpPr>
      <p:cxnSp>
        <p:nvCxnSpPr>
          <p:cNvPr id="623" name="Google Shape;623;p25"/>
          <p:cNvCxnSpPr>
            <a:stCxn id="624" idx="4"/>
            <a:endCxn id="625" idx="0"/>
          </p:cNvCxnSpPr>
          <p:nvPr/>
        </p:nvCxnSpPr>
        <p:spPr>
          <a:xfrm>
            <a:off x="365294" y="7914480"/>
            <a:ext cx="0" cy="414300"/>
          </a:xfrm>
          <a:prstGeom prst="straightConnector1">
            <a:avLst/>
          </a:prstGeom>
          <a:noFill/>
          <a:ln cap="flat" cmpd="sng" w="19050">
            <a:solidFill>
              <a:srgbClr val="83C5BE"/>
            </a:solidFill>
            <a:prstDash val="dash"/>
            <a:round/>
            <a:headEnd len="med" w="med" type="none"/>
            <a:tailEnd len="med" w="med" type="none"/>
          </a:ln>
        </p:spPr>
      </p:cxnSp>
      <p:sp>
        <p:nvSpPr>
          <p:cNvPr id="626" name="Google Shape;626;p25"/>
          <p:cNvSpPr/>
          <p:nvPr/>
        </p:nvSpPr>
        <p:spPr>
          <a:xfrm rot="10800000">
            <a:off x="75" y="-9525"/>
            <a:ext cx="7589400" cy="192300"/>
          </a:xfrm>
          <a:prstGeom prst="round2SameRect">
            <a:avLst>
              <a:gd fmla="val 50000" name="adj1"/>
              <a:gd fmla="val 0" name="adj2"/>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627" name="Google Shape;627;p25"/>
          <p:cNvCxnSpPr/>
          <p:nvPr/>
        </p:nvCxnSpPr>
        <p:spPr>
          <a:xfrm>
            <a:off x="1601311" y="802732"/>
            <a:ext cx="4536000" cy="3600"/>
          </a:xfrm>
          <a:prstGeom prst="straightConnector1">
            <a:avLst/>
          </a:prstGeom>
          <a:noFill/>
          <a:ln cap="flat" cmpd="sng" w="19050">
            <a:solidFill>
              <a:srgbClr val="83C5BE"/>
            </a:solidFill>
            <a:prstDash val="solid"/>
            <a:round/>
            <a:headEnd len="med" w="med" type="oval"/>
            <a:tailEnd len="med" w="med" type="oval"/>
          </a:ln>
        </p:spPr>
      </p:cxnSp>
      <p:sp>
        <p:nvSpPr>
          <p:cNvPr id="628" name="Google Shape;628;p25"/>
          <p:cNvSpPr txBox="1"/>
          <p:nvPr/>
        </p:nvSpPr>
        <p:spPr>
          <a:xfrm>
            <a:off x="1095673" y="325407"/>
            <a:ext cx="5525700" cy="389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2200">
                <a:solidFill>
                  <a:srgbClr val="006D77"/>
                </a:solidFill>
                <a:latin typeface="Lora"/>
                <a:ea typeface="Lora"/>
                <a:cs typeface="Lora"/>
                <a:sym typeface="Lora"/>
              </a:rPr>
              <a:t>Chronic wounds</a:t>
            </a:r>
            <a:endParaRPr sz="2200"/>
          </a:p>
        </p:txBody>
      </p:sp>
      <p:sp>
        <p:nvSpPr>
          <p:cNvPr id="629" name="Google Shape;629;p25"/>
          <p:cNvSpPr txBox="1"/>
          <p:nvPr/>
        </p:nvSpPr>
        <p:spPr>
          <a:xfrm>
            <a:off x="651431" y="894550"/>
            <a:ext cx="20748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800">
                <a:solidFill>
                  <a:srgbClr val="1C4588"/>
                </a:solidFill>
                <a:highlight>
                  <a:srgbClr val="EDF9F9"/>
                </a:highlight>
                <a:latin typeface="Lora"/>
                <a:ea typeface="Lora"/>
                <a:cs typeface="Lora"/>
                <a:sym typeface="Lora"/>
              </a:rPr>
              <a:t>Ischemic ulcer</a:t>
            </a:r>
            <a:endParaRPr b="1" sz="1800">
              <a:solidFill>
                <a:srgbClr val="1C4588"/>
              </a:solidFill>
              <a:highlight>
                <a:srgbClr val="EDF9F9"/>
              </a:highlight>
              <a:latin typeface="Lora"/>
              <a:ea typeface="Lora"/>
              <a:cs typeface="Lora"/>
              <a:sym typeface="Lora"/>
            </a:endParaRPr>
          </a:p>
        </p:txBody>
      </p:sp>
      <p:grpSp>
        <p:nvGrpSpPr>
          <p:cNvPr id="630" name="Google Shape;630;p25"/>
          <p:cNvGrpSpPr/>
          <p:nvPr/>
        </p:nvGrpSpPr>
        <p:grpSpPr>
          <a:xfrm>
            <a:off x="184231" y="894540"/>
            <a:ext cx="467181" cy="476434"/>
            <a:chOff x="2410712" y="2415450"/>
            <a:chExt cx="312600" cy="312600"/>
          </a:xfrm>
        </p:grpSpPr>
        <p:sp>
          <p:nvSpPr>
            <p:cNvPr id="631" name="Google Shape;631;p25"/>
            <p:cNvSpPr/>
            <p:nvPr/>
          </p:nvSpPr>
          <p:spPr>
            <a:xfrm>
              <a:off x="2410712" y="2415450"/>
              <a:ext cx="312600" cy="312600"/>
            </a:xfrm>
            <a:prstGeom prst="ellipse">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2" name="Google Shape;632;p25"/>
            <p:cNvSpPr/>
            <p:nvPr/>
          </p:nvSpPr>
          <p:spPr>
            <a:xfrm>
              <a:off x="2516612" y="2509951"/>
              <a:ext cx="100800" cy="123600"/>
            </a:xfrm>
            <a:prstGeom prst="chevron">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33" name="Google Shape;633;p25"/>
          <p:cNvSpPr txBox="1"/>
          <p:nvPr/>
        </p:nvSpPr>
        <p:spPr>
          <a:xfrm>
            <a:off x="-7154075" y="1736900"/>
            <a:ext cx="7046700" cy="6649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a:solidFill>
                  <a:srgbClr val="1C4588"/>
                </a:solidFill>
                <a:latin typeface="Mada"/>
                <a:ea typeface="Mada"/>
                <a:cs typeface="Mada"/>
                <a:sym typeface="Mada"/>
              </a:rPr>
              <a:t>This ulcer results from atherosclerosis of the main lower limb arteries or due to thromboembolic occlusion of theses arteries</a:t>
            </a:r>
            <a:endParaRPr>
              <a:solidFill>
                <a:srgbClr val="1C4588"/>
              </a:solidFill>
              <a:latin typeface="Mada"/>
              <a:ea typeface="Mada"/>
              <a:cs typeface="Mada"/>
              <a:sym typeface="Mada"/>
            </a:endParaRPr>
          </a:p>
          <a:p>
            <a:pPr indent="0" lvl="0" marL="0" rtl="0" algn="l">
              <a:spcBef>
                <a:spcPts val="0"/>
              </a:spcBef>
              <a:spcAft>
                <a:spcPts val="0"/>
              </a:spcAft>
              <a:buNone/>
            </a:pPr>
            <a:r>
              <a:rPr lang="en-GB">
                <a:solidFill>
                  <a:srgbClr val="1C4588"/>
                </a:solidFill>
                <a:latin typeface="Mada"/>
                <a:ea typeface="Mada"/>
                <a:cs typeface="Mada"/>
                <a:sym typeface="Mada"/>
              </a:rPr>
              <a:t>.</a:t>
            </a:r>
            <a:endParaRPr>
              <a:solidFill>
                <a:srgbClr val="1C4588"/>
              </a:solidFill>
              <a:latin typeface="Mada"/>
              <a:ea typeface="Mada"/>
              <a:cs typeface="Mada"/>
              <a:sym typeface="Mada"/>
            </a:endParaRPr>
          </a:p>
          <a:p>
            <a:pPr indent="0" lvl="0" marL="0" rtl="0" algn="l">
              <a:spcBef>
                <a:spcPts val="0"/>
              </a:spcBef>
              <a:spcAft>
                <a:spcPts val="0"/>
              </a:spcAft>
              <a:buNone/>
            </a:pPr>
            <a:r>
              <a:rPr lang="en-GB">
                <a:solidFill>
                  <a:srgbClr val="1C4588"/>
                </a:solidFill>
                <a:latin typeface="Mada"/>
                <a:ea typeface="Mada"/>
                <a:cs typeface="Mada"/>
                <a:sym typeface="Mada"/>
              </a:rPr>
              <a:t> Ischemic ulcer contains little granulation tissue, indicating impairment of healing process with exposure of deep structures such as bones, tendons, and joints with black </a:t>
            </a:r>
            <a:r>
              <a:rPr lang="en-GB">
                <a:solidFill>
                  <a:srgbClr val="1C4588"/>
                </a:solidFill>
                <a:latin typeface="Mada"/>
                <a:ea typeface="Mada"/>
                <a:cs typeface="Mada"/>
                <a:sym typeface="Mada"/>
              </a:rPr>
              <a:t>mummified</a:t>
            </a:r>
            <a:r>
              <a:rPr lang="en-GB">
                <a:solidFill>
                  <a:srgbClr val="1C4588"/>
                </a:solidFill>
                <a:latin typeface="Mada"/>
                <a:ea typeface="Mada"/>
                <a:cs typeface="Mada"/>
                <a:sym typeface="Mada"/>
              </a:rPr>
              <a:t> (dry gangrene) or black suppurative (wet gangrene) tissues.</a:t>
            </a:r>
            <a:endParaRPr>
              <a:solidFill>
                <a:srgbClr val="1C4588"/>
              </a:solidFill>
              <a:latin typeface="Mada"/>
              <a:ea typeface="Mada"/>
              <a:cs typeface="Mada"/>
              <a:sym typeface="Mada"/>
            </a:endParaRPr>
          </a:p>
          <a:p>
            <a:pPr indent="0" lvl="0" marL="0" rtl="0" algn="l">
              <a:spcBef>
                <a:spcPts val="0"/>
              </a:spcBef>
              <a:spcAft>
                <a:spcPts val="0"/>
              </a:spcAft>
              <a:buNone/>
            </a:pPr>
            <a:r>
              <a:t/>
            </a:r>
            <a:endParaRPr>
              <a:solidFill>
                <a:srgbClr val="1C4588"/>
              </a:solidFill>
              <a:latin typeface="Mada"/>
              <a:ea typeface="Mada"/>
              <a:cs typeface="Mada"/>
              <a:sym typeface="Mada"/>
            </a:endParaRPr>
          </a:p>
          <a:p>
            <a:pPr indent="0" lvl="0" marL="0" rtl="0" algn="l">
              <a:spcBef>
                <a:spcPts val="0"/>
              </a:spcBef>
              <a:spcAft>
                <a:spcPts val="0"/>
              </a:spcAft>
              <a:buNone/>
            </a:pPr>
            <a:r>
              <a:rPr lang="en-GB">
                <a:solidFill>
                  <a:srgbClr val="1C4588"/>
                </a:solidFill>
                <a:latin typeface="Mada"/>
                <a:ea typeface="Mada"/>
                <a:cs typeface="Mada"/>
                <a:sym typeface="Mada"/>
              </a:rPr>
              <a:t> Ischemic ulcer most commonly involves the toes but any part of the leg or foot can be affected. </a:t>
            </a:r>
            <a:endParaRPr>
              <a:solidFill>
                <a:srgbClr val="1C4588"/>
              </a:solidFill>
              <a:latin typeface="Mada"/>
              <a:ea typeface="Mada"/>
              <a:cs typeface="Mada"/>
              <a:sym typeface="Mada"/>
            </a:endParaRPr>
          </a:p>
          <a:p>
            <a:pPr indent="0" lvl="0" marL="0" rtl="0" algn="l">
              <a:spcBef>
                <a:spcPts val="0"/>
              </a:spcBef>
              <a:spcAft>
                <a:spcPts val="0"/>
              </a:spcAft>
              <a:buNone/>
            </a:pPr>
            <a:r>
              <a:t/>
            </a:r>
            <a:endParaRPr>
              <a:solidFill>
                <a:srgbClr val="1C4588"/>
              </a:solidFill>
              <a:latin typeface="Mada"/>
              <a:ea typeface="Mada"/>
              <a:cs typeface="Mada"/>
              <a:sym typeface="Mada"/>
            </a:endParaRPr>
          </a:p>
          <a:p>
            <a:pPr indent="0" lvl="0" marL="0" rtl="0" algn="l">
              <a:spcBef>
                <a:spcPts val="0"/>
              </a:spcBef>
              <a:spcAft>
                <a:spcPts val="0"/>
              </a:spcAft>
              <a:buNone/>
            </a:pPr>
            <a:r>
              <a:rPr lang="en-GB">
                <a:solidFill>
                  <a:srgbClr val="1C4588"/>
                </a:solidFill>
                <a:latin typeface="Mada"/>
                <a:ea typeface="Mada"/>
                <a:cs typeface="Mada"/>
                <a:sym typeface="Mada"/>
              </a:rPr>
              <a:t>Peripheral pulses (dorsalis pedis and posterior tibial) will be absent, but the evaluation with doppler ultrasound is more accurate. </a:t>
            </a:r>
            <a:endParaRPr>
              <a:solidFill>
                <a:srgbClr val="1C4588"/>
              </a:solidFill>
              <a:latin typeface="Mada"/>
              <a:ea typeface="Mada"/>
              <a:cs typeface="Mada"/>
              <a:sym typeface="Mada"/>
            </a:endParaRPr>
          </a:p>
          <a:p>
            <a:pPr indent="0" lvl="0" marL="0" rtl="0" algn="l">
              <a:spcBef>
                <a:spcPts val="0"/>
              </a:spcBef>
              <a:spcAft>
                <a:spcPts val="0"/>
              </a:spcAft>
              <a:buNone/>
            </a:pPr>
            <a:r>
              <a:t/>
            </a:r>
            <a:endParaRPr>
              <a:solidFill>
                <a:srgbClr val="1C4588"/>
              </a:solidFill>
              <a:latin typeface="Mada"/>
              <a:ea typeface="Mada"/>
              <a:cs typeface="Mada"/>
              <a:sym typeface="Mada"/>
            </a:endParaRPr>
          </a:p>
          <a:p>
            <a:pPr indent="0" lvl="0" marL="0" rtl="0" algn="l">
              <a:spcBef>
                <a:spcPts val="0"/>
              </a:spcBef>
              <a:spcAft>
                <a:spcPts val="0"/>
              </a:spcAft>
              <a:buNone/>
            </a:pPr>
            <a:r>
              <a:rPr lang="en-GB">
                <a:solidFill>
                  <a:srgbClr val="1C4588"/>
                </a:solidFill>
                <a:latin typeface="Mada"/>
                <a:ea typeface="Mada"/>
                <a:cs typeface="Mada"/>
                <a:sym typeface="Mada"/>
              </a:rPr>
              <a:t>Ischemia is the harbinger of limb loss due to infection when associated with diabetic ulcers.</a:t>
            </a:r>
            <a:endParaRPr>
              <a:solidFill>
                <a:srgbClr val="1C4588"/>
              </a:solidFill>
              <a:latin typeface="Mada"/>
              <a:ea typeface="Mada"/>
              <a:cs typeface="Mada"/>
              <a:sym typeface="Mada"/>
            </a:endParaRPr>
          </a:p>
          <a:p>
            <a:pPr indent="0" lvl="0" marL="0" rtl="0" algn="l">
              <a:spcBef>
                <a:spcPts val="0"/>
              </a:spcBef>
              <a:spcAft>
                <a:spcPts val="0"/>
              </a:spcAft>
              <a:buNone/>
            </a:pPr>
            <a:r>
              <a:t/>
            </a:r>
            <a:endParaRPr>
              <a:solidFill>
                <a:srgbClr val="1C4588"/>
              </a:solidFill>
              <a:latin typeface="Mada"/>
              <a:ea typeface="Mada"/>
              <a:cs typeface="Mada"/>
              <a:sym typeface="Mada"/>
            </a:endParaRPr>
          </a:p>
          <a:p>
            <a:pPr indent="0" lvl="0" marL="0" rtl="0" algn="l">
              <a:spcBef>
                <a:spcPts val="0"/>
              </a:spcBef>
              <a:spcAft>
                <a:spcPts val="0"/>
              </a:spcAft>
              <a:buNone/>
            </a:pPr>
            <a:r>
              <a:rPr lang="en-GB">
                <a:solidFill>
                  <a:srgbClr val="1C4588"/>
                </a:solidFill>
                <a:latin typeface="Mada"/>
                <a:ea typeface="Mada"/>
                <a:cs typeface="Mada"/>
                <a:sym typeface="Mada"/>
              </a:rPr>
              <a:t>Treatment </a:t>
            </a:r>
            <a:endParaRPr>
              <a:solidFill>
                <a:srgbClr val="1C4588"/>
              </a:solidFill>
              <a:latin typeface="Mada"/>
              <a:ea typeface="Mada"/>
              <a:cs typeface="Mada"/>
              <a:sym typeface="Mada"/>
            </a:endParaRPr>
          </a:p>
          <a:p>
            <a:pPr indent="-317500" lvl="0" marL="457200" rtl="0" algn="l">
              <a:spcBef>
                <a:spcPts val="0"/>
              </a:spcBef>
              <a:spcAft>
                <a:spcPts val="0"/>
              </a:spcAft>
              <a:buClr>
                <a:srgbClr val="1C4588"/>
              </a:buClr>
              <a:buSzPts val="1400"/>
              <a:buFont typeface="Mada"/>
              <a:buAutoNum type="arabicPeriod"/>
            </a:pPr>
            <a:r>
              <a:rPr lang="en-GB">
                <a:solidFill>
                  <a:srgbClr val="1C4588"/>
                </a:solidFill>
                <a:latin typeface="Mada"/>
                <a:ea typeface="Mada"/>
                <a:cs typeface="Mada"/>
                <a:sym typeface="Mada"/>
              </a:rPr>
              <a:t>Intervention is very important to save the limb and prevent major amputation. </a:t>
            </a:r>
            <a:r>
              <a:rPr b="1" lang="en-GB">
                <a:solidFill>
                  <a:srgbClr val="1C4588"/>
                </a:solidFill>
                <a:latin typeface="Mada"/>
                <a:ea typeface="Mada"/>
                <a:cs typeface="Mada"/>
                <a:sym typeface="Mada"/>
              </a:rPr>
              <a:t>Endovascular balloon angioplasty or stenting </a:t>
            </a:r>
            <a:r>
              <a:rPr lang="en-GB">
                <a:solidFill>
                  <a:srgbClr val="1C4588"/>
                </a:solidFill>
                <a:latin typeface="Mada"/>
                <a:ea typeface="Mada"/>
                <a:cs typeface="Mada"/>
                <a:sym typeface="Mada"/>
              </a:rPr>
              <a:t>is the appropriate intervention for focused obstruction or stenosis. However, the long segment arterial obstruction or stenosis require bypass surgery with the autologous saphenous vein or synthetic graft. </a:t>
            </a:r>
            <a:endParaRPr>
              <a:solidFill>
                <a:srgbClr val="1C4588"/>
              </a:solidFill>
              <a:latin typeface="Mada"/>
              <a:ea typeface="Mada"/>
              <a:cs typeface="Mada"/>
              <a:sym typeface="Mada"/>
            </a:endParaRPr>
          </a:p>
          <a:p>
            <a:pPr indent="0" lvl="0" marL="457200" rtl="0" algn="l">
              <a:spcBef>
                <a:spcPts val="0"/>
              </a:spcBef>
              <a:spcAft>
                <a:spcPts val="0"/>
              </a:spcAft>
              <a:buNone/>
            </a:pPr>
            <a:r>
              <a:rPr lang="en-GB">
                <a:solidFill>
                  <a:srgbClr val="1C4588"/>
                </a:solidFill>
                <a:latin typeface="Mada"/>
                <a:ea typeface="Mada"/>
                <a:cs typeface="Mada"/>
                <a:sym typeface="Mada"/>
              </a:rPr>
              <a:t>This is to improve tissue perfusion and enhance ulcer healing. Most ischemic ulcer will not without revascularization.</a:t>
            </a:r>
            <a:endParaRPr>
              <a:solidFill>
                <a:srgbClr val="1C4588"/>
              </a:solidFill>
              <a:latin typeface="Mada"/>
              <a:ea typeface="Mada"/>
              <a:cs typeface="Mada"/>
              <a:sym typeface="Mada"/>
            </a:endParaRPr>
          </a:p>
          <a:p>
            <a:pPr indent="-317500" lvl="0" marL="457200" rtl="0" algn="l">
              <a:spcBef>
                <a:spcPts val="0"/>
              </a:spcBef>
              <a:spcAft>
                <a:spcPts val="0"/>
              </a:spcAft>
              <a:buClr>
                <a:srgbClr val="1C4588"/>
              </a:buClr>
              <a:buSzPts val="1400"/>
              <a:buFont typeface="Mada"/>
              <a:buAutoNum type="arabicPeriod"/>
            </a:pPr>
            <a:r>
              <a:rPr lang="en-GB">
                <a:solidFill>
                  <a:srgbClr val="1C4588"/>
                </a:solidFill>
                <a:latin typeface="Mada"/>
                <a:ea typeface="Mada"/>
                <a:cs typeface="Mada"/>
                <a:sym typeface="Mada"/>
              </a:rPr>
              <a:t>After intervention and improvement of blood supply, wounds debridement, cleaning, excision of all dead tissues, local antibiotics and amputation of dead parts (e.g toes) are essential.</a:t>
            </a:r>
            <a:endParaRPr>
              <a:solidFill>
                <a:srgbClr val="1C4588"/>
              </a:solidFill>
              <a:latin typeface="Mada"/>
              <a:ea typeface="Mada"/>
              <a:cs typeface="Mada"/>
              <a:sym typeface="Mada"/>
            </a:endParaRPr>
          </a:p>
          <a:p>
            <a:pPr indent="-317500" lvl="0" marL="457200" rtl="0" algn="l">
              <a:spcBef>
                <a:spcPts val="0"/>
              </a:spcBef>
              <a:spcAft>
                <a:spcPts val="0"/>
              </a:spcAft>
              <a:buClr>
                <a:srgbClr val="1C4588"/>
              </a:buClr>
              <a:buSzPts val="1400"/>
              <a:buFont typeface="Mada"/>
              <a:buAutoNum type="arabicPeriod"/>
            </a:pPr>
            <a:r>
              <a:rPr lang="en-GB">
                <a:solidFill>
                  <a:srgbClr val="1C4588"/>
                </a:solidFill>
                <a:latin typeface="Mada"/>
                <a:ea typeface="Mada"/>
                <a:cs typeface="Mada"/>
                <a:sym typeface="Mada"/>
              </a:rPr>
              <a:t> Systemic antibiotics are required in the presence of infection.</a:t>
            </a:r>
            <a:endParaRPr>
              <a:solidFill>
                <a:srgbClr val="1C4588"/>
              </a:solidFill>
              <a:latin typeface="Mada"/>
              <a:ea typeface="Mada"/>
              <a:cs typeface="Mada"/>
              <a:sym typeface="Mada"/>
            </a:endParaRPr>
          </a:p>
          <a:p>
            <a:pPr indent="-317500" lvl="0" marL="457200" rtl="0" algn="l">
              <a:spcBef>
                <a:spcPts val="0"/>
              </a:spcBef>
              <a:spcAft>
                <a:spcPts val="0"/>
              </a:spcAft>
              <a:buClr>
                <a:srgbClr val="1C4588"/>
              </a:buClr>
              <a:buSzPts val="1400"/>
              <a:buFont typeface="Mada"/>
              <a:buAutoNum type="arabicPeriod"/>
            </a:pPr>
            <a:r>
              <a:rPr lang="en-GB">
                <a:solidFill>
                  <a:srgbClr val="1C4588"/>
                </a:solidFill>
                <a:latin typeface="Mada"/>
                <a:ea typeface="Mada"/>
                <a:cs typeface="Mada"/>
                <a:sym typeface="Mada"/>
              </a:rPr>
              <a:t>Incompletely healed clean ulcers with the favorable condition may require skin flap or graft fore coverage.</a:t>
            </a:r>
            <a:endParaRPr>
              <a:solidFill>
                <a:srgbClr val="1C4588"/>
              </a:solidFill>
              <a:latin typeface="Mada"/>
              <a:ea typeface="Mada"/>
              <a:cs typeface="Mada"/>
              <a:sym typeface="Mada"/>
            </a:endParaRPr>
          </a:p>
        </p:txBody>
      </p:sp>
      <p:sp>
        <p:nvSpPr>
          <p:cNvPr id="634" name="Google Shape;634;p25"/>
          <p:cNvSpPr txBox="1"/>
          <p:nvPr/>
        </p:nvSpPr>
        <p:spPr>
          <a:xfrm>
            <a:off x="986800" y="1556838"/>
            <a:ext cx="6366300" cy="32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GB" sz="1200">
                <a:solidFill>
                  <a:srgbClr val="1C4588"/>
                </a:solidFill>
                <a:latin typeface="Mada"/>
                <a:ea typeface="Mada"/>
                <a:cs typeface="Mada"/>
                <a:sym typeface="Mada"/>
              </a:rPr>
              <a:t>This ulcer results from atherosclerosis of the main lower limb arteries or due to thromboembolic occlusion of theses arteries</a:t>
            </a:r>
            <a:endParaRPr sz="1200">
              <a:solidFill>
                <a:srgbClr val="1C4588"/>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t/>
            </a:r>
            <a:endParaRPr b="1" sz="1300">
              <a:solidFill>
                <a:srgbClr val="1C4588"/>
              </a:solidFill>
              <a:latin typeface="Mada"/>
              <a:ea typeface="Mada"/>
              <a:cs typeface="Mada"/>
              <a:sym typeface="Mada"/>
            </a:endParaRPr>
          </a:p>
        </p:txBody>
      </p:sp>
      <p:cxnSp>
        <p:nvCxnSpPr>
          <p:cNvPr id="635" name="Google Shape;635;p25"/>
          <p:cNvCxnSpPr>
            <a:stCxn id="636" idx="0"/>
            <a:endCxn id="637" idx="4"/>
          </p:cNvCxnSpPr>
          <p:nvPr/>
        </p:nvCxnSpPr>
        <p:spPr>
          <a:xfrm>
            <a:off x="556400" y="1498765"/>
            <a:ext cx="45300" cy="3569100"/>
          </a:xfrm>
          <a:prstGeom prst="straightConnector1">
            <a:avLst/>
          </a:prstGeom>
          <a:noFill/>
          <a:ln cap="flat" cmpd="sng" w="28575">
            <a:solidFill>
              <a:srgbClr val="FFDDD2"/>
            </a:solidFill>
            <a:prstDash val="solid"/>
            <a:round/>
            <a:headEnd len="med" w="med" type="none"/>
            <a:tailEnd len="med" w="med" type="none"/>
          </a:ln>
        </p:spPr>
      </p:cxnSp>
      <p:cxnSp>
        <p:nvCxnSpPr>
          <p:cNvPr id="638" name="Google Shape;638;p25"/>
          <p:cNvCxnSpPr/>
          <p:nvPr/>
        </p:nvCxnSpPr>
        <p:spPr>
          <a:xfrm flipH="1" rot="10800000">
            <a:off x="737809" y="1894678"/>
            <a:ext cx="242400" cy="600"/>
          </a:xfrm>
          <a:prstGeom prst="straightConnector1">
            <a:avLst/>
          </a:prstGeom>
          <a:noFill/>
          <a:ln cap="flat" cmpd="sng" w="19050">
            <a:solidFill>
              <a:srgbClr val="83C5BE"/>
            </a:solidFill>
            <a:prstDash val="solid"/>
            <a:round/>
            <a:headEnd len="med" w="med" type="none"/>
            <a:tailEnd len="med" w="med" type="oval"/>
          </a:ln>
        </p:spPr>
      </p:cxnSp>
      <p:sp>
        <p:nvSpPr>
          <p:cNvPr id="639" name="Google Shape;639;p25"/>
          <p:cNvSpPr txBox="1"/>
          <p:nvPr/>
        </p:nvSpPr>
        <p:spPr>
          <a:xfrm>
            <a:off x="986825" y="2202213"/>
            <a:ext cx="5965200" cy="32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GB" sz="1200">
                <a:solidFill>
                  <a:srgbClr val="1C4588"/>
                </a:solidFill>
                <a:latin typeface="Mada"/>
                <a:ea typeface="Mada"/>
                <a:cs typeface="Mada"/>
                <a:sym typeface="Mada"/>
              </a:rPr>
              <a:t> Ischemic ulcer contains little granulation tissue, indicating impairment of healing process with exposure of deep structures such as bones, tendons, and joints with black mummified (dry gangrene) or black suppurative (wet gangrene) tissues.</a:t>
            </a:r>
            <a:endParaRPr sz="1200">
              <a:solidFill>
                <a:srgbClr val="1C4588"/>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t/>
            </a:r>
            <a:endParaRPr b="1" sz="1200">
              <a:solidFill>
                <a:srgbClr val="1C4588"/>
              </a:solidFill>
              <a:latin typeface="Mada"/>
              <a:ea typeface="Mada"/>
              <a:cs typeface="Mada"/>
              <a:sym typeface="Mada"/>
            </a:endParaRPr>
          </a:p>
        </p:txBody>
      </p:sp>
      <p:cxnSp>
        <p:nvCxnSpPr>
          <p:cNvPr id="640" name="Google Shape;640;p25"/>
          <p:cNvCxnSpPr/>
          <p:nvPr/>
        </p:nvCxnSpPr>
        <p:spPr>
          <a:xfrm flipH="1" rot="10800000">
            <a:off x="737809" y="3212340"/>
            <a:ext cx="242400" cy="600"/>
          </a:xfrm>
          <a:prstGeom prst="straightConnector1">
            <a:avLst/>
          </a:prstGeom>
          <a:noFill/>
          <a:ln cap="flat" cmpd="sng" w="19050">
            <a:solidFill>
              <a:srgbClr val="83C5BE"/>
            </a:solidFill>
            <a:prstDash val="solid"/>
            <a:round/>
            <a:headEnd len="med" w="med" type="none"/>
            <a:tailEnd len="med" w="med" type="oval"/>
          </a:ln>
        </p:spPr>
      </p:cxnSp>
      <p:cxnSp>
        <p:nvCxnSpPr>
          <p:cNvPr id="641" name="Google Shape;641;p25"/>
          <p:cNvCxnSpPr/>
          <p:nvPr/>
        </p:nvCxnSpPr>
        <p:spPr>
          <a:xfrm flipH="1" rot="10800000">
            <a:off x="761734" y="4007590"/>
            <a:ext cx="242400" cy="600"/>
          </a:xfrm>
          <a:prstGeom prst="straightConnector1">
            <a:avLst/>
          </a:prstGeom>
          <a:noFill/>
          <a:ln cap="flat" cmpd="sng" w="19050">
            <a:solidFill>
              <a:srgbClr val="83C5BE"/>
            </a:solidFill>
            <a:prstDash val="solid"/>
            <a:round/>
            <a:headEnd len="med" w="med" type="none"/>
            <a:tailEnd len="med" w="med" type="oval"/>
          </a:ln>
        </p:spPr>
      </p:cxnSp>
      <p:cxnSp>
        <p:nvCxnSpPr>
          <p:cNvPr id="642" name="Google Shape;642;p25"/>
          <p:cNvCxnSpPr/>
          <p:nvPr/>
        </p:nvCxnSpPr>
        <p:spPr>
          <a:xfrm flipH="1" rot="10800000">
            <a:off x="737821" y="2540040"/>
            <a:ext cx="242400" cy="600"/>
          </a:xfrm>
          <a:prstGeom prst="straightConnector1">
            <a:avLst/>
          </a:prstGeom>
          <a:noFill/>
          <a:ln cap="flat" cmpd="sng" w="19050">
            <a:solidFill>
              <a:srgbClr val="83C5BE"/>
            </a:solidFill>
            <a:prstDash val="solid"/>
            <a:round/>
            <a:headEnd len="med" w="med" type="none"/>
            <a:tailEnd len="med" w="med" type="oval"/>
          </a:ln>
        </p:spPr>
      </p:cxnSp>
      <p:sp>
        <p:nvSpPr>
          <p:cNvPr id="643" name="Google Shape;643;p25"/>
          <p:cNvSpPr txBox="1"/>
          <p:nvPr/>
        </p:nvSpPr>
        <p:spPr>
          <a:xfrm>
            <a:off x="1069300" y="2971000"/>
            <a:ext cx="5808300" cy="32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GB" sz="1200">
                <a:solidFill>
                  <a:srgbClr val="1C4588"/>
                </a:solidFill>
                <a:latin typeface="Mada"/>
                <a:ea typeface="Mada"/>
                <a:cs typeface="Mada"/>
                <a:sym typeface="Mada"/>
              </a:rPr>
              <a:t> Ischemic ulcer most commonly involves the toes but any part of the leg or foot can be affected. </a:t>
            </a:r>
            <a:endParaRPr sz="1200">
              <a:solidFill>
                <a:srgbClr val="1C4588"/>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t/>
            </a:r>
            <a:endParaRPr b="1" sz="1200">
              <a:solidFill>
                <a:srgbClr val="1C4588"/>
              </a:solidFill>
              <a:latin typeface="Mada"/>
              <a:ea typeface="Mada"/>
              <a:cs typeface="Mada"/>
              <a:sym typeface="Mada"/>
            </a:endParaRPr>
          </a:p>
        </p:txBody>
      </p:sp>
      <p:sp>
        <p:nvSpPr>
          <p:cNvPr id="644" name="Google Shape;644;p25"/>
          <p:cNvSpPr txBox="1"/>
          <p:nvPr/>
        </p:nvSpPr>
        <p:spPr>
          <a:xfrm>
            <a:off x="1010725" y="3762025"/>
            <a:ext cx="6167400" cy="32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GB" sz="1200">
                <a:solidFill>
                  <a:srgbClr val="1C4588"/>
                </a:solidFill>
                <a:latin typeface="Mada"/>
                <a:ea typeface="Mada"/>
                <a:cs typeface="Mada"/>
                <a:sym typeface="Mada"/>
              </a:rPr>
              <a:t>Peripheral pulses (dorsalis pedis and posterior tibial) will be absent, but the evaluation with doppler ultrasound is more accurate. </a:t>
            </a:r>
            <a:endParaRPr sz="1200">
              <a:solidFill>
                <a:srgbClr val="1C4588"/>
              </a:solidFill>
              <a:latin typeface="Mada"/>
              <a:ea typeface="Mada"/>
              <a:cs typeface="Mada"/>
              <a:sym typeface="Mada"/>
            </a:endParaRPr>
          </a:p>
          <a:p>
            <a:pPr indent="0" lvl="0" marL="0" rtl="0" algn="l">
              <a:spcBef>
                <a:spcPts val="0"/>
              </a:spcBef>
              <a:spcAft>
                <a:spcPts val="0"/>
              </a:spcAft>
              <a:buNone/>
            </a:pPr>
            <a:r>
              <a:t/>
            </a:r>
            <a:endParaRPr b="1" sz="1200">
              <a:solidFill>
                <a:srgbClr val="1C4588"/>
              </a:solidFill>
              <a:latin typeface="Mada"/>
              <a:ea typeface="Mada"/>
              <a:cs typeface="Mada"/>
              <a:sym typeface="Mada"/>
            </a:endParaRPr>
          </a:p>
        </p:txBody>
      </p:sp>
      <p:cxnSp>
        <p:nvCxnSpPr>
          <p:cNvPr id="645" name="Google Shape;645;p25"/>
          <p:cNvCxnSpPr/>
          <p:nvPr/>
        </p:nvCxnSpPr>
        <p:spPr>
          <a:xfrm flipH="1" rot="10800000">
            <a:off x="814759" y="4787378"/>
            <a:ext cx="242400" cy="600"/>
          </a:xfrm>
          <a:prstGeom prst="straightConnector1">
            <a:avLst/>
          </a:prstGeom>
          <a:noFill/>
          <a:ln cap="flat" cmpd="sng" w="19050">
            <a:solidFill>
              <a:srgbClr val="83C5BE"/>
            </a:solidFill>
            <a:prstDash val="solid"/>
            <a:round/>
            <a:headEnd len="med" w="med" type="none"/>
            <a:tailEnd len="med" w="med" type="oval"/>
          </a:ln>
        </p:spPr>
      </p:cxnSp>
      <p:sp>
        <p:nvSpPr>
          <p:cNvPr id="646" name="Google Shape;646;p25"/>
          <p:cNvSpPr txBox="1"/>
          <p:nvPr/>
        </p:nvSpPr>
        <p:spPr>
          <a:xfrm>
            <a:off x="1106750" y="4553063"/>
            <a:ext cx="6167400" cy="32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200">
                <a:solidFill>
                  <a:srgbClr val="1C4588"/>
                </a:solidFill>
                <a:latin typeface="Mada"/>
                <a:ea typeface="Mada"/>
                <a:cs typeface="Mada"/>
                <a:sym typeface="Mada"/>
              </a:rPr>
              <a:t>Ischemia is the harbinger of limb loss due to infection when associated with diabetic ulcers.</a:t>
            </a:r>
            <a:endParaRPr sz="1200">
              <a:solidFill>
                <a:srgbClr val="1C4588"/>
              </a:solidFill>
              <a:latin typeface="Mada"/>
              <a:ea typeface="Mada"/>
              <a:cs typeface="Mada"/>
              <a:sym typeface="Mada"/>
            </a:endParaRPr>
          </a:p>
          <a:p>
            <a:pPr indent="0" lvl="0" marL="0" rtl="0" algn="l">
              <a:spcBef>
                <a:spcPts val="0"/>
              </a:spcBef>
              <a:spcAft>
                <a:spcPts val="0"/>
              </a:spcAft>
              <a:buNone/>
            </a:pPr>
            <a:r>
              <a:t/>
            </a:r>
            <a:endParaRPr sz="1200">
              <a:solidFill>
                <a:srgbClr val="1C4588"/>
              </a:solidFill>
              <a:latin typeface="Mada"/>
              <a:ea typeface="Mada"/>
              <a:cs typeface="Mada"/>
              <a:sym typeface="Mada"/>
            </a:endParaRPr>
          </a:p>
          <a:p>
            <a:pPr indent="0" lvl="0" marL="0" rtl="0" algn="l">
              <a:spcBef>
                <a:spcPts val="0"/>
              </a:spcBef>
              <a:spcAft>
                <a:spcPts val="0"/>
              </a:spcAft>
              <a:buNone/>
            </a:pPr>
            <a:r>
              <a:t/>
            </a:r>
            <a:endParaRPr b="1" sz="1200">
              <a:solidFill>
                <a:srgbClr val="1C4588"/>
              </a:solidFill>
              <a:latin typeface="Mada"/>
              <a:ea typeface="Mada"/>
              <a:cs typeface="Mada"/>
              <a:sym typeface="Mada"/>
            </a:endParaRPr>
          </a:p>
        </p:txBody>
      </p:sp>
      <p:sp>
        <p:nvSpPr>
          <p:cNvPr id="647" name="Google Shape;647;p25"/>
          <p:cNvSpPr txBox="1"/>
          <p:nvPr/>
        </p:nvSpPr>
        <p:spPr>
          <a:xfrm>
            <a:off x="1007500" y="5596938"/>
            <a:ext cx="1686300" cy="32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a:solidFill>
                  <a:srgbClr val="1C4588"/>
                </a:solidFill>
                <a:highlight>
                  <a:srgbClr val="EDF9F9"/>
                </a:highlight>
                <a:latin typeface="Lora"/>
                <a:ea typeface="Lora"/>
                <a:cs typeface="Lora"/>
                <a:sym typeface="Lora"/>
              </a:rPr>
              <a:t>Treatment: </a:t>
            </a:r>
            <a:endParaRPr b="1">
              <a:solidFill>
                <a:srgbClr val="1C4588"/>
              </a:solidFill>
              <a:highlight>
                <a:srgbClr val="EDF9F9"/>
              </a:highlight>
              <a:latin typeface="Lora"/>
              <a:ea typeface="Lora"/>
              <a:cs typeface="Lora"/>
              <a:sym typeface="Lora"/>
            </a:endParaRPr>
          </a:p>
          <a:p>
            <a:pPr indent="0" lvl="0" marL="0" rtl="0" algn="l">
              <a:spcBef>
                <a:spcPts val="0"/>
              </a:spcBef>
              <a:spcAft>
                <a:spcPts val="0"/>
              </a:spcAft>
              <a:buNone/>
            </a:pPr>
            <a:r>
              <a:t/>
            </a:r>
            <a:endParaRPr b="1">
              <a:solidFill>
                <a:srgbClr val="006D77"/>
              </a:solidFill>
              <a:highlight>
                <a:srgbClr val="EDF9F9"/>
              </a:highlight>
              <a:latin typeface="Lora"/>
              <a:ea typeface="Lora"/>
              <a:cs typeface="Lora"/>
              <a:sym typeface="Lora"/>
            </a:endParaRPr>
          </a:p>
          <a:p>
            <a:pPr indent="0" lvl="0" marL="0" rtl="0" algn="l">
              <a:spcBef>
                <a:spcPts val="0"/>
              </a:spcBef>
              <a:spcAft>
                <a:spcPts val="0"/>
              </a:spcAft>
              <a:buNone/>
            </a:pPr>
            <a:r>
              <a:t/>
            </a:r>
            <a:endParaRPr b="1">
              <a:solidFill>
                <a:srgbClr val="006D77"/>
              </a:solidFill>
              <a:highlight>
                <a:srgbClr val="EDF9F9"/>
              </a:highlight>
              <a:latin typeface="Lora"/>
              <a:ea typeface="Lora"/>
              <a:cs typeface="Lora"/>
              <a:sym typeface="Lora"/>
            </a:endParaRPr>
          </a:p>
        </p:txBody>
      </p:sp>
      <p:sp>
        <p:nvSpPr>
          <p:cNvPr id="648" name="Google Shape;648;p25"/>
          <p:cNvSpPr/>
          <p:nvPr/>
        </p:nvSpPr>
        <p:spPr>
          <a:xfrm>
            <a:off x="184213" y="5444538"/>
            <a:ext cx="835200" cy="761700"/>
          </a:xfrm>
          <a:prstGeom prst="roundRect">
            <a:avLst>
              <a:gd fmla="val 16667" name="adj"/>
            </a:avLst>
          </a:prstGeom>
          <a:solidFill>
            <a:srgbClr val="EDF9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49" name="Google Shape;649;p25"/>
          <p:cNvGrpSpPr/>
          <p:nvPr/>
        </p:nvGrpSpPr>
        <p:grpSpPr>
          <a:xfrm>
            <a:off x="1354060" y="6113854"/>
            <a:ext cx="855636" cy="866105"/>
            <a:chOff x="3291950" y="1651150"/>
            <a:chExt cx="691200" cy="699600"/>
          </a:xfrm>
        </p:grpSpPr>
        <p:sp>
          <p:nvSpPr>
            <p:cNvPr id="650" name="Google Shape;650;p25"/>
            <p:cNvSpPr/>
            <p:nvPr/>
          </p:nvSpPr>
          <p:spPr>
            <a:xfrm>
              <a:off x="3291950" y="1651150"/>
              <a:ext cx="691200" cy="699600"/>
            </a:xfrm>
            <a:prstGeom prst="ellipse">
              <a:avLst/>
            </a:prstGeom>
            <a:solidFill>
              <a:srgbClr val="EDF9F9"/>
            </a:solidFill>
            <a:ln cap="flat" cmpd="sng" w="9525">
              <a:solidFill>
                <a:srgbClr val="83C5B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E29578"/>
                </a:solidFill>
              </a:endParaRPr>
            </a:p>
          </p:txBody>
        </p:sp>
        <p:sp>
          <p:nvSpPr>
            <p:cNvPr id="651" name="Google Shape;651;p25"/>
            <p:cNvSpPr/>
            <p:nvPr/>
          </p:nvSpPr>
          <p:spPr>
            <a:xfrm>
              <a:off x="3327050" y="1686700"/>
              <a:ext cx="621000" cy="628500"/>
            </a:xfrm>
            <a:prstGeom prst="ellipse">
              <a:avLst/>
            </a:prstGeom>
            <a:solidFill>
              <a:srgbClr val="EDF9F9"/>
            </a:solidFill>
            <a:ln cap="flat" cmpd="sng" w="9525">
              <a:solidFill>
                <a:srgbClr val="83C5B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E29578"/>
                </a:solidFill>
              </a:endParaRPr>
            </a:p>
          </p:txBody>
        </p:sp>
      </p:grpSp>
      <p:sp>
        <p:nvSpPr>
          <p:cNvPr id="652" name="Google Shape;652;p25"/>
          <p:cNvSpPr/>
          <p:nvPr/>
        </p:nvSpPr>
        <p:spPr>
          <a:xfrm>
            <a:off x="3651775" y="6490250"/>
            <a:ext cx="150900" cy="175200"/>
          </a:xfrm>
          <a:prstGeom prst="homePlate">
            <a:avLst>
              <a:gd fmla="val 50000" name="adj"/>
            </a:avLst>
          </a:prstGeom>
          <a:solidFill>
            <a:srgbClr val="FF948E"/>
          </a:solidFill>
          <a:ln cap="flat" cmpd="sng" w="9525">
            <a:solidFill>
              <a:srgbClr val="FF948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E29578"/>
              </a:solidFill>
            </a:endParaRPr>
          </a:p>
        </p:txBody>
      </p:sp>
      <p:sp>
        <p:nvSpPr>
          <p:cNvPr id="653" name="Google Shape;653;p25"/>
          <p:cNvSpPr txBox="1"/>
          <p:nvPr/>
        </p:nvSpPr>
        <p:spPr>
          <a:xfrm>
            <a:off x="1467625" y="6298875"/>
            <a:ext cx="628500" cy="400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2400">
                <a:solidFill>
                  <a:srgbClr val="006D77"/>
                </a:solidFill>
                <a:latin typeface="Fjalla One"/>
                <a:ea typeface="Fjalla One"/>
                <a:cs typeface="Fjalla One"/>
                <a:sym typeface="Fjalla One"/>
              </a:rPr>
              <a:t>1</a:t>
            </a:r>
            <a:endParaRPr sz="2400">
              <a:solidFill>
                <a:srgbClr val="006D77"/>
              </a:solidFill>
              <a:latin typeface="Fjalla One"/>
              <a:ea typeface="Fjalla One"/>
              <a:cs typeface="Fjalla One"/>
              <a:sym typeface="Fjalla One"/>
            </a:endParaRPr>
          </a:p>
        </p:txBody>
      </p:sp>
      <p:grpSp>
        <p:nvGrpSpPr>
          <p:cNvPr id="654" name="Google Shape;654;p25"/>
          <p:cNvGrpSpPr/>
          <p:nvPr/>
        </p:nvGrpSpPr>
        <p:grpSpPr>
          <a:xfrm>
            <a:off x="5244710" y="6113854"/>
            <a:ext cx="855636" cy="866105"/>
            <a:chOff x="3291950" y="1651150"/>
            <a:chExt cx="691200" cy="699600"/>
          </a:xfrm>
        </p:grpSpPr>
        <p:sp>
          <p:nvSpPr>
            <p:cNvPr id="655" name="Google Shape;655;p25"/>
            <p:cNvSpPr/>
            <p:nvPr/>
          </p:nvSpPr>
          <p:spPr>
            <a:xfrm>
              <a:off x="3291950" y="1651150"/>
              <a:ext cx="691200" cy="699600"/>
            </a:xfrm>
            <a:prstGeom prst="ellipse">
              <a:avLst/>
            </a:prstGeom>
            <a:solidFill>
              <a:srgbClr val="EDF9F9"/>
            </a:solidFill>
            <a:ln cap="flat" cmpd="sng" w="9525">
              <a:solidFill>
                <a:srgbClr val="83C5B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E29578"/>
                </a:solidFill>
              </a:endParaRPr>
            </a:p>
          </p:txBody>
        </p:sp>
        <p:sp>
          <p:nvSpPr>
            <p:cNvPr id="656" name="Google Shape;656;p25"/>
            <p:cNvSpPr/>
            <p:nvPr/>
          </p:nvSpPr>
          <p:spPr>
            <a:xfrm>
              <a:off x="3327050" y="1686700"/>
              <a:ext cx="621000" cy="628500"/>
            </a:xfrm>
            <a:prstGeom prst="ellipse">
              <a:avLst/>
            </a:prstGeom>
            <a:solidFill>
              <a:srgbClr val="EDF9F9"/>
            </a:solidFill>
            <a:ln cap="flat" cmpd="sng" w="9525">
              <a:solidFill>
                <a:srgbClr val="83C5B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E29578"/>
                </a:solidFill>
              </a:endParaRPr>
            </a:p>
          </p:txBody>
        </p:sp>
      </p:grpSp>
      <p:grpSp>
        <p:nvGrpSpPr>
          <p:cNvPr id="657" name="Google Shape;657;p25"/>
          <p:cNvGrpSpPr/>
          <p:nvPr/>
        </p:nvGrpSpPr>
        <p:grpSpPr>
          <a:xfrm>
            <a:off x="3611850" y="6457388"/>
            <a:ext cx="230700" cy="240900"/>
            <a:chOff x="2950663" y="9366325"/>
            <a:chExt cx="230700" cy="240900"/>
          </a:xfrm>
        </p:grpSpPr>
        <p:sp>
          <p:nvSpPr>
            <p:cNvPr id="658" name="Google Shape;658;p25"/>
            <p:cNvSpPr/>
            <p:nvPr/>
          </p:nvSpPr>
          <p:spPr>
            <a:xfrm>
              <a:off x="2950663" y="9366325"/>
              <a:ext cx="230700" cy="240900"/>
            </a:xfrm>
            <a:prstGeom prst="homePlate">
              <a:avLst>
                <a:gd fmla="val 50000" name="adj"/>
              </a:avLst>
            </a:prstGeom>
            <a:noFill/>
            <a:ln cap="flat" cmpd="sng" w="9525">
              <a:solidFill>
                <a:srgbClr val="FF948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E29578"/>
                </a:solidFill>
              </a:endParaRPr>
            </a:p>
          </p:txBody>
        </p:sp>
        <p:sp>
          <p:nvSpPr>
            <p:cNvPr id="659" name="Google Shape;659;p25"/>
            <p:cNvSpPr/>
            <p:nvPr/>
          </p:nvSpPr>
          <p:spPr>
            <a:xfrm>
              <a:off x="2979000" y="9399175"/>
              <a:ext cx="150900" cy="175200"/>
            </a:xfrm>
            <a:prstGeom prst="homePlate">
              <a:avLst>
                <a:gd fmla="val 50000" name="adj"/>
              </a:avLst>
            </a:prstGeom>
            <a:noFill/>
            <a:ln cap="flat" cmpd="sng" w="9525">
              <a:solidFill>
                <a:srgbClr val="FF948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E29578"/>
                </a:solidFill>
              </a:endParaRPr>
            </a:p>
          </p:txBody>
        </p:sp>
      </p:grpSp>
      <p:sp>
        <p:nvSpPr>
          <p:cNvPr id="660" name="Google Shape;660;p25"/>
          <p:cNvSpPr txBox="1"/>
          <p:nvPr/>
        </p:nvSpPr>
        <p:spPr>
          <a:xfrm>
            <a:off x="5358275" y="6298875"/>
            <a:ext cx="628500" cy="400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2400">
                <a:solidFill>
                  <a:srgbClr val="006D77"/>
                </a:solidFill>
                <a:latin typeface="Fjalla One"/>
                <a:ea typeface="Fjalla One"/>
                <a:cs typeface="Fjalla One"/>
                <a:sym typeface="Fjalla One"/>
              </a:rPr>
              <a:t>2</a:t>
            </a:r>
            <a:endParaRPr sz="2400">
              <a:solidFill>
                <a:srgbClr val="006D77"/>
              </a:solidFill>
              <a:latin typeface="Fjalla One"/>
              <a:ea typeface="Fjalla One"/>
              <a:cs typeface="Fjalla One"/>
              <a:sym typeface="Fjalla One"/>
            </a:endParaRPr>
          </a:p>
        </p:txBody>
      </p:sp>
      <p:sp>
        <p:nvSpPr>
          <p:cNvPr id="661" name="Google Shape;661;p25"/>
          <p:cNvSpPr txBox="1"/>
          <p:nvPr/>
        </p:nvSpPr>
        <p:spPr>
          <a:xfrm>
            <a:off x="184225" y="7043713"/>
            <a:ext cx="3642600" cy="575100"/>
          </a:xfrm>
          <a:prstGeom prst="rect">
            <a:avLst/>
          </a:prstGeom>
          <a:noFill/>
          <a:ln>
            <a:noFill/>
          </a:ln>
        </p:spPr>
        <p:txBody>
          <a:bodyPr anchorCtr="0" anchor="t" bIns="91425" lIns="91425" spcFirstLastPara="1" rIns="91425" wrap="square" tIns="91425">
            <a:noAutofit/>
          </a:bodyPr>
          <a:lstStyle/>
          <a:p>
            <a:pPr indent="-171450" lvl="0" marL="179999" rtl="0" algn="l">
              <a:spcBef>
                <a:spcPts val="0"/>
              </a:spcBef>
              <a:spcAft>
                <a:spcPts val="0"/>
              </a:spcAft>
              <a:buClr>
                <a:srgbClr val="1C4588"/>
              </a:buClr>
              <a:buSzPts val="1200"/>
              <a:buFont typeface="Mada"/>
              <a:buChar char="●"/>
            </a:pPr>
            <a:r>
              <a:rPr lang="en-GB" sz="1200">
                <a:solidFill>
                  <a:srgbClr val="1C4588"/>
                </a:solidFill>
                <a:latin typeface="Mada"/>
                <a:ea typeface="Mada"/>
                <a:cs typeface="Mada"/>
                <a:sym typeface="Mada"/>
              </a:rPr>
              <a:t>Intervention is very important to save the limb and prevent major amputation.</a:t>
            </a:r>
            <a:endParaRPr sz="1200">
              <a:solidFill>
                <a:schemeClr val="dk1"/>
              </a:solidFill>
              <a:latin typeface="Mada"/>
              <a:ea typeface="Mada"/>
              <a:cs typeface="Mada"/>
              <a:sym typeface="Mada"/>
            </a:endParaRPr>
          </a:p>
          <a:p>
            <a:pPr indent="0" lvl="0" marL="0" rtl="0" algn="ctr">
              <a:spcBef>
                <a:spcPts val="0"/>
              </a:spcBef>
              <a:spcAft>
                <a:spcPts val="0"/>
              </a:spcAft>
              <a:buNone/>
            </a:pPr>
            <a:r>
              <a:t/>
            </a:r>
            <a:endParaRPr>
              <a:latin typeface="Mada"/>
              <a:ea typeface="Mada"/>
              <a:cs typeface="Mada"/>
              <a:sym typeface="Mada"/>
            </a:endParaRPr>
          </a:p>
        </p:txBody>
      </p:sp>
      <p:sp>
        <p:nvSpPr>
          <p:cNvPr id="624" name="Google Shape;624;p25"/>
          <p:cNvSpPr/>
          <p:nvPr/>
        </p:nvSpPr>
        <p:spPr>
          <a:xfrm>
            <a:off x="249344" y="7682580"/>
            <a:ext cx="231900" cy="231900"/>
          </a:xfrm>
          <a:prstGeom prst="ellipse">
            <a:avLst/>
          </a:prstGeom>
          <a:solidFill>
            <a:srgbClr val="EDF9F9"/>
          </a:solidFill>
          <a:ln cap="flat" cmpd="sng" w="9525">
            <a:solidFill>
              <a:srgbClr val="83C5B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5" name="Google Shape;625;p25"/>
          <p:cNvSpPr/>
          <p:nvPr/>
        </p:nvSpPr>
        <p:spPr>
          <a:xfrm>
            <a:off x="249344" y="8328755"/>
            <a:ext cx="231900" cy="231900"/>
          </a:xfrm>
          <a:prstGeom prst="ellipse">
            <a:avLst/>
          </a:prstGeom>
          <a:solidFill>
            <a:srgbClr val="EDF9F9"/>
          </a:solidFill>
          <a:ln cap="flat" cmpd="sng" w="9525">
            <a:solidFill>
              <a:srgbClr val="83C5B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2" name="Google Shape;662;p25"/>
          <p:cNvSpPr txBox="1"/>
          <p:nvPr/>
        </p:nvSpPr>
        <p:spPr>
          <a:xfrm>
            <a:off x="470875" y="7591000"/>
            <a:ext cx="3287100" cy="908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200">
                <a:solidFill>
                  <a:srgbClr val="1C4588"/>
                </a:solidFill>
                <a:latin typeface="Mada"/>
                <a:ea typeface="Mada"/>
                <a:cs typeface="Mada"/>
                <a:sym typeface="Mada"/>
              </a:rPr>
              <a:t>Endovascular balloon angioplasty or stenting </a:t>
            </a:r>
            <a:r>
              <a:rPr lang="en-GB" sz="1200">
                <a:solidFill>
                  <a:srgbClr val="1C4588"/>
                </a:solidFill>
                <a:latin typeface="Mada"/>
                <a:ea typeface="Mada"/>
                <a:cs typeface="Mada"/>
                <a:sym typeface="Mada"/>
              </a:rPr>
              <a:t>is the appropriate intervention for focused obstruction or stenosis</a:t>
            </a:r>
            <a:endParaRPr sz="1200">
              <a:solidFill>
                <a:srgbClr val="1C4588"/>
              </a:solidFill>
              <a:latin typeface="Mada"/>
              <a:ea typeface="Mada"/>
              <a:cs typeface="Mada"/>
              <a:sym typeface="Mada"/>
            </a:endParaRPr>
          </a:p>
          <a:p>
            <a:pPr indent="0" lvl="0" marL="0" rtl="0" algn="l">
              <a:spcBef>
                <a:spcPts val="0"/>
              </a:spcBef>
              <a:spcAft>
                <a:spcPts val="0"/>
              </a:spcAft>
              <a:buNone/>
            </a:pPr>
            <a:r>
              <a:t/>
            </a:r>
            <a:endParaRPr sz="1100">
              <a:latin typeface="Mada"/>
              <a:ea typeface="Mada"/>
              <a:cs typeface="Mada"/>
              <a:sym typeface="Mada"/>
            </a:endParaRPr>
          </a:p>
        </p:txBody>
      </p:sp>
      <p:sp>
        <p:nvSpPr>
          <p:cNvPr id="663" name="Google Shape;663;p25"/>
          <p:cNvSpPr txBox="1"/>
          <p:nvPr/>
        </p:nvSpPr>
        <p:spPr>
          <a:xfrm>
            <a:off x="519575" y="8263575"/>
            <a:ext cx="3421500" cy="668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200">
                <a:solidFill>
                  <a:srgbClr val="1C4588"/>
                </a:solidFill>
                <a:latin typeface="Mada"/>
                <a:ea typeface="Mada"/>
                <a:cs typeface="Mada"/>
                <a:sym typeface="Mada"/>
              </a:rPr>
              <a:t>l</a:t>
            </a:r>
            <a:r>
              <a:rPr lang="en-GB" sz="1200">
                <a:solidFill>
                  <a:srgbClr val="1C4588"/>
                </a:solidFill>
                <a:latin typeface="Mada"/>
                <a:ea typeface="Mada"/>
                <a:cs typeface="Mada"/>
                <a:sym typeface="Mada"/>
              </a:rPr>
              <a:t>ong segment arterial obstruction or stenosis require </a:t>
            </a:r>
            <a:r>
              <a:rPr b="1" lang="en-GB" sz="1200">
                <a:solidFill>
                  <a:srgbClr val="1C4588"/>
                </a:solidFill>
                <a:latin typeface="Mada"/>
                <a:ea typeface="Mada"/>
                <a:cs typeface="Mada"/>
                <a:sym typeface="Mada"/>
              </a:rPr>
              <a:t>bypass surgery with the autologous saphenous vein or synthetic graft. </a:t>
            </a:r>
            <a:endParaRPr b="1" sz="1200">
              <a:solidFill>
                <a:srgbClr val="1C4588"/>
              </a:solidFill>
              <a:latin typeface="Mada"/>
              <a:ea typeface="Mada"/>
              <a:cs typeface="Mada"/>
              <a:sym typeface="Mada"/>
            </a:endParaRPr>
          </a:p>
          <a:p>
            <a:pPr indent="0" lvl="0" marL="0" rtl="0" algn="l">
              <a:spcBef>
                <a:spcPts val="0"/>
              </a:spcBef>
              <a:spcAft>
                <a:spcPts val="0"/>
              </a:spcAft>
              <a:buNone/>
            </a:pPr>
            <a:r>
              <a:t/>
            </a:r>
            <a:endParaRPr b="1" sz="1100">
              <a:solidFill>
                <a:srgbClr val="1C4588"/>
              </a:solidFill>
              <a:latin typeface="Mada"/>
              <a:ea typeface="Mada"/>
              <a:cs typeface="Mada"/>
              <a:sym typeface="Mada"/>
            </a:endParaRPr>
          </a:p>
        </p:txBody>
      </p:sp>
      <p:sp>
        <p:nvSpPr>
          <p:cNvPr id="664" name="Google Shape;664;p25"/>
          <p:cNvSpPr txBox="1"/>
          <p:nvPr/>
        </p:nvSpPr>
        <p:spPr>
          <a:xfrm>
            <a:off x="318125" y="8914325"/>
            <a:ext cx="3961200" cy="785100"/>
          </a:xfrm>
          <a:prstGeom prst="rect">
            <a:avLst/>
          </a:prstGeom>
          <a:noFill/>
          <a:ln>
            <a:noFill/>
          </a:ln>
        </p:spPr>
        <p:txBody>
          <a:bodyPr anchorCtr="0" anchor="t" bIns="91425" lIns="91425" spcFirstLastPara="1" rIns="91425" wrap="square" tIns="91425">
            <a:spAutoFit/>
          </a:bodyPr>
          <a:lstStyle/>
          <a:p>
            <a:pPr indent="-177800" lvl="0" marL="0" rtl="0" algn="l">
              <a:spcBef>
                <a:spcPts val="0"/>
              </a:spcBef>
              <a:spcAft>
                <a:spcPts val="0"/>
              </a:spcAft>
              <a:buClr>
                <a:srgbClr val="1C4588"/>
              </a:buClr>
              <a:buSzPts val="1300"/>
              <a:buFont typeface="Mada"/>
              <a:buChar char="●"/>
            </a:pPr>
            <a:r>
              <a:rPr lang="en-GB" sz="1300">
                <a:solidFill>
                  <a:srgbClr val="1C4588"/>
                </a:solidFill>
                <a:latin typeface="Mada"/>
                <a:ea typeface="Mada"/>
                <a:cs typeface="Mada"/>
                <a:sym typeface="Mada"/>
              </a:rPr>
              <a:t>This is to improve tissue perfusion and enhance ulcer healing. Most ischemic ulcer will not without revascularization.</a:t>
            </a:r>
            <a:endParaRPr sz="1300">
              <a:solidFill>
                <a:srgbClr val="1C4588"/>
              </a:solidFill>
              <a:latin typeface="Mada"/>
              <a:ea typeface="Mada"/>
              <a:cs typeface="Mada"/>
              <a:sym typeface="Mada"/>
            </a:endParaRPr>
          </a:p>
        </p:txBody>
      </p:sp>
      <p:sp>
        <p:nvSpPr>
          <p:cNvPr id="665" name="Google Shape;665;p25"/>
          <p:cNvSpPr txBox="1"/>
          <p:nvPr/>
        </p:nvSpPr>
        <p:spPr>
          <a:xfrm>
            <a:off x="4118425" y="7039925"/>
            <a:ext cx="3287100" cy="1108200"/>
          </a:xfrm>
          <a:prstGeom prst="rect">
            <a:avLst/>
          </a:prstGeom>
          <a:noFill/>
          <a:ln>
            <a:noFill/>
          </a:ln>
        </p:spPr>
        <p:txBody>
          <a:bodyPr anchorCtr="0" anchor="t" bIns="91425" lIns="91425" spcFirstLastPara="1" rIns="91425" wrap="square" tIns="91425">
            <a:spAutoFit/>
          </a:bodyPr>
          <a:lstStyle/>
          <a:p>
            <a:pPr indent="-171450" lvl="0" marL="0" rtl="0" algn="l">
              <a:spcBef>
                <a:spcPts val="0"/>
              </a:spcBef>
              <a:spcAft>
                <a:spcPts val="0"/>
              </a:spcAft>
              <a:buClr>
                <a:srgbClr val="1C4588"/>
              </a:buClr>
              <a:buSzPts val="1200"/>
              <a:buFont typeface="Mada"/>
              <a:buChar char="●"/>
            </a:pPr>
            <a:r>
              <a:rPr lang="en-GB" sz="1200">
                <a:solidFill>
                  <a:srgbClr val="1C4588"/>
                </a:solidFill>
                <a:latin typeface="Mada"/>
                <a:ea typeface="Mada"/>
                <a:cs typeface="Mada"/>
                <a:sym typeface="Mada"/>
              </a:rPr>
              <a:t>After intervention and improvement of blood supply, wounds debridement, cleaning, excision of all dead tissues, local antibiotics and amputation of dead parts (e.g toes) are essential.</a:t>
            </a:r>
            <a:endParaRPr sz="1200">
              <a:solidFill>
                <a:srgbClr val="1C4588"/>
              </a:solidFill>
              <a:latin typeface="Mada"/>
              <a:ea typeface="Mada"/>
              <a:cs typeface="Mada"/>
              <a:sym typeface="Mada"/>
            </a:endParaRPr>
          </a:p>
        </p:txBody>
      </p:sp>
      <p:sp>
        <p:nvSpPr>
          <p:cNvPr id="666" name="Google Shape;666;p25"/>
          <p:cNvSpPr txBox="1"/>
          <p:nvPr/>
        </p:nvSpPr>
        <p:spPr>
          <a:xfrm>
            <a:off x="345950" y="9689750"/>
            <a:ext cx="7046700" cy="831300"/>
          </a:xfrm>
          <a:prstGeom prst="rect">
            <a:avLst/>
          </a:prstGeom>
          <a:noFill/>
          <a:ln cap="flat" cmpd="sng" w="9525">
            <a:solidFill>
              <a:srgbClr val="42958F"/>
            </a:solidFill>
            <a:prstDash val="dash"/>
            <a:round/>
            <a:headEnd len="sm" w="sm" type="none"/>
            <a:tailEnd len="sm" w="sm" type="none"/>
          </a:ln>
        </p:spPr>
        <p:txBody>
          <a:bodyPr anchorCtr="0" anchor="t" bIns="91425" lIns="91425" spcFirstLastPara="1" rIns="91425" wrap="square" tIns="91425">
            <a:spAutoFit/>
          </a:bodyPr>
          <a:lstStyle/>
          <a:p>
            <a:pPr indent="-317500" lvl="0" marL="457200" rtl="0" algn="l">
              <a:spcBef>
                <a:spcPts val="0"/>
              </a:spcBef>
              <a:spcAft>
                <a:spcPts val="0"/>
              </a:spcAft>
              <a:buClr>
                <a:srgbClr val="1C4588"/>
              </a:buClr>
              <a:buSzPts val="1400"/>
              <a:buFont typeface="Mada"/>
              <a:buChar char="●"/>
            </a:pPr>
            <a:r>
              <a:rPr lang="en-GB">
                <a:solidFill>
                  <a:srgbClr val="1C4588"/>
                </a:solidFill>
                <a:latin typeface="Mada"/>
                <a:ea typeface="Mada"/>
                <a:cs typeface="Mada"/>
                <a:sym typeface="Mada"/>
              </a:rPr>
              <a:t>Systemic antibiotics are required in the presence of infection.</a:t>
            </a:r>
            <a:endParaRPr>
              <a:solidFill>
                <a:srgbClr val="1C4588"/>
              </a:solidFill>
              <a:latin typeface="Mada"/>
              <a:ea typeface="Mada"/>
              <a:cs typeface="Mada"/>
              <a:sym typeface="Mada"/>
            </a:endParaRPr>
          </a:p>
          <a:p>
            <a:pPr indent="-317500" lvl="0" marL="457200" rtl="0" algn="l">
              <a:spcBef>
                <a:spcPts val="0"/>
              </a:spcBef>
              <a:spcAft>
                <a:spcPts val="0"/>
              </a:spcAft>
              <a:buClr>
                <a:srgbClr val="1C4588"/>
              </a:buClr>
              <a:buSzPts val="1400"/>
              <a:buFont typeface="Mada"/>
              <a:buChar char="●"/>
            </a:pPr>
            <a:r>
              <a:rPr lang="en-GB">
                <a:solidFill>
                  <a:srgbClr val="1C4588"/>
                </a:solidFill>
                <a:latin typeface="Mada"/>
                <a:ea typeface="Mada"/>
                <a:cs typeface="Mada"/>
                <a:sym typeface="Mada"/>
              </a:rPr>
              <a:t>Incompletely healed clean ulcers with the favorable condition may require skin flap or graft fore coverage.</a:t>
            </a:r>
            <a:endParaRPr/>
          </a:p>
        </p:txBody>
      </p:sp>
      <p:pic>
        <p:nvPicPr>
          <p:cNvPr id="667" name="Google Shape;667;p25"/>
          <p:cNvPicPr preferRelativeResize="0"/>
          <p:nvPr/>
        </p:nvPicPr>
        <p:blipFill>
          <a:blip r:embed="rId3">
            <a:alphaModFix/>
          </a:blip>
          <a:stretch>
            <a:fillRect/>
          </a:stretch>
        </p:blipFill>
        <p:spPr>
          <a:xfrm>
            <a:off x="335787" y="5512050"/>
            <a:ext cx="575100" cy="575100"/>
          </a:xfrm>
          <a:prstGeom prst="rect">
            <a:avLst/>
          </a:prstGeom>
          <a:noFill/>
          <a:ln>
            <a:noFill/>
          </a:ln>
        </p:spPr>
      </p:pic>
      <p:sp>
        <p:nvSpPr>
          <p:cNvPr id="637" name="Google Shape;637;p25"/>
          <p:cNvSpPr/>
          <p:nvPr/>
        </p:nvSpPr>
        <p:spPr>
          <a:xfrm>
            <a:off x="294787" y="4452328"/>
            <a:ext cx="614100" cy="615600"/>
          </a:xfrm>
          <a:prstGeom prst="ellipse">
            <a:avLst/>
          </a:prstGeom>
          <a:solidFill>
            <a:srgbClr val="EDF6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8" name="Google Shape;668;p25"/>
          <p:cNvSpPr/>
          <p:nvPr/>
        </p:nvSpPr>
        <p:spPr>
          <a:xfrm>
            <a:off x="294775" y="3692365"/>
            <a:ext cx="614100" cy="615600"/>
          </a:xfrm>
          <a:prstGeom prst="ellipse">
            <a:avLst/>
          </a:prstGeom>
          <a:solidFill>
            <a:srgbClr val="EDF6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9" name="Google Shape;669;p25"/>
          <p:cNvSpPr/>
          <p:nvPr/>
        </p:nvSpPr>
        <p:spPr>
          <a:xfrm>
            <a:off x="294775" y="2966328"/>
            <a:ext cx="614100" cy="615600"/>
          </a:xfrm>
          <a:prstGeom prst="ellipse">
            <a:avLst/>
          </a:prstGeom>
          <a:solidFill>
            <a:srgbClr val="EDF6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0" name="Google Shape;670;p25"/>
          <p:cNvSpPr/>
          <p:nvPr/>
        </p:nvSpPr>
        <p:spPr>
          <a:xfrm>
            <a:off x="272000" y="2232540"/>
            <a:ext cx="614100" cy="615600"/>
          </a:xfrm>
          <a:prstGeom prst="ellipse">
            <a:avLst/>
          </a:prstGeom>
          <a:solidFill>
            <a:srgbClr val="EDF6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6" name="Google Shape;636;p25"/>
          <p:cNvSpPr/>
          <p:nvPr/>
        </p:nvSpPr>
        <p:spPr>
          <a:xfrm>
            <a:off x="249350" y="1498765"/>
            <a:ext cx="614100" cy="615600"/>
          </a:xfrm>
          <a:prstGeom prst="ellipse">
            <a:avLst/>
          </a:prstGeom>
          <a:solidFill>
            <a:srgbClr val="EDF6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671" name="Google Shape;671;p25"/>
          <p:cNvPicPr preferRelativeResize="0"/>
          <p:nvPr/>
        </p:nvPicPr>
        <p:blipFill>
          <a:blip r:embed="rId4">
            <a:alphaModFix/>
          </a:blip>
          <a:stretch>
            <a:fillRect/>
          </a:stretch>
        </p:blipFill>
        <p:spPr>
          <a:xfrm>
            <a:off x="439188" y="3832975"/>
            <a:ext cx="368300" cy="368300"/>
          </a:xfrm>
          <a:prstGeom prst="rect">
            <a:avLst/>
          </a:prstGeom>
          <a:noFill/>
          <a:ln>
            <a:noFill/>
          </a:ln>
        </p:spPr>
      </p:pic>
      <p:grpSp>
        <p:nvGrpSpPr>
          <p:cNvPr id="672" name="Google Shape;672;p25"/>
          <p:cNvGrpSpPr/>
          <p:nvPr/>
        </p:nvGrpSpPr>
        <p:grpSpPr>
          <a:xfrm>
            <a:off x="457849" y="4592062"/>
            <a:ext cx="242409" cy="461701"/>
            <a:chOff x="5373342" y="3808935"/>
            <a:chExt cx="231395" cy="353145"/>
          </a:xfrm>
        </p:grpSpPr>
        <p:sp>
          <p:nvSpPr>
            <p:cNvPr id="673" name="Google Shape;673;p25"/>
            <p:cNvSpPr/>
            <p:nvPr/>
          </p:nvSpPr>
          <p:spPr>
            <a:xfrm>
              <a:off x="5422654" y="3832827"/>
              <a:ext cx="132772" cy="114200"/>
            </a:xfrm>
            <a:custGeom>
              <a:rect b="b" l="l" r="r" t="t"/>
              <a:pathLst>
                <a:path extrusionOk="0" h="3585" w="4168">
                  <a:moveTo>
                    <a:pt x="2072" y="322"/>
                  </a:moveTo>
                  <a:cubicBezTo>
                    <a:pt x="3036" y="322"/>
                    <a:pt x="3822" y="1108"/>
                    <a:pt x="3822" y="2084"/>
                  </a:cubicBezTo>
                  <a:lnTo>
                    <a:pt x="3846" y="2918"/>
                  </a:lnTo>
                  <a:cubicBezTo>
                    <a:pt x="3846" y="3108"/>
                    <a:pt x="3679" y="3275"/>
                    <a:pt x="3489" y="3275"/>
                  </a:cubicBezTo>
                  <a:lnTo>
                    <a:pt x="667" y="3275"/>
                  </a:lnTo>
                  <a:cubicBezTo>
                    <a:pt x="476" y="3275"/>
                    <a:pt x="310" y="3108"/>
                    <a:pt x="310" y="2918"/>
                  </a:cubicBezTo>
                  <a:lnTo>
                    <a:pt x="310" y="2084"/>
                  </a:lnTo>
                  <a:cubicBezTo>
                    <a:pt x="310" y="1108"/>
                    <a:pt x="1096" y="322"/>
                    <a:pt x="2072" y="322"/>
                  </a:cubicBezTo>
                  <a:close/>
                  <a:moveTo>
                    <a:pt x="2084" y="1"/>
                  </a:moveTo>
                  <a:cubicBezTo>
                    <a:pt x="941" y="1"/>
                    <a:pt x="0" y="929"/>
                    <a:pt x="0" y="2084"/>
                  </a:cubicBezTo>
                  <a:lnTo>
                    <a:pt x="0" y="2918"/>
                  </a:lnTo>
                  <a:cubicBezTo>
                    <a:pt x="0" y="3287"/>
                    <a:pt x="298" y="3584"/>
                    <a:pt x="667" y="3584"/>
                  </a:cubicBezTo>
                  <a:lnTo>
                    <a:pt x="3489" y="3584"/>
                  </a:lnTo>
                  <a:cubicBezTo>
                    <a:pt x="3858" y="3584"/>
                    <a:pt x="4156" y="3287"/>
                    <a:pt x="4156" y="2918"/>
                  </a:cubicBezTo>
                  <a:lnTo>
                    <a:pt x="4156" y="2084"/>
                  </a:lnTo>
                  <a:cubicBezTo>
                    <a:pt x="4167" y="929"/>
                    <a:pt x="3227" y="1"/>
                    <a:pt x="2084" y="1"/>
                  </a:cubicBezTo>
                  <a:close/>
                </a:path>
              </a:pathLst>
            </a:custGeom>
            <a:solidFill>
              <a:srgbClr val="006D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4" name="Google Shape;674;p25"/>
            <p:cNvSpPr/>
            <p:nvPr/>
          </p:nvSpPr>
          <p:spPr>
            <a:xfrm>
              <a:off x="5394590" y="3972415"/>
              <a:ext cx="45139" cy="37557"/>
            </a:xfrm>
            <a:custGeom>
              <a:rect b="b" l="l" r="r" t="t"/>
              <a:pathLst>
                <a:path extrusionOk="0" h="1179" w="1417">
                  <a:moveTo>
                    <a:pt x="953" y="334"/>
                  </a:moveTo>
                  <a:cubicBezTo>
                    <a:pt x="1024" y="334"/>
                    <a:pt x="1096" y="393"/>
                    <a:pt x="1096" y="464"/>
                  </a:cubicBezTo>
                  <a:lnTo>
                    <a:pt x="1096" y="715"/>
                  </a:lnTo>
                  <a:cubicBezTo>
                    <a:pt x="1096" y="798"/>
                    <a:pt x="1024" y="857"/>
                    <a:pt x="953" y="857"/>
                  </a:cubicBezTo>
                  <a:lnTo>
                    <a:pt x="465" y="857"/>
                  </a:lnTo>
                  <a:cubicBezTo>
                    <a:pt x="393" y="857"/>
                    <a:pt x="334" y="798"/>
                    <a:pt x="334" y="715"/>
                  </a:cubicBezTo>
                  <a:lnTo>
                    <a:pt x="334" y="464"/>
                  </a:lnTo>
                  <a:cubicBezTo>
                    <a:pt x="334" y="393"/>
                    <a:pt x="393" y="334"/>
                    <a:pt x="465" y="334"/>
                  </a:cubicBezTo>
                  <a:close/>
                  <a:moveTo>
                    <a:pt x="465" y="0"/>
                  </a:moveTo>
                  <a:cubicBezTo>
                    <a:pt x="214" y="0"/>
                    <a:pt x="0" y="214"/>
                    <a:pt x="0" y="464"/>
                  </a:cubicBezTo>
                  <a:lnTo>
                    <a:pt x="0" y="715"/>
                  </a:lnTo>
                  <a:cubicBezTo>
                    <a:pt x="0" y="976"/>
                    <a:pt x="214" y="1179"/>
                    <a:pt x="465" y="1179"/>
                  </a:cubicBezTo>
                  <a:lnTo>
                    <a:pt x="953" y="1179"/>
                  </a:lnTo>
                  <a:cubicBezTo>
                    <a:pt x="1215" y="1179"/>
                    <a:pt x="1417" y="976"/>
                    <a:pt x="1417" y="715"/>
                  </a:cubicBezTo>
                  <a:lnTo>
                    <a:pt x="1417" y="464"/>
                  </a:lnTo>
                  <a:cubicBezTo>
                    <a:pt x="1417" y="214"/>
                    <a:pt x="1203" y="0"/>
                    <a:pt x="953" y="0"/>
                  </a:cubicBezTo>
                  <a:close/>
                </a:path>
              </a:pathLst>
            </a:custGeom>
            <a:solidFill>
              <a:srgbClr val="006D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5" name="Google Shape;675;p25"/>
            <p:cNvSpPr/>
            <p:nvPr/>
          </p:nvSpPr>
          <p:spPr>
            <a:xfrm>
              <a:off x="5460179" y="3972415"/>
              <a:ext cx="58072" cy="37557"/>
            </a:xfrm>
            <a:custGeom>
              <a:rect b="b" l="l" r="r" t="t"/>
              <a:pathLst>
                <a:path extrusionOk="0" h="1179" w="1823">
                  <a:moveTo>
                    <a:pt x="1346" y="334"/>
                  </a:moveTo>
                  <a:cubicBezTo>
                    <a:pt x="1430" y="334"/>
                    <a:pt x="1489" y="393"/>
                    <a:pt x="1489" y="464"/>
                  </a:cubicBezTo>
                  <a:lnTo>
                    <a:pt x="1489" y="715"/>
                  </a:lnTo>
                  <a:cubicBezTo>
                    <a:pt x="1489" y="798"/>
                    <a:pt x="1430" y="857"/>
                    <a:pt x="1346" y="857"/>
                  </a:cubicBezTo>
                  <a:lnTo>
                    <a:pt x="441" y="857"/>
                  </a:lnTo>
                  <a:cubicBezTo>
                    <a:pt x="370" y="857"/>
                    <a:pt x="311" y="798"/>
                    <a:pt x="311" y="715"/>
                  </a:cubicBezTo>
                  <a:lnTo>
                    <a:pt x="311" y="464"/>
                  </a:lnTo>
                  <a:cubicBezTo>
                    <a:pt x="311" y="393"/>
                    <a:pt x="370" y="334"/>
                    <a:pt x="441" y="334"/>
                  </a:cubicBezTo>
                  <a:close/>
                  <a:moveTo>
                    <a:pt x="453" y="0"/>
                  </a:moveTo>
                  <a:cubicBezTo>
                    <a:pt x="203" y="0"/>
                    <a:pt x="1" y="214"/>
                    <a:pt x="1" y="464"/>
                  </a:cubicBezTo>
                  <a:lnTo>
                    <a:pt x="1" y="715"/>
                  </a:lnTo>
                  <a:cubicBezTo>
                    <a:pt x="1" y="976"/>
                    <a:pt x="203" y="1179"/>
                    <a:pt x="453" y="1179"/>
                  </a:cubicBezTo>
                  <a:lnTo>
                    <a:pt x="1370" y="1179"/>
                  </a:lnTo>
                  <a:cubicBezTo>
                    <a:pt x="1620" y="1179"/>
                    <a:pt x="1823" y="976"/>
                    <a:pt x="1823" y="715"/>
                  </a:cubicBezTo>
                  <a:lnTo>
                    <a:pt x="1823" y="464"/>
                  </a:lnTo>
                  <a:cubicBezTo>
                    <a:pt x="1823" y="214"/>
                    <a:pt x="1620" y="0"/>
                    <a:pt x="1370" y="0"/>
                  </a:cubicBezTo>
                  <a:close/>
                </a:path>
              </a:pathLst>
            </a:custGeom>
            <a:solidFill>
              <a:srgbClr val="006D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6" name="Google Shape;676;p25"/>
            <p:cNvSpPr/>
            <p:nvPr/>
          </p:nvSpPr>
          <p:spPr>
            <a:xfrm>
              <a:off x="5538319" y="3972415"/>
              <a:ext cx="45170" cy="37557"/>
            </a:xfrm>
            <a:custGeom>
              <a:rect b="b" l="l" r="r" t="t"/>
              <a:pathLst>
                <a:path extrusionOk="0" h="1179" w="1418">
                  <a:moveTo>
                    <a:pt x="941" y="334"/>
                  </a:moveTo>
                  <a:cubicBezTo>
                    <a:pt x="1013" y="334"/>
                    <a:pt x="1072" y="393"/>
                    <a:pt x="1072" y="464"/>
                  </a:cubicBezTo>
                  <a:lnTo>
                    <a:pt x="1072" y="715"/>
                  </a:lnTo>
                  <a:cubicBezTo>
                    <a:pt x="1072" y="798"/>
                    <a:pt x="1013" y="857"/>
                    <a:pt x="941" y="857"/>
                  </a:cubicBezTo>
                  <a:lnTo>
                    <a:pt x="453" y="857"/>
                  </a:lnTo>
                  <a:cubicBezTo>
                    <a:pt x="370" y="857"/>
                    <a:pt x="310" y="798"/>
                    <a:pt x="310" y="715"/>
                  </a:cubicBezTo>
                  <a:lnTo>
                    <a:pt x="310" y="464"/>
                  </a:lnTo>
                  <a:cubicBezTo>
                    <a:pt x="310" y="393"/>
                    <a:pt x="370" y="334"/>
                    <a:pt x="453" y="334"/>
                  </a:cubicBezTo>
                  <a:close/>
                  <a:moveTo>
                    <a:pt x="465" y="0"/>
                  </a:moveTo>
                  <a:cubicBezTo>
                    <a:pt x="215" y="0"/>
                    <a:pt x="1" y="214"/>
                    <a:pt x="1" y="464"/>
                  </a:cubicBezTo>
                  <a:lnTo>
                    <a:pt x="1" y="715"/>
                  </a:lnTo>
                  <a:cubicBezTo>
                    <a:pt x="1" y="976"/>
                    <a:pt x="215" y="1179"/>
                    <a:pt x="465" y="1179"/>
                  </a:cubicBezTo>
                  <a:lnTo>
                    <a:pt x="953" y="1179"/>
                  </a:lnTo>
                  <a:cubicBezTo>
                    <a:pt x="1203" y="1179"/>
                    <a:pt x="1417" y="976"/>
                    <a:pt x="1417" y="715"/>
                  </a:cubicBezTo>
                  <a:lnTo>
                    <a:pt x="1417" y="464"/>
                  </a:lnTo>
                  <a:cubicBezTo>
                    <a:pt x="1417" y="214"/>
                    <a:pt x="1203" y="0"/>
                    <a:pt x="953" y="0"/>
                  </a:cubicBezTo>
                  <a:close/>
                </a:path>
              </a:pathLst>
            </a:custGeom>
            <a:solidFill>
              <a:srgbClr val="006D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7" name="Google Shape;677;p25"/>
            <p:cNvSpPr/>
            <p:nvPr/>
          </p:nvSpPr>
          <p:spPr>
            <a:xfrm>
              <a:off x="5373342" y="3808935"/>
              <a:ext cx="231395" cy="353145"/>
            </a:xfrm>
            <a:custGeom>
              <a:rect b="b" l="l" r="r" t="t"/>
              <a:pathLst>
                <a:path extrusionOk="0" h="11086" w="7264">
                  <a:moveTo>
                    <a:pt x="4215" y="9502"/>
                  </a:moveTo>
                  <a:lnTo>
                    <a:pt x="4215" y="10764"/>
                  </a:lnTo>
                  <a:lnTo>
                    <a:pt x="3048" y="10764"/>
                  </a:lnTo>
                  <a:lnTo>
                    <a:pt x="3048" y="9502"/>
                  </a:lnTo>
                  <a:close/>
                  <a:moveTo>
                    <a:pt x="1810" y="1"/>
                  </a:moveTo>
                  <a:cubicBezTo>
                    <a:pt x="822" y="1"/>
                    <a:pt x="0" y="822"/>
                    <a:pt x="0" y="1822"/>
                  </a:cubicBezTo>
                  <a:lnTo>
                    <a:pt x="0" y="7144"/>
                  </a:lnTo>
                  <a:cubicBezTo>
                    <a:pt x="0" y="7728"/>
                    <a:pt x="477" y="8204"/>
                    <a:pt x="1060" y="8204"/>
                  </a:cubicBezTo>
                  <a:lnTo>
                    <a:pt x="2727" y="8204"/>
                  </a:lnTo>
                  <a:lnTo>
                    <a:pt x="2727" y="8275"/>
                  </a:lnTo>
                  <a:cubicBezTo>
                    <a:pt x="2727" y="8371"/>
                    <a:pt x="2798" y="8442"/>
                    <a:pt x="2882" y="8442"/>
                  </a:cubicBezTo>
                  <a:cubicBezTo>
                    <a:pt x="2977" y="8442"/>
                    <a:pt x="3048" y="8371"/>
                    <a:pt x="3048" y="8275"/>
                  </a:cubicBezTo>
                  <a:lnTo>
                    <a:pt x="3048" y="7144"/>
                  </a:lnTo>
                  <a:lnTo>
                    <a:pt x="4215" y="7144"/>
                  </a:lnTo>
                  <a:lnTo>
                    <a:pt x="4215" y="9168"/>
                  </a:lnTo>
                  <a:lnTo>
                    <a:pt x="3048" y="9168"/>
                  </a:lnTo>
                  <a:lnTo>
                    <a:pt x="3048" y="9049"/>
                  </a:lnTo>
                  <a:cubicBezTo>
                    <a:pt x="3048" y="8966"/>
                    <a:pt x="2977" y="8883"/>
                    <a:pt x="2882" y="8883"/>
                  </a:cubicBezTo>
                  <a:cubicBezTo>
                    <a:pt x="2798" y="8883"/>
                    <a:pt x="2727" y="8966"/>
                    <a:pt x="2727" y="9049"/>
                  </a:cubicBezTo>
                  <a:lnTo>
                    <a:pt x="2727" y="10930"/>
                  </a:lnTo>
                  <a:cubicBezTo>
                    <a:pt x="2727" y="11014"/>
                    <a:pt x="2798" y="11085"/>
                    <a:pt x="2882" y="11085"/>
                  </a:cubicBezTo>
                  <a:lnTo>
                    <a:pt x="4370" y="11085"/>
                  </a:lnTo>
                  <a:cubicBezTo>
                    <a:pt x="4465" y="11085"/>
                    <a:pt x="4537" y="11014"/>
                    <a:pt x="4537" y="10930"/>
                  </a:cubicBezTo>
                  <a:lnTo>
                    <a:pt x="4537" y="8192"/>
                  </a:lnTo>
                  <a:lnTo>
                    <a:pt x="6204" y="8192"/>
                  </a:lnTo>
                  <a:cubicBezTo>
                    <a:pt x="6787" y="8192"/>
                    <a:pt x="7263" y="7716"/>
                    <a:pt x="7263" y="7132"/>
                  </a:cubicBezTo>
                  <a:lnTo>
                    <a:pt x="7263" y="1798"/>
                  </a:lnTo>
                  <a:cubicBezTo>
                    <a:pt x="7263" y="810"/>
                    <a:pt x="6442" y="1"/>
                    <a:pt x="5453" y="1"/>
                  </a:cubicBezTo>
                  <a:lnTo>
                    <a:pt x="5132" y="1"/>
                  </a:lnTo>
                  <a:cubicBezTo>
                    <a:pt x="5049" y="1"/>
                    <a:pt x="4977" y="72"/>
                    <a:pt x="4977" y="167"/>
                  </a:cubicBezTo>
                  <a:cubicBezTo>
                    <a:pt x="4977" y="251"/>
                    <a:pt x="5049" y="334"/>
                    <a:pt x="5132" y="334"/>
                  </a:cubicBezTo>
                  <a:lnTo>
                    <a:pt x="5453" y="334"/>
                  </a:lnTo>
                  <a:cubicBezTo>
                    <a:pt x="6263" y="334"/>
                    <a:pt x="6942" y="1001"/>
                    <a:pt x="6942" y="1822"/>
                  </a:cubicBezTo>
                  <a:lnTo>
                    <a:pt x="6942" y="7144"/>
                  </a:lnTo>
                  <a:cubicBezTo>
                    <a:pt x="6942" y="7549"/>
                    <a:pt x="6608" y="7871"/>
                    <a:pt x="6204" y="7871"/>
                  </a:cubicBezTo>
                  <a:lnTo>
                    <a:pt x="4537" y="7871"/>
                  </a:lnTo>
                  <a:lnTo>
                    <a:pt x="4537" y="7144"/>
                  </a:lnTo>
                  <a:lnTo>
                    <a:pt x="4727" y="7144"/>
                  </a:lnTo>
                  <a:cubicBezTo>
                    <a:pt x="4822" y="7144"/>
                    <a:pt x="4894" y="7073"/>
                    <a:pt x="4894" y="6978"/>
                  </a:cubicBezTo>
                  <a:cubicBezTo>
                    <a:pt x="4894" y="6894"/>
                    <a:pt x="4822" y="6823"/>
                    <a:pt x="4727" y="6823"/>
                  </a:cubicBezTo>
                  <a:lnTo>
                    <a:pt x="2525" y="6823"/>
                  </a:lnTo>
                  <a:cubicBezTo>
                    <a:pt x="2441" y="6823"/>
                    <a:pt x="2370" y="6894"/>
                    <a:pt x="2370" y="6978"/>
                  </a:cubicBezTo>
                  <a:cubicBezTo>
                    <a:pt x="2370" y="7073"/>
                    <a:pt x="2441" y="7144"/>
                    <a:pt x="2525" y="7144"/>
                  </a:cubicBezTo>
                  <a:lnTo>
                    <a:pt x="2727" y="7144"/>
                  </a:lnTo>
                  <a:lnTo>
                    <a:pt x="2727" y="7871"/>
                  </a:lnTo>
                  <a:lnTo>
                    <a:pt x="1060" y="7871"/>
                  </a:lnTo>
                  <a:cubicBezTo>
                    <a:pt x="655" y="7871"/>
                    <a:pt x="322" y="7549"/>
                    <a:pt x="322" y="7144"/>
                  </a:cubicBezTo>
                  <a:lnTo>
                    <a:pt x="322" y="1822"/>
                  </a:lnTo>
                  <a:cubicBezTo>
                    <a:pt x="322" y="1001"/>
                    <a:pt x="1001" y="334"/>
                    <a:pt x="1810" y="334"/>
                  </a:cubicBezTo>
                  <a:lnTo>
                    <a:pt x="4191" y="334"/>
                  </a:lnTo>
                  <a:cubicBezTo>
                    <a:pt x="4287" y="334"/>
                    <a:pt x="4358" y="251"/>
                    <a:pt x="4358" y="167"/>
                  </a:cubicBezTo>
                  <a:cubicBezTo>
                    <a:pt x="4358" y="72"/>
                    <a:pt x="4287" y="1"/>
                    <a:pt x="4191" y="1"/>
                  </a:cubicBezTo>
                  <a:close/>
                </a:path>
              </a:pathLst>
            </a:custGeom>
            <a:solidFill>
              <a:srgbClr val="006D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8" name="Google Shape;678;p25"/>
            <p:cNvSpPr/>
            <p:nvPr/>
          </p:nvSpPr>
          <p:spPr>
            <a:xfrm>
              <a:off x="5481426" y="4125255"/>
              <a:ext cx="15195" cy="15195"/>
            </a:xfrm>
            <a:custGeom>
              <a:rect b="b" l="l" r="r" t="t"/>
              <a:pathLst>
                <a:path extrusionOk="0" h="477" w="477">
                  <a:moveTo>
                    <a:pt x="239" y="0"/>
                  </a:moveTo>
                  <a:cubicBezTo>
                    <a:pt x="108" y="0"/>
                    <a:pt x="1" y="108"/>
                    <a:pt x="1" y="238"/>
                  </a:cubicBezTo>
                  <a:cubicBezTo>
                    <a:pt x="1" y="369"/>
                    <a:pt x="108" y="477"/>
                    <a:pt x="239" y="477"/>
                  </a:cubicBezTo>
                  <a:cubicBezTo>
                    <a:pt x="370" y="477"/>
                    <a:pt x="477" y="369"/>
                    <a:pt x="477" y="238"/>
                  </a:cubicBezTo>
                  <a:cubicBezTo>
                    <a:pt x="477" y="108"/>
                    <a:pt x="370" y="0"/>
                    <a:pt x="239" y="0"/>
                  </a:cubicBezTo>
                  <a:close/>
                </a:path>
              </a:pathLst>
            </a:custGeom>
            <a:solidFill>
              <a:srgbClr val="006D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9" name="Google Shape;679;p25"/>
            <p:cNvSpPr/>
            <p:nvPr/>
          </p:nvSpPr>
          <p:spPr>
            <a:xfrm>
              <a:off x="5447692" y="3873792"/>
              <a:ext cx="29593" cy="48579"/>
            </a:xfrm>
            <a:custGeom>
              <a:rect b="b" l="l" r="r" t="t"/>
              <a:pathLst>
                <a:path extrusionOk="0" h="1525" w="929">
                  <a:moveTo>
                    <a:pt x="595" y="334"/>
                  </a:moveTo>
                  <a:lnTo>
                    <a:pt x="595" y="596"/>
                  </a:lnTo>
                  <a:lnTo>
                    <a:pt x="333" y="596"/>
                  </a:lnTo>
                  <a:lnTo>
                    <a:pt x="333" y="334"/>
                  </a:lnTo>
                  <a:close/>
                  <a:moveTo>
                    <a:pt x="595" y="917"/>
                  </a:moveTo>
                  <a:lnTo>
                    <a:pt x="595" y="1179"/>
                  </a:lnTo>
                  <a:lnTo>
                    <a:pt x="333" y="1179"/>
                  </a:lnTo>
                  <a:lnTo>
                    <a:pt x="333" y="917"/>
                  </a:lnTo>
                  <a:close/>
                  <a:moveTo>
                    <a:pt x="167" y="1"/>
                  </a:moveTo>
                  <a:cubicBezTo>
                    <a:pt x="83" y="1"/>
                    <a:pt x="0" y="84"/>
                    <a:pt x="0" y="167"/>
                  </a:cubicBezTo>
                  <a:lnTo>
                    <a:pt x="0" y="1358"/>
                  </a:lnTo>
                  <a:cubicBezTo>
                    <a:pt x="0" y="1453"/>
                    <a:pt x="83" y="1525"/>
                    <a:pt x="167" y="1525"/>
                  </a:cubicBezTo>
                  <a:lnTo>
                    <a:pt x="762" y="1525"/>
                  </a:lnTo>
                  <a:cubicBezTo>
                    <a:pt x="845" y="1525"/>
                    <a:pt x="929" y="1453"/>
                    <a:pt x="929" y="1358"/>
                  </a:cubicBezTo>
                  <a:lnTo>
                    <a:pt x="929" y="167"/>
                  </a:lnTo>
                  <a:cubicBezTo>
                    <a:pt x="929" y="84"/>
                    <a:pt x="845" y="1"/>
                    <a:pt x="762" y="1"/>
                  </a:cubicBezTo>
                  <a:close/>
                </a:path>
              </a:pathLst>
            </a:custGeom>
            <a:solidFill>
              <a:srgbClr val="006D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0" name="Google Shape;680;p25"/>
            <p:cNvSpPr/>
            <p:nvPr/>
          </p:nvSpPr>
          <p:spPr>
            <a:xfrm>
              <a:off x="5500762" y="3873792"/>
              <a:ext cx="29625" cy="48579"/>
            </a:xfrm>
            <a:custGeom>
              <a:rect b="b" l="l" r="r" t="t"/>
              <a:pathLst>
                <a:path extrusionOk="0" h="1525" w="930">
                  <a:moveTo>
                    <a:pt x="596" y="917"/>
                  </a:moveTo>
                  <a:lnTo>
                    <a:pt x="596" y="1179"/>
                  </a:lnTo>
                  <a:lnTo>
                    <a:pt x="334" y="1179"/>
                  </a:lnTo>
                  <a:lnTo>
                    <a:pt x="334" y="917"/>
                  </a:lnTo>
                  <a:close/>
                  <a:moveTo>
                    <a:pt x="168" y="1"/>
                  </a:moveTo>
                  <a:cubicBezTo>
                    <a:pt x="84" y="1"/>
                    <a:pt x="1" y="84"/>
                    <a:pt x="1" y="167"/>
                  </a:cubicBezTo>
                  <a:lnTo>
                    <a:pt x="1" y="1358"/>
                  </a:lnTo>
                  <a:cubicBezTo>
                    <a:pt x="1" y="1453"/>
                    <a:pt x="84" y="1525"/>
                    <a:pt x="168" y="1525"/>
                  </a:cubicBezTo>
                  <a:lnTo>
                    <a:pt x="763" y="1525"/>
                  </a:lnTo>
                  <a:cubicBezTo>
                    <a:pt x="858" y="1525"/>
                    <a:pt x="930" y="1453"/>
                    <a:pt x="930" y="1358"/>
                  </a:cubicBezTo>
                  <a:lnTo>
                    <a:pt x="930" y="763"/>
                  </a:lnTo>
                  <a:cubicBezTo>
                    <a:pt x="930" y="679"/>
                    <a:pt x="858" y="596"/>
                    <a:pt x="763" y="596"/>
                  </a:cubicBezTo>
                  <a:lnTo>
                    <a:pt x="334" y="596"/>
                  </a:lnTo>
                  <a:lnTo>
                    <a:pt x="334" y="334"/>
                  </a:lnTo>
                  <a:lnTo>
                    <a:pt x="763" y="334"/>
                  </a:lnTo>
                  <a:cubicBezTo>
                    <a:pt x="858" y="334"/>
                    <a:pt x="930" y="262"/>
                    <a:pt x="930" y="167"/>
                  </a:cubicBezTo>
                  <a:cubicBezTo>
                    <a:pt x="930" y="84"/>
                    <a:pt x="858" y="1"/>
                    <a:pt x="763" y="1"/>
                  </a:cubicBezTo>
                  <a:close/>
                </a:path>
              </a:pathLst>
            </a:custGeom>
            <a:solidFill>
              <a:srgbClr val="006D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1" name="Google Shape;681;p25"/>
            <p:cNvSpPr/>
            <p:nvPr/>
          </p:nvSpPr>
          <p:spPr>
            <a:xfrm>
              <a:off x="5482573" y="3909533"/>
              <a:ext cx="15959" cy="17998"/>
            </a:xfrm>
            <a:custGeom>
              <a:rect b="b" l="l" r="r" t="t"/>
              <a:pathLst>
                <a:path extrusionOk="0" h="565" w="501">
                  <a:moveTo>
                    <a:pt x="324" y="1"/>
                  </a:moveTo>
                  <a:cubicBezTo>
                    <a:pt x="261" y="1"/>
                    <a:pt x="191" y="30"/>
                    <a:pt x="155" y="93"/>
                  </a:cubicBezTo>
                  <a:lnTo>
                    <a:pt x="36" y="331"/>
                  </a:lnTo>
                  <a:cubicBezTo>
                    <a:pt x="0" y="403"/>
                    <a:pt x="36" y="510"/>
                    <a:pt x="119" y="545"/>
                  </a:cubicBezTo>
                  <a:cubicBezTo>
                    <a:pt x="139" y="559"/>
                    <a:pt x="162" y="565"/>
                    <a:pt x="185" y="565"/>
                  </a:cubicBezTo>
                  <a:cubicBezTo>
                    <a:pt x="245" y="565"/>
                    <a:pt x="308" y="525"/>
                    <a:pt x="334" y="474"/>
                  </a:cubicBezTo>
                  <a:lnTo>
                    <a:pt x="453" y="236"/>
                  </a:lnTo>
                  <a:cubicBezTo>
                    <a:pt x="500" y="164"/>
                    <a:pt x="453" y="57"/>
                    <a:pt x="381" y="10"/>
                  </a:cubicBezTo>
                  <a:cubicBezTo>
                    <a:pt x="364" y="4"/>
                    <a:pt x="345" y="1"/>
                    <a:pt x="324" y="1"/>
                  </a:cubicBezTo>
                  <a:close/>
                </a:path>
              </a:pathLst>
            </a:custGeom>
            <a:solidFill>
              <a:srgbClr val="006D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82" name="Google Shape;682;p25"/>
          <p:cNvGrpSpPr/>
          <p:nvPr/>
        </p:nvGrpSpPr>
        <p:grpSpPr>
          <a:xfrm>
            <a:off x="345472" y="1594606"/>
            <a:ext cx="467161" cy="414307"/>
            <a:chOff x="7100170" y="1500117"/>
            <a:chExt cx="368308" cy="367033"/>
          </a:xfrm>
        </p:grpSpPr>
        <p:sp>
          <p:nvSpPr>
            <p:cNvPr id="683" name="Google Shape;683;p25"/>
            <p:cNvSpPr/>
            <p:nvPr/>
          </p:nvSpPr>
          <p:spPr>
            <a:xfrm>
              <a:off x="7328698" y="1501041"/>
              <a:ext cx="139780" cy="97126"/>
            </a:xfrm>
            <a:custGeom>
              <a:rect b="b" l="l" r="r" t="t"/>
              <a:pathLst>
                <a:path extrusionOk="0" h="3049" w="4388">
                  <a:moveTo>
                    <a:pt x="1894" y="0"/>
                  </a:moveTo>
                  <a:cubicBezTo>
                    <a:pt x="1861" y="0"/>
                    <a:pt x="1826" y="8"/>
                    <a:pt x="1792" y="25"/>
                  </a:cubicBezTo>
                  <a:cubicBezTo>
                    <a:pt x="1066" y="501"/>
                    <a:pt x="208" y="1728"/>
                    <a:pt x="30" y="2871"/>
                  </a:cubicBezTo>
                  <a:cubicBezTo>
                    <a:pt x="0" y="2960"/>
                    <a:pt x="86" y="3049"/>
                    <a:pt x="184" y="3049"/>
                  </a:cubicBezTo>
                  <a:cubicBezTo>
                    <a:pt x="204" y="3049"/>
                    <a:pt x="224" y="3045"/>
                    <a:pt x="244" y="3037"/>
                  </a:cubicBezTo>
                  <a:cubicBezTo>
                    <a:pt x="1459" y="2549"/>
                    <a:pt x="2768" y="2216"/>
                    <a:pt x="4114" y="2097"/>
                  </a:cubicBezTo>
                  <a:lnTo>
                    <a:pt x="4221" y="2097"/>
                  </a:lnTo>
                  <a:cubicBezTo>
                    <a:pt x="4316" y="2097"/>
                    <a:pt x="4388" y="2025"/>
                    <a:pt x="4388" y="1930"/>
                  </a:cubicBezTo>
                  <a:cubicBezTo>
                    <a:pt x="4388" y="1847"/>
                    <a:pt x="4316" y="1775"/>
                    <a:pt x="4221" y="1775"/>
                  </a:cubicBezTo>
                  <a:cubicBezTo>
                    <a:pt x="3506" y="1787"/>
                    <a:pt x="1875" y="2085"/>
                    <a:pt x="423" y="2632"/>
                  </a:cubicBezTo>
                  <a:cubicBezTo>
                    <a:pt x="709" y="1573"/>
                    <a:pt x="1494" y="656"/>
                    <a:pt x="1994" y="311"/>
                  </a:cubicBezTo>
                  <a:cubicBezTo>
                    <a:pt x="2066" y="263"/>
                    <a:pt x="2090" y="168"/>
                    <a:pt x="2030" y="73"/>
                  </a:cubicBezTo>
                  <a:cubicBezTo>
                    <a:pt x="2007" y="26"/>
                    <a:pt x="1954" y="0"/>
                    <a:pt x="1894" y="0"/>
                  </a:cubicBezTo>
                  <a:close/>
                </a:path>
              </a:pathLst>
            </a:custGeom>
            <a:solidFill>
              <a:srgbClr val="006D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4" name="Google Shape;684;p25"/>
            <p:cNvSpPr/>
            <p:nvPr/>
          </p:nvSpPr>
          <p:spPr>
            <a:xfrm>
              <a:off x="7100170" y="1500117"/>
              <a:ext cx="192691" cy="307942"/>
            </a:xfrm>
            <a:custGeom>
              <a:rect b="b" l="l" r="r" t="t"/>
              <a:pathLst>
                <a:path extrusionOk="0" h="9667" w="6049">
                  <a:moveTo>
                    <a:pt x="4144" y="5007"/>
                  </a:moveTo>
                  <a:lnTo>
                    <a:pt x="4144" y="5007"/>
                  </a:lnTo>
                  <a:cubicBezTo>
                    <a:pt x="4025" y="5221"/>
                    <a:pt x="4001" y="5317"/>
                    <a:pt x="4013" y="5674"/>
                  </a:cubicBezTo>
                  <a:cubicBezTo>
                    <a:pt x="4025" y="5995"/>
                    <a:pt x="4013" y="6043"/>
                    <a:pt x="3727" y="6281"/>
                  </a:cubicBezTo>
                  <a:cubicBezTo>
                    <a:pt x="3513" y="6460"/>
                    <a:pt x="3453" y="6531"/>
                    <a:pt x="3299" y="6852"/>
                  </a:cubicBezTo>
                  <a:cubicBezTo>
                    <a:pt x="3168" y="7162"/>
                    <a:pt x="3132" y="7186"/>
                    <a:pt x="2763" y="7281"/>
                  </a:cubicBezTo>
                  <a:cubicBezTo>
                    <a:pt x="2477" y="7341"/>
                    <a:pt x="2382" y="7388"/>
                    <a:pt x="2096" y="7626"/>
                  </a:cubicBezTo>
                  <a:cubicBezTo>
                    <a:pt x="2001" y="7698"/>
                    <a:pt x="1917" y="7781"/>
                    <a:pt x="1846" y="7805"/>
                  </a:cubicBezTo>
                  <a:cubicBezTo>
                    <a:pt x="1757" y="7831"/>
                    <a:pt x="1702" y="7841"/>
                    <a:pt x="1660" y="7841"/>
                  </a:cubicBezTo>
                  <a:cubicBezTo>
                    <a:pt x="1607" y="7841"/>
                    <a:pt x="1573" y="7825"/>
                    <a:pt x="1513" y="7805"/>
                  </a:cubicBezTo>
                  <a:cubicBezTo>
                    <a:pt x="1751" y="7483"/>
                    <a:pt x="1977" y="7162"/>
                    <a:pt x="2227" y="6864"/>
                  </a:cubicBezTo>
                  <a:cubicBezTo>
                    <a:pt x="2822" y="6174"/>
                    <a:pt x="3465" y="5555"/>
                    <a:pt x="4144" y="5007"/>
                  </a:cubicBezTo>
                  <a:close/>
                  <a:moveTo>
                    <a:pt x="5864" y="0"/>
                  </a:moveTo>
                  <a:cubicBezTo>
                    <a:pt x="5808" y="0"/>
                    <a:pt x="5754" y="31"/>
                    <a:pt x="5716" y="78"/>
                  </a:cubicBezTo>
                  <a:cubicBezTo>
                    <a:pt x="4858" y="1257"/>
                    <a:pt x="4549" y="2697"/>
                    <a:pt x="4668" y="4174"/>
                  </a:cubicBezTo>
                  <a:cubicBezTo>
                    <a:pt x="2715" y="5543"/>
                    <a:pt x="1144" y="7400"/>
                    <a:pt x="36" y="9424"/>
                  </a:cubicBezTo>
                  <a:cubicBezTo>
                    <a:pt x="1" y="9496"/>
                    <a:pt x="24" y="9603"/>
                    <a:pt x="96" y="9650"/>
                  </a:cubicBezTo>
                  <a:cubicBezTo>
                    <a:pt x="122" y="9661"/>
                    <a:pt x="149" y="9667"/>
                    <a:pt x="175" y="9667"/>
                  </a:cubicBezTo>
                  <a:cubicBezTo>
                    <a:pt x="234" y="9667"/>
                    <a:pt x="289" y="9640"/>
                    <a:pt x="322" y="9591"/>
                  </a:cubicBezTo>
                  <a:cubicBezTo>
                    <a:pt x="608" y="9067"/>
                    <a:pt x="917" y="8579"/>
                    <a:pt x="1251" y="8103"/>
                  </a:cubicBezTo>
                  <a:cubicBezTo>
                    <a:pt x="1424" y="8111"/>
                    <a:pt x="1483" y="8176"/>
                    <a:pt x="1641" y="8176"/>
                  </a:cubicBezTo>
                  <a:cubicBezTo>
                    <a:pt x="1711" y="8176"/>
                    <a:pt x="1801" y="8163"/>
                    <a:pt x="1929" y="8126"/>
                  </a:cubicBezTo>
                  <a:cubicBezTo>
                    <a:pt x="2179" y="8055"/>
                    <a:pt x="2358" y="7805"/>
                    <a:pt x="2584" y="7686"/>
                  </a:cubicBezTo>
                  <a:cubicBezTo>
                    <a:pt x="2644" y="7650"/>
                    <a:pt x="2739" y="7626"/>
                    <a:pt x="2834" y="7603"/>
                  </a:cubicBezTo>
                  <a:cubicBezTo>
                    <a:pt x="3311" y="7507"/>
                    <a:pt x="3430" y="7388"/>
                    <a:pt x="3608" y="6983"/>
                  </a:cubicBezTo>
                  <a:cubicBezTo>
                    <a:pt x="3727" y="6710"/>
                    <a:pt x="3763" y="6698"/>
                    <a:pt x="3942" y="6531"/>
                  </a:cubicBezTo>
                  <a:cubicBezTo>
                    <a:pt x="4323" y="6221"/>
                    <a:pt x="4370" y="6079"/>
                    <a:pt x="4358" y="5662"/>
                  </a:cubicBezTo>
                  <a:cubicBezTo>
                    <a:pt x="4346" y="5364"/>
                    <a:pt x="4358" y="5317"/>
                    <a:pt x="4477" y="5090"/>
                  </a:cubicBezTo>
                  <a:cubicBezTo>
                    <a:pt x="4549" y="4959"/>
                    <a:pt x="4620" y="4793"/>
                    <a:pt x="4644" y="4614"/>
                  </a:cubicBezTo>
                  <a:lnTo>
                    <a:pt x="4954" y="4388"/>
                  </a:lnTo>
                  <a:cubicBezTo>
                    <a:pt x="5001" y="4364"/>
                    <a:pt x="5025" y="4305"/>
                    <a:pt x="5025" y="4245"/>
                  </a:cubicBezTo>
                  <a:cubicBezTo>
                    <a:pt x="4894" y="2840"/>
                    <a:pt x="5180" y="1435"/>
                    <a:pt x="5989" y="268"/>
                  </a:cubicBezTo>
                  <a:cubicBezTo>
                    <a:pt x="6049" y="197"/>
                    <a:pt x="6025" y="90"/>
                    <a:pt x="5954" y="30"/>
                  </a:cubicBezTo>
                  <a:cubicBezTo>
                    <a:pt x="5924" y="9"/>
                    <a:pt x="5894" y="0"/>
                    <a:pt x="5864" y="0"/>
                  </a:cubicBezTo>
                  <a:close/>
                </a:path>
              </a:pathLst>
            </a:custGeom>
            <a:solidFill>
              <a:srgbClr val="006D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5" name="Google Shape;685;p25"/>
            <p:cNvSpPr/>
            <p:nvPr/>
          </p:nvSpPr>
          <p:spPr>
            <a:xfrm>
              <a:off x="7160089" y="1766170"/>
              <a:ext cx="19017" cy="18986"/>
            </a:xfrm>
            <a:custGeom>
              <a:rect b="b" l="l" r="r" t="t"/>
              <a:pathLst>
                <a:path extrusionOk="0" h="596" w="597">
                  <a:moveTo>
                    <a:pt x="298" y="1"/>
                  </a:moveTo>
                  <a:cubicBezTo>
                    <a:pt x="144" y="1"/>
                    <a:pt x="1" y="132"/>
                    <a:pt x="1" y="298"/>
                  </a:cubicBezTo>
                  <a:cubicBezTo>
                    <a:pt x="1" y="465"/>
                    <a:pt x="144" y="596"/>
                    <a:pt x="298" y="596"/>
                  </a:cubicBezTo>
                  <a:cubicBezTo>
                    <a:pt x="465" y="596"/>
                    <a:pt x="596" y="465"/>
                    <a:pt x="596" y="298"/>
                  </a:cubicBezTo>
                  <a:cubicBezTo>
                    <a:pt x="596" y="132"/>
                    <a:pt x="465" y="1"/>
                    <a:pt x="298" y="1"/>
                  </a:cubicBezTo>
                  <a:close/>
                </a:path>
              </a:pathLst>
            </a:custGeom>
            <a:solidFill>
              <a:srgbClr val="006D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6" name="Google Shape;686;p25"/>
            <p:cNvSpPr/>
            <p:nvPr/>
          </p:nvSpPr>
          <p:spPr>
            <a:xfrm>
              <a:off x="7295505" y="1540031"/>
              <a:ext cx="18986" cy="19081"/>
            </a:xfrm>
            <a:custGeom>
              <a:rect b="b" l="l" r="r" t="t"/>
              <a:pathLst>
                <a:path extrusionOk="0" h="599" w="596">
                  <a:moveTo>
                    <a:pt x="332" y="1"/>
                  </a:moveTo>
                  <a:cubicBezTo>
                    <a:pt x="321" y="1"/>
                    <a:pt x="309" y="2"/>
                    <a:pt x="298" y="4"/>
                  </a:cubicBezTo>
                  <a:cubicBezTo>
                    <a:pt x="131" y="4"/>
                    <a:pt x="0" y="134"/>
                    <a:pt x="0" y="301"/>
                  </a:cubicBezTo>
                  <a:cubicBezTo>
                    <a:pt x="0" y="456"/>
                    <a:pt x="131" y="599"/>
                    <a:pt x="298" y="599"/>
                  </a:cubicBezTo>
                  <a:cubicBezTo>
                    <a:pt x="453" y="599"/>
                    <a:pt x="596" y="456"/>
                    <a:pt x="596" y="301"/>
                  </a:cubicBezTo>
                  <a:cubicBezTo>
                    <a:pt x="596" y="136"/>
                    <a:pt x="473" y="1"/>
                    <a:pt x="332" y="1"/>
                  </a:cubicBezTo>
                  <a:close/>
                </a:path>
              </a:pathLst>
            </a:custGeom>
            <a:solidFill>
              <a:srgbClr val="006D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7" name="Google Shape;687;p25"/>
            <p:cNvSpPr/>
            <p:nvPr/>
          </p:nvSpPr>
          <p:spPr>
            <a:xfrm>
              <a:off x="7337968" y="1631519"/>
              <a:ext cx="19017" cy="19017"/>
            </a:xfrm>
            <a:custGeom>
              <a:rect b="b" l="l" r="r" t="t"/>
              <a:pathLst>
                <a:path extrusionOk="0" h="597" w="597">
                  <a:moveTo>
                    <a:pt x="298" y="1"/>
                  </a:moveTo>
                  <a:cubicBezTo>
                    <a:pt x="132" y="1"/>
                    <a:pt x="1" y="132"/>
                    <a:pt x="1" y="299"/>
                  </a:cubicBezTo>
                  <a:cubicBezTo>
                    <a:pt x="1" y="465"/>
                    <a:pt x="132" y="596"/>
                    <a:pt x="298" y="596"/>
                  </a:cubicBezTo>
                  <a:cubicBezTo>
                    <a:pt x="465" y="596"/>
                    <a:pt x="596" y="465"/>
                    <a:pt x="596" y="299"/>
                  </a:cubicBezTo>
                  <a:cubicBezTo>
                    <a:pt x="596" y="132"/>
                    <a:pt x="465" y="1"/>
                    <a:pt x="298" y="1"/>
                  </a:cubicBezTo>
                  <a:close/>
                </a:path>
              </a:pathLst>
            </a:custGeom>
            <a:solidFill>
              <a:srgbClr val="006D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8" name="Google Shape;688;p25"/>
            <p:cNvSpPr/>
            <p:nvPr/>
          </p:nvSpPr>
          <p:spPr>
            <a:xfrm>
              <a:off x="7275404" y="1612947"/>
              <a:ext cx="18986" cy="18986"/>
            </a:xfrm>
            <a:custGeom>
              <a:rect b="b" l="l" r="r" t="t"/>
              <a:pathLst>
                <a:path extrusionOk="0" h="596" w="596">
                  <a:moveTo>
                    <a:pt x="298" y="1"/>
                  </a:moveTo>
                  <a:cubicBezTo>
                    <a:pt x="131" y="1"/>
                    <a:pt x="0" y="131"/>
                    <a:pt x="0" y="298"/>
                  </a:cubicBezTo>
                  <a:cubicBezTo>
                    <a:pt x="0" y="465"/>
                    <a:pt x="131" y="596"/>
                    <a:pt x="298" y="596"/>
                  </a:cubicBezTo>
                  <a:cubicBezTo>
                    <a:pt x="465" y="596"/>
                    <a:pt x="596" y="465"/>
                    <a:pt x="596" y="298"/>
                  </a:cubicBezTo>
                  <a:cubicBezTo>
                    <a:pt x="596" y="131"/>
                    <a:pt x="465" y="1"/>
                    <a:pt x="298" y="1"/>
                  </a:cubicBezTo>
                  <a:close/>
                </a:path>
              </a:pathLst>
            </a:custGeom>
            <a:solidFill>
              <a:srgbClr val="006D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9" name="Google Shape;689;p25"/>
            <p:cNvSpPr/>
            <p:nvPr/>
          </p:nvSpPr>
          <p:spPr>
            <a:xfrm>
              <a:off x="7248837" y="1688029"/>
              <a:ext cx="19017" cy="19017"/>
            </a:xfrm>
            <a:custGeom>
              <a:rect b="b" l="l" r="r" t="t"/>
              <a:pathLst>
                <a:path extrusionOk="0" h="597" w="597">
                  <a:moveTo>
                    <a:pt x="298" y="1"/>
                  </a:moveTo>
                  <a:cubicBezTo>
                    <a:pt x="132" y="1"/>
                    <a:pt x="1" y="132"/>
                    <a:pt x="1" y="299"/>
                  </a:cubicBezTo>
                  <a:cubicBezTo>
                    <a:pt x="1" y="453"/>
                    <a:pt x="132" y="596"/>
                    <a:pt x="298" y="596"/>
                  </a:cubicBezTo>
                  <a:cubicBezTo>
                    <a:pt x="465" y="596"/>
                    <a:pt x="596" y="453"/>
                    <a:pt x="596" y="299"/>
                  </a:cubicBezTo>
                  <a:cubicBezTo>
                    <a:pt x="596" y="132"/>
                    <a:pt x="465" y="1"/>
                    <a:pt x="298" y="1"/>
                  </a:cubicBezTo>
                  <a:close/>
                </a:path>
              </a:pathLst>
            </a:custGeom>
            <a:solidFill>
              <a:srgbClr val="006D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0" name="Google Shape;690;p25"/>
            <p:cNvSpPr/>
            <p:nvPr/>
          </p:nvSpPr>
          <p:spPr>
            <a:xfrm>
              <a:off x="7413464" y="1587527"/>
              <a:ext cx="18986" cy="19017"/>
            </a:xfrm>
            <a:custGeom>
              <a:rect b="b" l="l" r="r" t="t"/>
              <a:pathLst>
                <a:path extrusionOk="0" h="597" w="596">
                  <a:moveTo>
                    <a:pt x="298" y="1"/>
                  </a:moveTo>
                  <a:cubicBezTo>
                    <a:pt x="131" y="1"/>
                    <a:pt x="0" y="132"/>
                    <a:pt x="0" y="298"/>
                  </a:cubicBezTo>
                  <a:cubicBezTo>
                    <a:pt x="0" y="453"/>
                    <a:pt x="131" y="596"/>
                    <a:pt x="298" y="596"/>
                  </a:cubicBezTo>
                  <a:cubicBezTo>
                    <a:pt x="464" y="596"/>
                    <a:pt x="595" y="453"/>
                    <a:pt x="595" y="298"/>
                  </a:cubicBezTo>
                  <a:cubicBezTo>
                    <a:pt x="595" y="132"/>
                    <a:pt x="464" y="1"/>
                    <a:pt x="298" y="1"/>
                  </a:cubicBezTo>
                  <a:close/>
                </a:path>
              </a:pathLst>
            </a:custGeom>
            <a:solidFill>
              <a:srgbClr val="006D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1" name="Google Shape;691;p25"/>
            <p:cNvSpPr/>
            <p:nvPr/>
          </p:nvSpPr>
          <p:spPr>
            <a:xfrm>
              <a:off x="7114218" y="1832906"/>
              <a:ext cx="18986" cy="19017"/>
            </a:xfrm>
            <a:custGeom>
              <a:rect b="b" l="l" r="r" t="t"/>
              <a:pathLst>
                <a:path extrusionOk="0" h="597" w="596">
                  <a:moveTo>
                    <a:pt x="317" y="0"/>
                  </a:moveTo>
                  <a:cubicBezTo>
                    <a:pt x="311" y="0"/>
                    <a:pt x="304" y="1"/>
                    <a:pt x="298" y="1"/>
                  </a:cubicBezTo>
                  <a:cubicBezTo>
                    <a:pt x="131" y="1"/>
                    <a:pt x="0" y="132"/>
                    <a:pt x="0" y="299"/>
                  </a:cubicBezTo>
                  <a:cubicBezTo>
                    <a:pt x="0" y="465"/>
                    <a:pt x="131" y="596"/>
                    <a:pt x="298" y="596"/>
                  </a:cubicBezTo>
                  <a:cubicBezTo>
                    <a:pt x="464" y="596"/>
                    <a:pt x="595" y="465"/>
                    <a:pt x="595" y="299"/>
                  </a:cubicBezTo>
                  <a:cubicBezTo>
                    <a:pt x="595" y="139"/>
                    <a:pt x="474" y="0"/>
                    <a:pt x="317" y="0"/>
                  </a:cubicBezTo>
                  <a:close/>
                </a:path>
              </a:pathLst>
            </a:custGeom>
            <a:solidFill>
              <a:srgbClr val="006D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2" name="Google Shape;692;p25"/>
            <p:cNvSpPr/>
            <p:nvPr/>
          </p:nvSpPr>
          <p:spPr>
            <a:xfrm>
              <a:off x="7128999" y="1785506"/>
              <a:ext cx="18986" cy="19017"/>
            </a:xfrm>
            <a:custGeom>
              <a:rect b="b" l="l" r="r" t="t"/>
              <a:pathLst>
                <a:path extrusionOk="0" h="597" w="596">
                  <a:moveTo>
                    <a:pt x="319" y="0"/>
                  </a:moveTo>
                  <a:cubicBezTo>
                    <a:pt x="312" y="0"/>
                    <a:pt x="305" y="0"/>
                    <a:pt x="298" y="1"/>
                  </a:cubicBezTo>
                  <a:cubicBezTo>
                    <a:pt x="131" y="1"/>
                    <a:pt x="0" y="132"/>
                    <a:pt x="0" y="298"/>
                  </a:cubicBezTo>
                  <a:cubicBezTo>
                    <a:pt x="0" y="465"/>
                    <a:pt x="131" y="596"/>
                    <a:pt x="298" y="596"/>
                  </a:cubicBezTo>
                  <a:cubicBezTo>
                    <a:pt x="465" y="596"/>
                    <a:pt x="596" y="465"/>
                    <a:pt x="596" y="298"/>
                  </a:cubicBezTo>
                  <a:cubicBezTo>
                    <a:pt x="596" y="127"/>
                    <a:pt x="476" y="0"/>
                    <a:pt x="319" y="0"/>
                  </a:cubicBezTo>
                  <a:close/>
                </a:path>
              </a:pathLst>
            </a:custGeom>
            <a:solidFill>
              <a:srgbClr val="006D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3" name="Google Shape;693;p25"/>
            <p:cNvSpPr/>
            <p:nvPr/>
          </p:nvSpPr>
          <p:spPr>
            <a:xfrm>
              <a:off x="7148335" y="1815481"/>
              <a:ext cx="18986" cy="18986"/>
            </a:xfrm>
            <a:custGeom>
              <a:rect b="b" l="l" r="r" t="t"/>
              <a:pathLst>
                <a:path extrusionOk="0" h="596" w="596">
                  <a:moveTo>
                    <a:pt x="298" y="0"/>
                  </a:moveTo>
                  <a:cubicBezTo>
                    <a:pt x="132" y="0"/>
                    <a:pt x="1" y="131"/>
                    <a:pt x="1" y="298"/>
                  </a:cubicBezTo>
                  <a:cubicBezTo>
                    <a:pt x="1" y="465"/>
                    <a:pt x="132" y="596"/>
                    <a:pt x="298" y="596"/>
                  </a:cubicBezTo>
                  <a:cubicBezTo>
                    <a:pt x="465" y="596"/>
                    <a:pt x="596" y="465"/>
                    <a:pt x="596" y="298"/>
                  </a:cubicBezTo>
                  <a:cubicBezTo>
                    <a:pt x="596" y="131"/>
                    <a:pt x="465" y="0"/>
                    <a:pt x="298" y="0"/>
                  </a:cubicBezTo>
                  <a:close/>
                </a:path>
              </a:pathLst>
            </a:custGeom>
            <a:solidFill>
              <a:srgbClr val="006D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4" name="Google Shape;694;p25"/>
            <p:cNvSpPr/>
            <p:nvPr/>
          </p:nvSpPr>
          <p:spPr>
            <a:xfrm>
              <a:off x="7158592" y="1661494"/>
              <a:ext cx="208236" cy="205656"/>
            </a:xfrm>
            <a:custGeom>
              <a:rect b="b" l="l" r="r" t="t"/>
              <a:pathLst>
                <a:path extrusionOk="0" h="6456" w="6537">
                  <a:moveTo>
                    <a:pt x="2893" y="2275"/>
                  </a:moveTo>
                  <a:cubicBezTo>
                    <a:pt x="2131" y="3001"/>
                    <a:pt x="1512" y="3763"/>
                    <a:pt x="917" y="4703"/>
                  </a:cubicBezTo>
                  <a:cubicBezTo>
                    <a:pt x="905" y="4656"/>
                    <a:pt x="905" y="4596"/>
                    <a:pt x="929" y="4442"/>
                  </a:cubicBezTo>
                  <a:cubicBezTo>
                    <a:pt x="941" y="4370"/>
                    <a:pt x="1036" y="4287"/>
                    <a:pt x="1107" y="4191"/>
                  </a:cubicBezTo>
                  <a:cubicBezTo>
                    <a:pt x="1357" y="3906"/>
                    <a:pt x="1393" y="3822"/>
                    <a:pt x="1453" y="3525"/>
                  </a:cubicBezTo>
                  <a:cubicBezTo>
                    <a:pt x="1524" y="3168"/>
                    <a:pt x="1572" y="3120"/>
                    <a:pt x="1881" y="2989"/>
                  </a:cubicBezTo>
                  <a:cubicBezTo>
                    <a:pt x="2191" y="2858"/>
                    <a:pt x="2274" y="2775"/>
                    <a:pt x="2453" y="2560"/>
                  </a:cubicBezTo>
                  <a:cubicBezTo>
                    <a:pt x="2643" y="2322"/>
                    <a:pt x="2703" y="2275"/>
                    <a:pt x="2893" y="2275"/>
                  </a:cubicBezTo>
                  <a:close/>
                  <a:moveTo>
                    <a:pt x="6351" y="0"/>
                  </a:moveTo>
                  <a:cubicBezTo>
                    <a:pt x="6331" y="0"/>
                    <a:pt x="6309" y="4"/>
                    <a:pt x="6287" y="12"/>
                  </a:cubicBezTo>
                  <a:cubicBezTo>
                    <a:pt x="5144" y="453"/>
                    <a:pt x="4191" y="1072"/>
                    <a:pt x="3251" y="1917"/>
                  </a:cubicBezTo>
                  <a:cubicBezTo>
                    <a:pt x="3154" y="1917"/>
                    <a:pt x="3059" y="1911"/>
                    <a:pt x="2965" y="1911"/>
                  </a:cubicBezTo>
                  <a:cubicBezTo>
                    <a:pt x="2841" y="1911"/>
                    <a:pt x="2718" y="1923"/>
                    <a:pt x="2596" y="1977"/>
                  </a:cubicBezTo>
                  <a:cubicBezTo>
                    <a:pt x="2310" y="2108"/>
                    <a:pt x="2179" y="2406"/>
                    <a:pt x="2012" y="2525"/>
                  </a:cubicBezTo>
                  <a:cubicBezTo>
                    <a:pt x="1941" y="2584"/>
                    <a:pt x="1846" y="2620"/>
                    <a:pt x="1750" y="2656"/>
                  </a:cubicBezTo>
                  <a:cubicBezTo>
                    <a:pt x="1346" y="2834"/>
                    <a:pt x="1238" y="2941"/>
                    <a:pt x="1119" y="3430"/>
                  </a:cubicBezTo>
                  <a:cubicBezTo>
                    <a:pt x="1072" y="3668"/>
                    <a:pt x="1060" y="3715"/>
                    <a:pt x="857" y="3953"/>
                  </a:cubicBezTo>
                  <a:cubicBezTo>
                    <a:pt x="750" y="4072"/>
                    <a:pt x="643" y="4191"/>
                    <a:pt x="595" y="4334"/>
                  </a:cubicBezTo>
                  <a:cubicBezTo>
                    <a:pt x="464" y="4799"/>
                    <a:pt x="643" y="4775"/>
                    <a:pt x="631" y="5073"/>
                  </a:cubicBezTo>
                  <a:cubicBezTo>
                    <a:pt x="631" y="5084"/>
                    <a:pt x="643" y="5084"/>
                    <a:pt x="643" y="5096"/>
                  </a:cubicBezTo>
                  <a:cubicBezTo>
                    <a:pt x="381" y="5549"/>
                    <a:pt x="179" y="5942"/>
                    <a:pt x="48" y="6216"/>
                  </a:cubicBezTo>
                  <a:cubicBezTo>
                    <a:pt x="0" y="6299"/>
                    <a:pt x="48" y="6394"/>
                    <a:pt x="143" y="6442"/>
                  </a:cubicBezTo>
                  <a:cubicBezTo>
                    <a:pt x="164" y="6451"/>
                    <a:pt x="186" y="6455"/>
                    <a:pt x="208" y="6455"/>
                  </a:cubicBezTo>
                  <a:cubicBezTo>
                    <a:pt x="271" y="6455"/>
                    <a:pt x="331" y="6417"/>
                    <a:pt x="357" y="6347"/>
                  </a:cubicBezTo>
                  <a:cubicBezTo>
                    <a:pt x="643" y="5739"/>
                    <a:pt x="1274" y="4549"/>
                    <a:pt x="2322" y="3322"/>
                  </a:cubicBezTo>
                  <a:cubicBezTo>
                    <a:pt x="3620" y="1834"/>
                    <a:pt x="4846" y="929"/>
                    <a:pt x="6406" y="322"/>
                  </a:cubicBezTo>
                  <a:cubicBezTo>
                    <a:pt x="6489" y="286"/>
                    <a:pt x="6537" y="191"/>
                    <a:pt x="6489" y="96"/>
                  </a:cubicBezTo>
                  <a:cubicBezTo>
                    <a:pt x="6471" y="41"/>
                    <a:pt x="6418" y="0"/>
                    <a:pt x="6351" y="0"/>
                  </a:cubicBezTo>
                  <a:close/>
                </a:path>
              </a:pathLst>
            </a:custGeom>
            <a:solidFill>
              <a:srgbClr val="006D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5" name="Google Shape;695;p25"/>
            <p:cNvSpPr/>
            <p:nvPr/>
          </p:nvSpPr>
          <p:spPr>
            <a:xfrm>
              <a:off x="7374696" y="1635660"/>
              <a:ext cx="93781" cy="28478"/>
            </a:xfrm>
            <a:custGeom>
              <a:rect b="b" l="l" r="r" t="t"/>
              <a:pathLst>
                <a:path extrusionOk="0" h="894" w="2944">
                  <a:moveTo>
                    <a:pt x="2772" y="1"/>
                  </a:moveTo>
                  <a:cubicBezTo>
                    <a:pt x="2765" y="1"/>
                    <a:pt x="2759" y="1"/>
                    <a:pt x="2753" y="2"/>
                  </a:cubicBezTo>
                  <a:cubicBezTo>
                    <a:pt x="1860" y="97"/>
                    <a:pt x="991" y="288"/>
                    <a:pt x="193" y="573"/>
                  </a:cubicBezTo>
                  <a:cubicBezTo>
                    <a:pt x="1" y="638"/>
                    <a:pt x="67" y="894"/>
                    <a:pt x="230" y="894"/>
                  </a:cubicBezTo>
                  <a:cubicBezTo>
                    <a:pt x="248" y="894"/>
                    <a:pt x="268" y="890"/>
                    <a:pt x="288" y="883"/>
                  </a:cubicBezTo>
                  <a:cubicBezTo>
                    <a:pt x="1086" y="609"/>
                    <a:pt x="1920" y="419"/>
                    <a:pt x="2777" y="335"/>
                  </a:cubicBezTo>
                  <a:cubicBezTo>
                    <a:pt x="2872" y="311"/>
                    <a:pt x="2944" y="240"/>
                    <a:pt x="2932" y="157"/>
                  </a:cubicBezTo>
                  <a:cubicBezTo>
                    <a:pt x="2932" y="68"/>
                    <a:pt x="2850" y="1"/>
                    <a:pt x="2772" y="1"/>
                  </a:cubicBezTo>
                  <a:close/>
                </a:path>
              </a:pathLst>
            </a:custGeom>
            <a:solidFill>
              <a:srgbClr val="006D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696" name="Google Shape;696;p25"/>
          <p:cNvPicPr preferRelativeResize="0"/>
          <p:nvPr/>
        </p:nvPicPr>
        <p:blipFill>
          <a:blip r:embed="rId5">
            <a:alphaModFix/>
          </a:blip>
          <a:stretch>
            <a:fillRect/>
          </a:stretch>
        </p:blipFill>
        <p:spPr>
          <a:xfrm>
            <a:off x="368238" y="3036688"/>
            <a:ext cx="467150" cy="467150"/>
          </a:xfrm>
          <a:prstGeom prst="rect">
            <a:avLst/>
          </a:prstGeom>
          <a:noFill/>
          <a:ln>
            <a:noFill/>
          </a:ln>
        </p:spPr>
      </p:pic>
      <p:pic>
        <p:nvPicPr>
          <p:cNvPr id="697" name="Google Shape;697;p25"/>
          <p:cNvPicPr preferRelativeResize="0"/>
          <p:nvPr/>
        </p:nvPicPr>
        <p:blipFill>
          <a:blip r:embed="rId6">
            <a:alphaModFix/>
          </a:blip>
          <a:stretch>
            <a:fillRect/>
          </a:stretch>
        </p:blipFill>
        <p:spPr>
          <a:xfrm>
            <a:off x="394913" y="2356213"/>
            <a:ext cx="368275" cy="36827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1" name="Shape 701"/>
        <p:cNvGrpSpPr/>
        <p:nvPr/>
      </p:nvGrpSpPr>
      <p:grpSpPr>
        <a:xfrm>
          <a:off x="0" y="0"/>
          <a:ext cx="0" cy="0"/>
          <a:chOff x="0" y="0"/>
          <a:chExt cx="0" cy="0"/>
        </a:xfrm>
      </p:grpSpPr>
      <p:sp>
        <p:nvSpPr>
          <p:cNvPr id="702" name="Google Shape;702;p26"/>
          <p:cNvSpPr/>
          <p:nvPr/>
        </p:nvSpPr>
        <p:spPr>
          <a:xfrm rot="10800000">
            <a:off x="75" y="-9525"/>
            <a:ext cx="7589400" cy="192300"/>
          </a:xfrm>
          <a:prstGeom prst="round2SameRect">
            <a:avLst>
              <a:gd fmla="val 50000" name="adj1"/>
              <a:gd fmla="val 0" name="adj2"/>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703" name="Google Shape;703;p26"/>
          <p:cNvCxnSpPr/>
          <p:nvPr/>
        </p:nvCxnSpPr>
        <p:spPr>
          <a:xfrm>
            <a:off x="1601311" y="802732"/>
            <a:ext cx="4536000" cy="3600"/>
          </a:xfrm>
          <a:prstGeom prst="straightConnector1">
            <a:avLst/>
          </a:prstGeom>
          <a:noFill/>
          <a:ln cap="flat" cmpd="sng" w="19050">
            <a:solidFill>
              <a:srgbClr val="83C5BE"/>
            </a:solidFill>
            <a:prstDash val="solid"/>
            <a:round/>
            <a:headEnd len="med" w="med" type="oval"/>
            <a:tailEnd len="med" w="med" type="oval"/>
          </a:ln>
        </p:spPr>
      </p:cxnSp>
      <p:sp>
        <p:nvSpPr>
          <p:cNvPr id="704" name="Google Shape;704;p26"/>
          <p:cNvSpPr txBox="1"/>
          <p:nvPr/>
        </p:nvSpPr>
        <p:spPr>
          <a:xfrm>
            <a:off x="1095673" y="325407"/>
            <a:ext cx="5525700" cy="389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2200">
                <a:solidFill>
                  <a:srgbClr val="006D77"/>
                </a:solidFill>
                <a:latin typeface="Lora"/>
                <a:ea typeface="Lora"/>
                <a:cs typeface="Lora"/>
                <a:sym typeface="Lora"/>
              </a:rPr>
              <a:t>Acute wounds cont.</a:t>
            </a:r>
            <a:endParaRPr sz="2200"/>
          </a:p>
        </p:txBody>
      </p:sp>
      <p:sp>
        <p:nvSpPr>
          <p:cNvPr id="705" name="Google Shape;705;p26"/>
          <p:cNvSpPr txBox="1"/>
          <p:nvPr/>
        </p:nvSpPr>
        <p:spPr>
          <a:xfrm>
            <a:off x="679575" y="1071925"/>
            <a:ext cx="62862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800">
                <a:solidFill>
                  <a:srgbClr val="1C4588"/>
                </a:solidFill>
                <a:highlight>
                  <a:srgbClr val="EDF9F9"/>
                </a:highlight>
                <a:latin typeface="Lora"/>
                <a:ea typeface="Lora"/>
                <a:cs typeface="Lora"/>
                <a:sym typeface="Lora"/>
              </a:rPr>
              <a:t>Classification of wounds according to the mechanism of wounding:</a:t>
            </a:r>
            <a:endParaRPr b="1" sz="1800">
              <a:solidFill>
                <a:srgbClr val="1C4588"/>
              </a:solidFill>
              <a:highlight>
                <a:srgbClr val="EDF9F9"/>
              </a:highlight>
              <a:latin typeface="Lora"/>
              <a:ea typeface="Lora"/>
              <a:cs typeface="Lora"/>
              <a:sym typeface="Lora"/>
            </a:endParaRPr>
          </a:p>
        </p:txBody>
      </p:sp>
      <p:grpSp>
        <p:nvGrpSpPr>
          <p:cNvPr id="706" name="Google Shape;706;p26"/>
          <p:cNvGrpSpPr/>
          <p:nvPr/>
        </p:nvGrpSpPr>
        <p:grpSpPr>
          <a:xfrm>
            <a:off x="212394" y="1071915"/>
            <a:ext cx="467181" cy="476434"/>
            <a:chOff x="2410712" y="2415450"/>
            <a:chExt cx="312600" cy="312600"/>
          </a:xfrm>
        </p:grpSpPr>
        <p:sp>
          <p:nvSpPr>
            <p:cNvPr id="707" name="Google Shape;707;p26"/>
            <p:cNvSpPr/>
            <p:nvPr/>
          </p:nvSpPr>
          <p:spPr>
            <a:xfrm>
              <a:off x="2410712" y="2415450"/>
              <a:ext cx="312600" cy="312600"/>
            </a:xfrm>
            <a:prstGeom prst="ellipse">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8" name="Google Shape;708;p26"/>
            <p:cNvSpPr/>
            <p:nvPr/>
          </p:nvSpPr>
          <p:spPr>
            <a:xfrm>
              <a:off x="2516612" y="2509951"/>
              <a:ext cx="100800" cy="123600"/>
            </a:xfrm>
            <a:prstGeom prst="chevron">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09" name="Google Shape;709;p26"/>
          <p:cNvSpPr txBox="1"/>
          <p:nvPr/>
        </p:nvSpPr>
        <p:spPr>
          <a:xfrm>
            <a:off x="748175" y="2076425"/>
            <a:ext cx="6408600" cy="1036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a:solidFill>
                  <a:srgbClr val="1C4588"/>
                </a:solidFill>
                <a:latin typeface="Mada"/>
                <a:ea typeface="Mada"/>
                <a:cs typeface="Mada"/>
                <a:sym typeface="Mada"/>
              </a:rPr>
              <a:t>Clean </a:t>
            </a:r>
            <a:endParaRPr b="1">
              <a:solidFill>
                <a:srgbClr val="1C4588"/>
              </a:solidFill>
              <a:latin typeface="Mada"/>
              <a:ea typeface="Mada"/>
              <a:cs typeface="Mada"/>
              <a:sym typeface="Mada"/>
            </a:endParaRPr>
          </a:p>
          <a:p>
            <a:pPr indent="0" lvl="0" marL="0" rtl="0" algn="l">
              <a:spcBef>
                <a:spcPts val="0"/>
              </a:spcBef>
              <a:spcAft>
                <a:spcPts val="0"/>
              </a:spcAft>
              <a:buNone/>
            </a:pPr>
            <a:r>
              <a:rPr lang="en-GB">
                <a:solidFill>
                  <a:srgbClr val="1C4588"/>
                </a:solidFill>
                <a:latin typeface="Mada"/>
                <a:ea typeface="Mada"/>
                <a:cs typeface="Mada"/>
                <a:sym typeface="Mada"/>
              </a:rPr>
              <a:t>New wound (&lt;12 hours), minimal contamination, may need </a:t>
            </a:r>
            <a:r>
              <a:rPr lang="en-GB">
                <a:solidFill>
                  <a:srgbClr val="1C4588"/>
                </a:solidFill>
                <a:latin typeface="Mada"/>
                <a:ea typeface="Mada"/>
                <a:cs typeface="Mada"/>
                <a:sym typeface="Mada"/>
              </a:rPr>
              <a:t>debridement, usually closed primarily, the edges approximated with an appropriate method.</a:t>
            </a:r>
            <a:endParaRPr>
              <a:solidFill>
                <a:srgbClr val="1C4588"/>
              </a:solidFill>
              <a:latin typeface="Mada"/>
              <a:ea typeface="Mada"/>
              <a:cs typeface="Mada"/>
              <a:sym typeface="Mada"/>
            </a:endParaRPr>
          </a:p>
        </p:txBody>
      </p:sp>
      <p:sp>
        <p:nvSpPr>
          <p:cNvPr id="710" name="Google Shape;710;p26"/>
          <p:cNvSpPr/>
          <p:nvPr/>
        </p:nvSpPr>
        <p:spPr>
          <a:xfrm>
            <a:off x="126874" y="2144338"/>
            <a:ext cx="621281" cy="572680"/>
          </a:xfrm>
          <a:custGeom>
            <a:rect b="b" l="l" r="r" t="t"/>
            <a:pathLst>
              <a:path extrusionOk="0" h="33017" w="35819">
                <a:moveTo>
                  <a:pt x="25292" y="0"/>
                </a:moveTo>
                <a:cubicBezTo>
                  <a:pt x="23536" y="0"/>
                  <a:pt x="21852" y="689"/>
                  <a:pt x="20801" y="2287"/>
                </a:cubicBezTo>
                <a:lnTo>
                  <a:pt x="20874" y="2424"/>
                </a:lnTo>
                <a:cubicBezTo>
                  <a:pt x="20021" y="1374"/>
                  <a:pt x="18570" y="842"/>
                  <a:pt x="17137" y="842"/>
                </a:cubicBezTo>
                <a:cubicBezTo>
                  <a:pt x="15035" y="842"/>
                  <a:pt x="12972" y="1985"/>
                  <a:pt x="12885" y="4316"/>
                </a:cubicBezTo>
                <a:cubicBezTo>
                  <a:pt x="11534" y="3564"/>
                  <a:pt x="10172" y="3227"/>
                  <a:pt x="8901" y="3227"/>
                </a:cubicBezTo>
                <a:cubicBezTo>
                  <a:pt x="3775" y="3227"/>
                  <a:pt x="116" y="8697"/>
                  <a:pt x="4546" y="14473"/>
                </a:cubicBezTo>
                <a:cubicBezTo>
                  <a:pt x="698" y="18330"/>
                  <a:pt x="0" y="25549"/>
                  <a:pt x="6373" y="27229"/>
                </a:cubicBezTo>
                <a:cubicBezTo>
                  <a:pt x="6675" y="27313"/>
                  <a:pt x="7005" y="27348"/>
                  <a:pt x="7349" y="27348"/>
                </a:cubicBezTo>
                <a:cubicBezTo>
                  <a:pt x="8440" y="27348"/>
                  <a:pt x="9672" y="26990"/>
                  <a:pt x="10580" y="26669"/>
                </a:cubicBezTo>
                <a:cubicBezTo>
                  <a:pt x="11693" y="30240"/>
                  <a:pt x="15756" y="33017"/>
                  <a:pt x="19594" y="33017"/>
                </a:cubicBezTo>
                <a:cubicBezTo>
                  <a:pt x="21551" y="33017"/>
                  <a:pt x="23449" y="32295"/>
                  <a:pt x="24869" y="30590"/>
                </a:cubicBezTo>
                <a:cubicBezTo>
                  <a:pt x="25640" y="29681"/>
                  <a:pt x="26063" y="28487"/>
                  <a:pt x="26136" y="27303"/>
                </a:cubicBezTo>
                <a:lnTo>
                  <a:pt x="26063" y="27156"/>
                </a:lnTo>
                <a:lnTo>
                  <a:pt x="26063" y="27156"/>
                </a:lnTo>
                <a:cubicBezTo>
                  <a:pt x="26856" y="27469"/>
                  <a:pt x="27620" y="27612"/>
                  <a:pt x="28336" y="27612"/>
                </a:cubicBezTo>
                <a:cubicBezTo>
                  <a:pt x="32416" y="27612"/>
                  <a:pt x="34925" y="22988"/>
                  <a:pt x="32363" y="19175"/>
                </a:cubicBezTo>
                <a:cubicBezTo>
                  <a:pt x="31803" y="18257"/>
                  <a:pt x="31242" y="17697"/>
                  <a:pt x="30398" y="17072"/>
                </a:cubicBezTo>
                <a:lnTo>
                  <a:pt x="30398" y="17072"/>
                </a:lnTo>
                <a:cubicBezTo>
                  <a:pt x="30602" y="17152"/>
                  <a:pt x="30888" y="17191"/>
                  <a:pt x="31206" y="17191"/>
                </a:cubicBezTo>
                <a:cubicBezTo>
                  <a:pt x="31988" y="17191"/>
                  <a:pt x="32963" y="16956"/>
                  <a:pt x="33401" y="16512"/>
                </a:cubicBezTo>
                <a:cubicBezTo>
                  <a:pt x="35818" y="14035"/>
                  <a:pt x="34200" y="10336"/>
                  <a:pt x="30900" y="10336"/>
                </a:cubicBezTo>
                <a:cubicBezTo>
                  <a:pt x="30627" y="10336"/>
                  <a:pt x="30343" y="10361"/>
                  <a:pt x="30049" y="10414"/>
                </a:cubicBezTo>
                <a:cubicBezTo>
                  <a:pt x="30967" y="9294"/>
                  <a:pt x="32225" y="7613"/>
                  <a:pt x="32225" y="6144"/>
                </a:cubicBezTo>
                <a:cubicBezTo>
                  <a:pt x="32364" y="2583"/>
                  <a:pt x="28693" y="0"/>
                  <a:pt x="25292" y="0"/>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1" name="Google Shape;711;p26"/>
          <p:cNvSpPr/>
          <p:nvPr/>
        </p:nvSpPr>
        <p:spPr>
          <a:xfrm>
            <a:off x="126886" y="3549950"/>
            <a:ext cx="621281" cy="572680"/>
          </a:xfrm>
          <a:custGeom>
            <a:rect b="b" l="l" r="r" t="t"/>
            <a:pathLst>
              <a:path extrusionOk="0" h="33017" w="35819">
                <a:moveTo>
                  <a:pt x="25292" y="0"/>
                </a:moveTo>
                <a:cubicBezTo>
                  <a:pt x="23536" y="0"/>
                  <a:pt x="21852" y="689"/>
                  <a:pt x="20801" y="2287"/>
                </a:cubicBezTo>
                <a:lnTo>
                  <a:pt x="20874" y="2424"/>
                </a:lnTo>
                <a:cubicBezTo>
                  <a:pt x="20021" y="1374"/>
                  <a:pt x="18570" y="842"/>
                  <a:pt x="17137" y="842"/>
                </a:cubicBezTo>
                <a:cubicBezTo>
                  <a:pt x="15035" y="842"/>
                  <a:pt x="12972" y="1985"/>
                  <a:pt x="12885" y="4316"/>
                </a:cubicBezTo>
                <a:cubicBezTo>
                  <a:pt x="11534" y="3564"/>
                  <a:pt x="10172" y="3227"/>
                  <a:pt x="8901" y="3227"/>
                </a:cubicBezTo>
                <a:cubicBezTo>
                  <a:pt x="3775" y="3227"/>
                  <a:pt x="116" y="8697"/>
                  <a:pt x="4546" y="14473"/>
                </a:cubicBezTo>
                <a:cubicBezTo>
                  <a:pt x="698" y="18330"/>
                  <a:pt x="0" y="25549"/>
                  <a:pt x="6373" y="27229"/>
                </a:cubicBezTo>
                <a:cubicBezTo>
                  <a:pt x="6675" y="27313"/>
                  <a:pt x="7005" y="27348"/>
                  <a:pt x="7349" y="27348"/>
                </a:cubicBezTo>
                <a:cubicBezTo>
                  <a:pt x="8440" y="27348"/>
                  <a:pt x="9672" y="26990"/>
                  <a:pt x="10580" y="26669"/>
                </a:cubicBezTo>
                <a:cubicBezTo>
                  <a:pt x="11693" y="30240"/>
                  <a:pt x="15756" y="33017"/>
                  <a:pt x="19594" y="33017"/>
                </a:cubicBezTo>
                <a:cubicBezTo>
                  <a:pt x="21551" y="33017"/>
                  <a:pt x="23449" y="32295"/>
                  <a:pt x="24869" y="30590"/>
                </a:cubicBezTo>
                <a:cubicBezTo>
                  <a:pt x="25640" y="29681"/>
                  <a:pt x="26063" y="28487"/>
                  <a:pt x="26136" y="27303"/>
                </a:cubicBezTo>
                <a:lnTo>
                  <a:pt x="26063" y="27156"/>
                </a:lnTo>
                <a:lnTo>
                  <a:pt x="26063" y="27156"/>
                </a:lnTo>
                <a:cubicBezTo>
                  <a:pt x="26856" y="27469"/>
                  <a:pt x="27620" y="27612"/>
                  <a:pt x="28336" y="27612"/>
                </a:cubicBezTo>
                <a:cubicBezTo>
                  <a:pt x="32416" y="27612"/>
                  <a:pt x="34925" y="22988"/>
                  <a:pt x="32363" y="19175"/>
                </a:cubicBezTo>
                <a:cubicBezTo>
                  <a:pt x="31803" y="18257"/>
                  <a:pt x="31242" y="17697"/>
                  <a:pt x="30398" y="17072"/>
                </a:cubicBezTo>
                <a:lnTo>
                  <a:pt x="30398" y="17072"/>
                </a:lnTo>
                <a:cubicBezTo>
                  <a:pt x="30602" y="17152"/>
                  <a:pt x="30888" y="17191"/>
                  <a:pt x="31206" y="17191"/>
                </a:cubicBezTo>
                <a:cubicBezTo>
                  <a:pt x="31988" y="17191"/>
                  <a:pt x="32963" y="16956"/>
                  <a:pt x="33401" y="16512"/>
                </a:cubicBezTo>
                <a:cubicBezTo>
                  <a:pt x="35818" y="14035"/>
                  <a:pt x="34200" y="10336"/>
                  <a:pt x="30900" y="10336"/>
                </a:cubicBezTo>
                <a:cubicBezTo>
                  <a:pt x="30627" y="10336"/>
                  <a:pt x="30343" y="10361"/>
                  <a:pt x="30049" y="10414"/>
                </a:cubicBezTo>
                <a:cubicBezTo>
                  <a:pt x="30967" y="9294"/>
                  <a:pt x="32225" y="7613"/>
                  <a:pt x="32225" y="6144"/>
                </a:cubicBezTo>
                <a:cubicBezTo>
                  <a:pt x="32364" y="2583"/>
                  <a:pt x="28693" y="0"/>
                  <a:pt x="25292"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2" name="Google Shape;712;p26"/>
          <p:cNvSpPr/>
          <p:nvPr/>
        </p:nvSpPr>
        <p:spPr>
          <a:xfrm>
            <a:off x="126874" y="5507590"/>
            <a:ext cx="621281" cy="572680"/>
          </a:xfrm>
          <a:custGeom>
            <a:rect b="b" l="l" r="r" t="t"/>
            <a:pathLst>
              <a:path extrusionOk="0" h="33017" w="35819">
                <a:moveTo>
                  <a:pt x="25292" y="0"/>
                </a:moveTo>
                <a:cubicBezTo>
                  <a:pt x="23536" y="0"/>
                  <a:pt x="21852" y="689"/>
                  <a:pt x="20801" y="2287"/>
                </a:cubicBezTo>
                <a:lnTo>
                  <a:pt x="20874" y="2424"/>
                </a:lnTo>
                <a:cubicBezTo>
                  <a:pt x="20021" y="1374"/>
                  <a:pt x="18570" y="842"/>
                  <a:pt x="17137" y="842"/>
                </a:cubicBezTo>
                <a:cubicBezTo>
                  <a:pt x="15035" y="842"/>
                  <a:pt x="12972" y="1985"/>
                  <a:pt x="12885" y="4316"/>
                </a:cubicBezTo>
                <a:cubicBezTo>
                  <a:pt x="11534" y="3564"/>
                  <a:pt x="10172" y="3227"/>
                  <a:pt x="8901" y="3227"/>
                </a:cubicBezTo>
                <a:cubicBezTo>
                  <a:pt x="3775" y="3227"/>
                  <a:pt x="116" y="8697"/>
                  <a:pt x="4546" y="14473"/>
                </a:cubicBezTo>
                <a:cubicBezTo>
                  <a:pt x="698" y="18330"/>
                  <a:pt x="0" y="25549"/>
                  <a:pt x="6373" y="27229"/>
                </a:cubicBezTo>
                <a:cubicBezTo>
                  <a:pt x="6675" y="27313"/>
                  <a:pt x="7005" y="27348"/>
                  <a:pt x="7349" y="27348"/>
                </a:cubicBezTo>
                <a:cubicBezTo>
                  <a:pt x="8440" y="27348"/>
                  <a:pt x="9672" y="26990"/>
                  <a:pt x="10580" y="26669"/>
                </a:cubicBezTo>
                <a:cubicBezTo>
                  <a:pt x="11693" y="30240"/>
                  <a:pt x="15756" y="33017"/>
                  <a:pt x="19594" y="33017"/>
                </a:cubicBezTo>
                <a:cubicBezTo>
                  <a:pt x="21551" y="33017"/>
                  <a:pt x="23449" y="32295"/>
                  <a:pt x="24869" y="30590"/>
                </a:cubicBezTo>
                <a:cubicBezTo>
                  <a:pt x="25640" y="29681"/>
                  <a:pt x="26063" y="28487"/>
                  <a:pt x="26136" y="27303"/>
                </a:cubicBezTo>
                <a:lnTo>
                  <a:pt x="26063" y="27156"/>
                </a:lnTo>
                <a:lnTo>
                  <a:pt x="26063" y="27156"/>
                </a:lnTo>
                <a:cubicBezTo>
                  <a:pt x="26856" y="27469"/>
                  <a:pt x="27620" y="27612"/>
                  <a:pt x="28336" y="27612"/>
                </a:cubicBezTo>
                <a:cubicBezTo>
                  <a:pt x="32416" y="27612"/>
                  <a:pt x="34925" y="22988"/>
                  <a:pt x="32363" y="19175"/>
                </a:cubicBezTo>
                <a:cubicBezTo>
                  <a:pt x="31803" y="18257"/>
                  <a:pt x="31242" y="17697"/>
                  <a:pt x="30398" y="17072"/>
                </a:cubicBezTo>
                <a:lnTo>
                  <a:pt x="30398" y="17072"/>
                </a:lnTo>
                <a:cubicBezTo>
                  <a:pt x="30602" y="17152"/>
                  <a:pt x="30888" y="17191"/>
                  <a:pt x="31206" y="17191"/>
                </a:cubicBezTo>
                <a:cubicBezTo>
                  <a:pt x="31988" y="17191"/>
                  <a:pt x="32963" y="16956"/>
                  <a:pt x="33401" y="16512"/>
                </a:cubicBezTo>
                <a:cubicBezTo>
                  <a:pt x="35818" y="14035"/>
                  <a:pt x="34200" y="10336"/>
                  <a:pt x="30900" y="10336"/>
                </a:cubicBezTo>
                <a:cubicBezTo>
                  <a:pt x="30627" y="10336"/>
                  <a:pt x="30343" y="10361"/>
                  <a:pt x="30049" y="10414"/>
                </a:cubicBezTo>
                <a:cubicBezTo>
                  <a:pt x="30967" y="9294"/>
                  <a:pt x="32225" y="7613"/>
                  <a:pt x="32225" y="6144"/>
                </a:cubicBezTo>
                <a:cubicBezTo>
                  <a:pt x="32364" y="2583"/>
                  <a:pt x="28693" y="0"/>
                  <a:pt x="25292" y="0"/>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3" name="Google Shape;713;p26"/>
          <p:cNvSpPr txBox="1"/>
          <p:nvPr/>
        </p:nvSpPr>
        <p:spPr>
          <a:xfrm>
            <a:off x="200963" y="2205560"/>
            <a:ext cx="473100" cy="350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2000">
                <a:solidFill>
                  <a:srgbClr val="1C4588"/>
                </a:solidFill>
                <a:latin typeface="Life Savers"/>
                <a:ea typeface="Life Savers"/>
                <a:cs typeface="Life Savers"/>
                <a:sym typeface="Life Savers"/>
              </a:rPr>
              <a:t>1</a:t>
            </a:r>
            <a:endParaRPr b="1" sz="2000">
              <a:solidFill>
                <a:srgbClr val="1C4588"/>
              </a:solidFill>
              <a:latin typeface="Life Savers"/>
              <a:ea typeface="Life Savers"/>
              <a:cs typeface="Life Savers"/>
              <a:sym typeface="Life Savers"/>
            </a:endParaRPr>
          </a:p>
        </p:txBody>
      </p:sp>
      <p:cxnSp>
        <p:nvCxnSpPr>
          <p:cNvPr id="714" name="Google Shape;714;p26"/>
          <p:cNvCxnSpPr/>
          <p:nvPr/>
        </p:nvCxnSpPr>
        <p:spPr>
          <a:xfrm>
            <a:off x="991088" y="3024825"/>
            <a:ext cx="2273100" cy="0"/>
          </a:xfrm>
          <a:prstGeom prst="straightConnector1">
            <a:avLst/>
          </a:prstGeom>
          <a:noFill/>
          <a:ln cap="flat" cmpd="sng" w="19050">
            <a:solidFill>
              <a:srgbClr val="7ECCC6"/>
            </a:solidFill>
            <a:prstDash val="dash"/>
            <a:round/>
            <a:headEnd len="med" w="med" type="none"/>
            <a:tailEnd len="med" w="med" type="none"/>
          </a:ln>
        </p:spPr>
      </p:cxnSp>
      <p:sp>
        <p:nvSpPr>
          <p:cNvPr id="715" name="Google Shape;715;p26"/>
          <p:cNvSpPr txBox="1"/>
          <p:nvPr/>
        </p:nvSpPr>
        <p:spPr>
          <a:xfrm>
            <a:off x="200975" y="3618263"/>
            <a:ext cx="473100" cy="450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2000">
                <a:solidFill>
                  <a:srgbClr val="1C4588"/>
                </a:solidFill>
                <a:latin typeface="Life Savers"/>
                <a:ea typeface="Life Savers"/>
                <a:cs typeface="Life Savers"/>
                <a:sym typeface="Life Savers"/>
              </a:rPr>
              <a:t>2</a:t>
            </a:r>
            <a:endParaRPr b="1" sz="2000">
              <a:solidFill>
                <a:srgbClr val="1C4588"/>
              </a:solidFill>
              <a:latin typeface="Life Savers"/>
              <a:ea typeface="Life Savers"/>
              <a:cs typeface="Life Savers"/>
              <a:sym typeface="Life Savers"/>
            </a:endParaRPr>
          </a:p>
        </p:txBody>
      </p:sp>
      <p:cxnSp>
        <p:nvCxnSpPr>
          <p:cNvPr id="716" name="Google Shape;716;p26"/>
          <p:cNvCxnSpPr/>
          <p:nvPr/>
        </p:nvCxnSpPr>
        <p:spPr>
          <a:xfrm>
            <a:off x="991088" y="5051127"/>
            <a:ext cx="2273100" cy="0"/>
          </a:xfrm>
          <a:prstGeom prst="straightConnector1">
            <a:avLst/>
          </a:prstGeom>
          <a:noFill/>
          <a:ln cap="flat" cmpd="sng" w="19050">
            <a:solidFill>
              <a:srgbClr val="7ECCC6"/>
            </a:solidFill>
            <a:prstDash val="dash"/>
            <a:round/>
            <a:headEnd len="med" w="med" type="none"/>
            <a:tailEnd len="med" w="med" type="none"/>
          </a:ln>
        </p:spPr>
      </p:cxnSp>
      <p:sp>
        <p:nvSpPr>
          <p:cNvPr id="717" name="Google Shape;717;p26"/>
          <p:cNvSpPr txBox="1"/>
          <p:nvPr/>
        </p:nvSpPr>
        <p:spPr>
          <a:xfrm>
            <a:off x="200952" y="5561377"/>
            <a:ext cx="473100" cy="450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2000">
                <a:solidFill>
                  <a:srgbClr val="1C4588"/>
                </a:solidFill>
                <a:latin typeface="Life Savers"/>
                <a:ea typeface="Life Savers"/>
                <a:cs typeface="Life Savers"/>
                <a:sym typeface="Life Savers"/>
              </a:rPr>
              <a:t>3</a:t>
            </a:r>
            <a:endParaRPr b="1" sz="2000">
              <a:solidFill>
                <a:srgbClr val="1C4588"/>
              </a:solidFill>
              <a:latin typeface="Life Savers"/>
              <a:ea typeface="Life Savers"/>
              <a:cs typeface="Life Savers"/>
              <a:sym typeface="Life Savers"/>
            </a:endParaRPr>
          </a:p>
        </p:txBody>
      </p:sp>
      <p:cxnSp>
        <p:nvCxnSpPr>
          <p:cNvPr id="718" name="Google Shape;718;p26"/>
          <p:cNvCxnSpPr/>
          <p:nvPr/>
        </p:nvCxnSpPr>
        <p:spPr>
          <a:xfrm>
            <a:off x="991088" y="6718399"/>
            <a:ext cx="2273100" cy="0"/>
          </a:xfrm>
          <a:prstGeom prst="straightConnector1">
            <a:avLst/>
          </a:prstGeom>
          <a:noFill/>
          <a:ln cap="flat" cmpd="sng" w="19050">
            <a:solidFill>
              <a:srgbClr val="7ECCC6"/>
            </a:solidFill>
            <a:prstDash val="dash"/>
            <a:round/>
            <a:headEnd len="med" w="med" type="none"/>
            <a:tailEnd len="med" w="med" type="none"/>
          </a:ln>
        </p:spPr>
      </p:cxnSp>
      <p:sp>
        <p:nvSpPr>
          <p:cNvPr id="719" name="Google Shape;719;p26"/>
          <p:cNvSpPr txBox="1"/>
          <p:nvPr/>
        </p:nvSpPr>
        <p:spPr>
          <a:xfrm>
            <a:off x="899925" y="3508300"/>
            <a:ext cx="6162000" cy="1457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a:solidFill>
                  <a:srgbClr val="1C4588"/>
                </a:solidFill>
                <a:latin typeface="Mada"/>
                <a:ea typeface="Mada"/>
                <a:cs typeface="Mada"/>
                <a:sym typeface="Mada"/>
              </a:rPr>
              <a:t>Avulsion </a:t>
            </a:r>
            <a:endParaRPr b="1">
              <a:solidFill>
                <a:srgbClr val="1C4588"/>
              </a:solidFill>
              <a:latin typeface="Mada"/>
              <a:ea typeface="Mada"/>
              <a:cs typeface="Mada"/>
              <a:sym typeface="Mada"/>
            </a:endParaRPr>
          </a:p>
          <a:p>
            <a:pPr indent="0" lvl="0" marL="0" rtl="0" algn="l">
              <a:spcBef>
                <a:spcPts val="0"/>
              </a:spcBef>
              <a:spcAft>
                <a:spcPts val="0"/>
              </a:spcAft>
              <a:buNone/>
            </a:pPr>
            <a:r>
              <a:rPr lang="en-GB">
                <a:solidFill>
                  <a:srgbClr val="1C4588"/>
                </a:solidFill>
                <a:latin typeface="Mada"/>
                <a:ea typeface="Mada"/>
                <a:cs typeface="Mada"/>
                <a:sym typeface="Mada"/>
              </a:rPr>
              <a:t>Shearing</a:t>
            </a:r>
            <a:r>
              <a:rPr b="1" lang="en-GB">
                <a:solidFill>
                  <a:srgbClr val="1C4588"/>
                </a:solidFill>
                <a:latin typeface="Mada"/>
                <a:ea typeface="Mada"/>
                <a:cs typeface="Mada"/>
                <a:sym typeface="Mada"/>
              </a:rPr>
              <a:t> </a:t>
            </a:r>
            <a:r>
              <a:rPr lang="en-GB">
                <a:solidFill>
                  <a:srgbClr val="1C4588"/>
                </a:solidFill>
                <a:latin typeface="Mada"/>
                <a:ea typeface="Mada"/>
                <a:cs typeface="Mada"/>
                <a:sym typeface="Mada"/>
              </a:rPr>
              <a:t>force causing such wound, with skin flap or total skin loss, and exposure of underneath structures. </a:t>
            </a:r>
            <a:endParaRPr>
              <a:solidFill>
                <a:srgbClr val="1C4588"/>
              </a:solidFill>
              <a:latin typeface="Mada"/>
              <a:ea typeface="Mada"/>
              <a:cs typeface="Mada"/>
              <a:sym typeface="Mada"/>
            </a:endParaRPr>
          </a:p>
          <a:p>
            <a:pPr indent="0" lvl="0" marL="0" rtl="0" algn="l">
              <a:spcBef>
                <a:spcPts val="0"/>
              </a:spcBef>
              <a:spcAft>
                <a:spcPts val="0"/>
              </a:spcAft>
              <a:buNone/>
            </a:pPr>
            <a:r>
              <a:rPr lang="en-GB">
                <a:solidFill>
                  <a:srgbClr val="1C4588"/>
                </a:solidFill>
                <a:latin typeface="Mada"/>
                <a:ea typeface="Mada"/>
                <a:cs typeface="Mada"/>
                <a:sym typeface="Mada"/>
              </a:rPr>
              <a:t>Management includes several debridement sessions, cleaning, with a pressure dressing to prevent </a:t>
            </a:r>
            <a:r>
              <a:rPr lang="en-GB">
                <a:solidFill>
                  <a:srgbClr val="1C4588"/>
                </a:solidFill>
                <a:latin typeface="Mada"/>
                <a:ea typeface="Mada"/>
                <a:cs typeface="Mada"/>
                <a:sym typeface="Mada"/>
              </a:rPr>
              <a:t>accumulation</a:t>
            </a:r>
            <a:r>
              <a:rPr lang="en-GB">
                <a:solidFill>
                  <a:srgbClr val="1C4588"/>
                </a:solidFill>
                <a:latin typeface="Mada"/>
                <a:ea typeface="Mada"/>
                <a:cs typeface="Mada"/>
                <a:sym typeface="Mada"/>
              </a:rPr>
              <a:t> of blood and serum under the skin flap of </a:t>
            </a:r>
            <a:r>
              <a:rPr lang="en-GB">
                <a:solidFill>
                  <a:srgbClr val="1C4588"/>
                </a:solidFill>
                <a:latin typeface="Mada"/>
                <a:ea typeface="Mada"/>
                <a:cs typeface="Mada"/>
                <a:sym typeface="Mada"/>
              </a:rPr>
              <a:t>sometimes</a:t>
            </a:r>
            <a:r>
              <a:rPr lang="en-GB">
                <a:solidFill>
                  <a:srgbClr val="1C4588"/>
                </a:solidFill>
                <a:latin typeface="Mada"/>
                <a:ea typeface="Mada"/>
                <a:cs typeface="Mada"/>
                <a:sym typeface="Mada"/>
              </a:rPr>
              <a:t> a skin graft or flap os required when there is significant blood loss.</a:t>
            </a:r>
            <a:endParaRPr>
              <a:solidFill>
                <a:srgbClr val="1C4588"/>
              </a:solidFill>
              <a:latin typeface="Mada"/>
              <a:ea typeface="Mada"/>
              <a:cs typeface="Mada"/>
              <a:sym typeface="Mada"/>
            </a:endParaRPr>
          </a:p>
        </p:txBody>
      </p:sp>
      <p:sp>
        <p:nvSpPr>
          <p:cNvPr id="720" name="Google Shape;720;p26"/>
          <p:cNvSpPr txBox="1"/>
          <p:nvPr/>
        </p:nvSpPr>
        <p:spPr>
          <a:xfrm>
            <a:off x="978425" y="5446500"/>
            <a:ext cx="5987400" cy="875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a:solidFill>
                  <a:srgbClr val="1C4588"/>
                </a:solidFill>
                <a:latin typeface="Mada"/>
                <a:ea typeface="Mada"/>
                <a:cs typeface="Mada"/>
                <a:sym typeface="Mada"/>
              </a:rPr>
              <a:t>Abrasion </a:t>
            </a:r>
            <a:endParaRPr b="1">
              <a:solidFill>
                <a:srgbClr val="1C4588"/>
              </a:solidFill>
              <a:latin typeface="Mada"/>
              <a:ea typeface="Mada"/>
              <a:cs typeface="Mada"/>
              <a:sym typeface="Mada"/>
            </a:endParaRPr>
          </a:p>
          <a:p>
            <a:pPr indent="0" lvl="0" marL="0" rtl="0" algn="l">
              <a:spcBef>
                <a:spcPts val="0"/>
              </a:spcBef>
              <a:spcAft>
                <a:spcPts val="0"/>
              </a:spcAft>
              <a:buNone/>
            </a:pPr>
            <a:r>
              <a:rPr lang="en-GB">
                <a:solidFill>
                  <a:srgbClr val="1C4588"/>
                </a:solidFill>
                <a:latin typeface="Mada"/>
                <a:ea typeface="Mada"/>
                <a:cs typeface="Mada"/>
                <a:sym typeface="Mada"/>
              </a:rPr>
              <a:t>This is a superficial loss of epithelial cells and portions of the dermis with intact deep structures. </a:t>
            </a:r>
            <a:endParaRPr>
              <a:solidFill>
                <a:srgbClr val="1C4588"/>
              </a:solidFill>
              <a:latin typeface="Mada"/>
              <a:ea typeface="Mada"/>
              <a:cs typeface="Mada"/>
              <a:sym typeface="Mada"/>
            </a:endParaRPr>
          </a:p>
          <a:p>
            <a:pPr indent="0" lvl="0" marL="0" rtl="0" algn="l">
              <a:spcBef>
                <a:spcPts val="0"/>
              </a:spcBef>
              <a:spcAft>
                <a:spcPts val="0"/>
              </a:spcAft>
              <a:buNone/>
            </a:pPr>
            <a:r>
              <a:rPr lang="en-GB">
                <a:solidFill>
                  <a:srgbClr val="1C4588"/>
                </a:solidFill>
                <a:latin typeface="Mada"/>
                <a:ea typeface="Mada"/>
                <a:cs typeface="Mada"/>
                <a:sym typeface="Mada"/>
              </a:rPr>
              <a:t>Management includes cleaning to prevent traumatic tattoo and and to allow the wound to heal by regeneration of epithelial cells.</a:t>
            </a:r>
            <a:endParaRPr>
              <a:solidFill>
                <a:srgbClr val="1C4588"/>
              </a:solidFill>
              <a:latin typeface="Mada"/>
              <a:ea typeface="Mada"/>
              <a:cs typeface="Mada"/>
              <a:sym typeface="Mada"/>
            </a:endParaRPr>
          </a:p>
          <a:p>
            <a:pPr indent="0" lvl="0" marL="0" rtl="0" algn="l">
              <a:spcBef>
                <a:spcPts val="0"/>
              </a:spcBef>
              <a:spcAft>
                <a:spcPts val="0"/>
              </a:spcAft>
              <a:buNone/>
            </a:pPr>
            <a:r>
              <a:t/>
            </a:r>
            <a:endParaRPr>
              <a:solidFill>
                <a:srgbClr val="1C4588"/>
              </a:solidFill>
              <a:latin typeface="Mada"/>
              <a:ea typeface="Mada"/>
              <a:cs typeface="Mada"/>
              <a:sym typeface="Mada"/>
            </a:endParaRPr>
          </a:p>
        </p:txBody>
      </p:sp>
      <p:sp>
        <p:nvSpPr>
          <p:cNvPr id="721" name="Google Shape;721;p26"/>
          <p:cNvSpPr txBox="1"/>
          <p:nvPr/>
        </p:nvSpPr>
        <p:spPr>
          <a:xfrm>
            <a:off x="899900" y="7114600"/>
            <a:ext cx="6162000" cy="875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a:solidFill>
                  <a:srgbClr val="1C4588"/>
                </a:solidFill>
                <a:latin typeface="Mada"/>
                <a:ea typeface="Mada"/>
                <a:cs typeface="Mada"/>
                <a:sym typeface="Mada"/>
              </a:rPr>
              <a:t>Puncture </a:t>
            </a:r>
            <a:endParaRPr b="1">
              <a:solidFill>
                <a:srgbClr val="1C4588"/>
              </a:solidFill>
              <a:latin typeface="Mada"/>
              <a:ea typeface="Mada"/>
              <a:cs typeface="Mada"/>
              <a:sym typeface="Mada"/>
            </a:endParaRPr>
          </a:p>
          <a:p>
            <a:pPr indent="0" lvl="0" marL="0" rtl="0" algn="l">
              <a:spcBef>
                <a:spcPts val="0"/>
              </a:spcBef>
              <a:spcAft>
                <a:spcPts val="0"/>
              </a:spcAft>
              <a:buNone/>
            </a:pPr>
            <a:r>
              <a:rPr lang="en-GB">
                <a:solidFill>
                  <a:srgbClr val="1C4588"/>
                </a:solidFill>
                <a:latin typeface="Mada"/>
                <a:ea typeface="Mada"/>
                <a:cs typeface="Mada"/>
                <a:sym typeface="Mada"/>
              </a:rPr>
              <a:t>Such wound does not need closure, but </a:t>
            </a:r>
            <a:r>
              <a:rPr lang="en-GB">
                <a:solidFill>
                  <a:srgbClr val="1C4588"/>
                </a:solidFill>
                <a:latin typeface="Mada"/>
                <a:ea typeface="Mada"/>
                <a:cs typeface="Mada"/>
                <a:sym typeface="Mada"/>
              </a:rPr>
              <a:t>assessment</a:t>
            </a:r>
            <a:r>
              <a:rPr lang="en-GB">
                <a:solidFill>
                  <a:srgbClr val="1C4588"/>
                </a:solidFill>
                <a:latin typeface="Mada"/>
                <a:ea typeface="Mada"/>
                <a:cs typeface="Mada"/>
                <a:sym typeface="Mada"/>
              </a:rPr>
              <a:t> for deep structures injury or deep foreign bodies by imaging and clinical follow up to detect the development of infection is required.</a:t>
            </a:r>
            <a:endParaRPr>
              <a:solidFill>
                <a:srgbClr val="1C4588"/>
              </a:solidFill>
              <a:latin typeface="Mada"/>
              <a:ea typeface="Mada"/>
              <a:cs typeface="Mada"/>
              <a:sym typeface="Mada"/>
            </a:endParaRPr>
          </a:p>
        </p:txBody>
      </p:sp>
      <p:sp>
        <p:nvSpPr>
          <p:cNvPr id="722" name="Google Shape;722;p26"/>
          <p:cNvSpPr/>
          <p:nvPr/>
        </p:nvSpPr>
        <p:spPr>
          <a:xfrm>
            <a:off x="126886" y="7171713"/>
            <a:ext cx="621281" cy="572680"/>
          </a:xfrm>
          <a:custGeom>
            <a:rect b="b" l="l" r="r" t="t"/>
            <a:pathLst>
              <a:path extrusionOk="0" h="33017" w="35819">
                <a:moveTo>
                  <a:pt x="25292" y="0"/>
                </a:moveTo>
                <a:cubicBezTo>
                  <a:pt x="23536" y="0"/>
                  <a:pt x="21852" y="689"/>
                  <a:pt x="20801" y="2287"/>
                </a:cubicBezTo>
                <a:lnTo>
                  <a:pt x="20874" y="2424"/>
                </a:lnTo>
                <a:cubicBezTo>
                  <a:pt x="20021" y="1374"/>
                  <a:pt x="18570" y="842"/>
                  <a:pt x="17137" y="842"/>
                </a:cubicBezTo>
                <a:cubicBezTo>
                  <a:pt x="15035" y="842"/>
                  <a:pt x="12972" y="1985"/>
                  <a:pt x="12885" y="4316"/>
                </a:cubicBezTo>
                <a:cubicBezTo>
                  <a:pt x="11534" y="3564"/>
                  <a:pt x="10172" y="3227"/>
                  <a:pt x="8901" y="3227"/>
                </a:cubicBezTo>
                <a:cubicBezTo>
                  <a:pt x="3775" y="3227"/>
                  <a:pt x="116" y="8697"/>
                  <a:pt x="4546" y="14473"/>
                </a:cubicBezTo>
                <a:cubicBezTo>
                  <a:pt x="698" y="18330"/>
                  <a:pt x="0" y="25549"/>
                  <a:pt x="6373" y="27229"/>
                </a:cubicBezTo>
                <a:cubicBezTo>
                  <a:pt x="6675" y="27313"/>
                  <a:pt x="7005" y="27348"/>
                  <a:pt x="7349" y="27348"/>
                </a:cubicBezTo>
                <a:cubicBezTo>
                  <a:pt x="8440" y="27348"/>
                  <a:pt x="9672" y="26990"/>
                  <a:pt x="10580" y="26669"/>
                </a:cubicBezTo>
                <a:cubicBezTo>
                  <a:pt x="11693" y="30240"/>
                  <a:pt x="15756" y="33017"/>
                  <a:pt x="19594" y="33017"/>
                </a:cubicBezTo>
                <a:cubicBezTo>
                  <a:pt x="21551" y="33017"/>
                  <a:pt x="23449" y="32295"/>
                  <a:pt x="24869" y="30590"/>
                </a:cubicBezTo>
                <a:cubicBezTo>
                  <a:pt x="25640" y="29681"/>
                  <a:pt x="26063" y="28487"/>
                  <a:pt x="26136" y="27303"/>
                </a:cubicBezTo>
                <a:lnTo>
                  <a:pt x="26063" y="27156"/>
                </a:lnTo>
                <a:lnTo>
                  <a:pt x="26063" y="27156"/>
                </a:lnTo>
                <a:cubicBezTo>
                  <a:pt x="26856" y="27469"/>
                  <a:pt x="27620" y="27612"/>
                  <a:pt x="28336" y="27612"/>
                </a:cubicBezTo>
                <a:cubicBezTo>
                  <a:pt x="32416" y="27612"/>
                  <a:pt x="34925" y="22988"/>
                  <a:pt x="32363" y="19175"/>
                </a:cubicBezTo>
                <a:cubicBezTo>
                  <a:pt x="31803" y="18257"/>
                  <a:pt x="31242" y="17697"/>
                  <a:pt x="30398" y="17072"/>
                </a:cubicBezTo>
                <a:lnTo>
                  <a:pt x="30398" y="17072"/>
                </a:lnTo>
                <a:cubicBezTo>
                  <a:pt x="30602" y="17152"/>
                  <a:pt x="30888" y="17191"/>
                  <a:pt x="31206" y="17191"/>
                </a:cubicBezTo>
                <a:cubicBezTo>
                  <a:pt x="31988" y="17191"/>
                  <a:pt x="32963" y="16956"/>
                  <a:pt x="33401" y="16512"/>
                </a:cubicBezTo>
                <a:cubicBezTo>
                  <a:pt x="35818" y="14035"/>
                  <a:pt x="34200" y="10336"/>
                  <a:pt x="30900" y="10336"/>
                </a:cubicBezTo>
                <a:cubicBezTo>
                  <a:pt x="30627" y="10336"/>
                  <a:pt x="30343" y="10361"/>
                  <a:pt x="30049" y="10414"/>
                </a:cubicBezTo>
                <a:cubicBezTo>
                  <a:pt x="30967" y="9294"/>
                  <a:pt x="32225" y="7613"/>
                  <a:pt x="32225" y="6144"/>
                </a:cubicBezTo>
                <a:cubicBezTo>
                  <a:pt x="32364" y="2583"/>
                  <a:pt x="28693" y="0"/>
                  <a:pt x="25292" y="0"/>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3" name="Google Shape;723;p26"/>
          <p:cNvSpPr/>
          <p:nvPr/>
        </p:nvSpPr>
        <p:spPr>
          <a:xfrm>
            <a:off x="200961" y="8753075"/>
            <a:ext cx="621281" cy="572680"/>
          </a:xfrm>
          <a:custGeom>
            <a:rect b="b" l="l" r="r" t="t"/>
            <a:pathLst>
              <a:path extrusionOk="0" h="33017" w="35819">
                <a:moveTo>
                  <a:pt x="25292" y="0"/>
                </a:moveTo>
                <a:cubicBezTo>
                  <a:pt x="23536" y="0"/>
                  <a:pt x="21852" y="689"/>
                  <a:pt x="20801" y="2287"/>
                </a:cubicBezTo>
                <a:lnTo>
                  <a:pt x="20874" y="2424"/>
                </a:lnTo>
                <a:cubicBezTo>
                  <a:pt x="20021" y="1374"/>
                  <a:pt x="18570" y="842"/>
                  <a:pt x="17137" y="842"/>
                </a:cubicBezTo>
                <a:cubicBezTo>
                  <a:pt x="15035" y="842"/>
                  <a:pt x="12972" y="1985"/>
                  <a:pt x="12885" y="4316"/>
                </a:cubicBezTo>
                <a:cubicBezTo>
                  <a:pt x="11534" y="3564"/>
                  <a:pt x="10172" y="3227"/>
                  <a:pt x="8901" y="3227"/>
                </a:cubicBezTo>
                <a:cubicBezTo>
                  <a:pt x="3775" y="3227"/>
                  <a:pt x="116" y="8697"/>
                  <a:pt x="4546" y="14473"/>
                </a:cubicBezTo>
                <a:cubicBezTo>
                  <a:pt x="698" y="18330"/>
                  <a:pt x="0" y="25549"/>
                  <a:pt x="6373" y="27229"/>
                </a:cubicBezTo>
                <a:cubicBezTo>
                  <a:pt x="6675" y="27313"/>
                  <a:pt x="7005" y="27348"/>
                  <a:pt x="7349" y="27348"/>
                </a:cubicBezTo>
                <a:cubicBezTo>
                  <a:pt x="8440" y="27348"/>
                  <a:pt x="9672" y="26990"/>
                  <a:pt x="10580" y="26669"/>
                </a:cubicBezTo>
                <a:cubicBezTo>
                  <a:pt x="11693" y="30240"/>
                  <a:pt x="15756" y="33017"/>
                  <a:pt x="19594" y="33017"/>
                </a:cubicBezTo>
                <a:cubicBezTo>
                  <a:pt x="21551" y="33017"/>
                  <a:pt x="23449" y="32295"/>
                  <a:pt x="24869" y="30590"/>
                </a:cubicBezTo>
                <a:cubicBezTo>
                  <a:pt x="25640" y="29681"/>
                  <a:pt x="26063" y="28487"/>
                  <a:pt x="26136" y="27303"/>
                </a:cubicBezTo>
                <a:lnTo>
                  <a:pt x="26063" y="27156"/>
                </a:lnTo>
                <a:lnTo>
                  <a:pt x="26063" y="27156"/>
                </a:lnTo>
                <a:cubicBezTo>
                  <a:pt x="26856" y="27469"/>
                  <a:pt x="27620" y="27612"/>
                  <a:pt x="28336" y="27612"/>
                </a:cubicBezTo>
                <a:cubicBezTo>
                  <a:pt x="32416" y="27612"/>
                  <a:pt x="34925" y="22988"/>
                  <a:pt x="32363" y="19175"/>
                </a:cubicBezTo>
                <a:cubicBezTo>
                  <a:pt x="31803" y="18257"/>
                  <a:pt x="31242" y="17697"/>
                  <a:pt x="30398" y="17072"/>
                </a:cubicBezTo>
                <a:lnTo>
                  <a:pt x="30398" y="17072"/>
                </a:lnTo>
                <a:cubicBezTo>
                  <a:pt x="30602" y="17152"/>
                  <a:pt x="30888" y="17191"/>
                  <a:pt x="31206" y="17191"/>
                </a:cubicBezTo>
                <a:cubicBezTo>
                  <a:pt x="31988" y="17191"/>
                  <a:pt x="32963" y="16956"/>
                  <a:pt x="33401" y="16512"/>
                </a:cubicBezTo>
                <a:cubicBezTo>
                  <a:pt x="35818" y="14035"/>
                  <a:pt x="34200" y="10336"/>
                  <a:pt x="30900" y="10336"/>
                </a:cubicBezTo>
                <a:cubicBezTo>
                  <a:pt x="30627" y="10336"/>
                  <a:pt x="30343" y="10361"/>
                  <a:pt x="30049" y="10414"/>
                </a:cubicBezTo>
                <a:cubicBezTo>
                  <a:pt x="30967" y="9294"/>
                  <a:pt x="32225" y="7613"/>
                  <a:pt x="32225" y="6144"/>
                </a:cubicBezTo>
                <a:cubicBezTo>
                  <a:pt x="32364" y="2583"/>
                  <a:pt x="28693" y="0"/>
                  <a:pt x="25292"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4" name="Google Shape;724;p26"/>
          <p:cNvSpPr txBox="1"/>
          <p:nvPr/>
        </p:nvSpPr>
        <p:spPr>
          <a:xfrm>
            <a:off x="200975" y="7232935"/>
            <a:ext cx="473100" cy="350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2000">
                <a:solidFill>
                  <a:srgbClr val="1C4588"/>
                </a:solidFill>
                <a:latin typeface="Life Savers"/>
                <a:ea typeface="Life Savers"/>
                <a:cs typeface="Life Savers"/>
                <a:sym typeface="Life Savers"/>
              </a:rPr>
              <a:t>4</a:t>
            </a:r>
            <a:endParaRPr b="1" sz="2000">
              <a:solidFill>
                <a:srgbClr val="1C4588"/>
              </a:solidFill>
              <a:latin typeface="Life Savers"/>
              <a:ea typeface="Life Savers"/>
              <a:cs typeface="Life Savers"/>
              <a:sym typeface="Life Savers"/>
            </a:endParaRPr>
          </a:p>
        </p:txBody>
      </p:sp>
      <p:cxnSp>
        <p:nvCxnSpPr>
          <p:cNvPr id="725" name="Google Shape;725;p26"/>
          <p:cNvCxnSpPr/>
          <p:nvPr/>
        </p:nvCxnSpPr>
        <p:spPr>
          <a:xfrm>
            <a:off x="991100" y="8203525"/>
            <a:ext cx="2273100" cy="0"/>
          </a:xfrm>
          <a:prstGeom prst="straightConnector1">
            <a:avLst/>
          </a:prstGeom>
          <a:noFill/>
          <a:ln cap="flat" cmpd="sng" w="19050">
            <a:solidFill>
              <a:srgbClr val="7ECCC6"/>
            </a:solidFill>
            <a:prstDash val="dash"/>
            <a:round/>
            <a:headEnd len="med" w="med" type="none"/>
            <a:tailEnd len="med" w="med" type="none"/>
          </a:ln>
        </p:spPr>
      </p:cxnSp>
      <p:sp>
        <p:nvSpPr>
          <p:cNvPr id="726" name="Google Shape;726;p26"/>
          <p:cNvSpPr txBox="1"/>
          <p:nvPr/>
        </p:nvSpPr>
        <p:spPr>
          <a:xfrm>
            <a:off x="275050" y="8821388"/>
            <a:ext cx="473100" cy="450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2000">
                <a:solidFill>
                  <a:srgbClr val="1C4588"/>
                </a:solidFill>
                <a:latin typeface="Life Savers"/>
                <a:ea typeface="Life Savers"/>
                <a:cs typeface="Life Savers"/>
                <a:sym typeface="Life Savers"/>
              </a:rPr>
              <a:t>5</a:t>
            </a:r>
            <a:endParaRPr b="1" sz="2000">
              <a:solidFill>
                <a:srgbClr val="1C4588"/>
              </a:solidFill>
              <a:latin typeface="Life Savers"/>
              <a:ea typeface="Life Savers"/>
              <a:cs typeface="Life Savers"/>
              <a:sym typeface="Life Savers"/>
            </a:endParaRPr>
          </a:p>
        </p:txBody>
      </p:sp>
      <p:cxnSp>
        <p:nvCxnSpPr>
          <p:cNvPr id="727" name="Google Shape;727;p26"/>
          <p:cNvCxnSpPr/>
          <p:nvPr/>
        </p:nvCxnSpPr>
        <p:spPr>
          <a:xfrm>
            <a:off x="1018450" y="9934652"/>
            <a:ext cx="2273100" cy="0"/>
          </a:xfrm>
          <a:prstGeom prst="straightConnector1">
            <a:avLst/>
          </a:prstGeom>
          <a:noFill/>
          <a:ln cap="flat" cmpd="sng" w="19050">
            <a:solidFill>
              <a:srgbClr val="7ECCC6"/>
            </a:solidFill>
            <a:prstDash val="dash"/>
            <a:round/>
            <a:headEnd len="med" w="med" type="none"/>
            <a:tailEnd len="med" w="med" type="none"/>
          </a:ln>
        </p:spPr>
      </p:cxnSp>
      <p:sp>
        <p:nvSpPr>
          <p:cNvPr id="728" name="Google Shape;728;p26"/>
          <p:cNvSpPr txBox="1"/>
          <p:nvPr/>
        </p:nvSpPr>
        <p:spPr>
          <a:xfrm>
            <a:off x="973975" y="8711400"/>
            <a:ext cx="6210000" cy="1363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a:solidFill>
                  <a:srgbClr val="1C4588"/>
                </a:solidFill>
                <a:latin typeface="Mada"/>
                <a:ea typeface="Mada"/>
                <a:cs typeface="Mada"/>
                <a:sym typeface="Mada"/>
              </a:rPr>
              <a:t>Crushing </a:t>
            </a:r>
            <a:endParaRPr b="1">
              <a:solidFill>
                <a:srgbClr val="1C4588"/>
              </a:solidFill>
              <a:latin typeface="Mada"/>
              <a:ea typeface="Mada"/>
              <a:cs typeface="Mada"/>
              <a:sym typeface="Mada"/>
            </a:endParaRPr>
          </a:p>
          <a:p>
            <a:pPr indent="0" lvl="0" marL="0" rtl="0" algn="l">
              <a:spcBef>
                <a:spcPts val="0"/>
              </a:spcBef>
              <a:spcAft>
                <a:spcPts val="0"/>
              </a:spcAft>
              <a:buNone/>
            </a:pPr>
            <a:r>
              <a:rPr lang="en-GB">
                <a:solidFill>
                  <a:srgbClr val="1C4588"/>
                </a:solidFill>
                <a:latin typeface="Mada"/>
                <a:ea typeface="Mada"/>
                <a:cs typeface="Mada"/>
                <a:sym typeface="Mada"/>
              </a:rPr>
              <a:t>This injury is associated with </a:t>
            </a:r>
            <a:r>
              <a:rPr lang="en-GB">
                <a:solidFill>
                  <a:srgbClr val="1C4588"/>
                </a:solidFill>
                <a:latin typeface="Mada"/>
                <a:ea typeface="Mada"/>
                <a:cs typeface="Mada"/>
                <a:sym typeface="Mada"/>
              </a:rPr>
              <a:t>significant</a:t>
            </a:r>
            <a:r>
              <a:rPr lang="en-GB">
                <a:solidFill>
                  <a:srgbClr val="1C4588"/>
                </a:solidFill>
                <a:latin typeface="Mada"/>
                <a:ea typeface="Mada"/>
                <a:cs typeface="Mada"/>
                <a:sym typeface="Mada"/>
              </a:rPr>
              <a:t> loss of tissues including different structures that may initially appear viable. Non-viable tissues need </a:t>
            </a:r>
            <a:r>
              <a:rPr lang="en-GB">
                <a:solidFill>
                  <a:srgbClr val="1C4588"/>
                </a:solidFill>
                <a:latin typeface="Mada"/>
                <a:ea typeface="Mada"/>
                <a:cs typeface="Mada"/>
                <a:sym typeface="Mada"/>
              </a:rPr>
              <a:t>debridement, cleaning of the wound, closure with a skin graft or myocutaneous flap depending on the exposed underlying structures.</a:t>
            </a:r>
            <a:r>
              <a:rPr lang="en-GB">
                <a:solidFill>
                  <a:srgbClr val="1C4588"/>
                </a:solidFill>
                <a:latin typeface="Mada"/>
                <a:ea typeface="Mada"/>
                <a:cs typeface="Mada"/>
                <a:sym typeface="Mada"/>
              </a:rPr>
              <a:t>  </a:t>
            </a:r>
            <a:endParaRPr>
              <a:solidFill>
                <a:srgbClr val="1C4588"/>
              </a:solidFill>
              <a:latin typeface="Mada"/>
              <a:ea typeface="Mada"/>
              <a:cs typeface="Mada"/>
              <a:sym typeface="Mada"/>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2" name="Shape 732"/>
        <p:cNvGrpSpPr/>
        <p:nvPr/>
      </p:nvGrpSpPr>
      <p:grpSpPr>
        <a:xfrm>
          <a:off x="0" y="0"/>
          <a:ext cx="0" cy="0"/>
          <a:chOff x="0" y="0"/>
          <a:chExt cx="0" cy="0"/>
        </a:xfrm>
      </p:grpSpPr>
      <p:sp>
        <p:nvSpPr>
          <p:cNvPr id="733" name="Google Shape;733;p27"/>
          <p:cNvSpPr/>
          <p:nvPr/>
        </p:nvSpPr>
        <p:spPr>
          <a:xfrm rot="10800000">
            <a:off x="75" y="-9525"/>
            <a:ext cx="7589400" cy="192300"/>
          </a:xfrm>
          <a:prstGeom prst="round2SameRect">
            <a:avLst>
              <a:gd fmla="val 50000" name="adj1"/>
              <a:gd fmla="val 0" name="adj2"/>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734" name="Google Shape;734;p27"/>
          <p:cNvCxnSpPr/>
          <p:nvPr/>
        </p:nvCxnSpPr>
        <p:spPr>
          <a:xfrm>
            <a:off x="1601311" y="574132"/>
            <a:ext cx="4536000" cy="3600"/>
          </a:xfrm>
          <a:prstGeom prst="straightConnector1">
            <a:avLst/>
          </a:prstGeom>
          <a:noFill/>
          <a:ln cap="flat" cmpd="sng" w="19050">
            <a:solidFill>
              <a:srgbClr val="83C5BE"/>
            </a:solidFill>
            <a:prstDash val="solid"/>
            <a:round/>
            <a:headEnd len="med" w="med" type="oval"/>
            <a:tailEnd len="med" w="med" type="oval"/>
          </a:ln>
        </p:spPr>
      </p:cxnSp>
      <p:sp>
        <p:nvSpPr>
          <p:cNvPr id="735" name="Google Shape;735;p27"/>
          <p:cNvSpPr txBox="1"/>
          <p:nvPr/>
        </p:nvSpPr>
        <p:spPr>
          <a:xfrm>
            <a:off x="1095673" y="96807"/>
            <a:ext cx="5525700" cy="389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2200">
                <a:solidFill>
                  <a:srgbClr val="006D77"/>
                </a:solidFill>
                <a:latin typeface="Lora"/>
                <a:ea typeface="Lora"/>
                <a:cs typeface="Lora"/>
                <a:sym typeface="Lora"/>
              </a:rPr>
              <a:t>Acute wounds cont.</a:t>
            </a:r>
            <a:endParaRPr sz="2200"/>
          </a:p>
        </p:txBody>
      </p:sp>
      <p:sp>
        <p:nvSpPr>
          <p:cNvPr id="736" name="Google Shape;736;p27"/>
          <p:cNvSpPr txBox="1"/>
          <p:nvPr/>
        </p:nvSpPr>
        <p:spPr>
          <a:xfrm>
            <a:off x="831975" y="767125"/>
            <a:ext cx="62862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800">
                <a:solidFill>
                  <a:srgbClr val="1C4588"/>
                </a:solidFill>
                <a:highlight>
                  <a:srgbClr val="EDF9F9"/>
                </a:highlight>
                <a:latin typeface="Lora"/>
                <a:ea typeface="Lora"/>
                <a:cs typeface="Lora"/>
                <a:sym typeface="Lora"/>
              </a:rPr>
              <a:t>Management of acute wounds</a:t>
            </a:r>
            <a:r>
              <a:rPr b="1" lang="en-GB" sz="1800">
                <a:solidFill>
                  <a:srgbClr val="1C4588"/>
                </a:solidFill>
                <a:highlight>
                  <a:srgbClr val="EDF9F9"/>
                </a:highlight>
                <a:latin typeface="Lora"/>
                <a:ea typeface="Lora"/>
                <a:cs typeface="Lora"/>
                <a:sym typeface="Lora"/>
              </a:rPr>
              <a:t>:</a:t>
            </a:r>
            <a:endParaRPr b="1" sz="1800">
              <a:solidFill>
                <a:srgbClr val="1C4588"/>
              </a:solidFill>
              <a:highlight>
                <a:srgbClr val="EDF9F9"/>
              </a:highlight>
              <a:latin typeface="Lora"/>
              <a:ea typeface="Lora"/>
              <a:cs typeface="Lora"/>
              <a:sym typeface="Lora"/>
            </a:endParaRPr>
          </a:p>
        </p:txBody>
      </p:sp>
      <p:grpSp>
        <p:nvGrpSpPr>
          <p:cNvPr id="737" name="Google Shape;737;p27"/>
          <p:cNvGrpSpPr/>
          <p:nvPr/>
        </p:nvGrpSpPr>
        <p:grpSpPr>
          <a:xfrm>
            <a:off x="364794" y="767115"/>
            <a:ext cx="467181" cy="476434"/>
            <a:chOff x="2410712" y="2415450"/>
            <a:chExt cx="312600" cy="312600"/>
          </a:xfrm>
        </p:grpSpPr>
        <p:sp>
          <p:nvSpPr>
            <p:cNvPr id="738" name="Google Shape;738;p27"/>
            <p:cNvSpPr/>
            <p:nvPr/>
          </p:nvSpPr>
          <p:spPr>
            <a:xfrm>
              <a:off x="2410712" y="2415450"/>
              <a:ext cx="312600" cy="312600"/>
            </a:xfrm>
            <a:prstGeom prst="ellipse">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9" name="Google Shape;739;p27"/>
            <p:cNvSpPr/>
            <p:nvPr/>
          </p:nvSpPr>
          <p:spPr>
            <a:xfrm>
              <a:off x="2516612" y="2509951"/>
              <a:ext cx="100800" cy="123600"/>
            </a:xfrm>
            <a:prstGeom prst="chevron">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40" name="Google Shape;740;p27"/>
          <p:cNvGrpSpPr/>
          <p:nvPr/>
        </p:nvGrpSpPr>
        <p:grpSpPr>
          <a:xfrm>
            <a:off x="53725" y="1342026"/>
            <a:ext cx="7482069" cy="2956728"/>
            <a:chOff x="476513" y="999925"/>
            <a:chExt cx="8210325" cy="3734658"/>
          </a:xfrm>
        </p:grpSpPr>
        <p:sp>
          <p:nvSpPr>
            <p:cNvPr id="741" name="Google Shape;741;p27"/>
            <p:cNvSpPr/>
            <p:nvPr/>
          </p:nvSpPr>
          <p:spPr>
            <a:xfrm rot="5400000">
              <a:off x="4144563" y="-1821475"/>
              <a:ext cx="874200" cy="6522600"/>
            </a:xfrm>
            <a:prstGeom prst="round2SameRect">
              <a:avLst>
                <a:gd fmla="val 0" name="adj1"/>
                <a:gd fmla="val 0" name="adj2"/>
              </a:avLst>
            </a:prstGeom>
            <a:solidFill>
              <a:srgbClr val="EDF9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2" name="Google Shape;742;p27"/>
            <p:cNvSpPr/>
            <p:nvPr/>
          </p:nvSpPr>
          <p:spPr>
            <a:xfrm>
              <a:off x="476525" y="999925"/>
              <a:ext cx="1005412" cy="879791"/>
            </a:xfrm>
            <a:custGeom>
              <a:rect b="b" l="l" r="r" t="t"/>
              <a:pathLst>
                <a:path extrusionOk="0" h="29422" w="33623">
                  <a:moveTo>
                    <a:pt x="14723" y="0"/>
                  </a:moveTo>
                  <a:cubicBezTo>
                    <a:pt x="6597" y="0"/>
                    <a:pt x="1" y="6597"/>
                    <a:pt x="1" y="14722"/>
                  </a:cubicBezTo>
                  <a:cubicBezTo>
                    <a:pt x="1" y="22848"/>
                    <a:pt x="6597" y="29422"/>
                    <a:pt x="14723" y="29422"/>
                  </a:cubicBezTo>
                  <a:lnTo>
                    <a:pt x="29423" y="29422"/>
                  </a:lnTo>
                  <a:lnTo>
                    <a:pt x="29423" y="18922"/>
                  </a:lnTo>
                  <a:lnTo>
                    <a:pt x="33623" y="14722"/>
                  </a:lnTo>
                  <a:lnTo>
                    <a:pt x="29423" y="10500"/>
                  </a:lnTo>
                  <a:lnTo>
                    <a:pt x="29423" y="0"/>
                  </a:lnTo>
                  <a:close/>
                </a:path>
              </a:pathLst>
            </a:custGeom>
            <a:solidFill>
              <a:srgbClr val="C6F4F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3" name="Google Shape;743;p27"/>
            <p:cNvSpPr/>
            <p:nvPr/>
          </p:nvSpPr>
          <p:spPr>
            <a:xfrm>
              <a:off x="7681389" y="1002731"/>
              <a:ext cx="1005412" cy="879821"/>
            </a:xfrm>
            <a:custGeom>
              <a:rect b="b" l="l" r="r" t="t"/>
              <a:pathLst>
                <a:path extrusionOk="0" h="29423" w="33623">
                  <a:moveTo>
                    <a:pt x="4201" y="1"/>
                  </a:moveTo>
                  <a:lnTo>
                    <a:pt x="4201" y="10500"/>
                  </a:lnTo>
                  <a:lnTo>
                    <a:pt x="1" y="14723"/>
                  </a:lnTo>
                  <a:lnTo>
                    <a:pt x="4201" y="18923"/>
                  </a:lnTo>
                  <a:lnTo>
                    <a:pt x="4201" y="29422"/>
                  </a:lnTo>
                  <a:lnTo>
                    <a:pt x="18923" y="29422"/>
                  </a:lnTo>
                  <a:cubicBezTo>
                    <a:pt x="27049" y="29422"/>
                    <a:pt x="33622" y="22849"/>
                    <a:pt x="33622" y="14723"/>
                  </a:cubicBezTo>
                  <a:cubicBezTo>
                    <a:pt x="33622" y="6597"/>
                    <a:pt x="27049" y="1"/>
                    <a:pt x="18923" y="1"/>
                  </a:cubicBezTo>
                  <a:close/>
                </a:path>
              </a:pathLst>
            </a:custGeom>
            <a:solidFill>
              <a:srgbClr val="C6F4F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4" name="Google Shape;744;p27"/>
            <p:cNvSpPr txBox="1"/>
            <p:nvPr/>
          </p:nvSpPr>
          <p:spPr>
            <a:xfrm>
              <a:off x="7842963" y="1170425"/>
              <a:ext cx="669000" cy="538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3000">
                  <a:solidFill>
                    <a:srgbClr val="76D3CE"/>
                  </a:solidFill>
                  <a:latin typeface="Fira Sans Extra Condensed Medium"/>
                  <a:ea typeface="Fira Sans Extra Condensed Medium"/>
                  <a:cs typeface="Fira Sans Extra Condensed Medium"/>
                  <a:sym typeface="Fira Sans Extra Condensed Medium"/>
                </a:rPr>
                <a:t>1</a:t>
              </a:r>
              <a:endParaRPr sz="3000">
                <a:solidFill>
                  <a:srgbClr val="76D3CE"/>
                </a:solidFill>
                <a:latin typeface="Fira Sans Extra Condensed Medium"/>
                <a:ea typeface="Fira Sans Extra Condensed Medium"/>
                <a:cs typeface="Fira Sans Extra Condensed Medium"/>
                <a:sym typeface="Fira Sans Extra Condensed Medium"/>
              </a:endParaRPr>
            </a:p>
          </p:txBody>
        </p:sp>
        <p:sp>
          <p:nvSpPr>
            <p:cNvPr id="745" name="Google Shape;745;p27"/>
            <p:cNvSpPr txBox="1"/>
            <p:nvPr/>
          </p:nvSpPr>
          <p:spPr>
            <a:xfrm>
              <a:off x="1326123" y="1236503"/>
              <a:ext cx="6487200" cy="433500"/>
            </a:xfrm>
            <a:prstGeom prst="rect">
              <a:avLst/>
            </a:prstGeom>
            <a:noFill/>
            <a:ln>
              <a:noFill/>
            </a:ln>
          </p:spPr>
          <p:txBody>
            <a:bodyPr anchorCtr="0" anchor="ctr" bIns="45700" lIns="91425" spcFirstLastPara="1" rIns="91425" wrap="square" tIns="45700">
              <a:noAutofit/>
            </a:bodyPr>
            <a:lstStyle/>
            <a:p>
              <a:pPr indent="-292100" lvl="0" marL="457200" rtl="0" algn="l">
                <a:spcBef>
                  <a:spcPts val="0"/>
                </a:spcBef>
                <a:spcAft>
                  <a:spcPts val="0"/>
                </a:spcAft>
                <a:buClr>
                  <a:srgbClr val="1C4588"/>
                </a:buClr>
                <a:buSzPts val="1000"/>
                <a:buFont typeface="Mada"/>
                <a:buChar char="●"/>
              </a:pPr>
              <a:r>
                <a:rPr lang="en-GB" sz="1000">
                  <a:solidFill>
                    <a:srgbClr val="1C4588"/>
                  </a:solidFill>
                  <a:latin typeface="Mada"/>
                  <a:ea typeface="Mada"/>
                  <a:cs typeface="Mada"/>
                  <a:sym typeface="Mada"/>
                </a:rPr>
                <a:t>Management of the patient should follow the acute trauma life support (ATLS) principles.</a:t>
              </a:r>
              <a:endParaRPr sz="1000">
                <a:solidFill>
                  <a:srgbClr val="1C4588"/>
                </a:solidFill>
                <a:latin typeface="Mada"/>
                <a:ea typeface="Mada"/>
                <a:cs typeface="Mada"/>
                <a:sym typeface="Mada"/>
              </a:endParaRPr>
            </a:p>
            <a:p>
              <a:pPr indent="-292100" lvl="0" marL="457200" rtl="0" algn="l">
                <a:spcBef>
                  <a:spcPts val="0"/>
                </a:spcBef>
                <a:spcAft>
                  <a:spcPts val="0"/>
                </a:spcAft>
                <a:buClr>
                  <a:srgbClr val="1C4588"/>
                </a:buClr>
                <a:buSzPts val="1000"/>
                <a:buFont typeface="Mada"/>
                <a:buChar char="●"/>
              </a:pPr>
              <a:r>
                <a:rPr lang="en-GB" sz="1000">
                  <a:solidFill>
                    <a:srgbClr val="1C4588"/>
                  </a:solidFill>
                  <a:latin typeface="Mada"/>
                  <a:ea typeface="Mada"/>
                  <a:cs typeface="Mada"/>
                  <a:sym typeface="Mada"/>
                </a:rPr>
                <a:t>The patient should be examined completely and a stab wound in the wound should not be missed.</a:t>
              </a:r>
              <a:endParaRPr sz="1000">
                <a:solidFill>
                  <a:srgbClr val="1C4588"/>
                </a:solidFill>
                <a:latin typeface="Mada"/>
                <a:ea typeface="Mada"/>
                <a:cs typeface="Mada"/>
                <a:sym typeface="Mada"/>
              </a:endParaRPr>
            </a:p>
            <a:p>
              <a:pPr indent="-292100" lvl="0" marL="457200" rtl="0" algn="l">
                <a:spcBef>
                  <a:spcPts val="0"/>
                </a:spcBef>
                <a:spcAft>
                  <a:spcPts val="0"/>
                </a:spcAft>
                <a:buClr>
                  <a:srgbClr val="1C4588"/>
                </a:buClr>
                <a:buSzPts val="1000"/>
                <a:buFont typeface="Mada"/>
                <a:buChar char="●"/>
              </a:pPr>
              <a:r>
                <a:rPr lang="en-GB" sz="1000">
                  <a:solidFill>
                    <a:srgbClr val="1C4588"/>
                  </a:solidFill>
                  <a:latin typeface="Mada"/>
                  <a:ea typeface="Mada"/>
                  <a:cs typeface="Mada"/>
                  <a:sym typeface="Mada"/>
                </a:rPr>
                <a:t>The wound should be examined, taking into consideration the site and the possible damaged structures including vascular structures.</a:t>
              </a:r>
              <a:endParaRPr sz="1000">
                <a:solidFill>
                  <a:srgbClr val="1C4588"/>
                </a:solidFill>
                <a:latin typeface="Mada"/>
                <a:ea typeface="Mada"/>
                <a:cs typeface="Mada"/>
                <a:sym typeface="Mada"/>
              </a:endParaRPr>
            </a:p>
          </p:txBody>
        </p:sp>
        <p:sp>
          <p:nvSpPr>
            <p:cNvPr id="746" name="Google Shape;746;p27"/>
            <p:cNvSpPr/>
            <p:nvPr/>
          </p:nvSpPr>
          <p:spPr>
            <a:xfrm flipH="1" rot="-5400000">
              <a:off x="4141225" y="1024950"/>
              <a:ext cx="874200" cy="6529200"/>
            </a:xfrm>
            <a:prstGeom prst="round2SameRect">
              <a:avLst>
                <a:gd fmla="val 0" name="adj1"/>
                <a:gd fmla="val 0" name="adj2"/>
              </a:avLst>
            </a:prstGeom>
            <a:solidFill>
              <a:srgbClr val="EDF9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7" name="Google Shape;747;p27"/>
            <p:cNvSpPr/>
            <p:nvPr/>
          </p:nvSpPr>
          <p:spPr>
            <a:xfrm rot="5400000">
              <a:off x="4139695" y="96996"/>
              <a:ext cx="874200" cy="6487200"/>
            </a:xfrm>
            <a:prstGeom prst="round2SameRect">
              <a:avLst>
                <a:gd fmla="val 0" name="adj1"/>
                <a:gd fmla="val 0" name="adj2"/>
              </a:avLst>
            </a:prstGeom>
            <a:solidFill>
              <a:srgbClr val="EDF9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8" name="Google Shape;748;p27"/>
            <p:cNvSpPr/>
            <p:nvPr/>
          </p:nvSpPr>
          <p:spPr>
            <a:xfrm flipH="1" rot="-5400000">
              <a:off x="4162360" y="-853375"/>
              <a:ext cx="874200" cy="6487200"/>
            </a:xfrm>
            <a:prstGeom prst="round2SameRect">
              <a:avLst>
                <a:gd fmla="val 0" name="adj1"/>
                <a:gd fmla="val 0" name="adj2"/>
              </a:avLst>
            </a:prstGeom>
            <a:solidFill>
              <a:srgbClr val="EDF9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9" name="Google Shape;749;p27"/>
            <p:cNvSpPr/>
            <p:nvPr/>
          </p:nvSpPr>
          <p:spPr>
            <a:xfrm>
              <a:off x="7681426" y="1946831"/>
              <a:ext cx="1005412" cy="879821"/>
            </a:xfrm>
            <a:custGeom>
              <a:rect b="b" l="l" r="r" t="t"/>
              <a:pathLst>
                <a:path extrusionOk="0" h="29423" w="33623">
                  <a:moveTo>
                    <a:pt x="4201" y="1"/>
                  </a:moveTo>
                  <a:lnTo>
                    <a:pt x="4201" y="10500"/>
                  </a:lnTo>
                  <a:lnTo>
                    <a:pt x="1" y="14723"/>
                  </a:lnTo>
                  <a:lnTo>
                    <a:pt x="4201" y="18923"/>
                  </a:lnTo>
                  <a:lnTo>
                    <a:pt x="4201" y="29422"/>
                  </a:lnTo>
                  <a:lnTo>
                    <a:pt x="18923" y="29422"/>
                  </a:lnTo>
                  <a:cubicBezTo>
                    <a:pt x="27049" y="29422"/>
                    <a:pt x="33622" y="22849"/>
                    <a:pt x="33622" y="14723"/>
                  </a:cubicBezTo>
                  <a:cubicBezTo>
                    <a:pt x="33622" y="6597"/>
                    <a:pt x="27049" y="1"/>
                    <a:pt x="18923" y="1"/>
                  </a:cubicBezTo>
                  <a:close/>
                </a:path>
              </a:pathLst>
            </a:custGeom>
            <a:solidFill>
              <a:srgbClr val="C6F4F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0" name="Google Shape;750;p27"/>
            <p:cNvSpPr/>
            <p:nvPr/>
          </p:nvSpPr>
          <p:spPr>
            <a:xfrm>
              <a:off x="476525" y="2903516"/>
              <a:ext cx="1005412" cy="879791"/>
            </a:xfrm>
            <a:custGeom>
              <a:rect b="b" l="l" r="r" t="t"/>
              <a:pathLst>
                <a:path extrusionOk="0" h="29422" w="33623">
                  <a:moveTo>
                    <a:pt x="14723" y="0"/>
                  </a:moveTo>
                  <a:cubicBezTo>
                    <a:pt x="6597" y="0"/>
                    <a:pt x="1" y="6597"/>
                    <a:pt x="1" y="14723"/>
                  </a:cubicBezTo>
                  <a:cubicBezTo>
                    <a:pt x="1" y="22848"/>
                    <a:pt x="6597" y="29422"/>
                    <a:pt x="14723" y="29422"/>
                  </a:cubicBezTo>
                  <a:lnTo>
                    <a:pt x="29423" y="29422"/>
                  </a:lnTo>
                  <a:lnTo>
                    <a:pt x="29423" y="18922"/>
                  </a:lnTo>
                  <a:lnTo>
                    <a:pt x="33623" y="14723"/>
                  </a:lnTo>
                  <a:lnTo>
                    <a:pt x="29423" y="10500"/>
                  </a:lnTo>
                  <a:lnTo>
                    <a:pt x="29423" y="0"/>
                  </a:lnTo>
                  <a:close/>
                </a:path>
              </a:pathLst>
            </a:custGeom>
            <a:solidFill>
              <a:srgbClr val="C6F4F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1" name="Google Shape;751;p27"/>
            <p:cNvSpPr/>
            <p:nvPr/>
          </p:nvSpPr>
          <p:spPr>
            <a:xfrm>
              <a:off x="7681426" y="3849660"/>
              <a:ext cx="1005412" cy="879821"/>
            </a:xfrm>
            <a:custGeom>
              <a:rect b="b" l="l" r="r" t="t"/>
              <a:pathLst>
                <a:path extrusionOk="0" h="29423" w="33623">
                  <a:moveTo>
                    <a:pt x="4201" y="1"/>
                  </a:moveTo>
                  <a:lnTo>
                    <a:pt x="4201" y="10500"/>
                  </a:lnTo>
                  <a:lnTo>
                    <a:pt x="1" y="14723"/>
                  </a:lnTo>
                  <a:lnTo>
                    <a:pt x="4201" y="18923"/>
                  </a:lnTo>
                  <a:lnTo>
                    <a:pt x="4201" y="29422"/>
                  </a:lnTo>
                  <a:lnTo>
                    <a:pt x="18923" y="29422"/>
                  </a:lnTo>
                  <a:cubicBezTo>
                    <a:pt x="27049" y="29422"/>
                    <a:pt x="33622" y="22826"/>
                    <a:pt x="33622" y="14723"/>
                  </a:cubicBezTo>
                  <a:cubicBezTo>
                    <a:pt x="33622" y="6597"/>
                    <a:pt x="27049" y="1"/>
                    <a:pt x="18923" y="1"/>
                  </a:cubicBezTo>
                  <a:close/>
                </a:path>
              </a:pathLst>
            </a:custGeom>
            <a:solidFill>
              <a:srgbClr val="C6F4F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2" name="Google Shape;752;p27"/>
            <p:cNvSpPr/>
            <p:nvPr/>
          </p:nvSpPr>
          <p:spPr>
            <a:xfrm>
              <a:off x="476513" y="1946850"/>
              <a:ext cx="1005412" cy="879791"/>
            </a:xfrm>
            <a:custGeom>
              <a:rect b="b" l="l" r="r" t="t"/>
              <a:pathLst>
                <a:path extrusionOk="0" h="29422" w="33623">
                  <a:moveTo>
                    <a:pt x="14723" y="0"/>
                  </a:moveTo>
                  <a:cubicBezTo>
                    <a:pt x="6597" y="0"/>
                    <a:pt x="1" y="6597"/>
                    <a:pt x="1" y="14722"/>
                  </a:cubicBezTo>
                  <a:cubicBezTo>
                    <a:pt x="1" y="22848"/>
                    <a:pt x="6597" y="29422"/>
                    <a:pt x="14723" y="29422"/>
                  </a:cubicBezTo>
                  <a:lnTo>
                    <a:pt x="29423" y="29422"/>
                  </a:lnTo>
                  <a:lnTo>
                    <a:pt x="29423" y="18922"/>
                  </a:lnTo>
                  <a:lnTo>
                    <a:pt x="33623" y="14722"/>
                  </a:lnTo>
                  <a:lnTo>
                    <a:pt x="29423" y="10500"/>
                  </a:lnTo>
                  <a:lnTo>
                    <a:pt x="29423" y="0"/>
                  </a:lnTo>
                  <a:close/>
                </a:path>
              </a:pathLst>
            </a:custGeom>
            <a:solidFill>
              <a:srgbClr val="C6F4F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3" name="Google Shape;753;p27"/>
            <p:cNvSpPr/>
            <p:nvPr/>
          </p:nvSpPr>
          <p:spPr>
            <a:xfrm>
              <a:off x="476525" y="3854791"/>
              <a:ext cx="1005412" cy="879791"/>
            </a:xfrm>
            <a:custGeom>
              <a:rect b="b" l="l" r="r" t="t"/>
              <a:pathLst>
                <a:path extrusionOk="0" h="29422" w="33623">
                  <a:moveTo>
                    <a:pt x="14723" y="0"/>
                  </a:moveTo>
                  <a:cubicBezTo>
                    <a:pt x="6597" y="0"/>
                    <a:pt x="1" y="6597"/>
                    <a:pt x="1" y="14723"/>
                  </a:cubicBezTo>
                  <a:cubicBezTo>
                    <a:pt x="1" y="22848"/>
                    <a:pt x="6597" y="29422"/>
                    <a:pt x="14723" y="29422"/>
                  </a:cubicBezTo>
                  <a:lnTo>
                    <a:pt x="29423" y="29422"/>
                  </a:lnTo>
                  <a:lnTo>
                    <a:pt x="29423" y="18922"/>
                  </a:lnTo>
                  <a:lnTo>
                    <a:pt x="33623" y="14723"/>
                  </a:lnTo>
                  <a:lnTo>
                    <a:pt x="29423" y="10500"/>
                  </a:lnTo>
                  <a:lnTo>
                    <a:pt x="29423" y="0"/>
                  </a:lnTo>
                  <a:close/>
                </a:path>
              </a:pathLst>
            </a:custGeom>
            <a:solidFill>
              <a:srgbClr val="C6F4F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4" name="Google Shape;754;p27"/>
            <p:cNvSpPr/>
            <p:nvPr/>
          </p:nvSpPr>
          <p:spPr>
            <a:xfrm>
              <a:off x="7681426" y="2896431"/>
              <a:ext cx="1005412" cy="879821"/>
            </a:xfrm>
            <a:custGeom>
              <a:rect b="b" l="l" r="r" t="t"/>
              <a:pathLst>
                <a:path extrusionOk="0" h="29423" w="33623">
                  <a:moveTo>
                    <a:pt x="4201" y="1"/>
                  </a:moveTo>
                  <a:lnTo>
                    <a:pt x="4201" y="10500"/>
                  </a:lnTo>
                  <a:lnTo>
                    <a:pt x="1" y="14723"/>
                  </a:lnTo>
                  <a:lnTo>
                    <a:pt x="4201" y="18923"/>
                  </a:lnTo>
                  <a:lnTo>
                    <a:pt x="4201" y="29422"/>
                  </a:lnTo>
                  <a:lnTo>
                    <a:pt x="18923" y="29422"/>
                  </a:lnTo>
                  <a:cubicBezTo>
                    <a:pt x="27049" y="29422"/>
                    <a:pt x="33622" y="22849"/>
                    <a:pt x="33622" y="14723"/>
                  </a:cubicBezTo>
                  <a:cubicBezTo>
                    <a:pt x="33622" y="6597"/>
                    <a:pt x="27049" y="1"/>
                    <a:pt x="18923" y="1"/>
                  </a:cubicBezTo>
                  <a:close/>
                </a:path>
              </a:pathLst>
            </a:custGeom>
            <a:solidFill>
              <a:srgbClr val="C6F4F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5" name="Google Shape;755;p27"/>
            <p:cNvSpPr txBox="1"/>
            <p:nvPr/>
          </p:nvSpPr>
          <p:spPr>
            <a:xfrm>
              <a:off x="7843000" y="3068750"/>
              <a:ext cx="669000" cy="538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3000">
                  <a:solidFill>
                    <a:srgbClr val="76D3CE"/>
                  </a:solidFill>
                  <a:latin typeface="Fira Sans Extra Condensed Medium"/>
                  <a:ea typeface="Fira Sans Extra Condensed Medium"/>
                  <a:cs typeface="Fira Sans Extra Condensed Medium"/>
                  <a:sym typeface="Fira Sans Extra Condensed Medium"/>
                </a:rPr>
                <a:t>3</a:t>
              </a:r>
              <a:endParaRPr sz="3000">
                <a:solidFill>
                  <a:srgbClr val="76D3CE"/>
                </a:solidFill>
                <a:latin typeface="Fira Sans Extra Condensed Medium"/>
                <a:ea typeface="Fira Sans Extra Condensed Medium"/>
                <a:cs typeface="Fira Sans Extra Condensed Medium"/>
                <a:sym typeface="Fira Sans Extra Condensed Medium"/>
              </a:endParaRPr>
            </a:p>
          </p:txBody>
        </p:sp>
        <p:sp>
          <p:nvSpPr>
            <p:cNvPr id="756" name="Google Shape;756;p27"/>
            <p:cNvSpPr txBox="1"/>
            <p:nvPr/>
          </p:nvSpPr>
          <p:spPr>
            <a:xfrm>
              <a:off x="644725" y="2122225"/>
              <a:ext cx="669000" cy="538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3000">
                  <a:solidFill>
                    <a:srgbClr val="76D3CE"/>
                  </a:solidFill>
                  <a:latin typeface="Fira Sans Extra Condensed Medium"/>
                  <a:ea typeface="Fira Sans Extra Condensed Medium"/>
                  <a:cs typeface="Fira Sans Extra Condensed Medium"/>
                  <a:sym typeface="Fira Sans Extra Condensed Medium"/>
                </a:rPr>
                <a:t>2</a:t>
              </a:r>
              <a:endParaRPr sz="3000">
                <a:solidFill>
                  <a:srgbClr val="76D3CE"/>
                </a:solidFill>
                <a:latin typeface="Fira Sans Extra Condensed Medium"/>
                <a:ea typeface="Fira Sans Extra Condensed Medium"/>
                <a:cs typeface="Fira Sans Extra Condensed Medium"/>
                <a:sym typeface="Fira Sans Extra Condensed Medium"/>
              </a:endParaRPr>
            </a:p>
          </p:txBody>
        </p:sp>
        <p:sp>
          <p:nvSpPr>
            <p:cNvPr id="757" name="Google Shape;757;p27"/>
            <p:cNvSpPr txBox="1"/>
            <p:nvPr/>
          </p:nvSpPr>
          <p:spPr>
            <a:xfrm>
              <a:off x="644725" y="4020150"/>
              <a:ext cx="669000" cy="538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3000">
                  <a:solidFill>
                    <a:srgbClr val="76D3CE"/>
                  </a:solidFill>
                  <a:latin typeface="Fira Sans Extra Condensed Medium"/>
                  <a:ea typeface="Fira Sans Extra Condensed Medium"/>
                  <a:cs typeface="Fira Sans Extra Condensed Medium"/>
                  <a:sym typeface="Fira Sans Extra Condensed Medium"/>
                </a:rPr>
                <a:t>4</a:t>
              </a:r>
              <a:endParaRPr sz="3000">
                <a:solidFill>
                  <a:srgbClr val="76D3CE"/>
                </a:solidFill>
                <a:latin typeface="Fira Sans Extra Condensed Medium"/>
                <a:ea typeface="Fira Sans Extra Condensed Medium"/>
                <a:cs typeface="Fira Sans Extra Condensed Medium"/>
                <a:sym typeface="Fira Sans Extra Condensed Medium"/>
              </a:endParaRPr>
            </a:p>
          </p:txBody>
        </p:sp>
        <p:sp>
          <p:nvSpPr>
            <p:cNvPr id="758" name="Google Shape;758;p27"/>
            <p:cNvSpPr txBox="1"/>
            <p:nvPr/>
          </p:nvSpPr>
          <p:spPr>
            <a:xfrm>
              <a:off x="1326123" y="2280333"/>
              <a:ext cx="6357300" cy="433500"/>
            </a:xfrm>
            <a:prstGeom prst="rect">
              <a:avLst/>
            </a:prstGeom>
            <a:noFill/>
            <a:ln>
              <a:noFill/>
            </a:ln>
          </p:spPr>
          <p:txBody>
            <a:bodyPr anchorCtr="0" anchor="ctr" bIns="45700" lIns="91425" spcFirstLastPara="1" rIns="91425" wrap="square" tIns="45700">
              <a:noAutofit/>
            </a:bodyPr>
            <a:lstStyle/>
            <a:p>
              <a:pPr indent="-292100" lvl="0" marL="457200" rtl="0" algn="l">
                <a:spcBef>
                  <a:spcPts val="0"/>
                </a:spcBef>
                <a:spcAft>
                  <a:spcPts val="0"/>
                </a:spcAft>
                <a:buClr>
                  <a:srgbClr val="1C4588"/>
                </a:buClr>
                <a:buSzPts val="1000"/>
                <a:buFont typeface="Mada"/>
                <a:buChar char="●"/>
              </a:pPr>
              <a:r>
                <a:rPr lang="en-GB" sz="1000">
                  <a:solidFill>
                    <a:srgbClr val="1C4588"/>
                  </a:solidFill>
                  <a:latin typeface="Mada"/>
                  <a:ea typeface="Mada"/>
                  <a:cs typeface="Mada"/>
                  <a:sym typeface="Mada"/>
                </a:rPr>
                <a:t>Assess the severity of the pain and motor and sensation function.</a:t>
              </a:r>
              <a:endParaRPr sz="1000">
                <a:solidFill>
                  <a:srgbClr val="1C4588"/>
                </a:solidFill>
                <a:latin typeface="Mada"/>
                <a:ea typeface="Mada"/>
                <a:cs typeface="Mada"/>
                <a:sym typeface="Mada"/>
              </a:endParaRPr>
            </a:p>
            <a:p>
              <a:pPr indent="-292100" lvl="0" marL="457200" rtl="0" algn="l">
                <a:spcBef>
                  <a:spcPts val="0"/>
                </a:spcBef>
                <a:spcAft>
                  <a:spcPts val="0"/>
                </a:spcAft>
                <a:buClr>
                  <a:srgbClr val="1C4588"/>
                </a:buClr>
                <a:buSzPts val="1000"/>
                <a:buFont typeface="Mada"/>
                <a:buChar char="●"/>
              </a:pPr>
              <a:r>
                <a:rPr lang="en-GB" sz="1000">
                  <a:solidFill>
                    <a:srgbClr val="1C4588"/>
                  </a:solidFill>
                  <a:latin typeface="Mada"/>
                  <a:ea typeface="Mada"/>
                  <a:cs typeface="Mada"/>
                  <a:sym typeface="Mada"/>
                </a:rPr>
                <a:t>Tetanus therapy should be assessed and appropriate treatment given.</a:t>
              </a:r>
              <a:endParaRPr sz="1000">
                <a:solidFill>
                  <a:srgbClr val="1C4588"/>
                </a:solidFill>
                <a:latin typeface="Mada"/>
                <a:ea typeface="Mada"/>
                <a:cs typeface="Mada"/>
                <a:sym typeface="Mada"/>
              </a:endParaRPr>
            </a:p>
            <a:p>
              <a:pPr indent="0" lvl="0" marL="457200" rtl="0" algn="l">
                <a:spcBef>
                  <a:spcPts val="0"/>
                </a:spcBef>
                <a:spcAft>
                  <a:spcPts val="0"/>
                </a:spcAft>
                <a:buNone/>
              </a:pPr>
              <a:r>
                <a:t/>
              </a:r>
              <a:endParaRPr sz="1000">
                <a:latin typeface="Fira Sans"/>
                <a:ea typeface="Fira Sans"/>
                <a:cs typeface="Fira Sans"/>
                <a:sym typeface="Fira Sans"/>
              </a:endParaRPr>
            </a:p>
          </p:txBody>
        </p:sp>
      </p:grpSp>
      <p:grpSp>
        <p:nvGrpSpPr>
          <p:cNvPr id="759" name="Google Shape;759;p27"/>
          <p:cNvGrpSpPr/>
          <p:nvPr/>
        </p:nvGrpSpPr>
        <p:grpSpPr>
          <a:xfrm>
            <a:off x="53725" y="4359326"/>
            <a:ext cx="7482069" cy="2956728"/>
            <a:chOff x="476513" y="999925"/>
            <a:chExt cx="8210325" cy="3734658"/>
          </a:xfrm>
        </p:grpSpPr>
        <p:sp>
          <p:nvSpPr>
            <p:cNvPr id="760" name="Google Shape;760;p27"/>
            <p:cNvSpPr/>
            <p:nvPr/>
          </p:nvSpPr>
          <p:spPr>
            <a:xfrm rot="5400000">
              <a:off x="4144563" y="-1821475"/>
              <a:ext cx="874200" cy="6522600"/>
            </a:xfrm>
            <a:prstGeom prst="round2SameRect">
              <a:avLst>
                <a:gd fmla="val 0" name="adj1"/>
                <a:gd fmla="val 0" name="adj2"/>
              </a:avLst>
            </a:prstGeom>
            <a:solidFill>
              <a:srgbClr val="EDF9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1" name="Google Shape;761;p27"/>
            <p:cNvSpPr/>
            <p:nvPr/>
          </p:nvSpPr>
          <p:spPr>
            <a:xfrm>
              <a:off x="476525" y="999925"/>
              <a:ext cx="1005412" cy="879791"/>
            </a:xfrm>
            <a:custGeom>
              <a:rect b="b" l="l" r="r" t="t"/>
              <a:pathLst>
                <a:path extrusionOk="0" h="29422" w="33623">
                  <a:moveTo>
                    <a:pt x="14723" y="0"/>
                  </a:moveTo>
                  <a:cubicBezTo>
                    <a:pt x="6597" y="0"/>
                    <a:pt x="1" y="6597"/>
                    <a:pt x="1" y="14722"/>
                  </a:cubicBezTo>
                  <a:cubicBezTo>
                    <a:pt x="1" y="22848"/>
                    <a:pt x="6597" y="29422"/>
                    <a:pt x="14723" y="29422"/>
                  </a:cubicBezTo>
                  <a:lnTo>
                    <a:pt x="29423" y="29422"/>
                  </a:lnTo>
                  <a:lnTo>
                    <a:pt x="29423" y="18922"/>
                  </a:lnTo>
                  <a:lnTo>
                    <a:pt x="33623" y="14722"/>
                  </a:lnTo>
                  <a:lnTo>
                    <a:pt x="29423" y="10500"/>
                  </a:lnTo>
                  <a:lnTo>
                    <a:pt x="29423" y="0"/>
                  </a:lnTo>
                  <a:close/>
                </a:path>
              </a:pathLst>
            </a:custGeom>
            <a:solidFill>
              <a:srgbClr val="C6F4F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2" name="Google Shape;762;p27"/>
            <p:cNvSpPr/>
            <p:nvPr/>
          </p:nvSpPr>
          <p:spPr>
            <a:xfrm>
              <a:off x="7681389" y="1002731"/>
              <a:ext cx="1005412" cy="879821"/>
            </a:xfrm>
            <a:custGeom>
              <a:rect b="b" l="l" r="r" t="t"/>
              <a:pathLst>
                <a:path extrusionOk="0" h="29423" w="33623">
                  <a:moveTo>
                    <a:pt x="4201" y="1"/>
                  </a:moveTo>
                  <a:lnTo>
                    <a:pt x="4201" y="10500"/>
                  </a:lnTo>
                  <a:lnTo>
                    <a:pt x="1" y="14723"/>
                  </a:lnTo>
                  <a:lnTo>
                    <a:pt x="4201" y="18923"/>
                  </a:lnTo>
                  <a:lnTo>
                    <a:pt x="4201" y="29422"/>
                  </a:lnTo>
                  <a:lnTo>
                    <a:pt x="18923" y="29422"/>
                  </a:lnTo>
                  <a:cubicBezTo>
                    <a:pt x="27049" y="29422"/>
                    <a:pt x="33622" y="22849"/>
                    <a:pt x="33622" y="14723"/>
                  </a:cubicBezTo>
                  <a:cubicBezTo>
                    <a:pt x="33622" y="6597"/>
                    <a:pt x="27049" y="1"/>
                    <a:pt x="18923" y="1"/>
                  </a:cubicBezTo>
                  <a:close/>
                </a:path>
              </a:pathLst>
            </a:custGeom>
            <a:solidFill>
              <a:srgbClr val="C6F4F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3" name="Google Shape;763;p27"/>
            <p:cNvSpPr txBox="1"/>
            <p:nvPr/>
          </p:nvSpPr>
          <p:spPr>
            <a:xfrm>
              <a:off x="7842963" y="1170425"/>
              <a:ext cx="669000" cy="538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3000">
                  <a:solidFill>
                    <a:srgbClr val="76D3CE"/>
                  </a:solidFill>
                  <a:latin typeface="Fira Sans Extra Condensed Medium"/>
                  <a:ea typeface="Fira Sans Extra Condensed Medium"/>
                  <a:cs typeface="Fira Sans Extra Condensed Medium"/>
                  <a:sym typeface="Fira Sans Extra Condensed Medium"/>
                </a:rPr>
                <a:t>5</a:t>
              </a:r>
              <a:endParaRPr sz="3000">
                <a:solidFill>
                  <a:srgbClr val="76D3CE"/>
                </a:solidFill>
                <a:latin typeface="Fira Sans Extra Condensed Medium"/>
                <a:ea typeface="Fira Sans Extra Condensed Medium"/>
                <a:cs typeface="Fira Sans Extra Condensed Medium"/>
                <a:sym typeface="Fira Sans Extra Condensed Medium"/>
              </a:endParaRPr>
            </a:p>
          </p:txBody>
        </p:sp>
        <p:sp>
          <p:nvSpPr>
            <p:cNvPr id="764" name="Google Shape;764;p27"/>
            <p:cNvSpPr/>
            <p:nvPr/>
          </p:nvSpPr>
          <p:spPr>
            <a:xfrm flipH="1" rot="-5400000">
              <a:off x="4141225" y="1024950"/>
              <a:ext cx="874200" cy="6529200"/>
            </a:xfrm>
            <a:prstGeom prst="round2SameRect">
              <a:avLst>
                <a:gd fmla="val 0" name="adj1"/>
                <a:gd fmla="val 0" name="adj2"/>
              </a:avLst>
            </a:prstGeom>
            <a:solidFill>
              <a:srgbClr val="EDF9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5" name="Google Shape;765;p27"/>
            <p:cNvSpPr/>
            <p:nvPr/>
          </p:nvSpPr>
          <p:spPr>
            <a:xfrm rot="5400000">
              <a:off x="4139695" y="96996"/>
              <a:ext cx="874200" cy="6487200"/>
            </a:xfrm>
            <a:prstGeom prst="round2SameRect">
              <a:avLst>
                <a:gd fmla="val 0" name="adj1"/>
                <a:gd fmla="val 0" name="adj2"/>
              </a:avLst>
            </a:prstGeom>
            <a:solidFill>
              <a:srgbClr val="EDF9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6" name="Google Shape;766;p27"/>
            <p:cNvSpPr/>
            <p:nvPr/>
          </p:nvSpPr>
          <p:spPr>
            <a:xfrm flipH="1" rot="-5400000">
              <a:off x="4162360" y="-853375"/>
              <a:ext cx="874200" cy="6487200"/>
            </a:xfrm>
            <a:prstGeom prst="round2SameRect">
              <a:avLst>
                <a:gd fmla="val 0" name="adj1"/>
                <a:gd fmla="val 0" name="adj2"/>
              </a:avLst>
            </a:prstGeom>
            <a:solidFill>
              <a:srgbClr val="EDF9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7" name="Google Shape;767;p27"/>
            <p:cNvSpPr/>
            <p:nvPr/>
          </p:nvSpPr>
          <p:spPr>
            <a:xfrm>
              <a:off x="7681426" y="1946831"/>
              <a:ext cx="1005412" cy="879821"/>
            </a:xfrm>
            <a:custGeom>
              <a:rect b="b" l="l" r="r" t="t"/>
              <a:pathLst>
                <a:path extrusionOk="0" h="29423" w="33623">
                  <a:moveTo>
                    <a:pt x="4201" y="1"/>
                  </a:moveTo>
                  <a:lnTo>
                    <a:pt x="4201" y="10500"/>
                  </a:lnTo>
                  <a:lnTo>
                    <a:pt x="1" y="14723"/>
                  </a:lnTo>
                  <a:lnTo>
                    <a:pt x="4201" y="18923"/>
                  </a:lnTo>
                  <a:lnTo>
                    <a:pt x="4201" y="29422"/>
                  </a:lnTo>
                  <a:lnTo>
                    <a:pt x="18923" y="29422"/>
                  </a:lnTo>
                  <a:cubicBezTo>
                    <a:pt x="27049" y="29422"/>
                    <a:pt x="33622" y="22849"/>
                    <a:pt x="33622" y="14723"/>
                  </a:cubicBezTo>
                  <a:cubicBezTo>
                    <a:pt x="33622" y="6597"/>
                    <a:pt x="27049" y="1"/>
                    <a:pt x="18923" y="1"/>
                  </a:cubicBezTo>
                  <a:close/>
                </a:path>
              </a:pathLst>
            </a:custGeom>
            <a:solidFill>
              <a:srgbClr val="C6F4F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8" name="Google Shape;768;p27"/>
            <p:cNvSpPr/>
            <p:nvPr/>
          </p:nvSpPr>
          <p:spPr>
            <a:xfrm>
              <a:off x="476525" y="2903516"/>
              <a:ext cx="1005412" cy="879791"/>
            </a:xfrm>
            <a:custGeom>
              <a:rect b="b" l="l" r="r" t="t"/>
              <a:pathLst>
                <a:path extrusionOk="0" h="29422" w="33623">
                  <a:moveTo>
                    <a:pt x="14723" y="0"/>
                  </a:moveTo>
                  <a:cubicBezTo>
                    <a:pt x="6597" y="0"/>
                    <a:pt x="1" y="6597"/>
                    <a:pt x="1" y="14723"/>
                  </a:cubicBezTo>
                  <a:cubicBezTo>
                    <a:pt x="1" y="22848"/>
                    <a:pt x="6597" y="29422"/>
                    <a:pt x="14723" y="29422"/>
                  </a:cubicBezTo>
                  <a:lnTo>
                    <a:pt x="29423" y="29422"/>
                  </a:lnTo>
                  <a:lnTo>
                    <a:pt x="29423" y="18922"/>
                  </a:lnTo>
                  <a:lnTo>
                    <a:pt x="33623" y="14723"/>
                  </a:lnTo>
                  <a:lnTo>
                    <a:pt x="29423" y="10500"/>
                  </a:lnTo>
                  <a:lnTo>
                    <a:pt x="29423" y="0"/>
                  </a:lnTo>
                  <a:close/>
                </a:path>
              </a:pathLst>
            </a:custGeom>
            <a:solidFill>
              <a:srgbClr val="C6F4F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9" name="Google Shape;769;p27"/>
            <p:cNvSpPr/>
            <p:nvPr/>
          </p:nvSpPr>
          <p:spPr>
            <a:xfrm>
              <a:off x="7681426" y="3849660"/>
              <a:ext cx="1005412" cy="879821"/>
            </a:xfrm>
            <a:custGeom>
              <a:rect b="b" l="l" r="r" t="t"/>
              <a:pathLst>
                <a:path extrusionOk="0" h="29423" w="33623">
                  <a:moveTo>
                    <a:pt x="4201" y="1"/>
                  </a:moveTo>
                  <a:lnTo>
                    <a:pt x="4201" y="10500"/>
                  </a:lnTo>
                  <a:lnTo>
                    <a:pt x="1" y="14723"/>
                  </a:lnTo>
                  <a:lnTo>
                    <a:pt x="4201" y="18923"/>
                  </a:lnTo>
                  <a:lnTo>
                    <a:pt x="4201" y="29422"/>
                  </a:lnTo>
                  <a:lnTo>
                    <a:pt x="18923" y="29422"/>
                  </a:lnTo>
                  <a:cubicBezTo>
                    <a:pt x="27049" y="29422"/>
                    <a:pt x="33622" y="22826"/>
                    <a:pt x="33622" y="14723"/>
                  </a:cubicBezTo>
                  <a:cubicBezTo>
                    <a:pt x="33622" y="6597"/>
                    <a:pt x="27049" y="1"/>
                    <a:pt x="18923" y="1"/>
                  </a:cubicBezTo>
                  <a:close/>
                </a:path>
              </a:pathLst>
            </a:custGeom>
            <a:solidFill>
              <a:srgbClr val="C6F4F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0" name="Google Shape;770;p27"/>
            <p:cNvSpPr/>
            <p:nvPr/>
          </p:nvSpPr>
          <p:spPr>
            <a:xfrm>
              <a:off x="476513" y="1946850"/>
              <a:ext cx="1005412" cy="879791"/>
            </a:xfrm>
            <a:custGeom>
              <a:rect b="b" l="l" r="r" t="t"/>
              <a:pathLst>
                <a:path extrusionOk="0" h="29422" w="33623">
                  <a:moveTo>
                    <a:pt x="14723" y="0"/>
                  </a:moveTo>
                  <a:cubicBezTo>
                    <a:pt x="6597" y="0"/>
                    <a:pt x="1" y="6597"/>
                    <a:pt x="1" y="14722"/>
                  </a:cubicBezTo>
                  <a:cubicBezTo>
                    <a:pt x="1" y="22848"/>
                    <a:pt x="6597" y="29422"/>
                    <a:pt x="14723" y="29422"/>
                  </a:cubicBezTo>
                  <a:lnTo>
                    <a:pt x="29423" y="29422"/>
                  </a:lnTo>
                  <a:lnTo>
                    <a:pt x="29423" y="18922"/>
                  </a:lnTo>
                  <a:lnTo>
                    <a:pt x="33623" y="14722"/>
                  </a:lnTo>
                  <a:lnTo>
                    <a:pt x="29423" y="10500"/>
                  </a:lnTo>
                  <a:lnTo>
                    <a:pt x="29423" y="0"/>
                  </a:lnTo>
                  <a:close/>
                </a:path>
              </a:pathLst>
            </a:custGeom>
            <a:solidFill>
              <a:srgbClr val="C6F4F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1" name="Google Shape;771;p27"/>
            <p:cNvSpPr/>
            <p:nvPr/>
          </p:nvSpPr>
          <p:spPr>
            <a:xfrm>
              <a:off x="476525" y="3854791"/>
              <a:ext cx="1005412" cy="879791"/>
            </a:xfrm>
            <a:custGeom>
              <a:rect b="b" l="l" r="r" t="t"/>
              <a:pathLst>
                <a:path extrusionOk="0" h="29422" w="33623">
                  <a:moveTo>
                    <a:pt x="14723" y="0"/>
                  </a:moveTo>
                  <a:cubicBezTo>
                    <a:pt x="6597" y="0"/>
                    <a:pt x="1" y="6597"/>
                    <a:pt x="1" y="14723"/>
                  </a:cubicBezTo>
                  <a:cubicBezTo>
                    <a:pt x="1" y="22848"/>
                    <a:pt x="6597" y="29422"/>
                    <a:pt x="14723" y="29422"/>
                  </a:cubicBezTo>
                  <a:lnTo>
                    <a:pt x="29423" y="29422"/>
                  </a:lnTo>
                  <a:lnTo>
                    <a:pt x="29423" y="18922"/>
                  </a:lnTo>
                  <a:lnTo>
                    <a:pt x="33623" y="14723"/>
                  </a:lnTo>
                  <a:lnTo>
                    <a:pt x="29423" y="10500"/>
                  </a:lnTo>
                  <a:lnTo>
                    <a:pt x="29423" y="0"/>
                  </a:lnTo>
                  <a:close/>
                </a:path>
              </a:pathLst>
            </a:custGeom>
            <a:solidFill>
              <a:srgbClr val="C6F4F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2" name="Google Shape;772;p27"/>
            <p:cNvSpPr/>
            <p:nvPr/>
          </p:nvSpPr>
          <p:spPr>
            <a:xfrm>
              <a:off x="7681426" y="2896431"/>
              <a:ext cx="1005412" cy="879821"/>
            </a:xfrm>
            <a:custGeom>
              <a:rect b="b" l="l" r="r" t="t"/>
              <a:pathLst>
                <a:path extrusionOk="0" h="29423" w="33623">
                  <a:moveTo>
                    <a:pt x="4201" y="1"/>
                  </a:moveTo>
                  <a:lnTo>
                    <a:pt x="4201" y="10500"/>
                  </a:lnTo>
                  <a:lnTo>
                    <a:pt x="1" y="14723"/>
                  </a:lnTo>
                  <a:lnTo>
                    <a:pt x="4201" y="18923"/>
                  </a:lnTo>
                  <a:lnTo>
                    <a:pt x="4201" y="29422"/>
                  </a:lnTo>
                  <a:lnTo>
                    <a:pt x="18923" y="29422"/>
                  </a:lnTo>
                  <a:cubicBezTo>
                    <a:pt x="27049" y="29422"/>
                    <a:pt x="33622" y="22849"/>
                    <a:pt x="33622" y="14723"/>
                  </a:cubicBezTo>
                  <a:cubicBezTo>
                    <a:pt x="33622" y="6597"/>
                    <a:pt x="27049" y="1"/>
                    <a:pt x="18923" y="1"/>
                  </a:cubicBezTo>
                  <a:close/>
                </a:path>
              </a:pathLst>
            </a:custGeom>
            <a:solidFill>
              <a:srgbClr val="C6F4F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3" name="Google Shape;773;p27"/>
            <p:cNvSpPr txBox="1"/>
            <p:nvPr/>
          </p:nvSpPr>
          <p:spPr>
            <a:xfrm>
              <a:off x="7843000" y="3068750"/>
              <a:ext cx="669000" cy="538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3000">
                  <a:solidFill>
                    <a:srgbClr val="76D3CE"/>
                  </a:solidFill>
                  <a:latin typeface="Fira Sans Extra Condensed Medium"/>
                  <a:ea typeface="Fira Sans Extra Condensed Medium"/>
                  <a:cs typeface="Fira Sans Extra Condensed Medium"/>
                  <a:sym typeface="Fira Sans Extra Condensed Medium"/>
                </a:rPr>
                <a:t>7</a:t>
              </a:r>
              <a:endParaRPr sz="3000">
                <a:solidFill>
                  <a:srgbClr val="76D3CE"/>
                </a:solidFill>
                <a:latin typeface="Fira Sans Extra Condensed Medium"/>
                <a:ea typeface="Fira Sans Extra Condensed Medium"/>
                <a:cs typeface="Fira Sans Extra Condensed Medium"/>
                <a:sym typeface="Fira Sans Extra Condensed Medium"/>
              </a:endParaRPr>
            </a:p>
          </p:txBody>
        </p:sp>
        <p:sp>
          <p:nvSpPr>
            <p:cNvPr id="774" name="Google Shape;774;p27"/>
            <p:cNvSpPr txBox="1"/>
            <p:nvPr/>
          </p:nvSpPr>
          <p:spPr>
            <a:xfrm>
              <a:off x="644725" y="2122225"/>
              <a:ext cx="669000" cy="538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3000">
                  <a:solidFill>
                    <a:srgbClr val="76D3CE"/>
                  </a:solidFill>
                  <a:latin typeface="Fira Sans Extra Condensed Medium"/>
                  <a:ea typeface="Fira Sans Extra Condensed Medium"/>
                  <a:cs typeface="Fira Sans Extra Condensed Medium"/>
                  <a:sym typeface="Fira Sans Extra Condensed Medium"/>
                </a:rPr>
                <a:t>6</a:t>
              </a:r>
              <a:endParaRPr sz="3000">
                <a:solidFill>
                  <a:srgbClr val="76D3CE"/>
                </a:solidFill>
                <a:latin typeface="Fira Sans Extra Condensed Medium"/>
                <a:ea typeface="Fira Sans Extra Condensed Medium"/>
                <a:cs typeface="Fira Sans Extra Condensed Medium"/>
                <a:sym typeface="Fira Sans Extra Condensed Medium"/>
              </a:endParaRPr>
            </a:p>
          </p:txBody>
        </p:sp>
        <p:sp>
          <p:nvSpPr>
            <p:cNvPr id="775" name="Google Shape;775;p27"/>
            <p:cNvSpPr txBox="1"/>
            <p:nvPr/>
          </p:nvSpPr>
          <p:spPr>
            <a:xfrm>
              <a:off x="644725" y="4020150"/>
              <a:ext cx="669000" cy="538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3000">
                  <a:solidFill>
                    <a:srgbClr val="76D3CE"/>
                  </a:solidFill>
                  <a:latin typeface="Fira Sans Extra Condensed Medium"/>
                  <a:ea typeface="Fira Sans Extra Condensed Medium"/>
                  <a:cs typeface="Fira Sans Extra Condensed Medium"/>
                  <a:sym typeface="Fira Sans Extra Condensed Medium"/>
                </a:rPr>
                <a:t>8</a:t>
              </a:r>
              <a:endParaRPr sz="3000">
                <a:solidFill>
                  <a:srgbClr val="76D3CE"/>
                </a:solidFill>
                <a:latin typeface="Fira Sans Extra Condensed Medium"/>
                <a:ea typeface="Fira Sans Extra Condensed Medium"/>
                <a:cs typeface="Fira Sans Extra Condensed Medium"/>
                <a:sym typeface="Fira Sans Extra Condensed Medium"/>
              </a:endParaRPr>
            </a:p>
          </p:txBody>
        </p:sp>
      </p:grpSp>
      <p:grpSp>
        <p:nvGrpSpPr>
          <p:cNvPr id="776" name="Google Shape;776;p27"/>
          <p:cNvGrpSpPr/>
          <p:nvPr/>
        </p:nvGrpSpPr>
        <p:grpSpPr>
          <a:xfrm>
            <a:off x="53738" y="7376626"/>
            <a:ext cx="7482069" cy="2956728"/>
            <a:chOff x="476513" y="999925"/>
            <a:chExt cx="8210325" cy="3734658"/>
          </a:xfrm>
        </p:grpSpPr>
        <p:sp>
          <p:nvSpPr>
            <p:cNvPr id="777" name="Google Shape;777;p27"/>
            <p:cNvSpPr/>
            <p:nvPr/>
          </p:nvSpPr>
          <p:spPr>
            <a:xfrm rot="5400000">
              <a:off x="4144563" y="-1821475"/>
              <a:ext cx="874200" cy="6522600"/>
            </a:xfrm>
            <a:prstGeom prst="round2SameRect">
              <a:avLst>
                <a:gd fmla="val 0" name="adj1"/>
                <a:gd fmla="val 0" name="adj2"/>
              </a:avLst>
            </a:prstGeom>
            <a:solidFill>
              <a:srgbClr val="EDF9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8" name="Google Shape;778;p27"/>
            <p:cNvSpPr/>
            <p:nvPr/>
          </p:nvSpPr>
          <p:spPr>
            <a:xfrm>
              <a:off x="476525" y="999925"/>
              <a:ext cx="1005412" cy="879791"/>
            </a:xfrm>
            <a:custGeom>
              <a:rect b="b" l="l" r="r" t="t"/>
              <a:pathLst>
                <a:path extrusionOk="0" h="29422" w="33623">
                  <a:moveTo>
                    <a:pt x="14723" y="0"/>
                  </a:moveTo>
                  <a:cubicBezTo>
                    <a:pt x="6597" y="0"/>
                    <a:pt x="1" y="6597"/>
                    <a:pt x="1" y="14722"/>
                  </a:cubicBezTo>
                  <a:cubicBezTo>
                    <a:pt x="1" y="22848"/>
                    <a:pt x="6597" y="29422"/>
                    <a:pt x="14723" y="29422"/>
                  </a:cubicBezTo>
                  <a:lnTo>
                    <a:pt x="29423" y="29422"/>
                  </a:lnTo>
                  <a:lnTo>
                    <a:pt x="29423" y="18922"/>
                  </a:lnTo>
                  <a:lnTo>
                    <a:pt x="33623" y="14722"/>
                  </a:lnTo>
                  <a:lnTo>
                    <a:pt x="29423" y="10500"/>
                  </a:lnTo>
                  <a:lnTo>
                    <a:pt x="29423" y="0"/>
                  </a:lnTo>
                  <a:close/>
                </a:path>
              </a:pathLst>
            </a:custGeom>
            <a:solidFill>
              <a:srgbClr val="C6F4F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9" name="Google Shape;779;p27"/>
            <p:cNvSpPr/>
            <p:nvPr/>
          </p:nvSpPr>
          <p:spPr>
            <a:xfrm>
              <a:off x="7681389" y="1002731"/>
              <a:ext cx="1005412" cy="879821"/>
            </a:xfrm>
            <a:custGeom>
              <a:rect b="b" l="l" r="r" t="t"/>
              <a:pathLst>
                <a:path extrusionOk="0" h="29423" w="33623">
                  <a:moveTo>
                    <a:pt x="4201" y="1"/>
                  </a:moveTo>
                  <a:lnTo>
                    <a:pt x="4201" y="10500"/>
                  </a:lnTo>
                  <a:lnTo>
                    <a:pt x="1" y="14723"/>
                  </a:lnTo>
                  <a:lnTo>
                    <a:pt x="4201" y="18923"/>
                  </a:lnTo>
                  <a:lnTo>
                    <a:pt x="4201" y="29422"/>
                  </a:lnTo>
                  <a:lnTo>
                    <a:pt x="18923" y="29422"/>
                  </a:lnTo>
                  <a:cubicBezTo>
                    <a:pt x="27049" y="29422"/>
                    <a:pt x="33622" y="22849"/>
                    <a:pt x="33622" y="14723"/>
                  </a:cubicBezTo>
                  <a:cubicBezTo>
                    <a:pt x="33622" y="6597"/>
                    <a:pt x="27049" y="1"/>
                    <a:pt x="18923" y="1"/>
                  </a:cubicBezTo>
                  <a:close/>
                </a:path>
              </a:pathLst>
            </a:custGeom>
            <a:solidFill>
              <a:srgbClr val="C6F4F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0" name="Google Shape;780;p27"/>
            <p:cNvSpPr txBox="1"/>
            <p:nvPr/>
          </p:nvSpPr>
          <p:spPr>
            <a:xfrm>
              <a:off x="7842963" y="1170425"/>
              <a:ext cx="669000" cy="538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3000">
                  <a:solidFill>
                    <a:srgbClr val="76D3CE"/>
                  </a:solidFill>
                  <a:latin typeface="Fira Sans Extra Condensed Medium"/>
                  <a:ea typeface="Fira Sans Extra Condensed Medium"/>
                  <a:cs typeface="Fira Sans Extra Condensed Medium"/>
                  <a:sym typeface="Fira Sans Extra Condensed Medium"/>
                </a:rPr>
                <a:t>9</a:t>
              </a:r>
              <a:endParaRPr sz="3000">
                <a:solidFill>
                  <a:srgbClr val="76D3CE"/>
                </a:solidFill>
                <a:latin typeface="Fira Sans Extra Condensed Medium"/>
                <a:ea typeface="Fira Sans Extra Condensed Medium"/>
                <a:cs typeface="Fira Sans Extra Condensed Medium"/>
                <a:sym typeface="Fira Sans Extra Condensed Medium"/>
              </a:endParaRPr>
            </a:p>
          </p:txBody>
        </p:sp>
        <p:sp>
          <p:nvSpPr>
            <p:cNvPr id="781" name="Google Shape;781;p27"/>
            <p:cNvSpPr/>
            <p:nvPr/>
          </p:nvSpPr>
          <p:spPr>
            <a:xfrm flipH="1" rot="-5400000">
              <a:off x="4141225" y="1024950"/>
              <a:ext cx="874200" cy="6529200"/>
            </a:xfrm>
            <a:prstGeom prst="round2SameRect">
              <a:avLst>
                <a:gd fmla="val 0" name="adj1"/>
                <a:gd fmla="val 0" name="adj2"/>
              </a:avLst>
            </a:prstGeom>
            <a:solidFill>
              <a:srgbClr val="EDF9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2" name="Google Shape;782;p27"/>
            <p:cNvSpPr/>
            <p:nvPr/>
          </p:nvSpPr>
          <p:spPr>
            <a:xfrm rot="5400000">
              <a:off x="4139695" y="96996"/>
              <a:ext cx="874200" cy="6487200"/>
            </a:xfrm>
            <a:prstGeom prst="round2SameRect">
              <a:avLst>
                <a:gd fmla="val 0" name="adj1"/>
                <a:gd fmla="val 0" name="adj2"/>
              </a:avLst>
            </a:prstGeom>
            <a:solidFill>
              <a:srgbClr val="EDF9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3" name="Google Shape;783;p27"/>
            <p:cNvSpPr/>
            <p:nvPr/>
          </p:nvSpPr>
          <p:spPr>
            <a:xfrm flipH="1" rot="-5400000">
              <a:off x="4162360" y="-853375"/>
              <a:ext cx="874200" cy="6487200"/>
            </a:xfrm>
            <a:prstGeom prst="round2SameRect">
              <a:avLst>
                <a:gd fmla="val 0" name="adj1"/>
                <a:gd fmla="val 0" name="adj2"/>
              </a:avLst>
            </a:prstGeom>
            <a:solidFill>
              <a:srgbClr val="EDF9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4" name="Google Shape;784;p27"/>
            <p:cNvSpPr/>
            <p:nvPr/>
          </p:nvSpPr>
          <p:spPr>
            <a:xfrm>
              <a:off x="7681426" y="1946831"/>
              <a:ext cx="1005412" cy="879821"/>
            </a:xfrm>
            <a:custGeom>
              <a:rect b="b" l="l" r="r" t="t"/>
              <a:pathLst>
                <a:path extrusionOk="0" h="29423" w="33623">
                  <a:moveTo>
                    <a:pt x="4201" y="1"/>
                  </a:moveTo>
                  <a:lnTo>
                    <a:pt x="4201" y="10500"/>
                  </a:lnTo>
                  <a:lnTo>
                    <a:pt x="1" y="14723"/>
                  </a:lnTo>
                  <a:lnTo>
                    <a:pt x="4201" y="18923"/>
                  </a:lnTo>
                  <a:lnTo>
                    <a:pt x="4201" y="29422"/>
                  </a:lnTo>
                  <a:lnTo>
                    <a:pt x="18923" y="29422"/>
                  </a:lnTo>
                  <a:cubicBezTo>
                    <a:pt x="27049" y="29422"/>
                    <a:pt x="33622" y="22849"/>
                    <a:pt x="33622" y="14723"/>
                  </a:cubicBezTo>
                  <a:cubicBezTo>
                    <a:pt x="33622" y="6597"/>
                    <a:pt x="27049" y="1"/>
                    <a:pt x="18923" y="1"/>
                  </a:cubicBezTo>
                  <a:close/>
                </a:path>
              </a:pathLst>
            </a:custGeom>
            <a:solidFill>
              <a:srgbClr val="C6F4F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5" name="Google Shape;785;p27"/>
            <p:cNvSpPr/>
            <p:nvPr/>
          </p:nvSpPr>
          <p:spPr>
            <a:xfrm>
              <a:off x="476525" y="2903516"/>
              <a:ext cx="1005412" cy="879791"/>
            </a:xfrm>
            <a:custGeom>
              <a:rect b="b" l="l" r="r" t="t"/>
              <a:pathLst>
                <a:path extrusionOk="0" h="29422" w="33623">
                  <a:moveTo>
                    <a:pt x="14723" y="0"/>
                  </a:moveTo>
                  <a:cubicBezTo>
                    <a:pt x="6597" y="0"/>
                    <a:pt x="1" y="6597"/>
                    <a:pt x="1" y="14723"/>
                  </a:cubicBezTo>
                  <a:cubicBezTo>
                    <a:pt x="1" y="22848"/>
                    <a:pt x="6597" y="29422"/>
                    <a:pt x="14723" y="29422"/>
                  </a:cubicBezTo>
                  <a:lnTo>
                    <a:pt x="29423" y="29422"/>
                  </a:lnTo>
                  <a:lnTo>
                    <a:pt x="29423" y="18922"/>
                  </a:lnTo>
                  <a:lnTo>
                    <a:pt x="33623" y="14723"/>
                  </a:lnTo>
                  <a:lnTo>
                    <a:pt x="29423" y="10500"/>
                  </a:lnTo>
                  <a:lnTo>
                    <a:pt x="29423" y="0"/>
                  </a:lnTo>
                  <a:close/>
                </a:path>
              </a:pathLst>
            </a:custGeom>
            <a:solidFill>
              <a:srgbClr val="C6F4F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6" name="Google Shape;786;p27"/>
            <p:cNvSpPr/>
            <p:nvPr/>
          </p:nvSpPr>
          <p:spPr>
            <a:xfrm>
              <a:off x="7681426" y="3849660"/>
              <a:ext cx="1005412" cy="879821"/>
            </a:xfrm>
            <a:custGeom>
              <a:rect b="b" l="l" r="r" t="t"/>
              <a:pathLst>
                <a:path extrusionOk="0" h="29423" w="33623">
                  <a:moveTo>
                    <a:pt x="4201" y="1"/>
                  </a:moveTo>
                  <a:lnTo>
                    <a:pt x="4201" y="10500"/>
                  </a:lnTo>
                  <a:lnTo>
                    <a:pt x="1" y="14723"/>
                  </a:lnTo>
                  <a:lnTo>
                    <a:pt x="4201" y="18923"/>
                  </a:lnTo>
                  <a:lnTo>
                    <a:pt x="4201" y="29422"/>
                  </a:lnTo>
                  <a:lnTo>
                    <a:pt x="18923" y="29422"/>
                  </a:lnTo>
                  <a:cubicBezTo>
                    <a:pt x="27049" y="29422"/>
                    <a:pt x="33622" y="22826"/>
                    <a:pt x="33622" y="14723"/>
                  </a:cubicBezTo>
                  <a:cubicBezTo>
                    <a:pt x="33622" y="6597"/>
                    <a:pt x="27049" y="1"/>
                    <a:pt x="18923" y="1"/>
                  </a:cubicBezTo>
                  <a:close/>
                </a:path>
              </a:pathLst>
            </a:custGeom>
            <a:solidFill>
              <a:srgbClr val="C6F4F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7" name="Google Shape;787;p27"/>
            <p:cNvSpPr/>
            <p:nvPr/>
          </p:nvSpPr>
          <p:spPr>
            <a:xfrm>
              <a:off x="476513" y="1946850"/>
              <a:ext cx="1005412" cy="879791"/>
            </a:xfrm>
            <a:custGeom>
              <a:rect b="b" l="l" r="r" t="t"/>
              <a:pathLst>
                <a:path extrusionOk="0" h="29422" w="33623">
                  <a:moveTo>
                    <a:pt x="14723" y="0"/>
                  </a:moveTo>
                  <a:cubicBezTo>
                    <a:pt x="6597" y="0"/>
                    <a:pt x="1" y="6597"/>
                    <a:pt x="1" y="14722"/>
                  </a:cubicBezTo>
                  <a:cubicBezTo>
                    <a:pt x="1" y="22848"/>
                    <a:pt x="6597" y="29422"/>
                    <a:pt x="14723" y="29422"/>
                  </a:cubicBezTo>
                  <a:lnTo>
                    <a:pt x="29423" y="29422"/>
                  </a:lnTo>
                  <a:lnTo>
                    <a:pt x="29423" y="18922"/>
                  </a:lnTo>
                  <a:lnTo>
                    <a:pt x="33623" y="14722"/>
                  </a:lnTo>
                  <a:lnTo>
                    <a:pt x="29423" y="10500"/>
                  </a:lnTo>
                  <a:lnTo>
                    <a:pt x="29423" y="0"/>
                  </a:lnTo>
                  <a:close/>
                </a:path>
              </a:pathLst>
            </a:custGeom>
            <a:solidFill>
              <a:srgbClr val="C6F4F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8" name="Google Shape;788;p27"/>
            <p:cNvSpPr/>
            <p:nvPr/>
          </p:nvSpPr>
          <p:spPr>
            <a:xfrm>
              <a:off x="476525" y="3854791"/>
              <a:ext cx="1005412" cy="879791"/>
            </a:xfrm>
            <a:custGeom>
              <a:rect b="b" l="l" r="r" t="t"/>
              <a:pathLst>
                <a:path extrusionOk="0" h="29422" w="33623">
                  <a:moveTo>
                    <a:pt x="14723" y="0"/>
                  </a:moveTo>
                  <a:cubicBezTo>
                    <a:pt x="6597" y="0"/>
                    <a:pt x="1" y="6597"/>
                    <a:pt x="1" y="14723"/>
                  </a:cubicBezTo>
                  <a:cubicBezTo>
                    <a:pt x="1" y="22848"/>
                    <a:pt x="6597" y="29422"/>
                    <a:pt x="14723" y="29422"/>
                  </a:cubicBezTo>
                  <a:lnTo>
                    <a:pt x="29423" y="29422"/>
                  </a:lnTo>
                  <a:lnTo>
                    <a:pt x="29423" y="18922"/>
                  </a:lnTo>
                  <a:lnTo>
                    <a:pt x="33623" y="14723"/>
                  </a:lnTo>
                  <a:lnTo>
                    <a:pt x="29423" y="10500"/>
                  </a:lnTo>
                  <a:lnTo>
                    <a:pt x="29423" y="0"/>
                  </a:lnTo>
                  <a:close/>
                </a:path>
              </a:pathLst>
            </a:custGeom>
            <a:solidFill>
              <a:srgbClr val="C6F4F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9" name="Google Shape;789;p27"/>
            <p:cNvSpPr/>
            <p:nvPr/>
          </p:nvSpPr>
          <p:spPr>
            <a:xfrm>
              <a:off x="7681426" y="2896431"/>
              <a:ext cx="1005412" cy="879821"/>
            </a:xfrm>
            <a:custGeom>
              <a:rect b="b" l="l" r="r" t="t"/>
              <a:pathLst>
                <a:path extrusionOk="0" h="29423" w="33623">
                  <a:moveTo>
                    <a:pt x="4201" y="1"/>
                  </a:moveTo>
                  <a:lnTo>
                    <a:pt x="4201" y="10500"/>
                  </a:lnTo>
                  <a:lnTo>
                    <a:pt x="1" y="14723"/>
                  </a:lnTo>
                  <a:lnTo>
                    <a:pt x="4201" y="18923"/>
                  </a:lnTo>
                  <a:lnTo>
                    <a:pt x="4201" y="29422"/>
                  </a:lnTo>
                  <a:lnTo>
                    <a:pt x="18923" y="29422"/>
                  </a:lnTo>
                  <a:cubicBezTo>
                    <a:pt x="27049" y="29422"/>
                    <a:pt x="33622" y="22849"/>
                    <a:pt x="33622" y="14723"/>
                  </a:cubicBezTo>
                  <a:cubicBezTo>
                    <a:pt x="33622" y="6597"/>
                    <a:pt x="27049" y="1"/>
                    <a:pt x="18923" y="1"/>
                  </a:cubicBezTo>
                  <a:close/>
                </a:path>
              </a:pathLst>
            </a:custGeom>
            <a:solidFill>
              <a:srgbClr val="C6F4F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0" name="Google Shape;790;p27"/>
            <p:cNvSpPr txBox="1"/>
            <p:nvPr/>
          </p:nvSpPr>
          <p:spPr>
            <a:xfrm>
              <a:off x="7843000" y="3068750"/>
              <a:ext cx="669000" cy="538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3000">
                  <a:solidFill>
                    <a:srgbClr val="76D3CE"/>
                  </a:solidFill>
                  <a:latin typeface="Fira Sans Extra Condensed Medium"/>
                  <a:ea typeface="Fira Sans Extra Condensed Medium"/>
                  <a:cs typeface="Fira Sans Extra Condensed Medium"/>
                  <a:sym typeface="Fira Sans Extra Condensed Medium"/>
                </a:rPr>
                <a:t>11</a:t>
              </a:r>
              <a:endParaRPr sz="3000">
                <a:solidFill>
                  <a:srgbClr val="76D3CE"/>
                </a:solidFill>
                <a:latin typeface="Fira Sans Extra Condensed Medium"/>
                <a:ea typeface="Fira Sans Extra Condensed Medium"/>
                <a:cs typeface="Fira Sans Extra Condensed Medium"/>
                <a:sym typeface="Fira Sans Extra Condensed Medium"/>
              </a:endParaRPr>
            </a:p>
          </p:txBody>
        </p:sp>
        <p:sp>
          <p:nvSpPr>
            <p:cNvPr id="791" name="Google Shape;791;p27"/>
            <p:cNvSpPr txBox="1"/>
            <p:nvPr/>
          </p:nvSpPr>
          <p:spPr>
            <a:xfrm>
              <a:off x="644725" y="2122225"/>
              <a:ext cx="669000" cy="538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3000">
                  <a:solidFill>
                    <a:srgbClr val="76D3CE"/>
                  </a:solidFill>
                  <a:latin typeface="Fira Sans Extra Condensed Medium"/>
                  <a:ea typeface="Fira Sans Extra Condensed Medium"/>
                  <a:cs typeface="Fira Sans Extra Condensed Medium"/>
                  <a:sym typeface="Fira Sans Extra Condensed Medium"/>
                </a:rPr>
                <a:t>10</a:t>
              </a:r>
              <a:endParaRPr sz="3000">
                <a:solidFill>
                  <a:srgbClr val="76D3CE"/>
                </a:solidFill>
                <a:latin typeface="Fira Sans Extra Condensed Medium"/>
                <a:ea typeface="Fira Sans Extra Condensed Medium"/>
                <a:cs typeface="Fira Sans Extra Condensed Medium"/>
                <a:sym typeface="Fira Sans Extra Condensed Medium"/>
              </a:endParaRPr>
            </a:p>
          </p:txBody>
        </p:sp>
        <p:sp>
          <p:nvSpPr>
            <p:cNvPr id="792" name="Google Shape;792;p27"/>
            <p:cNvSpPr txBox="1"/>
            <p:nvPr/>
          </p:nvSpPr>
          <p:spPr>
            <a:xfrm>
              <a:off x="644725" y="4020150"/>
              <a:ext cx="669000" cy="538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3000">
                  <a:solidFill>
                    <a:srgbClr val="76D3CE"/>
                  </a:solidFill>
                  <a:latin typeface="Fira Sans Extra Condensed Medium"/>
                  <a:ea typeface="Fira Sans Extra Condensed Medium"/>
                  <a:cs typeface="Fira Sans Extra Condensed Medium"/>
                  <a:sym typeface="Fira Sans Extra Condensed Medium"/>
                </a:rPr>
                <a:t>12</a:t>
              </a:r>
              <a:endParaRPr sz="3000">
                <a:solidFill>
                  <a:srgbClr val="76D3CE"/>
                </a:solidFill>
                <a:latin typeface="Fira Sans Extra Condensed Medium"/>
                <a:ea typeface="Fira Sans Extra Condensed Medium"/>
                <a:cs typeface="Fira Sans Extra Condensed Medium"/>
                <a:sym typeface="Fira Sans Extra Condensed Medium"/>
              </a:endParaRPr>
            </a:p>
          </p:txBody>
        </p:sp>
      </p:grpSp>
      <p:sp>
        <p:nvSpPr>
          <p:cNvPr id="793" name="Google Shape;793;p27"/>
          <p:cNvSpPr txBox="1"/>
          <p:nvPr/>
        </p:nvSpPr>
        <p:spPr>
          <a:xfrm>
            <a:off x="855075" y="3025275"/>
            <a:ext cx="5766300" cy="343200"/>
          </a:xfrm>
          <a:prstGeom prst="rect">
            <a:avLst/>
          </a:prstGeom>
          <a:noFill/>
          <a:ln>
            <a:noFill/>
          </a:ln>
        </p:spPr>
        <p:txBody>
          <a:bodyPr anchorCtr="0" anchor="ctr" bIns="45700" lIns="91425" spcFirstLastPara="1" rIns="91425" wrap="square" tIns="45700">
            <a:noAutofit/>
          </a:bodyPr>
          <a:lstStyle/>
          <a:p>
            <a:pPr indent="-292100" lvl="0" marL="457200" rtl="0" algn="l">
              <a:spcBef>
                <a:spcPts val="0"/>
              </a:spcBef>
              <a:spcAft>
                <a:spcPts val="0"/>
              </a:spcAft>
              <a:buClr>
                <a:srgbClr val="1C4588"/>
              </a:buClr>
              <a:buSzPts val="1000"/>
              <a:buFont typeface="Mada"/>
              <a:buChar char="●"/>
            </a:pPr>
            <a:r>
              <a:rPr lang="en-GB" sz="1000">
                <a:solidFill>
                  <a:srgbClr val="1C4588"/>
                </a:solidFill>
                <a:latin typeface="Mada"/>
                <a:ea typeface="Mada"/>
                <a:cs typeface="Mada"/>
                <a:sym typeface="Mada"/>
              </a:rPr>
              <a:t>Pressure pad or tourniquet should be applied over the bleeding wound. Clamps should not be applied blindly to a bleeding wound because it may cause nerve damage and cause further damage to the vessels which rendered vascular anastomosis impossible.</a:t>
            </a:r>
            <a:endParaRPr sz="1000">
              <a:solidFill>
                <a:srgbClr val="1C4588"/>
              </a:solidFill>
              <a:latin typeface="Mada"/>
              <a:ea typeface="Mada"/>
              <a:cs typeface="Mada"/>
              <a:sym typeface="Mada"/>
            </a:endParaRPr>
          </a:p>
        </p:txBody>
      </p:sp>
      <p:sp>
        <p:nvSpPr>
          <p:cNvPr id="794" name="Google Shape;794;p27"/>
          <p:cNvSpPr txBox="1"/>
          <p:nvPr/>
        </p:nvSpPr>
        <p:spPr>
          <a:xfrm>
            <a:off x="855075" y="3711075"/>
            <a:ext cx="5806500" cy="343200"/>
          </a:xfrm>
          <a:prstGeom prst="rect">
            <a:avLst/>
          </a:prstGeom>
          <a:noFill/>
          <a:ln>
            <a:noFill/>
          </a:ln>
        </p:spPr>
        <p:txBody>
          <a:bodyPr anchorCtr="0" anchor="ctr" bIns="45700" lIns="91425" spcFirstLastPara="1" rIns="91425" wrap="square" tIns="45700">
            <a:noAutofit/>
          </a:bodyPr>
          <a:lstStyle/>
          <a:p>
            <a:pPr indent="-292100" lvl="0" marL="457200" rtl="0" algn="l">
              <a:spcBef>
                <a:spcPts val="0"/>
              </a:spcBef>
              <a:spcAft>
                <a:spcPts val="0"/>
              </a:spcAft>
              <a:buClr>
                <a:srgbClr val="1C4588"/>
              </a:buClr>
              <a:buSzPts val="1000"/>
              <a:buFont typeface="Mada"/>
              <a:buChar char="●"/>
            </a:pPr>
            <a:r>
              <a:rPr lang="en-GB" sz="1000">
                <a:solidFill>
                  <a:srgbClr val="1C4588"/>
                </a:solidFill>
                <a:latin typeface="Mada"/>
                <a:ea typeface="Mada"/>
                <a:cs typeface="Mada"/>
                <a:sym typeface="Mada"/>
              </a:rPr>
              <a:t>Adequate anesthesia (local, regional or general) is sometimes required to facilitate the examination. The toxic level of local anesthesia should not be exceeded.</a:t>
            </a:r>
            <a:endParaRPr sz="1000">
              <a:solidFill>
                <a:srgbClr val="1C4588"/>
              </a:solidFill>
              <a:latin typeface="Mada"/>
              <a:ea typeface="Mada"/>
              <a:cs typeface="Mada"/>
              <a:sym typeface="Mada"/>
            </a:endParaRPr>
          </a:p>
        </p:txBody>
      </p:sp>
      <p:sp>
        <p:nvSpPr>
          <p:cNvPr id="795" name="Google Shape;795;p27"/>
          <p:cNvSpPr txBox="1"/>
          <p:nvPr/>
        </p:nvSpPr>
        <p:spPr>
          <a:xfrm>
            <a:off x="855075" y="4503375"/>
            <a:ext cx="5806500" cy="389100"/>
          </a:xfrm>
          <a:prstGeom prst="rect">
            <a:avLst/>
          </a:prstGeom>
          <a:noFill/>
          <a:ln>
            <a:noFill/>
          </a:ln>
        </p:spPr>
        <p:txBody>
          <a:bodyPr anchorCtr="0" anchor="ctr" bIns="45700" lIns="91425" spcFirstLastPara="1" rIns="91425" wrap="square" tIns="45700">
            <a:noAutofit/>
          </a:bodyPr>
          <a:lstStyle/>
          <a:p>
            <a:pPr indent="-292100" lvl="0" marL="457200" rtl="0" algn="l">
              <a:spcBef>
                <a:spcPts val="0"/>
              </a:spcBef>
              <a:spcAft>
                <a:spcPts val="0"/>
              </a:spcAft>
              <a:buClr>
                <a:srgbClr val="1C4588"/>
              </a:buClr>
              <a:buSzPts val="1000"/>
              <a:buFont typeface="Mada"/>
              <a:buChar char="●"/>
            </a:pPr>
            <a:r>
              <a:rPr lang="en-GB" sz="1000">
                <a:solidFill>
                  <a:srgbClr val="1C4588"/>
                </a:solidFill>
                <a:latin typeface="Mada"/>
                <a:ea typeface="Mada"/>
                <a:cs typeface="Mada"/>
                <a:sym typeface="Mada"/>
              </a:rPr>
              <a:t>Prophylactic antibiotics for anaerobic bacteria are required in certain cases and wounds in a certain location. The tourniquet should be used in limb injuries in order to facilitate examination and visualization of all structures. During tourniquet application, care should be taken to avoid uneven pressure and the tourniquet time must be noted.</a:t>
            </a:r>
            <a:endParaRPr sz="1000">
              <a:solidFill>
                <a:srgbClr val="1C4588"/>
              </a:solidFill>
              <a:latin typeface="Mada"/>
              <a:ea typeface="Mada"/>
              <a:cs typeface="Mada"/>
              <a:sym typeface="Mada"/>
            </a:endParaRPr>
          </a:p>
        </p:txBody>
      </p:sp>
      <p:sp>
        <p:nvSpPr>
          <p:cNvPr id="796" name="Google Shape;796;p27"/>
          <p:cNvSpPr txBox="1"/>
          <p:nvPr/>
        </p:nvSpPr>
        <p:spPr>
          <a:xfrm>
            <a:off x="855075" y="5265375"/>
            <a:ext cx="5860200" cy="389100"/>
          </a:xfrm>
          <a:prstGeom prst="rect">
            <a:avLst/>
          </a:prstGeom>
          <a:noFill/>
          <a:ln>
            <a:noFill/>
          </a:ln>
        </p:spPr>
        <p:txBody>
          <a:bodyPr anchorCtr="0" anchor="ctr" bIns="45700" lIns="91425" spcFirstLastPara="1" rIns="91425" wrap="square" tIns="45700">
            <a:noAutofit/>
          </a:bodyPr>
          <a:lstStyle/>
          <a:p>
            <a:pPr indent="-285750" lvl="0" marL="457200" rtl="0" algn="l">
              <a:spcBef>
                <a:spcPts val="0"/>
              </a:spcBef>
              <a:spcAft>
                <a:spcPts val="0"/>
              </a:spcAft>
              <a:buClr>
                <a:srgbClr val="1C4588"/>
              </a:buClr>
              <a:buSzPts val="900"/>
              <a:buFont typeface="Mada"/>
              <a:buChar char="●"/>
            </a:pPr>
            <a:r>
              <a:rPr lang="en-GB" sz="900">
                <a:solidFill>
                  <a:srgbClr val="1C4588"/>
                </a:solidFill>
                <a:latin typeface="Mada"/>
                <a:ea typeface="Mada"/>
                <a:cs typeface="Mada"/>
                <a:sym typeface="Mada"/>
              </a:rPr>
              <a:t>An x-ray may be required to rule out deep foreign bodies.</a:t>
            </a:r>
            <a:endParaRPr sz="900">
              <a:solidFill>
                <a:srgbClr val="1C4588"/>
              </a:solidFill>
              <a:latin typeface="Mada"/>
              <a:ea typeface="Mada"/>
              <a:cs typeface="Mada"/>
              <a:sym typeface="Mada"/>
            </a:endParaRPr>
          </a:p>
          <a:p>
            <a:pPr indent="-285750" lvl="0" marL="457200" rtl="0" algn="l">
              <a:spcBef>
                <a:spcPts val="0"/>
              </a:spcBef>
              <a:spcAft>
                <a:spcPts val="0"/>
              </a:spcAft>
              <a:buClr>
                <a:srgbClr val="1C4588"/>
              </a:buClr>
              <a:buSzPts val="900"/>
              <a:buFont typeface="Mada"/>
              <a:buChar char="●"/>
            </a:pPr>
            <a:r>
              <a:rPr lang="en-GB" sz="900">
                <a:solidFill>
                  <a:srgbClr val="1C4588"/>
                </a:solidFill>
                <a:latin typeface="Mada"/>
                <a:ea typeface="Mada"/>
                <a:cs typeface="Mada"/>
                <a:sym typeface="Mada"/>
              </a:rPr>
              <a:t>After complete assessment, a thorough debridement of the wound should be performed. All dead or devitalized tissue should be excised and foregin bodies should be removed.copious irrigation of the wound with saline is helpful. Debridement should be carried out until bleeding occurs. Avoid injuries to the nerves,vessels, and tendons.</a:t>
            </a:r>
            <a:endParaRPr sz="900">
              <a:solidFill>
                <a:srgbClr val="1C4588"/>
              </a:solidFill>
              <a:latin typeface="Mada"/>
              <a:ea typeface="Mada"/>
              <a:cs typeface="Mada"/>
              <a:sym typeface="Mada"/>
            </a:endParaRPr>
          </a:p>
        </p:txBody>
      </p:sp>
      <p:sp>
        <p:nvSpPr>
          <p:cNvPr id="797" name="Google Shape;797;p27"/>
          <p:cNvSpPr txBox="1"/>
          <p:nvPr/>
        </p:nvSpPr>
        <p:spPr>
          <a:xfrm>
            <a:off x="855075" y="5947850"/>
            <a:ext cx="5806500" cy="545100"/>
          </a:xfrm>
          <a:prstGeom prst="rect">
            <a:avLst/>
          </a:prstGeom>
          <a:noFill/>
          <a:ln>
            <a:noFill/>
          </a:ln>
        </p:spPr>
        <p:txBody>
          <a:bodyPr anchorCtr="0" anchor="ctr" bIns="45700" lIns="91425" spcFirstLastPara="1" rIns="91425" wrap="square" tIns="45700">
            <a:noAutofit/>
          </a:bodyPr>
          <a:lstStyle/>
          <a:p>
            <a:pPr indent="-292100" lvl="0" marL="457200" rtl="0" algn="l">
              <a:spcBef>
                <a:spcPts val="0"/>
              </a:spcBef>
              <a:spcAft>
                <a:spcPts val="0"/>
              </a:spcAft>
              <a:buClr>
                <a:srgbClr val="1C4588"/>
              </a:buClr>
              <a:buSzPts val="1000"/>
              <a:buFont typeface="Mada"/>
              <a:buChar char="●"/>
            </a:pPr>
            <a:r>
              <a:rPr lang="en-GB" sz="1000">
                <a:solidFill>
                  <a:srgbClr val="1C4588"/>
                </a:solidFill>
                <a:latin typeface="Mada"/>
                <a:ea typeface="Mada"/>
                <a:cs typeface="Mada"/>
                <a:sym typeface="Mada"/>
              </a:rPr>
              <a:t>Muscle viability is judged by the color, bleeding pattern, and contractility.</a:t>
            </a:r>
            <a:endParaRPr sz="1000">
              <a:solidFill>
                <a:srgbClr val="1C4588"/>
              </a:solidFill>
              <a:latin typeface="Mada"/>
              <a:ea typeface="Mada"/>
              <a:cs typeface="Mada"/>
              <a:sym typeface="Mada"/>
            </a:endParaRPr>
          </a:p>
          <a:p>
            <a:pPr indent="-292100" lvl="0" marL="457200" rtl="0" algn="l">
              <a:spcBef>
                <a:spcPts val="0"/>
              </a:spcBef>
              <a:spcAft>
                <a:spcPts val="0"/>
              </a:spcAft>
              <a:buClr>
                <a:srgbClr val="1C4588"/>
              </a:buClr>
              <a:buSzPts val="1000"/>
              <a:buFont typeface="Mada"/>
              <a:buChar char="●"/>
            </a:pPr>
            <a:r>
              <a:rPr lang="en-GB" sz="1000">
                <a:solidFill>
                  <a:srgbClr val="1C4588"/>
                </a:solidFill>
                <a:latin typeface="Mada"/>
                <a:ea typeface="Mada"/>
                <a:cs typeface="Mada"/>
                <a:sym typeface="Mada"/>
              </a:rPr>
              <a:t>Repair of damaged structures (nerves, vessels, and tendons) maybe attempted in a tidy wound.</a:t>
            </a:r>
            <a:endParaRPr sz="1000">
              <a:solidFill>
                <a:srgbClr val="1C4588"/>
              </a:solidFill>
              <a:latin typeface="Mada"/>
              <a:ea typeface="Mada"/>
              <a:cs typeface="Mada"/>
              <a:sym typeface="Mada"/>
            </a:endParaRPr>
          </a:p>
          <a:p>
            <a:pPr indent="-292100" lvl="0" marL="457200" rtl="0" algn="l">
              <a:spcBef>
                <a:spcPts val="0"/>
              </a:spcBef>
              <a:spcAft>
                <a:spcPts val="0"/>
              </a:spcAft>
              <a:buClr>
                <a:srgbClr val="1C4588"/>
              </a:buClr>
              <a:buSzPts val="1000"/>
              <a:buFont typeface="Mada"/>
              <a:buChar char="●"/>
            </a:pPr>
            <a:r>
              <a:rPr lang="en-GB" sz="1000">
                <a:solidFill>
                  <a:srgbClr val="1C4588"/>
                </a:solidFill>
                <a:latin typeface="Mada"/>
                <a:ea typeface="Mada"/>
                <a:cs typeface="Mada"/>
                <a:sym typeface="Mada"/>
              </a:rPr>
              <a:t>Large hematoma may require evacuation by incision or aspiration. If the large hematoma is not evacuated, it calcifies with htime, and cause symptoms include local lump or mass.</a:t>
            </a:r>
            <a:endParaRPr sz="1000">
              <a:solidFill>
                <a:srgbClr val="1C4588"/>
              </a:solidFill>
              <a:latin typeface="Mada"/>
              <a:ea typeface="Mada"/>
              <a:cs typeface="Mada"/>
              <a:sym typeface="Mada"/>
            </a:endParaRPr>
          </a:p>
        </p:txBody>
      </p:sp>
      <p:sp>
        <p:nvSpPr>
          <p:cNvPr id="798" name="Google Shape;798;p27"/>
          <p:cNvSpPr txBox="1"/>
          <p:nvPr/>
        </p:nvSpPr>
        <p:spPr>
          <a:xfrm>
            <a:off x="855075" y="6714825"/>
            <a:ext cx="5806500" cy="463800"/>
          </a:xfrm>
          <a:prstGeom prst="rect">
            <a:avLst/>
          </a:prstGeom>
          <a:noFill/>
          <a:ln>
            <a:noFill/>
          </a:ln>
        </p:spPr>
        <p:txBody>
          <a:bodyPr anchorCtr="0" anchor="ctr" bIns="45700" lIns="91425" spcFirstLastPara="1" rIns="91425" wrap="square" tIns="45700">
            <a:noAutofit/>
          </a:bodyPr>
          <a:lstStyle/>
          <a:p>
            <a:pPr indent="-292100" lvl="0" marL="457200" rtl="0" algn="l">
              <a:spcBef>
                <a:spcPts val="0"/>
              </a:spcBef>
              <a:spcAft>
                <a:spcPts val="0"/>
              </a:spcAft>
              <a:buClr>
                <a:srgbClr val="1C4588"/>
              </a:buClr>
              <a:buSzPts val="1000"/>
              <a:buFont typeface="Mada"/>
              <a:buChar char="●"/>
            </a:pPr>
            <a:r>
              <a:rPr lang="en-GB" sz="1000">
                <a:solidFill>
                  <a:srgbClr val="1C4588"/>
                </a:solidFill>
                <a:latin typeface="Mada"/>
                <a:ea typeface="Mada"/>
                <a:cs typeface="Mada"/>
                <a:sym typeface="Mada"/>
              </a:rPr>
              <a:t>Skin cover by graft or flap may be required if there is skin loss, as skin closure should always be without tension.</a:t>
            </a:r>
            <a:endParaRPr sz="1000">
              <a:solidFill>
                <a:srgbClr val="1C4588"/>
              </a:solidFill>
              <a:latin typeface="Mada"/>
              <a:ea typeface="Mada"/>
              <a:cs typeface="Mada"/>
              <a:sym typeface="Mada"/>
            </a:endParaRPr>
          </a:p>
          <a:p>
            <a:pPr indent="-292100" lvl="0" marL="457200" rtl="0" algn="l">
              <a:spcBef>
                <a:spcPts val="0"/>
              </a:spcBef>
              <a:spcAft>
                <a:spcPts val="0"/>
              </a:spcAft>
              <a:buClr>
                <a:srgbClr val="1C4588"/>
              </a:buClr>
              <a:buSzPts val="1000"/>
              <a:buFont typeface="Mada"/>
              <a:buChar char="●"/>
            </a:pPr>
            <a:r>
              <a:rPr lang="en-GB" sz="1000">
                <a:solidFill>
                  <a:srgbClr val="1C4588"/>
                </a:solidFill>
                <a:latin typeface="Mada"/>
                <a:ea typeface="Mada"/>
                <a:cs typeface="Mada"/>
                <a:sym typeface="Mada"/>
              </a:rPr>
              <a:t>Needle stick injuries should be managed according to the protocols of hepatitis and HIV risks.</a:t>
            </a:r>
            <a:endParaRPr sz="1000">
              <a:solidFill>
                <a:srgbClr val="1C4588"/>
              </a:solidFill>
              <a:latin typeface="Mada"/>
              <a:ea typeface="Mada"/>
              <a:cs typeface="Mada"/>
              <a:sym typeface="Mada"/>
            </a:endParaRPr>
          </a:p>
        </p:txBody>
      </p:sp>
      <p:sp>
        <p:nvSpPr>
          <p:cNvPr id="799" name="Google Shape;799;p27"/>
          <p:cNvSpPr txBox="1"/>
          <p:nvPr/>
        </p:nvSpPr>
        <p:spPr>
          <a:xfrm>
            <a:off x="855075" y="7476825"/>
            <a:ext cx="5929200" cy="463800"/>
          </a:xfrm>
          <a:prstGeom prst="rect">
            <a:avLst/>
          </a:prstGeom>
          <a:noFill/>
          <a:ln>
            <a:noFill/>
          </a:ln>
        </p:spPr>
        <p:txBody>
          <a:bodyPr anchorCtr="0" anchor="ctr" bIns="45700" lIns="91425" spcFirstLastPara="1" rIns="91425" wrap="square" tIns="45700">
            <a:noAutofit/>
          </a:bodyPr>
          <a:lstStyle/>
          <a:p>
            <a:pPr indent="-273050" lvl="0" marL="457200" rtl="0" algn="l">
              <a:spcBef>
                <a:spcPts val="0"/>
              </a:spcBef>
              <a:spcAft>
                <a:spcPts val="0"/>
              </a:spcAft>
              <a:buClr>
                <a:srgbClr val="1C4588"/>
              </a:buClr>
              <a:buSzPts val="700"/>
              <a:buFont typeface="Mada"/>
              <a:buChar char="●"/>
            </a:pPr>
            <a:r>
              <a:rPr lang="en-GB" sz="700">
                <a:solidFill>
                  <a:srgbClr val="1C4588"/>
                </a:solidFill>
                <a:latin typeface="Mada"/>
                <a:ea typeface="Mada"/>
                <a:cs typeface="Mada"/>
                <a:sym typeface="Mada"/>
              </a:rPr>
              <a:t>Preparation of the wound by cleansing and debridement before closure is important. All wounds are contaminated, even the wounds that considered to be clean contain bacterial inoculum. Therefore, lavage and adequate debridement are essential steps in wound care. The decision to close the wound primarily depends on the extent of contamination.for example, the incised clean wound can be closed primarily, but crush wounds, human bite or farm injury should be managed as open wound till the appropriate condition of closure is reached. Delayed closure give time for further debridement, cleaning and reduction of bacterial count in the wound.</a:t>
            </a:r>
            <a:endParaRPr sz="700">
              <a:solidFill>
                <a:srgbClr val="1C4588"/>
              </a:solidFill>
              <a:latin typeface="Mada"/>
              <a:ea typeface="Mada"/>
              <a:cs typeface="Mada"/>
              <a:sym typeface="Mada"/>
            </a:endParaRPr>
          </a:p>
        </p:txBody>
      </p:sp>
      <p:sp>
        <p:nvSpPr>
          <p:cNvPr id="800" name="Google Shape;800;p27"/>
          <p:cNvSpPr txBox="1"/>
          <p:nvPr/>
        </p:nvSpPr>
        <p:spPr>
          <a:xfrm>
            <a:off x="855075" y="8238825"/>
            <a:ext cx="5806500" cy="463800"/>
          </a:xfrm>
          <a:prstGeom prst="rect">
            <a:avLst/>
          </a:prstGeom>
          <a:noFill/>
          <a:ln>
            <a:noFill/>
          </a:ln>
        </p:spPr>
        <p:txBody>
          <a:bodyPr anchorCtr="0" anchor="ctr" bIns="45700" lIns="91425" spcFirstLastPara="1" rIns="91425" wrap="square" tIns="45700">
            <a:noAutofit/>
          </a:bodyPr>
          <a:lstStyle/>
          <a:p>
            <a:pPr indent="-292100" lvl="0" marL="457200" rtl="0" algn="l">
              <a:spcBef>
                <a:spcPts val="0"/>
              </a:spcBef>
              <a:spcAft>
                <a:spcPts val="0"/>
              </a:spcAft>
              <a:buClr>
                <a:srgbClr val="1C4588"/>
              </a:buClr>
              <a:buSzPts val="1000"/>
              <a:buFont typeface="Mada"/>
              <a:buChar char="●"/>
            </a:pPr>
            <a:r>
              <a:rPr lang="en-GB" sz="1000">
                <a:solidFill>
                  <a:srgbClr val="1C4588"/>
                </a:solidFill>
                <a:latin typeface="Mada"/>
                <a:ea typeface="Mada"/>
                <a:cs typeface="Mada"/>
                <a:sym typeface="Mada"/>
              </a:rPr>
              <a:t>The dressing of the wound to provide important issues including complete wound cover, protect the wound, immobilize, compress the wounded area evenly, and absorb any secretion. The wound might need to be checked frequently to avoid infections.</a:t>
            </a:r>
            <a:endParaRPr sz="1000">
              <a:solidFill>
                <a:srgbClr val="1C4588"/>
              </a:solidFill>
              <a:latin typeface="Mada"/>
              <a:ea typeface="Mada"/>
              <a:cs typeface="Mada"/>
              <a:sym typeface="Mada"/>
            </a:endParaRPr>
          </a:p>
        </p:txBody>
      </p:sp>
      <p:sp>
        <p:nvSpPr>
          <p:cNvPr id="801" name="Google Shape;801;p27"/>
          <p:cNvSpPr txBox="1"/>
          <p:nvPr/>
        </p:nvSpPr>
        <p:spPr>
          <a:xfrm>
            <a:off x="855075" y="9000825"/>
            <a:ext cx="5806500" cy="463800"/>
          </a:xfrm>
          <a:prstGeom prst="rect">
            <a:avLst/>
          </a:prstGeom>
          <a:noFill/>
          <a:ln>
            <a:noFill/>
          </a:ln>
        </p:spPr>
        <p:txBody>
          <a:bodyPr anchorCtr="0" anchor="ctr" bIns="45700" lIns="91425" spcFirstLastPara="1" rIns="91425" wrap="square" tIns="45700">
            <a:noAutofit/>
          </a:bodyPr>
          <a:lstStyle/>
          <a:p>
            <a:pPr indent="-292100" lvl="0" marL="457200" rtl="0" algn="l">
              <a:spcBef>
                <a:spcPts val="0"/>
              </a:spcBef>
              <a:spcAft>
                <a:spcPts val="0"/>
              </a:spcAft>
              <a:buClr>
                <a:srgbClr val="1C4588"/>
              </a:buClr>
              <a:buSzPts val="1000"/>
              <a:buFont typeface="Mada"/>
              <a:buChar char="●"/>
            </a:pPr>
            <a:r>
              <a:rPr lang="en-GB" sz="1000">
                <a:solidFill>
                  <a:srgbClr val="1C4588"/>
                </a:solidFill>
                <a:latin typeface="Mada"/>
                <a:ea typeface="Mada"/>
                <a:cs typeface="Mada"/>
                <a:sym typeface="Mada"/>
              </a:rPr>
              <a:t>Infection of the closed wound clinically evidenced after few days with pain, redness, swelling, tenderness, and hotness with or without discharge. Such wound should be opened with the evacuation of any collection, lavage, debridement, and left open with daily dressing.</a:t>
            </a:r>
            <a:endParaRPr sz="1000">
              <a:solidFill>
                <a:srgbClr val="1C4588"/>
              </a:solidFill>
              <a:latin typeface="Mada"/>
              <a:ea typeface="Mada"/>
              <a:cs typeface="Mada"/>
              <a:sym typeface="Mada"/>
            </a:endParaRPr>
          </a:p>
        </p:txBody>
      </p:sp>
      <p:sp>
        <p:nvSpPr>
          <p:cNvPr id="802" name="Google Shape;802;p27"/>
          <p:cNvSpPr txBox="1"/>
          <p:nvPr/>
        </p:nvSpPr>
        <p:spPr>
          <a:xfrm>
            <a:off x="855075" y="9762825"/>
            <a:ext cx="5806500" cy="463800"/>
          </a:xfrm>
          <a:prstGeom prst="rect">
            <a:avLst/>
          </a:prstGeom>
          <a:noFill/>
          <a:ln>
            <a:noFill/>
          </a:ln>
        </p:spPr>
        <p:txBody>
          <a:bodyPr anchorCtr="0" anchor="ctr" bIns="45700" lIns="91425" spcFirstLastPara="1" rIns="91425" wrap="square" tIns="45700">
            <a:noAutofit/>
          </a:bodyPr>
          <a:lstStyle/>
          <a:p>
            <a:pPr indent="-292100" lvl="0" marL="457200" rtl="0" algn="l">
              <a:spcBef>
                <a:spcPts val="0"/>
              </a:spcBef>
              <a:spcAft>
                <a:spcPts val="0"/>
              </a:spcAft>
              <a:buClr>
                <a:srgbClr val="1C4588"/>
              </a:buClr>
              <a:buSzPts val="1000"/>
              <a:buFont typeface="Mada"/>
              <a:buChar char="●"/>
            </a:pPr>
            <a:r>
              <a:rPr lang="en-GB" sz="1000">
                <a:solidFill>
                  <a:srgbClr val="1C4588"/>
                </a:solidFill>
                <a:latin typeface="Mada"/>
                <a:ea typeface="Mada"/>
                <a:cs typeface="Mada"/>
                <a:sym typeface="Mada"/>
              </a:rPr>
              <a:t>The sutures or clips should be removed under sterile condition after they have done the job for which they placed.</a:t>
            </a:r>
            <a:endParaRPr sz="1000">
              <a:solidFill>
                <a:srgbClr val="1C4588"/>
              </a:solidFill>
              <a:latin typeface="Mada"/>
              <a:ea typeface="Mada"/>
              <a:cs typeface="Mada"/>
              <a:sym typeface="Mada"/>
            </a:endParaRPr>
          </a:p>
        </p:txBody>
      </p:sp>
      <p:pic>
        <p:nvPicPr>
          <p:cNvPr id="803" name="Google Shape;803;p27"/>
          <p:cNvPicPr preferRelativeResize="0"/>
          <p:nvPr/>
        </p:nvPicPr>
        <p:blipFill>
          <a:blip r:embed="rId3">
            <a:alphaModFix/>
          </a:blip>
          <a:stretch>
            <a:fillRect/>
          </a:stretch>
        </p:blipFill>
        <p:spPr>
          <a:xfrm>
            <a:off x="6857150" y="8211013"/>
            <a:ext cx="519425" cy="519425"/>
          </a:xfrm>
          <a:prstGeom prst="rect">
            <a:avLst/>
          </a:prstGeom>
          <a:noFill/>
          <a:ln>
            <a:noFill/>
          </a:ln>
        </p:spPr>
      </p:pic>
      <p:pic>
        <p:nvPicPr>
          <p:cNvPr id="804" name="Google Shape;804;p27"/>
          <p:cNvPicPr preferRelativeResize="0"/>
          <p:nvPr/>
        </p:nvPicPr>
        <p:blipFill>
          <a:blip r:embed="rId4">
            <a:alphaModFix/>
          </a:blip>
          <a:stretch>
            <a:fillRect/>
          </a:stretch>
        </p:blipFill>
        <p:spPr>
          <a:xfrm>
            <a:off x="246288" y="8989075"/>
            <a:ext cx="519425" cy="519425"/>
          </a:xfrm>
          <a:prstGeom prst="rect">
            <a:avLst/>
          </a:prstGeom>
          <a:noFill/>
          <a:ln>
            <a:noFill/>
          </a:ln>
        </p:spPr>
      </p:pic>
      <p:pic>
        <p:nvPicPr>
          <p:cNvPr id="805" name="Google Shape;805;p27"/>
          <p:cNvPicPr preferRelativeResize="0"/>
          <p:nvPr/>
        </p:nvPicPr>
        <p:blipFill>
          <a:blip r:embed="rId5">
            <a:alphaModFix/>
          </a:blip>
          <a:stretch>
            <a:fillRect/>
          </a:stretch>
        </p:blipFill>
        <p:spPr>
          <a:xfrm>
            <a:off x="6857150" y="5197625"/>
            <a:ext cx="519425" cy="519425"/>
          </a:xfrm>
          <a:prstGeom prst="rect">
            <a:avLst/>
          </a:prstGeom>
          <a:noFill/>
          <a:ln>
            <a:noFill/>
          </a:ln>
        </p:spPr>
      </p:pic>
      <p:pic>
        <p:nvPicPr>
          <p:cNvPr id="806" name="Google Shape;806;p27"/>
          <p:cNvPicPr preferRelativeResize="0"/>
          <p:nvPr/>
        </p:nvPicPr>
        <p:blipFill>
          <a:blip r:embed="rId6">
            <a:alphaModFix/>
          </a:blip>
          <a:stretch>
            <a:fillRect/>
          </a:stretch>
        </p:blipFill>
        <p:spPr>
          <a:xfrm>
            <a:off x="246300" y="2932263"/>
            <a:ext cx="519425" cy="519425"/>
          </a:xfrm>
          <a:prstGeom prst="rect">
            <a:avLst/>
          </a:prstGeom>
          <a:noFill/>
          <a:ln>
            <a:noFill/>
          </a:ln>
        </p:spPr>
      </p:pic>
      <p:pic>
        <p:nvPicPr>
          <p:cNvPr id="807" name="Google Shape;807;p27"/>
          <p:cNvPicPr preferRelativeResize="0"/>
          <p:nvPr/>
        </p:nvPicPr>
        <p:blipFill>
          <a:blip r:embed="rId7">
            <a:alphaModFix/>
          </a:blip>
          <a:stretch>
            <a:fillRect/>
          </a:stretch>
        </p:blipFill>
        <p:spPr>
          <a:xfrm>
            <a:off x="6857150" y="2184220"/>
            <a:ext cx="519425" cy="519425"/>
          </a:xfrm>
          <a:prstGeom prst="rect">
            <a:avLst/>
          </a:prstGeom>
          <a:noFill/>
          <a:ln>
            <a:noFill/>
          </a:ln>
        </p:spPr>
      </p:pic>
      <p:pic>
        <p:nvPicPr>
          <p:cNvPr id="808" name="Google Shape;808;p27"/>
          <p:cNvPicPr preferRelativeResize="0"/>
          <p:nvPr/>
        </p:nvPicPr>
        <p:blipFill>
          <a:blip r:embed="rId8">
            <a:alphaModFix/>
          </a:blip>
          <a:stretch>
            <a:fillRect/>
          </a:stretch>
        </p:blipFill>
        <p:spPr>
          <a:xfrm>
            <a:off x="246298" y="1406851"/>
            <a:ext cx="519425" cy="519425"/>
          </a:xfrm>
          <a:prstGeom prst="rect">
            <a:avLst/>
          </a:prstGeom>
          <a:noFill/>
          <a:ln>
            <a:noFill/>
          </a:ln>
        </p:spPr>
      </p:pic>
      <p:pic>
        <p:nvPicPr>
          <p:cNvPr id="809" name="Google Shape;809;p27"/>
          <p:cNvPicPr preferRelativeResize="0"/>
          <p:nvPr/>
        </p:nvPicPr>
        <p:blipFill>
          <a:blip r:embed="rId9">
            <a:alphaModFix/>
          </a:blip>
          <a:stretch>
            <a:fillRect/>
          </a:stretch>
        </p:blipFill>
        <p:spPr>
          <a:xfrm>
            <a:off x="6824125" y="9735013"/>
            <a:ext cx="519425" cy="519425"/>
          </a:xfrm>
          <a:prstGeom prst="rect">
            <a:avLst/>
          </a:prstGeom>
          <a:noFill/>
          <a:ln>
            <a:noFill/>
          </a:ln>
        </p:spPr>
      </p:pic>
      <p:pic>
        <p:nvPicPr>
          <p:cNvPr id="810" name="Google Shape;810;p27"/>
          <p:cNvPicPr preferRelativeResize="0"/>
          <p:nvPr/>
        </p:nvPicPr>
        <p:blipFill>
          <a:blip r:embed="rId10">
            <a:alphaModFix/>
          </a:blip>
          <a:stretch>
            <a:fillRect/>
          </a:stretch>
        </p:blipFill>
        <p:spPr>
          <a:xfrm>
            <a:off x="246292" y="7449016"/>
            <a:ext cx="519425" cy="519418"/>
          </a:xfrm>
          <a:prstGeom prst="rect">
            <a:avLst/>
          </a:prstGeom>
          <a:noFill/>
          <a:ln>
            <a:noFill/>
          </a:ln>
        </p:spPr>
      </p:pic>
      <p:pic>
        <p:nvPicPr>
          <p:cNvPr id="811" name="Google Shape;811;p27"/>
          <p:cNvPicPr preferRelativeResize="0"/>
          <p:nvPr/>
        </p:nvPicPr>
        <p:blipFill>
          <a:blip r:embed="rId11">
            <a:alphaModFix/>
          </a:blip>
          <a:stretch>
            <a:fillRect/>
          </a:stretch>
        </p:blipFill>
        <p:spPr>
          <a:xfrm>
            <a:off x="6824125" y="6704337"/>
            <a:ext cx="519425" cy="519425"/>
          </a:xfrm>
          <a:prstGeom prst="rect">
            <a:avLst/>
          </a:prstGeom>
          <a:noFill/>
          <a:ln>
            <a:noFill/>
          </a:ln>
        </p:spPr>
      </p:pic>
      <p:pic>
        <p:nvPicPr>
          <p:cNvPr id="812" name="Google Shape;812;p27"/>
          <p:cNvPicPr preferRelativeResize="0"/>
          <p:nvPr/>
        </p:nvPicPr>
        <p:blipFill>
          <a:blip r:embed="rId12">
            <a:alphaModFix/>
          </a:blip>
          <a:stretch>
            <a:fillRect/>
          </a:stretch>
        </p:blipFill>
        <p:spPr>
          <a:xfrm>
            <a:off x="246300" y="5953363"/>
            <a:ext cx="519425" cy="519425"/>
          </a:xfrm>
          <a:prstGeom prst="rect">
            <a:avLst/>
          </a:prstGeom>
          <a:noFill/>
          <a:ln>
            <a:noFill/>
          </a:ln>
        </p:spPr>
      </p:pic>
      <p:pic>
        <p:nvPicPr>
          <p:cNvPr id="813" name="Google Shape;813;p27"/>
          <p:cNvPicPr preferRelativeResize="0"/>
          <p:nvPr/>
        </p:nvPicPr>
        <p:blipFill>
          <a:blip r:embed="rId13">
            <a:alphaModFix/>
          </a:blip>
          <a:stretch>
            <a:fillRect/>
          </a:stretch>
        </p:blipFill>
        <p:spPr>
          <a:xfrm>
            <a:off x="246294" y="4457704"/>
            <a:ext cx="519425" cy="519425"/>
          </a:xfrm>
          <a:prstGeom prst="rect">
            <a:avLst/>
          </a:prstGeom>
          <a:noFill/>
          <a:ln>
            <a:noFill/>
          </a:ln>
        </p:spPr>
      </p:pic>
      <p:pic>
        <p:nvPicPr>
          <p:cNvPr id="814" name="Google Shape;814;p27"/>
          <p:cNvPicPr preferRelativeResize="0"/>
          <p:nvPr/>
        </p:nvPicPr>
        <p:blipFill>
          <a:blip r:embed="rId14">
            <a:alphaModFix/>
          </a:blip>
          <a:stretch>
            <a:fillRect/>
          </a:stretch>
        </p:blipFill>
        <p:spPr>
          <a:xfrm>
            <a:off x="6973950" y="3859275"/>
            <a:ext cx="389100" cy="389100"/>
          </a:xfrm>
          <a:prstGeom prst="rect">
            <a:avLst/>
          </a:prstGeom>
          <a:noFill/>
          <a:ln>
            <a:noFill/>
          </a:ln>
        </p:spPr>
      </p:pic>
      <p:pic>
        <p:nvPicPr>
          <p:cNvPr id="815" name="Google Shape;815;p27"/>
          <p:cNvPicPr preferRelativeResize="0"/>
          <p:nvPr/>
        </p:nvPicPr>
        <p:blipFill>
          <a:blip r:embed="rId15">
            <a:alphaModFix/>
          </a:blip>
          <a:stretch>
            <a:fillRect/>
          </a:stretch>
        </p:blipFill>
        <p:spPr>
          <a:xfrm>
            <a:off x="6715275" y="3622349"/>
            <a:ext cx="467174" cy="467174"/>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9" name="Shape 819"/>
        <p:cNvGrpSpPr/>
        <p:nvPr/>
      </p:nvGrpSpPr>
      <p:grpSpPr>
        <a:xfrm>
          <a:off x="0" y="0"/>
          <a:ext cx="0" cy="0"/>
          <a:chOff x="0" y="0"/>
          <a:chExt cx="0" cy="0"/>
        </a:xfrm>
      </p:grpSpPr>
      <p:sp>
        <p:nvSpPr>
          <p:cNvPr id="820" name="Google Shape;820;p28"/>
          <p:cNvSpPr/>
          <p:nvPr/>
        </p:nvSpPr>
        <p:spPr>
          <a:xfrm rot="10800000">
            <a:off x="75" y="-9525"/>
            <a:ext cx="7589400" cy="192300"/>
          </a:xfrm>
          <a:prstGeom prst="round2SameRect">
            <a:avLst>
              <a:gd fmla="val 50000" name="adj1"/>
              <a:gd fmla="val 0" name="adj2"/>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821" name="Google Shape;821;p28"/>
          <p:cNvCxnSpPr/>
          <p:nvPr/>
        </p:nvCxnSpPr>
        <p:spPr>
          <a:xfrm>
            <a:off x="1601311" y="802732"/>
            <a:ext cx="4536000" cy="3600"/>
          </a:xfrm>
          <a:prstGeom prst="straightConnector1">
            <a:avLst/>
          </a:prstGeom>
          <a:noFill/>
          <a:ln cap="flat" cmpd="sng" w="19050">
            <a:solidFill>
              <a:srgbClr val="83C5BE"/>
            </a:solidFill>
            <a:prstDash val="solid"/>
            <a:round/>
            <a:headEnd len="med" w="med" type="oval"/>
            <a:tailEnd len="med" w="med" type="oval"/>
          </a:ln>
        </p:spPr>
      </p:cxnSp>
      <p:sp>
        <p:nvSpPr>
          <p:cNvPr id="822" name="Google Shape;822;p28"/>
          <p:cNvSpPr txBox="1"/>
          <p:nvPr/>
        </p:nvSpPr>
        <p:spPr>
          <a:xfrm>
            <a:off x="1095673" y="325407"/>
            <a:ext cx="5525700" cy="389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2200">
                <a:solidFill>
                  <a:srgbClr val="006D77"/>
                </a:solidFill>
                <a:latin typeface="Lora"/>
                <a:ea typeface="Lora"/>
                <a:cs typeface="Lora"/>
                <a:sym typeface="Lora"/>
              </a:rPr>
              <a:t>Acute wounds cont.</a:t>
            </a:r>
            <a:endParaRPr sz="2200"/>
          </a:p>
        </p:txBody>
      </p:sp>
      <p:sp>
        <p:nvSpPr>
          <p:cNvPr id="823" name="Google Shape;823;p28"/>
          <p:cNvSpPr txBox="1"/>
          <p:nvPr/>
        </p:nvSpPr>
        <p:spPr>
          <a:xfrm>
            <a:off x="679575" y="1071925"/>
            <a:ext cx="67539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800">
                <a:solidFill>
                  <a:srgbClr val="1C4588"/>
                </a:solidFill>
                <a:highlight>
                  <a:srgbClr val="EDF9F9"/>
                </a:highlight>
                <a:latin typeface="Lora"/>
                <a:ea typeface="Lora"/>
                <a:cs typeface="Lora"/>
                <a:sym typeface="Lora"/>
              </a:rPr>
              <a:t>Compartment syndrome</a:t>
            </a:r>
            <a:endParaRPr b="1" sz="1800">
              <a:solidFill>
                <a:srgbClr val="1C4588"/>
              </a:solidFill>
              <a:highlight>
                <a:srgbClr val="EDF9F9"/>
              </a:highlight>
              <a:latin typeface="Lora"/>
              <a:ea typeface="Lora"/>
              <a:cs typeface="Lora"/>
              <a:sym typeface="Lora"/>
            </a:endParaRPr>
          </a:p>
        </p:txBody>
      </p:sp>
      <p:grpSp>
        <p:nvGrpSpPr>
          <p:cNvPr id="824" name="Google Shape;824;p28"/>
          <p:cNvGrpSpPr/>
          <p:nvPr/>
        </p:nvGrpSpPr>
        <p:grpSpPr>
          <a:xfrm>
            <a:off x="212394" y="1071915"/>
            <a:ext cx="467181" cy="476434"/>
            <a:chOff x="2410712" y="2415450"/>
            <a:chExt cx="312600" cy="312600"/>
          </a:xfrm>
        </p:grpSpPr>
        <p:sp>
          <p:nvSpPr>
            <p:cNvPr id="825" name="Google Shape;825;p28"/>
            <p:cNvSpPr/>
            <p:nvPr/>
          </p:nvSpPr>
          <p:spPr>
            <a:xfrm>
              <a:off x="2410712" y="2415450"/>
              <a:ext cx="312600" cy="312600"/>
            </a:xfrm>
            <a:prstGeom prst="ellipse">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6" name="Google Shape;826;p28"/>
            <p:cNvSpPr/>
            <p:nvPr/>
          </p:nvSpPr>
          <p:spPr>
            <a:xfrm>
              <a:off x="2516612" y="2509951"/>
              <a:ext cx="100800" cy="123600"/>
            </a:xfrm>
            <a:prstGeom prst="chevron">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27" name="Google Shape;827;p28"/>
          <p:cNvSpPr txBox="1"/>
          <p:nvPr/>
        </p:nvSpPr>
        <p:spPr>
          <a:xfrm>
            <a:off x="-7647012" y="2180400"/>
            <a:ext cx="7046700" cy="4279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a:solidFill>
                  <a:srgbClr val="1C4588"/>
                </a:solidFill>
                <a:latin typeface="Mada"/>
                <a:ea typeface="Mada"/>
                <a:cs typeface="Mada"/>
                <a:sym typeface="Mada"/>
              </a:rPr>
              <a:t>This occurs due to increased pressure in the muscles </a:t>
            </a:r>
            <a:r>
              <a:rPr lang="en-GB">
                <a:solidFill>
                  <a:srgbClr val="1C4588"/>
                </a:solidFill>
                <a:latin typeface="Mada"/>
                <a:ea typeface="Mada"/>
                <a:cs typeface="Mada"/>
                <a:sym typeface="Mada"/>
              </a:rPr>
              <a:t>compartment</a:t>
            </a:r>
            <a:r>
              <a:rPr lang="en-GB">
                <a:solidFill>
                  <a:srgbClr val="1C4588"/>
                </a:solidFill>
                <a:latin typeface="Mada"/>
                <a:ea typeface="Mada"/>
                <a:cs typeface="Mada"/>
                <a:sym typeface="Mada"/>
              </a:rPr>
              <a:t> after trauma.</a:t>
            </a:r>
            <a:endParaRPr>
              <a:solidFill>
                <a:srgbClr val="1C4588"/>
              </a:solidFill>
              <a:latin typeface="Mada"/>
              <a:ea typeface="Mada"/>
              <a:cs typeface="Mada"/>
              <a:sym typeface="Mada"/>
            </a:endParaRPr>
          </a:p>
          <a:p>
            <a:pPr indent="0" lvl="0" marL="0" rtl="0" algn="l">
              <a:spcBef>
                <a:spcPts val="0"/>
              </a:spcBef>
              <a:spcAft>
                <a:spcPts val="0"/>
              </a:spcAft>
              <a:buNone/>
            </a:pPr>
            <a:r>
              <a:rPr lang="en-GB">
                <a:solidFill>
                  <a:srgbClr val="1C4588"/>
                </a:solidFill>
                <a:latin typeface="Mada"/>
                <a:ea typeface="Mada"/>
                <a:cs typeface="Mada"/>
                <a:sym typeface="Mada"/>
              </a:rPr>
              <a:t>It </a:t>
            </a:r>
            <a:r>
              <a:rPr lang="en-GB">
                <a:solidFill>
                  <a:srgbClr val="1C4588"/>
                </a:solidFill>
                <a:latin typeface="Mada"/>
                <a:ea typeface="Mada"/>
                <a:cs typeface="Mada"/>
                <a:sym typeface="Mada"/>
              </a:rPr>
              <a:t>occurs most commonly after closed trauma (crushing injury).</a:t>
            </a:r>
            <a:endParaRPr>
              <a:solidFill>
                <a:srgbClr val="1C4588"/>
              </a:solidFill>
              <a:latin typeface="Mada"/>
              <a:ea typeface="Mada"/>
              <a:cs typeface="Mada"/>
              <a:sym typeface="Mada"/>
            </a:endParaRPr>
          </a:p>
          <a:p>
            <a:pPr indent="0" lvl="0" marL="0" rtl="0" algn="l">
              <a:spcBef>
                <a:spcPts val="0"/>
              </a:spcBef>
              <a:spcAft>
                <a:spcPts val="0"/>
              </a:spcAft>
              <a:buNone/>
            </a:pPr>
            <a:r>
              <a:t/>
            </a:r>
            <a:endParaRPr>
              <a:solidFill>
                <a:srgbClr val="1C4588"/>
              </a:solidFill>
              <a:latin typeface="Mada"/>
              <a:ea typeface="Mada"/>
              <a:cs typeface="Mada"/>
              <a:sym typeface="Mada"/>
            </a:endParaRPr>
          </a:p>
          <a:p>
            <a:pPr indent="0" lvl="0" marL="0" rtl="0" algn="l">
              <a:spcBef>
                <a:spcPts val="0"/>
              </a:spcBef>
              <a:spcAft>
                <a:spcPts val="0"/>
              </a:spcAft>
              <a:buNone/>
            </a:pPr>
            <a:r>
              <a:rPr lang="en-GB">
                <a:solidFill>
                  <a:srgbClr val="1C4588"/>
                </a:solidFill>
                <a:latin typeface="Mada"/>
                <a:ea typeface="Mada"/>
                <a:cs typeface="Mada"/>
                <a:sym typeface="Mada"/>
              </a:rPr>
              <a:t>The typical clinical feature is severe pain in the affected compartment particularly with passive muscles movement, distal sensory deficit, and the late sign is absent distal pulses.</a:t>
            </a:r>
            <a:endParaRPr>
              <a:solidFill>
                <a:srgbClr val="1C4588"/>
              </a:solidFill>
              <a:latin typeface="Mada"/>
              <a:ea typeface="Mada"/>
              <a:cs typeface="Mada"/>
              <a:sym typeface="Mada"/>
            </a:endParaRPr>
          </a:p>
          <a:p>
            <a:pPr indent="0" lvl="0" marL="0" rtl="0" algn="l">
              <a:spcBef>
                <a:spcPts val="0"/>
              </a:spcBef>
              <a:spcAft>
                <a:spcPts val="0"/>
              </a:spcAft>
              <a:buNone/>
            </a:pPr>
            <a:r>
              <a:t/>
            </a:r>
            <a:endParaRPr>
              <a:solidFill>
                <a:srgbClr val="1C4588"/>
              </a:solidFill>
              <a:latin typeface="Mada"/>
              <a:ea typeface="Mada"/>
              <a:cs typeface="Mada"/>
              <a:sym typeface="Mada"/>
            </a:endParaRPr>
          </a:p>
          <a:p>
            <a:pPr indent="0" lvl="0" marL="0" rtl="0" algn="l">
              <a:spcBef>
                <a:spcPts val="0"/>
              </a:spcBef>
              <a:spcAft>
                <a:spcPts val="0"/>
              </a:spcAft>
              <a:buNone/>
            </a:pPr>
            <a:r>
              <a:rPr lang="en-GB">
                <a:solidFill>
                  <a:srgbClr val="1C4588"/>
                </a:solidFill>
                <a:latin typeface="Mada"/>
                <a:ea typeface="Mada"/>
                <a:cs typeface="Mada"/>
                <a:sym typeface="Mada"/>
              </a:rPr>
              <a:t>A catheter can be inserted in the muscles compartment and using a pressure monitor to measure the intra-compatrment pressure. </a:t>
            </a:r>
            <a:endParaRPr>
              <a:solidFill>
                <a:srgbClr val="1C4588"/>
              </a:solidFill>
              <a:latin typeface="Mada"/>
              <a:ea typeface="Mada"/>
              <a:cs typeface="Mada"/>
              <a:sym typeface="Mada"/>
            </a:endParaRPr>
          </a:p>
          <a:p>
            <a:pPr indent="0" lvl="0" marL="0" rtl="0" algn="l">
              <a:spcBef>
                <a:spcPts val="0"/>
              </a:spcBef>
              <a:spcAft>
                <a:spcPts val="0"/>
              </a:spcAft>
              <a:buNone/>
            </a:pPr>
            <a:r>
              <a:rPr lang="en-GB">
                <a:solidFill>
                  <a:srgbClr val="1C4588"/>
                </a:solidFill>
                <a:latin typeface="Mada"/>
                <a:ea typeface="Mada"/>
                <a:cs typeface="Mada"/>
                <a:sym typeface="Mada"/>
              </a:rPr>
              <a:t>Presence of clinical features with persistent pressure of 30 mmHg or higher is an indication for fasciotomy.</a:t>
            </a:r>
            <a:endParaRPr>
              <a:solidFill>
                <a:srgbClr val="1C4588"/>
              </a:solidFill>
              <a:latin typeface="Mada"/>
              <a:ea typeface="Mada"/>
              <a:cs typeface="Mada"/>
              <a:sym typeface="Mada"/>
            </a:endParaRPr>
          </a:p>
          <a:p>
            <a:pPr indent="0" lvl="0" marL="0" rtl="0" algn="l">
              <a:spcBef>
                <a:spcPts val="0"/>
              </a:spcBef>
              <a:spcAft>
                <a:spcPts val="0"/>
              </a:spcAft>
              <a:buNone/>
            </a:pPr>
            <a:r>
              <a:t/>
            </a:r>
            <a:endParaRPr>
              <a:solidFill>
                <a:srgbClr val="1C4588"/>
              </a:solidFill>
              <a:latin typeface="Mada"/>
              <a:ea typeface="Mada"/>
              <a:cs typeface="Mada"/>
              <a:sym typeface="Mada"/>
            </a:endParaRPr>
          </a:p>
          <a:p>
            <a:pPr indent="0" lvl="0" marL="0" rtl="0" algn="l">
              <a:spcBef>
                <a:spcPts val="0"/>
              </a:spcBef>
              <a:spcAft>
                <a:spcPts val="0"/>
              </a:spcAft>
              <a:buNone/>
            </a:pPr>
            <a:r>
              <a:rPr lang="en-GB">
                <a:solidFill>
                  <a:srgbClr val="1C4588"/>
                </a:solidFill>
                <a:latin typeface="Mada"/>
                <a:ea typeface="Mada"/>
                <a:cs typeface="Mada"/>
                <a:sym typeface="Mada"/>
              </a:rPr>
              <a:t>Fasciotomy is performed by skin incisions in specific locations depending on the area involved that includes skin, fat and fascia to decompress the muscle compartments and relieve the pressure. </a:t>
            </a:r>
            <a:endParaRPr>
              <a:solidFill>
                <a:srgbClr val="1C4588"/>
              </a:solidFill>
              <a:latin typeface="Mada"/>
              <a:ea typeface="Mada"/>
              <a:cs typeface="Mada"/>
              <a:sym typeface="Mada"/>
            </a:endParaRPr>
          </a:p>
          <a:p>
            <a:pPr indent="0" lvl="0" marL="0" rtl="0" algn="l">
              <a:spcBef>
                <a:spcPts val="0"/>
              </a:spcBef>
              <a:spcAft>
                <a:spcPts val="0"/>
              </a:spcAft>
              <a:buNone/>
            </a:pPr>
            <a:r>
              <a:rPr lang="en-GB">
                <a:solidFill>
                  <a:srgbClr val="1C4588"/>
                </a:solidFill>
                <a:latin typeface="Mada"/>
                <a:ea typeface="Mada"/>
                <a:cs typeface="Mada"/>
                <a:sym typeface="Mada"/>
              </a:rPr>
              <a:t>Late fasciotomy in the presence of dead muscles may lead to a sudden release of a large amount of myoglobin to the bloodstream which may cause myoglobinuria, blockage of glomeruli, and precipitate acute renal failure. </a:t>
            </a:r>
            <a:endParaRPr>
              <a:solidFill>
                <a:srgbClr val="1C4588"/>
              </a:solidFill>
              <a:latin typeface="Mada"/>
              <a:ea typeface="Mada"/>
              <a:cs typeface="Mada"/>
              <a:sym typeface="Mada"/>
            </a:endParaRPr>
          </a:p>
          <a:p>
            <a:pPr indent="0" lvl="0" marL="0" rtl="0" algn="l">
              <a:spcBef>
                <a:spcPts val="0"/>
              </a:spcBef>
              <a:spcAft>
                <a:spcPts val="0"/>
              </a:spcAft>
              <a:buNone/>
            </a:pPr>
            <a:r>
              <a:rPr lang="en-GB">
                <a:solidFill>
                  <a:srgbClr val="1C4588"/>
                </a:solidFill>
                <a:latin typeface="Mada"/>
                <a:ea typeface="Mada"/>
                <a:cs typeface="Mada"/>
                <a:sym typeface="Mada"/>
              </a:rPr>
              <a:t>Therefore, severely traumatized limb with extensive dead tissues better to be amputated.</a:t>
            </a:r>
            <a:endParaRPr>
              <a:solidFill>
                <a:srgbClr val="1C4588"/>
              </a:solidFill>
              <a:latin typeface="Mada"/>
              <a:ea typeface="Mada"/>
              <a:cs typeface="Mada"/>
              <a:sym typeface="Mada"/>
            </a:endParaRPr>
          </a:p>
          <a:p>
            <a:pPr indent="0" lvl="0" marL="0" rtl="0" algn="l">
              <a:spcBef>
                <a:spcPts val="0"/>
              </a:spcBef>
              <a:spcAft>
                <a:spcPts val="0"/>
              </a:spcAft>
              <a:buNone/>
            </a:pPr>
            <a:r>
              <a:t/>
            </a:r>
            <a:endParaRPr>
              <a:solidFill>
                <a:srgbClr val="1C4588"/>
              </a:solidFill>
              <a:latin typeface="Mada"/>
              <a:ea typeface="Mada"/>
              <a:cs typeface="Mada"/>
              <a:sym typeface="Mada"/>
            </a:endParaRPr>
          </a:p>
        </p:txBody>
      </p:sp>
      <p:sp>
        <p:nvSpPr>
          <p:cNvPr id="828" name="Google Shape;828;p28"/>
          <p:cNvSpPr txBox="1"/>
          <p:nvPr/>
        </p:nvSpPr>
        <p:spPr>
          <a:xfrm>
            <a:off x="817363" y="6365713"/>
            <a:ext cx="67539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800">
                <a:solidFill>
                  <a:srgbClr val="1C4588"/>
                </a:solidFill>
                <a:highlight>
                  <a:srgbClr val="EDF9F9"/>
                </a:highlight>
                <a:latin typeface="Lora"/>
                <a:ea typeface="Lora"/>
                <a:cs typeface="Lora"/>
                <a:sym typeface="Lora"/>
              </a:rPr>
              <a:t>Degloving injury </a:t>
            </a:r>
            <a:endParaRPr b="1" sz="1800">
              <a:solidFill>
                <a:srgbClr val="1C4588"/>
              </a:solidFill>
              <a:highlight>
                <a:srgbClr val="EDF9F9"/>
              </a:highlight>
              <a:latin typeface="Lora"/>
              <a:ea typeface="Lora"/>
              <a:cs typeface="Lora"/>
              <a:sym typeface="Lora"/>
            </a:endParaRPr>
          </a:p>
        </p:txBody>
      </p:sp>
      <p:grpSp>
        <p:nvGrpSpPr>
          <p:cNvPr id="829" name="Google Shape;829;p28"/>
          <p:cNvGrpSpPr/>
          <p:nvPr/>
        </p:nvGrpSpPr>
        <p:grpSpPr>
          <a:xfrm>
            <a:off x="253231" y="6358340"/>
            <a:ext cx="467181" cy="476434"/>
            <a:chOff x="2410712" y="2415450"/>
            <a:chExt cx="312600" cy="312600"/>
          </a:xfrm>
        </p:grpSpPr>
        <p:sp>
          <p:nvSpPr>
            <p:cNvPr id="830" name="Google Shape;830;p28"/>
            <p:cNvSpPr/>
            <p:nvPr/>
          </p:nvSpPr>
          <p:spPr>
            <a:xfrm>
              <a:off x="2410712" y="2415450"/>
              <a:ext cx="312600" cy="312600"/>
            </a:xfrm>
            <a:prstGeom prst="ellipse">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1" name="Google Shape;831;p28"/>
            <p:cNvSpPr/>
            <p:nvPr/>
          </p:nvSpPr>
          <p:spPr>
            <a:xfrm>
              <a:off x="2516612" y="2509951"/>
              <a:ext cx="100800" cy="123600"/>
            </a:xfrm>
            <a:prstGeom prst="chevron">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32" name="Google Shape;832;p28"/>
          <p:cNvSpPr txBox="1"/>
          <p:nvPr/>
        </p:nvSpPr>
        <p:spPr>
          <a:xfrm>
            <a:off x="-7959237" y="6664550"/>
            <a:ext cx="7046700" cy="1908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a:solidFill>
                  <a:srgbClr val="1C4588"/>
                </a:solidFill>
                <a:latin typeface="Mada"/>
                <a:ea typeface="Mada"/>
                <a:cs typeface="Mada"/>
                <a:sym typeface="Mada"/>
              </a:rPr>
              <a:t>This occurs when the skin and subcutaneous tissue are avulsed from the underlying fascia with exposed neurovascular structures, bones, and tendons. </a:t>
            </a:r>
            <a:endParaRPr>
              <a:solidFill>
                <a:srgbClr val="1C4588"/>
              </a:solidFill>
              <a:latin typeface="Mada"/>
              <a:ea typeface="Mada"/>
              <a:cs typeface="Mada"/>
              <a:sym typeface="Mada"/>
            </a:endParaRPr>
          </a:p>
          <a:p>
            <a:pPr indent="0" lvl="0" marL="0" rtl="0" algn="l">
              <a:spcBef>
                <a:spcPts val="0"/>
              </a:spcBef>
              <a:spcAft>
                <a:spcPts val="0"/>
              </a:spcAft>
              <a:buNone/>
            </a:pPr>
            <a:r>
              <a:rPr lang="en-GB">
                <a:solidFill>
                  <a:srgbClr val="1C4588"/>
                </a:solidFill>
                <a:latin typeface="Mada"/>
                <a:ea typeface="Mada"/>
                <a:cs typeface="Mada"/>
                <a:sym typeface="Mada"/>
              </a:rPr>
              <a:t>It can be an open or </a:t>
            </a:r>
            <a:r>
              <a:rPr lang="en-GB">
                <a:solidFill>
                  <a:srgbClr val="1C4588"/>
                </a:solidFill>
                <a:latin typeface="Mada"/>
                <a:ea typeface="Mada"/>
                <a:cs typeface="Mada"/>
                <a:sym typeface="Mada"/>
              </a:rPr>
              <a:t>closed injury.</a:t>
            </a:r>
            <a:endParaRPr>
              <a:solidFill>
                <a:srgbClr val="1C4588"/>
              </a:solidFill>
              <a:latin typeface="Mada"/>
              <a:ea typeface="Mada"/>
              <a:cs typeface="Mada"/>
              <a:sym typeface="Mada"/>
            </a:endParaRPr>
          </a:p>
          <a:p>
            <a:pPr indent="0" lvl="0" marL="0" rtl="0" algn="l">
              <a:spcBef>
                <a:spcPts val="0"/>
              </a:spcBef>
              <a:spcAft>
                <a:spcPts val="0"/>
              </a:spcAft>
              <a:buNone/>
            </a:pPr>
            <a:r>
              <a:rPr lang="en-GB">
                <a:solidFill>
                  <a:srgbClr val="1C4588"/>
                </a:solidFill>
                <a:latin typeface="Mada"/>
                <a:ea typeface="Mada"/>
                <a:cs typeface="Mada"/>
                <a:sym typeface="Mada"/>
              </a:rPr>
              <a:t> </a:t>
            </a:r>
            <a:endParaRPr>
              <a:solidFill>
                <a:srgbClr val="1C4588"/>
              </a:solidFill>
              <a:latin typeface="Mada"/>
              <a:ea typeface="Mada"/>
              <a:cs typeface="Mada"/>
              <a:sym typeface="Mada"/>
            </a:endParaRPr>
          </a:p>
          <a:p>
            <a:pPr indent="0" lvl="0" marL="0" rtl="0" algn="l">
              <a:spcBef>
                <a:spcPts val="0"/>
              </a:spcBef>
              <a:spcAft>
                <a:spcPts val="0"/>
              </a:spcAft>
              <a:buNone/>
            </a:pPr>
            <a:r>
              <a:rPr lang="en-GB">
                <a:solidFill>
                  <a:srgbClr val="1C4588"/>
                </a:solidFill>
                <a:latin typeface="Mada"/>
                <a:ea typeface="Mada"/>
                <a:cs typeface="Mada"/>
                <a:sym typeface="Mada"/>
              </a:rPr>
              <a:t>The treatment includes antibiotics prophylaxis, saline irrigation, removal of foreign bodies, resection of</a:t>
            </a:r>
            <a:r>
              <a:rPr lang="en-GB">
                <a:solidFill>
                  <a:srgbClr val="1C4588"/>
                </a:solidFill>
                <a:latin typeface="Mada"/>
                <a:ea typeface="Mada"/>
                <a:cs typeface="Mada"/>
                <a:sym typeface="Mada"/>
              </a:rPr>
              <a:t> nonviable skin and subcutaneous tissue with adequate </a:t>
            </a:r>
            <a:r>
              <a:rPr lang="en-GB">
                <a:solidFill>
                  <a:srgbClr val="1C4588"/>
                </a:solidFill>
                <a:latin typeface="Mada"/>
                <a:ea typeface="Mada"/>
                <a:cs typeface="Mada"/>
                <a:sym typeface="Mada"/>
              </a:rPr>
              <a:t>debridement</a:t>
            </a:r>
            <a:r>
              <a:rPr lang="en-GB">
                <a:solidFill>
                  <a:srgbClr val="1C4588"/>
                </a:solidFill>
                <a:latin typeface="Mada"/>
                <a:ea typeface="Mada"/>
                <a:cs typeface="Mada"/>
                <a:sym typeface="Mada"/>
              </a:rPr>
              <a:t>, followed by skin flap or grafting. </a:t>
            </a:r>
            <a:endParaRPr>
              <a:solidFill>
                <a:srgbClr val="1C4588"/>
              </a:solidFill>
              <a:latin typeface="Mada"/>
              <a:ea typeface="Mada"/>
              <a:cs typeface="Mada"/>
              <a:sym typeface="Mada"/>
            </a:endParaRPr>
          </a:p>
          <a:p>
            <a:pPr indent="0" lvl="0" marL="0" rtl="0" algn="l">
              <a:spcBef>
                <a:spcPts val="0"/>
              </a:spcBef>
              <a:spcAft>
                <a:spcPts val="0"/>
              </a:spcAft>
              <a:buNone/>
            </a:pPr>
            <a:r>
              <a:rPr lang="en-GB">
                <a:solidFill>
                  <a:srgbClr val="1C4588"/>
                </a:solidFill>
                <a:latin typeface="Mada"/>
                <a:ea typeface="Mada"/>
                <a:cs typeface="Mada"/>
                <a:sym typeface="Mada"/>
              </a:rPr>
              <a:t>The trial of replantation or </a:t>
            </a:r>
            <a:r>
              <a:rPr lang="en-GB">
                <a:solidFill>
                  <a:srgbClr val="1C4588"/>
                </a:solidFill>
                <a:latin typeface="Mada"/>
                <a:ea typeface="Mada"/>
                <a:cs typeface="Mada"/>
                <a:sym typeface="Mada"/>
              </a:rPr>
              <a:t>revascularization</a:t>
            </a:r>
            <a:r>
              <a:rPr lang="en-GB">
                <a:solidFill>
                  <a:srgbClr val="1C4588"/>
                </a:solidFill>
                <a:latin typeface="Mada"/>
                <a:ea typeface="Mada"/>
                <a:cs typeface="Mada"/>
                <a:sym typeface="Mada"/>
              </a:rPr>
              <a:t> is </a:t>
            </a:r>
            <a:r>
              <a:rPr lang="en-GB">
                <a:solidFill>
                  <a:srgbClr val="1C4588"/>
                </a:solidFill>
                <a:latin typeface="Mada"/>
                <a:ea typeface="Mada"/>
                <a:cs typeface="Mada"/>
                <a:sym typeface="Mada"/>
              </a:rPr>
              <a:t>extremely</a:t>
            </a:r>
            <a:r>
              <a:rPr lang="en-GB">
                <a:solidFill>
                  <a:srgbClr val="1C4588"/>
                </a:solidFill>
                <a:latin typeface="Mada"/>
                <a:ea typeface="Mada"/>
                <a:cs typeface="Mada"/>
                <a:sym typeface="Mada"/>
              </a:rPr>
              <a:t> challenging.</a:t>
            </a:r>
            <a:endParaRPr>
              <a:solidFill>
                <a:srgbClr val="1C4588"/>
              </a:solidFill>
              <a:latin typeface="Mada"/>
              <a:ea typeface="Mada"/>
              <a:cs typeface="Mada"/>
              <a:sym typeface="Mada"/>
            </a:endParaRPr>
          </a:p>
        </p:txBody>
      </p:sp>
      <p:cxnSp>
        <p:nvCxnSpPr>
          <p:cNvPr id="833" name="Google Shape;833;p28"/>
          <p:cNvCxnSpPr>
            <a:endCxn id="834" idx="2"/>
          </p:cNvCxnSpPr>
          <p:nvPr/>
        </p:nvCxnSpPr>
        <p:spPr>
          <a:xfrm rot="10800000">
            <a:off x="948910" y="3179832"/>
            <a:ext cx="701100" cy="640200"/>
          </a:xfrm>
          <a:prstGeom prst="curvedConnector3">
            <a:avLst>
              <a:gd fmla="val 50000" name="adj1"/>
            </a:avLst>
          </a:prstGeom>
          <a:noFill/>
          <a:ln cap="flat" cmpd="sng" w="28575">
            <a:solidFill>
              <a:srgbClr val="FFDDD2"/>
            </a:solidFill>
            <a:prstDash val="solid"/>
            <a:round/>
            <a:headEnd len="med" w="med" type="none"/>
            <a:tailEnd len="med" w="med" type="none"/>
          </a:ln>
        </p:spPr>
      </p:cxnSp>
      <p:cxnSp>
        <p:nvCxnSpPr>
          <p:cNvPr id="835" name="Google Shape;835;p28"/>
          <p:cNvCxnSpPr/>
          <p:nvPr/>
        </p:nvCxnSpPr>
        <p:spPr>
          <a:xfrm rot="10800000">
            <a:off x="1054196" y="2805586"/>
            <a:ext cx="1182000" cy="3300"/>
          </a:xfrm>
          <a:prstGeom prst="curvedConnector3">
            <a:avLst>
              <a:gd fmla="val 50002" name="adj1"/>
            </a:avLst>
          </a:prstGeom>
          <a:noFill/>
          <a:ln cap="flat" cmpd="sng" w="28575">
            <a:solidFill>
              <a:srgbClr val="FFDDD2"/>
            </a:solidFill>
            <a:prstDash val="solid"/>
            <a:round/>
            <a:headEnd len="med" w="med" type="none"/>
            <a:tailEnd len="med" w="med" type="none"/>
          </a:ln>
        </p:spPr>
      </p:cxnSp>
      <p:cxnSp>
        <p:nvCxnSpPr>
          <p:cNvPr id="836" name="Google Shape;836;p28"/>
          <p:cNvCxnSpPr>
            <a:endCxn id="834" idx="0"/>
          </p:cNvCxnSpPr>
          <p:nvPr/>
        </p:nvCxnSpPr>
        <p:spPr>
          <a:xfrm flipH="1">
            <a:off x="948910" y="1921964"/>
            <a:ext cx="793200" cy="515700"/>
          </a:xfrm>
          <a:prstGeom prst="curvedConnector3">
            <a:avLst>
              <a:gd fmla="val 50000" name="adj1"/>
            </a:avLst>
          </a:prstGeom>
          <a:noFill/>
          <a:ln cap="flat" cmpd="sng" w="28575">
            <a:solidFill>
              <a:srgbClr val="FFDDD2"/>
            </a:solidFill>
            <a:prstDash val="solid"/>
            <a:round/>
            <a:headEnd len="med" w="med" type="none"/>
            <a:tailEnd len="med" w="med" type="none"/>
          </a:ln>
        </p:spPr>
      </p:cxnSp>
      <p:sp>
        <p:nvSpPr>
          <p:cNvPr id="837" name="Google Shape;837;p28"/>
          <p:cNvSpPr/>
          <p:nvPr/>
        </p:nvSpPr>
        <p:spPr>
          <a:xfrm>
            <a:off x="2001756" y="2669652"/>
            <a:ext cx="283500" cy="304500"/>
          </a:xfrm>
          <a:prstGeom prst="ellipse">
            <a:avLst/>
          </a:prstGeom>
          <a:solidFill>
            <a:srgbClr val="EDF9F9"/>
          </a:solidFill>
          <a:ln>
            <a:noFill/>
          </a:ln>
        </p:spPr>
        <p:txBody>
          <a:bodyPr anchorCtr="0" anchor="ctr" bIns="0" lIns="0" spcFirstLastPara="1" rIns="0" wrap="square" tIns="0">
            <a:noAutofit/>
          </a:bodyPr>
          <a:lstStyle/>
          <a:p>
            <a:pPr indent="0" lvl="0" marL="0" rtl="0" algn="ctr">
              <a:spcBef>
                <a:spcPts val="0"/>
              </a:spcBef>
              <a:spcAft>
                <a:spcPts val="0"/>
              </a:spcAft>
              <a:buNone/>
            </a:pPr>
            <a:r>
              <a:t/>
            </a:r>
            <a:endParaRPr sz="2600">
              <a:latin typeface="Pacifico"/>
              <a:ea typeface="Pacifico"/>
              <a:cs typeface="Pacifico"/>
              <a:sym typeface="Pacifico"/>
            </a:endParaRPr>
          </a:p>
        </p:txBody>
      </p:sp>
      <p:sp>
        <p:nvSpPr>
          <p:cNvPr id="838" name="Google Shape;838;p28"/>
          <p:cNvSpPr txBox="1"/>
          <p:nvPr/>
        </p:nvSpPr>
        <p:spPr>
          <a:xfrm>
            <a:off x="2039694" y="2669652"/>
            <a:ext cx="196500" cy="2580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lang="en-GB" sz="2500">
                <a:solidFill>
                  <a:srgbClr val="83C5BE"/>
                </a:solidFill>
                <a:latin typeface="Pacifico"/>
                <a:ea typeface="Pacifico"/>
                <a:cs typeface="Pacifico"/>
                <a:sym typeface="Pacifico"/>
              </a:rPr>
              <a:t>2</a:t>
            </a:r>
            <a:endParaRPr sz="2500">
              <a:solidFill>
                <a:srgbClr val="83C5BE"/>
              </a:solidFill>
              <a:latin typeface="Pacifico"/>
              <a:ea typeface="Pacifico"/>
              <a:cs typeface="Pacifico"/>
              <a:sym typeface="Pacifico"/>
            </a:endParaRPr>
          </a:p>
        </p:txBody>
      </p:sp>
      <p:sp>
        <p:nvSpPr>
          <p:cNvPr id="839" name="Google Shape;839;p28"/>
          <p:cNvSpPr/>
          <p:nvPr/>
        </p:nvSpPr>
        <p:spPr>
          <a:xfrm flipH="1" rot="7634662">
            <a:off x="496361" y="2350493"/>
            <a:ext cx="1051637" cy="1032154"/>
          </a:xfrm>
          <a:custGeom>
            <a:rect b="b" l="l" r="r" t="t"/>
            <a:pathLst>
              <a:path extrusionOk="0" h="90549" w="91644">
                <a:moveTo>
                  <a:pt x="65495" y="1"/>
                </a:moveTo>
                <a:cubicBezTo>
                  <a:pt x="61193" y="1"/>
                  <a:pt x="56859" y="973"/>
                  <a:pt x="53043" y="2964"/>
                </a:cubicBezTo>
                <a:cubicBezTo>
                  <a:pt x="51353" y="3845"/>
                  <a:pt x="49769" y="4857"/>
                  <a:pt x="48209" y="5833"/>
                </a:cubicBezTo>
                <a:cubicBezTo>
                  <a:pt x="45268" y="7666"/>
                  <a:pt x="42304" y="9381"/>
                  <a:pt x="38541" y="9798"/>
                </a:cubicBezTo>
                <a:cubicBezTo>
                  <a:pt x="37831" y="9877"/>
                  <a:pt x="37122" y="9909"/>
                  <a:pt x="36415" y="9909"/>
                </a:cubicBezTo>
                <a:cubicBezTo>
                  <a:pt x="33291" y="9909"/>
                  <a:pt x="30189" y="9277"/>
                  <a:pt x="27064" y="9238"/>
                </a:cubicBezTo>
                <a:cubicBezTo>
                  <a:pt x="26995" y="9237"/>
                  <a:pt x="26926" y="9237"/>
                  <a:pt x="26858" y="9237"/>
                </a:cubicBezTo>
                <a:cubicBezTo>
                  <a:pt x="19021" y="9237"/>
                  <a:pt x="11236" y="13268"/>
                  <a:pt x="6692" y="19323"/>
                </a:cubicBezTo>
                <a:cubicBezTo>
                  <a:pt x="2108" y="25431"/>
                  <a:pt x="810" y="33384"/>
                  <a:pt x="2906" y="40337"/>
                </a:cubicBezTo>
                <a:cubicBezTo>
                  <a:pt x="3989" y="43933"/>
                  <a:pt x="5930" y="47326"/>
                  <a:pt x="6228" y="51088"/>
                </a:cubicBezTo>
                <a:cubicBezTo>
                  <a:pt x="6954" y="60411"/>
                  <a:pt x="1" y="67817"/>
                  <a:pt x="5502" y="77008"/>
                </a:cubicBezTo>
                <a:cubicBezTo>
                  <a:pt x="8907" y="82688"/>
                  <a:pt x="14765" y="85855"/>
                  <a:pt x="21849" y="86259"/>
                </a:cubicBezTo>
                <a:cubicBezTo>
                  <a:pt x="22847" y="86317"/>
                  <a:pt x="23847" y="86337"/>
                  <a:pt x="24848" y="86337"/>
                </a:cubicBezTo>
                <a:cubicBezTo>
                  <a:pt x="27150" y="86337"/>
                  <a:pt x="29457" y="86231"/>
                  <a:pt x="31754" y="86231"/>
                </a:cubicBezTo>
                <a:cubicBezTo>
                  <a:pt x="33441" y="86231"/>
                  <a:pt x="35122" y="86288"/>
                  <a:pt x="36791" y="86486"/>
                </a:cubicBezTo>
                <a:cubicBezTo>
                  <a:pt x="41554" y="87045"/>
                  <a:pt x="46019" y="88712"/>
                  <a:pt x="50650" y="89808"/>
                </a:cubicBezTo>
                <a:cubicBezTo>
                  <a:pt x="52792" y="90310"/>
                  <a:pt x="54938" y="90549"/>
                  <a:pt x="57057" y="90549"/>
                </a:cubicBezTo>
                <a:cubicBezTo>
                  <a:pt x="69987" y="90549"/>
                  <a:pt x="81896" y="81663"/>
                  <a:pt x="85702" y="69746"/>
                </a:cubicBezTo>
                <a:cubicBezTo>
                  <a:pt x="87119" y="65293"/>
                  <a:pt x="87643" y="60947"/>
                  <a:pt x="86488" y="56494"/>
                </a:cubicBezTo>
                <a:cubicBezTo>
                  <a:pt x="85333" y="52089"/>
                  <a:pt x="83095" y="47814"/>
                  <a:pt x="83499" y="43111"/>
                </a:cubicBezTo>
                <a:cubicBezTo>
                  <a:pt x="83880" y="38396"/>
                  <a:pt x="86964" y="34170"/>
                  <a:pt x="88548" y="29633"/>
                </a:cubicBezTo>
                <a:cubicBezTo>
                  <a:pt x="91643" y="20811"/>
                  <a:pt x="88548" y="10595"/>
                  <a:pt x="80987" y="4892"/>
                </a:cubicBezTo>
                <a:cubicBezTo>
                  <a:pt x="76701" y="1666"/>
                  <a:pt x="71126" y="1"/>
                  <a:pt x="65495" y="1"/>
                </a:cubicBezTo>
                <a:close/>
              </a:path>
            </a:pathLst>
          </a:custGeom>
          <a:solidFill>
            <a:srgbClr val="EDF9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0" name="Google Shape;840;p28"/>
          <p:cNvSpPr/>
          <p:nvPr/>
        </p:nvSpPr>
        <p:spPr>
          <a:xfrm>
            <a:off x="1527976" y="1774963"/>
            <a:ext cx="283500" cy="304500"/>
          </a:xfrm>
          <a:prstGeom prst="ellipse">
            <a:avLst/>
          </a:prstGeom>
          <a:solidFill>
            <a:srgbClr val="EDF9F9"/>
          </a:solidFill>
          <a:ln>
            <a:noFill/>
          </a:ln>
        </p:spPr>
        <p:txBody>
          <a:bodyPr anchorCtr="0" anchor="ctr" bIns="0" lIns="0" spcFirstLastPara="1" rIns="0" wrap="square" tIns="0">
            <a:noAutofit/>
          </a:bodyPr>
          <a:lstStyle/>
          <a:p>
            <a:pPr indent="0" lvl="0" marL="0" rtl="0" algn="ctr">
              <a:spcBef>
                <a:spcPts val="0"/>
              </a:spcBef>
              <a:spcAft>
                <a:spcPts val="0"/>
              </a:spcAft>
              <a:buNone/>
            </a:pPr>
            <a:r>
              <a:t/>
            </a:r>
            <a:endParaRPr sz="2600">
              <a:latin typeface="Pacifico"/>
              <a:ea typeface="Pacifico"/>
              <a:cs typeface="Pacifico"/>
              <a:sym typeface="Pacifico"/>
            </a:endParaRPr>
          </a:p>
        </p:txBody>
      </p:sp>
      <p:sp>
        <p:nvSpPr>
          <p:cNvPr id="841" name="Google Shape;841;p28"/>
          <p:cNvSpPr txBox="1"/>
          <p:nvPr/>
        </p:nvSpPr>
        <p:spPr>
          <a:xfrm>
            <a:off x="1553951" y="1774975"/>
            <a:ext cx="213900" cy="2580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lang="en-GB" sz="2500">
                <a:solidFill>
                  <a:srgbClr val="83C5BE"/>
                </a:solidFill>
                <a:latin typeface="Pacifico"/>
                <a:ea typeface="Pacifico"/>
                <a:cs typeface="Pacifico"/>
                <a:sym typeface="Pacifico"/>
              </a:rPr>
              <a:t>1</a:t>
            </a:r>
            <a:endParaRPr sz="2500">
              <a:solidFill>
                <a:srgbClr val="83C5BE"/>
              </a:solidFill>
              <a:latin typeface="Pacifico"/>
              <a:ea typeface="Pacifico"/>
              <a:cs typeface="Pacifico"/>
              <a:sym typeface="Pacifico"/>
            </a:endParaRPr>
          </a:p>
        </p:txBody>
      </p:sp>
      <p:sp>
        <p:nvSpPr>
          <p:cNvPr id="842" name="Google Shape;842;p28"/>
          <p:cNvSpPr/>
          <p:nvPr/>
        </p:nvSpPr>
        <p:spPr>
          <a:xfrm>
            <a:off x="1498256" y="3627564"/>
            <a:ext cx="283500" cy="304500"/>
          </a:xfrm>
          <a:prstGeom prst="ellipse">
            <a:avLst/>
          </a:prstGeom>
          <a:solidFill>
            <a:srgbClr val="EDF9F9"/>
          </a:solidFill>
          <a:ln>
            <a:noFill/>
          </a:ln>
        </p:spPr>
        <p:txBody>
          <a:bodyPr anchorCtr="0" anchor="ctr" bIns="0" lIns="0" spcFirstLastPara="1" rIns="0" wrap="square" tIns="0">
            <a:noAutofit/>
          </a:bodyPr>
          <a:lstStyle/>
          <a:p>
            <a:pPr indent="0" lvl="0" marL="0" rtl="0" algn="ctr">
              <a:spcBef>
                <a:spcPts val="0"/>
              </a:spcBef>
              <a:spcAft>
                <a:spcPts val="0"/>
              </a:spcAft>
              <a:buNone/>
            </a:pPr>
            <a:r>
              <a:t/>
            </a:r>
            <a:endParaRPr sz="2600">
              <a:latin typeface="Pacifico"/>
              <a:ea typeface="Pacifico"/>
              <a:cs typeface="Pacifico"/>
              <a:sym typeface="Pacifico"/>
            </a:endParaRPr>
          </a:p>
        </p:txBody>
      </p:sp>
      <p:sp>
        <p:nvSpPr>
          <p:cNvPr id="843" name="Google Shape;843;p28"/>
          <p:cNvSpPr txBox="1"/>
          <p:nvPr/>
        </p:nvSpPr>
        <p:spPr>
          <a:xfrm>
            <a:off x="1536194" y="3627564"/>
            <a:ext cx="196500" cy="2580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lang="en-GB" sz="2500">
                <a:solidFill>
                  <a:srgbClr val="83C5BE"/>
                </a:solidFill>
                <a:latin typeface="Pacifico"/>
                <a:ea typeface="Pacifico"/>
                <a:cs typeface="Pacifico"/>
                <a:sym typeface="Pacifico"/>
              </a:rPr>
              <a:t>3</a:t>
            </a:r>
            <a:endParaRPr sz="2500">
              <a:solidFill>
                <a:srgbClr val="83C5BE"/>
              </a:solidFill>
              <a:latin typeface="Pacifico"/>
              <a:ea typeface="Pacifico"/>
              <a:cs typeface="Pacifico"/>
              <a:sym typeface="Pacifico"/>
            </a:endParaRPr>
          </a:p>
        </p:txBody>
      </p:sp>
      <p:sp>
        <p:nvSpPr>
          <p:cNvPr id="844" name="Google Shape;844;p28"/>
          <p:cNvSpPr txBox="1"/>
          <p:nvPr/>
        </p:nvSpPr>
        <p:spPr>
          <a:xfrm>
            <a:off x="1916050" y="1614900"/>
            <a:ext cx="5113500" cy="554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GB" sz="1200">
                <a:solidFill>
                  <a:srgbClr val="1C4588"/>
                </a:solidFill>
                <a:latin typeface="Mada"/>
                <a:ea typeface="Mada"/>
                <a:cs typeface="Mada"/>
                <a:sym typeface="Mada"/>
              </a:rPr>
              <a:t>This occurs due to increased pressure in the muscles compartment after trauma. It occurs most commonly after closed trauma (crushing injury).</a:t>
            </a:r>
            <a:endParaRPr sz="1200">
              <a:latin typeface="Mada"/>
              <a:ea typeface="Mada"/>
              <a:cs typeface="Mada"/>
              <a:sym typeface="Mada"/>
            </a:endParaRPr>
          </a:p>
        </p:txBody>
      </p:sp>
      <p:sp>
        <p:nvSpPr>
          <p:cNvPr id="845" name="Google Shape;845;p28"/>
          <p:cNvSpPr txBox="1"/>
          <p:nvPr/>
        </p:nvSpPr>
        <p:spPr>
          <a:xfrm>
            <a:off x="2366875" y="2404863"/>
            <a:ext cx="4916100" cy="923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GB" sz="1200">
                <a:solidFill>
                  <a:srgbClr val="1C4588"/>
                </a:solidFill>
                <a:latin typeface="Mada"/>
                <a:ea typeface="Mada"/>
                <a:cs typeface="Mada"/>
                <a:sym typeface="Mada"/>
              </a:rPr>
              <a:t>The typical clinical feature is severe pain in the affected compartment particularly with passive muscles movement, distal sensory deficit, and the late sign is absent distal pulses.</a:t>
            </a:r>
            <a:endParaRPr sz="1200">
              <a:solidFill>
                <a:srgbClr val="1C4588"/>
              </a:solidFill>
              <a:latin typeface="Mada"/>
              <a:ea typeface="Mada"/>
              <a:cs typeface="Mada"/>
              <a:sym typeface="Mada"/>
            </a:endParaRPr>
          </a:p>
          <a:p>
            <a:pPr indent="0" lvl="0" marL="0" rtl="0" algn="l">
              <a:spcBef>
                <a:spcPts val="0"/>
              </a:spcBef>
              <a:spcAft>
                <a:spcPts val="0"/>
              </a:spcAft>
              <a:buNone/>
            </a:pPr>
            <a:r>
              <a:t/>
            </a:r>
            <a:endParaRPr sz="1200">
              <a:latin typeface="Mada"/>
              <a:ea typeface="Mada"/>
              <a:cs typeface="Mada"/>
              <a:sym typeface="Mada"/>
            </a:endParaRPr>
          </a:p>
        </p:txBody>
      </p:sp>
      <p:sp>
        <p:nvSpPr>
          <p:cNvPr id="846" name="Google Shape;846;p28"/>
          <p:cNvSpPr txBox="1"/>
          <p:nvPr/>
        </p:nvSpPr>
        <p:spPr>
          <a:xfrm>
            <a:off x="1812325" y="3474825"/>
            <a:ext cx="5343900" cy="1108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200">
                <a:solidFill>
                  <a:srgbClr val="1C4588"/>
                </a:solidFill>
                <a:latin typeface="Mada"/>
                <a:ea typeface="Mada"/>
                <a:cs typeface="Mada"/>
                <a:sym typeface="Mada"/>
              </a:rPr>
              <a:t>A catheter can be inserted in the muscles compartment and using a pressure monitor to measure the intra-compartmental pressure.</a:t>
            </a:r>
            <a:endParaRPr sz="1200">
              <a:solidFill>
                <a:srgbClr val="1C4588"/>
              </a:solidFill>
              <a:latin typeface="Mada"/>
              <a:ea typeface="Mada"/>
              <a:cs typeface="Mada"/>
              <a:sym typeface="Mada"/>
            </a:endParaRPr>
          </a:p>
          <a:p>
            <a:pPr indent="0" lvl="0" marL="0" rtl="0" algn="l">
              <a:spcBef>
                <a:spcPts val="0"/>
              </a:spcBef>
              <a:spcAft>
                <a:spcPts val="0"/>
              </a:spcAft>
              <a:buNone/>
            </a:pPr>
            <a:r>
              <a:rPr lang="en-GB" sz="1200" u="sng">
                <a:solidFill>
                  <a:srgbClr val="1C4588"/>
                </a:solidFill>
                <a:latin typeface="Mada"/>
                <a:ea typeface="Mada"/>
                <a:cs typeface="Mada"/>
                <a:sym typeface="Mada"/>
              </a:rPr>
              <a:t>Presence of clinical features with persistent pressure of 30 mmHg or higher is an indication for fasciotomy.</a:t>
            </a:r>
            <a:endParaRPr sz="1200" u="sng">
              <a:solidFill>
                <a:srgbClr val="1C4588"/>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en-GB" sz="1200">
                <a:solidFill>
                  <a:srgbClr val="1C4588"/>
                </a:solidFill>
                <a:latin typeface="Mada"/>
                <a:ea typeface="Mada"/>
                <a:cs typeface="Mada"/>
                <a:sym typeface="Mada"/>
              </a:rPr>
              <a:t> </a:t>
            </a:r>
            <a:endParaRPr sz="1200">
              <a:latin typeface="Mada"/>
              <a:ea typeface="Mada"/>
              <a:cs typeface="Mada"/>
              <a:sym typeface="Mada"/>
            </a:endParaRPr>
          </a:p>
        </p:txBody>
      </p:sp>
      <p:sp>
        <p:nvSpPr>
          <p:cNvPr id="847" name="Google Shape;847;p28"/>
          <p:cNvSpPr txBox="1"/>
          <p:nvPr/>
        </p:nvSpPr>
        <p:spPr>
          <a:xfrm>
            <a:off x="388900" y="4593850"/>
            <a:ext cx="7046700" cy="1495800"/>
          </a:xfrm>
          <a:prstGeom prst="rect">
            <a:avLst/>
          </a:prstGeom>
          <a:noFill/>
          <a:ln cap="flat" cmpd="sng" w="19050">
            <a:solidFill>
              <a:srgbClr val="ABE5D9"/>
            </a:solidFill>
            <a:prstDash val="lgDash"/>
            <a:round/>
            <a:headEnd len="sm" w="sm" type="none"/>
            <a:tailEnd len="sm" w="sm" type="none"/>
          </a:ln>
        </p:spPr>
        <p:txBody>
          <a:bodyPr anchorCtr="0" anchor="t" bIns="91425" lIns="91425" spcFirstLastPara="1" rIns="91425" wrap="square" tIns="91425">
            <a:noAutofit/>
          </a:bodyPr>
          <a:lstStyle/>
          <a:p>
            <a:pPr indent="0" lvl="0" marL="457200" rtl="0" algn="l">
              <a:spcBef>
                <a:spcPts val="0"/>
              </a:spcBef>
              <a:spcAft>
                <a:spcPts val="0"/>
              </a:spcAft>
              <a:buNone/>
            </a:pPr>
            <a:r>
              <a:rPr lang="en-GB" sz="1200">
                <a:solidFill>
                  <a:srgbClr val="1C4588"/>
                </a:solidFill>
                <a:latin typeface="Mada"/>
                <a:ea typeface="Mada"/>
                <a:cs typeface="Mada"/>
                <a:sym typeface="Mada"/>
              </a:rPr>
              <a:t>Fasciotomy is performed by skin incisions in specific locations depending on the area involved that includes skin, fat and fascia to decompress the muscle compartments and relieve the pressure. </a:t>
            </a:r>
            <a:endParaRPr sz="1200">
              <a:solidFill>
                <a:srgbClr val="1C4588"/>
              </a:solidFill>
              <a:latin typeface="Mada"/>
              <a:ea typeface="Mada"/>
              <a:cs typeface="Mada"/>
              <a:sym typeface="Mada"/>
            </a:endParaRPr>
          </a:p>
          <a:p>
            <a:pPr indent="0" lvl="0" marL="457200" rtl="0" algn="l">
              <a:spcBef>
                <a:spcPts val="0"/>
              </a:spcBef>
              <a:spcAft>
                <a:spcPts val="0"/>
              </a:spcAft>
              <a:buNone/>
            </a:pPr>
            <a:r>
              <a:t/>
            </a:r>
            <a:endParaRPr sz="1200">
              <a:solidFill>
                <a:srgbClr val="1C4588"/>
              </a:solidFill>
              <a:latin typeface="Mada"/>
              <a:ea typeface="Mada"/>
              <a:cs typeface="Mada"/>
              <a:sym typeface="Mada"/>
            </a:endParaRPr>
          </a:p>
          <a:p>
            <a:pPr indent="0" lvl="0" marL="457200" rtl="0" algn="l">
              <a:spcBef>
                <a:spcPts val="0"/>
              </a:spcBef>
              <a:spcAft>
                <a:spcPts val="0"/>
              </a:spcAft>
              <a:buNone/>
            </a:pPr>
            <a:r>
              <a:rPr lang="en-GB" sz="1200">
                <a:solidFill>
                  <a:srgbClr val="1C4588"/>
                </a:solidFill>
                <a:latin typeface="Mada"/>
                <a:ea typeface="Mada"/>
                <a:cs typeface="Mada"/>
                <a:sym typeface="Mada"/>
              </a:rPr>
              <a:t>Late fasciotomy in the presence of dead muscles may lead to a sudden release of a large amount of myoglobin to the bloodstream which may cause myoglobinuria, blockage of glomeruli, and precipitate acute renal failure. </a:t>
            </a:r>
            <a:endParaRPr sz="1200">
              <a:solidFill>
                <a:srgbClr val="1C4588"/>
              </a:solidFill>
              <a:latin typeface="Mada"/>
              <a:ea typeface="Mada"/>
              <a:cs typeface="Mada"/>
              <a:sym typeface="Mada"/>
            </a:endParaRPr>
          </a:p>
          <a:p>
            <a:pPr indent="0" lvl="0" marL="457200" rtl="0" algn="l">
              <a:spcBef>
                <a:spcPts val="0"/>
              </a:spcBef>
              <a:spcAft>
                <a:spcPts val="0"/>
              </a:spcAft>
              <a:buNone/>
            </a:pPr>
            <a:r>
              <a:rPr lang="en-GB" sz="1200">
                <a:solidFill>
                  <a:srgbClr val="1C4588"/>
                </a:solidFill>
                <a:latin typeface="Mada"/>
                <a:ea typeface="Mada"/>
                <a:cs typeface="Mada"/>
                <a:sym typeface="Mada"/>
              </a:rPr>
              <a:t>Therefore, severely traumatized limb with extensive dead tissues better to be amputated.</a:t>
            </a:r>
            <a:endParaRPr sz="1200">
              <a:solidFill>
                <a:srgbClr val="1C4588"/>
              </a:solidFill>
              <a:latin typeface="Mada"/>
              <a:ea typeface="Mada"/>
              <a:cs typeface="Mada"/>
              <a:sym typeface="Mada"/>
            </a:endParaRPr>
          </a:p>
          <a:p>
            <a:pPr indent="0" lvl="0" marL="457200" rtl="0" algn="l">
              <a:spcBef>
                <a:spcPts val="0"/>
              </a:spcBef>
              <a:spcAft>
                <a:spcPts val="0"/>
              </a:spcAft>
              <a:buNone/>
            </a:pPr>
            <a:r>
              <a:t/>
            </a:r>
            <a:endParaRPr sz="1200">
              <a:solidFill>
                <a:srgbClr val="1C4588"/>
              </a:solidFill>
              <a:latin typeface="Mada"/>
              <a:ea typeface="Mada"/>
              <a:cs typeface="Mada"/>
              <a:sym typeface="Mada"/>
            </a:endParaRPr>
          </a:p>
          <a:p>
            <a:pPr indent="0" lvl="0" marL="457200" rtl="0" algn="l">
              <a:spcBef>
                <a:spcPts val="0"/>
              </a:spcBef>
              <a:spcAft>
                <a:spcPts val="0"/>
              </a:spcAft>
              <a:buNone/>
            </a:pPr>
            <a:r>
              <a:t/>
            </a:r>
            <a:endParaRPr b="1" sz="1200">
              <a:latin typeface="Mada"/>
              <a:ea typeface="Mada"/>
              <a:cs typeface="Mada"/>
              <a:sym typeface="Mada"/>
            </a:endParaRPr>
          </a:p>
        </p:txBody>
      </p:sp>
      <p:grpSp>
        <p:nvGrpSpPr>
          <p:cNvPr id="848" name="Google Shape;848;p28"/>
          <p:cNvGrpSpPr/>
          <p:nvPr/>
        </p:nvGrpSpPr>
        <p:grpSpPr>
          <a:xfrm>
            <a:off x="212400" y="4720265"/>
            <a:ext cx="606001" cy="1237469"/>
            <a:chOff x="57300" y="3065335"/>
            <a:chExt cx="756650" cy="1991100"/>
          </a:xfrm>
        </p:grpSpPr>
        <p:sp>
          <p:nvSpPr>
            <p:cNvPr id="849" name="Google Shape;849;p28"/>
            <p:cNvSpPr/>
            <p:nvPr/>
          </p:nvSpPr>
          <p:spPr>
            <a:xfrm rot="5400000">
              <a:off x="-183850" y="3805225"/>
              <a:ext cx="1475700" cy="519900"/>
            </a:xfrm>
            <a:prstGeom prst="triangle">
              <a:avLst>
                <a:gd fmla="val 50106" name="adj"/>
              </a:avLst>
            </a:prstGeom>
            <a:solidFill>
              <a:srgbClr val="E6F8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0" name="Google Shape;850;p28"/>
            <p:cNvSpPr/>
            <p:nvPr/>
          </p:nvSpPr>
          <p:spPr>
            <a:xfrm rot="-5384461">
              <a:off x="-654310" y="3781435"/>
              <a:ext cx="1991120" cy="558900"/>
            </a:xfrm>
            <a:prstGeom prst="roundRect">
              <a:avLst>
                <a:gd fmla="val 50000" name="adj"/>
              </a:avLst>
            </a:prstGeom>
            <a:solidFill>
              <a:srgbClr val="E6F8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51" name="Google Shape;851;p28"/>
          <p:cNvSpPr txBox="1"/>
          <p:nvPr/>
        </p:nvSpPr>
        <p:spPr>
          <a:xfrm flipH="1" rot="-5400833">
            <a:off x="-172772" y="5097800"/>
            <a:ext cx="1237500" cy="482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a:solidFill>
                  <a:srgbClr val="006D77"/>
                </a:solidFill>
                <a:latin typeface="Lora"/>
                <a:ea typeface="Lora"/>
                <a:cs typeface="Lora"/>
                <a:sym typeface="Lora"/>
              </a:rPr>
              <a:t>fasciotomy</a:t>
            </a:r>
            <a:endParaRPr b="1">
              <a:solidFill>
                <a:srgbClr val="006D77"/>
              </a:solidFill>
              <a:latin typeface="Lora"/>
              <a:ea typeface="Lora"/>
              <a:cs typeface="Lora"/>
              <a:sym typeface="Lora"/>
            </a:endParaRPr>
          </a:p>
        </p:txBody>
      </p:sp>
      <p:sp>
        <p:nvSpPr>
          <p:cNvPr id="852" name="Google Shape;852;p28"/>
          <p:cNvSpPr txBox="1"/>
          <p:nvPr/>
        </p:nvSpPr>
        <p:spPr>
          <a:xfrm>
            <a:off x="470625" y="6800188"/>
            <a:ext cx="7171800" cy="738900"/>
          </a:xfrm>
          <a:prstGeom prst="rect">
            <a:avLst/>
          </a:prstGeom>
          <a:noFill/>
          <a:ln>
            <a:noFill/>
          </a:ln>
        </p:spPr>
        <p:txBody>
          <a:bodyPr anchorCtr="0" anchor="t" bIns="91425" lIns="91425" spcFirstLastPara="1" rIns="91425" wrap="square" tIns="91425">
            <a:spAutoFit/>
          </a:bodyPr>
          <a:lstStyle/>
          <a:p>
            <a:pPr indent="-171450" lvl="0" marL="269999" rtl="0" algn="l">
              <a:spcBef>
                <a:spcPts val="0"/>
              </a:spcBef>
              <a:spcAft>
                <a:spcPts val="0"/>
              </a:spcAft>
              <a:buClr>
                <a:srgbClr val="1C4588"/>
              </a:buClr>
              <a:buSzPts val="1200"/>
              <a:buFont typeface="Mada"/>
              <a:buChar char="●"/>
            </a:pPr>
            <a:r>
              <a:rPr lang="en-GB" sz="1200">
                <a:solidFill>
                  <a:srgbClr val="1C4588"/>
                </a:solidFill>
                <a:latin typeface="Mada"/>
                <a:ea typeface="Mada"/>
                <a:cs typeface="Mada"/>
                <a:sym typeface="Mada"/>
              </a:rPr>
              <a:t>This occurs when the skin and subcutaneous tissue are avulsed from the underlying fascia with exposed neurovascular structures, bones, and tendons. </a:t>
            </a:r>
            <a:endParaRPr sz="1200">
              <a:solidFill>
                <a:srgbClr val="1C4588"/>
              </a:solidFill>
              <a:latin typeface="Mada"/>
              <a:ea typeface="Mada"/>
              <a:cs typeface="Mada"/>
              <a:sym typeface="Mada"/>
            </a:endParaRPr>
          </a:p>
          <a:p>
            <a:pPr indent="-171450" lvl="0" marL="269999" rtl="0" algn="l">
              <a:spcBef>
                <a:spcPts val="0"/>
              </a:spcBef>
              <a:spcAft>
                <a:spcPts val="0"/>
              </a:spcAft>
              <a:buClr>
                <a:srgbClr val="1C4588"/>
              </a:buClr>
              <a:buSzPts val="1200"/>
              <a:buFont typeface="Mada"/>
              <a:buChar char="●"/>
            </a:pPr>
            <a:r>
              <a:rPr lang="en-GB" sz="1200">
                <a:solidFill>
                  <a:srgbClr val="1C4588"/>
                </a:solidFill>
                <a:latin typeface="Mada"/>
                <a:ea typeface="Mada"/>
                <a:cs typeface="Mada"/>
                <a:sym typeface="Mada"/>
              </a:rPr>
              <a:t>It can be an open or closed injury.</a:t>
            </a:r>
            <a:endParaRPr sz="1200">
              <a:latin typeface="Mada"/>
              <a:ea typeface="Mada"/>
              <a:cs typeface="Mada"/>
              <a:sym typeface="Mada"/>
            </a:endParaRPr>
          </a:p>
        </p:txBody>
      </p:sp>
      <p:sp>
        <p:nvSpPr>
          <p:cNvPr id="853" name="Google Shape;853;p28"/>
          <p:cNvSpPr/>
          <p:nvPr/>
        </p:nvSpPr>
        <p:spPr>
          <a:xfrm>
            <a:off x="253225" y="8242550"/>
            <a:ext cx="3410100" cy="2036700"/>
          </a:xfrm>
          <a:prstGeom prst="roundRect">
            <a:avLst>
              <a:gd fmla="val 22613" name="adj"/>
            </a:avLst>
          </a:prstGeom>
          <a:noFill/>
          <a:ln cap="flat" cmpd="sng" w="19050">
            <a:solidFill>
              <a:srgbClr val="A4E4E0"/>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4" name="Google Shape;854;p28"/>
          <p:cNvSpPr/>
          <p:nvPr/>
        </p:nvSpPr>
        <p:spPr>
          <a:xfrm flipH="1">
            <a:off x="481041" y="7755841"/>
            <a:ext cx="1101819" cy="810236"/>
          </a:xfrm>
          <a:custGeom>
            <a:rect b="b" l="l" r="r" t="t"/>
            <a:pathLst>
              <a:path extrusionOk="0" h="12132" w="16498">
                <a:moveTo>
                  <a:pt x="7974" y="1"/>
                </a:moveTo>
                <a:cubicBezTo>
                  <a:pt x="7490" y="1"/>
                  <a:pt x="7030" y="47"/>
                  <a:pt x="6606" y="126"/>
                </a:cubicBezTo>
                <a:cubicBezTo>
                  <a:pt x="3445" y="715"/>
                  <a:pt x="576" y="3394"/>
                  <a:pt x="100" y="6518"/>
                </a:cubicBezTo>
                <a:cubicBezTo>
                  <a:pt x="26" y="7013"/>
                  <a:pt x="1" y="7504"/>
                  <a:pt x="23" y="7969"/>
                </a:cubicBezTo>
                <a:cubicBezTo>
                  <a:pt x="112" y="9903"/>
                  <a:pt x="1424" y="12131"/>
                  <a:pt x="4188" y="12131"/>
                </a:cubicBezTo>
                <a:cubicBezTo>
                  <a:pt x="4828" y="12131"/>
                  <a:pt x="5545" y="12012"/>
                  <a:pt x="6342" y="11742"/>
                </a:cubicBezTo>
                <a:cubicBezTo>
                  <a:pt x="9464" y="10687"/>
                  <a:pt x="14252" y="11303"/>
                  <a:pt x="15724" y="7969"/>
                </a:cubicBezTo>
                <a:cubicBezTo>
                  <a:pt x="16497" y="6215"/>
                  <a:pt x="15097" y="3742"/>
                  <a:pt x="13112" y="1998"/>
                </a:cubicBezTo>
                <a:cubicBezTo>
                  <a:pt x="11406" y="500"/>
                  <a:pt x="9558" y="1"/>
                  <a:pt x="7974" y="1"/>
                </a:cubicBezTo>
                <a:close/>
              </a:path>
            </a:pathLst>
          </a:custGeom>
          <a:solidFill>
            <a:srgbClr val="EDF9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5" name="Google Shape;855;p28"/>
          <p:cNvSpPr txBox="1"/>
          <p:nvPr/>
        </p:nvSpPr>
        <p:spPr>
          <a:xfrm>
            <a:off x="262300" y="8651425"/>
            <a:ext cx="3227400" cy="1243200"/>
          </a:xfrm>
          <a:prstGeom prst="rect">
            <a:avLst/>
          </a:prstGeom>
          <a:noFill/>
          <a:ln>
            <a:noFill/>
          </a:ln>
        </p:spPr>
        <p:txBody>
          <a:bodyPr anchorCtr="0" anchor="t" bIns="0" lIns="0" spcFirstLastPara="1" rIns="0" wrap="square" tIns="6025">
            <a:noAutofit/>
          </a:bodyPr>
          <a:lstStyle/>
          <a:p>
            <a:pPr indent="-171450" lvl="0" marL="269999" rtl="0" algn="l">
              <a:spcBef>
                <a:spcPts val="0"/>
              </a:spcBef>
              <a:spcAft>
                <a:spcPts val="0"/>
              </a:spcAft>
              <a:buClr>
                <a:srgbClr val="1C4588"/>
              </a:buClr>
              <a:buSzPts val="1200"/>
              <a:buFont typeface="Mada"/>
              <a:buChar char="●"/>
            </a:pPr>
            <a:r>
              <a:rPr lang="en-GB" sz="1200">
                <a:solidFill>
                  <a:srgbClr val="1C4588"/>
                </a:solidFill>
                <a:latin typeface="Mada"/>
                <a:ea typeface="Mada"/>
                <a:cs typeface="Mada"/>
                <a:sym typeface="Mada"/>
              </a:rPr>
              <a:t>The treatment includes antibiotics prophylaxis, saline irrigation, removal of foreign bodies, resection of nonviable skin and subcutaneous tissue with adequate debridement, followed by skin flap or grafting.</a:t>
            </a:r>
            <a:endParaRPr sz="1200">
              <a:solidFill>
                <a:srgbClr val="1C4588"/>
              </a:solidFill>
              <a:latin typeface="Mada"/>
              <a:ea typeface="Mada"/>
              <a:cs typeface="Mada"/>
              <a:sym typeface="Mada"/>
            </a:endParaRPr>
          </a:p>
          <a:p>
            <a:pPr indent="0" lvl="0" marL="269999" rtl="0" algn="l">
              <a:spcBef>
                <a:spcPts val="0"/>
              </a:spcBef>
              <a:spcAft>
                <a:spcPts val="0"/>
              </a:spcAft>
              <a:buNone/>
            </a:pPr>
            <a:r>
              <a:rPr lang="en-GB" sz="1200">
                <a:solidFill>
                  <a:srgbClr val="1C4588"/>
                </a:solidFill>
                <a:latin typeface="Mada"/>
                <a:ea typeface="Mada"/>
                <a:cs typeface="Mada"/>
                <a:sym typeface="Mada"/>
              </a:rPr>
              <a:t> </a:t>
            </a:r>
            <a:endParaRPr sz="1200">
              <a:solidFill>
                <a:srgbClr val="1C4588"/>
              </a:solidFill>
              <a:latin typeface="Mada"/>
              <a:ea typeface="Mada"/>
              <a:cs typeface="Mada"/>
              <a:sym typeface="Mada"/>
            </a:endParaRPr>
          </a:p>
          <a:p>
            <a:pPr indent="-171450" lvl="0" marL="269999" rtl="0" algn="l">
              <a:spcBef>
                <a:spcPts val="0"/>
              </a:spcBef>
              <a:spcAft>
                <a:spcPts val="0"/>
              </a:spcAft>
              <a:buClr>
                <a:srgbClr val="1C4588"/>
              </a:buClr>
              <a:buSzPts val="1200"/>
              <a:buFont typeface="Mada"/>
              <a:buChar char="●"/>
            </a:pPr>
            <a:r>
              <a:rPr lang="en-GB" sz="1200">
                <a:solidFill>
                  <a:srgbClr val="1C4588"/>
                </a:solidFill>
                <a:latin typeface="Mada"/>
                <a:ea typeface="Mada"/>
                <a:cs typeface="Mada"/>
                <a:sym typeface="Mada"/>
              </a:rPr>
              <a:t>The trial of replantation or revascularization is extremely challenging.</a:t>
            </a:r>
            <a:endParaRPr sz="1200">
              <a:solidFill>
                <a:srgbClr val="1C4588"/>
              </a:solidFill>
              <a:latin typeface="Mada"/>
              <a:ea typeface="Mada"/>
              <a:cs typeface="Mada"/>
              <a:sym typeface="Mada"/>
            </a:endParaRPr>
          </a:p>
        </p:txBody>
      </p:sp>
      <p:pic>
        <p:nvPicPr>
          <p:cNvPr id="856" name="Google Shape;856;p28"/>
          <p:cNvPicPr preferRelativeResize="0"/>
          <p:nvPr/>
        </p:nvPicPr>
        <p:blipFill>
          <a:blip r:embed="rId3">
            <a:alphaModFix/>
          </a:blip>
          <a:stretch>
            <a:fillRect/>
          </a:stretch>
        </p:blipFill>
        <p:spPr>
          <a:xfrm>
            <a:off x="778294" y="7893887"/>
            <a:ext cx="507318" cy="534175"/>
          </a:xfrm>
          <a:prstGeom prst="rect">
            <a:avLst/>
          </a:prstGeom>
          <a:noFill/>
          <a:ln>
            <a:noFill/>
          </a:ln>
        </p:spPr>
      </p:pic>
      <p:pic>
        <p:nvPicPr>
          <p:cNvPr id="857" name="Google Shape;857;p28"/>
          <p:cNvPicPr preferRelativeResize="0"/>
          <p:nvPr/>
        </p:nvPicPr>
        <p:blipFill>
          <a:blip r:embed="rId4">
            <a:alphaModFix/>
          </a:blip>
          <a:stretch>
            <a:fillRect/>
          </a:stretch>
        </p:blipFill>
        <p:spPr>
          <a:xfrm>
            <a:off x="495404" y="2437499"/>
            <a:ext cx="923372" cy="923400"/>
          </a:xfrm>
          <a:prstGeom prst="rect">
            <a:avLst/>
          </a:prstGeom>
          <a:noFill/>
          <a:ln>
            <a:noFill/>
          </a:ln>
        </p:spPr>
      </p:pic>
      <p:pic>
        <p:nvPicPr>
          <p:cNvPr id="858" name="Google Shape;858;p28"/>
          <p:cNvPicPr preferRelativeResize="0"/>
          <p:nvPr/>
        </p:nvPicPr>
        <p:blipFill>
          <a:blip r:embed="rId5">
            <a:alphaModFix/>
          </a:blip>
          <a:stretch>
            <a:fillRect/>
          </a:stretch>
        </p:blipFill>
        <p:spPr>
          <a:xfrm>
            <a:off x="4112567" y="8442863"/>
            <a:ext cx="3249658" cy="1636075"/>
          </a:xfrm>
          <a:prstGeom prst="rect">
            <a:avLst/>
          </a:prstGeom>
          <a:noFill/>
          <a:ln cap="flat" cmpd="sng" w="19050">
            <a:solidFill>
              <a:srgbClr val="ABE5D9"/>
            </a:solidFill>
            <a:prstDash val="dash"/>
            <a:round/>
            <a:headEnd len="sm" w="sm" type="none"/>
            <a:tailEnd len="sm" w="sm" type="none"/>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2" name="Shape 862"/>
        <p:cNvGrpSpPr/>
        <p:nvPr/>
      </p:nvGrpSpPr>
      <p:grpSpPr>
        <a:xfrm>
          <a:off x="0" y="0"/>
          <a:ext cx="0" cy="0"/>
          <a:chOff x="0" y="0"/>
          <a:chExt cx="0" cy="0"/>
        </a:xfrm>
      </p:grpSpPr>
      <p:sp>
        <p:nvSpPr>
          <p:cNvPr id="863" name="Google Shape;863;p29"/>
          <p:cNvSpPr/>
          <p:nvPr/>
        </p:nvSpPr>
        <p:spPr>
          <a:xfrm rot="10800000">
            <a:off x="75" y="-9525"/>
            <a:ext cx="7589400" cy="192300"/>
          </a:xfrm>
          <a:prstGeom prst="round2SameRect">
            <a:avLst>
              <a:gd fmla="val 50000" name="adj1"/>
              <a:gd fmla="val 0" name="adj2"/>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864" name="Google Shape;864;p29"/>
          <p:cNvCxnSpPr/>
          <p:nvPr/>
        </p:nvCxnSpPr>
        <p:spPr>
          <a:xfrm>
            <a:off x="1601311" y="802732"/>
            <a:ext cx="4536000" cy="3600"/>
          </a:xfrm>
          <a:prstGeom prst="straightConnector1">
            <a:avLst/>
          </a:prstGeom>
          <a:noFill/>
          <a:ln cap="flat" cmpd="sng" w="19050">
            <a:solidFill>
              <a:srgbClr val="83C5BE"/>
            </a:solidFill>
            <a:prstDash val="solid"/>
            <a:round/>
            <a:headEnd len="med" w="med" type="oval"/>
            <a:tailEnd len="med" w="med" type="oval"/>
          </a:ln>
        </p:spPr>
      </p:cxnSp>
      <p:sp>
        <p:nvSpPr>
          <p:cNvPr id="865" name="Google Shape;865;p29"/>
          <p:cNvSpPr txBox="1"/>
          <p:nvPr/>
        </p:nvSpPr>
        <p:spPr>
          <a:xfrm>
            <a:off x="1095673" y="325407"/>
            <a:ext cx="5525700" cy="389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2200">
                <a:solidFill>
                  <a:srgbClr val="006D77"/>
                </a:solidFill>
                <a:latin typeface="Lora"/>
                <a:ea typeface="Lora"/>
                <a:cs typeface="Lora"/>
                <a:sym typeface="Lora"/>
              </a:rPr>
              <a:t>Chronic wounds</a:t>
            </a:r>
            <a:endParaRPr sz="2200"/>
          </a:p>
        </p:txBody>
      </p:sp>
      <p:sp>
        <p:nvSpPr>
          <p:cNvPr id="866" name="Google Shape;866;p29"/>
          <p:cNvSpPr txBox="1"/>
          <p:nvPr/>
        </p:nvSpPr>
        <p:spPr>
          <a:xfrm>
            <a:off x="8196175" y="1253663"/>
            <a:ext cx="7046700" cy="2124000"/>
          </a:xfrm>
          <a:prstGeom prst="rect">
            <a:avLst/>
          </a:prstGeom>
          <a:noFill/>
          <a:ln>
            <a:noFill/>
          </a:ln>
        </p:spPr>
        <p:txBody>
          <a:bodyPr anchorCtr="0" anchor="t" bIns="91425" lIns="91425" spcFirstLastPara="1" rIns="91425" wrap="square" tIns="91425">
            <a:noAutofit/>
          </a:bodyPr>
          <a:lstStyle/>
          <a:p>
            <a:pPr indent="-184150" lvl="0" marL="179999" rtl="0" algn="l">
              <a:spcBef>
                <a:spcPts val="0"/>
              </a:spcBef>
              <a:spcAft>
                <a:spcPts val="0"/>
              </a:spcAft>
              <a:buClr>
                <a:srgbClr val="1C4588"/>
              </a:buClr>
              <a:buSzPts val="1400"/>
              <a:buFont typeface="Mada"/>
              <a:buChar char="●"/>
            </a:pPr>
            <a:r>
              <a:rPr lang="en-GB">
                <a:solidFill>
                  <a:srgbClr val="1C4588"/>
                </a:solidFill>
                <a:latin typeface="Mada"/>
                <a:ea typeface="Mada"/>
                <a:cs typeface="Mada"/>
                <a:sym typeface="Mada"/>
              </a:rPr>
              <a:t>Chronic wounds develop when the normal wound healing process fails </a:t>
            </a:r>
            <a:r>
              <a:rPr lang="en-GB">
                <a:solidFill>
                  <a:srgbClr val="1C4588"/>
                </a:solidFill>
                <a:latin typeface="Mada"/>
                <a:ea typeface="Mada"/>
                <a:cs typeface="Mada"/>
                <a:sym typeface="Mada"/>
              </a:rPr>
              <a:t>to</a:t>
            </a:r>
            <a:r>
              <a:rPr lang="en-GB">
                <a:solidFill>
                  <a:srgbClr val="1C4588"/>
                </a:solidFill>
                <a:latin typeface="Mada"/>
                <a:ea typeface="Mada"/>
                <a:cs typeface="Mada"/>
                <a:sym typeface="Mada"/>
              </a:rPr>
              <a:t> </a:t>
            </a:r>
            <a:r>
              <a:rPr lang="en-GB">
                <a:solidFill>
                  <a:srgbClr val="1C4588"/>
                </a:solidFill>
                <a:latin typeface="Mada"/>
                <a:ea typeface="Mada"/>
                <a:cs typeface="Mada"/>
                <a:sym typeface="Mada"/>
              </a:rPr>
              <a:t>repair</a:t>
            </a:r>
            <a:r>
              <a:rPr lang="en-GB">
                <a:solidFill>
                  <a:srgbClr val="1C4588"/>
                </a:solidFill>
                <a:latin typeface="Mada"/>
                <a:ea typeface="Mada"/>
                <a:cs typeface="Mada"/>
                <a:sym typeface="Mada"/>
              </a:rPr>
              <a:t> the tissue injury.</a:t>
            </a:r>
            <a:endParaRPr>
              <a:solidFill>
                <a:srgbClr val="1C4588"/>
              </a:solidFill>
              <a:latin typeface="Mada"/>
              <a:ea typeface="Mada"/>
              <a:cs typeface="Mada"/>
              <a:sym typeface="Mada"/>
            </a:endParaRPr>
          </a:p>
          <a:p>
            <a:pPr indent="-184150" lvl="0" marL="179999" rtl="0" algn="l">
              <a:spcBef>
                <a:spcPts val="0"/>
              </a:spcBef>
              <a:spcAft>
                <a:spcPts val="0"/>
              </a:spcAft>
              <a:buClr>
                <a:srgbClr val="1C4588"/>
              </a:buClr>
              <a:buSzPts val="1400"/>
              <a:buFont typeface="Mada"/>
              <a:buChar char="●"/>
            </a:pPr>
            <a:r>
              <a:rPr lang="en-GB">
                <a:solidFill>
                  <a:srgbClr val="1C4588"/>
                </a:solidFill>
                <a:latin typeface="Mada"/>
                <a:ea typeface="Mada"/>
                <a:cs typeface="Mada"/>
                <a:sym typeface="Mada"/>
              </a:rPr>
              <a:t>Debridement, cleaning, daily dressing changes, and negative pressure devices have been the main method to enhance the healing process in chronic wounds.</a:t>
            </a:r>
            <a:endParaRPr>
              <a:solidFill>
                <a:srgbClr val="1C4588"/>
              </a:solidFill>
              <a:latin typeface="Mada"/>
              <a:ea typeface="Mada"/>
              <a:cs typeface="Mada"/>
              <a:sym typeface="Mada"/>
            </a:endParaRPr>
          </a:p>
          <a:p>
            <a:pPr indent="-184150" lvl="0" marL="179999" rtl="0" algn="l">
              <a:spcBef>
                <a:spcPts val="0"/>
              </a:spcBef>
              <a:spcAft>
                <a:spcPts val="0"/>
              </a:spcAft>
              <a:buClr>
                <a:srgbClr val="1C4588"/>
              </a:buClr>
              <a:buSzPts val="1400"/>
              <a:buFont typeface="Mada"/>
              <a:buChar char="●"/>
            </a:pPr>
            <a:r>
              <a:rPr lang="en-GB">
                <a:solidFill>
                  <a:srgbClr val="1C4588"/>
                </a:solidFill>
                <a:latin typeface="Mada"/>
                <a:ea typeface="Mada"/>
                <a:cs typeface="Mada"/>
                <a:sym typeface="Mada"/>
              </a:rPr>
              <a:t>Several local and systemic </a:t>
            </a:r>
            <a:r>
              <a:rPr lang="en-GB">
                <a:solidFill>
                  <a:srgbClr val="1C4588"/>
                </a:solidFill>
                <a:latin typeface="Mada"/>
                <a:ea typeface="Mada"/>
                <a:cs typeface="Mada"/>
                <a:sym typeface="Mada"/>
              </a:rPr>
              <a:t>factors</a:t>
            </a:r>
            <a:r>
              <a:rPr lang="en-GB">
                <a:solidFill>
                  <a:srgbClr val="1C4588"/>
                </a:solidFill>
                <a:latin typeface="Mada"/>
                <a:ea typeface="Mada"/>
                <a:cs typeface="Mada"/>
                <a:sym typeface="Mada"/>
              </a:rPr>
              <a:t> are well known to retard the healing process, and results in a chronic wound.</a:t>
            </a:r>
            <a:endParaRPr>
              <a:solidFill>
                <a:srgbClr val="1C4588"/>
              </a:solidFill>
              <a:latin typeface="Mada"/>
              <a:ea typeface="Mada"/>
              <a:cs typeface="Mada"/>
              <a:sym typeface="Mada"/>
            </a:endParaRPr>
          </a:p>
          <a:p>
            <a:pPr indent="-184150" lvl="0" marL="179999" rtl="0" algn="l">
              <a:spcBef>
                <a:spcPts val="0"/>
              </a:spcBef>
              <a:spcAft>
                <a:spcPts val="0"/>
              </a:spcAft>
              <a:buClr>
                <a:srgbClr val="1C4588"/>
              </a:buClr>
              <a:buSzPts val="1400"/>
              <a:buFont typeface="Mada"/>
              <a:buChar char="●"/>
            </a:pPr>
            <a:r>
              <a:rPr lang="en-GB">
                <a:solidFill>
                  <a:srgbClr val="1C4588"/>
                </a:solidFill>
                <a:latin typeface="Mada"/>
                <a:ea typeface="Mada"/>
                <a:cs typeface="Mada"/>
                <a:sym typeface="Mada"/>
              </a:rPr>
              <a:t>Judicious intervention is essential in countering these factors to enhance the normal wound healing. E.g, debridement can change the wound to an acute state or condition that will </a:t>
            </a:r>
            <a:r>
              <a:rPr lang="en-GB">
                <a:solidFill>
                  <a:srgbClr val="1C4588"/>
                </a:solidFill>
                <a:latin typeface="Mada"/>
                <a:ea typeface="Mada"/>
                <a:cs typeface="Mada"/>
                <a:sym typeface="Mada"/>
              </a:rPr>
              <a:t>accelerate</a:t>
            </a:r>
            <a:r>
              <a:rPr lang="en-GB">
                <a:solidFill>
                  <a:srgbClr val="1C4588"/>
                </a:solidFill>
                <a:latin typeface="Mada"/>
                <a:ea typeface="Mada"/>
                <a:cs typeface="Mada"/>
                <a:sym typeface="Mada"/>
              </a:rPr>
              <a:t> normal healing.</a:t>
            </a:r>
            <a:endParaRPr>
              <a:solidFill>
                <a:srgbClr val="1C4588"/>
              </a:solidFill>
              <a:latin typeface="Mada"/>
              <a:ea typeface="Mada"/>
              <a:cs typeface="Mada"/>
              <a:sym typeface="Mada"/>
            </a:endParaRPr>
          </a:p>
        </p:txBody>
      </p:sp>
      <p:sp>
        <p:nvSpPr>
          <p:cNvPr id="867" name="Google Shape;867;p29"/>
          <p:cNvSpPr txBox="1"/>
          <p:nvPr/>
        </p:nvSpPr>
        <p:spPr>
          <a:xfrm>
            <a:off x="621015" y="3704375"/>
            <a:ext cx="12711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800">
                <a:solidFill>
                  <a:srgbClr val="1C4588"/>
                </a:solidFill>
                <a:highlight>
                  <a:srgbClr val="EDF9F9"/>
                </a:highlight>
                <a:latin typeface="Lora"/>
                <a:ea typeface="Lora"/>
                <a:cs typeface="Lora"/>
                <a:sym typeface="Lora"/>
              </a:rPr>
              <a:t>Leg ulcer </a:t>
            </a:r>
            <a:endParaRPr b="1" sz="1800">
              <a:solidFill>
                <a:srgbClr val="1C4588"/>
              </a:solidFill>
              <a:highlight>
                <a:srgbClr val="EDF9F9"/>
              </a:highlight>
              <a:latin typeface="Lora"/>
              <a:ea typeface="Lora"/>
              <a:cs typeface="Lora"/>
              <a:sym typeface="Lora"/>
            </a:endParaRPr>
          </a:p>
        </p:txBody>
      </p:sp>
      <p:grpSp>
        <p:nvGrpSpPr>
          <p:cNvPr id="868" name="Google Shape;868;p29"/>
          <p:cNvGrpSpPr/>
          <p:nvPr/>
        </p:nvGrpSpPr>
        <p:grpSpPr>
          <a:xfrm>
            <a:off x="153831" y="3704365"/>
            <a:ext cx="467181" cy="476434"/>
            <a:chOff x="2410712" y="2415450"/>
            <a:chExt cx="312600" cy="312600"/>
          </a:xfrm>
        </p:grpSpPr>
        <p:sp>
          <p:nvSpPr>
            <p:cNvPr id="869" name="Google Shape;869;p29"/>
            <p:cNvSpPr/>
            <p:nvPr/>
          </p:nvSpPr>
          <p:spPr>
            <a:xfrm>
              <a:off x="2410712" y="2415450"/>
              <a:ext cx="312600" cy="312600"/>
            </a:xfrm>
            <a:prstGeom prst="ellipse">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0" name="Google Shape;870;p29"/>
            <p:cNvSpPr/>
            <p:nvPr/>
          </p:nvSpPr>
          <p:spPr>
            <a:xfrm>
              <a:off x="2516612" y="2509951"/>
              <a:ext cx="100800" cy="123600"/>
            </a:xfrm>
            <a:prstGeom prst="chevron">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71" name="Google Shape;871;p29"/>
          <p:cNvSpPr txBox="1"/>
          <p:nvPr/>
        </p:nvSpPr>
        <p:spPr>
          <a:xfrm>
            <a:off x="-7717050" y="4796425"/>
            <a:ext cx="7046700" cy="6006900"/>
          </a:xfrm>
          <a:prstGeom prst="rect">
            <a:avLst/>
          </a:prstGeom>
          <a:noFill/>
          <a:ln>
            <a:noFill/>
          </a:ln>
        </p:spPr>
        <p:txBody>
          <a:bodyPr anchorCtr="0" anchor="t" bIns="91425" lIns="91425" spcFirstLastPara="1" rIns="91425" wrap="square" tIns="91425">
            <a:noAutofit/>
          </a:bodyPr>
          <a:lstStyle/>
          <a:p>
            <a:pPr indent="-184150" lvl="0" marL="269999" rtl="0" algn="l">
              <a:spcBef>
                <a:spcPts val="0"/>
              </a:spcBef>
              <a:spcAft>
                <a:spcPts val="0"/>
              </a:spcAft>
              <a:buClr>
                <a:srgbClr val="1C4588"/>
              </a:buClr>
              <a:buSzPts val="1400"/>
              <a:buFont typeface="Mada"/>
              <a:buChar char="●"/>
            </a:pPr>
            <a:r>
              <a:rPr lang="en-GB">
                <a:solidFill>
                  <a:srgbClr val="1C4588"/>
                </a:solidFill>
                <a:latin typeface="Mada"/>
                <a:ea typeface="Mada"/>
                <a:cs typeface="Mada"/>
                <a:sym typeface="Mada"/>
              </a:rPr>
              <a:t>An ulcer is a break in the epithelial continuity. </a:t>
            </a:r>
            <a:endParaRPr>
              <a:solidFill>
                <a:srgbClr val="1C4588"/>
              </a:solidFill>
              <a:latin typeface="Mada"/>
              <a:ea typeface="Mada"/>
              <a:cs typeface="Mada"/>
              <a:sym typeface="Mada"/>
            </a:endParaRPr>
          </a:p>
          <a:p>
            <a:pPr indent="-184150" lvl="0" marL="269999" rtl="0" algn="l">
              <a:spcBef>
                <a:spcPts val="0"/>
              </a:spcBef>
              <a:spcAft>
                <a:spcPts val="0"/>
              </a:spcAft>
              <a:buClr>
                <a:srgbClr val="1C4588"/>
              </a:buClr>
              <a:buSzPts val="1400"/>
              <a:buFont typeface="Mada"/>
              <a:buChar char="●"/>
            </a:pPr>
            <a:r>
              <a:rPr lang="en-GB">
                <a:solidFill>
                  <a:srgbClr val="1C4588"/>
                </a:solidFill>
                <a:latin typeface="Mada"/>
                <a:ea typeface="Mada"/>
                <a:cs typeface="Mada"/>
                <a:sym typeface="Mada"/>
              </a:rPr>
              <a:t>The </a:t>
            </a:r>
            <a:r>
              <a:rPr lang="en-GB">
                <a:solidFill>
                  <a:srgbClr val="1C4588"/>
                </a:solidFill>
                <a:latin typeface="Mada"/>
                <a:ea typeface="Mada"/>
                <a:cs typeface="Mada"/>
                <a:sym typeface="Mada"/>
              </a:rPr>
              <a:t>persistent</a:t>
            </a:r>
            <a:r>
              <a:rPr lang="en-GB">
                <a:solidFill>
                  <a:srgbClr val="1C4588"/>
                </a:solidFill>
                <a:latin typeface="Mada"/>
                <a:ea typeface="Mada"/>
                <a:cs typeface="Mada"/>
                <a:sym typeface="Mada"/>
              </a:rPr>
              <a:t> inflammatory phase of wound </a:t>
            </a:r>
            <a:r>
              <a:rPr lang="en-GB">
                <a:solidFill>
                  <a:srgbClr val="1C4588"/>
                </a:solidFill>
                <a:latin typeface="Mada"/>
                <a:ea typeface="Mada"/>
                <a:cs typeface="Mada"/>
                <a:sym typeface="Mada"/>
              </a:rPr>
              <a:t>healing</a:t>
            </a:r>
            <a:r>
              <a:rPr lang="en-GB">
                <a:solidFill>
                  <a:srgbClr val="1C4588"/>
                </a:solidFill>
                <a:latin typeface="Mada"/>
                <a:ea typeface="Mada"/>
                <a:cs typeface="Mada"/>
                <a:sym typeface="Mada"/>
              </a:rPr>
              <a:t> results in </a:t>
            </a:r>
            <a:r>
              <a:rPr lang="en-GB">
                <a:solidFill>
                  <a:srgbClr val="1C4588"/>
                </a:solidFill>
                <a:latin typeface="Mada"/>
                <a:ea typeface="Mada"/>
                <a:cs typeface="Mada"/>
                <a:sym typeface="Mada"/>
              </a:rPr>
              <a:t>overgrowth</a:t>
            </a:r>
            <a:r>
              <a:rPr lang="en-GB">
                <a:solidFill>
                  <a:srgbClr val="1C4588"/>
                </a:solidFill>
                <a:latin typeface="Mada"/>
                <a:ea typeface="Mada"/>
                <a:cs typeface="Mada"/>
                <a:sym typeface="Mada"/>
              </a:rPr>
              <a:t> of the granulation tissues and </a:t>
            </a:r>
            <a:r>
              <a:rPr lang="en-GB">
                <a:solidFill>
                  <a:srgbClr val="1C4588"/>
                </a:solidFill>
                <a:latin typeface="Mada"/>
                <a:ea typeface="Mada"/>
                <a:cs typeface="Mada"/>
                <a:sym typeface="Mada"/>
              </a:rPr>
              <a:t>attempt</a:t>
            </a:r>
            <a:r>
              <a:rPr lang="en-GB">
                <a:solidFill>
                  <a:srgbClr val="1C4588"/>
                </a:solidFill>
                <a:latin typeface="Mada"/>
                <a:ea typeface="Mada"/>
                <a:cs typeface="Mada"/>
                <a:sym typeface="Mada"/>
              </a:rPr>
              <a:t> of wound healing by </a:t>
            </a:r>
            <a:r>
              <a:rPr lang="en-GB">
                <a:solidFill>
                  <a:srgbClr val="1C4588"/>
                </a:solidFill>
                <a:latin typeface="Mada"/>
                <a:ea typeface="Mada"/>
                <a:cs typeface="Mada"/>
                <a:sym typeface="Mada"/>
              </a:rPr>
              <a:t>scarring</a:t>
            </a:r>
            <a:r>
              <a:rPr lang="en-GB">
                <a:solidFill>
                  <a:srgbClr val="1C4588"/>
                </a:solidFill>
                <a:latin typeface="Mada"/>
                <a:ea typeface="Mada"/>
                <a:cs typeface="Mada"/>
                <a:sym typeface="Mada"/>
              </a:rPr>
              <a:t> with fibrotic ulcer margin.</a:t>
            </a:r>
            <a:endParaRPr>
              <a:solidFill>
                <a:srgbClr val="1C4588"/>
              </a:solidFill>
              <a:latin typeface="Mada"/>
              <a:ea typeface="Mada"/>
              <a:cs typeface="Mada"/>
              <a:sym typeface="Mada"/>
            </a:endParaRPr>
          </a:p>
          <a:p>
            <a:pPr indent="-184150" lvl="0" marL="269999" rtl="0" algn="l">
              <a:spcBef>
                <a:spcPts val="0"/>
              </a:spcBef>
              <a:spcAft>
                <a:spcPts val="0"/>
              </a:spcAft>
              <a:buClr>
                <a:srgbClr val="1C4588"/>
              </a:buClr>
              <a:buSzPts val="1400"/>
              <a:buFont typeface="Mada"/>
              <a:buChar char="●"/>
            </a:pPr>
            <a:r>
              <a:rPr lang="en-GB">
                <a:solidFill>
                  <a:srgbClr val="1C4588"/>
                </a:solidFill>
                <a:latin typeface="Mada"/>
                <a:ea typeface="Mada"/>
                <a:cs typeface="Mada"/>
                <a:sym typeface="Mada"/>
              </a:rPr>
              <a:t>Necrotic tissue is in the ulcer floor is called “Eschar” whereas </a:t>
            </a:r>
            <a:r>
              <a:rPr lang="en-GB">
                <a:solidFill>
                  <a:srgbClr val="1C4588"/>
                </a:solidFill>
                <a:latin typeface="Mada"/>
                <a:ea typeface="Mada"/>
                <a:cs typeface="Mada"/>
                <a:sym typeface="Mada"/>
              </a:rPr>
              <a:t>yellowish</a:t>
            </a:r>
            <a:r>
              <a:rPr lang="en-GB">
                <a:solidFill>
                  <a:srgbClr val="1C4588"/>
                </a:solidFill>
                <a:latin typeface="Mada"/>
                <a:ea typeface="Mada"/>
                <a:cs typeface="Mada"/>
                <a:sym typeface="Mada"/>
              </a:rPr>
              <a:t> soft material are called “Slough”.</a:t>
            </a:r>
            <a:endParaRPr>
              <a:solidFill>
                <a:srgbClr val="1C4588"/>
              </a:solidFill>
              <a:latin typeface="Mada"/>
              <a:ea typeface="Mada"/>
              <a:cs typeface="Mada"/>
              <a:sym typeface="Mada"/>
            </a:endParaRPr>
          </a:p>
          <a:p>
            <a:pPr indent="-184150" lvl="0" marL="269999" rtl="0" algn="l">
              <a:spcBef>
                <a:spcPts val="0"/>
              </a:spcBef>
              <a:spcAft>
                <a:spcPts val="0"/>
              </a:spcAft>
              <a:buClr>
                <a:srgbClr val="1C4588"/>
              </a:buClr>
              <a:buSzPts val="1400"/>
              <a:buFont typeface="Mada"/>
              <a:buChar char="●"/>
            </a:pPr>
            <a:r>
              <a:rPr lang="en-GB">
                <a:solidFill>
                  <a:srgbClr val="1C4588"/>
                </a:solidFill>
                <a:latin typeface="Mada"/>
                <a:ea typeface="Mada"/>
                <a:cs typeface="Mada"/>
                <a:sym typeface="Mada"/>
              </a:rPr>
              <a:t>Etiologies of leg ulcers:</a:t>
            </a:r>
            <a:endParaRPr>
              <a:solidFill>
                <a:srgbClr val="1C4588"/>
              </a:solidFill>
              <a:latin typeface="Mada"/>
              <a:ea typeface="Mada"/>
              <a:cs typeface="Mada"/>
              <a:sym typeface="Mada"/>
            </a:endParaRPr>
          </a:p>
          <a:p>
            <a:pPr indent="-317500" lvl="1" marL="914400" rtl="0" algn="l">
              <a:spcBef>
                <a:spcPts val="0"/>
              </a:spcBef>
              <a:spcAft>
                <a:spcPts val="0"/>
              </a:spcAft>
              <a:buClr>
                <a:srgbClr val="1C4588"/>
              </a:buClr>
              <a:buSzPts val="1400"/>
              <a:buFont typeface="Mada"/>
              <a:buChar char="○"/>
            </a:pPr>
            <a:r>
              <a:rPr lang="en-GB">
                <a:solidFill>
                  <a:srgbClr val="1C4588"/>
                </a:solidFill>
                <a:latin typeface="Mada"/>
                <a:ea typeface="Mada"/>
                <a:cs typeface="Mada"/>
                <a:sym typeface="Mada"/>
              </a:rPr>
              <a:t>Venous ulcer</a:t>
            </a:r>
            <a:endParaRPr>
              <a:solidFill>
                <a:srgbClr val="1C4588"/>
              </a:solidFill>
              <a:latin typeface="Mada"/>
              <a:ea typeface="Mada"/>
              <a:cs typeface="Mada"/>
              <a:sym typeface="Mada"/>
            </a:endParaRPr>
          </a:p>
          <a:p>
            <a:pPr indent="0" lvl="0" marL="269999" rtl="0" algn="l">
              <a:spcBef>
                <a:spcPts val="0"/>
              </a:spcBef>
              <a:spcAft>
                <a:spcPts val="0"/>
              </a:spcAft>
              <a:buNone/>
            </a:pPr>
            <a:r>
              <a:rPr lang="en-GB">
                <a:solidFill>
                  <a:srgbClr val="1C4588"/>
                </a:solidFill>
                <a:latin typeface="Mada"/>
                <a:ea typeface="Mada"/>
                <a:cs typeface="Mada"/>
                <a:sym typeface="Mada"/>
              </a:rPr>
              <a:t>The usual site is </a:t>
            </a:r>
            <a:r>
              <a:rPr lang="en-GB">
                <a:solidFill>
                  <a:srgbClr val="1C4588"/>
                </a:solidFill>
                <a:latin typeface="Mada"/>
                <a:ea typeface="Mada"/>
                <a:cs typeface="Mada"/>
                <a:sym typeface="Mada"/>
              </a:rPr>
              <a:t>above</a:t>
            </a:r>
            <a:r>
              <a:rPr lang="en-GB">
                <a:solidFill>
                  <a:srgbClr val="1C4588"/>
                </a:solidFill>
                <a:latin typeface="Mada"/>
                <a:ea typeface="Mada"/>
                <a:cs typeface="Mada"/>
                <a:sym typeface="Mada"/>
              </a:rPr>
              <a:t> the medial malleolus. It results from venous hypertension due to varicose veins or deep vein </a:t>
            </a:r>
            <a:r>
              <a:rPr lang="en-GB">
                <a:solidFill>
                  <a:srgbClr val="1C4588"/>
                </a:solidFill>
                <a:latin typeface="Mada"/>
                <a:ea typeface="Mada"/>
                <a:cs typeface="Mada"/>
                <a:sym typeface="Mada"/>
              </a:rPr>
              <a:t>thrombosis</a:t>
            </a:r>
            <a:r>
              <a:rPr lang="en-GB">
                <a:solidFill>
                  <a:srgbClr val="1C4588"/>
                </a:solidFill>
                <a:latin typeface="Mada"/>
                <a:ea typeface="Mada"/>
                <a:cs typeface="Mada"/>
                <a:sym typeface="Mada"/>
              </a:rPr>
              <a:t>.</a:t>
            </a:r>
            <a:endParaRPr>
              <a:solidFill>
                <a:srgbClr val="1C4588"/>
              </a:solidFill>
              <a:latin typeface="Mada"/>
              <a:ea typeface="Mada"/>
              <a:cs typeface="Mada"/>
              <a:sym typeface="Mada"/>
            </a:endParaRPr>
          </a:p>
          <a:p>
            <a:pPr indent="-317500" lvl="1" marL="914400" rtl="0" algn="l">
              <a:spcBef>
                <a:spcPts val="0"/>
              </a:spcBef>
              <a:spcAft>
                <a:spcPts val="0"/>
              </a:spcAft>
              <a:buClr>
                <a:srgbClr val="1C4588"/>
              </a:buClr>
              <a:buSzPts val="1400"/>
              <a:buFont typeface="Mada"/>
              <a:buChar char="○"/>
            </a:pPr>
            <a:r>
              <a:rPr lang="en-GB">
                <a:solidFill>
                  <a:srgbClr val="1C4588"/>
                </a:solidFill>
                <a:latin typeface="Mada"/>
                <a:ea typeface="Mada"/>
                <a:cs typeface="Mada"/>
                <a:sym typeface="Mada"/>
              </a:rPr>
              <a:t>Ischemic ulcer</a:t>
            </a:r>
            <a:endParaRPr>
              <a:solidFill>
                <a:srgbClr val="1C4588"/>
              </a:solidFill>
              <a:latin typeface="Mada"/>
              <a:ea typeface="Mada"/>
              <a:cs typeface="Mada"/>
              <a:sym typeface="Mada"/>
            </a:endParaRPr>
          </a:p>
          <a:p>
            <a:pPr indent="0" lvl="0" marL="269999" rtl="0" algn="l">
              <a:spcBef>
                <a:spcPts val="0"/>
              </a:spcBef>
              <a:spcAft>
                <a:spcPts val="0"/>
              </a:spcAft>
              <a:buNone/>
            </a:pPr>
            <a:r>
              <a:rPr lang="en-GB">
                <a:solidFill>
                  <a:srgbClr val="1C4588"/>
                </a:solidFill>
                <a:latin typeface="Mada"/>
                <a:ea typeface="Mada"/>
                <a:cs typeface="Mada"/>
                <a:sym typeface="Mada"/>
              </a:rPr>
              <a:t>This is due to arterial insufficiency or vasculitis. it </a:t>
            </a:r>
            <a:r>
              <a:rPr lang="en-GB">
                <a:solidFill>
                  <a:srgbClr val="1C4588"/>
                </a:solidFill>
                <a:latin typeface="Mada"/>
                <a:ea typeface="Mada"/>
                <a:cs typeface="Mada"/>
                <a:sym typeface="Mada"/>
              </a:rPr>
              <a:t>occurs commonly</a:t>
            </a:r>
            <a:r>
              <a:rPr lang="en-GB">
                <a:solidFill>
                  <a:srgbClr val="1C4588"/>
                </a:solidFill>
                <a:latin typeface="Mada"/>
                <a:ea typeface="Mada"/>
                <a:cs typeface="Mada"/>
                <a:sym typeface="Mada"/>
              </a:rPr>
              <a:t> at the tip of the toes or in the shin area of the leg.blood supply insufficiency is obvious, and the ulcer is dry with minimal granulation tissue.</a:t>
            </a:r>
            <a:endParaRPr>
              <a:solidFill>
                <a:srgbClr val="1C4588"/>
              </a:solidFill>
              <a:latin typeface="Mada"/>
              <a:ea typeface="Mada"/>
              <a:cs typeface="Mada"/>
              <a:sym typeface="Mada"/>
            </a:endParaRPr>
          </a:p>
          <a:p>
            <a:pPr indent="-317500" lvl="1" marL="914400" rtl="0" algn="l">
              <a:spcBef>
                <a:spcPts val="0"/>
              </a:spcBef>
              <a:spcAft>
                <a:spcPts val="0"/>
              </a:spcAft>
              <a:buClr>
                <a:srgbClr val="1C4588"/>
              </a:buClr>
              <a:buSzPts val="1400"/>
              <a:buFont typeface="Mada"/>
              <a:buChar char="○"/>
            </a:pPr>
            <a:r>
              <a:rPr lang="en-GB">
                <a:solidFill>
                  <a:srgbClr val="1C4588"/>
                </a:solidFill>
                <a:latin typeface="Mada"/>
                <a:ea typeface="Mada"/>
                <a:cs typeface="Mada"/>
                <a:sym typeface="Mada"/>
              </a:rPr>
              <a:t>Traumatic ulcer</a:t>
            </a:r>
            <a:endParaRPr>
              <a:solidFill>
                <a:srgbClr val="1C4588"/>
              </a:solidFill>
              <a:latin typeface="Mada"/>
              <a:ea typeface="Mada"/>
              <a:cs typeface="Mada"/>
              <a:sym typeface="Mada"/>
            </a:endParaRPr>
          </a:p>
          <a:p>
            <a:pPr indent="0" lvl="0" marL="269999" rtl="0" algn="l">
              <a:spcBef>
                <a:spcPts val="0"/>
              </a:spcBef>
              <a:spcAft>
                <a:spcPts val="0"/>
              </a:spcAft>
              <a:buNone/>
            </a:pPr>
            <a:r>
              <a:rPr lang="en-GB">
                <a:solidFill>
                  <a:srgbClr val="1C4588"/>
                </a:solidFill>
                <a:latin typeface="Mada"/>
                <a:ea typeface="Mada"/>
                <a:cs typeface="Mada"/>
                <a:sym typeface="Mada"/>
              </a:rPr>
              <a:t>This is due to repeated trauma and can be self-inflicted.</a:t>
            </a:r>
            <a:endParaRPr>
              <a:solidFill>
                <a:srgbClr val="1C4588"/>
              </a:solidFill>
              <a:latin typeface="Mada"/>
              <a:ea typeface="Mada"/>
              <a:cs typeface="Mada"/>
              <a:sym typeface="Mada"/>
            </a:endParaRPr>
          </a:p>
          <a:p>
            <a:pPr indent="-317500" lvl="1" marL="914400" rtl="0" algn="l">
              <a:spcBef>
                <a:spcPts val="0"/>
              </a:spcBef>
              <a:spcAft>
                <a:spcPts val="0"/>
              </a:spcAft>
              <a:buClr>
                <a:srgbClr val="1C4588"/>
              </a:buClr>
              <a:buSzPts val="1400"/>
              <a:buFont typeface="Mada"/>
              <a:buChar char="○"/>
            </a:pPr>
            <a:r>
              <a:rPr lang="en-GB">
                <a:solidFill>
                  <a:srgbClr val="1C4588"/>
                </a:solidFill>
                <a:latin typeface="Mada"/>
                <a:ea typeface="Mada"/>
                <a:cs typeface="Mada"/>
                <a:sym typeface="Mada"/>
              </a:rPr>
              <a:t>Infective</a:t>
            </a:r>
            <a:r>
              <a:rPr lang="en-GB">
                <a:solidFill>
                  <a:srgbClr val="1C4588"/>
                </a:solidFill>
                <a:latin typeface="Mada"/>
                <a:ea typeface="Mada"/>
                <a:cs typeface="Mada"/>
                <a:sym typeface="Mada"/>
              </a:rPr>
              <a:t> ulcer</a:t>
            </a:r>
            <a:endParaRPr>
              <a:solidFill>
                <a:srgbClr val="1C4588"/>
              </a:solidFill>
              <a:latin typeface="Mada"/>
              <a:ea typeface="Mada"/>
              <a:cs typeface="Mada"/>
              <a:sym typeface="Mada"/>
            </a:endParaRPr>
          </a:p>
          <a:p>
            <a:pPr indent="0" lvl="0" marL="269999" rtl="0" algn="l">
              <a:spcBef>
                <a:spcPts val="0"/>
              </a:spcBef>
              <a:spcAft>
                <a:spcPts val="0"/>
              </a:spcAft>
              <a:buNone/>
            </a:pPr>
            <a:r>
              <a:rPr lang="en-GB">
                <a:solidFill>
                  <a:srgbClr val="1C4588"/>
                </a:solidFill>
                <a:latin typeface="Mada"/>
                <a:ea typeface="Mada"/>
                <a:cs typeface="Mada"/>
                <a:sym typeface="Mada"/>
              </a:rPr>
              <a:t>This is due to Tuberculosis or Syphilis</a:t>
            </a:r>
            <a:endParaRPr>
              <a:solidFill>
                <a:srgbClr val="1C4588"/>
              </a:solidFill>
              <a:latin typeface="Mada"/>
              <a:ea typeface="Mada"/>
              <a:cs typeface="Mada"/>
              <a:sym typeface="Mada"/>
            </a:endParaRPr>
          </a:p>
          <a:p>
            <a:pPr indent="-317500" lvl="1" marL="914400" rtl="0" algn="l">
              <a:spcBef>
                <a:spcPts val="0"/>
              </a:spcBef>
              <a:spcAft>
                <a:spcPts val="0"/>
              </a:spcAft>
              <a:buClr>
                <a:srgbClr val="1C4588"/>
              </a:buClr>
              <a:buSzPts val="1400"/>
              <a:buFont typeface="Mada"/>
              <a:buChar char="○"/>
            </a:pPr>
            <a:r>
              <a:rPr lang="en-GB">
                <a:solidFill>
                  <a:srgbClr val="1C4588"/>
                </a:solidFill>
                <a:latin typeface="Mada"/>
                <a:ea typeface="Mada"/>
                <a:cs typeface="Mada"/>
                <a:sym typeface="Mada"/>
              </a:rPr>
              <a:t>Neoplastic ulcer</a:t>
            </a:r>
            <a:endParaRPr>
              <a:solidFill>
                <a:srgbClr val="1C4588"/>
              </a:solidFill>
              <a:latin typeface="Mada"/>
              <a:ea typeface="Mada"/>
              <a:cs typeface="Mada"/>
              <a:sym typeface="Mada"/>
            </a:endParaRPr>
          </a:p>
          <a:p>
            <a:pPr indent="0" lvl="0" marL="269999" rtl="0" algn="l">
              <a:spcBef>
                <a:spcPts val="0"/>
              </a:spcBef>
              <a:spcAft>
                <a:spcPts val="0"/>
              </a:spcAft>
              <a:buNone/>
            </a:pPr>
            <a:r>
              <a:rPr lang="en-GB">
                <a:solidFill>
                  <a:srgbClr val="1C4588"/>
                </a:solidFill>
                <a:latin typeface="Mada"/>
                <a:ea typeface="Mada"/>
                <a:cs typeface="Mada"/>
                <a:sym typeface="Mada"/>
              </a:rPr>
              <a:t>It could be squamous or basal cell carcinoma or sarcoma.</a:t>
            </a:r>
            <a:endParaRPr>
              <a:solidFill>
                <a:srgbClr val="1C4588"/>
              </a:solidFill>
              <a:latin typeface="Mada"/>
              <a:ea typeface="Mada"/>
              <a:cs typeface="Mada"/>
              <a:sym typeface="Mada"/>
            </a:endParaRPr>
          </a:p>
          <a:p>
            <a:pPr indent="0" lvl="0" marL="269999" rtl="0" algn="l">
              <a:spcBef>
                <a:spcPts val="0"/>
              </a:spcBef>
              <a:spcAft>
                <a:spcPts val="0"/>
              </a:spcAft>
              <a:buNone/>
            </a:pPr>
            <a:r>
              <a:rPr lang="en-GB">
                <a:solidFill>
                  <a:srgbClr val="1C4588"/>
                </a:solidFill>
                <a:latin typeface="Mada"/>
                <a:ea typeface="Mada"/>
                <a:cs typeface="Mada"/>
                <a:sym typeface="Mada"/>
              </a:rPr>
              <a:t>Biopsy should be obtained from any chronic ulcer which is persistent and unresponsive to appropriate wound care to rule out malignant changes (squamous cell carcinoma called “Marjolin’s ulcer”). It usually affects the area with chronic or prolonged scar (chronic burn), and it has poor prognosis.</a:t>
            </a:r>
            <a:endParaRPr>
              <a:solidFill>
                <a:srgbClr val="1C4588"/>
              </a:solidFill>
              <a:latin typeface="Mada"/>
              <a:ea typeface="Mada"/>
              <a:cs typeface="Mada"/>
              <a:sym typeface="Mada"/>
            </a:endParaRPr>
          </a:p>
          <a:p>
            <a:pPr indent="0" lvl="0" marL="269999" rtl="0" algn="l">
              <a:spcBef>
                <a:spcPts val="0"/>
              </a:spcBef>
              <a:spcAft>
                <a:spcPts val="0"/>
              </a:spcAft>
              <a:buNone/>
            </a:pPr>
            <a:r>
              <a:rPr lang="en-GB">
                <a:solidFill>
                  <a:srgbClr val="1C4588"/>
                </a:solidFill>
                <a:latin typeface="Mada"/>
                <a:ea typeface="Mada"/>
                <a:cs typeface="Mada"/>
                <a:sym typeface="Mada"/>
              </a:rPr>
              <a:t>Treatment of chronic leg ulcer includes treatment of underlying cause, appropriate wound care, but skin graft is required in some cases.</a:t>
            </a:r>
            <a:endParaRPr>
              <a:solidFill>
                <a:srgbClr val="1C4588"/>
              </a:solidFill>
              <a:latin typeface="Mada"/>
              <a:ea typeface="Mada"/>
              <a:cs typeface="Mada"/>
              <a:sym typeface="Mada"/>
            </a:endParaRPr>
          </a:p>
        </p:txBody>
      </p:sp>
      <p:sp>
        <p:nvSpPr>
          <p:cNvPr id="872" name="Google Shape;872;p29"/>
          <p:cNvSpPr txBox="1"/>
          <p:nvPr/>
        </p:nvSpPr>
        <p:spPr>
          <a:xfrm>
            <a:off x="52763" y="2472063"/>
            <a:ext cx="2133300" cy="950100"/>
          </a:xfrm>
          <a:prstGeom prst="rect">
            <a:avLst/>
          </a:prstGeom>
          <a:noFill/>
          <a:ln>
            <a:noFill/>
          </a:ln>
        </p:spPr>
        <p:txBody>
          <a:bodyPr anchorCtr="0" anchor="t" bIns="91425" lIns="91425" spcFirstLastPara="1" rIns="91425" wrap="square" tIns="91425">
            <a:noAutofit/>
          </a:bodyPr>
          <a:lstStyle/>
          <a:p>
            <a:pPr indent="-171450" lvl="0" marL="179999" rtl="0" algn="l">
              <a:spcBef>
                <a:spcPts val="0"/>
              </a:spcBef>
              <a:spcAft>
                <a:spcPts val="0"/>
              </a:spcAft>
              <a:buClr>
                <a:srgbClr val="1C4588"/>
              </a:buClr>
              <a:buSzPts val="1200"/>
              <a:buFont typeface="Mada"/>
              <a:buChar char="●"/>
            </a:pPr>
            <a:r>
              <a:rPr lang="en-GB" sz="1200">
                <a:solidFill>
                  <a:srgbClr val="1C4588"/>
                </a:solidFill>
                <a:latin typeface="Mada"/>
                <a:ea typeface="Mada"/>
                <a:cs typeface="Mada"/>
                <a:sym typeface="Mada"/>
              </a:rPr>
              <a:t>Chronic wounds develop when the normal wound healing process fails to repair the tissue injury.</a:t>
            </a:r>
            <a:endParaRPr sz="1200">
              <a:solidFill>
                <a:srgbClr val="1C4588"/>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t/>
            </a:r>
            <a:endParaRPr sz="1200">
              <a:solidFill>
                <a:schemeClr val="dk1"/>
              </a:solidFill>
              <a:latin typeface="Mada"/>
              <a:ea typeface="Mada"/>
              <a:cs typeface="Mada"/>
              <a:sym typeface="Mada"/>
            </a:endParaRPr>
          </a:p>
          <a:p>
            <a:pPr indent="0" lvl="0" marL="0" rtl="0" algn="ctr">
              <a:spcBef>
                <a:spcPts val="0"/>
              </a:spcBef>
              <a:spcAft>
                <a:spcPts val="0"/>
              </a:spcAft>
              <a:buNone/>
            </a:pPr>
            <a:r>
              <a:t/>
            </a:r>
            <a:endParaRPr b="1" sz="1200">
              <a:highlight>
                <a:srgbClr val="E6F8F6"/>
              </a:highlight>
              <a:latin typeface="Mada"/>
              <a:ea typeface="Mada"/>
              <a:cs typeface="Mada"/>
              <a:sym typeface="Mada"/>
            </a:endParaRPr>
          </a:p>
        </p:txBody>
      </p:sp>
      <p:sp>
        <p:nvSpPr>
          <p:cNvPr id="873" name="Google Shape;873;p29"/>
          <p:cNvSpPr txBox="1"/>
          <p:nvPr/>
        </p:nvSpPr>
        <p:spPr>
          <a:xfrm>
            <a:off x="3605587" y="2372238"/>
            <a:ext cx="3931200" cy="322500"/>
          </a:xfrm>
          <a:prstGeom prst="rect">
            <a:avLst/>
          </a:prstGeom>
          <a:noFill/>
          <a:ln>
            <a:noFill/>
          </a:ln>
        </p:spPr>
        <p:txBody>
          <a:bodyPr anchorCtr="0" anchor="t" bIns="91425" lIns="91425" spcFirstLastPara="1" rIns="91425" wrap="square" tIns="91425">
            <a:noAutofit/>
          </a:bodyPr>
          <a:lstStyle/>
          <a:p>
            <a:pPr indent="-171450" lvl="0" marL="179999" rtl="0" algn="l">
              <a:spcBef>
                <a:spcPts val="0"/>
              </a:spcBef>
              <a:spcAft>
                <a:spcPts val="0"/>
              </a:spcAft>
              <a:buClr>
                <a:srgbClr val="1C4588"/>
              </a:buClr>
              <a:buSzPts val="1200"/>
              <a:buFont typeface="Mada"/>
              <a:buChar char="●"/>
            </a:pPr>
            <a:r>
              <a:rPr lang="en-GB" sz="1200">
                <a:solidFill>
                  <a:srgbClr val="1C4588"/>
                </a:solidFill>
                <a:latin typeface="Mada"/>
                <a:ea typeface="Mada"/>
                <a:cs typeface="Mada"/>
                <a:sym typeface="Mada"/>
              </a:rPr>
              <a:t>Several local and systemic factors are well known to retard the healing process, and results in a chronic wound.</a:t>
            </a:r>
            <a:endParaRPr sz="1200">
              <a:solidFill>
                <a:srgbClr val="1C4588"/>
              </a:solidFill>
              <a:latin typeface="Mada"/>
              <a:ea typeface="Mada"/>
              <a:cs typeface="Mada"/>
              <a:sym typeface="Mada"/>
            </a:endParaRPr>
          </a:p>
          <a:p>
            <a:pPr indent="-171450" lvl="0" marL="179999" rtl="0" algn="l">
              <a:spcBef>
                <a:spcPts val="0"/>
              </a:spcBef>
              <a:spcAft>
                <a:spcPts val="0"/>
              </a:spcAft>
              <a:buClr>
                <a:srgbClr val="1C4588"/>
              </a:buClr>
              <a:buSzPts val="1200"/>
              <a:buFont typeface="Mada"/>
              <a:buChar char="●"/>
            </a:pPr>
            <a:r>
              <a:rPr lang="en-GB" sz="1200">
                <a:solidFill>
                  <a:srgbClr val="1C4588"/>
                </a:solidFill>
                <a:latin typeface="Mada"/>
                <a:ea typeface="Mada"/>
                <a:cs typeface="Mada"/>
                <a:sym typeface="Mada"/>
              </a:rPr>
              <a:t>Judicious intervention is essential in countering these factors to enhance the normal wound healing. E.g, debridement can change the wound to an acute state or condition that will accelerate normal healing.</a:t>
            </a:r>
            <a:endParaRPr sz="1200">
              <a:solidFill>
                <a:srgbClr val="1C4588"/>
              </a:solidFill>
              <a:latin typeface="Mada"/>
              <a:ea typeface="Mada"/>
              <a:cs typeface="Mada"/>
              <a:sym typeface="Mada"/>
            </a:endParaRPr>
          </a:p>
          <a:p>
            <a:pPr indent="0" lvl="0" marL="179999" rtl="0" algn="l">
              <a:spcBef>
                <a:spcPts val="0"/>
              </a:spcBef>
              <a:spcAft>
                <a:spcPts val="0"/>
              </a:spcAft>
              <a:buNone/>
            </a:pPr>
            <a:r>
              <a:t/>
            </a:r>
            <a:endParaRPr sz="1200">
              <a:latin typeface="Mada"/>
              <a:ea typeface="Mada"/>
              <a:cs typeface="Mada"/>
              <a:sym typeface="Mada"/>
            </a:endParaRPr>
          </a:p>
        </p:txBody>
      </p:sp>
      <p:sp>
        <p:nvSpPr>
          <p:cNvPr id="874" name="Google Shape;874;p29"/>
          <p:cNvSpPr txBox="1"/>
          <p:nvPr/>
        </p:nvSpPr>
        <p:spPr>
          <a:xfrm>
            <a:off x="3420038" y="1080600"/>
            <a:ext cx="3685200" cy="950100"/>
          </a:xfrm>
          <a:prstGeom prst="rect">
            <a:avLst/>
          </a:prstGeom>
          <a:noFill/>
          <a:ln>
            <a:noFill/>
          </a:ln>
        </p:spPr>
        <p:txBody>
          <a:bodyPr anchorCtr="0" anchor="t" bIns="91425" lIns="91425" spcFirstLastPara="1" rIns="91425" wrap="square" tIns="91425">
            <a:noAutofit/>
          </a:bodyPr>
          <a:lstStyle/>
          <a:p>
            <a:pPr indent="-85725" lvl="0" marL="179999" rtl="0" algn="l">
              <a:spcBef>
                <a:spcPts val="0"/>
              </a:spcBef>
              <a:spcAft>
                <a:spcPts val="0"/>
              </a:spcAft>
              <a:buClr>
                <a:srgbClr val="1C4588"/>
              </a:buClr>
              <a:buSzPts val="1200"/>
              <a:buFont typeface="Mada"/>
              <a:buChar char="●"/>
            </a:pPr>
            <a:r>
              <a:rPr lang="en-GB" sz="1200">
                <a:solidFill>
                  <a:srgbClr val="1C4588"/>
                </a:solidFill>
                <a:latin typeface="Mada"/>
                <a:ea typeface="Mada"/>
                <a:cs typeface="Mada"/>
                <a:sym typeface="Mada"/>
              </a:rPr>
              <a:t>Debridement, cleaning, daily dressing changes, and negative pressure devices have been the main method to enhance the healing process in chronic wounds.</a:t>
            </a:r>
            <a:endParaRPr sz="1200">
              <a:solidFill>
                <a:srgbClr val="1C4588"/>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t/>
            </a:r>
            <a:endParaRPr sz="1200">
              <a:solidFill>
                <a:srgbClr val="1C4588"/>
              </a:solidFill>
              <a:latin typeface="Mada"/>
              <a:ea typeface="Mada"/>
              <a:cs typeface="Mada"/>
              <a:sym typeface="Mada"/>
            </a:endParaRPr>
          </a:p>
          <a:p>
            <a:pPr indent="0" lvl="0" marL="0" rtl="0" algn="ctr">
              <a:spcBef>
                <a:spcPts val="0"/>
              </a:spcBef>
              <a:spcAft>
                <a:spcPts val="0"/>
              </a:spcAft>
              <a:buNone/>
            </a:pPr>
            <a:r>
              <a:t/>
            </a:r>
            <a:endParaRPr b="1" sz="1200">
              <a:highlight>
                <a:srgbClr val="FFDDD2"/>
              </a:highlight>
              <a:latin typeface="Lora"/>
              <a:ea typeface="Lora"/>
              <a:cs typeface="Lora"/>
              <a:sym typeface="Lora"/>
            </a:endParaRPr>
          </a:p>
        </p:txBody>
      </p:sp>
      <p:sp>
        <p:nvSpPr>
          <p:cNvPr id="875" name="Google Shape;875;p29"/>
          <p:cNvSpPr/>
          <p:nvPr/>
        </p:nvSpPr>
        <p:spPr>
          <a:xfrm rot="1580944">
            <a:off x="1441578" y="1662911"/>
            <a:ext cx="1077349" cy="651765"/>
          </a:xfrm>
          <a:custGeom>
            <a:rect b="b" l="l" r="r" t="t"/>
            <a:pathLst>
              <a:path extrusionOk="0" h="34512" w="56756">
                <a:moveTo>
                  <a:pt x="0" y="34512"/>
                </a:moveTo>
                <a:cubicBezTo>
                  <a:pt x="4302" y="31932"/>
                  <a:pt x="925" y="24476"/>
                  <a:pt x="567" y="19472"/>
                </a:cubicBezTo>
                <a:cubicBezTo>
                  <a:pt x="69" y="12507"/>
                  <a:pt x="2825" y="2910"/>
                  <a:pt x="9364" y="459"/>
                </a:cubicBezTo>
                <a:cubicBezTo>
                  <a:pt x="17000" y="-2404"/>
                  <a:pt x="21744" y="11178"/>
                  <a:pt x="28661" y="15499"/>
                </a:cubicBezTo>
                <a:cubicBezTo>
                  <a:pt x="32932" y="18167"/>
                  <a:pt x="38925" y="15324"/>
                  <a:pt x="43702" y="16918"/>
                </a:cubicBezTo>
                <a:cubicBezTo>
                  <a:pt x="50415" y="19157"/>
                  <a:pt x="54516" y="26948"/>
                  <a:pt x="56756" y="33661"/>
                </a:cubicBezTo>
              </a:path>
            </a:pathLst>
          </a:custGeom>
          <a:noFill/>
          <a:ln cap="flat" cmpd="sng" w="9525">
            <a:solidFill>
              <a:srgbClr val="FFDDD2"/>
            </a:solidFill>
            <a:prstDash val="solid"/>
            <a:round/>
            <a:headEnd len="med" w="med" type="oval"/>
            <a:tailEnd len="med" w="med" type="none"/>
          </a:ln>
        </p:spPr>
      </p:sp>
      <p:sp>
        <p:nvSpPr>
          <p:cNvPr id="876" name="Google Shape;876;p29"/>
          <p:cNvSpPr/>
          <p:nvPr/>
        </p:nvSpPr>
        <p:spPr>
          <a:xfrm rot="-630519">
            <a:off x="2311611" y="1469361"/>
            <a:ext cx="1168574" cy="1571977"/>
          </a:xfrm>
          <a:custGeom>
            <a:rect b="b" l="l" r="r" t="t"/>
            <a:pathLst>
              <a:path extrusionOk="0" h="86875" w="65227">
                <a:moveTo>
                  <a:pt x="58590" y="0"/>
                </a:moveTo>
                <a:cubicBezTo>
                  <a:pt x="58590" y="7737"/>
                  <a:pt x="69288" y="17668"/>
                  <a:pt x="63414" y="22703"/>
                </a:cubicBezTo>
                <a:cubicBezTo>
                  <a:pt x="56725" y="28436"/>
                  <a:pt x="45796" y="23327"/>
                  <a:pt x="37022" y="24122"/>
                </a:cubicBezTo>
                <a:cubicBezTo>
                  <a:pt x="28104" y="24930"/>
                  <a:pt x="21936" y="33811"/>
                  <a:pt x="14036" y="38027"/>
                </a:cubicBezTo>
                <a:cubicBezTo>
                  <a:pt x="8757" y="40844"/>
                  <a:pt x="673" y="43419"/>
                  <a:pt x="131" y="49378"/>
                </a:cubicBezTo>
                <a:cubicBezTo>
                  <a:pt x="-395" y="55155"/>
                  <a:pt x="1794" y="63234"/>
                  <a:pt x="7226" y="65270"/>
                </a:cubicBezTo>
                <a:cubicBezTo>
                  <a:pt x="15375" y="68324"/>
                  <a:pt x="24965" y="63162"/>
                  <a:pt x="33333" y="65553"/>
                </a:cubicBezTo>
                <a:cubicBezTo>
                  <a:pt x="40251" y="67529"/>
                  <a:pt x="35864" y="82157"/>
                  <a:pt x="42414" y="85134"/>
                </a:cubicBezTo>
                <a:cubicBezTo>
                  <a:pt x="48215" y="87771"/>
                  <a:pt x="56691" y="87411"/>
                  <a:pt x="61427" y="83148"/>
                </a:cubicBezTo>
                <a:cubicBezTo>
                  <a:pt x="63936" y="80889"/>
                  <a:pt x="63414" y="76592"/>
                  <a:pt x="63414" y="73215"/>
                </a:cubicBezTo>
              </a:path>
            </a:pathLst>
          </a:custGeom>
          <a:noFill/>
          <a:ln cap="flat" cmpd="sng" w="9525">
            <a:solidFill>
              <a:srgbClr val="FFDDD2"/>
            </a:solidFill>
            <a:prstDash val="solid"/>
            <a:round/>
            <a:headEnd len="med" w="med" type="oval"/>
            <a:tailEnd len="med" w="med" type="oval"/>
          </a:ln>
        </p:spPr>
      </p:sp>
      <p:sp>
        <p:nvSpPr>
          <p:cNvPr id="877" name="Google Shape;877;p29"/>
          <p:cNvSpPr/>
          <p:nvPr/>
        </p:nvSpPr>
        <p:spPr>
          <a:xfrm>
            <a:off x="1263833" y="1898517"/>
            <a:ext cx="361986" cy="345296"/>
          </a:xfrm>
          <a:custGeom>
            <a:rect b="b" l="l" r="r" t="t"/>
            <a:pathLst>
              <a:path extrusionOk="0" h="15740" w="19229">
                <a:moveTo>
                  <a:pt x="9841" y="0"/>
                </a:moveTo>
                <a:cubicBezTo>
                  <a:pt x="9447" y="0"/>
                  <a:pt x="8949" y="157"/>
                  <a:pt x="8230" y="559"/>
                </a:cubicBezTo>
                <a:cubicBezTo>
                  <a:pt x="6692" y="1422"/>
                  <a:pt x="6016" y="2016"/>
                  <a:pt x="4225" y="2293"/>
                </a:cubicBezTo>
                <a:cubicBezTo>
                  <a:pt x="2752" y="2513"/>
                  <a:pt x="1767" y="2464"/>
                  <a:pt x="1042" y="4019"/>
                </a:cubicBezTo>
                <a:cubicBezTo>
                  <a:pt x="0" y="6282"/>
                  <a:pt x="2003" y="7698"/>
                  <a:pt x="2247" y="9807"/>
                </a:cubicBezTo>
                <a:cubicBezTo>
                  <a:pt x="2450" y="11565"/>
                  <a:pt x="1132" y="13576"/>
                  <a:pt x="2222" y="14976"/>
                </a:cubicBezTo>
                <a:cubicBezTo>
                  <a:pt x="2647" y="15522"/>
                  <a:pt x="3280" y="15740"/>
                  <a:pt x="3966" y="15740"/>
                </a:cubicBezTo>
                <a:cubicBezTo>
                  <a:pt x="4751" y="15740"/>
                  <a:pt x="5606" y="15454"/>
                  <a:pt x="6293" y="15049"/>
                </a:cubicBezTo>
                <a:cubicBezTo>
                  <a:pt x="7571" y="14292"/>
                  <a:pt x="8776" y="13201"/>
                  <a:pt x="10265" y="13169"/>
                </a:cubicBezTo>
                <a:cubicBezTo>
                  <a:pt x="10288" y="13168"/>
                  <a:pt x="10310" y="13168"/>
                  <a:pt x="10332" y="13168"/>
                </a:cubicBezTo>
                <a:cubicBezTo>
                  <a:pt x="11506" y="13168"/>
                  <a:pt x="12688" y="13827"/>
                  <a:pt x="13817" y="13827"/>
                </a:cubicBezTo>
                <a:cubicBezTo>
                  <a:pt x="14108" y="13827"/>
                  <a:pt x="14395" y="13784"/>
                  <a:pt x="14677" y="13674"/>
                </a:cubicBezTo>
                <a:cubicBezTo>
                  <a:pt x="15744" y="13258"/>
                  <a:pt x="16257" y="12037"/>
                  <a:pt x="16411" y="10906"/>
                </a:cubicBezTo>
                <a:cubicBezTo>
                  <a:pt x="16566" y="9766"/>
                  <a:pt x="16468" y="8594"/>
                  <a:pt x="16818" y="7503"/>
                </a:cubicBezTo>
                <a:cubicBezTo>
                  <a:pt x="17225" y="6241"/>
                  <a:pt x="18194" y="5232"/>
                  <a:pt x="18707" y="4011"/>
                </a:cubicBezTo>
                <a:cubicBezTo>
                  <a:pt x="19228" y="2790"/>
                  <a:pt x="19057" y="1048"/>
                  <a:pt x="17828" y="559"/>
                </a:cubicBezTo>
                <a:cubicBezTo>
                  <a:pt x="17609" y="473"/>
                  <a:pt x="17388" y="437"/>
                  <a:pt x="17166" y="437"/>
                </a:cubicBezTo>
                <a:cubicBezTo>
                  <a:pt x="15887" y="437"/>
                  <a:pt x="14559" y="1648"/>
                  <a:pt x="13288" y="1648"/>
                </a:cubicBezTo>
                <a:cubicBezTo>
                  <a:pt x="13063" y="1648"/>
                  <a:pt x="12839" y="1610"/>
                  <a:pt x="12618" y="1520"/>
                </a:cubicBezTo>
                <a:cubicBezTo>
                  <a:pt x="11156" y="936"/>
                  <a:pt x="10806" y="0"/>
                  <a:pt x="9841"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8" name="Google Shape;878;p29"/>
          <p:cNvSpPr/>
          <p:nvPr/>
        </p:nvSpPr>
        <p:spPr>
          <a:xfrm rot="1895783">
            <a:off x="3396223" y="2579145"/>
            <a:ext cx="291959" cy="321785"/>
          </a:xfrm>
          <a:custGeom>
            <a:rect b="b" l="l" r="r" t="t"/>
            <a:pathLst>
              <a:path extrusionOk="0" h="15740" w="19229">
                <a:moveTo>
                  <a:pt x="9841" y="0"/>
                </a:moveTo>
                <a:cubicBezTo>
                  <a:pt x="9447" y="0"/>
                  <a:pt x="8949" y="157"/>
                  <a:pt x="8230" y="559"/>
                </a:cubicBezTo>
                <a:cubicBezTo>
                  <a:pt x="6692" y="1422"/>
                  <a:pt x="6016" y="2016"/>
                  <a:pt x="4225" y="2293"/>
                </a:cubicBezTo>
                <a:cubicBezTo>
                  <a:pt x="2752" y="2513"/>
                  <a:pt x="1767" y="2464"/>
                  <a:pt x="1042" y="4019"/>
                </a:cubicBezTo>
                <a:cubicBezTo>
                  <a:pt x="0" y="6282"/>
                  <a:pt x="2003" y="7698"/>
                  <a:pt x="2247" y="9807"/>
                </a:cubicBezTo>
                <a:cubicBezTo>
                  <a:pt x="2450" y="11565"/>
                  <a:pt x="1132" y="13576"/>
                  <a:pt x="2222" y="14976"/>
                </a:cubicBezTo>
                <a:cubicBezTo>
                  <a:pt x="2647" y="15522"/>
                  <a:pt x="3280" y="15740"/>
                  <a:pt x="3966" y="15740"/>
                </a:cubicBezTo>
                <a:cubicBezTo>
                  <a:pt x="4751" y="15740"/>
                  <a:pt x="5606" y="15454"/>
                  <a:pt x="6293" y="15049"/>
                </a:cubicBezTo>
                <a:cubicBezTo>
                  <a:pt x="7571" y="14292"/>
                  <a:pt x="8776" y="13201"/>
                  <a:pt x="10265" y="13169"/>
                </a:cubicBezTo>
                <a:cubicBezTo>
                  <a:pt x="10288" y="13168"/>
                  <a:pt x="10310" y="13168"/>
                  <a:pt x="10332" y="13168"/>
                </a:cubicBezTo>
                <a:cubicBezTo>
                  <a:pt x="11506" y="13168"/>
                  <a:pt x="12688" y="13827"/>
                  <a:pt x="13817" y="13827"/>
                </a:cubicBezTo>
                <a:cubicBezTo>
                  <a:pt x="14108" y="13827"/>
                  <a:pt x="14395" y="13784"/>
                  <a:pt x="14677" y="13674"/>
                </a:cubicBezTo>
                <a:cubicBezTo>
                  <a:pt x="15744" y="13258"/>
                  <a:pt x="16257" y="12037"/>
                  <a:pt x="16411" y="10906"/>
                </a:cubicBezTo>
                <a:cubicBezTo>
                  <a:pt x="16566" y="9766"/>
                  <a:pt x="16468" y="8594"/>
                  <a:pt x="16818" y="7503"/>
                </a:cubicBezTo>
                <a:cubicBezTo>
                  <a:pt x="17225" y="6241"/>
                  <a:pt x="18194" y="5232"/>
                  <a:pt x="18707" y="4011"/>
                </a:cubicBezTo>
                <a:cubicBezTo>
                  <a:pt x="19228" y="2790"/>
                  <a:pt x="19057" y="1048"/>
                  <a:pt x="17828" y="559"/>
                </a:cubicBezTo>
                <a:cubicBezTo>
                  <a:pt x="17609" y="473"/>
                  <a:pt x="17388" y="437"/>
                  <a:pt x="17166" y="437"/>
                </a:cubicBezTo>
                <a:cubicBezTo>
                  <a:pt x="15887" y="437"/>
                  <a:pt x="14559" y="1648"/>
                  <a:pt x="13288" y="1648"/>
                </a:cubicBezTo>
                <a:cubicBezTo>
                  <a:pt x="13063" y="1648"/>
                  <a:pt x="12839" y="1610"/>
                  <a:pt x="12618" y="1520"/>
                </a:cubicBezTo>
                <a:cubicBezTo>
                  <a:pt x="11156" y="936"/>
                  <a:pt x="10806" y="0"/>
                  <a:pt x="9841"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9" name="Google Shape;879;p29"/>
          <p:cNvSpPr/>
          <p:nvPr/>
        </p:nvSpPr>
        <p:spPr>
          <a:xfrm rot="5203809">
            <a:off x="3022923" y="1255251"/>
            <a:ext cx="369991" cy="281902"/>
          </a:xfrm>
          <a:custGeom>
            <a:rect b="b" l="l" r="r" t="t"/>
            <a:pathLst>
              <a:path extrusionOk="0" h="15740" w="19229">
                <a:moveTo>
                  <a:pt x="9841" y="0"/>
                </a:moveTo>
                <a:cubicBezTo>
                  <a:pt x="9447" y="0"/>
                  <a:pt x="8949" y="157"/>
                  <a:pt x="8230" y="559"/>
                </a:cubicBezTo>
                <a:cubicBezTo>
                  <a:pt x="6692" y="1422"/>
                  <a:pt x="6016" y="2016"/>
                  <a:pt x="4225" y="2293"/>
                </a:cubicBezTo>
                <a:cubicBezTo>
                  <a:pt x="2752" y="2513"/>
                  <a:pt x="1767" y="2464"/>
                  <a:pt x="1042" y="4019"/>
                </a:cubicBezTo>
                <a:cubicBezTo>
                  <a:pt x="0" y="6282"/>
                  <a:pt x="2003" y="7698"/>
                  <a:pt x="2247" y="9807"/>
                </a:cubicBezTo>
                <a:cubicBezTo>
                  <a:pt x="2450" y="11565"/>
                  <a:pt x="1132" y="13576"/>
                  <a:pt x="2222" y="14976"/>
                </a:cubicBezTo>
                <a:cubicBezTo>
                  <a:pt x="2647" y="15522"/>
                  <a:pt x="3280" y="15740"/>
                  <a:pt x="3966" y="15740"/>
                </a:cubicBezTo>
                <a:cubicBezTo>
                  <a:pt x="4751" y="15740"/>
                  <a:pt x="5606" y="15454"/>
                  <a:pt x="6293" y="15049"/>
                </a:cubicBezTo>
                <a:cubicBezTo>
                  <a:pt x="7571" y="14292"/>
                  <a:pt x="8776" y="13201"/>
                  <a:pt x="10265" y="13169"/>
                </a:cubicBezTo>
                <a:cubicBezTo>
                  <a:pt x="10288" y="13168"/>
                  <a:pt x="10310" y="13168"/>
                  <a:pt x="10332" y="13168"/>
                </a:cubicBezTo>
                <a:cubicBezTo>
                  <a:pt x="11506" y="13168"/>
                  <a:pt x="12688" y="13827"/>
                  <a:pt x="13817" y="13827"/>
                </a:cubicBezTo>
                <a:cubicBezTo>
                  <a:pt x="14108" y="13827"/>
                  <a:pt x="14395" y="13784"/>
                  <a:pt x="14677" y="13674"/>
                </a:cubicBezTo>
                <a:cubicBezTo>
                  <a:pt x="15744" y="13258"/>
                  <a:pt x="16257" y="12037"/>
                  <a:pt x="16411" y="10906"/>
                </a:cubicBezTo>
                <a:cubicBezTo>
                  <a:pt x="16566" y="9766"/>
                  <a:pt x="16468" y="8594"/>
                  <a:pt x="16818" y="7503"/>
                </a:cubicBezTo>
                <a:cubicBezTo>
                  <a:pt x="17225" y="6241"/>
                  <a:pt x="18194" y="5232"/>
                  <a:pt x="18707" y="4011"/>
                </a:cubicBezTo>
                <a:cubicBezTo>
                  <a:pt x="19228" y="2790"/>
                  <a:pt x="19057" y="1048"/>
                  <a:pt x="17828" y="559"/>
                </a:cubicBezTo>
                <a:cubicBezTo>
                  <a:pt x="17609" y="473"/>
                  <a:pt x="17388" y="437"/>
                  <a:pt x="17166" y="437"/>
                </a:cubicBezTo>
                <a:cubicBezTo>
                  <a:pt x="15887" y="437"/>
                  <a:pt x="14559" y="1648"/>
                  <a:pt x="13288" y="1648"/>
                </a:cubicBezTo>
                <a:cubicBezTo>
                  <a:pt x="13063" y="1648"/>
                  <a:pt x="12839" y="1610"/>
                  <a:pt x="12618" y="1520"/>
                </a:cubicBezTo>
                <a:cubicBezTo>
                  <a:pt x="11156" y="936"/>
                  <a:pt x="10806" y="0"/>
                  <a:pt x="9841"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0" name="Google Shape;880;p29"/>
          <p:cNvSpPr txBox="1"/>
          <p:nvPr/>
        </p:nvSpPr>
        <p:spPr>
          <a:xfrm flipH="1">
            <a:off x="1081024" y="1799653"/>
            <a:ext cx="544800" cy="6240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GB" sz="1600">
                <a:solidFill>
                  <a:srgbClr val="006D77"/>
                </a:solidFill>
                <a:latin typeface="Pathway Gothic One"/>
                <a:ea typeface="Pathway Gothic One"/>
                <a:cs typeface="Pathway Gothic One"/>
                <a:sym typeface="Pathway Gothic One"/>
              </a:rPr>
              <a:t>01</a:t>
            </a:r>
            <a:endParaRPr sz="1600">
              <a:solidFill>
                <a:srgbClr val="006D77"/>
              </a:solidFill>
              <a:latin typeface="Pathway Gothic One"/>
              <a:ea typeface="Pathway Gothic One"/>
              <a:cs typeface="Pathway Gothic One"/>
              <a:sym typeface="Pathway Gothic One"/>
            </a:endParaRPr>
          </a:p>
        </p:txBody>
      </p:sp>
      <p:sp>
        <p:nvSpPr>
          <p:cNvPr id="881" name="Google Shape;881;p29"/>
          <p:cNvSpPr txBox="1"/>
          <p:nvPr/>
        </p:nvSpPr>
        <p:spPr>
          <a:xfrm flipH="1">
            <a:off x="3011900" y="1129475"/>
            <a:ext cx="1071000" cy="438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600">
                <a:solidFill>
                  <a:srgbClr val="006D77"/>
                </a:solidFill>
                <a:latin typeface="Pathway Gothic One"/>
                <a:ea typeface="Pathway Gothic One"/>
                <a:cs typeface="Pathway Gothic One"/>
                <a:sym typeface="Pathway Gothic One"/>
              </a:rPr>
              <a:t>02</a:t>
            </a:r>
            <a:endParaRPr sz="1600">
              <a:solidFill>
                <a:srgbClr val="006D77"/>
              </a:solidFill>
              <a:latin typeface="Pathway Gothic One"/>
              <a:ea typeface="Pathway Gothic One"/>
              <a:cs typeface="Pathway Gothic One"/>
              <a:sym typeface="Pathway Gothic One"/>
            </a:endParaRPr>
          </a:p>
        </p:txBody>
      </p:sp>
      <p:sp>
        <p:nvSpPr>
          <p:cNvPr id="882" name="Google Shape;882;p29"/>
          <p:cNvSpPr txBox="1"/>
          <p:nvPr/>
        </p:nvSpPr>
        <p:spPr>
          <a:xfrm flipH="1">
            <a:off x="3334150" y="2472068"/>
            <a:ext cx="682200" cy="438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600">
                <a:solidFill>
                  <a:srgbClr val="006D77"/>
                </a:solidFill>
                <a:latin typeface="Pathway Gothic One"/>
                <a:ea typeface="Pathway Gothic One"/>
                <a:cs typeface="Pathway Gothic One"/>
                <a:sym typeface="Pathway Gothic One"/>
              </a:rPr>
              <a:t>03</a:t>
            </a:r>
            <a:endParaRPr sz="1600">
              <a:solidFill>
                <a:srgbClr val="006D77"/>
              </a:solidFill>
              <a:latin typeface="Pathway Gothic One"/>
              <a:ea typeface="Pathway Gothic One"/>
              <a:cs typeface="Pathway Gothic One"/>
              <a:sym typeface="Pathway Gothic One"/>
            </a:endParaRPr>
          </a:p>
        </p:txBody>
      </p:sp>
      <p:sp>
        <p:nvSpPr>
          <p:cNvPr id="883" name="Google Shape;883;p29"/>
          <p:cNvSpPr txBox="1"/>
          <p:nvPr/>
        </p:nvSpPr>
        <p:spPr>
          <a:xfrm>
            <a:off x="354450" y="4178450"/>
            <a:ext cx="6903600" cy="1201500"/>
          </a:xfrm>
          <a:prstGeom prst="rect">
            <a:avLst/>
          </a:prstGeom>
          <a:noFill/>
          <a:ln>
            <a:noFill/>
          </a:ln>
        </p:spPr>
        <p:txBody>
          <a:bodyPr anchorCtr="0" anchor="t" bIns="91425" lIns="91425" spcFirstLastPara="1" rIns="91425" wrap="square" tIns="91425">
            <a:noAutofit/>
          </a:bodyPr>
          <a:lstStyle/>
          <a:p>
            <a:pPr indent="-171450" lvl="0" marL="269999" rtl="0" algn="l">
              <a:spcBef>
                <a:spcPts val="0"/>
              </a:spcBef>
              <a:spcAft>
                <a:spcPts val="0"/>
              </a:spcAft>
              <a:buClr>
                <a:srgbClr val="1C4588"/>
              </a:buClr>
              <a:buSzPts val="1200"/>
              <a:buFont typeface="Mada"/>
              <a:buChar char="●"/>
            </a:pPr>
            <a:r>
              <a:rPr lang="en-GB" sz="1200">
                <a:solidFill>
                  <a:srgbClr val="1C4588"/>
                </a:solidFill>
                <a:latin typeface="Mada"/>
                <a:ea typeface="Mada"/>
                <a:cs typeface="Mada"/>
                <a:sym typeface="Mada"/>
              </a:rPr>
              <a:t>An ulcer is a break in the epithelial continuity. </a:t>
            </a:r>
            <a:endParaRPr sz="1200">
              <a:solidFill>
                <a:srgbClr val="1C4588"/>
              </a:solidFill>
              <a:latin typeface="Mada"/>
              <a:ea typeface="Mada"/>
              <a:cs typeface="Mada"/>
              <a:sym typeface="Mada"/>
            </a:endParaRPr>
          </a:p>
          <a:p>
            <a:pPr indent="-171450" lvl="0" marL="269999" rtl="0" algn="l">
              <a:spcBef>
                <a:spcPts val="0"/>
              </a:spcBef>
              <a:spcAft>
                <a:spcPts val="0"/>
              </a:spcAft>
              <a:buClr>
                <a:srgbClr val="1C4588"/>
              </a:buClr>
              <a:buSzPts val="1200"/>
              <a:buFont typeface="Mada"/>
              <a:buChar char="●"/>
            </a:pPr>
            <a:r>
              <a:rPr lang="en-GB" sz="1200">
                <a:solidFill>
                  <a:srgbClr val="1C4588"/>
                </a:solidFill>
                <a:latin typeface="Mada"/>
                <a:ea typeface="Mada"/>
                <a:cs typeface="Mada"/>
                <a:sym typeface="Mada"/>
              </a:rPr>
              <a:t>The persistent inflammatory phase of wound healing results in overgrowth of the granulation tissues and attempt of wound healing by scarring with fibrotic ulcer margin.</a:t>
            </a:r>
            <a:endParaRPr sz="1200">
              <a:solidFill>
                <a:srgbClr val="1C4588"/>
              </a:solidFill>
              <a:latin typeface="Mada"/>
              <a:ea typeface="Mada"/>
              <a:cs typeface="Mada"/>
              <a:sym typeface="Mada"/>
            </a:endParaRPr>
          </a:p>
          <a:p>
            <a:pPr indent="-171450" lvl="0" marL="269999" rtl="0" algn="l">
              <a:spcBef>
                <a:spcPts val="0"/>
              </a:spcBef>
              <a:spcAft>
                <a:spcPts val="0"/>
              </a:spcAft>
              <a:buClr>
                <a:srgbClr val="1C4588"/>
              </a:buClr>
              <a:buSzPts val="1200"/>
              <a:buFont typeface="Mada"/>
              <a:buChar char="●"/>
            </a:pPr>
            <a:r>
              <a:rPr lang="en-GB" sz="1200">
                <a:solidFill>
                  <a:srgbClr val="1C4588"/>
                </a:solidFill>
                <a:latin typeface="Mada"/>
                <a:ea typeface="Mada"/>
                <a:cs typeface="Mada"/>
                <a:sym typeface="Mada"/>
              </a:rPr>
              <a:t>Necrotic tissue is in the ulcer floor is called “Eschar” whereas yellowish soft material are called “Slough”.</a:t>
            </a:r>
            <a:endParaRPr sz="1200">
              <a:solidFill>
                <a:srgbClr val="1C4588"/>
              </a:solidFill>
              <a:latin typeface="Mada"/>
              <a:ea typeface="Mada"/>
              <a:cs typeface="Mada"/>
              <a:sym typeface="Mada"/>
            </a:endParaRPr>
          </a:p>
          <a:p>
            <a:pPr indent="0" lvl="0" marL="269999" rtl="0" algn="l">
              <a:spcBef>
                <a:spcPts val="0"/>
              </a:spcBef>
              <a:spcAft>
                <a:spcPts val="0"/>
              </a:spcAft>
              <a:buNone/>
            </a:pPr>
            <a:r>
              <a:t/>
            </a:r>
            <a:endParaRPr sz="1200">
              <a:solidFill>
                <a:srgbClr val="1C4588"/>
              </a:solidFill>
              <a:latin typeface="Mada"/>
              <a:ea typeface="Mada"/>
              <a:cs typeface="Mada"/>
              <a:sym typeface="Mada"/>
            </a:endParaRPr>
          </a:p>
          <a:p>
            <a:pPr indent="-184150" lvl="0" marL="269999" rtl="0" algn="l">
              <a:spcBef>
                <a:spcPts val="0"/>
              </a:spcBef>
              <a:spcAft>
                <a:spcPts val="0"/>
              </a:spcAft>
              <a:buClr>
                <a:srgbClr val="1C4588"/>
              </a:buClr>
              <a:buSzPts val="1400"/>
              <a:buFont typeface="Mada"/>
              <a:buChar char="●"/>
            </a:pPr>
            <a:r>
              <a:rPr lang="en-GB">
                <a:solidFill>
                  <a:srgbClr val="1C4588"/>
                </a:solidFill>
                <a:latin typeface="Mada"/>
                <a:ea typeface="Mada"/>
                <a:cs typeface="Mada"/>
                <a:sym typeface="Mada"/>
              </a:rPr>
              <a:t>Etiologies of leg ulcers:</a:t>
            </a:r>
            <a:endParaRPr>
              <a:solidFill>
                <a:srgbClr val="1C4588"/>
              </a:solidFill>
              <a:latin typeface="Mada"/>
              <a:ea typeface="Mada"/>
              <a:cs typeface="Mada"/>
              <a:sym typeface="Mada"/>
            </a:endParaRPr>
          </a:p>
          <a:p>
            <a:pPr indent="0" lvl="0" marL="0" rtl="0" algn="l">
              <a:spcBef>
                <a:spcPts val="0"/>
              </a:spcBef>
              <a:spcAft>
                <a:spcPts val="0"/>
              </a:spcAft>
              <a:buNone/>
            </a:pPr>
            <a:r>
              <a:t/>
            </a:r>
            <a:endParaRPr sz="1200">
              <a:latin typeface="Mada"/>
              <a:ea typeface="Mada"/>
              <a:cs typeface="Mada"/>
              <a:sym typeface="Mada"/>
            </a:endParaRPr>
          </a:p>
        </p:txBody>
      </p:sp>
      <p:sp>
        <p:nvSpPr>
          <p:cNvPr id="884" name="Google Shape;884;p29"/>
          <p:cNvSpPr txBox="1"/>
          <p:nvPr/>
        </p:nvSpPr>
        <p:spPr>
          <a:xfrm>
            <a:off x="256213" y="5985575"/>
            <a:ext cx="3254700" cy="1068900"/>
          </a:xfrm>
          <a:prstGeom prst="rect">
            <a:avLst/>
          </a:prstGeom>
          <a:noFill/>
          <a:ln cap="flat" cmpd="sng" w="9525">
            <a:solidFill>
              <a:srgbClr val="E29578"/>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1200">
              <a:solidFill>
                <a:srgbClr val="6AA84F"/>
              </a:solidFill>
              <a:latin typeface="Mada"/>
              <a:ea typeface="Mada"/>
              <a:cs typeface="Mada"/>
              <a:sym typeface="Mada"/>
            </a:endParaRPr>
          </a:p>
        </p:txBody>
      </p:sp>
      <p:sp>
        <p:nvSpPr>
          <p:cNvPr id="885" name="Google Shape;885;p29"/>
          <p:cNvSpPr txBox="1"/>
          <p:nvPr/>
        </p:nvSpPr>
        <p:spPr>
          <a:xfrm>
            <a:off x="280363" y="6136225"/>
            <a:ext cx="3254700" cy="753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200">
                <a:solidFill>
                  <a:srgbClr val="1C4588"/>
                </a:solidFill>
                <a:latin typeface="Mada"/>
                <a:ea typeface="Mada"/>
                <a:cs typeface="Mada"/>
                <a:sym typeface="Mada"/>
              </a:rPr>
              <a:t>The usual site is above the medial malleolus. It results from venous hypertension due to varicose veins or deep vein thrombosis.</a:t>
            </a:r>
            <a:endParaRPr sz="1200">
              <a:solidFill>
                <a:srgbClr val="1C4588"/>
              </a:solidFill>
              <a:latin typeface="Mada"/>
              <a:ea typeface="Mada"/>
              <a:cs typeface="Mada"/>
              <a:sym typeface="Mada"/>
            </a:endParaRPr>
          </a:p>
        </p:txBody>
      </p:sp>
      <p:sp>
        <p:nvSpPr>
          <p:cNvPr id="886" name="Google Shape;886;p29"/>
          <p:cNvSpPr/>
          <p:nvPr/>
        </p:nvSpPr>
        <p:spPr>
          <a:xfrm>
            <a:off x="449500" y="5711463"/>
            <a:ext cx="3254792" cy="468691"/>
          </a:xfrm>
          <a:custGeom>
            <a:rect b="b" l="l" r="r" t="t"/>
            <a:pathLst>
              <a:path extrusionOk="0" h="15999" w="42683">
                <a:moveTo>
                  <a:pt x="21730" y="2233"/>
                </a:moveTo>
                <a:cubicBezTo>
                  <a:pt x="21780" y="2258"/>
                  <a:pt x="21805" y="2283"/>
                  <a:pt x="21830" y="2308"/>
                </a:cubicBezTo>
                <a:cubicBezTo>
                  <a:pt x="21780" y="2283"/>
                  <a:pt x="21730" y="2258"/>
                  <a:pt x="21680" y="2258"/>
                </a:cubicBezTo>
                <a:cubicBezTo>
                  <a:pt x="21705" y="2233"/>
                  <a:pt x="21730" y="2233"/>
                  <a:pt x="21730" y="2233"/>
                </a:cubicBezTo>
                <a:close/>
                <a:moveTo>
                  <a:pt x="18597" y="3662"/>
                </a:moveTo>
                <a:cubicBezTo>
                  <a:pt x="18622" y="3662"/>
                  <a:pt x="18597" y="3687"/>
                  <a:pt x="18597" y="3687"/>
                </a:cubicBezTo>
                <a:lnTo>
                  <a:pt x="18572" y="3687"/>
                </a:lnTo>
                <a:cubicBezTo>
                  <a:pt x="18597" y="3687"/>
                  <a:pt x="18597" y="3662"/>
                  <a:pt x="18597" y="3662"/>
                </a:cubicBezTo>
                <a:close/>
                <a:moveTo>
                  <a:pt x="36567" y="3887"/>
                </a:moveTo>
                <a:lnTo>
                  <a:pt x="36567" y="3887"/>
                </a:lnTo>
                <a:cubicBezTo>
                  <a:pt x="36476" y="3924"/>
                  <a:pt x="36397" y="3947"/>
                  <a:pt x="36323" y="3947"/>
                </a:cubicBezTo>
                <a:cubicBezTo>
                  <a:pt x="36295" y="3947"/>
                  <a:pt x="36268" y="3944"/>
                  <a:pt x="36241" y="3937"/>
                </a:cubicBezTo>
                <a:cubicBezTo>
                  <a:pt x="36367" y="3937"/>
                  <a:pt x="36467" y="3912"/>
                  <a:pt x="36567" y="3887"/>
                </a:cubicBezTo>
                <a:close/>
                <a:moveTo>
                  <a:pt x="5439" y="6293"/>
                </a:moveTo>
                <a:cubicBezTo>
                  <a:pt x="5439" y="6293"/>
                  <a:pt x="5439" y="6318"/>
                  <a:pt x="5414" y="6318"/>
                </a:cubicBezTo>
                <a:cubicBezTo>
                  <a:pt x="5414" y="6318"/>
                  <a:pt x="5414" y="6293"/>
                  <a:pt x="5414" y="6293"/>
                </a:cubicBezTo>
                <a:close/>
                <a:moveTo>
                  <a:pt x="23172" y="7054"/>
                </a:moveTo>
                <a:cubicBezTo>
                  <a:pt x="23191" y="7054"/>
                  <a:pt x="23212" y="7059"/>
                  <a:pt x="23234" y="7070"/>
                </a:cubicBezTo>
                <a:cubicBezTo>
                  <a:pt x="23309" y="7095"/>
                  <a:pt x="23384" y="7120"/>
                  <a:pt x="23459" y="7120"/>
                </a:cubicBezTo>
                <a:cubicBezTo>
                  <a:pt x="23334" y="7196"/>
                  <a:pt x="23209" y="7271"/>
                  <a:pt x="23083" y="7396"/>
                </a:cubicBezTo>
                <a:cubicBezTo>
                  <a:pt x="23083" y="7346"/>
                  <a:pt x="23083" y="7271"/>
                  <a:pt x="23083" y="7196"/>
                </a:cubicBezTo>
                <a:cubicBezTo>
                  <a:pt x="23064" y="7117"/>
                  <a:pt x="23105" y="7054"/>
                  <a:pt x="23172" y="7054"/>
                </a:cubicBezTo>
                <a:close/>
                <a:moveTo>
                  <a:pt x="5615" y="8624"/>
                </a:moveTo>
                <a:cubicBezTo>
                  <a:pt x="5690" y="8674"/>
                  <a:pt x="5740" y="8699"/>
                  <a:pt x="5690" y="8749"/>
                </a:cubicBezTo>
                <a:cubicBezTo>
                  <a:pt x="5665" y="8724"/>
                  <a:pt x="5640" y="8674"/>
                  <a:pt x="5615" y="8624"/>
                </a:cubicBezTo>
                <a:close/>
                <a:moveTo>
                  <a:pt x="23159" y="9201"/>
                </a:moveTo>
                <a:cubicBezTo>
                  <a:pt x="23159" y="9201"/>
                  <a:pt x="23134" y="9226"/>
                  <a:pt x="23134" y="9226"/>
                </a:cubicBezTo>
                <a:cubicBezTo>
                  <a:pt x="23134" y="9226"/>
                  <a:pt x="23109" y="9201"/>
                  <a:pt x="23109" y="9201"/>
                </a:cubicBezTo>
                <a:close/>
                <a:moveTo>
                  <a:pt x="39700" y="9226"/>
                </a:moveTo>
                <a:cubicBezTo>
                  <a:pt x="39700" y="9251"/>
                  <a:pt x="39700" y="9276"/>
                  <a:pt x="39675" y="9301"/>
                </a:cubicBezTo>
                <a:cubicBezTo>
                  <a:pt x="39675" y="9276"/>
                  <a:pt x="39700" y="9251"/>
                  <a:pt x="39700" y="9226"/>
                </a:cubicBezTo>
                <a:close/>
                <a:moveTo>
                  <a:pt x="16016" y="9401"/>
                </a:moveTo>
                <a:cubicBezTo>
                  <a:pt x="15991" y="9401"/>
                  <a:pt x="15991" y="9426"/>
                  <a:pt x="15991" y="9426"/>
                </a:cubicBezTo>
                <a:cubicBezTo>
                  <a:pt x="15991" y="9401"/>
                  <a:pt x="15991" y="9401"/>
                  <a:pt x="15991" y="9401"/>
                </a:cubicBezTo>
                <a:close/>
                <a:moveTo>
                  <a:pt x="36868" y="11231"/>
                </a:moveTo>
                <a:cubicBezTo>
                  <a:pt x="36868" y="11231"/>
                  <a:pt x="36868" y="11256"/>
                  <a:pt x="36843" y="11256"/>
                </a:cubicBezTo>
                <a:cubicBezTo>
                  <a:pt x="36843" y="11256"/>
                  <a:pt x="36843" y="11231"/>
                  <a:pt x="36843" y="11231"/>
                </a:cubicBezTo>
                <a:close/>
                <a:moveTo>
                  <a:pt x="1956" y="11256"/>
                </a:moveTo>
                <a:cubicBezTo>
                  <a:pt x="1956" y="11281"/>
                  <a:pt x="1956" y="11331"/>
                  <a:pt x="1930" y="11356"/>
                </a:cubicBezTo>
                <a:cubicBezTo>
                  <a:pt x="1930" y="11306"/>
                  <a:pt x="1930" y="11281"/>
                  <a:pt x="1956" y="11256"/>
                </a:cubicBezTo>
                <a:close/>
                <a:moveTo>
                  <a:pt x="26617" y="11481"/>
                </a:moveTo>
                <a:cubicBezTo>
                  <a:pt x="26667" y="11481"/>
                  <a:pt x="26667" y="11531"/>
                  <a:pt x="26667" y="11582"/>
                </a:cubicBezTo>
                <a:cubicBezTo>
                  <a:pt x="26642" y="11607"/>
                  <a:pt x="26642" y="11632"/>
                  <a:pt x="26617" y="11657"/>
                </a:cubicBezTo>
                <a:cubicBezTo>
                  <a:pt x="26617" y="11590"/>
                  <a:pt x="26617" y="11543"/>
                  <a:pt x="26617" y="11481"/>
                </a:cubicBezTo>
                <a:close/>
                <a:moveTo>
                  <a:pt x="11003" y="11882"/>
                </a:moveTo>
                <a:cubicBezTo>
                  <a:pt x="11003" y="11882"/>
                  <a:pt x="11003" y="11882"/>
                  <a:pt x="10978" y="11907"/>
                </a:cubicBezTo>
                <a:cubicBezTo>
                  <a:pt x="10978" y="11882"/>
                  <a:pt x="10978" y="11882"/>
                  <a:pt x="10978" y="11882"/>
                </a:cubicBezTo>
                <a:close/>
                <a:moveTo>
                  <a:pt x="30721" y="12446"/>
                </a:moveTo>
                <a:cubicBezTo>
                  <a:pt x="30753" y="12446"/>
                  <a:pt x="30778" y="12459"/>
                  <a:pt x="30803" y="12484"/>
                </a:cubicBezTo>
                <a:cubicBezTo>
                  <a:pt x="30753" y="12559"/>
                  <a:pt x="30677" y="12659"/>
                  <a:pt x="30602" y="12759"/>
                </a:cubicBezTo>
                <a:cubicBezTo>
                  <a:pt x="30527" y="12684"/>
                  <a:pt x="30427" y="12609"/>
                  <a:pt x="30602" y="12484"/>
                </a:cubicBezTo>
                <a:cubicBezTo>
                  <a:pt x="30652" y="12459"/>
                  <a:pt x="30690" y="12446"/>
                  <a:pt x="30721" y="12446"/>
                </a:cubicBezTo>
                <a:close/>
                <a:moveTo>
                  <a:pt x="9374" y="12785"/>
                </a:moveTo>
                <a:cubicBezTo>
                  <a:pt x="9365" y="12794"/>
                  <a:pt x="9359" y="12803"/>
                  <a:pt x="9355" y="12811"/>
                </a:cubicBezTo>
                <a:lnTo>
                  <a:pt x="9355" y="12811"/>
                </a:lnTo>
                <a:cubicBezTo>
                  <a:pt x="9359" y="12810"/>
                  <a:pt x="9365" y="12810"/>
                  <a:pt x="9374" y="12810"/>
                </a:cubicBezTo>
                <a:cubicBezTo>
                  <a:pt x="9349" y="12810"/>
                  <a:pt x="9349" y="12834"/>
                  <a:pt x="9349" y="12835"/>
                </a:cubicBezTo>
                <a:lnTo>
                  <a:pt x="9349" y="12835"/>
                </a:lnTo>
                <a:cubicBezTo>
                  <a:pt x="9349" y="12834"/>
                  <a:pt x="9349" y="12824"/>
                  <a:pt x="9355" y="12811"/>
                </a:cubicBezTo>
                <a:lnTo>
                  <a:pt x="9355" y="12811"/>
                </a:lnTo>
                <a:cubicBezTo>
                  <a:pt x="9349" y="12813"/>
                  <a:pt x="9349" y="12819"/>
                  <a:pt x="9349" y="12835"/>
                </a:cubicBezTo>
                <a:cubicBezTo>
                  <a:pt x="9349" y="12810"/>
                  <a:pt x="9349" y="12810"/>
                  <a:pt x="9349" y="12785"/>
                </a:cubicBezTo>
                <a:close/>
                <a:moveTo>
                  <a:pt x="22808" y="12910"/>
                </a:moveTo>
                <a:cubicBezTo>
                  <a:pt x="22808" y="12910"/>
                  <a:pt x="22808" y="12935"/>
                  <a:pt x="22808" y="12935"/>
                </a:cubicBezTo>
                <a:cubicBezTo>
                  <a:pt x="22808" y="12935"/>
                  <a:pt x="22808" y="12910"/>
                  <a:pt x="22783" y="12910"/>
                </a:cubicBezTo>
                <a:close/>
                <a:moveTo>
                  <a:pt x="23058" y="13035"/>
                </a:moveTo>
                <a:cubicBezTo>
                  <a:pt x="23058" y="13035"/>
                  <a:pt x="23058" y="13060"/>
                  <a:pt x="23083" y="13060"/>
                </a:cubicBezTo>
                <a:lnTo>
                  <a:pt x="22983" y="13060"/>
                </a:lnTo>
                <a:cubicBezTo>
                  <a:pt x="23008" y="13060"/>
                  <a:pt x="23033" y="13035"/>
                  <a:pt x="23058" y="13035"/>
                </a:cubicBezTo>
                <a:close/>
                <a:moveTo>
                  <a:pt x="25383" y="1"/>
                </a:moveTo>
                <a:cubicBezTo>
                  <a:pt x="25327" y="1"/>
                  <a:pt x="25270" y="3"/>
                  <a:pt x="25214" y="3"/>
                </a:cubicBezTo>
                <a:lnTo>
                  <a:pt x="20377" y="3"/>
                </a:lnTo>
                <a:cubicBezTo>
                  <a:pt x="20352" y="53"/>
                  <a:pt x="20327" y="78"/>
                  <a:pt x="20352" y="103"/>
                </a:cubicBezTo>
                <a:lnTo>
                  <a:pt x="20302" y="103"/>
                </a:lnTo>
                <a:cubicBezTo>
                  <a:pt x="20201" y="128"/>
                  <a:pt x="20101" y="128"/>
                  <a:pt x="19976" y="128"/>
                </a:cubicBezTo>
                <a:cubicBezTo>
                  <a:pt x="19951" y="103"/>
                  <a:pt x="19850" y="78"/>
                  <a:pt x="19775" y="53"/>
                </a:cubicBezTo>
                <a:cubicBezTo>
                  <a:pt x="19662" y="59"/>
                  <a:pt x="19550" y="60"/>
                  <a:pt x="19437" y="60"/>
                </a:cubicBezTo>
                <a:cubicBezTo>
                  <a:pt x="19324" y="60"/>
                  <a:pt x="19211" y="59"/>
                  <a:pt x="19098" y="59"/>
                </a:cubicBezTo>
                <a:cubicBezTo>
                  <a:pt x="18873" y="59"/>
                  <a:pt x="18647" y="65"/>
                  <a:pt x="18422" y="103"/>
                </a:cubicBezTo>
                <a:cubicBezTo>
                  <a:pt x="17946" y="128"/>
                  <a:pt x="17494" y="128"/>
                  <a:pt x="17018" y="128"/>
                </a:cubicBezTo>
                <a:cubicBezTo>
                  <a:pt x="16913" y="185"/>
                  <a:pt x="16802" y="199"/>
                  <a:pt x="16690" y="199"/>
                </a:cubicBezTo>
                <a:cubicBezTo>
                  <a:pt x="16567" y="199"/>
                  <a:pt x="16442" y="182"/>
                  <a:pt x="16319" y="182"/>
                </a:cubicBezTo>
                <a:cubicBezTo>
                  <a:pt x="16207" y="182"/>
                  <a:pt x="16096" y="196"/>
                  <a:pt x="15991" y="253"/>
                </a:cubicBezTo>
                <a:cubicBezTo>
                  <a:pt x="15961" y="224"/>
                  <a:pt x="15932" y="212"/>
                  <a:pt x="15903" y="212"/>
                </a:cubicBezTo>
                <a:cubicBezTo>
                  <a:pt x="15882" y="212"/>
                  <a:pt x="15861" y="218"/>
                  <a:pt x="15840" y="228"/>
                </a:cubicBezTo>
                <a:cubicBezTo>
                  <a:pt x="15565" y="253"/>
                  <a:pt x="15264" y="253"/>
                  <a:pt x="14988" y="278"/>
                </a:cubicBezTo>
                <a:cubicBezTo>
                  <a:pt x="14896" y="312"/>
                  <a:pt x="14804" y="320"/>
                  <a:pt x="14712" y="320"/>
                </a:cubicBezTo>
                <a:cubicBezTo>
                  <a:pt x="14621" y="320"/>
                  <a:pt x="14529" y="312"/>
                  <a:pt x="14437" y="312"/>
                </a:cubicBezTo>
                <a:cubicBezTo>
                  <a:pt x="14345" y="312"/>
                  <a:pt x="14253" y="320"/>
                  <a:pt x="14161" y="353"/>
                </a:cubicBezTo>
                <a:cubicBezTo>
                  <a:pt x="13910" y="378"/>
                  <a:pt x="13685" y="378"/>
                  <a:pt x="13434" y="404"/>
                </a:cubicBezTo>
                <a:cubicBezTo>
                  <a:pt x="13322" y="454"/>
                  <a:pt x="13202" y="454"/>
                  <a:pt x="13083" y="454"/>
                </a:cubicBezTo>
                <a:cubicBezTo>
                  <a:pt x="12964" y="454"/>
                  <a:pt x="12845" y="454"/>
                  <a:pt x="12733" y="504"/>
                </a:cubicBezTo>
                <a:cubicBezTo>
                  <a:pt x="12582" y="504"/>
                  <a:pt x="12407" y="504"/>
                  <a:pt x="12256" y="529"/>
                </a:cubicBezTo>
                <a:cubicBezTo>
                  <a:pt x="12164" y="580"/>
                  <a:pt x="12072" y="589"/>
                  <a:pt x="11980" y="589"/>
                </a:cubicBezTo>
                <a:cubicBezTo>
                  <a:pt x="11927" y="589"/>
                  <a:pt x="11874" y="586"/>
                  <a:pt x="11821" y="586"/>
                </a:cubicBezTo>
                <a:cubicBezTo>
                  <a:pt x="11740" y="586"/>
                  <a:pt x="11660" y="593"/>
                  <a:pt x="11580" y="629"/>
                </a:cubicBezTo>
                <a:cubicBezTo>
                  <a:pt x="10728" y="729"/>
                  <a:pt x="9900" y="905"/>
                  <a:pt x="9023" y="905"/>
                </a:cubicBezTo>
                <a:cubicBezTo>
                  <a:pt x="8948" y="967"/>
                  <a:pt x="8854" y="967"/>
                  <a:pt x="8763" y="967"/>
                </a:cubicBezTo>
                <a:cubicBezTo>
                  <a:pt x="8672" y="967"/>
                  <a:pt x="8585" y="967"/>
                  <a:pt x="8522" y="1030"/>
                </a:cubicBezTo>
                <a:lnTo>
                  <a:pt x="8497" y="1030"/>
                </a:lnTo>
                <a:cubicBezTo>
                  <a:pt x="8482" y="1001"/>
                  <a:pt x="8459" y="989"/>
                  <a:pt x="8427" y="989"/>
                </a:cubicBezTo>
                <a:cubicBezTo>
                  <a:pt x="8405" y="989"/>
                  <a:pt x="8378" y="995"/>
                  <a:pt x="8347" y="1005"/>
                </a:cubicBezTo>
                <a:cubicBezTo>
                  <a:pt x="8196" y="1030"/>
                  <a:pt x="8021" y="1030"/>
                  <a:pt x="7870" y="1055"/>
                </a:cubicBezTo>
                <a:cubicBezTo>
                  <a:pt x="7820" y="1055"/>
                  <a:pt x="7795" y="1080"/>
                  <a:pt x="7795" y="1155"/>
                </a:cubicBezTo>
                <a:cubicBezTo>
                  <a:pt x="7685" y="1114"/>
                  <a:pt x="7574" y="1095"/>
                  <a:pt x="7464" y="1095"/>
                </a:cubicBezTo>
                <a:cubicBezTo>
                  <a:pt x="7374" y="1095"/>
                  <a:pt x="7284" y="1108"/>
                  <a:pt x="7194" y="1130"/>
                </a:cubicBezTo>
                <a:cubicBezTo>
                  <a:pt x="6442" y="1155"/>
                  <a:pt x="5690" y="1155"/>
                  <a:pt x="4913" y="1155"/>
                </a:cubicBezTo>
                <a:cubicBezTo>
                  <a:pt x="4537" y="1180"/>
                  <a:pt x="4537" y="1180"/>
                  <a:pt x="4637" y="1556"/>
                </a:cubicBezTo>
                <a:cubicBezTo>
                  <a:pt x="4550" y="1669"/>
                  <a:pt x="4443" y="1694"/>
                  <a:pt x="4330" y="1694"/>
                </a:cubicBezTo>
                <a:cubicBezTo>
                  <a:pt x="4240" y="1694"/>
                  <a:pt x="4146" y="1678"/>
                  <a:pt x="4054" y="1678"/>
                </a:cubicBezTo>
                <a:cubicBezTo>
                  <a:pt x="4031" y="1678"/>
                  <a:pt x="4008" y="1679"/>
                  <a:pt x="3986" y="1682"/>
                </a:cubicBezTo>
                <a:cubicBezTo>
                  <a:pt x="3915" y="1692"/>
                  <a:pt x="3844" y="1695"/>
                  <a:pt x="3773" y="1695"/>
                </a:cubicBezTo>
                <a:cubicBezTo>
                  <a:pt x="3665" y="1695"/>
                  <a:pt x="3557" y="1688"/>
                  <a:pt x="3450" y="1688"/>
                </a:cubicBezTo>
                <a:cubicBezTo>
                  <a:pt x="3271" y="1688"/>
                  <a:pt x="3096" y="1707"/>
                  <a:pt x="2933" y="1807"/>
                </a:cubicBezTo>
                <a:cubicBezTo>
                  <a:pt x="2816" y="1807"/>
                  <a:pt x="2699" y="1796"/>
                  <a:pt x="2590" y="1796"/>
                </a:cubicBezTo>
                <a:cubicBezTo>
                  <a:pt x="2535" y="1796"/>
                  <a:pt x="2482" y="1799"/>
                  <a:pt x="2432" y="1807"/>
                </a:cubicBezTo>
                <a:cubicBezTo>
                  <a:pt x="1179" y="2058"/>
                  <a:pt x="552" y="2033"/>
                  <a:pt x="326" y="3486"/>
                </a:cubicBezTo>
                <a:cubicBezTo>
                  <a:pt x="201" y="4063"/>
                  <a:pt x="377" y="4639"/>
                  <a:pt x="226" y="5216"/>
                </a:cubicBezTo>
                <a:lnTo>
                  <a:pt x="201" y="5541"/>
                </a:lnTo>
                <a:cubicBezTo>
                  <a:pt x="101" y="5767"/>
                  <a:pt x="226" y="6018"/>
                  <a:pt x="101" y="6218"/>
                </a:cubicBezTo>
                <a:cubicBezTo>
                  <a:pt x="101" y="6343"/>
                  <a:pt x="76" y="6469"/>
                  <a:pt x="76" y="6594"/>
                </a:cubicBezTo>
                <a:cubicBezTo>
                  <a:pt x="1" y="7045"/>
                  <a:pt x="1" y="7521"/>
                  <a:pt x="76" y="7998"/>
                </a:cubicBezTo>
                <a:cubicBezTo>
                  <a:pt x="76" y="8148"/>
                  <a:pt x="101" y="8298"/>
                  <a:pt x="101" y="8474"/>
                </a:cubicBezTo>
                <a:cubicBezTo>
                  <a:pt x="226" y="8724"/>
                  <a:pt x="76" y="9025"/>
                  <a:pt x="201" y="9276"/>
                </a:cubicBezTo>
                <a:cubicBezTo>
                  <a:pt x="502" y="10704"/>
                  <a:pt x="828" y="12083"/>
                  <a:pt x="1354" y="13436"/>
                </a:cubicBezTo>
                <a:cubicBezTo>
                  <a:pt x="1680" y="14263"/>
                  <a:pt x="2281" y="14765"/>
                  <a:pt x="3184" y="14840"/>
                </a:cubicBezTo>
                <a:cubicBezTo>
                  <a:pt x="3296" y="14902"/>
                  <a:pt x="3415" y="14902"/>
                  <a:pt x="3534" y="14902"/>
                </a:cubicBezTo>
                <a:cubicBezTo>
                  <a:pt x="3654" y="14902"/>
                  <a:pt x="3773" y="14902"/>
                  <a:pt x="3885" y="14965"/>
                </a:cubicBezTo>
                <a:lnTo>
                  <a:pt x="4086" y="14965"/>
                </a:lnTo>
                <a:cubicBezTo>
                  <a:pt x="4249" y="15019"/>
                  <a:pt x="4412" y="15031"/>
                  <a:pt x="4574" y="15031"/>
                </a:cubicBezTo>
                <a:cubicBezTo>
                  <a:pt x="4698" y="15031"/>
                  <a:pt x="4821" y="15024"/>
                  <a:pt x="4944" y="15024"/>
                </a:cubicBezTo>
                <a:cubicBezTo>
                  <a:pt x="5103" y="15024"/>
                  <a:pt x="5260" y="15036"/>
                  <a:pt x="5414" y="15090"/>
                </a:cubicBezTo>
                <a:cubicBezTo>
                  <a:pt x="5615" y="15090"/>
                  <a:pt x="5815" y="15090"/>
                  <a:pt x="6016" y="15115"/>
                </a:cubicBezTo>
                <a:cubicBezTo>
                  <a:pt x="6041" y="15166"/>
                  <a:pt x="6041" y="15191"/>
                  <a:pt x="6041" y="15241"/>
                </a:cubicBezTo>
                <a:cubicBezTo>
                  <a:pt x="5765" y="15391"/>
                  <a:pt x="5815" y="15617"/>
                  <a:pt x="5890" y="15867"/>
                </a:cubicBezTo>
                <a:cubicBezTo>
                  <a:pt x="6038" y="15972"/>
                  <a:pt x="6194" y="15998"/>
                  <a:pt x="6353" y="15998"/>
                </a:cubicBezTo>
                <a:cubicBezTo>
                  <a:pt x="6506" y="15998"/>
                  <a:pt x="6661" y="15975"/>
                  <a:pt x="6815" y="15975"/>
                </a:cubicBezTo>
                <a:cubicBezTo>
                  <a:pt x="6883" y="15975"/>
                  <a:pt x="6951" y="15979"/>
                  <a:pt x="7018" y="15993"/>
                </a:cubicBezTo>
                <a:cubicBezTo>
                  <a:pt x="7110" y="15941"/>
                  <a:pt x="7207" y="15932"/>
                  <a:pt x="7302" y="15932"/>
                </a:cubicBezTo>
                <a:cubicBezTo>
                  <a:pt x="7357" y="15932"/>
                  <a:pt x="7412" y="15935"/>
                  <a:pt x="7465" y="15935"/>
                </a:cubicBezTo>
                <a:cubicBezTo>
                  <a:pt x="7546" y="15935"/>
                  <a:pt x="7624" y="15928"/>
                  <a:pt x="7695" y="15892"/>
                </a:cubicBezTo>
                <a:cubicBezTo>
                  <a:pt x="7895" y="15867"/>
                  <a:pt x="8096" y="15867"/>
                  <a:pt x="8296" y="15867"/>
                </a:cubicBezTo>
                <a:cubicBezTo>
                  <a:pt x="8422" y="15805"/>
                  <a:pt x="8547" y="15798"/>
                  <a:pt x="8672" y="15798"/>
                </a:cubicBezTo>
                <a:cubicBezTo>
                  <a:pt x="8704" y="15798"/>
                  <a:pt x="8735" y="15799"/>
                  <a:pt x="8766" y="15799"/>
                </a:cubicBezTo>
                <a:cubicBezTo>
                  <a:pt x="8860" y="15799"/>
                  <a:pt x="8954" y="15795"/>
                  <a:pt x="9048" y="15767"/>
                </a:cubicBezTo>
                <a:cubicBezTo>
                  <a:pt x="9069" y="15788"/>
                  <a:pt x="9095" y="15796"/>
                  <a:pt x="9123" y="15796"/>
                </a:cubicBezTo>
                <a:cubicBezTo>
                  <a:pt x="9162" y="15796"/>
                  <a:pt x="9205" y="15781"/>
                  <a:pt x="9249" y="15767"/>
                </a:cubicBezTo>
                <a:cubicBezTo>
                  <a:pt x="9750" y="15742"/>
                  <a:pt x="10251" y="15742"/>
                  <a:pt x="10778" y="15717"/>
                </a:cubicBezTo>
                <a:cubicBezTo>
                  <a:pt x="10803" y="15717"/>
                  <a:pt x="10828" y="15692"/>
                  <a:pt x="10828" y="15667"/>
                </a:cubicBezTo>
                <a:cubicBezTo>
                  <a:pt x="10878" y="15667"/>
                  <a:pt x="10928" y="15673"/>
                  <a:pt x="10978" y="15673"/>
                </a:cubicBezTo>
                <a:cubicBezTo>
                  <a:pt x="11028" y="15673"/>
                  <a:pt x="11078" y="15667"/>
                  <a:pt x="11129" y="15642"/>
                </a:cubicBezTo>
                <a:cubicBezTo>
                  <a:pt x="11179" y="15642"/>
                  <a:pt x="11204" y="15642"/>
                  <a:pt x="11229" y="15667"/>
                </a:cubicBezTo>
                <a:cubicBezTo>
                  <a:pt x="11372" y="15667"/>
                  <a:pt x="11515" y="15683"/>
                  <a:pt x="11654" y="15683"/>
                </a:cubicBezTo>
                <a:cubicBezTo>
                  <a:pt x="11758" y="15683"/>
                  <a:pt x="11859" y="15674"/>
                  <a:pt x="11956" y="15642"/>
                </a:cubicBezTo>
                <a:cubicBezTo>
                  <a:pt x="12332" y="15617"/>
                  <a:pt x="12707" y="15617"/>
                  <a:pt x="13083" y="15592"/>
                </a:cubicBezTo>
                <a:cubicBezTo>
                  <a:pt x="13174" y="15551"/>
                  <a:pt x="13268" y="15543"/>
                  <a:pt x="13361" y="15543"/>
                </a:cubicBezTo>
                <a:cubicBezTo>
                  <a:pt x="13424" y="15543"/>
                  <a:pt x="13486" y="15547"/>
                  <a:pt x="13546" y="15547"/>
                </a:cubicBezTo>
                <a:cubicBezTo>
                  <a:pt x="13621" y="15547"/>
                  <a:pt x="13693" y="15541"/>
                  <a:pt x="13760" y="15516"/>
                </a:cubicBezTo>
                <a:cubicBezTo>
                  <a:pt x="14462" y="15441"/>
                  <a:pt x="15139" y="15391"/>
                  <a:pt x="15840" y="15341"/>
                </a:cubicBezTo>
                <a:lnTo>
                  <a:pt x="20828" y="15341"/>
                </a:lnTo>
                <a:cubicBezTo>
                  <a:pt x="21114" y="15289"/>
                  <a:pt x="21400" y="15276"/>
                  <a:pt x="21685" y="15276"/>
                </a:cubicBezTo>
                <a:cubicBezTo>
                  <a:pt x="21974" y="15276"/>
                  <a:pt x="22262" y="15289"/>
                  <a:pt x="22551" y="15289"/>
                </a:cubicBezTo>
                <a:cubicBezTo>
                  <a:pt x="22803" y="15289"/>
                  <a:pt x="23056" y="15279"/>
                  <a:pt x="23309" y="15241"/>
                </a:cubicBezTo>
                <a:cubicBezTo>
                  <a:pt x="23484" y="15241"/>
                  <a:pt x="23660" y="15216"/>
                  <a:pt x="23810" y="15216"/>
                </a:cubicBezTo>
                <a:cubicBezTo>
                  <a:pt x="23964" y="15161"/>
                  <a:pt x="24112" y="15149"/>
                  <a:pt x="24260" y="15149"/>
                </a:cubicBezTo>
                <a:cubicBezTo>
                  <a:pt x="24370" y="15149"/>
                  <a:pt x="24481" y="15156"/>
                  <a:pt x="24592" y="15156"/>
                </a:cubicBezTo>
                <a:cubicBezTo>
                  <a:pt x="24673" y="15156"/>
                  <a:pt x="24755" y="15152"/>
                  <a:pt x="24838" y="15140"/>
                </a:cubicBezTo>
                <a:cubicBezTo>
                  <a:pt x="24888" y="15140"/>
                  <a:pt x="24963" y="15115"/>
                  <a:pt x="25013" y="15090"/>
                </a:cubicBezTo>
                <a:cubicBezTo>
                  <a:pt x="25114" y="15115"/>
                  <a:pt x="25189" y="15115"/>
                  <a:pt x="25264" y="15115"/>
                </a:cubicBezTo>
                <a:cubicBezTo>
                  <a:pt x="25464" y="15115"/>
                  <a:pt x="25665" y="15090"/>
                  <a:pt x="25865" y="15090"/>
                </a:cubicBezTo>
                <a:cubicBezTo>
                  <a:pt x="25891" y="15065"/>
                  <a:pt x="25891" y="15040"/>
                  <a:pt x="25916" y="15015"/>
                </a:cubicBezTo>
                <a:lnTo>
                  <a:pt x="26016" y="15015"/>
                </a:lnTo>
                <a:cubicBezTo>
                  <a:pt x="26016" y="14990"/>
                  <a:pt x="26016" y="14990"/>
                  <a:pt x="26041" y="14965"/>
                </a:cubicBezTo>
                <a:cubicBezTo>
                  <a:pt x="26242" y="15019"/>
                  <a:pt x="26444" y="15044"/>
                  <a:pt x="26649" y="15044"/>
                </a:cubicBezTo>
                <a:cubicBezTo>
                  <a:pt x="26827" y="15044"/>
                  <a:pt x="27008" y="15025"/>
                  <a:pt x="27194" y="14990"/>
                </a:cubicBezTo>
                <a:cubicBezTo>
                  <a:pt x="27294" y="14965"/>
                  <a:pt x="27419" y="14965"/>
                  <a:pt x="27545" y="14965"/>
                </a:cubicBezTo>
                <a:cubicBezTo>
                  <a:pt x="27642" y="14907"/>
                  <a:pt x="27747" y="14894"/>
                  <a:pt x="27853" y="14894"/>
                </a:cubicBezTo>
                <a:cubicBezTo>
                  <a:pt x="27940" y="14894"/>
                  <a:pt x="28027" y="14902"/>
                  <a:pt x="28113" y="14902"/>
                </a:cubicBezTo>
                <a:cubicBezTo>
                  <a:pt x="28193" y="14902"/>
                  <a:pt x="28272" y="14895"/>
                  <a:pt x="28347" y="14865"/>
                </a:cubicBezTo>
                <a:cubicBezTo>
                  <a:pt x="29048" y="14714"/>
                  <a:pt x="29725" y="14589"/>
                  <a:pt x="30427" y="14464"/>
                </a:cubicBezTo>
                <a:cubicBezTo>
                  <a:pt x="30728" y="14414"/>
                  <a:pt x="31053" y="14364"/>
                  <a:pt x="31354" y="14288"/>
                </a:cubicBezTo>
                <a:cubicBezTo>
                  <a:pt x="31855" y="14213"/>
                  <a:pt x="32382" y="14113"/>
                  <a:pt x="32858" y="13862"/>
                </a:cubicBezTo>
                <a:cubicBezTo>
                  <a:pt x="34086" y="13587"/>
                  <a:pt x="35289" y="13186"/>
                  <a:pt x="36492" y="12785"/>
                </a:cubicBezTo>
                <a:cubicBezTo>
                  <a:pt x="37069" y="12559"/>
                  <a:pt x="37645" y="12333"/>
                  <a:pt x="38221" y="12108"/>
                </a:cubicBezTo>
                <a:cubicBezTo>
                  <a:pt x="38622" y="11957"/>
                  <a:pt x="38873" y="11707"/>
                  <a:pt x="38647" y="11256"/>
                </a:cubicBezTo>
                <a:cubicBezTo>
                  <a:pt x="38698" y="11181"/>
                  <a:pt x="38748" y="11130"/>
                  <a:pt x="38798" y="11080"/>
                </a:cubicBezTo>
                <a:cubicBezTo>
                  <a:pt x="38859" y="11029"/>
                  <a:pt x="38929" y="11020"/>
                  <a:pt x="39000" y="11020"/>
                </a:cubicBezTo>
                <a:cubicBezTo>
                  <a:pt x="39042" y="11020"/>
                  <a:pt x="39083" y="11023"/>
                  <a:pt x="39124" y="11023"/>
                </a:cubicBezTo>
                <a:cubicBezTo>
                  <a:pt x="39186" y="11023"/>
                  <a:pt x="39246" y="11016"/>
                  <a:pt x="39299" y="10980"/>
                </a:cubicBezTo>
                <a:cubicBezTo>
                  <a:pt x="39349" y="11005"/>
                  <a:pt x="39393" y="11018"/>
                  <a:pt x="39437" y="11018"/>
                </a:cubicBezTo>
                <a:cubicBezTo>
                  <a:pt x="39481" y="11018"/>
                  <a:pt x="39525" y="11005"/>
                  <a:pt x="39575" y="10980"/>
                </a:cubicBezTo>
                <a:cubicBezTo>
                  <a:pt x="40477" y="10880"/>
                  <a:pt x="41379" y="10754"/>
                  <a:pt x="42156" y="10178"/>
                </a:cubicBezTo>
                <a:cubicBezTo>
                  <a:pt x="42683" y="9526"/>
                  <a:pt x="42658" y="9426"/>
                  <a:pt x="42031" y="9176"/>
                </a:cubicBezTo>
                <a:cubicBezTo>
                  <a:pt x="41901" y="9064"/>
                  <a:pt x="41750" y="9042"/>
                  <a:pt x="41595" y="9042"/>
                </a:cubicBezTo>
                <a:cubicBezTo>
                  <a:pt x="41495" y="9042"/>
                  <a:pt x="41394" y="9051"/>
                  <a:pt x="41295" y="9051"/>
                </a:cubicBezTo>
                <a:cubicBezTo>
                  <a:pt x="41134" y="9051"/>
                  <a:pt x="40980" y="9027"/>
                  <a:pt x="40853" y="8900"/>
                </a:cubicBezTo>
                <a:cubicBezTo>
                  <a:pt x="40878" y="8549"/>
                  <a:pt x="40552" y="8449"/>
                  <a:pt x="40352" y="8248"/>
                </a:cubicBezTo>
                <a:cubicBezTo>
                  <a:pt x="40477" y="8173"/>
                  <a:pt x="40602" y="8098"/>
                  <a:pt x="40728" y="7998"/>
                </a:cubicBezTo>
                <a:cubicBezTo>
                  <a:pt x="40978" y="7872"/>
                  <a:pt x="41003" y="7647"/>
                  <a:pt x="40978" y="7396"/>
                </a:cubicBezTo>
                <a:cubicBezTo>
                  <a:pt x="40928" y="7196"/>
                  <a:pt x="40778" y="7070"/>
                  <a:pt x="40577" y="6970"/>
                </a:cubicBezTo>
                <a:cubicBezTo>
                  <a:pt x="40349" y="6902"/>
                  <a:pt x="40183" y="6688"/>
                  <a:pt x="39929" y="6688"/>
                </a:cubicBezTo>
                <a:cubicBezTo>
                  <a:pt x="39903" y="6688"/>
                  <a:pt x="39877" y="6690"/>
                  <a:pt x="39850" y="6694"/>
                </a:cubicBezTo>
                <a:cubicBezTo>
                  <a:pt x="39424" y="6419"/>
                  <a:pt x="38873" y="6419"/>
                  <a:pt x="38422" y="6193"/>
                </a:cubicBezTo>
                <a:cubicBezTo>
                  <a:pt x="38359" y="6131"/>
                  <a:pt x="38284" y="6120"/>
                  <a:pt x="38205" y="6120"/>
                </a:cubicBezTo>
                <a:cubicBezTo>
                  <a:pt x="38164" y="6120"/>
                  <a:pt x="38122" y="6123"/>
                  <a:pt x="38081" y="6123"/>
                </a:cubicBezTo>
                <a:cubicBezTo>
                  <a:pt x="38008" y="6123"/>
                  <a:pt x="37936" y="6114"/>
                  <a:pt x="37871" y="6068"/>
                </a:cubicBezTo>
                <a:lnTo>
                  <a:pt x="37394" y="6068"/>
                </a:lnTo>
                <a:cubicBezTo>
                  <a:pt x="37344" y="5967"/>
                  <a:pt x="37319" y="5892"/>
                  <a:pt x="37269" y="5817"/>
                </a:cubicBezTo>
                <a:cubicBezTo>
                  <a:pt x="37570" y="5792"/>
                  <a:pt x="37845" y="5692"/>
                  <a:pt x="38046" y="5416"/>
                </a:cubicBezTo>
                <a:cubicBezTo>
                  <a:pt x="38071" y="5366"/>
                  <a:pt x="38121" y="5341"/>
                  <a:pt x="38171" y="5291"/>
                </a:cubicBezTo>
                <a:cubicBezTo>
                  <a:pt x="38422" y="5065"/>
                  <a:pt x="38422" y="4790"/>
                  <a:pt x="38246" y="4514"/>
                </a:cubicBezTo>
                <a:lnTo>
                  <a:pt x="38171" y="4514"/>
                </a:lnTo>
                <a:cubicBezTo>
                  <a:pt x="38121" y="4013"/>
                  <a:pt x="37720" y="3887"/>
                  <a:pt x="37344" y="3737"/>
                </a:cubicBezTo>
                <a:cubicBezTo>
                  <a:pt x="37444" y="3561"/>
                  <a:pt x="37620" y="3411"/>
                  <a:pt x="37394" y="3211"/>
                </a:cubicBezTo>
                <a:cubicBezTo>
                  <a:pt x="37394" y="3135"/>
                  <a:pt x="37394" y="3060"/>
                  <a:pt x="37369" y="2985"/>
                </a:cubicBezTo>
                <a:cubicBezTo>
                  <a:pt x="37280" y="2873"/>
                  <a:pt x="37250" y="2701"/>
                  <a:pt x="37085" y="2701"/>
                </a:cubicBezTo>
                <a:cubicBezTo>
                  <a:pt x="37065" y="2701"/>
                  <a:pt x="37043" y="2704"/>
                  <a:pt x="37018" y="2709"/>
                </a:cubicBezTo>
                <a:cubicBezTo>
                  <a:pt x="36968" y="2584"/>
                  <a:pt x="36818" y="2534"/>
                  <a:pt x="36743" y="2459"/>
                </a:cubicBezTo>
                <a:cubicBezTo>
                  <a:pt x="35865" y="1757"/>
                  <a:pt x="34838" y="1456"/>
                  <a:pt x="33760" y="1281"/>
                </a:cubicBezTo>
                <a:cubicBezTo>
                  <a:pt x="33459" y="1105"/>
                  <a:pt x="33109" y="1055"/>
                  <a:pt x="32733" y="1055"/>
                </a:cubicBezTo>
                <a:cubicBezTo>
                  <a:pt x="32557" y="1005"/>
                  <a:pt x="32382" y="955"/>
                  <a:pt x="32231" y="880"/>
                </a:cubicBezTo>
                <a:cubicBezTo>
                  <a:pt x="32169" y="855"/>
                  <a:pt x="32106" y="836"/>
                  <a:pt x="32043" y="836"/>
                </a:cubicBezTo>
                <a:cubicBezTo>
                  <a:pt x="31981" y="836"/>
                  <a:pt x="31918" y="855"/>
                  <a:pt x="31855" y="905"/>
                </a:cubicBezTo>
                <a:cubicBezTo>
                  <a:pt x="31855" y="880"/>
                  <a:pt x="31830" y="855"/>
                  <a:pt x="31805" y="855"/>
                </a:cubicBezTo>
                <a:cubicBezTo>
                  <a:pt x="31747" y="838"/>
                  <a:pt x="31688" y="835"/>
                  <a:pt x="31631" y="835"/>
                </a:cubicBezTo>
                <a:cubicBezTo>
                  <a:pt x="31602" y="835"/>
                  <a:pt x="31573" y="836"/>
                  <a:pt x="31545" y="836"/>
                </a:cubicBezTo>
                <a:cubicBezTo>
                  <a:pt x="31461" y="836"/>
                  <a:pt x="31379" y="830"/>
                  <a:pt x="31304" y="779"/>
                </a:cubicBezTo>
                <a:cubicBezTo>
                  <a:pt x="31279" y="792"/>
                  <a:pt x="31260" y="798"/>
                  <a:pt x="31241" y="798"/>
                </a:cubicBezTo>
                <a:cubicBezTo>
                  <a:pt x="31223" y="798"/>
                  <a:pt x="31204" y="792"/>
                  <a:pt x="31179" y="779"/>
                </a:cubicBezTo>
                <a:cubicBezTo>
                  <a:pt x="31061" y="725"/>
                  <a:pt x="30933" y="713"/>
                  <a:pt x="30802" y="713"/>
                </a:cubicBezTo>
                <a:cubicBezTo>
                  <a:pt x="30701" y="713"/>
                  <a:pt x="30598" y="720"/>
                  <a:pt x="30495" y="720"/>
                </a:cubicBezTo>
                <a:cubicBezTo>
                  <a:pt x="30361" y="720"/>
                  <a:pt x="30228" y="708"/>
                  <a:pt x="30101" y="654"/>
                </a:cubicBezTo>
                <a:lnTo>
                  <a:pt x="29901" y="654"/>
                </a:lnTo>
                <a:cubicBezTo>
                  <a:pt x="29713" y="592"/>
                  <a:pt x="29523" y="577"/>
                  <a:pt x="29333" y="577"/>
                </a:cubicBezTo>
                <a:cubicBezTo>
                  <a:pt x="29160" y="577"/>
                  <a:pt x="28987" y="589"/>
                  <a:pt x="28817" y="589"/>
                </a:cubicBezTo>
                <a:cubicBezTo>
                  <a:pt x="28649" y="589"/>
                  <a:pt x="28483" y="577"/>
                  <a:pt x="28322" y="529"/>
                </a:cubicBezTo>
                <a:cubicBezTo>
                  <a:pt x="28246" y="529"/>
                  <a:pt x="28171" y="529"/>
                  <a:pt x="28096" y="504"/>
                </a:cubicBezTo>
                <a:cubicBezTo>
                  <a:pt x="27913" y="453"/>
                  <a:pt x="27726" y="439"/>
                  <a:pt x="27538" y="439"/>
                </a:cubicBezTo>
                <a:cubicBezTo>
                  <a:pt x="27318" y="439"/>
                  <a:pt x="27098" y="458"/>
                  <a:pt x="26881" y="458"/>
                </a:cubicBezTo>
                <a:cubicBezTo>
                  <a:pt x="26826" y="458"/>
                  <a:pt x="26772" y="457"/>
                  <a:pt x="26718" y="454"/>
                </a:cubicBezTo>
                <a:cubicBezTo>
                  <a:pt x="26617" y="479"/>
                  <a:pt x="26567" y="504"/>
                  <a:pt x="26542" y="529"/>
                </a:cubicBezTo>
                <a:cubicBezTo>
                  <a:pt x="26292" y="429"/>
                  <a:pt x="25966" y="504"/>
                  <a:pt x="25865" y="128"/>
                </a:cubicBezTo>
                <a:cubicBezTo>
                  <a:pt x="25715" y="15"/>
                  <a:pt x="25551" y="1"/>
                  <a:pt x="25383" y="1"/>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7" name="Google Shape;887;p29"/>
          <p:cNvSpPr txBox="1"/>
          <p:nvPr/>
        </p:nvSpPr>
        <p:spPr>
          <a:xfrm>
            <a:off x="549275" y="5711463"/>
            <a:ext cx="2821800" cy="391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1600">
                <a:solidFill>
                  <a:srgbClr val="E29578"/>
                </a:solidFill>
                <a:latin typeface="Lora"/>
                <a:ea typeface="Lora"/>
                <a:cs typeface="Lora"/>
                <a:sym typeface="Lora"/>
              </a:rPr>
              <a:t>Venous ulcer</a:t>
            </a:r>
            <a:endParaRPr b="1" sz="1600">
              <a:solidFill>
                <a:srgbClr val="E29578"/>
              </a:solidFill>
              <a:latin typeface="Lora"/>
              <a:ea typeface="Lora"/>
              <a:cs typeface="Lora"/>
              <a:sym typeface="Lora"/>
            </a:endParaRPr>
          </a:p>
        </p:txBody>
      </p:sp>
      <p:sp>
        <p:nvSpPr>
          <p:cNvPr id="888" name="Google Shape;888;p29"/>
          <p:cNvSpPr txBox="1"/>
          <p:nvPr/>
        </p:nvSpPr>
        <p:spPr>
          <a:xfrm>
            <a:off x="3750050" y="5992400"/>
            <a:ext cx="3545400" cy="1068900"/>
          </a:xfrm>
          <a:prstGeom prst="rect">
            <a:avLst/>
          </a:prstGeom>
          <a:noFill/>
          <a:ln cap="flat" cmpd="sng" w="9525">
            <a:solidFill>
              <a:srgbClr val="E29578"/>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1200">
              <a:solidFill>
                <a:srgbClr val="6AA84F"/>
              </a:solidFill>
              <a:latin typeface="Mada"/>
              <a:ea typeface="Mada"/>
              <a:cs typeface="Mada"/>
              <a:sym typeface="Mada"/>
            </a:endParaRPr>
          </a:p>
        </p:txBody>
      </p:sp>
      <p:sp>
        <p:nvSpPr>
          <p:cNvPr id="889" name="Google Shape;889;p29"/>
          <p:cNvSpPr txBox="1"/>
          <p:nvPr/>
        </p:nvSpPr>
        <p:spPr>
          <a:xfrm>
            <a:off x="3825200" y="6143525"/>
            <a:ext cx="3685200" cy="753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GB" sz="1200">
                <a:solidFill>
                  <a:srgbClr val="1C4588"/>
                </a:solidFill>
                <a:latin typeface="Mada"/>
                <a:ea typeface="Mada"/>
                <a:cs typeface="Mada"/>
                <a:sym typeface="Mada"/>
              </a:rPr>
              <a:t>This is due to arterial insufficiency or vasculitis. it occurs commonly at the tip of the toes or in the shin area of the leg.blood supply insufficiency is obvious, and the ulcer is dry with minimal granulation tissue.</a:t>
            </a:r>
            <a:endParaRPr sz="1200">
              <a:solidFill>
                <a:srgbClr val="1C4588"/>
              </a:solidFill>
              <a:latin typeface="Mada"/>
              <a:ea typeface="Mada"/>
              <a:cs typeface="Mada"/>
              <a:sym typeface="Mada"/>
            </a:endParaRPr>
          </a:p>
          <a:p>
            <a:pPr indent="0" lvl="0" marL="0" rtl="0" algn="l">
              <a:spcBef>
                <a:spcPts val="0"/>
              </a:spcBef>
              <a:spcAft>
                <a:spcPts val="0"/>
              </a:spcAft>
              <a:buNone/>
            </a:pPr>
            <a:r>
              <a:t/>
            </a:r>
            <a:endParaRPr sz="1200">
              <a:solidFill>
                <a:srgbClr val="1C4588"/>
              </a:solidFill>
              <a:latin typeface="Mada"/>
              <a:ea typeface="Mada"/>
              <a:cs typeface="Mada"/>
              <a:sym typeface="Mada"/>
            </a:endParaRPr>
          </a:p>
        </p:txBody>
      </p:sp>
      <p:sp>
        <p:nvSpPr>
          <p:cNvPr id="890" name="Google Shape;890;p29"/>
          <p:cNvSpPr/>
          <p:nvPr/>
        </p:nvSpPr>
        <p:spPr>
          <a:xfrm>
            <a:off x="4040412" y="5718288"/>
            <a:ext cx="3254792" cy="468691"/>
          </a:xfrm>
          <a:custGeom>
            <a:rect b="b" l="l" r="r" t="t"/>
            <a:pathLst>
              <a:path extrusionOk="0" h="15999" w="42683">
                <a:moveTo>
                  <a:pt x="21730" y="2233"/>
                </a:moveTo>
                <a:cubicBezTo>
                  <a:pt x="21780" y="2258"/>
                  <a:pt x="21805" y="2283"/>
                  <a:pt x="21830" y="2308"/>
                </a:cubicBezTo>
                <a:cubicBezTo>
                  <a:pt x="21780" y="2283"/>
                  <a:pt x="21730" y="2258"/>
                  <a:pt x="21680" y="2258"/>
                </a:cubicBezTo>
                <a:cubicBezTo>
                  <a:pt x="21705" y="2233"/>
                  <a:pt x="21730" y="2233"/>
                  <a:pt x="21730" y="2233"/>
                </a:cubicBezTo>
                <a:close/>
                <a:moveTo>
                  <a:pt x="18597" y="3662"/>
                </a:moveTo>
                <a:cubicBezTo>
                  <a:pt x="18622" y="3662"/>
                  <a:pt x="18597" y="3687"/>
                  <a:pt x="18597" y="3687"/>
                </a:cubicBezTo>
                <a:lnTo>
                  <a:pt x="18572" y="3687"/>
                </a:lnTo>
                <a:cubicBezTo>
                  <a:pt x="18597" y="3687"/>
                  <a:pt x="18597" y="3662"/>
                  <a:pt x="18597" y="3662"/>
                </a:cubicBezTo>
                <a:close/>
                <a:moveTo>
                  <a:pt x="36567" y="3887"/>
                </a:moveTo>
                <a:lnTo>
                  <a:pt x="36567" y="3887"/>
                </a:lnTo>
                <a:cubicBezTo>
                  <a:pt x="36476" y="3924"/>
                  <a:pt x="36397" y="3947"/>
                  <a:pt x="36323" y="3947"/>
                </a:cubicBezTo>
                <a:cubicBezTo>
                  <a:pt x="36295" y="3947"/>
                  <a:pt x="36268" y="3944"/>
                  <a:pt x="36241" y="3937"/>
                </a:cubicBezTo>
                <a:cubicBezTo>
                  <a:pt x="36367" y="3937"/>
                  <a:pt x="36467" y="3912"/>
                  <a:pt x="36567" y="3887"/>
                </a:cubicBezTo>
                <a:close/>
                <a:moveTo>
                  <a:pt x="5439" y="6293"/>
                </a:moveTo>
                <a:cubicBezTo>
                  <a:pt x="5439" y="6293"/>
                  <a:pt x="5439" y="6318"/>
                  <a:pt x="5414" y="6318"/>
                </a:cubicBezTo>
                <a:cubicBezTo>
                  <a:pt x="5414" y="6318"/>
                  <a:pt x="5414" y="6293"/>
                  <a:pt x="5414" y="6293"/>
                </a:cubicBezTo>
                <a:close/>
                <a:moveTo>
                  <a:pt x="23172" y="7054"/>
                </a:moveTo>
                <a:cubicBezTo>
                  <a:pt x="23191" y="7054"/>
                  <a:pt x="23212" y="7059"/>
                  <a:pt x="23234" y="7070"/>
                </a:cubicBezTo>
                <a:cubicBezTo>
                  <a:pt x="23309" y="7095"/>
                  <a:pt x="23384" y="7120"/>
                  <a:pt x="23459" y="7120"/>
                </a:cubicBezTo>
                <a:cubicBezTo>
                  <a:pt x="23334" y="7196"/>
                  <a:pt x="23209" y="7271"/>
                  <a:pt x="23083" y="7396"/>
                </a:cubicBezTo>
                <a:cubicBezTo>
                  <a:pt x="23083" y="7346"/>
                  <a:pt x="23083" y="7271"/>
                  <a:pt x="23083" y="7196"/>
                </a:cubicBezTo>
                <a:cubicBezTo>
                  <a:pt x="23064" y="7117"/>
                  <a:pt x="23105" y="7054"/>
                  <a:pt x="23172" y="7054"/>
                </a:cubicBezTo>
                <a:close/>
                <a:moveTo>
                  <a:pt x="5615" y="8624"/>
                </a:moveTo>
                <a:cubicBezTo>
                  <a:pt x="5690" y="8674"/>
                  <a:pt x="5740" y="8699"/>
                  <a:pt x="5690" y="8749"/>
                </a:cubicBezTo>
                <a:cubicBezTo>
                  <a:pt x="5665" y="8724"/>
                  <a:pt x="5640" y="8674"/>
                  <a:pt x="5615" y="8624"/>
                </a:cubicBezTo>
                <a:close/>
                <a:moveTo>
                  <a:pt x="23159" y="9201"/>
                </a:moveTo>
                <a:cubicBezTo>
                  <a:pt x="23159" y="9201"/>
                  <a:pt x="23134" y="9226"/>
                  <a:pt x="23134" y="9226"/>
                </a:cubicBezTo>
                <a:cubicBezTo>
                  <a:pt x="23134" y="9226"/>
                  <a:pt x="23109" y="9201"/>
                  <a:pt x="23109" y="9201"/>
                </a:cubicBezTo>
                <a:close/>
                <a:moveTo>
                  <a:pt x="39700" y="9226"/>
                </a:moveTo>
                <a:cubicBezTo>
                  <a:pt x="39700" y="9251"/>
                  <a:pt x="39700" y="9276"/>
                  <a:pt x="39675" y="9301"/>
                </a:cubicBezTo>
                <a:cubicBezTo>
                  <a:pt x="39675" y="9276"/>
                  <a:pt x="39700" y="9251"/>
                  <a:pt x="39700" y="9226"/>
                </a:cubicBezTo>
                <a:close/>
                <a:moveTo>
                  <a:pt x="16016" y="9401"/>
                </a:moveTo>
                <a:cubicBezTo>
                  <a:pt x="15991" y="9401"/>
                  <a:pt x="15991" y="9426"/>
                  <a:pt x="15991" y="9426"/>
                </a:cubicBezTo>
                <a:cubicBezTo>
                  <a:pt x="15991" y="9401"/>
                  <a:pt x="15991" y="9401"/>
                  <a:pt x="15991" y="9401"/>
                </a:cubicBezTo>
                <a:close/>
                <a:moveTo>
                  <a:pt x="36868" y="11231"/>
                </a:moveTo>
                <a:cubicBezTo>
                  <a:pt x="36868" y="11231"/>
                  <a:pt x="36868" y="11256"/>
                  <a:pt x="36843" y="11256"/>
                </a:cubicBezTo>
                <a:cubicBezTo>
                  <a:pt x="36843" y="11256"/>
                  <a:pt x="36843" y="11231"/>
                  <a:pt x="36843" y="11231"/>
                </a:cubicBezTo>
                <a:close/>
                <a:moveTo>
                  <a:pt x="1956" y="11256"/>
                </a:moveTo>
                <a:cubicBezTo>
                  <a:pt x="1956" y="11281"/>
                  <a:pt x="1956" y="11331"/>
                  <a:pt x="1930" y="11356"/>
                </a:cubicBezTo>
                <a:cubicBezTo>
                  <a:pt x="1930" y="11306"/>
                  <a:pt x="1930" y="11281"/>
                  <a:pt x="1956" y="11256"/>
                </a:cubicBezTo>
                <a:close/>
                <a:moveTo>
                  <a:pt x="26617" y="11481"/>
                </a:moveTo>
                <a:cubicBezTo>
                  <a:pt x="26667" y="11481"/>
                  <a:pt x="26667" y="11531"/>
                  <a:pt x="26667" y="11582"/>
                </a:cubicBezTo>
                <a:cubicBezTo>
                  <a:pt x="26642" y="11607"/>
                  <a:pt x="26642" y="11632"/>
                  <a:pt x="26617" y="11657"/>
                </a:cubicBezTo>
                <a:cubicBezTo>
                  <a:pt x="26617" y="11590"/>
                  <a:pt x="26617" y="11543"/>
                  <a:pt x="26617" y="11481"/>
                </a:cubicBezTo>
                <a:close/>
                <a:moveTo>
                  <a:pt x="11003" y="11882"/>
                </a:moveTo>
                <a:cubicBezTo>
                  <a:pt x="11003" y="11882"/>
                  <a:pt x="11003" y="11882"/>
                  <a:pt x="10978" y="11907"/>
                </a:cubicBezTo>
                <a:cubicBezTo>
                  <a:pt x="10978" y="11882"/>
                  <a:pt x="10978" y="11882"/>
                  <a:pt x="10978" y="11882"/>
                </a:cubicBezTo>
                <a:close/>
                <a:moveTo>
                  <a:pt x="30721" y="12446"/>
                </a:moveTo>
                <a:cubicBezTo>
                  <a:pt x="30753" y="12446"/>
                  <a:pt x="30778" y="12459"/>
                  <a:pt x="30803" y="12484"/>
                </a:cubicBezTo>
                <a:cubicBezTo>
                  <a:pt x="30753" y="12559"/>
                  <a:pt x="30677" y="12659"/>
                  <a:pt x="30602" y="12759"/>
                </a:cubicBezTo>
                <a:cubicBezTo>
                  <a:pt x="30527" y="12684"/>
                  <a:pt x="30427" y="12609"/>
                  <a:pt x="30602" y="12484"/>
                </a:cubicBezTo>
                <a:cubicBezTo>
                  <a:pt x="30652" y="12459"/>
                  <a:pt x="30690" y="12446"/>
                  <a:pt x="30721" y="12446"/>
                </a:cubicBezTo>
                <a:close/>
                <a:moveTo>
                  <a:pt x="9374" y="12785"/>
                </a:moveTo>
                <a:cubicBezTo>
                  <a:pt x="9365" y="12794"/>
                  <a:pt x="9359" y="12803"/>
                  <a:pt x="9355" y="12811"/>
                </a:cubicBezTo>
                <a:lnTo>
                  <a:pt x="9355" y="12811"/>
                </a:lnTo>
                <a:cubicBezTo>
                  <a:pt x="9359" y="12810"/>
                  <a:pt x="9365" y="12810"/>
                  <a:pt x="9374" y="12810"/>
                </a:cubicBezTo>
                <a:cubicBezTo>
                  <a:pt x="9349" y="12810"/>
                  <a:pt x="9349" y="12834"/>
                  <a:pt x="9349" y="12835"/>
                </a:cubicBezTo>
                <a:lnTo>
                  <a:pt x="9349" y="12835"/>
                </a:lnTo>
                <a:cubicBezTo>
                  <a:pt x="9349" y="12834"/>
                  <a:pt x="9349" y="12824"/>
                  <a:pt x="9355" y="12811"/>
                </a:cubicBezTo>
                <a:lnTo>
                  <a:pt x="9355" y="12811"/>
                </a:lnTo>
                <a:cubicBezTo>
                  <a:pt x="9349" y="12813"/>
                  <a:pt x="9349" y="12819"/>
                  <a:pt x="9349" y="12835"/>
                </a:cubicBezTo>
                <a:cubicBezTo>
                  <a:pt x="9349" y="12810"/>
                  <a:pt x="9349" y="12810"/>
                  <a:pt x="9349" y="12785"/>
                </a:cubicBezTo>
                <a:close/>
                <a:moveTo>
                  <a:pt x="22808" y="12910"/>
                </a:moveTo>
                <a:cubicBezTo>
                  <a:pt x="22808" y="12910"/>
                  <a:pt x="22808" y="12935"/>
                  <a:pt x="22808" y="12935"/>
                </a:cubicBezTo>
                <a:cubicBezTo>
                  <a:pt x="22808" y="12935"/>
                  <a:pt x="22808" y="12910"/>
                  <a:pt x="22783" y="12910"/>
                </a:cubicBezTo>
                <a:close/>
                <a:moveTo>
                  <a:pt x="23058" y="13035"/>
                </a:moveTo>
                <a:cubicBezTo>
                  <a:pt x="23058" y="13035"/>
                  <a:pt x="23058" y="13060"/>
                  <a:pt x="23083" y="13060"/>
                </a:cubicBezTo>
                <a:lnTo>
                  <a:pt x="22983" y="13060"/>
                </a:lnTo>
                <a:cubicBezTo>
                  <a:pt x="23008" y="13060"/>
                  <a:pt x="23033" y="13035"/>
                  <a:pt x="23058" y="13035"/>
                </a:cubicBezTo>
                <a:close/>
                <a:moveTo>
                  <a:pt x="25383" y="1"/>
                </a:moveTo>
                <a:cubicBezTo>
                  <a:pt x="25327" y="1"/>
                  <a:pt x="25270" y="3"/>
                  <a:pt x="25214" y="3"/>
                </a:cubicBezTo>
                <a:lnTo>
                  <a:pt x="20377" y="3"/>
                </a:lnTo>
                <a:cubicBezTo>
                  <a:pt x="20352" y="53"/>
                  <a:pt x="20327" y="78"/>
                  <a:pt x="20352" y="103"/>
                </a:cubicBezTo>
                <a:lnTo>
                  <a:pt x="20302" y="103"/>
                </a:lnTo>
                <a:cubicBezTo>
                  <a:pt x="20201" y="128"/>
                  <a:pt x="20101" y="128"/>
                  <a:pt x="19976" y="128"/>
                </a:cubicBezTo>
                <a:cubicBezTo>
                  <a:pt x="19951" y="103"/>
                  <a:pt x="19850" y="78"/>
                  <a:pt x="19775" y="53"/>
                </a:cubicBezTo>
                <a:cubicBezTo>
                  <a:pt x="19662" y="59"/>
                  <a:pt x="19550" y="60"/>
                  <a:pt x="19437" y="60"/>
                </a:cubicBezTo>
                <a:cubicBezTo>
                  <a:pt x="19324" y="60"/>
                  <a:pt x="19211" y="59"/>
                  <a:pt x="19098" y="59"/>
                </a:cubicBezTo>
                <a:cubicBezTo>
                  <a:pt x="18873" y="59"/>
                  <a:pt x="18647" y="65"/>
                  <a:pt x="18422" y="103"/>
                </a:cubicBezTo>
                <a:cubicBezTo>
                  <a:pt x="17946" y="128"/>
                  <a:pt x="17494" y="128"/>
                  <a:pt x="17018" y="128"/>
                </a:cubicBezTo>
                <a:cubicBezTo>
                  <a:pt x="16913" y="185"/>
                  <a:pt x="16802" y="199"/>
                  <a:pt x="16690" y="199"/>
                </a:cubicBezTo>
                <a:cubicBezTo>
                  <a:pt x="16567" y="199"/>
                  <a:pt x="16442" y="182"/>
                  <a:pt x="16319" y="182"/>
                </a:cubicBezTo>
                <a:cubicBezTo>
                  <a:pt x="16207" y="182"/>
                  <a:pt x="16096" y="196"/>
                  <a:pt x="15991" y="253"/>
                </a:cubicBezTo>
                <a:cubicBezTo>
                  <a:pt x="15961" y="224"/>
                  <a:pt x="15932" y="212"/>
                  <a:pt x="15903" y="212"/>
                </a:cubicBezTo>
                <a:cubicBezTo>
                  <a:pt x="15882" y="212"/>
                  <a:pt x="15861" y="218"/>
                  <a:pt x="15840" y="228"/>
                </a:cubicBezTo>
                <a:cubicBezTo>
                  <a:pt x="15565" y="253"/>
                  <a:pt x="15264" y="253"/>
                  <a:pt x="14988" y="278"/>
                </a:cubicBezTo>
                <a:cubicBezTo>
                  <a:pt x="14896" y="312"/>
                  <a:pt x="14804" y="320"/>
                  <a:pt x="14712" y="320"/>
                </a:cubicBezTo>
                <a:cubicBezTo>
                  <a:pt x="14621" y="320"/>
                  <a:pt x="14529" y="312"/>
                  <a:pt x="14437" y="312"/>
                </a:cubicBezTo>
                <a:cubicBezTo>
                  <a:pt x="14345" y="312"/>
                  <a:pt x="14253" y="320"/>
                  <a:pt x="14161" y="353"/>
                </a:cubicBezTo>
                <a:cubicBezTo>
                  <a:pt x="13910" y="378"/>
                  <a:pt x="13685" y="378"/>
                  <a:pt x="13434" y="404"/>
                </a:cubicBezTo>
                <a:cubicBezTo>
                  <a:pt x="13322" y="454"/>
                  <a:pt x="13202" y="454"/>
                  <a:pt x="13083" y="454"/>
                </a:cubicBezTo>
                <a:cubicBezTo>
                  <a:pt x="12964" y="454"/>
                  <a:pt x="12845" y="454"/>
                  <a:pt x="12733" y="504"/>
                </a:cubicBezTo>
                <a:cubicBezTo>
                  <a:pt x="12582" y="504"/>
                  <a:pt x="12407" y="504"/>
                  <a:pt x="12256" y="529"/>
                </a:cubicBezTo>
                <a:cubicBezTo>
                  <a:pt x="12164" y="580"/>
                  <a:pt x="12072" y="589"/>
                  <a:pt x="11980" y="589"/>
                </a:cubicBezTo>
                <a:cubicBezTo>
                  <a:pt x="11927" y="589"/>
                  <a:pt x="11874" y="586"/>
                  <a:pt x="11821" y="586"/>
                </a:cubicBezTo>
                <a:cubicBezTo>
                  <a:pt x="11740" y="586"/>
                  <a:pt x="11660" y="593"/>
                  <a:pt x="11580" y="629"/>
                </a:cubicBezTo>
                <a:cubicBezTo>
                  <a:pt x="10728" y="729"/>
                  <a:pt x="9900" y="905"/>
                  <a:pt x="9023" y="905"/>
                </a:cubicBezTo>
                <a:cubicBezTo>
                  <a:pt x="8948" y="967"/>
                  <a:pt x="8854" y="967"/>
                  <a:pt x="8763" y="967"/>
                </a:cubicBezTo>
                <a:cubicBezTo>
                  <a:pt x="8672" y="967"/>
                  <a:pt x="8585" y="967"/>
                  <a:pt x="8522" y="1030"/>
                </a:cubicBezTo>
                <a:lnTo>
                  <a:pt x="8497" y="1030"/>
                </a:lnTo>
                <a:cubicBezTo>
                  <a:pt x="8482" y="1001"/>
                  <a:pt x="8459" y="989"/>
                  <a:pt x="8427" y="989"/>
                </a:cubicBezTo>
                <a:cubicBezTo>
                  <a:pt x="8405" y="989"/>
                  <a:pt x="8378" y="995"/>
                  <a:pt x="8347" y="1005"/>
                </a:cubicBezTo>
                <a:cubicBezTo>
                  <a:pt x="8196" y="1030"/>
                  <a:pt x="8021" y="1030"/>
                  <a:pt x="7870" y="1055"/>
                </a:cubicBezTo>
                <a:cubicBezTo>
                  <a:pt x="7820" y="1055"/>
                  <a:pt x="7795" y="1080"/>
                  <a:pt x="7795" y="1155"/>
                </a:cubicBezTo>
                <a:cubicBezTo>
                  <a:pt x="7685" y="1114"/>
                  <a:pt x="7574" y="1095"/>
                  <a:pt x="7464" y="1095"/>
                </a:cubicBezTo>
                <a:cubicBezTo>
                  <a:pt x="7374" y="1095"/>
                  <a:pt x="7284" y="1108"/>
                  <a:pt x="7194" y="1130"/>
                </a:cubicBezTo>
                <a:cubicBezTo>
                  <a:pt x="6442" y="1155"/>
                  <a:pt x="5690" y="1155"/>
                  <a:pt x="4913" y="1155"/>
                </a:cubicBezTo>
                <a:cubicBezTo>
                  <a:pt x="4537" y="1180"/>
                  <a:pt x="4537" y="1180"/>
                  <a:pt x="4637" y="1556"/>
                </a:cubicBezTo>
                <a:cubicBezTo>
                  <a:pt x="4550" y="1669"/>
                  <a:pt x="4443" y="1694"/>
                  <a:pt x="4330" y="1694"/>
                </a:cubicBezTo>
                <a:cubicBezTo>
                  <a:pt x="4240" y="1694"/>
                  <a:pt x="4146" y="1678"/>
                  <a:pt x="4054" y="1678"/>
                </a:cubicBezTo>
                <a:cubicBezTo>
                  <a:pt x="4031" y="1678"/>
                  <a:pt x="4008" y="1679"/>
                  <a:pt x="3986" y="1682"/>
                </a:cubicBezTo>
                <a:cubicBezTo>
                  <a:pt x="3915" y="1692"/>
                  <a:pt x="3844" y="1695"/>
                  <a:pt x="3773" y="1695"/>
                </a:cubicBezTo>
                <a:cubicBezTo>
                  <a:pt x="3665" y="1695"/>
                  <a:pt x="3557" y="1688"/>
                  <a:pt x="3450" y="1688"/>
                </a:cubicBezTo>
                <a:cubicBezTo>
                  <a:pt x="3271" y="1688"/>
                  <a:pt x="3096" y="1707"/>
                  <a:pt x="2933" y="1807"/>
                </a:cubicBezTo>
                <a:cubicBezTo>
                  <a:pt x="2816" y="1807"/>
                  <a:pt x="2699" y="1796"/>
                  <a:pt x="2590" y="1796"/>
                </a:cubicBezTo>
                <a:cubicBezTo>
                  <a:pt x="2535" y="1796"/>
                  <a:pt x="2482" y="1799"/>
                  <a:pt x="2432" y="1807"/>
                </a:cubicBezTo>
                <a:cubicBezTo>
                  <a:pt x="1179" y="2058"/>
                  <a:pt x="552" y="2033"/>
                  <a:pt x="326" y="3486"/>
                </a:cubicBezTo>
                <a:cubicBezTo>
                  <a:pt x="201" y="4063"/>
                  <a:pt x="377" y="4639"/>
                  <a:pt x="226" y="5216"/>
                </a:cubicBezTo>
                <a:lnTo>
                  <a:pt x="201" y="5541"/>
                </a:lnTo>
                <a:cubicBezTo>
                  <a:pt x="101" y="5767"/>
                  <a:pt x="226" y="6018"/>
                  <a:pt x="101" y="6218"/>
                </a:cubicBezTo>
                <a:cubicBezTo>
                  <a:pt x="101" y="6343"/>
                  <a:pt x="76" y="6469"/>
                  <a:pt x="76" y="6594"/>
                </a:cubicBezTo>
                <a:cubicBezTo>
                  <a:pt x="1" y="7045"/>
                  <a:pt x="1" y="7521"/>
                  <a:pt x="76" y="7998"/>
                </a:cubicBezTo>
                <a:cubicBezTo>
                  <a:pt x="76" y="8148"/>
                  <a:pt x="101" y="8298"/>
                  <a:pt x="101" y="8474"/>
                </a:cubicBezTo>
                <a:cubicBezTo>
                  <a:pt x="226" y="8724"/>
                  <a:pt x="76" y="9025"/>
                  <a:pt x="201" y="9276"/>
                </a:cubicBezTo>
                <a:cubicBezTo>
                  <a:pt x="502" y="10704"/>
                  <a:pt x="828" y="12083"/>
                  <a:pt x="1354" y="13436"/>
                </a:cubicBezTo>
                <a:cubicBezTo>
                  <a:pt x="1680" y="14263"/>
                  <a:pt x="2281" y="14765"/>
                  <a:pt x="3184" y="14840"/>
                </a:cubicBezTo>
                <a:cubicBezTo>
                  <a:pt x="3296" y="14902"/>
                  <a:pt x="3415" y="14902"/>
                  <a:pt x="3534" y="14902"/>
                </a:cubicBezTo>
                <a:cubicBezTo>
                  <a:pt x="3654" y="14902"/>
                  <a:pt x="3773" y="14902"/>
                  <a:pt x="3885" y="14965"/>
                </a:cubicBezTo>
                <a:lnTo>
                  <a:pt x="4086" y="14965"/>
                </a:lnTo>
                <a:cubicBezTo>
                  <a:pt x="4249" y="15019"/>
                  <a:pt x="4412" y="15031"/>
                  <a:pt x="4574" y="15031"/>
                </a:cubicBezTo>
                <a:cubicBezTo>
                  <a:pt x="4698" y="15031"/>
                  <a:pt x="4821" y="15024"/>
                  <a:pt x="4944" y="15024"/>
                </a:cubicBezTo>
                <a:cubicBezTo>
                  <a:pt x="5103" y="15024"/>
                  <a:pt x="5260" y="15036"/>
                  <a:pt x="5414" y="15090"/>
                </a:cubicBezTo>
                <a:cubicBezTo>
                  <a:pt x="5615" y="15090"/>
                  <a:pt x="5815" y="15090"/>
                  <a:pt x="6016" y="15115"/>
                </a:cubicBezTo>
                <a:cubicBezTo>
                  <a:pt x="6041" y="15166"/>
                  <a:pt x="6041" y="15191"/>
                  <a:pt x="6041" y="15241"/>
                </a:cubicBezTo>
                <a:cubicBezTo>
                  <a:pt x="5765" y="15391"/>
                  <a:pt x="5815" y="15617"/>
                  <a:pt x="5890" y="15867"/>
                </a:cubicBezTo>
                <a:cubicBezTo>
                  <a:pt x="6038" y="15972"/>
                  <a:pt x="6194" y="15998"/>
                  <a:pt x="6353" y="15998"/>
                </a:cubicBezTo>
                <a:cubicBezTo>
                  <a:pt x="6506" y="15998"/>
                  <a:pt x="6661" y="15975"/>
                  <a:pt x="6815" y="15975"/>
                </a:cubicBezTo>
                <a:cubicBezTo>
                  <a:pt x="6883" y="15975"/>
                  <a:pt x="6951" y="15979"/>
                  <a:pt x="7018" y="15993"/>
                </a:cubicBezTo>
                <a:cubicBezTo>
                  <a:pt x="7110" y="15941"/>
                  <a:pt x="7207" y="15932"/>
                  <a:pt x="7302" y="15932"/>
                </a:cubicBezTo>
                <a:cubicBezTo>
                  <a:pt x="7357" y="15932"/>
                  <a:pt x="7412" y="15935"/>
                  <a:pt x="7465" y="15935"/>
                </a:cubicBezTo>
                <a:cubicBezTo>
                  <a:pt x="7546" y="15935"/>
                  <a:pt x="7624" y="15928"/>
                  <a:pt x="7695" y="15892"/>
                </a:cubicBezTo>
                <a:cubicBezTo>
                  <a:pt x="7895" y="15867"/>
                  <a:pt x="8096" y="15867"/>
                  <a:pt x="8296" y="15867"/>
                </a:cubicBezTo>
                <a:cubicBezTo>
                  <a:pt x="8422" y="15805"/>
                  <a:pt x="8547" y="15798"/>
                  <a:pt x="8672" y="15798"/>
                </a:cubicBezTo>
                <a:cubicBezTo>
                  <a:pt x="8704" y="15798"/>
                  <a:pt x="8735" y="15799"/>
                  <a:pt x="8766" y="15799"/>
                </a:cubicBezTo>
                <a:cubicBezTo>
                  <a:pt x="8860" y="15799"/>
                  <a:pt x="8954" y="15795"/>
                  <a:pt x="9048" y="15767"/>
                </a:cubicBezTo>
                <a:cubicBezTo>
                  <a:pt x="9069" y="15788"/>
                  <a:pt x="9095" y="15796"/>
                  <a:pt x="9123" y="15796"/>
                </a:cubicBezTo>
                <a:cubicBezTo>
                  <a:pt x="9162" y="15796"/>
                  <a:pt x="9205" y="15781"/>
                  <a:pt x="9249" y="15767"/>
                </a:cubicBezTo>
                <a:cubicBezTo>
                  <a:pt x="9750" y="15742"/>
                  <a:pt x="10251" y="15742"/>
                  <a:pt x="10778" y="15717"/>
                </a:cubicBezTo>
                <a:cubicBezTo>
                  <a:pt x="10803" y="15717"/>
                  <a:pt x="10828" y="15692"/>
                  <a:pt x="10828" y="15667"/>
                </a:cubicBezTo>
                <a:cubicBezTo>
                  <a:pt x="10878" y="15667"/>
                  <a:pt x="10928" y="15673"/>
                  <a:pt x="10978" y="15673"/>
                </a:cubicBezTo>
                <a:cubicBezTo>
                  <a:pt x="11028" y="15673"/>
                  <a:pt x="11078" y="15667"/>
                  <a:pt x="11129" y="15642"/>
                </a:cubicBezTo>
                <a:cubicBezTo>
                  <a:pt x="11179" y="15642"/>
                  <a:pt x="11204" y="15642"/>
                  <a:pt x="11229" y="15667"/>
                </a:cubicBezTo>
                <a:cubicBezTo>
                  <a:pt x="11372" y="15667"/>
                  <a:pt x="11515" y="15683"/>
                  <a:pt x="11654" y="15683"/>
                </a:cubicBezTo>
                <a:cubicBezTo>
                  <a:pt x="11758" y="15683"/>
                  <a:pt x="11859" y="15674"/>
                  <a:pt x="11956" y="15642"/>
                </a:cubicBezTo>
                <a:cubicBezTo>
                  <a:pt x="12332" y="15617"/>
                  <a:pt x="12707" y="15617"/>
                  <a:pt x="13083" y="15592"/>
                </a:cubicBezTo>
                <a:cubicBezTo>
                  <a:pt x="13174" y="15551"/>
                  <a:pt x="13268" y="15543"/>
                  <a:pt x="13361" y="15543"/>
                </a:cubicBezTo>
                <a:cubicBezTo>
                  <a:pt x="13424" y="15543"/>
                  <a:pt x="13486" y="15547"/>
                  <a:pt x="13546" y="15547"/>
                </a:cubicBezTo>
                <a:cubicBezTo>
                  <a:pt x="13621" y="15547"/>
                  <a:pt x="13693" y="15541"/>
                  <a:pt x="13760" y="15516"/>
                </a:cubicBezTo>
                <a:cubicBezTo>
                  <a:pt x="14462" y="15441"/>
                  <a:pt x="15139" y="15391"/>
                  <a:pt x="15840" y="15341"/>
                </a:cubicBezTo>
                <a:lnTo>
                  <a:pt x="20828" y="15341"/>
                </a:lnTo>
                <a:cubicBezTo>
                  <a:pt x="21114" y="15289"/>
                  <a:pt x="21400" y="15276"/>
                  <a:pt x="21685" y="15276"/>
                </a:cubicBezTo>
                <a:cubicBezTo>
                  <a:pt x="21974" y="15276"/>
                  <a:pt x="22262" y="15289"/>
                  <a:pt x="22551" y="15289"/>
                </a:cubicBezTo>
                <a:cubicBezTo>
                  <a:pt x="22803" y="15289"/>
                  <a:pt x="23056" y="15279"/>
                  <a:pt x="23309" y="15241"/>
                </a:cubicBezTo>
                <a:cubicBezTo>
                  <a:pt x="23484" y="15241"/>
                  <a:pt x="23660" y="15216"/>
                  <a:pt x="23810" y="15216"/>
                </a:cubicBezTo>
                <a:cubicBezTo>
                  <a:pt x="23964" y="15161"/>
                  <a:pt x="24112" y="15149"/>
                  <a:pt x="24260" y="15149"/>
                </a:cubicBezTo>
                <a:cubicBezTo>
                  <a:pt x="24370" y="15149"/>
                  <a:pt x="24481" y="15156"/>
                  <a:pt x="24592" y="15156"/>
                </a:cubicBezTo>
                <a:cubicBezTo>
                  <a:pt x="24673" y="15156"/>
                  <a:pt x="24755" y="15152"/>
                  <a:pt x="24838" y="15140"/>
                </a:cubicBezTo>
                <a:cubicBezTo>
                  <a:pt x="24888" y="15140"/>
                  <a:pt x="24963" y="15115"/>
                  <a:pt x="25013" y="15090"/>
                </a:cubicBezTo>
                <a:cubicBezTo>
                  <a:pt x="25114" y="15115"/>
                  <a:pt x="25189" y="15115"/>
                  <a:pt x="25264" y="15115"/>
                </a:cubicBezTo>
                <a:cubicBezTo>
                  <a:pt x="25464" y="15115"/>
                  <a:pt x="25665" y="15090"/>
                  <a:pt x="25865" y="15090"/>
                </a:cubicBezTo>
                <a:cubicBezTo>
                  <a:pt x="25891" y="15065"/>
                  <a:pt x="25891" y="15040"/>
                  <a:pt x="25916" y="15015"/>
                </a:cubicBezTo>
                <a:lnTo>
                  <a:pt x="26016" y="15015"/>
                </a:lnTo>
                <a:cubicBezTo>
                  <a:pt x="26016" y="14990"/>
                  <a:pt x="26016" y="14990"/>
                  <a:pt x="26041" y="14965"/>
                </a:cubicBezTo>
                <a:cubicBezTo>
                  <a:pt x="26242" y="15019"/>
                  <a:pt x="26444" y="15044"/>
                  <a:pt x="26649" y="15044"/>
                </a:cubicBezTo>
                <a:cubicBezTo>
                  <a:pt x="26827" y="15044"/>
                  <a:pt x="27008" y="15025"/>
                  <a:pt x="27194" y="14990"/>
                </a:cubicBezTo>
                <a:cubicBezTo>
                  <a:pt x="27294" y="14965"/>
                  <a:pt x="27419" y="14965"/>
                  <a:pt x="27545" y="14965"/>
                </a:cubicBezTo>
                <a:cubicBezTo>
                  <a:pt x="27642" y="14907"/>
                  <a:pt x="27747" y="14894"/>
                  <a:pt x="27853" y="14894"/>
                </a:cubicBezTo>
                <a:cubicBezTo>
                  <a:pt x="27940" y="14894"/>
                  <a:pt x="28027" y="14902"/>
                  <a:pt x="28113" y="14902"/>
                </a:cubicBezTo>
                <a:cubicBezTo>
                  <a:pt x="28193" y="14902"/>
                  <a:pt x="28272" y="14895"/>
                  <a:pt x="28347" y="14865"/>
                </a:cubicBezTo>
                <a:cubicBezTo>
                  <a:pt x="29048" y="14714"/>
                  <a:pt x="29725" y="14589"/>
                  <a:pt x="30427" y="14464"/>
                </a:cubicBezTo>
                <a:cubicBezTo>
                  <a:pt x="30728" y="14414"/>
                  <a:pt x="31053" y="14364"/>
                  <a:pt x="31354" y="14288"/>
                </a:cubicBezTo>
                <a:cubicBezTo>
                  <a:pt x="31855" y="14213"/>
                  <a:pt x="32382" y="14113"/>
                  <a:pt x="32858" y="13862"/>
                </a:cubicBezTo>
                <a:cubicBezTo>
                  <a:pt x="34086" y="13587"/>
                  <a:pt x="35289" y="13186"/>
                  <a:pt x="36492" y="12785"/>
                </a:cubicBezTo>
                <a:cubicBezTo>
                  <a:pt x="37069" y="12559"/>
                  <a:pt x="37645" y="12333"/>
                  <a:pt x="38221" y="12108"/>
                </a:cubicBezTo>
                <a:cubicBezTo>
                  <a:pt x="38622" y="11957"/>
                  <a:pt x="38873" y="11707"/>
                  <a:pt x="38647" y="11256"/>
                </a:cubicBezTo>
                <a:cubicBezTo>
                  <a:pt x="38698" y="11181"/>
                  <a:pt x="38748" y="11130"/>
                  <a:pt x="38798" y="11080"/>
                </a:cubicBezTo>
                <a:cubicBezTo>
                  <a:pt x="38859" y="11029"/>
                  <a:pt x="38929" y="11020"/>
                  <a:pt x="39000" y="11020"/>
                </a:cubicBezTo>
                <a:cubicBezTo>
                  <a:pt x="39042" y="11020"/>
                  <a:pt x="39083" y="11023"/>
                  <a:pt x="39124" y="11023"/>
                </a:cubicBezTo>
                <a:cubicBezTo>
                  <a:pt x="39186" y="11023"/>
                  <a:pt x="39246" y="11016"/>
                  <a:pt x="39299" y="10980"/>
                </a:cubicBezTo>
                <a:cubicBezTo>
                  <a:pt x="39349" y="11005"/>
                  <a:pt x="39393" y="11018"/>
                  <a:pt x="39437" y="11018"/>
                </a:cubicBezTo>
                <a:cubicBezTo>
                  <a:pt x="39481" y="11018"/>
                  <a:pt x="39525" y="11005"/>
                  <a:pt x="39575" y="10980"/>
                </a:cubicBezTo>
                <a:cubicBezTo>
                  <a:pt x="40477" y="10880"/>
                  <a:pt x="41379" y="10754"/>
                  <a:pt x="42156" y="10178"/>
                </a:cubicBezTo>
                <a:cubicBezTo>
                  <a:pt x="42683" y="9526"/>
                  <a:pt x="42658" y="9426"/>
                  <a:pt x="42031" y="9176"/>
                </a:cubicBezTo>
                <a:cubicBezTo>
                  <a:pt x="41901" y="9064"/>
                  <a:pt x="41750" y="9042"/>
                  <a:pt x="41595" y="9042"/>
                </a:cubicBezTo>
                <a:cubicBezTo>
                  <a:pt x="41495" y="9042"/>
                  <a:pt x="41394" y="9051"/>
                  <a:pt x="41295" y="9051"/>
                </a:cubicBezTo>
                <a:cubicBezTo>
                  <a:pt x="41134" y="9051"/>
                  <a:pt x="40980" y="9027"/>
                  <a:pt x="40853" y="8900"/>
                </a:cubicBezTo>
                <a:cubicBezTo>
                  <a:pt x="40878" y="8549"/>
                  <a:pt x="40552" y="8449"/>
                  <a:pt x="40352" y="8248"/>
                </a:cubicBezTo>
                <a:cubicBezTo>
                  <a:pt x="40477" y="8173"/>
                  <a:pt x="40602" y="8098"/>
                  <a:pt x="40728" y="7998"/>
                </a:cubicBezTo>
                <a:cubicBezTo>
                  <a:pt x="40978" y="7872"/>
                  <a:pt x="41003" y="7647"/>
                  <a:pt x="40978" y="7396"/>
                </a:cubicBezTo>
                <a:cubicBezTo>
                  <a:pt x="40928" y="7196"/>
                  <a:pt x="40778" y="7070"/>
                  <a:pt x="40577" y="6970"/>
                </a:cubicBezTo>
                <a:cubicBezTo>
                  <a:pt x="40349" y="6902"/>
                  <a:pt x="40183" y="6688"/>
                  <a:pt x="39929" y="6688"/>
                </a:cubicBezTo>
                <a:cubicBezTo>
                  <a:pt x="39903" y="6688"/>
                  <a:pt x="39877" y="6690"/>
                  <a:pt x="39850" y="6694"/>
                </a:cubicBezTo>
                <a:cubicBezTo>
                  <a:pt x="39424" y="6419"/>
                  <a:pt x="38873" y="6419"/>
                  <a:pt x="38422" y="6193"/>
                </a:cubicBezTo>
                <a:cubicBezTo>
                  <a:pt x="38359" y="6131"/>
                  <a:pt x="38284" y="6120"/>
                  <a:pt x="38205" y="6120"/>
                </a:cubicBezTo>
                <a:cubicBezTo>
                  <a:pt x="38164" y="6120"/>
                  <a:pt x="38122" y="6123"/>
                  <a:pt x="38081" y="6123"/>
                </a:cubicBezTo>
                <a:cubicBezTo>
                  <a:pt x="38008" y="6123"/>
                  <a:pt x="37936" y="6114"/>
                  <a:pt x="37871" y="6068"/>
                </a:cubicBezTo>
                <a:lnTo>
                  <a:pt x="37394" y="6068"/>
                </a:lnTo>
                <a:cubicBezTo>
                  <a:pt x="37344" y="5967"/>
                  <a:pt x="37319" y="5892"/>
                  <a:pt x="37269" y="5817"/>
                </a:cubicBezTo>
                <a:cubicBezTo>
                  <a:pt x="37570" y="5792"/>
                  <a:pt x="37845" y="5692"/>
                  <a:pt x="38046" y="5416"/>
                </a:cubicBezTo>
                <a:cubicBezTo>
                  <a:pt x="38071" y="5366"/>
                  <a:pt x="38121" y="5341"/>
                  <a:pt x="38171" y="5291"/>
                </a:cubicBezTo>
                <a:cubicBezTo>
                  <a:pt x="38422" y="5065"/>
                  <a:pt x="38422" y="4790"/>
                  <a:pt x="38246" y="4514"/>
                </a:cubicBezTo>
                <a:lnTo>
                  <a:pt x="38171" y="4514"/>
                </a:lnTo>
                <a:cubicBezTo>
                  <a:pt x="38121" y="4013"/>
                  <a:pt x="37720" y="3887"/>
                  <a:pt x="37344" y="3737"/>
                </a:cubicBezTo>
                <a:cubicBezTo>
                  <a:pt x="37444" y="3561"/>
                  <a:pt x="37620" y="3411"/>
                  <a:pt x="37394" y="3211"/>
                </a:cubicBezTo>
                <a:cubicBezTo>
                  <a:pt x="37394" y="3135"/>
                  <a:pt x="37394" y="3060"/>
                  <a:pt x="37369" y="2985"/>
                </a:cubicBezTo>
                <a:cubicBezTo>
                  <a:pt x="37280" y="2873"/>
                  <a:pt x="37250" y="2701"/>
                  <a:pt x="37085" y="2701"/>
                </a:cubicBezTo>
                <a:cubicBezTo>
                  <a:pt x="37065" y="2701"/>
                  <a:pt x="37043" y="2704"/>
                  <a:pt x="37018" y="2709"/>
                </a:cubicBezTo>
                <a:cubicBezTo>
                  <a:pt x="36968" y="2584"/>
                  <a:pt x="36818" y="2534"/>
                  <a:pt x="36743" y="2459"/>
                </a:cubicBezTo>
                <a:cubicBezTo>
                  <a:pt x="35865" y="1757"/>
                  <a:pt x="34838" y="1456"/>
                  <a:pt x="33760" y="1281"/>
                </a:cubicBezTo>
                <a:cubicBezTo>
                  <a:pt x="33459" y="1105"/>
                  <a:pt x="33109" y="1055"/>
                  <a:pt x="32733" y="1055"/>
                </a:cubicBezTo>
                <a:cubicBezTo>
                  <a:pt x="32557" y="1005"/>
                  <a:pt x="32382" y="955"/>
                  <a:pt x="32231" y="880"/>
                </a:cubicBezTo>
                <a:cubicBezTo>
                  <a:pt x="32169" y="855"/>
                  <a:pt x="32106" y="836"/>
                  <a:pt x="32043" y="836"/>
                </a:cubicBezTo>
                <a:cubicBezTo>
                  <a:pt x="31981" y="836"/>
                  <a:pt x="31918" y="855"/>
                  <a:pt x="31855" y="905"/>
                </a:cubicBezTo>
                <a:cubicBezTo>
                  <a:pt x="31855" y="880"/>
                  <a:pt x="31830" y="855"/>
                  <a:pt x="31805" y="855"/>
                </a:cubicBezTo>
                <a:cubicBezTo>
                  <a:pt x="31747" y="838"/>
                  <a:pt x="31688" y="835"/>
                  <a:pt x="31631" y="835"/>
                </a:cubicBezTo>
                <a:cubicBezTo>
                  <a:pt x="31602" y="835"/>
                  <a:pt x="31573" y="836"/>
                  <a:pt x="31545" y="836"/>
                </a:cubicBezTo>
                <a:cubicBezTo>
                  <a:pt x="31461" y="836"/>
                  <a:pt x="31379" y="830"/>
                  <a:pt x="31304" y="779"/>
                </a:cubicBezTo>
                <a:cubicBezTo>
                  <a:pt x="31279" y="792"/>
                  <a:pt x="31260" y="798"/>
                  <a:pt x="31241" y="798"/>
                </a:cubicBezTo>
                <a:cubicBezTo>
                  <a:pt x="31223" y="798"/>
                  <a:pt x="31204" y="792"/>
                  <a:pt x="31179" y="779"/>
                </a:cubicBezTo>
                <a:cubicBezTo>
                  <a:pt x="31061" y="725"/>
                  <a:pt x="30933" y="713"/>
                  <a:pt x="30802" y="713"/>
                </a:cubicBezTo>
                <a:cubicBezTo>
                  <a:pt x="30701" y="713"/>
                  <a:pt x="30598" y="720"/>
                  <a:pt x="30495" y="720"/>
                </a:cubicBezTo>
                <a:cubicBezTo>
                  <a:pt x="30361" y="720"/>
                  <a:pt x="30228" y="708"/>
                  <a:pt x="30101" y="654"/>
                </a:cubicBezTo>
                <a:lnTo>
                  <a:pt x="29901" y="654"/>
                </a:lnTo>
                <a:cubicBezTo>
                  <a:pt x="29713" y="592"/>
                  <a:pt x="29523" y="577"/>
                  <a:pt x="29333" y="577"/>
                </a:cubicBezTo>
                <a:cubicBezTo>
                  <a:pt x="29160" y="577"/>
                  <a:pt x="28987" y="589"/>
                  <a:pt x="28817" y="589"/>
                </a:cubicBezTo>
                <a:cubicBezTo>
                  <a:pt x="28649" y="589"/>
                  <a:pt x="28483" y="577"/>
                  <a:pt x="28322" y="529"/>
                </a:cubicBezTo>
                <a:cubicBezTo>
                  <a:pt x="28246" y="529"/>
                  <a:pt x="28171" y="529"/>
                  <a:pt x="28096" y="504"/>
                </a:cubicBezTo>
                <a:cubicBezTo>
                  <a:pt x="27913" y="453"/>
                  <a:pt x="27726" y="439"/>
                  <a:pt x="27538" y="439"/>
                </a:cubicBezTo>
                <a:cubicBezTo>
                  <a:pt x="27318" y="439"/>
                  <a:pt x="27098" y="458"/>
                  <a:pt x="26881" y="458"/>
                </a:cubicBezTo>
                <a:cubicBezTo>
                  <a:pt x="26826" y="458"/>
                  <a:pt x="26772" y="457"/>
                  <a:pt x="26718" y="454"/>
                </a:cubicBezTo>
                <a:cubicBezTo>
                  <a:pt x="26617" y="479"/>
                  <a:pt x="26567" y="504"/>
                  <a:pt x="26542" y="529"/>
                </a:cubicBezTo>
                <a:cubicBezTo>
                  <a:pt x="26292" y="429"/>
                  <a:pt x="25966" y="504"/>
                  <a:pt x="25865" y="128"/>
                </a:cubicBezTo>
                <a:cubicBezTo>
                  <a:pt x="25715" y="15"/>
                  <a:pt x="25551" y="1"/>
                  <a:pt x="25383" y="1"/>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1" name="Google Shape;891;p29"/>
          <p:cNvSpPr txBox="1"/>
          <p:nvPr/>
        </p:nvSpPr>
        <p:spPr>
          <a:xfrm>
            <a:off x="4140187" y="5718288"/>
            <a:ext cx="2821800" cy="391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1600">
                <a:solidFill>
                  <a:srgbClr val="E29578"/>
                </a:solidFill>
                <a:latin typeface="Lora"/>
                <a:ea typeface="Lora"/>
                <a:cs typeface="Lora"/>
                <a:sym typeface="Lora"/>
              </a:rPr>
              <a:t>Ischemic ulcer</a:t>
            </a:r>
            <a:endParaRPr b="1" sz="1600">
              <a:solidFill>
                <a:srgbClr val="E29578"/>
              </a:solidFill>
              <a:latin typeface="Lora"/>
              <a:ea typeface="Lora"/>
              <a:cs typeface="Lora"/>
              <a:sym typeface="Lora"/>
            </a:endParaRPr>
          </a:p>
        </p:txBody>
      </p:sp>
      <p:sp>
        <p:nvSpPr>
          <p:cNvPr id="892" name="Google Shape;892;p29"/>
          <p:cNvSpPr txBox="1"/>
          <p:nvPr/>
        </p:nvSpPr>
        <p:spPr>
          <a:xfrm>
            <a:off x="280375" y="7408850"/>
            <a:ext cx="3254700" cy="1068900"/>
          </a:xfrm>
          <a:prstGeom prst="rect">
            <a:avLst/>
          </a:prstGeom>
          <a:noFill/>
          <a:ln cap="flat" cmpd="sng" w="9525">
            <a:solidFill>
              <a:srgbClr val="E29578"/>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1200">
              <a:solidFill>
                <a:srgbClr val="6AA84F"/>
              </a:solidFill>
              <a:latin typeface="Mada"/>
              <a:ea typeface="Mada"/>
              <a:cs typeface="Mada"/>
              <a:sym typeface="Mada"/>
            </a:endParaRPr>
          </a:p>
        </p:txBody>
      </p:sp>
      <p:sp>
        <p:nvSpPr>
          <p:cNvPr id="893" name="Google Shape;893;p29"/>
          <p:cNvSpPr txBox="1"/>
          <p:nvPr/>
        </p:nvSpPr>
        <p:spPr>
          <a:xfrm>
            <a:off x="304525" y="7559500"/>
            <a:ext cx="3254700" cy="753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GB" sz="1200">
                <a:solidFill>
                  <a:srgbClr val="1C4588"/>
                </a:solidFill>
                <a:latin typeface="Mada"/>
                <a:ea typeface="Mada"/>
                <a:cs typeface="Mada"/>
                <a:sym typeface="Mada"/>
              </a:rPr>
              <a:t>This is due to repeated trauma and can be self-inflicted.</a:t>
            </a:r>
            <a:endParaRPr sz="1200">
              <a:solidFill>
                <a:srgbClr val="1C4588"/>
              </a:solidFill>
              <a:latin typeface="Mada"/>
              <a:ea typeface="Mada"/>
              <a:cs typeface="Mada"/>
              <a:sym typeface="Mada"/>
            </a:endParaRPr>
          </a:p>
          <a:p>
            <a:pPr indent="0" lvl="0" marL="0" rtl="0" algn="l">
              <a:spcBef>
                <a:spcPts val="0"/>
              </a:spcBef>
              <a:spcAft>
                <a:spcPts val="0"/>
              </a:spcAft>
              <a:buNone/>
            </a:pPr>
            <a:r>
              <a:t/>
            </a:r>
            <a:endParaRPr sz="1200">
              <a:solidFill>
                <a:srgbClr val="1C4588"/>
              </a:solidFill>
              <a:latin typeface="Mada"/>
              <a:ea typeface="Mada"/>
              <a:cs typeface="Mada"/>
              <a:sym typeface="Mada"/>
            </a:endParaRPr>
          </a:p>
        </p:txBody>
      </p:sp>
      <p:sp>
        <p:nvSpPr>
          <p:cNvPr id="894" name="Google Shape;894;p29"/>
          <p:cNvSpPr/>
          <p:nvPr/>
        </p:nvSpPr>
        <p:spPr>
          <a:xfrm>
            <a:off x="473662" y="7134738"/>
            <a:ext cx="3254792" cy="468691"/>
          </a:xfrm>
          <a:custGeom>
            <a:rect b="b" l="l" r="r" t="t"/>
            <a:pathLst>
              <a:path extrusionOk="0" h="15999" w="42683">
                <a:moveTo>
                  <a:pt x="21730" y="2233"/>
                </a:moveTo>
                <a:cubicBezTo>
                  <a:pt x="21780" y="2258"/>
                  <a:pt x="21805" y="2283"/>
                  <a:pt x="21830" y="2308"/>
                </a:cubicBezTo>
                <a:cubicBezTo>
                  <a:pt x="21780" y="2283"/>
                  <a:pt x="21730" y="2258"/>
                  <a:pt x="21680" y="2258"/>
                </a:cubicBezTo>
                <a:cubicBezTo>
                  <a:pt x="21705" y="2233"/>
                  <a:pt x="21730" y="2233"/>
                  <a:pt x="21730" y="2233"/>
                </a:cubicBezTo>
                <a:close/>
                <a:moveTo>
                  <a:pt x="18597" y="3662"/>
                </a:moveTo>
                <a:cubicBezTo>
                  <a:pt x="18622" y="3662"/>
                  <a:pt x="18597" y="3687"/>
                  <a:pt x="18597" y="3687"/>
                </a:cubicBezTo>
                <a:lnTo>
                  <a:pt x="18572" y="3687"/>
                </a:lnTo>
                <a:cubicBezTo>
                  <a:pt x="18597" y="3687"/>
                  <a:pt x="18597" y="3662"/>
                  <a:pt x="18597" y="3662"/>
                </a:cubicBezTo>
                <a:close/>
                <a:moveTo>
                  <a:pt x="36567" y="3887"/>
                </a:moveTo>
                <a:lnTo>
                  <a:pt x="36567" y="3887"/>
                </a:lnTo>
                <a:cubicBezTo>
                  <a:pt x="36476" y="3924"/>
                  <a:pt x="36397" y="3947"/>
                  <a:pt x="36323" y="3947"/>
                </a:cubicBezTo>
                <a:cubicBezTo>
                  <a:pt x="36295" y="3947"/>
                  <a:pt x="36268" y="3944"/>
                  <a:pt x="36241" y="3937"/>
                </a:cubicBezTo>
                <a:cubicBezTo>
                  <a:pt x="36367" y="3937"/>
                  <a:pt x="36467" y="3912"/>
                  <a:pt x="36567" y="3887"/>
                </a:cubicBezTo>
                <a:close/>
                <a:moveTo>
                  <a:pt x="5439" y="6293"/>
                </a:moveTo>
                <a:cubicBezTo>
                  <a:pt x="5439" y="6293"/>
                  <a:pt x="5439" y="6318"/>
                  <a:pt x="5414" y="6318"/>
                </a:cubicBezTo>
                <a:cubicBezTo>
                  <a:pt x="5414" y="6318"/>
                  <a:pt x="5414" y="6293"/>
                  <a:pt x="5414" y="6293"/>
                </a:cubicBezTo>
                <a:close/>
                <a:moveTo>
                  <a:pt x="23172" y="7054"/>
                </a:moveTo>
                <a:cubicBezTo>
                  <a:pt x="23191" y="7054"/>
                  <a:pt x="23212" y="7059"/>
                  <a:pt x="23234" y="7070"/>
                </a:cubicBezTo>
                <a:cubicBezTo>
                  <a:pt x="23309" y="7095"/>
                  <a:pt x="23384" y="7120"/>
                  <a:pt x="23459" y="7120"/>
                </a:cubicBezTo>
                <a:cubicBezTo>
                  <a:pt x="23334" y="7196"/>
                  <a:pt x="23209" y="7271"/>
                  <a:pt x="23083" y="7396"/>
                </a:cubicBezTo>
                <a:cubicBezTo>
                  <a:pt x="23083" y="7346"/>
                  <a:pt x="23083" y="7271"/>
                  <a:pt x="23083" y="7196"/>
                </a:cubicBezTo>
                <a:cubicBezTo>
                  <a:pt x="23064" y="7117"/>
                  <a:pt x="23105" y="7054"/>
                  <a:pt x="23172" y="7054"/>
                </a:cubicBezTo>
                <a:close/>
                <a:moveTo>
                  <a:pt x="5615" y="8624"/>
                </a:moveTo>
                <a:cubicBezTo>
                  <a:pt x="5690" y="8674"/>
                  <a:pt x="5740" y="8699"/>
                  <a:pt x="5690" y="8749"/>
                </a:cubicBezTo>
                <a:cubicBezTo>
                  <a:pt x="5665" y="8724"/>
                  <a:pt x="5640" y="8674"/>
                  <a:pt x="5615" y="8624"/>
                </a:cubicBezTo>
                <a:close/>
                <a:moveTo>
                  <a:pt x="23159" y="9201"/>
                </a:moveTo>
                <a:cubicBezTo>
                  <a:pt x="23159" y="9201"/>
                  <a:pt x="23134" y="9226"/>
                  <a:pt x="23134" y="9226"/>
                </a:cubicBezTo>
                <a:cubicBezTo>
                  <a:pt x="23134" y="9226"/>
                  <a:pt x="23109" y="9201"/>
                  <a:pt x="23109" y="9201"/>
                </a:cubicBezTo>
                <a:close/>
                <a:moveTo>
                  <a:pt x="39700" y="9226"/>
                </a:moveTo>
                <a:cubicBezTo>
                  <a:pt x="39700" y="9251"/>
                  <a:pt x="39700" y="9276"/>
                  <a:pt x="39675" y="9301"/>
                </a:cubicBezTo>
                <a:cubicBezTo>
                  <a:pt x="39675" y="9276"/>
                  <a:pt x="39700" y="9251"/>
                  <a:pt x="39700" y="9226"/>
                </a:cubicBezTo>
                <a:close/>
                <a:moveTo>
                  <a:pt x="16016" y="9401"/>
                </a:moveTo>
                <a:cubicBezTo>
                  <a:pt x="15991" y="9401"/>
                  <a:pt x="15991" y="9426"/>
                  <a:pt x="15991" y="9426"/>
                </a:cubicBezTo>
                <a:cubicBezTo>
                  <a:pt x="15991" y="9401"/>
                  <a:pt x="15991" y="9401"/>
                  <a:pt x="15991" y="9401"/>
                </a:cubicBezTo>
                <a:close/>
                <a:moveTo>
                  <a:pt x="36868" y="11231"/>
                </a:moveTo>
                <a:cubicBezTo>
                  <a:pt x="36868" y="11231"/>
                  <a:pt x="36868" y="11256"/>
                  <a:pt x="36843" y="11256"/>
                </a:cubicBezTo>
                <a:cubicBezTo>
                  <a:pt x="36843" y="11256"/>
                  <a:pt x="36843" y="11231"/>
                  <a:pt x="36843" y="11231"/>
                </a:cubicBezTo>
                <a:close/>
                <a:moveTo>
                  <a:pt x="1956" y="11256"/>
                </a:moveTo>
                <a:cubicBezTo>
                  <a:pt x="1956" y="11281"/>
                  <a:pt x="1956" y="11331"/>
                  <a:pt x="1930" y="11356"/>
                </a:cubicBezTo>
                <a:cubicBezTo>
                  <a:pt x="1930" y="11306"/>
                  <a:pt x="1930" y="11281"/>
                  <a:pt x="1956" y="11256"/>
                </a:cubicBezTo>
                <a:close/>
                <a:moveTo>
                  <a:pt x="26617" y="11481"/>
                </a:moveTo>
                <a:cubicBezTo>
                  <a:pt x="26667" y="11481"/>
                  <a:pt x="26667" y="11531"/>
                  <a:pt x="26667" y="11582"/>
                </a:cubicBezTo>
                <a:cubicBezTo>
                  <a:pt x="26642" y="11607"/>
                  <a:pt x="26642" y="11632"/>
                  <a:pt x="26617" y="11657"/>
                </a:cubicBezTo>
                <a:cubicBezTo>
                  <a:pt x="26617" y="11590"/>
                  <a:pt x="26617" y="11543"/>
                  <a:pt x="26617" y="11481"/>
                </a:cubicBezTo>
                <a:close/>
                <a:moveTo>
                  <a:pt x="11003" y="11882"/>
                </a:moveTo>
                <a:cubicBezTo>
                  <a:pt x="11003" y="11882"/>
                  <a:pt x="11003" y="11882"/>
                  <a:pt x="10978" y="11907"/>
                </a:cubicBezTo>
                <a:cubicBezTo>
                  <a:pt x="10978" y="11882"/>
                  <a:pt x="10978" y="11882"/>
                  <a:pt x="10978" y="11882"/>
                </a:cubicBezTo>
                <a:close/>
                <a:moveTo>
                  <a:pt x="30721" y="12446"/>
                </a:moveTo>
                <a:cubicBezTo>
                  <a:pt x="30753" y="12446"/>
                  <a:pt x="30778" y="12459"/>
                  <a:pt x="30803" y="12484"/>
                </a:cubicBezTo>
                <a:cubicBezTo>
                  <a:pt x="30753" y="12559"/>
                  <a:pt x="30677" y="12659"/>
                  <a:pt x="30602" y="12759"/>
                </a:cubicBezTo>
                <a:cubicBezTo>
                  <a:pt x="30527" y="12684"/>
                  <a:pt x="30427" y="12609"/>
                  <a:pt x="30602" y="12484"/>
                </a:cubicBezTo>
                <a:cubicBezTo>
                  <a:pt x="30652" y="12459"/>
                  <a:pt x="30690" y="12446"/>
                  <a:pt x="30721" y="12446"/>
                </a:cubicBezTo>
                <a:close/>
                <a:moveTo>
                  <a:pt x="9374" y="12785"/>
                </a:moveTo>
                <a:cubicBezTo>
                  <a:pt x="9365" y="12794"/>
                  <a:pt x="9359" y="12803"/>
                  <a:pt x="9355" y="12811"/>
                </a:cubicBezTo>
                <a:lnTo>
                  <a:pt x="9355" y="12811"/>
                </a:lnTo>
                <a:cubicBezTo>
                  <a:pt x="9359" y="12810"/>
                  <a:pt x="9365" y="12810"/>
                  <a:pt x="9374" y="12810"/>
                </a:cubicBezTo>
                <a:cubicBezTo>
                  <a:pt x="9349" y="12810"/>
                  <a:pt x="9349" y="12834"/>
                  <a:pt x="9349" y="12835"/>
                </a:cubicBezTo>
                <a:lnTo>
                  <a:pt x="9349" y="12835"/>
                </a:lnTo>
                <a:cubicBezTo>
                  <a:pt x="9349" y="12834"/>
                  <a:pt x="9349" y="12824"/>
                  <a:pt x="9355" y="12811"/>
                </a:cubicBezTo>
                <a:lnTo>
                  <a:pt x="9355" y="12811"/>
                </a:lnTo>
                <a:cubicBezTo>
                  <a:pt x="9349" y="12813"/>
                  <a:pt x="9349" y="12819"/>
                  <a:pt x="9349" y="12835"/>
                </a:cubicBezTo>
                <a:cubicBezTo>
                  <a:pt x="9349" y="12810"/>
                  <a:pt x="9349" y="12810"/>
                  <a:pt x="9349" y="12785"/>
                </a:cubicBezTo>
                <a:close/>
                <a:moveTo>
                  <a:pt x="22808" y="12910"/>
                </a:moveTo>
                <a:cubicBezTo>
                  <a:pt x="22808" y="12910"/>
                  <a:pt x="22808" y="12935"/>
                  <a:pt x="22808" y="12935"/>
                </a:cubicBezTo>
                <a:cubicBezTo>
                  <a:pt x="22808" y="12935"/>
                  <a:pt x="22808" y="12910"/>
                  <a:pt x="22783" y="12910"/>
                </a:cubicBezTo>
                <a:close/>
                <a:moveTo>
                  <a:pt x="23058" y="13035"/>
                </a:moveTo>
                <a:cubicBezTo>
                  <a:pt x="23058" y="13035"/>
                  <a:pt x="23058" y="13060"/>
                  <a:pt x="23083" y="13060"/>
                </a:cubicBezTo>
                <a:lnTo>
                  <a:pt x="22983" y="13060"/>
                </a:lnTo>
                <a:cubicBezTo>
                  <a:pt x="23008" y="13060"/>
                  <a:pt x="23033" y="13035"/>
                  <a:pt x="23058" y="13035"/>
                </a:cubicBezTo>
                <a:close/>
                <a:moveTo>
                  <a:pt x="25383" y="1"/>
                </a:moveTo>
                <a:cubicBezTo>
                  <a:pt x="25327" y="1"/>
                  <a:pt x="25270" y="3"/>
                  <a:pt x="25214" y="3"/>
                </a:cubicBezTo>
                <a:lnTo>
                  <a:pt x="20377" y="3"/>
                </a:lnTo>
                <a:cubicBezTo>
                  <a:pt x="20352" y="53"/>
                  <a:pt x="20327" y="78"/>
                  <a:pt x="20352" y="103"/>
                </a:cubicBezTo>
                <a:lnTo>
                  <a:pt x="20302" y="103"/>
                </a:lnTo>
                <a:cubicBezTo>
                  <a:pt x="20201" y="128"/>
                  <a:pt x="20101" y="128"/>
                  <a:pt x="19976" y="128"/>
                </a:cubicBezTo>
                <a:cubicBezTo>
                  <a:pt x="19951" y="103"/>
                  <a:pt x="19850" y="78"/>
                  <a:pt x="19775" y="53"/>
                </a:cubicBezTo>
                <a:cubicBezTo>
                  <a:pt x="19662" y="59"/>
                  <a:pt x="19550" y="60"/>
                  <a:pt x="19437" y="60"/>
                </a:cubicBezTo>
                <a:cubicBezTo>
                  <a:pt x="19324" y="60"/>
                  <a:pt x="19211" y="59"/>
                  <a:pt x="19098" y="59"/>
                </a:cubicBezTo>
                <a:cubicBezTo>
                  <a:pt x="18873" y="59"/>
                  <a:pt x="18647" y="65"/>
                  <a:pt x="18422" y="103"/>
                </a:cubicBezTo>
                <a:cubicBezTo>
                  <a:pt x="17946" y="128"/>
                  <a:pt x="17494" y="128"/>
                  <a:pt x="17018" y="128"/>
                </a:cubicBezTo>
                <a:cubicBezTo>
                  <a:pt x="16913" y="185"/>
                  <a:pt x="16802" y="199"/>
                  <a:pt x="16690" y="199"/>
                </a:cubicBezTo>
                <a:cubicBezTo>
                  <a:pt x="16567" y="199"/>
                  <a:pt x="16442" y="182"/>
                  <a:pt x="16319" y="182"/>
                </a:cubicBezTo>
                <a:cubicBezTo>
                  <a:pt x="16207" y="182"/>
                  <a:pt x="16096" y="196"/>
                  <a:pt x="15991" y="253"/>
                </a:cubicBezTo>
                <a:cubicBezTo>
                  <a:pt x="15961" y="224"/>
                  <a:pt x="15932" y="212"/>
                  <a:pt x="15903" y="212"/>
                </a:cubicBezTo>
                <a:cubicBezTo>
                  <a:pt x="15882" y="212"/>
                  <a:pt x="15861" y="218"/>
                  <a:pt x="15840" y="228"/>
                </a:cubicBezTo>
                <a:cubicBezTo>
                  <a:pt x="15565" y="253"/>
                  <a:pt x="15264" y="253"/>
                  <a:pt x="14988" y="278"/>
                </a:cubicBezTo>
                <a:cubicBezTo>
                  <a:pt x="14896" y="312"/>
                  <a:pt x="14804" y="320"/>
                  <a:pt x="14712" y="320"/>
                </a:cubicBezTo>
                <a:cubicBezTo>
                  <a:pt x="14621" y="320"/>
                  <a:pt x="14529" y="312"/>
                  <a:pt x="14437" y="312"/>
                </a:cubicBezTo>
                <a:cubicBezTo>
                  <a:pt x="14345" y="312"/>
                  <a:pt x="14253" y="320"/>
                  <a:pt x="14161" y="353"/>
                </a:cubicBezTo>
                <a:cubicBezTo>
                  <a:pt x="13910" y="378"/>
                  <a:pt x="13685" y="378"/>
                  <a:pt x="13434" y="404"/>
                </a:cubicBezTo>
                <a:cubicBezTo>
                  <a:pt x="13322" y="454"/>
                  <a:pt x="13202" y="454"/>
                  <a:pt x="13083" y="454"/>
                </a:cubicBezTo>
                <a:cubicBezTo>
                  <a:pt x="12964" y="454"/>
                  <a:pt x="12845" y="454"/>
                  <a:pt x="12733" y="504"/>
                </a:cubicBezTo>
                <a:cubicBezTo>
                  <a:pt x="12582" y="504"/>
                  <a:pt x="12407" y="504"/>
                  <a:pt x="12256" y="529"/>
                </a:cubicBezTo>
                <a:cubicBezTo>
                  <a:pt x="12164" y="580"/>
                  <a:pt x="12072" y="589"/>
                  <a:pt x="11980" y="589"/>
                </a:cubicBezTo>
                <a:cubicBezTo>
                  <a:pt x="11927" y="589"/>
                  <a:pt x="11874" y="586"/>
                  <a:pt x="11821" y="586"/>
                </a:cubicBezTo>
                <a:cubicBezTo>
                  <a:pt x="11740" y="586"/>
                  <a:pt x="11660" y="593"/>
                  <a:pt x="11580" y="629"/>
                </a:cubicBezTo>
                <a:cubicBezTo>
                  <a:pt x="10728" y="729"/>
                  <a:pt x="9900" y="905"/>
                  <a:pt x="9023" y="905"/>
                </a:cubicBezTo>
                <a:cubicBezTo>
                  <a:pt x="8948" y="967"/>
                  <a:pt x="8854" y="967"/>
                  <a:pt x="8763" y="967"/>
                </a:cubicBezTo>
                <a:cubicBezTo>
                  <a:pt x="8672" y="967"/>
                  <a:pt x="8585" y="967"/>
                  <a:pt x="8522" y="1030"/>
                </a:cubicBezTo>
                <a:lnTo>
                  <a:pt x="8497" y="1030"/>
                </a:lnTo>
                <a:cubicBezTo>
                  <a:pt x="8482" y="1001"/>
                  <a:pt x="8459" y="989"/>
                  <a:pt x="8427" y="989"/>
                </a:cubicBezTo>
                <a:cubicBezTo>
                  <a:pt x="8405" y="989"/>
                  <a:pt x="8378" y="995"/>
                  <a:pt x="8347" y="1005"/>
                </a:cubicBezTo>
                <a:cubicBezTo>
                  <a:pt x="8196" y="1030"/>
                  <a:pt x="8021" y="1030"/>
                  <a:pt x="7870" y="1055"/>
                </a:cubicBezTo>
                <a:cubicBezTo>
                  <a:pt x="7820" y="1055"/>
                  <a:pt x="7795" y="1080"/>
                  <a:pt x="7795" y="1155"/>
                </a:cubicBezTo>
                <a:cubicBezTo>
                  <a:pt x="7685" y="1114"/>
                  <a:pt x="7574" y="1095"/>
                  <a:pt x="7464" y="1095"/>
                </a:cubicBezTo>
                <a:cubicBezTo>
                  <a:pt x="7374" y="1095"/>
                  <a:pt x="7284" y="1108"/>
                  <a:pt x="7194" y="1130"/>
                </a:cubicBezTo>
                <a:cubicBezTo>
                  <a:pt x="6442" y="1155"/>
                  <a:pt x="5690" y="1155"/>
                  <a:pt x="4913" y="1155"/>
                </a:cubicBezTo>
                <a:cubicBezTo>
                  <a:pt x="4537" y="1180"/>
                  <a:pt x="4537" y="1180"/>
                  <a:pt x="4637" y="1556"/>
                </a:cubicBezTo>
                <a:cubicBezTo>
                  <a:pt x="4550" y="1669"/>
                  <a:pt x="4443" y="1694"/>
                  <a:pt x="4330" y="1694"/>
                </a:cubicBezTo>
                <a:cubicBezTo>
                  <a:pt x="4240" y="1694"/>
                  <a:pt x="4146" y="1678"/>
                  <a:pt x="4054" y="1678"/>
                </a:cubicBezTo>
                <a:cubicBezTo>
                  <a:pt x="4031" y="1678"/>
                  <a:pt x="4008" y="1679"/>
                  <a:pt x="3986" y="1682"/>
                </a:cubicBezTo>
                <a:cubicBezTo>
                  <a:pt x="3915" y="1692"/>
                  <a:pt x="3844" y="1695"/>
                  <a:pt x="3773" y="1695"/>
                </a:cubicBezTo>
                <a:cubicBezTo>
                  <a:pt x="3665" y="1695"/>
                  <a:pt x="3557" y="1688"/>
                  <a:pt x="3450" y="1688"/>
                </a:cubicBezTo>
                <a:cubicBezTo>
                  <a:pt x="3271" y="1688"/>
                  <a:pt x="3096" y="1707"/>
                  <a:pt x="2933" y="1807"/>
                </a:cubicBezTo>
                <a:cubicBezTo>
                  <a:pt x="2816" y="1807"/>
                  <a:pt x="2699" y="1796"/>
                  <a:pt x="2590" y="1796"/>
                </a:cubicBezTo>
                <a:cubicBezTo>
                  <a:pt x="2535" y="1796"/>
                  <a:pt x="2482" y="1799"/>
                  <a:pt x="2432" y="1807"/>
                </a:cubicBezTo>
                <a:cubicBezTo>
                  <a:pt x="1179" y="2058"/>
                  <a:pt x="552" y="2033"/>
                  <a:pt x="326" y="3486"/>
                </a:cubicBezTo>
                <a:cubicBezTo>
                  <a:pt x="201" y="4063"/>
                  <a:pt x="377" y="4639"/>
                  <a:pt x="226" y="5216"/>
                </a:cubicBezTo>
                <a:lnTo>
                  <a:pt x="201" y="5541"/>
                </a:lnTo>
                <a:cubicBezTo>
                  <a:pt x="101" y="5767"/>
                  <a:pt x="226" y="6018"/>
                  <a:pt x="101" y="6218"/>
                </a:cubicBezTo>
                <a:cubicBezTo>
                  <a:pt x="101" y="6343"/>
                  <a:pt x="76" y="6469"/>
                  <a:pt x="76" y="6594"/>
                </a:cubicBezTo>
                <a:cubicBezTo>
                  <a:pt x="1" y="7045"/>
                  <a:pt x="1" y="7521"/>
                  <a:pt x="76" y="7998"/>
                </a:cubicBezTo>
                <a:cubicBezTo>
                  <a:pt x="76" y="8148"/>
                  <a:pt x="101" y="8298"/>
                  <a:pt x="101" y="8474"/>
                </a:cubicBezTo>
                <a:cubicBezTo>
                  <a:pt x="226" y="8724"/>
                  <a:pt x="76" y="9025"/>
                  <a:pt x="201" y="9276"/>
                </a:cubicBezTo>
                <a:cubicBezTo>
                  <a:pt x="502" y="10704"/>
                  <a:pt x="828" y="12083"/>
                  <a:pt x="1354" y="13436"/>
                </a:cubicBezTo>
                <a:cubicBezTo>
                  <a:pt x="1680" y="14263"/>
                  <a:pt x="2281" y="14765"/>
                  <a:pt x="3184" y="14840"/>
                </a:cubicBezTo>
                <a:cubicBezTo>
                  <a:pt x="3296" y="14902"/>
                  <a:pt x="3415" y="14902"/>
                  <a:pt x="3534" y="14902"/>
                </a:cubicBezTo>
                <a:cubicBezTo>
                  <a:pt x="3654" y="14902"/>
                  <a:pt x="3773" y="14902"/>
                  <a:pt x="3885" y="14965"/>
                </a:cubicBezTo>
                <a:lnTo>
                  <a:pt x="4086" y="14965"/>
                </a:lnTo>
                <a:cubicBezTo>
                  <a:pt x="4249" y="15019"/>
                  <a:pt x="4412" y="15031"/>
                  <a:pt x="4574" y="15031"/>
                </a:cubicBezTo>
                <a:cubicBezTo>
                  <a:pt x="4698" y="15031"/>
                  <a:pt x="4821" y="15024"/>
                  <a:pt x="4944" y="15024"/>
                </a:cubicBezTo>
                <a:cubicBezTo>
                  <a:pt x="5103" y="15024"/>
                  <a:pt x="5260" y="15036"/>
                  <a:pt x="5414" y="15090"/>
                </a:cubicBezTo>
                <a:cubicBezTo>
                  <a:pt x="5615" y="15090"/>
                  <a:pt x="5815" y="15090"/>
                  <a:pt x="6016" y="15115"/>
                </a:cubicBezTo>
                <a:cubicBezTo>
                  <a:pt x="6041" y="15166"/>
                  <a:pt x="6041" y="15191"/>
                  <a:pt x="6041" y="15241"/>
                </a:cubicBezTo>
                <a:cubicBezTo>
                  <a:pt x="5765" y="15391"/>
                  <a:pt x="5815" y="15617"/>
                  <a:pt x="5890" y="15867"/>
                </a:cubicBezTo>
                <a:cubicBezTo>
                  <a:pt x="6038" y="15972"/>
                  <a:pt x="6194" y="15998"/>
                  <a:pt x="6353" y="15998"/>
                </a:cubicBezTo>
                <a:cubicBezTo>
                  <a:pt x="6506" y="15998"/>
                  <a:pt x="6661" y="15975"/>
                  <a:pt x="6815" y="15975"/>
                </a:cubicBezTo>
                <a:cubicBezTo>
                  <a:pt x="6883" y="15975"/>
                  <a:pt x="6951" y="15979"/>
                  <a:pt x="7018" y="15993"/>
                </a:cubicBezTo>
                <a:cubicBezTo>
                  <a:pt x="7110" y="15941"/>
                  <a:pt x="7207" y="15932"/>
                  <a:pt x="7302" y="15932"/>
                </a:cubicBezTo>
                <a:cubicBezTo>
                  <a:pt x="7357" y="15932"/>
                  <a:pt x="7412" y="15935"/>
                  <a:pt x="7465" y="15935"/>
                </a:cubicBezTo>
                <a:cubicBezTo>
                  <a:pt x="7546" y="15935"/>
                  <a:pt x="7624" y="15928"/>
                  <a:pt x="7695" y="15892"/>
                </a:cubicBezTo>
                <a:cubicBezTo>
                  <a:pt x="7895" y="15867"/>
                  <a:pt x="8096" y="15867"/>
                  <a:pt x="8296" y="15867"/>
                </a:cubicBezTo>
                <a:cubicBezTo>
                  <a:pt x="8422" y="15805"/>
                  <a:pt x="8547" y="15798"/>
                  <a:pt x="8672" y="15798"/>
                </a:cubicBezTo>
                <a:cubicBezTo>
                  <a:pt x="8704" y="15798"/>
                  <a:pt x="8735" y="15799"/>
                  <a:pt x="8766" y="15799"/>
                </a:cubicBezTo>
                <a:cubicBezTo>
                  <a:pt x="8860" y="15799"/>
                  <a:pt x="8954" y="15795"/>
                  <a:pt x="9048" y="15767"/>
                </a:cubicBezTo>
                <a:cubicBezTo>
                  <a:pt x="9069" y="15788"/>
                  <a:pt x="9095" y="15796"/>
                  <a:pt x="9123" y="15796"/>
                </a:cubicBezTo>
                <a:cubicBezTo>
                  <a:pt x="9162" y="15796"/>
                  <a:pt x="9205" y="15781"/>
                  <a:pt x="9249" y="15767"/>
                </a:cubicBezTo>
                <a:cubicBezTo>
                  <a:pt x="9750" y="15742"/>
                  <a:pt x="10251" y="15742"/>
                  <a:pt x="10778" y="15717"/>
                </a:cubicBezTo>
                <a:cubicBezTo>
                  <a:pt x="10803" y="15717"/>
                  <a:pt x="10828" y="15692"/>
                  <a:pt x="10828" y="15667"/>
                </a:cubicBezTo>
                <a:cubicBezTo>
                  <a:pt x="10878" y="15667"/>
                  <a:pt x="10928" y="15673"/>
                  <a:pt x="10978" y="15673"/>
                </a:cubicBezTo>
                <a:cubicBezTo>
                  <a:pt x="11028" y="15673"/>
                  <a:pt x="11078" y="15667"/>
                  <a:pt x="11129" y="15642"/>
                </a:cubicBezTo>
                <a:cubicBezTo>
                  <a:pt x="11179" y="15642"/>
                  <a:pt x="11204" y="15642"/>
                  <a:pt x="11229" y="15667"/>
                </a:cubicBezTo>
                <a:cubicBezTo>
                  <a:pt x="11372" y="15667"/>
                  <a:pt x="11515" y="15683"/>
                  <a:pt x="11654" y="15683"/>
                </a:cubicBezTo>
                <a:cubicBezTo>
                  <a:pt x="11758" y="15683"/>
                  <a:pt x="11859" y="15674"/>
                  <a:pt x="11956" y="15642"/>
                </a:cubicBezTo>
                <a:cubicBezTo>
                  <a:pt x="12332" y="15617"/>
                  <a:pt x="12707" y="15617"/>
                  <a:pt x="13083" y="15592"/>
                </a:cubicBezTo>
                <a:cubicBezTo>
                  <a:pt x="13174" y="15551"/>
                  <a:pt x="13268" y="15543"/>
                  <a:pt x="13361" y="15543"/>
                </a:cubicBezTo>
                <a:cubicBezTo>
                  <a:pt x="13424" y="15543"/>
                  <a:pt x="13486" y="15547"/>
                  <a:pt x="13546" y="15547"/>
                </a:cubicBezTo>
                <a:cubicBezTo>
                  <a:pt x="13621" y="15547"/>
                  <a:pt x="13693" y="15541"/>
                  <a:pt x="13760" y="15516"/>
                </a:cubicBezTo>
                <a:cubicBezTo>
                  <a:pt x="14462" y="15441"/>
                  <a:pt x="15139" y="15391"/>
                  <a:pt x="15840" y="15341"/>
                </a:cubicBezTo>
                <a:lnTo>
                  <a:pt x="20828" y="15341"/>
                </a:lnTo>
                <a:cubicBezTo>
                  <a:pt x="21114" y="15289"/>
                  <a:pt x="21400" y="15276"/>
                  <a:pt x="21685" y="15276"/>
                </a:cubicBezTo>
                <a:cubicBezTo>
                  <a:pt x="21974" y="15276"/>
                  <a:pt x="22262" y="15289"/>
                  <a:pt x="22551" y="15289"/>
                </a:cubicBezTo>
                <a:cubicBezTo>
                  <a:pt x="22803" y="15289"/>
                  <a:pt x="23056" y="15279"/>
                  <a:pt x="23309" y="15241"/>
                </a:cubicBezTo>
                <a:cubicBezTo>
                  <a:pt x="23484" y="15241"/>
                  <a:pt x="23660" y="15216"/>
                  <a:pt x="23810" y="15216"/>
                </a:cubicBezTo>
                <a:cubicBezTo>
                  <a:pt x="23964" y="15161"/>
                  <a:pt x="24112" y="15149"/>
                  <a:pt x="24260" y="15149"/>
                </a:cubicBezTo>
                <a:cubicBezTo>
                  <a:pt x="24370" y="15149"/>
                  <a:pt x="24481" y="15156"/>
                  <a:pt x="24592" y="15156"/>
                </a:cubicBezTo>
                <a:cubicBezTo>
                  <a:pt x="24673" y="15156"/>
                  <a:pt x="24755" y="15152"/>
                  <a:pt x="24838" y="15140"/>
                </a:cubicBezTo>
                <a:cubicBezTo>
                  <a:pt x="24888" y="15140"/>
                  <a:pt x="24963" y="15115"/>
                  <a:pt x="25013" y="15090"/>
                </a:cubicBezTo>
                <a:cubicBezTo>
                  <a:pt x="25114" y="15115"/>
                  <a:pt x="25189" y="15115"/>
                  <a:pt x="25264" y="15115"/>
                </a:cubicBezTo>
                <a:cubicBezTo>
                  <a:pt x="25464" y="15115"/>
                  <a:pt x="25665" y="15090"/>
                  <a:pt x="25865" y="15090"/>
                </a:cubicBezTo>
                <a:cubicBezTo>
                  <a:pt x="25891" y="15065"/>
                  <a:pt x="25891" y="15040"/>
                  <a:pt x="25916" y="15015"/>
                </a:cubicBezTo>
                <a:lnTo>
                  <a:pt x="26016" y="15015"/>
                </a:lnTo>
                <a:cubicBezTo>
                  <a:pt x="26016" y="14990"/>
                  <a:pt x="26016" y="14990"/>
                  <a:pt x="26041" y="14965"/>
                </a:cubicBezTo>
                <a:cubicBezTo>
                  <a:pt x="26242" y="15019"/>
                  <a:pt x="26444" y="15044"/>
                  <a:pt x="26649" y="15044"/>
                </a:cubicBezTo>
                <a:cubicBezTo>
                  <a:pt x="26827" y="15044"/>
                  <a:pt x="27008" y="15025"/>
                  <a:pt x="27194" y="14990"/>
                </a:cubicBezTo>
                <a:cubicBezTo>
                  <a:pt x="27294" y="14965"/>
                  <a:pt x="27419" y="14965"/>
                  <a:pt x="27545" y="14965"/>
                </a:cubicBezTo>
                <a:cubicBezTo>
                  <a:pt x="27642" y="14907"/>
                  <a:pt x="27747" y="14894"/>
                  <a:pt x="27853" y="14894"/>
                </a:cubicBezTo>
                <a:cubicBezTo>
                  <a:pt x="27940" y="14894"/>
                  <a:pt x="28027" y="14902"/>
                  <a:pt x="28113" y="14902"/>
                </a:cubicBezTo>
                <a:cubicBezTo>
                  <a:pt x="28193" y="14902"/>
                  <a:pt x="28272" y="14895"/>
                  <a:pt x="28347" y="14865"/>
                </a:cubicBezTo>
                <a:cubicBezTo>
                  <a:pt x="29048" y="14714"/>
                  <a:pt x="29725" y="14589"/>
                  <a:pt x="30427" y="14464"/>
                </a:cubicBezTo>
                <a:cubicBezTo>
                  <a:pt x="30728" y="14414"/>
                  <a:pt x="31053" y="14364"/>
                  <a:pt x="31354" y="14288"/>
                </a:cubicBezTo>
                <a:cubicBezTo>
                  <a:pt x="31855" y="14213"/>
                  <a:pt x="32382" y="14113"/>
                  <a:pt x="32858" y="13862"/>
                </a:cubicBezTo>
                <a:cubicBezTo>
                  <a:pt x="34086" y="13587"/>
                  <a:pt x="35289" y="13186"/>
                  <a:pt x="36492" y="12785"/>
                </a:cubicBezTo>
                <a:cubicBezTo>
                  <a:pt x="37069" y="12559"/>
                  <a:pt x="37645" y="12333"/>
                  <a:pt x="38221" y="12108"/>
                </a:cubicBezTo>
                <a:cubicBezTo>
                  <a:pt x="38622" y="11957"/>
                  <a:pt x="38873" y="11707"/>
                  <a:pt x="38647" y="11256"/>
                </a:cubicBezTo>
                <a:cubicBezTo>
                  <a:pt x="38698" y="11181"/>
                  <a:pt x="38748" y="11130"/>
                  <a:pt x="38798" y="11080"/>
                </a:cubicBezTo>
                <a:cubicBezTo>
                  <a:pt x="38859" y="11029"/>
                  <a:pt x="38929" y="11020"/>
                  <a:pt x="39000" y="11020"/>
                </a:cubicBezTo>
                <a:cubicBezTo>
                  <a:pt x="39042" y="11020"/>
                  <a:pt x="39083" y="11023"/>
                  <a:pt x="39124" y="11023"/>
                </a:cubicBezTo>
                <a:cubicBezTo>
                  <a:pt x="39186" y="11023"/>
                  <a:pt x="39246" y="11016"/>
                  <a:pt x="39299" y="10980"/>
                </a:cubicBezTo>
                <a:cubicBezTo>
                  <a:pt x="39349" y="11005"/>
                  <a:pt x="39393" y="11018"/>
                  <a:pt x="39437" y="11018"/>
                </a:cubicBezTo>
                <a:cubicBezTo>
                  <a:pt x="39481" y="11018"/>
                  <a:pt x="39525" y="11005"/>
                  <a:pt x="39575" y="10980"/>
                </a:cubicBezTo>
                <a:cubicBezTo>
                  <a:pt x="40477" y="10880"/>
                  <a:pt x="41379" y="10754"/>
                  <a:pt x="42156" y="10178"/>
                </a:cubicBezTo>
                <a:cubicBezTo>
                  <a:pt x="42683" y="9526"/>
                  <a:pt x="42658" y="9426"/>
                  <a:pt x="42031" y="9176"/>
                </a:cubicBezTo>
                <a:cubicBezTo>
                  <a:pt x="41901" y="9064"/>
                  <a:pt x="41750" y="9042"/>
                  <a:pt x="41595" y="9042"/>
                </a:cubicBezTo>
                <a:cubicBezTo>
                  <a:pt x="41495" y="9042"/>
                  <a:pt x="41394" y="9051"/>
                  <a:pt x="41295" y="9051"/>
                </a:cubicBezTo>
                <a:cubicBezTo>
                  <a:pt x="41134" y="9051"/>
                  <a:pt x="40980" y="9027"/>
                  <a:pt x="40853" y="8900"/>
                </a:cubicBezTo>
                <a:cubicBezTo>
                  <a:pt x="40878" y="8549"/>
                  <a:pt x="40552" y="8449"/>
                  <a:pt x="40352" y="8248"/>
                </a:cubicBezTo>
                <a:cubicBezTo>
                  <a:pt x="40477" y="8173"/>
                  <a:pt x="40602" y="8098"/>
                  <a:pt x="40728" y="7998"/>
                </a:cubicBezTo>
                <a:cubicBezTo>
                  <a:pt x="40978" y="7872"/>
                  <a:pt x="41003" y="7647"/>
                  <a:pt x="40978" y="7396"/>
                </a:cubicBezTo>
                <a:cubicBezTo>
                  <a:pt x="40928" y="7196"/>
                  <a:pt x="40778" y="7070"/>
                  <a:pt x="40577" y="6970"/>
                </a:cubicBezTo>
                <a:cubicBezTo>
                  <a:pt x="40349" y="6902"/>
                  <a:pt x="40183" y="6688"/>
                  <a:pt x="39929" y="6688"/>
                </a:cubicBezTo>
                <a:cubicBezTo>
                  <a:pt x="39903" y="6688"/>
                  <a:pt x="39877" y="6690"/>
                  <a:pt x="39850" y="6694"/>
                </a:cubicBezTo>
                <a:cubicBezTo>
                  <a:pt x="39424" y="6419"/>
                  <a:pt x="38873" y="6419"/>
                  <a:pt x="38422" y="6193"/>
                </a:cubicBezTo>
                <a:cubicBezTo>
                  <a:pt x="38359" y="6131"/>
                  <a:pt x="38284" y="6120"/>
                  <a:pt x="38205" y="6120"/>
                </a:cubicBezTo>
                <a:cubicBezTo>
                  <a:pt x="38164" y="6120"/>
                  <a:pt x="38122" y="6123"/>
                  <a:pt x="38081" y="6123"/>
                </a:cubicBezTo>
                <a:cubicBezTo>
                  <a:pt x="38008" y="6123"/>
                  <a:pt x="37936" y="6114"/>
                  <a:pt x="37871" y="6068"/>
                </a:cubicBezTo>
                <a:lnTo>
                  <a:pt x="37394" y="6068"/>
                </a:lnTo>
                <a:cubicBezTo>
                  <a:pt x="37344" y="5967"/>
                  <a:pt x="37319" y="5892"/>
                  <a:pt x="37269" y="5817"/>
                </a:cubicBezTo>
                <a:cubicBezTo>
                  <a:pt x="37570" y="5792"/>
                  <a:pt x="37845" y="5692"/>
                  <a:pt x="38046" y="5416"/>
                </a:cubicBezTo>
                <a:cubicBezTo>
                  <a:pt x="38071" y="5366"/>
                  <a:pt x="38121" y="5341"/>
                  <a:pt x="38171" y="5291"/>
                </a:cubicBezTo>
                <a:cubicBezTo>
                  <a:pt x="38422" y="5065"/>
                  <a:pt x="38422" y="4790"/>
                  <a:pt x="38246" y="4514"/>
                </a:cubicBezTo>
                <a:lnTo>
                  <a:pt x="38171" y="4514"/>
                </a:lnTo>
                <a:cubicBezTo>
                  <a:pt x="38121" y="4013"/>
                  <a:pt x="37720" y="3887"/>
                  <a:pt x="37344" y="3737"/>
                </a:cubicBezTo>
                <a:cubicBezTo>
                  <a:pt x="37444" y="3561"/>
                  <a:pt x="37620" y="3411"/>
                  <a:pt x="37394" y="3211"/>
                </a:cubicBezTo>
                <a:cubicBezTo>
                  <a:pt x="37394" y="3135"/>
                  <a:pt x="37394" y="3060"/>
                  <a:pt x="37369" y="2985"/>
                </a:cubicBezTo>
                <a:cubicBezTo>
                  <a:pt x="37280" y="2873"/>
                  <a:pt x="37250" y="2701"/>
                  <a:pt x="37085" y="2701"/>
                </a:cubicBezTo>
                <a:cubicBezTo>
                  <a:pt x="37065" y="2701"/>
                  <a:pt x="37043" y="2704"/>
                  <a:pt x="37018" y="2709"/>
                </a:cubicBezTo>
                <a:cubicBezTo>
                  <a:pt x="36968" y="2584"/>
                  <a:pt x="36818" y="2534"/>
                  <a:pt x="36743" y="2459"/>
                </a:cubicBezTo>
                <a:cubicBezTo>
                  <a:pt x="35865" y="1757"/>
                  <a:pt x="34838" y="1456"/>
                  <a:pt x="33760" y="1281"/>
                </a:cubicBezTo>
                <a:cubicBezTo>
                  <a:pt x="33459" y="1105"/>
                  <a:pt x="33109" y="1055"/>
                  <a:pt x="32733" y="1055"/>
                </a:cubicBezTo>
                <a:cubicBezTo>
                  <a:pt x="32557" y="1005"/>
                  <a:pt x="32382" y="955"/>
                  <a:pt x="32231" y="880"/>
                </a:cubicBezTo>
                <a:cubicBezTo>
                  <a:pt x="32169" y="855"/>
                  <a:pt x="32106" y="836"/>
                  <a:pt x="32043" y="836"/>
                </a:cubicBezTo>
                <a:cubicBezTo>
                  <a:pt x="31981" y="836"/>
                  <a:pt x="31918" y="855"/>
                  <a:pt x="31855" y="905"/>
                </a:cubicBezTo>
                <a:cubicBezTo>
                  <a:pt x="31855" y="880"/>
                  <a:pt x="31830" y="855"/>
                  <a:pt x="31805" y="855"/>
                </a:cubicBezTo>
                <a:cubicBezTo>
                  <a:pt x="31747" y="838"/>
                  <a:pt x="31688" y="835"/>
                  <a:pt x="31631" y="835"/>
                </a:cubicBezTo>
                <a:cubicBezTo>
                  <a:pt x="31602" y="835"/>
                  <a:pt x="31573" y="836"/>
                  <a:pt x="31545" y="836"/>
                </a:cubicBezTo>
                <a:cubicBezTo>
                  <a:pt x="31461" y="836"/>
                  <a:pt x="31379" y="830"/>
                  <a:pt x="31304" y="779"/>
                </a:cubicBezTo>
                <a:cubicBezTo>
                  <a:pt x="31279" y="792"/>
                  <a:pt x="31260" y="798"/>
                  <a:pt x="31241" y="798"/>
                </a:cubicBezTo>
                <a:cubicBezTo>
                  <a:pt x="31223" y="798"/>
                  <a:pt x="31204" y="792"/>
                  <a:pt x="31179" y="779"/>
                </a:cubicBezTo>
                <a:cubicBezTo>
                  <a:pt x="31061" y="725"/>
                  <a:pt x="30933" y="713"/>
                  <a:pt x="30802" y="713"/>
                </a:cubicBezTo>
                <a:cubicBezTo>
                  <a:pt x="30701" y="713"/>
                  <a:pt x="30598" y="720"/>
                  <a:pt x="30495" y="720"/>
                </a:cubicBezTo>
                <a:cubicBezTo>
                  <a:pt x="30361" y="720"/>
                  <a:pt x="30228" y="708"/>
                  <a:pt x="30101" y="654"/>
                </a:cubicBezTo>
                <a:lnTo>
                  <a:pt x="29901" y="654"/>
                </a:lnTo>
                <a:cubicBezTo>
                  <a:pt x="29713" y="592"/>
                  <a:pt x="29523" y="577"/>
                  <a:pt x="29333" y="577"/>
                </a:cubicBezTo>
                <a:cubicBezTo>
                  <a:pt x="29160" y="577"/>
                  <a:pt x="28987" y="589"/>
                  <a:pt x="28817" y="589"/>
                </a:cubicBezTo>
                <a:cubicBezTo>
                  <a:pt x="28649" y="589"/>
                  <a:pt x="28483" y="577"/>
                  <a:pt x="28322" y="529"/>
                </a:cubicBezTo>
                <a:cubicBezTo>
                  <a:pt x="28246" y="529"/>
                  <a:pt x="28171" y="529"/>
                  <a:pt x="28096" y="504"/>
                </a:cubicBezTo>
                <a:cubicBezTo>
                  <a:pt x="27913" y="453"/>
                  <a:pt x="27726" y="439"/>
                  <a:pt x="27538" y="439"/>
                </a:cubicBezTo>
                <a:cubicBezTo>
                  <a:pt x="27318" y="439"/>
                  <a:pt x="27098" y="458"/>
                  <a:pt x="26881" y="458"/>
                </a:cubicBezTo>
                <a:cubicBezTo>
                  <a:pt x="26826" y="458"/>
                  <a:pt x="26772" y="457"/>
                  <a:pt x="26718" y="454"/>
                </a:cubicBezTo>
                <a:cubicBezTo>
                  <a:pt x="26617" y="479"/>
                  <a:pt x="26567" y="504"/>
                  <a:pt x="26542" y="529"/>
                </a:cubicBezTo>
                <a:cubicBezTo>
                  <a:pt x="26292" y="429"/>
                  <a:pt x="25966" y="504"/>
                  <a:pt x="25865" y="128"/>
                </a:cubicBezTo>
                <a:cubicBezTo>
                  <a:pt x="25715" y="15"/>
                  <a:pt x="25551" y="1"/>
                  <a:pt x="25383" y="1"/>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5" name="Google Shape;895;p29"/>
          <p:cNvSpPr txBox="1"/>
          <p:nvPr/>
        </p:nvSpPr>
        <p:spPr>
          <a:xfrm>
            <a:off x="573437" y="7134738"/>
            <a:ext cx="2821800" cy="391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1600">
                <a:solidFill>
                  <a:srgbClr val="E29578"/>
                </a:solidFill>
                <a:latin typeface="Lora"/>
                <a:ea typeface="Lora"/>
                <a:cs typeface="Lora"/>
                <a:sym typeface="Lora"/>
              </a:rPr>
              <a:t>Traumatic ulcer</a:t>
            </a:r>
            <a:endParaRPr b="1" sz="1600">
              <a:solidFill>
                <a:srgbClr val="E29578"/>
              </a:solidFill>
              <a:latin typeface="Lora"/>
              <a:ea typeface="Lora"/>
              <a:cs typeface="Lora"/>
              <a:sym typeface="Lora"/>
            </a:endParaRPr>
          </a:p>
        </p:txBody>
      </p:sp>
      <p:sp>
        <p:nvSpPr>
          <p:cNvPr id="896" name="Google Shape;896;p29"/>
          <p:cNvSpPr txBox="1"/>
          <p:nvPr/>
        </p:nvSpPr>
        <p:spPr>
          <a:xfrm>
            <a:off x="3774213" y="7415675"/>
            <a:ext cx="3545400" cy="1068900"/>
          </a:xfrm>
          <a:prstGeom prst="rect">
            <a:avLst/>
          </a:prstGeom>
          <a:noFill/>
          <a:ln cap="flat" cmpd="sng" w="9525">
            <a:solidFill>
              <a:srgbClr val="E29578"/>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1200">
              <a:solidFill>
                <a:srgbClr val="6AA84F"/>
              </a:solidFill>
              <a:latin typeface="Mada"/>
              <a:ea typeface="Mada"/>
              <a:cs typeface="Mada"/>
              <a:sym typeface="Mada"/>
            </a:endParaRPr>
          </a:p>
        </p:txBody>
      </p:sp>
      <p:sp>
        <p:nvSpPr>
          <p:cNvPr id="897" name="Google Shape;897;p29"/>
          <p:cNvSpPr txBox="1"/>
          <p:nvPr/>
        </p:nvSpPr>
        <p:spPr>
          <a:xfrm>
            <a:off x="3849363" y="7566800"/>
            <a:ext cx="3685200" cy="753000"/>
          </a:xfrm>
          <a:prstGeom prst="rect">
            <a:avLst/>
          </a:prstGeom>
          <a:noFill/>
          <a:ln>
            <a:noFill/>
          </a:ln>
        </p:spPr>
        <p:txBody>
          <a:bodyPr anchorCtr="0" anchor="t" bIns="91425" lIns="91425" spcFirstLastPara="1" rIns="91425" wrap="square" tIns="91425">
            <a:noAutofit/>
          </a:bodyPr>
          <a:lstStyle/>
          <a:p>
            <a:pPr indent="0" lvl="0" marL="269999" rtl="0" algn="l">
              <a:spcBef>
                <a:spcPts val="0"/>
              </a:spcBef>
              <a:spcAft>
                <a:spcPts val="0"/>
              </a:spcAft>
              <a:buClr>
                <a:schemeClr val="dk1"/>
              </a:buClr>
              <a:buSzPts val="1100"/>
              <a:buFont typeface="Arial"/>
              <a:buNone/>
            </a:pPr>
            <a:r>
              <a:rPr lang="en-GB" sz="1200">
                <a:solidFill>
                  <a:srgbClr val="1C4588"/>
                </a:solidFill>
                <a:latin typeface="Mada"/>
                <a:ea typeface="Mada"/>
                <a:cs typeface="Mada"/>
                <a:sym typeface="Mada"/>
              </a:rPr>
              <a:t>This is due to Tuberculosis or Syphilis</a:t>
            </a:r>
            <a:endParaRPr sz="1200">
              <a:solidFill>
                <a:srgbClr val="1C4588"/>
              </a:solidFill>
              <a:latin typeface="Mada"/>
              <a:ea typeface="Mada"/>
              <a:cs typeface="Mada"/>
              <a:sym typeface="Mada"/>
            </a:endParaRPr>
          </a:p>
          <a:p>
            <a:pPr indent="0" lvl="0" marL="0" rtl="0" algn="l">
              <a:spcBef>
                <a:spcPts val="0"/>
              </a:spcBef>
              <a:spcAft>
                <a:spcPts val="0"/>
              </a:spcAft>
              <a:buNone/>
            </a:pPr>
            <a:r>
              <a:t/>
            </a:r>
            <a:endParaRPr sz="1200">
              <a:solidFill>
                <a:srgbClr val="1C4588"/>
              </a:solidFill>
              <a:latin typeface="Mada"/>
              <a:ea typeface="Mada"/>
              <a:cs typeface="Mada"/>
              <a:sym typeface="Mada"/>
            </a:endParaRPr>
          </a:p>
        </p:txBody>
      </p:sp>
      <p:sp>
        <p:nvSpPr>
          <p:cNvPr id="898" name="Google Shape;898;p29"/>
          <p:cNvSpPr/>
          <p:nvPr/>
        </p:nvSpPr>
        <p:spPr>
          <a:xfrm>
            <a:off x="4064575" y="7141563"/>
            <a:ext cx="3254792" cy="468691"/>
          </a:xfrm>
          <a:custGeom>
            <a:rect b="b" l="l" r="r" t="t"/>
            <a:pathLst>
              <a:path extrusionOk="0" h="15999" w="42683">
                <a:moveTo>
                  <a:pt x="21730" y="2233"/>
                </a:moveTo>
                <a:cubicBezTo>
                  <a:pt x="21780" y="2258"/>
                  <a:pt x="21805" y="2283"/>
                  <a:pt x="21830" y="2308"/>
                </a:cubicBezTo>
                <a:cubicBezTo>
                  <a:pt x="21780" y="2283"/>
                  <a:pt x="21730" y="2258"/>
                  <a:pt x="21680" y="2258"/>
                </a:cubicBezTo>
                <a:cubicBezTo>
                  <a:pt x="21705" y="2233"/>
                  <a:pt x="21730" y="2233"/>
                  <a:pt x="21730" y="2233"/>
                </a:cubicBezTo>
                <a:close/>
                <a:moveTo>
                  <a:pt x="18597" y="3662"/>
                </a:moveTo>
                <a:cubicBezTo>
                  <a:pt x="18622" y="3662"/>
                  <a:pt x="18597" y="3687"/>
                  <a:pt x="18597" y="3687"/>
                </a:cubicBezTo>
                <a:lnTo>
                  <a:pt x="18572" y="3687"/>
                </a:lnTo>
                <a:cubicBezTo>
                  <a:pt x="18597" y="3687"/>
                  <a:pt x="18597" y="3662"/>
                  <a:pt x="18597" y="3662"/>
                </a:cubicBezTo>
                <a:close/>
                <a:moveTo>
                  <a:pt x="36567" y="3887"/>
                </a:moveTo>
                <a:lnTo>
                  <a:pt x="36567" y="3887"/>
                </a:lnTo>
                <a:cubicBezTo>
                  <a:pt x="36476" y="3924"/>
                  <a:pt x="36397" y="3947"/>
                  <a:pt x="36323" y="3947"/>
                </a:cubicBezTo>
                <a:cubicBezTo>
                  <a:pt x="36295" y="3947"/>
                  <a:pt x="36268" y="3944"/>
                  <a:pt x="36241" y="3937"/>
                </a:cubicBezTo>
                <a:cubicBezTo>
                  <a:pt x="36367" y="3937"/>
                  <a:pt x="36467" y="3912"/>
                  <a:pt x="36567" y="3887"/>
                </a:cubicBezTo>
                <a:close/>
                <a:moveTo>
                  <a:pt x="5439" y="6293"/>
                </a:moveTo>
                <a:cubicBezTo>
                  <a:pt x="5439" y="6293"/>
                  <a:pt x="5439" y="6318"/>
                  <a:pt x="5414" y="6318"/>
                </a:cubicBezTo>
                <a:cubicBezTo>
                  <a:pt x="5414" y="6318"/>
                  <a:pt x="5414" y="6293"/>
                  <a:pt x="5414" y="6293"/>
                </a:cubicBezTo>
                <a:close/>
                <a:moveTo>
                  <a:pt x="23172" y="7054"/>
                </a:moveTo>
                <a:cubicBezTo>
                  <a:pt x="23191" y="7054"/>
                  <a:pt x="23212" y="7059"/>
                  <a:pt x="23234" y="7070"/>
                </a:cubicBezTo>
                <a:cubicBezTo>
                  <a:pt x="23309" y="7095"/>
                  <a:pt x="23384" y="7120"/>
                  <a:pt x="23459" y="7120"/>
                </a:cubicBezTo>
                <a:cubicBezTo>
                  <a:pt x="23334" y="7196"/>
                  <a:pt x="23209" y="7271"/>
                  <a:pt x="23083" y="7396"/>
                </a:cubicBezTo>
                <a:cubicBezTo>
                  <a:pt x="23083" y="7346"/>
                  <a:pt x="23083" y="7271"/>
                  <a:pt x="23083" y="7196"/>
                </a:cubicBezTo>
                <a:cubicBezTo>
                  <a:pt x="23064" y="7117"/>
                  <a:pt x="23105" y="7054"/>
                  <a:pt x="23172" y="7054"/>
                </a:cubicBezTo>
                <a:close/>
                <a:moveTo>
                  <a:pt x="5615" y="8624"/>
                </a:moveTo>
                <a:cubicBezTo>
                  <a:pt x="5690" y="8674"/>
                  <a:pt x="5740" y="8699"/>
                  <a:pt x="5690" y="8749"/>
                </a:cubicBezTo>
                <a:cubicBezTo>
                  <a:pt x="5665" y="8724"/>
                  <a:pt x="5640" y="8674"/>
                  <a:pt x="5615" y="8624"/>
                </a:cubicBezTo>
                <a:close/>
                <a:moveTo>
                  <a:pt x="23159" y="9201"/>
                </a:moveTo>
                <a:cubicBezTo>
                  <a:pt x="23159" y="9201"/>
                  <a:pt x="23134" y="9226"/>
                  <a:pt x="23134" y="9226"/>
                </a:cubicBezTo>
                <a:cubicBezTo>
                  <a:pt x="23134" y="9226"/>
                  <a:pt x="23109" y="9201"/>
                  <a:pt x="23109" y="9201"/>
                </a:cubicBezTo>
                <a:close/>
                <a:moveTo>
                  <a:pt x="39700" y="9226"/>
                </a:moveTo>
                <a:cubicBezTo>
                  <a:pt x="39700" y="9251"/>
                  <a:pt x="39700" y="9276"/>
                  <a:pt x="39675" y="9301"/>
                </a:cubicBezTo>
                <a:cubicBezTo>
                  <a:pt x="39675" y="9276"/>
                  <a:pt x="39700" y="9251"/>
                  <a:pt x="39700" y="9226"/>
                </a:cubicBezTo>
                <a:close/>
                <a:moveTo>
                  <a:pt x="16016" y="9401"/>
                </a:moveTo>
                <a:cubicBezTo>
                  <a:pt x="15991" y="9401"/>
                  <a:pt x="15991" y="9426"/>
                  <a:pt x="15991" y="9426"/>
                </a:cubicBezTo>
                <a:cubicBezTo>
                  <a:pt x="15991" y="9401"/>
                  <a:pt x="15991" y="9401"/>
                  <a:pt x="15991" y="9401"/>
                </a:cubicBezTo>
                <a:close/>
                <a:moveTo>
                  <a:pt x="36868" y="11231"/>
                </a:moveTo>
                <a:cubicBezTo>
                  <a:pt x="36868" y="11231"/>
                  <a:pt x="36868" y="11256"/>
                  <a:pt x="36843" y="11256"/>
                </a:cubicBezTo>
                <a:cubicBezTo>
                  <a:pt x="36843" y="11256"/>
                  <a:pt x="36843" y="11231"/>
                  <a:pt x="36843" y="11231"/>
                </a:cubicBezTo>
                <a:close/>
                <a:moveTo>
                  <a:pt x="1956" y="11256"/>
                </a:moveTo>
                <a:cubicBezTo>
                  <a:pt x="1956" y="11281"/>
                  <a:pt x="1956" y="11331"/>
                  <a:pt x="1930" y="11356"/>
                </a:cubicBezTo>
                <a:cubicBezTo>
                  <a:pt x="1930" y="11306"/>
                  <a:pt x="1930" y="11281"/>
                  <a:pt x="1956" y="11256"/>
                </a:cubicBezTo>
                <a:close/>
                <a:moveTo>
                  <a:pt x="26617" y="11481"/>
                </a:moveTo>
                <a:cubicBezTo>
                  <a:pt x="26667" y="11481"/>
                  <a:pt x="26667" y="11531"/>
                  <a:pt x="26667" y="11582"/>
                </a:cubicBezTo>
                <a:cubicBezTo>
                  <a:pt x="26642" y="11607"/>
                  <a:pt x="26642" y="11632"/>
                  <a:pt x="26617" y="11657"/>
                </a:cubicBezTo>
                <a:cubicBezTo>
                  <a:pt x="26617" y="11590"/>
                  <a:pt x="26617" y="11543"/>
                  <a:pt x="26617" y="11481"/>
                </a:cubicBezTo>
                <a:close/>
                <a:moveTo>
                  <a:pt x="11003" y="11882"/>
                </a:moveTo>
                <a:cubicBezTo>
                  <a:pt x="11003" y="11882"/>
                  <a:pt x="11003" y="11882"/>
                  <a:pt x="10978" y="11907"/>
                </a:cubicBezTo>
                <a:cubicBezTo>
                  <a:pt x="10978" y="11882"/>
                  <a:pt x="10978" y="11882"/>
                  <a:pt x="10978" y="11882"/>
                </a:cubicBezTo>
                <a:close/>
                <a:moveTo>
                  <a:pt x="30721" y="12446"/>
                </a:moveTo>
                <a:cubicBezTo>
                  <a:pt x="30753" y="12446"/>
                  <a:pt x="30778" y="12459"/>
                  <a:pt x="30803" y="12484"/>
                </a:cubicBezTo>
                <a:cubicBezTo>
                  <a:pt x="30753" y="12559"/>
                  <a:pt x="30677" y="12659"/>
                  <a:pt x="30602" y="12759"/>
                </a:cubicBezTo>
                <a:cubicBezTo>
                  <a:pt x="30527" y="12684"/>
                  <a:pt x="30427" y="12609"/>
                  <a:pt x="30602" y="12484"/>
                </a:cubicBezTo>
                <a:cubicBezTo>
                  <a:pt x="30652" y="12459"/>
                  <a:pt x="30690" y="12446"/>
                  <a:pt x="30721" y="12446"/>
                </a:cubicBezTo>
                <a:close/>
                <a:moveTo>
                  <a:pt x="9374" y="12785"/>
                </a:moveTo>
                <a:cubicBezTo>
                  <a:pt x="9365" y="12794"/>
                  <a:pt x="9359" y="12803"/>
                  <a:pt x="9355" y="12811"/>
                </a:cubicBezTo>
                <a:lnTo>
                  <a:pt x="9355" y="12811"/>
                </a:lnTo>
                <a:cubicBezTo>
                  <a:pt x="9359" y="12810"/>
                  <a:pt x="9365" y="12810"/>
                  <a:pt x="9374" y="12810"/>
                </a:cubicBezTo>
                <a:cubicBezTo>
                  <a:pt x="9349" y="12810"/>
                  <a:pt x="9349" y="12834"/>
                  <a:pt x="9349" y="12835"/>
                </a:cubicBezTo>
                <a:lnTo>
                  <a:pt x="9349" y="12835"/>
                </a:lnTo>
                <a:cubicBezTo>
                  <a:pt x="9349" y="12834"/>
                  <a:pt x="9349" y="12824"/>
                  <a:pt x="9355" y="12811"/>
                </a:cubicBezTo>
                <a:lnTo>
                  <a:pt x="9355" y="12811"/>
                </a:lnTo>
                <a:cubicBezTo>
                  <a:pt x="9349" y="12813"/>
                  <a:pt x="9349" y="12819"/>
                  <a:pt x="9349" y="12835"/>
                </a:cubicBezTo>
                <a:cubicBezTo>
                  <a:pt x="9349" y="12810"/>
                  <a:pt x="9349" y="12810"/>
                  <a:pt x="9349" y="12785"/>
                </a:cubicBezTo>
                <a:close/>
                <a:moveTo>
                  <a:pt x="22808" y="12910"/>
                </a:moveTo>
                <a:cubicBezTo>
                  <a:pt x="22808" y="12910"/>
                  <a:pt x="22808" y="12935"/>
                  <a:pt x="22808" y="12935"/>
                </a:cubicBezTo>
                <a:cubicBezTo>
                  <a:pt x="22808" y="12935"/>
                  <a:pt x="22808" y="12910"/>
                  <a:pt x="22783" y="12910"/>
                </a:cubicBezTo>
                <a:close/>
                <a:moveTo>
                  <a:pt x="23058" y="13035"/>
                </a:moveTo>
                <a:cubicBezTo>
                  <a:pt x="23058" y="13035"/>
                  <a:pt x="23058" y="13060"/>
                  <a:pt x="23083" y="13060"/>
                </a:cubicBezTo>
                <a:lnTo>
                  <a:pt x="22983" y="13060"/>
                </a:lnTo>
                <a:cubicBezTo>
                  <a:pt x="23008" y="13060"/>
                  <a:pt x="23033" y="13035"/>
                  <a:pt x="23058" y="13035"/>
                </a:cubicBezTo>
                <a:close/>
                <a:moveTo>
                  <a:pt x="25383" y="1"/>
                </a:moveTo>
                <a:cubicBezTo>
                  <a:pt x="25327" y="1"/>
                  <a:pt x="25270" y="3"/>
                  <a:pt x="25214" y="3"/>
                </a:cubicBezTo>
                <a:lnTo>
                  <a:pt x="20377" y="3"/>
                </a:lnTo>
                <a:cubicBezTo>
                  <a:pt x="20352" y="53"/>
                  <a:pt x="20327" y="78"/>
                  <a:pt x="20352" y="103"/>
                </a:cubicBezTo>
                <a:lnTo>
                  <a:pt x="20302" y="103"/>
                </a:lnTo>
                <a:cubicBezTo>
                  <a:pt x="20201" y="128"/>
                  <a:pt x="20101" y="128"/>
                  <a:pt x="19976" y="128"/>
                </a:cubicBezTo>
                <a:cubicBezTo>
                  <a:pt x="19951" y="103"/>
                  <a:pt x="19850" y="78"/>
                  <a:pt x="19775" y="53"/>
                </a:cubicBezTo>
                <a:cubicBezTo>
                  <a:pt x="19662" y="59"/>
                  <a:pt x="19550" y="60"/>
                  <a:pt x="19437" y="60"/>
                </a:cubicBezTo>
                <a:cubicBezTo>
                  <a:pt x="19324" y="60"/>
                  <a:pt x="19211" y="59"/>
                  <a:pt x="19098" y="59"/>
                </a:cubicBezTo>
                <a:cubicBezTo>
                  <a:pt x="18873" y="59"/>
                  <a:pt x="18647" y="65"/>
                  <a:pt x="18422" y="103"/>
                </a:cubicBezTo>
                <a:cubicBezTo>
                  <a:pt x="17946" y="128"/>
                  <a:pt x="17494" y="128"/>
                  <a:pt x="17018" y="128"/>
                </a:cubicBezTo>
                <a:cubicBezTo>
                  <a:pt x="16913" y="185"/>
                  <a:pt x="16802" y="199"/>
                  <a:pt x="16690" y="199"/>
                </a:cubicBezTo>
                <a:cubicBezTo>
                  <a:pt x="16567" y="199"/>
                  <a:pt x="16442" y="182"/>
                  <a:pt x="16319" y="182"/>
                </a:cubicBezTo>
                <a:cubicBezTo>
                  <a:pt x="16207" y="182"/>
                  <a:pt x="16096" y="196"/>
                  <a:pt x="15991" y="253"/>
                </a:cubicBezTo>
                <a:cubicBezTo>
                  <a:pt x="15961" y="224"/>
                  <a:pt x="15932" y="212"/>
                  <a:pt x="15903" y="212"/>
                </a:cubicBezTo>
                <a:cubicBezTo>
                  <a:pt x="15882" y="212"/>
                  <a:pt x="15861" y="218"/>
                  <a:pt x="15840" y="228"/>
                </a:cubicBezTo>
                <a:cubicBezTo>
                  <a:pt x="15565" y="253"/>
                  <a:pt x="15264" y="253"/>
                  <a:pt x="14988" y="278"/>
                </a:cubicBezTo>
                <a:cubicBezTo>
                  <a:pt x="14896" y="312"/>
                  <a:pt x="14804" y="320"/>
                  <a:pt x="14712" y="320"/>
                </a:cubicBezTo>
                <a:cubicBezTo>
                  <a:pt x="14621" y="320"/>
                  <a:pt x="14529" y="312"/>
                  <a:pt x="14437" y="312"/>
                </a:cubicBezTo>
                <a:cubicBezTo>
                  <a:pt x="14345" y="312"/>
                  <a:pt x="14253" y="320"/>
                  <a:pt x="14161" y="353"/>
                </a:cubicBezTo>
                <a:cubicBezTo>
                  <a:pt x="13910" y="378"/>
                  <a:pt x="13685" y="378"/>
                  <a:pt x="13434" y="404"/>
                </a:cubicBezTo>
                <a:cubicBezTo>
                  <a:pt x="13322" y="454"/>
                  <a:pt x="13202" y="454"/>
                  <a:pt x="13083" y="454"/>
                </a:cubicBezTo>
                <a:cubicBezTo>
                  <a:pt x="12964" y="454"/>
                  <a:pt x="12845" y="454"/>
                  <a:pt x="12733" y="504"/>
                </a:cubicBezTo>
                <a:cubicBezTo>
                  <a:pt x="12582" y="504"/>
                  <a:pt x="12407" y="504"/>
                  <a:pt x="12256" y="529"/>
                </a:cubicBezTo>
                <a:cubicBezTo>
                  <a:pt x="12164" y="580"/>
                  <a:pt x="12072" y="589"/>
                  <a:pt x="11980" y="589"/>
                </a:cubicBezTo>
                <a:cubicBezTo>
                  <a:pt x="11927" y="589"/>
                  <a:pt x="11874" y="586"/>
                  <a:pt x="11821" y="586"/>
                </a:cubicBezTo>
                <a:cubicBezTo>
                  <a:pt x="11740" y="586"/>
                  <a:pt x="11660" y="593"/>
                  <a:pt x="11580" y="629"/>
                </a:cubicBezTo>
                <a:cubicBezTo>
                  <a:pt x="10728" y="729"/>
                  <a:pt x="9900" y="905"/>
                  <a:pt x="9023" y="905"/>
                </a:cubicBezTo>
                <a:cubicBezTo>
                  <a:pt x="8948" y="967"/>
                  <a:pt x="8854" y="967"/>
                  <a:pt x="8763" y="967"/>
                </a:cubicBezTo>
                <a:cubicBezTo>
                  <a:pt x="8672" y="967"/>
                  <a:pt x="8585" y="967"/>
                  <a:pt x="8522" y="1030"/>
                </a:cubicBezTo>
                <a:lnTo>
                  <a:pt x="8497" y="1030"/>
                </a:lnTo>
                <a:cubicBezTo>
                  <a:pt x="8482" y="1001"/>
                  <a:pt x="8459" y="989"/>
                  <a:pt x="8427" y="989"/>
                </a:cubicBezTo>
                <a:cubicBezTo>
                  <a:pt x="8405" y="989"/>
                  <a:pt x="8378" y="995"/>
                  <a:pt x="8347" y="1005"/>
                </a:cubicBezTo>
                <a:cubicBezTo>
                  <a:pt x="8196" y="1030"/>
                  <a:pt x="8021" y="1030"/>
                  <a:pt x="7870" y="1055"/>
                </a:cubicBezTo>
                <a:cubicBezTo>
                  <a:pt x="7820" y="1055"/>
                  <a:pt x="7795" y="1080"/>
                  <a:pt x="7795" y="1155"/>
                </a:cubicBezTo>
                <a:cubicBezTo>
                  <a:pt x="7685" y="1114"/>
                  <a:pt x="7574" y="1095"/>
                  <a:pt x="7464" y="1095"/>
                </a:cubicBezTo>
                <a:cubicBezTo>
                  <a:pt x="7374" y="1095"/>
                  <a:pt x="7284" y="1108"/>
                  <a:pt x="7194" y="1130"/>
                </a:cubicBezTo>
                <a:cubicBezTo>
                  <a:pt x="6442" y="1155"/>
                  <a:pt x="5690" y="1155"/>
                  <a:pt x="4913" y="1155"/>
                </a:cubicBezTo>
                <a:cubicBezTo>
                  <a:pt x="4537" y="1180"/>
                  <a:pt x="4537" y="1180"/>
                  <a:pt x="4637" y="1556"/>
                </a:cubicBezTo>
                <a:cubicBezTo>
                  <a:pt x="4550" y="1669"/>
                  <a:pt x="4443" y="1694"/>
                  <a:pt x="4330" y="1694"/>
                </a:cubicBezTo>
                <a:cubicBezTo>
                  <a:pt x="4240" y="1694"/>
                  <a:pt x="4146" y="1678"/>
                  <a:pt x="4054" y="1678"/>
                </a:cubicBezTo>
                <a:cubicBezTo>
                  <a:pt x="4031" y="1678"/>
                  <a:pt x="4008" y="1679"/>
                  <a:pt x="3986" y="1682"/>
                </a:cubicBezTo>
                <a:cubicBezTo>
                  <a:pt x="3915" y="1692"/>
                  <a:pt x="3844" y="1695"/>
                  <a:pt x="3773" y="1695"/>
                </a:cubicBezTo>
                <a:cubicBezTo>
                  <a:pt x="3665" y="1695"/>
                  <a:pt x="3557" y="1688"/>
                  <a:pt x="3450" y="1688"/>
                </a:cubicBezTo>
                <a:cubicBezTo>
                  <a:pt x="3271" y="1688"/>
                  <a:pt x="3096" y="1707"/>
                  <a:pt x="2933" y="1807"/>
                </a:cubicBezTo>
                <a:cubicBezTo>
                  <a:pt x="2816" y="1807"/>
                  <a:pt x="2699" y="1796"/>
                  <a:pt x="2590" y="1796"/>
                </a:cubicBezTo>
                <a:cubicBezTo>
                  <a:pt x="2535" y="1796"/>
                  <a:pt x="2482" y="1799"/>
                  <a:pt x="2432" y="1807"/>
                </a:cubicBezTo>
                <a:cubicBezTo>
                  <a:pt x="1179" y="2058"/>
                  <a:pt x="552" y="2033"/>
                  <a:pt x="326" y="3486"/>
                </a:cubicBezTo>
                <a:cubicBezTo>
                  <a:pt x="201" y="4063"/>
                  <a:pt x="377" y="4639"/>
                  <a:pt x="226" y="5216"/>
                </a:cubicBezTo>
                <a:lnTo>
                  <a:pt x="201" y="5541"/>
                </a:lnTo>
                <a:cubicBezTo>
                  <a:pt x="101" y="5767"/>
                  <a:pt x="226" y="6018"/>
                  <a:pt x="101" y="6218"/>
                </a:cubicBezTo>
                <a:cubicBezTo>
                  <a:pt x="101" y="6343"/>
                  <a:pt x="76" y="6469"/>
                  <a:pt x="76" y="6594"/>
                </a:cubicBezTo>
                <a:cubicBezTo>
                  <a:pt x="1" y="7045"/>
                  <a:pt x="1" y="7521"/>
                  <a:pt x="76" y="7998"/>
                </a:cubicBezTo>
                <a:cubicBezTo>
                  <a:pt x="76" y="8148"/>
                  <a:pt x="101" y="8298"/>
                  <a:pt x="101" y="8474"/>
                </a:cubicBezTo>
                <a:cubicBezTo>
                  <a:pt x="226" y="8724"/>
                  <a:pt x="76" y="9025"/>
                  <a:pt x="201" y="9276"/>
                </a:cubicBezTo>
                <a:cubicBezTo>
                  <a:pt x="502" y="10704"/>
                  <a:pt x="828" y="12083"/>
                  <a:pt x="1354" y="13436"/>
                </a:cubicBezTo>
                <a:cubicBezTo>
                  <a:pt x="1680" y="14263"/>
                  <a:pt x="2281" y="14765"/>
                  <a:pt x="3184" y="14840"/>
                </a:cubicBezTo>
                <a:cubicBezTo>
                  <a:pt x="3296" y="14902"/>
                  <a:pt x="3415" y="14902"/>
                  <a:pt x="3534" y="14902"/>
                </a:cubicBezTo>
                <a:cubicBezTo>
                  <a:pt x="3654" y="14902"/>
                  <a:pt x="3773" y="14902"/>
                  <a:pt x="3885" y="14965"/>
                </a:cubicBezTo>
                <a:lnTo>
                  <a:pt x="4086" y="14965"/>
                </a:lnTo>
                <a:cubicBezTo>
                  <a:pt x="4249" y="15019"/>
                  <a:pt x="4412" y="15031"/>
                  <a:pt x="4574" y="15031"/>
                </a:cubicBezTo>
                <a:cubicBezTo>
                  <a:pt x="4698" y="15031"/>
                  <a:pt x="4821" y="15024"/>
                  <a:pt x="4944" y="15024"/>
                </a:cubicBezTo>
                <a:cubicBezTo>
                  <a:pt x="5103" y="15024"/>
                  <a:pt x="5260" y="15036"/>
                  <a:pt x="5414" y="15090"/>
                </a:cubicBezTo>
                <a:cubicBezTo>
                  <a:pt x="5615" y="15090"/>
                  <a:pt x="5815" y="15090"/>
                  <a:pt x="6016" y="15115"/>
                </a:cubicBezTo>
                <a:cubicBezTo>
                  <a:pt x="6041" y="15166"/>
                  <a:pt x="6041" y="15191"/>
                  <a:pt x="6041" y="15241"/>
                </a:cubicBezTo>
                <a:cubicBezTo>
                  <a:pt x="5765" y="15391"/>
                  <a:pt x="5815" y="15617"/>
                  <a:pt x="5890" y="15867"/>
                </a:cubicBezTo>
                <a:cubicBezTo>
                  <a:pt x="6038" y="15972"/>
                  <a:pt x="6194" y="15998"/>
                  <a:pt x="6353" y="15998"/>
                </a:cubicBezTo>
                <a:cubicBezTo>
                  <a:pt x="6506" y="15998"/>
                  <a:pt x="6661" y="15975"/>
                  <a:pt x="6815" y="15975"/>
                </a:cubicBezTo>
                <a:cubicBezTo>
                  <a:pt x="6883" y="15975"/>
                  <a:pt x="6951" y="15979"/>
                  <a:pt x="7018" y="15993"/>
                </a:cubicBezTo>
                <a:cubicBezTo>
                  <a:pt x="7110" y="15941"/>
                  <a:pt x="7207" y="15932"/>
                  <a:pt x="7302" y="15932"/>
                </a:cubicBezTo>
                <a:cubicBezTo>
                  <a:pt x="7357" y="15932"/>
                  <a:pt x="7412" y="15935"/>
                  <a:pt x="7465" y="15935"/>
                </a:cubicBezTo>
                <a:cubicBezTo>
                  <a:pt x="7546" y="15935"/>
                  <a:pt x="7624" y="15928"/>
                  <a:pt x="7695" y="15892"/>
                </a:cubicBezTo>
                <a:cubicBezTo>
                  <a:pt x="7895" y="15867"/>
                  <a:pt x="8096" y="15867"/>
                  <a:pt x="8296" y="15867"/>
                </a:cubicBezTo>
                <a:cubicBezTo>
                  <a:pt x="8422" y="15805"/>
                  <a:pt x="8547" y="15798"/>
                  <a:pt x="8672" y="15798"/>
                </a:cubicBezTo>
                <a:cubicBezTo>
                  <a:pt x="8704" y="15798"/>
                  <a:pt x="8735" y="15799"/>
                  <a:pt x="8766" y="15799"/>
                </a:cubicBezTo>
                <a:cubicBezTo>
                  <a:pt x="8860" y="15799"/>
                  <a:pt x="8954" y="15795"/>
                  <a:pt x="9048" y="15767"/>
                </a:cubicBezTo>
                <a:cubicBezTo>
                  <a:pt x="9069" y="15788"/>
                  <a:pt x="9095" y="15796"/>
                  <a:pt x="9123" y="15796"/>
                </a:cubicBezTo>
                <a:cubicBezTo>
                  <a:pt x="9162" y="15796"/>
                  <a:pt x="9205" y="15781"/>
                  <a:pt x="9249" y="15767"/>
                </a:cubicBezTo>
                <a:cubicBezTo>
                  <a:pt x="9750" y="15742"/>
                  <a:pt x="10251" y="15742"/>
                  <a:pt x="10778" y="15717"/>
                </a:cubicBezTo>
                <a:cubicBezTo>
                  <a:pt x="10803" y="15717"/>
                  <a:pt x="10828" y="15692"/>
                  <a:pt x="10828" y="15667"/>
                </a:cubicBezTo>
                <a:cubicBezTo>
                  <a:pt x="10878" y="15667"/>
                  <a:pt x="10928" y="15673"/>
                  <a:pt x="10978" y="15673"/>
                </a:cubicBezTo>
                <a:cubicBezTo>
                  <a:pt x="11028" y="15673"/>
                  <a:pt x="11078" y="15667"/>
                  <a:pt x="11129" y="15642"/>
                </a:cubicBezTo>
                <a:cubicBezTo>
                  <a:pt x="11179" y="15642"/>
                  <a:pt x="11204" y="15642"/>
                  <a:pt x="11229" y="15667"/>
                </a:cubicBezTo>
                <a:cubicBezTo>
                  <a:pt x="11372" y="15667"/>
                  <a:pt x="11515" y="15683"/>
                  <a:pt x="11654" y="15683"/>
                </a:cubicBezTo>
                <a:cubicBezTo>
                  <a:pt x="11758" y="15683"/>
                  <a:pt x="11859" y="15674"/>
                  <a:pt x="11956" y="15642"/>
                </a:cubicBezTo>
                <a:cubicBezTo>
                  <a:pt x="12332" y="15617"/>
                  <a:pt x="12707" y="15617"/>
                  <a:pt x="13083" y="15592"/>
                </a:cubicBezTo>
                <a:cubicBezTo>
                  <a:pt x="13174" y="15551"/>
                  <a:pt x="13268" y="15543"/>
                  <a:pt x="13361" y="15543"/>
                </a:cubicBezTo>
                <a:cubicBezTo>
                  <a:pt x="13424" y="15543"/>
                  <a:pt x="13486" y="15547"/>
                  <a:pt x="13546" y="15547"/>
                </a:cubicBezTo>
                <a:cubicBezTo>
                  <a:pt x="13621" y="15547"/>
                  <a:pt x="13693" y="15541"/>
                  <a:pt x="13760" y="15516"/>
                </a:cubicBezTo>
                <a:cubicBezTo>
                  <a:pt x="14462" y="15441"/>
                  <a:pt x="15139" y="15391"/>
                  <a:pt x="15840" y="15341"/>
                </a:cubicBezTo>
                <a:lnTo>
                  <a:pt x="20828" y="15341"/>
                </a:lnTo>
                <a:cubicBezTo>
                  <a:pt x="21114" y="15289"/>
                  <a:pt x="21400" y="15276"/>
                  <a:pt x="21685" y="15276"/>
                </a:cubicBezTo>
                <a:cubicBezTo>
                  <a:pt x="21974" y="15276"/>
                  <a:pt x="22262" y="15289"/>
                  <a:pt x="22551" y="15289"/>
                </a:cubicBezTo>
                <a:cubicBezTo>
                  <a:pt x="22803" y="15289"/>
                  <a:pt x="23056" y="15279"/>
                  <a:pt x="23309" y="15241"/>
                </a:cubicBezTo>
                <a:cubicBezTo>
                  <a:pt x="23484" y="15241"/>
                  <a:pt x="23660" y="15216"/>
                  <a:pt x="23810" y="15216"/>
                </a:cubicBezTo>
                <a:cubicBezTo>
                  <a:pt x="23964" y="15161"/>
                  <a:pt x="24112" y="15149"/>
                  <a:pt x="24260" y="15149"/>
                </a:cubicBezTo>
                <a:cubicBezTo>
                  <a:pt x="24370" y="15149"/>
                  <a:pt x="24481" y="15156"/>
                  <a:pt x="24592" y="15156"/>
                </a:cubicBezTo>
                <a:cubicBezTo>
                  <a:pt x="24673" y="15156"/>
                  <a:pt x="24755" y="15152"/>
                  <a:pt x="24838" y="15140"/>
                </a:cubicBezTo>
                <a:cubicBezTo>
                  <a:pt x="24888" y="15140"/>
                  <a:pt x="24963" y="15115"/>
                  <a:pt x="25013" y="15090"/>
                </a:cubicBezTo>
                <a:cubicBezTo>
                  <a:pt x="25114" y="15115"/>
                  <a:pt x="25189" y="15115"/>
                  <a:pt x="25264" y="15115"/>
                </a:cubicBezTo>
                <a:cubicBezTo>
                  <a:pt x="25464" y="15115"/>
                  <a:pt x="25665" y="15090"/>
                  <a:pt x="25865" y="15090"/>
                </a:cubicBezTo>
                <a:cubicBezTo>
                  <a:pt x="25891" y="15065"/>
                  <a:pt x="25891" y="15040"/>
                  <a:pt x="25916" y="15015"/>
                </a:cubicBezTo>
                <a:lnTo>
                  <a:pt x="26016" y="15015"/>
                </a:lnTo>
                <a:cubicBezTo>
                  <a:pt x="26016" y="14990"/>
                  <a:pt x="26016" y="14990"/>
                  <a:pt x="26041" y="14965"/>
                </a:cubicBezTo>
                <a:cubicBezTo>
                  <a:pt x="26242" y="15019"/>
                  <a:pt x="26444" y="15044"/>
                  <a:pt x="26649" y="15044"/>
                </a:cubicBezTo>
                <a:cubicBezTo>
                  <a:pt x="26827" y="15044"/>
                  <a:pt x="27008" y="15025"/>
                  <a:pt x="27194" y="14990"/>
                </a:cubicBezTo>
                <a:cubicBezTo>
                  <a:pt x="27294" y="14965"/>
                  <a:pt x="27419" y="14965"/>
                  <a:pt x="27545" y="14965"/>
                </a:cubicBezTo>
                <a:cubicBezTo>
                  <a:pt x="27642" y="14907"/>
                  <a:pt x="27747" y="14894"/>
                  <a:pt x="27853" y="14894"/>
                </a:cubicBezTo>
                <a:cubicBezTo>
                  <a:pt x="27940" y="14894"/>
                  <a:pt x="28027" y="14902"/>
                  <a:pt x="28113" y="14902"/>
                </a:cubicBezTo>
                <a:cubicBezTo>
                  <a:pt x="28193" y="14902"/>
                  <a:pt x="28272" y="14895"/>
                  <a:pt x="28347" y="14865"/>
                </a:cubicBezTo>
                <a:cubicBezTo>
                  <a:pt x="29048" y="14714"/>
                  <a:pt x="29725" y="14589"/>
                  <a:pt x="30427" y="14464"/>
                </a:cubicBezTo>
                <a:cubicBezTo>
                  <a:pt x="30728" y="14414"/>
                  <a:pt x="31053" y="14364"/>
                  <a:pt x="31354" y="14288"/>
                </a:cubicBezTo>
                <a:cubicBezTo>
                  <a:pt x="31855" y="14213"/>
                  <a:pt x="32382" y="14113"/>
                  <a:pt x="32858" y="13862"/>
                </a:cubicBezTo>
                <a:cubicBezTo>
                  <a:pt x="34086" y="13587"/>
                  <a:pt x="35289" y="13186"/>
                  <a:pt x="36492" y="12785"/>
                </a:cubicBezTo>
                <a:cubicBezTo>
                  <a:pt x="37069" y="12559"/>
                  <a:pt x="37645" y="12333"/>
                  <a:pt x="38221" y="12108"/>
                </a:cubicBezTo>
                <a:cubicBezTo>
                  <a:pt x="38622" y="11957"/>
                  <a:pt x="38873" y="11707"/>
                  <a:pt x="38647" y="11256"/>
                </a:cubicBezTo>
                <a:cubicBezTo>
                  <a:pt x="38698" y="11181"/>
                  <a:pt x="38748" y="11130"/>
                  <a:pt x="38798" y="11080"/>
                </a:cubicBezTo>
                <a:cubicBezTo>
                  <a:pt x="38859" y="11029"/>
                  <a:pt x="38929" y="11020"/>
                  <a:pt x="39000" y="11020"/>
                </a:cubicBezTo>
                <a:cubicBezTo>
                  <a:pt x="39042" y="11020"/>
                  <a:pt x="39083" y="11023"/>
                  <a:pt x="39124" y="11023"/>
                </a:cubicBezTo>
                <a:cubicBezTo>
                  <a:pt x="39186" y="11023"/>
                  <a:pt x="39246" y="11016"/>
                  <a:pt x="39299" y="10980"/>
                </a:cubicBezTo>
                <a:cubicBezTo>
                  <a:pt x="39349" y="11005"/>
                  <a:pt x="39393" y="11018"/>
                  <a:pt x="39437" y="11018"/>
                </a:cubicBezTo>
                <a:cubicBezTo>
                  <a:pt x="39481" y="11018"/>
                  <a:pt x="39525" y="11005"/>
                  <a:pt x="39575" y="10980"/>
                </a:cubicBezTo>
                <a:cubicBezTo>
                  <a:pt x="40477" y="10880"/>
                  <a:pt x="41379" y="10754"/>
                  <a:pt x="42156" y="10178"/>
                </a:cubicBezTo>
                <a:cubicBezTo>
                  <a:pt x="42683" y="9526"/>
                  <a:pt x="42658" y="9426"/>
                  <a:pt x="42031" y="9176"/>
                </a:cubicBezTo>
                <a:cubicBezTo>
                  <a:pt x="41901" y="9064"/>
                  <a:pt x="41750" y="9042"/>
                  <a:pt x="41595" y="9042"/>
                </a:cubicBezTo>
                <a:cubicBezTo>
                  <a:pt x="41495" y="9042"/>
                  <a:pt x="41394" y="9051"/>
                  <a:pt x="41295" y="9051"/>
                </a:cubicBezTo>
                <a:cubicBezTo>
                  <a:pt x="41134" y="9051"/>
                  <a:pt x="40980" y="9027"/>
                  <a:pt x="40853" y="8900"/>
                </a:cubicBezTo>
                <a:cubicBezTo>
                  <a:pt x="40878" y="8549"/>
                  <a:pt x="40552" y="8449"/>
                  <a:pt x="40352" y="8248"/>
                </a:cubicBezTo>
                <a:cubicBezTo>
                  <a:pt x="40477" y="8173"/>
                  <a:pt x="40602" y="8098"/>
                  <a:pt x="40728" y="7998"/>
                </a:cubicBezTo>
                <a:cubicBezTo>
                  <a:pt x="40978" y="7872"/>
                  <a:pt x="41003" y="7647"/>
                  <a:pt x="40978" y="7396"/>
                </a:cubicBezTo>
                <a:cubicBezTo>
                  <a:pt x="40928" y="7196"/>
                  <a:pt x="40778" y="7070"/>
                  <a:pt x="40577" y="6970"/>
                </a:cubicBezTo>
                <a:cubicBezTo>
                  <a:pt x="40349" y="6902"/>
                  <a:pt x="40183" y="6688"/>
                  <a:pt x="39929" y="6688"/>
                </a:cubicBezTo>
                <a:cubicBezTo>
                  <a:pt x="39903" y="6688"/>
                  <a:pt x="39877" y="6690"/>
                  <a:pt x="39850" y="6694"/>
                </a:cubicBezTo>
                <a:cubicBezTo>
                  <a:pt x="39424" y="6419"/>
                  <a:pt x="38873" y="6419"/>
                  <a:pt x="38422" y="6193"/>
                </a:cubicBezTo>
                <a:cubicBezTo>
                  <a:pt x="38359" y="6131"/>
                  <a:pt x="38284" y="6120"/>
                  <a:pt x="38205" y="6120"/>
                </a:cubicBezTo>
                <a:cubicBezTo>
                  <a:pt x="38164" y="6120"/>
                  <a:pt x="38122" y="6123"/>
                  <a:pt x="38081" y="6123"/>
                </a:cubicBezTo>
                <a:cubicBezTo>
                  <a:pt x="38008" y="6123"/>
                  <a:pt x="37936" y="6114"/>
                  <a:pt x="37871" y="6068"/>
                </a:cubicBezTo>
                <a:lnTo>
                  <a:pt x="37394" y="6068"/>
                </a:lnTo>
                <a:cubicBezTo>
                  <a:pt x="37344" y="5967"/>
                  <a:pt x="37319" y="5892"/>
                  <a:pt x="37269" y="5817"/>
                </a:cubicBezTo>
                <a:cubicBezTo>
                  <a:pt x="37570" y="5792"/>
                  <a:pt x="37845" y="5692"/>
                  <a:pt x="38046" y="5416"/>
                </a:cubicBezTo>
                <a:cubicBezTo>
                  <a:pt x="38071" y="5366"/>
                  <a:pt x="38121" y="5341"/>
                  <a:pt x="38171" y="5291"/>
                </a:cubicBezTo>
                <a:cubicBezTo>
                  <a:pt x="38422" y="5065"/>
                  <a:pt x="38422" y="4790"/>
                  <a:pt x="38246" y="4514"/>
                </a:cubicBezTo>
                <a:lnTo>
                  <a:pt x="38171" y="4514"/>
                </a:lnTo>
                <a:cubicBezTo>
                  <a:pt x="38121" y="4013"/>
                  <a:pt x="37720" y="3887"/>
                  <a:pt x="37344" y="3737"/>
                </a:cubicBezTo>
                <a:cubicBezTo>
                  <a:pt x="37444" y="3561"/>
                  <a:pt x="37620" y="3411"/>
                  <a:pt x="37394" y="3211"/>
                </a:cubicBezTo>
                <a:cubicBezTo>
                  <a:pt x="37394" y="3135"/>
                  <a:pt x="37394" y="3060"/>
                  <a:pt x="37369" y="2985"/>
                </a:cubicBezTo>
                <a:cubicBezTo>
                  <a:pt x="37280" y="2873"/>
                  <a:pt x="37250" y="2701"/>
                  <a:pt x="37085" y="2701"/>
                </a:cubicBezTo>
                <a:cubicBezTo>
                  <a:pt x="37065" y="2701"/>
                  <a:pt x="37043" y="2704"/>
                  <a:pt x="37018" y="2709"/>
                </a:cubicBezTo>
                <a:cubicBezTo>
                  <a:pt x="36968" y="2584"/>
                  <a:pt x="36818" y="2534"/>
                  <a:pt x="36743" y="2459"/>
                </a:cubicBezTo>
                <a:cubicBezTo>
                  <a:pt x="35865" y="1757"/>
                  <a:pt x="34838" y="1456"/>
                  <a:pt x="33760" y="1281"/>
                </a:cubicBezTo>
                <a:cubicBezTo>
                  <a:pt x="33459" y="1105"/>
                  <a:pt x="33109" y="1055"/>
                  <a:pt x="32733" y="1055"/>
                </a:cubicBezTo>
                <a:cubicBezTo>
                  <a:pt x="32557" y="1005"/>
                  <a:pt x="32382" y="955"/>
                  <a:pt x="32231" y="880"/>
                </a:cubicBezTo>
                <a:cubicBezTo>
                  <a:pt x="32169" y="855"/>
                  <a:pt x="32106" y="836"/>
                  <a:pt x="32043" y="836"/>
                </a:cubicBezTo>
                <a:cubicBezTo>
                  <a:pt x="31981" y="836"/>
                  <a:pt x="31918" y="855"/>
                  <a:pt x="31855" y="905"/>
                </a:cubicBezTo>
                <a:cubicBezTo>
                  <a:pt x="31855" y="880"/>
                  <a:pt x="31830" y="855"/>
                  <a:pt x="31805" y="855"/>
                </a:cubicBezTo>
                <a:cubicBezTo>
                  <a:pt x="31747" y="838"/>
                  <a:pt x="31688" y="835"/>
                  <a:pt x="31631" y="835"/>
                </a:cubicBezTo>
                <a:cubicBezTo>
                  <a:pt x="31602" y="835"/>
                  <a:pt x="31573" y="836"/>
                  <a:pt x="31545" y="836"/>
                </a:cubicBezTo>
                <a:cubicBezTo>
                  <a:pt x="31461" y="836"/>
                  <a:pt x="31379" y="830"/>
                  <a:pt x="31304" y="779"/>
                </a:cubicBezTo>
                <a:cubicBezTo>
                  <a:pt x="31279" y="792"/>
                  <a:pt x="31260" y="798"/>
                  <a:pt x="31241" y="798"/>
                </a:cubicBezTo>
                <a:cubicBezTo>
                  <a:pt x="31223" y="798"/>
                  <a:pt x="31204" y="792"/>
                  <a:pt x="31179" y="779"/>
                </a:cubicBezTo>
                <a:cubicBezTo>
                  <a:pt x="31061" y="725"/>
                  <a:pt x="30933" y="713"/>
                  <a:pt x="30802" y="713"/>
                </a:cubicBezTo>
                <a:cubicBezTo>
                  <a:pt x="30701" y="713"/>
                  <a:pt x="30598" y="720"/>
                  <a:pt x="30495" y="720"/>
                </a:cubicBezTo>
                <a:cubicBezTo>
                  <a:pt x="30361" y="720"/>
                  <a:pt x="30228" y="708"/>
                  <a:pt x="30101" y="654"/>
                </a:cubicBezTo>
                <a:lnTo>
                  <a:pt x="29901" y="654"/>
                </a:lnTo>
                <a:cubicBezTo>
                  <a:pt x="29713" y="592"/>
                  <a:pt x="29523" y="577"/>
                  <a:pt x="29333" y="577"/>
                </a:cubicBezTo>
                <a:cubicBezTo>
                  <a:pt x="29160" y="577"/>
                  <a:pt x="28987" y="589"/>
                  <a:pt x="28817" y="589"/>
                </a:cubicBezTo>
                <a:cubicBezTo>
                  <a:pt x="28649" y="589"/>
                  <a:pt x="28483" y="577"/>
                  <a:pt x="28322" y="529"/>
                </a:cubicBezTo>
                <a:cubicBezTo>
                  <a:pt x="28246" y="529"/>
                  <a:pt x="28171" y="529"/>
                  <a:pt x="28096" y="504"/>
                </a:cubicBezTo>
                <a:cubicBezTo>
                  <a:pt x="27913" y="453"/>
                  <a:pt x="27726" y="439"/>
                  <a:pt x="27538" y="439"/>
                </a:cubicBezTo>
                <a:cubicBezTo>
                  <a:pt x="27318" y="439"/>
                  <a:pt x="27098" y="458"/>
                  <a:pt x="26881" y="458"/>
                </a:cubicBezTo>
                <a:cubicBezTo>
                  <a:pt x="26826" y="458"/>
                  <a:pt x="26772" y="457"/>
                  <a:pt x="26718" y="454"/>
                </a:cubicBezTo>
                <a:cubicBezTo>
                  <a:pt x="26617" y="479"/>
                  <a:pt x="26567" y="504"/>
                  <a:pt x="26542" y="529"/>
                </a:cubicBezTo>
                <a:cubicBezTo>
                  <a:pt x="26292" y="429"/>
                  <a:pt x="25966" y="504"/>
                  <a:pt x="25865" y="128"/>
                </a:cubicBezTo>
                <a:cubicBezTo>
                  <a:pt x="25715" y="15"/>
                  <a:pt x="25551" y="1"/>
                  <a:pt x="25383" y="1"/>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9" name="Google Shape;899;p29"/>
          <p:cNvSpPr txBox="1"/>
          <p:nvPr/>
        </p:nvSpPr>
        <p:spPr>
          <a:xfrm>
            <a:off x="4164350" y="7141563"/>
            <a:ext cx="2821800" cy="391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1600">
                <a:solidFill>
                  <a:srgbClr val="E29578"/>
                </a:solidFill>
                <a:latin typeface="Lora"/>
                <a:ea typeface="Lora"/>
                <a:cs typeface="Lora"/>
                <a:sym typeface="Lora"/>
              </a:rPr>
              <a:t>Infective ulcer</a:t>
            </a:r>
            <a:endParaRPr b="1" sz="1600">
              <a:solidFill>
                <a:srgbClr val="E29578"/>
              </a:solidFill>
              <a:latin typeface="Lora"/>
              <a:ea typeface="Lora"/>
              <a:cs typeface="Lora"/>
              <a:sym typeface="Lora"/>
            </a:endParaRPr>
          </a:p>
        </p:txBody>
      </p:sp>
      <p:sp>
        <p:nvSpPr>
          <p:cNvPr id="900" name="Google Shape;900;p29"/>
          <p:cNvSpPr txBox="1"/>
          <p:nvPr/>
        </p:nvSpPr>
        <p:spPr>
          <a:xfrm>
            <a:off x="246663" y="8915825"/>
            <a:ext cx="7096200" cy="1482600"/>
          </a:xfrm>
          <a:prstGeom prst="rect">
            <a:avLst/>
          </a:prstGeom>
          <a:noFill/>
          <a:ln cap="flat" cmpd="sng" w="9525">
            <a:solidFill>
              <a:srgbClr val="E29578"/>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1200">
              <a:solidFill>
                <a:srgbClr val="6AA84F"/>
              </a:solidFill>
              <a:latin typeface="Mada"/>
              <a:ea typeface="Mada"/>
              <a:cs typeface="Mada"/>
              <a:sym typeface="Mada"/>
            </a:endParaRPr>
          </a:p>
        </p:txBody>
      </p:sp>
      <p:sp>
        <p:nvSpPr>
          <p:cNvPr id="901" name="Google Shape;901;p29"/>
          <p:cNvSpPr txBox="1"/>
          <p:nvPr/>
        </p:nvSpPr>
        <p:spPr>
          <a:xfrm>
            <a:off x="377663" y="9066950"/>
            <a:ext cx="6847800" cy="1201500"/>
          </a:xfrm>
          <a:prstGeom prst="rect">
            <a:avLst/>
          </a:prstGeom>
          <a:noFill/>
          <a:ln>
            <a:noFill/>
          </a:ln>
        </p:spPr>
        <p:txBody>
          <a:bodyPr anchorCtr="0" anchor="t" bIns="91425" lIns="91425" spcFirstLastPara="1" rIns="91425" wrap="square" tIns="91425">
            <a:noAutofit/>
          </a:bodyPr>
          <a:lstStyle/>
          <a:p>
            <a:pPr indent="-158750" lvl="0" marL="89999" rtl="0" algn="l">
              <a:spcBef>
                <a:spcPts val="0"/>
              </a:spcBef>
              <a:spcAft>
                <a:spcPts val="0"/>
              </a:spcAft>
              <a:buClr>
                <a:srgbClr val="1C4588"/>
              </a:buClr>
              <a:buSzPts val="1000"/>
              <a:buFont typeface="Mada"/>
              <a:buChar char="●"/>
            </a:pPr>
            <a:r>
              <a:rPr lang="en-GB" sz="1200">
                <a:solidFill>
                  <a:srgbClr val="1C4588"/>
                </a:solidFill>
                <a:latin typeface="Mada"/>
                <a:ea typeface="Mada"/>
                <a:cs typeface="Mada"/>
                <a:sym typeface="Mada"/>
              </a:rPr>
              <a:t>It could be squamous or basal cell carcinoma or sarcoma.</a:t>
            </a:r>
            <a:endParaRPr sz="1200">
              <a:solidFill>
                <a:srgbClr val="1C4588"/>
              </a:solidFill>
              <a:latin typeface="Mada"/>
              <a:ea typeface="Mada"/>
              <a:cs typeface="Mada"/>
              <a:sym typeface="Mada"/>
            </a:endParaRPr>
          </a:p>
          <a:p>
            <a:pPr indent="-158750" lvl="0" marL="89999" rtl="0" algn="l">
              <a:spcBef>
                <a:spcPts val="0"/>
              </a:spcBef>
              <a:spcAft>
                <a:spcPts val="0"/>
              </a:spcAft>
              <a:buClr>
                <a:srgbClr val="1C4588"/>
              </a:buClr>
              <a:buSzPts val="1000"/>
              <a:buFont typeface="Mada"/>
              <a:buChar char="●"/>
            </a:pPr>
            <a:r>
              <a:rPr lang="en-GB" sz="1200">
                <a:solidFill>
                  <a:srgbClr val="1C4588"/>
                </a:solidFill>
                <a:latin typeface="Mada"/>
                <a:ea typeface="Mada"/>
                <a:cs typeface="Mada"/>
                <a:sym typeface="Mada"/>
              </a:rPr>
              <a:t>Biopsy should be obtained from any chronic ulcer which is persistent and unresponsive to appropriate wound care to rule out malignant changes (squamous cell carcinoma called “Marjolin’s ulcer”). </a:t>
            </a:r>
            <a:endParaRPr sz="1200">
              <a:solidFill>
                <a:srgbClr val="1C4588"/>
              </a:solidFill>
              <a:latin typeface="Mada"/>
              <a:ea typeface="Mada"/>
              <a:cs typeface="Mada"/>
              <a:sym typeface="Mada"/>
            </a:endParaRPr>
          </a:p>
          <a:p>
            <a:pPr indent="-158750" lvl="0" marL="89999" rtl="0" algn="l">
              <a:spcBef>
                <a:spcPts val="0"/>
              </a:spcBef>
              <a:spcAft>
                <a:spcPts val="0"/>
              </a:spcAft>
              <a:buClr>
                <a:srgbClr val="1C4588"/>
              </a:buClr>
              <a:buSzPts val="1000"/>
              <a:buFont typeface="Mada"/>
              <a:buChar char="●"/>
            </a:pPr>
            <a:r>
              <a:rPr lang="en-GB" sz="1200">
                <a:solidFill>
                  <a:srgbClr val="1C4588"/>
                </a:solidFill>
                <a:latin typeface="Mada"/>
                <a:ea typeface="Mada"/>
                <a:cs typeface="Mada"/>
                <a:sym typeface="Mada"/>
              </a:rPr>
              <a:t>It usually affects the area with chronic or prolonged scar (chronic burn), and it has poor prognosis.</a:t>
            </a:r>
            <a:endParaRPr sz="1200">
              <a:solidFill>
                <a:srgbClr val="1C4588"/>
              </a:solidFill>
              <a:latin typeface="Mada"/>
              <a:ea typeface="Mada"/>
              <a:cs typeface="Mada"/>
              <a:sym typeface="Mada"/>
            </a:endParaRPr>
          </a:p>
          <a:p>
            <a:pPr indent="-158750" lvl="0" marL="89999" rtl="0" algn="l">
              <a:spcBef>
                <a:spcPts val="0"/>
              </a:spcBef>
              <a:spcAft>
                <a:spcPts val="0"/>
              </a:spcAft>
              <a:buClr>
                <a:srgbClr val="1C4588"/>
              </a:buClr>
              <a:buSzPts val="1000"/>
              <a:buFont typeface="Mada"/>
              <a:buChar char="●"/>
            </a:pPr>
            <a:r>
              <a:rPr lang="en-GB" sz="1200">
                <a:solidFill>
                  <a:srgbClr val="1C4588"/>
                </a:solidFill>
                <a:latin typeface="Mada"/>
                <a:ea typeface="Mada"/>
                <a:cs typeface="Mada"/>
                <a:sym typeface="Mada"/>
              </a:rPr>
              <a:t>Treatment of chronic leg ulcer includes treatment of underlying cause, appropriate wound care, but skin graft is required in some cases.</a:t>
            </a:r>
            <a:endParaRPr sz="1200">
              <a:solidFill>
                <a:schemeClr val="dk1"/>
              </a:solidFill>
              <a:latin typeface="Mada"/>
              <a:ea typeface="Mada"/>
              <a:cs typeface="Mada"/>
              <a:sym typeface="Mada"/>
            </a:endParaRPr>
          </a:p>
          <a:p>
            <a:pPr indent="0" lvl="0" marL="269999" rtl="0" algn="l">
              <a:spcBef>
                <a:spcPts val="0"/>
              </a:spcBef>
              <a:spcAft>
                <a:spcPts val="0"/>
              </a:spcAft>
              <a:buNone/>
            </a:pPr>
            <a:r>
              <a:t/>
            </a:r>
            <a:endParaRPr sz="1200">
              <a:solidFill>
                <a:srgbClr val="1C4588"/>
              </a:solidFill>
              <a:latin typeface="Mada"/>
              <a:ea typeface="Mada"/>
              <a:cs typeface="Mada"/>
              <a:sym typeface="Mada"/>
            </a:endParaRPr>
          </a:p>
        </p:txBody>
      </p:sp>
      <p:sp>
        <p:nvSpPr>
          <p:cNvPr id="902" name="Google Shape;902;p29"/>
          <p:cNvSpPr/>
          <p:nvPr/>
        </p:nvSpPr>
        <p:spPr>
          <a:xfrm>
            <a:off x="537012" y="8641713"/>
            <a:ext cx="3254792" cy="468691"/>
          </a:xfrm>
          <a:custGeom>
            <a:rect b="b" l="l" r="r" t="t"/>
            <a:pathLst>
              <a:path extrusionOk="0" h="15999" w="42683">
                <a:moveTo>
                  <a:pt x="21730" y="2233"/>
                </a:moveTo>
                <a:cubicBezTo>
                  <a:pt x="21780" y="2258"/>
                  <a:pt x="21805" y="2283"/>
                  <a:pt x="21830" y="2308"/>
                </a:cubicBezTo>
                <a:cubicBezTo>
                  <a:pt x="21780" y="2283"/>
                  <a:pt x="21730" y="2258"/>
                  <a:pt x="21680" y="2258"/>
                </a:cubicBezTo>
                <a:cubicBezTo>
                  <a:pt x="21705" y="2233"/>
                  <a:pt x="21730" y="2233"/>
                  <a:pt x="21730" y="2233"/>
                </a:cubicBezTo>
                <a:close/>
                <a:moveTo>
                  <a:pt x="18597" y="3662"/>
                </a:moveTo>
                <a:cubicBezTo>
                  <a:pt x="18622" y="3662"/>
                  <a:pt x="18597" y="3687"/>
                  <a:pt x="18597" y="3687"/>
                </a:cubicBezTo>
                <a:lnTo>
                  <a:pt x="18572" y="3687"/>
                </a:lnTo>
                <a:cubicBezTo>
                  <a:pt x="18597" y="3687"/>
                  <a:pt x="18597" y="3662"/>
                  <a:pt x="18597" y="3662"/>
                </a:cubicBezTo>
                <a:close/>
                <a:moveTo>
                  <a:pt x="36567" y="3887"/>
                </a:moveTo>
                <a:lnTo>
                  <a:pt x="36567" y="3887"/>
                </a:lnTo>
                <a:cubicBezTo>
                  <a:pt x="36476" y="3924"/>
                  <a:pt x="36397" y="3947"/>
                  <a:pt x="36323" y="3947"/>
                </a:cubicBezTo>
                <a:cubicBezTo>
                  <a:pt x="36295" y="3947"/>
                  <a:pt x="36268" y="3944"/>
                  <a:pt x="36241" y="3937"/>
                </a:cubicBezTo>
                <a:cubicBezTo>
                  <a:pt x="36367" y="3937"/>
                  <a:pt x="36467" y="3912"/>
                  <a:pt x="36567" y="3887"/>
                </a:cubicBezTo>
                <a:close/>
                <a:moveTo>
                  <a:pt x="5439" y="6293"/>
                </a:moveTo>
                <a:cubicBezTo>
                  <a:pt x="5439" y="6293"/>
                  <a:pt x="5439" y="6318"/>
                  <a:pt x="5414" y="6318"/>
                </a:cubicBezTo>
                <a:cubicBezTo>
                  <a:pt x="5414" y="6318"/>
                  <a:pt x="5414" y="6293"/>
                  <a:pt x="5414" y="6293"/>
                </a:cubicBezTo>
                <a:close/>
                <a:moveTo>
                  <a:pt x="23172" y="7054"/>
                </a:moveTo>
                <a:cubicBezTo>
                  <a:pt x="23191" y="7054"/>
                  <a:pt x="23212" y="7059"/>
                  <a:pt x="23234" y="7070"/>
                </a:cubicBezTo>
                <a:cubicBezTo>
                  <a:pt x="23309" y="7095"/>
                  <a:pt x="23384" y="7120"/>
                  <a:pt x="23459" y="7120"/>
                </a:cubicBezTo>
                <a:cubicBezTo>
                  <a:pt x="23334" y="7196"/>
                  <a:pt x="23209" y="7271"/>
                  <a:pt x="23083" y="7396"/>
                </a:cubicBezTo>
                <a:cubicBezTo>
                  <a:pt x="23083" y="7346"/>
                  <a:pt x="23083" y="7271"/>
                  <a:pt x="23083" y="7196"/>
                </a:cubicBezTo>
                <a:cubicBezTo>
                  <a:pt x="23064" y="7117"/>
                  <a:pt x="23105" y="7054"/>
                  <a:pt x="23172" y="7054"/>
                </a:cubicBezTo>
                <a:close/>
                <a:moveTo>
                  <a:pt x="5615" y="8624"/>
                </a:moveTo>
                <a:cubicBezTo>
                  <a:pt x="5690" y="8674"/>
                  <a:pt x="5740" y="8699"/>
                  <a:pt x="5690" y="8749"/>
                </a:cubicBezTo>
                <a:cubicBezTo>
                  <a:pt x="5665" y="8724"/>
                  <a:pt x="5640" y="8674"/>
                  <a:pt x="5615" y="8624"/>
                </a:cubicBezTo>
                <a:close/>
                <a:moveTo>
                  <a:pt x="23159" y="9201"/>
                </a:moveTo>
                <a:cubicBezTo>
                  <a:pt x="23159" y="9201"/>
                  <a:pt x="23134" y="9226"/>
                  <a:pt x="23134" y="9226"/>
                </a:cubicBezTo>
                <a:cubicBezTo>
                  <a:pt x="23134" y="9226"/>
                  <a:pt x="23109" y="9201"/>
                  <a:pt x="23109" y="9201"/>
                </a:cubicBezTo>
                <a:close/>
                <a:moveTo>
                  <a:pt x="39700" y="9226"/>
                </a:moveTo>
                <a:cubicBezTo>
                  <a:pt x="39700" y="9251"/>
                  <a:pt x="39700" y="9276"/>
                  <a:pt x="39675" y="9301"/>
                </a:cubicBezTo>
                <a:cubicBezTo>
                  <a:pt x="39675" y="9276"/>
                  <a:pt x="39700" y="9251"/>
                  <a:pt x="39700" y="9226"/>
                </a:cubicBezTo>
                <a:close/>
                <a:moveTo>
                  <a:pt x="16016" y="9401"/>
                </a:moveTo>
                <a:cubicBezTo>
                  <a:pt x="15991" y="9401"/>
                  <a:pt x="15991" y="9426"/>
                  <a:pt x="15991" y="9426"/>
                </a:cubicBezTo>
                <a:cubicBezTo>
                  <a:pt x="15991" y="9401"/>
                  <a:pt x="15991" y="9401"/>
                  <a:pt x="15991" y="9401"/>
                </a:cubicBezTo>
                <a:close/>
                <a:moveTo>
                  <a:pt x="36868" y="11231"/>
                </a:moveTo>
                <a:cubicBezTo>
                  <a:pt x="36868" y="11231"/>
                  <a:pt x="36868" y="11256"/>
                  <a:pt x="36843" y="11256"/>
                </a:cubicBezTo>
                <a:cubicBezTo>
                  <a:pt x="36843" y="11256"/>
                  <a:pt x="36843" y="11231"/>
                  <a:pt x="36843" y="11231"/>
                </a:cubicBezTo>
                <a:close/>
                <a:moveTo>
                  <a:pt x="1956" y="11256"/>
                </a:moveTo>
                <a:cubicBezTo>
                  <a:pt x="1956" y="11281"/>
                  <a:pt x="1956" y="11331"/>
                  <a:pt x="1930" y="11356"/>
                </a:cubicBezTo>
                <a:cubicBezTo>
                  <a:pt x="1930" y="11306"/>
                  <a:pt x="1930" y="11281"/>
                  <a:pt x="1956" y="11256"/>
                </a:cubicBezTo>
                <a:close/>
                <a:moveTo>
                  <a:pt x="26617" y="11481"/>
                </a:moveTo>
                <a:cubicBezTo>
                  <a:pt x="26667" y="11481"/>
                  <a:pt x="26667" y="11531"/>
                  <a:pt x="26667" y="11582"/>
                </a:cubicBezTo>
                <a:cubicBezTo>
                  <a:pt x="26642" y="11607"/>
                  <a:pt x="26642" y="11632"/>
                  <a:pt x="26617" y="11657"/>
                </a:cubicBezTo>
                <a:cubicBezTo>
                  <a:pt x="26617" y="11590"/>
                  <a:pt x="26617" y="11543"/>
                  <a:pt x="26617" y="11481"/>
                </a:cubicBezTo>
                <a:close/>
                <a:moveTo>
                  <a:pt x="11003" y="11882"/>
                </a:moveTo>
                <a:cubicBezTo>
                  <a:pt x="11003" y="11882"/>
                  <a:pt x="11003" y="11882"/>
                  <a:pt x="10978" y="11907"/>
                </a:cubicBezTo>
                <a:cubicBezTo>
                  <a:pt x="10978" y="11882"/>
                  <a:pt x="10978" y="11882"/>
                  <a:pt x="10978" y="11882"/>
                </a:cubicBezTo>
                <a:close/>
                <a:moveTo>
                  <a:pt x="30721" y="12446"/>
                </a:moveTo>
                <a:cubicBezTo>
                  <a:pt x="30753" y="12446"/>
                  <a:pt x="30778" y="12459"/>
                  <a:pt x="30803" y="12484"/>
                </a:cubicBezTo>
                <a:cubicBezTo>
                  <a:pt x="30753" y="12559"/>
                  <a:pt x="30677" y="12659"/>
                  <a:pt x="30602" y="12759"/>
                </a:cubicBezTo>
                <a:cubicBezTo>
                  <a:pt x="30527" y="12684"/>
                  <a:pt x="30427" y="12609"/>
                  <a:pt x="30602" y="12484"/>
                </a:cubicBezTo>
                <a:cubicBezTo>
                  <a:pt x="30652" y="12459"/>
                  <a:pt x="30690" y="12446"/>
                  <a:pt x="30721" y="12446"/>
                </a:cubicBezTo>
                <a:close/>
                <a:moveTo>
                  <a:pt x="9374" y="12785"/>
                </a:moveTo>
                <a:cubicBezTo>
                  <a:pt x="9365" y="12794"/>
                  <a:pt x="9359" y="12803"/>
                  <a:pt x="9355" y="12811"/>
                </a:cubicBezTo>
                <a:lnTo>
                  <a:pt x="9355" y="12811"/>
                </a:lnTo>
                <a:cubicBezTo>
                  <a:pt x="9359" y="12810"/>
                  <a:pt x="9365" y="12810"/>
                  <a:pt x="9374" y="12810"/>
                </a:cubicBezTo>
                <a:cubicBezTo>
                  <a:pt x="9349" y="12810"/>
                  <a:pt x="9349" y="12834"/>
                  <a:pt x="9349" y="12835"/>
                </a:cubicBezTo>
                <a:lnTo>
                  <a:pt x="9349" y="12835"/>
                </a:lnTo>
                <a:cubicBezTo>
                  <a:pt x="9349" y="12834"/>
                  <a:pt x="9349" y="12824"/>
                  <a:pt x="9355" y="12811"/>
                </a:cubicBezTo>
                <a:lnTo>
                  <a:pt x="9355" y="12811"/>
                </a:lnTo>
                <a:cubicBezTo>
                  <a:pt x="9349" y="12813"/>
                  <a:pt x="9349" y="12819"/>
                  <a:pt x="9349" y="12835"/>
                </a:cubicBezTo>
                <a:cubicBezTo>
                  <a:pt x="9349" y="12810"/>
                  <a:pt x="9349" y="12810"/>
                  <a:pt x="9349" y="12785"/>
                </a:cubicBezTo>
                <a:close/>
                <a:moveTo>
                  <a:pt x="22808" y="12910"/>
                </a:moveTo>
                <a:cubicBezTo>
                  <a:pt x="22808" y="12910"/>
                  <a:pt x="22808" y="12935"/>
                  <a:pt x="22808" y="12935"/>
                </a:cubicBezTo>
                <a:cubicBezTo>
                  <a:pt x="22808" y="12935"/>
                  <a:pt x="22808" y="12910"/>
                  <a:pt x="22783" y="12910"/>
                </a:cubicBezTo>
                <a:close/>
                <a:moveTo>
                  <a:pt x="23058" y="13035"/>
                </a:moveTo>
                <a:cubicBezTo>
                  <a:pt x="23058" y="13035"/>
                  <a:pt x="23058" y="13060"/>
                  <a:pt x="23083" y="13060"/>
                </a:cubicBezTo>
                <a:lnTo>
                  <a:pt x="22983" y="13060"/>
                </a:lnTo>
                <a:cubicBezTo>
                  <a:pt x="23008" y="13060"/>
                  <a:pt x="23033" y="13035"/>
                  <a:pt x="23058" y="13035"/>
                </a:cubicBezTo>
                <a:close/>
                <a:moveTo>
                  <a:pt x="25383" y="1"/>
                </a:moveTo>
                <a:cubicBezTo>
                  <a:pt x="25327" y="1"/>
                  <a:pt x="25270" y="3"/>
                  <a:pt x="25214" y="3"/>
                </a:cubicBezTo>
                <a:lnTo>
                  <a:pt x="20377" y="3"/>
                </a:lnTo>
                <a:cubicBezTo>
                  <a:pt x="20352" y="53"/>
                  <a:pt x="20327" y="78"/>
                  <a:pt x="20352" y="103"/>
                </a:cubicBezTo>
                <a:lnTo>
                  <a:pt x="20302" y="103"/>
                </a:lnTo>
                <a:cubicBezTo>
                  <a:pt x="20201" y="128"/>
                  <a:pt x="20101" y="128"/>
                  <a:pt x="19976" y="128"/>
                </a:cubicBezTo>
                <a:cubicBezTo>
                  <a:pt x="19951" y="103"/>
                  <a:pt x="19850" y="78"/>
                  <a:pt x="19775" y="53"/>
                </a:cubicBezTo>
                <a:cubicBezTo>
                  <a:pt x="19662" y="59"/>
                  <a:pt x="19550" y="60"/>
                  <a:pt x="19437" y="60"/>
                </a:cubicBezTo>
                <a:cubicBezTo>
                  <a:pt x="19324" y="60"/>
                  <a:pt x="19211" y="59"/>
                  <a:pt x="19098" y="59"/>
                </a:cubicBezTo>
                <a:cubicBezTo>
                  <a:pt x="18873" y="59"/>
                  <a:pt x="18647" y="65"/>
                  <a:pt x="18422" y="103"/>
                </a:cubicBezTo>
                <a:cubicBezTo>
                  <a:pt x="17946" y="128"/>
                  <a:pt x="17494" y="128"/>
                  <a:pt x="17018" y="128"/>
                </a:cubicBezTo>
                <a:cubicBezTo>
                  <a:pt x="16913" y="185"/>
                  <a:pt x="16802" y="199"/>
                  <a:pt x="16690" y="199"/>
                </a:cubicBezTo>
                <a:cubicBezTo>
                  <a:pt x="16567" y="199"/>
                  <a:pt x="16442" y="182"/>
                  <a:pt x="16319" y="182"/>
                </a:cubicBezTo>
                <a:cubicBezTo>
                  <a:pt x="16207" y="182"/>
                  <a:pt x="16096" y="196"/>
                  <a:pt x="15991" y="253"/>
                </a:cubicBezTo>
                <a:cubicBezTo>
                  <a:pt x="15961" y="224"/>
                  <a:pt x="15932" y="212"/>
                  <a:pt x="15903" y="212"/>
                </a:cubicBezTo>
                <a:cubicBezTo>
                  <a:pt x="15882" y="212"/>
                  <a:pt x="15861" y="218"/>
                  <a:pt x="15840" y="228"/>
                </a:cubicBezTo>
                <a:cubicBezTo>
                  <a:pt x="15565" y="253"/>
                  <a:pt x="15264" y="253"/>
                  <a:pt x="14988" y="278"/>
                </a:cubicBezTo>
                <a:cubicBezTo>
                  <a:pt x="14896" y="312"/>
                  <a:pt x="14804" y="320"/>
                  <a:pt x="14712" y="320"/>
                </a:cubicBezTo>
                <a:cubicBezTo>
                  <a:pt x="14621" y="320"/>
                  <a:pt x="14529" y="312"/>
                  <a:pt x="14437" y="312"/>
                </a:cubicBezTo>
                <a:cubicBezTo>
                  <a:pt x="14345" y="312"/>
                  <a:pt x="14253" y="320"/>
                  <a:pt x="14161" y="353"/>
                </a:cubicBezTo>
                <a:cubicBezTo>
                  <a:pt x="13910" y="378"/>
                  <a:pt x="13685" y="378"/>
                  <a:pt x="13434" y="404"/>
                </a:cubicBezTo>
                <a:cubicBezTo>
                  <a:pt x="13322" y="454"/>
                  <a:pt x="13202" y="454"/>
                  <a:pt x="13083" y="454"/>
                </a:cubicBezTo>
                <a:cubicBezTo>
                  <a:pt x="12964" y="454"/>
                  <a:pt x="12845" y="454"/>
                  <a:pt x="12733" y="504"/>
                </a:cubicBezTo>
                <a:cubicBezTo>
                  <a:pt x="12582" y="504"/>
                  <a:pt x="12407" y="504"/>
                  <a:pt x="12256" y="529"/>
                </a:cubicBezTo>
                <a:cubicBezTo>
                  <a:pt x="12164" y="580"/>
                  <a:pt x="12072" y="589"/>
                  <a:pt x="11980" y="589"/>
                </a:cubicBezTo>
                <a:cubicBezTo>
                  <a:pt x="11927" y="589"/>
                  <a:pt x="11874" y="586"/>
                  <a:pt x="11821" y="586"/>
                </a:cubicBezTo>
                <a:cubicBezTo>
                  <a:pt x="11740" y="586"/>
                  <a:pt x="11660" y="593"/>
                  <a:pt x="11580" y="629"/>
                </a:cubicBezTo>
                <a:cubicBezTo>
                  <a:pt x="10728" y="729"/>
                  <a:pt x="9900" y="905"/>
                  <a:pt x="9023" y="905"/>
                </a:cubicBezTo>
                <a:cubicBezTo>
                  <a:pt x="8948" y="967"/>
                  <a:pt x="8854" y="967"/>
                  <a:pt x="8763" y="967"/>
                </a:cubicBezTo>
                <a:cubicBezTo>
                  <a:pt x="8672" y="967"/>
                  <a:pt x="8585" y="967"/>
                  <a:pt x="8522" y="1030"/>
                </a:cubicBezTo>
                <a:lnTo>
                  <a:pt x="8497" y="1030"/>
                </a:lnTo>
                <a:cubicBezTo>
                  <a:pt x="8482" y="1001"/>
                  <a:pt x="8459" y="989"/>
                  <a:pt x="8427" y="989"/>
                </a:cubicBezTo>
                <a:cubicBezTo>
                  <a:pt x="8405" y="989"/>
                  <a:pt x="8378" y="995"/>
                  <a:pt x="8347" y="1005"/>
                </a:cubicBezTo>
                <a:cubicBezTo>
                  <a:pt x="8196" y="1030"/>
                  <a:pt x="8021" y="1030"/>
                  <a:pt x="7870" y="1055"/>
                </a:cubicBezTo>
                <a:cubicBezTo>
                  <a:pt x="7820" y="1055"/>
                  <a:pt x="7795" y="1080"/>
                  <a:pt x="7795" y="1155"/>
                </a:cubicBezTo>
                <a:cubicBezTo>
                  <a:pt x="7685" y="1114"/>
                  <a:pt x="7574" y="1095"/>
                  <a:pt x="7464" y="1095"/>
                </a:cubicBezTo>
                <a:cubicBezTo>
                  <a:pt x="7374" y="1095"/>
                  <a:pt x="7284" y="1108"/>
                  <a:pt x="7194" y="1130"/>
                </a:cubicBezTo>
                <a:cubicBezTo>
                  <a:pt x="6442" y="1155"/>
                  <a:pt x="5690" y="1155"/>
                  <a:pt x="4913" y="1155"/>
                </a:cubicBezTo>
                <a:cubicBezTo>
                  <a:pt x="4537" y="1180"/>
                  <a:pt x="4537" y="1180"/>
                  <a:pt x="4637" y="1556"/>
                </a:cubicBezTo>
                <a:cubicBezTo>
                  <a:pt x="4550" y="1669"/>
                  <a:pt x="4443" y="1694"/>
                  <a:pt x="4330" y="1694"/>
                </a:cubicBezTo>
                <a:cubicBezTo>
                  <a:pt x="4240" y="1694"/>
                  <a:pt x="4146" y="1678"/>
                  <a:pt x="4054" y="1678"/>
                </a:cubicBezTo>
                <a:cubicBezTo>
                  <a:pt x="4031" y="1678"/>
                  <a:pt x="4008" y="1679"/>
                  <a:pt x="3986" y="1682"/>
                </a:cubicBezTo>
                <a:cubicBezTo>
                  <a:pt x="3915" y="1692"/>
                  <a:pt x="3844" y="1695"/>
                  <a:pt x="3773" y="1695"/>
                </a:cubicBezTo>
                <a:cubicBezTo>
                  <a:pt x="3665" y="1695"/>
                  <a:pt x="3557" y="1688"/>
                  <a:pt x="3450" y="1688"/>
                </a:cubicBezTo>
                <a:cubicBezTo>
                  <a:pt x="3271" y="1688"/>
                  <a:pt x="3096" y="1707"/>
                  <a:pt x="2933" y="1807"/>
                </a:cubicBezTo>
                <a:cubicBezTo>
                  <a:pt x="2816" y="1807"/>
                  <a:pt x="2699" y="1796"/>
                  <a:pt x="2590" y="1796"/>
                </a:cubicBezTo>
                <a:cubicBezTo>
                  <a:pt x="2535" y="1796"/>
                  <a:pt x="2482" y="1799"/>
                  <a:pt x="2432" y="1807"/>
                </a:cubicBezTo>
                <a:cubicBezTo>
                  <a:pt x="1179" y="2058"/>
                  <a:pt x="552" y="2033"/>
                  <a:pt x="326" y="3486"/>
                </a:cubicBezTo>
                <a:cubicBezTo>
                  <a:pt x="201" y="4063"/>
                  <a:pt x="377" y="4639"/>
                  <a:pt x="226" y="5216"/>
                </a:cubicBezTo>
                <a:lnTo>
                  <a:pt x="201" y="5541"/>
                </a:lnTo>
                <a:cubicBezTo>
                  <a:pt x="101" y="5767"/>
                  <a:pt x="226" y="6018"/>
                  <a:pt x="101" y="6218"/>
                </a:cubicBezTo>
                <a:cubicBezTo>
                  <a:pt x="101" y="6343"/>
                  <a:pt x="76" y="6469"/>
                  <a:pt x="76" y="6594"/>
                </a:cubicBezTo>
                <a:cubicBezTo>
                  <a:pt x="1" y="7045"/>
                  <a:pt x="1" y="7521"/>
                  <a:pt x="76" y="7998"/>
                </a:cubicBezTo>
                <a:cubicBezTo>
                  <a:pt x="76" y="8148"/>
                  <a:pt x="101" y="8298"/>
                  <a:pt x="101" y="8474"/>
                </a:cubicBezTo>
                <a:cubicBezTo>
                  <a:pt x="226" y="8724"/>
                  <a:pt x="76" y="9025"/>
                  <a:pt x="201" y="9276"/>
                </a:cubicBezTo>
                <a:cubicBezTo>
                  <a:pt x="502" y="10704"/>
                  <a:pt x="828" y="12083"/>
                  <a:pt x="1354" y="13436"/>
                </a:cubicBezTo>
                <a:cubicBezTo>
                  <a:pt x="1680" y="14263"/>
                  <a:pt x="2281" y="14765"/>
                  <a:pt x="3184" y="14840"/>
                </a:cubicBezTo>
                <a:cubicBezTo>
                  <a:pt x="3296" y="14902"/>
                  <a:pt x="3415" y="14902"/>
                  <a:pt x="3534" y="14902"/>
                </a:cubicBezTo>
                <a:cubicBezTo>
                  <a:pt x="3654" y="14902"/>
                  <a:pt x="3773" y="14902"/>
                  <a:pt x="3885" y="14965"/>
                </a:cubicBezTo>
                <a:lnTo>
                  <a:pt x="4086" y="14965"/>
                </a:lnTo>
                <a:cubicBezTo>
                  <a:pt x="4249" y="15019"/>
                  <a:pt x="4412" y="15031"/>
                  <a:pt x="4574" y="15031"/>
                </a:cubicBezTo>
                <a:cubicBezTo>
                  <a:pt x="4698" y="15031"/>
                  <a:pt x="4821" y="15024"/>
                  <a:pt x="4944" y="15024"/>
                </a:cubicBezTo>
                <a:cubicBezTo>
                  <a:pt x="5103" y="15024"/>
                  <a:pt x="5260" y="15036"/>
                  <a:pt x="5414" y="15090"/>
                </a:cubicBezTo>
                <a:cubicBezTo>
                  <a:pt x="5615" y="15090"/>
                  <a:pt x="5815" y="15090"/>
                  <a:pt x="6016" y="15115"/>
                </a:cubicBezTo>
                <a:cubicBezTo>
                  <a:pt x="6041" y="15166"/>
                  <a:pt x="6041" y="15191"/>
                  <a:pt x="6041" y="15241"/>
                </a:cubicBezTo>
                <a:cubicBezTo>
                  <a:pt x="5765" y="15391"/>
                  <a:pt x="5815" y="15617"/>
                  <a:pt x="5890" y="15867"/>
                </a:cubicBezTo>
                <a:cubicBezTo>
                  <a:pt x="6038" y="15972"/>
                  <a:pt x="6194" y="15998"/>
                  <a:pt x="6353" y="15998"/>
                </a:cubicBezTo>
                <a:cubicBezTo>
                  <a:pt x="6506" y="15998"/>
                  <a:pt x="6661" y="15975"/>
                  <a:pt x="6815" y="15975"/>
                </a:cubicBezTo>
                <a:cubicBezTo>
                  <a:pt x="6883" y="15975"/>
                  <a:pt x="6951" y="15979"/>
                  <a:pt x="7018" y="15993"/>
                </a:cubicBezTo>
                <a:cubicBezTo>
                  <a:pt x="7110" y="15941"/>
                  <a:pt x="7207" y="15932"/>
                  <a:pt x="7302" y="15932"/>
                </a:cubicBezTo>
                <a:cubicBezTo>
                  <a:pt x="7357" y="15932"/>
                  <a:pt x="7412" y="15935"/>
                  <a:pt x="7465" y="15935"/>
                </a:cubicBezTo>
                <a:cubicBezTo>
                  <a:pt x="7546" y="15935"/>
                  <a:pt x="7624" y="15928"/>
                  <a:pt x="7695" y="15892"/>
                </a:cubicBezTo>
                <a:cubicBezTo>
                  <a:pt x="7895" y="15867"/>
                  <a:pt x="8096" y="15867"/>
                  <a:pt x="8296" y="15867"/>
                </a:cubicBezTo>
                <a:cubicBezTo>
                  <a:pt x="8422" y="15805"/>
                  <a:pt x="8547" y="15798"/>
                  <a:pt x="8672" y="15798"/>
                </a:cubicBezTo>
                <a:cubicBezTo>
                  <a:pt x="8704" y="15798"/>
                  <a:pt x="8735" y="15799"/>
                  <a:pt x="8766" y="15799"/>
                </a:cubicBezTo>
                <a:cubicBezTo>
                  <a:pt x="8860" y="15799"/>
                  <a:pt x="8954" y="15795"/>
                  <a:pt x="9048" y="15767"/>
                </a:cubicBezTo>
                <a:cubicBezTo>
                  <a:pt x="9069" y="15788"/>
                  <a:pt x="9095" y="15796"/>
                  <a:pt x="9123" y="15796"/>
                </a:cubicBezTo>
                <a:cubicBezTo>
                  <a:pt x="9162" y="15796"/>
                  <a:pt x="9205" y="15781"/>
                  <a:pt x="9249" y="15767"/>
                </a:cubicBezTo>
                <a:cubicBezTo>
                  <a:pt x="9750" y="15742"/>
                  <a:pt x="10251" y="15742"/>
                  <a:pt x="10778" y="15717"/>
                </a:cubicBezTo>
                <a:cubicBezTo>
                  <a:pt x="10803" y="15717"/>
                  <a:pt x="10828" y="15692"/>
                  <a:pt x="10828" y="15667"/>
                </a:cubicBezTo>
                <a:cubicBezTo>
                  <a:pt x="10878" y="15667"/>
                  <a:pt x="10928" y="15673"/>
                  <a:pt x="10978" y="15673"/>
                </a:cubicBezTo>
                <a:cubicBezTo>
                  <a:pt x="11028" y="15673"/>
                  <a:pt x="11078" y="15667"/>
                  <a:pt x="11129" y="15642"/>
                </a:cubicBezTo>
                <a:cubicBezTo>
                  <a:pt x="11179" y="15642"/>
                  <a:pt x="11204" y="15642"/>
                  <a:pt x="11229" y="15667"/>
                </a:cubicBezTo>
                <a:cubicBezTo>
                  <a:pt x="11372" y="15667"/>
                  <a:pt x="11515" y="15683"/>
                  <a:pt x="11654" y="15683"/>
                </a:cubicBezTo>
                <a:cubicBezTo>
                  <a:pt x="11758" y="15683"/>
                  <a:pt x="11859" y="15674"/>
                  <a:pt x="11956" y="15642"/>
                </a:cubicBezTo>
                <a:cubicBezTo>
                  <a:pt x="12332" y="15617"/>
                  <a:pt x="12707" y="15617"/>
                  <a:pt x="13083" y="15592"/>
                </a:cubicBezTo>
                <a:cubicBezTo>
                  <a:pt x="13174" y="15551"/>
                  <a:pt x="13268" y="15543"/>
                  <a:pt x="13361" y="15543"/>
                </a:cubicBezTo>
                <a:cubicBezTo>
                  <a:pt x="13424" y="15543"/>
                  <a:pt x="13486" y="15547"/>
                  <a:pt x="13546" y="15547"/>
                </a:cubicBezTo>
                <a:cubicBezTo>
                  <a:pt x="13621" y="15547"/>
                  <a:pt x="13693" y="15541"/>
                  <a:pt x="13760" y="15516"/>
                </a:cubicBezTo>
                <a:cubicBezTo>
                  <a:pt x="14462" y="15441"/>
                  <a:pt x="15139" y="15391"/>
                  <a:pt x="15840" y="15341"/>
                </a:cubicBezTo>
                <a:lnTo>
                  <a:pt x="20828" y="15341"/>
                </a:lnTo>
                <a:cubicBezTo>
                  <a:pt x="21114" y="15289"/>
                  <a:pt x="21400" y="15276"/>
                  <a:pt x="21685" y="15276"/>
                </a:cubicBezTo>
                <a:cubicBezTo>
                  <a:pt x="21974" y="15276"/>
                  <a:pt x="22262" y="15289"/>
                  <a:pt x="22551" y="15289"/>
                </a:cubicBezTo>
                <a:cubicBezTo>
                  <a:pt x="22803" y="15289"/>
                  <a:pt x="23056" y="15279"/>
                  <a:pt x="23309" y="15241"/>
                </a:cubicBezTo>
                <a:cubicBezTo>
                  <a:pt x="23484" y="15241"/>
                  <a:pt x="23660" y="15216"/>
                  <a:pt x="23810" y="15216"/>
                </a:cubicBezTo>
                <a:cubicBezTo>
                  <a:pt x="23964" y="15161"/>
                  <a:pt x="24112" y="15149"/>
                  <a:pt x="24260" y="15149"/>
                </a:cubicBezTo>
                <a:cubicBezTo>
                  <a:pt x="24370" y="15149"/>
                  <a:pt x="24481" y="15156"/>
                  <a:pt x="24592" y="15156"/>
                </a:cubicBezTo>
                <a:cubicBezTo>
                  <a:pt x="24673" y="15156"/>
                  <a:pt x="24755" y="15152"/>
                  <a:pt x="24838" y="15140"/>
                </a:cubicBezTo>
                <a:cubicBezTo>
                  <a:pt x="24888" y="15140"/>
                  <a:pt x="24963" y="15115"/>
                  <a:pt x="25013" y="15090"/>
                </a:cubicBezTo>
                <a:cubicBezTo>
                  <a:pt x="25114" y="15115"/>
                  <a:pt x="25189" y="15115"/>
                  <a:pt x="25264" y="15115"/>
                </a:cubicBezTo>
                <a:cubicBezTo>
                  <a:pt x="25464" y="15115"/>
                  <a:pt x="25665" y="15090"/>
                  <a:pt x="25865" y="15090"/>
                </a:cubicBezTo>
                <a:cubicBezTo>
                  <a:pt x="25891" y="15065"/>
                  <a:pt x="25891" y="15040"/>
                  <a:pt x="25916" y="15015"/>
                </a:cubicBezTo>
                <a:lnTo>
                  <a:pt x="26016" y="15015"/>
                </a:lnTo>
                <a:cubicBezTo>
                  <a:pt x="26016" y="14990"/>
                  <a:pt x="26016" y="14990"/>
                  <a:pt x="26041" y="14965"/>
                </a:cubicBezTo>
                <a:cubicBezTo>
                  <a:pt x="26242" y="15019"/>
                  <a:pt x="26444" y="15044"/>
                  <a:pt x="26649" y="15044"/>
                </a:cubicBezTo>
                <a:cubicBezTo>
                  <a:pt x="26827" y="15044"/>
                  <a:pt x="27008" y="15025"/>
                  <a:pt x="27194" y="14990"/>
                </a:cubicBezTo>
                <a:cubicBezTo>
                  <a:pt x="27294" y="14965"/>
                  <a:pt x="27419" y="14965"/>
                  <a:pt x="27545" y="14965"/>
                </a:cubicBezTo>
                <a:cubicBezTo>
                  <a:pt x="27642" y="14907"/>
                  <a:pt x="27747" y="14894"/>
                  <a:pt x="27853" y="14894"/>
                </a:cubicBezTo>
                <a:cubicBezTo>
                  <a:pt x="27940" y="14894"/>
                  <a:pt x="28027" y="14902"/>
                  <a:pt x="28113" y="14902"/>
                </a:cubicBezTo>
                <a:cubicBezTo>
                  <a:pt x="28193" y="14902"/>
                  <a:pt x="28272" y="14895"/>
                  <a:pt x="28347" y="14865"/>
                </a:cubicBezTo>
                <a:cubicBezTo>
                  <a:pt x="29048" y="14714"/>
                  <a:pt x="29725" y="14589"/>
                  <a:pt x="30427" y="14464"/>
                </a:cubicBezTo>
                <a:cubicBezTo>
                  <a:pt x="30728" y="14414"/>
                  <a:pt x="31053" y="14364"/>
                  <a:pt x="31354" y="14288"/>
                </a:cubicBezTo>
                <a:cubicBezTo>
                  <a:pt x="31855" y="14213"/>
                  <a:pt x="32382" y="14113"/>
                  <a:pt x="32858" y="13862"/>
                </a:cubicBezTo>
                <a:cubicBezTo>
                  <a:pt x="34086" y="13587"/>
                  <a:pt x="35289" y="13186"/>
                  <a:pt x="36492" y="12785"/>
                </a:cubicBezTo>
                <a:cubicBezTo>
                  <a:pt x="37069" y="12559"/>
                  <a:pt x="37645" y="12333"/>
                  <a:pt x="38221" y="12108"/>
                </a:cubicBezTo>
                <a:cubicBezTo>
                  <a:pt x="38622" y="11957"/>
                  <a:pt x="38873" y="11707"/>
                  <a:pt x="38647" y="11256"/>
                </a:cubicBezTo>
                <a:cubicBezTo>
                  <a:pt x="38698" y="11181"/>
                  <a:pt x="38748" y="11130"/>
                  <a:pt x="38798" y="11080"/>
                </a:cubicBezTo>
                <a:cubicBezTo>
                  <a:pt x="38859" y="11029"/>
                  <a:pt x="38929" y="11020"/>
                  <a:pt x="39000" y="11020"/>
                </a:cubicBezTo>
                <a:cubicBezTo>
                  <a:pt x="39042" y="11020"/>
                  <a:pt x="39083" y="11023"/>
                  <a:pt x="39124" y="11023"/>
                </a:cubicBezTo>
                <a:cubicBezTo>
                  <a:pt x="39186" y="11023"/>
                  <a:pt x="39246" y="11016"/>
                  <a:pt x="39299" y="10980"/>
                </a:cubicBezTo>
                <a:cubicBezTo>
                  <a:pt x="39349" y="11005"/>
                  <a:pt x="39393" y="11018"/>
                  <a:pt x="39437" y="11018"/>
                </a:cubicBezTo>
                <a:cubicBezTo>
                  <a:pt x="39481" y="11018"/>
                  <a:pt x="39525" y="11005"/>
                  <a:pt x="39575" y="10980"/>
                </a:cubicBezTo>
                <a:cubicBezTo>
                  <a:pt x="40477" y="10880"/>
                  <a:pt x="41379" y="10754"/>
                  <a:pt x="42156" y="10178"/>
                </a:cubicBezTo>
                <a:cubicBezTo>
                  <a:pt x="42683" y="9526"/>
                  <a:pt x="42658" y="9426"/>
                  <a:pt x="42031" y="9176"/>
                </a:cubicBezTo>
                <a:cubicBezTo>
                  <a:pt x="41901" y="9064"/>
                  <a:pt x="41750" y="9042"/>
                  <a:pt x="41595" y="9042"/>
                </a:cubicBezTo>
                <a:cubicBezTo>
                  <a:pt x="41495" y="9042"/>
                  <a:pt x="41394" y="9051"/>
                  <a:pt x="41295" y="9051"/>
                </a:cubicBezTo>
                <a:cubicBezTo>
                  <a:pt x="41134" y="9051"/>
                  <a:pt x="40980" y="9027"/>
                  <a:pt x="40853" y="8900"/>
                </a:cubicBezTo>
                <a:cubicBezTo>
                  <a:pt x="40878" y="8549"/>
                  <a:pt x="40552" y="8449"/>
                  <a:pt x="40352" y="8248"/>
                </a:cubicBezTo>
                <a:cubicBezTo>
                  <a:pt x="40477" y="8173"/>
                  <a:pt x="40602" y="8098"/>
                  <a:pt x="40728" y="7998"/>
                </a:cubicBezTo>
                <a:cubicBezTo>
                  <a:pt x="40978" y="7872"/>
                  <a:pt x="41003" y="7647"/>
                  <a:pt x="40978" y="7396"/>
                </a:cubicBezTo>
                <a:cubicBezTo>
                  <a:pt x="40928" y="7196"/>
                  <a:pt x="40778" y="7070"/>
                  <a:pt x="40577" y="6970"/>
                </a:cubicBezTo>
                <a:cubicBezTo>
                  <a:pt x="40349" y="6902"/>
                  <a:pt x="40183" y="6688"/>
                  <a:pt x="39929" y="6688"/>
                </a:cubicBezTo>
                <a:cubicBezTo>
                  <a:pt x="39903" y="6688"/>
                  <a:pt x="39877" y="6690"/>
                  <a:pt x="39850" y="6694"/>
                </a:cubicBezTo>
                <a:cubicBezTo>
                  <a:pt x="39424" y="6419"/>
                  <a:pt x="38873" y="6419"/>
                  <a:pt x="38422" y="6193"/>
                </a:cubicBezTo>
                <a:cubicBezTo>
                  <a:pt x="38359" y="6131"/>
                  <a:pt x="38284" y="6120"/>
                  <a:pt x="38205" y="6120"/>
                </a:cubicBezTo>
                <a:cubicBezTo>
                  <a:pt x="38164" y="6120"/>
                  <a:pt x="38122" y="6123"/>
                  <a:pt x="38081" y="6123"/>
                </a:cubicBezTo>
                <a:cubicBezTo>
                  <a:pt x="38008" y="6123"/>
                  <a:pt x="37936" y="6114"/>
                  <a:pt x="37871" y="6068"/>
                </a:cubicBezTo>
                <a:lnTo>
                  <a:pt x="37394" y="6068"/>
                </a:lnTo>
                <a:cubicBezTo>
                  <a:pt x="37344" y="5967"/>
                  <a:pt x="37319" y="5892"/>
                  <a:pt x="37269" y="5817"/>
                </a:cubicBezTo>
                <a:cubicBezTo>
                  <a:pt x="37570" y="5792"/>
                  <a:pt x="37845" y="5692"/>
                  <a:pt x="38046" y="5416"/>
                </a:cubicBezTo>
                <a:cubicBezTo>
                  <a:pt x="38071" y="5366"/>
                  <a:pt x="38121" y="5341"/>
                  <a:pt x="38171" y="5291"/>
                </a:cubicBezTo>
                <a:cubicBezTo>
                  <a:pt x="38422" y="5065"/>
                  <a:pt x="38422" y="4790"/>
                  <a:pt x="38246" y="4514"/>
                </a:cubicBezTo>
                <a:lnTo>
                  <a:pt x="38171" y="4514"/>
                </a:lnTo>
                <a:cubicBezTo>
                  <a:pt x="38121" y="4013"/>
                  <a:pt x="37720" y="3887"/>
                  <a:pt x="37344" y="3737"/>
                </a:cubicBezTo>
                <a:cubicBezTo>
                  <a:pt x="37444" y="3561"/>
                  <a:pt x="37620" y="3411"/>
                  <a:pt x="37394" y="3211"/>
                </a:cubicBezTo>
                <a:cubicBezTo>
                  <a:pt x="37394" y="3135"/>
                  <a:pt x="37394" y="3060"/>
                  <a:pt x="37369" y="2985"/>
                </a:cubicBezTo>
                <a:cubicBezTo>
                  <a:pt x="37280" y="2873"/>
                  <a:pt x="37250" y="2701"/>
                  <a:pt x="37085" y="2701"/>
                </a:cubicBezTo>
                <a:cubicBezTo>
                  <a:pt x="37065" y="2701"/>
                  <a:pt x="37043" y="2704"/>
                  <a:pt x="37018" y="2709"/>
                </a:cubicBezTo>
                <a:cubicBezTo>
                  <a:pt x="36968" y="2584"/>
                  <a:pt x="36818" y="2534"/>
                  <a:pt x="36743" y="2459"/>
                </a:cubicBezTo>
                <a:cubicBezTo>
                  <a:pt x="35865" y="1757"/>
                  <a:pt x="34838" y="1456"/>
                  <a:pt x="33760" y="1281"/>
                </a:cubicBezTo>
                <a:cubicBezTo>
                  <a:pt x="33459" y="1105"/>
                  <a:pt x="33109" y="1055"/>
                  <a:pt x="32733" y="1055"/>
                </a:cubicBezTo>
                <a:cubicBezTo>
                  <a:pt x="32557" y="1005"/>
                  <a:pt x="32382" y="955"/>
                  <a:pt x="32231" y="880"/>
                </a:cubicBezTo>
                <a:cubicBezTo>
                  <a:pt x="32169" y="855"/>
                  <a:pt x="32106" y="836"/>
                  <a:pt x="32043" y="836"/>
                </a:cubicBezTo>
                <a:cubicBezTo>
                  <a:pt x="31981" y="836"/>
                  <a:pt x="31918" y="855"/>
                  <a:pt x="31855" y="905"/>
                </a:cubicBezTo>
                <a:cubicBezTo>
                  <a:pt x="31855" y="880"/>
                  <a:pt x="31830" y="855"/>
                  <a:pt x="31805" y="855"/>
                </a:cubicBezTo>
                <a:cubicBezTo>
                  <a:pt x="31747" y="838"/>
                  <a:pt x="31688" y="835"/>
                  <a:pt x="31631" y="835"/>
                </a:cubicBezTo>
                <a:cubicBezTo>
                  <a:pt x="31602" y="835"/>
                  <a:pt x="31573" y="836"/>
                  <a:pt x="31545" y="836"/>
                </a:cubicBezTo>
                <a:cubicBezTo>
                  <a:pt x="31461" y="836"/>
                  <a:pt x="31379" y="830"/>
                  <a:pt x="31304" y="779"/>
                </a:cubicBezTo>
                <a:cubicBezTo>
                  <a:pt x="31279" y="792"/>
                  <a:pt x="31260" y="798"/>
                  <a:pt x="31241" y="798"/>
                </a:cubicBezTo>
                <a:cubicBezTo>
                  <a:pt x="31223" y="798"/>
                  <a:pt x="31204" y="792"/>
                  <a:pt x="31179" y="779"/>
                </a:cubicBezTo>
                <a:cubicBezTo>
                  <a:pt x="31061" y="725"/>
                  <a:pt x="30933" y="713"/>
                  <a:pt x="30802" y="713"/>
                </a:cubicBezTo>
                <a:cubicBezTo>
                  <a:pt x="30701" y="713"/>
                  <a:pt x="30598" y="720"/>
                  <a:pt x="30495" y="720"/>
                </a:cubicBezTo>
                <a:cubicBezTo>
                  <a:pt x="30361" y="720"/>
                  <a:pt x="30228" y="708"/>
                  <a:pt x="30101" y="654"/>
                </a:cubicBezTo>
                <a:lnTo>
                  <a:pt x="29901" y="654"/>
                </a:lnTo>
                <a:cubicBezTo>
                  <a:pt x="29713" y="592"/>
                  <a:pt x="29523" y="577"/>
                  <a:pt x="29333" y="577"/>
                </a:cubicBezTo>
                <a:cubicBezTo>
                  <a:pt x="29160" y="577"/>
                  <a:pt x="28987" y="589"/>
                  <a:pt x="28817" y="589"/>
                </a:cubicBezTo>
                <a:cubicBezTo>
                  <a:pt x="28649" y="589"/>
                  <a:pt x="28483" y="577"/>
                  <a:pt x="28322" y="529"/>
                </a:cubicBezTo>
                <a:cubicBezTo>
                  <a:pt x="28246" y="529"/>
                  <a:pt x="28171" y="529"/>
                  <a:pt x="28096" y="504"/>
                </a:cubicBezTo>
                <a:cubicBezTo>
                  <a:pt x="27913" y="453"/>
                  <a:pt x="27726" y="439"/>
                  <a:pt x="27538" y="439"/>
                </a:cubicBezTo>
                <a:cubicBezTo>
                  <a:pt x="27318" y="439"/>
                  <a:pt x="27098" y="458"/>
                  <a:pt x="26881" y="458"/>
                </a:cubicBezTo>
                <a:cubicBezTo>
                  <a:pt x="26826" y="458"/>
                  <a:pt x="26772" y="457"/>
                  <a:pt x="26718" y="454"/>
                </a:cubicBezTo>
                <a:cubicBezTo>
                  <a:pt x="26617" y="479"/>
                  <a:pt x="26567" y="504"/>
                  <a:pt x="26542" y="529"/>
                </a:cubicBezTo>
                <a:cubicBezTo>
                  <a:pt x="26292" y="429"/>
                  <a:pt x="25966" y="504"/>
                  <a:pt x="25865" y="128"/>
                </a:cubicBezTo>
                <a:cubicBezTo>
                  <a:pt x="25715" y="15"/>
                  <a:pt x="25551" y="1"/>
                  <a:pt x="25383" y="1"/>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3" name="Google Shape;903;p29"/>
          <p:cNvSpPr txBox="1"/>
          <p:nvPr/>
        </p:nvSpPr>
        <p:spPr>
          <a:xfrm>
            <a:off x="636787" y="8641713"/>
            <a:ext cx="2821800" cy="391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1600">
                <a:solidFill>
                  <a:srgbClr val="E29578"/>
                </a:solidFill>
                <a:latin typeface="Lora"/>
                <a:ea typeface="Lora"/>
                <a:cs typeface="Lora"/>
                <a:sym typeface="Lora"/>
              </a:rPr>
              <a:t>Neoplastic ulcer</a:t>
            </a:r>
            <a:endParaRPr b="1" sz="1600">
              <a:solidFill>
                <a:srgbClr val="E29578"/>
              </a:solidFill>
              <a:latin typeface="Lora"/>
              <a:ea typeface="Lora"/>
              <a:cs typeface="Lora"/>
              <a:sym typeface="Lora"/>
            </a:endParaRPr>
          </a:p>
        </p:txBody>
      </p:sp>
      <p:pic>
        <p:nvPicPr>
          <p:cNvPr id="904" name="Google Shape;904;p29"/>
          <p:cNvPicPr preferRelativeResize="0"/>
          <p:nvPr/>
        </p:nvPicPr>
        <p:blipFill>
          <a:blip r:embed="rId3">
            <a:alphaModFix/>
          </a:blip>
          <a:stretch>
            <a:fillRect/>
          </a:stretch>
        </p:blipFill>
        <p:spPr>
          <a:xfrm>
            <a:off x="2140660" y="1705572"/>
            <a:ext cx="950100" cy="9501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8" name="Shape 908"/>
        <p:cNvGrpSpPr/>
        <p:nvPr/>
      </p:nvGrpSpPr>
      <p:grpSpPr>
        <a:xfrm>
          <a:off x="0" y="0"/>
          <a:ext cx="0" cy="0"/>
          <a:chOff x="0" y="0"/>
          <a:chExt cx="0" cy="0"/>
        </a:xfrm>
      </p:grpSpPr>
      <p:sp>
        <p:nvSpPr>
          <p:cNvPr id="909" name="Google Shape;909;p30"/>
          <p:cNvSpPr/>
          <p:nvPr/>
        </p:nvSpPr>
        <p:spPr>
          <a:xfrm rot="10800000">
            <a:off x="75" y="-9525"/>
            <a:ext cx="7589400" cy="192300"/>
          </a:xfrm>
          <a:prstGeom prst="round2SameRect">
            <a:avLst>
              <a:gd fmla="val 50000" name="adj1"/>
              <a:gd fmla="val 0" name="adj2"/>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910" name="Google Shape;910;p30"/>
          <p:cNvCxnSpPr/>
          <p:nvPr/>
        </p:nvCxnSpPr>
        <p:spPr>
          <a:xfrm>
            <a:off x="1601311" y="802732"/>
            <a:ext cx="4536000" cy="3600"/>
          </a:xfrm>
          <a:prstGeom prst="straightConnector1">
            <a:avLst/>
          </a:prstGeom>
          <a:noFill/>
          <a:ln cap="flat" cmpd="sng" w="19050">
            <a:solidFill>
              <a:srgbClr val="83C5BE"/>
            </a:solidFill>
            <a:prstDash val="solid"/>
            <a:round/>
            <a:headEnd len="med" w="med" type="oval"/>
            <a:tailEnd len="med" w="med" type="oval"/>
          </a:ln>
        </p:spPr>
      </p:cxnSp>
      <p:sp>
        <p:nvSpPr>
          <p:cNvPr id="911" name="Google Shape;911;p30"/>
          <p:cNvSpPr txBox="1"/>
          <p:nvPr/>
        </p:nvSpPr>
        <p:spPr>
          <a:xfrm>
            <a:off x="1095673" y="325407"/>
            <a:ext cx="5525700" cy="389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2200">
                <a:solidFill>
                  <a:srgbClr val="006D77"/>
                </a:solidFill>
                <a:latin typeface="Lora"/>
                <a:ea typeface="Lora"/>
                <a:cs typeface="Lora"/>
                <a:sym typeface="Lora"/>
              </a:rPr>
              <a:t>Chronic wounds</a:t>
            </a:r>
            <a:endParaRPr sz="2200"/>
          </a:p>
        </p:txBody>
      </p:sp>
      <p:sp>
        <p:nvSpPr>
          <p:cNvPr id="912" name="Google Shape;912;p30"/>
          <p:cNvSpPr txBox="1"/>
          <p:nvPr/>
        </p:nvSpPr>
        <p:spPr>
          <a:xfrm>
            <a:off x="651431" y="894550"/>
            <a:ext cx="20748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800">
                <a:solidFill>
                  <a:srgbClr val="1C4588"/>
                </a:solidFill>
                <a:highlight>
                  <a:srgbClr val="EDF9F9"/>
                </a:highlight>
                <a:latin typeface="Lora"/>
                <a:ea typeface="Lora"/>
                <a:cs typeface="Lora"/>
                <a:sym typeface="Lora"/>
              </a:rPr>
              <a:t>Pressure ulcer</a:t>
            </a:r>
            <a:endParaRPr b="1" sz="1800">
              <a:solidFill>
                <a:srgbClr val="1C4588"/>
              </a:solidFill>
              <a:highlight>
                <a:srgbClr val="EDF9F9"/>
              </a:highlight>
              <a:latin typeface="Lora"/>
              <a:ea typeface="Lora"/>
              <a:cs typeface="Lora"/>
              <a:sym typeface="Lora"/>
            </a:endParaRPr>
          </a:p>
        </p:txBody>
      </p:sp>
      <p:grpSp>
        <p:nvGrpSpPr>
          <p:cNvPr id="913" name="Google Shape;913;p30"/>
          <p:cNvGrpSpPr/>
          <p:nvPr/>
        </p:nvGrpSpPr>
        <p:grpSpPr>
          <a:xfrm>
            <a:off x="184231" y="894540"/>
            <a:ext cx="467181" cy="476434"/>
            <a:chOff x="2410712" y="2415450"/>
            <a:chExt cx="312600" cy="312600"/>
          </a:xfrm>
        </p:grpSpPr>
        <p:sp>
          <p:nvSpPr>
            <p:cNvPr id="914" name="Google Shape;914;p30"/>
            <p:cNvSpPr/>
            <p:nvPr/>
          </p:nvSpPr>
          <p:spPr>
            <a:xfrm>
              <a:off x="2410712" y="2415450"/>
              <a:ext cx="312600" cy="312600"/>
            </a:xfrm>
            <a:prstGeom prst="ellipse">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5" name="Google Shape;915;p30"/>
            <p:cNvSpPr/>
            <p:nvPr/>
          </p:nvSpPr>
          <p:spPr>
            <a:xfrm>
              <a:off x="2516612" y="2509951"/>
              <a:ext cx="100800" cy="123600"/>
            </a:xfrm>
            <a:prstGeom prst="chevron">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16" name="Google Shape;916;p30"/>
          <p:cNvSpPr txBox="1"/>
          <p:nvPr/>
        </p:nvSpPr>
        <p:spPr>
          <a:xfrm>
            <a:off x="-7407650" y="2390925"/>
            <a:ext cx="7046700" cy="8804400"/>
          </a:xfrm>
          <a:prstGeom prst="rect">
            <a:avLst/>
          </a:prstGeom>
          <a:noFill/>
          <a:ln>
            <a:noFill/>
          </a:ln>
        </p:spPr>
        <p:txBody>
          <a:bodyPr anchorCtr="0" anchor="t" bIns="91425" lIns="91425" spcFirstLastPara="1" rIns="91425" wrap="square" tIns="91425">
            <a:spAutoFit/>
          </a:bodyPr>
          <a:lstStyle/>
          <a:p>
            <a:pPr indent="0" lvl="0" marL="269999" rtl="0" algn="l">
              <a:spcBef>
                <a:spcPts val="0"/>
              </a:spcBef>
              <a:spcAft>
                <a:spcPts val="0"/>
              </a:spcAft>
              <a:buNone/>
            </a:pPr>
            <a:r>
              <a:rPr lang="en-GB">
                <a:solidFill>
                  <a:srgbClr val="1C4588"/>
                </a:solidFill>
                <a:latin typeface="Mada"/>
                <a:ea typeface="Mada"/>
                <a:cs typeface="Mada"/>
                <a:sym typeface="Mada"/>
              </a:rPr>
              <a:t>It is </a:t>
            </a:r>
            <a:r>
              <a:rPr lang="en-GB">
                <a:solidFill>
                  <a:srgbClr val="1C4588"/>
                </a:solidFill>
                <a:latin typeface="Mada"/>
                <a:ea typeface="Mada"/>
                <a:cs typeface="Mada"/>
                <a:sym typeface="Mada"/>
              </a:rPr>
              <a:t>defined</a:t>
            </a:r>
            <a:r>
              <a:rPr lang="en-GB">
                <a:solidFill>
                  <a:srgbClr val="1C4588"/>
                </a:solidFill>
                <a:latin typeface="Mada"/>
                <a:ea typeface="Mada"/>
                <a:cs typeface="Mada"/>
                <a:sym typeface="Mada"/>
              </a:rPr>
              <a:t> as tissue necrosis and ulceration as a result of prolonged pressure.</a:t>
            </a:r>
            <a:endParaRPr>
              <a:solidFill>
                <a:srgbClr val="1C4588"/>
              </a:solidFill>
              <a:latin typeface="Mada"/>
              <a:ea typeface="Mada"/>
              <a:cs typeface="Mada"/>
              <a:sym typeface="Mada"/>
            </a:endParaRPr>
          </a:p>
          <a:p>
            <a:pPr indent="0" lvl="0" marL="269999" rtl="0" algn="l">
              <a:spcBef>
                <a:spcPts val="0"/>
              </a:spcBef>
              <a:spcAft>
                <a:spcPts val="0"/>
              </a:spcAft>
              <a:buNone/>
            </a:pPr>
            <a:r>
              <a:rPr lang="en-GB">
                <a:solidFill>
                  <a:srgbClr val="1C4588"/>
                </a:solidFill>
                <a:latin typeface="Mada"/>
                <a:ea typeface="Mada"/>
                <a:cs typeface="Mada"/>
                <a:sym typeface="Mada"/>
              </a:rPr>
              <a:t>Other terms are pressure sore, bed sore, and decubitus ulcer.</a:t>
            </a:r>
            <a:endParaRPr>
              <a:solidFill>
                <a:srgbClr val="1C4588"/>
              </a:solidFill>
              <a:latin typeface="Mada"/>
              <a:ea typeface="Mada"/>
              <a:cs typeface="Mada"/>
              <a:sym typeface="Mada"/>
            </a:endParaRPr>
          </a:p>
          <a:p>
            <a:pPr indent="0" lvl="0" marL="269999" rtl="0" algn="l">
              <a:spcBef>
                <a:spcPts val="0"/>
              </a:spcBef>
              <a:spcAft>
                <a:spcPts val="0"/>
              </a:spcAft>
              <a:buNone/>
            </a:pPr>
            <a:r>
              <a:rPr lang="en-GB">
                <a:solidFill>
                  <a:srgbClr val="1C4588"/>
                </a:solidFill>
                <a:latin typeface="Mada"/>
                <a:ea typeface="Mada"/>
                <a:cs typeface="Mada"/>
                <a:sym typeface="Mada"/>
              </a:rPr>
              <a:t>when the pressure on the skin exceeds the capillary pressure, it causes tissue hypoxia, necrosis, and ulceration. </a:t>
            </a:r>
            <a:endParaRPr>
              <a:solidFill>
                <a:srgbClr val="1C4588"/>
              </a:solidFill>
              <a:latin typeface="Mada"/>
              <a:ea typeface="Mada"/>
              <a:cs typeface="Mada"/>
              <a:sym typeface="Mada"/>
            </a:endParaRPr>
          </a:p>
          <a:p>
            <a:pPr indent="0" lvl="0" marL="269999" rtl="0" algn="l">
              <a:spcBef>
                <a:spcPts val="0"/>
              </a:spcBef>
              <a:spcAft>
                <a:spcPts val="0"/>
              </a:spcAft>
              <a:buNone/>
            </a:pPr>
            <a:r>
              <a:rPr lang="en-GB">
                <a:solidFill>
                  <a:srgbClr val="1C4588"/>
                </a:solidFill>
                <a:latin typeface="Mada"/>
                <a:ea typeface="Mada"/>
                <a:cs typeface="Mada"/>
                <a:sym typeface="Mada"/>
              </a:rPr>
              <a:t>It occurs most commonly in bedridden, praplegic or </a:t>
            </a:r>
            <a:r>
              <a:rPr lang="en-GB">
                <a:solidFill>
                  <a:srgbClr val="1C4588"/>
                </a:solidFill>
                <a:latin typeface="Mada"/>
                <a:ea typeface="Mada"/>
                <a:cs typeface="Mada"/>
                <a:sym typeface="Mada"/>
              </a:rPr>
              <a:t>severely</a:t>
            </a:r>
            <a:r>
              <a:rPr lang="en-GB">
                <a:solidFill>
                  <a:srgbClr val="1C4588"/>
                </a:solidFill>
                <a:latin typeface="Mada"/>
                <a:ea typeface="Mada"/>
                <a:cs typeface="Mada"/>
                <a:sym typeface="Mada"/>
              </a:rPr>
              <a:t> ill patients in the intensive care unit. </a:t>
            </a:r>
            <a:endParaRPr>
              <a:solidFill>
                <a:srgbClr val="1C4588"/>
              </a:solidFill>
              <a:latin typeface="Mada"/>
              <a:ea typeface="Mada"/>
              <a:cs typeface="Mada"/>
              <a:sym typeface="Mada"/>
            </a:endParaRPr>
          </a:p>
          <a:p>
            <a:pPr indent="0" lvl="0" marL="269999" rtl="0" algn="l">
              <a:spcBef>
                <a:spcPts val="0"/>
              </a:spcBef>
              <a:spcAft>
                <a:spcPts val="0"/>
              </a:spcAft>
              <a:buNone/>
            </a:pPr>
            <a:r>
              <a:rPr lang="en-GB">
                <a:solidFill>
                  <a:srgbClr val="1C4588"/>
                </a:solidFill>
                <a:latin typeface="Mada"/>
                <a:ea typeface="Mada"/>
                <a:cs typeface="Mada"/>
                <a:sym typeface="Mada"/>
              </a:rPr>
              <a:t>The most commonly affected sites in the body are sacrum, greater trochanter, heel, ischium, occiput, and lateral malleolus.</a:t>
            </a:r>
            <a:endParaRPr>
              <a:solidFill>
                <a:srgbClr val="1C4588"/>
              </a:solidFill>
              <a:latin typeface="Mada"/>
              <a:ea typeface="Mada"/>
              <a:cs typeface="Mada"/>
              <a:sym typeface="Mada"/>
            </a:endParaRPr>
          </a:p>
          <a:p>
            <a:pPr indent="0" lvl="0" marL="269999" rtl="0" algn="l">
              <a:spcBef>
                <a:spcPts val="0"/>
              </a:spcBef>
              <a:spcAft>
                <a:spcPts val="0"/>
              </a:spcAft>
              <a:buNone/>
            </a:pPr>
            <a:r>
              <a:t/>
            </a:r>
            <a:endParaRPr>
              <a:solidFill>
                <a:srgbClr val="1C4588"/>
              </a:solidFill>
              <a:latin typeface="Mada"/>
              <a:ea typeface="Mada"/>
              <a:cs typeface="Mada"/>
              <a:sym typeface="Mada"/>
            </a:endParaRPr>
          </a:p>
          <a:p>
            <a:pPr indent="-184150" lvl="0" marL="540000" rtl="0" algn="l">
              <a:spcBef>
                <a:spcPts val="0"/>
              </a:spcBef>
              <a:spcAft>
                <a:spcPts val="0"/>
              </a:spcAft>
              <a:buClr>
                <a:srgbClr val="1C4588"/>
              </a:buClr>
              <a:buSzPts val="1400"/>
              <a:buFont typeface="Mada"/>
              <a:buChar char="●"/>
            </a:pPr>
            <a:r>
              <a:rPr lang="en-GB">
                <a:solidFill>
                  <a:srgbClr val="1C4588"/>
                </a:solidFill>
                <a:latin typeface="Mada"/>
                <a:ea typeface="Mada"/>
                <a:cs typeface="Mada"/>
                <a:sym typeface="Mada"/>
              </a:rPr>
              <a:t>Prevention</a:t>
            </a:r>
            <a:endParaRPr>
              <a:solidFill>
                <a:srgbClr val="1C4588"/>
              </a:solidFill>
              <a:latin typeface="Mada"/>
              <a:ea typeface="Mada"/>
              <a:cs typeface="Mada"/>
              <a:sym typeface="Mada"/>
            </a:endParaRPr>
          </a:p>
          <a:p>
            <a:pPr indent="-184150" lvl="0" marL="630000" rtl="0" algn="l">
              <a:spcBef>
                <a:spcPts val="0"/>
              </a:spcBef>
              <a:spcAft>
                <a:spcPts val="0"/>
              </a:spcAft>
              <a:buClr>
                <a:srgbClr val="1C4588"/>
              </a:buClr>
              <a:buSzPts val="1400"/>
              <a:buFont typeface="Mada"/>
              <a:buAutoNum type="arabicPeriod"/>
            </a:pPr>
            <a:r>
              <a:rPr lang="en-GB">
                <a:solidFill>
                  <a:srgbClr val="1C4588"/>
                </a:solidFill>
                <a:latin typeface="Mada"/>
                <a:ea typeface="Mada"/>
                <a:cs typeface="Mada"/>
                <a:sym typeface="Mada"/>
              </a:rPr>
              <a:t>Good skin care and avoid shearing.</a:t>
            </a:r>
            <a:endParaRPr>
              <a:solidFill>
                <a:srgbClr val="1C4588"/>
              </a:solidFill>
              <a:latin typeface="Mada"/>
              <a:ea typeface="Mada"/>
              <a:cs typeface="Mada"/>
              <a:sym typeface="Mada"/>
            </a:endParaRPr>
          </a:p>
          <a:p>
            <a:pPr indent="-184150" lvl="0" marL="630000" rtl="0" algn="l">
              <a:spcBef>
                <a:spcPts val="0"/>
              </a:spcBef>
              <a:spcAft>
                <a:spcPts val="0"/>
              </a:spcAft>
              <a:buClr>
                <a:srgbClr val="1C4588"/>
              </a:buClr>
              <a:buSzPts val="1400"/>
              <a:buFont typeface="Mada"/>
              <a:buAutoNum type="arabicPeriod"/>
            </a:pPr>
            <a:r>
              <a:rPr lang="en-GB">
                <a:solidFill>
                  <a:srgbClr val="1C4588"/>
                </a:solidFill>
                <a:latin typeface="Mada"/>
                <a:ea typeface="Mada"/>
                <a:cs typeface="Mada"/>
                <a:sym typeface="Mada"/>
              </a:rPr>
              <a:t>Special pressure </a:t>
            </a:r>
            <a:r>
              <a:rPr lang="en-GB">
                <a:solidFill>
                  <a:srgbClr val="1C4588"/>
                </a:solidFill>
                <a:latin typeface="Mada"/>
                <a:ea typeface="Mada"/>
                <a:cs typeface="Mada"/>
                <a:sym typeface="Mada"/>
              </a:rPr>
              <a:t>relief</a:t>
            </a:r>
            <a:r>
              <a:rPr lang="en-GB">
                <a:solidFill>
                  <a:srgbClr val="1C4588"/>
                </a:solidFill>
                <a:latin typeface="Mada"/>
                <a:ea typeface="Mada"/>
                <a:cs typeface="Mada"/>
                <a:sym typeface="Mada"/>
              </a:rPr>
              <a:t> mattresses or dispersion </a:t>
            </a:r>
            <a:r>
              <a:rPr lang="en-GB">
                <a:solidFill>
                  <a:srgbClr val="1C4588"/>
                </a:solidFill>
                <a:latin typeface="Mada"/>
                <a:ea typeface="Mada"/>
                <a:cs typeface="Mada"/>
                <a:sym typeface="Mada"/>
              </a:rPr>
              <a:t>cushions</a:t>
            </a:r>
            <a:r>
              <a:rPr lang="en-GB">
                <a:solidFill>
                  <a:srgbClr val="1C4588"/>
                </a:solidFill>
                <a:latin typeface="Mada"/>
                <a:ea typeface="Mada"/>
                <a:cs typeface="Mada"/>
                <a:sym typeface="Mada"/>
              </a:rPr>
              <a:t> (e.g air-fluidized beds) to minimize pressure.</a:t>
            </a:r>
            <a:endParaRPr>
              <a:solidFill>
                <a:srgbClr val="1C4588"/>
              </a:solidFill>
              <a:latin typeface="Mada"/>
              <a:ea typeface="Mada"/>
              <a:cs typeface="Mada"/>
              <a:sym typeface="Mada"/>
            </a:endParaRPr>
          </a:p>
          <a:p>
            <a:pPr indent="-184150" lvl="0" marL="630000" rtl="0" algn="l">
              <a:spcBef>
                <a:spcPts val="0"/>
              </a:spcBef>
              <a:spcAft>
                <a:spcPts val="0"/>
              </a:spcAft>
              <a:buClr>
                <a:srgbClr val="1C4588"/>
              </a:buClr>
              <a:buSzPts val="1400"/>
              <a:buFont typeface="Mada"/>
              <a:buAutoNum type="arabicPeriod"/>
            </a:pPr>
            <a:r>
              <a:rPr lang="en-GB">
                <a:solidFill>
                  <a:srgbClr val="1C4588"/>
                </a:solidFill>
                <a:latin typeface="Mada"/>
                <a:ea typeface="Mada"/>
                <a:cs typeface="Mada"/>
                <a:sym typeface="Mada"/>
              </a:rPr>
              <a:t>Urinary or fecal diversion in some cases.</a:t>
            </a:r>
            <a:endParaRPr>
              <a:solidFill>
                <a:srgbClr val="1C4588"/>
              </a:solidFill>
              <a:latin typeface="Mada"/>
              <a:ea typeface="Mada"/>
              <a:cs typeface="Mada"/>
              <a:sym typeface="Mada"/>
            </a:endParaRPr>
          </a:p>
          <a:p>
            <a:pPr indent="-184150" lvl="0" marL="630000" rtl="0" algn="l">
              <a:spcBef>
                <a:spcPts val="0"/>
              </a:spcBef>
              <a:spcAft>
                <a:spcPts val="0"/>
              </a:spcAft>
              <a:buClr>
                <a:srgbClr val="1C4588"/>
              </a:buClr>
              <a:buSzPts val="1400"/>
              <a:buFont typeface="Mada"/>
              <a:buAutoNum type="arabicPeriod"/>
            </a:pPr>
            <a:r>
              <a:rPr lang="en-GB">
                <a:solidFill>
                  <a:srgbClr val="1C4588"/>
                </a:solidFill>
                <a:latin typeface="Mada"/>
                <a:ea typeface="Mada"/>
                <a:cs typeface="Mada"/>
                <a:sym typeface="Mada"/>
              </a:rPr>
              <a:t>The bedridden patient should be turned at least </a:t>
            </a:r>
            <a:r>
              <a:rPr lang="en-GB">
                <a:solidFill>
                  <a:srgbClr val="1C4588"/>
                </a:solidFill>
                <a:latin typeface="Mada"/>
                <a:ea typeface="Mada"/>
                <a:cs typeface="Mada"/>
                <a:sym typeface="Mada"/>
              </a:rPr>
              <a:t>every</a:t>
            </a:r>
            <a:r>
              <a:rPr lang="en-GB">
                <a:solidFill>
                  <a:srgbClr val="1C4588"/>
                </a:solidFill>
                <a:latin typeface="Mada"/>
                <a:ea typeface="Mada"/>
                <a:cs typeface="Mada"/>
                <a:sym typeface="Mada"/>
              </a:rPr>
              <a:t> 2 hours.</a:t>
            </a:r>
            <a:endParaRPr>
              <a:solidFill>
                <a:srgbClr val="1C4588"/>
              </a:solidFill>
              <a:latin typeface="Mada"/>
              <a:ea typeface="Mada"/>
              <a:cs typeface="Mada"/>
              <a:sym typeface="Mada"/>
            </a:endParaRPr>
          </a:p>
          <a:p>
            <a:pPr indent="-184150" lvl="0" marL="540000" rtl="0" algn="l">
              <a:spcBef>
                <a:spcPts val="0"/>
              </a:spcBef>
              <a:spcAft>
                <a:spcPts val="0"/>
              </a:spcAft>
              <a:buClr>
                <a:srgbClr val="1C4588"/>
              </a:buClr>
              <a:buSzPts val="1400"/>
              <a:buFont typeface="Mada"/>
              <a:buChar char="●"/>
            </a:pPr>
            <a:r>
              <a:rPr lang="en-GB">
                <a:solidFill>
                  <a:srgbClr val="1C4588"/>
                </a:solidFill>
                <a:latin typeface="Mada"/>
                <a:ea typeface="Mada"/>
                <a:cs typeface="Mada"/>
                <a:sym typeface="Mada"/>
              </a:rPr>
              <a:t>Staging of pressure ulcers</a:t>
            </a:r>
            <a:endParaRPr>
              <a:solidFill>
                <a:srgbClr val="1C4588"/>
              </a:solidFill>
              <a:latin typeface="Mada"/>
              <a:ea typeface="Mada"/>
              <a:cs typeface="Mada"/>
              <a:sym typeface="Mada"/>
            </a:endParaRPr>
          </a:p>
          <a:p>
            <a:pPr indent="0" lvl="0" marL="540000" rtl="0" algn="l">
              <a:spcBef>
                <a:spcPts val="0"/>
              </a:spcBef>
              <a:spcAft>
                <a:spcPts val="0"/>
              </a:spcAft>
              <a:buNone/>
            </a:pPr>
            <a:r>
              <a:rPr lang="en-GB">
                <a:solidFill>
                  <a:srgbClr val="1C4588"/>
                </a:solidFill>
                <a:latin typeface="Mada"/>
                <a:ea typeface="Mada"/>
                <a:cs typeface="Mada"/>
                <a:sym typeface="Mada"/>
              </a:rPr>
              <a:t>Stage1. Intact dermis, no open wounds. The skin may painful, but </a:t>
            </a:r>
            <a:r>
              <a:rPr lang="en-GB">
                <a:solidFill>
                  <a:srgbClr val="1C4588"/>
                </a:solidFill>
                <a:latin typeface="Mada"/>
                <a:ea typeface="Mada"/>
                <a:cs typeface="Mada"/>
                <a:sym typeface="Mada"/>
              </a:rPr>
              <a:t>appears</a:t>
            </a:r>
            <a:r>
              <a:rPr lang="en-GB">
                <a:solidFill>
                  <a:srgbClr val="1C4588"/>
                </a:solidFill>
                <a:latin typeface="Mada"/>
                <a:ea typeface="Mada"/>
                <a:cs typeface="Mada"/>
                <a:sym typeface="Mada"/>
              </a:rPr>
              <a:t> reddened and does not blanch and feel either softer or firmer than the skin area around it.</a:t>
            </a:r>
            <a:endParaRPr>
              <a:solidFill>
                <a:srgbClr val="1C4588"/>
              </a:solidFill>
              <a:latin typeface="Mada"/>
              <a:ea typeface="Mada"/>
              <a:cs typeface="Mada"/>
              <a:sym typeface="Mada"/>
            </a:endParaRPr>
          </a:p>
          <a:p>
            <a:pPr indent="0" lvl="0" marL="540000" rtl="0" algn="l">
              <a:spcBef>
                <a:spcPts val="0"/>
              </a:spcBef>
              <a:spcAft>
                <a:spcPts val="0"/>
              </a:spcAft>
              <a:buNone/>
            </a:pPr>
            <a:r>
              <a:rPr lang="en-GB">
                <a:solidFill>
                  <a:srgbClr val="1C4588"/>
                </a:solidFill>
                <a:latin typeface="Mada"/>
                <a:ea typeface="Mada"/>
                <a:cs typeface="Mada"/>
                <a:sym typeface="Mada"/>
              </a:rPr>
              <a:t>Stage2. Partial thickness skin loss, with breaks, forms an ulcer which is tender and painful.</a:t>
            </a:r>
            <a:endParaRPr>
              <a:solidFill>
                <a:srgbClr val="1C4588"/>
              </a:solidFill>
              <a:latin typeface="Mada"/>
              <a:ea typeface="Mada"/>
              <a:cs typeface="Mada"/>
              <a:sym typeface="Mada"/>
            </a:endParaRPr>
          </a:p>
          <a:p>
            <a:pPr indent="0" lvl="0" marL="540000" rtl="0" algn="l">
              <a:spcBef>
                <a:spcPts val="0"/>
              </a:spcBef>
              <a:spcAft>
                <a:spcPts val="0"/>
              </a:spcAft>
              <a:buNone/>
            </a:pPr>
            <a:r>
              <a:rPr lang="en-GB">
                <a:solidFill>
                  <a:srgbClr val="1C4588"/>
                </a:solidFill>
                <a:latin typeface="Mada"/>
                <a:ea typeface="Mada"/>
                <a:cs typeface="Mada"/>
                <a:sym typeface="Mada"/>
              </a:rPr>
              <a:t>Stage3. Full thickness skin loss and the wound extends into the tissues beneath the skin, but not through the underlying fascia.</a:t>
            </a:r>
            <a:endParaRPr>
              <a:solidFill>
                <a:srgbClr val="1C4588"/>
              </a:solidFill>
              <a:latin typeface="Mada"/>
              <a:ea typeface="Mada"/>
              <a:cs typeface="Mada"/>
              <a:sym typeface="Mada"/>
            </a:endParaRPr>
          </a:p>
          <a:p>
            <a:pPr indent="0" lvl="0" marL="540000" rtl="0" algn="l">
              <a:spcBef>
                <a:spcPts val="0"/>
              </a:spcBef>
              <a:spcAft>
                <a:spcPts val="0"/>
              </a:spcAft>
              <a:buNone/>
            </a:pPr>
            <a:r>
              <a:rPr lang="en-GB">
                <a:solidFill>
                  <a:srgbClr val="1C4588"/>
                </a:solidFill>
                <a:latin typeface="Mada"/>
                <a:ea typeface="Mada"/>
                <a:cs typeface="Mada"/>
                <a:sym typeface="Mada"/>
              </a:rPr>
              <a:t>Stage4. Full thickness skin loss, with very deep pressure sore, reaching into muscle and bone and causing extensive damage to deeper tissues, such as tendons, and joints. </a:t>
            </a:r>
            <a:endParaRPr>
              <a:solidFill>
                <a:srgbClr val="1C4588"/>
              </a:solidFill>
              <a:latin typeface="Mada"/>
              <a:ea typeface="Mada"/>
              <a:cs typeface="Mada"/>
              <a:sym typeface="Mada"/>
            </a:endParaRPr>
          </a:p>
          <a:p>
            <a:pPr indent="0" lvl="0" marL="540000" rtl="0" algn="l">
              <a:spcBef>
                <a:spcPts val="0"/>
              </a:spcBef>
              <a:spcAft>
                <a:spcPts val="0"/>
              </a:spcAft>
              <a:buNone/>
            </a:pPr>
            <a:r>
              <a:t/>
            </a:r>
            <a:endParaRPr>
              <a:solidFill>
                <a:srgbClr val="1C4588"/>
              </a:solidFill>
              <a:latin typeface="Mada"/>
              <a:ea typeface="Mada"/>
              <a:cs typeface="Mada"/>
              <a:sym typeface="Mada"/>
            </a:endParaRPr>
          </a:p>
          <a:p>
            <a:pPr indent="-184150" lvl="0" marL="540000" rtl="0" algn="l">
              <a:spcBef>
                <a:spcPts val="0"/>
              </a:spcBef>
              <a:spcAft>
                <a:spcPts val="0"/>
              </a:spcAft>
              <a:buClr>
                <a:srgbClr val="1C4588"/>
              </a:buClr>
              <a:buSzPts val="1400"/>
              <a:buFont typeface="Mada"/>
              <a:buChar char="●"/>
            </a:pPr>
            <a:r>
              <a:rPr lang="en-GB">
                <a:solidFill>
                  <a:srgbClr val="1C4588"/>
                </a:solidFill>
                <a:latin typeface="Mada"/>
                <a:ea typeface="Mada"/>
                <a:cs typeface="Mada"/>
                <a:sym typeface="Mada"/>
              </a:rPr>
              <a:t>Treatment </a:t>
            </a:r>
            <a:endParaRPr>
              <a:solidFill>
                <a:srgbClr val="1C4588"/>
              </a:solidFill>
              <a:latin typeface="Mada"/>
              <a:ea typeface="Mada"/>
              <a:cs typeface="Mada"/>
              <a:sym typeface="Mada"/>
            </a:endParaRPr>
          </a:p>
          <a:p>
            <a:pPr indent="-317500" lvl="0" marL="457200" rtl="0" algn="l">
              <a:spcBef>
                <a:spcPts val="0"/>
              </a:spcBef>
              <a:spcAft>
                <a:spcPts val="0"/>
              </a:spcAft>
              <a:buClr>
                <a:srgbClr val="1C4588"/>
              </a:buClr>
              <a:buSzPts val="1400"/>
              <a:buFont typeface="Mada"/>
              <a:buAutoNum type="arabicPeriod"/>
            </a:pPr>
            <a:r>
              <a:rPr lang="en-GB">
                <a:solidFill>
                  <a:srgbClr val="1C4588"/>
                </a:solidFill>
                <a:latin typeface="Mada"/>
                <a:ea typeface="Mada"/>
                <a:cs typeface="Mada"/>
                <a:sym typeface="Mada"/>
              </a:rPr>
              <a:t>Nutrition</a:t>
            </a:r>
            <a:r>
              <a:rPr lang="en-GB">
                <a:solidFill>
                  <a:srgbClr val="1C4588"/>
                </a:solidFill>
                <a:latin typeface="Mada"/>
                <a:ea typeface="Mada"/>
                <a:cs typeface="Mada"/>
                <a:sym typeface="Mada"/>
              </a:rPr>
              <a:t> optimization.</a:t>
            </a:r>
            <a:endParaRPr>
              <a:solidFill>
                <a:srgbClr val="1C4588"/>
              </a:solidFill>
              <a:latin typeface="Mada"/>
              <a:ea typeface="Mada"/>
              <a:cs typeface="Mada"/>
              <a:sym typeface="Mada"/>
            </a:endParaRPr>
          </a:p>
          <a:p>
            <a:pPr indent="-317500" lvl="0" marL="457200" rtl="0" algn="l">
              <a:spcBef>
                <a:spcPts val="0"/>
              </a:spcBef>
              <a:spcAft>
                <a:spcPts val="0"/>
              </a:spcAft>
              <a:buClr>
                <a:srgbClr val="1C4588"/>
              </a:buClr>
              <a:buSzPts val="1400"/>
              <a:buFont typeface="Mada"/>
              <a:buAutoNum type="arabicPeriod"/>
            </a:pPr>
            <a:r>
              <a:rPr lang="en-GB">
                <a:solidFill>
                  <a:srgbClr val="1C4588"/>
                </a:solidFill>
                <a:latin typeface="Mada"/>
                <a:ea typeface="Mada"/>
                <a:cs typeface="Mada"/>
                <a:sym typeface="Mada"/>
              </a:rPr>
              <a:t>Antibiotics therapy when there is evidence of infection.</a:t>
            </a:r>
            <a:endParaRPr>
              <a:solidFill>
                <a:srgbClr val="1C4588"/>
              </a:solidFill>
              <a:latin typeface="Mada"/>
              <a:ea typeface="Mada"/>
              <a:cs typeface="Mada"/>
              <a:sym typeface="Mada"/>
            </a:endParaRPr>
          </a:p>
          <a:p>
            <a:pPr indent="-317500" lvl="0" marL="457200" rtl="0" algn="l">
              <a:spcBef>
                <a:spcPts val="0"/>
              </a:spcBef>
              <a:spcAft>
                <a:spcPts val="0"/>
              </a:spcAft>
              <a:buClr>
                <a:srgbClr val="1C4588"/>
              </a:buClr>
              <a:buSzPts val="1400"/>
              <a:buFont typeface="Mada"/>
              <a:buAutoNum type="arabicPeriod"/>
            </a:pPr>
            <a:r>
              <a:rPr lang="en-GB">
                <a:solidFill>
                  <a:srgbClr val="1C4588"/>
                </a:solidFill>
                <a:latin typeface="Mada"/>
                <a:ea typeface="Mada"/>
                <a:cs typeface="Mada"/>
                <a:sym typeface="Mada"/>
              </a:rPr>
              <a:t>Adequate debridement and excision of devitalized tissues and sloughs.</a:t>
            </a:r>
            <a:endParaRPr>
              <a:solidFill>
                <a:srgbClr val="1C4588"/>
              </a:solidFill>
              <a:latin typeface="Mada"/>
              <a:ea typeface="Mada"/>
              <a:cs typeface="Mada"/>
              <a:sym typeface="Mada"/>
            </a:endParaRPr>
          </a:p>
          <a:p>
            <a:pPr indent="-317500" lvl="0" marL="457200" rtl="0" algn="l">
              <a:spcBef>
                <a:spcPts val="0"/>
              </a:spcBef>
              <a:spcAft>
                <a:spcPts val="0"/>
              </a:spcAft>
              <a:buClr>
                <a:srgbClr val="1C4588"/>
              </a:buClr>
              <a:buSzPts val="1400"/>
              <a:buFont typeface="Mada"/>
              <a:buAutoNum type="arabicPeriod"/>
            </a:pPr>
            <a:r>
              <a:rPr lang="en-GB">
                <a:solidFill>
                  <a:srgbClr val="1C4588"/>
                </a:solidFill>
                <a:latin typeface="Mada"/>
                <a:ea typeface="Mada"/>
                <a:cs typeface="Mada"/>
                <a:sym typeface="Mada"/>
              </a:rPr>
              <a:t>Drainage of any collection.</a:t>
            </a:r>
            <a:endParaRPr>
              <a:solidFill>
                <a:srgbClr val="1C4588"/>
              </a:solidFill>
              <a:latin typeface="Mada"/>
              <a:ea typeface="Mada"/>
              <a:cs typeface="Mada"/>
              <a:sym typeface="Mada"/>
            </a:endParaRPr>
          </a:p>
          <a:p>
            <a:pPr indent="-317500" lvl="0" marL="457200" rtl="0" algn="l">
              <a:spcBef>
                <a:spcPts val="0"/>
              </a:spcBef>
              <a:spcAft>
                <a:spcPts val="0"/>
              </a:spcAft>
              <a:buClr>
                <a:srgbClr val="1C4588"/>
              </a:buClr>
              <a:buSzPts val="1400"/>
              <a:buFont typeface="Mada"/>
              <a:buAutoNum type="arabicPeriod"/>
            </a:pPr>
            <a:r>
              <a:rPr lang="en-GB">
                <a:solidFill>
                  <a:srgbClr val="1C4588"/>
                </a:solidFill>
                <a:latin typeface="Mada"/>
                <a:ea typeface="Mada"/>
                <a:cs typeface="Mada"/>
                <a:sym typeface="Mada"/>
              </a:rPr>
              <a:t>Negative pressure vacuum-assisted closure (VAC) may </a:t>
            </a:r>
            <a:r>
              <a:rPr lang="en-GB">
                <a:solidFill>
                  <a:srgbClr val="1C4588"/>
                </a:solidFill>
                <a:latin typeface="Mada"/>
                <a:ea typeface="Mada"/>
                <a:cs typeface="Mada"/>
                <a:sym typeface="Mada"/>
              </a:rPr>
              <a:t>enhance</a:t>
            </a:r>
            <a:r>
              <a:rPr lang="en-GB">
                <a:solidFill>
                  <a:srgbClr val="1C4588"/>
                </a:solidFill>
                <a:latin typeface="Mada"/>
                <a:ea typeface="Mada"/>
                <a:cs typeface="Mada"/>
                <a:sym typeface="Mada"/>
              </a:rPr>
              <a:t> the closure of the ulcer (porous sponge packed into the wound connected to negative pressure). The negative pressure will stimulate wound closure, promote drainage, and provide a </a:t>
            </a:r>
            <a:r>
              <a:rPr lang="en-GB">
                <a:solidFill>
                  <a:srgbClr val="1C4588"/>
                </a:solidFill>
                <a:latin typeface="Mada"/>
                <a:ea typeface="Mada"/>
                <a:cs typeface="Mada"/>
                <a:sym typeface="Mada"/>
              </a:rPr>
              <a:t>moist</a:t>
            </a:r>
            <a:r>
              <a:rPr lang="en-GB">
                <a:solidFill>
                  <a:srgbClr val="1C4588"/>
                </a:solidFill>
                <a:latin typeface="Mada"/>
                <a:ea typeface="Mada"/>
                <a:cs typeface="Mada"/>
                <a:sym typeface="Mada"/>
              </a:rPr>
              <a:t> wound environment which is favorable for the growth of granulation tissue.</a:t>
            </a:r>
            <a:endParaRPr>
              <a:solidFill>
                <a:srgbClr val="1C4588"/>
              </a:solidFill>
              <a:latin typeface="Mada"/>
              <a:ea typeface="Mada"/>
              <a:cs typeface="Mada"/>
              <a:sym typeface="Mada"/>
            </a:endParaRPr>
          </a:p>
          <a:p>
            <a:pPr indent="-317500" lvl="0" marL="457200" rtl="0" algn="l">
              <a:spcBef>
                <a:spcPts val="0"/>
              </a:spcBef>
              <a:spcAft>
                <a:spcPts val="0"/>
              </a:spcAft>
              <a:buClr>
                <a:srgbClr val="1C4588"/>
              </a:buClr>
              <a:buSzPts val="1400"/>
              <a:buFont typeface="Mada"/>
              <a:buAutoNum type="arabicPeriod"/>
            </a:pPr>
            <a:r>
              <a:rPr lang="en-GB">
                <a:solidFill>
                  <a:srgbClr val="1C4588"/>
                </a:solidFill>
                <a:latin typeface="Mada"/>
                <a:ea typeface="Mada"/>
                <a:cs typeface="Mada"/>
                <a:sym typeface="Mada"/>
              </a:rPr>
              <a:t>Fecal diversion stoma is indicated when the ulcer is recurrently contaminated by fecal materials.</a:t>
            </a:r>
            <a:endParaRPr>
              <a:solidFill>
                <a:srgbClr val="1C4588"/>
              </a:solidFill>
              <a:latin typeface="Mada"/>
              <a:ea typeface="Mada"/>
              <a:cs typeface="Mada"/>
              <a:sym typeface="Mada"/>
            </a:endParaRPr>
          </a:p>
          <a:p>
            <a:pPr indent="-317500" lvl="0" marL="457200" rtl="0" algn="l">
              <a:spcBef>
                <a:spcPts val="0"/>
              </a:spcBef>
              <a:spcAft>
                <a:spcPts val="0"/>
              </a:spcAft>
              <a:buClr>
                <a:srgbClr val="1C4588"/>
              </a:buClr>
              <a:buSzPts val="1400"/>
              <a:buFont typeface="Mada"/>
              <a:buAutoNum type="arabicPeriod"/>
            </a:pPr>
            <a:r>
              <a:rPr lang="en-GB">
                <a:solidFill>
                  <a:srgbClr val="1C4588"/>
                </a:solidFill>
                <a:latin typeface="Mada"/>
                <a:ea typeface="Mada"/>
                <a:cs typeface="Mada"/>
                <a:sym typeface="Mada"/>
              </a:rPr>
              <a:t>Large skin flap with intact blood supply and sensation is the best cover when the ulcer is clean and ready for grafting.</a:t>
            </a:r>
            <a:endParaRPr>
              <a:solidFill>
                <a:srgbClr val="1C4588"/>
              </a:solidFill>
              <a:latin typeface="Mada"/>
              <a:ea typeface="Mada"/>
              <a:cs typeface="Mada"/>
              <a:sym typeface="Mada"/>
            </a:endParaRPr>
          </a:p>
        </p:txBody>
      </p:sp>
      <p:cxnSp>
        <p:nvCxnSpPr>
          <p:cNvPr id="917" name="Google Shape;917;p30"/>
          <p:cNvCxnSpPr/>
          <p:nvPr/>
        </p:nvCxnSpPr>
        <p:spPr>
          <a:xfrm>
            <a:off x="583415" y="2172336"/>
            <a:ext cx="2781600" cy="3000"/>
          </a:xfrm>
          <a:prstGeom prst="straightConnector1">
            <a:avLst/>
          </a:prstGeom>
          <a:noFill/>
          <a:ln cap="flat" cmpd="sng" w="19050">
            <a:solidFill>
              <a:srgbClr val="FADED2"/>
            </a:solidFill>
            <a:prstDash val="dash"/>
            <a:round/>
            <a:headEnd len="med" w="med" type="none"/>
            <a:tailEnd len="med" w="med" type="oval"/>
          </a:ln>
        </p:spPr>
      </p:cxnSp>
      <p:sp>
        <p:nvSpPr>
          <p:cNvPr id="918" name="Google Shape;918;p30"/>
          <p:cNvSpPr/>
          <p:nvPr/>
        </p:nvSpPr>
        <p:spPr>
          <a:xfrm flipH="1">
            <a:off x="296077" y="1947183"/>
            <a:ext cx="282570" cy="253335"/>
          </a:xfrm>
          <a:custGeom>
            <a:rect b="b" l="l" r="r" t="t"/>
            <a:pathLst>
              <a:path extrusionOk="0" h="15740" w="19229">
                <a:moveTo>
                  <a:pt x="9841" y="0"/>
                </a:moveTo>
                <a:cubicBezTo>
                  <a:pt x="9447" y="0"/>
                  <a:pt x="8949" y="157"/>
                  <a:pt x="8230" y="559"/>
                </a:cubicBezTo>
                <a:cubicBezTo>
                  <a:pt x="6692" y="1422"/>
                  <a:pt x="6016" y="2016"/>
                  <a:pt x="4225" y="2293"/>
                </a:cubicBezTo>
                <a:cubicBezTo>
                  <a:pt x="2752" y="2513"/>
                  <a:pt x="1767" y="2464"/>
                  <a:pt x="1042" y="4019"/>
                </a:cubicBezTo>
                <a:cubicBezTo>
                  <a:pt x="0" y="6282"/>
                  <a:pt x="2003" y="7698"/>
                  <a:pt x="2247" y="9807"/>
                </a:cubicBezTo>
                <a:cubicBezTo>
                  <a:pt x="2450" y="11565"/>
                  <a:pt x="1132" y="13576"/>
                  <a:pt x="2222" y="14976"/>
                </a:cubicBezTo>
                <a:cubicBezTo>
                  <a:pt x="2647" y="15522"/>
                  <a:pt x="3280" y="15740"/>
                  <a:pt x="3966" y="15740"/>
                </a:cubicBezTo>
                <a:cubicBezTo>
                  <a:pt x="4751" y="15740"/>
                  <a:pt x="5606" y="15454"/>
                  <a:pt x="6293" y="15049"/>
                </a:cubicBezTo>
                <a:cubicBezTo>
                  <a:pt x="7571" y="14292"/>
                  <a:pt x="8776" y="13201"/>
                  <a:pt x="10265" y="13169"/>
                </a:cubicBezTo>
                <a:cubicBezTo>
                  <a:pt x="10288" y="13168"/>
                  <a:pt x="10310" y="13168"/>
                  <a:pt x="10332" y="13168"/>
                </a:cubicBezTo>
                <a:cubicBezTo>
                  <a:pt x="11506" y="13168"/>
                  <a:pt x="12688" y="13827"/>
                  <a:pt x="13817" y="13827"/>
                </a:cubicBezTo>
                <a:cubicBezTo>
                  <a:pt x="14108" y="13827"/>
                  <a:pt x="14395" y="13784"/>
                  <a:pt x="14677" y="13674"/>
                </a:cubicBezTo>
                <a:cubicBezTo>
                  <a:pt x="15744" y="13258"/>
                  <a:pt x="16257" y="12037"/>
                  <a:pt x="16411" y="10906"/>
                </a:cubicBezTo>
                <a:cubicBezTo>
                  <a:pt x="16566" y="9766"/>
                  <a:pt x="16468" y="8594"/>
                  <a:pt x="16818" y="7503"/>
                </a:cubicBezTo>
                <a:cubicBezTo>
                  <a:pt x="17225" y="6241"/>
                  <a:pt x="18194" y="5232"/>
                  <a:pt x="18707" y="4011"/>
                </a:cubicBezTo>
                <a:cubicBezTo>
                  <a:pt x="19228" y="2790"/>
                  <a:pt x="19057" y="1048"/>
                  <a:pt x="17828" y="559"/>
                </a:cubicBezTo>
                <a:cubicBezTo>
                  <a:pt x="17609" y="473"/>
                  <a:pt x="17388" y="437"/>
                  <a:pt x="17166" y="437"/>
                </a:cubicBezTo>
                <a:cubicBezTo>
                  <a:pt x="15887" y="437"/>
                  <a:pt x="14559" y="1648"/>
                  <a:pt x="13288" y="1648"/>
                </a:cubicBezTo>
                <a:cubicBezTo>
                  <a:pt x="13063" y="1648"/>
                  <a:pt x="12839" y="1610"/>
                  <a:pt x="12618" y="1520"/>
                </a:cubicBezTo>
                <a:cubicBezTo>
                  <a:pt x="11156" y="936"/>
                  <a:pt x="10806" y="0"/>
                  <a:pt x="9841" y="0"/>
                </a:cubicBezTo>
                <a:close/>
              </a:path>
            </a:pathLst>
          </a:custGeom>
          <a:solidFill>
            <a:srgbClr val="FADE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9" name="Google Shape;919;p30"/>
          <p:cNvSpPr txBox="1"/>
          <p:nvPr/>
        </p:nvSpPr>
        <p:spPr>
          <a:xfrm>
            <a:off x="158013" y="1874647"/>
            <a:ext cx="425400" cy="4578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GB" sz="1600">
                <a:solidFill>
                  <a:srgbClr val="E29578"/>
                </a:solidFill>
                <a:latin typeface="Pathway Gothic One"/>
                <a:ea typeface="Pathway Gothic One"/>
                <a:cs typeface="Pathway Gothic One"/>
                <a:sym typeface="Pathway Gothic One"/>
              </a:rPr>
              <a:t>01</a:t>
            </a:r>
            <a:endParaRPr sz="1600">
              <a:solidFill>
                <a:srgbClr val="E29578"/>
              </a:solidFill>
              <a:latin typeface="Pathway Gothic One"/>
              <a:ea typeface="Pathway Gothic One"/>
              <a:cs typeface="Pathway Gothic One"/>
              <a:sym typeface="Pathway Gothic One"/>
            </a:endParaRPr>
          </a:p>
        </p:txBody>
      </p:sp>
      <p:cxnSp>
        <p:nvCxnSpPr>
          <p:cNvPr id="920" name="Google Shape;920;p30"/>
          <p:cNvCxnSpPr>
            <a:stCxn id="921" idx="1"/>
          </p:cNvCxnSpPr>
          <p:nvPr/>
        </p:nvCxnSpPr>
        <p:spPr>
          <a:xfrm flipH="1">
            <a:off x="3758911" y="2173847"/>
            <a:ext cx="3601200" cy="1500"/>
          </a:xfrm>
          <a:prstGeom prst="straightConnector1">
            <a:avLst/>
          </a:prstGeom>
          <a:noFill/>
          <a:ln cap="flat" cmpd="sng" w="19050">
            <a:solidFill>
              <a:srgbClr val="FADED2"/>
            </a:solidFill>
            <a:prstDash val="dash"/>
            <a:round/>
            <a:headEnd len="med" w="med" type="none"/>
            <a:tailEnd len="med" w="med" type="oval"/>
          </a:ln>
        </p:spPr>
      </p:cxnSp>
      <p:sp>
        <p:nvSpPr>
          <p:cNvPr id="922" name="Google Shape;922;p30"/>
          <p:cNvSpPr/>
          <p:nvPr/>
        </p:nvSpPr>
        <p:spPr>
          <a:xfrm>
            <a:off x="7077527" y="2017483"/>
            <a:ext cx="282570" cy="253335"/>
          </a:xfrm>
          <a:custGeom>
            <a:rect b="b" l="l" r="r" t="t"/>
            <a:pathLst>
              <a:path extrusionOk="0" h="15740" w="19229">
                <a:moveTo>
                  <a:pt x="9841" y="0"/>
                </a:moveTo>
                <a:cubicBezTo>
                  <a:pt x="9447" y="0"/>
                  <a:pt x="8949" y="157"/>
                  <a:pt x="8230" y="559"/>
                </a:cubicBezTo>
                <a:cubicBezTo>
                  <a:pt x="6692" y="1422"/>
                  <a:pt x="6016" y="2016"/>
                  <a:pt x="4225" y="2293"/>
                </a:cubicBezTo>
                <a:cubicBezTo>
                  <a:pt x="2752" y="2513"/>
                  <a:pt x="1767" y="2464"/>
                  <a:pt x="1042" y="4019"/>
                </a:cubicBezTo>
                <a:cubicBezTo>
                  <a:pt x="0" y="6282"/>
                  <a:pt x="2003" y="7698"/>
                  <a:pt x="2247" y="9807"/>
                </a:cubicBezTo>
                <a:cubicBezTo>
                  <a:pt x="2450" y="11565"/>
                  <a:pt x="1132" y="13576"/>
                  <a:pt x="2222" y="14976"/>
                </a:cubicBezTo>
                <a:cubicBezTo>
                  <a:pt x="2647" y="15522"/>
                  <a:pt x="3280" y="15740"/>
                  <a:pt x="3966" y="15740"/>
                </a:cubicBezTo>
                <a:cubicBezTo>
                  <a:pt x="4751" y="15740"/>
                  <a:pt x="5606" y="15454"/>
                  <a:pt x="6293" y="15049"/>
                </a:cubicBezTo>
                <a:cubicBezTo>
                  <a:pt x="7571" y="14292"/>
                  <a:pt x="8776" y="13201"/>
                  <a:pt x="10265" y="13169"/>
                </a:cubicBezTo>
                <a:cubicBezTo>
                  <a:pt x="10288" y="13168"/>
                  <a:pt x="10310" y="13168"/>
                  <a:pt x="10332" y="13168"/>
                </a:cubicBezTo>
                <a:cubicBezTo>
                  <a:pt x="11506" y="13168"/>
                  <a:pt x="12688" y="13827"/>
                  <a:pt x="13817" y="13827"/>
                </a:cubicBezTo>
                <a:cubicBezTo>
                  <a:pt x="14108" y="13827"/>
                  <a:pt x="14395" y="13784"/>
                  <a:pt x="14677" y="13674"/>
                </a:cubicBezTo>
                <a:cubicBezTo>
                  <a:pt x="15744" y="13258"/>
                  <a:pt x="16257" y="12037"/>
                  <a:pt x="16411" y="10906"/>
                </a:cubicBezTo>
                <a:cubicBezTo>
                  <a:pt x="16566" y="9766"/>
                  <a:pt x="16468" y="8594"/>
                  <a:pt x="16818" y="7503"/>
                </a:cubicBezTo>
                <a:cubicBezTo>
                  <a:pt x="17225" y="6241"/>
                  <a:pt x="18194" y="5232"/>
                  <a:pt x="18707" y="4011"/>
                </a:cubicBezTo>
                <a:cubicBezTo>
                  <a:pt x="19228" y="2790"/>
                  <a:pt x="19057" y="1048"/>
                  <a:pt x="17828" y="559"/>
                </a:cubicBezTo>
                <a:cubicBezTo>
                  <a:pt x="17609" y="473"/>
                  <a:pt x="17388" y="437"/>
                  <a:pt x="17166" y="437"/>
                </a:cubicBezTo>
                <a:cubicBezTo>
                  <a:pt x="15887" y="437"/>
                  <a:pt x="14559" y="1648"/>
                  <a:pt x="13288" y="1648"/>
                </a:cubicBezTo>
                <a:cubicBezTo>
                  <a:pt x="13063" y="1648"/>
                  <a:pt x="12839" y="1610"/>
                  <a:pt x="12618" y="1520"/>
                </a:cubicBezTo>
                <a:cubicBezTo>
                  <a:pt x="11156" y="936"/>
                  <a:pt x="10806" y="0"/>
                  <a:pt x="9841" y="0"/>
                </a:cubicBezTo>
                <a:close/>
              </a:path>
            </a:pathLst>
          </a:custGeom>
          <a:solidFill>
            <a:srgbClr val="FADE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1" name="Google Shape;921;p30"/>
          <p:cNvSpPr txBox="1"/>
          <p:nvPr/>
        </p:nvSpPr>
        <p:spPr>
          <a:xfrm flipH="1">
            <a:off x="6934711" y="1944947"/>
            <a:ext cx="425400" cy="4578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GB" sz="1600">
                <a:solidFill>
                  <a:srgbClr val="E29578"/>
                </a:solidFill>
                <a:latin typeface="Pathway Gothic One"/>
                <a:ea typeface="Pathway Gothic One"/>
                <a:cs typeface="Pathway Gothic One"/>
                <a:sym typeface="Pathway Gothic One"/>
              </a:rPr>
              <a:t>03</a:t>
            </a:r>
            <a:endParaRPr sz="1600">
              <a:solidFill>
                <a:srgbClr val="E29578"/>
              </a:solidFill>
              <a:latin typeface="Pathway Gothic One"/>
              <a:ea typeface="Pathway Gothic One"/>
              <a:cs typeface="Pathway Gothic One"/>
              <a:sym typeface="Pathway Gothic One"/>
            </a:endParaRPr>
          </a:p>
        </p:txBody>
      </p:sp>
      <p:cxnSp>
        <p:nvCxnSpPr>
          <p:cNvPr id="923" name="Google Shape;923;p30"/>
          <p:cNvCxnSpPr>
            <a:stCxn id="924" idx="1"/>
          </p:cNvCxnSpPr>
          <p:nvPr/>
        </p:nvCxnSpPr>
        <p:spPr>
          <a:xfrm flipH="1">
            <a:off x="3966213" y="3377664"/>
            <a:ext cx="3465300" cy="1500"/>
          </a:xfrm>
          <a:prstGeom prst="straightConnector1">
            <a:avLst/>
          </a:prstGeom>
          <a:noFill/>
          <a:ln cap="flat" cmpd="sng" w="19050">
            <a:solidFill>
              <a:srgbClr val="FADED2"/>
            </a:solidFill>
            <a:prstDash val="dash"/>
            <a:round/>
            <a:headEnd len="med" w="med" type="none"/>
            <a:tailEnd len="med" w="med" type="oval"/>
          </a:ln>
        </p:spPr>
      </p:cxnSp>
      <p:sp>
        <p:nvSpPr>
          <p:cNvPr id="925" name="Google Shape;925;p30"/>
          <p:cNvSpPr/>
          <p:nvPr/>
        </p:nvSpPr>
        <p:spPr>
          <a:xfrm>
            <a:off x="7148928" y="3221300"/>
            <a:ext cx="282570" cy="253335"/>
          </a:xfrm>
          <a:custGeom>
            <a:rect b="b" l="l" r="r" t="t"/>
            <a:pathLst>
              <a:path extrusionOk="0" h="15740" w="19229">
                <a:moveTo>
                  <a:pt x="9841" y="0"/>
                </a:moveTo>
                <a:cubicBezTo>
                  <a:pt x="9447" y="0"/>
                  <a:pt x="8949" y="157"/>
                  <a:pt x="8230" y="559"/>
                </a:cubicBezTo>
                <a:cubicBezTo>
                  <a:pt x="6692" y="1422"/>
                  <a:pt x="6016" y="2016"/>
                  <a:pt x="4225" y="2293"/>
                </a:cubicBezTo>
                <a:cubicBezTo>
                  <a:pt x="2752" y="2513"/>
                  <a:pt x="1767" y="2464"/>
                  <a:pt x="1042" y="4019"/>
                </a:cubicBezTo>
                <a:cubicBezTo>
                  <a:pt x="0" y="6282"/>
                  <a:pt x="2003" y="7698"/>
                  <a:pt x="2247" y="9807"/>
                </a:cubicBezTo>
                <a:cubicBezTo>
                  <a:pt x="2450" y="11565"/>
                  <a:pt x="1132" y="13576"/>
                  <a:pt x="2222" y="14976"/>
                </a:cubicBezTo>
                <a:cubicBezTo>
                  <a:pt x="2647" y="15522"/>
                  <a:pt x="3280" y="15740"/>
                  <a:pt x="3966" y="15740"/>
                </a:cubicBezTo>
                <a:cubicBezTo>
                  <a:pt x="4751" y="15740"/>
                  <a:pt x="5606" y="15454"/>
                  <a:pt x="6293" y="15049"/>
                </a:cubicBezTo>
                <a:cubicBezTo>
                  <a:pt x="7571" y="14292"/>
                  <a:pt x="8776" y="13201"/>
                  <a:pt x="10265" y="13169"/>
                </a:cubicBezTo>
                <a:cubicBezTo>
                  <a:pt x="10288" y="13168"/>
                  <a:pt x="10310" y="13168"/>
                  <a:pt x="10332" y="13168"/>
                </a:cubicBezTo>
                <a:cubicBezTo>
                  <a:pt x="11506" y="13168"/>
                  <a:pt x="12688" y="13827"/>
                  <a:pt x="13817" y="13827"/>
                </a:cubicBezTo>
                <a:cubicBezTo>
                  <a:pt x="14108" y="13827"/>
                  <a:pt x="14395" y="13784"/>
                  <a:pt x="14677" y="13674"/>
                </a:cubicBezTo>
                <a:cubicBezTo>
                  <a:pt x="15744" y="13258"/>
                  <a:pt x="16257" y="12037"/>
                  <a:pt x="16411" y="10906"/>
                </a:cubicBezTo>
                <a:cubicBezTo>
                  <a:pt x="16566" y="9766"/>
                  <a:pt x="16468" y="8594"/>
                  <a:pt x="16818" y="7503"/>
                </a:cubicBezTo>
                <a:cubicBezTo>
                  <a:pt x="17225" y="6241"/>
                  <a:pt x="18194" y="5232"/>
                  <a:pt x="18707" y="4011"/>
                </a:cubicBezTo>
                <a:cubicBezTo>
                  <a:pt x="19228" y="2790"/>
                  <a:pt x="19057" y="1048"/>
                  <a:pt x="17828" y="559"/>
                </a:cubicBezTo>
                <a:cubicBezTo>
                  <a:pt x="17609" y="473"/>
                  <a:pt x="17388" y="437"/>
                  <a:pt x="17166" y="437"/>
                </a:cubicBezTo>
                <a:cubicBezTo>
                  <a:pt x="15887" y="437"/>
                  <a:pt x="14559" y="1648"/>
                  <a:pt x="13288" y="1648"/>
                </a:cubicBezTo>
                <a:cubicBezTo>
                  <a:pt x="13063" y="1648"/>
                  <a:pt x="12839" y="1610"/>
                  <a:pt x="12618" y="1520"/>
                </a:cubicBezTo>
                <a:cubicBezTo>
                  <a:pt x="11156" y="936"/>
                  <a:pt x="10806" y="0"/>
                  <a:pt x="9841" y="0"/>
                </a:cubicBezTo>
                <a:close/>
              </a:path>
            </a:pathLst>
          </a:custGeom>
          <a:solidFill>
            <a:srgbClr val="FADE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4" name="Google Shape;924;p30"/>
          <p:cNvSpPr txBox="1"/>
          <p:nvPr/>
        </p:nvSpPr>
        <p:spPr>
          <a:xfrm flipH="1">
            <a:off x="7006113" y="3148764"/>
            <a:ext cx="425400" cy="4578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GB" sz="1600">
                <a:solidFill>
                  <a:srgbClr val="E29578"/>
                </a:solidFill>
                <a:latin typeface="Pathway Gothic One"/>
                <a:ea typeface="Pathway Gothic One"/>
                <a:cs typeface="Pathway Gothic One"/>
                <a:sym typeface="Pathway Gothic One"/>
              </a:rPr>
              <a:t>04</a:t>
            </a:r>
            <a:endParaRPr sz="1600">
              <a:solidFill>
                <a:srgbClr val="E29578"/>
              </a:solidFill>
              <a:latin typeface="Pathway Gothic One"/>
              <a:ea typeface="Pathway Gothic One"/>
              <a:cs typeface="Pathway Gothic One"/>
              <a:sym typeface="Pathway Gothic One"/>
            </a:endParaRPr>
          </a:p>
        </p:txBody>
      </p:sp>
      <p:cxnSp>
        <p:nvCxnSpPr>
          <p:cNvPr id="926" name="Google Shape;926;p30"/>
          <p:cNvCxnSpPr/>
          <p:nvPr/>
        </p:nvCxnSpPr>
        <p:spPr>
          <a:xfrm>
            <a:off x="583415" y="3376153"/>
            <a:ext cx="2781600" cy="3000"/>
          </a:xfrm>
          <a:prstGeom prst="straightConnector1">
            <a:avLst/>
          </a:prstGeom>
          <a:noFill/>
          <a:ln cap="flat" cmpd="sng" w="19050">
            <a:solidFill>
              <a:srgbClr val="FADED2"/>
            </a:solidFill>
            <a:prstDash val="dash"/>
            <a:round/>
            <a:headEnd len="med" w="med" type="none"/>
            <a:tailEnd len="med" w="med" type="oval"/>
          </a:ln>
        </p:spPr>
      </p:cxnSp>
      <p:sp>
        <p:nvSpPr>
          <p:cNvPr id="927" name="Google Shape;927;p30"/>
          <p:cNvSpPr/>
          <p:nvPr/>
        </p:nvSpPr>
        <p:spPr>
          <a:xfrm flipH="1">
            <a:off x="305427" y="3236050"/>
            <a:ext cx="282570" cy="253335"/>
          </a:xfrm>
          <a:custGeom>
            <a:rect b="b" l="l" r="r" t="t"/>
            <a:pathLst>
              <a:path extrusionOk="0" h="15740" w="19229">
                <a:moveTo>
                  <a:pt x="9841" y="0"/>
                </a:moveTo>
                <a:cubicBezTo>
                  <a:pt x="9447" y="0"/>
                  <a:pt x="8949" y="157"/>
                  <a:pt x="8230" y="559"/>
                </a:cubicBezTo>
                <a:cubicBezTo>
                  <a:pt x="6692" y="1422"/>
                  <a:pt x="6016" y="2016"/>
                  <a:pt x="4225" y="2293"/>
                </a:cubicBezTo>
                <a:cubicBezTo>
                  <a:pt x="2752" y="2513"/>
                  <a:pt x="1767" y="2464"/>
                  <a:pt x="1042" y="4019"/>
                </a:cubicBezTo>
                <a:cubicBezTo>
                  <a:pt x="0" y="6282"/>
                  <a:pt x="2003" y="7698"/>
                  <a:pt x="2247" y="9807"/>
                </a:cubicBezTo>
                <a:cubicBezTo>
                  <a:pt x="2450" y="11565"/>
                  <a:pt x="1132" y="13576"/>
                  <a:pt x="2222" y="14976"/>
                </a:cubicBezTo>
                <a:cubicBezTo>
                  <a:pt x="2647" y="15522"/>
                  <a:pt x="3280" y="15740"/>
                  <a:pt x="3966" y="15740"/>
                </a:cubicBezTo>
                <a:cubicBezTo>
                  <a:pt x="4751" y="15740"/>
                  <a:pt x="5606" y="15454"/>
                  <a:pt x="6293" y="15049"/>
                </a:cubicBezTo>
                <a:cubicBezTo>
                  <a:pt x="7571" y="14292"/>
                  <a:pt x="8776" y="13201"/>
                  <a:pt x="10265" y="13169"/>
                </a:cubicBezTo>
                <a:cubicBezTo>
                  <a:pt x="10288" y="13168"/>
                  <a:pt x="10310" y="13168"/>
                  <a:pt x="10332" y="13168"/>
                </a:cubicBezTo>
                <a:cubicBezTo>
                  <a:pt x="11506" y="13168"/>
                  <a:pt x="12688" y="13827"/>
                  <a:pt x="13817" y="13827"/>
                </a:cubicBezTo>
                <a:cubicBezTo>
                  <a:pt x="14108" y="13827"/>
                  <a:pt x="14395" y="13784"/>
                  <a:pt x="14677" y="13674"/>
                </a:cubicBezTo>
                <a:cubicBezTo>
                  <a:pt x="15744" y="13258"/>
                  <a:pt x="16257" y="12037"/>
                  <a:pt x="16411" y="10906"/>
                </a:cubicBezTo>
                <a:cubicBezTo>
                  <a:pt x="16566" y="9766"/>
                  <a:pt x="16468" y="8594"/>
                  <a:pt x="16818" y="7503"/>
                </a:cubicBezTo>
                <a:cubicBezTo>
                  <a:pt x="17225" y="6241"/>
                  <a:pt x="18194" y="5232"/>
                  <a:pt x="18707" y="4011"/>
                </a:cubicBezTo>
                <a:cubicBezTo>
                  <a:pt x="19228" y="2790"/>
                  <a:pt x="19057" y="1048"/>
                  <a:pt x="17828" y="559"/>
                </a:cubicBezTo>
                <a:cubicBezTo>
                  <a:pt x="17609" y="473"/>
                  <a:pt x="17388" y="437"/>
                  <a:pt x="17166" y="437"/>
                </a:cubicBezTo>
                <a:cubicBezTo>
                  <a:pt x="15887" y="437"/>
                  <a:pt x="14559" y="1648"/>
                  <a:pt x="13288" y="1648"/>
                </a:cubicBezTo>
                <a:cubicBezTo>
                  <a:pt x="13063" y="1648"/>
                  <a:pt x="12839" y="1610"/>
                  <a:pt x="12618" y="1520"/>
                </a:cubicBezTo>
                <a:cubicBezTo>
                  <a:pt x="11156" y="936"/>
                  <a:pt x="10806" y="0"/>
                  <a:pt x="9841" y="0"/>
                </a:cubicBezTo>
                <a:close/>
              </a:path>
            </a:pathLst>
          </a:custGeom>
          <a:solidFill>
            <a:srgbClr val="FADE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8" name="Google Shape;928;p30"/>
          <p:cNvSpPr txBox="1"/>
          <p:nvPr/>
        </p:nvSpPr>
        <p:spPr>
          <a:xfrm>
            <a:off x="167363" y="3163514"/>
            <a:ext cx="425400" cy="4578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GB" sz="1600">
                <a:solidFill>
                  <a:srgbClr val="E29578"/>
                </a:solidFill>
                <a:latin typeface="Pathway Gothic One"/>
                <a:ea typeface="Pathway Gothic One"/>
                <a:cs typeface="Pathway Gothic One"/>
                <a:sym typeface="Pathway Gothic One"/>
              </a:rPr>
              <a:t>02</a:t>
            </a:r>
            <a:endParaRPr sz="1600">
              <a:solidFill>
                <a:srgbClr val="E29578"/>
              </a:solidFill>
              <a:latin typeface="Pathway Gothic One"/>
              <a:ea typeface="Pathway Gothic One"/>
              <a:cs typeface="Pathway Gothic One"/>
              <a:sym typeface="Pathway Gothic One"/>
            </a:endParaRPr>
          </a:p>
        </p:txBody>
      </p:sp>
      <p:sp>
        <p:nvSpPr>
          <p:cNvPr id="929" name="Google Shape;929;p30"/>
          <p:cNvSpPr/>
          <p:nvPr/>
        </p:nvSpPr>
        <p:spPr>
          <a:xfrm rot="-8774349">
            <a:off x="2969543" y="2050275"/>
            <a:ext cx="1285962" cy="1286888"/>
          </a:xfrm>
          <a:custGeom>
            <a:rect b="b" l="l" r="r" t="t"/>
            <a:pathLst>
              <a:path extrusionOk="0" h="44834" w="44925">
                <a:moveTo>
                  <a:pt x="22523" y="0"/>
                </a:moveTo>
                <a:cubicBezTo>
                  <a:pt x="10122" y="31"/>
                  <a:pt x="122" y="10061"/>
                  <a:pt x="122" y="22432"/>
                </a:cubicBezTo>
                <a:cubicBezTo>
                  <a:pt x="0" y="23557"/>
                  <a:pt x="882" y="24529"/>
                  <a:pt x="2006" y="24529"/>
                </a:cubicBezTo>
                <a:cubicBezTo>
                  <a:pt x="3131" y="24529"/>
                  <a:pt x="4012" y="23557"/>
                  <a:pt x="3891" y="22432"/>
                </a:cubicBezTo>
                <a:cubicBezTo>
                  <a:pt x="3891" y="14924"/>
                  <a:pt x="8420" y="8116"/>
                  <a:pt x="15380" y="5259"/>
                </a:cubicBezTo>
                <a:cubicBezTo>
                  <a:pt x="17692" y="4300"/>
                  <a:pt x="20121" y="3833"/>
                  <a:pt x="22530" y="3833"/>
                </a:cubicBezTo>
                <a:cubicBezTo>
                  <a:pt x="27373" y="3833"/>
                  <a:pt x="32132" y="5718"/>
                  <a:pt x="35685" y="9271"/>
                </a:cubicBezTo>
                <a:cubicBezTo>
                  <a:pt x="41004" y="14590"/>
                  <a:pt x="42585" y="22615"/>
                  <a:pt x="39697" y="29575"/>
                </a:cubicBezTo>
                <a:cubicBezTo>
                  <a:pt x="36840" y="36536"/>
                  <a:pt x="30031" y="41065"/>
                  <a:pt x="22523" y="41065"/>
                </a:cubicBezTo>
                <a:cubicBezTo>
                  <a:pt x="20244" y="41277"/>
                  <a:pt x="20244" y="44621"/>
                  <a:pt x="22523" y="44834"/>
                </a:cubicBezTo>
                <a:cubicBezTo>
                  <a:pt x="34894" y="44834"/>
                  <a:pt x="44925" y="34803"/>
                  <a:pt x="44925" y="22432"/>
                </a:cubicBezTo>
                <a:cubicBezTo>
                  <a:pt x="44925" y="10031"/>
                  <a:pt x="34894" y="0"/>
                  <a:pt x="22523" y="0"/>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0" name="Google Shape;930;p30"/>
          <p:cNvSpPr/>
          <p:nvPr/>
        </p:nvSpPr>
        <p:spPr>
          <a:xfrm rot="-8774349">
            <a:off x="2756813" y="1885425"/>
            <a:ext cx="1711438" cy="1715258"/>
          </a:xfrm>
          <a:custGeom>
            <a:rect b="b" l="l" r="r" t="t"/>
            <a:pathLst>
              <a:path extrusionOk="0" h="59758" w="59789">
                <a:moveTo>
                  <a:pt x="29880" y="0"/>
                </a:moveTo>
                <a:cubicBezTo>
                  <a:pt x="13375" y="0"/>
                  <a:pt x="1" y="13374"/>
                  <a:pt x="1" y="29879"/>
                </a:cubicBezTo>
                <a:cubicBezTo>
                  <a:pt x="1" y="46384"/>
                  <a:pt x="13375" y="59758"/>
                  <a:pt x="29880" y="59758"/>
                </a:cubicBezTo>
                <a:cubicBezTo>
                  <a:pt x="46384" y="59758"/>
                  <a:pt x="59759" y="46384"/>
                  <a:pt x="59789" y="29879"/>
                </a:cubicBezTo>
                <a:cubicBezTo>
                  <a:pt x="59789" y="28481"/>
                  <a:pt x="58634" y="27356"/>
                  <a:pt x="57266" y="27356"/>
                </a:cubicBezTo>
                <a:cubicBezTo>
                  <a:pt x="55868" y="27356"/>
                  <a:pt x="54743" y="28481"/>
                  <a:pt x="54743" y="29879"/>
                </a:cubicBezTo>
                <a:cubicBezTo>
                  <a:pt x="54743" y="39940"/>
                  <a:pt x="48694" y="48998"/>
                  <a:pt x="39393" y="52828"/>
                </a:cubicBezTo>
                <a:cubicBezTo>
                  <a:pt x="36320" y="54107"/>
                  <a:pt x="33089" y="54729"/>
                  <a:pt x="29884" y="54729"/>
                </a:cubicBezTo>
                <a:cubicBezTo>
                  <a:pt x="23422" y="54729"/>
                  <a:pt x="17065" y="52202"/>
                  <a:pt x="12311" y="47448"/>
                </a:cubicBezTo>
                <a:cubicBezTo>
                  <a:pt x="5229" y="40335"/>
                  <a:pt x="3101" y="29666"/>
                  <a:pt x="6931" y="20365"/>
                </a:cubicBezTo>
                <a:cubicBezTo>
                  <a:pt x="10791" y="11094"/>
                  <a:pt x="19849" y="5046"/>
                  <a:pt x="29880" y="5046"/>
                </a:cubicBezTo>
                <a:cubicBezTo>
                  <a:pt x="31278" y="5046"/>
                  <a:pt x="32402" y="3921"/>
                  <a:pt x="32402" y="2523"/>
                </a:cubicBezTo>
                <a:cubicBezTo>
                  <a:pt x="32402" y="1125"/>
                  <a:pt x="31278" y="0"/>
                  <a:pt x="29880" y="0"/>
                </a:cubicBezTo>
                <a:close/>
              </a:path>
            </a:pathLst>
          </a:custGeom>
          <a:solidFill>
            <a:srgbClr val="E6F8F6"/>
          </a:solidFill>
          <a:ln cap="flat" cmpd="sng" w="9525">
            <a:solidFill>
              <a:srgbClr val="ABE5D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1" name="Google Shape;931;p30"/>
          <p:cNvSpPr txBox="1"/>
          <p:nvPr/>
        </p:nvSpPr>
        <p:spPr>
          <a:xfrm>
            <a:off x="518763" y="1401363"/>
            <a:ext cx="2910900" cy="688500"/>
          </a:xfrm>
          <a:prstGeom prst="rect">
            <a:avLst/>
          </a:prstGeom>
          <a:noFill/>
          <a:ln>
            <a:noFill/>
          </a:ln>
        </p:spPr>
        <p:txBody>
          <a:bodyPr anchorCtr="0" anchor="t" bIns="91425" lIns="91425" spcFirstLastPara="1" rIns="91425" wrap="square" tIns="91425">
            <a:noAutofit/>
          </a:bodyPr>
          <a:lstStyle/>
          <a:p>
            <a:pPr indent="-73025" lvl="0" marL="0" rtl="0" algn="l">
              <a:spcBef>
                <a:spcPts val="0"/>
              </a:spcBef>
              <a:spcAft>
                <a:spcPts val="0"/>
              </a:spcAft>
              <a:buClr>
                <a:srgbClr val="1C4588"/>
              </a:buClr>
              <a:buSzPts val="1000"/>
              <a:buFont typeface="Mada"/>
              <a:buChar char="●"/>
            </a:pPr>
            <a:r>
              <a:rPr lang="en-GB" sz="1000">
                <a:solidFill>
                  <a:srgbClr val="1C4588"/>
                </a:solidFill>
                <a:latin typeface="Mada"/>
                <a:ea typeface="Mada"/>
                <a:cs typeface="Mada"/>
                <a:sym typeface="Mada"/>
              </a:rPr>
              <a:t>It is defined as tissue necrosis and ulceration as a result of prolonged pressure.</a:t>
            </a:r>
            <a:endParaRPr sz="1000">
              <a:solidFill>
                <a:srgbClr val="1C4588"/>
              </a:solidFill>
              <a:latin typeface="Mada"/>
              <a:ea typeface="Mada"/>
              <a:cs typeface="Mada"/>
              <a:sym typeface="Mada"/>
            </a:endParaRPr>
          </a:p>
          <a:p>
            <a:pPr indent="-73025" lvl="0" marL="0" rtl="0" algn="l">
              <a:spcBef>
                <a:spcPts val="0"/>
              </a:spcBef>
              <a:spcAft>
                <a:spcPts val="0"/>
              </a:spcAft>
              <a:buClr>
                <a:srgbClr val="1C4588"/>
              </a:buClr>
              <a:buSzPts val="1000"/>
              <a:buFont typeface="Mada"/>
              <a:buChar char="●"/>
            </a:pPr>
            <a:r>
              <a:rPr lang="en-GB" sz="1000">
                <a:solidFill>
                  <a:srgbClr val="1C4588"/>
                </a:solidFill>
                <a:latin typeface="Mada"/>
                <a:ea typeface="Mada"/>
                <a:cs typeface="Mada"/>
                <a:sym typeface="Mada"/>
              </a:rPr>
              <a:t>Other terms are pressure sore, bed sore, and decubitus ulcer.</a:t>
            </a:r>
            <a:endParaRPr sz="1000">
              <a:solidFill>
                <a:srgbClr val="1C4588"/>
              </a:solidFill>
              <a:latin typeface="Mada"/>
              <a:ea typeface="Mada"/>
              <a:cs typeface="Mada"/>
              <a:sym typeface="Mada"/>
            </a:endParaRPr>
          </a:p>
          <a:p>
            <a:pPr indent="0" lvl="0" marL="89999" rtl="0" algn="l">
              <a:spcBef>
                <a:spcPts val="0"/>
              </a:spcBef>
              <a:spcAft>
                <a:spcPts val="0"/>
              </a:spcAft>
              <a:buClr>
                <a:schemeClr val="dk1"/>
              </a:buClr>
              <a:buSzPts val="1100"/>
              <a:buFont typeface="Arial"/>
              <a:buNone/>
            </a:pPr>
            <a:r>
              <a:t/>
            </a:r>
            <a:endParaRPr sz="1000">
              <a:solidFill>
                <a:srgbClr val="1C4588"/>
              </a:solidFill>
              <a:latin typeface="Mada"/>
              <a:ea typeface="Mada"/>
              <a:cs typeface="Mada"/>
              <a:sym typeface="Mada"/>
            </a:endParaRPr>
          </a:p>
          <a:p>
            <a:pPr indent="0" lvl="0" marL="89999" rtl="0" algn="l">
              <a:spcBef>
                <a:spcPts val="0"/>
              </a:spcBef>
              <a:spcAft>
                <a:spcPts val="0"/>
              </a:spcAft>
              <a:buNone/>
            </a:pPr>
            <a:r>
              <a:t/>
            </a:r>
            <a:endParaRPr sz="1000">
              <a:latin typeface="Mada"/>
              <a:ea typeface="Mada"/>
              <a:cs typeface="Mada"/>
              <a:sym typeface="Mada"/>
            </a:endParaRPr>
          </a:p>
        </p:txBody>
      </p:sp>
      <p:sp>
        <p:nvSpPr>
          <p:cNvPr id="932" name="Google Shape;932;p30"/>
          <p:cNvSpPr txBox="1"/>
          <p:nvPr/>
        </p:nvSpPr>
        <p:spPr>
          <a:xfrm>
            <a:off x="4264213" y="1476350"/>
            <a:ext cx="2781600" cy="615600"/>
          </a:xfrm>
          <a:prstGeom prst="rect">
            <a:avLst/>
          </a:prstGeom>
          <a:noFill/>
          <a:ln>
            <a:noFill/>
          </a:ln>
        </p:spPr>
        <p:txBody>
          <a:bodyPr anchorCtr="0" anchor="t" bIns="91425" lIns="91425" spcFirstLastPara="1" rIns="91425" wrap="square" tIns="91425">
            <a:noAutofit/>
          </a:bodyPr>
          <a:lstStyle/>
          <a:p>
            <a:pPr indent="-165100" lvl="0" marL="89999" rtl="0" algn="l">
              <a:spcBef>
                <a:spcPts val="0"/>
              </a:spcBef>
              <a:spcAft>
                <a:spcPts val="0"/>
              </a:spcAft>
              <a:buClr>
                <a:srgbClr val="1C4588"/>
              </a:buClr>
              <a:buSzPts val="1100"/>
              <a:buFont typeface="Mada"/>
              <a:buChar char="●"/>
            </a:pPr>
            <a:r>
              <a:rPr lang="en-GB" sz="1100">
                <a:solidFill>
                  <a:srgbClr val="1C4588"/>
                </a:solidFill>
                <a:latin typeface="Mada"/>
                <a:ea typeface="Mada"/>
                <a:cs typeface="Mada"/>
                <a:sym typeface="Mada"/>
              </a:rPr>
              <a:t>W</a:t>
            </a:r>
            <a:r>
              <a:rPr lang="en-GB" sz="1100">
                <a:solidFill>
                  <a:srgbClr val="1C4588"/>
                </a:solidFill>
                <a:latin typeface="Mada"/>
                <a:ea typeface="Mada"/>
                <a:cs typeface="Mada"/>
                <a:sym typeface="Mada"/>
              </a:rPr>
              <a:t>hen the pressure on the skin exceeds the capillary pressure, it causes tissue hypoxia, necrosis, and ulceration. </a:t>
            </a:r>
            <a:endParaRPr sz="1100">
              <a:latin typeface="Mada"/>
              <a:ea typeface="Mada"/>
              <a:cs typeface="Mada"/>
              <a:sym typeface="Mada"/>
            </a:endParaRPr>
          </a:p>
        </p:txBody>
      </p:sp>
      <p:sp>
        <p:nvSpPr>
          <p:cNvPr id="933" name="Google Shape;933;p30"/>
          <p:cNvSpPr txBox="1"/>
          <p:nvPr/>
        </p:nvSpPr>
        <p:spPr>
          <a:xfrm>
            <a:off x="550788" y="2712838"/>
            <a:ext cx="2366400" cy="523200"/>
          </a:xfrm>
          <a:prstGeom prst="rect">
            <a:avLst/>
          </a:prstGeom>
          <a:noFill/>
          <a:ln>
            <a:noFill/>
          </a:ln>
        </p:spPr>
        <p:txBody>
          <a:bodyPr anchorCtr="0" anchor="t" bIns="91425" lIns="91425" spcFirstLastPara="1" rIns="91425" wrap="square" tIns="91425">
            <a:noAutofit/>
          </a:bodyPr>
          <a:lstStyle/>
          <a:p>
            <a:pPr indent="-159849" lvl="0" marL="89999" rtl="0" algn="l">
              <a:spcBef>
                <a:spcPts val="0"/>
              </a:spcBef>
              <a:spcAft>
                <a:spcPts val="0"/>
              </a:spcAft>
              <a:buClr>
                <a:srgbClr val="1C4588"/>
              </a:buClr>
              <a:buSzPts val="1100"/>
              <a:buFont typeface="Mada"/>
              <a:buChar char="●"/>
            </a:pPr>
            <a:r>
              <a:rPr lang="en-GB" sz="1100">
                <a:solidFill>
                  <a:srgbClr val="1C4588"/>
                </a:solidFill>
                <a:latin typeface="Mada"/>
                <a:ea typeface="Mada"/>
                <a:cs typeface="Mada"/>
                <a:sym typeface="Mada"/>
              </a:rPr>
              <a:t>It occurs most commonly in bedridden, praplegic or severely ill patients in the intensive care unit. </a:t>
            </a:r>
            <a:endParaRPr sz="1100">
              <a:solidFill>
                <a:srgbClr val="1C4588"/>
              </a:solidFill>
              <a:latin typeface="Mada"/>
              <a:ea typeface="Mada"/>
              <a:cs typeface="Mada"/>
              <a:sym typeface="Mada"/>
            </a:endParaRPr>
          </a:p>
          <a:p>
            <a:pPr indent="0" lvl="0" marL="0" rtl="0" algn="l">
              <a:spcBef>
                <a:spcPts val="0"/>
              </a:spcBef>
              <a:spcAft>
                <a:spcPts val="0"/>
              </a:spcAft>
              <a:buNone/>
            </a:pPr>
            <a:r>
              <a:t/>
            </a:r>
            <a:endParaRPr sz="1100">
              <a:latin typeface="Mada"/>
              <a:ea typeface="Mada"/>
              <a:cs typeface="Mada"/>
              <a:sym typeface="Mada"/>
            </a:endParaRPr>
          </a:p>
        </p:txBody>
      </p:sp>
      <p:sp>
        <p:nvSpPr>
          <p:cNvPr id="934" name="Google Shape;934;p30"/>
          <p:cNvSpPr txBox="1"/>
          <p:nvPr/>
        </p:nvSpPr>
        <p:spPr>
          <a:xfrm>
            <a:off x="4360088" y="2543488"/>
            <a:ext cx="2910900" cy="861900"/>
          </a:xfrm>
          <a:prstGeom prst="rect">
            <a:avLst/>
          </a:prstGeom>
          <a:noFill/>
          <a:ln>
            <a:noFill/>
          </a:ln>
        </p:spPr>
        <p:txBody>
          <a:bodyPr anchorCtr="0" anchor="t" bIns="91425" lIns="91425" spcFirstLastPara="1" rIns="91425" wrap="square" tIns="91425">
            <a:spAutoFit/>
          </a:bodyPr>
          <a:lstStyle/>
          <a:p>
            <a:pPr indent="-165100" lvl="0" marL="269999" rtl="0" algn="l">
              <a:spcBef>
                <a:spcPts val="0"/>
              </a:spcBef>
              <a:spcAft>
                <a:spcPts val="0"/>
              </a:spcAft>
              <a:buClr>
                <a:srgbClr val="1C4588"/>
              </a:buClr>
              <a:buSzPts val="1100"/>
              <a:buFont typeface="Mada"/>
              <a:buChar char="●"/>
            </a:pPr>
            <a:r>
              <a:rPr lang="en-GB" sz="1100">
                <a:solidFill>
                  <a:srgbClr val="1C4588"/>
                </a:solidFill>
                <a:latin typeface="Mada"/>
                <a:ea typeface="Mada"/>
                <a:cs typeface="Mada"/>
                <a:sym typeface="Mada"/>
              </a:rPr>
              <a:t>The most commonly affected sites in the body are sacrum, greater trochanter, heel, ischium, occiput, and lateral malleolus.</a:t>
            </a:r>
            <a:endParaRPr sz="1100">
              <a:solidFill>
                <a:srgbClr val="1C4588"/>
              </a:solidFill>
              <a:latin typeface="Mada"/>
              <a:ea typeface="Mada"/>
              <a:cs typeface="Mada"/>
              <a:sym typeface="Mada"/>
            </a:endParaRPr>
          </a:p>
        </p:txBody>
      </p:sp>
      <p:cxnSp>
        <p:nvCxnSpPr>
          <p:cNvPr id="935" name="Google Shape;935;p30"/>
          <p:cNvCxnSpPr>
            <a:stCxn id="936" idx="1"/>
          </p:cNvCxnSpPr>
          <p:nvPr/>
        </p:nvCxnSpPr>
        <p:spPr>
          <a:xfrm flipH="1">
            <a:off x="393415" y="4775938"/>
            <a:ext cx="33300" cy="1789200"/>
          </a:xfrm>
          <a:prstGeom prst="straightConnector1">
            <a:avLst/>
          </a:prstGeom>
          <a:noFill/>
          <a:ln cap="flat" cmpd="sng" w="28575">
            <a:solidFill>
              <a:srgbClr val="E6F8F6"/>
            </a:solidFill>
            <a:prstDash val="solid"/>
            <a:round/>
            <a:headEnd len="med" w="med" type="none"/>
            <a:tailEnd len="med" w="med" type="none"/>
          </a:ln>
        </p:spPr>
      </p:cxnSp>
      <p:sp>
        <p:nvSpPr>
          <p:cNvPr id="937" name="Google Shape;937;p30"/>
          <p:cNvSpPr/>
          <p:nvPr/>
        </p:nvSpPr>
        <p:spPr>
          <a:xfrm rot="-5400000">
            <a:off x="507285" y="4643776"/>
            <a:ext cx="235955" cy="467175"/>
          </a:xfrm>
          <a:prstGeom prst="flowChartOffpageConnector">
            <a:avLst/>
          </a:prstGeom>
          <a:solidFill>
            <a:srgbClr val="E6F8F6"/>
          </a:solidFill>
          <a:ln cap="flat" cmpd="sng" w="9525">
            <a:solidFill>
              <a:srgbClr val="A4E4E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6" name="Google Shape;936;p30"/>
          <p:cNvSpPr txBox="1"/>
          <p:nvPr/>
        </p:nvSpPr>
        <p:spPr>
          <a:xfrm>
            <a:off x="426715" y="4673788"/>
            <a:ext cx="309600" cy="204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a:solidFill>
                  <a:srgbClr val="006D77"/>
                </a:solidFill>
                <a:latin typeface="Playfair Display"/>
                <a:ea typeface="Playfair Display"/>
                <a:cs typeface="Playfair Display"/>
                <a:sym typeface="Playfair Display"/>
              </a:rPr>
              <a:t>1</a:t>
            </a:r>
            <a:endParaRPr b="1">
              <a:solidFill>
                <a:srgbClr val="006D77"/>
              </a:solidFill>
              <a:latin typeface="Playfair Display"/>
              <a:ea typeface="Playfair Display"/>
              <a:cs typeface="Playfair Display"/>
              <a:sym typeface="Playfair Display"/>
            </a:endParaRPr>
          </a:p>
        </p:txBody>
      </p:sp>
      <p:sp>
        <p:nvSpPr>
          <p:cNvPr id="938" name="Google Shape;938;p30"/>
          <p:cNvSpPr/>
          <p:nvPr/>
        </p:nvSpPr>
        <p:spPr>
          <a:xfrm rot="-5400000">
            <a:off x="507285" y="5214625"/>
            <a:ext cx="235955" cy="467175"/>
          </a:xfrm>
          <a:prstGeom prst="flowChartOffpageConnector">
            <a:avLst/>
          </a:prstGeom>
          <a:solidFill>
            <a:srgbClr val="E6F8F6"/>
          </a:solidFill>
          <a:ln cap="flat" cmpd="sng" w="9525">
            <a:solidFill>
              <a:srgbClr val="A4E4E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9" name="Google Shape;939;p30"/>
          <p:cNvSpPr txBox="1"/>
          <p:nvPr/>
        </p:nvSpPr>
        <p:spPr>
          <a:xfrm>
            <a:off x="426715" y="5244636"/>
            <a:ext cx="309600" cy="204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a:solidFill>
                  <a:srgbClr val="006D77"/>
                </a:solidFill>
                <a:latin typeface="Playfair Display"/>
                <a:ea typeface="Playfair Display"/>
                <a:cs typeface="Playfair Display"/>
                <a:sym typeface="Playfair Display"/>
              </a:rPr>
              <a:t>2</a:t>
            </a:r>
            <a:endParaRPr b="1">
              <a:solidFill>
                <a:srgbClr val="006D77"/>
              </a:solidFill>
              <a:latin typeface="Playfair Display"/>
              <a:ea typeface="Playfair Display"/>
              <a:cs typeface="Playfair Display"/>
              <a:sym typeface="Playfair Display"/>
            </a:endParaRPr>
          </a:p>
        </p:txBody>
      </p:sp>
      <p:sp>
        <p:nvSpPr>
          <p:cNvPr id="940" name="Google Shape;940;p30"/>
          <p:cNvSpPr/>
          <p:nvPr/>
        </p:nvSpPr>
        <p:spPr>
          <a:xfrm rot="-5400000">
            <a:off x="507285" y="5743386"/>
            <a:ext cx="235955" cy="467175"/>
          </a:xfrm>
          <a:prstGeom prst="flowChartOffpageConnector">
            <a:avLst/>
          </a:prstGeom>
          <a:solidFill>
            <a:srgbClr val="E6F8F6"/>
          </a:solidFill>
          <a:ln cap="flat" cmpd="sng" w="9525">
            <a:solidFill>
              <a:srgbClr val="A4E4E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1" name="Google Shape;941;p30"/>
          <p:cNvSpPr txBox="1"/>
          <p:nvPr/>
        </p:nvSpPr>
        <p:spPr>
          <a:xfrm>
            <a:off x="426715" y="5773398"/>
            <a:ext cx="309600" cy="204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a:solidFill>
                  <a:srgbClr val="006D77"/>
                </a:solidFill>
                <a:latin typeface="Playfair Display"/>
                <a:ea typeface="Playfair Display"/>
                <a:cs typeface="Playfair Display"/>
                <a:sym typeface="Playfair Display"/>
              </a:rPr>
              <a:t>3</a:t>
            </a:r>
            <a:endParaRPr b="1">
              <a:solidFill>
                <a:srgbClr val="006D77"/>
              </a:solidFill>
              <a:latin typeface="Playfair Display"/>
              <a:ea typeface="Playfair Display"/>
              <a:cs typeface="Playfair Display"/>
              <a:sym typeface="Playfair Display"/>
            </a:endParaRPr>
          </a:p>
        </p:txBody>
      </p:sp>
      <p:sp>
        <p:nvSpPr>
          <p:cNvPr id="942" name="Google Shape;942;p30"/>
          <p:cNvSpPr/>
          <p:nvPr/>
        </p:nvSpPr>
        <p:spPr>
          <a:xfrm rot="-5400000">
            <a:off x="507285" y="6353123"/>
            <a:ext cx="235955" cy="467175"/>
          </a:xfrm>
          <a:prstGeom prst="flowChartOffpageConnector">
            <a:avLst/>
          </a:prstGeom>
          <a:solidFill>
            <a:srgbClr val="E6F8F6"/>
          </a:solidFill>
          <a:ln cap="flat" cmpd="sng" w="9525">
            <a:solidFill>
              <a:srgbClr val="9DE2D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3" name="Google Shape;943;p30"/>
          <p:cNvSpPr txBox="1"/>
          <p:nvPr/>
        </p:nvSpPr>
        <p:spPr>
          <a:xfrm>
            <a:off x="426715" y="6383134"/>
            <a:ext cx="309600" cy="204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a:solidFill>
                  <a:srgbClr val="006D77"/>
                </a:solidFill>
                <a:latin typeface="Playfair Display"/>
                <a:ea typeface="Playfair Display"/>
                <a:cs typeface="Playfair Display"/>
                <a:sym typeface="Playfair Display"/>
              </a:rPr>
              <a:t>4</a:t>
            </a:r>
            <a:endParaRPr b="1">
              <a:solidFill>
                <a:srgbClr val="006D77"/>
              </a:solidFill>
              <a:latin typeface="Playfair Display"/>
              <a:ea typeface="Playfair Display"/>
              <a:cs typeface="Playfair Display"/>
              <a:sym typeface="Playfair Display"/>
            </a:endParaRPr>
          </a:p>
        </p:txBody>
      </p:sp>
      <p:sp>
        <p:nvSpPr>
          <p:cNvPr id="944" name="Google Shape;944;p30"/>
          <p:cNvSpPr txBox="1"/>
          <p:nvPr/>
        </p:nvSpPr>
        <p:spPr>
          <a:xfrm>
            <a:off x="858850" y="4679763"/>
            <a:ext cx="30000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200">
                <a:solidFill>
                  <a:srgbClr val="1C4588"/>
                </a:solidFill>
                <a:latin typeface="Mada"/>
                <a:ea typeface="Mada"/>
                <a:cs typeface="Mada"/>
                <a:sym typeface="Mada"/>
              </a:rPr>
              <a:t>Good skin care and avoid shearing.</a:t>
            </a:r>
            <a:endParaRPr sz="1200">
              <a:solidFill>
                <a:srgbClr val="1C4588"/>
              </a:solidFill>
              <a:latin typeface="Mada"/>
              <a:ea typeface="Mada"/>
              <a:cs typeface="Mada"/>
              <a:sym typeface="Mada"/>
            </a:endParaRPr>
          </a:p>
        </p:txBody>
      </p:sp>
      <p:sp>
        <p:nvSpPr>
          <p:cNvPr id="945" name="Google Shape;945;p30"/>
          <p:cNvSpPr txBox="1"/>
          <p:nvPr/>
        </p:nvSpPr>
        <p:spPr>
          <a:xfrm>
            <a:off x="903400" y="5084575"/>
            <a:ext cx="29109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200">
                <a:solidFill>
                  <a:srgbClr val="1C4588"/>
                </a:solidFill>
                <a:latin typeface="Mada"/>
                <a:ea typeface="Mada"/>
                <a:cs typeface="Mada"/>
                <a:sym typeface="Mada"/>
              </a:rPr>
              <a:t>Special pressure relief mattresses or dispersion cushions (e.g air-fluidized beds) to minimize pressure.</a:t>
            </a:r>
            <a:endParaRPr sz="1200">
              <a:solidFill>
                <a:srgbClr val="1C4588"/>
              </a:solidFill>
              <a:latin typeface="Mada"/>
              <a:ea typeface="Mada"/>
              <a:cs typeface="Mada"/>
              <a:sym typeface="Mada"/>
            </a:endParaRPr>
          </a:p>
        </p:txBody>
      </p:sp>
      <p:sp>
        <p:nvSpPr>
          <p:cNvPr id="946" name="Google Shape;946;p30"/>
          <p:cNvSpPr txBox="1"/>
          <p:nvPr/>
        </p:nvSpPr>
        <p:spPr>
          <a:xfrm>
            <a:off x="858850" y="5832800"/>
            <a:ext cx="30000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200">
                <a:solidFill>
                  <a:srgbClr val="1C4588"/>
                </a:solidFill>
                <a:latin typeface="Mada"/>
                <a:ea typeface="Mada"/>
                <a:cs typeface="Mada"/>
                <a:sym typeface="Mada"/>
              </a:rPr>
              <a:t>Urinary or fecal diversion in some cases.</a:t>
            </a:r>
            <a:endParaRPr sz="1200">
              <a:solidFill>
                <a:srgbClr val="1C4588"/>
              </a:solidFill>
              <a:latin typeface="Mada"/>
              <a:ea typeface="Mada"/>
              <a:cs typeface="Mada"/>
              <a:sym typeface="Mada"/>
            </a:endParaRPr>
          </a:p>
        </p:txBody>
      </p:sp>
      <p:sp>
        <p:nvSpPr>
          <p:cNvPr id="947" name="Google Shape;947;p30"/>
          <p:cNvSpPr txBox="1"/>
          <p:nvPr/>
        </p:nvSpPr>
        <p:spPr>
          <a:xfrm>
            <a:off x="858850" y="6364475"/>
            <a:ext cx="30000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200">
                <a:solidFill>
                  <a:srgbClr val="1C4588"/>
                </a:solidFill>
                <a:latin typeface="Mada"/>
                <a:ea typeface="Mada"/>
                <a:cs typeface="Mada"/>
                <a:sym typeface="Mada"/>
              </a:rPr>
              <a:t>The bedridden patient should be turned at least every 2 hours.</a:t>
            </a:r>
            <a:endParaRPr sz="1200">
              <a:solidFill>
                <a:srgbClr val="1C4588"/>
              </a:solidFill>
              <a:latin typeface="Mada"/>
              <a:ea typeface="Mada"/>
              <a:cs typeface="Mada"/>
              <a:sym typeface="Mada"/>
            </a:endParaRPr>
          </a:p>
        </p:txBody>
      </p:sp>
      <p:sp>
        <p:nvSpPr>
          <p:cNvPr id="948" name="Google Shape;948;p30"/>
          <p:cNvSpPr txBox="1"/>
          <p:nvPr/>
        </p:nvSpPr>
        <p:spPr>
          <a:xfrm>
            <a:off x="4184450" y="4838038"/>
            <a:ext cx="3262200" cy="456000"/>
          </a:xfrm>
          <a:prstGeom prst="rect">
            <a:avLst/>
          </a:prstGeom>
          <a:noFill/>
          <a:ln>
            <a:noFill/>
          </a:ln>
        </p:spPr>
        <p:txBody>
          <a:bodyPr anchorCtr="0" anchor="t" bIns="91425" lIns="91425" spcFirstLastPara="1" rIns="91425" wrap="square" tIns="91425">
            <a:noAutofit/>
          </a:bodyPr>
          <a:lstStyle/>
          <a:p>
            <a:pPr indent="-158750" lvl="0" marL="0" rtl="0" algn="l">
              <a:spcBef>
                <a:spcPts val="0"/>
              </a:spcBef>
              <a:spcAft>
                <a:spcPts val="0"/>
              </a:spcAft>
              <a:buClr>
                <a:srgbClr val="1C4588"/>
              </a:buClr>
              <a:buSzPts val="1000"/>
              <a:buFont typeface="Mada"/>
              <a:buChar char="●"/>
            </a:pPr>
            <a:r>
              <a:rPr b="1" lang="en-GB" sz="1000">
                <a:solidFill>
                  <a:srgbClr val="1C4588"/>
                </a:solidFill>
                <a:latin typeface="Mada"/>
                <a:ea typeface="Mada"/>
                <a:cs typeface="Mada"/>
                <a:sym typeface="Mada"/>
              </a:rPr>
              <a:t>Stage1.</a:t>
            </a:r>
            <a:r>
              <a:rPr lang="en-GB" sz="1000">
                <a:solidFill>
                  <a:srgbClr val="1C4588"/>
                </a:solidFill>
                <a:latin typeface="Mada"/>
                <a:ea typeface="Mada"/>
                <a:cs typeface="Mada"/>
                <a:sym typeface="Mada"/>
              </a:rPr>
              <a:t> Intact dermis, no open wounds. The skin may painful, but appears reddened and does not blanch and feel either softer or firmer than the skin area around it.</a:t>
            </a:r>
            <a:endParaRPr sz="1000">
              <a:solidFill>
                <a:srgbClr val="1C4588"/>
              </a:solidFill>
              <a:latin typeface="Mada"/>
              <a:ea typeface="Mada"/>
              <a:cs typeface="Mada"/>
              <a:sym typeface="Mada"/>
            </a:endParaRPr>
          </a:p>
          <a:p>
            <a:pPr indent="-158750" lvl="0" marL="0" rtl="0" algn="l">
              <a:spcBef>
                <a:spcPts val="0"/>
              </a:spcBef>
              <a:spcAft>
                <a:spcPts val="0"/>
              </a:spcAft>
              <a:buClr>
                <a:srgbClr val="1C4588"/>
              </a:buClr>
              <a:buSzPts val="1000"/>
              <a:buFont typeface="Mada"/>
              <a:buChar char="●"/>
            </a:pPr>
            <a:r>
              <a:rPr b="1" lang="en-GB" sz="1000">
                <a:solidFill>
                  <a:srgbClr val="1C4588"/>
                </a:solidFill>
                <a:latin typeface="Mada"/>
                <a:ea typeface="Mada"/>
                <a:cs typeface="Mada"/>
                <a:sym typeface="Mada"/>
              </a:rPr>
              <a:t>Stage2.</a:t>
            </a:r>
            <a:r>
              <a:rPr lang="en-GB" sz="1000">
                <a:solidFill>
                  <a:srgbClr val="1C4588"/>
                </a:solidFill>
                <a:latin typeface="Mada"/>
                <a:ea typeface="Mada"/>
                <a:cs typeface="Mada"/>
                <a:sym typeface="Mada"/>
              </a:rPr>
              <a:t> Partial thickness skin loss, with breaks, forms an ulcer which is tender and painful.</a:t>
            </a:r>
            <a:endParaRPr sz="1000">
              <a:solidFill>
                <a:srgbClr val="1C4588"/>
              </a:solidFill>
              <a:latin typeface="Mada"/>
              <a:ea typeface="Mada"/>
              <a:cs typeface="Mada"/>
              <a:sym typeface="Mada"/>
            </a:endParaRPr>
          </a:p>
          <a:p>
            <a:pPr indent="-158750" lvl="0" marL="0" rtl="0" algn="l">
              <a:spcBef>
                <a:spcPts val="0"/>
              </a:spcBef>
              <a:spcAft>
                <a:spcPts val="0"/>
              </a:spcAft>
              <a:buClr>
                <a:srgbClr val="1C4588"/>
              </a:buClr>
              <a:buSzPts val="1000"/>
              <a:buFont typeface="Mada"/>
              <a:buChar char="●"/>
            </a:pPr>
            <a:r>
              <a:rPr b="1" lang="en-GB" sz="1000">
                <a:solidFill>
                  <a:srgbClr val="1C4588"/>
                </a:solidFill>
                <a:latin typeface="Mada"/>
                <a:ea typeface="Mada"/>
                <a:cs typeface="Mada"/>
                <a:sym typeface="Mada"/>
              </a:rPr>
              <a:t>Stage3</a:t>
            </a:r>
            <a:r>
              <a:rPr lang="en-GB" sz="1000">
                <a:solidFill>
                  <a:srgbClr val="1C4588"/>
                </a:solidFill>
                <a:latin typeface="Mada"/>
                <a:ea typeface="Mada"/>
                <a:cs typeface="Mada"/>
                <a:sym typeface="Mada"/>
              </a:rPr>
              <a:t>. Full thickness skin loss and the wound extends into the tissues beneath the skin, but not through the underlying fascia.</a:t>
            </a:r>
            <a:endParaRPr sz="1000">
              <a:solidFill>
                <a:srgbClr val="1C4588"/>
              </a:solidFill>
              <a:latin typeface="Mada"/>
              <a:ea typeface="Mada"/>
              <a:cs typeface="Mada"/>
              <a:sym typeface="Mada"/>
            </a:endParaRPr>
          </a:p>
          <a:p>
            <a:pPr indent="-158750" lvl="0" marL="0" rtl="0" algn="l">
              <a:spcBef>
                <a:spcPts val="0"/>
              </a:spcBef>
              <a:spcAft>
                <a:spcPts val="0"/>
              </a:spcAft>
              <a:buClr>
                <a:srgbClr val="1C4588"/>
              </a:buClr>
              <a:buSzPts val="1000"/>
              <a:buFont typeface="Mada"/>
              <a:buChar char="●"/>
            </a:pPr>
            <a:r>
              <a:rPr b="1" lang="en-GB" sz="1000">
                <a:solidFill>
                  <a:srgbClr val="1C4588"/>
                </a:solidFill>
                <a:latin typeface="Mada"/>
                <a:ea typeface="Mada"/>
                <a:cs typeface="Mada"/>
                <a:sym typeface="Mada"/>
              </a:rPr>
              <a:t>Stage4.</a:t>
            </a:r>
            <a:r>
              <a:rPr lang="en-GB" sz="1000">
                <a:solidFill>
                  <a:srgbClr val="1C4588"/>
                </a:solidFill>
                <a:latin typeface="Mada"/>
                <a:ea typeface="Mada"/>
                <a:cs typeface="Mada"/>
                <a:sym typeface="Mada"/>
              </a:rPr>
              <a:t> Full thickness skin loss, with very deep pressure sore, reaching into muscle and bone and causing extensive damage to deeper tissues, such as tendons, and joints. </a:t>
            </a:r>
            <a:endParaRPr sz="1000">
              <a:latin typeface="Mada"/>
              <a:ea typeface="Mada"/>
              <a:cs typeface="Mada"/>
              <a:sym typeface="Mada"/>
            </a:endParaRPr>
          </a:p>
        </p:txBody>
      </p:sp>
      <p:sp>
        <p:nvSpPr>
          <p:cNvPr id="949" name="Google Shape;949;p30"/>
          <p:cNvSpPr/>
          <p:nvPr/>
        </p:nvSpPr>
        <p:spPr>
          <a:xfrm>
            <a:off x="4785475" y="4186313"/>
            <a:ext cx="1776900" cy="400200"/>
          </a:xfrm>
          <a:prstGeom prst="roundRect">
            <a:avLst>
              <a:gd fmla="val 50000" name="adj"/>
            </a:avLst>
          </a:prstGeom>
          <a:solidFill>
            <a:srgbClr val="E6F8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950" name="Google Shape;950;p30"/>
          <p:cNvGrpSpPr/>
          <p:nvPr/>
        </p:nvGrpSpPr>
        <p:grpSpPr>
          <a:xfrm>
            <a:off x="4184450" y="4581088"/>
            <a:ext cx="2910813" cy="184800"/>
            <a:chOff x="1619525" y="1693513"/>
            <a:chExt cx="1931400" cy="184800"/>
          </a:xfrm>
        </p:grpSpPr>
        <p:cxnSp>
          <p:nvCxnSpPr>
            <p:cNvPr id="951" name="Google Shape;951;p30"/>
            <p:cNvCxnSpPr/>
            <p:nvPr/>
          </p:nvCxnSpPr>
          <p:spPr>
            <a:xfrm>
              <a:off x="1619525" y="1878200"/>
              <a:ext cx="1931400" cy="0"/>
            </a:xfrm>
            <a:prstGeom prst="straightConnector1">
              <a:avLst/>
            </a:prstGeom>
            <a:noFill/>
            <a:ln cap="flat" cmpd="sng" w="19050">
              <a:solidFill>
                <a:srgbClr val="9DE2DE"/>
              </a:solidFill>
              <a:prstDash val="solid"/>
              <a:round/>
              <a:headEnd len="med" w="med" type="none"/>
              <a:tailEnd len="med" w="med" type="none"/>
            </a:ln>
          </p:spPr>
        </p:cxnSp>
        <p:cxnSp>
          <p:nvCxnSpPr>
            <p:cNvPr id="952" name="Google Shape;952;p30"/>
            <p:cNvCxnSpPr/>
            <p:nvPr/>
          </p:nvCxnSpPr>
          <p:spPr>
            <a:xfrm>
              <a:off x="2585225" y="1693513"/>
              <a:ext cx="0" cy="184800"/>
            </a:xfrm>
            <a:prstGeom prst="straightConnector1">
              <a:avLst/>
            </a:prstGeom>
            <a:noFill/>
            <a:ln cap="flat" cmpd="sng" w="19050">
              <a:solidFill>
                <a:srgbClr val="9DE2DE"/>
              </a:solidFill>
              <a:prstDash val="solid"/>
              <a:round/>
              <a:headEnd len="med" w="med" type="none"/>
              <a:tailEnd len="med" w="med" type="none"/>
            </a:ln>
          </p:spPr>
        </p:cxnSp>
      </p:grpSp>
      <p:sp>
        <p:nvSpPr>
          <p:cNvPr id="953" name="Google Shape;953;p30"/>
          <p:cNvSpPr txBox="1"/>
          <p:nvPr/>
        </p:nvSpPr>
        <p:spPr>
          <a:xfrm>
            <a:off x="4636536" y="4105513"/>
            <a:ext cx="2074800" cy="322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1200">
                <a:solidFill>
                  <a:srgbClr val="006D77"/>
                </a:solidFill>
                <a:latin typeface="Lora"/>
                <a:ea typeface="Lora"/>
                <a:cs typeface="Lora"/>
                <a:sym typeface="Lora"/>
              </a:rPr>
              <a:t>Staging of pressure ulcers</a:t>
            </a:r>
            <a:endParaRPr sz="1200">
              <a:solidFill>
                <a:srgbClr val="006D77"/>
              </a:solidFill>
              <a:latin typeface="Lora"/>
              <a:ea typeface="Lora"/>
              <a:cs typeface="Lora"/>
              <a:sym typeface="Lora"/>
            </a:endParaRPr>
          </a:p>
        </p:txBody>
      </p:sp>
      <p:sp>
        <p:nvSpPr>
          <p:cNvPr id="954" name="Google Shape;954;p30"/>
          <p:cNvSpPr txBox="1"/>
          <p:nvPr/>
        </p:nvSpPr>
        <p:spPr>
          <a:xfrm>
            <a:off x="6661450" y="4170238"/>
            <a:ext cx="467100" cy="338700"/>
          </a:xfrm>
          <a:prstGeom prst="rect">
            <a:avLst/>
          </a:prstGeom>
          <a:noFill/>
          <a:ln cap="flat" cmpd="sng" w="9525">
            <a:solidFill>
              <a:srgbClr val="999999"/>
            </a:solidFill>
            <a:prstDash val="dash"/>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GB" sz="1000">
                <a:solidFill>
                  <a:srgbClr val="999999"/>
                </a:solidFill>
                <a:latin typeface="Mada"/>
                <a:ea typeface="Mada"/>
                <a:cs typeface="Mada"/>
                <a:sym typeface="Mada"/>
              </a:rPr>
              <a:t>Extra </a:t>
            </a:r>
            <a:endParaRPr sz="1000">
              <a:solidFill>
                <a:srgbClr val="999999"/>
              </a:solidFill>
              <a:latin typeface="Mada"/>
              <a:ea typeface="Mada"/>
              <a:cs typeface="Mada"/>
              <a:sym typeface="Mada"/>
            </a:endParaRPr>
          </a:p>
        </p:txBody>
      </p:sp>
      <p:sp>
        <p:nvSpPr>
          <p:cNvPr id="955" name="Google Shape;955;p30"/>
          <p:cNvSpPr txBox="1"/>
          <p:nvPr/>
        </p:nvSpPr>
        <p:spPr>
          <a:xfrm>
            <a:off x="981300" y="3928888"/>
            <a:ext cx="1686300" cy="32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a:solidFill>
                  <a:srgbClr val="1C4588"/>
                </a:solidFill>
                <a:highlight>
                  <a:srgbClr val="EDF9F9"/>
                </a:highlight>
                <a:latin typeface="Lora"/>
                <a:ea typeface="Lora"/>
                <a:cs typeface="Lora"/>
                <a:sym typeface="Lora"/>
              </a:rPr>
              <a:t>Prevention:</a:t>
            </a:r>
            <a:endParaRPr b="1">
              <a:solidFill>
                <a:srgbClr val="1C4588"/>
              </a:solidFill>
              <a:highlight>
                <a:srgbClr val="EDF9F9"/>
              </a:highlight>
              <a:latin typeface="Lora"/>
              <a:ea typeface="Lora"/>
              <a:cs typeface="Lora"/>
              <a:sym typeface="Lora"/>
            </a:endParaRPr>
          </a:p>
          <a:p>
            <a:pPr indent="0" lvl="0" marL="0" rtl="0" algn="l">
              <a:spcBef>
                <a:spcPts val="0"/>
              </a:spcBef>
              <a:spcAft>
                <a:spcPts val="0"/>
              </a:spcAft>
              <a:buNone/>
            </a:pPr>
            <a:r>
              <a:t/>
            </a:r>
            <a:endParaRPr b="1">
              <a:solidFill>
                <a:srgbClr val="006D77"/>
              </a:solidFill>
              <a:highlight>
                <a:srgbClr val="EDF9F9"/>
              </a:highlight>
              <a:latin typeface="Lora"/>
              <a:ea typeface="Lora"/>
              <a:cs typeface="Lora"/>
              <a:sym typeface="Lora"/>
            </a:endParaRPr>
          </a:p>
          <a:p>
            <a:pPr indent="0" lvl="0" marL="0" rtl="0" algn="l">
              <a:spcBef>
                <a:spcPts val="0"/>
              </a:spcBef>
              <a:spcAft>
                <a:spcPts val="0"/>
              </a:spcAft>
              <a:buNone/>
            </a:pPr>
            <a:r>
              <a:t/>
            </a:r>
            <a:endParaRPr b="1">
              <a:solidFill>
                <a:srgbClr val="006D77"/>
              </a:solidFill>
              <a:highlight>
                <a:srgbClr val="EDF9F9"/>
              </a:highlight>
              <a:latin typeface="Lora"/>
              <a:ea typeface="Lora"/>
              <a:cs typeface="Lora"/>
              <a:sym typeface="Lora"/>
            </a:endParaRPr>
          </a:p>
        </p:txBody>
      </p:sp>
      <p:sp>
        <p:nvSpPr>
          <p:cNvPr id="956" name="Google Shape;956;p30"/>
          <p:cNvSpPr/>
          <p:nvPr/>
        </p:nvSpPr>
        <p:spPr>
          <a:xfrm>
            <a:off x="158013" y="3776488"/>
            <a:ext cx="835200" cy="761700"/>
          </a:xfrm>
          <a:prstGeom prst="roundRect">
            <a:avLst>
              <a:gd fmla="val 16667" name="adj"/>
            </a:avLst>
          </a:prstGeom>
          <a:solidFill>
            <a:srgbClr val="EDF9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7" name="Google Shape;957;p30"/>
          <p:cNvSpPr txBox="1"/>
          <p:nvPr/>
        </p:nvSpPr>
        <p:spPr>
          <a:xfrm>
            <a:off x="981300" y="7123725"/>
            <a:ext cx="1686300" cy="32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a:solidFill>
                  <a:srgbClr val="1C4588"/>
                </a:solidFill>
                <a:highlight>
                  <a:srgbClr val="EDF9F9"/>
                </a:highlight>
                <a:latin typeface="Lora"/>
                <a:ea typeface="Lora"/>
                <a:cs typeface="Lora"/>
                <a:sym typeface="Lora"/>
              </a:rPr>
              <a:t>Treatment: </a:t>
            </a:r>
            <a:endParaRPr b="1">
              <a:solidFill>
                <a:srgbClr val="1C4588"/>
              </a:solidFill>
              <a:highlight>
                <a:srgbClr val="EDF9F9"/>
              </a:highlight>
              <a:latin typeface="Lora"/>
              <a:ea typeface="Lora"/>
              <a:cs typeface="Lora"/>
              <a:sym typeface="Lora"/>
            </a:endParaRPr>
          </a:p>
          <a:p>
            <a:pPr indent="0" lvl="0" marL="0" rtl="0" algn="l">
              <a:spcBef>
                <a:spcPts val="0"/>
              </a:spcBef>
              <a:spcAft>
                <a:spcPts val="0"/>
              </a:spcAft>
              <a:buNone/>
            </a:pPr>
            <a:r>
              <a:t/>
            </a:r>
            <a:endParaRPr b="1">
              <a:solidFill>
                <a:srgbClr val="006D77"/>
              </a:solidFill>
              <a:highlight>
                <a:srgbClr val="EDF9F9"/>
              </a:highlight>
              <a:latin typeface="Lora"/>
              <a:ea typeface="Lora"/>
              <a:cs typeface="Lora"/>
              <a:sym typeface="Lora"/>
            </a:endParaRPr>
          </a:p>
          <a:p>
            <a:pPr indent="0" lvl="0" marL="0" rtl="0" algn="l">
              <a:spcBef>
                <a:spcPts val="0"/>
              </a:spcBef>
              <a:spcAft>
                <a:spcPts val="0"/>
              </a:spcAft>
              <a:buNone/>
            </a:pPr>
            <a:r>
              <a:t/>
            </a:r>
            <a:endParaRPr b="1">
              <a:solidFill>
                <a:srgbClr val="006D77"/>
              </a:solidFill>
              <a:highlight>
                <a:srgbClr val="EDF9F9"/>
              </a:highlight>
              <a:latin typeface="Lora"/>
              <a:ea typeface="Lora"/>
              <a:cs typeface="Lora"/>
              <a:sym typeface="Lora"/>
            </a:endParaRPr>
          </a:p>
        </p:txBody>
      </p:sp>
      <p:sp>
        <p:nvSpPr>
          <p:cNvPr id="958" name="Google Shape;958;p30"/>
          <p:cNvSpPr/>
          <p:nvPr/>
        </p:nvSpPr>
        <p:spPr>
          <a:xfrm>
            <a:off x="158013" y="6971325"/>
            <a:ext cx="835200" cy="761700"/>
          </a:xfrm>
          <a:prstGeom prst="roundRect">
            <a:avLst>
              <a:gd fmla="val 16667" name="adj"/>
            </a:avLst>
          </a:prstGeom>
          <a:solidFill>
            <a:srgbClr val="EDF9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9" name="Google Shape;959;p30"/>
          <p:cNvSpPr/>
          <p:nvPr/>
        </p:nvSpPr>
        <p:spPr>
          <a:xfrm>
            <a:off x="184219" y="7890942"/>
            <a:ext cx="231900" cy="231900"/>
          </a:xfrm>
          <a:prstGeom prst="ellipse">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0" name="Google Shape;960;p30"/>
          <p:cNvSpPr/>
          <p:nvPr/>
        </p:nvSpPr>
        <p:spPr>
          <a:xfrm>
            <a:off x="184219" y="8794567"/>
            <a:ext cx="231900" cy="231900"/>
          </a:xfrm>
          <a:prstGeom prst="ellipse">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1" name="Google Shape;961;p30"/>
          <p:cNvSpPr/>
          <p:nvPr/>
        </p:nvSpPr>
        <p:spPr>
          <a:xfrm>
            <a:off x="184219" y="9698192"/>
            <a:ext cx="231900" cy="231900"/>
          </a:xfrm>
          <a:prstGeom prst="ellipse">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962" name="Google Shape;962;p30"/>
          <p:cNvCxnSpPr>
            <a:stCxn id="959" idx="4"/>
            <a:endCxn id="960" idx="0"/>
          </p:cNvCxnSpPr>
          <p:nvPr/>
        </p:nvCxnSpPr>
        <p:spPr>
          <a:xfrm>
            <a:off x="300169" y="8122842"/>
            <a:ext cx="0" cy="671700"/>
          </a:xfrm>
          <a:prstGeom prst="straightConnector1">
            <a:avLst/>
          </a:prstGeom>
          <a:noFill/>
          <a:ln cap="flat" cmpd="sng" w="19050">
            <a:solidFill>
              <a:srgbClr val="F9BDA5"/>
            </a:solidFill>
            <a:prstDash val="dash"/>
            <a:round/>
            <a:headEnd len="med" w="med" type="none"/>
            <a:tailEnd len="med" w="med" type="none"/>
          </a:ln>
        </p:spPr>
      </p:cxnSp>
      <p:cxnSp>
        <p:nvCxnSpPr>
          <p:cNvPr id="963" name="Google Shape;963;p30"/>
          <p:cNvCxnSpPr>
            <a:stCxn id="960" idx="4"/>
            <a:endCxn id="961" idx="0"/>
          </p:cNvCxnSpPr>
          <p:nvPr/>
        </p:nvCxnSpPr>
        <p:spPr>
          <a:xfrm>
            <a:off x="300169" y="9026467"/>
            <a:ext cx="0" cy="671700"/>
          </a:xfrm>
          <a:prstGeom prst="straightConnector1">
            <a:avLst/>
          </a:prstGeom>
          <a:noFill/>
          <a:ln cap="flat" cmpd="sng" w="19050">
            <a:solidFill>
              <a:srgbClr val="F9BDA5"/>
            </a:solidFill>
            <a:prstDash val="dash"/>
            <a:round/>
            <a:headEnd len="med" w="med" type="none"/>
            <a:tailEnd len="med" w="med" type="none"/>
          </a:ln>
        </p:spPr>
      </p:cxnSp>
      <p:sp>
        <p:nvSpPr>
          <p:cNvPr id="964" name="Google Shape;964;p30"/>
          <p:cNvSpPr/>
          <p:nvPr/>
        </p:nvSpPr>
        <p:spPr>
          <a:xfrm>
            <a:off x="2726219" y="7834517"/>
            <a:ext cx="231900" cy="231900"/>
          </a:xfrm>
          <a:prstGeom prst="ellipse">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5" name="Google Shape;965;p30"/>
          <p:cNvSpPr/>
          <p:nvPr/>
        </p:nvSpPr>
        <p:spPr>
          <a:xfrm>
            <a:off x="2727219" y="8506230"/>
            <a:ext cx="231900" cy="231900"/>
          </a:xfrm>
          <a:prstGeom prst="ellipse">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966" name="Google Shape;966;p30"/>
          <p:cNvCxnSpPr>
            <a:stCxn id="964" idx="4"/>
            <a:endCxn id="965" idx="0"/>
          </p:cNvCxnSpPr>
          <p:nvPr/>
        </p:nvCxnSpPr>
        <p:spPr>
          <a:xfrm>
            <a:off x="2842169" y="8066417"/>
            <a:ext cx="900" cy="439800"/>
          </a:xfrm>
          <a:prstGeom prst="straightConnector1">
            <a:avLst/>
          </a:prstGeom>
          <a:noFill/>
          <a:ln cap="flat" cmpd="sng" w="19050">
            <a:solidFill>
              <a:srgbClr val="F9BDA5"/>
            </a:solidFill>
            <a:prstDash val="dash"/>
            <a:round/>
            <a:headEnd len="med" w="med" type="none"/>
            <a:tailEnd len="med" w="med" type="none"/>
          </a:ln>
        </p:spPr>
      </p:cxnSp>
      <p:sp>
        <p:nvSpPr>
          <p:cNvPr id="967" name="Google Shape;967;p30"/>
          <p:cNvSpPr/>
          <p:nvPr/>
        </p:nvSpPr>
        <p:spPr>
          <a:xfrm>
            <a:off x="5268219" y="7818742"/>
            <a:ext cx="231900" cy="231900"/>
          </a:xfrm>
          <a:prstGeom prst="ellipse">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8" name="Google Shape;968;p30"/>
          <p:cNvSpPr/>
          <p:nvPr/>
        </p:nvSpPr>
        <p:spPr>
          <a:xfrm>
            <a:off x="5268219" y="9325767"/>
            <a:ext cx="231900" cy="231900"/>
          </a:xfrm>
          <a:prstGeom prst="ellipse">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969" name="Google Shape;969;p30"/>
          <p:cNvCxnSpPr>
            <a:stCxn id="967" idx="4"/>
            <a:endCxn id="968" idx="0"/>
          </p:cNvCxnSpPr>
          <p:nvPr/>
        </p:nvCxnSpPr>
        <p:spPr>
          <a:xfrm>
            <a:off x="5384169" y="8050642"/>
            <a:ext cx="0" cy="1275000"/>
          </a:xfrm>
          <a:prstGeom prst="straightConnector1">
            <a:avLst/>
          </a:prstGeom>
          <a:noFill/>
          <a:ln cap="flat" cmpd="sng" w="19050">
            <a:solidFill>
              <a:srgbClr val="F9BDA5"/>
            </a:solidFill>
            <a:prstDash val="dash"/>
            <a:round/>
            <a:headEnd len="med" w="med" type="none"/>
            <a:tailEnd len="med" w="med" type="none"/>
          </a:ln>
        </p:spPr>
      </p:cxnSp>
      <p:sp>
        <p:nvSpPr>
          <p:cNvPr id="970" name="Google Shape;970;p30"/>
          <p:cNvSpPr txBox="1"/>
          <p:nvPr/>
        </p:nvSpPr>
        <p:spPr>
          <a:xfrm>
            <a:off x="405750" y="7785775"/>
            <a:ext cx="2332800" cy="502200"/>
          </a:xfrm>
          <a:prstGeom prst="rect">
            <a:avLst/>
          </a:prstGeom>
          <a:noFill/>
          <a:ln>
            <a:noFill/>
          </a:ln>
        </p:spPr>
        <p:txBody>
          <a:bodyPr anchorCtr="0" anchor="t" bIns="91425" lIns="91425" spcFirstLastPara="1" rIns="91425" wrap="square" tIns="91425">
            <a:spAutoFit/>
          </a:bodyPr>
          <a:lstStyle/>
          <a:p>
            <a:pPr indent="-85725" lvl="0" marL="89999" rtl="0" algn="l">
              <a:spcBef>
                <a:spcPts val="0"/>
              </a:spcBef>
              <a:spcAft>
                <a:spcPts val="0"/>
              </a:spcAft>
              <a:buClr>
                <a:srgbClr val="1C4588"/>
              </a:buClr>
              <a:buSzPts val="1200"/>
              <a:buFont typeface="Mada"/>
              <a:buChar char="●"/>
            </a:pPr>
            <a:r>
              <a:rPr lang="en-GB" sz="1200">
                <a:solidFill>
                  <a:srgbClr val="1C4588"/>
                </a:solidFill>
                <a:latin typeface="Mada"/>
                <a:ea typeface="Mada"/>
                <a:cs typeface="Mada"/>
                <a:sym typeface="Mada"/>
              </a:rPr>
              <a:t>Nutrition optimization.</a:t>
            </a:r>
            <a:endParaRPr sz="1200">
              <a:solidFill>
                <a:srgbClr val="1C4588"/>
              </a:solidFill>
              <a:latin typeface="Mada"/>
              <a:ea typeface="Mada"/>
              <a:cs typeface="Mada"/>
              <a:sym typeface="Mada"/>
            </a:endParaRPr>
          </a:p>
          <a:p>
            <a:pPr indent="0" lvl="0" marL="0" rtl="0" algn="l">
              <a:spcBef>
                <a:spcPts val="0"/>
              </a:spcBef>
              <a:spcAft>
                <a:spcPts val="0"/>
              </a:spcAft>
              <a:buNone/>
            </a:pPr>
            <a:r>
              <a:t/>
            </a:r>
            <a:endParaRPr sz="900">
              <a:latin typeface="Mada"/>
              <a:ea typeface="Mada"/>
              <a:cs typeface="Mada"/>
              <a:sym typeface="Mada"/>
            </a:endParaRPr>
          </a:p>
        </p:txBody>
      </p:sp>
      <p:sp>
        <p:nvSpPr>
          <p:cNvPr id="971" name="Google Shape;971;p30"/>
          <p:cNvSpPr txBox="1"/>
          <p:nvPr/>
        </p:nvSpPr>
        <p:spPr>
          <a:xfrm>
            <a:off x="405750" y="8623975"/>
            <a:ext cx="2332800" cy="708000"/>
          </a:xfrm>
          <a:prstGeom prst="rect">
            <a:avLst/>
          </a:prstGeom>
          <a:noFill/>
          <a:ln>
            <a:noFill/>
          </a:ln>
        </p:spPr>
        <p:txBody>
          <a:bodyPr anchorCtr="0" anchor="t" bIns="91425" lIns="91425" spcFirstLastPara="1" rIns="91425" wrap="square" tIns="91425">
            <a:spAutoFit/>
          </a:bodyPr>
          <a:lstStyle/>
          <a:p>
            <a:pPr indent="-171450" lvl="0" marL="179999" rtl="0" algn="l">
              <a:spcBef>
                <a:spcPts val="0"/>
              </a:spcBef>
              <a:spcAft>
                <a:spcPts val="0"/>
              </a:spcAft>
              <a:buClr>
                <a:srgbClr val="1C4588"/>
              </a:buClr>
              <a:buSzPts val="1200"/>
              <a:buFont typeface="Mada"/>
              <a:buChar char="●"/>
            </a:pPr>
            <a:r>
              <a:rPr lang="en-GB" sz="1200">
                <a:solidFill>
                  <a:srgbClr val="1C4588"/>
                </a:solidFill>
                <a:latin typeface="Mada"/>
                <a:ea typeface="Mada"/>
                <a:cs typeface="Mada"/>
                <a:sym typeface="Mada"/>
              </a:rPr>
              <a:t>Antibiotics therapy when there is evidence of infection.</a:t>
            </a:r>
            <a:endParaRPr sz="1200">
              <a:solidFill>
                <a:srgbClr val="1C4588"/>
              </a:solidFill>
              <a:latin typeface="Mada"/>
              <a:ea typeface="Mada"/>
              <a:cs typeface="Mada"/>
              <a:sym typeface="Mada"/>
            </a:endParaRPr>
          </a:p>
          <a:p>
            <a:pPr indent="0" lvl="0" marL="0" rtl="0" algn="l">
              <a:spcBef>
                <a:spcPts val="0"/>
              </a:spcBef>
              <a:spcAft>
                <a:spcPts val="0"/>
              </a:spcAft>
              <a:buNone/>
            </a:pPr>
            <a:r>
              <a:t/>
            </a:r>
            <a:endParaRPr sz="1000">
              <a:latin typeface="Mada"/>
              <a:ea typeface="Mada"/>
              <a:cs typeface="Mada"/>
              <a:sym typeface="Mada"/>
            </a:endParaRPr>
          </a:p>
        </p:txBody>
      </p:sp>
      <p:sp>
        <p:nvSpPr>
          <p:cNvPr id="972" name="Google Shape;972;p30"/>
          <p:cNvSpPr txBox="1"/>
          <p:nvPr/>
        </p:nvSpPr>
        <p:spPr>
          <a:xfrm>
            <a:off x="405750" y="9462175"/>
            <a:ext cx="2332800" cy="923400"/>
          </a:xfrm>
          <a:prstGeom prst="rect">
            <a:avLst/>
          </a:prstGeom>
          <a:noFill/>
          <a:ln>
            <a:noFill/>
          </a:ln>
        </p:spPr>
        <p:txBody>
          <a:bodyPr anchorCtr="0" anchor="t" bIns="91425" lIns="91425" spcFirstLastPara="1" rIns="91425" wrap="square" tIns="91425">
            <a:spAutoFit/>
          </a:bodyPr>
          <a:lstStyle/>
          <a:p>
            <a:pPr indent="-171450" lvl="0" marL="179999" rtl="0" algn="l">
              <a:spcBef>
                <a:spcPts val="0"/>
              </a:spcBef>
              <a:spcAft>
                <a:spcPts val="0"/>
              </a:spcAft>
              <a:buClr>
                <a:srgbClr val="1C4588"/>
              </a:buClr>
              <a:buSzPts val="1200"/>
              <a:buFont typeface="Mada"/>
              <a:buChar char="●"/>
            </a:pPr>
            <a:r>
              <a:rPr lang="en-GB" sz="1200">
                <a:solidFill>
                  <a:srgbClr val="1C4588"/>
                </a:solidFill>
                <a:latin typeface="Mada"/>
                <a:ea typeface="Mada"/>
                <a:cs typeface="Mada"/>
                <a:sym typeface="Mada"/>
              </a:rPr>
              <a:t>Adequate debridement and excision of devitalized tissues and sloughs.</a:t>
            </a:r>
            <a:endParaRPr sz="1200">
              <a:solidFill>
                <a:srgbClr val="1C4588"/>
              </a:solidFill>
              <a:latin typeface="Mada"/>
              <a:ea typeface="Mada"/>
              <a:cs typeface="Mada"/>
              <a:sym typeface="Mada"/>
            </a:endParaRPr>
          </a:p>
          <a:p>
            <a:pPr indent="0" lvl="0" marL="0" rtl="0" algn="l">
              <a:spcBef>
                <a:spcPts val="0"/>
              </a:spcBef>
              <a:spcAft>
                <a:spcPts val="0"/>
              </a:spcAft>
              <a:buNone/>
            </a:pPr>
            <a:r>
              <a:t/>
            </a:r>
            <a:endParaRPr sz="1200">
              <a:latin typeface="Mada"/>
              <a:ea typeface="Mada"/>
              <a:cs typeface="Mada"/>
              <a:sym typeface="Mada"/>
            </a:endParaRPr>
          </a:p>
        </p:txBody>
      </p:sp>
      <p:sp>
        <p:nvSpPr>
          <p:cNvPr id="973" name="Google Shape;973;p30"/>
          <p:cNvSpPr txBox="1"/>
          <p:nvPr/>
        </p:nvSpPr>
        <p:spPr>
          <a:xfrm>
            <a:off x="2995325" y="7729350"/>
            <a:ext cx="2332800" cy="554100"/>
          </a:xfrm>
          <a:prstGeom prst="rect">
            <a:avLst/>
          </a:prstGeom>
          <a:noFill/>
          <a:ln>
            <a:noFill/>
          </a:ln>
        </p:spPr>
        <p:txBody>
          <a:bodyPr anchorCtr="0" anchor="t" bIns="91425" lIns="91425" spcFirstLastPara="1" rIns="91425" wrap="square" tIns="91425">
            <a:spAutoFit/>
          </a:bodyPr>
          <a:lstStyle/>
          <a:p>
            <a:pPr indent="-171450" lvl="0" marL="89999" rtl="0" algn="l">
              <a:spcBef>
                <a:spcPts val="0"/>
              </a:spcBef>
              <a:spcAft>
                <a:spcPts val="0"/>
              </a:spcAft>
              <a:buClr>
                <a:srgbClr val="1C4588"/>
              </a:buClr>
              <a:buSzPts val="1200"/>
              <a:buFont typeface="Mada"/>
              <a:buChar char="●"/>
            </a:pPr>
            <a:r>
              <a:rPr lang="en-GB" sz="1200">
                <a:solidFill>
                  <a:srgbClr val="1C4588"/>
                </a:solidFill>
                <a:latin typeface="Mada"/>
                <a:ea typeface="Mada"/>
                <a:cs typeface="Mada"/>
                <a:sym typeface="Mada"/>
              </a:rPr>
              <a:t>Drainage of any collection.</a:t>
            </a:r>
            <a:endParaRPr sz="1200">
              <a:solidFill>
                <a:srgbClr val="1C4588"/>
              </a:solidFill>
              <a:latin typeface="Mada"/>
              <a:ea typeface="Mada"/>
              <a:cs typeface="Mada"/>
              <a:sym typeface="Mada"/>
            </a:endParaRPr>
          </a:p>
          <a:p>
            <a:pPr indent="0" lvl="0" marL="0" rtl="0" algn="l">
              <a:spcBef>
                <a:spcPts val="0"/>
              </a:spcBef>
              <a:spcAft>
                <a:spcPts val="0"/>
              </a:spcAft>
              <a:buNone/>
            </a:pPr>
            <a:r>
              <a:t/>
            </a:r>
            <a:endParaRPr sz="1200">
              <a:solidFill>
                <a:srgbClr val="1C4588"/>
              </a:solidFill>
              <a:latin typeface="Mada"/>
              <a:ea typeface="Mada"/>
              <a:cs typeface="Mada"/>
              <a:sym typeface="Mada"/>
            </a:endParaRPr>
          </a:p>
        </p:txBody>
      </p:sp>
      <p:sp>
        <p:nvSpPr>
          <p:cNvPr id="974" name="Google Shape;974;p30"/>
          <p:cNvSpPr txBox="1"/>
          <p:nvPr/>
        </p:nvSpPr>
        <p:spPr>
          <a:xfrm>
            <a:off x="2997300" y="8340775"/>
            <a:ext cx="2366400" cy="2216400"/>
          </a:xfrm>
          <a:prstGeom prst="rect">
            <a:avLst/>
          </a:prstGeom>
          <a:noFill/>
          <a:ln>
            <a:noFill/>
          </a:ln>
        </p:spPr>
        <p:txBody>
          <a:bodyPr anchorCtr="0" anchor="t" bIns="91425" lIns="91425" spcFirstLastPara="1" rIns="91425" wrap="square" tIns="91425">
            <a:noAutofit/>
          </a:bodyPr>
          <a:lstStyle/>
          <a:p>
            <a:pPr indent="-165100" lvl="0" marL="89999" rtl="0" algn="l">
              <a:spcBef>
                <a:spcPts val="0"/>
              </a:spcBef>
              <a:spcAft>
                <a:spcPts val="0"/>
              </a:spcAft>
              <a:buClr>
                <a:srgbClr val="1C4588"/>
              </a:buClr>
              <a:buSzPts val="1100"/>
              <a:buFont typeface="Mada"/>
              <a:buChar char="●"/>
            </a:pPr>
            <a:r>
              <a:rPr lang="en-GB" sz="1100">
                <a:solidFill>
                  <a:srgbClr val="1C4588"/>
                </a:solidFill>
                <a:latin typeface="Mada"/>
                <a:ea typeface="Mada"/>
                <a:cs typeface="Mada"/>
                <a:sym typeface="Mada"/>
              </a:rPr>
              <a:t>Negative pressure vacuum-assisted closure (VAC) may enhance the closure of the ulcer (porous sponge packed into the wound connected to negative pressure). The negative pressure will stimulate wound closure, promote drainage, and provide a moist wound environment which is favorable for the growth of granulation tissue.</a:t>
            </a:r>
            <a:endParaRPr sz="1100">
              <a:solidFill>
                <a:srgbClr val="1C4588"/>
              </a:solidFill>
              <a:latin typeface="Mada"/>
              <a:ea typeface="Mada"/>
              <a:cs typeface="Mada"/>
              <a:sym typeface="Mada"/>
            </a:endParaRPr>
          </a:p>
          <a:p>
            <a:pPr indent="0" lvl="0" marL="89999" rtl="0" algn="l">
              <a:spcBef>
                <a:spcPts val="0"/>
              </a:spcBef>
              <a:spcAft>
                <a:spcPts val="0"/>
              </a:spcAft>
              <a:buNone/>
            </a:pPr>
            <a:r>
              <a:t/>
            </a:r>
            <a:endParaRPr sz="1100">
              <a:latin typeface="Mada"/>
              <a:ea typeface="Mada"/>
              <a:cs typeface="Mada"/>
              <a:sym typeface="Mada"/>
            </a:endParaRPr>
          </a:p>
        </p:txBody>
      </p:sp>
      <p:sp>
        <p:nvSpPr>
          <p:cNvPr id="975" name="Google Shape;975;p30"/>
          <p:cNvSpPr txBox="1"/>
          <p:nvPr/>
        </p:nvSpPr>
        <p:spPr>
          <a:xfrm>
            <a:off x="5639050" y="7729350"/>
            <a:ext cx="1777200" cy="1293000"/>
          </a:xfrm>
          <a:prstGeom prst="rect">
            <a:avLst/>
          </a:prstGeom>
          <a:noFill/>
          <a:ln>
            <a:noFill/>
          </a:ln>
        </p:spPr>
        <p:txBody>
          <a:bodyPr anchorCtr="0" anchor="t" bIns="91425" lIns="91425" spcFirstLastPara="1" rIns="91425" wrap="square" tIns="91425">
            <a:spAutoFit/>
          </a:bodyPr>
          <a:lstStyle/>
          <a:p>
            <a:pPr indent="-171450" lvl="0" marL="0" rtl="0" algn="l">
              <a:spcBef>
                <a:spcPts val="0"/>
              </a:spcBef>
              <a:spcAft>
                <a:spcPts val="0"/>
              </a:spcAft>
              <a:buClr>
                <a:srgbClr val="1C4588"/>
              </a:buClr>
              <a:buSzPts val="1200"/>
              <a:buFont typeface="Mada"/>
              <a:buChar char="●"/>
            </a:pPr>
            <a:r>
              <a:rPr lang="en-GB" sz="1200">
                <a:solidFill>
                  <a:srgbClr val="1C4588"/>
                </a:solidFill>
                <a:latin typeface="Mada"/>
                <a:ea typeface="Mada"/>
                <a:cs typeface="Mada"/>
                <a:sym typeface="Mada"/>
              </a:rPr>
              <a:t>Fecal diversion stoma is indicated when the ulcer is recurrently contaminated by fecal materials.</a:t>
            </a:r>
            <a:endParaRPr sz="1200">
              <a:solidFill>
                <a:srgbClr val="1C4588"/>
              </a:solidFill>
              <a:latin typeface="Mada"/>
              <a:ea typeface="Mada"/>
              <a:cs typeface="Mada"/>
              <a:sym typeface="Mada"/>
            </a:endParaRPr>
          </a:p>
          <a:p>
            <a:pPr indent="0" lvl="0" marL="0" rtl="0" algn="l">
              <a:spcBef>
                <a:spcPts val="0"/>
              </a:spcBef>
              <a:spcAft>
                <a:spcPts val="0"/>
              </a:spcAft>
              <a:buNone/>
            </a:pPr>
            <a:r>
              <a:t/>
            </a:r>
            <a:endParaRPr sz="1200">
              <a:latin typeface="Mada"/>
              <a:ea typeface="Mada"/>
              <a:cs typeface="Mada"/>
              <a:sym typeface="Mada"/>
            </a:endParaRPr>
          </a:p>
        </p:txBody>
      </p:sp>
      <p:sp>
        <p:nvSpPr>
          <p:cNvPr id="976" name="Google Shape;976;p30"/>
          <p:cNvSpPr txBox="1"/>
          <p:nvPr/>
        </p:nvSpPr>
        <p:spPr>
          <a:xfrm>
            <a:off x="5639050" y="9164225"/>
            <a:ext cx="1823400" cy="1293000"/>
          </a:xfrm>
          <a:prstGeom prst="rect">
            <a:avLst/>
          </a:prstGeom>
          <a:noFill/>
          <a:ln>
            <a:noFill/>
          </a:ln>
        </p:spPr>
        <p:txBody>
          <a:bodyPr anchorCtr="0" anchor="t" bIns="91425" lIns="91425" spcFirstLastPara="1" rIns="91425" wrap="square" tIns="91425">
            <a:spAutoFit/>
          </a:bodyPr>
          <a:lstStyle/>
          <a:p>
            <a:pPr indent="-171450" lvl="0" marL="89999" rtl="0" algn="l">
              <a:spcBef>
                <a:spcPts val="0"/>
              </a:spcBef>
              <a:spcAft>
                <a:spcPts val="0"/>
              </a:spcAft>
              <a:buClr>
                <a:srgbClr val="1C4588"/>
              </a:buClr>
              <a:buSzPts val="1200"/>
              <a:buFont typeface="Mada"/>
              <a:buChar char="●"/>
            </a:pPr>
            <a:r>
              <a:rPr lang="en-GB" sz="1200">
                <a:solidFill>
                  <a:srgbClr val="1C4588"/>
                </a:solidFill>
                <a:latin typeface="Mada"/>
                <a:ea typeface="Mada"/>
                <a:cs typeface="Mada"/>
                <a:sym typeface="Mada"/>
              </a:rPr>
              <a:t>Large skin flap with intact blood supply and sensation is the best cover when the ulcer is clean and ready for grafting.</a:t>
            </a:r>
            <a:endParaRPr sz="1200">
              <a:latin typeface="Mada"/>
              <a:ea typeface="Mada"/>
              <a:cs typeface="Mada"/>
              <a:sym typeface="Mada"/>
            </a:endParaRPr>
          </a:p>
        </p:txBody>
      </p:sp>
      <p:pic>
        <p:nvPicPr>
          <p:cNvPr id="977" name="Google Shape;977;p30"/>
          <p:cNvPicPr preferRelativeResize="0"/>
          <p:nvPr/>
        </p:nvPicPr>
        <p:blipFill>
          <a:blip r:embed="rId3">
            <a:alphaModFix/>
          </a:blip>
          <a:stretch>
            <a:fillRect/>
          </a:stretch>
        </p:blipFill>
        <p:spPr>
          <a:xfrm>
            <a:off x="3258525" y="2379003"/>
            <a:ext cx="708000" cy="708000"/>
          </a:xfrm>
          <a:prstGeom prst="rect">
            <a:avLst/>
          </a:prstGeom>
          <a:noFill/>
          <a:ln>
            <a:noFill/>
          </a:ln>
        </p:spPr>
      </p:pic>
      <p:pic>
        <p:nvPicPr>
          <p:cNvPr id="978" name="Google Shape;978;p30"/>
          <p:cNvPicPr preferRelativeResize="0"/>
          <p:nvPr/>
        </p:nvPicPr>
        <p:blipFill>
          <a:blip r:embed="rId4">
            <a:alphaModFix/>
          </a:blip>
          <a:stretch>
            <a:fillRect/>
          </a:stretch>
        </p:blipFill>
        <p:spPr>
          <a:xfrm>
            <a:off x="288075" y="7010275"/>
            <a:ext cx="575100" cy="575100"/>
          </a:xfrm>
          <a:prstGeom prst="rect">
            <a:avLst/>
          </a:prstGeom>
          <a:noFill/>
          <a:ln>
            <a:noFill/>
          </a:ln>
        </p:spPr>
      </p:pic>
      <p:pic>
        <p:nvPicPr>
          <p:cNvPr id="979" name="Google Shape;979;p30"/>
          <p:cNvPicPr preferRelativeResize="0"/>
          <p:nvPr/>
        </p:nvPicPr>
        <p:blipFill>
          <a:blip r:embed="rId5">
            <a:alphaModFix/>
          </a:blip>
          <a:stretch>
            <a:fillRect/>
          </a:stretch>
        </p:blipFill>
        <p:spPr>
          <a:xfrm>
            <a:off x="293975" y="3860012"/>
            <a:ext cx="575100" cy="5751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3" name="Shape 983"/>
        <p:cNvGrpSpPr/>
        <p:nvPr/>
      </p:nvGrpSpPr>
      <p:grpSpPr>
        <a:xfrm>
          <a:off x="0" y="0"/>
          <a:ext cx="0" cy="0"/>
          <a:chOff x="0" y="0"/>
          <a:chExt cx="0" cy="0"/>
        </a:xfrm>
      </p:grpSpPr>
      <p:sp>
        <p:nvSpPr>
          <p:cNvPr id="984" name="Google Shape;984;p31"/>
          <p:cNvSpPr/>
          <p:nvPr/>
        </p:nvSpPr>
        <p:spPr>
          <a:xfrm rot="10800000">
            <a:off x="75" y="-9525"/>
            <a:ext cx="7589400" cy="192300"/>
          </a:xfrm>
          <a:prstGeom prst="round2SameRect">
            <a:avLst>
              <a:gd fmla="val 50000" name="adj1"/>
              <a:gd fmla="val 0" name="adj2"/>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985" name="Google Shape;985;p31"/>
          <p:cNvCxnSpPr/>
          <p:nvPr/>
        </p:nvCxnSpPr>
        <p:spPr>
          <a:xfrm>
            <a:off x="1601311" y="802732"/>
            <a:ext cx="4536000" cy="3600"/>
          </a:xfrm>
          <a:prstGeom prst="straightConnector1">
            <a:avLst/>
          </a:prstGeom>
          <a:noFill/>
          <a:ln cap="flat" cmpd="sng" w="19050">
            <a:solidFill>
              <a:srgbClr val="83C5BE"/>
            </a:solidFill>
            <a:prstDash val="solid"/>
            <a:round/>
            <a:headEnd len="med" w="med" type="oval"/>
            <a:tailEnd len="med" w="med" type="oval"/>
          </a:ln>
        </p:spPr>
      </p:cxnSp>
      <p:sp>
        <p:nvSpPr>
          <p:cNvPr id="986" name="Google Shape;986;p31"/>
          <p:cNvSpPr txBox="1"/>
          <p:nvPr/>
        </p:nvSpPr>
        <p:spPr>
          <a:xfrm>
            <a:off x="1095673" y="325407"/>
            <a:ext cx="5525700" cy="389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2200">
                <a:solidFill>
                  <a:srgbClr val="006D77"/>
                </a:solidFill>
                <a:latin typeface="Lora"/>
                <a:ea typeface="Lora"/>
                <a:cs typeface="Lora"/>
                <a:sym typeface="Lora"/>
              </a:rPr>
              <a:t>Chronic wounds</a:t>
            </a:r>
            <a:endParaRPr sz="2200"/>
          </a:p>
        </p:txBody>
      </p:sp>
      <p:sp>
        <p:nvSpPr>
          <p:cNvPr id="987" name="Google Shape;987;p31"/>
          <p:cNvSpPr txBox="1"/>
          <p:nvPr/>
        </p:nvSpPr>
        <p:spPr>
          <a:xfrm>
            <a:off x="651431" y="894550"/>
            <a:ext cx="20748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800">
                <a:solidFill>
                  <a:srgbClr val="1C4588"/>
                </a:solidFill>
                <a:highlight>
                  <a:srgbClr val="EDF9F9"/>
                </a:highlight>
                <a:latin typeface="Lora"/>
                <a:ea typeface="Lora"/>
                <a:cs typeface="Lora"/>
                <a:sym typeface="Lora"/>
              </a:rPr>
              <a:t>Venous ulcer</a:t>
            </a:r>
            <a:endParaRPr b="1" sz="1800">
              <a:solidFill>
                <a:srgbClr val="1C4588"/>
              </a:solidFill>
              <a:highlight>
                <a:srgbClr val="EDF9F9"/>
              </a:highlight>
              <a:latin typeface="Lora"/>
              <a:ea typeface="Lora"/>
              <a:cs typeface="Lora"/>
              <a:sym typeface="Lora"/>
            </a:endParaRPr>
          </a:p>
        </p:txBody>
      </p:sp>
      <p:grpSp>
        <p:nvGrpSpPr>
          <p:cNvPr id="988" name="Google Shape;988;p31"/>
          <p:cNvGrpSpPr/>
          <p:nvPr/>
        </p:nvGrpSpPr>
        <p:grpSpPr>
          <a:xfrm>
            <a:off x="184231" y="894540"/>
            <a:ext cx="467181" cy="476434"/>
            <a:chOff x="2410712" y="2415450"/>
            <a:chExt cx="312600" cy="312600"/>
          </a:xfrm>
        </p:grpSpPr>
        <p:sp>
          <p:nvSpPr>
            <p:cNvPr id="989" name="Google Shape;989;p31"/>
            <p:cNvSpPr/>
            <p:nvPr/>
          </p:nvSpPr>
          <p:spPr>
            <a:xfrm>
              <a:off x="2410712" y="2415450"/>
              <a:ext cx="312600" cy="312600"/>
            </a:xfrm>
            <a:prstGeom prst="ellipse">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0" name="Google Shape;990;p31"/>
            <p:cNvSpPr/>
            <p:nvPr/>
          </p:nvSpPr>
          <p:spPr>
            <a:xfrm>
              <a:off x="2516612" y="2509951"/>
              <a:ext cx="100800" cy="123600"/>
            </a:xfrm>
            <a:prstGeom prst="chevron">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91" name="Google Shape;991;p31"/>
          <p:cNvSpPr txBox="1"/>
          <p:nvPr/>
        </p:nvSpPr>
        <p:spPr>
          <a:xfrm>
            <a:off x="-7898600" y="802725"/>
            <a:ext cx="7360200" cy="7511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a:solidFill>
                  <a:srgbClr val="1C4588"/>
                </a:solidFill>
                <a:latin typeface="Mada"/>
                <a:ea typeface="Mada"/>
                <a:cs typeface="Mada"/>
                <a:sym typeface="Mada"/>
              </a:rPr>
              <a:t>This is due to venous valvular incompetence of the lower limb, resulting in venous insufficiency.</a:t>
            </a:r>
            <a:endParaRPr>
              <a:solidFill>
                <a:srgbClr val="1C4588"/>
              </a:solidFill>
              <a:latin typeface="Mada"/>
              <a:ea typeface="Mada"/>
              <a:cs typeface="Mada"/>
              <a:sym typeface="Mada"/>
            </a:endParaRPr>
          </a:p>
          <a:p>
            <a:pPr indent="0" lvl="0" marL="0" rtl="0" algn="l">
              <a:spcBef>
                <a:spcPts val="0"/>
              </a:spcBef>
              <a:spcAft>
                <a:spcPts val="0"/>
              </a:spcAft>
              <a:buNone/>
            </a:pPr>
            <a:r>
              <a:t/>
            </a:r>
            <a:endParaRPr>
              <a:solidFill>
                <a:srgbClr val="1C4588"/>
              </a:solidFill>
              <a:latin typeface="Mada"/>
              <a:ea typeface="Mada"/>
              <a:cs typeface="Mada"/>
              <a:sym typeface="Mada"/>
            </a:endParaRPr>
          </a:p>
          <a:p>
            <a:pPr indent="0" lvl="0" marL="0" rtl="0" algn="l">
              <a:spcBef>
                <a:spcPts val="0"/>
              </a:spcBef>
              <a:spcAft>
                <a:spcPts val="0"/>
              </a:spcAft>
              <a:buNone/>
            </a:pPr>
            <a:r>
              <a:rPr lang="en-GB">
                <a:solidFill>
                  <a:srgbClr val="1C4588"/>
                </a:solidFill>
                <a:latin typeface="Mada"/>
                <a:ea typeface="Mada"/>
                <a:cs typeface="Mada"/>
                <a:sym typeface="Mada"/>
              </a:rPr>
              <a:t>the patient usually develops discomfort in the leg,heaviness, and edema. </a:t>
            </a:r>
            <a:endParaRPr>
              <a:solidFill>
                <a:srgbClr val="1C4588"/>
              </a:solidFill>
              <a:latin typeface="Mada"/>
              <a:ea typeface="Mada"/>
              <a:cs typeface="Mada"/>
              <a:sym typeface="Mada"/>
            </a:endParaRPr>
          </a:p>
          <a:p>
            <a:pPr indent="0" lvl="0" marL="0" rtl="0" algn="l">
              <a:spcBef>
                <a:spcPts val="0"/>
              </a:spcBef>
              <a:spcAft>
                <a:spcPts val="0"/>
              </a:spcAft>
              <a:buNone/>
            </a:pPr>
            <a:r>
              <a:t/>
            </a:r>
            <a:endParaRPr>
              <a:solidFill>
                <a:srgbClr val="1C4588"/>
              </a:solidFill>
              <a:latin typeface="Mada"/>
              <a:ea typeface="Mada"/>
              <a:cs typeface="Mada"/>
              <a:sym typeface="Mada"/>
            </a:endParaRPr>
          </a:p>
          <a:p>
            <a:pPr indent="0" lvl="0" marL="0" rtl="0" algn="l">
              <a:spcBef>
                <a:spcPts val="0"/>
              </a:spcBef>
              <a:spcAft>
                <a:spcPts val="0"/>
              </a:spcAft>
              <a:buNone/>
            </a:pPr>
            <a:r>
              <a:rPr lang="en-GB">
                <a:solidFill>
                  <a:srgbClr val="1C4588"/>
                </a:solidFill>
                <a:latin typeface="Mada"/>
                <a:ea typeface="Mada"/>
                <a:cs typeface="Mada"/>
                <a:sym typeface="Mada"/>
              </a:rPr>
              <a:t>Ulceration may </a:t>
            </a:r>
            <a:r>
              <a:rPr lang="en-GB">
                <a:solidFill>
                  <a:srgbClr val="1C4588"/>
                </a:solidFill>
                <a:latin typeface="Mada"/>
                <a:ea typeface="Mada"/>
                <a:cs typeface="Mada"/>
                <a:sym typeface="Mada"/>
              </a:rPr>
              <a:t>develop</a:t>
            </a:r>
            <a:r>
              <a:rPr lang="en-GB">
                <a:solidFill>
                  <a:srgbClr val="1C4588"/>
                </a:solidFill>
                <a:latin typeface="Mada"/>
                <a:ea typeface="Mada"/>
                <a:cs typeface="Mada"/>
                <a:sym typeface="Mada"/>
              </a:rPr>
              <a:t> in the anteromedial aspect of the leg “gaiter zone”, ulcers are generally superficial. </a:t>
            </a:r>
            <a:endParaRPr>
              <a:solidFill>
                <a:srgbClr val="1C4588"/>
              </a:solidFill>
              <a:latin typeface="Mada"/>
              <a:ea typeface="Mada"/>
              <a:cs typeface="Mada"/>
              <a:sym typeface="Mada"/>
            </a:endParaRPr>
          </a:p>
          <a:p>
            <a:pPr indent="0" lvl="0" marL="0" rtl="0" algn="l">
              <a:spcBef>
                <a:spcPts val="0"/>
              </a:spcBef>
              <a:spcAft>
                <a:spcPts val="0"/>
              </a:spcAft>
              <a:buNone/>
            </a:pPr>
            <a:r>
              <a:t/>
            </a:r>
            <a:endParaRPr>
              <a:solidFill>
                <a:srgbClr val="1C4588"/>
              </a:solidFill>
              <a:latin typeface="Mada"/>
              <a:ea typeface="Mada"/>
              <a:cs typeface="Mada"/>
              <a:sym typeface="Mada"/>
            </a:endParaRPr>
          </a:p>
          <a:p>
            <a:pPr indent="0" lvl="0" marL="0" rtl="0" algn="l">
              <a:spcBef>
                <a:spcPts val="0"/>
              </a:spcBef>
              <a:spcAft>
                <a:spcPts val="0"/>
              </a:spcAft>
              <a:buNone/>
            </a:pPr>
            <a:r>
              <a:t/>
            </a:r>
            <a:endParaRPr>
              <a:solidFill>
                <a:srgbClr val="1C4588"/>
              </a:solidFill>
              <a:latin typeface="Mada"/>
              <a:ea typeface="Mada"/>
              <a:cs typeface="Mada"/>
              <a:sym typeface="Mada"/>
            </a:endParaRPr>
          </a:p>
          <a:p>
            <a:pPr indent="0" lvl="0" marL="0" rtl="0" algn="l">
              <a:spcBef>
                <a:spcPts val="0"/>
              </a:spcBef>
              <a:spcAft>
                <a:spcPts val="0"/>
              </a:spcAft>
              <a:buNone/>
            </a:pPr>
            <a:r>
              <a:t/>
            </a:r>
            <a:endParaRPr>
              <a:solidFill>
                <a:srgbClr val="1C4588"/>
              </a:solidFill>
              <a:latin typeface="Mada"/>
              <a:ea typeface="Mada"/>
              <a:cs typeface="Mada"/>
              <a:sym typeface="Mada"/>
            </a:endParaRPr>
          </a:p>
          <a:p>
            <a:pPr indent="0" lvl="0" marL="0" rtl="0" algn="l">
              <a:spcBef>
                <a:spcPts val="0"/>
              </a:spcBef>
              <a:spcAft>
                <a:spcPts val="0"/>
              </a:spcAft>
              <a:buNone/>
            </a:pPr>
            <a:r>
              <a:t/>
            </a:r>
            <a:endParaRPr>
              <a:solidFill>
                <a:srgbClr val="1C4588"/>
              </a:solidFill>
              <a:latin typeface="Mada"/>
              <a:ea typeface="Mada"/>
              <a:cs typeface="Mada"/>
              <a:sym typeface="Mada"/>
            </a:endParaRPr>
          </a:p>
          <a:p>
            <a:pPr indent="0" lvl="0" marL="0" rtl="0" algn="l">
              <a:spcBef>
                <a:spcPts val="0"/>
              </a:spcBef>
              <a:spcAft>
                <a:spcPts val="0"/>
              </a:spcAft>
              <a:buNone/>
            </a:pPr>
            <a:r>
              <a:t/>
            </a:r>
            <a:endParaRPr>
              <a:solidFill>
                <a:srgbClr val="1C4588"/>
              </a:solidFill>
              <a:latin typeface="Mada"/>
              <a:ea typeface="Mada"/>
              <a:cs typeface="Mada"/>
              <a:sym typeface="Mada"/>
            </a:endParaRPr>
          </a:p>
          <a:p>
            <a:pPr indent="0" lvl="0" marL="0" rtl="0" algn="l">
              <a:spcBef>
                <a:spcPts val="0"/>
              </a:spcBef>
              <a:spcAft>
                <a:spcPts val="0"/>
              </a:spcAft>
              <a:buNone/>
            </a:pPr>
            <a:r>
              <a:rPr lang="en-GB">
                <a:solidFill>
                  <a:srgbClr val="1C4588"/>
                </a:solidFill>
                <a:latin typeface="Mada"/>
                <a:ea typeface="Mada"/>
                <a:cs typeface="Mada"/>
                <a:sym typeface="Mada"/>
              </a:rPr>
              <a:t>The pathophysiology is venous hypertension due to deep and and superficial venous valve incompetence. </a:t>
            </a:r>
            <a:endParaRPr>
              <a:solidFill>
                <a:srgbClr val="1C4588"/>
              </a:solidFill>
              <a:latin typeface="Mada"/>
              <a:ea typeface="Mada"/>
              <a:cs typeface="Mada"/>
              <a:sym typeface="Mada"/>
            </a:endParaRPr>
          </a:p>
          <a:p>
            <a:pPr indent="0" lvl="0" marL="0" rtl="0" algn="l">
              <a:spcBef>
                <a:spcPts val="0"/>
              </a:spcBef>
              <a:spcAft>
                <a:spcPts val="0"/>
              </a:spcAft>
              <a:buNone/>
            </a:pPr>
            <a:r>
              <a:t/>
            </a:r>
            <a:endParaRPr>
              <a:solidFill>
                <a:srgbClr val="1C4588"/>
              </a:solidFill>
              <a:latin typeface="Mada"/>
              <a:ea typeface="Mada"/>
              <a:cs typeface="Mada"/>
              <a:sym typeface="Mada"/>
            </a:endParaRPr>
          </a:p>
          <a:p>
            <a:pPr indent="0" lvl="0" marL="0" rtl="0" algn="l">
              <a:spcBef>
                <a:spcPts val="0"/>
              </a:spcBef>
              <a:spcAft>
                <a:spcPts val="0"/>
              </a:spcAft>
              <a:buNone/>
            </a:pPr>
            <a:r>
              <a:rPr lang="en-GB">
                <a:solidFill>
                  <a:srgbClr val="1C4588"/>
                </a:solidFill>
                <a:latin typeface="Mada"/>
                <a:ea typeface="Mada"/>
                <a:cs typeface="Mada"/>
                <a:sym typeface="Mada"/>
              </a:rPr>
              <a:t>The pressure is transmitted to the skin resulting in deposition of plasma proteins and red cells in the skin, which leads to edema and hyperpigmentation of the skin “dermatofibrosis”. </a:t>
            </a:r>
            <a:endParaRPr>
              <a:solidFill>
                <a:srgbClr val="1C4588"/>
              </a:solidFill>
              <a:latin typeface="Mada"/>
              <a:ea typeface="Mada"/>
              <a:cs typeface="Mada"/>
              <a:sym typeface="Mada"/>
            </a:endParaRPr>
          </a:p>
          <a:p>
            <a:pPr indent="0" lvl="0" marL="0" rtl="0" algn="l">
              <a:spcBef>
                <a:spcPts val="0"/>
              </a:spcBef>
              <a:spcAft>
                <a:spcPts val="0"/>
              </a:spcAft>
              <a:buNone/>
            </a:pPr>
            <a:r>
              <a:t/>
            </a:r>
            <a:endParaRPr>
              <a:solidFill>
                <a:srgbClr val="1C4588"/>
              </a:solidFill>
              <a:latin typeface="Mada"/>
              <a:ea typeface="Mada"/>
              <a:cs typeface="Mada"/>
              <a:sym typeface="Mada"/>
            </a:endParaRPr>
          </a:p>
          <a:p>
            <a:pPr indent="0" lvl="0" marL="0" rtl="0" algn="l">
              <a:spcBef>
                <a:spcPts val="0"/>
              </a:spcBef>
              <a:spcAft>
                <a:spcPts val="0"/>
              </a:spcAft>
              <a:buNone/>
            </a:pPr>
            <a:r>
              <a:rPr lang="en-GB">
                <a:solidFill>
                  <a:srgbClr val="1C4588"/>
                </a:solidFill>
                <a:latin typeface="Mada"/>
                <a:ea typeface="Mada"/>
                <a:cs typeface="Mada"/>
                <a:sym typeface="Mada"/>
              </a:rPr>
              <a:t>Patients with chronic </a:t>
            </a:r>
            <a:r>
              <a:rPr lang="en-GB">
                <a:solidFill>
                  <a:srgbClr val="1C4588"/>
                </a:solidFill>
                <a:latin typeface="Mada"/>
                <a:ea typeface="Mada"/>
                <a:cs typeface="Mada"/>
                <a:sym typeface="Mada"/>
              </a:rPr>
              <a:t>venous</a:t>
            </a:r>
            <a:r>
              <a:rPr lang="en-GB">
                <a:solidFill>
                  <a:srgbClr val="1C4588"/>
                </a:solidFill>
                <a:latin typeface="Mada"/>
                <a:ea typeface="Mada"/>
                <a:cs typeface="Mada"/>
                <a:sym typeface="Mada"/>
              </a:rPr>
              <a:t> insufficiency who develops </a:t>
            </a:r>
            <a:r>
              <a:rPr lang="en-GB">
                <a:solidFill>
                  <a:srgbClr val="1C4588"/>
                </a:solidFill>
                <a:latin typeface="Mada"/>
                <a:ea typeface="Mada"/>
                <a:cs typeface="Mada"/>
                <a:sym typeface="Mada"/>
              </a:rPr>
              <a:t>venous</a:t>
            </a:r>
            <a:r>
              <a:rPr lang="en-GB">
                <a:solidFill>
                  <a:srgbClr val="1C4588"/>
                </a:solidFill>
                <a:latin typeface="Mada"/>
                <a:ea typeface="Mada"/>
                <a:cs typeface="Mada"/>
                <a:sym typeface="Mada"/>
              </a:rPr>
              <a:t> ulcer has retarded wound healing due to reduced skin perfusion and reduced delivery of oxygen and glucose to the tissues.</a:t>
            </a:r>
            <a:endParaRPr>
              <a:solidFill>
                <a:srgbClr val="1C4588"/>
              </a:solidFill>
              <a:latin typeface="Mada"/>
              <a:ea typeface="Mada"/>
              <a:cs typeface="Mada"/>
              <a:sym typeface="Mada"/>
            </a:endParaRPr>
          </a:p>
          <a:p>
            <a:pPr indent="0" lvl="0" marL="0" rtl="0" algn="l">
              <a:spcBef>
                <a:spcPts val="0"/>
              </a:spcBef>
              <a:spcAft>
                <a:spcPts val="0"/>
              </a:spcAft>
              <a:buNone/>
            </a:pPr>
            <a:r>
              <a:t/>
            </a:r>
            <a:endParaRPr>
              <a:solidFill>
                <a:srgbClr val="1C4588"/>
              </a:solidFill>
              <a:latin typeface="Mada"/>
              <a:ea typeface="Mada"/>
              <a:cs typeface="Mada"/>
              <a:sym typeface="Mada"/>
            </a:endParaRPr>
          </a:p>
          <a:p>
            <a:pPr indent="0" lvl="0" marL="0" rtl="0" algn="l">
              <a:spcBef>
                <a:spcPts val="0"/>
              </a:spcBef>
              <a:spcAft>
                <a:spcPts val="0"/>
              </a:spcAft>
              <a:buNone/>
            </a:pPr>
            <a:r>
              <a:t/>
            </a:r>
            <a:endParaRPr>
              <a:solidFill>
                <a:srgbClr val="1C4588"/>
              </a:solidFill>
              <a:latin typeface="Mada"/>
              <a:ea typeface="Mada"/>
              <a:cs typeface="Mada"/>
              <a:sym typeface="Mada"/>
            </a:endParaRPr>
          </a:p>
          <a:p>
            <a:pPr indent="0" lvl="0" marL="0" rtl="0" algn="l">
              <a:spcBef>
                <a:spcPts val="0"/>
              </a:spcBef>
              <a:spcAft>
                <a:spcPts val="0"/>
              </a:spcAft>
              <a:buNone/>
            </a:pPr>
            <a:r>
              <a:t/>
            </a:r>
            <a:endParaRPr>
              <a:solidFill>
                <a:srgbClr val="1C4588"/>
              </a:solidFill>
              <a:latin typeface="Mada"/>
              <a:ea typeface="Mada"/>
              <a:cs typeface="Mada"/>
              <a:sym typeface="Mada"/>
            </a:endParaRPr>
          </a:p>
          <a:p>
            <a:pPr indent="0" lvl="0" marL="0" rtl="0" algn="l">
              <a:spcBef>
                <a:spcPts val="0"/>
              </a:spcBef>
              <a:spcAft>
                <a:spcPts val="0"/>
              </a:spcAft>
              <a:buNone/>
            </a:pPr>
            <a:r>
              <a:rPr lang="en-GB">
                <a:solidFill>
                  <a:srgbClr val="1C4588"/>
                </a:solidFill>
                <a:latin typeface="Mada"/>
                <a:ea typeface="Mada"/>
                <a:cs typeface="Mada"/>
                <a:sym typeface="Mada"/>
              </a:rPr>
              <a:t>Treatment </a:t>
            </a:r>
            <a:endParaRPr>
              <a:solidFill>
                <a:srgbClr val="1C4588"/>
              </a:solidFill>
              <a:latin typeface="Mada"/>
              <a:ea typeface="Mada"/>
              <a:cs typeface="Mada"/>
              <a:sym typeface="Mada"/>
            </a:endParaRPr>
          </a:p>
          <a:p>
            <a:pPr indent="-317500" lvl="0" marL="457200" rtl="0" algn="l">
              <a:spcBef>
                <a:spcPts val="0"/>
              </a:spcBef>
              <a:spcAft>
                <a:spcPts val="0"/>
              </a:spcAft>
              <a:buClr>
                <a:srgbClr val="1C4588"/>
              </a:buClr>
              <a:buSzPts val="1400"/>
              <a:buFont typeface="Mada"/>
              <a:buAutoNum type="arabicPeriod"/>
            </a:pPr>
            <a:r>
              <a:rPr lang="en-GB">
                <a:solidFill>
                  <a:srgbClr val="1C4588"/>
                </a:solidFill>
                <a:latin typeface="Mada"/>
                <a:ea typeface="Mada"/>
                <a:cs typeface="Mada"/>
                <a:sym typeface="Mada"/>
              </a:rPr>
              <a:t>Debridement of the ulcer with excision if all dead tissues.</a:t>
            </a:r>
            <a:endParaRPr>
              <a:solidFill>
                <a:srgbClr val="1C4588"/>
              </a:solidFill>
              <a:latin typeface="Mada"/>
              <a:ea typeface="Mada"/>
              <a:cs typeface="Mada"/>
              <a:sym typeface="Mada"/>
            </a:endParaRPr>
          </a:p>
          <a:p>
            <a:pPr indent="-317500" lvl="0" marL="457200" rtl="0" algn="l">
              <a:spcBef>
                <a:spcPts val="0"/>
              </a:spcBef>
              <a:spcAft>
                <a:spcPts val="0"/>
              </a:spcAft>
              <a:buClr>
                <a:srgbClr val="1C4588"/>
              </a:buClr>
              <a:buSzPts val="1400"/>
              <a:buFont typeface="Mada"/>
              <a:buAutoNum type="arabicPeriod"/>
            </a:pPr>
            <a:r>
              <a:rPr lang="en-GB">
                <a:solidFill>
                  <a:srgbClr val="1C4588"/>
                </a:solidFill>
                <a:latin typeface="Mada"/>
                <a:ea typeface="Mada"/>
                <a:cs typeface="Mada"/>
                <a:sym typeface="Mada"/>
              </a:rPr>
              <a:t>Sterile moist dressing.</a:t>
            </a:r>
            <a:endParaRPr>
              <a:solidFill>
                <a:srgbClr val="1C4588"/>
              </a:solidFill>
              <a:latin typeface="Mada"/>
              <a:ea typeface="Mada"/>
              <a:cs typeface="Mada"/>
              <a:sym typeface="Mada"/>
            </a:endParaRPr>
          </a:p>
          <a:p>
            <a:pPr indent="-317500" lvl="0" marL="457200" rtl="0" algn="l">
              <a:spcBef>
                <a:spcPts val="0"/>
              </a:spcBef>
              <a:spcAft>
                <a:spcPts val="0"/>
              </a:spcAft>
              <a:buClr>
                <a:srgbClr val="1C4588"/>
              </a:buClr>
              <a:buSzPts val="1400"/>
              <a:buFont typeface="Mada"/>
              <a:buAutoNum type="arabicPeriod"/>
            </a:pPr>
            <a:r>
              <a:rPr lang="en-GB">
                <a:solidFill>
                  <a:srgbClr val="1C4588"/>
                </a:solidFill>
                <a:latin typeface="Mada"/>
                <a:ea typeface="Mada"/>
                <a:cs typeface="Mada"/>
                <a:sym typeface="Mada"/>
              </a:rPr>
              <a:t>Weekly or biweekly application of compression with paste bandages or multiple layer dry bandages.</a:t>
            </a:r>
            <a:endParaRPr>
              <a:solidFill>
                <a:srgbClr val="1C4588"/>
              </a:solidFill>
              <a:latin typeface="Mada"/>
              <a:ea typeface="Mada"/>
              <a:cs typeface="Mada"/>
              <a:sym typeface="Mada"/>
            </a:endParaRPr>
          </a:p>
          <a:p>
            <a:pPr indent="-317500" lvl="0" marL="457200" rtl="0" algn="l">
              <a:spcBef>
                <a:spcPts val="0"/>
              </a:spcBef>
              <a:spcAft>
                <a:spcPts val="0"/>
              </a:spcAft>
              <a:buClr>
                <a:srgbClr val="1C4588"/>
              </a:buClr>
              <a:buSzPts val="1400"/>
              <a:buFont typeface="Mada"/>
              <a:buAutoNum type="arabicPeriod"/>
            </a:pPr>
            <a:r>
              <a:rPr lang="en-GB">
                <a:solidFill>
                  <a:srgbClr val="1C4588"/>
                </a:solidFill>
                <a:latin typeface="Mada"/>
                <a:ea typeface="Mada"/>
                <a:cs typeface="Mada"/>
                <a:sym typeface="Mada"/>
              </a:rPr>
              <a:t>Antibiotic therapy when </a:t>
            </a:r>
            <a:r>
              <a:rPr lang="en-GB">
                <a:solidFill>
                  <a:srgbClr val="1C4588"/>
                </a:solidFill>
                <a:latin typeface="Mada"/>
                <a:ea typeface="Mada"/>
                <a:cs typeface="Mada"/>
                <a:sym typeface="Mada"/>
              </a:rPr>
              <a:t>infection</a:t>
            </a:r>
            <a:r>
              <a:rPr lang="en-GB">
                <a:solidFill>
                  <a:srgbClr val="1C4588"/>
                </a:solidFill>
                <a:latin typeface="Mada"/>
                <a:ea typeface="Mada"/>
                <a:cs typeface="Mada"/>
                <a:sym typeface="Mada"/>
              </a:rPr>
              <a:t> is present.</a:t>
            </a:r>
            <a:endParaRPr>
              <a:solidFill>
                <a:srgbClr val="1C4588"/>
              </a:solidFill>
              <a:latin typeface="Mada"/>
              <a:ea typeface="Mada"/>
              <a:cs typeface="Mada"/>
              <a:sym typeface="Mada"/>
            </a:endParaRPr>
          </a:p>
          <a:p>
            <a:pPr indent="-317500" lvl="0" marL="457200" rtl="0" algn="l">
              <a:spcBef>
                <a:spcPts val="0"/>
              </a:spcBef>
              <a:spcAft>
                <a:spcPts val="0"/>
              </a:spcAft>
              <a:buClr>
                <a:srgbClr val="1C4588"/>
              </a:buClr>
              <a:buSzPts val="1400"/>
              <a:buFont typeface="Mada"/>
              <a:buAutoNum type="arabicPeriod"/>
            </a:pPr>
            <a:r>
              <a:rPr lang="en-GB">
                <a:solidFill>
                  <a:srgbClr val="1C4588"/>
                </a:solidFill>
                <a:latin typeface="Mada"/>
                <a:ea typeface="Mada"/>
                <a:cs typeface="Mada"/>
                <a:sym typeface="Mada"/>
              </a:rPr>
              <a:t>Teaching the patient </a:t>
            </a:r>
            <a:r>
              <a:rPr lang="en-GB">
                <a:solidFill>
                  <a:srgbClr val="1C4588"/>
                </a:solidFill>
                <a:latin typeface="Mada"/>
                <a:ea typeface="Mada"/>
                <a:cs typeface="Mada"/>
                <a:sym typeface="Mada"/>
              </a:rPr>
              <a:t>to</a:t>
            </a:r>
            <a:r>
              <a:rPr lang="en-GB">
                <a:solidFill>
                  <a:srgbClr val="1C4588"/>
                </a:solidFill>
                <a:latin typeface="Mada"/>
                <a:ea typeface="Mada"/>
                <a:cs typeface="Mada"/>
                <a:sym typeface="Mada"/>
              </a:rPr>
              <a:t> elevate the limb most of the time.</a:t>
            </a:r>
            <a:endParaRPr>
              <a:solidFill>
                <a:srgbClr val="1C4588"/>
              </a:solidFill>
              <a:latin typeface="Mada"/>
              <a:ea typeface="Mada"/>
              <a:cs typeface="Mada"/>
              <a:sym typeface="Mada"/>
            </a:endParaRPr>
          </a:p>
          <a:p>
            <a:pPr indent="-317500" lvl="0" marL="457200" rtl="0" algn="l">
              <a:spcBef>
                <a:spcPts val="0"/>
              </a:spcBef>
              <a:spcAft>
                <a:spcPts val="0"/>
              </a:spcAft>
              <a:buClr>
                <a:srgbClr val="1C4588"/>
              </a:buClr>
              <a:buSzPts val="1400"/>
              <a:buFont typeface="Mada"/>
              <a:buAutoNum type="arabicPeriod"/>
            </a:pPr>
            <a:r>
              <a:rPr lang="en-GB">
                <a:solidFill>
                  <a:srgbClr val="1C4588"/>
                </a:solidFill>
                <a:latin typeface="Mada"/>
                <a:ea typeface="Mada"/>
                <a:cs typeface="Mada"/>
                <a:sym typeface="Mada"/>
              </a:rPr>
              <a:t>Most venous ulcers will heal with compression within a few months, but some refractory ulcer may need surgery for ablation of normal venous perforators and skin grafting of the ulcer. </a:t>
            </a:r>
            <a:endParaRPr>
              <a:solidFill>
                <a:srgbClr val="1C4588"/>
              </a:solidFill>
              <a:latin typeface="Mada"/>
              <a:ea typeface="Mada"/>
              <a:cs typeface="Mada"/>
              <a:sym typeface="Mada"/>
            </a:endParaRPr>
          </a:p>
        </p:txBody>
      </p:sp>
      <p:sp>
        <p:nvSpPr>
          <p:cNvPr id="992" name="Google Shape;992;p31"/>
          <p:cNvSpPr txBox="1"/>
          <p:nvPr/>
        </p:nvSpPr>
        <p:spPr>
          <a:xfrm>
            <a:off x="1007500" y="6469813"/>
            <a:ext cx="1686300" cy="32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a:solidFill>
                  <a:srgbClr val="1C4588"/>
                </a:solidFill>
                <a:highlight>
                  <a:srgbClr val="EDF9F9"/>
                </a:highlight>
                <a:latin typeface="Lora"/>
                <a:ea typeface="Lora"/>
                <a:cs typeface="Lora"/>
                <a:sym typeface="Lora"/>
              </a:rPr>
              <a:t>Treatment: </a:t>
            </a:r>
            <a:endParaRPr b="1">
              <a:solidFill>
                <a:srgbClr val="1C4588"/>
              </a:solidFill>
              <a:highlight>
                <a:srgbClr val="EDF9F9"/>
              </a:highlight>
              <a:latin typeface="Lora"/>
              <a:ea typeface="Lora"/>
              <a:cs typeface="Lora"/>
              <a:sym typeface="Lora"/>
            </a:endParaRPr>
          </a:p>
          <a:p>
            <a:pPr indent="0" lvl="0" marL="0" rtl="0" algn="l">
              <a:spcBef>
                <a:spcPts val="0"/>
              </a:spcBef>
              <a:spcAft>
                <a:spcPts val="0"/>
              </a:spcAft>
              <a:buNone/>
            </a:pPr>
            <a:r>
              <a:t/>
            </a:r>
            <a:endParaRPr b="1">
              <a:solidFill>
                <a:srgbClr val="006D77"/>
              </a:solidFill>
              <a:highlight>
                <a:srgbClr val="EDF9F9"/>
              </a:highlight>
              <a:latin typeface="Lora"/>
              <a:ea typeface="Lora"/>
              <a:cs typeface="Lora"/>
              <a:sym typeface="Lora"/>
            </a:endParaRPr>
          </a:p>
          <a:p>
            <a:pPr indent="0" lvl="0" marL="0" rtl="0" algn="l">
              <a:spcBef>
                <a:spcPts val="0"/>
              </a:spcBef>
              <a:spcAft>
                <a:spcPts val="0"/>
              </a:spcAft>
              <a:buNone/>
            </a:pPr>
            <a:r>
              <a:t/>
            </a:r>
            <a:endParaRPr b="1">
              <a:solidFill>
                <a:srgbClr val="006D77"/>
              </a:solidFill>
              <a:highlight>
                <a:srgbClr val="EDF9F9"/>
              </a:highlight>
              <a:latin typeface="Lora"/>
              <a:ea typeface="Lora"/>
              <a:cs typeface="Lora"/>
              <a:sym typeface="Lora"/>
            </a:endParaRPr>
          </a:p>
        </p:txBody>
      </p:sp>
      <p:sp>
        <p:nvSpPr>
          <p:cNvPr id="993" name="Google Shape;993;p31"/>
          <p:cNvSpPr/>
          <p:nvPr/>
        </p:nvSpPr>
        <p:spPr>
          <a:xfrm>
            <a:off x="184213" y="6317413"/>
            <a:ext cx="835200" cy="761700"/>
          </a:xfrm>
          <a:prstGeom prst="roundRect">
            <a:avLst>
              <a:gd fmla="val 16667" name="adj"/>
            </a:avLst>
          </a:prstGeom>
          <a:solidFill>
            <a:srgbClr val="EDF9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4" name="Google Shape;994;p31"/>
          <p:cNvSpPr txBox="1"/>
          <p:nvPr/>
        </p:nvSpPr>
        <p:spPr>
          <a:xfrm>
            <a:off x="1108513" y="3702463"/>
            <a:ext cx="1686300" cy="32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a:solidFill>
                  <a:srgbClr val="1C4588"/>
                </a:solidFill>
                <a:highlight>
                  <a:srgbClr val="EDF9F9"/>
                </a:highlight>
                <a:latin typeface="Lora"/>
                <a:ea typeface="Lora"/>
                <a:cs typeface="Lora"/>
                <a:sym typeface="Lora"/>
              </a:rPr>
              <a:t>Pathophysiology</a:t>
            </a:r>
            <a:r>
              <a:rPr b="1" lang="en-GB">
                <a:solidFill>
                  <a:srgbClr val="006D77"/>
                </a:solidFill>
                <a:highlight>
                  <a:srgbClr val="EDF9F9"/>
                </a:highlight>
                <a:latin typeface="Lora"/>
                <a:ea typeface="Lora"/>
                <a:cs typeface="Lora"/>
                <a:sym typeface="Lora"/>
              </a:rPr>
              <a:t>: </a:t>
            </a:r>
            <a:endParaRPr b="1">
              <a:solidFill>
                <a:srgbClr val="006D77"/>
              </a:solidFill>
              <a:highlight>
                <a:srgbClr val="EDF9F9"/>
              </a:highlight>
              <a:latin typeface="Lora"/>
              <a:ea typeface="Lora"/>
              <a:cs typeface="Lora"/>
              <a:sym typeface="Lora"/>
            </a:endParaRPr>
          </a:p>
          <a:p>
            <a:pPr indent="0" lvl="0" marL="0" rtl="0" algn="l">
              <a:spcBef>
                <a:spcPts val="0"/>
              </a:spcBef>
              <a:spcAft>
                <a:spcPts val="0"/>
              </a:spcAft>
              <a:buNone/>
            </a:pPr>
            <a:r>
              <a:t/>
            </a:r>
            <a:endParaRPr b="1">
              <a:solidFill>
                <a:srgbClr val="006D77"/>
              </a:solidFill>
              <a:highlight>
                <a:srgbClr val="EDF9F9"/>
              </a:highlight>
              <a:latin typeface="Lora"/>
              <a:ea typeface="Lora"/>
              <a:cs typeface="Lora"/>
              <a:sym typeface="Lora"/>
            </a:endParaRPr>
          </a:p>
          <a:p>
            <a:pPr indent="0" lvl="0" marL="0" rtl="0" algn="l">
              <a:spcBef>
                <a:spcPts val="0"/>
              </a:spcBef>
              <a:spcAft>
                <a:spcPts val="0"/>
              </a:spcAft>
              <a:buNone/>
            </a:pPr>
            <a:r>
              <a:t/>
            </a:r>
            <a:endParaRPr b="1">
              <a:solidFill>
                <a:srgbClr val="006D77"/>
              </a:solidFill>
              <a:highlight>
                <a:srgbClr val="EDF9F9"/>
              </a:highlight>
              <a:latin typeface="Lora"/>
              <a:ea typeface="Lora"/>
              <a:cs typeface="Lora"/>
              <a:sym typeface="Lora"/>
            </a:endParaRPr>
          </a:p>
        </p:txBody>
      </p:sp>
      <p:sp>
        <p:nvSpPr>
          <p:cNvPr id="995" name="Google Shape;995;p31"/>
          <p:cNvSpPr/>
          <p:nvPr/>
        </p:nvSpPr>
        <p:spPr>
          <a:xfrm>
            <a:off x="285225" y="3550063"/>
            <a:ext cx="835200" cy="761700"/>
          </a:xfrm>
          <a:prstGeom prst="roundRect">
            <a:avLst>
              <a:gd fmla="val 16667" name="adj"/>
            </a:avLst>
          </a:prstGeom>
          <a:solidFill>
            <a:srgbClr val="EDF9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996" name="Google Shape;996;p31"/>
          <p:cNvCxnSpPr>
            <a:stCxn id="997" idx="3"/>
          </p:cNvCxnSpPr>
          <p:nvPr/>
        </p:nvCxnSpPr>
        <p:spPr>
          <a:xfrm flipH="1">
            <a:off x="3626649" y="8384026"/>
            <a:ext cx="946500" cy="12300"/>
          </a:xfrm>
          <a:prstGeom prst="curvedConnector3">
            <a:avLst>
              <a:gd fmla="val 50000" name="adj1"/>
            </a:avLst>
          </a:prstGeom>
          <a:noFill/>
          <a:ln cap="flat" cmpd="sng" w="19050">
            <a:solidFill>
              <a:srgbClr val="9DE2DE"/>
            </a:solidFill>
            <a:prstDash val="dash"/>
            <a:round/>
            <a:headEnd len="med" w="med" type="none"/>
            <a:tailEnd len="med" w="med" type="none"/>
          </a:ln>
        </p:spPr>
      </p:cxnSp>
      <p:sp>
        <p:nvSpPr>
          <p:cNvPr id="998" name="Google Shape;998;p31"/>
          <p:cNvSpPr/>
          <p:nvPr/>
        </p:nvSpPr>
        <p:spPr>
          <a:xfrm>
            <a:off x="4533910" y="8263488"/>
            <a:ext cx="580500" cy="280500"/>
          </a:xfrm>
          <a:prstGeom prst="roundRect">
            <a:avLst>
              <a:gd fmla="val 50000" name="adj"/>
            </a:avLst>
          </a:prstGeom>
          <a:solidFill>
            <a:srgbClr val="E6F8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7" name="Google Shape;997;p31"/>
          <p:cNvSpPr txBox="1"/>
          <p:nvPr/>
        </p:nvSpPr>
        <p:spPr>
          <a:xfrm flipH="1">
            <a:off x="4573149" y="8204326"/>
            <a:ext cx="472200" cy="359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2400">
                <a:solidFill>
                  <a:srgbClr val="006D77"/>
                </a:solidFill>
                <a:latin typeface="Pathway Gothic One"/>
                <a:ea typeface="Pathway Gothic One"/>
                <a:cs typeface="Pathway Gothic One"/>
                <a:sym typeface="Pathway Gothic One"/>
              </a:rPr>
              <a:t>5</a:t>
            </a:r>
            <a:endParaRPr b="1" sz="2400">
              <a:solidFill>
                <a:srgbClr val="006D77"/>
              </a:solidFill>
              <a:latin typeface="Pathway Gothic One"/>
              <a:ea typeface="Pathway Gothic One"/>
              <a:cs typeface="Pathway Gothic One"/>
              <a:sym typeface="Pathway Gothic One"/>
            </a:endParaRPr>
          </a:p>
        </p:txBody>
      </p:sp>
      <p:cxnSp>
        <p:nvCxnSpPr>
          <p:cNvPr id="999" name="Google Shape;999;p31"/>
          <p:cNvCxnSpPr>
            <a:stCxn id="1000" idx="3"/>
            <a:endCxn id="1001" idx="1"/>
          </p:cNvCxnSpPr>
          <p:nvPr/>
        </p:nvCxnSpPr>
        <p:spPr>
          <a:xfrm>
            <a:off x="2462015" y="8459026"/>
            <a:ext cx="946500" cy="12300"/>
          </a:xfrm>
          <a:prstGeom prst="curvedConnector3">
            <a:avLst>
              <a:gd fmla="val 50000" name="adj1"/>
            </a:avLst>
          </a:prstGeom>
          <a:noFill/>
          <a:ln cap="flat" cmpd="sng" w="19050">
            <a:solidFill>
              <a:srgbClr val="9DE2DE"/>
            </a:solidFill>
            <a:prstDash val="dash"/>
            <a:round/>
            <a:headEnd len="med" w="med" type="none"/>
            <a:tailEnd len="med" w="med" type="none"/>
          </a:ln>
        </p:spPr>
      </p:cxnSp>
      <p:sp>
        <p:nvSpPr>
          <p:cNvPr id="1002" name="Google Shape;1002;p31"/>
          <p:cNvSpPr/>
          <p:nvPr/>
        </p:nvSpPr>
        <p:spPr>
          <a:xfrm rot="10800000">
            <a:off x="2137728" y="8999198"/>
            <a:ext cx="580500" cy="280500"/>
          </a:xfrm>
          <a:prstGeom prst="roundRect">
            <a:avLst>
              <a:gd fmla="val 50000" name="adj"/>
            </a:avLst>
          </a:prstGeom>
          <a:solidFill>
            <a:srgbClr val="E6F8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003" name="Google Shape;1003;p31"/>
          <p:cNvCxnSpPr>
            <a:stCxn id="1002" idx="1"/>
          </p:cNvCxnSpPr>
          <p:nvPr/>
        </p:nvCxnSpPr>
        <p:spPr>
          <a:xfrm flipH="1" rot="10800000">
            <a:off x="2718228" y="8834048"/>
            <a:ext cx="1103400" cy="305400"/>
          </a:xfrm>
          <a:prstGeom prst="curvedConnector3">
            <a:avLst>
              <a:gd fmla="val 50000" name="adj1"/>
            </a:avLst>
          </a:prstGeom>
          <a:noFill/>
          <a:ln cap="flat" cmpd="sng" w="19050">
            <a:solidFill>
              <a:srgbClr val="9DE2DE"/>
            </a:solidFill>
            <a:prstDash val="dash"/>
            <a:round/>
            <a:headEnd len="med" w="med" type="none"/>
            <a:tailEnd len="med" w="med" type="none"/>
          </a:ln>
        </p:spPr>
      </p:cxnSp>
      <p:sp>
        <p:nvSpPr>
          <p:cNvPr id="1004" name="Google Shape;1004;p31"/>
          <p:cNvSpPr txBox="1"/>
          <p:nvPr/>
        </p:nvSpPr>
        <p:spPr>
          <a:xfrm flipH="1" rot="2184">
            <a:off x="2143338" y="8959742"/>
            <a:ext cx="472200" cy="359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2400">
                <a:solidFill>
                  <a:srgbClr val="006D77"/>
                </a:solidFill>
                <a:latin typeface="Pathway Gothic One"/>
                <a:ea typeface="Pathway Gothic One"/>
                <a:cs typeface="Pathway Gothic One"/>
                <a:sym typeface="Pathway Gothic One"/>
              </a:rPr>
              <a:t>3</a:t>
            </a:r>
            <a:endParaRPr b="1" sz="2400">
              <a:solidFill>
                <a:srgbClr val="006D77"/>
              </a:solidFill>
              <a:latin typeface="Pathway Gothic One"/>
              <a:ea typeface="Pathway Gothic One"/>
              <a:cs typeface="Pathway Gothic One"/>
              <a:sym typeface="Pathway Gothic One"/>
            </a:endParaRPr>
          </a:p>
        </p:txBody>
      </p:sp>
      <p:sp>
        <p:nvSpPr>
          <p:cNvPr id="1005" name="Google Shape;1005;p31"/>
          <p:cNvSpPr/>
          <p:nvPr/>
        </p:nvSpPr>
        <p:spPr>
          <a:xfrm flipH="1">
            <a:off x="2177528" y="7695387"/>
            <a:ext cx="580500" cy="280500"/>
          </a:xfrm>
          <a:prstGeom prst="roundRect">
            <a:avLst>
              <a:gd fmla="val 50000" name="adj"/>
            </a:avLst>
          </a:prstGeom>
          <a:solidFill>
            <a:srgbClr val="E6F8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006" name="Google Shape;1006;p31"/>
          <p:cNvCxnSpPr>
            <a:stCxn id="1005" idx="1"/>
          </p:cNvCxnSpPr>
          <p:nvPr/>
        </p:nvCxnSpPr>
        <p:spPr>
          <a:xfrm>
            <a:off x="2758028" y="7835637"/>
            <a:ext cx="1103400" cy="305400"/>
          </a:xfrm>
          <a:prstGeom prst="curvedConnector3">
            <a:avLst>
              <a:gd fmla="val 50000" name="adj1"/>
            </a:avLst>
          </a:prstGeom>
          <a:noFill/>
          <a:ln cap="flat" cmpd="sng" w="19050">
            <a:solidFill>
              <a:srgbClr val="9DE2DE"/>
            </a:solidFill>
            <a:prstDash val="dash"/>
            <a:round/>
            <a:headEnd len="med" w="med" type="none"/>
            <a:tailEnd len="med" w="med" type="none"/>
          </a:ln>
        </p:spPr>
      </p:cxnSp>
      <p:sp>
        <p:nvSpPr>
          <p:cNvPr id="1007" name="Google Shape;1007;p31"/>
          <p:cNvSpPr txBox="1"/>
          <p:nvPr/>
        </p:nvSpPr>
        <p:spPr>
          <a:xfrm>
            <a:off x="2191877" y="7599050"/>
            <a:ext cx="472200" cy="359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2400">
                <a:solidFill>
                  <a:srgbClr val="006D77"/>
                </a:solidFill>
                <a:latin typeface="Pathway Gothic One"/>
                <a:ea typeface="Pathway Gothic One"/>
                <a:cs typeface="Pathway Gothic One"/>
                <a:sym typeface="Pathway Gothic One"/>
              </a:rPr>
              <a:t>1</a:t>
            </a:r>
            <a:endParaRPr b="1" sz="2400">
              <a:solidFill>
                <a:srgbClr val="006D77"/>
              </a:solidFill>
              <a:latin typeface="Pathway Gothic One"/>
              <a:ea typeface="Pathway Gothic One"/>
              <a:cs typeface="Pathway Gothic One"/>
              <a:sym typeface="Pathway Gothic One"/>
            </a:endParaRPr>
          </a:p>
        </p:txBody>
      </p:sp>
      <p:sp>
        <p:nvSpPr>
          <p:cNvPr id="1008" name="Google Shape;1008;p31"/>
          <p:cNvSpPr/>
          <p:nvPr/>
        </p:nvSpPr>
        <p:spPr>
          <a:xfrm flipH="1" rot="10800000">
            <a:off x="4421133" y="8979648"/>
            <a:ext cx="580500" cy="280500"/>
          </a:xfrm>
          <a:prstGeom prst="roundRect">
            <a:avLst>
              <a:gd fmla="val 50000" name="adj"/>
            </a:avLst>
          </a:prstGeom>
          <a:solidFill>
            <a:srgbClr val="E6F8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009" name="Google Shape;1009;p31"/>
          <p:cNvCxnSpPr>
            <a:stCxn id="1008" idx="1"/>
          </p:cNvCxnSpPr>
          <p:nvPr/>
        </p:nvCxnSpPr>
        <p:spPr>
          <a:xfrm rot="10800000">
            <a:off x="3317733" y="8814498"/>
            <a:ext cx="1103400" cy="305400"/>
          </a:xfrm>
          <a:prstGeom prst="curvedConnector3">
            <a:avLst>
              <a:gd fmla="val 50000" name="adj1"/>
            </a:avLst>
          </a:prstGeom>
          <a:noFill/>
          <a:ln cap="flat" cmpd="sng" w="19050">
            <a:solidFill>
              <a:srgbClr val="9DE2DE"/>
            </a:solidFill>
            <a:prstDash val="dash"/>
            <a:round/>
            <a:headEnd len="med" w="med" type="none"/>
            <a:tailEnd len="med" w="med" type="none"/>
          </a:ln>
        </p:spPr>
      </p:cxnSp>
      <p:sp>
        <p:nvSpPr>
          <p:cNvPr id="1010" name="Google Shape;1010;p31"/>
          <p:cNvSpPr txBox="1"/>
          <p:nvPr/>
        </p:nvSpPr>
        <p:spPr>
          <a:xfrm rot="-2184">
            <a:off x="4475285" y="8940351"/>
            <a:ext cx="472200" cy="359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2400">
                <a:solidFill>
                  <a:srgbClr val="006D77"/>
                </a:solidFill>
                <a:latin typeface="Pathway Gothic One"/>
                <a:ea typeface="Pathway Gothic One"/>
                <a:cs typeface="Pathway Gothic One"/>
                <a:sym typeface="Pathway Gothic One"/>
              </a:rPr>
              <a:t>6</a:t>
            </a:r>
            <a:endParaRPr b="1" sz="2400">
              <a:solidFill>
                <a:srgbClr val="006D77"/>
              </a:solidFill>
              <a:latin typeface="Pathway Gothic One"/>
              <a:ea typeface="Pathway Gothic One"/>
              <a:cs typeface="Pathway Gothic One"/>
              <a:sym typeface="Pathway Gothic One"/>
            </a:endParaRPr>
          </a:p>
        </p:txBody>
      </p:sp>
      <p:sp>
        <p:nvSpPr>
          <p:cNvPr id="1011" name="Google Shape;1011;p31"/>
          <p:cNvSpPr/>
          <p:nvPr/>
        </p:nvSpPr>
        <p:spPr>
          <a:xfrm>
            <a:off x="4421133" y="7700062"/>
            <a:ext cx="580500" cy="280500"/>
          </a:xfrm>
          <a:prstGeom prst="roundRect">
            <a:avLst>
              <a:gd fmla="val 50000" name="adj"/>
            </a:avLst>
          </a:prstGeom>
          <a:solidFill>
            <a:srgbClr val="E6F8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012" name="Google Shape;1012;p31"/>
          <p:cNvCxnSpPr>
            <a:stCxn id="1011" idx="1"/>
          </p:cNvCxnSpPr>
          <p:nvPr/>
        </p:nvCxnSpPr>
        <p:spPr>
          <a:xfrm flipH="1">
            <a:off x="3317733" y="7840312"/>
            <a:ext cx="1103400" cy="305400"/>
          </a:xfrm>
          <a:prstGeom prst="curvedConnector3">
            <a:avLst>
              <a:gd fmla="val 50000" name="adj1"/>
            </a:avLst>
          </a:prstGeom>
          <a:noFill/>
          <a:ln cap="flat" cmpd="sng" w="19050">
            <a:solidFill>
              <a:srgbClr val="9DE2DE"/>
            </a:solidFill>
            <a:prstDash val="dash"/>
            <a:round/>
            <a:headEnd len="med" w="med" type="none"/>
            <a:tailEnd len="med" w="med" type="none"/>
          </a:ln>
        </p:spPr>
      </p:cxnSp>
      <p:sp>
        <p:nvSpPr>
          <p:cNvPr id="1013" name="Google Shape;1013;p31"/>
          <p:cNvSpPr txBox="1"/>
          <p:nvPr/>
        </p:nvSpPr>
        <p:spPr>
          <a:xfrm flipH="1">
            <a:off x="4464872" y="7660588"/>
            <a:ext cx="472200" cy="359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2400">
                <a:solidFill>
                  <a:srgbClr val="006D77"/>
                </a:solidFill>
                <a:latin typeface="Pathway Gothic One"/>
                <a:ea typeface="Pathway Gothic One"/>
                <a:cs typeface="Pathway Gothic One"/>
                <a:sym typeface="Pathway Gothic One"/>
              </a:rPr>
              <a:t>4</a:t>
            </a:r>
            <a:endParaRPr b="1" sz="2400">
              <a:solidFill>
                <a:srgbClr val="006D77"/>
              </a:solidFill>
              <a:latin typeface="Pathway Gothic One"/>
              <a:ea typeface="Pathway Gothic One"/>
              <a:cs typeface="Pathway Gothic One"/>
              <a:sym typeface="Pathway Gothic One"/>
            </a:endParaRPr>
          </a:p>
        </p:txBody>
      </p:sp>
      <p:sp>
        <p:nvSpPr>
          <p:cNvPr id="1014" name="Google Shape;1014;p31"/>
          <p:cNvSpPr/>
          <p:nvPr/>
        </p:nvSpPr>
        <p:spPr>
          <a:xfrm>
            <a:off x="3085884" y="7991309"/>
            <a:ext cx="1119600" cy="1039800"/>
          </a:xfrm>
          <a:prstGeom prst="ellipse">
            <a:avLst/>
          </a:prstGeom>
          <a:solidFill>
            <a:srgbClr val="E6F8F6"/>
          </a:solidFill>
          <a:ln cap="flat" cmpd="sng" w="19050">
            <a:solidFill>
              <a:srgbClr val="9DE2DE"/>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5" name="Google Shape;1015;p31"/>
          <p:cNvSpPr/>
          <p:nvPr/>
        </p:nvSpPr>
        <p:spPr>
          <a:xfrm flipH="1">
            <a:off x="1935678" y="8370950"/>
            <a:ext cx="580500" cy="280500"/>
          </a:xfrm>
          <a:prstGeom prst="roundRect">
            <a:avLst>
              <a:gd fmla="val 50000" name="adj"/>
            </a:avLst>
          </a:prstGeom>
          <a:solidFill>
            <a:srgbClr val="E6F8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0" name="Google Shape;1000;p31"/>
          <p:cNvSpPr txBox="1"/>
          <p:nvPr/>
        </p:nvSpPr>
        <p:spPr>
          <a:xfrm>
            <a:off x="1989815" y="8279326"/>
            <a:ext cx="472200" cy="359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2400">
                <a:solidFill>
                  <a:srgbClr val="006D77"/>
                </a:solidFill>
                <a:latin typeface="Pathway Gothic One"/>
                <a:ea typeface="Pathway Gothic One"/>
                <a:cs typeface="Pathway Gothic One"/>
                <a:sym typeface="Pathway Gothic One"/>
              </a:rPr>
              <a:t>2</a:t>
            </a:r>
            <a:endParaRPr b="1" sz="2400">
              <a:solidFill>
                <a:srgbClr val="006D77"/>
              </a:solidFill>
              <a:latin typeface="Pathway Gothic One"/>
              <a:ea typeface="Pathway Gothic One"/>
              <a:cs typeface="Pathway Gothic One"/>
              <a:sym typeface="Pathway Gothic One"/>
            </a:endParaRPr>
          </a:p>
        </p:txBody>
      </p:sp>
      <p:grpSp>
        <p:nvGrpSpPr>
          <p:cNvPr id="1016" name="Google Shape;1016;p31"/>
          <p:cNvGrpSpPr/>
          <p:nvPr/>
        </p:nvGrpSpPr>
        <p:grpSpPr>
          <a:xfrm>
            <a:off x="4301460" y="4485329"/>
            <a:ext cx="855636" cy="866105"/>
            <a:chOff x="3291950" y="1651150"/>
            <a:chExt cx="691200" cy="699600"/>
          </a:xfrm>
        </p:grpSpPr>
        <p:sp>
          <p:nvSpPr>
            <p:cNvPr id="1017" name="Google Shape;1017;p31"/>
            <p:cNvSpPr/>
            <p:nvPr/>
          </p:nvSpPr>
          <p:spPr>
            <a:xfrm>
              <a:off x="3291950" y="1651150"/>
              <a:ext cx="691200" cy="699600"/>
            </a:xfrm>
            <a:prstGeom prst="ellipse">
              <a:avLst/>
            </a:prstGeom>
            <a:noFill/>
            <a:ln cap="flat" cmpd="sng" w="9525">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E29578"/>
                </a:solidFill>
              </a:endParaRPr>
            </a:p>
          </p:txBody>
        </p:sp>
        <p:sp>
          <p:nvSpPr>
            <p:cNvPr id="1018" name="Google Shape;1018;p31"/>
            <p:cNvSpPr/>
            <p:nvPr/>
          </p:nvSpPr>
          <p:spPr>
            <a:xfrm>
              <a:off x="3327050" y="1686700"/>
              <a:ext cx="621000" cy="628500"/>
            </a:xfrm>
            <a:prstGeom prst="ellipse">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E29578"/>
                </a:solidFill>
              </a:endParaRPr>
            </a:p>
          </p:txBody>
        </p:sp>
      </p:grpSp>
      <p:sp>
        <p:nvSpPr>
          <p:cNvPr id="1019" name="Google Shape;1019;p31"/>
          <p:cNvSpPr/>
          <p:nvPr/>
        </p:nvSpPr>
        <p:spPr>
          <a:xfrm>
            <a:off x="5561488" y="4750300"/>
            <a:ext cx="230700" cy="240900"/>
          </a:xfrm>
          <a:prstGeom prst="homePlate">
            <a:avLst>
              <a:gd fmla="val 50000" name="adj"/>
            </a:avLst>
          </a:prstGeom>
          <a:noFill/>
          <a:ln cap="flat" cmpd="sng" w="9525">
            <a:solidFill>
              <a:srgbClr val="83C5B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E29578"/>
              </a:solidFill>
            </a:endParaRPr>
          </a:p>
        </p:txBody>
      </p:sp>
      <p:sp>
        <p:nvSpPr>
          <p:cNvPr id="1020" name="Google Shape;1020;p31"/>
          <p:cNvSpPr/>
          <p:nvPr/>
        </p:nvSpPr>
        <p:spPr>
          <a:xfrm>
            <a:off x="5589825" y="4783150"/>
            <a:ext cx="150900" cy="175200"/>
          </a:xfrm>
          <a:prstGeom prst="homePlate">
            <a:avLst>
              <a:gd fmla="val 50000" name="adj"/>
            </a:avLst>
          </a:pr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E29578"/>
              </a:solidFill>
            </a:endParaRPr>
          </a:p>
        </p:txBody>
      </p:sp>
      <p:sp>
        <p:nvSpPr>
          <p:cNvPr id="1021" name="Google Shape;1021;p31"/>
          <p:cNvSpPr txBox="1"/>
          <p:nvPr/>
        </p:nvSpPr>
        <p:spPr>
          <a:xfrm>
            <a:off x="4415025" y="4670350"/>
            <a:ext cx="628500" cy="400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2400">
                <a:solidFill>
                  <a:srgbClr val="E29578"/>
                </a:solidFill>
                <a:latin typeface="Fjalla One"/>
                <a:ea typeface="Fjalla One"/>
                <a:cs typeface="Fjalla One"/>
                <a:sym typeface="Fjalla One"/>
              </a:rPr>
              <a:t>03</a:t>
            </a:r>
            <a:endParaRPr sz="2400">
              <a:solidFill>
                <a:srgbClr val="E29578"/>
              </a:solidFill>
              <a:latin typeface="Fjalla One"/>
              <a:ea typeface="Fjalla One"/>
              <a:cs typeface="Fjalla One"/>
              <a:sym typeface="Fjalla One"/>
            </a:endParaRPr>
          </a:p>
        </p:txBody>
      </p:sp>
      <p:grpSp>
        <p:nvGrpSpPr>
          <p:cNvPr id="1022" name="Google Shape;1022;p31"/>
          <p:cNvGrpSpPr/>
          <p:nvPr/>
        </p:nvGrpSpPr>
        <p:grpSpPr>
          <a:xfrm>
            <a:off x="6196572" y="4485329"/>
            <a:ext cx="855636" cy="866105"/>
            <a:chOff x="3291950" y="1651150"/>
            <a:chExt cx="691200" cy="699600"/>
          </a:xfrm>
        </p:grpSpPr>
        <p:sp>
          <p:nvSpPr>
            <p:cNvPr id="1023" name="Google Shape;1023;p31"/>
            <p:cNvSpPr/>
            <p:nvPr/>
          </p:nvSpPr>
          <p:spPr>
            <a:xfrm>
              <a:off x="3291950" y="1651150"/>
              <a:ext cx="691200" cy="699600"/>
            </a:xfrm>
            <a:prstGeom prst="ellipse">
              <a:avLst/>
            </a:prstGeom>
            <a:noFill/>
            <a:ln cap="flat" cmpd="sng" w="9525">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E29578"/>
                </a:solidFill>
              </a:endParaRPr>
            </a:p>
          </p:txBody>
        </p:sp>
        <p:sp>
          <p:nvSpPr>
            <p:cNvPr id="1024" name="Google Shape;1024;p31"/>
            <p:cNvSpPr/>
            <p:nvPr/>
          </p:nvSpPr>
          <p:spPr>
            <a:xfrm>
              <a:off x="3327050" y="1686700"/>
              <a:ext cx="621000" cy="628500"/>
            </a:xfrm>
            <a:prstGeom prst="ellipse">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E29578"/>
                </a:solidFill>
              </a:endParaRPr>
            </a:p>
          </p:txBody>
        </p:sp>
      </p:grpSp>
      <p:grpSp>
        <p:nvGrpSpPr>
          <p:cNvPr id="1025" name="Google Shape;1025;p31"/>
          <p:cNvGrpSpPr/>
          <p:nvPr/>
        </p:nvGrpSpPr>
        <p:grpSpPr>
          <a:xfrm>
            <a:off x="603047" y="4485329"/>
            <a:ext cx="855636" cy="866105"/>
            <a:chOff x="3291950" y="1651150"/>
            <a:chExt cx="691200" cy="699600"/>
          </a:xfrm>
        </p:grpSpPr>
        <p:sp>
          <p:nvSpPr>
            <p:cNvPr id="1026" name="Google Shape;1026;p31"/>
            <p:cNvSpPr/>
            <p:nvPr/>
          </p:nvSpPr>
          <p:spPr>
            <a:xfrm>
              <a:off x="3291950" y="1651150"/>
              <a:ext cx="691200" cy="699600"/>
            </a:xfrm>
            <a:prstGeom prst="ellipse">
              <a:avLst/>
            </a:prstGeom>
            <a:noFill/>
            <a:ln cap="flat" cmpd="sng" w="9525">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E29578"/>
                </a:solidFill>
              </a:endParaRPr>
            </a:p>
          </p:txBody>
        </p:sp>
        <p:sp>
          <p:nvSpPr>
            <p:cNvPr id="1027" name="Google Shape;1027;p31"/>
            <p:cNvSpPr/>
            <p:nvPr/>
          </p:nvSpPr>
          <p:spPr>
            <a:xfrm>
              <a:off x="3327050" y="1686700"/>
              <a:ext cx="621000" cy="628500"/>
            </a:xfrm>
            <a:prstGeom prst="ellipse">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E29578"/>
                </a:solidFill>
              </a:endParaRPr>
            </a:p>
          </p:txBody>
        </p:sp>
      </p:grpSp>
      <p:sp>
        <p:nvSpPr>
          <p:cNvPr id="1028" name="Google Shape;1028;p31"/>
          <p:cNvSpPr/>
          <p:nvPr/>
        </p:nvSpPr>
        <p:spPr>
          <a:xfrm>
            <a:off x="1775225" y="4750300"/>
            <a:ext cx="230700" cy="240900"/>
          </a:xfrm>
          <a:prstGeom prst="homePlate">
            <a:avLst>
              <a:gd fmla="val 50000" name="adj"/>
            </a:avLst>
          </a:prstGeom>
          <a:noFill/>
          <a:ln cap="flat" cmpd="sng" w="9525">
            <a:solidFill>
              <a:srgbClr val="83C5B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E29578"/>
              </a:solidFill>
            </a:endParaRPr>
          </a:p>
        </p:txBody>
      </p:sp>
      <p:sp>
        <p:nvSpPr>
          <p:cNvPr id="1029" name="Google Shape;1029;p31"/>
          <p:cNvSpPr/>
          <p:nvPr/>
        </p:nvSpPr>
        <p:spPr>
          <a:xfrm>
            <a:off x="1803562" y="4783150"/>
            <a:ext cx="150900" cy="175200"/>
          </a:xfrm>
          <a:prstGeom prst="homePlate">
            <a:avLst>
              <a:gd fmla="val 50000" name="adj"/>
            </a:avLst>
          </a:pr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E29578"/>
              </a:solidFill>
            </a:endParaRPr>
          </a:p>
        </p:txBody>
      </p:sp>
      <p:sp>
        <p:nvSpPr>
          <p:cNvPr id="1030" name="Google Shape;1030;p31"/>
          <p:cNvSpPr txBox="1"/>
          <p:nvPr/>
        </p:nvSpPr>
        <p:spPr>
          <a:xfrm>
            <a:off x="716613" y="4670350"/>
            <a:ext cx="628500" cy="400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2400">
                <a:solidFill>
                  <a:srgbClr val="E29578"/>
                </a:solidFill>
                <a:latin typeface="Fjalla One"/>
                <a:ea typeface="Fjalla One"/>
                <a:cs typeface="Fjalla One"/>
                <a:sym typeface="Fjalla One"/>
              </a:rPr>
              <a:t>01</a:t>
            </a:r>
            <a:endParaRPr sz="2400">
              <a:solidFill>
                <a:srgbClr val="E29578"/>
              </a:solidFill>
              <a:latin typeface="Fjalla One"/>
              <a:ea typeface="Fjalla One"/>
              <a:cs typeface="Fjalla One"/>
              <a:sym typeface="Fjalla One"/>
            </a:endParaRPr>
          </a:p>
        </p:txBody>
      </p:sp>
      <p:grpSp>
        <p:nvGrpSpPr>
          <p:cNvPr id="1031" name="Google Shape;1031;p31"/>
          <p:cNvGrpSpPr/>
          <p:nvPr/>
        </p:nvGrpSpPr>
        <p:grpSpPr>
          <a:xfrm>
            <a:off x="2406310" y="4485329"/>
            <a:ext cx="855636" cy="866105"/>
            <a:chOff x="3291950" y="1651150"/>
            <a:chExt cx="691200" cy="699600"/>
          </a:xfrm>
        </p:grpSpPr>
        <p:sp>
          <p:nvSpPr>
            <p:cNvPr id="1032" name="Google Shape;1032;p31"/>
            <p:cNvSpPr/>
            <p:nvPr/>
          </p:nvSpPr>
          <p:spPr>
            <a:xfrm>
              <a:off x="3291950" y="1651150"/>
              <a:ext cx="691200" cy="699600"/>
            </a:xfrm>
            <a:prstGeom prst="ellipse">
              <a:avLst/>
            </a:prstGeom>
            <a:noFill/>
            <a:ln cap="flat" cmpd="sng" w="9525">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E29578"/>
                </a:solidFill>
              </a:endParaRPr>
            </a:p>
          </p:txBody>
        </p:sp>
        <p:sp>
          <p:nvSpPr>
            <p:cNvPr id="1033" name="Google Shape;1033;p31"/>
            <p:cNvSpPr/>
            <p:nvPr/>
          </p:nvSpPr>
          <p:spPr>
            <a:xfrm>
              <a:off x="3327050" y="1686700"/>
              <a:ext cx="621000" cy="628500"/>
            </a:xfrm>
            <a:prstGeom prst="ellipse">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E29578"/>
                </a:solidFill>
              </a:endParaRPr>
            </a:p>
          </p:txBody>
        </p:sp>
      </p:grpSp>
      <p:grpSp>
        <p:nvGrpSpPr>
          <p:cNvPr id="1034" name="Google Shape;1034;p31"/>
          <p:cNvGrpSpPr/>
          <p:nvPr/>
        </p:nvGrpSpPr>
        <p:grpSpPr>
          <a:xfrm>
            <a:off x="3687200" y="4750300"/>
            <a:ext cx="230700" cy="240900"/>
            <a:chOff x="2950663" y="9366325"/>
            <a:chExt cx="230700" cy="240900"/>
          </a:xfrm>
        </p:grpSpPr>
        <p:sp>
          <p:nvSpPr>
            <p:cNvPr id="1035" name="Google Shape;1035;p31"/>
            <p:cNvSpPr/>
            <p:nvPr/>
          </p:nvSpPr>
          <p:spPr>
            <a:xfrm>
              <a:off x="2950663" y="9366325"/>
              <a:ext cx="230700" cy="240900"/>
            </a:xfrm>
            <a:prstGeom prst="homePlate">
              <a:avLst>
                <a:gd fmla="val 50000" name="adj"/>
              </a:avLst>
            </a:prstGeom>
            <a:noFill/>
            <a:ln cap="flat" cmpd="sng" w="9525">
              <a:solidFill>
                <a:srgbClr val="83C5B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E29578"/>
                </a:solidFill>
              </a:endParaRPr>
            </a:p>
          </p:txBody>
        </p:sp>
        <p:sp>
          <p:nvSpPr>
            <p:cNvPr id="1036" name="Google Shape;1036;p31"/>
            <p:cNvSpPr/>
            <p:nvPr/>
          </p:nvSpPr>
          <p:spPr>
            <a:xfrm>
              <a:off x="2979000" y="9399175"/>
              <a:ext cx="150900" cy="175200"/>
            </a:xfrm>
            <a:prstGeom prst="homePlate">
              <a:avLst>
                <a:gd fmla="val 50000" name="adj"/>
              </a:avLst>
            </a:pr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E29578"/>
                </a:solidFill>
              </a:endParaRPr>
            </a:p>
          </p:txBody>
        </p:sp>
      </p:grpSp>
      <p:sp>
        <p:nvSpPr>
          <p:cNvPr id="1037" name="Google Shape;1037;p31"/>
          <p:cNvSpPr txBox="1"/>
          <p:nvPr/>
        </p:nvSpPr>
        <p:spPr>
          <a:xfrm>
            <a:off x="2519875" y="4670350"/>
            <a:ext cx="628500" cy="400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2400">
                <a:solidFill>
                  <a:srgbClr val="E29578"/>
                </a:solidFill>
                <a:latin typeface="Fjalla One"/>
                <a:ea typeface="Fjalla One"/>
                <a:cs typeface="Fjalla One"/>
                <a:sym typeface="Fjalla One"/>
              </a:rPr>
              <a:t>02</a:t>
            </a:r>
            <a:endParaRPr sz="2400">
              <a:solidFill>
                <a:srgbClr val="E29578"/>
              </a:solidFill>
              <a:latin typeface="Fjalla One"/>
              <a:ea typeface="Fjalla One"/>
              <a:cs typeface="Fjalla One"/>
              <a:sym typeface="Fjalla One"/>
            </a:endParaRPr>
          </a:p>
        </p:txBody>
      </p:sp>
      <p:sp>
        <p:nvSpPr>
          <p:cNvPr id="1038" name="Google Shape;1038;p31"/>
          <p:cNvSpPr txBox="1"/>
          <p:nvPr/>
        </p:nvSpPr>
        <p:spPr>
          <a:xfrm>
            <a:off x="6310138" y="4670350"/>
            <a:ext cx="628500" cy="400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2400">
                <a:solidFill>
                  <a:srgbClr val="E29578"/>
                </a:solidFill>
                <a:latin typeface="Fjalla One"/>
                <a:ea typeface="Fjalla One"/>
                <a:cs typeface="Fjalla One"/>
                <a:sym typeface="Fjalla One"/>
              </a:rPr>
              <a:t>04</a:t>
            </a:r>
            <a:endParaRPr sz="2400">
              <a:solidFill>
                <a:srgbClr val="E29578"/>
              </a:solidFill>
              <a:latin typeface="Fjalla One"/>
              <a:ea typeface="Fjalla One"/>
              <a:cs typeface="Fjalla One"/>
              <a:sym typeface="Fjalla One"/>
            </a:endParaRPr>
          </a:p>
        </p:txBody>
      </p:sp>
      <p:sp>
        <p:nvSpPr>
          <p:cNvPr id="1039" name="Google Shape;1039;p31"/>
          <p:cNvSpPr txBox="1"/>
          <p:nvPr/>
        </p:nvSpPr>
        <p:spPr>
          <a:xfrm>
            <a:off x="3717350" y="5351413"/>
            <a:ext cx="2023800" cy="575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GB" sz="1200">
                <a:solidFill>
                  <a:srgbClr val="1C4588"/>
                </a:solidFill>
                <a:latin typeface="Mada"/>
                <a:ea typeface="Mada"/>
                <a:cs typeface="Mada"/>
                <a:sym typeface="Mada"/>
              </a:rPr>
              <a:t>The pressure is transmitted to the skin resulting in deposition of plasma proteins and red cells in the skin,</a:t>
            </a:r>
            <a:endParaRPr sz="1200">
              <a:solidFill>
                <a:srgbClr val="FFFFFF"/>
              </a:solidFill>
              <a:latin typeface="Mada"/>
              <a:ea typeface="Mada"/>
              <a:cs typeface="Mada"/>
              <a:sym typeface="Mada"/>
            </a:endParaRPr>
          </a:p>
        </p:txBody>
      </p:sp>
      <p:sp>
        <p:nvSpPr>
          <p:cNvPr id="1040" name="Google Shape;1040;p31"/>
          <p:cNvSpPr txBox="1"/>
          <p:nvPr/>
        </p:nvSpPr>
        <p:spPr>
          <a:xfrm>
            <a:off x="5741150" y="5351425"/>
            <a:ext cx="1829400" cy="575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GB" sz="1200">
                <a:solidFill>
                  <a:srgbClr val="1C4588"/>
                </a:solidFill>
                <a:latin typeface="Mada"/>
                <a:ea typeface="Mada"/>
                <a:cs typeface="Mada"/>
                <a:sym typeface="Mada"/>
              </a:rPr>
              <a:t>E</a:t>
            </a:r>
            <a:r>
              <a:rPr lang="en-GB" sz="1200">
                <a:solidFill>
                  <a:srgbClr val="1C4588"/>
                </a:solidFill>
                <a:latin typeface="Mada"/>
                <a:ea typeface="Mada"/>
                <a:cs typeface="Mada"/>
                <a:sym typeface="Mada"/>
              </a:rPr>
              <a:t>dema and hyperpigmentation of the skin “dermatofibrosis”.</a:t>
            </a:r>
            <a:endParaRPr sz="1200">
              <a:solidFill>
                <a:srgbClr val="FFFFFF"/>
              </a:solidFill>
              <a:latin typeface="Mada"/>
              <a:ea typeface="Mada"/>
              <a:cs typeface="Mada"/>
              <a:sym typeface="Mada"/>
            </a:endParaRPr>
          </a:p>
        </p:txBody>
      </p:sp>
      <p:sp>
        <p:nvSpPr>
          <p:cNvPr id="1041" name="Google Shape;1041;p31"/>
          <p:cNvSpPr txBox="1"/>
          <p:nvPr/>
        </p:nvSpPr>
        <p:spPr>
          <a:xfrm>
            <a:off x="18950" y="5351413"/>
            <a:ext cx="2023800" cy="575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GB" sz="1200">
                <a:solidFill>
                  <a:srgbClr val="1C4588"/>
                </a:solidFill>
                <a:latin typeface="Mada"/>
                <a:ea typeface="Mada"/>
                <a:cs typeface="Mada"/>
                <a:sym typeface="Mada"/>
              </a:rPr>
              <a:t>D</a:t>
            </a:r>
            <a:r>
              <a:rPr lang="en-GB" sz="1200">
                <a:solidFill>
                  <a:srgbClr val="1C4588"/>
                </a:solidFill>
                <a:latin typeface="Mada"/>
                <a:ea typeface="Mada"/>
                <a:cs typeface="Mada"/>
                <a:sym typeface="Mada"/>
              </a:rPr>
              <a:t>eep and and superficial venous valve incompetence. </a:t>
            </a:r>
            <a:endParaRPr sz="1200">
              <a:solidFill>
                <a:srgbClr val="1C4588"/>
              </a:solidFill>
              <a:latin typeface="Mada"/>
              <a:ea typeface="Mada"/>
              <a:cs typeface="Mada"/>
              <a:sym typeface="Mada"/>
            </a:endParaRPr>
          </a:p>
          <a:p>
            <a:pPr indent="0" lvl="0" marL="0" rtl="0" algn="ctr">
              <a:spcBef>
                <a:spcPts val="0"/>
              </a:spcBef>
              <a:spcAft>
                <a:spcPts val="0"/>
              </a:spcAft>
              <a:buNone/>
            </a:pPr>
            <a:r>
              <a:t/>
            </a:r>
            <a:endParaRPr sz="1200">
              <a:latin typeface="Mada"/>
              <a:ea typeface="Mada"/>
              <a:cs typeface="Mada"/>
              <a:sym typeface="Mada"/>
            </a:endParaRPr>
          </a:p>
        </p:txBody>
      </p:sp>
      <p:sp>
        <p:nvSpPr>
          <p:cNvPr id="1042" name="Google Shape;1042;p31"/>
          <p:cNvSpPr txBox="1"/>
          <p:nvPr/>
        </p:nvSpPr>
        <p:spPr>
          <a:xfrm>
            <a:off x="1822213" y="5351413"/>
            <a:ext cx="2023800" cy="575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GB" sz="1300">
                <a:solidFill>
                  <a:srgbClr val="1C4588"/>
                </a:solidFill>
                <a:latin typeface="Mada"/>
                <a:ea typeface="Mada"/>
                <a:cs typeface="Mada"/>
                <a:sym typeface="Mada"/>
              </a:rPr>
              <a:t>venous hypertension</a:t>
            </a:r>
            <a:endParaRPr sz="1300">
              <a:solidFill>
                <a:srgbClr val="FFFFFF"/>
              </a:solidFill>
              <a:latin typeface="Mada"/>
              <a:ea typeface="Mada"/>
              <a:cs typeface="Mada"/>
              <a:sym typeface="Mada"/>
            </a:endParaRPr>
          </a:p>
        </p:txBody>
      </p:sp>
      <p:pic>
        <p:nvPicPr>
          <p:cNvPr id="1043" name="Google Shape;1043;p31"/>
          <p:cNvPicPr preferRelativeResize="0"/>
          <p:nvPr/>
        </p:nvPicPr>
        <p:blipFill>
          <a:blip r:embed="rId3">
            <a:alphaModFix/>
          </a:blip>
          <a:stretch>
            <a:fillRect/>
          </a:stretch>
        </p:blipFill>
        <p:spPr>
          <a:xfrm>
            <a:off x="3348194" y="8196772"/>
            <a:ext cx="594962" cy="561989"/>
          </a:xfrm>
          <a:prstGeom prst="rect">
            <a:avLst/>
          </a:prstGeom>
          <a:noFill/>
          <a:ln>
            <a:noFill/>
          </a:ln>
        </p:spPr>
      </p:pic>
      <p:sp>
        <p:nvSpPr>
          <p:cNvPr id="1044" name="Google Shape;1044;p31"/>
          <p:cNvSpPr txBox="1"/>
          <p:nvPr/>
        </p:nvSpPr>
        <p:spPr>
          <a:xfrm>
            <a:off x="174950" y="7544375"/>
            <a:ext cx="2074800" cy="523200"/>
          </a:xfrm>
          <a:prstGeom prst="rect">
            <a:avLst/>
          </a:prstGeom>
          <a:noFill/>
          <a:ln>
            <a:noFill/>
          </a:ln>
        </p:spPr>
        <p:txBody>
          <a:bodyPr anchorCtr="0" anchor="t" bIns="91425" lIns="91425" spcFirstLastPara="1" rIns="91425" wrap="square" tIns="91425">
            <a:noAutofit/>
          </a:bodyPr>
          <a:lstStyle/>
          <a:p>
            <a:pPr indent="-165100" lvl="0" marL="0" rtl="0" algn="l">
              <a:spcBef>
                <a:spcPts val="0"/>
              </a:spcBef>
              <a:spcAft>
                <a:spcPts val="0"/>
              </a:spcAft>
              <a:buClr>
                <a:srgbClr val="1C4588"/>
              </a:buClr>
              <a:buSzPts val="1100"/>
              <a:buFont typeface="Mada"/>
              <a:buChar char="●"/>
            </a:pPr>
            <a:r>
              <a:rPr lang="en-GB" sz="1100">
                <a:solidFill>
                  <a:srgbClr val="1C4588"/>
                </a:solidFill>
                <a:latin typeface="Mada"/>
                <a:ea typeface="Mada"/>
                <a:cs typeface="Mada"/>
                <a:sym typeface="Mada"/>
              </a:rPr>
              <a:t>Debridement of the ulcer with excision if all dead tissues.</a:t>
            </a:r>
            <a:endParaRPr sz="1100">
              <a:solidFill>
                <a:srgbClr val="1C4588"/>
              </a:solidFill>
              <a:latin typeface="Mada"/>
              <a:ea typeface="Mada"/>
              <a:cs typeface="Mada"/>
              <a:sym typeface="Mada"/>
            </a:endParaRPr>
          </a:p>
        </p:txBody>
      </p:sp>
      <p:sp>
        <p:nvSpPr>
          <p:cNvPr id="1045" name="Google Shape;1045;p31"/>
          <p:cNvSpPr txBox="1"/>
          <p:nvPr/>
        </p:nvSpPr>
        <p:spPr>
          <a:xfrm>
            <a:off x="134025" y="8251475"/>
            <a:ext cx="1686300" cy="369300"/>
          </a:xfrm>
          <a:prstGeom prst="rect">
            <a:avLst/>
          </a:prstGeom>
          <a:noFill/>
          <a:ln>
            <a:noFill/>
          </a:ln>
        </p:spPr>
        <p:txBody>
          <a:bodyPr anchorCtr="0" anchor="t" bIns="91425" lIns="91425" spcFirstLastPara="1" rIns="91425" wrap="square" tIns="91425">
            <a:noAutofit/>
          </a:bodyPr>
          <a:lstStyle/>
          <a:p>
            <a:pPr indent="-166199" lvl="0" marL="89999" rtl="0" algn="l">
              <a:spcBef>
                <a:spcPts val="0"/>
              </a:spcBef>
              <a:spcAft>
                <a:spcPts val="0"/>
              </a:spcAft>
              <a:buClr>
                <a:srgbClr val="1C4588"/>
              </a:buClr>
              <a:buSzPts val="1200"/>
              <a:buFont typeface="Mada"/>
              <a:buChar char="●"/>
            </a:pPr>
            <a:r>
              <a:rPr lang="en-GB" sz="1200">
                <a:solidFill>
                  <a:srgbClr val="1C4588"/>
                </a:solidFill>
                <a:latin typeface="Mada"/>
                <a:ea typeface="Mada"/>
                <a:cs typeface="Mada"/>
                <a:sym typeface="Mada"/>
              </a:rPr>
              <a:t>Sterile moist dressing.</a:t>
            </a:r>
            <a:endParaRPr sz="1200">
              <a:solidFill>
                <a:srgbClr val="1C4588"/>
              </a:solidFill>
              <a:latin typeface="Mada"/>
              <a:ea typeface="Mada"/>
              <a:cs typeface="Mada"/>
              <a:sym typeface="Mada"/>
            </a:endParaRPr>
          </a:p>
        </p:txBody>
      </p:sp>
      <p:sp>
        <p:nvSpPr>
          <p:cNvPr id="1046" name="Google Shape;1046;p31"/>
          <p:cNvSpPr txBox="1"/>
          <p:nvPr/>
        </p:nvSpPr>
        <p:spPr>
          <a:xfrm>
            <a:off x="200450" y="8850475"/>
            <a:ext cx="2023800" cy="861900"/>
          </a:xfrm>
          <a:prstGeom prst="rect">
            <a:avLst/>
          </a:prstGeom>
          <a:noFill/>
          <a:ln>
            <a:noFill/>
          </a:ln>
        </p:spPr>
        <p:txBody>
          <a:bodyPr anchorCtr="0" anchor="t" bIns="91425" lIns="91425" spcFirstLastPara="1" rIns="91425" wrap="square" tIns="91425">
            <a:spAutoFit/>
          </a:bodyPr>
          <a:lstStyle/>
          <a:p>
            <a:pPr indent="-165100" lvl="0" marL="0" rtl="0" algn="l">
              <a:spcBef>
                <a:spcPts val="0"/>
              </a:spcBef>
              <a:spcAft>
                <a:spcPts val="0"/>
              </a:spcAft>
              <a:buClr>
                <a:srgbClr val="1C4588"/>
              </a:buClr>
              <a:buSzPts val="1100"/>
              <a:buFont typeface="Mada"/>
              <a:buChar char="●"/>
            </a:pPr>
            <a:r>
              <a:rPr lang="en-GB" sz="1100">
                <a:solidFill>
                  <a:srgbClr val="1C4588"/>
                </a:solidFill>
                <a:latin typeface="Mada"/>
                <a:ea typeface="Mada"/>
                <a:cs typeface="Mada"/>
                <a:sym typeface="Mada"/>
              </a:rPr>
              <a:t>Weekly or biweekly application of compression with paste bandages or multiple layer dry bandages.</a:t>
            </a:r>
            <a:endParaRPr sz="1100">
              <a:solidFill>
                <a:srgbClr val="1C4588"/>
              </a:solidFill>
              <a:latin typeface="Mada"/>
              <a:ea typeface="Mada"/>
              <a:cs typeface="Mada"/>
              <a:sym typeface="Mada"/>
            </a:endParaRPr>
          </a:p>
        </p:txBody>
      </p:sp>
      <p:sp>
        <p:nvSpPr>
          <p:cNvPr id="1047" name="Google Shape;1047;p31"/>
          <p:cNvSpPr txBox="1"/>
          <p:nvPr/>
        </p:nvSpPr>
        <p:spPr>
          <a:xfrm>
            <a:off x="5074775" y="7563250"/>
            <a:ext cx="2424600" cy="554100"/>
          </a:xfrm>
          <a:prstGeom prst="rect">
            <a:avLst/>
          </a:prstGeom>
          <a:noFill/>
          <a:ln>
            <a:noFill/>
          </a:ln>
        </p:spPr>
        <p:txBody>
          <a:bodyPr anchorCtr="0" anchor="t" bIns="91425" lIns="91425" spcFirstLastPara="1" rIns="91425" wrap="square" tIns="91425">
            <a:spAutoFit/>
          </a:bodyPr>
          <a:lstStyle/>
          <a:p>
            <a:pPr indent="-171450" lvl="0" marL="89999" rtl="0" algn="l">
              <a:spcBef>
                <a:spcPts val="0"/>
              </a:spcBef>
              <a:spcAft>
                <a:spcPts val="0"/>
              </a:spcAft>
              <a:buClr>
                <a:srgbClr val="1C4588"/>
              </a:buClr>
              <a:buSzPts val="1200"/>
              <a:buFont typeface="Mada"/>
              <a:buChar char="●"/>
            </a:pPr>
            <a:r>
              <a:rPr lang="en-GB" sz="1200">
                <a:solidFill>
                  <a:srgbClr val="1C4588"/>
                </a:solidFill>
                <a:latin typeface="Mada"/>
                <a:ea typeface="Mada"/>
                <a:cs typeface="Mada"/>
                <a:sym typeface="Mada"/>
              </a:rPr>
              <a:t>Antibiotic therapy when infection is present.</a:t>
            </a:r>
            <a:endParaRPr sz="1200">
              <a:solidFill>
                <a:srgbClr val="1C4588"/>
              </a:solidFill>
              <a:latin typeface="Mada"/>
              <a:ea typeface="Mada"/>
              <a:cs typeface="Mada"/>
              <a:sym typeface="Mada"/>
            </a:endParaRPr>
          </a:p>
        </p:txBody>
      </p:sp>
      <p:sp>
        <p:nvSpPr>
          <p:cNvPr id="1048" name="Google Shape;1048;p31"/>
          <p:cNvSpPr txBox="1"/>
          <p:nvPr/>
        </p:nvSpPr>
        <p:spPr>
          <a:xfrm>
            <a:off x="5090800" y="8159075"/>
            <a:ext cx="2424600" cy="554100"/>
          </a:xfrm>
          <a:prstGeom prst="rect">
            <a:avLst/>
          </a:prstGeom>
          <a:noFill/>
          <a:ln>
            <a:noFill/>
          </a:ln>
        </p:spPr>
        <p:txBody>
          <a:bodyPr anchorCtr="0" anchor="t" bIns="91425" lIns="91425" spcFirstLastPara="1" rIns="91425" wrap="square" tIns="91425">
            <a:noAutofit/>
          </a:bodyPr>
          <a:lstStyle/>
          <a:p>
            <a:pPr indent="-171450" lvl="0" marL="179999" rtl="0" algn="l">
              <a:spcBef>
                <a:spcPts val="0"/>
              </a:spcBef>
              <a:spcAft>
                <a:spcPts val="0"/>
              </a:spcAft>
              <a:buClr>
                <a:srgbClr val="1C4588"/>
              </a:buClr>
              <a:buSzPts val="1200"/>
              <a:buFont typeface="Mada"/>
              <a:buChar char="●"/>
            </a:pPr>
            <a:r>
              <a:rPr lang="en-GB" sz="1200">
                <a:solidFill>
                  <a:srgbClr val="1C4588"/>
                </a:solidFill>
                <a:latin typeface="Mada"/>
                <a:ea typeface="Mada"/>
                <a:cs typeface="Mada"/>
                <a:sym typeface="Mada"/>
              </a:rPr>
              <a:t>Teaching the patient to elevate the limb most of the time.</a:t>
            </a:r>
            <a:endParaRPr sz="1200">
              <a:solidFill>
                <a:srgbClr val="1C4588"/>
              </a:solidFill>
              <a:latin typeface="Mada"/>
              <a:ea typeface="Mada"/>
              <a:cs typeface="Mada"/>
              <a:sym typeface="Mada"/>
            </a:endParaRPr>
          </a:p>
        </p:txBody>
      </p:sp>
      <p:sp>
        <p:nvSpPr>
          <p:cNvPr id="1049" name="Google Shape;1049;p31"/>
          <p:cNvSpPr txBox="1"/>
          <p:nvPr/>
        </p:nvSpPr>
        <p:spPr>
          <a:xfrm>
            <a:off x="5141800" y="8940200"/>
            <a:ext cx="2322600" cy="1200600"/>
          </a:xfrm>
          <a:prstGeom prst="rect">
            <a:avLst/>
          </a:prstGeom>
          <a:noFill/>
          <a:ln>
            <a:noFill/>
          </a:ln>
        </p:spPr>
        <p:txBody>
          <a:bodyPr anchorCtr="0" anchor="t" bIns="91425" lIns="91425" spcFirstLastPara="1" rIns="91425" wrap="square" tIns="91425">
            <a:spAutoFit/>
          </a:bodyPr>
          <a:lstStyle/>
          <a:p>
            <a:pPr indent="-165100" lvl="0" marL="0" rtl="0" algn="l">
              <a:spcBef>
                <a:spcPts val="0"/>
              </a:spcBef>
              <a:spcAft>
                <a:spcPts val="0"/>
              </a:spcAft>
              <a:buClr>
                <a:srgbClr val="1C4588"/>
              </a:buClr>
              <a:buSzPts val="1100"/>
              <a:buFont typeface="Mada"/>
              <a:buChar char="●"/>
            </a:pPr>
            <a:r>
              <a:rPr lang="en-GB" sz="1100">
                <a:solidFill>
                  <a:srgbClr val="1C4588"/>
                </a:solidFill>
                <a:latin typeface="Mada"/>
                <a:ea typeface="Mada"/>
                <a:cs typeface="Mada"/>
                <a:sym typeface="Mada"/>
              </a:rPr>
              <a:t>Most venous ulcers will heal with compression within a few months, but some refractory ulcer may need surgery for ablation of normal venous perforators and skin grafting of the ulcer. </a:t>
            </a:r>
            <a:endParaRPr sz="1100">
              <a:solidFill>
                <a:srgbClr val="1C4588"/>
              </a:solidFill>
              <a:latin typeface="Mada"/>
              <a:ea typeface="Mada"/>
              <a:cs typeface="Mada"/>
              <a:sym typeface="Mada"/>
            </a:endParaRPr>
          </a:p>
        </p:txBody>
      </p:sp>
      <p:sp>
        <p:nvSpPr>
          <p:cNvPr id="1050" name="Google Shape;1050;p31"/>
          <p:cNvSpPr txBox="1"/>
          <p:nvPr/>
        </p:nvSpPr>
        <p:spPr>
          <a:xfrm>
            <a:off x="318125" y="1498850"/>
            <a:ext cx="6554700" cy="1908600"/>
          </a:xfrm>
          <a:prstGeom prst="rect">
            <a:avLst/>
          </a:prstGeom>
          <a:noFill/>
          <a:ln>
            <a:noFill/>
          </a:ln>
        </p:spPr>
        <p:txBody>
          <a:bodyPr anchorCtr="0" anchor="t" bIns="91425" lIns="91425" spcFirstLastPara="1" rIns="91425" wrap="square" tIns="91425">
            <a:spAutoFit/>
          </a:bodyPr>
          <a:lstStyle/>
          <a:p>
            <a:pPr indent="-184150" lvl="0" marL="89999" rtl="0" algn="l">
              <a:spcBef>
                <a:spcPts val="0"/>
              </a:spcBef>
              <a:spcAft>
                <a:spcPts val="0"/>
              </a:spcAft>
              <a:buClr>
                <a:srgbClr val="1C4588"/>
              </a:buClr>
              <a:buSzPts val="1400"/>
              <a:buFont typeface="Mada"/>
              <a:buChar char="●"/>
            </a:pPr>
            <a:r>
              <a:rPr lang="en-GB">
                <a:solidFill>
                  <a:srgbClr val="1C4588"/>
                </a:solidFill>
                <a:latin typeface="Mada"/>
                <a:ea typeface="Mada"/>
                <a:cs typeface="Mada"/>
                <a:sym typeface="Mada"/>
              </a:rPr>
              <a:t>This is due to venous valvular incompetence of the lower limb, resulting in venous insufficiency.</a:t>
            </a:r>
            <a:endParaRPr>
              <a:solidFill>
                <a:srgbClr val="1C4588"/>
              </a:solidFill>
              <a:latin typeface="Mada"/>
              <a:ea typeface="Mada"/>
              <a:cs typeface="Mada"/>
              <a:sym typeface="Mada"/>
            </a:endParaRPr>
          </a:p>
          <a:p>
            <a:pPr indent="0" lvl="0" marL="457200" rtl="0" algn="l">
              <a:spcBef>
                <a:spcPts val="0"/>
              </a:spcBef>
              <a:spcAft>
                <a:spcPts val="0"/>
              </a:spcAft>
              <a:buNone/>
            </a:pPr>
            <a:r>
              <a:t/>
            </a:r>
            <a:endParaRPr>
              <a:solidFill>
                <a:srgbClr val="1C4588"/>
              </a:solidFill>
              <a:latin typeface="Mada"/>
              <a:ea typeface="Mada"/>
              <a:cs typeface="Mada"/>
              <a:sym typeface="Mada"/>
            </a:endParaRPr>
          </a:p>
          <a:p>
            <a:pPr indent="-184150" lvl="0" marL="89999" rtl="0" algn="l">
              <a:spcBef>
                <a:spcPts val="0"/>
              </a:spcBef>
              <a:spcAft>
                <a:spcPts val="0"/>
              </a:spcAft>
              <a:buClr>
                <a:srgbClr val="1C4588"/>
              </a:buClr>
              <a:buSzPts val="1400"/>
              <a:buFont typeface="Mada"/>
              <a:buChar char="●"/>
            </a:pPr>
            <a:r>
              <a:rPr lang="en-GB">
                <a:solidFill>
                  <a:srgbClr val="1C4588"/>
                </a:solidFill>
                <a:latin typeface="Mada"/>
                <a:ea typeface="Mada"/>
                <a:cs typeface="Mada"/>
                <a:sym typeface="Mada"/>
              </a:rPr>
              <a:t>the patient usually develops discomfort in the leg</a:t>
            </a:r>
            <a:endParaRPr>
              <a:solidFill>
                <a:srgbClr val="1C4588"/>
              </a:solidFill>
              <a:latin typeface="Mada"/>
              <a:ea typeface="Mada"/>
              <a:cs typeface="Mada"/>
              <a:sym typeface="Mada"/>
            </a:endParaRPr>
          </a:p>
          <a:p>
            <a:pPr indent="0" lvl="0" marL="89999" rtl="0" algn="l">
              <a:spcBef>
                <a:spcPts val="0"/>
              </a:spcBef>
              <a:spcAft>
                <a:spcPts val="0"/>
              </a:spcAft>
              <a:buNone/>
            </a:pPr>
            <a:r>
              <a:rPr lang="en-GB">
                <a:solidFill>
                  <a:srgbClr val="1C4588"/>
                </a:solidFill>
                <a:latin typeface="Mada"/>
                <a:ea typeface="Mada"/>
                <a:cs typeface="Mada"/>
                <a:sym typeface="Mada"/>
              </a:rPr>
              <a:t>,heaviness, and edema. </a:t>
            </a:r>
            <a:endParaRPr>
              <a:solidFill>
                <a:srgbClr val="1C4588"/>
              </a:solidFill>
              <a:latin typeface="Mada"/>
              <a:ea typeface="Mada"/>
              <a:cs typeface="Mada"/>
              <a:sym typeface="Mada"/>
            </a:endParaRPr>
          </a:p>
          <a:p>
            <a:pPr indent="0" lvl="0" marL="457200" rtl="0" algn="l">
              <a:spcBef>
                <a:spcPts val="0"/>
              </a:spcBef>
              <a:spcAft>
                <a:spcPts val="0"/>
              </a:spcAft>
              <a:buNone/>
            </a:pPr>
            <a:r>
              <a:t/>
            </a:r>
            <a:endParaRPr>
              <a:solidFill>
                <a:srgbClr val="1C4588"/>
              </a:solidFill>
              <a:latin typeface="Mada"/>
              <a:ea typeface="Mada"/>
              <a:cs typeface="Mada"/>
              <a:sym typeface="Mada"/>
            </a:endParaRPr>
          </a:p>
          <a:p>
            <a:pPr indent="-184150" lvl="0" marL="89999" rtl="0" algn="l">
              <a:spcBef>
                <a:spcPts val="0"/>
              </a:spcBef>
              <a:spcAft>
                <a:spcPts val="0"/>
              </a:spcAft>
              <a:buClr>
                <a:srgbClr val="1C4588"/>
              </a:buClr>
              <a:buSzPts val="1400"/>
              <a:buFont typeface="Mada"/>
              <a:buChar char="●"/>
            </a:pPr>
            <a:r>
              <a:rPr lang="en-GB">
                <a:solidFill>
                  <a:srgbClr val="1C4588"/>
                </a:solidFill>
                <a:latin typeface="Mada"/>
                <a:ea typeface="Mada"/>
                <a:cs typeface="Mada"/>
                <a:sym typeface="Mada"/>
              </a:rPr>
              <a:t>Ulceration may develop in the anteromedial aspect</a:t>
            </a:r>
            <a:endParaRPr>
              <a:solidFill>
                <a:srgbClr val="1C4588"/>
              </a:solidFill>
              <a:latin typeface="Mada"/>
              <a:ea typeface="Mada"/>
              <a:cs typeface="Mada"/>
              <a:sym typeface="Mada"/>
            </a:endParaRPr>
          </a:p>
          <a:p>
            <a:pPr indent="0" lvl="0" marL="89999" rtl="0" algn="l">
              <a:spcBef>
                <a:spcPts val="0"/>
              </a:spcBef>
              <a:spcAft>
                <a:spcPts val="0"/>
              </a:spcAft>
              <a:buNone/>
            </a:pPr>
            <a:r>
              <a:rPr lang="en-GB">
                <a:solidFill>
                  <a:srgbClr val="1C4588"/>
                </a:solidFill>
                <a:latin typeface="Mada"/>
                <a:ea typeface="Mada"/>
                <a:cs typeface="Mada"/>
                <a:sym typeface="Mada"/>
              </a:rPr>
              <a:t> of the leg “gaiter zone”, ulcers are generally superficial. </a:t>
            </a:r>
            <a:endParaRPr>
              <a:solidFill>
                <a:srgbClr val="1C4588"/>
              </a:solidFill>
              <a:latin typeface="Mada"/>
              <a:ea typeface="Mada"/>
              <a:cs typeface="Mada"/>
              <a:sym typeface="Mada"/>
            </a:endParaRPr>
          </a:p>
        </p:txBody>
      </p:sp>
      <p:sp>
        <p:nvSpPr>
          <p:cNvPr id="1051" name="Google Shape;1051;p31"/>
          <p:cNvSpPr/>
          <p:nvPr/>
        </p:nvSpPr>
        <p:spPr>
          <a:xfrm>
            <a:off x="14011263" y="3386062"/>
            <a:ext cx="311942" cy="288632"/>
          </a:xfrm>
          <a:custGeom>
            <a:rect b="b" l="l" r="r" t="t"/>
            <a:pathLst>
              <a:path extrusionOk="0" h="15740" w="19229">
                <a:moveTo>
                  <a:pt x="9841" y="0"/>
                </a:moveTo>
                <a:cubicBezTo>
                  <a:pt x="9447" y="0"/>
                  <a:pt x="8949" y="157"/>
                  <a:pt x="8230" y="559"/>
                </a:cubicBezTo>
                <a:cubicBezTo>
                  <a:pt x="6692" y="1422"/>
                  <a:pt x="6016" y="2016"/>
                  <a:pt x="4225" y="2293"/>
                </a:cubicBezTo>
                <a:cubicBezTo>
                  <a:pt x="2752" y="2513"/>
                  <a:pt x="1767" y="2464"/>
                  <a:pt x="1042" y="4019"/>
                </a:cubicBezTo>
                <a:cubicBezTo>
                  <a:pt x="0" y="6282"/>
                  <a:pt x="2003" y="7698"/>
                  <a:pt x="2247" y="9807"/>
                </a:cubicBezTo>
                <a:cubicBezTo>
                  <a:pt x="2450" y="11565"/>
                  <a:pt x="1132" y="13576"/>
                  <a:pt x="2222" y="14976"/>
                </a:cubicBezTo>
                <a:cubicBezTo>
                  <a:pt x="2647" y="15522"/>
                  <a:pt x="3280" y="15740"/>
                  <a:pt x="3966" y="15740"/>
                </a:cubicBezTo>
                <a:cubicBezTo>
                  <a:pt x="4751" y="15740"/>
                  <a:pt x="5606" y="15454"/>
                  <a:pt x="6293" y="15049"/>
                </a:cubicBezTo>
                <a:cubicBezTo>
                  <a:pt x="7571" y="14292"/>
                  <a:pt x="8776" y="13201"/>
                  <a:pt x="10265" y="13169"/>
                </a:cubicBezTo>
                <a:cubicBezTo>
                  <a:pt x="10288" y="13168"/>
                  <a:pt x="10310" y="13168"/>
                  <a:pt x="10332" y="13168"/>
                </a:cubicBezTo>
                <a:cubicBezTo>
                  <a:pt x="11506" y="13168"/>
                  <a:pt x="12688" y="13827"/>
                  <a:pt x="13817" y="13827"/>
                </a:cubicBezTo>
                <a:cubicBezTo>
                  <a:pt x="14108" y="13827"/>
                  <a:pt x="14395" y="13784"/>
                  <a:pt x="14677" y="13674"/>
                </a:cubicBezTo>
                <a:cubicBezTo>
                  <a:pt x="15744" y="13258"/>
                  <a:pt x="16257" y="12037"/>
                  <a:pt x="16411" y="10906"/>
                </a:cubicBezTo>
                <a:cubicBezTo>
                  <a:pt x="16566" y="9766"/>
                  <a:pt x="16468" y="8594"/>
                  <a:pt x="16818" y="7503"/>
                </a:cubicBezTo>
                <a:cubicBezTo>
                  <a:pt x="17225" y="6241"/>
                  <a:pt x="18194" y="5232"/>
                  <a:pt x="18707" y="4011"/>
                </a:cubicBezTo>
                <a:cubicBezTo>
                  <a:pt x="19228" y="2790"/>
                  <a:pt x="19057" y="1048"/>
                  <a:pt x="17828" y="559"/>
                </a:cubicBezTo>
                <a:cubicBezTo>
                  <a:pt x="17609" y="473"/>
                  <a:pt x="17388" y="437"/>
                  <a:pt x="17166" y="437"/>
                </a:cubicBezTo>
                <a:cubicBezTo>
                  <a:pt x="15887" y="437"/>
                  <a:pt x="14559" y="1648"/>
                  <a:pt x="13288" y="1648"/>
                </a:cubicBezTo>
                <a:cubicBezTo>
                  <a:pt x="13063" y="1648"/>
                  <a:pt x="12839" y="1610"/>
                  <a:pt x="12618" y="1520"/>
                </a:cubicBezTo>
                <a:cubicBezTo>
                  <a:pt x="11156" y="936"/>
                  <a:pt x="10806" y="0"/>
                  <a:pt x="9841" y="0"/>
                </a:cubicBezTo>
                <a:close/>
              </a:path>
            </a:pathLst>
          </a:custGeom>
          <a:solidFill>
            <a:srgbClr val="FADE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2" name="Google Shape;1052;p31"/>
          <p:cNvSpPr txBox="1"/>
          <p:nvPr/>
        </p:nvSpPr>
        <p:spPr>
          <a:xfrm flipH="1">
            <a:off x="13853719" y="3303417"/>
            <a:ext cx="469500" cy="5217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GB" sz="1600">
                <a:solidFill>
                  <a:srgbClr val="E29578"/>
                </a:solidFill>
                <a:latin typeface="Pathway Gothic One"/>
                <a:ea typeface="Pathway Gothic One"/>
                <a:cs typeface="Pathway Gothic One"/>
                <a:sym typeface="Pathway Gothic One"/>
              </a:rPr>
              <a:t>02</a:t>
            </a:r>
            <a:endParaRPr sz="1600">
              <a:solidFill>
                <a:srgbClr val="E29578"/>
              </a:solidFill>
              <a:latin typeface="Pathway Gothic One"/>
              <a:ea typeface="Pathway Gothic One"/>
              <a:cs typeface="Pathway Gothic One"/>
              <a:sym typeface="Pathway Gothic One"/>
            </a:endParaRPr>
          </a:p>
        </p:txBody>
      </p:sp>
      <p:pic>
        <p:nvPicPr>
          <p:cNvPr id="1053" name="Google Shape;1053;p31"/>
          <p:cNvPicPr preferRelativeResize="0"/>
          <p:nvPr/>
        </p:nvPicPr>
        <p:blipFill rotWithShape="1">
          <a:blip r:embed="rId4">
            <a:alphaModFix/>
          </a:blip>
          <a:srcRect b="0" l="10330" r="18862" t="0"/>
          <a:stretch/>
        </p:blipFill>
        <p:spPr>
          <a:xfrm>
            <a:off x="5343842" y="2105250"/>
            <a:ext cx="1528986" cy="1266150"/>
          </a:xfrm>
          <a:prstGeom prst="rect">
            <a:avLst/>
          </a:prstGeom>
          <a:noFill/>
          <a:ln cap="flat" cmpd="sng" w="19050">
            <a:solidFill>
              <a:srgbClr val="FF948E"/>
            </a:solidFill>
            <a:prstDash val="dash"/>
            <a:round/>
            <a:headEnd len="sm" w="sm" type="none"/>
            <a:tailEnd len="sm" w="sm" type="none"/>
          </a:ln>
        </p:spPr>
      </p:pic>
      <p:pic>
        <p:nvPicPr>
          <p:cNvPr id="1054" name="Google Shape;1054;p31"/>
          <p:cNvPicPr preferRelativeResize="0"/>
          <p:nvPr/>
        </p:nvPicPr>
        <p:blipFill>
          <a:blip r:embed="rId5">
            <a:alphaModFix/>
          </a:blip>
          <a:stretch>
            <a:fillRect/>
          </a:stretch>
        </p:blipFill>
        <p:spPr>
          <a:xfrm>
            <a:off x="314275" y="6373762"/>
            <a:ext cx="575100" cy="575100"/>
          </a:xfrm>
          <a:prstGeom prst="rect">
            <a:avLst/>
          </a:prstGeom>
          <a:noFill/>
          <a:ln>
            <a:noFill/>
          </a:ln>
        </p:spPr>
      </p:pic>
      <p:pic>
        <p:nvPicPr>
          <p:cNvPr id="1055" name="Google Shape;1055;p31"/>
          <p:cNvPicPr preferRelativeResize="0"/>
          <p:nvPr/>
        </p:nvPicPr>
        <p:blipFill>
          <a:blip r:embed="rId6">
            <a:alphaModFix/>
          </a:blip>
          <a:stretch>
            <a:fillRect/>
          </a:stretch>
        </p:blipFill>
        <p:spPr>
          <a:xfrm>
            <a:off x="405350" y="3648900"/>
            <a:ext cx="594950" cy="59495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 name="Shape 79"/>
        <p:cNvGrpSpPr/>
        <p:nvPr/>
      </p:nvGrpSpPr>
      <p:grpSpPr>
        <a:xfrm>
          <a:off x="0" y="0"/>
          <a:ext cx="0" cy="0"/>
          <a:chOff x="0" y="0"/>
          <a:chExt cx="0" cy="0"/>
        </a:xfrm>
      </p:grpSpPr>
      <p:sp>
        <p:nvSpPr>
          <p:cNvPr id="80" name="Google Shape;80;p14"/>
          <p:cNvSpPr/>
          <p:nvPr/>
        </p:nvSpPr>
        <p:spPr>
          <a:xfrm rot="10800000">
            <a:off x="75" y="-9525"/>
            <a:ext cx="7589400" cy="192300"/>
          </a:xfrm>
          <a:prstGeom prst="round2SameRect">
            <a:avLst>
              <a:gd fmla="val 50000" name="adj1"/>
              <a:gd fmla="val 0" name="adj2"/>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81" name="Google Shape;81;p14"/>
          <p:cNvCxnSpPr/>
          <p:nvPr/>
        </p:nvCxnSpPr>
        <p:spPr>
          <a:xfrm>
            <a:off x="1590536" y="741157"/>
            <a:ext cx="4536000" cy="3600"/>
          </a:xfrm>
          <a:prstGeom prst="straightConnector1">
            <a:avLst/>
          </a:prstGeom>
          <a:noFill/>
          <a:ln cap="flat" cmpd="sng" w="19050">
            <a:solidFill>
              <a:srgbClr val="83C5BE"/>
            </a:solidFill>
            <a:prstDash val="solid"/>
            <a:round/>
            <a:headEnd len="med" w="med" type="oval"/>
            <a:tailEnd len="med" w="med" type="oval"/>
          </a:ln>
        </p:spPr>
      </p:cxnSp>
      <p:sp>
        <p:nvSpPr>
          <p:cNvPr id="82" name="Google Shape;82;p14"/>
          <p:cNvSpPr txBox="1"/>
          <p:nvPr/>
        </p:nvSpPr>
        <p:spPr>
          <a:xfrm>
            <a:off x="1095673" y="267420"/>
            <a:ext cx="5525700" cy="389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2200">
                <a:solidFill>
                  <a:srgbClr val="006D77"/>
                </a:solidFill>
                <a:latin typeface="Lora"/>
                <a:ea typeface="Lora"/>
                <a:cs typeface="Lora"/>
                <a:sym typeface="Lora"/>
              </a:rPr>
              <a:t>Wound healing </a:t>
            </a:r>
            <a:endParaRPr sz="2200"/>
          </a:p>
        </p:txBody>
      </p:sp>
      <p:grpSp>
        <p:nvGrpSpPr>
          <p:cNvPr id="83" name="Google Shape;83;p14"/>
          <p:cNvGrpSpPr/>
          <p:nvPr/>
        </p:nvGrpSpPr>
        <p:grpSpPr>
          <a:xfrm>
            <a:off x="236369" y="1212552"/>
            <a:ext cx="467181" cy="476434"/>
            <a:chOff x="2410712" y="2415450"/>
            <a:chExt cx="312600" cy="312600"/>
          </a:xfrm>
        </p:grpSpPr>
        <p:sp>
          <p:nvSpPr>
            <p:cNvPr id="84" name="Google Shape;84;p14"/>
            <p:cNvSpPr/>
            <p:nvPr/>
          </p:nvSpPr>
          <p:spPr>
            <a:xfrm>
              <a:off x="2410712" y="2415450"/>
              <a:ext cx="312600" cy="312600"/>
            </a:xfrm>
            <a:prstGeom prst="ellipse">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 name="Google Shape;85;p14"/>
            <p:cNvSpPr/>
            <p:nvPr/>
          </p:nvSpPr>
          <p:spPr>
            <a:xfrm>
              <a:off x="2516612" y="2509951"/>
              <a:ext cx="100800" cy="123600"/>
            </a:xfrm>
            <a:prstGeom prst="chevron">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6" name="Google Shape;86;p14"/>
          <p:cNvSpPr txBox="1"/>
          <p:nvPr/>
        </p:nvSpPr>
        <p:spPr>
          <a:xfrm>
            <a:off x="693650" y="1239188"/>
            <a:ext cx="3878100" cy="32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800">
                <a:solidFill>
                  <a:srgbClr val="006D77"/>
                </a:solidFill>
                <a:highlight>
                  <a:srgbClr val="EDF9F9"/>
                </a:highlight>
                <a:latin typeface="Lora"/>
                <a:ea typeface="Lora"/>
                <a:cs typeface="Lora"/>
                <a:sym typeface="Lora"/>
              </a:rPr>
              <a:t>Definitions </a:t>
            </a:r>
            <a:endParaRPr b="1" sz="1800">
              <a:solidFill>
                <a:srgbClr val="006D77"/>
              </a:solidFill>
              <a:highlight>
                <a:srgbClr val="EDF9F9"/>
              </a:highlight>
              <a:latin typeface="Lora"/>
              <a:ea typeface="Lora"/>
              <a:cs typeface="Lora"/>
              <a:sym typeface="Lora"/>
            </a:endParaRPr>
          </a:p>
        </p:txBody>
      </p:sp>
      <p:sp>
        <p:nvSpPr>
          <p:cNvPr id="87" name="Google Shape;87;p14"/>
          <p:cNvSpPr txBox="1"/>
          <p:nvPr/>
        </p:nvSpPr>
        <p:spPr>
          <a:xfrm>
            <a:off x="-7310100" y="3750175"/>
            <a:ext cx="7132200" cy="6649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a:solidFill>
                  <a:srgbClr val="1C4588"/>
                </a:solidFill>
              </a:rPr>
              <a:t>Local factors:</a:t>
            </a:r>
            <a:endParaRPr>
              <a:solidFill>
                <a:srgbClr val="1C4588"/>
              </a:solidFill>
            </a:endParaRPr>
          </a:p>
          <a:p>
            <a:pPr indent="-184150" lvl="0" marL="269999" rtl="0" algn="l">
              <a:spcBef>
                <a:spcPts val="0"/>
              </a:spcBef>
              <a:spcAft>
                <a:spcPts val="0"/>
              </a:spcAft>
              <a:buClr>
                <a:srgbClr val="1C4588"/>
              </a:buClr>
              <a:buSzPts val="1400"/>
              <a:buAutoNum type="arabicPeriod"/>
            </a:pPr>
            <a:r>
              <a:rPr b="1" lang="en-GB">
                <a:solidFill>
                  <a:srgbClr val="1C4588"/>
                </a:solidFill>
              </a:rPr>
              <a:t>Wound site.</a:t>
            </a:r>
            <a:endParaRPr b="1">
              <a:solidFill>
                <a:srgbClr val="1C4588"/>
              </a:solidFill>
            </a:endParaRPr>
          </a:p>
          <a:p>
            <a:pPr indent="0" lvl="0" marL="269999" rtl="0" algn="l">
              <a:spcBef>
                <a:spcPts val="0"/>
              </a:spcBef>
              <a:spcAft>
                <a:spcPts val="0"/>
              </a:spcAft>
              <a:buNone/>
            </a:pPr>
            <a:r>
              <a:rPr lang="en-GB">
                <a:solidFill>
                  <a:srgbClr val="1C4588"/>
                </a:solidFill>
              </a:rPr>
              <a:t>For example, the presence of persistent pressure or recurrent trauma at wound site may compromise the healing of the wound.</a:t>
            </a:r>
            <a:endParaRPr>
              <a:solidFill>
                <a:srgbClr val="1C4588"/>
              </a:solidFill>
            </a:endParaRPr>
          </a:p>
          <a:p>
            <a:pPr indent="-184150" lvl="0" marL="269999" rtl="0" algn="l">
              <a:spcBef>
                <a:spcPts val="0"/>
              </a:spcBef>
              <a:spcAft>
                <a:spcPts val="0"/>
              </a:spcAft>
              <a:buClr>
                <a:srgbClr val="1C4588"/>
              </a:buClr>
              <a:buSzPts val="1400"/>
              <a:buAutoNum type="arabicPeriod"/>
            </a:pPr>
            <a:r>
              <a:rPr b="1" lang="en-GB">
                <a:solidFill>
                  <a:srgbClr val="1C4588"/>
                </a:solidFill>
              </a:rPr>
              <a:t>Wound contamination</a:t>
            </a:r>
            <a:endParaRPr b="1">
              <a:solidFill>
                <a:srgbClr val="1C4588"/>
              </a:solidFill>
            </a:endParaRPr>
          </a:p>
          <a:p>
            <a:pPr indent="0" lvl="0" marL="269999" rtl="0" algn="l">
              <a:spcBef>
                <a:spcPts val="0"/>
              </a:spcBef>
              <a:spcAft>
                <a:spcPts val="0"/>
              </a:spcAft>
              <a:buNone/>
            </a:pPr>
            <a:r>
              <a:rPr lang="en-GB">
                <a:solidFill>
                  <a:srgbClr val="1C4588"/>
                </a:solidFill>
              </a:rPr>
              <a:t>Such wound require </a:t>
            </a:r>
            <a:r>
              <a:rPr lang="en-GB">
                <a:solidFill>
                  <a:srgbClr val="1C4588"/>
                </a:solidFill>
              </a:rPr>
              <a:t>debridement, removal of all dead tissues and foreign bodies, and cleaning.</a:t>
            </a:r>
            <a:endParaRPr>
              <a:solidFill>
                <a:srgbClr val="1C4588"/>
              </a:solidFill>
            </a:endParaRPr>
          </a:p>
          <a:p>
            <a:pPr indent="-184150" lvl="0" marL="269999" rtl="0" algn="l">
              <a:spcBef>
                <a:spcPts val="0"/>
              </a:spcBef>
              <a:spcAft>
                <a:spcPts val="0"/>
              </a:spcAft>
              <a:buClr>
                <a:srgbClr val="1C4588"/>
              </a:buClr>
              <a:buSzPts val="1400"/>
              <a:buAutoNum type="arabicPeriod"/>
            </a:pPr>
            <a:r>
              <a:rPr b="1" lang="en-GB">
                <a:solidFill>
                  <a:srgbClr val="1C4588"/>
                </a:solidFill>
              </a:rPr>
              <a:t>Infection</a:t>
            </a:r>
            <a:endParaRPr b="1">
              <a:solidFill>
                <a:srgbClr val="1C4588"/>
              </a:solidFill>
            </a:endParaRPr>
          </a:p>
          <a:p>
            <a:pPr indent="0" lvl="0" marL="269999" rtl="0" algn="l">
              <a:spcBef>
                <a:spcPts val="0"/>
              </a:spcBef>
              <a:spcAft>
                <a:spcPts val="0"/>
              </a:spcAft>
              <a:buNone/>
            </a:pPr>
            <a:r>
              <a:rPr lang="en-GB">
                <a:solidFill>
                  <a:srgbClr val="1C4588"/>
                </a:solidFill>
              </a:rPr>
              <a:t>It reduces the rate of wound healing, granulation tissue formation, oxygen and nutrient delivery.the use of debriding agent to clean the wound and appropriate prophylactic antibiotics is important in preventing wound infection.</a:t>
            </a:r>
            <a:endParaRPr>
              <a:solidFill>
                <a:srgbClr val="1C4588"/>
              </a:solidFill>
            </a:endParaRPr>
          </a:p>
          <a:p>
            <a:pPr indent="-184150" lvl="0" marL="269999" rtl="0" algn="l">
              <a:spcBef>
                <a:spcPts val="0"/>
              </a:spcBef>
              <a:spcAft>
                <a:spcPts val="0"/>
              </a:spcAft>
              <a:buClr>
                <a:srgbClr val="1C4588"/>
              </a:buClr>
              <a:buSzPts val="1400"/>
              <a:buAutoNum type="arabicPeriod"/>
            </a:pPr>
            <a:r>
              <a:rPr b="1" lang="en-GB">
                <a:solidFill>
                  <a:srgbClr val="1C4588"/>
                </a:solidFill>
              </a:rPr>
              <a:t>Mechanism of wounding </a:t>
            </a:r>
            <a:endParaRPr b="1">
              <a:solidFill>
                <a:srgbClr val="1C4588"/>
              </a:solidFill>
            </a:endParaRPr>
          </a:p>
          <a:p>
            <a:pPr indent="0" lvl="0" marL="269999" rtl="0" algn="l">
              <a:spcBef>
                <a:spcPts val="0"/>
              </a:spcBef>
              <a:spcAft>
                <a:spcPts val="0"/>
              </a:spcAft>
              <a:buNone/>
            </a:pPr>
            <a:r>
              <a:rPr lang="en-GB">
                <a:solidFill>
                  <a:srgbClr val="1C4588"/>
                </a:solidFill>
              </a:rPr>
              <a:t>For example, the incisional wound will follow the normal phases of wound healing, whereas crushing or avulsion wounds may not heal in normal process and may have a prolonged healing process.</a:t>
            </a:r>
            <a:endParaRPr>
              <a:solidFill>
                <a:srgbClr val="1C4588"/>
              </a:solidFill>
            </a:endParaRPr>
          </a:p>
          <a:p>
            <a:pPr indent="-184150" lvl="0" marL="269999" rtl="0" algn="l">
              <a:spcBef>
                <a:spcPts val="0"/>
              </a:spcBef>
              <a:spcAft>
                <a:spcPts val="0"/>
              </a:spcAft>
              <a:buClr>
                <a:srgbClr val="1C4588"/>
              </a:buClr>
              <a:buSzPts val="1400"/>
              <a:buAutoNum type="arabicPeriod"/>
            </a:pPr>
            <a:r>
              <a:rPr b="1" lang="en-GB">
                <a:solidFill>
                  <a:srgbClr val="1C4588"/>
                </a:solidFill>
              </a:rPr>
              <a:t>Tissue loss</a:t>
            </a:r>
            <a:endParaRPr b="1">
              <a:solidFill>
                <a:srgbClr val="1C4588"/>
              </a:solidFill>
            </a:endParaRPr>
          </a:p>
          <a:p>
            <a:pPr indent="0" lvl="0" marL="269999" rtl="0" algn="l">
              <a:spcBef>
                <a:spcPts val="0"/>
              </a:spcBef>
              <a:spcAft>
                <a:spcPts val="0"/>
              </a:spcAft>
              <a:buNone/>
            </a:pPr>
            <a:r>
              <a:rPr lang="en-GB">
                <a:solidFill>
                  <a:srgbClr val="1C4588"/>
                </a:solidFill>
              </a:rPr>
              <a:t>This will delay the slow wound healing and predispose to infection.</a:t>
            </a:r>
            <a:endParaRPr>
              <a:solidFill>
                <a:srgbClr val="1C4588"/>
              </a:solidFill>
            </a:endParaRPr>
          </a:p>
          <a:p>
            <a:pPr indent="-184150" lvl="0" marL="269999" rtl="0" algn="l">
              <a:spcBef>
                <a:spcPts val="0"/>
              </a:spcBef>
              <a:spcAft>
                <a:spcPts val="0"/>
              </a:spcAft>
              <a:buClr>
                <a:srgbClr val="1C4588"/>
              </a:buClr>
              <a:buSzPts val="1400"/>
              <a:buAutoNum type="arabicPeriod"/>
            </a:pPr>
            <a:r>
              <a:rPr b="1" lang="en-GB">
                <a:solidFill>
                  <a:srgbClr val="1C4588"/>
                </a:solidFill>
              </a:rPr>
              <a:t>Hematoma </a:t>
            </a:r>
            <a:r>
              <a:rPr b="1" lang="en-GB">
                <a:solidFill>
                  <a:srgbClr val="1C4588"/>
                </a:solidFill>
              </a:rPr>
              <a:t>formation</a:t>
            </a:r>
            <a:r>
              <a:rPr b="1" lang="en-GB">
                <a:solidFill>
                  <a:srgbClr val="1C4588"/>
                </a:solidFill>
              </a:rPr>
              <a:t> in the wound</a:t>
            </a:r>
            <a:endParaRPr b="1">
              <a:solidFill>
                <a:srgbClr val="1C4588"/>
              </a:solidFill>
            </a:endParaRPr>
          </a:p>
          <a:p>
            <a:pPr indent="0" lvl="0" marL="269999" rtl="0" algn="l">
              <a:spcBef>
                <a:spcPts val="0"/>
              </a:spcBef>
              <a:spcAft>
                <a:spcPts val="0"/>
              </a:spcAft>
              <a:buNone/>
            </a:pPr>
            <a:r>
              <a:rPr lang="en-GB">
                <a:solidFill>
                  <a:srgbClr val="1C4588"/>
                </a:solidFill>
              </a:rPr>
              <a:t>Bleeding must be controlled because hematoma formation in the wound predisposes to wound infection and it </a:t>
            </a:r>
            <a:r>
              <a:rPr lang="en-GB">
                <a:solidFill>
                  <a:srgbClr val="1C4588"/>
                </a:solidFill>
              </a:rPr>
              <a:t>separates</a:t>
            </a:r>
            <a:r>
              <a:rPr lang="en-GB">
                <a:solidFill>
                  <a:srgbClr val="1C4588"/>
                </a:solidFill>
              </a:rPr>
              <a:t> the wound </a:t>
            </a:r>
            <a:r>
              <a:rPr lang="en-GB">
                <a:solidFill>
                  <a:srgbClr val="1C4588"/>
                </a:solidFill>
              </a:rPr>
              <a:t>edges</a:t>
            </a:r>
            <a:r>
              <a:rPr lang="en-GB">
                <a:solidFill>
                  <a:srgbClr val="1C4588"/>
                </a:solidFill>
              </a:rPr>
              <a:t> and </a:t>
            </a:r>
            <a:r>
              <a:rPr lang="en-GB">
                <a:solidFill>
                  <a:srgbClr val="1C4588"/>
                </a:solidFill>
              </a:rPr>
              <a:t>prevents wound healing.</a:t>
            </a:r>
            <a:r>
              <a:rPr lang="en-GB">
                <a:solidFill>
                  <a:srgbClr val="1C4588"/>
                </a:solidFill>
              </a:rPr>
              <a:t> </a:t>
            </a:r>
            <a:endParaRPr>
              <a:solidFill>
                <a:srgbClr val="1C4588"/>
              </a:solidFill>
            </a:endParaRPr>
          </a:p>
          <a:p>
            <a:pPr indent="-184150" lvl="0" marL="269999" rtl="0" algn="l">
              <a:spcBef>
                <a:spcPts val="0"/>
              </a:spcBef>
              <a:spcAft>
                <a:spcPts val="0"/>
              </a:spcAft>
              <a:buClr>
                <a:srgbClr val="1C4588"/>
              </a:buClr>
              <a:buSzPts val="1400"/>
              <a:buAutoNum type="arabicPeriod"/>
            </a:pPr>
            <a:r>
              <a:rPr b="1" lang="en-GB">
                <a:solidFill>
                  <a:srgbClr val="1C4588"/>
                </a:solidFill>
              </a:rPr>
              <a:t>Vascular </a:t>
            </a:r>
            <a:r>
              <a:rPr b="1" lang="en-GB">
                <a:solidFill>
                  <a:srgbClr val="1C4588"/>
                </a:solidFill>
              </a:rPr>
              <a:t>insufficiency</a:t>
            </a:r>
            <a:r>
              <a:rPr b="1" lang="en-GB">
                <a:solidFill>
                  <a:srgbClr val="1C4588"/>
                </a:solidFill>
              </a:rPr>
              <a:t> </a:t>
            </a:r>
            <a:endParaRPr b="1">
              <a:solidFill>
                <a:srgbClr val="1C4588"/>
              </a:solidFill>
            </a:endParaRPr>
          </a:p>
          <a:p>
            <a:pPr indent="0" lvl="0" marL="269999" rtl="0" algn="l">
              <a:spcBef>
                <a:spcPts val="0"/>
              </a:spcBef>
              <a:spcAft>
                <a:spcPts val="0"/>
              </a:spcAft>
              <a:buNone/>
            </a:pPr>
            <a:r>
              <a:rPr lang="en-GB">
                <a:solidFill>
                  <a:srgbClr val="1C4588"/>
                </a:solidFill>
              </a:rPr>
              <a:t>Poor blood supply leads to decreased oxygen and nutrients delivery which will retard the wound healing.</a:t>
            </a:r>
            <a:endParaRPr>
              <a:solidFill>
                <a:srgbClr val="1C4588"/>
              </a:solidFill>
            </a:endParaRPr>
          </a:p>
          <a:p>
            <a:pPr indent="-184150" lvl="0" marL="269999" rtl="0" algn="l">
              <a:spcBef>
                <a:spcPts val="0"/>
              </a:spcBef>
              <a:spcAft>
                <a:spcPts val="0"/>
              </a:spcAft>
              <a:buClr>
                <a:srgbClr val="1C4588"/>
              </a:buClr>
              <a:buSzPts val="1400"/>
              <a:buAutoNum type="arabicPeriod"/>
            </a:pPr>
            <a:r>
              <a:rPr b="1" lang="en-GB">
                <a:solidFill>
                  <a:srgbClr val="1C4588"/>
                </a:solidFill>
              </a:rPr>
              <a:t>Previous</a:t>
            </a:r>
            <a:r>
              <a:rPr b="1" lang="en-GB">
                <a:solidFill>
                  <a:srgbClr val="1C4588"/>
                </a:solidFill>
              </a:rPr>
              <a:t> radiation of wounded area</a:t>
            </a:r>
            <a:endParaRPr b="1">
              <a:solidFill>
                <a:srgbClr val="1C4588"/>
              </a:solidFill>
            </a:endParaRPr>
          </a:p>
          <a:p>
            <a:pPr indent="0" lvl="0" marL="269999" rtl="0" algn="l">
              <a:spcBef>
                <a:spcPts val="0"/>
              </a:spcBef>
              <a:spcAft>
                <a:spcPts val="0"/>
              </a:spcAft>
              <a:buNone/>
            </a:pPr>
            <a:r>
              <a:rPr lang="en-GB">
                <a:solidFill>
                  <a:srgbClr val="1C4588"/>
                </a:solidFill>
              </a:rPr>
              <a:t>This will result in vasculitis with local hypoxia, ischemia, reducing the amount of oxygen and </a:t>
            </a:r>
            <a:r>
              <a:rPr lang="en-GB">
                <a:solidFill>
                  <a:srgbClr val="1C4588"/>
                </a:solidFill>
              </a:rPr>
              <a:t>nutrition</a:t>
            </a:r>
            <a:r>
              <a:rPr lang="en-GB">
                <a:solidFill>
                  <a:srgbClr val="1C4588"/>
                </a:solidFill>
              </a:rPr>
              <a:t> to the wound site.</a:t>
            </a:r>
            <a:endParaRPr>
              <a:solidFill>
                <a:srgbClr val="1C4588"/>
              </a:solidFill>
            </a:endParaRPr>
          </a:p>
          <a:p>
            <a:pPr indent="-184150" lvl="0" marL="269999" rtl="0" algn="l">
              <a:spcBef>
                <a:spcPts val="0"/>
              </a:spcBef>
              <a:spcAft>
                <a:spcPts val="0"/>
              </a:spcAft>
              <a:buClr>
                <a:srgbClr val="1C4588"/>
              </a:buClr>
              <a:buSzPts val="1400"/>
              <a:buAutoNum type="arabicPeriod"/>
            </a:pPr>
            <a:r>
              <a:rPr b="1" lang="en-GB">
                <a:solidFill>
                  <a:srgbClr val="1C4588"/>
                </a:solidFill>
              </a:rPr>
              <a:t>Pressure in the wound area</a:t>
            </a:r>
            <a:endParaRPr b="1">
              <a:solidFill>
                <a:srgbClr val="1C4588"/>
              </a:solidFill>
            </a:endParaRPr>
          </a:p>
          <a:p>
            <a:pPr indent="0" lvl="0" marL="269999" rtl="0" algn="l">
              <a:spcBef>
                <a:spcPts val="0"/>
              </a:spcBef>
              <a:spcAft>
                <a:spcPts val="0"/>
              </a:spcAft>
              <a:buNone/>
            </a:pPr>
            <a:r>
              <a:rPr lang="en-GB">
                <a:solidFill>
                  <a:srgbClr val="1C4588"/>
                </a:solidFill>
              </a:rPr>
              <a:t>Pressure in the wound will reduce the blood supply, which causes hypoxia, ischemia, and retarded wound healing.</a:t>
            </a:r>
            <a:endParaRPr>
              <a:solidFill>
                <a:srgbClr val="1C4588"/>
              </a:solidFill>
            </a:endParaRPr>
          </a:p>
        </p:txBody>
      </p:sp>
      <p:sp>
        <p:nvSpPr>
          <p:cNvPr id="88" name="Google Shape;88;p14"/>
          <p:cNvSpPr txBox="1"/>
          <p:nvPr/>
        </p:nvSpPr>
        <p:spPr>
          <a:xfrm>
            <a:off x="51" y="1714563"/>
            <a:ext cx="7589400" cy="2916000"/>
          </a:xfrm>
          <a:prstGeom prst="rect">
            <a:avLst/>
          </a:prstGeom>
          <a:noFill/>
          <a:ln>
            <a:noFill/>
          </a:ln>
        </p:spPr>
        <p:txBody>
          <a:bodyPr anchorCtr="0" anchor="t" bIns="91425" lIns="91425" spcFirstLastPara="1" rIns="91425" wrap="square" tIns="91425">
            <a:spAutoFit/>
          </a:bodyPr>
          <a:lstStyle/>
          <a:p>
            <a:pPr indent="-311150" lvl="0" marL="457200" rtl="0" algn="l">
              <a:lnSpc>
                <a:spcPct val="115000"/>
              </a:lnSpc>
              <a:spcBef>
                <a:spcPts val="0"/>
              </a:spcBef>
              <a:spcAft>
                <a:spcPts val="0"/>
              </a:spcAft>
              <a:buSzPts val="1300"/>
              <a:buFont typeface="Mada"/>
              <a:buChar char="●"/>
            </a:pPr>
            <a:r>
              <a:rPr b="1" lang="en-GB" sz="1300">
                <a:latin typeface="Mada"/>
                <a:ea typeface="Mada"/>
                <a:cs typeface="Mada"/>
                <a:sym typeface="Mada"/>
              </a:rPr>
              <a:t>Wound</a:t>
            </a:r>
            <a:r>
              <a:rPr lang="en-GB" sz="1300">
                <a:latin typeface="Mada"/>
                <a:ea typeface="Mada"/>
                <a:cs typeface="Mada"/>
                <a:sym typeface="Mada"/>
              </a:rPr>
              <a:t>: disruption of normal anatomical structure and function </a:t>
            </a:r>
            <a:r>
              <a:rPr lang="en-GB" sz="1100">
                <a:solidFill>
                  <a:srgbClr val="6AA84F"/>
                </a:solidFill>
                <a:latin typeface="Mada"/>
                <a:ea typeface="Mada"/>
                <a:cs typeface="Mada"/>
                <a:sym typeface="Mada"/>
              </a:rPr>
              <a:t>on the skin or internal organ</a:t>
            </a:r>
            <a:endParaRPr sz="1100">
              <a:solidFill>
                <a:srgbClr val="6AA84F"/>
              </a:solidFill>
              <a:latin typeface="Mada"/>
              <a:ea typeface="Mada"/>
              <a:cs typeface="Mada"/>
              <a:sym typeface="Mada"/>
            </a:endParaRPr>
          </a:p>
          <a:p>
            <a:pPr indent="-311150" lvl="1" marL="914400" rtl="0" algn="l">
              <a:lnSpc>
                <a:spcPct val="115000"/>
              </a:lnSpc>
              <a:spcBef>
                <a:spcPts val="0"/>
              </a:spcBef>
              <a:spcAft>
                <a:spcPts val="0"/>
              </a:spcAft>
              <a:buSzPts val="1300"/>
              <a:buFont typeface="Mada"/>
              <a:buChar char="○"/>
            </a:pPr>
            <a:r>
              <a:rPr b="1" lang="en-GB" sz="1300">
                <a:latin typeface="Mada"/>
                <a:ea typeface="Mada"/>
                <a:cs typeface="Mada"/>
                <a:sym typeface="Mada"/>
              </a:rPr>
              <a:t>Acute wound</a:t>
            </a:r>
            <a:r>
              <a:rPr lang="en-GB" sz="1300">
                <a:latin typeface="Mada"/>
                <a:ea typeface="Mada"/>
                <a:cs typeface="Mada"/>
                <a:sym typeface="Mada"/>
              </a:rPr>
              <a:t>: proceeds through an orderly and timely reparative process to restore function and anatomical integrity (3-4 wk).</a:t>
            </a:r>
            <a:endParaRPr sz="1300">
              <a:latin typeface="Mada"/>
              <a:ea typeface="Mada"/>
              <a:cs typeface="Mada"/>
              <a:sym typeface="Mada"/>
            </a:endParaRPr>
          </a:p>
          <a:p>
            <a:pPr indent="-311150" lvl="1" marL="914400" rtl="0" algn="l">
              <a:lnSpc>
                <a:spcPct val="115000"/>
              </a:lnSpc>
              <a:spcBef>
                <a:spcPts val="0"/>
              </a:spcBef>
              <a:spcAft>
                <a:spcPts val="0"/>
              </a:spcAft>
              <a:buSzPts val="1300"/>
              <a:buFont typeface="Mada"/>
              <a:buChar char="○"/>
            </a:pPr>
            <a:r>
              <a:rPr b="1" lang="en-GB" sz="1300">
                <a:latin typeface="Mada"/>
                <a:ea typeface="Mada"/>
                <a:cs typeface="Mada"/>
                <a:sym typeface="Mada"/>
              </a:rPr>
              <a:t>Chronic </a:t>
            </a:r>
            <a:r>
              <a:rPr b="1" lang="en-GB" sz="1300">
                <a:latin typeface="Mada"/>
                <a:ea typeface="Mada"/>
                <a:cs typeface="Mada"/>
                <a:sym typeface="Mada"/>
              </a:rPr>
              <a:t>wound</a:t>
            </a:r>
            <a:r>
              <a:rPr lang="en-GB" sz="1300">
                <a:latin typeface="Mada"/>
                <a:ea typeface="Mada"/>
                <a:cs typeface="Mada"/>
                <a:sym typeface="Mada"/>
              </a:rPr>
              <a:t>: proceed through a reparative process without establishing a sustained anatomic and functional result (beyond 6 wk)</a:t>
            </a:r>
            <a:endParaRPr sz="1300">
              <a:latin typeface="Mada"/>
              <a:ea typeface="Mada"/>
              <a:cs typeface="Mada"/>
              <a:sym typeface="Mada"/>
            </a:endParaRPr>
          </a:p>
          <a:p>
            <a:pPr indent="-311150" lvl="0" marL="457200" rtl="0" algn="l">
              <a:lnSpc>
                <a:spcPct val="115000"/>
              </a:lnSpc>
              <a:spcBef>
                <a:spcPts val="0"/>
              </a:spcBef>
              <a:spcAft>
                <a:spcPts val="0"/>
              </a:spcAft>
              <a:buSzPts val="1300"/>
              <a:buFont typeface="Mada"/>
              <a:buChar char="●"/>
            </a:pPr>
            <a:r>
              <a:rPr b="1" lang="en-GB" sz="1300">
                <a:latin typeface="Mada"/>
                <a:ea typeface="Mada"/>
                <a:cs typeface="Mada"/>
                <a:sym typeface="Mada"/>
              </a:rPr>
              <a:t>Healing</a:t>
            </a:r>
            <a:r>
              <a:rPr lang="en-GB" sz="1300">
                <a:latin typeface="Mada"/>
                <a:ea typeface="Mada"/>
                <a:cs typeface="Mada"/>
                <a:sym typeface="Mada"/>
              </a:rPr>
              <a:t>: response of an organism to a physical disruption in an organ or a tissue to repair a defect.</a:t>
            </a:r>
            <a:endParaRPr sz="1300">
              <a:latin typeface="Mada"/>
              <a:ea typeface="Mada"/>
              <a:cs typeface="Mada"/>
              <a:sym typeface="Mada"/>
            </a:endParaRPr>
          </a:p>
          <a:p>
            <a:pPr indent="-311150" lvl="1" marL="914400" rtl="0" algn="l">
              <a:lnSpc>
                <a:spcPct val="115000"/>
              </a:lnSpc>
              <a:spcBef>
                <a:spcPts val="0"/>
              </a:spcBef>
              <a:spcAft>
                <a:spcPts val="0"/>
              </a:spcAft>
              <a:buSzPts val="1300"/>
              <a:buFont typeface="Mada"/>
              <a:buChar char="○"/>
            </a:pPr>
            <a:r>
              <a:rPr lang="en-GB" sz="1300">
                <a:latin typeface="Mada"/>
                <a:ea typeface="Mada"/>
                <a:cs typeface="Mada"/>
                <a:sym typeface="Mada"/>
              </a:rPr>
              <a:t>Abnormal healing:</a:t>
            </a:r>
            <a:endParaRPr sz="1300">
              <a:latin typeface="Mada"/>
              <a:ea typeface="Mada"/>
              <a:cs typeface="Mada"/>
              <a:sym typeface="Mada"/>
            </a:endParaRPr>
          </a:p>
          <a:p>
            <a:pPr indent="-311150" lvl="2" marL="1371600" rtl="0" algn="l">
              <a:lnSpc>
                <a:spcPct val="115000"/>
              </a:lnSpc>
              <a:spcBef>
                <a:spcPts val="0"/>
              </a:spcBef>
              <a:spcAft>
                <a:spcPts val="0"/>
              </a:spcAft>
              <a:buSzPts val="1300"/>
              <a:buFont typeface="Mada"/>
              <a:buChar char="■"/>
            </a:pPr>
            <a:r>
              <a:rPr lang="en-GB" sz="1300">
                <a:latin typeface="Mada"/>
                <a:ea typeface="Mada"/>
                <a:cs typeface="Mada"/>
                <a:sym typeface="Mada"/>
              </a:rPr>
              <a:t>Overgrowth: keloid or hypertrophic scar.</a:t>
            </a:r>
            <a:endParaRPr sz="1300">
              <a:latin typeface="Mada"/>
              <a:ea typeface="Mada"/>
              <a:cs typeface="Mada"/>
              <a:sym typeface="Mada"/>
            </a:endParaRPr>
          </a:p>
          <a:p>
            <a:pPr indent="-311150" lvl="2" marL="1371600" rtl="0" algn="l">
              <a:lnSpc>
                <a:spcPct val="115000"/>
              </a:lnSpc>
              <a:spcBef>
                <a:spcPts val="0"/>
              </a:spcBef>
              <a:spcAft>
                <a:spcPts val="0"/>
              </a:spcAft>
              <a:buSzPts val="1300"/>
              <a:buFont typeface="Mada"/>
              <a:buChar char="■"/>
            </a:pPr>
            <a:r>
              <a:rPr lang="en-GB" sz="1300">
                <a:latin typeface="Mada"/>
                <a:ea typeface="Mada"/>
                <a:cs typeface="Mada"/>
                <a:sym typeface="Mada"/>
              </a:rPr>
              <a:t>Undergrowth: wide or thin or chronic unstable.</a:t>
            </a:r>
            <a:endParaRPr sz="1300">
              <a:latin typeface="Mada"/>
              <a:ea typeface="Mada"/>
              <a:cs typeface="Mada"/>
              <a:sym typeface="Mada"/>
            </a:endParaRPr>
          </a:p>
          <a:p>
            <a:pPr indent="-311150" lvl="2" marL="1371600" rtl="0" algn="l">
              <a:lnSpc>
                <a:spcPct val="115000"/>
              </a:lnSpc>
              <a:spcBef>
                <a:spcPts val="0"/>
              </a:spcBef>
              <a:spcAft>
                <a:spcPts val="0"/>
              </a:spcAft>
              <a:buSzPts val="1300"/>
              <a:buFont typeface="Mada"/>
              <a:buChar char="■"/>
            </a:pPr>
            <a:r>
              <a:rPr lang="en-GB" sz="1300">
                <a:latin typeface="Mada"/>
                <a:ea typeface="Mada"/>
                <a:cs typeface="Mada"/>
                <a:sym typeface="Mada"/>
              </a:rPr>
              <a:t>Abnormal pigmentation: hypo/hyper</a:t>
            </a:r>
            <a:endParaRPr sz="1300">
              <a:latin typeface="Mada"/>
              <a:ea typeface="Mada"/>
              <a:cs typeface="Mada"/>
              <a:sym typeface="Mada"/>
            </a:endParaRPr>
          </a:p>
          <a:p>
            <a:pPr indent="0" lvl="0" marL="1371600" rtl="0" algn="l">
              <a:lnSpc>
                <a:spcPct val="115000"/>
              </a:lnSpc>
              <a:spcBef>
                <a:spcPts val="0"/>
              </a:spcBef>
              <a:spcAft>
                <a:spcPts val="0"/>
              </a:spcAft>
              <a:buNone/>
            </a:pPr>
            <a:r>
              <a:rPr lang="en-GB" sz="1300">
                <a:latin typeface="Mada"/>
                <a:ea typeface="Mada"/>
                <a:cs typeface="Mada"/>
                <a:sym typeface="Mada"/>
              </a:rPr>
              <a:t>Whenever there is injury in the skin the melanin production can be over or under produced </a:t>
            </a:r>
            <a:endParaRPr sz="1300">
              <a:latin typeface="Mada"/>
              <a:ea typeface="Mada"/>
              <a:cs typeface="Mada"/>
              <a:sym typeface="Mada"/>
            </a:endParaRPr>
          </a:p>
        </p:txBody>
      </p:sp>
      <p:pic>
        <p:nvPicPr>
          <p:cNvPr id="89" name="Google Shape;89;p14"/>
          <p:cNvPicPr preferRelativeResize="0"/>
          <p:nvPr/>
        </p:nvPicPr>
        <p:blipFill>
          <a:blip r:embed="rId3">
            <a:alphaModFix/>
          </a:blip>
          <a:stretch>
            <a:fillRect/>
          </a:stretch>
        </p:blipFill>
        <p:spPr>
          <a:xfrm>
            <a:off x="4890738" y="5263713"/>
            <a:ext cx="2458449" cy="1465225"/>
          </a:xfrm>
          <a:prstGeom prst="rect">
            <a:avLst/>
          </a:prstGeom>
          <a:noFill/>
          <a:ln cap="flat" cmpd="sng" w="19050">
            <a:solidFill>
              <a:srgbClr val="9DE2DE"/>
            </a:solidFill>
            <a:prstDash val="dash"/>
            <a:round/>
            <a:headEnd len="sm" w="sm" type="none"/>
            <a:tailEnd len="sm" w="sm" type="none"/>
          </a:ln>
        </p:spPr>
      </p:pic>
      <p:sp>
        <p:nvSpPr>
          <p:cNvPr id="90" name="Google Shape;90;p14"/>
          <p:cNvSpPr txBox="1"/>
          <p:nvPr/>
        </p:nvSpPr>
        <p:spPr>
          <a:xfrm>
            <a:off x="240338" y="5138638"/>
            <a:ext cx="4536000" cy="1995600"/>
          </a:xfrm>
          <a:prstGeom prst="rect">
            <a:avLst/>
          </a:prstGeom>
          <a:noFill/>
          <a:ln>
            <a:noFill/>
          </a:ln>
        </p:spPr>
        <p:txBody>
          <a:bodyPr anchorCtr="0" anchor="t" bIns="91425" lIns="91425" spcFirstLastPara="1" rIns="91425" wrap="square" tIns="91425">
            <a:spAutoFit/>
          </a:bodyPr>
          <a:lstStyle/>
          <a:p>
            <a:pPr indent="-311150" lvl="0" marL="457200" rtl="0" algn="l">
              <a:lnSpc>
                <a:spcPct val="115000"/>
              </a:lnSpc>
              <a:spcBef>
                <a:spcPts val="0"/>
              </a:spcBef>
              <a:spcAft>
                <a:spcPts val="0"/>
              </a:spcAft>
              <a:buClr>
                <a:schemeClr val="dk1"/>
              </a:buClr>
              <a:buSzPts val="1300"/>
              <a:buFont typeface="Mada"/>
              <a:buChar char="●"/>
            </a:pPr>
            <a:r>
              <a:rPr b="1" lang="en-GB" sz="1300">
                <a:solidFill>
                  <a:schemeClr val="dk1"/>
                </a:solidFill>
                <a:latin typeface="Mada"/>
                <a:ea typeface="Mada"/>
                <a:cs typeface="Mada"/>
                <a:sym typeface="Mada"/>
              </a:rPr>
              <a:t>Scar formation</a:t>
            </a:r>
            <a:r>
              <a:rPr lang="en-GB" sz="1300">
                <a:solidFill>
                  <a:schemeClr val="dk1"/>
                </a:solidFill>
                <a:latin typeface="Mada"/>
                <a:ea typeface="Mada"/>
                <a:cs typeface="Mada"/>
                <a:sym typeface="Mada"/>
              </a:rPr>
              <a:t>: substitution of a different cellular matrix as a patch to immediately re-establish both a physical and a physiological continuity of the injured organ. </a:t>
            </a:r>
            <a:r>
              <a:rPr lang="en-GB" sz="1300">
                <a:solidFill>
                  <a:srgbClr val="6AA84F"/>
                </a:solidFill>
                <a:latin typeface="Mada"/>
                <a:ea typeface="Mada"/>
                <a:cs typeface="Mada"/>
                <a:sym typeface="Mada"/>
              </a:rPr>
              <a:t>Will not behave like normal tissue</a:t>
            </a:r>
            <a:endParaRPr sz="1300">
              <a:solidFill>
                <a:srgbClr val="6AA84F"/>
              </a:solidFill>
              <a:latin typeface="Mada"/>
              <a:ea typeface="Mada"/>
              <a:cs typeface="Mada"/>
              <a:sym typeface="Mada"/>
            </a:endParaRPr>
          </a:p>
          <a:p>
            <a:pPr indent="-311150" lvl="0" marL="457200" rtl="0" algn="l">
              <a:lnSpc>
                <a:spcPct val="115000"/>
              </a:lnSpc>
              <a:spcBef>
                <a:spcPts val="0"/>
              </a:spcBef>
              <a:spcAft>
                <a:spcPts val="0"/>
              </a:spcAft>
              <a:buClr>
                <a:schemeClr val="dk1"/>
              </a:buClr>
              <a:buSzPts val="1300"/>
              <a:buFont typeface="Mada"/>
              <a:buChar char="●"/>
            </a:pPr>
            <a:r>
              <a:rPr b="1" lang="en-GB" sz="1300">
                <a:solidFill>
                  <a:schemeClr val="dk1"/>
                </a:solidFill>
                <a:latin typeface="Mada"/>
                <a:ea typeface="Mada"/>
                <a:cs typeface="Mada"/>
                <a:sym typeface="Mada"/>
              </a:rPr>
              <a:t>Regeneration</a:t>
            </a:r>
            <a:r>
              <a:rPr lang="en-GB" sz="1300">
                <a:solidFill>
                  <a:schemeClr val="dk1"/>
                </a:solidFill>
                <a:latin typeface="Mada"/>
                <a:ea typeface="Mada"/>
                <a:cs typeface="Mada"/>
                <a:sym typeface="Mada"/>
              </a:rPr>
              <a:t>: recreating the original organ by the developmental process which created it.</a:t>
            </a:r>
            <a:endParaRPr sz="1300">
              <a:solidFill>
                <a:schemeClr val="dk1"/>
              </a:solidFill>
              <a:latin typeface="Mada"/>
              <a:ea typeface="Mada"/>
              <a:cs typeface="Mada"/>
              <a:sym typeface="Mada"/>
            </a:endParaRPr>
          </a:p>
          <a:p>
            <a:pPr indent="-311150" lvl="0" marL="457200" rtl="0" algn="l">
              <a:lnSpc>
                <a:spcPct val="115000"/>
              </a:lnSpc>
              <a:spcBef>
                <a:spcPts val="0"/>
              </a:spcBef>
              <a:spcAft>
                <a:spcPts val="0"/>
              </a:spcAft>
              <a:buClr>
                <a:srgbClr val="6AA84F"/>
              </a:buClr>
              <a:buSzPts val="1300"/>
              <a:buFont typeface="Mada"/>
              <a:buChar char="●"/>
            </a:pPr>
            <a:r>
              <a:rPr lang="en-GB" sz="1300">
                <a:solidFill>
                  <a:srgbClr val="6AA84F"/>
                </a:solidFill>
                <a:latin typeface="Mada"/>
                <a:ea typeface="Mada"/>
                <a:cs typeface="Mada"/>
                <a:sym typeface="Mada"/>
              </a:rPr>
              <a:t>The more the tissue regeneration the better the function of the organ</a:t>
            </a:r>
            <a:endParaRPr sz="1300">
              <a:solidFill>
                <a:srgbClr val="6AA84F"/>
              </a:solidFill>
              <a:latin typeface="Mada"/>
              <a:ea typeface="Mada"/>
              <a:cs typeface="Mada"/>
              <a:sym typeface="Mada"/>
            </a:endParaRPr>
          </a:p>
        </p:txBody>
      </p:sp>
      <p:grpSp>
        <p:nvGrpSpPr>
          <p:cNvPr id="91" name="Google Shape;91;p14"/>
          <p:cNvGrpSpPr/>
          <p:nvPr/>
        </p:nvGrpSpPr>
        <p:grpSpPr>
          <a:xfrm>
            <a:off x="315931" y="4726402"/>
            <a:ext cx="467181" cy="476434"/>
            <a:chOff x="2410712" y="2415450"/>
            <a:chExt cx="312600" cy="312600"/>
          </a:xfrm>
        </p:grpSpPr>
        <p:sp>
          <p:nvSpPr>
            <p:cNvPr id="92" name="Google Shape;92;p14"/>
            <p:cNvSpPr/>
            <p:nvPr/>
          </p:nvSpPr>
          <p:spPr>
            <a:xfrm>
              <a:off x="2410712" y="2415450"/>
              <a:ext cx="312600" cy="312600"/>
            </a:xfrm>
            <a:prstGeom prst="ellipse">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 name="Google Shape;93;p14"/>
            <p:cNvSpPr/>
            <p:nvPr/>
          </p:nvSpPr>
          <p:spPr>
            <a:xfrm>
              <a:off x="2516612" y="2509951"/>
              <a:ext cx="100800" cy="123600"/>
            </a:xfrm>
            <a:prstGeom prst="chevron">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4" name="Google Shape;94;p14"/>
          <p:cNvSpPr txBox="1"/>
          <p:nvPr/>
        </p:nvSpPr>
        <p:spPr>
          <a:xfrm>
            <a:off x="822638" y="4785088"/>
            <a:ext cx="3878100" cy="32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800">
                <a:solidFill>
                  <a:srgbClr val="006D77"/>
                </a:solidFill>
                <a:highlight>
                  <a:srgbClr val="EDF9F9"/>
                </a:highlight>
                <a:latin typeface="Lora"/>
                <a:ea typeface="Lora"/>
                <a:cs typeface="Lora"/>
                <a:sym typeface="Lora"/>
              </a:rPr>
              <a:t>Scar formation VS regeneration:</a:t>
            </a:r>
            <a:r>
              <a:rPr b="1" lang="en-GB" sz="1800">
                <a:solidFill>
                  <a:srgbClr val="006D77"/>
                </a:solidFill>
                <a:highlight>
                  <a:srgbClr val="EDF9F9"/>
                </a:highlight>
                <a:latin typeface="Lora"/>
                <a:ea typeface="Lora"/>
                <a:cs typeface="Lora"/>
                <a:sym typeface="Lora"/>
              </a:rPr>
              <a:t> </a:t>
            </a:r>
            <a:endParaRPr b="1" sz="1800">
              <a:solidFill>
                <a:srgbClr val="006D77"/>
              </a:solidFill>
              <a:highlight>
                <a:srgbClr val="EDF9F9"/>
              </a:highlight>
              <a:latin typeface="Lora"/>
              <a:ea typeface="Lora"/>
              <a:cs typeface="Lora"/>
              <a:sym typeface="Lora"/>
            </a:endParaRPr>
          </a:p>
        </p:txBody>
      </p:sp>
      <p:grpSp>
        <p:nvGrpSpPr>
          <p:cNvPr id="95" name="Google Shape;95;p14"/>
          <p:cNvGrpSpPr/>
          <p:nvPr/>
        </p:nvGrpSpPr>
        <p:grpSpPr>
          <a:xfrm>
            <a:off x="259081" y="8102515"/>
            <a:ext cx="467181" cy="476434"/>
            <a:chOff x="2410712" y="2415450"/>
            <a:chExt cx="312600" cy="312600"/>
          </a:xfrm>
        </p:grpSpPr>
        <p:sp>
          <p:nvSpPr>
            <p:cNvPr id="96" name="Google Shape;96;p14"/>
            <p:cNvSpPr/>
            <p:nvPr/>
          </p:nvSpPr>
          <p:spPr>
            <a:xfrm>
              <a:off x="2410712" y="2415450"/>
              <a:ext cx="312600" cy="312600"/>
            </a:xfrm>
            <a:prstGeom prst="ellipse">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 name="Google Shape;97;p14"/>
            <p:cNvSpPr/>
            <p:nvPr/>
          </p:nvSpPr>
          <p:spPr>
            <a:xfrm>
              <a:off x="2516612" y="2509951"/>
              <a:ext cx="100800" cy="123600"/>
            </a:xfrm>
            <a:prstGeom prst="chevron">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8" name="Google Shape;98;p14"/>
          <p:cNvSpPr txBox="1"/>
          <p:nvPr/>
        </p:nvSpPr>
        <p:spPr>
          <a:xfrm>
            <a:off x="700225" y="8102525"/>
            <a:ext cx="3878100" cy="32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800">
                <a:solidFill>
                  <a:srgbClr val="006D77"/>
                </a:solidFill>
                <a:highlight>
                  <a:srgbClr val="EDF9F9"/>
                </a:highlight>
                <a:latin typeface="Lora"/>
                <a:ea typeface="Lora"/>
                <a:cs typeface="Lora"/>
                <a:sym typeface="Lora"/>
              </a:rPr>
              <a:t>Wound contraction:</a:t>
            </a:r>
            <a:endParaRPr b="1" sz="1800">
              <a:solidFill>
                <a:srgbClr val="006D77"/>
              </a:solidFill>
              <a:highlight>
                <a:srgbClr val="EDF9F9"/>
              </a:highlight>
              <a:latin typeface="Lora"/>
              <a:ea typeface="Lora"/>
              <a:cs typeface="Lora"/>
              <a:sym typeface="Lora"/>
            </a:endParaRPr>
          </a:p>
        </p:txBody>
      </p:sp>
      <p:sp>
        <p:nvSpPr>
          <p:cNvPr id="99" name="Google Shape;99;p14"/>
          <p:cNvSpPr txBox="1"/>
          <p:nvPr/>
        </p:nvSpPr>
        <p:spPr>
          <a:xfrm>
            <a:off x="304450" y="8520475"/>
            <a:ext cx="7026000" cy="1785600"/>
          </a:xfrm>
          <a:prstGeom prst="rect">
            <a:avLst/>
          </a:prstGeom>
          <a:noFill/>
          <a:ln>
            <a:noFill/>
          </a:ln>
        </p:spPr>
        <p:txBody>
          <a:bodyPr anchorCtr="0" anchor="t" bIns="91425" lIns="91425" spcFirstLastPara="1" rIns="91425" wrap="square" tIns="91425">
            <a:spAutoFit/>
          </a:bodyPr>
          <a:lstStyle/>
          <a:p>
            <a:pPr indent="-311150" lvl="0" marL="457200" rtl="0" algn="l">
              <a:spcBef>
                <a:spcPts val="0"/>
              </a:spcBef>
              <a:spcAft>
                <a:spcPts val="0"/>
              </a:spcAft>
              <a:buSzPts val="1300"/>
              <a:buFont typeface="Mada"/>
              <a:buChar char="●"/>
            </a:pPr>
            <a:r>
              <a:rPr lang="en-GB" sz="1300">
                <a:latin typeface="Mada"/>
                <a:ea typeface="Mada"/>
                <a:cs typeface="Mada"/>
                <a:sym typeface="Mada"/>
              </a:rPr>
              <a:t>A</a:t>
            </a:r>
            <a:r>
              <a:rPr lang="en-GB" sz="1300">
                <a:latin typeface="Mada"/>
                <a:ea typeface="Mada"/>
                <a:cs typeface="Mada"/>
                <a:sym typeface="Mada"/>
              </a:rPr>
              <a:t>ctive, normal &amp; essential part of healing, that starts from the proliferative phase.</a:t>
            </a:r>
            <a:endParaRPr sz="1300">
              <a:latin typeface="Mada"/>
              <a:ea typeface="Mada"/>
              <a:cs typeface="Mada"/>
              <a:sym typeface="Mada"/>
            </a:endParaRPr>
          </a:p>
          <a:p>
            <a:pPr indent="-311150" lvl="0" marL="457200" rtl="0" algn="l">
              <a:spcBef>
                <a:spcPts val="0"/>
              </a:spcBef>
              <a:spcAft>
                <a:spcPts val="0"/>
              </a:spcAft>
              <a:buClr>
                <a:srgbClr val="6AA84F"/>
              </a:buClr>
              <a:buSzPts val="1300"/>
              <a:buFont typeface="Mada"/>
              <a:buChar char="●"/>
            </a:pPr>
            <a:r>
              <a:rPr lang="en-GB" sz="1300">
                <a:solidFill>
                  <a:srgbClr val="6AA84F"/>
                </a:solidFill>
                <a:latin typeface="Mada"/>
                <a:ea typeface="Mada"/>
                <a:cs typeface="Mada"/>
                <a:sym typeface="Mada"/>
              </a:rPr>
              <a:t>This is beneficial especially in bigger or chronic wounds where the contracture will bring the cells together at a faster rate which will accelerate the healing process.</a:t>
            </a:r>
            <a:endParaRPr sz="1300">
              <a:solidFill>
                <a:srgbClr val="6AA84F"/>
              </a:solidFill>
              <a:latin typeface="Mada"/>
              <a:ea typeface="Mada"/>
              <a:cs typeface="Mada"/>
              <a:sym typeface="Mada"/>
            </a:endParaRPr>
          </a:p>
          <a:p>
            <a:pPr indent="-311150" lvl="0" marL="457200" rtl="0" algn="l">
              <a:spcBef>
                <a:spcPts val="0"/>
              </a:spcBef>
              <a:spcAft>
                <a:spcPts val="0"/>
              </a:spcAft>
              <a:buSzPts val="1300"/>
              <a:buFont typeface="Mada"/>
              <a:buChar char="●"/>
            </a:pPr>
            <a:r>
              <a:rPr lang="en-GB" sz="1300">
                <a:latin typeface="Mada"/>
                <a:ea typeface="Mada"/>
                <a:cs typeface="Mada"/>
                <a:sym typeface="Mada"/>
              </a:rPr>
              <a:t>Rate depends on the number of myofibroblasts</a:t>
            </a:r>
            <a:endParaRPr sz="1300">
              <a:latin typeface="Mada"/>
              <a:ea typeface="Mada"/>
              <a:cs typeface="Mada"/>
              <a:sym typeface="Mada"/>
            </a:endParaRPr>
          </a:p>
          <a:p>
            <a:pPr indent="-311150" lvl="1" marL="914400" rtl="0" algn="l">
              <a:spcBef>
                <a:spcPts val="0"/>
              </a:spcBef>
              <a:spcAft>
                <a:spcPts val="0"/>
              </a:spcAft>
              <a:buSzPts val="1300"/>
              <a:buFont typeface="Mada"/>
              <a:buChar char="○"/>
            </a:pPr>
            <a:r>
              <a:rPr lang="en-GB" sz="1300">
                <a:latin typeface="Mada"/>
                <a:ea typeface="Mada"/>
                <a:cs typeface="Mada"/>
                <a:sym typeface="Mada"/>
              </a:rPr>
              <a:t>Myofibroblasts resemble fibroblasts but contain smooth muscle Actin.</a:t>
            </a:r>
            <a:endParaRPr sz="1300">
              <a:latin typeface="Mada"/>
              <a:ea typeface="Mada"/>
              <a:cs typeface="Mada"/>
              <a:sym typeface="Mada"/>
            </a:endParaRPr>
          </a:p>
          <a:p>
            <a:pPr indent="-311150" lvl="1" marL="914400" rtl="0" algn="l">
              <a:spcBef>
                <a:spcPts val="0"/>
              </a:spcBef>
              <a:spcAft>
                <a:spcPts val="0"/>
              </a:spcAft>
              <a:buSzPts val="1300"/>
              <a:buFont typeface="Mada"/>
              <a:buChar char="○"/>
            </a:pPr>
            <a:r>
              <a:rPr lang="en-GB" sz="1300">
                <a:latin typeface="Mada"/>
                <a:ea typeface="Mada"/>
                <a:cs typeface="Mada"/>
                <a:sym typeface="Mada"/>
              </a:rPr>
              <a:t>Responsible for wound contraction.</a:t>
            </a:r>
            <a:endParaRPr sz="1300">
              <a:latin typeface="Mada"/>
              <a:ea typeface="Mada"/>
              <a:cs typeface="Mada"/>
              <a:sym typeface="Mada"/>
            </a:endParaRPr>
          </a:p>
          <a:p>
            <a:pPr indent="-311150" lvl="0" marL="457200" rtl="0" algn="l">
              <a:spcBef>
                <a:spcPts val="0"/>
              </a:spcBef>
              <a:spcAft>
                <a:spcPts val="0"/>
              </a:spcAft>
              <a:buSzPts val="1300"/>
              <a:buFont typeface="Mada"/>
              <a:buChar char="●"/>
            </a:pPr>
            <a:r>
              <a:rPr lang="en-GB" sz="1300">
                <a:latin typeface="Mada"/>
                <a:ea typeface="Mada"/>
                <a:cs typeface="Mada"/>
                <a:sym typeface="Mada"/>
              </a:rPr>
              <a:t>From end to end</a:t>
            </a:r>
            <a:endParaRPr sz="1300">
              <a:latin typeface="Mada"/>
              <a:ea typeface="Mada"/>
              <a:cs typeface="Mada"/>
              <a:sym typeface="Mada"/>
            </a:endParaRPr>
          </a:p>
          <a:p>
            <a:pPr indent="-311150" lvl="0" marL="457200" rtl="0" algn="l">
              <a:spcBef>
                <a:spcPts val="0"/>
              </a:spcBef>
              <a:spcAft>
                <a:spcPts val="0"/>
              </a:spcAft>
              <a:buSzPts val="1300"/>
              <a:buFont typeface="Mada"/>
              <a:buChar char="●"/>
            </a:pPr>
            <a:r>
              <a:rPr lang="en-GB" sz="1300">
                <a:latin typeface="Mada"/>
                <a:ea typeface="Mada"/>
                <a:cs typeface="Mada"/>
                <a:sym typeface="Mada"/>
              </a:rPr>
              <a:t>Contracture: an undesirable result of healing due to excessive contraction and fibrosis.</a:t>
            </a:r>
            <a:endParaRPr sz="1300">
              <a:latin typeface="Mada"/>
              <a:ea typeface="Mada"/>
              <a:cs typeface="Mada"/>
              <a:sym typeface="Mada"/>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9" name="Shape 1059"/>
        <p:cNvGrpSpPr/>
        <p:nvPr/>
      </p:nvGrpSpPr>
      <p:grpSpPr>
        <a:xfrm>
          <a:off x="0" y="0"/>
          <a:ext cx="0" cy="0"/>
          <a:chOff x="0" y="0"/>
          <a:chExt cx="0" cy="0"/>
        </a:xfrm>
      </p:grpSpPr>
      <p:sp>
        <p:nvSpPr>
          <p:cNvPr id="1060" name="Google Shape;1060;p32"/>
          <p:cNvSpPr/>
          <p:nvPr/>
        </p:nvSpPr>
        <p:spPr>
          <a:xfrm rot="10800000">
            <a:off x="75" y="-9525"/>
            <a:ext cx="7589400" cy="192300"/>
          </a:xfrm>
          <a:prstGeom prst="round2SameRect">
            <a:avLst>
              <a:gd fmla="val 50000" name="adj1"/>
              <a:gd fmla="val 0" name="adj2"/>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061" name="Google Shape;1061;p32"/>
          <p:cNvCxnSpPr/>
          <p:nvPr/>
        </p:nvCxnSpPr>
        <p:spPr>
          <a:xfrm>
            <a:off x="1601311" y="802732"/>
            <a:ext cx="4536000" cy="3600"/>
          </a:xfrm>
          <a:prstGeom prst="straightConnector1">
            <a:avLst/>
          </a:prstGeom>
          <a:noFill/>
          <a:ln cap="flat" cmpd="sng" w="19050">
            <a:solidFill>
              <a:srgbClr val="83C5BE"/>
            </a:solidFill>
            <a:prstDash val="solid"/>
            <a:round/>
            <a:headEnd len="med" w="med" type="oval"/>
            <a:tailEnd len="med" w="med" type="oval"/>
          </a:ln>
        </p:spPr>
      </p:cxnSp>
      <p:sp>
        <p:nvSpPr>
          <p:cNvPr id="1062" name="Google Shape;1062;p32"/>
          <p:cNvSpPr txBox="1"/>
          <p:nvPr/>
        </p:nvSpPr>
        <p:spPr>
          <a:xfrm>
            <a:off x="1095673" y="325407"/>
            <a:ext cx="5525700" cy="389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2200">
                <a:solidFill>
                  <a:srgbClr val="006D77"/>
                </a:solidFill>
                <a:latin typeface="Lora"/>
                <a:ea typeface="Lora"/>
                <a:cs typeface="Lora"/>
                <a:sym typeface="Lora"/>
              </a:rPr>
              <a:t>Chronic wounds</a:t>
            </a:r>
            <a:endParaRPr sz="2200"/>
          </a:p>
        </p:txBody>
      </p:sp>
      <p:sp>
        <p:nvSpPr>
          <p:cNvPr id="1063" name="Google Shape;1063;p32"/>
          <p:cNvSpPr txBox="1"/>
          <p:nvPr/>
        </p:nvSpPr>
        <p:spPr>
          <a:xfrm>
            <a:off x="651431" y="894550"/>
            <a:ext cx="20748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800">
                <a:solidFill>
                  <a:srgbClr val="1C4588"/>
                </a:solidFill>
                <a:highlight>
                  <a:srgbClr val="EDF9F9"/>
                </a:highlight>
                <a:latin typeface="Lora"/>
                <a:ea typeface="Lora"/>
                <a:cs typeface="Lora"/>
                <a:sym typeface="Lora"/>
              </a:rPr>
              <a:t>Diabetic ulcer</a:t>
            </a:r>
            <a:endParaRPr b="1" sz="1800">
              <a:solidFill>
                <a:srgbClr val="1C4588"/>
              </a:solidFill>
              <a:highlight>
                <a:srgbClr val="EDF9F9"/>
              </a:highlight>
              <a:latin typeface="Lora"/>
              <a:ea typeface="Lora"/>
              <a:cs typeface="Lora"/>
              <a:sym typeface="Lora"/>
            </a:endParaRPr>
          </a:p>
        </p:txBody>
      </p:sp>
      <p:grpSp>
        <p:nvGrpSpPr>
          <p:cNvPr id="1064" name="Google Shape;1064;p32"/>
          <p:cNvGrpSpPr/>
          <p:nvPr/>
        </p:nvGrpSpPr>
        <p:grpSpPr>
          <a:xfrm>
            <a:off x="184231" y="894540"/>
            <a:ext cx="467181" cy="476434"/>
            <a:chOff x="2410712" y="2415450"/>
            <a:chExt cx="312600" cy="312600"/>
          </a:xfrm>
        </p:grpSpPr>
        <p:sp>
          <p:nvSpPr>
            <p:cNvPr id="1065" name="Google Shape;1065;p32"/>
            <p:cNvSpPr/>
            <p:nvPr/>
          </p:nvSpPr>
          <p:spPr>
            <a:xfrm>
              <a:off x="2410712" y="2415450"/>
              <a:ext cx="312600" cy="312600"/>
            </a:xfrm>
            <a:prstGeom prst="ellipse">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6" name="Google Shape;1066;p32"/>
            <p:cNvSpPr/>
            <p:nvPr/>
          </p:nvSpPr>
          <p:spPr>
            <a:xfrm>
              <a:off x="2516612" y="2509951"/>
              <a:ext cx="100800" cy="123600"/>
            </a:xfrm>
            <a:prstGeom prst="chevron">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67" name="Google Shape;1067;p32"/>
          <p:cNvSpPr txBox="1"/>
          <p:nvPr/>
        </p:nvSpPr>
        <p:spPr>
          <a:xfrm>
            <a:off x="-7471075" y="2144900"/>
            <a:ext cx="7046700" cy="6864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a:solidFill>
                  <a:srgbClr val="1C4588"/>
                </a:solidFill>
                <a:latin typeface="Mada"/>
                <a:ea typeface="Mada"/>
                <a:cs typeface="Mada"/>
                <a:sym typeface="Mada"/>
              </a:rPr>
              <a:t>Diabetic patients are at risk of skin ulcer for the </a:t>
            </a:r>
            <a:r>
              <a:rPr lang="en-GB">
                <a:solidFill>
                  <a:srgbClr val="1C4588"/>
                </a:solidFill>
                <a:latin typeface="Mada"/>
                <a:ea typeface="Mada"/>
                <a:cs typeface="Mada"/>
                <a:sym typeface="Mada"/>
              </a:rPr>
              <a:t>following</a:t>
            </a:r>
            <a:r>
              <a:rPr lang="en-GB">
                <a:solidFill>
                  <a:srgbClr val="1C4588"/>
                </a:solidFill>
                <a:latin typeface="Mada"/>
                <a:ea typeface="Mada"/>
                <a:cs typeface="Mada"/>
                <a:sym typeface="Mada"/>
              </a:rPr>
              <a:t> </a:t>
            </a:r>
            <a:r>
              <a:rPr lang="en-GB">
                <a:solidFill>
                  <a:srgbClr val="1C4588"/>
                </a:solidFill>
                <a:latin typeface="Mada"/>
                <a:ea typeface="Mada"/>
                <a:cs typeface="Mada"/>
                <a:sym typeface="Mada"/>
              </a:rPr>
              <a:t>reasons:</a:t>
            </a:r>
            <a:endParaRPr>
              <a:solidFill>
                <a:srgbClr val="1C4588"/>
              </a:solidFill>
              <a:latin typeface="Mada"/>
              <a:ea typeface="Mada"/>
              <a:cs typeface="Mada"/>
              <a:sym typeface="Mada"/>
            </a:endParaRPr>
          </a:p>
          <a:p>
            <a:pPr indent="-317500" lvl="0" marL="457200" rtl="0" algn="l">
              <a:spcBef>
                <a:spcPts val="0"/>
              </a:spcBef>
              <a:spcAft>
                <a:spcPts val="0"/>
              </a:spcAft>
              <a:buClr>
                <a:srgbClr val="1C4588"/>
              </a:buClr>
              <a:buSzPts val="1400"/>
              <a:buFont typeface="Mada"/>
              <a:buAutoNum type="arabicPeriod"/>
            </a:pPr>
            <a:r>
              <a:rPr b="1" lang="en-GB">
                <a:solidFill>
                  <a:srgbClr val="1C4588"/>
                </a:solidFill>
                <a:latin typeface="Mada"/>
                <a:ea typeface="Mada"/>
                <a:cs typeface="Mada"/>
                <a:sym typeface="Mada"/>
              </a:rPr>
              <a:t>Neuropathy </a:t>
            </a:r>
            <a:endParaRPr b="1">
              <a:solidFill>
                <a:srgbClr val="1C4588"/>
              </a:solidFill>
              <a:latin typeface="Mada"/>
              <a:ea typeface="Mada"/>
              <a:cs typeface="Mada"/>
              <a:sym typeface="Mada"/>
            </a:endParaRPr>
          </a:p>
          <a:p>
            <a:pPr indent="0" lvl="0" marL="457200" rtl="0" algn="l">
              <a:spcBef>
                <a:spcPts val="0"/>
              </a:spcBef>
              <a:spcAft>
                <a:spcPts val="0"/>
              </a:spcAft>
              <a:buNone/>
            </a:pPr>
            <a:r>
              <a:rPr lang="en-GB">
                <a:solidFill>
                  <a:srgbClr val="1C4588"/>
                </a:solidFill>
                <a:latin typeface="Mada"/>
                <a:ea typeface="Mada"/>
                <a:cs typeface="Mada"/>
                <a:sym typeface="Mada"/>
              </a:rPr>
              <a:t>Diabetic patient develop polyneuropathy of the nerves supplying the lower extremities. Motor neuropathy results in atrophy of the small intrinsic muscles of the foot with derangement of the bony structures with the collapse if the midfoot and plantar subluxation (Charcot’s foot). This will result in excessive weight bearing in area at the risk of ulceration. Sensory neuropathy will result in loss of sensation and protective reflexes.</a:t>
            </a:r>
            <a:endParaRPr>
              <a:solidFill>
                <a:srgbClr val="1C4588"/>
              </a:solidFill>
              <a:latin typeface="Mada"/>
              <a:ea typeface="Mada"/>
              <a:cs typeface="Mada"/>
              <a:sym typeface="Mada"/>
            </a:endParaRPr>
          </a:p>
          <a:p>
            <a:pPr indent="-317500" lvl="0" marL="457200" rtl="0" algn="l">
              <a:spcBef>
                <a:spcPts val="0"/>
              </a:spcBef>
              <a:spcAft>
                <a:spcPts val="0"/>
              </a:spcAft>
              <a:buClr>
                <a:srgbClr val="1C4588"/>
              </a:buClr>
              <a:buSzPts val="1400"/>
              <a:buFont typeface="Mada"/>
              <a:buAutoNum type="arabicPeriod"/>
            </a:pPr>
            <a:r>
              <a:rPr b="1" lang="en-GB">
                <a:solidFill>
                  <a:srgbClr val="1C4588"/>
                </a:solidFill>
                <a:latin typeface="Mada"/>
                <a:ea typeface="Mada"/>
                <a:cs typeface="Mada"/>
                <a:sym typeface="Mada"/>
              </a:rPr>
              <a:t>Hyperglycemia </a:t>
            </a:r>
            <a:endParaRPr b="1">
              <a:solidFill>
                <a:srgbClr val="1C4588"/>
              </a:solidFill>
              <a:latin typeface="Mada"/>
              <a:ea typeface="Mada"/>
              <a:cs typeface="Mada"/>
              <a:sym typeface="Mada"/>
            </a:endParaRPr>
          </a:p>
          <a:p>
            <a:pPr indent="0" lvl="0" marL="457200" rtl="0" algn="l">
              <a:spcBef>
                <a:spcPts val="0"/>
              </a:spcBef>
              <a:spcAft>
                <a:spcPts val="0"/>
              </a:spcAft>
              <a:buNone/>
            </a:pPr>
            <a:r>
              <a:rPr lang="en-GB">
                <a:solidFill>
                  <a:srgbClr val="1C4588"/>
                </a:solidFill>
                <a:latin typeface="Mada"/>
                <a:ea typeface="Mada"/>
                <a:cs typeface="Mada"/>
                <a:sym typeface="Mada"/>
              </a:rPr>
              <a:t>Uncontrolled blood sugar will impair the leukocytes response to infection, create good media for bacterial growth, and retard the wound healing.</a:t>
            </a:r>
            <a:endParaRPr>
              <a:solidFill>
                <a:srgbClr val="1C4588"/>
              </a:solidFill>
              <a:latin typeface="Mada"/>
              <a:ea typeface="Mada"/>
              <a:cs typeface="Mada"/>
              <a:sym typeface="Mada"/>
            </a:endParaRPr>
          </a:p>
          <a:p>
            <a:pPr indent="-317500" lvl="0" marL="457200" rtl="0" algn="l">
              <a:spcBef>
                <a:spcPts val="0"/>
              </a:spcBef>
              <a:spcAft>
                <a:spcPts val="0"/>
              </a:spcAft>
              <a:buClr>
                <a:srgbClr val="1C4588"/>
              </a:buClr>
              <a:buSzPts val="1400"/>
              <a:buFont typeface="Mada"/>
              <a:buAutoNum type="arabicPeriod"/>
            </a:pPr>
            <a:r>
              <a:rPr b="1" lang="en-GB">
                <a:solidFill>
                  <a:srgbClr val="1C4588"/>
                </a:solidFill>
                <a:latin typeface="Mada"/>
                <a:ea typeface="Mada"/>
                <a:cs typeface="Mada"/>
                <a:sym typeface="Mada"/>
              </a:rPr>
              <a:t>Arterial disease </a:t>
            </a:r>
            <a:endParaRPr b="1">
              <a:solidFill>
                <a:srgbClr val="1C4588"/>
              </a:solidFill>
              <a:latin typeface="Mada"/>
              <a:ea typeface="Mada"/>
              <a:cs typeface="Mada"/>
              <a:sym typeface="Mada"/>
            </a:endParaRPr>
          </a:p>
          <a:p>
            <a:pPr indent="0" lvl="0" marL="457200" rtl="0" algn="l">
              <a:spcBef>
                <a:spcPts val="0"/>
              </a:spcBef>
              <a:spcAft>
                <a:spcPts val="0"/>
              </a:spcAft>
              <a:buNone/>
            </a:pPr>
            <a:r>
              <a:rPr lang="en-GB">
                <a:solidFill>
                  <a:srgbClr val="1C4588"/>
                </a:solidFill>
                <a:latin typeface="Mada"/>
                <a:ea typeface="Mada"/>
                <a:cs typeface="Mada"/>
                <a:sym typeface="Mada"/>
              </a:rPr>
              <a:t>Deficiency of blood supply will cause ischemic ulceration. Poor oxygen and nutrients delivery will retard the wound healing.</a:t>
            </a:r>
            <a:endParaRPr>
              <a:solidFill>
                <a:srgbClr val="1C4588"/>
              </a:solidFill>
              <a:latin typeface="Mada"/>
              <a:ea typeface="Mada"/>
              <a:cs typeface="Mada"/>
              <a:sym typeface="Mada"/>
            </a:endParaRPr>
          </a:p>
          <a:p>
            <a:pPr indent="0" lvl="0" marL="0" rtl="0" algn="l">
              <a:spcBef>
                <a:spcPts val="0"/>
              </a:spcBef>
              <a:spcAft>
                <a:spcPts val="0"/>
              </a:spcAft>
              <a:buNone/>
            </a:pPr>
            <a:r>
              <a:rPr lang="en-GB">
                <a:solidFill>
                  <a:srgbClr val="1C4588"/>
                </a:solidFill>
                <a:latin typeface="Mada"/>
                <a:ea typeface="Mada"/>
                <a:cs typeface="Mada"/>
                <a:sym typeface="Mada"/>
              </a:rPr>
              <a:t>The commonest sites of dibetic ulcers are found at the plantar surface of the metatarsal, heels and dorsum of foot but it can occur anywhere in the foot or leg. It can be superficial, clean ulcer or even deep penetrating the deep structures with sloughs, purulent discharge with a limb or even life-threatening sepsis.</a:t>
            </a:r>
            <a:endParaRPr>
              <a:solidFill>
                <a:srgbClr val="1C4588"/>
              </a:solidFill>
              <a:latin typeface="Mada"/>
              <a:ea typeface="Mada"/>
              <a:cs typeface="Mada"/>
              <a:sym typeface="Mada"/>
            </a:endParaRPr>
          </a:p>
          <a:p>
            <a:pPr indent="0" lvl="0" marL="0" rtl="0" algn="l">
              <a:spcBef>
                <a:spcPts val="0"/>
              </a:spcBef>
              <a:spcAft>
                <a:spcPts val="0"/>
              </a:spcAft>
              <a:buNone/>
            </a:pPr>
            <a:r>
              <a:rPr lang="en-GB">
                <a:solidFill>
                  <a:srgbClr val="1C4588"/>
                </a:solidFill>
                <a:latin typeface="Mada"/>
                <a:ea typeface="Mada"/>
                <a:cs typeface="Mada"/>
                <a:sym typeface="Mada"/>
              </a:rPr>
              <a:t>Treatment </a:t>
            </a:r>
            <a:endParaRPr>
              <a:solidFill>
                <a:srgbClr val="1C4588"/>
              </a:solidFill>
              <a:latin typeface="Mada"/>
              <a:ea typeface="Mada"/>
              <a:cs typeface="Mada"/>
              <a:sym typeface="Mada"/>
            </a:endParaRPr>
          </a:p>
          <a:p>
            <a:pPr indent="-317500" lvl="0" marL="457200" rtl="0" algn="l">
              <a:spcBef>
                <a:spcPts val="0"/>
              </a:spcBef>
              <a:spcAft>
                <a:spcPts val="0"/>
              </a:spcAft>
              <a:buClr>
                <a:srgbClr val="1C4588"/>
              </a:buClr>
              <a:buSzPts val="1400"/>
              <a:buFont typeface="Mada"/>
              <a:buAutoNum type="arabicPeriod"/>
            </a:pPr>
            <a:r>
              <a:rPr lang="en-GB">
                <a:solidFill>
                  <a:srgbClr val="1C4588"/>
                </a:solidFill>
                <a:latin typeface="Mada"/>
                <a:ea typeface="Mada"/>
                <a:cs typeface="Mada"/>
                <a:sym typeface="Mada"/>
              </a:rPr>
              <a:t>Tight control of blood sugar.</a:t>
            </a:r>
            <a:endParaRPr>
              <a:solidFill>
                <a:srgbClr val="1C4588"/>
              </a:solidFill>
              <a:latin typeface="Mada"/>
              <a:ea typeface="Mada"/>
              <a:cs typeface="Mada"/>
              <a:sym typeface="Mada"/>
            </a:endParaRPr>
          </a:p>
          <a:p>
            <a:pPr indent="-317500" lvl="0" marL="457200" rtl="0" algn="l">
              <a:spcBef>
                <a:spcPts val="0"/>
              </a:spcBef>
              <a:spcAft>
                <a:spcPts val="0"/>
              </a:spcAft>
              <a:buClr>
                <a:srgbClr val="1C4588"/>
              </a:buClr>
              <a:buSzPts val="1400"/>
              <a:buFont typeface="Mada"/>
              <a:buAutoNum type="arabicPeriod"/>
            </a:pPr>
            <a:r>
              <a:rPr lang="en-GB">
                <a:solidFill>
                  <a:srgbClr val="1C4588"/>
                </a:solidFill>
                <a:latin typeface="Mada"/>
                <a:ea typeface="Mada"/>
                <a:cs typeface="Mada"/>
                <a:sym typeface="Mada"/>
              </a:rPr>
              <a:t>Antibiotics therapy covering aerobic and anaerobic bacteria.</a:t>
            </a:r>
            <a:endParaRPr>
              <a:solidFill>
                <a:srgbClr val="1C4588"/>
              </a:solidFill>
              <a:latin typeface="Mada"/>
              <a:ea typeface="Mada"/>
              <a:cs typeface="Mada"/>
              <a:sym typeface="Mada"/>
            </a:endParaRPr>
          </a:p>
          <a:p>
            <a:pPr indent="-317500" lvl="0" marL="457200" rtl="0" algn="l">
              <a:spcBef>
                <a:spcPts val="0"/>
              </a:spcBef>
              <a:spcAft>
                <a:spcPts val="0"/>
              </a:spcAft>
              <a:buClr>
                <a:srgbClr val="1C4588"/>
              </a:buClr>
              <a:buSzPts val="1400"/>
              <a:buFont typeface="Mada"/>
              <a:buAutoNum type="arabicPeriod"/>
            </a:pPr>
            <a:r>
              <a:rPr lang="en-GB">
                <a:solidFill>
                  <a:srgbClr val="1C4588"/>
                </a:solidFill>
                <a:latin typeface="Mada"/>
                <a:ea typeface="Mada"/>
                <a:cs typeface="Mada"/>
                <a:sym typeface="Mada"/>
              </a:rPr>
              <a:t>Plain x-ray to look for osteomyelitis.</a:t>
            </a:r>
            <a:endParaRPr>
              <a:solidFill>
                <a:srgbClr val="1C4588"/>
              </a:solidFill>
              <a:latin typeface="Mada"/>
              <a:ea typeface="Mada"/>
              <a:cs typeface="Mada"/>
              <a:sym typeface="Mada"/>
            </a:endParaRPr>
          </a:p>
          <a:p>
            <a:pPr indent="-317500" lvl="0" marL="457200" rtl="0" algn="l">
              <a:spcBef>
                <a:spcPts val="0"/>
              </a:spcBef>
              <a:spcAft>
                <a:spcPts val="0"/>
              </a:spcAft>
              <a:buClr>
                <a:srgbClr val="1C4588"/>
              </a:buClr>
              <a:buSzPts val="1400"/>
              <a:buFont typeface="Mada"/>
              <a:buAutoNum type="arabicPeriod"/>
            </a:pPr>
            <a:r>
              <a:rPr lang="en-GB">
                <a:solidFill>
                  <a:srgbClr val="1C4588"/>
                </a:solidFill>
                <a:latin typeface="Mada"/>
                <a:ea typeface="Mada"/>
                <a:cs typeface="Mada"/>
                <a:sym typeface="Mada"/>
              </a:rPr>
              <a:t>Adequate debridement, drainage of any collection, excision of dead tissues.</a:t>
            </a:r>
            <a:endParaRPr>
              <a:solidFill>
                <a:srgbClr val="1C4588"/>
              </a:solidFill>
              <a:latin typeface="Mada"/>
              <a:ea typeface="Mada"/>
              <a:cs typeface="Mada"/>
              <a:sym typeface="Mada"/>
            </a:endParaRPr>
          </a:p>
          <a:p>
            <a:pPr indent="-317500" lvl="0" marL="457200" rtl="0" algn="l">
              <a:spcBef>
                <a:spcPts val="0"/>
              </a:spcBef>
              <a:spcAft>
                <a:spcPts val="0"/>
              </a:spcAft>
              <a:buClr>
                <a:srgbClr val="1C4588"/>
              </a:buClr>
              <a:buSzPts val="1400"/>
              <a:buFont typeface="Mada"/>
              <a:buAutoNum type="arabicPeriod"/>
            </a:pPr>
            <a:r>
              <a:rPr lang="en-GB">
                <a:solidFill>
                  <a:srgbClr val="1C4588"/>
                </a:solidFill>
                <a:latin typeface="Mada"/>
                <a:ea typeface="Mada"/>
                <a:cs typeface="Mada"/>
                <a:sym typeface="Mada"/>
              </a:rPr>
              <a:t>Daily sterile dressing.</a:t>
            </a:r>
            <a:endParaRPr>
              <a:solidFill>
                <a:srgbClr val="1C4588"/>
              </a:solidFill>
              <a:latin typeface="Mada"/>
              <a:ea typeface="Mada"/>
              <a:cs typeface="Mada"/>
              <a:sym typeface="Mada"/>
            </a:endParaRPr>
          </a:p>
          <a:p>
            <a:pPr indent="-317500" lvl="0" marL="457200" rtl="0" algn="l">
              <a:spcBef>
                <a:spcPts val="0"/>
              </a:spcBef>
              <a:spcAft>
                <a:spcPts val="0"/>
              </a:spcAft>
              <a:buClr>
                <a:srgbClr val="1C4588"/>
              </a:buClr>
              <a:buSzPts val="1400"/>
              <a:buFont typeface="Mada"/>
              <a:buAutoNum type="arabicPeriod"/>
            </a:pPr>
            <a:r>
              <a:rPr lang="en-GB">
                <a:solidFill>
                  <a:srgbClr val="1C4588"/>
                </a:solidFill>
                <a:latin typeface="Mada"/>
                <a:ea typeface="Mada"/>
                <a:cs typeface="Mada"/>
                <a:sym typeface="Mada"/>
              </a:rPr>
              <a:t>The negative pressure vacuum-assisted closure may enhance the wound healing and closure when the wound is clean and granulating.</a:t>
            </a:r>
            <a:endParaRPr>
              <a:solidFill>
                <a:srgbClr val="1C4588"/>
              </a:solidFill>
              <a:latin typeface="Mada"/>
              <a:ea typeface="Mada"/>
              <a:cs typeface="Mada"/>
              <a:sym typeface="Mada"/>
            </a:endParaRPr>
          </a:p>
          <a:p>
            <a:pPr indent="-317500" lvl="0" marL="457200" rtl="0" algn="l">
              <a:spcBef>
                <a:spcPts val="0"/>
              </a:spcBef>
              <a:spcAft>
                <a:spcPts val="0"/>
              </a:spcAft>
              <a:buClr>
                <a:srgbClr val="1C4588"/>
              </a:buClr>
              <a:buSzPts val="1400"/>
              <a:buFont typeface="Mada"/>
              <a:buAutoNum type="arabicPeriod"/>
            </a:pPr>
            <a:r>
              <a:rPr lang="en-GB">
                <a:solidFill>
                  <a:srgbClr val="1C4588"/>
                </a:solidFill>
                <a:latin typeface="Mada"/>
                <a:ea typeface="Mada"/>
                <a:cs typeface="Mada"/>
                <a:sym typeface="Mada"/>
              </a:rPr>
              <a:t>Minor amputation is required for dead or severely infected toes.</a:t>
            </a:r>
            <a:endParaRPr>
              <a:solidFill>
                <a:srgbClr val="1C4588"/>
              </a:solidFill>
              <a:latin typeface="Mada"/>
              <a:ea typeface="Mada"/>
              <a:cs typeface="Mada"/>
              <a:sym typeface="Mada"/>
            </a:endParaRPr>
          </a:p>
          <a:p>
            <a:pPr indent="-317500" lvl="0" marL="457200" rtl="0" algn="l">
              <a:spcBef>
                <a:spcPts val="0"/>
              </a:spcBef>
              <a:spcAft>
                <a:spcPts val="0"/>
              </a:spcAft>
              <a:buClr>
                <a:srgbClr val="1C4588"/>
              </a:buClr>
              <a:buSzPts val="1400"/>
              <a:buFont typeface="Mada"/>
              <a:buAutoNum type="arabicPeriod"/>
            </a:pPr>
            <a:r>
              <a:rPr lang="en-GB">
                <a:solidFill>
                  <a:srgbClr val="1C4588"/>
                </a:solidFill>
                <a:latin typeface="Mada"/>
                <a:ea typeface="Mada"/>
                <a:cs typeface="Mada"/>
                <a:sym typeface="Mada"/>
              </a:rPr>
              <a:t>Major </a:t>
            </a:r>
            <a:r>
              <a:rPr lang="en-GB">
                <a:solidFill>
                  <a:srgbClr val="1C4588"/>
                </a:solidFill>
                <a:latin typeface="Mada"/>
                <a:ea typeface="Mada"/>
                <a:cs typeface="Mada"/>
                <a:sym typeface="Mada"/>
              </a:rPr>
              <a:t>amputation</a:t>
            </a:r>
            <a:r>
              <a:rPr lang="en-GB">
                <a:solidFill>
                  <a:srgbClr val="1C4588"/>
                </a:solidFill>
                <a:latin typeface="Mada"/>
                <a:ea typeface="Mada"/>
                <a:cs typeface="Mada"/>
                <a:sym typeface="Mada"/>
              </a:rPr>
              <a:t> is required for limb-threatening or life-threatening infected diabetic foot or in the </a:t>
            </a:r>
            <a:r>
              <a:rPr lang="en-GB">
                <a:solidFill>
                  <a:srgbClr val="1C4588"/>
                </a:solidFill>
                <a:latin typeface="Mada"/>
                <a:ea typeface="Mada"/>
                <a:cs typeface="Mada"/>
                <a:sym typeface="Mada"/>
              </a:rPr>
              <a:t>presence</a:t>
            </a:r>
            <a:r>
              <a:rPr lang="en-GB">
                <a:solidFill>
                  <a:srgbClr val="1C4588"/>
                </a:solidFill>
                <a:latin typeface="Mada"/>
                <a:ea typeface="Mada"/>
                <a:cs typeface="Mada"/>
                <a:sym typeface="Mada"/>
              </a:rPr>
              <a:t> of extensive osteomyelitis. </a:t>
            </a:r>
            <a:endParaRPr>
              <a:solidFill>
                <a:srgbClr val="1C4588"/>
              </a:solidFill>
              <a:latin typeface="Mada"/>
              <a:ea typeface="Mada"/>
              <a:cs typeface="Mada"/>
              <a:sym typeface="Mada"/>
            </a:endParaRPr>
          </a:p>
          <a:p>
            <a:pPr indent="-317500" lvl="0" marL="457200" rtl="0" algn="l">
              <a:spcBef>
                <a:spcPts val="0"/>
              </a:spcBef>
              <a:spcAft>
                <a:spcPts val="0"/>
              </a:spcAft>
              <a:buClr>
                <a:srgbClr val="1C4588"/>
              </a:buClr>
              <a:buSzPts val="1400"/>
              <a:buFont typeface="Mada"/>
              <a:buAutoNum type="arabicPeriod"/>
            </a:pPr>
            <a:r>
              <a:rPr lang="en-GB">
                <a:solidFill>
                  <a:srgbClr val="1C4588"/>
                </a:solidFill>
                <a:latin typeface="Mada"/>
                <a:ea typeface="Mada"/>
                <a:cs typeface="Mada"/>
                <a:sym typeface="Mada"/>
              </a:rPr>
              <a:t>Arterial</a:t>
            </a:r>
            <a:r>
              <a:rPr lang="en-GB">
                <a:solidFill>
                  <a:srgbClr val="1C4588"/>
                </a:solidFill>
                <a:latin typeface="Mada"/>
                <a:ea typeface="Mada"/>
                <a:cs typeface="Mada"/>
                <a:sym typeface="Mada"/>
              </a:rPr>
              <a:t> surgery or endovascular intervention may be required when the ischemia is a prominent factor.</a:t>
            </a:r>
            <a:endParaRPr>
              <a:solidFill>
                <a:srgbClr val="1C4588"/>
              </a:solidFill>
              <a:latin typeface="Mada"/>
              <a:ea typeface="Mada"/>
              <a:cs typeface="Mada"/>
              <a:sym typeface="Mada"/>
            </a:endParaRPr>
          </a:p>
        </p:txBody>
      </p:sp>
      <p:sp>
        <p:nvSpPr>
          <p:cNvPr id="1068" name="Google Shape;1068;p32"/>
          <p:cNvSpPr txBox="1"/>
          <p:nvPr/>
        </p:nvSpPr>
        <p:spPr>
          <a:xfrm>
            <a:off x="522375" y="1444475"/>
            <a:ext cx="6099000" cy="29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GB">
                <a:solidFill>
                  <a:srgbClr val="1C4588"/>
                </a:solidFill>
                <a:latin typeface="Mada"/>
                <a:ea typeface="Mada"/>
                <a:cs typeface="Mada"/>
                <a:sym typeface="Mada"/>
              </a:rPr>
              <a:t>Diabetic patients are at risk of skin ulcer for the following reasons:</a:t>
            </a:r>
            <a:endParaRPr>
              <a:solidFill>
                <a:srgbClr val="1C4588"/>
              </a:solidFill>
              <a:latin typeface="Mada"/>
              <a:ea typeface="Mada"/>
              <a:cs typeface="Mada"/>
              <a:sym typeface="Mada"/>
            </a:endParaRPr>
          </a:p>
          <a:p>
            <a:pPr indent="0" lvl="0" marL="0" rtl="0" algn="l">
              <a:spcBef>
                <a:spcPts val="0"/>
              </a:spcBef>
              <a:spcAft>
                <a:spcPts val="0"/>
              </a:spcAft>
              <a:buNone/>
            </a:pPr>
            <a:r>
              <a:t/>
            </a:r>
            <a:endParaRPr/>
          </a:p>
        </p:txBody>
      </p:sp>
      <p:sp>
        <p:nvSpPr>
          <p:cNvPr id="1069" name="Google Shape;1069;p32"/>
          <p:cNvSpPr txBox="1"/>
          <p:nvPr/>
        </p:nvSpPr>
        <p:spPr>
          <a:xfrm>
            <a:off x="976025" y="1920075"/>
            <a:ext cx="6224700" cy="32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200">
                <a:solidFill>
                  <a:srgbClr val="1C4588"/>
                </a:solidFill>
                <a:latin typeface="Mada"/>
                <a:ea typeface="Mada"/>
                <a:cs typeface="Mada"/>
                <a:sym typeface="Mada"/>
              </a:rPr>
              <a:t>Neuropathy </a:t>
            </a:r>
            <a:endParaRPr b="1" sz="1200">
              <a:solidFill>
                <a:srgbClr val="1C4588"/>
              </a:solidFill>
              <a:latin typeface="Mada"/>
              <a:ea typeface="Mada"/>
              <a:cs typeface="Mada"/>
              <a:sym typeface="Mada"/>
            </a:endParaRPr>
          </a:p>
          <a:p>
            <a:pPr indent="0" lvl="0" marL="0" rtl="0" algn="l">
              <a:spcBef>
                <a:spcPts val="0"/>
              </a:spcBef>
              <a:spcAft>
                <a:spcPts val="0"/>
              </a:spcAft>
              <a:buNone/>
            </a:pPr>
            <a:r>
              <a:rPr lang="en-GB" sz="1200">
                <a:solidFill>
                  <a:srgbClr val="1C4588"/>
                </a:solidFill>
                <a:latin typeface="Mada"/>
                <a:ea typeface="Mada"/>
                <a:cs typeface="Mada"/>
                <a:sym typeface="Mada"/>
              </a:rPr>
              <a:t>Diabetic patient develop polyneuropathy of the nerves supplying the lower extremities. </a:t>
            </a:r>
            <a:endParaRPr sz="1200">
              <a:solidFill>
                <a:srgbClr val="1C4588"/>
              </a:solidFill>
              <a:latin typeface="Mada"/>
              <a:ea typeface="Mada"/>
              <a:cs typeface="Mada"/>
              <a:sym typeface="Mada"/>
            </a:endParaRPr>
          </a:p>
          <a:p>
            <a:pPr indent="-171450" lvl="0" marL="89999" rtl="0" algn="l">
              <a:spcBef>
                <a:spcPts val="0"/>
              </a:spcBef>
              <a:spcAft>
                <a:spcPts val="0"/>
              </a:spcAft>
              <a:buClr>
                <a:srgbClr val="1C4588"/>
              </a:buClr>
              <a:buSzPts val="1200"/>
              <a:buFont typeface="Mada"/>
              <a:buChar char="➔"/>
            </a:pPr>
            <a:r>
              <a:rPr lang="en-GB" sz="1200">
                <a:solidFill>
                  <a:srgbClr val="1C4588"/>
                </a:solidFill>
                <a:latin typeface="Mada"/>
                <a:ea typeface="Mada"/>
                <a:cs typeface="Mada"/>
                <a:sym typeface="Mada"/>
              </a:rPr>
              <a:t>Motor neuropathy results in atrophy of the small intrinsic muscles of the foot with derangement of the bony structures with the collapse if the midfoot and plantar subluxation (Charcot’s foot). This will result in excessive weight bearing in area at the risk of ulceration.</a:t>
            </a:r>
            <a:endParaRPr sz="1200">
              <a:solidFill>
                <a:srgbClr val="1C4588"/>
              </a:solidFill>
              <a:latin typeface="Mada"/>
              <a:ea typeface="Mada"/>
              <a:cs typeface="Mada"/>
              <a:sym typeface="Mada"/>
            </a:endParaRPr>
          </a:p>
          <a:p>
            <a:pPr indent="-171450" lvl="0" marL="89999" rtl="0" algn="l">
              <a:spcBef>
                <a:spcPts val="0"/>
              </a:spcBef>
              <a:spcAft>
                <a:spcPts val="0"/>
              </a:spcAft>
              <a:buClr>
                <a:srgbClr val="1C4588"/>
              </a:buClr>
              <a:buSzPts val="1200"/>
              <a:buFont typeface="Mada"/>
              <a:buChar char="➔"/>
            </a:pPr>
            <a:r>
              <a:rPr lang="en-GB" sz="1200">
                <a:solidFill>
                  <a:srgbClr val="1C4588"/>
                </a:solidFill>
                <a:latin typeface="Mada"/>
                <a:ea typeface="Mada"/>
                <a:cs typeface="Mada"/>
                <a:sym typeface="Mada"/>
              </a:rPr>
              <a:t> Sensory neuropathy will result in loss of sensation and protective reflexes.</a:t>
            </a:r>
            <a:endParaRPr sz="1200">
              <a:solidFill>
                <a:srgbClr val="1C4588"/>
              </a:solidFill>
              <a:latin typeface="Mada"/>
              <a:ea typeface="Mada"/>
              <a:cs typeface="Mada"/>
              <a:sym typeface="Mada"/>
            </a:endParaRPr>
          </a:p>
          <a:p>
            <a:pPr indent="0" lvl="0" marL="0" rtl="0" algn="l">
              <a:spcBef>
                <a:spcPts val="0"/>
              </a:spcBef>
              <a:spcAft>
                <a:spcPts val="0"/>
              </a:spcAft>
              <a:buNone/>
            </a:pPr>
            <a:r>
              <a:t/>
            </a:r>
            <a:endParaRPr sz="1200">
              <a:solidFill>
                <a:srgbClr val="1C4588"/>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t/>
            </a:r>
            <a:endParaRPr sz="1200">
              <a:solidFill>
                <a:srgbClr val="1C4588"/>
              </a:solidFill>
              <a:latin typeface="Mada"/>
              <a:ea typeface="Mada"/>
              <a:cs typeface="Mada"/>
              <a:sym typeface="Mada"/>
            </a:endParaRPr>
          </a:p>
        </p:txBody>
      </p:sp>
      <p:cxnSp>
        <p:nvCxnSpPr>
          <p:cNvPr id="1070" name="Google Shape;1070;p32"/>
          <p:cNvCxnSpPr/>
          <p:nvPr/>
        </p:nvCxnSpPr>
        <p:spPr>
          <a:xfrm>
            <a:off x="614225" y="2082738"/>
            <a:ext cx="3900" cy="2997000"/>
          </a:xfrm>
          <a:prstGeom prst="straightConnector1">
            <a:avLst/>
          </a:prstGeom>
          <a:noFill/>
          <a:ln cap="flat" cmpd="sng" w="28575">
            <a:solidFill>
              <a:srgbClr val="FFDDD2"/>
            </a:solidFill>
            <a:prstDash val="solid"/>
            <a:round/>
            <a:headEnd len="med" w="med" type="oval"/>
            <a:tailEnd len="med" w="med" type="none"/>
          </a:ln>
        </p:spPr>
      </p:cxnSp>
      <p:cxnSp>
        <p:nvCxnSpPr>
          <p:cNvPr id="1071" name="Google Shape;1071;p32"/>
          <p:cNvCxnSpPr/>
          <p:nvPr/>
        </p:nvCxnSpPr>
        <p:spPr>
          <a:xfrm flipH="1" rot="10800000">
            <a:off x="727034" y="2257903"/>
            <a:ext cx="242400" cy="600"/>
          </a:xfrm>
          <a:prstGeom prst="straightConnector1">
            <a:avLst/>
          </a:prstGeom>
          <a:noFill/>
          <a:ln cap="flat" cmpd="sng" w="19050">
            <a:solidFill>
              <a:srgbClr val="83C5BE"/>
            </a:solidFill>
            <a:prstDash val="solid"/>
            <a:round/>
            <a:headEnd len="med" w="med" type="none"/>
            <a:tailEnd len="med" w="med" type="oval"/>
          </a:ln>
        </p:spPr>
      </p:cxnSp>
      <p:cxnSp>
        <p:nvCxnSpPr>
          <p:cNvPr id="1072" name="Google Shape;1072;p32"/>
          <p:cNvCxnSpPr/>
          <p:nvPr/>
        </p:nvCxnSpPr>
        <p:spPr>
          <a:xfrm flipH="1" rot="10800000">
            <a:off x="727034" y="3624878"/>
            <a:ext cx="242400" cy="600"/>
          </a:xfrm>
          <a:prstGeom prst="straightConnector1">
            <a:avLst/>
          </a:prstGeom>
          <a:noFill/>
          <a:ln cap="flat" cmpd="sng" w="19050">
            <a:solidFill>
              <a:srgbClr val="83C5BE"/>
            </a:solidFill>
            <a:prstDash val="solid"/>
            <a:round/>
            <a:headEnd len="med" w="med" type="none"/>
            <a:tailEnd len="med" w="med" type="oval"/>
          </a:ln>
        </p:spPr>
      </p:cxnSp>
      <p:sp>
        <p:nvSpPr>
          <p:cNvPr id="1073" name="Google Shape;1073;p32"/>
          <p:cNvSpPr txBox="1"/>
          <p:nvPr/>
        </p:nvSpPr>
        <p:spPr>
          <a:xfrm>
            <a:off x="1058525" y="3383538"/>
            <a:ext cx="5808300" cy="32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200">
                <a:solidFill>
                  <a:srgbClr val="1C4588"/>
                </a:solidFill>
                <a:latin typeface="Mada"/>
                <a:ea typeface="Mada"/>
                <a:cs typeface="Mada"/>
                <a:sym typeface="Mada"/>
              </a:rPr>
              <a:t>Hyperglycemia </a:t>
            </a:r>
            <a:endParaRPr b="1" sz="1200">
              <a:solidFill>
                <a:srgbClr val="1C4588"/>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en-GB" sz="1200">
                <a:solidFill>
                  <a:srgbClr val="1C4588"/>
                </a:solidFill>
                <a:latin typeface="Mada"/>
                <a:ea typeface="Mada"/>
                <a:cs typeface="Mada"/>
                <a:sym typeface="Mada"/>
              </a:rPr>
              <a:t>Uncontrolled blood sugar will impair the leukocytes response to infection, create good media for bacterial growth, and retard the wound healing.</a:t>
            </a:r>
            <a:endParaRPr sz="1200">
              <a:solidFill>
                <a:srgbClr val="1C4588"/>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t/>
            </a:r>
            <a:endParaRPr sz="1200">
              <a:solidFill>
                <a:srgbClr val="1C4588"/>
              </a:solidFill>
              <a:latin typeface="Mada"/>
              <a:ea typeface="Mada"/>
              <a:cs typeface="Mada"/>
              <a:sym typeface="Mada"/>
            </a:endParaRPr>
          </a:p>
        </p:txBody>
      </p:sp>
      <p:cxnSp>
        <p:nvCxnSpPr>
          <p:cNvPr id="1074" name="Google Shape;1074;p32"/>
          <p:cNvCxnSpPr/>
          <p:nvPr/>
        </p:nvCxnSpPr>
        <p:spPr>
          <a:xfrm flipH="1" rot="10800000">
            <a:off x="741221" y="4886615"/>
            <a:ext cx="242400" cy="600"/>
          </a:xfrm>
          <a:prstGeom prst="straightConnector1">
            <a:avLst/>
          </a:prstGeom>
          <a:noFill/>
          <a:ln cap="flat" cmpd="sng" w="19050">
            <a:solidFill>
              <a:srgbClr val="83C5BE"/>
            </a:solidFill>
            <a:prstDash val="solid"/>
            <a:round/>
            <a:headEnd len="med" w="med" type="none"/>
            <a:tailEnd len="med" w="med" type="oval"/>
          </a:ln>
        </p:spPr>
      </p:cxnSp>
      <p:sp>
        <p:nvSpPr>
          <p:cNvPr id="1075" name="Google Shape;1075;p32"/>
          <p:cNvSpPr/>
          <p:nvPr/>
        </p:nvSpPr>
        <p:spPr>
          <a:xfrm>
            <a:off x="256125" y="4629828"/>
            <a:ext cx="614100" cy="615600"/>
          </a:xfrm>
          <a:prstGeom prst="ellipse">
            <a:avLst/>
          </a:prstGeom>
          <a:solidFill>
            <a:srgbClr val="EDF6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6" name="Google Shape;1076;p32"/>
          <p:cNvSpPr txBox="1"/>
          <p:nvPr/>
        </p:nvSpPr>
        <p:spPr>
          <a:xfrm>
            <a:off x="1033213" y="4652300"/>
            <a:ext cx="6167400" cy="32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200">
                <a:solidFill>
                  <a:srgbClr val="1C4588"/>
                </a:solidFill>
                <a:latin typeface="Mada"/>
                <a:ea typeface="Mada"/>
                <a:cs typeface="Mada"/>
                <a:sym typeface="Mada"/>
              </a:rPr>
              <a:t>Arterial disease </a:t>
            </a:r>
            <a:endParaRPr b="1" sz="1200">
              <a:solidFill>
                <a:srgbClr val="1C4588"/>
              </a:solidFill>
              <a:latin typeface="Mada"/>
              <a:ea typeface="Mada"/>
              <a:cs typeface="Mada"/>
              <a:sym typeface="Mada"/>
            </a:endParaRPr>
          </a:p>
          <a:p>
            <a:pPr indent="0" lvl="0" marL="0" rtl="0" algn="l">
              <a:spcBef>
                <a:spcPts val="0"/>
              </a:spcBef>
              <a:spcAft>
                <a:spcPts val="0"/>
              </a:spcAft>
              <a:buNone/>
            </a:pPr>
            <a:r>
              <a:rPr lang="en-GB" sz="1200">
                <a:solidFill>
                  <a:srgbClr val="1C4588"/>
                </a:solidFill>
                <a:latin typeface="Mada"/>
                <a:ea typeface="Mada"/>
                <a:cs typeface="Mada"/>
                <a:sym typeface="Mada"/>
              </a:rPr>
              <a:t>Deficiency of blood supply will cause ischemic ulceration. Poor oxygen and nutrients delivery will retard the wound healing.</a:t>
            </a:r>
            <a:endParaRPr sz="1200">
              <a:solidFill>
                <a:srgbClr val="1C4588"/>
              </a:solidFill>
              <a:latin typeface="Mada"/>
              <a:ea typeface="Mada"/>
              <a:cs typeface="Mada"/>
              <a:sym typeface="Mada"/>
            </a:endParaRPr>
          </a:p>
          <a:p>
            <a:pPr indent="0" lvl="0" marL="0" rtl="0" algn="l">
              <a:spcBef>
                <a:spcPts val="0"/>
              </a:spcBef>
              <a:spcAft>
                <a:spcPts val="0"/>
              </a:spcAft>
              <a:buNone/>
            </a:pPr>
            <a:r>
              <a:t/>
            </a:r>
            <a:endParaRPr sz="1200">
              <a:solidFill>
                <a:srgbClr val="1C4588"/>
              </a:solidFill>
              <a:latin typeface="Mada"/>
              <a:ea typeface="Mada"/>
              <a:cs typeface="Mada"/>
              <a:sym typeface="Mada"/>
            </a:endParaRPr>
          </a:p>
        </p:txBody>
      </p:sp>
      <p:grpSp>
        <p:nvGrpSpPr>
          <p:cNvPr id="1077" name="Google Shape;1077;p32"/>
          <p:cNvGrpSpPr/>
          <p:nvPr/>
        </p:nvGrpSpPr>
        <p:grpSpPr>
          <a:xfrm>
            <a:off x="-801320" y="1164698"/>
            <a:ext cx="231395" cy="353145"/>
            <a:chOff x="5373342" y="3808935"/>
            <a:chExt cx="231395" cy="353145"/>
          </a:xfrm>
        </p:grpSpPr>
        <p:sp>
          <p:nvSpPr>
            <p:cNvPr id="1078" name="Google Shape;1078;p32"/>
            <p:cNvSpPr/>
            <p:nvPr/>
          </p:nvSpPr>
          <p:spPr>
            <a:xfrm>
              <a:off x="5422654" y="3832827"/>
              <a:ext cx="132772" cy="114200"/>
            </a:xfrm>
            <a:custGeom>
              <a:rect b="b" l="l" r="r" t="t"/>
              <a:pathLst>
                <a:path extrusionOk="0" h="3585" w="4168">
                  <a:moveTo>
                    <a:pt x="2072" y="322"/>
                  </a:moveTo>
                  <a:cubicBezTo>
                    <a:pt x="3036" y="322"/>
                    <a:pt x="3822" y="1108"/>
                    <a:pt x="3822" y="2084"/>
                  </a:cubicBezTo>
                  <a:lnTo>
                    <a:pt x="3846" y="2918"/>
                  </a:lnTo>
                  <a:cubicBezTo>
                    <a:pt x="3846" y="3108"/>
                    <a:pt x="3679" y="3275"/>
                    <a:pt x="3489" y="3275"/>
                  </a:cubicBezTo>
                  <a:lnTo>
                    <a:pt x="667" y="3275"/>
                  </a:lnTo>
                  <a:cubicBezTo>
                    <a:pt x="476" y="3275"/>
                    <a:pt x="310" y="3108"/>
                    <a:pt x="310" y="2918"/>
                  </a:cubicBezTo>
                  <a:lnTo>
                    <a:pt x="310" y="2084"/>
                  </a:lnTo>
                  <a:cubicBezTo>
                    <a:pt x="310" y="1108"/>
                    <a:pt x="1096" y="322"/>
                    <a:pt x="2072" y="322"/>
                  </a:cubicBezTo>
                  <a:close/>
                  <a:moveTo>
                    <a:pt x="2084" y="1"/>
                  </a:moveTo>
                  <a:cubicBezTo>
                    <a:pt x="941" y="1"/>
                    <a:pt x="0" y="929"/>
                    <a:pt x="0" y="2084"/>
                  </a:cubicBezTo>
                  <a:lnTo>
                    <a:pt x="0" y="2918"/>
                  </a:lnTo>
                  <a:cubicBezTo>
                    <a:pt x="0" y="3287"/>
                    <a:pt x="298" y="3584"/>
                    <a:pt x="667" y="3584"/>
                  </a:cubicBezTo>
                  <a:lnTo>
                    <a:pt x="3489" y="3584"/>
                  </a:lnTo>
                  <a:cubicBezTo>
                    <a:pt x="3858" y="3584"/>
                    <a:pt x="4156" y="3287"/>
                    <a:pt x="4156" y="2918"/>
                  </a:cubicBezTo>
                  <a:lnTo>
                    <a:pt x="4156" y="2084"/>
                  </a:lnTo>
                  <a:cubicBezTo>
                    <a:pt x="4167" y="929"/>
                    <a:pt x="3227" y="1"/>
                    <a:pt x="2084" y="1"/>
                  </a:cubicBezTo>
                  <a:close/>
                </a:path>
              </a:pathLst>
            </a:custGeom>
            <a:solidFill>
              <a:srgbClr val="006D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9" name="Google Shape;1079;p32"/>
            <p:cNvSpPr/>
            <p:nvPr/>
          </p:nvSpPr>
          <p:spPr>
            <a:xfrm>
              <a:off x="5394590" y="3972415"/>
              <a:ext cx="45139" cy="37557"/>
            </a:xfrm>
            <a:custGeom>
              <a:rect b="b" l="l" r="r" t="t"/>
              <a:pathLst>
                <a:path extrusionOk="0" h="1179" w="1417">
                  <a:moveTo>
                    <a:pt x="953" y="334"/>
                  </a:moveTo>
                  <a:cubicBezTo>
                    <a:pt x="1024" y="334"/>
                    <a:pt x="1096" y="393"/>
                    <a:pt x="1096" y="464"/>
                  </a:cubicBezTo>
                  <a:lnTo>
                    <a:pt x="1096" y="715"/>
                  </a:lnTo>
                  <a:cubicBezTo>
                    <a:pt x="1096" y="798"/>
                    <a:pt x="1024" y="857"/>
                    <a:pt x="953" y="857"/>
                  </a:cubicBezTo>
                  <a:lnTo>
                    <a:pt x="465" y="857"/>
                  </a:lnTo>
                  <a:cubicBezTo>
                    <a:pt x="393" y="857"/>
                    <a:pt x="334" y="798"/>
                    <a:pt x="334" y="715"/>
                  </a:cubicBezTo>
                  <a:lnTo>
                    <a:pt x="334" y="464"/>
                  </a:lnTo>
                  <a:cubicBezTo>
                    <a:pt x="334" y="393"/>
                    <a:pt x="393" y="334"/>
                    <a:pt x="465" y="334"/>
                  </a:cubicBezTo>
                  <a:close/>
                  <a:moveTo>
                    <a:pt x="465" y="0"/>
                  </a:moveTo>
                  <a:cubicBezTo>
                    <a:pt x="214" y="0"/>
                    <a:pt x="0" y="214"/>
                    <a:pt x="0" y="464"/>
                  </a:cubicBezTo>
                  <a:lnTo>
                    <a:pt x="0" y="715"/>
                  </a:lnTo>
                  <a:cubicBezTo>
                    <a:pt x="0" y="976"/>
                    <a:pt x="214" y="1179"/>
                    <a:pt x="465" y="1179"/>
                  </a:cubicBezTo>
                  <a:lnTo>
                    <a:pt x="953" y="1179"/>
                  </a:lnTo>
                  <a:cubicBezTo>
                    <a:pt x="1215" y="1179"/>
                    <a:pt x="1417" y="976"/>
                    <a:pt x="1417" y="715"/>
                  </a:cubicBezTo>
                  <a:lnTo>
                    <a:pt x="1417" y="464"/>
                  </a:lnTo>
                  <a:cubicBezTo>
                    <a:pt x="1417" y="214"/>
                    <a:pt x="1203" y="0"/>
                    <a:pt x="953" y="0"/>
                  </a:cubicBezTo>
                  <a:close/>
                </a:path>
              </a:pathLst>
            </a:custGeom>
            <a:solidFill>
              <a:srgbClr val="006D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0" name="Google Shape;1080;p32"/>
            <p:cNvSpPr/>
            <p:nvPr/>
          </p:nvSpPr>
          <p:spPr>
            <a:xfrm>
              <a:off x="5460179" y="3972415"/>
              <a:ext cx="58072" cy="37557"/>
            </a:xfrm>
            <a:custGeom>
              <a:rect b="b" l="l" r="r" t="t"/>
              <a:pathLst>
                <a:path extrusionOk="0" h="1179" w="1823">
                  <a:moveTo>
                    <a:pt x="1346" y="334"/>
                  </a:moveTo>
                  <a:cubicBezTo>
                    <a:pt x="1430" y="334"/>
                    <a:pt x="1489" y="393"/>
                    <a:pt x="1489" y="464"/>
                  </a:cubicBezTo>
                  <a:lnTo>
                    <a:pt x="1489" y="715"/>
                  </a:lnTo>
                  <a:cubicBezTo>
                    <a:pt x="1489" y="798"/>
                    <a:pt x="1430" y="857"/>
                    <a:pt x="1346" y="857"/>
                  </a:cubicBezTo>
                  <a:lnTo>
                    <a:pt x="441" y="857"/>
                  </a:lnTo>
                  <a:cubicBezTo>
                    <a:pt x="370" y="857"/>
                    <a:pt x="311" y="798"/>
                    <a:pt x="311" y="715"/>
                  </a:cubicBezTo>
                  <a:lnTo>
                    <a:pt x="311" y="464"/>
                  </a:lnTo>
                  <a:cubicBezTo>
                    <a:pt x="311" y="393"/>
                    <a:pt x="370" y="334"/>
                    <a:pt x="441" y="334"/>
                  </a:cubicBezTo>
                  <a:close/>
                  <a:moveTo>
                    <a:pt x="453" y="0"/>
                  </a:moveTo>
                  <a:cubicBezTo>
                    <a:pt x="203" y="0"/>
                    <a:pt x="1" y="214"/>
                    <a:pt x="1" y="464"/>
                  </a:cubicBezTo>
                  <a:lnTo>
                    <a:pt x="1" y="715"/>
                  </a:lnTo>
                  <a:cubicBezTo>
                    <a:pt x="1" y="976"/>
                    <a:pt x="203" y="1179"/>
                    <a:pt x="453" y="1179"/>
                  </a:cubicBezTo>
                  <a:lnTo>
                    <a:pt x="1370" y="1179"/>
                  </a:lnTo>
                  <a:cubicBezTo>
                    <a:pt x="1620" y="1179"/>
                    <a:pt x="1823" y="976"/>
                    <a:pt x="1823" y="715"/>
                  </a:cubicBezTo>
                  <a:lnTo>
                    <a:pt x="1823" y="464"/>
                  </a:lnTo>
                  <a:cubicBezTo>
                    <a:pt x="1823" y="214"/>
                    <a:pt x="1620" y="0"/>
                    <a:pt x="1370" y="0"/>
                  </a:cubicBezTo>
                  <a:close/>
                </a:path>
              </a:pathLst>
            </a:custGeom>
            <a:solidFill>
              <a:srgbClr val="006D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1" name="Google Shape;1081;p32"/>
            <p:cNvSpPr/>
            <p:nvPr/>
          </p:nvSpPr>
          <p:spPr>
            <a:xfrm>
              <a:off x="5538319" y="3972415"/>
              <a:ext cx="45170" cy="37557"/>
            </a:xfrm>
            <a:custGeom>
              <a:rect b="b" l="l" r="r" t="t"/>
              <a:pathLst>
                <a:path extrusionOk="0" h="1179" w="1418">
                  <a:moveTo>
                    <a:pt x="941" y="334"/>
                  </a:moveTo>
                  <a:cubicBezTo>
                    <a:pt x="1013" y="334"/>
                    <a:pt x="1072" y="393"/>
                    <a:pt x="1072" y="464"/>
                  </a:cubicBezTo>
                  <a:lnTo>
                    <a:pt x="1072" y="715"/>
                  </a:lnTo>
                  <a:cubicBezTo>
                    <a:pt x="1072" y="798"/>
                    <a:pt x="1013" y="857"/>
                    <a:pt x="941" y="857"/>
                  </a:cubicBezTo>
                  <a:lnTo>
                    <a:pt x="453" y="857"/>
                  </a:lnTo>
                  <a:cubicBezTo>
                    <a:pt x="370" y="857"/>
                    <a:pt x="310" y="798"/>
                    <a:pt x="310" y="715"/>
                  </a:cubicBezTo>
                  <a:lnTo>
                    <a:pt x="310" y="464"/>
                  </a:lnTo>
                  <a:cubicBezTo>
                    <a:pt x="310" y="393"/>
                    <a:pt x="370" y="334"/>
                    <a:pt x="453" y="334"/>
                  </a:cubicBezTo>
                  <a:close/>
                  <a:moveTo>
                    <a:pt x="465" y="0"/>
                  </a:moveTo>
                  <a:cubicBezTo>
                    <a:pt x="215" y="0"/>
                    <a:pt x="1" y="214"/>
                    <a:pt x="1" y="464"/>
                  </a:cubicBezTo>
                  <a:lnTo>
                    <a:pt x="1" y="715"/>
                  </a:lnTo>
                  <a:cubicBezTo>
                    <a:pt x="1" y="976"/>
                    <a:pt x="215" y="1179"/>
                    <a:pt x="465" y="1179"/>
                  </a:cubicBezTo>
                  <a:lnTo>
                    <a:pt x="953" y="1179"/>
                  </a:lnTo>
                  <a:cubicBezTo>
                    <a:pt x="1203" y="1179"/>
                    <a:pt x="1417" y="976"/>
                    <a:pt x="1417" y="715"/>
                  </a:cubicBezTo>
                  <a:lnTo>
                    <a:pt x="1417" y="464"/>
                  </a:lnTo>
                  <a:cubicBezTo>
                    <a:pt x="1417" y="214"/>
                    <a:pt x="1203" y="0"/>
                    <a:pt x="953" y="0"/>
                  </a:cubicBezTo>
                  <a:close/>
                </a:path>
              </a:pathLst>
            </a:custGeom>
            <a:solidFill>
              <a:srgbClr val="006D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2" name="Google Shape;1082;p32"/>
            <p:cNvSpPr/>
            <p:nvPr/>
          </p:nvSpPr>
          <p:spPr>
            <a:xfrm>
              <a:off x="5373342" y="3808935"/>
              <a:ext cx="231395" cy="353145"/>
            </a:xfrm>
            <a:custGeom>
              <a:rect b="b" l="l" r="r" t="t"/>
              <a:pathLst>
                <a:path extrusionOk="0" h="11086" w="7264">
                  <a:moveTo>
                    <a:pt x="4215" y="9502"/>
                  </a:moveTo>
                  <a:lnTo>
                    <a:pt x="4215" y="10764"/>
                  </a:lnTo>
                  <a:lnTo>
                    <a:pt x="3048" y="10764"/>
                  </a:lnTo>
                  <a:lnTo>
                    <a:pt x="3048" y="9502"/>
                  </a:lnTo>
                  <a:close/>
                  <a:moveTo>
                    <a:pt x="1810" y="1"/>
                  </a:moveTo>
                  <a:cubicBezTo>
                    <a:pt x="822" y="1"/>
                    <a:pt x="0" y="822"/>
                    <a:pt x="0" y="1822"/>
                  </a:cubicBezTo>
                  <a:lnTo>
                    <a:pt x="0" y="7144"/>
                  </a:lnTo>
                  <a:cubicBezTo>
                    <a:pt x="0" y="7728"/>
                    <a:pt x="477" y="8204"/>
                    <a:pt x="1060" y="8204"/>
                  </a:cubicBezTo>
                  <a:lnTo>
                    <a:pt x="2727" y="8204"/>
                  </a:lnTo>
                  <a:lnTo>
                    <a:pt x="2727" y="8275"/>
                  </a:lnTo>
                  <a:cubicBezTo>
                    <a:pt x="2727" y="8371"/>
                    <a:pt x="2798" y="8442"/>
                    <a:pt x="2882" y="8442"/>
                  </a:cubicBezTo>
                  <a:cubicBezTo>
                    <a:pt x="2977" y="8442"/>
                    <a:pt x="3048" y="8371"/>
                    <a:pt x="3048" y="8275"/>
                  </a:cubicBezTo>
                  <a:lnTo>
                    <a:pt x="3048" y="7144"/>
                  </a:lnTo>
                  <a:lnTo>
                    <a:pt x="4215" y="7144"/>
                  </a:lnTo>
                  <a:lnTo>
                    <a:pt x="4215" y="9168"/>
                  </a:lnTo>
                  <a:lnTo>
                    <a:pt x="3048" y="9168"/>
                  </a:lnTo>
                  <a:lnTo>
                    <a:pt x="3048" y="9049"/>
                  </a:lnTo>
                  <a:cubicBezTo>
                    <a:pt x="3048" y="8966"/>
                    <a:pt x="2977" y="8883"/>
                    <a:pt x="2882" y="8883"/>
                  </a:cubicBezTo>
                  <a:cubicBezTo>
                    <a:pt x="2798" y="8883"/>
                    <a:pt x="2727" y="8966"/>
                    <a:pt x="2727" y="9049"/>
                  </a:cubicBezTo>
                  <a:lnTo>
                    <a:pt x="2727" y="10930"/>
                  </a:lnTo>
                  <a:cubicBezTo>
                    <a:pt x="2727" y="11014"/>
                    <a:pt x="2798" y="11085"/>
                    <a:pt x="2882" y="11085"/>
                  </a:cubicBezTo>
                  <a:lnTo>
                    <a:pt x="4370" y="11085"/>
                  </a:lnTo>
                  <a:cubicBezTo>
                    <a:pt x="4465" y="11085"/>
                    <a:pt x="4537" y="11014"/>
                    <a:pt x="4537" y="10930"/>
                  </a:cubicBezTo>
                  <a:lnTo>
                    <a:pt x="4537" y="8192"/>
                  </a:lnTo>
                  <a:lnTo>
                    <a:pt x="6204" y="8192"/>
                  </a:lnTo>
                  <a:cubicBezTo>
                    <a:pt x="6787" y="8192"/>
                    <a:pt x="7263" y="7716"/>
                    <a:pt x="7263" y="7132"/>
                  </a:cubicBezTo>
                  <a:lnTo>
                    <a:pt x="7263" y="1798"/>
                  </a:lnTo>
                  <a:cubicBezTo>
                    <a:pt x="7263" y="810"/>
                    <a:pt x="6442" y="1"/>
                    <a:pt x="5453" y="1"/>
                  </a:cubicBezTo>
                  <a:lnTo>
                    <a:pt x="5132" y="1"/>
                  </a:lnTo>
                  <a:cubicBezTo>
                    <a:pt x="5049" y="1"/>
                    <a:pt x="4977" y="72"/>
                    <a:pt x="4977" y="167"/>
                  </a:cubicBezTo>
                  <a:cubicBezTo>
                    <a:pt x="4977" y="251"/>
                    <a:pt x="5049" y="334"/>
                    <a:pt x="5132" y="334"/>
                  </a:cubicBezTo>
                  <a:lnTo>
                    <a:pt x="5453" y="334"/>
                  </a:lnTo>
                  <a:cubicBezTo>
                    <a:pt x="6263" y="334"/>
                    <a:pt x="6942" y="1001"/>
                    <a:pt x="6942" y="1822"/>
                  </a:cubicBezTo>
                  <a:lnTo>
                    <a:pt x="6942" y="7144"/>
                  </a:lnTo>
                  <a:cubicBezTo>
                    <a:pt x="6942" y="7549"/>
                    <a:pt x="6608" y="7871"/>
                    <a:pt x="6204" y="7871"/>
                  </a:cubicBezTo>
                  <a:lnTo>
                    <a:pt x="4537" y="7871"/>
                  </a:lnTo>
                  <a:lnTo>
                    <a:pt x="4537" y="7144"/>
                  </a:lnTo>
                  <a:lnTo>
                    <a:pt x="4727" y="7144"/>
                  </a:lnTo>
                  <a:cubicBezTo>
                    <a:pt x="4822" y="7144"/>
                    <a:pt x="4894" y="7073"/>
                    <a:pt x="4894" y="6978"/>
                  </a:cubicBezTo>
                  <a:cubicBezTo>
                    <a:pt x="4894" y="6894"/>
                    <a:pt x="4822" y="6823"/>
                    <a:pt x="4727" y="6823"/>
                  </a:cubicBezTo>
                  <a:lnTo>
                    <a:pt x="2525" y="6823"/>
                  </a:lnTo>
                  <a:cubicBezTo>
                    <a:pt x="2441" y="6823"/>
                    <a:pt x="2370" y="6894"/>
                    <a:pt x="2370" y="6978"/>
                  </a:cubicBezTo>
                  <a:cubicBezTo>
                    <a:pt x="2370" y="7073"/>
                    <a:pt x="2441" y="7144"/>
                    <a:pt x="2525" y="7144"/>
                  </a:cubicBezTo>
                  <a:lnTo>
                    <a:pt x="2727" y="7144"/>
                  </a:lnTo>
                  <a:lnTo>
                    <a:pt x="2727" y="7871"/>
                  </a:lnTo>
                  <a:lnTo>
                    <a:pt x="1060" y="7871"/>
                  </a:lnTo>
                  <a:cubicBezTo>
                    <a:pt x="655" y="7871"/>
                    <a:pt x="322" y="7549"/>
                    <a:pt x="322" y="7144"/>
                  </a:cubicBezTo>
                  <a:lnTo>
                    <a:pt x="322" y="1822"/>
                  </a:lnTo>
                  <a:cubicBezTo>
                    <a:pt x="322" y="1001"/>
                    <a:pt x="1001" y="334"/>
                    <a:pt x="1810" y="334"/>
                  </a:cubicBezTo>
                  <a:lnTo>
                    <a:pt x="4191" y="334"/>
                  </a:lnTo>
                  <a:cubicBezTo>
                    <a:pt x="4287" y="334"/>
                    <a:pt x="4358" y="251"/>
                    <a:pt x="4358" y="167"/>
                  </a:cubicBezTo>
                  <a:cubicBezTo>
                    <a:pt x="4358" y="72"/>
                    <a:pt x="4287" y="1"/>
                    <a:pt x="4191" y="1"/>
                  </a:cubicBezTo>
                  <a:close/>
                </a:path>
              </a:pathLst>
            </a:custGeom>
            <a:solidFill>
              <a:srgbClr val="006D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3" name="Google Shape;1083;p32"/>
            <p:cNvSpPr/>
            <p:nvPr/>
          </p:nvSpPr>
          <p:spPr>
            <a:xfrm>
              <a:off x="5481426" y="4125255"/>
              <a:ext cx="15195" cy="15195"/>
            </a:xfrm>
            <a:custGeom>
              <a:rect b="b" l="l" r="r" t="t"/>
              <a:pathLst>
                <a:path extrusionOk="0" h="477" w="477">
                  <a:moveTo>
                    <a:pt x="239" y="0"/>
                  </a:moveTo>
                  <a:cubicBezTo>
                    <a:pt x="108" y="0"/>
                    <a:pt x="1" y="108"/>
                    <a:pt x="1" y="238"/>
                  </a:cubicBezTo>
                  <a:cubicBezTo>
                    <a:pt x="1" y="369"/>
                    <a:pt x="108" y="477"/>
                    <a:pt x="239" y="477"/>
                  </a:cubicBezTo>
                  <a:cubicBezTo>
                    <a:pt x="370" y="477"/>
                    <a:pt x="477" y="369"/>
                    <a:pt x="477" y="238"/>
                  </a:cubicBezTo>
                  <a:cubicBezTo>
                    <a:pt x="477" y="108"/>
                    <a:pt x="370" y="0"/>
                    <a:pt x="239" y="0"/>
                  </a:cubicBezTo>
                  <a:close/>
                </a:path>
              </a:pathLst>
            </a:custGeom>
            <a:solidFill>
              <a:srgbClr val="006D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4" name="Google Shape;1084;p32"/>
            <p:cNvSpPr/>
            <p:nvPr/>
          </p:nvSpPr>
          <p:spPr>
            <a:xfrm>
              <a:off x="5447692" y="3873792"/>
              <a:ext cx="29593" cy="48579"/>
            </a:xfrm>
            <a:custGeom>
              <a:rect b="b" l="l" r="r" t="t"/>
              <a:pathLst>
                <a:path extrusionOk="0" h="1525" w="929">
                  <a:moveTo>
                    <a:pt x="595" y="334"/>
                  </a:moveTo>
                  <a:lnTo>
                    <a:pt x="595" y="596"/>
                  </a:lnTo>
                  <a:lnTo>
                    <a:pt x="333" y="596"/>
                  </a:lnTo>
                  <a:lnTo>
                    <a:pt x="333" y="334"/>
                  </a:lnTo>
                  <a:close/>
                  <a:moveTo>
                    <a:pt x="595" y="917"/>
                  </a:moveTo>
                  <a:lnTo>
                    <a:pt x="595" y="1179"/>
                  </a:lnTo>
                  <a:lnTo>
                    <a:pt x="333" y="1179"/>
                  </a:lnTo>
                  <a:lnTo>
                    <a:pt x="333" y="917"/>
                  </a:lnTo>
                  <a:close/>
                  <a:moveTo>
                    <a:pt x="167" y="1"/>
                  </a:moveTo>
                  <a:cubicBezTo>
                    <a:pt x="83" y="1"/>
                    <a:pt x="0" y="84"/>
                    <a:pt x="0" y="167"/>
                  </a:cubicBezTo>
                  <a:lnTo>
                    <a:pt x="0" y="1358"/>
                  </a:lnTo>
                  <a:cubicBezTo>
                    <a:pt x="0" y="1453"/>
                    <a:pt x="83" y="1525"/>
                    <a:pt x="167" y="1525"/>
                  </a:cubicBezTo>
                  <a:lnTo>
                    <a:pt x="762" y="1525"/>
                  </a:lnTo>
                  <a:cubicBezTo>
                    <a:pt x="845" y="1525"/>
                    <a:pt x="929" y="1453"/>
                    <a:pt x="929" y="1358"/>
                  </a:cubicBezTo>
                  <a:lnTo>
                    <a:pt x="929" y="167"/>
                  </a:lnTo>
                  <a:cubicBezTo>
                    <a:pt x="929" y="84"/>
                    <a:pt x="845" y="1"/>
                    <a:pt x="762" y="1"/>
                  </a:cubicBezTo>
                  <a:close/>
                </a:path>
              </a:pathLst>
            </a:custGeom>
            <a:solidFill>
              <a:srgbClr val="006D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5" name="Google Shape;1085;p32"/>
            <p:cNvSpPr/>
            <p:nvPr/>
          </p:nvSpPr>
          <p:spPr>
            <a:xfrm>
              <a:off x="5500762" y="3873792"/>
              <a:ext cx="29625" cy="48579"/>
            </a:xfrm>
            <a:custGeom>
              <a:rect b="b" l="l" r="r" t="t"/>
              <a:pathLst>
                <a:path extrusionOk="0" h="1525" w="930">
                  <a:moveTo>
                    <a:pt x="596" y="917"/>
                  </a:moveTo>
                  <a:lnTo>
                    <a:pt x="596" y="1179"/>
                  </a:lnTo>
                  <a:lnTo>
                    <a:pt x="334" y="1179"/>
                  </a:lnTo>
                  <a:lnTo>
                    <a:pt x="334" y="917"/>
                  </a:lnTo>
                  <a:close/>
                  <a:moveTo>
                    <a:pt x="168" y="1"/>
                  </a:moveTo>
                  <a:cubicBezTo>
                    <a:pt x="84" y="1"/>
                    <a:pt x="1" y="84"/>
                    <a:pt x="1" y="167"/>
                  </a:cubicBezTo>
                  <a:lnTo>
                    <a:pt x="1" y="1358"/>
                  </a:lnTo>
                  <a:cubicBezTo>
                    <a:pt x="1" y="1453"/>
                    <a:pt x="84" y="1525"/>
                    <a:pt x="168" y="1525"/>
                  </a:cubicBezTo>
                  <a:lnTo>
                    <a:pt x="763" y="1525"/>
                  </a:lnTo>
                  <a:cubicBezTo>
                    <a:pt x="858" y="1525"/>
                    <a:pt x="930" y="1453"/>
                    <a:pt x="930" y="1358"/>
                  </a:cubicBezTo>
                  <a:lnTo>
                    <a:pt x="930" y="763"/>
                  </a:lnTo>
                  <a:cubicBezTo>
                    <a:pt x="930" y="679"/>
                    <a:pt x="858" y="596"/>
                    <a:pt x="763" y="596"/>
                  </a:cubicBezTo>
                  <a:lnTo>
                    <a:pt x="334" y="596"/>
                  </a:lnTo>
                  <a:lnTo>
                    <a:pt x="334" y="334"/>
                  </a:lnTo>
                  <a:lnTo>
                    <a:pt x="763" y="334"/>
                  </a:lnTo>
                  <a:cubicBezTo>
                    <a:pt x="858" y="334"/>
                    <a:pt x="930" y="262"/>
                    <a:pt x="930" y="167"/>
                  </a:cubicBezTo>
                  <a:cubicBezTo>
                    <a:pt x="930" y="84"/>
                    <a:pt x="858" y="1"/>
                    <a:pt x="763" y="1"/>
                  </a:cubicBezTo>
                  <a:close/>
                </a:path>
              </a:pathLst>
            </a:custGeom>
            <a:solidFill>
              <a:srgbClr val="006D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6" name="Google Shape;1086;p32"/>
            <p:cNvSpPr/>
            <p:nvPr/>
          </p:nvSpPr>
          <p:spPr>
            <a:xfrm>
              <a:off x="5482573" y="3909533"/>
              <a:ext cx="15959" cy="17998"/>
            </a:xfrm>
            <a:custGeom>
              <a:rect b="b" l="l" r="r" t="t"/>
              <a:pathLst>
                <a:path extrusionOk="0" h="565" w="501">
                  <a:moveTo>
                    <a:pt x="324" y="1"/>
                  </a:moveTo>
                  <a:cubicBezTo>
                    <a:pt x="261" y="1"/>
                    <a:pt x="191" y="30"/>
                    <a:pt x="155" y="93"/>
                  </a:cubicBezTo>
                  <a:lnTo>
                    <a:pt x="36" y="331"/>
                  </a:lnTo>
                  <a:cubicBezTo>
                    <a:pt x="0" y="403"/>
                    <a:pt x="36" y="510"/>
                    <a:pt x="119" y="545"/>
                  </a:cubicBezTo>
                  <a:cubicBezTo>
                    <a:pt x="139" y="559"/>
                    <a:pt x="162" y="565"/>
                    <a:pt x="185" y="565"/>
                  </a:cubicBezTo>
                  <a:cubicBezTo>
                    <a:pt x="245" y="565"/>
                    <a:pt x="308" y="525"/>
                    <a:pt x="334" y="474"/>
                  </a:cubicBezTo>
                  <a:lnTo>
                    <a:pt x="453" y="236"/>
                  </a:lnTo>
                  <a:cubicBezTo>
                    <a:pt x="500" y="164"/>
                    <a:pt x="453" y="57"/>
                    <a:pt x="381" y="10"/>
                  </a:cubicBezTo>
                  <a:cubicBezTo>
                    <a:pt x="364" y="4"/>
                    <a:pt x="345" y="1"/>
                    <a:pt x="324" y="1"/>
                  </a:cubicBezTo>
                  <a:close/>
                </a:path>
              </a:pathLst>
            </a:custGeom>
            <a:solidFill>
              <a:srgbClr val="006D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87" name="Google Shape;1087;p32"/>
          <p:cNvSpPr txBox="1"/>
          <p:nvPr/>
        </p:nvSpPr>
        <p:spPr>
          <a:xfrm>
            <a:off x="1007500" y="6593325"/>
            <a:ext cx="1686300" cy="32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a:solidFill>
                  <a:srgbClr val="1C4588"/>
                </a:solidFill>
                <a:highlight>
                  <a:srgbClr val="EDF9F9"/>
                </a:highlight>
                <a:latin typeface="Lora"/>
                <a:ea typeface="Lora"/>
                <a:cs typeface="Lora"/>
                <a:sym typeface="Lora"/>
              </a:rPr>
              <a:t>Treatment: </a:t>
            </a:r>
            <a:endParaRPr b="1">
              <a:solidFill>
                <a:srgbClr val="1C4588"/>
              </a:solidFill>
              <a:highlight>
                <a:srgbClr val="EDF9F9"/>
              </a:highlight>
              <a:latin typeface="Lora"/>
              <a:ea typeface="Lora"/>
              <a:cs typeface="Lora"/>
              <a:sym typeface="Lora"/>
            </a:endParaRPr>
          </a:p>
          <a:p>
            <a:pPr indent="0" lvl="0" marL="0" rtl="0" algn="l">
              <a:spcBef>
                <a:spcPts val="0"/>
              </a:spcBef>
              <a:spcAft>
                <a:spcPts val="0"/>
              </a:spcAft>
              <a:buNone/>
            </a:pPr>
            <a:r>
              <a:t/>
            </a:r>
            <a:endParaRPr b="1">
              <a:solidFill>
                <a:srgbClr val="006D77"/>
              </a:solidFill>
              <a:highlight>
                <a:srgbClr val="EDF9F9"/>
              </a:highlight>
              <a:latin typeface="Lora"/>
              <a:ea typeface="Lora"/>
              <a:cs typeface="Lora"/>
              <a:sym typeface="Lora"/>
            </a:endParaRPr>
          </a:p>
          <a:p>
            <a:pPr indent="0" lvl="0" marL="0" rtl="0" algn="l">
              <a:spcBef>
                <a:spcPts val="0"/>
              </a:spcBef>
              <a:spcAft>
                <a:spcPts val="0"/>
              </a:spcAft>
              <a:buNone/>
            </a:pPr>
            <a:r>
              <a:t/>
            </a:r>
            <a:endParaRPr b="1">
              <a:solidFill>
                <a:srgbClr val="006D77"/>
              </a:solidFill>
              <a:highlight>
                <a:srgbClr val="EDF9F9"/>
              </a:highlight>
              <a:latin typeface="Lora"/>
              <a:ea typeface="Lora"/>
              <a:cs typeface="Lora"/>
              <a:sym typeface="Lora"/>
            </a:endParaRPr>
          </a:p>
        </p:txBody>
      </p:sp>
      <p:sp>
        <p:nvSpPr>
          <p:cNvPr id="1088" name="Google Shape;1088;p32"/>
          <p:cNvSpPr/>
          <p:nvPr/>
        </p:nvSpPr>
        <p:spPr>
          <a:xfrm>
            <a:off x="184213" y="6440925"/>
            <a:ext cx="835200" cy="761700"/>
          </a:xfrm>
          <a:prstGeom prst="roundRect">
            <a:avLst>
              <a:gd fmla="val 16667" name="adj"/>
            </a:avLst>
          </a:prstGeom>
          <a:solidFill>
            <a:srgbClr val="EDF9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9" name="Google Shape;1089;p32"/>
          <p:cNvSpPr txBox="1"/>
          <p:nvPr/>
        </p:nvSpPr>
        <p:spPr>
          <a:xfrm>
            <a:off x="441663" y="5610750"/>
            <a:ext cx="6706200" cy="692700"/>
          </a:xfrm>
          <a:prstGeom prst="rect">
            <a:avLst/>
          </a:prstGeom>
          <a:noFill/>
          <a:ln cap="flat" cmpd="sng" w="9525">
            <a:solidFill>
              <a:srgbClr val="ABE5D9"/>
            </a:solidFill>
            <a:prstDash val="dash"/>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en-GB" sz="1100">
                <a:solidFill>
                  <a:srgbClr val="1C4588"/>
                </a:solidFill>
                <a:latin typeface="Mada"/>
                <a:ea typeface="Mada"/>
                <a:cs typeface="Mada"/>
                <a:sym typeface="Mada"/>
              </a:rPr>
              <a:t>The commonest sites of dibetic ulcers are found at the plantar surface of the metatarsal, heels and dorsum of foot but it can occur anywhere in the foot or leg. It can be superficial, clean ulcer or even deep penetrating the deep structures with sloughs, purulent discharge with a limb or even life-threatening sepsis.</a:t>
            </a:r>
            <a:endParaRPr sz="1100">
              <a:latin typeface="Mada"/>
              <a:ea typeface="Mada"/>
              <a:cs typeface="Mada"/>
              <a:sym typeface="Mada"/>
            </a:endParaRPr>
          </a:p>
        </p:txBody>
      </p:sp>
      <p:cxnSp>
        <p:nvCxnSpPr>
          <p:cNvPr id="1090" name="Google Shape;1090;p32"/>
          <p:cNvCxnSpPr/>
          <p:nvPr/>
        </p:nvCxnSpPr>
        <p:spPr>
          <a:xfrm>
            <a:off x="319863" y="7727925"/>
            <a:ext cx="0" cy="2640000"/>
          </a:xfrm>
          <a:prstGeom prst="straightConnector1">
            <a:avLst/>
          </a:prstGeom>
          <a:noFill/>
          <a:ln cap="flat" cmpd="sng" w="28575">
            <a:solidFill>
              <a:srgbClr val="A4E4E0"/>
            </a:solidFill>
            <a:prstDash val="solid"/>
            <a:round/>
            <a:headEnd len="med" w="med" type="none"/>
            <a:tailEnd len="med" w="med" type="none"/>
          </a:ln>
        </p:spPr>
      </p:cxnSp>
      <p:sp>
        <p:nvSpPr>
          <p:cNvPr id="1091" name="Google Shape;1091;p32"/>
          <p:cNvSpPr/>
          <p:nvPr/>
        </p:nvSpPr>
        <p:spPr>
          <a:xfrm rot="-5400000">
            <a:off x="486863" y="7246563"/>
            <a:ext cx="247400" cy="613975"/>
          </a:xfrm>
          <a:prstGeom prst="flowChartOffpageConnector">
            <a:avLst/>
          </a:prstGeom>
          <a:solidFill>
            <a:srgbClr val="EDF9F9"/>
          </a:solidFill>
          <a:ln cap="flat" cmpd="sng" w="9525">
            <a:solidFill>
              <a:srgbClr val="A4E4E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2" name="Google Shape;1092;p32"/>
          <p:cNvSpPr txBox="1"/>
          <p:nvPr/>
        </p:nvSpPr>
        <p:spPr>
          <a:xfrm>
            <a:off x="349625" y="7340100"/>
            <a:ext cx="406800" cy="214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a:solidFill>
                  <a:srgbClr val="006D77"/>
                </a:solidFill>
                <a:latin typeface="Playfair Display"/>
                <a:ea typeface="Playfair Display"/>
                <a:cs typeface="Playfair Display"/>
                <a:sym typeface="Playfair Display"/>
              </a:rPr>
              <a:t>01</a:t>
            </a:r>
            <a:endParaRPr b="1">
              <a:solidFill>
                <a:srgbClr val="006D77"/>
              </a:solidFill>
              <a:latin typeface="Playfair Display"/>
              <a:ea typeface="Playfair Display"/>
              <a:cs typeface="Playfair Display"/>
              <a:sym typeface="Playfair Display"/>
            </a:endParaRPr>
          </a:p>
        </p:txBody>
      </p:sp>
      <p:sp>
        <p:nvSpPr>
          <p:cNvPr id="1093" name="Google Shape;1093;p32"/>
          <p:cNvSpPr/>
          <p:nvPr/>
        </p:nvSpPr>
        <p:spPr>
          <a:xfrm rot="-5400000">
            <a:off x="486863" y="7853413"/>
            <a:ext cx="247400" cy="613975"/>
          </a:xfrm>
          <a:prstGeom prst="flowChartOffpageConnector">
            <a:avLst/>
          </a:prstGeom>
          <a:solidFill>
            <a:srgbClr val="EDF9F9"/>
          </a:solidFill>
          <a:ln cap="flat" cmpd="sng" w="9525">
            <a:solidFill>
              <a:srgbClr val="A4E4E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4" name="Google Shape;1094;p32"/>
          <p:cNvSpPr txBox="1"/>
          <p:nvPr/>
        </p:nvSpPr>
        <p:spPr>
          <a:xfrm>
            <a:off x="349625" y="7946950"/>
            <a:ext cx="406800" cy="214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a:solidFill>
                  <a:srgbClr val="006D77"/>
                </a:solidFill>
                <a:latin typeface="Playfair Display"/>
                <a:ea typeface="Playfair Display"/>
                <a:cs typeface="Playfair Display"/>
                <a:sym typeface="Playfair Display"/>
              </a:rPr>
              <a:t>02</a:t>
            </a:r>
            <a:endParaRPr b="1">
              <a:solidFill>
                <a:srgbClr val="006D77"/>
              </a:solidFill>
              <a:latin typeface="Playfair Display"/>
              <a:ea typeface="Playfair Display"/>
              <a:cs typeface="Playfair Display"/>
              <a:sym typeface="Playfair Display"/>
            </a:endParaRPr>
          </a:p>
        </p:txBody>
      </p:sp>
      <p:sp>
        <p:nvSpPr>
          <p:cNvPr id="1095" name="Google Shape;1095;p32"/>
          <p:cNvSpPr/>
          <p:nvPr/>
        </p:nvSpPr>
        <p:spPr>
          <a:xfrm rot="-5400000">
            <a:off x="486863" y="9132513"/>
            <a:ext cx="247400" cy="613975"/>
          </a:xfrm>
          <a:prstGeom prst="flowChartOffpageConnector">
            <a:avLst/>
          </a:prstGeom>
          <a:solidFill>
            <a:srgbClr val="EDF9F9"/>
          </a:solidFill>
          <a:ln cap="flat" cmpd="sng" w="9525">
            <a:solidFill>
              <a:srgbClr val="A4E4E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6" name="Google Shape;1096;p32"/>
          <p:cNvSpPr txBox="1"/>
          <p:nvPr/>
        </p:nvSpPr>
        <p:spPr>
          <a:xfrm>
            <a:off x="349625" y="9226050"/>
            <a:ext cx="406800" cy="214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a:solidFill>
                  <a:srgbClr val="006D77"/>
                </a:solidFill>
                <a:latin typeface="Playfair Display"/>
                <a:ea typeface="Playfair Display"/>
                <a:cs typeface="Playfair Display"/>
                <a:sym typeface="Playfair Display"/>
              </a:rPr>
              <a:t>04</a:t>
            </a:r>
            <a:endParaRPr b="1">
              <a:solidFill>
                <a:srgbClr val="006D77"/>
              </a:solidFill>
              <a:latin typeface="Playfair Display"/>
              <a:ea typeface="Playfair Display"/>
              <a:cs typeface="Playfair Display"/>
              <a:sym typeface="Playfair Display"/>
            </a:endParaRPr>
          </a:p>
        </p:txBody>
      </p:sp>
      <p:sp>
        <p:nvSpPr>
          <p:cNvPr id="1097" name="Google Shape;1097;p32"/>
          <p:cNvSpPr/>
          <p:nvPr/>
        </p:nvSpPr>
        <p:spPr>
          <a:xfrm rot="-5400000">
            <a:off x="486863" y="9761163"/>
            <a:ext cx="247400" cy="613975"/>
          </a:xfrm>
          <a:prstGeom prst="flowChartOffpageConnector">
            <a:avLst/>
          </a:prstGeom>
          <a:solidFill>
            <a:srgbClr val="EDF9F9"/>
          </a:solidFill>
          <a:ln cap="flat" cmpd="sng" w="9525">
            <a:solidFill>
              <a:srgbClr val="A4E4E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8" name="Google Shape;1098;p32"/>
          <p:cNvSpPr txBox="1"/>
          <p:nvPr/>
        </p:nvSpPr>
        <p:spPr>
          <a:xfrm>
            <a:off x="349625" y="9854700"/>
            <a:ext cx="406800" cy="214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a:solidFill>
                  <a:srgbClr val="006D77"/>
                </a:solidFill>
                <a:latin typeface="Playfair Display"/>
                <a:ea typeface="Playfair Display"/>
                <a:cs typeface="Playfair Display"/>
                <a:sym typeface="Playfair Display"/>
              </a:rPr>
              <a:t>05</a:t>
            </a:r>
            <a:endParaRPr b="1">
              <a:solidFill>
                <a:srgbClr val="006D77"/>
              </a:solidFill>
              <a:latin typeface="Playfair Display"/>
              <a:ea typeface="Playfair Display"/>
              <a:cs typeface="Playfair Display"/>
              <a:sym typeface="Playfair Display"/>
            </a:endParaRPr>
          </a:p>
        </p:txBody>
      </p:sp>
      <p:sp>
        <p:nvSpPr>
          <p:cNvPr id="1099" name="Google Shape;1099;p32"/>
          <p:cNvSpPr/>
          <p:nvPr/>
        </p:nvSpPr>
        <p:spPr>
          <a:xfrm rot="-5400000">
            <a:off x="498388" y="8503863"/>
            <a:ext cx="247400" cy="613975"/>
          </a:xfrm>
          <a:prstGeom prst="flowChartOffpageConnector">
            <a:avLst/>
          </a:prstGeom>
          <a:solidFill>
            <a:srgbClr val="EDF9F9"/>
          </a:solidFill>
          <a:ln cap="flat" cmpd="sng" w="9525">
            <a:solidFill>
              <a:srgbClr val="A4E4E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0" name="Google Shape;1100;p32"/>
          <p:cNvSpPr txBox="1"/>
          <p:nvPr/>
        </p:nvSpPr>
        <p:spPr>
          <a:xfrm>
            <a:off x="361150" y="8597400"/>
            <a:ext cx="406800" cy="214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a:solidFill>
                  <a:srgbClr val="006D77"/>
                </a:solidFill>
                <a:latin typeface="Playfair Display"/>
                <a:ea typeface="Playfair Display"/>
                <a:cs typeface="Playfair Display"/>
                <a:sym typeface="Playfair Display"/>
              </a:rPr>
              <a:t>03</a:t>
            </a:r>
            <a:endParaRPr b="1">
              <a:solidFill>
                <a:srgbClr val="006D77"/>
              </a:solidFill>
              <a:latin typeface="Playfair Display"/>
              <a:ea typeface="Playfair Display"/>
              <a:cs typeface="Playfair Display"/>
              <a:sym typeface="Playfair Display"/>
            </a:endParaRPr>
          </a:p>
        </p:txBody>
      </p:sp>
      <p:sp>
        <p:nvSpPr>
          <p:cNvPr id="1101" name="Google Shape;1101;p32"/>
          <p:cNvSpPr txBox="1"/>
          <p:nvPr/>
        </p:nvSpPr>
        <p:spPr>
          <a:xfrm>
            <a:off x="929088" y="7368900"/>
            <a:ext cx="2074800" cy="369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200">
                <a:solidFill>
                  <a:srgbClr val="1C4588"/>
                </a:solidFill>
                <a:latin typeface="Mada"/>
                <a:ea typeface="Mada"/>
                <a:cs typeface="Mada"/>
                <a:sym typeface="Mada"/>
              </a:rPr>
              <a:t>Tight control of blood sugar.</a:t>
            </a:r>
            <a:endParaRPr sz="1200"/>
          </a:p>
        </p:txBody>
      </p:sp>
      <p:sp>
        <p:nvSpPr>
          <p:cNvPr id="1102" name="Google Shape;1102;p32"/>
          <p:cNvSpPr txBox="1"/>
          <p:nvPr/>
        </p:nvSpPr>
        <p:spPr>
          <a:xfrm>
            <a:off x="908413" y="7953275"/>
            <a:ext cx="2716500" cy="615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200">
                <a:solidFill>
                  <a:srgbClr val="1C4588"/>
                </a:solidFill>
                <a:latin typeface="Mada"/>
                <a:ea typeface="Mada"/>
                <a:cs typeface="Mada"/>
                <a:sym typeface="Mada"/>
              </a:rPr>
              <a:t>Antibiotics therapy covering aerobic and anaerobic bacteria.</a:t>
            </a:r>
            <a:endParaRPr sz="1200">
              <a:solidFill>
                <a:srgbClr val="1C4588"/>
              </a:solidFill>
              <a:latin typeface="Mada"/>
              <a:ea typeface="Mada"/>
              <a:cs typeface="Mada"/>
              <a:sym typeface="Mada"/>
            </a:endParaRPr>
          </a:p>
          <a:p>
            <a:pPr indent="0" lvl="0" marL="0" rtl="0" algn="l">
              <a:spcBef>
                <a:spcPts val="0"/>
              </a:spcBef>
              <a:spcAft>
                <a:spcPts val="0"/>
              </a:spcAft>
              <a:buNone/>
            </a:pPr>
            <a:r>
              <a:t/>
            </a:r>
            <a:endParaRPr sz="1100"/>
          </a:p>
        </p:txBody>
      </p:sp>
      <p:sp>
        <p:nvSpPr>
          <p:cNvPr id="1103" name="Google Shape;1103;p32"/>
          <p:cNvSpPr txBox="1"/>
          <p:nvPr/>
        </p:nvSpPr>
        <p:spPr>
          <a:xfrm>
            <a:off x="908413" y="8638850"/>
            <a:ext cx="2589000" cy="32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200">
                <a:solidFill>
                  <a:srgbClr val="1C4588"/>
                </a:solidFill>
                <a:latin typeface="Mada"/>
                <a:ea typeface="Mada"/>
                <a:cs typeface="Mada"/>
                <a:sym typeface="Mada"/>
              </a:rPr>
              <a:t>Plain x-ray to look for osteomyelitis.</a:t>
            </a:r>
            <a:endParaRPr sz="1200">
              <a:solidFill>
                <a:srgbClr val="1C4588"/>
              </a:solidFill>
              <a:latin typeface="Mada"/>
              <a:ea typeface="Mada"/>
              <a:cs typeface="Mada"/>
              <a:sym typeface="Mada"/>
            </a:endParaRPr>
          </a:p>
          <a:p>
            <a:pPr indent="0" lvl="0" marL="0" rtl="0" algn="l">
              <a:spcBef>
                <a:spcPts val="0"/>
              </a:spcBef>
              <a:spcAft>
                <a:spcPts val="0"/>
              </a:spcAft>
              <a:buNone/>
            </a:pPr>
            <a:r>
              <a:t/>
            </a:r>
            <a:endParaRPr sz="1200">
              <a:solidFill>
                <a:srgbClr val="1C4588"/>
              </a:solidFill>
              <a:latin typeface="Mada"/>
              <a:ea typeface="Mada"/>
              <a:cs typeface="Mada"/>
              <a:sym typeface="Mada"/>
            </a:endParaRPr>
          </a:p>
        </p:txBody>
      </p:sp>
      <p:sp>
        <p:nvSpPr>
          <p:cNvPr id="1104" name="Google Shape;1104;p32"/>
          <p:cNvSpPr txBox="1"/>
          <p:nvPr/>
        </p:nvSpPr>
        <p:spPr>
          <a:xfrm>
            <a:off x="917563" y="9103575"/>
            <a:ext cx="2977200" cy="615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200">
                <a:solidFill>
                  <a:srgbClr val="1C4588"/>
                </a:solidFill>
                <a:latin typeface="Mada"/>
                <a:ea typeface="Mada"/>
                <a:cs typeface="Mada"/>
                <a:sym typeface="Mada"/>
              </a:rPr>
              <a:t>Adequate debridement, drainage of any collection, excision of dead tissues.</a:t>
            </a:r>
            <a:endParaRPr sz="1200">
              <a:solidFill>
                <a:srgbClr val="1C4588"/>
              </a:solidFill>
              <a:latin typeface="Mada"/>
              <a:ea typeface="Mada"/>
              <a:cs typeface="Mada"/>
              <a:sym typeface="Mada"/>
            </a:endParaRPr>
          </a:p>
          <a:p>
            <a:pPr indent="0" lvl="0" marL="0" rtl="0" algn="l">
              <a:spcBef>
                <a:spcPts val="0"/>
              </a:spcBef>
              <a:spcAft>
                <a:spcPts val="0"/>
              </a:spcAft>
              <a:buNone/>
            </a:pPr>
            <a:r>
              <a:t/>
            </a:r>
            <a:endParaRPr sz="1200">
              <a:solidFill>
                <a:srgbClr val="1C4588"/>
              </a:solidFill>
              <a:latin typeface="Mada"/>
              <a:ea typeface="Mada"/>
              <a:cs typeface="Mada"/>
              <a:sym typeface="Mada"/>
            </a:endParaRPr>
          </a:p>
        </p:txBody>
      </p:sp>
      <p:sp>
        <p:nvSpPr>
          <p:cNvPr id="1105" name="Google Shape;1105;p32"/>
          <p:cNvSpPr txBox="1"/>
          <p:nvPr/>
        </p:nvSpPr>
        <p:spPr>
          <a:xfrm>
            <a:off x="972163" y="9861700"/>
            <a:ext cx="2589000" cy="353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200">
                <a:solidFill>
                  <a:srgbClr val="1C4588"/>
                </a:solidFill>
                <a:latin typeface="Mada"/>
                <a:ea typeface="Mada"/>
                <a:cs typeface="Mada"/>
                <a:sym typeface="Mada"/>
              </a:rPr>
              <a:t>Daily sterile dressing.</a:t>
            </a:r>
            <a:endParaRPr sz="1200">
              <a:solidFill>
                <a:srgbClr val="1C4588"/>
              </a:solidFill>
              <a:latin typeface="Mada"/>
              <a:ea typeface="Mada"/>
              <a:cs typeface="Mada"/>
              <a:sym typeface="Mada"/>
            </a:endParaRPr>
          </a:p>
          <a:p>
            <a:pPr indent="0" lvl="0" marL="0" rtl="0" algn="l">
              <a:spcBef>
                <a:spcPts val="0"/>
              </a:spcBef>
              <a:spcAft>
                <a:spcPts val="0"/>
              </a:spcAft>
              <a:buNone/>
            </a:pPr>
            <a:r>
              <a:t/>
            </a:r>
            <a:endParaRPr sz="1200">
              <a:solidFill>
                <a:srgbClr val="1C4588"/>
              </a:solidFill>
              <a:latin typeface="Mada"/>
              <a:ea typeface="Mada"/>
              <a:cs typeface="Mada"/>
              <a:sym typeface="Mada"/>
            </a:endParaRPr>
          </a:p>
        </p:txBody>
      </p:sp>
      <p:cxnSp>
        <p:nvCxnSpPr>
          <p:cNvPr id="1106" name="Google Shape;1106;p32"/>
          <p:cNvCxnSpPr/>
          <p:nvPr/>
        </p:nvCxnSpPr>
        <p:spPr>
          <a:xfrm>
            <a:off x="3627275" y="7506150"/>
            <a:ext cx="0" cy="2640000"/>
          </a:xfrm>
          <a:prstGeom prst="straightConnector1">
            <a:avLst/>
          </a:prstGeom>
          <a:noFill/>
          <a:ln cap="flat" cmpd="sng" w="28575">
            <a:solidFill>
              <a:srgbClr val="A4E4E0"/>
            </a:solidFill>
            <a:prstDash val="solid"/>
            <a:round/>
            <a:headEnd len="med" w="med" type="none"/>
            <a:tailEnd len="med" w="med" type="none"/>
          </a:ln>
        </p:spPr>
      </p:cxnSp>
      <p:sp>
        <p:nvSpPr>
          <p:cNvPr id="1107" name="Google Shape;1107;p32"/>
          <p:cNvSpPr/>
          <p:nvPr/>
        </p:nvSpPr>
        <p:spPr>
          <a:xfrm rot="-5400000">
            <a:off x="3799038" y="7279963"/>
            <a:ext cx="247400" cy="613975"/>
          </a:xfrm>
          <a:prstGeom prst="flowChartOffpageConnector">
            <a:avLst/>
          </a:prstGeom>
          <a:solidFill>
            <a:srgbClr val="EDF9F9"/>
          </a:solidFill>
          <a:ln cap="flat" cmpd="sng" w="9525">
            <a:solidFill>
              <a:srgbClr val="A4E4E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8" name="Google Shape;1108;p32"/>
          <p:cNvSpPr txBox="1"/>
          <p:nvPr/>
        </p:nvSpPr>
        <p:spPr>
          <a:xfrm>
            <a:off x="3661800" y="7373500"/>
            <a:ext cx="406800" cy="214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a:solidFill>
                  <a:srgbClr val="006D77"/>
                </a:solidFill>
                <a:latin typeface="Playfair Display"/>
                <a:ea typeface="Playfair Display"/>
                <a:cs typeface="Playfair Display"/>
                <a:sym typeface="Playfair Display"/>
              </a:rPr>
              <a:t>06</a:t>
            </a:r>
            <a:endParaRPr b="1">
              <a:solidFill>
                <a:srgbClr val="006D77"/>
              </a:solidFill>
              <a:latin typeface="Playfair Display"/>
              <a:ea typeface="Playfair Display"/>
              <a:cs typeface="Playfair Display"/>
              <a:sym typeface="Playfair Display"/>
            </a:endParaRPr>
          </a:p>
        </p:txBody>
      </p:sp>
      <p:sp>
        <p:nvSpPr>
          <p:cNvPr id="1109" name="Google Shape;1109;p32"/>
          <p:cNvSpPr/>
          <p:nvPr/>
        </p:nvSpPr>
        <p:spPr>
          <a:xfrm rot="-5400000">
            <a:off x="3821138" y="8155900"/>
            <a:ext cx="247400" cy="613975"/>
          </a:xfrm>
          <a:prstGeom prst="flowChartOffpageConnector">
            <a:avLst/>
          </a:prstGeom>
          <a:solidFill>
            <a:srgbClr val="EDF9F9"/>
          </a:solidFill>
          <a:ln cap="flat" cmpd="sng" w="9525">
            <a:solidFill>
              <a:srgbClr val="A4E4E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0" name="Google Shape;1110;p32"/>
          <p:cNvSpPr txBox="1"/>
          <p:nvPr/>
        </p:nvSpPr>
        <p:spPr>
          <a:xfrm>
            <a:off x="3683900" y="8249438"/>
            <a:ext cx="406800" cy="214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a:solidFill>
                  <a:srgbClr val="006D77"/>
                </a:solidFill>
                <a:latin typeface="Playfair Display"/>
                <a:ea typeface="Playfair Display"/>
                <a:cs typeface="Playfair Display"/>
                <a:sym typeface="Playfair Display"/>
              </a:rPr>
              <a:t>07</a:t>
            </a:r>
            <a:endParaRPr b="1">
              <a:solidFill>
                <a:srgbClr val="006D77"/>
              </a:solidFill>
              <a:latin typeface="Playfair Display"/>
              <a:ea typeface="Playfair Display"/>
              <a:cs typeface="Playfair Display"/>
              <a:sym typeface="Playfair Display"/>
            </a:endParaRPr>
          </a:p>
        </p:txBody>
      </p:sp>
      <p:sp>
        <p:nvSpPr>
          <p:cNvPr id="1111" name="Google Shape;1111;p32"/>
          <p:cNvSpPr/>
          <p:nvPr/>
        </p:nvSpPr>
        <p:spPr>
          <a:xfrm rot="-5400000">
            <a:off x="3799038" y="9003363"/>
            <a:ext cx="247400" cy="613975"/>
          </a:xfrm>
          <a:prstGeom prst="flowChartOffpageConnector">
            <a:avLst/>
          </a:prstGeom>
          <a:solidFill>
            <a:srgbClr val="EDF9F9"/>
          </a:solidFill>
          <a:ln cap="flat" cmpd="sng" w="9525">
            <a:solidFill>
              <a:srgbClr val="A4E4E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2" name="Google Shape;1112;p32"/>
          <p:cNvSpPr txBox="1"/>
          <p:nvPr/>
        </p:nvSpPr>
        <p:spPr>
          <a:xfrm>
            <a:off x="3627275" y="9130250"/>
            <a:ext cx="406800" cy="214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a:solidFill>
                  <a:srgbClr val="006D77"/>
                </a:solidFill>
                <a:latin typeface="Playfair Display"/>
                <a:ea typeface="Playfair Display"/>
                <a:cs typeface="Playfair Display"/>
                <a:sym typeface="Playfair Display"/>
              </a:rPr>
              <a:t>08</a:t>
            </a:r>
            <a:endParaRPr b="1">
              <a:solidFill>
                <a:srgbClr val="006D77"/>
              </a:solidFill>
              <a:latin typeface="Playfair Display"/>
              <a:ea typeface="Playfair Display"/>
              <a:cs typeface="Playfair Display"/>
              <a:sym typeface="Playfair Display"/>
            </a:endParaRPr>
          </a:p>
        </p:txBody>
      </p:sp>
      <p:sp>
        <p:nvSpPr>
          <p:cNvPr id="1113" name="Google Shape;1113;p32"/>
          <p:cNvSpPr/>
          <p:nvPr/>
        </p:nvSpPr>
        <p:spPr>
          <a:xfrm rot="-5400000">
            <a:off x="3799038" y="9794563"/>
            <a:ext cx="247400" cy="613975"/>
          </a:xfrm>
          <a:prstGeom prst="flowChartOffpageConnector">
            <a:avLst/>
          </a:prstGeom>
          <a:solidFill>
            <a:srgbClr val="EDF9F9"/>
          </a:solidFill>
          <a:ln cap="flat" cmpd="sng" w="9525">
            <a:solidFill>
              <a:srgbClr val="A4E4E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4" name="Google Shape;1114;p32"/>
          <p:cNvSpPr txBox="1"/>
          <p:nvPr/>
        </p:nvSpPr>
        <p:spPr>
          <a:xfrm>
            <a:off x="3661800" y="9888100"/>
            <a:ext cx="406800" cy="214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a:solidFill>
                  <a:srgbClr val="006D77"/>
                </a:solidFill>
                <a:latin typeface="Playfair Display"/>
                <a:ea typeface="Playfair Display"/>
                <a:cs typeface="Playfair Display"/>
                <a:sym typeface="Playfair Display"/>
              </a:rPr>
              <a:t>09</a:t>
            </a:r>
            <a:endParaRPr b="1">
              <a:solidFill>
                <a:srgbClr val="006D77"/>
              </a:solidFill>
              <a:latin typeface="Playfair Display"/>
              <a:ea typeface="Playfair Display"/>
              <a:cs typeface="Playfair Display"/>
              <a:sym typeface="Playfair Display"/>
            </a:endParaRPr>
          </a:p>
        </p:txBody>
      </p:sp>
      <p:sp>
        <p:nvSpPr>
          <p:cNvPr id="1115" name="Google Shape;1115;p32"/>
          <p:cNvSpPr txBox="1"/>
          <p:nvPr/>
        </p:nvSpPr>
        <p:spPr>
          <a:xfrm>
            <a:off x="4241263" y="7402300"/>
            <a:ext cx="3044700" cy="369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100">
                <a:solidFill>
                  <a:srgbClr val="1C4588"/>
                </a:solidFill>
                <a:latin typeface="Mada"/>
                <a:ea typeface="Mada"/>
                <a:cs typeface="Mada"/>
                <a:sym typeface="Mada"/>
              </a:rPr>
              <a:t>The negative pressure vacuum-assisted closure may enhance the wound healing and closure when the wound is clean and granulating.</a:t>
            </a:r>
            <a:endParaRPr sz="1100">
              <a:solidFill>
                <a:srgbClr val="1C4588"/>
              </a:solidFill>
              <a:latin typeface="Mada"/>
              <a:ea typeface="Mada"/>
              <a:cs typeface="Mada"/>
              <a:sym typeface="Mada"/>
            </a:endParaRPr>
          </a:p>
          <a:p>
            <a:pPr indent="0" lvl="0" marL="0" rtl="0" algn="l">
              <a:spcBef>
                <a:spcPts val="0"/>
              </a:spcBef>
              <a:spcAft>
                <a:spcPts val="0"/>
              </a:spcAft>
              <a:buNone/>
            </a:pPr>
            <a:r>
              <a:t/>
            </a:r>
            <a:endParaRPr sz="1100">
              <a:solidFill>
                <a:srgbClr val="1C4588"/>
              </a:solidFill>
              <a:latin typeface="Mada"/>
              <a:ea typeface="Mada"/>
              <a:cs typeface="Mada"/>
              <a:sym typeface="Mada"/>
            </a:endParaRPr>
          </a:p>
        </p:txBody>
      </p:sp>
      <p:sp>
        <p:nvSpPr>
          <p:cNvPr id="1116" name="Google Shape;1116;p32"/>
          <p:cNvSpPr txBox="1"/>
          <p:nvPr/>
        </p:nvSpPr>
        <p:spPr>
          <a:xfrm>
            <a:off x="4242688" y="8255763"/>
            <a:ext cx="2716500" cy="615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200">
                <a:solidFill>
                  <a:srgbClr val="1C4588"/>
                </a:solidFill>
                <a:latin typeface="Mada"/>
                <a:ea typeface="Mada"/>
                <a:cs typeface="Mada"/>
                <a:sym typeface="Mada"/>
              </a:rPr>
              <a:t>Minor amputation is required for dead or severely infected toes.</a:t>
            </a:r>
            <a:endParaRPr sz="1200">
              <a:latin typeface="Mada"/>
              <a:ea typeface="Mada"/>
              <a:cs typeface="Mada"/>
              <a:sym typeface="Mada"/>
            </a:endParaRPr>
          </a:p>
        </p:txBody>
      </p:sp>
      <p:sp>
        <p:nvSpPr>
          <p:cNvPr id="1117" name="Google Shape;1117;p32"/>
          <p:cNvSpPr txBox="1"/>
          <p:nvPr/>
        </p:nvSpPr>
        <p:spPr>
          <a:xfrm>
            <a:off x="4229738" y="8974425"/>
            <a:ext cx="2977200" cy="615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100">
                <a:solidFill>
                  <a:srgbClr val="1C4588"/>
                </a:solidFill>
                <a:latin typeface="Mada"/>
                <a:ea typeface="Mada"/>
                <a:cs typeface="Mada"/>
                <a:sym typeface="Mada"/>
              </a:rPr>
              <a:t>Major amputation is required for limb-threatening or life-threatening infected diabetic foot or in the presence of extensive osteomyelitis. </a:t>
            </a:r>
            <a:endParaRPr sz="1100">
              <a:solidFill>
                <a:srgbClr val="1C4588"/>
              </a:solidFill>
              <a:latin typeface="Mada"/>
              <a:ea typeface="Mada"/>
              <a:cs typeface="Mada"/>
              <a:sym typeface="Mada"/>
            </a:endParaRPr>
          </a:p>
          <a:p>
            <a:pPr indent="0" lvl="0" marL="0" rtl="0" algn="l">
              <a:spcBef>
                <a:spcPts val="0"/>
              </a:spcBef>
              <a:spcAft>
                <a:spcPts val="0"/>
              </a:spcAft>
              <a:buNone/>
            </a:pPr>
            <a:r>
              <a:t/>
            </a:r>
            <a:endParaRPr sz="1100">
              <a:solidFill>
                <a:srgbClr val="1C4588"/>
              </a:solidFill>
              <a:latin typeface="Mada"/>
              <a:ea typeface="Mada"/>
              <a:cs typeface="Mada"/>
              <a:sym typeface="Mada"/>
            </a:endParaRPr>
          </a:p>
        </p:txBody>
      </p:sp>
      <p:sp>
        <p:nvSpPr>
          <p:cNvPr id="1118" name="Google Shape;1118;p32"/>
          <p:cNvSpPr txBox="1"/>
          <p:nvPr/>
        </p:nvSpPr>
        <p:spPr>
          <a:xfrm>
            <a:off x="4284351" y="9895100"/>
            <a:ext cx="2863500" cy="353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200">
                <a:solidFill>
                  <a:srgbClr val="1C4588"/>
                </a:solidFill>
                <a:latin typeface="Mada"/>
                <a:ea typeface="Mada"/>
                <a:cs typeface="Mada"/>
                <a:sym typeface="Mada"/>
              </a:rPr>
              <a:t>Arterial surgery or endovascular intervention may be required when the ischemia is a prominent factor.</a:t>
            </a:r>
            <a:endParaRPr sz="1200">
              <a:solidFill>
                <a:srgbClr val="1C4588"/>
              </a:solidFill>
              <a:latin typeface="Mada"/>
              <a:ea typeface="Mada"/>
              <a:cs typeface="Mada"/>
              <a:sym typeface="Mada"/>
            </a:endParaRPr>
          </a:p>
        </p:txBody>
      </p:sp>
      <p:pic>
        <p:nvPicPr>
          <p:cNvPr id="1119" name="Google Shape;1119;p32"/>
          <p:cNvPicPr preferRelativeResize="0"/>
          <p:nvPr/>
        </p:nvPicPr>
        <p:blipFill>
          <a:blip r:embed="rId3">
            <a:alphaModFix/>
          </a:blip>
          <a:stretch>
            <a:fillRect/>
          </a:stretch>
        </p:blipFill>
        <p:spPr>
          <a:xfrm>
            <a:off x="6621375" y="772906"/>
            <a:ext cx="664600" cy="1088768"/>
          </a:xfrm>
          <a:prstGeom prst="rect">
            <a:avLst/>
          </a:prstGeom>
          <a:noFill/>
          <a:ln>
            <a:noFill/>
          </a:ln>
        </p:spPr>
      </p:pic>
      <p:sp>
        <p:nvSpPr>
          <p:cNvPr id="1120" name="Google Shape;1120;p32"/>
          <p:cNvSpPr/>
          <p:nvPr/>
        </p:nvSpPr>
        <p:spPr>
          <a:xfrm>
            <a:off x="257500" y="3279153"/>
            <a:ext cx="614100" cy="615600"/>
          </a:xfrm>
          <a:prstGeom prst="ellipse">
            <a:avLst/>
          </a:prstGeom>
          <a:solidFill>
            <a:srgbClr val="EDF6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1" name="Google Shape;1121;p32"/>
          <p:cNvSpPr/>
          <p:nvPr/>
        </p:nvSpPr>
        <p:spPr>
          <a:xfrm>
            <a:off x="309125" y="2002703"/>
            <a:ext cx="614100" cy="615600"/>
          </a:xfrm>
          <a:prstGeom prst="ellipse">
            <a:avLst/>
          </a:prstGeom>
          <a:solidFill>
            <a:srgbClr val="EDF6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122" name="Google Shape;1122;p32"/>
          <p:cNvPicPr preferRelativeResize="0"/>
          <p:nvPr/>
        </p:nvPicPr>
        <p:blipFill>
          <a:blip r:embed="rId4">
            <a:alphaModFix/>
          </a:blip>
          <a:stretch>
            <a:fillRect/>
          </a:stretch>
        </p:blipFill>
        <p:spPr>
          <a:xfrm>
            <a:off x="388500" y="2076925"/>
            <a:ext cx="467174" cy="467174"/>
          </a:xfrm>
          <a:prstGeom prst="rect">
            <a:avLst/>
          </a:prstGeom>
          <a:noFill/>
          <a:ln>
            <a:noFill/>
          </a:ln>
        </p:spPr>
      </p:pic>
      <p:pic>
        <p:nvPicPr>
          <p:cNvPr id="1123" name="Google Shape;1123;p32"/>
          <p:cNvPicPr preferRelativeResize="0"/>
          <p:nvPr/>
        </p:nvPicPr>
        <p:blipFill>
          <a:blip r:embed="rId5">
            <a:alphaModFix/>
          </a:blip>
          <a:stretch>
            <a:fillRect/>
          </a:stretch>
        </p:blipFill>
        <p:spPr>
          <a:xfrm>
            <a:off x="319437" y="3338975"/>
            <a:ext cx="467174" cy="467174"/>
          </a:xfrm>
          <a:prstGeom prst="rect">
            <a:avLst/>
          </a:prstGeom>
          <a:noFill/>
          <a:ln>
            <a:noFill/>
          </a:ln>
        </p:spPr>
      </p:pic>
      <p:pic>
        <p:nvPicPr>
          <p:cNvPr id="1124" name="Google Shape;1124;p32"/>
          <p:cNvPicPr preferRelativeResize="0"/>
          <p:nvPr/>
        </p:nvPicPr>
        <p:blipFill>
          <a:blip r:embed="rId6">
            <a:alphaModFix/>
          </a:blip>
          <a:stretch>
            <a:fillRect/>
          </a:stretch>
        </p:blipFill>
        <p:spPr>
          <a:xfrm>
            <a:off x="326336" y="4740988"/>
            <a:ext cx="476425" cy="476425"/>
          </a:xfrm>
          <a:prstGeom prst="rect">
            <a:avLst/>
          </a:prstGeom>
          <a:noFill/>
          <a:ln>
            <a:noFill/>
          </a:ln>
        </p:spPr>
      </p:pic>
      <p:pic>
        <p:nvPicPr>
          <p:cNvPr id="1125" name="Google Shape;1125;p32"/>
          <p:cNvPicPr preferRelativeResize="0"/>
          <p:nvPr/>
        </p:nvPicPr>
        <p:blipFill>
          <a:blip r:embed="rId7">
            <a:alphaModFix/>
          </a:blip>
          <a:stretch>
            <a:fillRect/>
          </a:stretch>
        </p:blipFill>
        <p:spPr>
          <a:xfrm>
            <a:off x="323012" y="6534225"/>
            <a:ext cx="575100" cy="5751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9" name="Shape 1129"/>
        <p:cNvGrpSpPr/>
        <p:nvPr/>
      </p:nvGrpSpPr>
      <p:grpSpPr>
        <a:xfrm>
          <a:off x="0" y="0"/>
          <a:ext cx="0" cy="0"/>
          <a:chOff x="0" y="0"/>
          <a:chExt cx="0" cy="0"/>
        </a:xfrm>
      </p:grpSpPr>
      <p:sp>
        <p:nvSpPr>
          <p:cNvPr id="1130" name="Google Shape;1130;p33"/>
          <p:cNvSpPr/>
          <p:nvPr/>
        </p:nvSpPr>
        <p:spPr>
          <a:xfrm rot="10800000">
            <a:off x="75" y="-9525"/>
            <a:ext cx="7589400" cy="192300"/>
          </a:xfrm>
          <a:prstGeom prst="round2SameRect">
            <a:avLst>
              <a:gd fmla="val 50000" name="adj1"/>
              <a:gd fmla="val 0" name="adj2"/>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131" name="Google Shape;1131;p33"/>
          <p:cNvCxnSpPr/>
          <p:nvPr/>
        </p:nvCxnSpPr>
        <p:spPr>
          <a:xfrm>
            <a:off x="1601311" y="802732"/>
            <a:ext cx="4536000" cy="3600"/>
          </a:xfrm>
          <a:prstGeom prst="straightConnector1">
            <a:avLst/>
          </a:prstGeom>
          <a:noFill/>
          <a:ln cap="flat" cmpd="sng" w="19050">
            <a:solidFill>
              <a:srgbClr val="83C5BE"/>
            </a:solidFill>
            <a:prstDash val="solid"/>
            <a:round/>
            <a:headEnd len="med" w="med" type="oval"/>
            <a:tailEnd len="med" w="med" type="oval"/>
          </a:ln>
        </p:spPr>
      </p:cxnSp>
      <p:sp>
        <p:nvSpPr>
          <p:cNvPr id="1132" name="Google Shape;1132;p33"/>
          <p:cNvSpPr txBox="1"/>
          <p:nvPr/>
        </p:nvSpPr>
        <p:spPr>
          <a:xfrm>
            <a:off x="1095673" y="325407"/>
            <a:ext cx="5525700" cy="389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2200">
                <a:solidFill>
                  <a:srgbClr val="006D77"/>
                </a:solidFill>
                <a:latin typeface="Lora"/>
                <a:ea typeface="Lora"/>
                <a:cs typeface="Lora"/>
                <a:sym typeface="Lora"/>
              </a:rPr>
              <a:t>Scar formation </a:t>
            </a:r>
            <a:endParaRPr sz="2200"/>
          </a:p>
        </p:txBody>
      </p:sp>
      <p:sp>
        <p:nvSpPr>
          <p:cNvPr id="1133" name="Google Shape;1133;p33"/>
          <p:cNvSpPr txBox="1"/>
          <p:nvPr/>
        </p:nvSpPr>
        <p:spPr>
          <a:xfrm>
            <a:off x="771121" y="2641375"/>
            <a:ext cx="33744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800">
                <a:solidFill>
                  <a:srgbClr val="1C4588"/>
                </a:solidFill>
                <a:highlight>
                  <a:srgbClr val="EDF9F9"/>
                </a:highlight>
                <a:latin typeface="Lora"/>
                <a:ea typeface="Lora"/>
                <a:cs typeface="Lora"/>
                <a:sym typeface="Lora"/>
              </a:rPr>
              <a:t>Abnormal scar formation</a:t>
            </a:r>
            <a:endParaRPr b="1" sz="1800">
              <a:solidFill>
                <a:srgbClr val="1C4588"/>
              </a:solidFill>
              <a:highlight>
                <a:srgbClr val="EDF9F9"/>
              </a:highlight>
              <a:latin typeface="Lora"/>
              <a:ea typeface="Lora"/>
              <a:cs typeface="Lora"/>
              <a:sym typeface="Lora"/>
            </a:endParaRPr>
          </a:p>
        </p:txBody>
      </p:sp>
      <p:grpSp>
        <p:nvGrpSpPr>
          <p:cNvPr id="1134" name="Google Shape;1134;p33"/>
          <p:cNvGrpSpPr/>
          <p:nvPr/>
        </p:nvGrpSpPr>
        <p:grpSpPr>
          <a:xfrm>
            <a:off x="303931" y="2641365"/>
            <a:ext cx="467181" cy="476434"/>
            <a:chOff x="2410712" y="2415450"/>
            <a:chExt cx="312600" cy="312600"/>
          </a:xfrm>
        </p:grpSpPr>
        <p:sp>
          <p:nvSpPr>
            <p:cNvPr id="1135" name="Google Shape;1135;p33"/>
            <p:cNvSpPr/>
            <p:nvPr/>
          </p:nvSpPr>
          <p:spPr>
            <a:xfrm>
              <a:off x="2410712" y="2415450"/>
              <a:ext cx="312600" cy="312600"/>
            </a:xfrm>
            <a:prstGeom prst="ellipse">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6" name="Google Shape;1136;p33"/>
            <p:cNvSpPr/>
            <p:nvPr/>
          </p:nvSpPr>
          <p:spPr>
            <a:xfrm>
              <a:off x="2516612" y="2509951"/>
              <a:ext cx="100800" cy="123600"/>
            </a:xfrm>
            <a:prstGeom prst="chevron">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137" name="Google Shape;1137;p33"/>
          <p:cNvSpPr txBox="1"/>
          <p:nvPr/>
        </p:nvSpPr>
        <p:spPr>
          <a:xfrm>
            <a:off x="213913" y="1058288"/>
            <a:ext cx="6791400" cy="1239300"/>
          </a:xfrm>
          <a:prstGeom prst="rect">
            <a:avLst/>
          </a:prstGeom>
          <a:noFill/>
          <a:ln cap="flat" cmpd="sng" w="9525">
            <a:solidFill>
              <a:srgbClr val="83C5BE"/>
            </a:solidFill>
            <a:prstDash val="lgDash"/>
            <a:round/>
            <a:headEnd len="sm" w="sm" type="none"/>
            <a:tailEnd len="sm" w="sm" type="none"/>
          </a:ln>
        </p:spPr>
        <p:txBody>
          <a:bodyPr anchorCtr="0" anchor="t" bIns="91425" lIns="91425" spcFirstLastPara="1" rIns="91425" wrap="square" tIns="91425">
            <a:noAutofit/>
          </a:bodyPr>
          <a:lstStyle/>
          <a:p>
            <a:pPr indent="-171450" lvl="0" marL="269999" rtl="0" algn="l">
              <a:spcBef>
                <a:spcPts val="0"/>
              </a:spcBef>
              <a:spcAft>
                <a:spcPts val="0"/>
              </a:spcAft>
              <a:buClr>
                <a:srgbClr val="1C4588"/>
              </a:buClr>
              <a:buSzPts val="1200"/>
              <a:buFont typeface="Mada"/>
              <a:buChar char="●"/>
            </a:pPr>
            <a:r>
              <a:rPr lang="en-GB" sz="1200">
                <a:solidFill>
                  <a:srgbClr val="1C4588"/>
                </a:solidFill>
                <a:latin typeface="Mada"/>
                <a:ea typeface="Mada"/>
                <a:cs typeface="Mada"/>
                <a:sym typeface="Mada"/>
              </a:rPr>
              <a:t>Scars form in the maturation phase of wound healing, and over a year or more the immature scar becomes a mature scar. </a:t>
            </a:r>
            <a:endParaRPr sz="1200">
              <a:solidFill>
                <a:srgbClr val="1C4588"/>
              </a:solidFill>
              <a:latin typeface="Mada"/>
              <a:ea typeface="Mada"/>
              <a:cs typeface="Mada"/>
              <a:sym typeface="Mada"/>
            </a:endParaRPr>
          </a:p>
          <a:p>
            <a:pPr indent="-171450" lvl="0" marL="269999" rtl="0" algn="l">
              <a:spcBef>
                <a:spcPts val="0"/>
              </a:spcBef>
              <a:spcAft>
                <a:spcPts val="0"/>
              </a:spcAft>
              <a:buClr>
                <a:srgbClr val="1C4588"/>
              </a:buClr>
              <a:buSzPts val="1200"/>
              <a:buFont typeface="Mada"/>
              <a:buChar char="●"/>
            </a:pPr>
            <a:r>
              <a:rPr lang="en-GB" sz="1200">
                <a:solidFill>
                  <a:srgbClr val="1C4588"/>
                </a:solidFill>
                <a:latin typeface="Mada"/>
                <a:ea typeface="Mada"/>
                <a:cs typeface="Mada"/>
                <a:sym typeface="Mada"/>
              </a:rPr>
              <a:t>The collagen matures and becomes aligned along the stress lines of the skin and and their strength increased.</a:t>
            </a:r>
            <a:endParaRPr sz="1200">
              <a:solidFill>
                <a:srgbClr val="1C4588"/>
              </a:solidFill>
              <a:latin typeface="Mada"/>
              <a:ea typeface="Mada"/>
              <a:cs typeface="Mada"/>
              <a:sym typeface="Mada"/>
            </a:endParaRPr>
          </a:p>
          <a:p>
            <a:pPr indent="-171450" lvl="0" marL="269999" rtl="0" algn="l">
              <a:spcBef>
                <a:spcPts val="0"/>
              </a:spcBef>
              <a:spcAft>
                <a:spcPts val="0"/>
              </a:spcAft>
              <a:buClr>
                <a:srgbClr val="1C4588"/>
              </a:buClr>
              <a:buSzPts val="1200"/>
              <a:buFont typeface="Mada"/>
              <a:buChar char="●"/>
            </a:pPr>
            <a:r>
              <a:rPr lang="en-GB" sz="1200">
                <a:solidFill>
                  <a:srgbClr val="1C4588"/>
                </a:solidFill>
                <a:latin typeface="Mada"/>
                <a:ea typeface="Mada"/>
                <a:cs typeface="Mada"/>
                <a:sym typeface="Mada"/>
              </a:rPr>
              <a:t>Although the tensile strength of the wound </a:t>
            </a:r>
            <a:r>
              <a:rPr lang="en-GB" sz="1200">
                <a:solidFill>
                  <a:srgbClr val="1C4588"/>
                </a:solidFill>
                <a:latin typeface="Mada"/>
                <a:ea typeface="Mada"/>
                <a:cs typeface="Mada"/>
                <a:sym typeface="Mada"/>
              </a:rPr>
              <a:t>continues to increase, it would not exceed 80% of the normal skin.</a:t>
            </a:r>
            <a:endParaRPr sz="1200">
              <a:solidFill>
                <a:srgbClr val="1C4588"/>
              </a:solidFill>
              <a:latin typeface="Mada"/>
              <a:ea typeface="Mada"/>
              <a:cs typeface="Mada"/>
              <a:sym typeface="Mada"/>
            </a:endParaRPr>
          </a:p>
        </p:txBody>
      </p:sp>
      <p:cxnSp>
        <p:nvCxnSpPr>
          <p:cNvPr id="1138" name="Google Shape;1138;p33"/>
          <p:cNvCxnSpPr/>
          <p:nvPr/>
        </p:nvCxnSpPr>
        <p:spPr>
          <a:xfrm>
            <a:off x="3937674" y="4089121"/>
            <a:ext cx="3163800" cy="16200"/>
          </a:xfrm>
          <a:prstGeom prst="straightConnector1">
            <a:avLst/>
          </a:prstGeom>
          <a:noFill/>
          <a:ln cap="flat" cmpd="sng" w="28575">
            <a:solidFill>
              <a:srgbClr val="FFDDD2"/>
            </a:solidFill>
            <a:prstDash val="solid"/>
            <a:round/>
            <a:headEnd len="med" w="med" type="oval"/>
            <a:tailEnd len="med" w="med" type="oval"/>
          </a:ln>
        </p:spPr>
      </p:cxnSp>
      <p:sp>
        <p:nvSpPr>
          <p:cNvPr id="1139" name="Google Shape;1139;p33"/>
          <p:cNvSpPr/>
          <p:nvPr/>
        </p:nvSpPr>
        <p:spPr>
          <a:xfrm>
            <a:off x="5125072" y="3799760"/>
            <a:ext cx="543000" cy="555000"/>
          </a:xfrm>
          <a:prstGeom prst="ellipse">
            <a:avLst/>
          </a:prstGeom>
          <a:solidFill>
            <a:srgbClr val="FFDDD2"/>
          </a:solidFill>
          <a:ln cap="flat" cmpd="sng" w="9525">
            <a:solidFill>
              <a:srgbClr val="FFDDD2"/>
            </a:solidFill>
            <a:prstDash val="solid"/>
            <a:round/>
            <a:headEnd len="sm" w="sm" type="none"/>
            <a:tailEnd len="sm" w="sm" type="none"/>
          </a:ln>
          <a:effectLst>
            <a:outerShdw blurRad="57150" rotWithShape="0" algn="bl" dir="5400000" dist="19050">
              <a:srgbClr val="666666">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0" name="Google Shape;1140;p33"/>
          <p:cNvSpPr txBox="1"/>
          <p:nvPr/>
        </p:nvSpPr>
        <p:spPr>
          <a:xfrm>
            <a:off x="5043092" y="3876248"/>
            <a:ext cx="707100" cy="402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900">
                <a:solidFill>
                  <a:srgbClr val="FFFFFF"/>
                </a:solidFill>
                <a:latin typeface="Lora"/>
                <a:ea typeface="Lora"/>
                <a:cs typeface="Lora"/>
                <a:sym typeface="Lora"/>
              </a:rPr>
              <a:t>VS</a:t>
            </a:r>
            <a:endParaRPr b="1" sz="1900">
              <a:solidFill>
                <a:srgbClr val="FFFFFF"/>
              </a:solidFill>
              <a:latin typeface="Lora"/>
              <a:ea typeface="Lora"/>
              <a:cs typeface="Lora"/>
              <a:sym typeface="Lora"/>
            </a:endParaRPr>
          </a:p>
        </p:txBody>
      </p:sp>
      <p:sp>
        <p:nvSpPr>
          <p:cNvPr id="1141" name="Google Shape;1141;p33"/>
          <p:cNvSpPr txBox="1"/>
          <p:nvPr/>
        </p:nvSpPr>
        <p:spPr>
          <a:xfrm>
            <a:off x="3937664" y="3757902"/>
            <a:ext cx="1493400" cy="342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1600"/>
              </a:spcAft>
              <a:buClr>
                <a:srgbClr val="000000"/>
              </a:buClr>
              <a:buSzPts val="1100"/>
              <a:buFont typeface="Arial"/>
              <a:buNone/>
            </a:pPr>
            <a:r>
              <a:rPr b="1" lang="en-GB" sz="1100">
                <a:solidFill>
                  <a:srgbClr val="E29578"/>
                </a:solidFill>
                <a:latin typeface="Lora"/>
                <a:ea typeface="Lora"/>
                <a:cs typeface="Lora"/>
                <a:sym typeface="Lora"/>
              </a:rPr>
              <a:t>Immature scar</a:t>
            </a:r>
            <a:endParaRPr b="1" sz="1100">
              <a:solidFill>
                <a:srgbClr val="E29578"/>
              </a:solidFill>
              <a:latin typeface="Lora"/>
              <a:ea typeface="Lora"/>
              <a:cs typeface="Lora"/>
              <a:sym typeface="Lora"/>
            </a:endParaRPr>
          </a:p>
        </p:txBody>
      </p:sp>
      <p:sp>
        <p:nvSpPr>
          <p:cNvPr id="1142" name="Google Shape;1142;p33"/>
          <p:cNvSpPr txBox="1"/>
          <p:nvPr/>
        </p:nvSpPr>
        <p:spPr>
          <a:xfrm>
            <a:off x="4025668" y="4089118"/>
            <a:ext cx="1162200" cy="514200"/>
          </a:xfrm>
          <a:prstGeom prst="rect">
            <a:avLst/>
          </a:prstGeom>
          <a:noFill/>
          <a:ln>
            <a:noFill/>
          </a:ln>
        </p:spPr>
        <p:txBody>
          <a:bodyPr anchorCtr="0" anchor="t" bIns="91425" lIns="91425" spcFirstLastPara="1" rIns="91425" wrap="square" tIns="91425">
            <a:noAutofit/>
          </a:bodyPr>
          <a:lstStyle/>
          <a:p>
            <a:pPr indent="-161925" lvl="0" marL="89999" rtl="0" algn="l">
              <a:spcBef>
                <a:spcPts val="0"/>
              </a:spcBef>
              <a:spcAft>
                <a:spcPts val="0"/>
              </a:spcAft>
              <a:buClr>
                <a:srgbClr val="1C4588"/>
              </a:buClr>
              <a:buSzPts val="1200"/>
              <a:buFont typeface="Mada"/>
              <a:buChar char="●"/>
            </a:pPr>
            <a:r>
              <a:rPr lang="en-GB" sz="1200">
                <a:solidFill>
                  <a:srgbClr val="1C4588"/>
                </a:solidFill>
                <a:latin typeface="Mada"/>
                <a:ea typeface="Mada"/>
                <a:cs typeface="Mada"/>
                <a:sym typeface="Mada"/>
              </a:rPr>
              <a:t>Pink </a:t>
            </a:r>
            <a:endParaRPr sz="1200">
              <a:solidFill>
                <a:srgbClr val="1C4588"/>
              </a:solidFill>
              <a:latin typeface="Mada"/>
              <a:ea typeface="Mada"/>
              <a:cs typeface="Mada"/>
              <a:sym typeface="Mada"/>
            </a:endParaRPr>
          </a:p>
          <a:p>
            <a:pPr indent="-161925" lvl="0" marL="89999" rtl="0" algn="l">
              <a:spcBef>
                <a:spcPts val="0"/>
              </a:spcBef>
              <a:spcAft>
                <a:spcPts val="0"/>
              </a:spcAft>
              <a:buClr>
                <a:srgbClr val="1C4588"/>
              </a:buClr>
              <a:buSzPts val="1200"/>
              <a:buFont typeface="Mada"/>
              <a:buChar char="●"/>
            </a:pPr>
            <a:r>
              <a:rPr lang="en-GB" sz="1200">
                <a:solidFill>
                  <a:srgbClr val="1C4588"/>
                </a:solidFill>
                <a:latin typeface="Mada"/>
                <a:ea typeface="Mada"/>
                <a:cs typeface="Mada"/>
                <a:sym typeface="Mada"/>
              </a:rPr>
              <a:t>Hard</a:t>
            </a:r>
            <a:endParaRPr sz="1200">
              <a:solidFill>
                <a:srgbClr val="1C4588"/>
              </a:solidFill>
              <a:latin typeface="Mada"/>
              <a:ea typeface="Mada"/>
              <a:cs typeface="Mada"/>
              <a:sym typeface="Mada"/>
            </a:endParaRPr>
          </a:p>
          <a:p>
            <a:pPr indent="-161925" lvl="0" marL="89999" rtl="0" algn="l">
              <a:spcBef>
                <a:spcPts val="0"/>
              </a:spcBef>
              <a:spcAft>
                <a:spcPts val="0"/>
              </a:spcAft>
              <a:buClr>
                <a:srgbClr val="1C4588"/>
              </a:buClr>
              <a:buSzPts val="1200"/>
              <a:buFont typeface="Mada"/>
              <a:buChar char="●"/>
            </a:pPr>
            <a:r>
              <a:rPr lang="en-GB" sz="1200">
                <a:solidFill>
                  <a:srgbClr val="1C4588"/>
                </a:solidFill>
                <a:latin typeface="Mada"/>
                <a:ea typeface="Mada"/>
                <a:cs typeface="Mada"/>
                <a:sym typeface="Mada"/>
              </a:rPr>
              <a:t>Raised </a:t>
            </a:r>
            <a:endParaRPr sz="1200">
              <a:solidFill>
                <a:srgbClr val="1C4588"/>
              </a:solidFill>
              <a:latin typeface="Mada"/>
              <a:ea typeface="Mada"/>
              <a:cs typeface="Mada"/>
              <a:sym typeface="Mada"/>
            </a:endParaRPr>
          </a:p>
          <a:p>
            <a:pPr indent="-161925" lvl="0" marL="89999" rtl="0" algn="l">
              <a:spcBef>
                <a:spcPts val="0"/>
              </a:spcBef>
              <a:spcAft>
                <a:spcPts val="0"/>
              </a:spcAft>
              <a:buClr>
                <a:srgbClr val="1C4588"/>
              </a:buClr>
              <a:buSzPts val="1200"/>
              <a:buFont typeface="Mada"/>
              <a:buChar char="●"/>
            </a:pPr>
            <a:r>
              <a:rPr lang="en-GB" sz="1200">
                <a:solidFill>
                  <a:srgbClr val="1C4588"/>
                </a:solidFill>
                <a:latin typeface="Mada"/>
                <a:ea typeface="Mada"/>
                <a:cs typeface="Mada"/>
                <a:sym typeface="Mada"/>
              </a:rPr>
              <a:t>Itchy </a:t>
            </a:r>
            <a:endParaRPr sz="1200">
              <a:solidFill>
                <a:srgbClr val="1C4588"/>
              </a:solidFill>
              <a:latin typeface="Mada"/>
              <a:ea typeface="Mada"/>
              <a:cs typeface="Mada"/>
              <a:sym typeface="Mada"/>
            </a:endParaRPr>
          </a:p>
        </p:txBody>
      </p:sp>
      <p:sp>
        <p:nvSpPr>
          <p:cNvPr id="1143" name="Google Shape;1143;p33"/>
          <p:cNvSpPr txBox="1"/>
          <p:nvPr/>
        </p:nvSpPr>
        <p:spPr>
          <a:xfrm>
            <a:off x="5749325" y="3778927"/>
            <a:ext cx="1634100" cy="342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b="1" lang="en-GB" sz="1100">
                <a:solidFill>
                  <a:srgbClr val="E29578"/>
                </a:solidFill>
                <a:latin typeface="Lora"/>
                <a:ea typeface="Lora"/>
                <a:cs typeface="Lora"/>
                <a:sym typeface="Lora"/>
              </a:rPr>
              <a:t>Mature scar</a:t>
            </a:r>
            <a:endParaRPr b="1" sz="1100">
              <a:solidFill>
                <a:srgbClr val="E29578"/>
              </a:solidFill>
              <a:latin typeface="Lora"/>
              <a:ea typeface="Lora"/>
              <a:cs typeface="Lora"/>
              <a:sym typeface="Lora"/>
            </a:endParaRPr>
          </a:p>
          <a:p>
            <a:pPr indent="0" lvl="0" marL="0" rtl="0" algn="l">
              <a:spcBef>
                <a:spcPts val="1600"/>
              </a:spcBef>
              <a:spcAft>
                <a:spcPts val="0"/>
              </a:spcAft>
              <a:buClr>
                <a:srgbClr val="000000"/>
              </a:buClr>
              <a:buSzPts val="1100"/>
              <a:buFont typeface="Arial"/>
              <a:buNone/>
            </a:pPr>
            <a:r>
              <a:t/>
            </a:r>
            <a:endParaRPr b="1" sz="1100">
              <a:solidFill>
                <a:srgbClr val="E29578"/>
              </a:solidFill>
              <a:latin typeface="Lora"/>
              <a:ea typeface="Lora"/>
              <a:cs typeface="Lora"/>
              <a:sym typeface="Lora"/>
            </a:endParaRPr>
          </a:p>
          <a:p>
            <a:pPr indent="0" lvl="0" marL="0" rtl="0" algn="l">
              <a:spcBef>
                <a:spcPts val="1600"/>
              </a:spcBef>
              <a:spcAft>
                <a:spcPts val="1600"/>
              </a:spcAft>
              <a:buNone/>
            </a:pPr>
            <a:r>
              <a:t/>
            </a:r>
            <a:endParaRPr b="1" sz="1100">
              <a:solidFill>
                <a:srgbClr val="E29578"/>
              </a:solidFill>
              <a:latin typeface="Lora"/>
              <a:ea typeface="Lora"/>
              <a:cs typeface="Lora"/>
              <a:sym typeface="Lora"/>
            </a:endParaRPr>
          </a:p>
        </p:txBody>
      </p:sp>
      <p:sp>
        <p:nvSpPr>
          <p:cNvPr id="1144" name="Google Shape;1144;p33"/>
          <p:cNvSpPr txBox="1"/>
          <p:nvPr/>
        </p:nvSpPr>
        <p:spPr>
          <a:xfrm>
            <a:off x="5757040" y="4112850"/>
            <a:ext cx="1634100" cy="968400"/>
          </a:xfrm>
          <a:prstGeom prst="rect">
            <a:avLst/>
          </a:prstGeom>
          <a:noFill/>
          <a:ln>
            <a:noFill/>
          </a:ln>
        </p:spPr>
        <p:txBody>
          <a:bodyPr anchorCtr="0" anchor="t" bIns="91425" lIns="91425" spcFirstLastPara="1" rIns="91425" wrap="square" tIns="91425">
            <a:noAutofit/>
          </a:bodyPr>
          <a:lstStyle/>
          <a:p>
            <a:pPr indent="-161925" lvl="0" marL="89999" rtl="0" algn="l">
              <a:spcBef>
                <a:spcPts val="0"/>
              </a:spcBef>
              <a:spcAft>
                <a:spcPts val="0"/>
              </a:spcAft>
              <a:buClr>
                <a:srgbClr val="1C4588"/>
              </a:buClr>
              <a:buSzPts val="1200"/>
              <a:buFont typeface="Mada"/>
              <a:buChar char="●"/>
            </a:pPr>
            <a:r>
              <a:rPr lang="en-GB" sz="1200">
                <a:solidFill>
                  <a:srgbClr val="1C4588"/>
                </a:solidFill>
                <a:latin typeface="Mada"/>
                <a:ea typeface="Mada"/>
                <a:cs typeface="Mada"/>
                <a:sym typeface="Mada"/>
              </a:rPr>
              <a:t>Paler </a:t>
            </a:r>
            <a:endParaRPr sz="1200">
              <a:solidFill>
                <a:srgbClr val="1C4588"/>
              </a:solidFill>
              <a:latin typeface="Mada"/>
              <a:ea typeface="Mada"/>
              <a:cs typeface="Mada"/>
              <a:sym typeface="Mada"/>
            </a:endParaRPr>
          </a:p>
          <a:p>
            <a:pPr indent="-161925" lvl="0" marL="89999" rtl="0" algn="l">
              <a:spcBef>
                <a:spcPts val="0"/>
              </a:spcBef>
              <a:spcAft>
                <a:spcPts val="0"/>
              </a:spcAft>
              <a:buClr>
                <a:srgbClr val="1C4588"/>
              </a:buClr>
              <a:buSzPts val="1200"/>
              <a:buFont typeface="Mada"/>
              <a:buChar char="●"/>
            </a:pPr>
            <a:r>
              <a:rPr lang="en-GB" sz="1200">
                <a:solidFill>
                  <a:srgbClr val="1C4588"/>
                </a:solidFill>
                <a:latin typeface="Mada"/>
                <a:ea typeface="Mada"/>
                <a:cs typeface="Mada"/>
                <a:sym typeface="Mada"/>
              </a:rPr>
              <a:t>Soft</a:t>
            </a:r>
            <a:endParaRPr sz="1200">
              <a:solidFill>
                <a:srgbClr val="1C4588"/>
              </a:solidFill>
              <a:latin typeface="Mada"/>
              <a:ea typeface="Mada"/>
              <a:cs typeface="Mada"/>
              <a:sym typeface="Mada"/>
            </a:endParaRPr>
          </a:p>
          <a:p>
            <a:pPr indent="-161925" lvl="0" marL="89999" rtl="0" algn="l">
              <a:spcBef>
                <a:spcPts val="0"/>
              </a:spcBef>
              <a:spcAft>
                <a:spcPts val="0"/>
              </a:spcAft>
              <a:buClr>
                <a:srgbClr val="1C4588"/>
              </a:buClr>
              <a:buSzPts val="1200"/>
              <a:buFont typeface="Mada"/>
              <a:buChar char="●"/>
            </a:pPr>
            <a:r>
              <a:rPr lang="en-GB" sz="1200">
                <a:solidFill>
                  <a:srgbClr val="1C4588"/>
                </a:solidFill>
                <a:latin typeface="Mada"/>
                <a:ea typeface="Mada"/>
                <a:cs typeface="Mada"/>
                <a:sym typeface="Mada"/>
              </a:rPr>
              <a:t>Flattened </a:t>
            </a:r>
            <a:endParaRPr sz="1200">
              <a:solidFill>
                <a:srgbClr val="1C4588"/>
              </a:solidFill>
              <a:latin typeface="Mada"/>
              <a:ea typeface="Mada"/>
              <a:cs typeface="Mada"/>
              <a:sym typeface="Mada"/>
            </a:endParaRPr>
          </a:p>
          <a:p>
            <a:pPr indent="-161925" lvl="0" marL="89999" rtl="0" algn="l">
              <a:spcBef>
                <a:spcPts val="0"/>
              </a:spcBef>
              <a:spcAft>
                <a:spcPts val="0"/>
              </a:spcAft>
              <a:buClr>
                <a:srgbClr val="1C4588"/>
              </a:buClr>
              <a:buSzPts val="1200"/>
              <a:buFont typeface="Mada"/>
              <a:buChar char="●"/>
            </a:pPr>
            <a:r>
              <a:rPr lang="en-GB" sz="1200">
                <a:solidFill>
                  <a:srgbClr val="1C4588"/>
                </a:solidFill>
                <a:latin typeface="Mada"/>
                <a:ea typeface="Mada"/>
                <a:cs typeface="Mada"/>
                <a:sym typeface="Mada"/>
              </a:rPr>
              <a:t>Less itchy </a:t>
            </a:r>
            <a:endParaRPr sz="1200">
              <a:solidFill>
                <a:srgbClr val="1C4588"/>
              </a:solidFill>
              <a:latin typeface="Mada"/>
              <a:ea typeface="Mada"/>
              <a:cs typeface="Mada"/>
              <a:sym typeface="Mada"/>
            </a:endParaRPr>
          </a:p>
        </p:txBody>
      </p:sp>
      <p:sp>
        <p:nvSpPr>
          <p:cNvPr id="1145" name="Google Shape;1145;p33"/>
          <p:cNvSpPr txBox="1"/>
          <p:nvPr/>
        </p:nvSpPr>
        <p:spPr>
          <a:xfrm>
            <a:off x="-6252300" y="3793450"/>
            <a:ext cx="6099000" cy="7354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200">
                <a:solidFill>
                  <a:srgbClr val="1C4588"/>
                </a:solidFill>
                <a:latin typeface="Mada"/>
                <a:ea typeface="Mada"/>
                <a:cs typeface="Mada"/>
                <a:sym typeface="Mada"/>
              </a:rPr>
              <a:t>If acute wound managed correctly, most of the abnormalities in scar formation will be prevented. </a:t>
            </a:r>
            <a:endParaRPr sz="1200">
              <a:solidFill>
                <a:srgbClr val="1C4588"/>
              </a:solidFill>
              <a:latin typeface="Mada"/>
              <a:ea typeface="Mada"/>
              <a:cs typeface="Mada"/>
              <a:sym typeface="Mada"/>
            </a:endParaRPr>
          </a:p>
          <a:p>
            <a:pPr indent="0" lvl="0" marL="0" rtl="0" algn="l">
              <a:spcBef>
                <a:spcPts val="0"/>
              </a:spcBef>
              <a:spcAft>
                <a:spcPts val="0"/>
              </a:spcAft>
              <a:buNone/>
            </a:pPr>
            <a:r>
              <a:rPr lang="en-GB" sz="1200">
                <a:solidFill>
                  <a:srgbClr val="1C4588"/>
                </a:solidFill>
                <a:latin typeface="Mada"/>
                <a:ea typeface="Mada"/>
                <a:cs typeface="Mada"/>
                <a:sym typeface="Mada"/>
              </a:rPr>
              <a:t>Proper </a:t>
            </a:r>
            <a:r>
              <a:rPr lang="en-GB" sz="1200">
                <a:solidFill>
                  <a:srgbClr val="1C4588"/>
                </a:solidFill>
                <a:latin typeface="Mada"/>
                <a:ea typeface="Mada"/>
                <a:cs typeface="Mada"/>
                <a:sym typeface="Mada"/>
              </a:rPr>
              <a:t>scrubbing</a:t>
            </a:r>
            <a:r>
              <a:rPr lang="en-GB" sz="1200">
                <a:solidFill>
                  <a:srgbClr val="1C4588"/>
                </a:solidFill>
                <a:latin typeface="Mada"/>
                <a:ea typeface="Mada"/>
                <a:cs typeface="Mada"/>
                <a:sym typeface="Mada"/>
              </a:rPr>
              <a:t> and cleansing of the wound with the proper alignment of all deep structures and good apposition of the wound edges are important in preventing the formation of an abnormal scar. </a:t>
            </a:r>
            <a:endParaRPr sz="1200">
              <a:solidFill>
                <a:srgbClr val="1C4588"/>
              </a:solidFill>
              <a:latin typeface="Mada"/>
              <a:ea typeface="Mada"/>
              <a:cs typeface="Mada"/>
              <a:sym typeface="Mada"/>
            </a:endParaRPr>
          </a:p>
          <a:p>
            <a:pPr indent="0" lvl="0" marL="0" rtl="0" algn="l">
              <a:spcBef>
                <a:spcPts val="0"/>
              </a:spcBef>
              <a:spcAft>
                <a:spcPts val="0"/>
              </a:spcAft>
              <a:buNone/>
            </a:pPr>
            <a:r>
              <a:rPr lang="en-GB" sz="1200">
                <a:solidFill>
                  <a:srgbClr val="1C4588"/>
                </a:solidFill>
                <a:latin typeface="Mada"/>
                <a:ea typeface="Mada"/>
                <a:cs typeface="Mada"/>
                <a:sym typeface="Mada"/>
              </a:rPr>
              <a:t>Suture marks can be prevented by the use of fine (5-6/0) monofilaments suture under less </a:t>
            </a:r>
            <a:r>
              <a:rPr lang="en-GB" sz="1200">
                <a:solidFill>
                  <a:srgbClr val="1C4588"/>
                </a:solidFill>
                <a:latin typeface="Mada"/>
                <a:ea typeface="Mada"/>
                <a:cs typeface="Mada"/>
                <a:sym typeface="Mada"/>
              </a:rPr>
              <a:t>tension</a:t>
            </a:r>
            <a:r>
              <a:rPr lang="en-GB" sz="1200">
                <a:solidFill>
                  <a:srgbClr val="1C4588"/>
                </a:solidFill>
                <a:latin typeface="Mada"/>
                <a:ea typeface="Mada"/>
                <a:cs typeface="Mada"/>
                <a:sym typeface="Mada"/>
              </a:rPr>
              <a:t> and can be removed as early as 3-5 days in certain area and replaced by sticky strips, but subcuticular suture will result in a much better cosmetic scar.</a:t>
            </a:r>
            <a:endParaRPr sz="1200">
              <a:solidFill>
                <a:srgbClr val="1C4588"/>
              </a:solidFill>
              <a:latin typeface="Mada"/>
              <a:ea typeface="Mada"/>
              <a:cs typeface="Mada"/>
              <a:sym typeface="Mada"/>
            </a:endParaRPr>
          </a:p>
          <a:p>
            <a:pPr indent="0" lvl="0" marL="0" rtl="0" algn="l">
              <a:spcBef>
                <a:spcPts val="0"/>
              </a:spcBef>
              <a:spcAft>
                <a:spcPts val="0"/>
              </a:spcAft>
              <a:buNone/>
            </a:pPr>
            <a:r>
              <a:rPr lang="en-GB" sz="1200">
                <a:solidFill>
                  <a:srgbClr val="1C4588"/>
                </a:solidFill>
                <a:latin typeface="Mada"/>
                <a:ea typeface="Mada"/>
                <a:cs typeface="Mada"/>
                <a:sym typeface="Mada"/>
              </a:rPr>
              <a:t> When the size of suture increases, it leaves obvious marks with the less cosmetic outcome.</a:t>
            </a:r>
            <a:endParaRPr sz="1200">
              <a:solidFill>
                <a:srgbClr val="1C4588"/>
              </a:solidFill>
              <a:latin typeface="Mada"/>
              <a:ea typeface="Mada"/>
              <a:cs typeface="Mada"/>
              <a:sym typeface="Mada"/>
            </a:endParaRPr>
          </a:p>
          <a:p>
            <a:pPr indent="0" lvl="0" marL="0" rtl="0" algn="l">
              <a:spcBef>
                <a:spcPts val="0"/>
              </a:spcBef>
              <a:spcAft>
                <a:spcPts val="0"/>
              </a:spcAft>
              <a:buNone/>
            </a:pPr>
            <a:r>
              <a:t/>
            </a:r>
            <a:endParaRPr sz="1200">
              <a:solidFill>
                <a:srgbClr val="1C4588"/>
              </a:solidFill>
              <a:latin typeface="Mada"/>
              <a:ea typeface="Mada"/>
              <a:cs typeface="Mada"/>
              <a:sym typeface="Mada"/>
            </a:endParaRPr>
          </a:p>
          <a:p>
            <a:pPr indent="-171450" lvl="0" marL="179999" rtl="0" algn="l">
              <a:spcBef>
                <a:spcPts val="0"/>
              </a:spcBef>
              <a:spcAft>
                <a:spcPts val="0"/>
              </a:spcAft>
              <a:buClr>
                <a:srgbClr val="1C4588"/>
              </a:buClr>
              <a:buSzPts val="1200"/>
              <a:buFont typeface="Mada"/>
              <a:buAutoNum type="arabicParenR"/>
            </a:pPr>
            <a:r>
              <a:rPr b="1" lang="en-GB" sz="1200">
                <a:solidFill>
                  <a:srgbClr val="1C4588"/>
                </a:solidFill>
                <a:latin typeface="Mada"/>
                <a:ea typeface="Mada"/>
                <a:cs typeface="Mada"/>
                <a:sym typeface="Mada"/>
              </a:rPr>
              <a:t>Atrophic scar</a:t>
            </a:r>
            <a:endParaRPr b="1" sz="1200">
              <a:solidFill>
                <a:srgbClr val="1C4588"/>
              </a:solidFill>
              <a:latin typeface="Mada"/>
              <a:ea typeface="Mada"/>
              <a:cs typeface="Mada"/>
              <a:sym typeface="Mada"/>
            </a:endParaRPr>
          </a:p>
          <a:p>
            <a:pPr indent="0" lvl="0" marL="179999" rtl="0" algn="l">
              <a:spcBef>
                <a:spcPts val="0"/>
              </a:spcBef>
              <a:spcAft>
                <a:spcPts val="0"/>
              </a:spcAft>
              <a:buNone/>
            </a:pPr>
            <a:r>
              <a:rPr lang="en-GB" sz="1200">
                <a:solidFill>
                  <a:srgbClr val="1C4588"/>
                </a:solidFill>
                <a:latin typeface="Mada"/>
                <a:ea typeface="Mada"/>
                <a:cs typeface="Mada"/>
                <a:sym typeface="Mada"/>
              </a:rPr>
              <a:t>This is a flat, pale and </a:t>
            </a:r>
            <a:r>
              <a:rPr lang="en-GB" sz="1200">
                <a:solidFill>
                  <a:srgbClr val="1C4588"/>
                </a:solidFill>
                <a:latin typeface="Mada"/>
                <a:ea typeface="Mada"/>
                <a:cs typeface="Mada"/>
                <a:sym typeface="Mada"/>
              </a:rPr>
              <a:t>stretched</a:t>
            </a:r>
            <a:r>
              <a:rPr lang="en-GB" sz="1200">
                <a:solidFill>
                  <a:srgbClr val="1C4588"/>
                </a:solidFill>
                <a:latin typeface="Mada"/>
                <a:ea typeface="Mada"/>
                <a:cs typeface="Mada"/>
                <a:sym typeface="Mada"/>
              </a:rPr>
              <a:t> in appearance. It can be traumatized easily as the epidermis and dermis are thinned. Excision and resuturing may improve such scar.</a:t>
            </a:r>
            <a:endParaRPr sz="1200">
              <a:solidFill>
                <a:srgbClr val="1C4588"/>
              </a:solidFill>
              <a:latin typeface="Mada"/>
              <a:ea typeface="Mada"/>
              <a:cs typeface="Mada"/>
              <a:sym typeface="Mada"/>
            </a:endParaRPr>
          </a:p>
          <a:p>
            <a:pPr indent="-171450" lvl="0" marL="179999" rtl="0" algn="l">
              <a:spcBef>
                <a:spcPts val="0"/>
              </a:spcBef>
              <a:spcAft>
                <a:spcPts val="0"/>
              </a:spcAft>
              <a:buClr>
                <a:srgbClr val="1C4588"/>
              </a:buClr>
              <a:buSzPts val="1200"/>
              <a:buFont typeface="Mada"/>
              <a:buAutoNum type="arabicParenR"/>
            </a:pPr>
            <a:r>
              <a:rPr b="1" lang="en-GB" sz="1200">
                <a:solidFill>
                  <a:srgbClr val="1C4588"/>
                </a:solidFill>
                <a:latin typeface="Mada"/>
                <a:ea typeface="Mada"/>
                <a:cs typeface="Mada"/>
                <a:sym typeface="Mada"/>
              </a:rPr>
              <a:t>Hypertrophic scar</a:t>
            </a:r>
            <a:endParaRPr b="1" sz="1200">
              <a:solidFill>
                <a:srgbClr val="1C4588"/>
              </a:solidFill>
              <a:latin typeface="Mada"/>
              <a:ea typeface="Mada"/>
              <a:cs typeface="Mada"/>
              <a:sym typeface="Mada"/>
            </a:endParaRPr>
          </a:p>
          <a:p>
            <a:pPr indent="0" lvl="0" marL="179999" rtl="0" algn="l">
              <a:spcBef>
                <a:spcPts val="0"/>
              </a:spcBef>
              <a:spcAft>
                <a:spcPts val="0"/>
              </a:spcAft>
              <a:buNone/>
            </a:pPr>
            <a:r>
              <a:rPr lang="en-GB" sz="1200">
                <a:solidFill>
                  <a:srgbClr val="1C4588"/>
                </a:solidFill>
                <a:latin typeface="Mada"/>
                <a:ea typeface="Mada"/>
                <a:cs typeface="Mada"/>
                <a:sym typeface="Mada"/>
              </a:rPr>
              <a:t>This is an excessive scar tissue that does not extend beyond the </a:t>
            </a:r>
            <a:r>
              <a:rPr lang="en-GB" sz="1200">
                <a:solidFill>
                  <a:srgbClr val="1C4588"/>
                </a:solidFill>
                <a:latin typeface="Mada"/>
                <a:ea typeface="Mada"/>
                <a:cs typeface="Mada"/>
                <a:sym typeface="Mada"/>
              </a:rPr>
              <a:t>original</a:t>
            </a:r>
            <a:r>
              <a:rPr lang="en-GB" sz="1200">
                <a:solidFill>
                  <a:srgbClr val="1C4588"/>
                </a:solidFill>
                <a:latin typeface="Mada"/>
                <a:ea typeface="Mada"/>
                <a:cs typeface="Mada"/>
                <a:sym typeface="Mada"/>
              </a:rPr>
              <a:t> wound boundaries. It results from the prolongation of the inflammatory phase of wound healing and from inappropriate scar sitting such as wound across the lines of skin tension.</a:t>
            </a:r>
            <a:endParaRPr sz="1200">
              <a:solidFill>
                <a:srgbClr val="1C4588"/>
              </a:solidFill>
              <a:latin typeface="Mada"/>
              <a:ea typeface="Mada"/>
              <a:cs typeface="Mada"/>
              <a:sym typeface="Mada"/>
            </a:endParaRPr>
          </a:p>
          <a:p>
            <a:pPr indent="-171450" lvl="0" marL="179999" rtl="0" algn="l">
              <a:spcBef>
                <a:spcPts val="0"/>
              </a:spcBef>
              <a:spcAft>
                <a:spcPts val="0"/>
              </a:spcAft>
              <a:buClr>
                <a:srgbClr val="1C4588"/>
              </a:buClr>
              <a:buSzPts val="1200"/>
              <a:buFont typeface="Mada"/>
              <a:buAutoNum type="arabicParenR"/>
            </a:pPr>
            <a:r>
              <a:rPr b="1" lang="en-GB" sz="1200">
                <a:solidFill>
                  <a:srgbClr val="1C4588"/>
                </a:solidFill>
                <a:latin typeface="Mada"/>
                <a:ea typeface="Mada"/>
                <a:cs typeface="Mada"/>
                <a:sym typeface="Mada"/>
              </a:rPr>
              <a:t>Keloid scar </a:t>
            </a:r>
            <a:endParaRPr b="1" sz="1200">
              <a:solidFill>
                <a:srgbClr val="1C4588"/>
              </a:solidFill>
              <a:latin typeface="Mada"/>
              <a:ea typeface="Mada"/>
              <a:cs typeface="Mada"/>
              <a:sym typeface="Mada"/>
            </a:endParaRPr>
          </a:p>
          <a:p>
            <a:pPr indent="0" lvl="0" marL="179999" rtl="0" algn="l">
              <a:spcBef>
                <a:spcPts val="0"/>
              </a:spcBef>
              <a:spcAft>
                <a:spcPts val="0"/>
              </a:spcAft>
              <a:buNone/>
            </a:pPr>
            <a:r>
              <a:rPr lang="en-GB" sz="1200">
                <a:solidFill>
                  <a:srgbClr val="1C4588"/>
                </a:solidFill>
                <a:latin typeface="Mada"/>
                <a:ea typeface="Mada"/>
                <a:cs typeface="Mada"/>
                <a:sym typeface="Mada"/>
              </a:rPr>
              <a:t>This is an excessive scar tissue that extends beyond the original wound boundaries. The etiology of keloid scar is </a:t>
            </a:r>
            <a:r>
              <a:rPr lang="en-GB" sz="1200">
                <a:solidFill>
                  <a:srgbClr val="1C4588"/>
                </a:solidFill>
                <a:latin typeface="Mada"/>
                <a:ea typeface="Mada"/>
                <a:cs typeface="Mada"/>
                <a:sym typeface="Mada"/>
              </a:rPr>
              <a:t>unknown</a:t>
            </a:r>
            <a:r>
              <a:rPr lang="en-GB" sz="1200">
                <a:solidFill>
                  <a:srgbClr val="1C4588"/>
                </a:solidFill>
                <a:latin typeface="Mada"/>
                <a:ea typeface="Mada"/>
                <a:cs typeface="Mada"/>
                <a:sym typeface="Mada"/>
              </a:rPr>
              <a:t>, but it is associated with deeply </a:t>
            </a:r>
            <a:r>
              <a:rPr lang="en-GB" sz="1200">
                <a:solidFill>
                  <a:srgbClr val="1C4588"/>
                </a:solidFill>
                <a:latin typeface="Mada"/>
                <a:ea typeface="Mada"/>
                <a:cs typeface="Mada"/>
                <a:sym typeface="Mada"/>
              </a:rPr>
              <a:t>pigmented</a:t>
            </a:r>
            <a:r>
              <a:rPr lang="en-GB" sz="1200">
                <a:solidFill>
                  <a:srgbClr val="1C4588"/>
                </a:solidFill>
                <a:latin typeface="Mada"/>
                <a:ea typeface="Mada"/>
                <a:cs typeface="Mada"/>
                <a:sym typeface="Mada"/>
              </a:rPr>
              <a:t> skin and </a:t>
            </a:r>
            <a:r>
              <a:rPr lang="en-GB" sz="1200">
                <a:solidFill>
                  <a:srgbClr val="1C4588"/>
                </a:solidFill>
                <a:latin typeface="Mada"/>
                <a:ea typeface="Mada"/>
                <a:cs typeface="Mada"/>
                <a:sym typeface="Mada"/>
              </a:rPr>
              <a:t>inherited</a:t>
            </a:r>
            <a:r>
              <a:rPr lang="en-GB" sz="1200">
                <a:solidFill>
                  <a:srgbClr val="1C4588"/>
                </a:solidFill>
                <a:latin typeface="Mada"/>
                <a:ea typeface="Mada"/>
                <a:cs typeface="Mada"/>
                <a:sym typeface="Mada"/>
              </a:rPr>
              <a:t> tendency. It is more common in the body </a:t>
            </a:r>
            <a:r>
              <a:rPr lang="en-GB" sz="1200">
                <a:solidFill>
                  <a:srgbClr val="1C4588"/>
                </a:solidFill>
                <a:latin typeface="Mada"/>
                <a:ea typeface="Mada"/>
                <a:cs typeface="Mada"/>
                <a:sym typeface="Mada"/>
              </a:rPr>
              <a:t>triangle</a:t>
            </a:r>
            <a:r>
              <a:rPr lang="en-GB" sz="1200">
                <a:solidFill>
                  <a:srgbClr val="1C4588"/>
                </a:solidFill>
                <a:latin typeface="Mada"/>
                <a:ea typeface="Mada"/>
                <a:cs typeface="Mada"/>
                <a:sym typeface="Mada"/>
              </a:rPr>
              <a:t> between the point of each shoulder tip, xiphisternum, ear, and chin of the tibia. Hypertrophic scars improve with time </a:t>
            </a:r>
            <a:r>
              <a:rPr lang="en-GB" sz="1200">
                <a:solidFill>
                  <a:srgbClr val="1C4588"/>
                </a:solidFill>
                <a:latin typeface="Mada"/>
                <a:ea typeface="Mada"/>
                <a:cs typeface="Mada"/>
                <a:sym typeface="Mada"/>
              </a:rPr>
              <a:t>spontaneously, while keloid scars do not. All excisions have high rates of recurrence.</a:t>
            </a:r>
            <a:endParaRPr sz="1200">
              <a:solidFill>
                <a:srgbClr val="1C4588"/>
              </a:solidFill>
              <a:latin typeface="Mada"/>
              <a:ea typeface="Mada"/>
              <a:cs typeface="Mada"/>
              <a:sym typeface="Mada"/>
            </a:endParaRPr>
          </a:p>
          <a:p>
            <a:pPr indent="0" lvl="0" marL="179999" rtl="0" algn="l">
              <a:spcBef>
                <a:spcPts val="0"/>
              </a:spcBef>
              <a:spcAft>
                <a:spcPts val="0"/>
              </a:spcAft>
              <a:buNone/>
            </a:pPr>
            <a:r>
              <a:rPr lang="en-GB" sz="1200" u="sng">
                <a:solidFill>
                  <a:srgbClr val="1C4588"/>
                </a:solidFill>
                <a:latin typeface="Mada"/>
                <a:ea typeface="Mada"/>
                <a:cs typeface="Mada"/>
                <a:sym typeface="Mada"/>
              </a:rPr>
              <a:t>Treatment of hypertrophic and keloid scars</a:t>
            </a:r>
            <a:endParaRPr sz="1200" u="sng">
              <a:solidFill>
                <a:srgbClr val="1C4588"/>
              </a:solidFill>
              <a:latin typeface="Mada"/>
              <a:ea typeface="Mada"/>
              <a:cs typeface="Mada"/>
              <a:sym typeface="Mada"/>
            </a:endParaRPr>
          </a:p>
          <a:p>
            <a:pPr indent="-173399" lvl="0" marL="457200" rtl="0" algn="l">
              <a:spcBef>
                <a:spcPts val="0"/>
              </a:spcBef>
              <a:spcAft>
                <a:spcPts val="0"/>
              </a:spcAft>
              <a:buClr>
                <a:srgbClr val="1C4588"/>
              </a:buClr>
              <a:buSzPts val="1200"/>
              <a:buFont typeface="Mada"/>
              <a:buAutoNum type="arabicPeriod"/>
            </a:pPr>
            <a:r>
              <a:rPr lang="en-GB" sz="1200">
                <a:solidFill>
                  <a:srgbClr val="1C4588"/>
                </a:solidFill>
                <a:latin typeface="Mada"/>
                <a:ea typeface="Mada"/>
                <a:cs typeface="Mada"/>
                <a:sym typeface="Mada"/>
              </a:rPr>
              <a:t>Pressure with elasticated garments.</a:t>
            </a:r>
            <a:endParaRPr sz="1200">
              <a:solidFill>
                <a:srgbClr val="1C4588"/>
              </a:solidFill>
              <a:latin typeface="Mada"/>
              <a:ea typeface="Mada"/>
              <a:cs typeface="Mada"/>
              <a:sym typeface="Mada"/>
            </a:endParaRPr>
          </a:p>
          <a:p>
            <a:pPr indent="-173399" lvl="0" marL="457200" rtl="0" algn="l">
              <a:spcBef>
                <a:spcPts val="0"/>
              </a:spcBef>
              <a:spcAft>
                <a:spcPts val="0"/>
              </a:spcAft>
              <a:buClr>
                <a:srgbClr val="1C4588"/>
              </a:buClr>
              <a:buSzPts val="1200"/>
              <a:buFont typeface="Mada"/>
              <a:buAutoNum type="arabicPeriod"/>
            </a:pPr>
            <a:r>
              <a:rPr lang="en-GB" sz="1200">
                <a:solidFill>
                  <a:srgbClr val="1C4588"/>
                </a:solidFill>
                <a:latin typeface="Mada"/>
                <a:ea typeface="Mada"/>
                <a:cs typeface="Mada"/>
                <a:sym typeface="Mada"/>
              </a:rPr>
              <a:t>Triamcinolone intralesional injection.</a:t>
            </a:r>
            <a:endParaRPr sz="1200">
              <a:solidFill>
                <a:srgbClr val="1C4588"/>
              </a:solidFill>
              <a:latin typeface="Mada"/>
              <a:ea typeface="Mada"/>
              <a:cs typeface="Mada"/>
              <a:sym typeface="Mada"/>
            </a:endParaRPr>
          </a:p>
          <a:p>
            <a:pPr indent="-173399" lvl="0" marL="457200" rtl="0" algn="l">
              <a:spcBef>
                <a:spcPts val="0"/>
              </a:spcBef>
              <a:spcAft>
                <a:spcPts val="0"/>
              </a:spcAft>
              <a:buClr>
                <a:srgbClr val="1C4588"/>
              </a:buClr>
              <a:buSzPts val="1200"/>
              <a:buFont typeface="Mada"/>
              <a:buAutoNum type="arabicPeriod"/>
            </a:pPr>
            <a:r>
              <a:rPr lang="en-GB" sz="1200">
                <a:solidFill>
                  <a:srgbClr val="1C4588"/>
                </a:solidFill>
                <a:latin typeface="Mada"/>
                <a:ea typeface="Mada"/>
                <a:cs typeface="Mada"/>
                <a:sym typeface="Mada"/>
              </a:rPr>
              <a:t>Excision and steroid injection.</a:t>
            </a:r>
            <a:endParaRPr sz="1200">
              <a:solidFill>
                <a:srgbClr val="1C4588"/>
              </a:solidFill>
              <a:latin typeface="Mada"/>
              <a:ea typeface="Mada"/>
              <a:cs typeface="Mada"/>
              <a:sym typeface="Mada"/>
            </a:endParaRPr>
          </a:p>
          <a:p>
            <a:pPr indent="-173399" lvl="0" marL="457200" rtl="0" algn="l">
              <a:spcBef>
                <a:spcPts val="0"/>
              </a:spcBef>
              <a:spcAft>
                <a:spcPts val="0"/>
              </a:spcAft>
              <a:buClr>
                <a:srgbClr val="1C4588"/>
              </a:buClr>
              <a:buSzPts val="1200"/>
              <a:buFont typeface="Mada"/>
              <a:buAutoNum type="arabicPeriod"/>
            </a:pPr>
            <a:r>
              <a:rPr lang="en-GB" sz="1200">
                <a:solidFill>
                  <a:srgbClr val="1C4588"/>
                </a:solidFill>
                <a:latin typeface="Mada"/>
                <a:ea typeface="Mada"/>
                <a:cs typeface="Mada"/>
                <a:sym typeface="Mada"/>
              </a:rPr>
              <a:t>Excision and postoperative radiation.</a:t>
            </a:r>
            <a:endParaRPr sz="1200">
              <a:solidFill>
                <a:srgbClr val="1C4588"/>
              </a:solidFill>
              <a:latin typeface="Mada"/>
              <a:ea typeface="Mada"/>
              <a:cs typeface="Mada"/>
              <a:sym typeface="Mada"/>
            </a:endParaRPr>
          </a:p>
          <a:p>
            <a:pPr indent="-173399" lvl="0" marL="457200" rtl="0" algn="l">
              <a:spcBef>
                <a:spcPts val="0"/>
              </a:spcBef>
              <a:spcAft>
                <a:spcPts val="0"/>
              </a:spcAft>
              <a:buClr>
                <a:srgbClr val="1C4588"/>
              </a:buClr>
              <a:buSzPts val="1200"/>
              <a:buFont typeface="Mada"/>
              <a:buAutoNum type="arabicPeriod"/>
            </a:pPr>
            <a:r>
              <a:rPr lang="en-GB" sz="1200">
                <a:solidFill>
                  <a:srgbClr val="1C4588"/>
                </a:solidFill>
                <a:latin typeface="Mada"/>
                <a:ea typeface="Mada"/>
                <a:cs typeface="Mada"/>
                <a:sym typeface="Mada"/>
              </a:rPr>
              <a:t>Laser to reduce redness.</a:t>
            </a:r>
            <a:endParaRPr sz="1200">
              <a:solidFill>
                <a:srgbClr val="1C4588"/>
              </a:solidFill>
              <a:latin typeface="Mada"/>
              <a:ea typeface="Mada"/>
              <a:cs typeface="Mada"/>
              <a:sym typeface="Mada"/>
            </a:endParaRPr>
          </a:p>
          <a:p>
            <a:pPr indent="-173399" lvl="0" marL="457200" rtl="0" algn="l">
              <a:spcBef>
                <a:spcPts val="0"/>
              </a:spcBef>
              <a:spcAft>
                <a:spcPts val="0"/>
              </a:spcAft>
              <a:buClr>
                <a:srgbClr val="1C4588"/>
              </a:buClr>
              <a:buSzPts val="1200"/>
              <a:buFont typeface="Mada"/>
              <a:buAutoNum type="arabicPeriod"/>
            </a:pPr>
            <a:r>
              <a:rPr lang="en-GB" sz="1200">
                <a:solidFill>
                  <a:srgbClr val="1C4588"/>
                </a:solidFill>
                <a:latin typeface="Mada"/>
                <a:ea typeface="Mada"/>
                <a:cs typeface="Mada"/>
                <a:sym typeface="Mada"/>
              </a:rPr>
              <a:t>Massage with palm oil or vitamin E.</a:t>
            </a:r>
            <a:endParaRPr sz="1200">
              <a:solidFill>
                <a:srgbClr val="1C4588"/>
              </a:solidFill>
              <a:latin typeface="Mada"/>
              <a:ea typeface="Mada"/>
              <a:cs typeface="Mada"/>
              <a:sym typeface="Mada"/>
            </a:endParaRPr>
          </a:p>
          <a:p>
            <a:pPr indent="-171450" lvl="0" marL="179999" rtl="0" algn="l">
              <a:spcBef>
                <a:spcPts val="0"/>
              </a:spcBef>
              <a:spcAft>
                <a:spcPts val="0"/>
              </a:spcAft>
              <a:buClr>
                <a:srgbClr val="1C4588"/>
              </a:buClr>
              <a:buSzPts val="1200"/>
              <a:buFont typeface="Mada"/>
              <a:buAutoNum type="arabicParenR"/>
            </a:pPr>
            <a:r>
              <a:rPr b="1" lang="en-GB" sz="1200">
                <a:solidFill>
                  <a:srgbClr val="1C4588"/>
                </a:solidFill>
                <a:latin typeface="Mada"/>
                <a:ea typeface="Mada"/>
                <a:cs typeface="Mada"/>
                <a:sym typeface="Mada"/>
              </a:rPr>
              <a:t>Contracture scar</a:t>
            </a:r>
            <a:endParaRPr b="1" sz="1200">
              <a:solidFill>
                <a:srgbClr val="1C4588"/>
              </a:solidFill>
              <a:latin typeface="Mada"/>
              <a:ea typeface="Mada"/>
              <a:cs typeface="Mada"/>
              <a:sym typeface="Mada"/>
            </a:endParaRPr>
          </a:p>
          <a:p>
            <a:pPr indent="0" lvl="0" marL="179999" rtl="0" algn="l">
              <a:spcBef>
                <a:spcPts val="0"/>
              </a:spcBef>
              <a:spcAft>
                <a:spcPts val="0"/>
              </a:spcAft>
              <a:buNone/>
            </a:pPr>
            <a:r>
              <a:rPr lang="en-GB" sz="1200">
                <a:solidFill>
                  <a:srgbClr val="1C4588"/>
                </a:solidFill>
                <a:latin typeface="Mada"/>
                <a:ea typeface="Mada"/>
                <a:cs typeface="Mada"/>
                <a:sym typeface="Mada"/>
              </a:rPr>
              <a:t>This is when the scar form across a joint or flexion or </a:t>
            </a:r>
            <a:r>
              <a:rPr lang="en-GB" sz="1200">
                <a:solidFill>
                  <a:srgbClr val="1C4588"/>
                </a:solidFill>
                <a:latin typeface="Mada"/>
                <a:ea typeface="Mada"/>
                <a:cs typeface="Mada"/>
                <a:sym typeface="Mada"/>
              </a:rPr>
              <a:t>extension</a:t>
            </a:r>
            <a:r>
              <a:rPr lang="en-GB" sz="1200">
                <a:solidFill>
                  <a:srgbClr val="1C4588"/>
                </a:solidFill>
                <a:latin typeface="Mada"/>
                <a:ea typeface="Mada"/>
                <a:cs typeface="Mada"/>
                <a:sym typeface="Mada"/>
              </a:rPr>
              <a:t> skin creases.</a:t>
            </a:r>
            <a:endParaRPr sz="1200">
              <a:solidFill>
                <a:srgbClr val="1C4588"/>
              </a:solidFill>
              <a:latin typeface="Mada"/>
              <a:ea typeface="Mada"/>
              <a:cs typeface="Mada"/>
              <a:sym typeface="Mada"/>
            </a:endParaRPr>
          </a:p>
          <a:p>
            <a:pPr indent="0" lvl="0" marL="179999" rtl="0" algn="l">
              <a:spcBef>
                <a:spcPts val="0"/>
              </a:spcBef>
              <a:spcAft>
                <a:spcPts val="0"/>
              </a:spcAft>
              <a:buNone/>
            </a:pPr>
            <a:r>
              <a:rPr lang="en-GB" sz="1200">
                <a:solidFill>
                  <a:srgbClr val="1C4588"/>
                </a:solidFill>
                <a:latin typeface="Mada"/>
                <a:ea typeface="Mada"/>
                <a:cs typeface="Mada"/>
                <a:sym typeface="Mada"/>
              </a:rPr>
              <a:t>It may cause restriction of the movement at the joint , flexion or extension deformity. </a:t>
            </a:r>
            <a:r>
              <a:rPr lang="en-GB" sz="1200">
                <a:solidFill>
                  <a:srgbClr val="1C4588"/>
                </a:solidFill>
                <a:latin typeface="Mada"/>
                <a:ea typeface="Mada"/>
                <a:cs typeface="Mada"/>
                <a:sym typeface="Mada"/>
              </a:rPr>
              <a:t>Contracture</a:t>
            </a:r>
            <a:r>
              <a:rPr lang="en-GB" sz="1200">
                <a:solidFill>
                  <a:srgbClr val="1C4588"/>
                </a:solidFill>
                <a:latin typeface="Mada"/>
                <a:ea typeface="Mada"/>
                <a:cs typeface="Mada"/>
                <a:sym typeface="Mada"/>
              </a:rPr>
              <a:t> can be prevented be postoperative splints and intensive physiotherapy. Treatment include multiple Z-plasty or skin graft or flap.</a:t>
            </a:r>
            <a:endParaRPr sz="1200">
              <a:solidFill>
                <a:srgbClr val="1C4588"/>
              </a:solidFill>
              <a:latin typeface="Mada"/>
              <a:ea typeface="Mada"/>
              <a:cs typeface="Mada"/>
              <a:sym typeface="Mada"/>
            </a:endParaRPr>
          </a:p>
        </p:txBody>
      </p:sp>
      <p:cxnSp>
        <p:nvCxnSpPr>
          <p:cNvPr id="1146" name="Google Shape;1146;p33"/>
          <p:cNvCxnSpPr/>
          <p:nvPr/>
        </p:nvCxnSpPr>
        <p:spPr>
          <a:xfrm>
            <a:off x="617200" y="3604100"/>
            <a:ext cx="1518900" cy="0"/>
          </a:xfrm>
          <a:prstGeom prst="straightConnector1">
            <a:avLst/>
          </a:prstGeom>
          <a:noFill/>
          <a:ln cap="flat" cmpd="sng" w="28575">
            <a:solidFill>
              <a:srgbClr val="FFDDD2"/>
            </a:solidFill>
            <a:prstDash val="solid"/>
            <a:round/>
            <a:headEnd len="med" w="med" type="oval"/>
            <a:tailEnd len="med" w="med" type="none"/>
          </a:ln>
        </p:spPr>
      </p:cxnSp>
      <p:sp>
        <p:nvSpPr>
          <p:cNvPr id="1147" name="Google Shape;1147;p33"/>
          <p:cNvSpPr txBox="1"/>
          <p:nvPr/>
        </p:nvSpPr>
        <p:spPr>
          <a:xfrm>
            <a:off x="133000" y="3199838"/>
            <a:ext cx="2003100" cy="267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1200">
                <a:latin typeface="Mada"/>
                <a:ea typeface="Mada"/>
                <a:cs typeface="Mada"/>
                <a:sym typeface="Mada"/>
              </a:rPr>
              <a:t>How can it prevented?</a:t>
            </a:r>
            <a:endParaRPr b="1" sz="1200">
              <a:latin typeface="Mada"/>
              <a:ea typeface="Mada"/>
              <a:cs typeface="Mada"/>
              <a:sym typeface="Mada"/>
            </a:endParaRPr>
          </a:p>
        </p:txBody>
      </p:sp>
      <p:sp>
        <p:nvSpPr>
          <p:cNvPr id="1148" name="Google Shape;1148;p33"/>
          <p:cNvSpPr txBox="1"/>
          <p:nvPr/>
        </p:nvSpPr>
        <p:spPr>
          <a:xfrm>
            <a:off x="498500" y="3581525"/>
            <a:ext cx="3189600" cy="1608600"/>
          </a:xfrm>
          <a:prstGeom prst="rect">
            <a:avLst/>
          </a:prstGeom>
          <a:noFill/>
          <a:ln>
            <a:noFill/>
          </a:ln>
        </p:spPr>
        <p:txBody>
          <a:bodyPr anchorCtr="0" anchor="t" bIns="91425" lIns="91425" spcFirstLastPara="1" rIns="91425" wrap="square" tIns="91425">
            <a:noAutofit/>
          </a:bodyPr>
          <a:lstStyle/>
          <a:p>
            <a:pPr indent="-171450" lvl="0" marL="179999" rtl="0" algn="l">
              <a:spcBef>
                <a:spcPts val="0"/>
              </a:spcBef>
              <a:spcAft>
                <a:spcPts val="0"/>
              </a:spcAft>
              <a:buClr>
                <a:srgbClr val="1C4588"/>
              </a:buClr>
              <a:buSzPts val="1200"/>
              <a:buFont typeface="Mada"/>
              <a:buChar char="●"/>
            </a:pPr>
            <a:r>
              <a:rPr lang="en-GB" sz="1200">
                <a:solidFill>
                  <a:srgbClr val="1C4588"/>
                </a:solidFill>
                <a:latin typeface="Mada"/>
                <a:ea typeface="Mada"/>
                <a:cs typeface="Mada"/>
                <a:sym typeface="Mada"/>
              </a:rPr>
              <a:t>If acute wound managed correctly, most of the abnormalities in scar formation will be prevented. </a:t>
            </a:r>
            <a:endParaRPr sz="1200">
              <a:solidFill>
                <a:srgbClr val="1C4588"/>
              </a:solidFill>
              <a:latin typeface="Mada"/>
              <a:ea typeface="Mada"/>
              <a:cs typeface="Mada"/>
              <a:sym typeface="Mada"/>
            </a:endParaRPr>
          </a:p>
          <a:p>
            <a:pPr indent="0" lvl="0" marL="179999" rtl="0" algn="l">
              <a:spcBef>
                <a:spcPts val="0"/>
              </a:spcBef>
              <a:spcAft>
                <a:spcPts val="0"/>
              </a:spcAft>
              <a:buNone/>
            </a:pPr>
            <a:r>
              <a:t/>
            </a:r>
            <a:endParaRPr sz="1200">
              <a:solidFill>
                <a:srgbClr val="1C4588"/>
              </a:solidFill>
              <a:latin typeface="Mada"/>
              <a:ea typeface="Mada"/>
              <a:cs typeface="Mada"/>
              <a:sym typeface="Mada"/>
            </a:endParaRPr>
          </a:p>
          <a:p>
            <a:pPr indent="-171450" lvl="0" marL="179999" rtl="0" algn="l">
              <a:spcBef>
                <a:spcPts val="0"/>
              </a:spcBef>
              <a:spcAft>
                <a:spcPts val="0"/>
              </a:spcAft>
              <a:buClr>
                <a:srgbClr val="1C4588"/>
              </a:buClr>
              <a:buSzPts val="1200"/>
              <a:buFont typeface="Mada"/>
              <a:buChar char="●"/>
            </a:pPr>
            <a:r>
              <a:rPr lang="en-GB" sz="1200">
                <a:solidFill>
                  <a:srgbClr val="1C4588"/>
                </a:solidFill>
                <a:latin typeface="Mada"/>
                <a:ea typeface="Mada"/>
                <a:cs typeface="Mada"/>
                <a:sym typeface="Mada"/>
              </a:rPr>
              <a:t>Proper scrubbing and cleansing of the wound with the proper alignment of all deep structures and good apposition of the wound edges are important in preventing the formation of an abnormal scar. </a:t>
            </a:r>
            <a:endParaRPr sz="1200">
              <a:solidFill>
                <a:srgbClr val="1C4588"/>
              </a:solidFill>
              <a:latin typeface="Mada"/>
              <a:ea typeface="Mada"/>
              <a:cs typeface="Mada"/>
              <a:sym typeface="Mada"/>
            </a:endParaRPr>
          </a:p>
          <a:p>
            <a:pPr indent="0" lvl="0" marL="179999" rtl="0" algn="l">
              <a:spcBef>
                <a:spcPts val="0"/>
              </a:spcBef>
              <a:spcAft>
                <a:spcPts val="0"/>
              </a:spcAft>
              <a:buNone/>
            </a:pPr>
            <a:r>
              <a:t/>
            </a:r>
            <a:endParaRPr sz="1200">
              <a:solidFill>
                <a:srgbClr val="1C4588"/>
              </a:solidFill>
              <a:latin typeface="Mada"/>
              <a:ea typeface="Mada"/>
              <a:cs typeface="Mada"/>
              <a:sym typeface="Mada"/>
            </a:endParaRPr>
          </a:p>
          <a:p>
            <a:pPr indent="0" lvl="0" marL="179999" rtl="0" algn="l">
              <a:spcBef>
                <a:spcPts val="0"/>
              </a:spcBef>
              <a:spcAft>
                <a:spcPts val="0"/>
              </a:spcAft>
              <a:buNone/>
            </a:pPr>
            <a:r>
              <a:t/>
            </a:r>
            <a:endParaRPr sz="1000">
              <a:latin typeface="Mada"/>
              <a:ea typeface="Mada"/>
              <a:cs typeface="Mada"/>
              <a:sym typeface="Mada"/>
            </a:endParaRPr>
          </a:p>
        </p:txBody>
      </p:sp>
      <p:sp>
        <p:nvSpPr>
          <p:cNvPr id="1149" name="Google Shape;1149;p33"/>
          <p:cNvSpPr txBox="1"/>
          <p:nvPr/>
        </p:nvSpPr>
        <p:spPr>
          <a:xfrm>
            <a:off x="111163" y="7714500"/>
            <a:ext cx="6996900" cy="2253300"/>
          </a:xfrm>
          <a:prstGeom prst="rect">
            <a:avLst/>
          </a:prstGeom>
          <a:noFill/>
          <a:ln cap="flat" cmpd="sng" w="38100">
            <a:solidFill>
              <a:srgbClr val="FFDDD2"/>
            </a:solidFill>
            <a:prstDash val="dash"/>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50" name="Google Shape;1150;p33"/>
          <p:cNvSpPr/>
          <p:nvPr/>
        </p:nvSpPr>
        <p:spPr>
          <a:xfrm>
            <a:off x="592288" y="8796488"/>
            <a:ext cx="3531271" cy="291742"/>
          </a:xfrm>
          <a:custGeom>
            <a:rect b="b" l="l" r="r" t="t"/>
            <a:pathLst>
              <a:path extrusionOk="0" h="15999" w="42683">
                <a:moveTo>
                  <a:pt x="21730" y="2233"/>
                </a:moveTo>
                <a:cubicBezTo>
                  <a:pt x="21780" y="2258"/>
                  <a:pt x="21805" y="2283"/>
                  <a:pt x="21830" y="2308"/>
                </a:cubicBezTo>
                <a:cubicBezTo>
                  <a:pt x="21780" y="2283"/>
                  <a:pt x="21730" y="2258"/>
                  <a:pt x="21680" y="2258"/>
                </a:cubicBezTo>
                <a:cubicBezTo>
                  <a:pt x="21705" y="2233"/>
                  <a:pt x="21730" y="2233"/>
                  <a:pt x="21730" y="2233"/>
                </a:cubicBezTo>
                <a:close/>
                <a:moveTo>
                  <a:pt x="18597" y="3662"/>
                </a:moveTo>
                <a:cubicBezTo>
                  <a:pt x="18622" y="3662"/>
                  <a:pt x="18597" y="3687"/>
                  <a:pt x="18597" y="3687"/>
                </a:cubicBezTo>
                <a:lnTo>
                  <a:pt x="18572" y="3687"/>
                </a:lnTo>
                <a:cubicBezTo>
                  <a:pt x="18597" y="3687"/>
                  <a:pt x="18597" y="3662"/>
                  <a:pt x="18597" y="3662"/>
                </a:cubicBezTo>
                <a:close/>
                <a:moveTo>
                  <a:pt x="36567" y="3887"/>
                </a:moveTo>
                <a:lnTo>
                  <a:pt x="36567" y="3887"/>
                </a:lnTo>
                <a:cubicBezTo>
                  <a:pt x="36476" y="3924"/>
                  <a:pt x="36397" y="3947"/>
                  <a:pt x="36323" y="3947"/>
                </a:cubicBezTo>
                <a:cubicBezTo>
                  <a:pt x="36295" y="3947"/>
                  <a:pt x="36268" y="3944"/>
                  <a:pt x="36241" y="3937"/>
                </a:cubicBezTo>
                <a:cubicBezTo>
                  <a:pt x="36367" y="3937"/>
                  <a:pt x="36467" y="3912"/>
                  <a:pt x="36567" y="3887"/>
                </a:cubicBezTo>
                <a:close/>
                <a:moveTo>
                  <a:pt x="5439" y="6293"/>
                </a:moveTo>
                <a:cubicBezTo>
                  <a:pt x="5439" y="6293"/>
                  <a:pt x="5439" y="6318"/>
                  <a:pt x="5414" y="6318"/>
                </a:cubicBezTo>
                <a:cubicBezTo>
                  <a:pt x="5414" y="6318"/>
                  <a:pt x="5414" y="6293"/>
                  <a:pt x="5414" y="6293"/>
                </a:cubicBezTo>
                <a:close/>
                <a:moveTo>
                  <a:pt x="23172" y="7054"/>
                </a:moveTo>
                <a:cubicBezTo>
                  <a:pt x="23191" y="7054"/>
                  <a:pt x="23212" y="7059"/>
                  <a:pt x="23234" y="7070"/>
                </a:cubicBezTo>
                <a:cubicBezTo>
                  <a:pt x="23309" y="7095"/>
                  <a:pt x="23384" y="7120"/>
                  <a:pt x="23459" y="7120"/>
                </a:cubicBezTo>
                <a:cubicBezTo>
                  <a:pt x="23334" y="7196"/>
                  <a:pt x="23209" y="7271"/>
                  <a:pt x="23083" y="7396"/>
                </a:cubicBezTo>
                <a:cubicBezTo>
                  <a:pt x="23083" y="7346"/>
                  <a:pt x="23083" y="7271"/>
                  <a:pt x="23083" y="7196"/>
                </a:cubicBezTo>
                <a:cubicBezTo>
                  <a:pt x="23064" y="7117"/>
                  <a:pt x="23105" y="7054"/>
                  <a:pt x="23172" y="7054"/>
                </a:cubicBezTo>
                <a:close/>
                <a:moveTo>
                  <a:pt x="5615" y="8624"/>
                </a:moveTo>
                <a:cubicBezTo>
                  <a:pt x="5690" y="8674"/>
                  <a:pt x="5740" y="8699"/>
                  <a:pt x="5690" y="8749"/>
                </a:cubicBezTo>
                <a:cubicBezTo>
                  <a:pt x="5665" y="8724"/>
                  <a:pt x="5640" y="8674"/>
                  <a:pt x="5615" y="8624"/>
                </a:cubicBezTo>
                <a:close/>
                <a:moveTo>
                  <a:pt x="23159" y="9201"/>
                </a:moveTo>
                <a:cubicBezTo>
                  <a:pt x="23159" y="9201"/>
                  <a:pt x="23134" y="9226"/>
                  <a:pt x="23134" y="9226"/>
                </a:cubicBezTo>
                <a:cubicBezTo>
                  <a:pt x="23134" y="9226"/>
                  <a:pt x="23109" y="9201"/>
                  <a:pt x="23109" y="9201"/>
                </a:cubicBezTo>
                <a:close/>
                <a:moveTo>
                  <a:pt x="39700" y="9226"/>
                </a:moveTo>
                <a:cubicBezTo>
                  <a:pt x="39700" y="9251"/>
                  <a:pt x="39700" y="9276"/>
                  <a:pt x="39675" y="9301"/>
                </a:cubicBezTo>
                <a:cubicBezTo>
                  <a:pt x="39675" y="9276"/>
                  <a:pt x="39700" y="9251"/>
                  <a:pt x="39700" y="9226"/>
                </a:cubicBezTo>
                <a:close/>
                <a:moveTo>
                  <a:pt x="16016" y="9401"/>
                </a:moveTo>
                <a:cubicBezTo>
                  <a:pt x="15991" y="9401"/>
                  <a:pt x="15991" y="9426"/>
                  <a:pt x="15991" y="9426"/>
                </a:cubicBezTo>
                <a:cubicBezTo>
                  <a:pt x="15991" y="9401"/>
                  <a:pt x="15991" y="9401"/>
                  <a:pt x="15991" y="9401"/>
                </a:cubicBezTo>
                <a:close/>
                <a:moveTo>
                  <a:pt x="36868" y="11231"/>
                </a:moveTo>
                <a:cubicBezTo>
                  <a:pt x="36868" y="11231"/>
                  <a:pt x="36868" y="11256"/>
                  <a:pt x="36843" y="11256"/>
                </a:cubicBezTo>
                <a:cubicBezTo>
                  <a:pt x="36843" y="11256"/>
                  <a:pt x="36843" y="11231"/>
                  <a:pt x="36843" y="11231"/>
                </a:cubicBezTo>
                <a:close/>
                <a:moveTo>
                  <a:pt x="1956" y="11256"/>
                </a:moveTo>
                <a:cubicBezTo>
                  <a:pt x="1956" y="11281"/>
                  <a:pt x="1956" y="11331"/>
                  <a:pt x="1930" y="11356"/>
                </a:cubicBezTo>
                <a:cubicBezTo>
                  <a:pt x="1930" y="11306"/>
                  <a:pt x="1930" y="11281"/>
                  <a:pt x="1956" y="11256"/>
                </a:cubicBezTo>
                <a:close/>
                <a:moveTo>
                  <a:pt x="26617" y="11481"/>
                </a:moveTo>
                <a:cubicBezTo>
                  <a:pt x="26667" y="11481"/>
                  <a:pt x="26667" y="11531"/>
                  <a:pt x="26667" y="11582"/>
                </a:cubicBezTo>
                <a:cubicBezTo>
                  <a:pt x="26642" y="11607"/>
                  <a:pt x="26642" y="11632"/>
                  <a:pt x="26617" y="11657"/>
                </a:cubicBezTo>
                <a:cubicBezTo>
                  <a:pt x="26617" y="11590"/>
                  <a:pt x="26617" y="11543"/>
                  <a:pt x="26617" y="11481"/>
                </a:cubicBezTo>
                <a:close/>
                <a:moveTo>
                  <a:pt x="11003" y="11882"/>
                </a:moveTo>
                <a:cubicBezTo>
                  <a:pt x="11003" y="11882"/>
                  <a:pt x="11003" y="11882"/>
                  <a:pt x="10978" y="11907"/>
                </a:cubicBezTo>
                <a:cubicBezTo>
                  <a:pt x="10978" y="11882"/>
                  <a:pt x="10978" y="11882"/>
                  <a:pt x="10978" y="11882"/>
                </a:cubicBezTo>
                <a:close/>
                <a:moveTo>
                  <a:pt x="30721" y="12446"/>
                </a:moveTo>
                <a:cubicBezTo>
                  <a:pt x="30753" y="12446"/>
                  <a:pt x="30778" y="12459"/>
                  <a:pt x="30803" y="12484"/>
                </a:cubicBezTo>
                <a:cubicBezTo>
                  <a:pt x="30753" y="12559"/>
                  <a:pt x="30677" y="12659"/>
                  <a:pt x="30602" y="12759"/>
                </a:cubicBezTo>
                <a:cubicBezTo>
                  <a:pt x="30527" y="12684"/>
                  <a:pt x="30427" y="12609"/>
                  <a:pt x="30602" y="12484"/>
                </a:cubicBezTo>
                <a:cubicBezTo>
                  <a:pt x="30652" y="12459"/>
                  <a:pt x="30690" y="12446"/>
                  <a:pt x="30721" y="12446"/>
                </a:cubicBezTo>
                <a:close/>
                <a:moveTo>
                  <a:pt x="9374" y="12785"/>
                </a:moveTo>
                <a:cubicBezTo>
                  <a:pt x="9365" y="12794"/>
                  <a:pt x="9359" y="12803"/>
                  <a:pt x="9355" y="12811"/>
                </a:cubicBezTo>
                <a:lnTo>
                  <a:pt x="9355" y="12811"/>
                </a:lnTo>
                <a:cubicBezTo>
                  <a:pt x="9359" y="12810"/>
                  <a:pt x="9365" y="12810"/>
                  <a:pt x="9374" y="12810"/>
                </a:cubicBezTo>
                <a:cubicBezTo>
                  <a:pt x="9349" y="12810"/>
                  <a:pt x="9349" y="12834"/>
                  <a:pt x="9349" y="12835"/>
                </a:cubicBezTo>
                <a:lnTo>
                  <a:pt x="9349" y="12835"/>
                </a:lnTo>
                <a:cubicBezTo>
                  <a:pt x="9349" y="12834"/>
                  <a:pt x="9349" y="12824"/>
                  <a:pt x="9355" y="12811"/>
                </a:cubicBezTo>
                <a:lnTo>
                  <a:pt x="9355" y="12811"/>
                </a:lnTo>
                <a:cubicBezTo>
                  <a:pt x="9349" y="12813"/>
                  <a:pt x="9349" y="12819"/>
                  <a:pt x="9349" y="12835"/>
                </a:cubicBezTo>
                <a:cubicBezTo>
                  <a:pt x="9349" y="12810"/>
                  <a:pt x="9349" y="12810"/>
                  <a:pt x="9349" y="12785"/>
                </a:cubicBezTo>
                <a:close/>
                <a:moveTo>
                  <a:pt x="22808" y="12910"/>
                </a:moveTo>
                <a:cubicBezTo>
                  <a:pt x="22808" y="12910"/>
                  <a:pt x="22808" y="12935"/>
                  <a:pt x="22808" y="12935"/>
                </a:cubicBezTo>
                <a:cubicBezTo>
                  <a:pt x="22808" y="12935"/>
                  <a:pt x="22808" y="12910"/>
                  <a:pt x="22783" y="12910"/>
                </a:cubicBezTo>
                <a:close/>
                <a:moveTo>
                  <a:pt x="23058" y="13035"/>
                </a:moveTo>
                <a:cubicBezTo>
                  <a:pt x="23058" y="13035"/>
                  <a:pt x="23058" y="13060"/>
                  <a:pt x="23083" y="13060"/>
                </a:cubicBezTo>
                <a:lnTo>
                  <a:pt x="22983" y="13060"/>
                </a:lnTo>
                <a:cubicBezTo>
                  <a:pt x="23008" y="13060"/>
                  <a:pt x="23033" y="13035"/>
                  <a:pt x="23058" y="13035"/>
                </a:cubicBezTo>
                <a:close/>
                <a:moveTo>
                  <a:pt x="25383" y="1"/>
                </a:moveTo>
                <a:cubicBezTo>
                  <a:pt x="25327" y="1"/>
                  <a:pt x="25270" y="3"/>
                  <a:pt x="25214" y="3"/>
                </a:cubicBezTo>
                <a:lnTo>
                  <a:pt x="20377" y="3"/>
                </a:lnTo>
                <a:cubicBezTo>
                  <a:pt x="20352" y="53"/>
                  <a:pt x="20327" y="78"/>
                  <a:pt x="20352" y="103"/>
                </a:cubicBezTo>
                <a:lnTo>
                  <a:pt x="20302" y="103"/>
                </a:lnTo>
                <a:cubicBezTo>
                  <a:pt x="20201" y="128"/>
                  <a:pt x="20101" y="128"/>
                  <a:pt x="19976" y="128"/>
                </a:cubicBezTo>
                <a:cubicBezTo>
                  <a:pt x="19951" y="103"/>
                  <a:pt x="19850" y="78"/>
                  <a:pt x="19775" y="53"/>
                </a:cubicBezTo>
                <a:cubicBezTo>
                  <a:pt x="19662" y="59"/>
                  <a:pt x="19550" y="60"/>
                  <a:pt x="19437" y="60"/>
                </a:cubicBezTo>
                <a:cubicBezTo>
                  <a:pt x="19324" y="60"/>
                  <a:pt x="19211" y="59"/>
                  <a:pt x="19098" y="59"/>
                </a:cubicBezTo>
                <a:cubicBezTo>
                  <a:pt x="18873" y="59"/>
                  <a:pt x="18647" y="65"/>
                  <a:pt x="18422" y="103"/>
                </a:cubicBezTo>
                <a:cubicBezTo>
                  <a:pt x="17946" y="128"/>
                  <a:pt x="17494" y="128"/>
                  <a:pt x="17018" y="128"/>
                </a:cubicBezTo>
                <a:cubicBezTo>
                  <a:pt x="16913" y="185"/>
                  <a:pt x="16802" y="199"/>
                  <a:pt x="16690" y="199"/>
                </a:cubicBezTo>
                <a:cubicBezTo>
                  <a:pt x="16567" y="199"/>
                  <a:pt x="16442" y="182"/>
                  <a:pt x="16319" y="182"/>
                </a:cubicBezTo>
                <a:cubicBezTo>
                  <a:pt x="16207" y="182"/>
                  <a:pt x="16096" y="196"/>
                  <a:pt x="15991" y="253"/>
                </a:cubicBezTo>
                <a:cubicBezTo>
                  <a:pt x="15961" y="224"/>
                  <a:pt x="15932" y="212"/>
                  <a:pt x="15903" y="212"/>
                </a:cubicBezTo>
                <a:cubicBezTo>
                  <a:pt x="15882" y="212"/>
                  <a:pt x="15861" y="218"/>
                  <a:pt x="15840" y="228"/>
                </a:cubicBezTo>
                <a:cubicBezTo>
                  <a:pt x="15565" y="253"/>
                  <a:pt x="15264" y="253"/>
                  <a:pt x="14988" y="278"/>
                </a:cubicBezTo>
                <a:cubicBezTo>
                  <a:pt x="14896" y="312"/>
                  <a:pt x="14804" y="320"/>
                  <a:pt x="14712" y="320"/>
                </a:cubicBezTo>
                <a:cubicBezTo>
                  <a:pt x="14621" y="320"/>
                  <a:pt x="14529" y="312"/>
                  <a:pt x="14437" y="312"/>
                </a:cubicBezTo>
                <a:cubicBezTo>
                  <a:pt x="14345" y="312"/>
                  <a:pt x="14253" y="320"/>
                  <a:pt x="14161" y="353"/>
                </a:cubicBezTo>
                <a:cubicBezTo>
                  <a:pt x="13910" y="378"/>
                  <a:pt x="13685" y="378"/>
                  <a:pt x="13434" y="404"/>
                </a:cubicBezTo>
                <a:cubicBezTo>
                  <a:pt x="13322" y="454"/>
                  <a:pt x="13202" y="454"/>
                  <a:pt x="13083" y="454"/>
                </a:cubicBezTo>
                <a:cubicBezTo>
                  <a:pt x="12964" y="454"/>
                  <a:pt x="12845" y="454"/>
                  <a:pt x="12733" y="504"/>
                </a:cubicBezTo>
                <a:cubicBezTo>
                  <a:pt x="12582" y="504"/>
                  <a:pt x="12407" y="504"/>
                  <a:pt x="12256" y="529"/>
                </a:cubicBezTo>
                <a:cubicBezTo>
                  <a:pt x="12164" y="580"/>
                  <a:pt x="12072" y="589"/>
                  <a:pt x="11980" y="589"/>
                </a:cubicBezTo>
                <a:cubicBezTo>
                  <a:pt x="11927" y="589"/>
                  <a:pt x="11874" y="586"/>
                  <a:pt x="11821" y="586"/>
                </a:cubicBezTo>
                <a:cubicBezTo>
                  <a:pt x="11740" y="586"/>
                  <a:pt x="11660" y="593"/>
                  <a:pt x="11580" y="629"/>
                </a:cubicBezTo>
                <a:cubicBezTo>
                  <a:pt x="10728" y="729"/>
                  <a:pt x="9900" y="905"/>
                  <a:pt x="9023" y="905"/>
                </a:cubicBezTo>
                <a:cubicBezTo>
                  <a:pt x="8948" y="967"/>
                  <a:pt x="8854" y="967"/>
                  <a:pt x="8763" y="967"/>
                </a:cubicBezTo>
                <a:cubicBezTo>
                  <a:pt x="8672" y="967"/>
                  <a:pt x="8585" y="967"/>
                  <a:pt x="8522" y="1030"/>
                </a:cubicBezTo>
                <a:lnTo>
                  <a:pt x="8497" y="1030"/>
                </a:lnTo>
                <a:cubicBezTo>
                  <a:pt x="8482" y="1001"/>
                  <a:pt x="8459" y="989"/>
                  <a:pt x="8427" y="989"/>
                </a:cubicBezTo>
                <a:cubicBezTo>
                  <a:pt x="8405" y="989"/>
                  <a:pt x="8378" y="995"/>
                  <a:pt x="8347" y="1005"/>
                </a:cubicBezTo>
                <a:cubicBezTo>
                  <a:pt x="8196" y="1030"/>
                  <a:pt x="8021" y="1030"/>
                  <a:pt x="7870" y="1055"/>
                </a:cubicBezTo>
                <a:cubicBezTo>
                  <a:pt x="7820" y="1055"/>
                  <a:pt x="7795" y="1080"/>
                  <a:pt x="7795" y="1155"/>
                </a:cubicBezTo>
                <a:cubicBezTo>
                  <a:pt x="7685" y="1114"/>
                  <a:pt x="7574" y="1095"/>
                  <a:pt x="7464" y="1095"/>
                </a:cubicBezTo>
                <a:cubicBezTo>
                  <a:pt x="7374" y="1095"/>
                  <a:pt x="7284" y="1108"/>
                  <a:pt x="7194" y="1130"/>
                </a:cubicBezTo>
                <a:cubicBezTo>
                  <a:pt x="6442" y="1155"/>
                  <a:pt x="5690" y="1155"/>
                  <a:pt x="4913" y="1155"/>
                </a:cubicBezTo>
                <a:cubicBezTo>
                  <a:pt x="4537" y="1180"/>
                  <a:pt x="4537" y="1180"/>
                  <a:pt x="4637" y="1556"/>
                </a:cubicBezTo>
                <a:cubicBezTo>
                  <a:pt x="4550" y="1669"/>
                  <a:pt x="4443" y="1694"/>
                  <a:pt x="4330" y="1694"/>
                </a:cubicBezTo>
                <a:cubicBezTo>
                  <a:pt x="4240" y="1694"/>
                  <a:pt x="4146" y="1678"/>
                  <a:pt x="4054" y="1678"/>
                </a:cubicBezTo>
                <a:cubicBezTo>
                  <a:pt x="4031" y="1678"/>
                  <a:pt x="4008" y="1679"/>
                  <a:pt x="3986" y="1682"/>
                </a:cubicBezTo>
                <a:cubicBezTo>
                  <a:pt x="3915" y="1692"/>
                  <a:pt x="3844" y="1695"/>
                  <a:pt x="3773" y="1695"/>
                </a:cubicBezTo>
                <a:cubicBezTo>
                  <a:pt x="3665" y="1695"/>
                  <a:pt x="3557" y="1688"/>
                  <a:pt x="3450" y="1688"/>
                </a:cubicBezTo>
                <a:cubicBezTo>
                  <a:pt x="3271" y="1688"/>
                  <a:pt x="3096" y="1707"/>
                  <a:pt x="2933" y="1807"/>
                </a:cubicBezTo>
                <a:cubicBezTo>
                  <a:pt x="2816" y="1807"/>
                  <a:pt x="2699" y="1796"/>
                  <a:pt x="2590" y="1796"/>
                </a:cubicBezTo>
                <a:cubicBezTo>
                  <a:pt x="2535" y="1796"/>
                  <a:pt x="2482" y="1799"/>
                  <a:pt x="2432" y="1807"/>
                </a:cubicBezTo>
                <a:cubicBezTo>
                  <a:pt x="1179" y="2058"/>
                  <a:pt x="552" y="2033"/>
                  <a:pt x="326" y="3486"/>
                </a:cubicBezTo>
                <a:cubicBezTo>
                  <a:pt x="201" y="4063"/>
                  <a:pt x="377" y="4639"/>
                  <a:pt x="226" y="5216"/>
                </a:cubicBezTo>
                <a:lnTo>
                  <a:pt x="201" y="5541"/>
                </a:lnTo>
                <a:cubicBezTo>
                  <a:pt x="101" y="5767"/>
                  <a:pt x="226" y="6018"/>
                  <a:pt x="101" y="6218"/>
                </a:cubicBezTo>
                <a:cubicBezTo>
                  <a:pt x="101" y="6343"/>
                  <a:pt x="76" y="6469"/>
                  <a:pt x="76" y="6594"/>
                </a:cubicBezTo>
                <a:cubicBezTo>
                  <a:pt x="1" y="7045"/>
                  <a:pt x="1" y="7521"/>
                  <a:pt x="76" y="7998"/>
                </a:cubicBezTo>
                <a:cubicBezTo>
                  <a:pt x="76" y="8148"/>
                  <a:pt x="101" y="8298"/>
                  <a:pt x="101" y="8474"/>
                </a:cubicBezTo>
                <a:cubicBezTo>
                  <a:pt x="226" y="8724"/>
                  <a:pt x="76" y="9025"/>
                  <a:pt x="201" y="9276"/>
                </a:cubicBezTo>
                <a:cubicBezTo>
                  <a:pt x="502" y="10704"/>
                  <a:pt x="828" y="12083"/>
                  <a:pt x="1354" y="13436"/>
                </a:cubicBezTo>
                <a:cubicBezTo>
                  <a:pt x="1680" y="14263"/>
                  <a:pt x="2281" y="14765"/>
                  <a:pt x="3184" y="14840"/>
                </a:cubicBezTo>
                <a:cubicBezTo>
                  <a:pt x="3296" y="14902"/>
                  <a:pt x="3415" y="14902"/>
                  <a:pt x="3534" y="14902"/>
                </a:cubicBezTo>
                <a:cubicBezTo>
                  <a:pt x="3654" y="14902"/>
                  <a:pt x="3773" y="14902"/>
                  <a:pt x="3885" y="14965"/>
                </a:cubicBezTo>
                <a:lnTo>
                  <a:pt x="4086" y="14965"/>
                </a:lnTo>
                <a:cubicBezTo>
                  <a:pt x="4249" y="15019"/>
                  <a:pt x="4412" y="15031"/>
                  <a:pt x="4574" y="15031"/>
                </a:cubicBezTo>
                <a:cubicBezTo>
                  <a:pt x="4698" y="15031"/>
                  <a:pt x="4821" y="15024"/>
                  <a:pt x="4944" y="15024"/>
                </a:cubicBezTo>
                <a:cubicBezTo>
                  <a:pt x="5103" y="15024"/>
                  <a:pt x="5260" y="15036"/>
                  <a:pt x="5414" y="15090"/>
                </a:cubicBezTo>
                <a:cubicBezTo>
                  <a:pt x="5615" y="15090"/>
                  <a:pt x="5815" y="15090"/>
                  <a:pt x="6016" y="15115"/>
                </a:cubicBezTo>
                <a:cubicBezTo>
                  <a:pt x="6041" y="15166"/>
                  <a:pt x="6041" y="15191"/>
                  <a:pt x="6041" y="15241"/>
                </a:cubicBezTo>
                <a:cubicBezTo>
                  <a:pt x="5765" y="15391"/>
                  <a:pt x="5815" y="15617"/>
                  <a:pt x="5890" y="15867"/>
                </a:cubicBezTo>
                <a:cubicBezTo>
                  <a:pt x="6038" y="15972"/>
                  <a:pt x="6194" y="15998"/>
                  <a:pt x="6353" y="15998"/>
                </a:cubicBezTo>
                <a:cubicBezTo>
                  <a:pt x="6506" y="15998"/>
                  <a:pt x="6661" y="15975"/>
                  <a:pt x="6815" y="15975"/>
                </a:cubicBezTo>
                <a:cubicBezTo>
                  <a:pt x="6883" y="15975"/>
                  <a:pt x="6951" y="15979"/>
                  <a:pt x="7018" y="15993"/>
                </a:cubicBezTo>
                <a:cubicBezTo>
                  <a:pt x="7110" y="15941"/>
                  <a:pt x="7207" y="15932"/>
                  <a:pt x="7302" y="15932"/>
                </a:cubicBezTo>
                <a:cubicBezTo>
                  <a:pt x="7357" y="15932"/>
                  <a:pt x="7412" y="15935"/>
                  <a:pt x="7465" y="15935"/>
                </a:cubicBezTo>
                <a:cubicBezTo>
                  <a:pt x="7546" y="15935"/>
                  <a:pt x="7624" y="15928"/>
                  <a:pt x="7695" y="15892"/>
                </a:cubicBezTo>
                <a:cubicBezTo>
                  <a:pt x="7895" y="15867"/>
                  <a:pt x="8096" y="15867"/>
                  <a:pt x="8296" y="15867"/>
                </a:cubicBezTo>
                <a:cubicBezTo>
                  <a:pt x="8422" y="15805"/>
                  <a:pt x="8547" y="15798"/>
                  <a:pt x="8672" y="15798"/>
                </a:cubicBezTo>
                <a:cubicBezTo>
                  <a:pt x="8704" y="15798"/>
                  <a:pt x="8735" y="15799"/>
                  <a:pt x="8766" y="15799"/>
                </a:cubicBezTo>
                <a:cubicBezTo>
                  <a:pt x="8860" y="15799"/>
                  <a:pt x="8954" y="15795"/>
                  <a:pt x="9048" y="15767"/>
                </a:cubicBezTo>
                <a:cubicBezTo>
                  <a:pt x="9069" y="15788"/>
                  <a:pt x="9095" y="15796"/>
                  <a:pt x="9123" y="15796"/>
                </a:cubicBezTo>
                <a:cubicBezTo>
                  <a:pt x="9162" y="15796"/>
                  <a:pt x="9205" y="15781"/>
                  <a:pt x="9249" y="15767"/>
                </a:cubicBezTo>
                <a:cubicBezTo>
                  <a:pt x="9750" y="15742"/>
                  <a:pt x="10251" y="15742"/>
                  <a:pt x="10778" y="15717"/>
                </a:cubicBezTo>
                <a:cubicBezTo>
                  <a:pt x="10803" y="15717"/>
                  <a:pt x="10828" y="15692"/>
                  <a:pt x="10828" y="15667"/>
                </a:cubicBezTo>
                <a:cubicBezTo>
                  <a:pt x="10878" y="15667"/>
                  <a:pt x="10928" y="15673"/>
                  <a:pt x="10978" y="15673"/>
                </a:cubicBezTo>
                <a:cubicBezTo>
                  <a:pt x="11028" y="15673"/>
                  <a:pt x="11078" y="15667"/>
                  <a:pt x="11129" y="15642"/>
                </a:cubicBezTo>
                <a:cubicBezTo>
                  <a:pt x="11179" y="15642"/>
                  <a:pt x="11204" y="15642"/>
                  <a:pt x="11229" y="15667"/>
                </a:cubicBezTo>
                <a:cubicBezTo>
                  <a:pt x="11372" y="15667"/>
                  <a:pt x="11515" y="15683"/>
                  <a:pt x="11654" y="15683"/>
                </a:cubicBezTo>
                <a:cubicBezTo>
                  <a:pt x="11758" y="15683"/>
                  <a:pt x="11859" y="15674"/>
                  <a:pt x="11956" y="15642"/>
                </a:cubicBezTo>
                <a:cubicBezTo>
                  <a:pt x="12332" y="15617"/>
                  <a:pt x="12707" y="15617"/>
                  <a:pt x="13083" y="15592"/>
                </a:cubicBezTo>
                <a:cubicBezTo>
                  <a:pt x="13174" y="15551"/>
                  <a:pt x="13268" y="15543"/>
                  <a:pt x="13361" y="15543"/>
                </a:cubicBezTo>
                <a:cubicBezTo>
                  <a:pt x="13424" y="15543"/>
                  <a:pt x="13486" y="15547"/>
                  <a:pt x="13546" y="15547"/>
                </a:cubicBezTo>
                <a:cubicBezTo>
                  <a:pt x="13621" y="15547"/>
                  <a:pt x="13693" y="15541"/>
                  <a:pt x="13760" y="15516"/>
                </a:cubicBezTo>
                <a:cubicBezTo>
                  <a:pt x="14462" y="15441"/>
                  <a:pt x="15139" y="15391"/>
                  <a:pt x="15840" y="15341"/>
                </a:cubicBezTo>
                <a:lnTo>
                  <a:pt x="20828" y="15341"/>
                </a:lnTo>
                <a:cubicBezTo>
                  <a:pt x="21114" y="15289"/>
                  <a:pt x="21400" y="15276"/>
                  <a:pt x="21685" y="15276"/>
                </a:cubicBezTo>
                <a:cubicBezTo>
                  <a:pt x="21974" y="15276"/>
                  <a:pt x="22262" y="15289"/>
                  <a:pt x="22551" y="15289"/>
                </a:cubicBezTo>
                <a:cubicBezTo>
                  <a:pt x="22803" y="15289"/>
                  <a:pt x="23056" y="15279"/>
                  <a:pt x="23309" y="15241"/>
                </a:cubicBezTo>
                <a:cubicBezTo>
                  <a:pt x="23484" y="15241"/>
                  <a:pt x="23660" y="15216"/>
                  <a:pt x="23810" y="15216"/>
                </a:cubicBezTo>
                <a:cubicBezTo>
                  <a:pt x="23964" y="15161"/>
                  <a:pt x="24112" y="15149"/>
                  <a:pt x="24260" y="15149"/>
                </a:cubicBezTo>
                <a:cubicBezTo>
                  <a:pt x="24370" y="15149"/>
                  <a:pt x="24481" y="15156"/>
                  <a:pt x="24592" y="15156"/>
                </a:cubicBezTo>
                <a:cubicBezTo>
                  <a:pt x="24673" y="15156"/>
                  <a:pt x="24755" y="15152"/>
                  <a:pt x="24838" y="15140"/>
                </a:cubicBezTo>
                <a:cubicBezTo>
                  <a:pt x="24888" y="15140"/>
                  <a:pt x="24963" y="15115"/>
                  <a:pt x="25013" y="15090"/>
                </a:cubicBezTo>
                <a:cubicBezTo>
                  <a:pt x="25114" y="15115"/>
                  <a:pt x="25189" y="15115"/>
                  <a:pt x="25264" y="15115"/>
                </a:cubicBezTo>
                <a:cubicBezTo>
                  <a:pt x="25464" y="15115"/>
                  <a:pt x="25665" y="15090"/>
                  <a:pt x="25865" y="15090"/>
                </a:cubicBezTo>
                <a:cubicBezTo>
                  <a:pt x="25891" y="15065"/>
                  <a:pt x="25891" y="15040"/>
                  <a:pt x="25916" y="15015"/>
                </a:cubicBezTo>
                <a:lnTo>
                  <a:pt x="26016" y="15015"/>
                </a:lnTo>
                <a:cubicBezTo>
                  <a:pt x="26016" y="14990"/>
                  <a:pt x="26016" y="14990"/>
                  <a:pt x="26041" y="14965"/>
                </a:cubicBezTo>
                <a:cubicBezTo>
                  <a:pt x="26242" y="15019"/>
                  <a:pt x="26444" y="15044"/>
                  <a:pt x="26649" y="15044"/>
                </a:cubicBezTo>
                <a:cubicBezTo>
                  <a:pt x="26827" y="15044"/>
                  <a:pt x="27008" y="15025"/>
                  <a:pt x="27194" y="14990"/>
                </a:cubicBezTo>
                <a:cubicBezTo>
                  <a:pt x="27294" y="14965"/>
                  <a:pt x="27419" y="14965"/>
                  <a:pt x="27545" y="14965"/>
                </a:cubicBezTo>
                <a:cubicBezTo>
                  <a:pt x="27642" y="14907"/>
                  <a:pt x="27747" y="14894"/>
                  <a:pt x="27853" y="14894"/>
                </a:cubicBezTo>
                <a:cubicBezTo>
                  <a:pt x="27940" y="14894"/>
                  <a:pt x="28027" y="14902"/>
                  <a:pt x="28113" y="14902"/>
                </a:cubicBezTo>
                <a:cubicBezTo>
                  <a:pt x="28193" y="14902"/>
                  <a:pt x="28272" y="14895"/>
                  <a:pt x="28347" y="14865"/>
                </a:cubicBezTo>
                <a:cubicBezTo>
                  <a:pt x="29048" y="14714"/>
                  <a:pt x="29725" y="14589"/>
                  <a:pt x="30427" y="14464"/>
                </a:cubicBezTo>
                <a:cubicBezTo>
                  <a:pt x="30728" y="14414"/>
                  <a:pt x="31053" y="14364"/>
                  <a:pt x="31354" y="14288"/>
                </a:cubicBezTo>
                <a:cubicBezTo>
                  <a:pt x="31855" y="14213"/>
                  <a:pt x="32382" y="14113"/>
                  <a:pt x="32858" y="13862"/>
                </a:cubicBezTo>
                <a:cubicBezTo>
                  <a:pt x="34086" y="13587"/>
                  <a:pt x="35289" y="13186"/>
                  <a:pt x="36492" y="12785"/>
                </a:cubicBezTo>
                <a:cubicBezTo>
                  <a:pt x="37069" y="12559"/>
                  <a:pt x="37645" y="12333"/>
                  <a:pt x="38221" y="12108"/>
                </a:cubicBezTo>
                <a:cubicBezTo>
                  <a:pt x="38622" y="11957"/>
                  <a:pt x="38873" y="11707"/>
                  <a:pt x="38647" y="11256"/>
                </a:cubicBezTo>
                <a:cubicBezTo>
                  <a:pt x="38698" y="11181"/>
                  <a:pt x="38748" y="11130"/>
                  <a:pt x="38798" y="11080"/>
                </a:cubicBezTo>
                <a:cubicBezTo>
                  <a:pt x="38859" y="11029"/>
                  <a:pt x="38929" y="11020"/>
                  <a:pt x="39000" y="11020"/>
                </a:cubicBezTo>
                <a:cubicBezTo>
                  <a:pt x="39042" y="11020"/>
                  <a:pt x="39083" y="11023"/>
                  <a:pt x="39124" y="11023"/>
                </a:cubicBezTo>
                <a:cubicBezTo>
                  <a:pt x="39186" y="11023"/>
                  <a:pt x="39246" y="11016"/>
                  <a:pt x="39299" y="10980"/>
                </a:cubicBezTo>
                <a:cubicBezTo>
                  <a:pt x="39349" y="11005"/>
                  <a:pt x="39393" y="11018"/>
                  <a:pt x="39437" y="11018"/>
                </a:cubicBezTo>
                <a:cubicBezTo>
                  <a:pt x="39481" y="11018"/>
                  <a:pt x="39525" y="11005"/>
                  <a:pt x="39575" y="10980"/>
                </a:cubicBezTo>
                <a:cubicBezTo>
                  <a:pt x="40477" y="10880"/>
                  <a:pt x="41379" y="10754"/>
                  <a:pt x="42156" y="10178"/>
                </a:cubicBezTo>
                <a:cubicBezTo>
                  <a:pt x="42683" y="9526"/>
                  <a:pt x="42658" y="9426"/>
                  <a:pt x="42031" y="9176"/>
                </a:cubicBezTo>
                <a:cubicBezTo>
                  <a:pt x="41901" y="9064"/>
                  <a:pt x="41750" y="9042"/>
                  <a:pt x="41595" y="9042"/>
                </a:cubicBezTo>
                <a:cubicBezTo>
                  <a:pt x="41495" y="9042"/>
                  <a:pt x="41394" y="9051"/>
                  <a:pt x="41295" y="9051"/>
                </a:cubicBezTo>
                <a:cubicBezTo>
                  <a:pt x="41134" y="9051"/>
                  <a:pt x="40980" y="9027"/>
                  <a:pt x="40853" y="8900"/>
                </a:cubicBezTo>
                <a:cubicBezTo>
                  <a:pt x="40878" y="8549"/>
                  <a:pt x="40552" y="8449"/>
                  <a:pt x="40352" y="8248"/>
                </a:cubicBezTo>
                <a:cubicBezTo>
                  <a:pt x="40477" y="8173"/>
                  <a:pt x="40602" y="8098"/>
                  <a:pt x="40728" y="7998"/>
                </a:cubicBezTo>
                <a:cubicBezTo>
                  <a:pt x="40978" y="7872"/>
                  <a:pt x="41003" y="7647"/>
                  <a:pt x="40978" y="7396"/>
                </a:cubicBezTo>
                <a:cubicBezTo>
                  <a:pt x="40928" y="7196"/>
                  <a:pt x="40778" y="7070"/>
                  <a:pt x="40577" y="6970"/>
                </a:cubicBezTo>
                <a:cubicBezTo>
                  <a:pt x="40349" y="6902"/>
                  <a:pt x="40183" y="6688"/>
                  <a:pt x="39929" y="6688"/>
                </a:cubicBezTo>
                <a:cubicBezTo>
                  <a:pt x="39903" y="6688"/>
                  <a:pt x="39877" y="6690"/>
                  <a:pt x="39850" y="6694"/>
                </a:cubicBezTo>
                <a:cubicBezTo>
                  <a:pt x="39424" y="6419"/>
                  <a:pt x="38873" y="6419"/>
                  <a:pt x="38422" y="6193"/>
                </a:cubicBezTo>
                <a:cubicBezTo>
                  <a:pt x="38359" y="6131"/>
                  <a:pt x="38284" y="6120"/>
                  <a:pt x="38205" y="6120"/>
                </a:cubicBezTo>
                <a:cubicBezTo>
                  <a:pt x="38164" y="6120"/>
                  <a:pt x="38122" y="6123"/>
                  <a:pt x="38081" y="6123"/>
                </a:cubicBezTo>
                <a:cubicBezTo>
                  <a:pt x="38008" y="6123"/>
                  <a:pt x="37936" y="6114"/>
                  <a:pt x="37871" y="6068"/>
                </a:cubicBezTo>
                <a:lnTo>
                  <a:pt x="37394" y="6068"/>
                </a:lnTo>
                <a:cubicBezTo>
                  <a:pt x="37344" y="5967"/>
                  <a:pt x="37319" y="5892"/>
                  <a:pt x="37269" y="5817"/>
                </a:cubicBezTo>
                <a:cubicBezTo>
                  <a:pt x="37570" y="5792"/>
                  <a:pt x="37845" y="5692"/>
                  <a:pt x="38046" y="5416"/>
                </a:cubicBezTo>
                <a:cubicBezTo>
                  <a:pt x="38071" y="5366"/>
                  <a:pt x="38121" y="5341"/>
                  <a:pt x="38171" y="5291"/>
                </a:cubicBezTo>
                <a:cubicBezTo>
                  <a:pt x="38422" y="5065"/>
                  <a:pt x="38422" y="4790"/>
                  <a:pt x="38246" y="4514"/>
                </a:cubicBezTo>
                <a:lnTo>
                  <a:pt x="38171" y="4514"/>
                </a:lnTo>
                <a:cubicBezTo>
                  <a:pt x="38121" y="4013"/>
                  <a:pt x="37720" y="3887"/>
                  <a:pt x="37344" y="3737"/>
                </a:cubicBezTo>
                <a:cubicBezTo>
                  <a:pt x="37444" y="3561"/>
                  <a:pt x="37620" y="3411"/>
                  <a:pt x="37394" y="3211"/>
                </a:cubicBezTo>
                <a:cubicBezTo>
                  <a:pt x="37394" y="3135"/>
                  <a:pt x="37394" y="3060"/>
                  <a:pt x="37369" y="2985"/>
                </a:cubicBezTo>
                <a:cubicBezTo>
                  <a:pt x="37280" y="2873"/>
                  <a:pt x="37250" y="2701"/>
                  <a:pt x="37085" y="2701"/>
                </a:cubicBezTo>
                <a:cubicBezTo>
                  <a:pt x="37065" y="2701"/>
                  <a:pt x="37043" y="2704"/>
                  <a:pt x="37018" y="2709"/>
                </a:cubicBezTo>
                <a:cubicBezTo>
                  <a:pt x="36968" y="2584"/>
                  <a:pt x="36818" y="2534"/>
                  <a:pt x="36743" y="2459"/>
                </a:cubicBezTo>
                <a:cubicBezTo>
                  <a:pt x="35865" y="1757"/>
                  <a:pt x="34838" y="1456"/>
                  <a:pt x="33760" y="1281"/>
                </a:cubicBezTo>
                <a:cubicBezTo>
                  <a:pt x="33459" y="1105"/>
                  <a:pt x="33109" y="1055"/>
                  <a:pt x="32733" y="1055"/>
                </a:cubicBezTo>
                <a:cubicBezTo>
                  <a:pt x="32557" y="1005"/>
                  <a:pt x="32382" y="955"/>
                  <a:pt x="32231" y="880"/>
                </a:cubicBezTo>
                <a:cubicBezTo>
                  <a:pt x="32169" y="855"/>
                  <a:pt x="32106" y="836"/>
                  <a:pt x="32043" y="836"/>
                </a:cubicBezTo>
                <a:cubicBezTo>
                  <a:pt x="31981" y="836"/>
                  <a:pt x="31918" y="855"/>
                  <a:pt x="31855" y="905"/>
                </a:cubicBezTo>
                <a:cubicBezTo>
                  <a:pt x="31855" y="880"/>
                  <a:pt x="31830" y="855"/>
                  <a:pt x="31805" y="855"/>
                </a:cubicBezTo>
                <a:cubicBezTo>
                  <a:pt x="31747" y="838"/>
                  <a:pt x="31688" y="835"/>
                  <a:pt x="31631" y="835"/>
                </a:cubicBezTo>
                <a:cubicBezTo>
                  <a:pt x="31602" y="835"/>
                  <a:pt x="31573" y="836"/>
                  <a:pt x="31545" y="836"/>
                </a:cubicBezTo>
                <a:cubicBezTo>
                  <a:pt x="31461" y="836"/>
                  <a:pt x="31379" y="830"/>
                  <a:pt x="31304" y="779"/>
                </a:cubicBezTo>
                <a:cubicBezTo>
                  <a:pt x="31279" y="792"/>
                  <a:pt x="31260" y="798"/>
                  <a:pt x="31241" y="798"/>
                </a:cubicBezTo>
                <a:cubicBezTo>
                  <a:pt x="31223" y="798"/>
                  <a:pt x="31204" y="792"/>
                  <a:pt x="31179" y="779"/>
                </a:cubicBezTo>
                <a:cubicBezTo>
                  <a:pt x="31061" y="725"/>
                  <a:pt x="30933" y="713"/>
                  <a:pt x="30802" y="713"/>
                </a:cubicBezTo>
                <a:cubicBezTo>
                  <a:pt x="30701" y="713"/>
                  <a:pt x="30598" y="720"/>
                  <a:pt x="30495" y="720"/>
                </a:cubicBezTo>
                <a:cubicBezTo>
                  <a:pt x="30361" y="720"/>
                  <a:pt x="30228" y="708"/>
                  <a:pt x="30101" y="654"/>
                </a:cubicBezTo>
                <a:lnTo>
                  <a:pt x="29901" y="654"/>
                </a:lnTo>
                <a:cubicBezTo>
                  <a:pt x="29713" y="592"/>
                  <a:pt x="29523" y="577"/>
                  <a:pt x="29333" y="577"/>
                </a:cubicBezTo>
                <a:cubicBezTo>
                  <a:pt x="29160" y="577"/>
                  <a:pt x="28987" y="589"/>
                  <a:pt x="28817" y="589"/>
                </a:cubicBezTo>
                <a:cubicBezTo>
                  <a:pt x="28649" y="589"/>
                  <a:pt x="28483" y="577"/>
                  <a:pt x="28322" y="529"/>
                </a:cubicBezTo>
                <a:cubicBezTo>
                  <a:pt x="28246" y="529"/>
                  <a:pt x="28171" y="529"/>
                  <a:pt x="28096" y="504"/>
                </a:cubicBezTo>
                <a:cubicBezTo>
                  <a:pt x="27913" y="453"/>
                  <a:pt x="27726" y="439"/>
                  <a:pt x="27538" y="439"/>
                </a:cubicBezTo>
                <a:cubicBezTo>
                  <a:pt x="27318" y="439"/>
                  <a:pt x="27098" y="458"/>
                  <a:pt x="26881" y="458"/>
                </a:cubicBezTo>
                <a:cubicBezTo>
                  <a:pt x="26826" y="458"/>
                  <a:pt x="26772" y="457"/>
                  <a:pt x="26718" y="454"/>
                </a:cubicBezTo>
                <a:cubicBezTo>
                  <a:pt x="26617" y="479"/>
                  <a:pt x="26567" y="504"/>
                  <a:pt x="26542" y="529"/>
                </a:cubicBezTo>
                <a:cubicBezTo>
                  <a:pt x="26292" y="429"/>
                  <a:pt x="25966" y="504"/>
                  <a:pt x="25865" y="128"/>
                </a:cubicBezTo>
                <a:cubicBezTo>
                  <a:pt x="25715" y="15"/>
                  <a:pt x="25551" y="1"/>
                  <a:pt x="25383" y="1"/>
                </a:cubicBezTo>
                <a:close/>
              </a:path>
            </a:pathLst>
          </a:custGeom>
          <a:solidFill>
            <a:srgbClr val="EDF9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1" name="Google Shape;1151;p33"/>
          <p:cNvSpPr txBox="1"/>
          <p:nvPr/>
        </p:nvSpPr>
        <p:spPr>
          <a:xfrm>
            <a:off x="1831787" y="7168038"/>
            <a:ext cx="3189600" cy="372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1600"/>
              </a:spcAft>
              <a:buClr>
                <a:srgbClr val="000000"/>
              </a:buClr>
              <a:buSzPts val="1100"/>
              <a:buFont typeface="Arial"/>
              <a:buNone/>
            </a:pPr>
            <a:r>
              <a:rPr b="1" lang="en-GB" sz="1700">
                <a:solidFill>
                  <a:srgbClr val="1C4588"/>
                </a:solidFill>
                <a:highlight>
                  <a:srgbClr val="EDF9F9"/>
                </a:highlight>
                <a:latin typeface="Lora"/>
                <a:ea typeface="Lora"/>
                <a:cs typeface="Lora"/>
                <a:sym typeface="Lora"/>
              </a:rPr>
              <a:t>Types of </a:t>
            </a:r>
            <a:r>
              <a:rPr b="1" lang="en-GB" sz="1700">
                <a:solidFill>
                  <a:srgbClr val="1C4588"/>
                </a:solidFill>
                <a:highlight>
                  <a:srgbClr val="EDF9F9"/>
                </a:highlight>
                <a:latin typeface="Lora"/>
                <a:ea typeface="Lora"/>
                <a:cs typeface="Lora"/>
                <a:sym typeface="Lora"/>
              </a:rPr>
              <a:t>abnormal</a:t>
            </a:r>
            <a:r>
              <a:rPr b="1" lang="en-GB" sz="1700">
                <a:solidFill>
                  <a:srgbClr val="1C4588"/>
                </a:solidFill>
                <a:highlight>
                  <a:srgbClr val="EDF9F9"/>
                </a:highlight>
                <a:latin typeface="Lora"/>
                <a:ea typeface="Lora"/>
                <a:cs typeface="Lora"/>
                <a:sym typeface="Lora"/>
              </a:rPr>
              <a:t> scars</a:t>
            </a:r>
            <a:endParaRPr b="1" sz="1700">
              <a:solidFill>
                <a:srgbClr val="1C4588"/>
              </a:solidFill>
              <a:highlight>
                <a:srgbClr val="EDF9F9"/>
              </a:highlight>
              <a:latin typeface="Lora"/>
              <a:ea typeface="Lora"/>
              <a:cs typeface="Lora"/>
              <a:sym typeface="Lora"/>
            </a:endParaRPr>
          </a:p>
        </p:txBody>
      </p:sp>
      <p:sp>
        <p:nvSpPr>
          <p:cNvPr id="1152" name="Google Shape;1152;p33"/>
          <p:cNvSpPr/>
          <p:nvPr/>
        </p:nvSpPr>
        <p:spPr>
          <a:xfrm>
            <a:off x="630275" y="7808500"/>
            <a:ext cx="3531271" cy="322220"/>
          </a:xfrm>
          <a:custGeom>
            <a:rect b="b" l="l" r="r" t="t"/>
            <a:pathLst>
              <a:path extrusionOk="0" h="15999" w="42683">
                <a:moveTo>
                  <a:pt x="21730" y="2233"/>
                </a:moveTo>
                <a:cubicBezTo>
                  <a:pt x="21780" y="2258"/>
                  <a:pt x="21805" y="2283"/>
                  <a:pt x="21830" y="2308"/>
                </a:cubicBezTo>
                <a:cubicBezTo>
                  <a:pt x="21780" y="2283"/>
                  <a:pt x="21730" y="2258"/>
                  <a:pt x="21680" y="2258"/>
                </a:cubicBezTo>
                <a:cubicBezTo>
                  <a:pt x="21705" y="2233"/>
                  <a:pt x="21730" y="2233"/>
                  <a:pt x="21730" y="2233"/>
                </a:cubicBezTo>
                <a:close/>
                <a:moveTo>
                  <a:pt x="18597" y="3662"/>
                </a:moveTo>
                <a:cubicBezTo>
                  <a:pt x="18622" y="3662"/>
                  <a:pt x="18597" y="3687"/>
                  <a:pt x="18597" y="3687"/>
                </a:cubicBezTo>
                <a:lnTo>
                  <a:pt x="18572" y="3687"/>
                </a:lnTo>
                <a:cubicBezTo>
                  <a:pt x="18597" y="3687"/>
                  <a:pt x="18597" y="3662"/>
                  <a:pt x="18597" y="3662"/>
                </a:cubicBezTo>
                <a:close/>
                <a:moveTo>
                  <a:pt x="36567" y="3887"/>
                </a:moveTo>
                <a:lnTo>
                  <a:pt x="36567" y="3887"/>
                </a:lnTo>
                <a:cubicBezTo>
                  <a:pt x="36476" y="3924"/>
                  <a:pt x="36397" y="3947"/>
                  <a:pt x="36323" y="3947"/>
                </a:cubicBezTo>
                <a:cubicBezTo>
                  <a:pt x="36295" y="3947"/>
                  <a:pt x="36268" y="3944"/>
                  <a:pt x="36241" y="3937"/>
                </a:cubicBezTo>
                <a:cubicBezTo>
                  <a:pt x="36367" y="3937"/>
                  <a:pt x="36467" y="3912"/>
                  <a:pt x="36567" y="3887"/>
                </a:cubicBezTo>
                <a:close/>
                <a:moveTo>
                  <a:pt x="5439" y="6293"/>
                </a:moveTo>
                <a:cubicBezTo>
                  <a:pt x="5439" y="6293"/>
                  <a:pt x="5439" y="6318"/>
                  <a:pt x="5414" y="6318"/>
                </a:cubicBezTo>
                <a:cubicBezTo>
                  <a:pt x="5414" y="6318"/>
                  <a:pt x="5414" y="6293"/>
                  <a:pt x="5414" y="6293"/>
                </a:cubicBezTo>
                <a:close/>
                <a:moveTo>
                  <a:pt x="23172" y="7054"/>
                </a:moveTo>
                <a:cubicBezTo>
                  <a:pt x="23191" y="7054"/>
                  <a:pt x="23212" y="7059"/>
                  <a:pt x="23234" y="7070"/>
                </a:cubicBezTo>
                <a:cubicBezTo>
                  <a:pt x="23309" y="7095"/>
                  <a:pt x="23384" y="7120"/>
                  <a:pt x="23459" y="7120"/>
                </a:cubicBezTo>
                <a:cubicBezTo>
                  <a:pt x="23334" y="7196"/>
                  <a:pt x="23209" y="7271"/>
                  <a:pt x="23083" y="7396"/>
                </a:cubicBezTo>
                <a:cubicBezTo>
                  <a:pt x="23083" y="7346"/>
                  <a:pt x="23083" y="7271"/>
                  <a:pt x="23083" y="7196"/>
                </a:cubicBezTo>
                <a:cubicBezTo>
                  <a:pt x="23064" y="7117"/>
                  <a:pt x="23105" y="7054"/>
                  <a:pt x="23172" y="7054"/>
                </a:cubicBezTo>
                <a:close/>
                <a:moveTo>
                  <a:pt x="5615" y="8624"/>
                </a:moveTo>
                <a:cubicBezTo>
                  <a:pt x="5690" y="8674"/>
                  <a:pt x="5740" y="8699"/>
                  <a:pt x="5690" y="8749"/>
                </a:cubicBezTo>
                <a:cubicBezTo>
                  <a:pt x="5665" y="8724"/>
                  <a:pt x="5640" y="8674"/>
                  <a:pt x="5615" y="8624"/>
                </a:cubicBezTo>
                <a:close/>
                <a:moveTo>
                  <a:pt x="23159" y="9201"/>
                </a:moveTo>
                <a:cubicBezTo>
                  <a:pt x="23159" y="9201"/>
                  <a:pt x="23134" y="9226"/>
                  <a:pt x="23134" y="9226"/>
                </a:cubicBezTo>
                <a:cubicBezTo>
                  <a:pt x="23134" y="9226"/>
                  <a:pt x="23109" y="9201"/>
                  <a:pt x="23109" y="9201"/>
                </a:cubicBezTo>
                <a:close/>
                <a:moveTo>
                  <a:pt x="39700" y="9226"/>
                </a:moveTo>
                <a:cubicBezTo>
                  <a:pt x="39700" y="9251"/>
                  <a:pt x="39700" y="9276"/>
                  <a:pt x="39675" y="9301"/>
                </a:cubicBezTo>
                <a:cubicBezTo>
                  <a:pt x="39675" y="9276"/>
                  <a:pt x="39700" y="9251"/>
                  <a:pt x="39700" y="9226"/>
                </a:cubicBezTo>
                <a:close/>
                <a:moveTo>
                  <a:pt x="16016" y="9401"/>
                </a:moveTo>
                <a:cubicBezTo>
                  <a:pt x="15991" y="9401"/>
                  <a:pt x="15991" y="9426"/>
                  <a:pt x="15991" y="9426"/>
                </a:cubicBezTo>
                <a:cubicBezTo>
                  <a:pt x="15991" y="9401"/>
                  <a:pt x="15991" y="9401"/>
                  <a:pt x="15991" y="9401"/>
                </a:cubicBezTo>
                <a:close/>
                <a:moveTo>
                  <a:pt x="36868" y="11231"/>
                </a:moveTo>
                <a:cubicBezTo>
                  <a:pt x="36868" y="11231"/>
                  <a:pt x="36868" y="11256"/>
                  <a:pt x="36843" y="11256"/>
                </a:cubicBezTo>
                <a:cubicBezTo>
                  <a:pt x="36843" y="11256"/>
                  <a:pt x="36843" y="11231"/>
                  <a:pt x="36843" y="11231"/>
                </a:cubicBezTo>
                <a:close/>
                <a:moveTo>
                  <a:pt x="1956" y="11256"/>
                </a:moveTo>
                <a:cubicBezTo>
                  <a:pt x="1956" y="11281"/>
                  <a:pt x="1956" y="11331"/>
                  <a:pt x="1930" y="11356"/>
                </a:cubicBezTo>
                <a:cubicBezTo>
                  <a:pt x="1930" y="11306"/>
                  <a:pt x="1930" y="11281"/>
                  <a:pt x="1956" y="11256"/>
                </a:cubicBezTo>
                <a:close/>
                <a:moveTo>
                  <a:pt x="26617" y="11481"/>
                </a:moveTo>
                <a:cubicBezTo>
                  <a:pt x="26667" y="11481"/>
                  <a:pt x="26667" y="11531"/>
                  <a:pt x="26667" y="11582"/>
                </a:cubicBezTo>
                <a:cubicBezTo>
                  <a:pt x="26642" y="11607"/>
                  <a:pt x="26642" y="11632"/>
                  <a:pt x="26617" y="11657"/>
                </a:cubicBezTo>
                <a:cubicBezTo>
                  <a:pt x="26617" y="11590"/>
                  <a:pt x="26617" y="11543"/>
                  <a:pt x="26617" y="11481"/>
                </a:cubicBezTo>
                <a:close/>
                <a:moveTo>
                  <a:pt x="11003" y="11882"/>
                </a:moveTo>
                <a:cubicBezTo>
                  <a:pt x="11003" y="11882"/>
                  <a:pt x="11003" y="11882"/>
                  <a:pt x="10978" y="11907"/>
                </a:cubicBezTo>
                <a:cubicBezTo>
                  <a:pt x="10978" y="11882"/>
                  <a:pt x="10978" y="11882"/>
                  <a:pt x="10978" y="11882"/>
                </a:cubicBezTo>
                <a:close/>
                <a:moveTo>
                  <a:pt x="30721" y="12446"/>
                </a:moveTo>
                <a:cubicBezTo>
                  <a:pt x="30753" y="12446"/>
                  <a:pt x="30778" y="12459"/>
                  <a:pt x="30803" y="12484"/>
                </a:cubicBezTo>
                <a:cubicBezTo>
                  <a:pt x="30753" y="12559"/>
                  <a:pt x="30677" y="12659"/>
                  <a:pt x="30602" y="12759"/>
                </a:cubicBezTo>
                <a:cubicBezTo>
                  <a:pt x="30527" y="12684"/>
                  <a:pt x="30427" y="12609"/>
                  <a:pt x="30602" y="12484"/>
                </a:cubicBezTo>
                <a:cubicBezTo>
                  <a:pt x="30652" y="12459"/>
                  <a:pt x="30690" y="12446"/>
                  <a:pt x="30721" y="12446"/>
                </a:cubicBezTo>
                <a:close/>
                <a:moveTo>
                  <a:pt x="9374" y="12785"/>
                </a:moveTo>
                <a:cubicBezTo>
                  <a:pt x="9365" y="12794"/>
                  <a:pt x="9359" y="12803"/>
                  <a:pt x="9355" y="12811"/>
                </a:cubicBezTo>
                <a:lnTo>
                  <a:pt x="9355" y="12811"/>
                </a:lnTo>
                <a:cubicBezTo>
                  <a:pt x="9359" y="12810"/>
                  <a:pt x="9365" y="12810"/>
                  <a:pt x="9374" y="12810"/>
                </a:cubicBezTo>
                <a:cubicBezTo>
                  <a:pt x="9349" y="12810"/>
                  <a:pt x="9349" y="12834"/>
                  <a:pt x="9349" y="12835"/>
                </a:cubicBezTo>
                <a:lnTo>
                  <a:pt x="9349" y="12835"/>
                </a:lnTo>
                <a:cubicBezTo>
                  <a:pt x="9349" y="12834"/>
                  <a:pt x="9349" y="12824"/>
                  <a:pt x="9355" y="12811"/>
                </a:cubicBezTo>
                <a:lnTo>
                  <a:pt x="9355" y="12811"/>
                </a:lnTo>
                <a:cubicBezTo>
                  <a:pt x="9349" y="12813"/>
                  <a:pt x="9349" y="12819"/>
                  <a:pt x="9349" y="12835"/>
                </a:cubicBezTo>
                <a:cubicBezTo>
                  <a:pt x="9349" y="12810"/>
                  <a:pt x="9349" y="12810"/>
                  <a:pt x="9349" y="12785"/>
                </a:cubicBezTo>
                <a:close/>
                <a:moveTo>
                  <a:pt x="22808" y="12910"/>
                </a:moveTo>
                <a:cubicBezTo>
                  <a:pt x="22808" y="12910"/>
                  <a:pt x="22808" y="12935"/>
                  <a:pt x="22808" y="12935"/>
                </a:cubicBezTo>
                <a:cubicBezTo>
                  <a:pt x="22808" y="12935"/>
                  <a:pt x="22808" y="12910"/>
                  <a:pt x="22783" y="12910"/>
                </a:cubicBezTo>
                <a:close/>
                <a:moveTo>
                  <a:pt x="23058" y="13035"/>
                </a:moveTo>
                <a:cubicBezTo>
                  <a:pt x="23058" y="13035"/>
                  <a:pt x="23058" y="13060"/>
                  <a:pt x="23083" y="13060"/>
                </a:cubicBezTo>
                <a:lnTo>
                  <a:pt x="22983" y="13060"/>
                </a:lnTo>
                <a:cubicBezTo>
                  <a:pt x="23008" y="13060"/>
                  <a:pt x="23033" y="13035"/>
                  <a:pt x="23058" y="13035"/>
                </a:cubicBezTo>
                <a:close/>
                <a:moveTo>
                  <a:pt x="25383" y="1"/>
                </a:moveTo>
                <a:cubicBezTo>
                  <a:pt x="25327" y="1"/>
                  <a:pt x="25270" y="3"/>
                  <a:pt x="25214" y="3"/>
                </a:cubicBezTo>
                <a:lnTo>
                  <a:pt x="20377" y="3"/>
                </a:lnTo>
                <a:cubicBezTo>
                  <a:pt x="20352" y="53"/>
                  <a:pt x="20327" y="78"/>
                  <a:pt x="20352" y="103"/>
                </a:cubicBezTo>
                <a:lnTo>
                  <a:pt x="20302" y="103"/>
                </a:lnTo>
                <a:cubicBezTo>
                  <a:pt x="20201" y="128"/>
                  <a:pt x="20101" y="128"/>
                  <a:pt x="19976" y="128"/>
                </a:cubicBezTo>
                <a:cubicBezTo>
                  <a:pt x="19951" y="103"/>
                  <a:pt x="19850" y="78"/>
                  <a:pt x="19775" y="53"/>
                </a:cubicBezTo>
                <a:cubicBezTo>
                  <a:pt x="19662" y="59"/>
                  <a:pt x="19550" y="60"/>
                  <a:pt x="19437" y="60"/>
                </a:cubicBezTo>
                <a:cubicBezTo>
                  <a:pt x="19324" y="60"/>
                  <a:pt x="19211" y="59"/>
                  <a:pt x="19098" y="59"/>
                </a:cubicBezTo>
                <a:cubicBezTo>
                  <a:pt x="18873" y="59"/>
                  <a:pt x="18647" y="65"/>
                  <a:pt x="18422" y="103"/>
                </a:cubicBezTo>
                <a:cubicBezTo>
                  <a:pt x="17946" y="128"/>
                  <a:pt x="17494" y="128"/>
                  <a:pt x="17018" y="128"/>
                </a:cubicBezTo>
                <a:cubicBezTo>
                  <a:pt x="16913" y="185"/>
                  <a:pt x="16802" y="199"/>
                  <a:pt x="16690" y="199"/>
                </a:cubicBezTo>
                <a:cubicBezTo>
                  <a:pt x="16567" y="199"/>
                  <a:pt x="16442" y="182"/>
                  <a:pt x="16319" y="182"/>
                </a:cubicBezTo>
                <a:cubicBezTo>
                  <a:pt x="16207" y="182"/>
                  <a:pt x="16096" y="196"/>
                  <a:pt x="15991" y="253"/>
                </a:cubicBezTo>
                <a:cubicBezTo>
                  <a:pt x="15961" y="224"/>
                  <a:pt x="15932" y="212"/>
                  <a:pt x="15903" y="212"/>
                </a:cubicBezTo>
                <a:cubicBezTo>
                  <a:pt x="15882" y="212"/>
                  <a:pt x="15861" y="218"/>
                  <a:pt x="15840" y="228"/>
                </a:cubicBezTo>
                <a:cubicBezTo>
                  <a:pt x="15565" y="253"/>
                  <a:pt x="15264" y="253"/>
                  <a:pt x="14988" y="278"/>
                </a:cubicBezTo>
                <a:cubicBezTo>
                  <a:pt x="14896" y="312"/>
                  <a:pt x="14804" y="320"/>
                  <a:pt x="14712" y="320"/>
                </a:cubicBezTo>
                <a:cubicBezTo>
                  <a:pt x="14621" y="320"/>
                  <a:pt x="14529" y="312"/>
                  <a:pt x="14437" y="312"/>
                </a:cubicBezTo>
                <a:cubicBezTo>
                  <a:pt x="14345" y="312"/>
                  <a:pt x="14253" y="320"/>
                  <a:pt x="14161" y="353"/>
                </a:cubicBezTo>
                <a:cubicBezTo>
                  <a:pt x="13910" y="378"/>
                  <a:pt x="13685" y="378"/>
                  <a:pt x="13434" y="404"/>
                </a:cubicBezTo>
                <a:cubicBezTo>
                  <a:pt x="13322" y="454"/>
                  <a:pt x="13202" y="454"/>
                  <a:pt x="13083" y="454"/>
                </a:cubicBezTo>
                <a:cubicBezTo>
                  <a:pt x="12964" y="454"/>
                  <a:pt x="12845" y="454"/>
                  <a:pt x="12733" y="504"/>
                </a:cubicBezTo>
                <a:cubicBezTo>
                  <a:pt x="12582" y="504"/>
                  <a:pt x="12407" y="504"/>
                  <a:pt x="12256" y="529"/>
                </a:cubicBezTo>
                <a:cubicBezTo>
                  <a:pt x="12164" y="580"/>
                  <a:pt x="12072" y="589"/>
                  <a:pt x="11980" y="589"/>
                </a:cubicBezTo>
                <a:cubicBezTo>
                  <a:pt x="11927" y="589"/>
                  <a:pt x="11874" y="586"/>
                  <a:pt x="11821" y="586"/>
                </a:cubicBezTo>
                <a:cubicBezTo>
                  <a:pt x="11740" y="586"/>
                  <a:pt x="11660" y="593"/>
                  <a:pt x="11580" y="629"/>
                </a:cubicBezTo>
                <a:cubicBezTo>
                  <a:pt x="10728" y="729"/>
                  <a:pt x="9900" y="905"/>
                  <a:pt x="9023" y="905"/>
                </a:cubicBezTo>
                <a:cubicBezTo>
                  <a:pt x="8948" y="967"/>
                  <a:pt x="8854" y="967"/>
                  <a:pt x="8763" y="967"/>
                </a:cubicBezTo>
                <a:cubicBezTo>
                  <a:pt x="8672" y="967"/>
                  <a:pt x="8585" y="967"/>
                  <a:pt x="8522" y="1030"/>
                </a:cubicBezTo>
                <a:lnTo>
                  <a:pt x="8497" y="1030"/>
                </a:lnTo>
                <a:cubicBezTo>
                  <a:pt x="8482" y="1001"/>
                  <a:pt x="8459" y="989"/>
                  <a:pt x="8427" y="989"/>
                </a:cubicBezTo>
                <a:cubicBezTo>
                  <a:pt x="8405" y="989"/>
                  <a:pt x="8378" y="995"/>
                  <a:pt x="8347" y="1005"/>
                </a:cubicBezTo>
                <a:cubicBezTo>
                  <a:pt x="8196" y="1030"/>
                  <a:pt x="8021" y="1030"/>
                  <a:pt x="7870" y="1055"/>
                </a:cubicBezTo>
                <a:cubicBezTo>
                  <a:pt x="7820" y="1055"/>
                  <a:pt x="7795" y="1080"/>
                  <a:pt x="7795" y="1155"/>
                </a:cubicBezTo>
                <a:cubicBezTo>
                  <a:pt x="7685" y="1114"/>
                  <a:pt x="7574" y="1095"/>
                  <a:pt x="7464" y="1095"/>
                </a:cubicBezTo>
                <a:cubicBezTo>
                  <a:pt x="7374" y="1095"/>
                  <a:pt x="7284" y="1108"/>
                  <a:pt x="7194" y="1130"/>
                </a:cubicBezTo>
                <a:cubicBezTo>
                  <a:pt x="6442" y="1155"/>
                  <a:pt x="5690" y="1155"/>
                  <a:pt x="4913" y="1155"/>
                </a:cubicBezTo>
                <a:cubicBezTo>
                  <a:pt x="4537" y="1180"/>
                  <a:pt x="4537" y="1180"/>
                  <a:pt x="4637" y="1556"/>
                </a:cubicBezTo>
                <a:cubicBezTo>
                  <a:pt x="4550" y="1669"/>
                  <a:pt x="4443" y="1694"/>
                  <a:pt x="4330" y="1694"/>
                </a:cubicBezTo>
                <a:cubicBezTo>
                  <a:pt x="4240" y="1694"/>
                  <a:pt x="4146" y="1678"/>
                  <a:pt x="4054" y="1678"/>
                </a:cubicBezTo>
                <a:cubicBezTo>
                  <a:pt x="4031" y="1678"/>
                  <a:pt x="4008" y="1679"/>
                  <a:pt x="3986" y="1682"/>
                </a:cubicBezTo>
                <a:cubicBezTo>
                  <a:pt x="3915" y="1692"/>
                  <a:pt x="3844" y="1695"/>
                  <a:pt x="3773" y="1695"/>
                </a:cubicBezTo>
                <a:cubicBezTo>
                  <a:pt x="3665" y="1695"/>
                  <a:pt x="3557" y="1688"/>
                  <a:pt x="3450" y="1688"/>
                </a:cubicBezTo>
                <a:cubicBezTo>
                  <a:pt x="3271" y="1688"/>
                  <a:pt x="3096" y="1707"/>
                  <a:pt x="2933" y="1807"/>
                </a:cubicBezTo>
                <a:cubicBezTo>
                  <a:pt x="2816" y="1807"/>
                  <a:pt x="2699" y="1796"/>
                  <a:pt x="2590" y="1796"/>
                </a:cubicBezTo>
                <a:cubicBezTo>
                  <a:pt x="2535" y="1796"/>
                  <a:pt x="2482" y="1799"/>
                  <a:pt x="2432" y="1807"/>
                </a:cubicBezTo>
                <a:cubicBezTo>
                  <a:pt x="1179" y="2058"/>
                  <a:pt x="552" y="2033"/>
                  <a:pt x="326" y="3486"/>
                </a:cubicBezTo>
                <a:cubicBezTo>
                  <a:pt x="201" y="4063"/>
                  <a:pt x="377" y="4639"/>
                  <a:pt x="226" y="5216"/>
                </a:cubicBezTo>
                <a:lnTo>
                  <a:pt x="201" y="5541"/>
                </a:lnTo>
                <a:cubicBezTo>
                  <a:pt x="101" y="5767"/>
                  <a:pt x="226" y="6018"/>
                  <a:pt x="101" y="6218"/>
                </a:cubicBezTo>
                <a:cubicBezTo>
                  <a:pt x="101" y="6343"/>
                  <a:pt x="76" y="6469"/>
                  <a:pt x="76" y="6594"/>
                </a:cubicBezTo>
                <a:cubicBezTo>
                  <a:pt x="1" y="7045"/>
                  <a:pt x="1" y="7521"/>
                  <a:pt x="76" y="7998"/>
                </a:cubicBezTo>
                <a:cubicBezTo>
                  <a:pt x="76" y="8148"/>
                  <a:pt x="101" y="8298"/>
                  <a:pt x="101" y="8474"/>
                </a:cubicBezTo>
                <a:cubicBezTo>
                  <a:pt x="226" y="8724"/>
                  <a:pt x="76" y="9025"/>
                  <a:pt x="201" y="9276"/>
                </a:cubicBezTo>
                <a:cubicBezTo>
                  <a:pt x="502" y="10704"/>
                  <a:pt x="828" y="12083"/>
                  <a:pt x="1354" y="13436"/>
                </a:cubicBezTo>
                <a:cubicBezTo>
                  <a:pt x="1680" y="14263"/>
                  <a:pt x="2281" y="14765"/>
                  <a:pt x="3184" y="14840"/>
                </a:cubicBezTo>
                <a:cubicBezTo>
                  <a:pt x="3296" y="14902"/>
                  <a:pt x="3415" y="14902"/>
                  <a:pt x="3534" y="14902"/>
                </a:cubicBezTo>
                <a:cubicBezTo>
                  <a:pt x="3654" y="14902"/>
                  <a:pt x="3773" y="14902"/>
                  <a:pt x="3885" y="14965"/>
                </a:cubicBezTo>
                <a:lnTo>
                  <a:pt x="4086" y="14965"/>
                </a:lnTo>
                <a:cubicBezTo>
                  <a:pt x="4249" y="15019"/>
                  <a:pt x="4412" y="15031"/>
                  <a:pt x="4574" y="15031"/>
                </a:cubicBezTo>
                <a:cubicBezTo>
                  <a:pt x="4698" y="15031"/>
                  <a:pt x="4821" y="15024"/>
                  <a:pt x="4944" y="15024"/>
                </a:cubicBezTo>
                <a:cubicBezTo>
                  <a:pt x="5103" y="15024"/>
                  <a:pt x="5260" y="15036"/>
                  <a:pt x="5414" y="15090"/>
                </a:cubicBezTo>
                <a:cubicBezTo>
                  <a:pt x="5615" y="15090"/>
                  <a:pt x="5815" y="15090"/>
                  <a:pt x="6016" y="15115"/>
                </a:cubicBezTo>
                <a:cubicBezTo>
                  <a:pt x="6041" y="15166"/>
                  <a:pt x="6041" y="15191"/>
                  <a:pt x="6041" y="15241"/>
                </a:cubicBezTo>
                <a:cubicBezTo>
                  <a:pt x="5765" y="15391"/>
                  <a:pt x="5815" y="15617"/>
                  <a:pt x="5890" y="15867"/>
                </a:cubicBezTo>
                <a:cubicBezTo>
                  <a:pt x="6038" y="15972"/>
                  <a:pt x="6194" y="15998"/>
                  <a:pt x="6353" y="15998"/>
                </a:cubicBezTo>
                <a:cubicBezTo>
                  <a:pt x="6506" y="15998"/>
                  <a:pt x="6661" y="15975"/>
                  <a:pt x="6815" y="15975"/>
                </a:cubicBezTo>
                <a:cubicBezTo>
                  <a:pt x="6883" y="15975"/>
                  <a:pt x="6951" y="15979"/>
                  <a:pt x="7018" y="15993"/>
                </a:cubicBezTo>
                <a:cubicBezTo>
                  <a:pt x="7110" y="15941"/>
                  <a:pt x="7207" y="15932"/>
                  <a:pt x="7302" y="15932"/>
                </a:cubicBezTo>
                <a:cubicBezTo>
                  <a:pt x="7357" y="15932"/>
                  <a:pt x="7412" y="15935"/>
                  <a:pt x="7465" y="15935"/>
                </a:cubicBezTo>
                <a:cubicBezTo>
                  <a:pt x="7546" y="15935"/>
                  <a:pt x="7624" y="15928"/>
                  <a:pt x="7695" y="15892"/>
                </a:cubicBezTo>
                <a:cubicBezTo>
                  <a:pt x="7895" y="15867"/>
                  <a:pt x="8096" y="15867"/>
                  <a:pt x="8296" y="15867"/>
                </a:cubicBezTo>
                <a:cubicBezTo>
                  <a:pt x="8422" y="15805"/>
                  <a:pt x="8547" y="15798"/>
                  <a:pt x="8672" y="15798"/>
                </a:cubicBezTo>
                <a:cubicBezTo>
                  <a:pt x="8704" y="15798"/>
                  <a:pt x="8735" y="15799"/>
                  <a:pt x="8766" y="15799"/>
                </a:cubicBezTo>
                <a:cubicBezTo>
                  <a:pt x="8860" y="15799"/>
                  <a:pt x="8954" y="15795"/>
                  <a:pt x="9048" y="15767"/>
                </a:cubicBezTo>
                <a:cubicBezTo>
                  <a:pt x="9069" y="15788"/>
                  <a:pt x="9095" y="15796"/>
                  <a:pt x="9123" y="15796"/>
                </a:cubicBezTo>
                <a:cubicBezTo>
                  <a:pt x="9162" y="15796"/>
                  <a:pt x="9205" y="15781"/>
                  <a:pt x="9249" y="15767"/>
                </a:cubicBezTo>
                <a:cubicBezTo>
                  <a:pt x="9750" y="15742"/>
                  <a:pt x="10251" y="15742"/>
                  <a:pt x="10778" y="15717"/>
                </a:cubicBezTo>
                <a:cubicBezTo>
                  <a:pt x="10803" y="15717"/>
                  <a:pt x="10828" y="15692"/>
                  <a:pt x="10828" y="15667"/>
                </a:cubicBezTo>
                <a:cubicBezTo>
                  <a:pt x="10878" y="15667"/>
                  <a:pt x="10928" y="15673"/>
                  <a:pt x="10978" y="15673"/>
                </a:cubicBezTo>
                <a:cubicBezTo>
                  <a:pt x="11028" y="15673"/>
                  <a:pt x="11078" y="15667"/>
                  <a:pt x="11129" y="15642"/>
                </a:cubicBezTo>
                <a:cubicBezTo>
                  <a:pt x="11179" y="15642"/>
                  <a:pt x="11204" y="15642"/>
                  <a:pt x="11229" y="15667"/>
                </a:cubicBezTo>
                <a:cubicBezTo>
                  <a:pt x="11372" y="15667"/>
                  <a:pt x="11515" y="15683"/>
                  <a:pt x="11654" y="15683"/>
                </a:cubicBezTo>
                <a:cubicBezTo>
                  <a:pt x="11758" y="15683"/>
                  <a:pt x="11859" y="15674"/>
                  <a:pt x="11956" y="15642"/>
                </a:cubicBezTo>
                <a:cubicBezTo>
                  <a:pt x="12332" y="15617"/>
                  <a:pt x="12707" y="15617"/>
                  <a:pt x="13083" y="15592"/>
                </a:cubicBezTo>
                <a:cubicBezTo>
                  <a:pt x="13174" y="15551"/>
                  <a:pt x="13268" y="15543"/>
                  <a:pt x="13361" y="15543"/>
                </a:cubicBezTo>
                <a:cubicBezTo>
                  <a:pt x="13424" y="15543"/>
                  <a:pt x="13486" y="15547"/>
                  <a:pt x="13546" y="15547"/>
                </a:cubicBezTo>
                <a:cubicBezTo>
                  <a:pt x="13621" y="15547"/>
                  <a:pt x="13693" y="15541"/>
                  <a:pt x="13760" y="15516"/>
                </a:cubicBezTo>
                <a:cubicBezTo>
                  <a:pt x="14462" y="15441"/>
                  <a:pt x="15139" y="15391"/>
                  <a:pt x="15840" y="15341"/>
                </a:cubicBezTo>
                <a:lnTo>
                  <a:pt x="20828" y="15341"/>
                </a:lnTo>
                <a:cubicBezTo>
                  <a:pt x="21114" y="15289"/>
                  <a:pt x="21400" y="15276"/>
                  <a:pt x="21685" y="15276"/>
                </a:cubicBezTo>
                <a:cubicBezTo>
                  <a:pt x="21974" y="15276"/>
                  <a:pt x="22262" y="15289"/>
                  <a:pt x="22551" y="15289"/>
                </a:cubicBezTo>
                <a:cubicBezTo>
                  <a:pt x="22803" y="15289"/>
                  <a:pt x="23056" y="15279"/>
                  <a:pt x="23309" y="15241"/>
                </a:cubicBezTo>
                <a:cubicBezTo>
                  <a:pt x="23484" y="15241"/>
                  <a:pt x="23660" y="15216"/>
                  <a:pt x="23810" y="15216"/>
                </a:cubicBezTo>
                <a:cubicBezTo>
                  <a:pt x="23964" y="15161"/>
                  <a:pt x="24112" y="15149"/>
                  <a:pt x="24260" y="15149"/>
                </a:cubicBezTo>
                <a:cubicBezTo>
                  <a:pt x="24370" y="15149"/>
                  <a:pt x="24481" y="15156"/>
                  <a:pt x="24592" y="15156"/>
                </a:cubicBezTo>
                <a:cubicBezTo>
                  <a:pt x="24673" y="15156"/>
                  <a:pt x="24755" y="15152"/>
                  <a:pt x="24838" y="15140"/>
                </a:cubicBezTo>
                <a:cubicBezTo>
                  <a:pt x="24888" y="15140"/>
                  <a:pt x="24963" y="15115"/>
                  <a:pt x="25013" y="15090"/>
                </a:cubicBezTo>
                <a:cubicBezTo>
                  <a:pt x="25114" y="15115"/>
                  <a:pt x="25189" y="15115"/>
                  <a:pt x="25264" y="15115"/>
                </a:cubicBezTo>
                <a:cubicBezTo>
                  <a:pt x="25464" y="15115"/>
                  <a:pt x="25665" y="15090"/>
                  <a:pt x="25865" y="15090"/>
                </a:cubicBezTo>
                <a:cubicBezTo>
                  <a:pt x="25891" y="15065"/>
                  <a:pt x="25891" y="15040"/>
                  <a:pt x="25916" y="15015"/>
                </a:cubicBezTo>
                <a:lnTo>
                  <a:pt x="26016" y="15015"/>
                </a:lnTo>
                <a:cubicBezTo>
                  <a:pt x="26016" y="14990"/>
                  <a:pt x="26016" y="14990"/>
                  <a:pt x="26041" y="14965"/>
                </a:cubicBezTo>
                <a:cubicBezTo>
                  <a:pt x="26242" y="15019"/>
                  <a:pt x="26444" y="15044"/>
                  <a:pt x="26649" y="15044"/>
                </a:cubicBezTo>
                <a:cubicBezTo>
                  <a:pt x="26827" y="15044"/>
                  <a:pt x="27008" y="15025"/>
                  <a:pt x="27194" y="14990"/>
                </a:cubicBezTo>
                <a:cubicBezTo>
                  <a:pt x="27294" y="14965"/>
                  <a:pt x="27419" y="14965"/>
                  <a:pt x="27545" y="14965"/>
                </a:cubicBezTo>
                <a:cubicBezTo>
                  <a:pt x="27642" y="14907"/>
                  <a:pt x="27747" y="14894"/>
                  <a:pt x="27853" y="14894"/>
                </a:cubicBezTo>
                <a:cubicBezTo>
                  <a:pt x="27940" y="14894"/>
                  <a:pt x="28027" y="14902"/>
                  <a:pt x="28113" y="14902"/>
                </a:cubicBezTo>
                <a:cubicBezTo>
                  <a:pt x="28193" y="14902"/>
                  <a:pt x="28272" y="14895"/>
                  <a:pt x="28347" y="14865"/>
                </a:cubicBezTo>
                <a:cubicBezTo>
                  <a:pt x="29048" y="14714"/>
                  <a:pt x="29725" y="14589"/>
                  <a:pt x="30427" y="14464"/>
                </a:cubicBezTo>
                <a:cubicBezTo>
                  <a:pt x="30728" y="14414"/>
                  <a:pt x="31053" y="14364"/>
                  <a:pt x="31354" y="14288"/>
                </a:cubicBezTo>
                <a:cubicBezTo>
                  <a:pt x="31855" y="14213"/>
                  <a:pt x="32382" y="14113"/>
                  <a:pt x="32858" y="13862"/>
                </a:cubicBezTo>
                <a:cubicBezTo>
                  <a:pt x="34086" y="13587"/>
                  <a:pt x="35289" y="13186"/>
                  <a:pt x="36492" y="12785"/>
                </a:cubicBezTo>
                <a:cubicBezTo>
                  <a:pt x="37069" y="12559"/>
                  <a:pt x="37645" y="12333"/>
                  <a:pt x="38221" y="12108"/>
                </a:cubicBezTo>
                <a:cubicBezTo>
                  <a:pt x="38622" y="11957"/>
                  <a:pt x="38873" y="11707"/>
                  <a:pt x="38647" y="11256"/>
                </a:cubicBezTo>
                <a:cubicBezTo>
                  <a:pt x="38698" y="11181"/>
                  <a:pt x="38748" y="11130"/>
                  <a:pt x="38798" y="11080"/>
                </a:cubicBezTo>
                <a:cubicBezTo>
                  <a:pt x="38859" y="11029"/>
                  <a:pt x="38929" y="11020"/>
                  <a:pt x="39000" y="11020"/>
                </a:cubicBezTo>
                <a:cubicBezTo>
                  <a:pt x="39042" y="11020"/>
                  <a:pt x="39083" y="11023"/>
                  <a:pt x="39124" y="11023"/>
                </a:cubicBezTo>
                <a:cubicBezTo>
                  <a:pt x="39186" y="11023"/>
                  <a:pt x="39246" y="11016"/>
                  <a:pt x="39299" y="10980"/>
                </a:cubicBezTo>
                <a:cubicBezTo>
                  <a:pt x="39349" y="11005"/>
                  <a:pt x="39393" y="11018"/>
                  <a:pt x="39437" y="11018"/>
                </a:cubicBezTo>
                <a:cubicBezTo>
                  <a:pt x="39481" y="11018"/>
                  <a:pt x="39525" y="11005"/>
                  <a:pt x="39575" y="10980"/>
                </a:cubicBezTo>
                <a:cubicBezTo>
                  <a:pt x="40477" y="10880"/>
                  <a:pt x="41379" y="10754"/>
                  <a:pt x="42156" y="10178"/>
                </a:cubicBezTo>
                <a:cubicBezTo>
                  <a:pt x="42683" y="9526"/>
                  <a:pt x="42658" y="9426"/>
                  <a:pt x="42031" y="9176"/>
                </a:cubicBezTo>
                <a:cubicBezTo>
                  <a:pt x="41901" y="9064"/>
                  <a:pt x="41750" y="9042"/>
                  <a:pt x="41595" y="9042"/>
                </a:cubicBezTo>
                <a:cubicBezTo>
                  <a:pt x="41495" y="9042"/>
                  <a:pt x="41394" y="9051"/>
                  <a:pt x="41295" y="9051"/>
                </a:cubicBezTo>
                <a:cubicBezTo>
                  <a:pt x="41134" y="9051"/>
                  <a:pt x="40980" y="9027"/>
                  <a:pt x="40853" y="8900"/>
                </a:cubicBezTo>
                <a:cubicBezTo>
                  <a:pt x="40878" y="8549"/>
                  <a:pt x="40552" y="8449"/>
                  <a:pt x="40352" y="8248"/>
                </a:cubicBezTo>
                <a:cubicBezTo>
                  <a:pt x="40477" y="8173"/>
                  <a:pt x="40602" y="8098"/>
                  <a:pt x="40728" y="7998"/>
                </a:cubicBezTo>
                <a:cubicBezTo>
                  <a:pt x="40978" y="7872"/>
                  <a:pt x="41003" y="7647"/>
                  <a:pt x="40978" y="7396"/>
                </a:cubicBezTo>
                <a:cubicBezTo>
                  <a:pt x="40928" y="7196"/>
                  <a:pt x="40778" y="7070"/>
                  <a:pt x="40577" y="6970"/>
                </a:cubicBezTo>
                <a:cubicBezTo>
                  <a:pt x="40349" y="6902"/>
                  <a:pt x="40183" y="6688"/>
                  <a:pt x="39929" y="6688"/>
                </a:cubicBezTo>
                <a:cubicBezTo>
                  <a:pt x="39903" y="6688"/>
                  <a:pt x="39877" y="6690"/>
                  <a:pt x="39850" y="6694"/>
                </a:cubicBezTo>
                <a:cubicBezTo>
                  <a:pt x="39424" y="6419"/>
                  <a:pt x="38873" y="6419"/>
                  <a:pt x="38422" y="6193"/>
                </a:cubicBezTo>
                <a:cubicBezTo>
                  <a:pt x="38359" y="6131"/>
                  <a:pt x="38284" y="6120"/>
                  <a:pt x="38205" y="6120"/>
                </a:cubicBezTo>
                <a:cubicBezTo>
                  <a:pt x="38164" y="6120"/>
                  <a:pt x="38122" y="6123"/>
                  <a:pt x="38081" y="6123"/>
                </a:cubicBezTo>
                <a:cubicBezTo>
                  <a:pt x="38008" y="6123"/>
                  <a:pt x="37936" y="6114"/>
                  <a:pt x="37871" y="6068"/>
                </a:cubicBezTo>
                <a:lnTo>
                  <a:pt x="37394" y="6068"/>
                </a:lnTo>
                <a:cubicBezTo>
                  <a:pt x="37344" y="5967"/>
                  <a:pt x="37319" y="5892"/>
                  <a:pt x="37269" y="5817"/>
                </a:cubicBezTo>
                <a:cubicBezTo>
                  <a:pt x="37570" y="5792"/>
                  <a:pt x="37845" y="5692"/>
                  <a:pt x="38046" y="5416"/>
                </a:cubicBezTo>
                <a:cubicBezTo>
                  <a:pt x="38071" y="5366"/>
                  <a:pt x="38121" y="5341"/>
                  <a:pt x="38171" y="5291"/>
                </a:cubicBezTo>
                <a:cubicBezTo>
                  <a:pt x="38422" y="5065"/>
                  <a:pt x="38422" y="4790"/>
                  <a:pt x="38246" y="4514"/>
                </a:cubicBezTo>
                <a:lnTo>
                  <a:pt x="38171" y="4514"/>
                </a:lnTo>
                <a:cubicBezTo>
                  <a:pt x="38121" y="4013"/>
                  <a:pt x="37720" y="3887"/>
                  <a:pt x="37344" y="3737"/>
                </a:cubicBezTo>
                <a:cubicBezTo>
                  <a:pt x="37444" y="3561"/>
                  <a:pt x="37620" y="3411"/>
                  <a:pt x="37394" y="3211"/>
                </a:cubicBezTo>
                <a:cubicBezTo>
                  <a:pt x="37394" y="3135"/>
                  <a:pt x="37394" y="3060"/>
                  <a:pt x="37369" y="2985"/>
                </a:cubicBezTo>
                <a:cubicBezTo>
                  <a:pt x="37280" y="2873"/>
                  <a:pt x="37250" y="2701"/>
                  <a:pt x="37085" y="2701"/>
                </a:cubicBezTo>
                <a:cubicBezTo>
                  <a:pt x="37065" y="2701"/>
                  <a:pt x="37043" y="2704"/>
                  <a:pt x="37018" y="2709"/>
                </a:cubicBezTo>
                <a:cubicBezTo>
                  <a:pt x="36968" y="2584"/>
                  <a:pt x="36818" y="2534"/>
                  <a:pt x="36743" y="2459"/>
                </a:cubicBezTo>
                <a:cubicBezTo>
                  <a:pt x="35865" y="1757"/>
                  <a:pt x="34838" y="1456"/>
                  <a:pt x="33760" y="1281"/>
                </a:cubicBezTo>
                <a:cubicBezTo>
                  <a:pt x="33459" y="1105"/>
                  <a:pt x="33109" y="1055"/>
                  <a:pt x="32733" y="1055"/>
                </a:cubicBezTo>
                <a:cubicBezTo>
                  <a:pt x="32557" y="1005"/>
                  <a:pt x="32382" y="955"/>
                  <a:pt x="32231" y="880"/>
                </a:cubicBezTo>
                <a:cubicBezTo>
                  <a:pt x="32169" y="855"/>
                  <a:pt x="32106" y="836"/>
                  <a:pt x="32043" y="836"/>
                </a:cubicBezTo>
                <a:cubicBezTo>
                  <a:pt x="31981" y="836"/>
                  <a:pt x="31918" y="855"/>
                  <a:pt x="31855" y="905"/>
                </a:cubicBezTo>
                <a:cubicBezTo>
                  <a:pt x="31855" y="880"/>
                  <a:pt x="31830" y="855"/>
                  <a:pt x="31805" y="855"/>
                </a:cubicBezTo>
                <a:cubicBezTo>
                  <a:pt x="31747" y="838"/>
                  <a:pt x="31688" y="835"/>
                  <a:pt x="31631" y="835"/>
                </a:cubicBezTo>
                <a:cubicBezTo>
                  <a:pt x="31602" y="835"/>
                  <a:pt x="31573" y="836"/>
                  <a:pt x="31545" y="836"/>
                </a:cubicBezTo>
                <a:cubicBezTo>
                  <a:pt x="31461" y="836"/>
                  <a:pt x="31379" y="830"/>
                  <a:pt x="31304" y="779"/>
                </a:cubicBezTo>
                <a:cubicBezTo>
                  <a:pt x="31279" y="792"/>
                  <a:pt x="31260" y="798"/>
                  <a:pt x="31241" y="798"/>
                </a:cubicBezTo>
                <a:cubicBezTo>
                  <a:pt x="31223" y="798"/>
                  <a:pt x="31204" y="792"/>
                  <a:pt x="31179" y="779"/>
                </a:cubicBezTo>
                <a:cubicBezTo>
                  <a:pt x="31061" y="725"/>
                  <a:pt x="30933" y="713"/>
                  <a:pt x="30802" y="713"/>
                </a:cubicBezTo>
                <a:cubicBezTo>
                  <a:pt x="30701" y="713"/>
                  <a:pt x="30598" y="720"/>
                  <a:pt x="30495" y="720"/>
                </a:cubicBezTo>
                <a:cubicBezTo>
                  <a:pt x="30361" y="720"/>
                  <a:pt x="30228" y="708"/>
                  <a:pt x="30101" y="654"/>
                </a:cubicBezTo>
                <a:lnTo>
                  <a:pt x="29901" y="654"/>
                </a:lnTo>
                <a:cubicBezTo>
                  <a:pt x="29713" y="592"/>
                  <a:pt x="29523" y="577"/>
                  <a:pt x="29333" y="577"/>
                </a:cubicBezTo>
                <a:cubicBezTo>
                  <a:pt x="29160" y="577"/>
                  <a:pt x="28987" y="589"/>
                  <a:pt x="28817" y="589"/>
                </a:cubicBezTo>
                <a:cubicBezTo>
                  <a:pt x="28649" y="589"/>
                  <a:pt x="28483" y="577"/>
                  <a:pt x="28322" y="529"/>
                </a:cubicBezTo>
                <a:cubicBezTo>
                  <a:pt x="28246" y="529"/>
                  <a:pt x="28171" y="529"/>
                  <a:pt x="28096" y="504"/>
                </a:cubicBezTo>
                <a:cubicBezTo>
                  <a:pt x="27913" y="453"/>
                  <a:pt x="27726" y="439"/>
                  <a:pt x="27538" y="439"/>
                </a:cubicBezTo>
                <a:cubicBezTo>
                  <a:pt x="27318" y="439"/>
                  <a:pt x="27098" y="458"/>
                  <a:pt x="26881" y="458"/>
                </a:cubicBezTo>
                <a:cubicBezTo>
                  <a:pt x="26826" y="458"/>
                  <a:pt x="26772" y="457"/>
                  <a:pt x="26718" y="454"/>
                </a:cubicBezTo>
                <a:cubicBezTo>
                  <a:pt x="26617" y="479"/>
                  <a:pt x="26567" y="504"/>
                  <a:pt x="26542" y="529"/>
                </a:cubicBezTo>
                <a:cubicBezTo>
                  <a:pt x="26292" y="429"/>
                  <a:pt x="25966" y="504"/>
                  <a:pt x="25865" y="128"/>
                </a:cubicBezTo>
                <a:cubicBezTo>
                  <a:pt x="25715" y="15"/>
                  <a:pt x="25551" y="1"/>
                  <a:pt x="25383" y="1"/>
                </a:cubicBezTo>
                <a:close/>
              </a:path>
            </a:pathLst>
          </a:custGeom>
          <a:solidFill>
            <a:srgbClr val="EDF9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3" name="Google Shape;1153;p33"/>
          <p:cNvSpPr txBox="1"/>
          <p:nvPr/>
        </p:nvSpPr>
        <p:spPr>
          <a:xfrm>
            <a:off x="666163" y="7740294"/>
            <a:ext cx="3271500" cy="419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GB">
                <a:solidFill>
                  <a:srgbClr val="1C4588"/>
                </a:solidFill>
                <a:latin typeface="Mada"/>
                <a:ea typeface="Mada"/>
                <a:cs typeface="Mada"/>
                <a:sym typeface="Mada"/>
              </a:rPr>
              <a:t>Atrophic</a:t>
            </a:r>
            <a:r>
              <a:rPr b="1" lang="en-GB">
                <a:solidFill>
                  <a:srgbClr val="1C4588"/>
                </a:solidFill>
                <a:latin typeface="Mada"/>
                <a:ea typeface="Mada"/>
                <a:cs typeface="Mada"/>
                <a:sym typeface="Mada"/>
              </a:rPr>
              <a:t> scar</a:t>
            </a:r>
            <a:endParaRPr b="1">
              <a:solidFill>
                <a:srgbClr val="1C4588"/>
              </a:solidFill>
              <a:latin typeface="Mada"/>
              <a:ea typeface="Mada"/>
              <a:cs typeface="Mada"/>
              <a:sym typeface="Mada"/>
            </a:endParaRPr>
          </a:p>
        </p:txBody>
      </p:sp>
      <p:sp>
        <p:nvSpPr>
          <p:cNvPr id="1154" name="Google Shape;1154;p33"/>
          <p:cNvSpPr txBox="1"/>
          <p:nvPr/>
        </p:nvSpPr>
        <p:spPr>
          <a:xfrm>
            <a:off x="592713" y="8718161"/>
            <a:ext cx="3531300" cy="322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GB">
                <a:solidFill>
                  <a:srgbClr val="1C4588"/>
                </a:solidFill>
                <a:latin typeface="Mada"/>
                <a:ea typeface="Mada"/>
                <a:cs typeface="Mada"/>
                <a:sym typeface="Mada"/>
              </a:rPr>
              <a:t>Contracture scar</a:t>
            </a:r>
            <a:endParaRPr b="1">
              <a:solidFill>
                <a:srgbClr val="1C4588"/>
              </a:solidFill>
            </a:endParaRPr>
          </a:p>
        </p:txBody>
      </p:sp>
      <p:sp>
        <p:nvSpPr>
          <p:cNvPr id="1155" name="Google Shape;1155;p33"/>
          <p:cNvSpPr txBox="1"/>
          <p:nvPr/>
        </p:nvSpPr>
        <p:spPr>
          <a:xfrm>
            <a:off x="350887" y="8032850"/>
            <a:ext cx="5525700" cy="661800"/>
          </a:xfrm>
          <a:prstGeom prst="rect">
            <a:avLst/>
          </a:prstGeom>
          <a:noFill/>
          <a:ln>
            <a:noFill/>
          </a:ln>
        </p:spPr>
        <p:txBody>
          <a:bodyPr anchorCtr="0" anchor="t" bIns="91425" lIns="91425" spcFirstLastPara="1" rIns="91425" wrap="square" tIns="91425">
            <a:noAutofit/>
          </a:bodyPr>
          <a:lstStyle/>
          <a:p>
            <a:pPr indent="-171450" lvl="0" marL="179999" rtl="0" algn="l">
              <a:spcBef>
                <a:spcPts val="0"/>
              </a:spcBef>
              <a:spcAft>
                <a:spcPts val="0"/>
              </a:spcAft>
              <a:buClr>
                <a:srgbClr val="1C4588"/>
              </a:buClr>
              <a:buSzPts val="1200"/>
              <a:buFont typeface="Mada"/>
              <a:buChar char="●"/>
            </a:pPr>
            <a:r>
              <a:rPr lang="en-GB" sz="1200">
                <a:solidFill>
                  <a:srgbClr val="1C4588"/>
                </a:solidFill>
                <a:latin typeface="Mada"/>
                <a:ea typeface="Mada"/>
                <a:cs typeface="Mada"/>
                <a:sym typeface="Mada"/>
              </a:rPr>
              <a:t>This is a flat, pale and stretched in appearance. </a:t>
            </a:r>
            <a:endParaRPr sz="1200">
              <a:solidFill>
                <a:srgbClr val="1C4588"/>
              </a:solidFill>
              <a:latin typeface="Mada"/>
              <a:ea typeface="Mada"/>
              <a:cs typeface="Mada"/>
              <a:sym typeface="Mada"/>
            </a:endParaRPr>
          </a:p>
          <a:p>
            <a:pPr indent="-171450" lvl="0" marL="179999" rtl="0" algn="l">
              <a:spcBef>
                <a:spcPts val="0"/>
              </a:spcBef>
              <a:spcAft>
                <a:spcPts val="0"/>
              </a:spcAft>
              <a:buClr>
                <a:srgbClr val="1C4588"/>
              </a:buClr>
              <a:buSzPts val="1200"/>
              <a:buFont typeface="Mada"/>
              <a:buChar char="●"/>
            </a:pPr>
            <a:r>
              <a:rPr lang="en-GB" sz="1200">
                <a:solidFill>
                  <a:srgbClr val="1C4588"/>
                </a:solidFill>
                <a:latin typeface="Mada"/>
                <a:ea typeface="Mada"/>
                <a:cs typeface="Mada"/>
                <a:sym typeface="Mada"/>
              </a:rPr>
              <a:t>It can be traumatized easily as the epidermis and dermis are thinned. </a:t>
            </a:r>
            <a:endParaRPr sz="1200">
              <a:solidFill>
                <a:srgbClr val="1C4588"/>
              </a:solidFill>
              <a:latin typeface="Mada"/>
              <a:ea typeface="Mada"/>
              <a:cs typeface="Mada"/>
              <a:sym typeface="Mada"/>
            </a:endParaRPr>
          </a:p>
          <a:p>
            <a:pPr indent="-171450" lvl="0" marL="179999" rtl="0" algn="l">
              <a:spcBef>
                <a:spcPts val="0"/>
              </a:spcBef>
              <a:spcAft>
                <a:spcPts val="0"/>
              </a:spcAft>
              <a:buClr>
                <a:srgbClr val="1C4588"/>
              </a:buClr>
              <a:buSzPts val="1200"/>
              <a:buFont typeface="Mada"/>
              <a:buChar char="●"/>
            </a:pPr>
            <a:r>
              <a:rPr lang="en-GB" sz="1200">
                <a:solidFill>
                  <a:srgbClr val="1C4588"/>
                </a:solidFill>
                <a:latin typeface="Mada"/>
                <a:ea typeface="Mada"/>
                <a:cs typeface="Mada"/>
                <a:sym typeface="Mada"/>
              </a:rPr>
              <a:t>Excision and resuturing may improve such scar.</a:t>
            </a:r>
            <a:endParaRPr sz="1200">
              <a:latin typeface="Mada"/>
              <a:ea typeface="Mada"/>
              <a:cs typeface="Mada"/>
              <a:sym typeface="Mada"/>
            </a:endParaRPr>
          </a:p>
        </p:txBody>
      </p:sp>
      <p:sp>
        <p:nvSpPr>
          <p:cNvPr id="1156" name="Google Shape;1156;p33"/>
          <p:cNvSpPr txBox="1"/>
          <p:nvPr/>
        </p:nvSpPr>
        <p:spPr>
          <a:xfrm>
            <a:off x="192570" y="9000388"/>
            <a:ext cx="7285800" cy="561900"/>
          </a:xfrm>
          <a:prstGeom prst="rect">
            <a:avLst/>
          </a:prstGeom>
          <a:noFill/>
          <a:ln>
            <a:noFill/>
          </a:ln>
        </p:spPr>
        <p:txBody>
          <a:bodyPr anchorCtr="0" anchor="t" bIns="91425" lIns="91425" spcFirstLastPara="1" rIns="91425" wrap="square" tIns="91425">
            <a:noAutofit/>
          </a:bodyPr>
          <a:lstStyle/>
          <a:p>
            <a:pPr indent="-171450" lvl="0" marL="269999" rtl="0" algn="l">
              <a:spcBef>
                <a:spcPts val="0"/>
              </a:spcBef>
              <a:spcAft>
                <a:spcPts val="0"/>
              </a:spcAft>
              <a:buClr>
                <a:srgbClr val="1C4588"/>
              </a:buClr>
              <a:buSzPts val="1200"/>
              <a:buFont typeface="Mada"/>
              <a:buChar char="●"/>
            </a:pPr>
            <a:r>
              <a:rPr lang="en-GB" sz="1200">
                <a:solidFill>
                  <a:srgbClr val="1C4588"/>
                </a:solidFill>
                <a:latin typeface="Mada"/>
                <a:ea typeface="Mada"/>
                <a:cs typeface="Mada"/>
                <a:sym typeface="Mada"/>
              </a:rPr>
              <a:t>This is when the scar form across a joint or flexion or extension skin creases.</a:t>
            </a:r>
            <a:endParaRPr sz="1200">
              <a:solidFill>
                <a:srgbClr val="1C4588"/>
              </a:solidFill>
              <a:latin typeface="Mada"/>
              <a:ea typeface="Mada"/>
              <a:cs typeface="Mada"/>
              <a:sym typeface="Mada"/>
            </a:endParaRPr>
          </a:p>
          <a:p>
            <a:pPr indent="-171450" lvl="0" marL="269999" rtl="0" algn="l">
              <a:spcBef>
                <a:spcPts val="0"/>
              </a:spcBef>
              <a:spcAft>
                <a:spcPts val="0"/>
              </a:spcAft>
              <a:buClr>
                <a:srgbClr val="1C4588"/>
              </a:buClr>
              <a:buSzPts val="1200"/>
              <a:buFont typeface="Mada"/>
              <a:buChar char="●"/>
            </a:pPr>
            <a:r>
              <a:rPr lang="en-GB" sz="1200">
                <a:solidFill>
                  <a:srgbClr val="1C4588"/>
                </a:solidFill>
                <a:latin typeface="Mada"/>
                <a:ea typeface="Mada"/>
                <a:cs typeface="Mada"/>
                <a:sym typeface="Mada"/>
              </a:rPr>
              <a:t>It may cause restriction of the movement at the joint , flexion or extension deformity.</a:t>
            </a:r>
            <a:endParaRPr sz="1200">
              <a:solidFill>
                <a:srgbClr val="1C4588"/>
              </a:solidFill>
              <a:latin typeface="Mada"/>
              <a:ea typeface="Mada"/>
              <a:cs typeface="Mada"/>
              <a:sym typeface="Mada"/>
            </a:endParaRPr>
          </a:p>
          <a:p>
            <a:pPr indent="-171450" lvl="0" marL="269999" rtl="0" algn="l">
              <a:spcBef>
                <a:spcPts val="0"/>
              </a:spcBef>
              <a:spcAft>
                <a:spcPts val="0"/>
              </a:spcAft>
              <a:buClr>
                <a:srgbClr val="1C4588"/>
              </a:buClr>
              <a:buSzPts val="1200"/>
              <a:buFont typeface="Mada"/>
              <a:buChar char="●"/>
            </a:pPr>
            <a:r>
              <a:rPr lang="en-GB" sz="1200">
                <a:solidFill>
                  <a:srgbClr val="1C4588"/>
                </a:solidFill>
                <a:latin typeface="Mada"/>
                <a:ea typeface="Mada"/>
                <a:cs typeface="Mada"/>
                <a:sym typeface="Mada"/>
              </a:rPr>
              <a:t>Contracture can be prevented be postoperative splints and intensive physiotherapy.</a:t>
            </a:r>
            <a:endParaRPr sz="1200">
              <a:solidFill>
                <a:srgbClr val="1C4588"/>
              </a:solidFill>
              <a:latin typeface="Mada"/>
              <a:ea typeface="Mada"/>
              <a:cs typeface="Mada"/>
              <a:sym typeface="Mada"/>
            </a:endParaRPr>
          </a:p>
          <a:p>
            <a:pPr indent="-171450" lvl="0" marL="269999" rtl="0" algn="l">
              <a:spcBef>
                <a:spcPts val="0"/>
              </a:spcBef>
              <a:spcAft>
                <a:spcPts val="0"/>
              </a:spcAft>
              <a:buClr>
                <a:srgbClr val="1C4588"/>
              </a:buClr>
              <a:buSzPts val="1200"/>
              <a:buFont typeface="Mada"/>
              <a:buChar char="●"/>
            </a:pPr>
            <a:r>
              <a:rPr lang="en-GB" sz="1200">
                <a:solidFill>
                  <a:srgbClr val="1C4588"/>
                </a:solidFill>
                <a:latin typeface="Mada"/>
                <a:ea typeface="Mada"/>
                <a:cs typeface="Mada"/>
                <a:sym typeface="Mada"/>
              </a:rPr>
              <a:t> Treatment include multiple Z-plasty or skin graft or flap.</a:t>
            </a:r>
            <a:endParaRPr sz="1200">
              <a:latin typeface="Mada"/>
              <a:ea typeface="Mada"/>
              <a:cs typeface="Mada"/>
              <a:sym typeface="Mada"/>
            </a:endParaRPr>
          </a:p>
        </p:txBody>
      </p:sp>
      <p:grpSp>
        <p:nvGrpSpPr>
          <p:cNvPr id="1157" name="Google Shape;1157;p33"/>
          <p:cNvGrpSpPr/>
          <p:nvPr/>
        </p:nvGrpSpPr>
        <p:grpSpPr>
          <a:xfrm>
            <a:off x="203961" y="8110685"/>
            <a:ext cx="305817" cy="312631"/>
            <a:chOff x="6414250" y="2415450"/>
            <a:chExt cx="312600" cy="312600"/>
          </a:xfrm>
        </p:grpSpPr>
        <p:sp>
          <p:nvSpPr>
            <p:cNvPr id="1158" name="Google Shape;1158;p33"/>
            <p:cNvSpPr/>
            <p:nvPr/>
          </p:nvSpPr>
          <p:spPr>
            <a:xfrm>
              <a:off x="6414250" y="2415450"/>
              <a:ext cx="312600" cy="312600"/>
            </a:xfrm>
            <a:prstGeom prst="ellipse">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9" name="Google Shape;1159;p33"/>
            <p:cNvSpPr/>
            <p:nvPr/>
          </p:nvSpPr>
          <p:spPr>
            <a:xfrm>
              <a:off x="6520150" y="2509951"/>
              <a:ext cx="100800" cy="123600"/>
            </a:xfrm>
            <a:prstGeom prst="chevron">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160" name="Google Shape;1160;p33"/>
          <p:cNvGrpSpPr/>
          <p:nvPr/>
        </p:nvGrpSpPr>
        <p:grpSpPr>
          <a:xfrm>
            <a:off x="182874" y="9035172"/>
            <a:ext cx="305817" cy="312631"/>
            <a:chOff x="6414250" y="2415450"/>
            <a:chExt cx="312600" cy="312600"/>
          </a:xfrm>
        </p:grpSpPr>
        <p:sp>
          <p:nvSpPr>
            <p:cNvPr id="1161" name="Google Shape;1161;p33"/>
            <p:cNvSpPr/>
            <p:nvPr/>
          </p:nvSpPr>
          <p:spPr>
            <a:xfrm>
              <a:off x="6414250" y="2415450"/>
              <a:ext cx="312600" cy="312600"/>
            </a:xfrm>
            <a:prstGeom prst="ellipse">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2" name="Google Shape;1162;p33"/>
            <p:cNvSpPr/>
            <p:nvPr/>
          </p:nvSpPr>
          <p:spPr>
            <a:xfrm>
              <a:off x="6520150" y="2509951"/>
              <a:ext cx="100800" cy="123600"/>
            </a:xfrm>
            <a:prstGeom prst="chevron">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163" name="Google Shape;1163;p33"/>
          <p:cNvSpPr txBox="1"/>
          <p:nvPr/>
        </p:nvSpPr>
        <p:spPr>
          <a:xfrm>
            <a:off x="488700" y="5331575"/>
            <a:ext cx="6099000" cy="1293000"/>
          </a:xfrm>
          <a:prstGeom prst="rect">
            <a:avLst/>
          </a:prstGeom>
          <a:noFill/>
          <a:ln>
            <a:noFill/>
          </a:ln>
        </p:spPr>
        <p:txBody>
          <a:bodyPr anchorCtr="0" anchor="t" bIns="91425" lIns="91425" spcFirstLastPara="1" rIns="91425" wrap="square" tIns="91425">
            <a:spAutoFit/>
          </a:bodyPr>
          <a:lstStyle/>
          <a:p>
            <a:pPr indent="-171450" lvl="0" marL="179999" rtl="0" algn="l">
              <a:spcBef>
                <a:spcPts val="0"/>
              </a:spcBef>
              <a:spcAft>
                <a:spcPts val="0"/>
              </a:spcAft>
              <a:buClr>
                <a:srgbClr val="1C4588"/>
              </a:buClr>
              <a:buSzPts val="1200"/>
              <a:buFont typeface="Mada"/>
              <a:buChar char="●"/>
            </a:pPr>
            <a:r>
              <a:rPr lang="en-GB" sz="1200">
                <a:solidFill>
                  <a:srgbClr val="1C4588"/>
                </a:solidFill>
                <a:latin typeface="Mada"/>
                <a:ea typeface="Mada"/>
                <a:cs typeface="Mada"/>
                <a:sym typeface="Mada"/>
              </a:rPr>
              <a:t>Suture marks can be prevented by the use of fine (5-6/0) monofilaments suture under less tension and can be removed as early as 3-5 days in certain area and replaced by sticky strips, but subcuticular suture will result in a much better cosmetic scar</a:t>
            </a:r>
            <a:endParaRPr sz="1200">
              <a:solidFill>
                <a:srgbClr val="1C4588"/>
              </a:solidFill>
              <a:latin typeface="Mada"/>
              <a:ea typeface="Mada"/>
              <a:cs typeface="Mada"/>
              <a:sym typeface="Mada"/>
            </a:endParaRPr>
          </a:p>
          <a:p>
            <a:pPr indent="0" lvl="0" marL="179999" rtl="0" algn="l">
              <a:spcBef>
                <a:spcPts val="0"/>
              </a:spcBef>
              <a:spcAft>
                <a:spcPts val="0"/>
              </a:spcAft>
              <a:buNone/>
            </a:pPr>
            <a:r>
              <a:t/>
            </a:r>
            <a:endParaRPr sz="1200">
              <a:solidFill>
                <a:srgbClr val="1C4588"/>
              </a:solidFill>
              <a:latin typeface="Mada"/>
              <a:ea typeface="Mada"/>
              <a:cs typeface="Mada"/>
              <a:sym typeface="Mada"/>
            </a:endParaRPr>
          </a:p>
          <a:p>
            <a:pPr indent="-171450" lvl="0" marL="179999" rtl="0" algn="l">
              <a:spcBef>
                <a:spcPts val="0"/>
              </a:spcBef>
              <a:spcAft>
                <a:spcPts val="0"/>
              </a:spcAft>
              <a:buClr>
                <a:srgbClr val="1C4588"/>
              </a:buClr>
              <a:buSzPts val="1200"/>
              <a:buFont typeface="Mada"/>
              <a:buChar char="●"/>
            </a:pPr>
            <a:r>
              <a:rPr lang="en-GB" sz="1200">
                <a:solidFill>
                  <a:srgbClr val="1C4588"/>
                </a:solidFill>
                <a:latin typeface="Mada"/>
                <a:ea typeface="Mada"/>
                <a:cs typeface="Mada"/>
                <a:sym typeface="Mada"/>
              </a:rPr>
              <a:t> When the size of suture increases, it leaves obvious marks with the less cosmetic outcome.</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7" name="Shape 1167"/>
        <p:cNvGrpSpPr/>
        <p:nvPr/>
      </p:nvGrpSpPr>
      <p:grpSpPr>
        <a:xfrm>
          <a:off x="0" y="0"/>
          <a:ext cx="0" cy="0"/>
          <a:chOff x="0" y="0"/>
          <a:chExt cx="0" cy="0"/>
        </a:xfrm>
      </p:grpSpPr>
      <p:sp>
        <p:nvSpPr>
          <p:cNvPr id="1168" name="Google Shape;1168;p34"/>
          <p:cNvSpPr/>
          <p:nvPr/>
        </p:nvSpPr>
        <p:spPr>
          <a:xfrm rot="10800000">
            <a:off x="75" y="-9525"/>
            <a:ext cx="7589400" cy="192300"/>
          </a:xfrm>
          <a:prstGeom prst="round2SameRect">
            <a:avLst>
              <a:gd fmla="val 50000" name="adj1"/>
              <a:gd fmla="val 0" name="adj2"/>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9" name="Google Shape;1169;p34"/>
          <p:cNvSpPr txBox="1"/>
          <p:nvPr/>
        </p:nvSpPr>
        <p:spPr>
          <a:xfrm>
            <a:off x="1708635" y="904675"/>
            <a:ext cx="3775200" cy="372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1600"/>
              </a:spcAft>
              <a:buClr>
                <a:srgbClr val="000000"/>
              </a:buClr>
              <a:buSzPts val="1100"/>
              <a:buFont typeface="Arial"/>
              <a:buNone/>
            </a:pPr>
            <a:r>
              <a:rPr b="1" lang="en-GB" sz="1800">
                <a:solidFill>
                  <a:srgbClr val="1C4588"/>
                </a:solidFill>
                <a:highlight>
                  <a:srgbClr val="EDF9F9"/>
                </a:highlight>
                <a:latin typeface="Lora"/>
                <a:ea typeface="Lora"/>
                <a:cs typeface="Lora"/>
                <a:sym typeface="Lora"/>
              </a:rPr>
              <a:t>Types of abnormal scars cont.</a:t>
            </a:r>
            <a:endParaRPr b="1" sz="1800">
              <a:solidFill>
                <a:srgbClr val="1C4588"/>
              </a:solidFill>
              <a:highlight>
                <a:srgbClr val="EDF9F9"/>
              </a:highlight>
              <a:latin typeface="Lora"/>
              <a:ea typeface="Lora"/>
              <a:cs typeface="Lora"/>
              <a:sym typeface="Lora"/>
            </a:endParaRPr>
          </a:p>
        </p:txBody>
      </p:sp>
      <p:cxnSp>
        <p:nvCxnSpPr>
          <p:cNvPr id="1170" name="Google Shape;1170;p34"/>
          <p:cNvCxnSpPr/>
          <p:nvPr/>
        </p:nvCxnSpPr>
        <p:spPr>
          <a:xfrm>
            <a:off x="1601311" y="802732"/>
            <a:ext cx="4536000" cy="3600"/>
          </a:xfrm>
          <a:prstGeom prst="straightConnector1">
            <a:avLst/>
          </a:prstGeom>
          <a:noFill/>
          <a:ln cap="flat" cmpd="sng" w="19050">
            <a:solidFill>
              <a:srgbClr val="83C5BE"/>
            </a:solidFill>
            <a:prstDash val="solid"/>
            <a:round/>
            <a:headEnd len="med" w="med" type="oval"/>
            <a:tailEnd len="med" w="med" type="oval"/>
          </a:ln>
        </p:spPr>
      </p:cxnSp>
      <p:sp>
        <p:nvSpPr>
          <p:cNvPr id="1171" name="Google Shape;1171;p34"/>
          <p:cNvSpPr txBox="1"/>
          <p:nvPr/>
        </p:nvSpPr>
        <p:spPr>
          <a:xfrm>
            <a:off x="1095673" y="325407"/>
            <a:ext cx="5525700" cy="389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2200">
                <a:solidFill>
                  <a:srgbClr val="006D77"/>
                </a:solidFill>
                <a:latin typeface="Lora"/>
                <a:ea typeface="Lora"/>
                <a:cs typeface="Lora"/>
                <a:sym typeface="Lora"/>
              </a:rPr>
              <a:t>Scar formation </a:t>
            </a:r>
            <a:endParaRPr sz="2200"/>
          </a:p>
        </p:txBody>
      </p:sp>
      <p:graphicFrame>
        <p:nvGraphicFramePr>
          <p:cNvPr id="1172" name="Google Shape;1172;p34"/>
          <p:cNvGraphicFramePr/>
          <p:nvPr/>
        </p:nvGraphicFramePr>
        <p:xfrm>
          <a:off x="485675" y="4845938"/>
          <a:ext cx="3000000" cy="3000000"/>
        </p:xfrm>
        <a:graphic>
          <a:graphicData uri="http://schemas.openxmlformats.org/drawingml/2006/table">
            <a:tbl>
              <a:tblPr>
                <a:noFill/>
                <a:tableStyleId>{053A0B27-68BF-4A80-A2E4-0875FD0F7381}</a:tableStyleId>
              </a:tblPr>
              <a:tblGrid>
                <a:gridCol w="1847725"/>
                <a:gridCol w="2225850"/>
                <a:gridCol w="2544575"/>
              </a:tblGrid>
              <a:tr h="100000">
                <a:tc>
                  <a:txBody>
                    <a:bodyPr/>
                    <a:lstStyle/>
                    <a:p>
                      <a:pPr indent="0" lvl="0" marL="0" rtl="0" algn="ctr">
                        <a:spcBef>
                          <a:spcPts val="0"/>
                        </a:spcBef>
                        <a:spcAft>
                          <a:spcPts val="0"/>
                        </a:spcAft>
                        <a:buClr>
                          <a:srgbClr val="000000"/>
                        </a:buClr>
                        <a:buSzPts val="1100"/>
                        <a:buFont typeface="Arial"/>
                        <a:buNone/>
                      </a:pPr>
                      <a:r>
                        <a:rPr b="1" lang="en-GB">
                          <a:solidFill>
                            <a:srgbClr val="E29578"/>
                          </a:solidFill>
                          <a:latin typeface="Lora"/>
                          <a:ea typeface="Lora"/>
                          <a:cs typeface="Lora"/>
                          <a:sym typeface="Lora"/>
                        </a:rPr>
                        <a:t>Features</a:t>
                      </a:r>
                      <a:endParaRPr/>
                    </a:p>
                  </a:txBody>
                  <a:tcPr marT="91425" marB="91425" marR="91425" marL="91425">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rgbClr val="FFDDD2"/>
                    </a:solidFill>
                  </a:tcPr>
                </a:tc>
                <a:tc>
                  <a:txBody>
                    <a:bodyPr/>
                    <a:lstStyle/>
                    <a:p>
                      <a:pPr indent="0" lvl="0" marL="0" rtl="0" algn="ctr">
                        <a:spcBef>
                          <a:spcPts val="0"/>
                        </a:spcBef>
                        <a:spcAft>
                          <a:spcPts val="0"/>
                        </a:spcAft>
                        <a:buClr>
                          <a:srgbClr val="000000"/>
                        </a:buClr>
                        <a:buSzPts val="1100"/>
                        <a:buFont typeface="Arial"/>
                        <a:buNone/>
                      </a:pPr>
                      <a:r>
                        <a:rPr b="1" lang="en-GB">
                          <a:solidFill>
                            <a:srgbClr val="E29578"/>
                          </a:solidFill>
                          <a:latin typeface="Lora"/>
                          <a:ea typeface="Lora"/>
                          <a:cs typeface="Lora"/>
                          <a:sym typeface="Lora"/>
                        </a:rPr>
                        <a:t>Hypertrophic scar</a:t>
                      </a:r>
                      <a:endParaRPr b="1">
                        <a:solidFill>
                          <a:srgbClr val="E29578"/>
                        </a:solidFill>
                        <a:latin typeface="Lora"/>
                        <a:ea typeface="Lora"/>
                        <a:cs typeface="Lora"/>
                        <a:sym typeface="Lora"/>
                      </a:endParaRPr>
                    </a:p>
                  </a:txBody>
                  <a:tcPr marT="91425" marB="91425" marR="91425" marL="91425">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rgbClr val="FFDDD2"/>
                    </a:solidFill>
                  </a:tcPr>
                </a:tc>
                <a:tc>
                  <a:txBody>
                    <a:bodyPr/>
                    <a:lstStyle/>
                    <a:p>
                      <a:pPr indent="0" lvl="0" marL="0" rtl="0" algn="ctr">
                        <a:spcBef>
                          <a:spcPts val="0"/>
                        </a:spcBef>
                        <a:spcAft>
                          <a:spcPts val="0"/>
                        </a:spcAft>
                        <a:buClr>
                          <a:srgbClr val="000000"/>
                        </a:buClr>
                        <a:buSzPts val="1100"/>
                        <a:buFont typeface="Arial"/>
                        <a:buNone/>
                      </a:pPr>
                      <a:r>
                        <a:rPr b="1" lang="en-GB">
                          <a:solidFill>
                            <a:srgbClr val="E29578"/>
                          </a:solidFill>
                          <a:latin typeface="Lora"/>
                          <a:ea typeface="Lora"/>
                          <a:cs typeface="Lora"/>
                          <a:sym typeface="Lora"/>
                        </a:rPr>
                        <a:t>Keloid scar</a:t>
                      </a:r>
                      <a:endParaRPr baseline="30000"/>
                    </a:p>
                  </a:txBody>
                  <a:tcPr marT="91425" marB="91425" marR="91425" marL="91425">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rgbClr val="FFDDD2"/>
                    </a:solidFill>
                  </a:tcPr>
                </a:tc>
              </a:tr>
              <a:tr h="262375">
                <a:tc>
                  <a:txBody>
                    <a:bodyPr/>
                    <a:lstStyle/>
                    <a:p>
                      <a:pPr indent="0" lvl="0" marL="0" rtl="0" algn="ctr">
                        <a:spcBef>
                          <a:spcPts val="0"/>
                        </a:spcBef>
                        <a:spcAft>
                          <a:spcPts val="0"/>
                        </a:spcAft>
                        <a:buClr>
                          <a:srgbClr val="000000"/>
                        </a:buClr>
                        <a:buSzPts val="1100"/>
                        <a:buFont typeface="Arial"/>
                        <a:buNone/>
                      </a:pPr>
                      <a:r>
                        <a:rPr b="1" lang="en-GB" sz="1200">
                          <a:solidFill>
                            <a:srgbClr val="006D77"/>
                          </a:solidFill>
                          <a:latin typeface="Lora"/>
                          <a:ea typeface="Lora"/>
                          <a:cs typeface="Lora"/>
                          <a:sym typeface="Lora"/>
                        </a:rPr>
                        <a:t>Genetic</a:t>
                      </a:r>
                      <a:endParaRPr sz="1200"/>
                    </a:p>
                  </a:txBody>
                  <a:tcPr marT="91425" marB="91425" marR="91425" marL="91425">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rgbClr val="EDF6F9"/>
                    </a:solidFill>
                  </a:tcPr>
                </a:tc>
                <a:tc>
                  <a:txBody>
                    <a:bodyPr/>
                    <a:lstStyle/>
                    <a:p>
                      <a:pPr indent="0" lvl="0" marL="0" rtl="0" algn="l">
                        <a:spcBef>
                          <a:spcPts val="0"/>
                        </a:spcBef>
                        <a:spcAft>
                          <a:spcPts val="0"/>
                        </a:spcAft>
                        <a:buClr>
                          <a:srgbClr val="000000"/>
                        </a:buClr>
                        <a:buSzPts val="1100"/>
                        <a:buFont typeface="Arial"/>
                        <a:buNone/>
                      </a:pPr>
                      <a:r>
                        <a:rPr lang="en-GB" sz="1200">
                          <a:latin typeface="Mada"/>
                          <a:ea typeface="Mada"/>
                          <a:cs typeface="Mada"/>
                          <a:sym typeface="Mada"/>
                        </a:rPr>
                        <a:t>Low </a:t>
                      </a:r>
                      <a:r>
                        <a:rPr lang="en-GB" sz="1200">
                          <a:latin typeface="Mada"/>
                          <a:ea typeface="Mada"/>
                          <a:cs typeface="Mada"/>
                          <a:sym typeface="Mada"/>
                        </a:rPr>
                        <a:t>familial</a:t>
                      </a:r>
                      <a:r>
                        <a:rPr lang="en-GB" sz="1200">
                          <a:latin typeface="Mada"/>
                          <a:ea typeface="Mada"/>
                          <a:cs typeface="Mada"/>
                          <a:sym typeface="Mada"/>
                        </a:rPr>
                        <a:t> incidence </a:t>
                      </a:r>
                      <a:endParaRPr sz="1200"/>
                    </a:p>
                  </a:txBody>
                  <a:tcPr marT="91425" marB="91425" marR="91425" marL="91425">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c>
                  <a:txBody>
                    <a:bodyPr/>
                    <a:lstStyle/>
                    <a:p>
                      <a:pPr indent="0" lvl="0" marL="0" rtl="0" algn="l">
                        <a:spcBef>
                          <a:spcPts val="0"/>
                        </a:spcBef>
                        <a:spcAft>
                          <a:spcPts val="0"/>
                        </a:spcAft>
                        <a:buClr>
                          <a:srgbClr val="000000"/>
                        </a:buClr>
                        <a:buSzPts val="1100"/>
                        <a:buFont typeface="Arial"/>
                        <a:buNone/>
                      </a:pPr>
                      <a:r>
                        <a:rPr lang="en-GB" sz="1200">
                          <a:solidFill>
                            <a:srgbClr val="CC0000"/>
                          </a:solidFill>
                          <a:latin typeface="Mada"/>
                          <a:ea typeface="Mada"/>
                          <a:cs typeface="Mada"/>
                          <a:sym typeface="Mada"/>
                        </a:rPr>
                        <a:t>Significant </a:t>
                      </a:r>
                      <a:r>
                        <a:rPr lang="en-GB" sz="1200">
                          <a:solidFill>
                            <a:srgbClr val="CC0000"/>
                          </a:solidFill>
                          <a:latin typeface="Mada"/>
                          <a:ea typeface="Mada"/>
                          <a:cs typeface="Mada"/>
                          <a:sym typeface="Mada"/>
                        </a:rPr>
                        <a:t>familial</a:t>
                      </a:r>
                      <a:r>
                        <a:rPr lang="en-GB" sz="1200">
                          <a:solidFill>
                            <a:srgbClr val="CC0000"/>
                          </a:solidFill>
                          <a:latin typeface="Mada"/>
                          <a:ea typeface="Mada"/>
                          <a:cs typeface="Mada"/>
                          <a:sym typeface="Mada"/>
                        </a:rPr>
                        <a:t> incidence </a:t>
                      </a:r>
                      <a:endParaRPr sz="1200">
                        <a:solidFill>
                          <a:srgbClr val="CC0000"/>
                        </a:solidFill>
                      </a:endParaRPr>
                    </a:p>
                  </a:txBody>
                  <a:tcPr marT="91425" marB="91425" marR="91425" marL="91425">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r>
              <a:tr h="262375">
                <a:tc>
                  <a:txBody>
                    <a:bodyPr/>
                    <a:lstStyle/>
                    <a:p>
                      <a:pPr indent="0" lvl="0" marL="0" rtl="0" algn="ctr">
                        <a:spcBef>
                          <a:spcPts val="0"/>
                        </a:spcBef>
                        <a:spcAft>
                          <a:spcPts val="0"/>
                        </a:spcAft>
                        <a:buClr>
                          <a:srgbClr val="000000"/>
                        </a:buClr>
                        <a:buSzPts val="1100"/>
                        <a:buFont typeface="Arial"/>
                        <a:buNone/>
                      </a:pPr>
                      <a:r>
                        <a:rPr b="1" lang="en-GB" sz="1200">
                          <a:solidFill>
                            <a:srgbClr val="006D77"/>
                          </a:solidFill>
                          <a:latin typeface="Lora"/>
                          <a:ea typeface="Lora"/>
                          <a:cs typeface="Lora"/>
                          <a:sym typeface="Lora"/>
                        </a:rPr>
                        <a:t>Race</a:t>
                      </a:r>
                      <a:endParaRPr sz="1200"/>
                    </a:p>
                  </a:txBody>
                  <a:tcPr marT="91425" marB="91425" marR="91425" marL="91425">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rgbClr val="EDF6F9"/>
                    </a:solidFill>
                  </a:tcPr>
                </a:tc>
                <a:tc>
                  <a:txBody>
                    <a:bodyPr/>
                    <a:lstStyle/>
                    <a:p>
                      <a:pPr indent="0" lvl="0" marL="0" rtl="0" algn="l">
                        <a:spcBef>
                          <a:spcPts val="0"/>
                        </a:spcBef>
                        <a:spcAft>
                          <a:spcPts val="0"/>
                        </a:spcAft>
                        <a:buClr>
                          <a:srgbClr val="000000"/>
                        </a:buClr>
                        <a:buSzPts val="1100"/>
                        <a:buFont typeface="Arial"/>
                        <a:buNone/>
                      </a:pPr>
                      <a:r>
                        <a:rPr lang="en-GB" sz="1200">
                          <a:latin typeface="Mada"/>
                          <a:ea typeface="Mada"/>
                          <a:cs typeface="Mada"/>
                          <a:sym typeface="Mada"/>
                        </a:rPr>
                        <a:t>Low racial incidence </a:t>
                      </a:r>
                      <a:endParaRPr sz="1200"/>
                    </a:p>
                  </a:txBody>
                  <a:tcPr marT="91425" marB="91425" marR="91425" marL="91425">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c>
                  <a:txBody>
                    <a:bodyPr/>
                    <a:lstStyle/>
                    <a:p>
                      <a:pPr indent="0" lvl="0" marL="0" rtl="0" algn="l">
                        <a:spcBef>
                          <a:spcPts val="0"/>
                        </a:spcBef>
                        <a:spcAft>
                          <a:spcPts val="0"/>
                        </a:spcAft>
                        <a:buClr>
                          <a:srgbClr val="000000"/>
                        </a:buClr>
                        <a:buSzPts val="1100"/>
                        <a:buFont typeface="Arial"/>
                        <a:buNone/>
                      </a:pPr>
                      <a:r>
                        <a:rPr lang="en-GB" sz="1200">
                          <a:solidFill>
                            <a:srgbClr val="CC0000"/>
                          </a:solidFill>
                          <a:latin typeface="Mada"/>
                          <a:ea typeface="Mada"/>
                          <a:cs typeface="Mada"/>
                          <a:sym typeface="Mada"/>
                        </a:rPr>
                        <a:t>D</a:t>
                      </a:r>
                      <a:r>
                        <a:rPr lang="en-GB" sz="1200">
                          <a:solidFill>
                            <a:srgbClr val="CC0000"/>
                          </a:solidFill>
                          <a:latin typeface="Mada"/>
                          <a:ea typeface="Mada"/>
                          <a:cs typeface="Mada"/>
                          <a:sym typeface="Mada"/>
                        </a:rPr>
                        <a:t>ark &gt; fair skin</a:t>
                      </a:r>
                      <a:endParaRPr sz="1200">
                        <a:solidFill>
                          <a:srgbClr val="CC0000"/>
                        </a:solidFill>
                      </a:endParaRPr>
                    </a:p>
                  </a:txBody>
                  <a:tcPr marT="91425" marB="91425" marR="91425" marL="91425">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r>
              <a:tr h="262375">
                <a:tc>
                  <a:txBody>
                    <a:bodyPr/>
                    <a:lstStyle/>
                    <a:p>
                      <a:pPr indent="0" lvl="0" marL="0" rtl="0" algn="ctr">
                        <a:spcBef>
                          <a:spcPts val="0"/>
                        </a:spcBef>
                        <a:spcAft>
                          <a:spcPts val="0"/>
                        </a:spcAft>
                        <a:buClr>
                          <a:srgbClr val="000000"/>
                        </a:buClr>
                        <a:buSzPts val="1100"/>
                        <a:buFont typeface="Arial"/>
                        <a:buNone/>
                      </a:pPr>
                      <a:r>
                        <a:rPr b="1" lang="en-GB" sz="1200">
                          <a:solidFill>
                            <a:srgbClr val="006D77"/>
                          </a:solidFill>
                          <a:latin typeface="Lora"/>
                          <a:ea typeface="Lora"/>
                          <a:cs typeface="Lora"/>
                          <a:sym typeface="Lora"/>
                        </a:rPr>
                        <a:t>Sex</a:t>
                      </a:r>
                      <a:endParaRPr sz="1200"/>
                    </a:p>
                  </a:txBody>
                  <a:tcPr marT="91425" marB="91425" marR="91425" marL="91425">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rgbClr val="EDF6F9"/>
                    </a:solidFill>
                  </a:tcPr>
                </a:tc>
                <a:tc>
                  <a:txBody>
                    <a:bodyPr/>
                    <a:lstStyle/>
                    <a:p>
                      <a:pPr indent="0" lvl="0" marL="0" rtl="0" algn="l">
                        <a:spcBef>
                          <a:spcPts val="0"/>
                        </a:spcBef>
                        <a:spcAft>
                          <a:spcPts val="0"/>
                        </a:spcAft>
                        <a:buClr>
                          <a:srgbClr val="000000"/>
                        </a:buClr>
                        <a:buSzPts val="1100"/>
                        <a:buFont typeface="Arial"/>
                        <a:buNone/>
                      </a:pPr>
                      <a:r>
                        <a:rPr lang="en-GB" sz="1200">
                          <a:solidFill>
                            <a:srgbClr val="000000"/>
                          </a:solidFill>
                          <a:latin typeface="Mada"/>
                          <a:ea typeface="Mada"/>
                          <a:cs typeface="Mada"/>
                          <a:sym typeface="Mada"/>
                        </a:rPr>
                        <a:t>Female = Male</a:t>
                      </a:r>
                      <a:endParaRPr sz="1200"/>
                    </a:p>
                  </a:txBody>
                  <a:tcPr marT="91425" marB="91425" marR="91425" marL="91425">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c>
                  <a:txBody>
                    <a:bodyPr/>
                    <a:lstStyle/>
                    <a:p>
                      <a:pPr indent="0" lvl="0" marL="0" rtl="0" algn="l">
                        <a:spcBef>
                          <a:spcPts val="0"/>
                        </a:spcBef>
                        <a:spcAft>
                          <a:spcPts val="0"/>
                        </a:spcAft>
                        <a:buClr>
                          <a:srgbClr val="000000"/>
                        </a:buClr>
                        <a:buSzPts val="1100"/>
                        <a:buFont typeface="Arial"/>
                        <a:buNone/>
                      </a:pPr>
                      <a:r>
                        <a:rPr lang="en-GB" sz="1200">
                          <a:solidFill>
                            <a:srgbClr val="000000"/>
                          </a:solidFill>
                          <a:latin typeface="Mada"/>
                          <a:ea typeface="Mada"/>
                          <a:cs typeface="Mada"/>
                          <a:sym typeface="Mada"/>
                        </a:rPr>
                        <a:t>Female &gt; Male </a:t>
                      </a:r>
                      <a:endParaRPr sz="1200"/>
                    </a:p>
                  </a:txBody>
                  <a:tcPr marT="91425" marB="91425" marR="91425" marL="91425">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r>
              <a:tr h="262375">
                <a:tc>
                  <a:txBody>
                    <a:bodyPr/>
                    <a:lstStyle/>
                    <a:p>
                      <a:pPr indent="0" lvl="0" marL="0" rtl="0" algn="ctr">
                        <a:spcBef>
                          <a:spcPts val="0"/>
                        </a:spcBef>
                        <a:spcAft>
                          <a:spcPts val="0"/>
                        </a:spcAft>
                        <a:buClr>
                          <a:srgbClr val="000000"/>
                        </a:buClr>
                        <a:buSzPts val="1100"/>
                        <a:buFont typeface="Arial"/>
                        <a:buNone/>
                      </a:pPr>
                      <a:r>
                        <a:rPr b="1" lang="en-GB" sz="1200">
                          <a:solidFill>
                            <a:srgbClr val="006D77"/>
                          </a:solidFill>
                          <a:latin typeface="Lora"/>
                          <a:ea typeface="Lora"/>
                          <a:cs typeface="Lora"/>
                          <a:sym typeface="Lora"/>
                        </a:rPr>
                        <a:t>Age</a:t>
                      </a:r>
                      <a:endParaRPr sz="1200"/>
                    </a:p>
                  </a:txBody>
                  <a:tcPr marT="91425" marB="91425" marR="91425" marL="91425">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rgbClr val="EDF6F9"/>
                    </a:solidFill>
                  </a:tcPr>
                </a:tc>
                <a:tc>
                  <a:txBody>
                    <a:bodyPr/>
                    <a:lstStyle/>
                    <a:p>
                      <a:pPr indent="0" lvl="0" marL="0" rtl="0" algn="l">
                        <a:spcBef>
                          <a:spcPts val="0"/>
                        </a:spcBef>
                        <a:spcAft>
                          <a:spcPts val="0"/>
                        </a:spcAft>
                        <a:buClr>
                          <a:srgbClr val="000000"/>
                        </a:buClr>
                        <a:buSzPts val="1100"/>
                        <a:buFont typeface="Arial"/>
                        <a:buNone/>
                      </a:pPr>
                      <a:r>
                        <a:rPr lang="en-GB" sz="1200">
                          <a:latin typeface="Mada"/>
                          <a:ea typeface="Mada"/>
                          <a:cs typeface="Mada"/>
                          <a:sym typeface="Mada"/>
                        </a:rPr>
                        <a:t>Any age </a:t>
                      </a:r>
                      <a:endParaRPr sz="1200"/>
                    </a:p>
                  </a:txBody>
                  <a:tcPr marT="91425" marB="91425" marR="91425" marL="91425">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c>
                  <a:txBody>
                    <a:bodyPr/>
                    <a:lstStyle/>
                    <a:p>
                      <a:pPr indent="0" lvl="0" marL="0" rtl="0" algn="l">
                        <a:spcBef>
                          <a:spcPts val="0"/>
                        </a:spcBef>
                        <a:spcAft>
                          <a:spcPts val="0"/>
                        </a:spcAft>
                        <a:buClr>
                          <a:srgbClr val="000000"/>
                        </a:buClr>
                        <a:buSzPts val="1100"/>
                        <a:buFont typeface="Arial"/>
                        <a:buNone/>
                      </a:pPr>
                      <a:r>
                        <a:rPr lang="en-GB" sz="1200">
                          <a:latin typeface="Mada"/>
                          <a:ea typeface="Mada"/>
                          <a:cs typeface="Mada"/>
                          <a:sym typeface="Mada"/>
                        </a:rPr>
                        <a:t>Most common </a:t>
                      </a:r>
                      <a:r>
                        <a:rPr lang="en-GB" sz="1200">
                          <a:solidFill>
                            <a:srgbClr val="000000"/>
                          </a:solidFill>
                          <a:latin typeface="Mada"/>
                          <a:ea typeface="Mada"/>
                          <a:cs typeface="Mada"/>
                          <a:sym typeface="Mada"/>
                        </a:rPr>
                        <a:t>10-30 years</a:t>
                      </a:r>
                      <a:endParaRPr sz="1200"/>
                    </a:p>
                  </a:txBody>
                  <a:tcPr marT="91425" marB="91425" marR="91425" marL="91425">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r>
              <a:tr h="262375">
                <a:tc>
                  <a:txBody>
                    <a:bodyPr/>
                    <a:lstStyle/>
                    <a:p>
                      <a:pPr indent="0" lvl="0" marL="0" rtl="0" algn="ctr">
                        <a:spcBef>
                          <a:spcPts val="0"/>
                        </a:spcBef>
                        <a:spcAft>
                          <a:spcPts val="0"/>
                        </a:spcAft>
                        <a:buClr>
                          <a:srgbClr val="000000"/>
                        </a:buClr>
                        <a:buSzPts val="1100"/>
                        <a:buFont typeface="Arial"/>
                        <a:buNone/>
                      </a:pPr>
                      <a:r>
                        <a:rPr b="1" lang="en-GB" sz="1200">
                          <a:solidFill>
                            <a:srgbClr val="006D77"/>
                          </a:solidFill>
                          <a:latin typeface="Lora"/>
                          <a:ea typeface="Lora"/>
                          <a:cs typeface="Lora"/>
                          <a:sym typeface="Lora"/>
                        </a:rPr>
                        <a:t>Borders</a:t>
                      </a:r>
                      <a:endParaRPr b="1" sz="1200">
                        <a:solidFill>
                          <a:srgbClr val="006D77"/>
                        </a:solidFill>
                        <a:latin typeface="Lora"/>
                        <a:ea typeface="Lora"/>
                        <a:cs typeface="Lora"/>
                        <a:sym typeface="Lora"/>
                      </a:endParaRPr>
                    </a:p>
                    <a:p>
                      <a:pPr indent="0" lvl="0" marL="0" rtl="0" algn="ctr">
                        <a:spcBef>
                          <a:spcPts val="0"/>
                        </a:spcBef>
                        <a:spcAft>
                          <a:spcPts val="0"/>
                        </a:spcAft>
                        <a:buClr>
                          <a:schemeClr val="dk1"/>
                        </a:buClr>
                        <a:buSzPts val="1100"/>
                        <a:buFont typeface="Arial"/>
                        <a:buNone/>
                      </a:pPr>
                      <a:r>
                        <a:rPr b="1" lang="en-GB" sz="1200">
                          <a:solidFill>
                            <a:srgbClr val="6AA84F"/>
                          </a:solidFill>
                          <a:latin typeface="Mada"/>
                          <a:ea typeface="Mada"/>
                          <a:cs typeface="Mada"/>
                          <a:sym typeface="Mada"/>
                        </a:rPr>
                        <a:t>Diagnostic feature</a:t>
                      </a:r>
                      <a:endParaRPr b="1" sz="1200">
                        <a:solidFill>
                          <a:srgbClr val="006D77"/>
                        </a:solidFill>
                        <a:latin typeface="Lora"/>
                        <a:ea typeface="Lora"/>
                        <a:cs typeface="Lora"/>
                        <a:sym typeface="Lora"/>
                      </a:endParaRPr>
                    </a:p>
                  </a:txBody>
                  <a:tcPr marT="91425" marB="91425" marR="91425" marL="91425">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rgbClr val="EDF6F9"/>
                    </a:solidFill>
                  </a:tcPr>
                </a:tc>
                <a:tc>
                  <a:txBody>
                    <a:bodyPr/>
                    <a:lstStyle/>
                    <a:p>
                      <a:pPr indent="0" lvl="0" marL="0" rtl="0" algn="l">
                        <a:spcBef>
                          <a:spcPts val="0"/>
                        </a:spcBef>
                        <a:spcAft>
                          <a:spcPts val="0"/>
                        </a:spcAft>
                        <a:buClr>
                          <a:srgbClr val="000000"/>
                        </a:buClr>
                        <a:buSzPts val="1100"/>
                        <a:buFont typeface="Arial"/>
                        <a:buNone/>
                      </a:pPr>
                      <a:r>
                        <a:rPr lang="en-GB" sz="1200">
                          <a:solidFill>
                            <a:srgbClr val="CC0000"/>
                          </a:solidFill>
                          <a:latin typeface="Mada"/>
                          <a:ea typeface="Mada"/>
                          <a:cs typeface="Mada"/>
                          <a:sym typeface="Mada"/>
                        </a:rPr>
                        <a:t>Remains within wound borders</a:t>
                      </a:r>
                      <a:endParaRPr sz="1200">
                        <a:solidFill>
                          <a:srgbClr val="CC0000"/>
                        </a:solidFill>
                      </a:endParaRPr>
                    </a:p>
                  </a:txBody>
                  <a:tcPr marT="91425" marB="91425" marR="91425" marL="91425">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c>
                  <a:txBody>
                    <a:bodyPr/>
                    <a:lstStyle/>
                    <a:p>
                      <a:pPr indent="0" lvl="0" marL="0" rtl="0" algn="l">
                        <a:spcBef>
                          <a:spcPts val="0"/>
                        </a:spcBef>
                        <a:spcAft>
                          <a:spcPts val="0"/>
                        </a:spcAft>
                        <a:buClr>
                          <a:srgbClr val="000000"/>
                        </a:buClr>
                        <a:buSzPts val="1100"/>
                        <a:buFont typeface="Arial"/>
                        <a:buNone/>
                      </a:pPr>
                      <a:r>
                        <a:rPr lang="en-GB" sz="1200">
                          <a:solidFill>
                            <a:srgbClr val="CC0000"/>
                          </a:solidFill>
                          <a:latin typeface="Mada"/>
                          <a:ea typeface="Mada"/>
                          <a:cs typeface="Mada"/>
                          <a:sym typeface="Mada"/>
                        </a:rPr>
                        <a:t>Outgrows wound area</a:t>
                      </a:r>
                      <a:endParaRPr sz="1200">
                        <a:solidFill>
                          <a:srgbClr val="CC0000"/>
                        </a:solidFill>
                        <a:latin typeface="Mada"/>
                        <a:ea typeface="Mada"/>
                        <a:cs typeface="Mada"/>
                        <a:sym typeface="Mada"/>
                      </a:endParaRPr>
                    </a:p>
                    <a:p>
                      <a:pPr indent="0" lvl="0" marL="0" rtl="0" algn="l">
                        <a:spcBef>
                          <a:spcPts val="0"/>
                        </a:spcBef>
                        <a:spcAft>
                          <a:spcPts val="0"/>
                        </a:spcAft>
                        <a:buClr>
                          <a:srgbClr val="000000"/>
                        </a:buClr>
                        <a:buSzPts val="1100"/>
                        <a:buFont typeface="Arial"/>
                        <a:buNone/>
                      </a:pPr>
                      <a:r>
                        <a:t/>
                      </a:r>
                      <a:endParaRPr sz="1200">
                        <a:solidFill>
                          <a:srgbClr val="6AA84F"/>
                        </a:solidFill>
                        <a:latin typeface="Mada"/>
                        <a:ea typeface="Mada"/>
                        <a:cs typeface="Mada"/>
                        <a:sym typeface="Mada"/>
                      </a:endParaRPr>
                    </a:p>
                  </a:txBody>
                  <a:tcPr marT="91425" marB="91425" marR="91425" marL="91425">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r>
              <a:tr h="262375">
                <a:tc>
                  <a:txBody>
                    <a:bodyPr/>
                    <a:lstStyle/>
                    <a:p>
                      <a:pPr indent="0" lvl="0" marL="0" rtl="0" algn="ctr">
                        <a:spcBef>
                          <a:spcPts val="0"/>
                        </a:spcBef>
                        <a:spcAft>
                          <a:spcPts val="0"/>
                        </a:spcAft>
                        <a:buClr>
                          <a:srgbClr val="000000"/>
                        </a:buClr>
                        <a:buSzPts val="1100"/>
                        <a:buFont typeface="Arial"/>
                        <a:buNone/>
                      </a:pPr>
                      <a:r>
                        <a:rPr b="1" lang="en-GB" sz="1200">
                          <a:solidFill>
                            <a:srgbClr val="006D77"/>
                          </a:solidFill>
                          <a:latin typeface="Lora"/>
                          <a:ea typeface="Lora"/>
                          <a:cs typeface="Lora"/>
                          <a:sym typeface="Lora"/>
                        </a:rPr>
                        <a:t>Natural history</a:t>
                      </a:r>
                      <a:endParaRPr sz="1200"/>
                    </a:p>
                  </a:txBody>
                  <a:tcPr marT="91425" marB="91425" marR="91425" marL="91425">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rgbClr val="EDF6F9"/>
                    </a:solidFill>
                  </a:tcPr>
                </a:tc>
                <a:tc>
                  <a:txBody>
                    <a:bodyPr/>
                    <a:lstStyle/>
                    <a:p>
                      <a:pPr indent="0" lvl="0" marL="0" rtl="0" algn="l">
                        <a:spcBef>
                          <a:spcPts val="0"/>
                        </a:spcBef>
                        <a:spcAft>
                          <a:spcPts val="0"/>
                        </a:spcAft>
                        <a:buClr>
                          <a:srgbClr val="000000"/>
                        </a:buClr>
                        <a:buSzPts val="1100"/>
                        <a:buFont typeface="Arial"/>
                        <a:buNone/>
                      </a:pPr>
                      <a:r>
                        <a:rPr lang="en-GB" sz="1200">
                          <a:latin typeface="Mada"/>
                          <a:ea typeface="Mada"/>
                          <a:cs typeface="Mada"/>
                          <a:sym typeface="Mada"/>
                        </a:rPr>
                        <a:t>Appears soon after surgery (less than 2 years)  and s</a:t>
                      </a:r>
                      <a:r>
                        <a:rPr lang="en-GB" sz="1200">
                          <a:solidFill>
                            <a:srgbClr val="000000"/>
                          </a:solidFill>
                          <a:latin typeface="Mada"/>
                          <a:ea typeface="Mada"/>
                          <a:cs typeface="Mada"/>
                          <a:sym typeface="Mada"/>
                        </a:rPr>
                        <a:t>ubsides with time</a:t>
                      </a:r>
                      <a:endParaRPr sz="1200"/>
                    </a:p>
                  </a:txBody>
                  <a:tcPr marT="91425" marB="91425" marR="91425" marL="91425">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c>
                  <a:txBody>
                    <a:bodyPr/>
                    <a:lstStyle/>
                    <a:p>
                      <a:pPr indent="0" lvl="0" marL="0" rtl="0" algn="l">
                        <a:spcBef>
                          <a:spcPts val="0"/>
                        </a:spcBef>
                        <a:spcAft>
                          <a:spcPts val="0"/>
                        </a:spcAft>
                        <a:buClr>
                          <a:srgbClr val="000000"/>
                        </a:buClr>
                        <a:buSzPts val="1100"/>
                        <a:buFont typeface="Arial"/>
                        <a:buNone/>
                      </a:pPr>
                      <a:r>
                        <a:rPr lang="en-GB" sz="1200">
                          <a:latin typeface="Mada"/>
                          <a:ea typeface="Mada"/>
                          <a:cs typeface="Mada"/>
                          <a:sym typeface="Mada"/>
                        </a:rPr>
                        <a:t>Appears months after surgery and r</a:t>
                      </a:r>
                      <a:r>
                        <a:rPr lang="en-GB" sz="1200">
                          <a:solidFill>
                            <a:srgbClr val="000000"/>
                          </a:solidFill>
                          <a:latin typeface="Mada"/>
                          <a:ea typeface="Mada"/>
                          <a:cs typeface="Mada"/>
                          <a:sym typeface="Mada"/>
                        </a:rPr>
                        <a:t>arely subsides</a:t>
                      </a:r>
                      <a:endParaRPr sz="1200"/>
                    </a:p>
                  </a:txBody>
                  <a:tcPr marT="91425" marB="91425" marR="91425" marL="91425">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r>
              <a:tr h="262375">
                <a:tc>
                  <a:txBody>
                    <a:bodyPr/>
                    <a:lstStyle/>
                    <a:p>
                      <a:pPr indent="0" lvl="0" marL="0" rtl="0" algn="ctr">
                        <a:spcBef>
                          <a:spcPts val="0"/>
                        </a:spcBef>
                        <a:spcAft>
                          <a:spcPts val="0"/>
                        </a:spcAft>
                        <a:buClr>
                          <a:srgbClr val="000000"/>
                        </a:buClr>
                        <a:buSzPts val="1100"/>
                        <a:buFont typeface="Arial"/>
                        <a:buNone/>
                      </a:pPr>
                      <a:r>
                        <a:rPr b="1" lang="en-GB" sz="1200">
                          <a:solidFill>
                            <a:srgbClr val="006D77"/>
                          </a:solidFill>
                          <a:latin typeface="Lora"/>
                          <a:ea typeface="Lora"/>
                          <a:cs typeface="Lora"/>
                          <a:sym typeface="Lora"/>
                        </a:rPr>
                        <a:t>Site</a:t>
                      </a:r>
                      <a:endParaRPr sz="1200"/>
                    </a:p>
                  </a:txBody>
                  <a:tcPr marT="91425" marB="91425" marR="91425" marL="91425">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rgbClr val="EDF6F9"/>
                    </a:solidFill>
                  </a:tcPr>
                </a:tc>
                <a:tc>
                  <a:txBody>
                    <a:bodyPr/>
                    <a:lstStyle/>
                    <a:p>
                      <a:pPr indent="0" lvl="0" marL="0" rtl="0" algn="l">
                        <a:spcBef>
                          <a:spcPts val="0"/>
                        </a:spcBef>
                        <a:spcAft>
                          <a:spcPts val="0"/>
                        </a:spcAft>
                        <a:buClr>
                          <a:srgbClr val="000000"/>
                        </a:buClr>
                        <a:buSzPts val="1100"/>
                        <a:buFont typeface="Arial"/>
                        <a:buNone/>
                      </a:pPr>
                      <a:r>
                        <a:rPr lang="en-GB" sz="1200">
                          <a:solidFill>
                            <a:srgbClr val="000000"/>
                          </a:solidFill>
                          <a:latin typeface="Mada"/>
                          <a:ea typeface="Mada"/>
                          <a:cs typeface="Mada"/>
                          <a:sym typeface="Mada"/>
                        </a:rPr>
                        <a:t>Flexor surfaces</a:t>
                      </a:r>
                      <a:endParaRPr sz="1200"/>
                    </a:p>
                  </a:txBody>
                  <a:tcPr marT="91425" marB="91425" marR="91425" marL="91425">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c>
                  <a:txBody>
                    <a:bodyPr/>
                    <a:lstStyle/>
                    <a:p>
                      <a:pPr indent="0" lvl="0" marL="0" rtl="0" algn="l">
                        <a:spcBef>
                          <a:spcPts val="0"/>
                        </a:spcBef>
                        <a:spcAft>
                          <a:spcPts val="0"/>
                        </a:spcAft>
                        <a:buClr>
                          <a:srgbClr val="000000"/>
                        </a:buClr>
                        <a:buSzPts val="1100"/>
                        <a:buFont typeface="Arial"/>
                        <a:buNone/>
                      </a:pPr>
                      <a:r>
                        <a:rPr lang="en-GB" sz="1200">
                          <a:latin typeface="Mada"/>
                          <a:ea typeface="Mada"/>
                          <a:cs typeface="Mada"/>
                          <a:sym typeface="Mada"/>
                        </a:rPr>
                        <a:t>Mostly in earlobes,  anterior chest ,  deltoid and </a:t>
                      </a:r>
                      <a:r>
                        <a:rPr lang="en-GB" sz="1200">
                          <a:solidFill>
                            <a:srgbClr val="6AA84F"/>
                          </a:solidFill>
                          <a:latin typeface="Mada"/>
                          <a:ea typeface="Mada"/>
                          <a:cs typeface="Mada"/>
                          <a:sym typeface="Mada"/>
                        </a:rPr>
                        <a:t>shin of the tibia</a:t>
                      </a:r>
                      <a:endParaRPr sz="1200">
                        <a:solidFill>
                          <a:srgbClr val="6AA84F"/>
                        </a:solidFill>
                      </a:endParaRPr>
                    </a:p>
                  </a:txBody>
                  <a:tcPr marT="91425" marB="91425" marR="91425" marL="91425">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r>
              <a:tr h="262375">
                <a:tc>
                  <a:txBody>
                    <a:bodyPr/>
                    <a:lstStyle/>
                    <a:p>
                      <a:pPr indent="0" lvl="0" marL="0" rtl="0" algn="ctr">
                        <a:spcBef>
                          <a:spcPts val="0"/>
                        </a:spcBef>
                        <a:spcAft>
                          <a:spcPts val="0"/>
                        </a:spcAft>
                        <a:buClr>
                          <a:srgbClr val="000000"/>
                        </a:buClr>
                        <a:buSzPts val="1100"/>
                        <a:buFont typeface="Arial"/>
                        <a:buNone/>
                      </a:pPr>
                      <a:r>
                        <a:rPr b="1" lang="en-GB" sz="1200">
                          <a:solidFill>
                            <a:srgbClr val="006D77"/>
                          </a:solidFill>
                          <a:latin typeface="Lora"/>
                          <a:ea typeface="Lora"/>
                          <a:cs typeface="Lora"/>
                          <a:sym typeface="Lora"/>
                        </a:rPr>
                        <a:t>Aetiology</a:t>
                      </a:r>
                      <a:endParaRPr sz="1200"/>
                    </a:p>
                  </a:txBody>
                  <a:tcPr marT="91425" marB="91425" marR="91425" marL="91425">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rgbClr val="EDF6F9"/>
                    </a:solidFill>
                  </a:tcPr>
                </a:tc>
                <a:tc>
                  <a:txBody>
                    <a:bodyPr/>
                    <a:lstStyle/>
                    <a:p>
                      <a:pPr indent="0" lvl="0" marL="0" rtl="0" algn="l">
                        <a:spcBef>
                          <a:spcPts val="0"/>
                        </a:spcBef>
                        <a:spcAft>
                          <a:spcPts val="0"/>
                        </a:spcAft>
                        <a:buClr>
                          <a:srgbClr val="000000"/>
                        </a:buClr>
                        <a:buSzPts val="1100"/>
                        <a:buFont typeface="Arial"/>
                        <a:buNone/>
                      </a:pPr>
                      <a:r>
                        <a:rPr lang="en-GB" sz="1200">
                          <a:solidFill>
                            <a:srgbClr val="000000"/>
                          </a:solidFill>
                          <a:latin typeface="Mada"/>
                          <a:ea typeface="Mada"/>
                          <a:cs typeface="Mada"/>
                          <a:sym typeface="Mada"/>
                        </a:rPr>
                        <a:t>Related to tension at closure</a:t>
                      </a:r>
                      <a:endParaRPr sz="1200"/>
                    </a:p>
                  </a:txBody>
                  <a:tcPr marT="91425" marB="91425" marR="91425" marL="91425">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c>
                  <a:txBody>
                    <a:bodyPr/>
                    <a:lstStyle/>
                    <a:p>
                      <a:pPr indent="0" lvl="0" marL="0" rtl="0" algn="l">
                        <a:spcBef>
                          <a:spcPts val="0"/>
                        </a:spcBef>
                        <a:spcAft>
                          <a:spcPts val="0"/>
                        </a:spcAft>
                        <a:buClr>
                          <a:srgbClr val="000000"/>
                        </a:buClr>
                        <a:buSzPts val="1100"/>
                        <a:buFont typeface="Arial"/>
                        <a:buNone/>
                      </a:pPr>
                      <a:r>
                        <a:rPr lang="en-GB" sz="1200">
                          <a:latin typeface="Mada"/>
                          <a:ea typeface="Mada"/>
                          <a:cs typeface="Mada"/>
                          <a:sym typeface="Mada"/>
                        </a:rPr>
                        <a:t>Possible autoimmune </a:t>
                      </a:r>
                      <a:r>
                        <a:rPr lang="en-GB" sz="1200">
                          <a:latin typeface="Mada"/>
                          <a:ea typeface="Mada"/>
                          <a:cs typeface="Mada"/>
                          <a:sym typeface="Mada"/>
                        </a:rPr>
                        <a:t>phenomenon</a:t>
                      </a:r>
                      <a:r>
                        <a:rPr lang="en-GB" sz="1200">
                          <a:latin typeface="Mada"/>
                          <a:ea typeface="Mada"/>
                          <a:cs typeface="Mada"/>
                          <a:sym typeface="Mada"/>
                        </a:rPr>
                        <a:t> </a:t>
                      </a:r>
                      <a:endParaRPr sz="1200"/>
                    </a:p>
                  </a:txBody>
                  <a:tcPr marT="91425" marB="91425" marR="91425" marL="91425">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r>
              <a:tr h="262375">
                <a:tc>
                  <a:txBody>
                    <a:bodyPr/>
                    <a:lstStyle/>
                    <a:p>
                      <a:pPr indent="0" lvl="0" marL="0" rtl="0" algn="ctr">
                        <a:spcBef>
                          <a:spcPts val="0"/>
                        </a:spcBef>
                        <a:spcAft>
                          <a:spcPts val="0"/>
                        </a:spcAft>
                        <a:buNone/>
                      </a:pPr>
                      <a:r>
                        <a:t/>
                      </a:r>
                      <a:endParaRPr b="1" sz="1200">
                        <a:solidFill>
                          <a:srgbClr val="006D77"/>
                        </a:solidFill>
                        <a:latin typeface="Lora"/>
                        <a:ea typeface="Lora"/>
                        <a:cs typeface="Lora"/>
                        <a:sym typeface="Lora"/>
                      </a:endParaRPr>
                    </a:p>
                  </a:txBody>
                  <a:tcPr marT="91425" marB="91425" marR="91425" marL="91425">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rgbClr val="EDF6F9"/>
                    </a:solidFill>
                  </a:tcPr>
                </a:tc>
                <a:tc>
                  <a:txBody>
                    <a:bodyPr/>
                    <a:lstStyle/>
                    <a:p>
                      <a:pPr indent="0" lvl="0" marL="0" rtl="0" algn="l">
                        <a:spcBef>
                          <a:spcPts val="0"/>
                        </a:spcBef>
                        <a:spcAft>
                          <a:spcPts val="0"/>
                        </a:spcAft>
                        <a:buNone/>
                      </a:pPr>
                      <a:r>
                        <a:t/>
                      </a:r>
                      <a:endParaRPr sz="1200">
                        <a:latin typeface="Mada"/>
                        <a:ea typeface="Mada"/>
                        <a:cs typeface="Mada"/>
                        <a:sym typeface="Mada"/>
                      </a:endParaRPr>
                    </a:p>
                    <a:p>
                      <a:pPr indent="0" lvl="0" marL="0" rtl="0" algn="l">
                        <a:spcBef>
                          <a:spcPts val="0"/>
                        </a:spcBef>
                        <a:spcAft>
                          <a:spcPts val="0"/>
                        </a:spcAft>
                        <a:buNone/>
                      </a:pPr>
                      <a:r>
                        <a:t/>
                      </a:r>
                      <a:endParaRPr sz="1200">
                        <a:latin typeface="Mada"/>
                        <a:ea typeface="Mada"/>
                        <a:cs typeface="Mada"/>
                        <a:sym typeface="Mada"/>
                      </a:endParaRPr>
                    </a:p>
                    <a:p>
                      <a:pPr indent="0" lvl="0" marL="0" rtl="0" algn="l">
                        <a:spcBef>
                          <a:spcPts val="0"/>
                        </a:spcBef>
                        <a:spcAft>
                          <a:spcPts val="0"/>
                        </a:spcAft>
                        <a:buNone/>
                      </a:pPr>
                      <a:r>
                        <a:t/>
                      </a:r>
                      <a:endParaRPr sz="1200">
                        <a:latin typeface="Mada"/>
                        <a:ea typeface="Mada"/>
                        <a:cs typeface="Mada"/>
                        <a:sym typeface="Mada"/>
                      </a:endParaRPr>
                    </a:p>
                    <a:p>
                      <a:pPr indent="0" lvl="0" marL="0" rtl="0" algn="l">
                        <a:spcBef>
                          <a:spcPts val="0"/>
                        </a:spcBef>
                        <a:spcAft>
                          <a:spcPts val="0"/>
                        </a:spcAft>
                        <a:buNone/>
                      </a:pPr>
                      <a:r>
                        <a:t/>
                      </a:r>
                      <a:endParaRPr sz="1200">
                        <a:latin typeface="Mada"/>
                        <a:ea typeface="Mada"/>
                        <a:cs typeface="Mada"/>
                        <a:sym typeface="Mada"/>
                      </a:endParaRPr>
                    </a:p>
                    <a:p>
                      <a:pPr indent="0" lvl="0" marL="0" rtl="0" algn="l">
                        <a:spcBef>
                          <a:spcPts val="0"/>
                        </a:spcBef>
                        <a:spcAft>
                          <a:spcPts val="0"/>
                        </a:spcAft>
                        <a:buNone/>
                      </a:pPr>
                      <a:r>
                        <a:t/>
                      </a:r>
                      <a:endParaRPr sz="1200">
                        <a:latin typeface="Mada"/>
                        <a:ea typeface="Mada"/>
                        <a:cs typeface="Mada"/>
                        <a:sym typeface="Mada"/>
                      </a:endParaRPr>
                    </a:p>
                    <a:p>
                      <a:pPr indent="0" lvl="0" marL="0" rtl="0" algn="l">
                        <a:spcBef>
                          <a:spcPts val="0"/>
                        </a:spcBef>
                        <a:spcAft>
                          <a:spcPts val="0"/>
                        </a:spcAft>
                        <a:buNone/>
                      </a:pPr>
                      <a:r>
                        <a:t/>
                      </a:r>
                      <a:endParaRPr sz="1200">
                        <a:latin typeface="Mada"/>
                        <a:ea typeface="Mada"/>
                        <a:cs typeface="Mada"/>
                        <a:sym typeface="Mada"/>
                      </a:endParaRPr>
                    </a:p>
                    <a:p>
                      <a:pPr indent="0" lvl="0" marL="0" rtl="0" algn="l">
                        <a:spcBef>
                          <a:spcPts val="0"/>
                        </a:spcBef>
                        <a:spcAft>
                          <a:spcPts val="0"/>
                        </a:spcAft>
                        <a:buNone/>
                      </a:pPr>
                      <a:r>
                        <a:t/>
                      </a:r>
                      <a:endParaRPr sz="1200">
                        <a:latin typeface="Mada"/>
                        <a:ea typeface="Mada"/>
                        <a:cs typeface="Mada"/>
                        <a:sym typeface="Mada"/>
                      </a:endParaRPr>
                    </a:p>
                    <a:p>
                      <a:pPr indent="0" lvl="0" marL="0" rtl="0" algn="l">
                        <a:spcBef>
                          <a:spcPts val="0"/>
                        </a:spcBef>
                        <a:spcAft>
                          <a:spcPts val="0"/>
                        </a:spcAft>
                        <a:buNone/>
                      </a:pPr>
                      <a:r>
                        <a:t/>
                      </a:r>
                      <a:endParaRPr sz="1200">
                        <a:latin typeface="Mada"/>
                        <a:ea typeface="Mada"/>
                        <a:cs typeface="Mada"/>
                        <a:sym typeface="Mada"/>
                      </a:endParaRPr>
                    </a:p>
                  </a:txBody>
                  <a:tcPr marT="91425" marB="91425" marR="91425" marL="91425">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c>
                  <a:txBody>
                    <a:bodyPr/>
                    <a:lstStyle/>
                    <a:p>
                      <a:pPr indent="0" lvl="0" marL="0" rtl="0" algn="l">
                        <a:spcBef>
                          <a:spcPts val="0"/>
                        </a:spcBef>
                        <a:spcAft>
                          <a:spcPts val="0"/>
                        </a:spcAft>
                        <a:buNone/>
                      </a:pPr>
                      <a:r>
                        <a:t/>
                      </a:r>
                      <a:endParaRPr sz="1200">
                        <a:latin typeface="Mada"/>
                        <a:ea typeface="Mada"/>
                        <a:cs typeface="Mada"/>
                        <a:sym typeface="Mada"/>
                      </a:endParaRPr>
                    </a:p>
                  </a:txBody>
                  <a:tcPr marT="91425" marB="91425" marR="91425" marL="91425">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r>
            </a:tbl>
          </a:graphicData>
        </a:graphic>
      </p:graphicFrame>
      <p:pic>
        <p:nvPicPr>
          <p:cNvPr id="1173" name="Google Shape;1173;p34"/>
          <p:cNvPicPr preferRelativeResize="0"/>
          <p:nvPr/>
        </p:nvPicPr>
        <p:blipFill rotWithShape="1">
          <a:blip r:embed="rId3">
            <a:alphaModFix/>
          </a:blip>
          <a:srcRect b="0" l="31855" r="21138" t="0"/>
          <a:stretch/>
        </p:blipFill>
        <p:spPr>
          <a:xfrm>
            <a:off x="5216025" y="8978875"/>
            <a:ext cx="1161725" cy="1386574"/>
          </a:xfrm>
          <a:prstGeom prst="rect">
            <a:avLst/>
          </a:prstGeom>
          <a:noFill/>
          <a:ln>
            <a:noFill/>
          </a:ln>
        </p:spPr>
      </p:pic>
      <p:pic>
        <p:nvPicPr>
          <p:cNvPr id="1174" name="Google Shape;1174;p34"/>
          <p:cNvPicPr preferRelativeResize="0"/>
          <p:nvPr/>
        </p:nvPicPr>
        <p:blipFill rotWithShape="1">
          <a:blip r:embed="rId4">
            <a:alphaModFix/>
          </a:blip>
          <a:srcRect b="26092" l="5608" r="2454" t="15232"/>
          <a:stretch/>
        </p:blipFill>
        <p:spPr>
          <a:xfrm>
            <a:off x="2429475" y="9224275"/>
            <a:ext cx="2044575" cy="895775"/>
          </a:xfrm>
          <a:prstGeom prst="rect">
            <a:avLst/>
          </a:prstGeom>
          <a:noFill/>
          <a:ln>
            <a:noFill/>
          </a:ln>
        </p:spPr>
      </p:pic>
      <p:sp>
        <p:nvSpPr>
          <p:cNvPr id="1175" name="Google Shape;1175;p34"/>
          <p:cNvSpPr txBox="1"/>
          <p:nvPr/>
        </p:nvSpPr>
        <p:spPr>
          <a:xfrm>
            <a:off x="168125" y="1462875"/>
            <a:ext cx="7057500" cy="3192900"/>
          </a:xfrm>
          <a:prstGeom prst="rect">
            <a:avLst/>
          </a:prstGeom>
          <a:noFill/>
          <a:ln cap="flat" cmpd="sng" w="38100">
            <a:solidFill>
              <a:srgbClr val="FFDDD2"/>
            </a:solidFill>
            <a:prstDash val="dash"/>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76" name="Google Shape;1176;p34"/>
          <p:cNvSpPr/>
          <p:nvPr/>
        </p:nvSpPr>
        <p:spPr>
          <a:xfrm>
            <a:off x="732975" y="1634423"/>
            <a:ext cx="3531271" cy="322220"/>
          </a:xfrm>
          <a:custGeom>
            <a:rect b="b" l="l" r="r" t="t"/>
            <a:pathLst>
              <a:path extrusionOk="0" h="15999" w="42683">
                <a:moveTo>
                  <a:pt x="21730" y="2233"/>
                </a:moveTo>
                <a:cubicBezTo>
                  <a:pt x="21780" y="2258"/>
                  <a:pt x="21805" y="2283"/>
                  <a:pt x="21830" y="2308"/>
                </a:cubicBezTo>
                <a:cubicBezTo>
                  <a:pt x="21780" y="2283"/>
                  <a:pt x="21730" y="2258"/>
                  <a:pt x="21680" y="2258"/>
                </a:cubicBezTo>
                <a:cubicBezTo>
                  <a:pt x="21705" y="2233"/>
                  <a:pt x="21730" y="2233"/>
                  <a:pt x="21730" y="2233"/>
                </a:cubicBezTo>
                <a:close/>
                <a:moveTo>
                  <a:pt x="18597" y="3662"/>
                </a:moveTo>
                <a:cubicBezTo>
                  <a:pt x="18622" y="3662"/>
                  <a:pt x="18597" y="3687"/>
                  <a:pt x="18597" y="3687"/>
                </a:cubicBezTo>
                <a:lnTo>
                  <a:pt x="18572" y="3687"/>
                </a:lnTo>
                <a:cubicBezTo>
                  <a:pt x="18597" y="3687"/>
                  <a:pt x="18597" y="3662"/>
                  <a:pt x="18597" y="3662"/>
                </a:cubicBezTo>
                <a:close/>
                <a:moveTo>
                  <a:pt x="36567" y="3887"/>
                </a:moveTo>
                <a:lnTo>
                  <a:pt x="36567" y="3887"/>
                </a:lnTo>
                <a:cubicBezTo>
                  <a:pt x="36476" y="3924"/>
                  <a:pt x="36397" y="3947"/>
                  <a:pt x="36323" y="3947"/>
                </a:cubicBezTo>
                <a:cubicBezTo>
                  <a:pt x="36295" y="3947"/>
                  <a:pt x="36268" y="3944"/>
                  <a:pt x="36241" y="3937"/>
                </a:cubicBezTo>
                <a:cubicBezTo>
                  <a:pt x="36367" y="3937"/>
                  <a:pt x="36467" y="3912"/>
                  <a:pt x="36567" y="3887"/>
                </a:cubicBezTo>
                <a:close/>
                <a:moveTo>
                  <a:pt x="5439" y="6293"/>
                </a:moveTo>
                <a:cubicBezTo>
                  <a:pt x="5439" y="6293"/>
                  <a:pt x="5439" y="6318"/>
                  <a:pt x="5414" y="6318"/>
                </a:cubicBezTo>
                <a:cubicBezTo>
                  <a:pt x="5414" y="6318"/>
                  <a:pt x="5414" y="6293"/>
                  <a:pt x="5414" y="6293"/>
                </a:cubicBezTo>
                <a:close/>
                <a:moveTo>
                  <a:pt x="23172" y="7054"/>
                </a:moveTo>
                <a:cubicBezTo>
                  <a:pt x="23191" y="7054"/>
                  <a:pt x="23212" y="7059"/>
                  <a:pt x="23234" y="7070"/>
                </a:cubicBezTo>
                <a:cubicBezTo>
                  <a:pt x="23309" y="7095"/>
                  <a:pt x="23384" y="7120"/>
                  <a:pt x="23459" y="7120"/>
                </a:cubicBezTo>
                <a:cubicBezTo>
                  <a:pt x="23334" y="7196"/>
                  <a:pt x="23209" y="7271"/>
                  <a:pt x="23083" y="7396"/>
                </a:cubicBezTo>
                <a:cubicBezTo>
                  <a:pt x="23083" y="7346"/>
                  <a:pt x="23083" y="7271"/>
                  <a:pt x="23083" y="7196"/>
                </a:cubicBezTo>
                <a:cubicBezTo>
                  <a:pt x="23064" y="7117"/>
                  <a:pt x="23105" y="7054"/>
                  <a:pt x="23172" y="7054"/>
                </a:cubicBezTo>
                <a:close/>
                <a:moveTo>
                  <a:pt x="5615" y="8624"/>
                </a:moveTo>
                <a:cubicBezTo>
                  <a:pt x="5690" y="8674"/>
                  <a:pt x="5740" y="8699"/>
                  <a:pt x="5690" y="8749"/>
                </a:cubicBezTo>
                <a:cubicBezTo>
                  <a:pt x="5665" y="8724"/>
                  <a:pt x="5640" y="8674"/>
                  <a:pt x="5615" y="8624"/>
                </a:cubicBezTo>
                <a:close/>
                <a:moveTo>
                  <a:pt x="23159" y="9201"/>
                </a:moveTo>
                <a:cubicBezTo>
                  <a:pt x="23159" y="9201"/>
                  <a:pt x="23134" y="9226"/>
                  <a:pt x="23134" y="9226"/>
                </a:cubicBezTo>
                <a:cubicBezTo>
                  <a:pt x="23134" y="9226"/>
                  <a:pt x="23109" y="9201"/>
                  <a:pt x="23109" y="9201"/>
                </a:cubicBezTo>
                <a:close/>
                <a:moveTo>
                  <a:pt x="39700" y="9226"/>
                </a:moveTo>
                <a:cubicBezTo>
                  <a:pt x="39700" y="9251"/>
                  <a:pt x="39700" y="9276"/>
                  <a:pt x="39675" y="9301"/>
                </a:cubicBezTo>
                <a:cubicBezTo>
                  <a:pt x="39675" y="9276"/>
                  <a:pt x="39700" y="9251"/>
                  <a:pt x="39700" y="9226"/>
                </a:cubicBezTo>
                <a:close/>
                <a:moveTo>
                  <a:pt x="16016" y="9401"/>
                </a:moveTo>
                <a:cubicBezTo>
                  <a:pt x="15991" y="9401"/>
                  <a:pt x="15991" y="9426"/>
                  <a:pt x="15991" y="9426"/>
                </a:cubicBezTo>
                <a:cubicBezTo>
                  <a:pt x="15991" y="9401"/>
                  <a:pt x="15991" y="9401"/>
                  <a:pt x="15991" y="9401"/>
                </a:cubicBezTo>
                <a:close/>
                <a:moveTo>
                  <a:pt x="36868" y="11231"/>
                </a:moveTo>
                <a:cubicBezTo>
                  <a:pt x="36868" y="11231"/>
                  <a:pt x="36868" y="11256"/>
                  <a:pt x="36843" y="11256"/>
                </a:cubicBezTo>
                <a:cubicBezTo>
                  <a:pt x="36843" y="11256"/>
                  <a:pt x="36843" y="11231"/>
                  <a:pt x="36843" y="11231"/>
                </a:cubicBezTo>
                <a:close/>
                <a:moveTo>
                  <a:pt x="1956" y="11256"/>
                </a:moveTo>
                <a:cubicBezTo>
                  <a:pt x="1956" y="11281"/>
                  <a:pt x="1956" y="11331"/>
                  <a:pt x="1930" y="11356"/>
                </a:cubicBezTo>
                <a:cubicBezTo>
                  <a:pt x="1930" y="11306"/>
                  <a:pt x="1930" y="11281"/>
                  <a:pt x="1956" y="11256"/>
                </a:cubicBezTo>
                <a:close/>
                <a:moveTo>
                  <a:pt x="26617" y="11481"/>
                </a:moveTo>
                <a:cubicBezTo>
                  <a:pt x="26667" y="11481"/>
                  <a:pt x="26667" y="11531"/>
                  <a:pt x="26667" y="11582"/>
                </a:cubicBezTo>
                <a:cubicBezTo>
                  <a:pt x="26642" y="11607"/>
                  <a:pt x="26642" y="11632"/>
                  <a:pt x="26617" y="11657"/>
                </a:cubicBezTo>
                <a:cubicBezTo>
                  <a:pt x="26617" y="11590"/>
                  <a:pt x="26617" y="11543"/>
                  <a:pt x="26617" y="11481"/>
                </a:cubicBezTo>
                <a:close/>
                <a:moveTo>
                  <a:pt x="11003" y="11882"/>
                </a:moveTo>
                <a:cubicBezTo>
                  <a:pt x="11003" y="11882"/>
                  <a:pt x="11003" y="11882"/>
                  <a:pt x="10978" y="11907"/>
                </a:cubicBezTo>
                <a:cubicBezTo>
                  <a:pt x="10978" y="11882"/>
                  <a:pt x="10978" y="11882"/>
                  <a:pt x="10978" y="11882"/>
                </a:cubicBezTo>
                <a:close/>
                <a:moveTo>
                  <a:pt x="30721" y="12446"/>
                </a:moveTo>
                <a:cubicBezTo>
                  <a:pt x="30753" y="12446"/>
                  <a:pt x="30778" y="12459"/>
                  <a:pt x="30803" y="12484"/>
                </a:cubicBezTo>
                <a:cubicBezTo>
                  <a:pt x="30753" y="12559"/>
                  <a:pt x="30677" y="12659"/>
                  <a:pt x="30602" y="12759"/>
                </a:cubicBezTo>
                <a:cubicBezTo>
                  <a:pt x="30527" y="12684"/>
                  <a:pt x="30427" y="12609"/>
                  <a:pt x="30602" y="12484"/>
                </a:cubicBezTo>
                <a:cubicBezTo>
                  <a:pt x="30652" y="12459"/>
                  <a:pt x="30690" y="12446"/>
                  <a:pt x="30721" y="12446"/>
                </a:cubicBezTo>
                <a:close/>
                <a:moveTo>
                  <a:pt x="9374" y="12785"/>
                </a:moveTo>
                <a:cubicBezTo>
                  <a:pt x="9365" y="12794"/>
                  <a:pt x="9359" y="12803"/>
                  <a:pt x="9355" y="12811"/>
                </a:cubicBezTo>
                <a:lnTo>
                  <a:pt x="9355" y="12811"/>
                </a:lnTo>
                <a:cubicBezTo>
                  <a:pt x="9359" y="12810"/>
                  <a:pt x="9365" y="12810"/>
                  <a:pt x="9374" y="12810"/>
                </a:cubicBezTo>
                <a:cubicBezTo>
                  <a:pt x="9349" y="12810"/>
                  <a:pt x="9349" y="12834"/>
                  <a:pt x="9349" y="12835"/>
                </a:cubicBezTo>
                <a:lnTo>
                  <a:pt x="9349" y="12835"/>
                </a:lnTo>
                <a:cubicBezTo>
                  <a:pt x="9349" y="12834"/>
                  <a:pt x="9349" y="12824"/>
                  <a:pt x="9355" y="12811"/>
                </a:cubicBezTo>
                <a:lnTo>
                  <a:pt x="9355" y="12811"/>
                </a:lnTo>
                <a:cubicBezTo>
                  <a:pt x="9349" y="12813"/>
                  <a:pt x="9349" y="12819"/>
                  <a:pt x="9349" y="12835"/>
                </a:cubicBezTo>
                <a:cubicBezTo>
                  <a:pt x="9349" y="12810"/>
                  <a:pt x="9349" y="12810"/>
                  <a:pt x="9349" y="12785"/>
                </a:cubicBezTo>
                <a:close/>
                <a:moveTo>
                  <a:pt x="22808" y="12910"/>
                </a:moveTo>
                <a:cubicBezTo>
                  <a:pt x="22808" y="12910"/>
                  <a:pt x="22808" y="12935"/>
                  <a:pt x="22808" y="12935"/>
                </a:cubicBezTo>
                <a:cubicBezTo>
                  <a:pt x="22808" y="12935"/>
                  <a:pt x="22808" y="12910"/>
                  <a:pt x="22783" y="12910"/>
                </a:cubicBezTo>
                <a:close/>
                <a:moveTo>
                  <a:pt x="23058" y="13035"/>
                </a:moveTo>
                <a:cubicBezTo>
                  <a:pt x="23058" y="13035"/>
                  <a:pt x="23058" y="13060"/>
                  <a:pt x="23083" y="13060"/>
                </a:cubicBezTo>
                <a:lnTo>
                  <a:pt x="22983" y="13060"/>
                </a:lnTo>
                <a:cubicBezTo>
                  <a:pt x="23008" y="13060"/>
                  <a:pt x="23033" y="13035"/>
                  <a:pt x="23058" y="13035"/>
                </a:cubicBezTo>
                <a:close/>
                <a:moveTo>
                  <a:pt x="25383" y="1"/>
                </a:moveTo>
                <a:cubicBezTo>
                  <a:pt x="25327" y="1"/>
                  <a:pt x="25270" y="3"/>
                  <a:pt x="25214" y="3"/>
                </a:cubicBezTo>
                <a:lnTo>
                  <a:pt x="20377" y="3"/>
                </a:lnTo>
                <a:cubicBezTo>
                  <a:pt x="20352" y="53"/>
                  <a:pt x="20327" y="78"/>
                  <a:pt x="20352" y="103"/>
                </a:cubicBezTo>
                <a:lnTo>
                  <a:pt x="20302" y="103"/>
                </a:lnTo>
                <a:cubicBezTo>
                  <a:pt x="20201" y="128"/>
                  <a:pt x="20101" y="128"/>
                  <a:pt x="19976" y="128"/>
                </a:cubicBezTo>
                <a:cubicBezTo>
                  <a:pt x="19951" y="103"/>
                  <a:pt x="19850" y="78"/>
                  <a:pt x="19775" y="53"/>
                </a:cubicBezTo>
                <a:cubicBezTo>
                  <a:pt x="19662" y="59"/>
                  <a:pt x="19550" y="60"/>
                  <a:pt x="19437" y="60"/>
                </a:cubicBezTo>
                <a:cubicBezTo>
                  <a:pt x="19324" y="60"/>
                  <a:pt x="19211" y="59"/>
                  <a:pt x="19098" y="59"/>
                </a:cubicBezTo>
                <a:cubicBezTo>
                  <a:pt x="18873" y="59"/>
                  <a:pt x="18647" y="65"/>
                  <a:pt x="18422" y="103"/>
                </a:cubicBezTo>
                <a:cubicBezTo>
                  <a:pt x="17946" y="128"/>
                  <a:pt x="17494" y="128"/>
                  <a:pt x="17018" y="128"/>
                </a:cubicBezTo>
                <a:cubicBezTo>
                  <a:pt x="16913" y="185"/>
                  <a:pt x="16802" y="199"/>
                  <a:pt x="16690" y="199"/>
                </a:cubicBezTo>
                <a:cubicBezTo>
                  <a:pt x="16567" y="199"/>
                  <a:pt x="16442" y="182"/>
                  <a:pt x="16319" y="182"/>
                </a:cubicBezTo>
                <a:cubicBezTo>
                  <a:pt x="16207" y="182"/>
                  <a:pt x="16096" y="196"/>
                  <a:pt x="15991" y="253"/>
                </a:cubicBezTo>
                <a:cubicBezTo>
                  <a:pt x="15961" y="224"/>
                  <a:pt x="15932" y="212"/>
                  <a:pt x="15903" y="212"/>
                </a:cubicBezTo>
                <a:cubicBezTo>
                  <a:pt x="15882" y="212"/>
                  <a:pt x="15861" y="218"/>
                  <a:pt x="15840" y="228"/>
                </a:cubicBezTo>
                <a:cubicBezTo>
                  <a:pt x="15565" y="253"/>
                  <a:pt x="15264" y="253"/>
                  <a:pt x="14988" y="278"/>
                </a:cubicBezTo>
                <a:cubicBezTo>
                  <a:pt x="14896" y="312"/>
                  <a:pt x="14804" y="320"/>
                  <a:pt x="14712" y="320"/>
                </a:cubicBezTo>
                <a:cubicBezTo>
                  <a:pt x="14621" y="320"/>
                  <a:pt x="14529" y="312"/>
                  <a:pt x="14437" y="312"/>
                </a:cubicBezTo>
                <a:cubicBezTo>
                  <a:pt x="14345" y="312"/>
                  <a:pt x="14253" y="320"/>
                  <a:pt x="14161" y="353"/>
                </a:cubicBezTo>
                <a:cubicBezTo>
                  <a:pt x="13910" y="378"/>
                  <a:pt x="13685" y="378"/>
                  <a:pt x="13434" y="404"/>
                </a:cubicBezTo>
                <a:cubicBezTo>
                  <a:pt x="13322" y="454"/>
                  <a:pt x="13202" y="454"/>
                  <a:pt x="13083" y="454"/>
                </a:cubicBezTo>
                <a:cubicBezTo>
                  <a:pt x="12964" y="454"/>
                  <a:pt x="12845" y="454"/>
                  <a:pt x="12733" y="504"/>
                </a:cubicBezTo>
                <a:cubicBezTo>
                  <a:pt x="12582" y="504"/>
                  <a:pt x="12407" y="504"/>
                  <a:pt x="12256" y="529"/>
                </a:cubicBezTo>
                <a:cubicBezTo>
                  <a:pt x="12164" y="580"/>
                  <a:pt x="12072" y="589"/>
                  <a:pt x="11980" y="589"/>
                </a:cubicBezTo>
                <a:cubicBezTo>
                  <a:pt x="11927" y="589"/>
                  <a:pt x="11874" y="586"/>
                  <a:pt x="11821" y="586"/>
                </a:cubicBezTo>
                <a:cubicBezTo>
                  <a:pt x="11740" y="586"/>
                  <a:pt x="11660" y="593"/>
                  <a:pt x="11580" y="629"/>
                </a:cubicBezTo>
                <a:cubicBezTo>
                  <a:pt x="10728" y="729"/>
                  <a:pt x="9900" y="905"/>
                  <a:pt x="9023" y="905"/>
                </a:cubicBezTo>
                <a:cubicBezTo>
                  <a:pt x="8948" y="967"/>
                  <a:pt x="8854" y="967"/>
                  <a:pt x="8763" y="967"/>
                </a:cubicBezTo>
                <a:cubicBezTo>
                  <a:pt x="8672" y="967"/>
                  <a:pt x="8585" y="967"/>
                  <a:pt x="8522" y="1030"/>
                </a:cubicBezTo>
                <a:lnTo>
                  <a:pt x="8497" y="1030"/>
                </a:lnTo>
                <a:cubicBezTo>
                  <a:pt x="8482" y="1001"/>
                  <a:pt x="8459" y="989"/>
                  <a:pt x="8427" y="989"/>
                </a:cubicBezTo>
                <a:cubicBezTo>
                  <a:pt x="8405" y="989"/>
                  <a:pt x="8378" y="995"/>
                  <a:pt x="8347" y="1005"/>
                </a:cubicBezTo>
                <a:cubicBezTo>
                  <a:pt x="8196" y="1030"/>
                  <a:pt x="8021" y="1030"/>
                  <a:pt x="7870" y="1055"/>
                </a:cubicBezTo>
                <a:cubicBezTo>
                  <a:pt x="7820" y="1055"/>
                  <a:pt x="7795" y="1080"/>
                  <a:pt x="7795" y="1155"/>
                </a:cubicBezTo>
                <a:cubicBezTo>
                  <a:pt x="7685" y="1114"/>
                  <a:pt x="7574" y="1095"/>
                  <a:pt x="7464" y="1095"/>
                </a:cubicBezTo>
                <a:cubicBezTo>
                  <a:pt x="7374" y="1095"/>
                  <a:pt x="7284" y="1108"/>
                  <a:pt x="7194" y="1130"/>
                </a:cubicBezTo>
                <a:cubicBezTo>
                  <a:pt x="6442" y="1155"/>
                  <a:pt x="5690" y="1155"/>
                  <a:pt x="4913" y="1155"/>
                </a:cubicBezTo>
                <a:cubicBezTo>
                  <a:pt x="4537" y="1180"/>
                  <a:pt x="4537" y="1180"/>
                  <a:pt x="4637" y="1556"/>
                </a:cubicBezTo>
                <a:cubicBezTo>
                  <a:pt x="4550" y="1669"/>
                  <a:pt x="4443" y="1694"/>
                  <a:pt x="4330" y="1694"/>
                </a:cubicBezTo>
                <a:cubicBezTo>
                  <a:pt x="4240" y="1694"/>
                  <a:pt x="4146" y="1678"/>
                  <a:pt x="4054" y="1678"/>
                </a:cubicBezTo>
                <a:cubicBezTo>
                  <a:pt x="4031" y="1678"/>
                  <a:pt x="4008" y="1679"/>
                  <a:pt x="3986" y="1682"/>
                </a:cubicBezTo>
                <a:cubicBezTo>
                  <a:pt x="3915" y="1692"/>
                  <a:pt x="3844" y="1695"/>
                  <a:pt x="3773" y="1695"/>
                </a:cubicBezTo>
                <a:cubicBezTo>
                  <a:pt x="3665" y="1695"/>
                  <a:pt x="3557" y="1688"/>
                  <a:pt x="3450" y="1688"/>
                </a:cubicBezTo>
                <a:cubicBezTo>
                  <a:pt x="3271" y="1688"/>
                  <a:pt x="3096" y="1707"/>
                  <a:pt x="2933" y="1807"/>
                </a:cubicBezTo>
                <a:cubicBezTo>
                  <a:pt x="2816" y="1807"/>
                  <a:pt x="2699" y="1796"/>
                  <a:pt x="2590" y="1796"/>
                </a:cubicBezTo>
                <a:cubicBezTo>
                  <a:pt x="2535" y="1796"/>
                  <a:pt x="2482" y="1799"/>
                  <a:pt x="2432" y="1807"/>
                </a:cubicBezTo>
                <a:cubicBezTo>
                  <a:pt x="1179" y="2058"/>
                  <a:pt x="552" y="2033"/>
                  <a:pt x="326" y="3486"/>
                </a:cubicBezTo>
                <a:cubicBezTo>
                  <a:pt x="201" y="4063"/>
                  <a:pt x="377" y="4639"/>
                  <a:pt x="226" y="5216"/>
                </a:cubicBezTo>
                <a:lnTo>
                  <a:pt x="201" y="5541"/>
                </a:lnTo>
                <a:cubicBezTo>
                  <a:pt x="101" y="5767"/>
                  <a:pt x="226" y="6018"/>
                  <a:pt x="101" y="6218"/>
                </a:cubicBezTo>
                <a:cubicBezTo>
                  <a:pt x="101" y="6343"/>
                  <a:pt x="76" y="6469"/>
                  <a:pt x="76" y="6594"/>
                </a:cubicBezTo>
                <a:cubicBezTo>
                  <a:pt x="1" y="7045"/>
                  <a:pt x="1" y="7521"/>
                  <a:pt x="76" y="7998"/>
                </a:cubicBezTo>
                <a:cubicBezTo>
                  <a:pt x="76" y="8148"/>
                  <a:pt x="101" y="8298"/>
                  <a:pt x="101" y="8474"/>
                </a:cubicBezTo>
                <a:cubicBezTo>
                  <a:pt x="226" y="8724"/>
                  <a:pt x="76" y="9025"/>
                  <a:pt x="201" y="9276"/>
                </a:cubicBezTo>
                <a:cubicBezTo>
                  <a:pt x="502" y="10704"/>
                  <a:pt x="828" y="12083"/>
                  <a:pt x="1354" y="13436"/>
                </a:cubicBezTo>
                <a:cubicBezTo>
                  <a:pt x="1680" y="14263"/>
                  <a:pt x="2281" y="14765"/>
                  <a:pt x="3184" y="14840"/>
                </a:cubicBezTo>
                <a:cubicBezTo>
                  <a:pt x="3296" y="14902"/>
                  <a:pt x="3415" y="14902"/>
                  <a:pt x="3534" y="14902"/>
                </a:cubicBezTo>
                <a:cubicBezTo>
                  <a:pt x="3654" y="14902"/>
                  <a:pt x="3773" y="14902"/>
                  <a:pt x="3885" y="14965"/>
                </a:cubicBezTo>
                <a:lnTo>
                  <a:pt x="4086" y="14965"/>
                </a:lnTo>
                <a:cubicBezTo>
                  <a:pt x="4249" y="15019"/>
                  <a:pt x="4412" y="15031"/>
                  <a:pt x="4574" y="15031"/>
                </a:cubicBezTo>
                <a:cubicBezTo>
                  <a:pt x="4698" y="15031"/>
                  <a:pt x="4821" y="15024"/>
                  <a:pt x="4944" y="15024"/>
                </a:cubicBezTo>
                <a:cubicBezTo>
                  <a:pt x="5103" y="15024"/>
                  <a:pt x="5260" y="15036"/>
                  <a:pt x="5414" y="15090"/>
                </a:cubicBezTo>
                <a:cubicBezTo>
                  <a:pt x="5615" y="15090"/>
                  <a:pt x="5815" y="15090"/>
                  <a:pt x="6016" y="15115"/>
                </a:cubicBezTo>
                <a:cubicBezTo>
                  <a:pt x="6041" y="15166"/>
                  <a:pt x="6041" y="15191"/>
                  <a:pt x="6041" y="15241"/>
                </a:cubicBezTo>
                <a:cubicBezTo>
                  <a:pt x="5765" y="15391"/>
                  <a:pt x="5815" y="15617"/>
                  <a:pt x="5890" y="15867"/>
                </a:cubicBezTo>
                <a:cubicBezTo>
                  <a:pt x="6038" y="15972"/>
                  <a:pt x="6194" y="15998"/>
                  <a:pt x="6353" y="15998"/>
                </a:cubicBezTo>
                <a:cubicBezTo>
                  <a:pt x="6506" y="15998"/>
                  <a:pt x="6661" y="15975"/>
                  <a:pt x="6815" y="15975"/>
                </a:cubicBezTo>
                <a:cubicBezTo>
                  <a:pt x="6883" y="15975"/>
                  <a:pt x="6951" y="15979"/>
                  <a:pt x="7018" y="15993"/>
                </a:cubicBezTo>
                <a:cubicBezTo>
                  <a:pt x="7110" y="15941"/>
                  <a:pt x="7207" y="15932"/>
                  <a:pt x="7302" y="15932"/>
                </a:cubicBezTo>
                <a:cubicBezTo>
                  <a:pt x="7357" y="15932"/>
                  <a:pt x="7412" y="15935"/>
                  <a:pt x="7465" y="15935"/>
                </a:cubicBezTo>
                <a:cubicBezTo>
                  <a:pt x="7546" y="15935"/>
                  <a:pt x="7624" y="15928"/>
                  <a:pt x="7695" y="15892"/>
                </a:cubicBezTo>
                <a:cubicBezTo>
                  <a:pt x="7895" y="15867"/>
                  <a:pt x="8096" y="15867"/>
                  <a:pt x="8296" y="15867"/>
                </a:cubicBezTo>
                <a:cubicBezTo>
                  <a:pt x="8422" y="15805"/>
                  <a:pt x="8547" y="15798"/>
                  <a:pt x="8672" y="15798"/>
                </a:cubicBezTo>
                <a:cubicBezTo>
                  <a:pt x="8704" y="15798"/>
                  <a:pt x="8735" y="15799"/>
                  <a:pt x="8766" y="15799"/>
                </a:cubicBezTo>
                <a:cubicBezTo>
                  <a:pt x="8860" y="15799"/>
                  <a:pt x="8954" y="15795"/>
                  <a:pt x="9048" y="15767"/>
                </a:cubicBezTo>
                <a:cubicBezTo>
                  <a:pt x="9069" y="15788"/>
                  <a:pt x="9095" y="15796"/>
                  <a:pt x="9123" y="15796"/>
                </a:cubicBezTo>
                <a:cubicBezTo>
                  <a:pt x="9162" y="15796"/>
                  <a:pt x="9205" y="15781"/>
                  <a:pt x="9249" y="15767"/>
                </a:cubicBezTo>
                <a:cubicBezTo>
                  <a:pt x="9750" y="15742"/>
                  <a:pt x="10251" y="15742"/>
                  <a:pt x="10778" y="15717"/>
                </a:cubicBezTo>
                <a:cubicBezTo>
                  <a:pt x="10803" y="15717"/>
                  <a:pt x="10828" y="15692"/>
                  <a:pt x="10828" y="15667"/>
                </a:cubicBezTo>
                <a:cubicBezTo>
                  <a:pt x="10878" y="15667"/>
                  <a:pt x="10928" y="15673"/>
                  <a:pt x="10978" y="15673"/>
                </a:cubicBezTo>
                <a:cubicBezTo>
                  <a:pt x="11028" y="15673"/>
                  <a:pt x="11078" y="15667"/>
                  <a:pt x="11129" y="15642"/>
                </a:cubicBezTo>
                <a:cubicBezTo>
                  <a:pt x="11179" y="15642"/>
                  <a:pt x="11204" y="15642"/>
                  <a:pt x="11229" y="15667"/>
                </a:cubicBezTo>
                <a:cubicBezTo>
                  <a:pt x="11372" y="15667"/>
                  <a:pt x="11515" y="15683"/>
                  <a:pt x="11654" y="15683"/>
                </a:cubicBezTo>
                <a:cubicBezTo>
                  <a:pt x="11758" y="15683"/>
                  <a:pt x="11859" y="15674"/>
                  <a:pt x="11956" y="15642"/>
                </a:cubicBezTo>
                <a:cubicBezTo>
                  <a:pt x="12332" y="15617"/>
                  <a:pt x="12707" y="15617"/>
                  <a:pt x="13083" y="15592"/>
                </a:cubicBezTo>
                <a:cubicBezTo>
                  <a:pt x="13174" y="15551"/>
                  <a:pt x="13268" y="15543"/>
                  <a:pt x="13361" y="15543"/>
                </a:cubicBezTo>
                <a:cubicBezTo>
                  <a:pt x="13424" y="15543"/>
                  <a:pt x="13486" y="15547"/>
                  <a:pt x="13546" y="15547"/>
                </a:cubicBezTo>
                <a:cubicBezTo>
                  <a:pt x="13621" y="15547"/>
                  <a:pt x="13693" y="15541"/>
                  <a:pt x="13760" y="15516"/>
                </a:cubicBezTo>
                <a:cubicBezTo>
                  <a:pt x="14462" y="15441"/>
                  <a:pt x="15139" y="15391"/>
                  <a:pt x="15840" y="15341"/>
                </a:cubicBezTo>
                <a:lnTo>
                  <a:pt x="20828" y="15341"/>
                </a:lnTo>
                <a:cubicBezTo>
                  <a:pt x="21114" y="15289"/>
                  <a:pt x="21400" y="15276"/>
                  <a:pt x="21685" y="15276"/>
                </a:cubicBezTo>
                <a:cubicBezTo>
                  <a:pt x="21974" y="15276"/>
                  <a:pt x="22262" y="15289"/>
                  <a:pt x="22551" y="15289"/>
                </a:cubicBezTo>
                <a:cubicBezTo>
                  <a:pt x="22803" y="15289"/>
                  <a:pt x="23056" y="15279"/>
                  <a:pt x="23309" y="15241"/>
                </a:cubicBezTo>
                <a:cubicBezTo>
                  <a:pt x="23484" y="15241"/>
                  <a:pt x="23660" y="15216"/>
                  <a:pt x="23810" y="15216"/>
                </a:cubicBezTo>
                <a:cubicBezTo>
                  <a:pt x="23964" y="15161"/>
                  <a:pt x="24112" y="15149"/>
                  <a:pt x="24260" y="15149"/>
                </a:cubicBezTo>
                <a:cubicBezTo>
                  <a:pt x="24370" y="15149"/>
                  <a:pt x="24481" y="15156"/>
                  <a:pt x="24592" y="15156"/>
                </a:cubicBezTo>
                <a:cubicBezTo>
                  <a:pt x="24673" y="15156"/>
                  <a:pt x="24755" y="15152"/>
                  <a:pt x="24838" y="15140"/>
                </a:cubicBezTo>
                <a:cubicBezTo>
                  <a:pt x="24888" y="15140"/>
                  <a:pt x="24963" y="15115"/>
                  <a:pt x="25013" y="15090"/>
                </a:cubicBezTo>
                <a:cubicBezTo>
                  <a:pt x="25114" y="15115"/>
                  <a:pt x="25189" y="15115"/>
                  <a:pt x="25264" y="15115"/>
                </a:cubicBezTo>
                <a:cubicBezTo>
                  <a:pt x="25464" y="15115"/>
                  <a:pt x="25665" y="15090"/>
                  <a:pt x="25865" y="15090"/>
                </a:cubicBezTo>
                <a:cubicBezTo>
                  <a:pt x="25891" y="15065"/>
                  <a:pt x="25891" y="15040"/>
                  <a:pt x="25916" y="15015"/>
                </a:cubicBezTo>
                <a:lnTo>
                  <a:pt x="26016" y="15015"/>
                </a:lnTo>
                <a:cubicBezTo>
                  <a:pt x="26016" y="14990"/>
                  <a:pt x="26016" y="14990"/>
                  <a:pt x="26041" y="14965"/>
                </a:cubicBezTo>
                <a:cubicBezTo>
                  <a:pt x="26242" y="15019"/>
                  <a:pt x="26444" y="15044"/>
                  <a:pt x="26649" y="15044"/>
                </a:cubicBezTo>
                <a:cubicBezTo>
                  <a:pt x="26827" y="15044"/>
                  <a:pt x="27008" y="15025"/>
                  <a:pt x="27194" y="14990"/>
                </a:cubicBezTo>
                <a:cubicBezTo>
                  <a:pt x="27294" y="14965"/>
                  <a:pt x="27419" y="14965"/>
                  <a:pt x="27545" y="14965"/>
                </a:cubicBezTo>
                <a:cubicBezTo>
                  <a:pt x="27642" y="14907"/>
                  <a:pt x="27747" y="14894"/>
                  <a:pt x="27853" y="14894"/>
                </a:cubicBezTo>
                <a:cubicBezTo>
                  <a:pt x="27940" y="14894"/>
                  <a:pt x="28027" y="14902"/>
                  <a:pt x="28113" y="14902"/>
                </a:cubicBezTo>
                <a:cubicBezTo>
                  <a:pt x="28193" y="14902"/>
                  <a:pt x="28272" y="14895"/>
                  <a:pt x="28347" y="14865"/>
                </a:cubicBezTo>
                <a:cubicBezTo>
                  <a:pt x="29048" y="14714"/>
                  <a:pt x="29725" y="14589"/>
                  <a:pt x="30427" y="14464"/>
                </a:cubicBezTo>
                <a:cubicBezTo>
                  <a:pt x="30728" y="14414"/>
                  <a:pt x="31053" y="14364"/>
                  <a:pt x="31354" y="14288"/>
                </a:cubicBezTo>
                <a:cubicBezTo>
                  <a:pt x="31855" y="14213"/>
                  <a:pt x="32382" y="14113"/>
                  <a:pt x="32858" y="13862"/>
                </a:cubicBezTo>
                <a:cubicBezTo>
                  <a:pt x="34086" y="13587"/>
                  <a:pt x="35289" y="13186"/>
                  <a:pt x="36492" y="12785"/>
                </a:cubicBezTo>
                <a:cubicBezTo>
                  <a:pt x="37069" y="12559"/>
                  <a:pt x="37645" y="12333"/>
                  <a:pt x="38221" y="12108"/>
                </a:cubicBezTo>
                <a:cubicBezTo>
                  <a:pt x="38622" y="11957"/>
                  <a:pt x="38873" y="11707"/>
                  <a:pt x="38647" y="11256"/>
                </a:cubicBezTo>
                <a:cubicBezTo>
                  <a:pt x="38698" y="11181"/>
                  <a:pt x="38748" y="11130"/>
                  <a:pt x="38798" y="11080"/>
                </a:cubicBezTo>
                <a:cubicBezTo>
                  <a:pt x="38859" y="11029"/>
                  <a:pt x="38929" y="11020"/>
                  <a:pt x="39000" y="11020"/>
                </a:cubicBezTo>
                <a:cubicBezTo>
                  <a:pt x="39042" y="11020"/>
                  <a:pt x="39083" y="11023"/>
                  <a:pt x="39124" y="11023"/>
                </a:cubicBezTo>
                <a:cubicBezTo>
                  <a:pt x="39186" y="11023"/>
                  <a:pt x="39246" y="11016"/>
                  <a:pt x="39299" y="10980"/>
                </a:cubicBezTo>
                <a:cubicBezTo>
                  <a:pt x="39349" y="11005"/>
                  <a:pt x="39393" y="11018"/>
                  <a:pt x="39437" y="11018"/>
                </a:cubicBezTo>
                <a:cubicBezTo>
                  <a:pt x="39481" y="11018"/>
                  <a:pt x="39525" y="11005"/>
                  <a:pt x="39575" y="10980"/>
                </a:cubicBezTo>
                <a:cubicBezTo>
                  <a:pt x="40477" y="10880"/>
                  <a:pt x="41379" y="10754"/>
                  <a:pt x="42156" y="10178"/>
                </a:cubicBezTo>
                <a:cubicBezTo>
                  <a:pt x="42683" y="9526"/>
                  <a:pt x="42658" y="9426"/>
                  <a:pt x="42031" y="9176"/>
                </a:cubicBezTo>
                <a:cubicBezTo>
                  <a:pt x="41901" y="9064"/>
                  <a:pt x="41750" y="9042"/>
                  <a:pt x="41595" y="9042"/>
                </a:cubicBezTo>
                <a:cubicBezTo>
                  <a:pt x="41495" y="9042"/>
                  <a:pt x="41394" y="9051"/>
                  <a:pt x="41295" y="9051"/>
                </a:cubicBezTo>
                <a:cubicBezTo>
                  <a:pt x="41134" y="9051"/>
                  <a:pt x="40980" y="9027"/>
                  <a:pt x="40853" y="8900"/>
                </a:cubicBezTo>
                <a:cubicBezTo>
                  <a:pt x="40878" y="8549"/>
                  <a:pt x="40552" y="8449"/>
                  <a:pt x="40352" y="8248"/>
                </a:cubicBezTo>
                <a:cubicBezTo>
                  <a:pt x="40477" y="8173"/>
                  <a:pt x="40602" y="8098"/>
                  <a:pt x="40728" y="7998"/>
                </a:cubicBezTo>
                <a:cubicBezTo>
                  <a:pt x="40978" y="7872"/>
                  <a:pt x="41003" y="7647"/>
                  <a:pt x="40978" y="7396"/>
                </a:cubicBezTo>
                <a:cubicBezTo>
                  <a:pt x="40928" y="7196"/>
                  <a:pt x="40778" y="7070"/>
                  <a:pt x="40577" y="6970"/>
                </a:cubicBezTo>
                <a:cubicBezTo>
                  <a:pt x="40349" y="6902"/>
                  <a:pt x="40183" y="6688"/>
                  <a:pt x="39929" y="6688"/>
                </a:cubicBezTo>
                <a:cubicBezTo>
                  <a:pt x="39903" y="6688"/>
                  <a:pt x="39877" y="6690"/>
                  <a:pt x="39850" y="6694"/>
                </a:cubicBezTo>
                <a:cubicBezTo>
                  <a:pt x="39424" y="6419"/>
                  <a:pt x="38873" y="6419"/>
                  <a:pt x="38422" y="6193"/>
                </a:cubicBezTo>
                <a:cubicBezTo>
                  <a:pt x="38359" y="6131"/>
                  <a:pt x="38284" y="6120"/>
                  <a:pt x="38205" y="6120"/>
                </a:cubicBezTo>
                <a:cubicBezTo>
                  <a:pt x="38164" y="6120"/>
                  <a:pt x="38122" y="6123"/>
                  <a:pt x="38081" y="6123"/>
                </a:cubicBezTo>
                <a:cubicBezTo>
                  <a:pt x="38008" y="6123"/>
                  <a:pt x="37936" y="6114"/>
                  <a:pt x="37871" y="6068"/>
                </a:cubicBezTo>
                <a:lnTo>
                  <a:pt x="37394" y="6068"/>
                </a:lnTo>
                <a:cubicBezTo>
                  <a:pt x="37344" y="5967"/>
                  <a:pt x="37319" y="5892"/>
                  <a:pt x="37269" y="5817"/>
                </a:cubicBezTo>
                <a:cubicBezTo>
                  <a:pt x="37570" y="5792"/>
                  <a:pt x="37845" y="5692"/>
                  <a:pt x="38046" y="5416"/>
                </a:cubicBezTo>
                <a:cubicBezTo>
                  <a:pt x="38071" y="5366"/>
                  <a:pt x="38121" y="5341"/>
                  <a:pt x="38171" y="5291"/>
                </a:cubicBezTo>
                <a:cubicBezTo>
                  <a:pt x="38422" y="5065"/>
                  <a:pt x="38422" y="4790"/>
                  <a:pt x="38246" y="4514"/>
                </a:cubicBezTo>
                <a:lnTo>
                  <a:pt x="38171" y="4514"/>
                </a:lnTo>
                <a:cubicBezTo>
                  <a:pt x="38121" y="4013"/>
                  <a:pt x="37720" y="3887"/>
                  <a:pt x="37344" y="3737"/>
                </a:cubicBezTo>
                <a:cubicBezTo>
                  <a:pt x="37444" y="3561"/>
                  <a:pt x="37620" y="3411"/>
                  <a:pt x="37394" y="3211"/>
                </a:cubicBezTo>
                <a:cubicBezTo>
                  <a:pt x="37394" y="3135"/>
                  <a:pt x="37394" y="3060"/>
                  <a:pt x="37369" y="2985"/>
                </a:cubicBezTo>
                <a:cubicBezTo>
                  <a:pt x="37280" y="2873"/>
                  <a:pt x="37250" y="2701"/>
                  <a:pt x="37085" y="2701"/>
                </a:cubicBezTo>
                <a:cubicBezTo>
                  <a:pt x="37065" y="2701"/>
                  <a:pt x="37043" y="2704"/>
                  <a:pt x="37018" y="2709"/>
                </a:cubicBezTo>
                <a:cubicBezTo>
                  <a:pt x="36968" y="2584"/>
                  <a:pt x="36818" y="2534"/>
                  <a:pt x="36743" y="2459"/>
                </a:cubicBezTo>
                <a:cubicBezTo>
                  <a:pt x="35865" y="1757"/>
                  <a:pt x="34838" y="1456"/>
                  <a:pt x="33760" y="1281"/>
                </a:cubicBezTo>
                <a:cubicBezTo>
                  <a:pt x="33459" y="1105"/>
                  <a:pt x="33109" y="1055"/>
                  <a:pt x="32733" y="1055"/>
                </a:cubicBezTo>
                <a:cubicBezTo>
                  <a:pt x="32557" y="1005"/>
                  <a:pt x="32382" y="955"/>
                  <a:pt x="32231" y="880"/>
                </a:cubicBezTo>
                <a:cubicBezTo>
                  <a:pt x="32169" y="855"/>
                  <a:pt x="32106" y="836"/>
                  <a:pt x="32043" y="836"/>
                </a:cubicBezTo>
                <a:cubicBezTo>
                  <a:pt x="31981" y="836"/>
                  <a:pt x="31918" y="855"/>
                  <a:pt x="31855" y="905"/>
                </a:cubicBezTo>
                <a:cubicBezTo>
                  <a:pt x="31855" y="880"/>
                  <a:pt x="31830" y="855"/>
                  <a:pt x="31805" y="855"/>
                </a:cubicBezTo>
                <a:cubicBezTo>
                  <a:pt x="31747" y="838"/>
                  <a:pt x="31688" y="835"/>
                  <a:pt x="31631" y="835"/>
                </a:cubicBezTo>
                <a:cubicBezTo>
                  <a:pt x="31602" y="835"/>
                  <a:pt x="31573" y="836"/>
                  <a:pt x="31545" y="836"/>
                </a:cubicBezTo>
                <a:cubicBezTo>
                  <a:pt x="31461" y="836"/>
                  <a:pt x="31379" y="830"/>
                  <a:pt x="31304" y="779"/>
                </a:cubicBezTo>
                <a:cubicBezTo>
                  <a:pt x="31279" y="792"/>
                  <a:pt x="31260" y="798"/>
                  <a:pt x="31241" y="798"/>
                </a:cubicBezTo>
                <a:cubicBezTo>
                  <a:pt x="31223" y="798"/>
                  <a:pt x="31204" y="792"/>
                  <a:pt x="31179" y="779"/>
                </a:cubicBezTo>
                <a:cubicBezTo>
                  <a:pt x="31061" y="725"/>
                  <a:pt x="30933" y="713"/>
                  <a:pt x="30802" y="713"/>
                </a:cubicBezTo>
                <a:cubicBezTo>
                  <a:pt x="30701" y="713"/>
                  <a:pt x="30598" y="720"/>
                  <a:pt x="30495" y="720"/>
                </a:cubicBezTo>
                <a:cubicBezTo>
                  <a:pt x="30361" y="720"/>
                  <a:pt x="30228" y="708"/>
                  <a:pt x="30101" y="654"/>
                </a:cubicBezTo>
                <a:lnTo>
                  <a:pt x="29901" y="654"/>
                </a:lnTo>
                <a:cubicBezTo>
                  <a:pt x="29713" y="592"/>
                  <a:pt x="29523" y="577"/>
                  <a:pt x="29333" y="577"/>
                </a:cubicBezTo>
                <a:cubicBezTo>
                  <a:pt x="29160" y="577"/>
                  <a:pt x="28987" y="589"/>
                  <a:pt x="28817" y="589"/>
                </a:cubicBezTo>
                <a:cubicBezTo>
                  <a:pt x="28649" y="589"/>
                  <a:pt x="28483" y="577"/>
                  <a:pt x="28322" y="529"/>
                </a:cubicBezTo>
                <a:cubicBezTo>
                  <a:pt x="28246" y="529"/>
                  <a:pt x="28171" y="529"/>
                  <a:pt x="28096" y="504"/>
                </a:cubicBezTo>
                <a:cubicBezTo>
                  <a:pt x="27913" y="453"/>
                  <a:pt x="27726" y="439"/>
                  <a:pt x="27538" y="439"/>
                </a:cubicBezTo>
                <a:cubicBezTo>
                  <a:pt x="27318" y="439"/>
                  <a:pt x="27098" y="458"/>
                  <a:pt x="26881" y="458"/>
                </a:cubicBezTo>
                <a:cubicBezTo>
                  <a:pt x="26826" y="458"/>
                  <a:pt x="26772" y="457"/>
                  <a:pt x="26718" y="454"/>
                </a:cubicBezTo>
                <a:cubicBezTo>
                  <a:pt x="26617" y="479"/>
                  <a:pt x="26567" y="504"/>
                  <a:pt x="26542" y="529"/>
                </a:cubicBezTo>
                <a:cubicBezTo>
                  <a:pt x="26292" y="429"/>
                  <a:pt x="25966" y="504"/>
                  <a:pt x="25865" y="128"/>
                </a:cubicBezTo>
                <a:cubicBezTo>
                  <a:pt x="25715" y="15"/>
                  <a:pt x="25551" y="1"/>
                  <a:pt x="25383" y="1"/>
                </a:cubicBezTo>
                <a:close/>
              </a:path>
            </a:pathLst>
          </a:custGeom>
          <a:solidFill>
            <a:srgbClr val="EDF9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7" name="Google Shape;1177;p34"/>
          <p:cNvSpPr txBox="1"/>
          <p:nvPr/>
        </p:nvSpPr>
        <p:spPr>
          <a:xfrm>
            <a:off x="1003663" y="1589954"/>
            <a:ext cx="2384400" cy="476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GB">
                <a:latin typeface="Mada"/>
                <a:ea typeface="Mada"/>
                <a:cs typeface="Mada"/>
                <a:sym typeface="Mada"/>
              </a:rPr>
              <a:t>Hypertrophic scar</a:t>
            </a:r>
            <a:endParaRPr b="1"/>
          </a:p>
        </p:txBody>
      </p:sp>
      <p:sp>
        <p:nvSpPr>
          <p:cNvPr id="1178" name="Google Shape;1178;p34"/>
          <p:cNvSpPr txBox="1"/>
          <p:nvPr/>
        </p:nvSpPr>
        <p:spPr>
          <a:xfrm>
            <a:off x="369113" y="1954063"/>
            <a:ext cx="6655500" cy="811200"/>
          </a:xfrm>
          <a:prstGeom prst="rect">
            <a:avLst/>
          </a:prstGeom>
          <a:noFill/>
          <a:ln>
            <a:noFill/>
          </a:ln>
        </p:spPr>
        <p:txBody>
          <a:bodyPr anchorCtr="0" anchor="t" bIns="91425" lIns="91425" spcFirstLastPara="1" rIns="91425" wrap="square" tIns="91425">
            <a:noAutofit/>
          </a:bodyPr>
          <a:lstStyle/>
          <a:p>
            <a:pPr indent="-171450" lvl="0" marL="269999" rtl="0" algn="l">
              <a:spcBef>
                <a:spcPts val="0"/>
              </a:spcBef>
              <a:spcAft>
                <a:spcPts val="0"/>
              </a:spcAft>
              <a:buClr>
                <a:srgbClr val="1C4588"/>
              </a:buClr>
              <a:buSzPts val="1200"/>
              <a:buFont typeface="Mada"/>
              <a:buChar char="●"/>
            </a:pPr>
            <a:r>
              <a:rPr lang="en-GB" sz="1200">
                <a:solidFill>
                  <a:srgbClr val="1C4588"/>
                </a:solidFill>
                <a:latin typeface="Mada"/>
                <a:ea typeface="Mada"/>
                <a:cs typeface="Mada"/>
                <a:sym typeface="Mada"/>
              </a:rPr>
              <a:t>This is an excessive scar tissue that does not extend beyond the original wound boundaries. </a:t>
            </a:r>
            <a:endParaRPr sz="1200">
              <a:solidFill>
                <a:srgbClr val="1C4588"/>
              </a:solidFill>
              <a:latin typeface="Mada"/>
              <a:ea typeface="Mada"/>
              <a:cs typeface="Mada"/>
              <a:sym typeface="Mada"/>
            </a:endParaRPr>
          </a:p>
          <a:p>
            <a:pPr indent="-171450" lvl="0" marL="269999" rtl="0" algn="l">
              <a:spcBef>
                <a:spcPts val="0"/>
              </a:spcBef>
              <a:spcAft>
                <a:spcPts val="0"/>
              </a:spcAft>
              <a:buClr>
                <a:srgbClr val="1C4588"/>
              </a:buClr>
              <a:buSzPts val="1200"/>
              <a:buFont typeface="Mada"/>
              <a:buChar char="●"/>
            </a:pPr>
            <a:r>
              <a:rPr lang="en-GB" sz="1200">
                <a:solidFill>
                  <a:srgbClr val="1C4588"/>
                </a:solidFill>
                <a:latin typeface="Mada"/>
                <a:ea typeface="Mada"/>
                <a:cs typeface="Mada"/>
                <a:sym typeface="Mada"/>
              </a:rPr>
              <a:t>It results from the prolongation of the inflammatory phase of wound healing and from inappropriate scar sitting such as wound across the lines of skin tension.</a:t>
            </a:r>
            <a:endParaRPr sz="1200">
              <a:solidFill>
                <a:srgbClr val="1C4588"/>
              </a:solidFill>
              <a:latin typeface="Mada"/>
              <a:ea typeface="Mada"/>
              <a:cs typeface="Mada"/>
              <a:sym typeface="Mada"/>
            </a:endParaRPr>
          </a:p>
          <a:p>
            <a:pPr indent="0" lvl="0" marL="0" rtl="0" algn="l">
              <a:lnSpc>
                <a:spcPct val="115000"/>
              </a:lnSpc>
              <a:spcBef>
                <a:spcPts val="0"/>
              </a:spcBef>
              <a:spcAft>
                <a:spcPts val="0"/>
              </a:spcAft>
              <a:buNone/>
            </a:pPr>
            <a:r>
              <a:t/>
            </a:r>
            <a:endParaRPr sz="1200">
              <a:latin typeface="Mada"/>
              <a:ea typeface="Mada"/>
              <a:cs typeface="Mada"/>
              <a:sym typeface="Mada"/>
            </a:endParaRPr>
          </a:p>
        </p:txBody>
      </p:sp>
      <p:grpSp>
        <p:nvGrpSpPr>
          <p:cNvPr id="1179" name="Google Shape;1179;p34"/>
          <p:cNvGrpSpPr/>
          <p:nvPr/>
        </p:nvGrpSpPr>
        <p:grpSpPr>
          <a:xfrm>
            <a:off x="271161" y="1586960"/>
            <a:ext cx="305817" cy="312631"/>
            <a:chOff x="6414250" y="2415450"/>
            <a:chExt cx="312600" cy="312600"/>
          </a:xfrm>
        </p:grpSpPr>
        <p:sp>
          <p:nvSpPr>
            <p:cNvPr id="1180" name="Google Shape;1180;p34"/>
            <p:cNvSpPr/>
            <p:nvPr/>
          </p:nvSpPr>
          <p:spPr>
            <a:xfrm>
              <a:off x="6414250" y="2415450"/>
              <a:ext cx="312600" cy="312600"/>
            </a:xfrm>
            <a:prstGeom prst="ellipse">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1" name="Google Shape;1181;p34"/>
            <p:cNvSpPr/>
            <p:nvPr/>
          </p:nvSpPr>
          <p:spPr>
            <a:xfrm>
              <a:off x="6520150" y="2509951"/>
              <a:ext cx="100800" cy="123600"/>
            </a:xfrm>
            <a:prstGeom prst="chevron">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182" name="Google Shape;1182;p34"/>
          <p:cNvSpPr/>
          <p:nvPr/>
        </p:nvSpPr>
        <p:spPr>
          <a:xfrm>
            <a:off x="732963" y="2652323"/>
            <a:ext cx="3531271" cy="322220"/>
          </a:xfrm>
          <a:custGeom>
            <a:rect b="b" l="l" r="r" t="t"/>
            <a:pathLst>
              <a:path extrusionOk="0" h="15999" w="42683">
                <a:moveTo>
                  <a:pt x="21730" y="2233"/>
                </a:moveTo>
                <a:cubicBezTo>
                  <a:pt x="21780" y="2258"/>
                  <a:pt x="21805" y="2283"/>
                  <a:pt x="21830" y="2308"/>
                </a:cubicBezTo>
                <a:cubicBezTo>
                  <a:pt x="21780" y="2283"/>
                  <a:pt x="21730" y="2258"/>
                  <a:pt x="21680" y="2258"/>
                </a:cubicBezTo>
                <a:cubicBezTo>
                  <a:pt x="21705" y="2233"/>
                  <a:pt x="21730" y="2233"/>
                  <a:pt x="21730" y="2233"/>
                </a:cubicBezTo>
                <a:close/>
                <a:moveTo>
                  <a:pt x="18597" y="3662"/>
                </a:moveTo>
                <a:cubicBezTo>
                  <a:pt x="18622" y="3662"/>
                  <a:pt x="18597" y="3687"/>
                  <a:pt x="18597" y="3687"/>
                </a:cubicBezTo>
                <a:lnTo>
                  <a:pt x="18572" y="3687"/>
                </a:lnTo>
                <a:cubicBezTo>
                  <a:pt x="18597" y="3687"/>
                  <a:pt x="18597" y="3662"/>
                  <a:pt x="18597" y="3662"/>
                </a:cubicBezTo>
                <a:close/>
                <a:moveTo>
                  <a:pt x="36567" y="3887"/>
                </a:moveTo>
                <a:lnTo>
                  <a:pt x="36567" y="3887"/>
                </a:lnTo>
                <a:cubicBezTo>
                  <a:pt x="36476" y="3924"/>
                  <a:pt x="36397" y="3947"/>
                  <a:pt x="36323" y="3947"/>
                </a:cubicBezTo>
                <a:cubicBezTo>
                  <a:pt x="36295" y="3947"/>
                  <a:pt x="36268" y="3944"/>
                  <a:pt x="36241" y="3937"/>
                </a:cubicBezTo>
                <a:cubicBezTo>
                  <a:pt x="36367" y="3937"/>
                  <a:pt x="36467" y="3912"/>
                  <a:pt x="36567" y="3887"/>
                </a:cubicBezTo>
                <a:close/>
                <a:moveTo>
                  <a:pt x="5439" y="6293"/>
                </a:moveTo>
                <a:cubicBezTo>
                  <a:pt x="5439" y="6293"/>
                  <a:pt x="5439" y="6318"/>
                  <a:pt x="5414" y="6318"/>
                </a:cubicBezTo>
                <a:cubicBezTo>
                  <a:pt x="5414" y="6318"/>
                  <a:pt x="5414" y="6293"/>
                  <a:pt x="5414" y="6293"/>
                </a:cubicBezTo>
                <a:close/>
                <a:moveTo>
                  <a:pt x="23172" y="7054"/>
                </a:moveTo>
                <a:cubicBezTo>
                  <a:pt x="23191" y="7054"/>
                  <a:pt x="23212" y="7059"/>
                  <a:pt x="23234" y="7070"/>
                </a:cubicBezTo>
                <a:cubicBezTo>
                  <a:pt x="23309" y="7095"/>
                  <a:pt x="23384" y="7120"/>
                  <a:pt x="23459" y="7120"/>
                </a:cubicBezTo>
                <a:cubicBezTo>
                  <a:pt x="23334" y="7196"/>
                  <a:pt x="23209" y="7271"/>
                  <a:pt x="23083" y="7396"/>
                </a:cubicBezTo>
                <a:cubicBezTo>
                  <a:pt x="23083" y="7346"/>
                  <a:pt x="23083" y="7271"/>
                  <a:pt x="23083" y="7196"/>
                </a:cubicBezTo>
                <a:cubicBezTo>
                  <a:pt x="23064" y="7117"/>
                  <a:pt x="23105" y="7054"/>
                  <a:pt x="23172" y="7054"/>
                </a:cubicBezTo>
                <a:close/>
                <a:moveTo>
                  <a:pt x="5615" y="8624"/>
                </a:moveTo>
                <a:cubicBezTo>
                  <a:pt x="5690" y="8674"/>
                  <a:pt x="5740" y="8699"/>
                  <a:pt x="5690" y="8749"/>
                </a:cubicBezTo>
                <a:cubicBezTo>
                  <a:pt x="5665" y="8724"/>
                  <a:pt x="5640" y="8674"/>
                  <a:pt x="5615" y="8624"/>
                </a:cubicBezTo>
                <a:close/>
                <a:moveTo>
                  <a:pt x="23159" y="9201"/>
                </a:moveTo>
                <a:cubicBezTo>
                  <a:pt x="23159" y="9201"/>
                  <a:pt x="23134" y="9226"/>
                  <a:pt x="23134" y="9226"/>
                </a:cubicBezTo>
                <a:cubicBezTo>
                  <a:pt x="23134" y="9226"/>
                  <a:pt x="23109" y="9201"/>
                  <a:pt x="23109" y="9201"/>
                </a:cubicBezTo>
                <a:close/>
                <a:moveTo>
                  <a:pt x="39700" y="9226"/>
                </a:moveTo>
                <a:cubicBezTo>
                  <a:pt x="39700" y="9251"/>
                  <a:pt x="39700" y="9276"/>
                  <a:pt x="39675" y="9301"/>
                </a:cubicBezTo>
                <a:cubicBezTo>
                  <a:pt x="39675" y="9276"/>
                  <a:pt x="39700" y="9251"/>
                  <a:pt x="39700" y="9226"/>
                </a:cubicBezTo>
                <a:close/>
                <a:moveTo>
                  <a:pt x="16016" y="9401"/>
                </a:moveTo>
                <a:cubicBezTo>
                  <a:pt x="15991" y="9401"/>
                  <a:pt x="15991" y="9426"/>
                  <a:pt x="15991" y="9426"/>
                </a:cubicBezTo>
                <a:cubicBezTo>
                  <a:pt x="15991" y="9401"/>
                  <a:pt x="15991" y="9401"/>
                  <a:pt x="15991" y="9401"/>
                </a:cubicBezTo>
                <a:close/>
                <a:moveTo>
                  <a:pt x="36868" y="11231"/>
                </a:moveTo>
                <a:cubicBezTo>
                  <a:pt x="36868" y="11231"/>
                  <a:pt x="36868" y="11256"/>
                  <a:pt x="36843" y="11256"/>
                </a:cubicBezTo>
                <a:cubicBezTo>
                  <a:pt x="36843" y="11256"/>
                  <a:pt x="36843" y="11231"/>
                  <a:pt x="36843" y="11231"/>
                </a:cubicBezTo>
                <a:close/>
                <a:moveTo>
                  <a:pt x="1956" y="11256"/>
                </a:moveTo>
                <a:cubicBezTo>
                  <a:pt x="1956" y="11281"/>
                  <a:pt x="1956" y="11331"/>
                  <a:pt x="1930" y="11356"/>
                </a:cubicBezTo>
                <a:cubicBezTo>
                  <a:pt x="1930" y="11306"/>
                  <a:pt x="1930" y="11281"/>
                  <a:pt x="1956" y="11256"/>
                </a:cubicBezTo>
                <a:close/>
                <a:moveTo>
                  <a:pt x="26617" y="11481"/>
                </a:moveTo>
                <a:cubicBezTo>
                  <a:pt x="26667" y="11481"/>
                  <a:pt x="26667" y="11531"/>
                  <a:pt x="26667" y="11582"/>
                </a:cubicBezTo>
                <a:cubicBezTo>
                  <a:pt x="26642" y="11607"/>
                  <a:pt x="26642" y="11632"/>
                  <a:pt x="26617" y="11657"/>
                </a:cubicBezTo>
                <a:cubicBezTo>
                  <a:pt x="26617" y="11590"/>
                  <a:pt x="26617" y="11543"/>
                  <a:pt x="26617" y="11481"/>
                </a:cubicBezTo>
                <a:close/>
                <a:moveTo>
                  <a:pt x="11003" y="11882"/>
                </a:moveTo>
                <a:cubicBezTo>
                  <a:pt x="11003" y="11882"/>
                  <a:pt x="11003" y="11882"/>
                  <a:pt x="10978" y="11907"/>
                </a:cubicBezTo>
                <a:cubicBezTo>
                  <a:pt x="10978" y="11882"/>
                  <a:pt x="10978" y="11882"/>
                  <a:pt x="10978" y="11882"/>
                </a:cubicBezTo>
                <a:close/>
                <a:moveTo>
                  <a:pt x="30721" y="12446"/>
                </a:moveTo>
                <a:cubicBezTo>
                  <a:pt x="30753" y="12446"/>
                  <a:pt x="30778" y="12459"/>
                  <a:pt x="30803" y="12484"/>
                </a:cubicBezTo>
                <a:cubicBezTo>
                  <a:pt x="30753" y="12559"/>
                  <a:pt x="30677" y="12659"/>
                  <a:pt x="30602" y="12759"/>
                </a:cubicBezTo>
                <a:cubicBezTo>
                  <a:pt x="30527" y="12684"/>
                  <a:pt x="30427" y="12609"/>
                  <a:pt x="30602" y="12484"/>
                </a:cubicBezTo>
                <a:cubicBezTo>
                  <a:pt x="30652" y="12459"/>
                  <a:pt x="30690" y="12446"/>
                  <a:pt x="30721" y="12446"/>
                </a:cubicBezTo>
                <a:close/>
                <a:moveTo>
                  <a:pt x="9374" y="12785"/>
                </a:moveTo>
                <a:cubicBezTo>
                  <a:pt x="9365" y="12794"/>
                  <a:pt x="9359" y="12803"/>
                  <a:pt x="9355" y="12811"/>
                </a:cubicBezTo>
                <a:lnTo>
                  <a:pt x="9355" y="12811"/>
                </a:lnTo>
                <a:cubicBezTo>
                  <a:pt x="9359" y="12810"/>
                  <a:pt x="9365" y="12810"/>
                  <a:pt x="9374" y="12810"/>
                </a:cubicBezTo>
                <a:cubicBezTo>
                  <a:pt x="9349" y="12810"/>
                  <a:pt x="9349" y="12834"/>
                  <a:pt x="9349" y="12835"/>
                </a:cubicBezTo>
                <a:lnTo>
                  <a:pt x="9349" y="12835"/>
                </a:lnTo>
                <a:cubicBezTo>
                  <a:pt x="9349" y="12834"/>
                  <a:pt x="9349" y="12824"/>
                  <a:pt x="9355" y="12811"/>
                </a:cubicBezTo>
                <a:lnTo>
                  <a:pt x="9355" y="12811"/>
                </a:lnTo>
                <a:cubicBezTo>
                  <a:pt x="9349" y="12813"/>
                  <a:pt x="9349" y="12819"/>
                  <a:pt x="9349" y="12835"/>
                </a:cubicBezTo>
                <a:cubicBezTo>
                  <a:pt x="9349" y="12810"/>
                  <a:pt x="9349" y="12810"/>
                  <a:pt x="9349" y="12785"/>
                </a:cubicBezTo>
                <a:close/>
                <a:moveTo>
                  <a:pt x="22808" y="12910"/>
                </a:moveTo>
                <a:cubicBezTo>
                  <a:pt x="22808" y="12910"/>
                  <a:pt x="22808" y="12935"/>
                  <a:pt x="22808" y="12935"/>
                </a:cubicBezTo>
                <a:cubicBezTo>
                  <a:pt x="22808" y="12935"/>
                  <a:pt x="22808" y="12910"/>
                  <a:pt x="22783" y="12910"/>
                </a:cubicBezTo>
                <a:close/>
                <a:moveTo>
                  <a:pt x="23058" y="13035"/>
                </a:moveTo>
                <a:cubicBezTo>
                  <a:pt x="23058" y="13035"/>
                  <a:pt x="23058" y="13060"/>
                  <a:pt x="23083" y="13060"/>
                </a:cubicBezTo>
                <a:lnTo>
                  <a:pt x="22983" y="13060"/>
                </a:lnTo>
                <a:cubicBezTo>
                  <a:pt x="23008" y="13060"/>
                  <a:pt x="23033" y="13035"/>
                  <a:pt x="23058" y="13035"/>
                </a:cubicBezTo>
                <a:close/>
                <a:moveTo>
                  <a:pt x="25383" y="1"/>
                </a:moveTo>
                <a:cubicBezTo>
                  <a:pt x="25327" y="1"/>
                  <a:pt x="25270" y="3"/>
                  <a:pt x="25214" y="3"/>
                </a:cubicBezTo>
                <a:lnTo>
                  <a:pt x="20377" y="3"/>
                </a:lnTo>
                <a:cubicBezTo>
                  <a:pt x="20352" y="53"/>
                  <a:pt x="20327" y="78"/>
                  <a:pt x="20352" y="103"/>
                </a:cubicBezTo>
                <a:lnTo>
                  <a:pt x="20302" y="103"/>
                </a:lnTo>
                <a:cubicBezTo>
                  <a:pt x="20201" y="128"/>
                  <a:pt x="20101" y="128"/>
                  <a:pt x="19976" y="128"/>
                </a:cubicBezTo>
                <a:cubicBezTo>
                  <a:pt x="19951" y="103"/>
                  <a:pt x="19850" y="78"/>
                  <a:pt x="19775" y="53"/>
                </a:cubicBezTo>
                <a:cubicBezTo>
                  <a:pt x="19662" y="59"/>
                  <a:pt x="19550" y="60"/>
                  <a:pt x="19437" y="60"/>
                </a:cubicBezTo>
                <a:cubicBezTo>
                  <a:pt x="19324" y="60"/>
                  <a:pt x="19211" y="59"/>
                  <a:pt x="19098" y="59"/>
                </a:cubicBezTo>
                <a:cubicBezTo>
                  <a:pt x="18873" y="59"/>
                  <a:pt x="18647" y="65"/>
                  <a:pt x="18422" y="103"/>
                </a:cubicBezTo>
                <a:cubicBezTo>
                  <a:pt x="17946" y="128"/>
                  <a:pt x="17494" y="128"/>
                  <a:pt x="17018" y="128"/>
                </a:cubicBezTo>
                <a:cubicBezTo>
                  <a:pt x="16913" y="185"/>
                  <a:pt x="16802" y="199"/>
                  <a:pt x="16690" y="199"/>
                </a:cubicBezTo>
                <a:cubicBezTo>
                  <a:pt x="16567" y="199"/>
                  <a:pt x="16442" y="182"/>
                  <a:pt x="16319" y="182"/>
                </a:cubicBezTo>
                <a:cubicBezTo>
                  <a:pt x="16207" y="182"/>
                  <a:pt x="16096" y="196"/>
                  <a:pt x="15991" y="253"/>
                </a:cubicBezTo>
                <a:cubicBezTo>
                  <a:pt x="15961" y="224"/>
                  <a:pt x="15932" y="212"/>
                  <a:pt x="15903" y="212"/>
                </a:cubicBezTo>
                <a:cubicBezTo>
                  <a:pt x="15882" y="212"/>
                  <a:pt x="15861" y="218"/>
                  <a:pt x="15840" y="228"/>
                </a:cubicBezTo>
                <a:cubicBezTo>
                  <a:pt x="15565" y="253"/>
                  <a:pt x="15264" y="253"/>
                  <a:pt x="14988" y="278"/>
                </a:cubicBezTo>
                <a:cubicBezTo>
                  <a:pt x="14896" y="312"/>
                  <a:pt x="14804" y="320"/>
                  <a:pt x="14712" y="320"/>
                </a:cubicBezTo>
                <a:cubicBezTo>
                  <a:pt x="14621" y="320"/>
                  <a:pt x="14529" y="312"/>
                  <a:pt x="14437" y="312"/>
                </a:cubicBezTo>
                <a:cubicBezTo>
                  <a:pt x="14345" y="312"/>
                  <a:pt x="14253" y="320"/>
                  <a:pt x="14161" y="353"/>
                </a:cubicBezTo>
                <a:cubicBezTo>
                  <a:pt x="13910" y="378"/>
                  <a:pt x="13685" y="378"/>
                  <a:pt x="13434" y="404"/>
                </a:cubicBezTo>
                <a:cubicBezTo>
                  <a:pt x="13322" y="454"/>
                  <a:pt x="13202" y="454"/>
                  <a:pt x="13083" y="454"/>
                </a:cubicBezTo>
                <a:cubicBezTo>
                  <a:pt x="12964" y="454"/>
                  <a:pt x="12845" y="454"/>
                  <a:pt x="12733" y="504"/>
                </a:cubicBezTo>
                <a:cubicBezTo>
                  <a:pt x="12582" y="504"/>
                  <a:pt x="12407" y="504"/>
                  <a:pt x="12256" y="529"/>
                </a:cubicBezTo>
                <a:cubicBezTo>
                  <a:pt x="12164" y="580"/>
                  <a:pt x="12072" y="589"/>
                  <a:pt x="11980" y="589"/>
                </a:cubicBezTo>
                <a:cubicBezTo>
                  <a:pt x="11927" y="589"/>
                  <a:pt x="11874" y="586"/>
                  <a:pt x="11821" y="586"/>
                </a:cubicBezTo>
                <a:cubicBezTo>
                  <a:pt x="11740" y="586"/>
                  <a:pt x="11660" y="593"/>
                  <a:pt x="11580" y="629"/>
                </a:cubicBezTo>
                <a:cubicBezTo>
                  <a:pt x="10728" y="729"/>
                  <a:pt x="9900" y="905"/>
                  <a:pt x="9023" y="905"/>
                </a:cubicBezTo>
                <a:cubicBezTo>
                  <a:pt x="8948" y="967"/>
                  <a:pt x="8854" y="967"/>
                  <a:pt x="8763" y="967"/>
                </a:cubicBezTo>
                <a:cubicBezTo>
                  <a:pt x="8672" y="967"/>
                  <a:pt x="8585" y="967"/>
                  <a:pt x="8522" y="1030"/>
                </a:cubicBezTo>
                <a:lnTo>
                  <a:pt x="8497" y="1030"/>
                </a:lnTo>
                <a:cubicBezTo>
                  <a:pt x="8482" y="1001"/>
                  <a:pt x="8459" y="989"/>
                  <a:pt x="8427" y="989"/>
                </a:cubicBezTo>
                <a:cubicBezTo>
                  <a:pt x="8405" y="989"/>
                  <a:pt x="8378" y="995"/>
                  <a:pt x="8347" y="1005"/>
                </a:cubicBezTo>
                <a:cubicBezTo>
                  <a:pt x="8196" y="1030"/>
                  <a:pt x="8021" y="1030"/>
                  <a:pt x="7870" y="1055"/>
                </a:cubicBezTo>
                <a:cubicBezTo>
                  <a:pt x="7820" y="1055"/>
                  <a:pt x="7795" y="1080"/>
                  <a:pt x="7795" y="1155"/>
                </a:cubicBezTo>
                <a:cubicBezTo>
                  <a:pt x="7685" y="1114"/>
                  <a:pt x="7574" y="1095"/>
                  <a:pt x="7464" y="1095"/>
                </a:cubicBezTo>
                <a:cubicBezTo>
                  <a:pt x="7374" y="1095"/>
                  <a:pt x="7284" y="1108"/>
                  <a:pt x="7194" y="1130"/>
                </a:cubicBezTo>
                <a:cubicBezTo>
                  <a:pt x="6442" y="1155"/>
                  <a:pt x="5690" y="1155"/>
                  <a:pt x="4913" y="1155"/>
                </a:cubicBezTo>
                <a:cubicBezTo>
                  <a:pt x="4537" y="1180"/>
                  <a:pt x="4537" y="1180"/>
                  <a:pt x="4637" y="1556"/>
                </a:cubicBezTo>
                <a:cubicBezTo>
                  <a:pt x="4550" y="1669"/>
                  <a:pt x="4443" y="1694"/>
                  <a:pt x="4330" y="1694"/>
                </a:cubicBezTo>
                <a:cubicBezTo>
                  <a:pt x="4240" y="1694"/>
                  <a:pt x="4146" y="1678"/>
                  <a:pt x="4054" y="1678"/>
                </a:cubicBezTo>
                <a:cubicBezTo>
                  <a:pt x="4031" y="1678"/>
                  <a:pt x="4008" y="1679"/>
                  <a:pt x="3986" y="1682"/>
                </a:cubicBezTo>
                <a:cubicBezTo>
                  <a:pt x="3915" y="1692"/>
                  <a:pt x="3844" y="1695"/>
                  <a:pt x="3773" y="1695"/>
                </a:cubicBezTo>
                <a:cubicBezTo>
                  <a:pt x="3665" y="1695"/>
                  <a:pt x="3557" y="1688"/>
                  <a:pt x="3450" y="1688"/>
                </a:cubicBezTo>
                <a:cubicBezTo>
                  <a:pt x="3271" y="1688"/>
                  <a:pt x="3096" y="1707"/>
                  <a:pt x="2933" y="1807"/>
                </a:cubicBezTo>
                <a:cubicBezTo>
                  <a:pt x="2816" y="1807"/>
                  <a:pt x="2699" y="1796"/>
                  <a:pt x="2590" y="1796"/>
                </a:cubicBezTo>
                <a:cubicBezTo>
                  <a:pt x="2535" y="1796"/>
                  <a:pt x="2482" y="1799"/>
                  <a:pt x="2432" y="1807"/>
                </a:cubicBezTo>
                <a:cubicBezTo>
                  <a:pt x="1179" y="2058"/>
                  <a:pt x="552" y="2033"/>
                  <a:pt x="326" y="3486"/>
                </a:cubicBezTo>
                <a:cubicBezTo>
                  <a:pt x="201" y="4063"/>
                  <a:pt x="377" y="4639"/>
                  <a:pt x="226" y="5216"/>
                </a:cubicBezTo>
                <a:lnTo>
                  <a:pt x="201" y="5541"/>
                </a:lnTo>
                <a:cubicBezTo>
                  <a:pt x="101" y="5767"/>
                  <a:pt x="226" y="6018"/>
                  <a:pt x="101" y="6218"/>
                </a:cubicBezTo>
                <a:cubicBezTo>
                  <a:pt x="101" y="6343"/>
                  <a:pt x="76" y="6469"/>
                  <a:pt x="76" y="6594"/>
                </a:cubicBezTo>
                <a:cubicBezTo>
                  <a:pt x="1" y="7045"/>
                  <a:pt x="1" y="7521"/>
                  <a:pt x="76" y="7998"/>
                </a:cubicBezTo>
                <a:cubicBezTo>
                  <a:pt x="76" y="8148"/>
                  <a:pt x="101" y="8298"/>
                  <a:pt x="101" y="8474"/>
                </a:cubicBezTo>
                <a:cubicBezTo>
                  <a:pt x="226" y="8724"/>
                  <a:pt x="76" y="9025"/>
                  <a:pt x="201" y="9276"/>
                </a:cubicBezTo>
                <a:cubicBezTo>
                  <a:pt x="502" y="10704"/>
                  <a:pt x="828" y="12083"/>
                  <a:pt x="1354" y="13436"/>
                </a:cubicBezTo>
                <a:cubicBezTo>
                  <a:pt x="1680" y="14263"/>
                  <a:pt x="2281" y="14765"/>
                  <a:pt x="3184" y="14840"/>
                </a:cubicBezTo>
                <a:cubicBezTo>
                  <a:pt x="3296" y="14902"/>
                  <a:pt x="3415" y="14902"/>
                  <a:pt x="3534" y="14902"/>
                </a:cubicBezTo>
                <a:cubicBezTo>
                  <a:pt x="3654" y="14902"/>
                  <a:pt x="3773" y="14902"/>
                  <a:pt x="3885" y="14965"/>
                </a:cubicBezTo>
                <a:lnTo>
                  <a:pt x="4086" y="14965"/>
                </a:lnTo>
                <a:cubicBezTo>
                  <a:pt x="4249" y="15019"/>
                  <a:pt x="4412" y="15031"/>
                  <a:pt x="4574" y="15031"/>
                </a:cubicBezTo>
                <a:cubicBezTo>
                  <a:pt x="4698" y="15031"/>
                  <a:pt x="4821" y="15024"/>
                  <a:pt x="4944" y="15024"/>
                </a:cubicBezTo>
                <a:cubicBezTo>
                  <a:pt x="5103" y="15024"/>
                  <a:pt x="5260" y="15036"/>
                  <a:pt x="5414" y="15090"/>
                </a:cubicBezTo>
                <a:cubicBezTo>
                  <a:pt x="5615" y="15090"/>
                  <a:pt x="5815" y="15090"/>
                  <a:pt x="6016" y="15115"/>
                </a:cubicBezTo>
                <a:cubicBezTo>
                  <a:pt x="6041" y="15166"/>
                  <a:pt x="6041" y="15191"/>
                  <a:pt x="6041" y="15241"/>
                </a:cubicBezTo>
                <a:cubicBezTo>
                  <a:pt x="5765" y="15391"/>
                  <a:pt x="5815" y="15617"/>
                  <a:pt x="5890" y="15867"/>
                </a:cubicBezTo>
                <a:cubicBezTo>
                  <a:pt x="6038" y="15972"/>
                  <a:pt x="6194" y="15998"/>
                  <a:pt x="6353" y="15998"/>
                </a:cubicBezTo>
                <a:cubicBezTo>
                  <a:pt x="6506" y="15998"/>
                  <a:pt x="6661" y="15975"/>
                  <a:pt x="6815" y="15975"/>
                </a:cubicBezTo>
                <a:cubicBezTo>
                  <a:pt x="6883" y="15975"/>
                  <a:pt x="6951" y="15979"/>
                  <a:pt x="7018" y="15993"/>
                </a:cubicBezTo>
                <a:cubicBezTo>
                  <a:pt x="7110" y="15941"/>
                  <a:pt x="7207" y="15932"/>
                  <a:pt x="7302" y="15932"/>
                </a:cubicBezTo>
                <a:cubicBezTo>
                  <a:pt x="7357" y="15932"/>
                  <a:pt x="7412" y="15935"/>
                  <a:pt x="7465" y="15935"/>
                </a:cubicBezTo>
                <a:cubicBezTo>
                  <a:pt x="7546" y="15935"/>
                  <a:pt x="7624" y="15928"/>
                  <a:pt x="7695" y="15892"/>
                </a:cubicBezTo>
                <a:cubicBezTo>
                  <a:pt x="7895" y="15867"/>
                  <a:pt x="8096" y="15867"/>
                  <a:pt x="8296" y="15867"/>
                </a:cubicBezTo>
                <a:cubicBezTo>
                  <a:pt x="8422" y="15805"/>
                  <a:pt x="8547" y="15798"/>
                  <a:pt x="8672" y="15798"/>
                </a:cubicBezTo>
                <a:cubicBezTo>
                  <a:pt x="8704" y="15798"/>
                  <a:pt x="8735" y="15799"/>
                  <a:pt x="8766" y="15799"/>
                </a:cubicBezTo>
                <a:cubicBezTo>
                  <a:pt x="8860" y="15799"/>
                  <a:pt x="8954" y="15795"/>
                  <a:pt x="9048" y="15767"/>
                </a:cubicBezTo>
                <a:cubicBezTo>
                  <a:pt x="9069" y="15788"/>
                  <a:pt x="9095" y="15796"/>
                  <a:pt x="9123" y="15796"/>
                </a:cubicBezTo>
                <a:cubicBezTo>
                  <a:pt x="9162" y="15796"/>
                  <a:pt x="9205" y="15781"/>
                  <a:pt x="9249" y="15767"/>
                </a:cubicBezTo>
                <a:cubicBezTo>
                  <a:pt x="9750" y="15742"/>
                  <a:pt x="10251" y="15742"/>
                  <a:pt x="10778" y="15717"/>
                </a:cubicBezTo>
                <a:cubicBezTo>
                  <a:pt x="10803" y="15717"/>
                  <a:pt x="10828" y="15692"/>
                  <a:pt x="10828" y="15667"/>
                </a:cubicBezTo>
                <a:cubicBezTo>
                  <a:pt x="10878" y="15667"/>
                  <a:pt x="10928" y="15673"/>
                  <a:pt x="10978" y="15673"/>
                </a:cubicBezTo>
                <a:cubicBezTo>
                  <a:pt x="11028" y="15673"/>
                  <a:pt x="11078" y="15667"/>
                  <a:pt x="11129" y="15642"/>
                </a:cubicBezTo>
                <a:cubicBezTo>
                  <a:pt x="11179" y="15642"/>
                  <a:pt x="11204" y="15642"/>
                  <a:pt x="11229" y="15667"/>
                </a:cubicBezTo>
                <a:cubicBezTo>
                  <a:pt x="11372" y="15667"/>
                  <a:pt x="11515" y="15683"/>
                  <a:pt x="11654" y="15683"/>
                </a:cubicBezTo>
                <a:cubicBezTo>
                  <a:pt x="11758" y="15683"/>
                  <a:pt x="11859" y="15674"/>
                  <a:pt x="11956" y="15642"/>
                </a:cubicBezTo>
                <a:cubicBezTo>
                  <a:pt x="12332" y="15617"/>
                  <a:pt x="12707" y="15617"/>
                  <a:pt x="13083" y="15592"/>
                </a:cubicBezTo>
                <a:cubicBezTo>
                  <a:pt x="13174" y="15551"/>
                  <a:pt x="13268" y="15543"/>
                  <a:pt x="13361" y="15543"/>
                </a:cubicBezTo>
                <a:cubicBezTo>
                  <a:pt x="13424" y="15543"/>
                  <a:pt x="13486" y="15547"/>
                  <a:pt x="13546" y="15547"/>
                </a:cubicBezTo>
                <a:cubicBezTo>
                  <a:pt x="13621" y="15547"/>
                  <a:pt x="13693" y="15541"/>
                  <a:pt x="13760" y="15516"/>
                </a:cubicBezTo>
                <a:cubicBezTo>
                  <a:pt x="14462" y="15441"/>
                  <a:pt x="15139" y="15391"/>
                  <a:pt x="15840" y="15341"/>
                </a:cubicBezTo>
                <a:lnTo>
                  <a:pt x="20828" y="15341"/>
                </a:lnTo>
                <a:cubicBezTo>
                  <a:pt x="21114" y="15289"/>
                  <a:pt x="21400" y="15276"/>
                  <a:pt x="21685" y="15276"/>
                </a:cubicBezTo>
                <a:cubicBezTo>
                  <a:pt x="21974" y="15276"/>
                  <a:pt x="22262" y="15289"/>
                  <a:pt x="22551" y="15289"/>
                </a:cubicBezTo>
                <a:cubicBezTo>
                  <a:pt x="22803" y="15289"/>
                  <a:pt x="23056" y="15279"/>
                  <a:pt x="23309" y="15241"/>
                </a:cubicBezTo>
                <a:cubicBezTo>
                  <a:pt x="23484" y="15241"/>
                  <a:pt x="23660" y="15216"/>
                  <a:pt x="23810" y="15216"/>
                </a:cubicBezTo>
                <a:cubicBezTo>
                  <a:pt x="23964" y="15161"/>
                  <a:pt x="24112" y="15149"/>
                  <a:pt x="24260" y="15149"/>
                </a:cubicBezTo>
                <a:cubicBezTo>
                  <a:pt x="24370" y="15149"/>
                  <a:pt x="24481" y="15156"/>
                  <a:pt x="24592" y="15156"/>
                </a:cubicBezTo>
                <a:cubicBezTo>
                  <a:pt x="24673" y="15156"/>
                  <a:pt x="24755" y="15152"/>
                  <a:pt x="24838" y="15140"/>
                </a:cubicBezTo>
                <a:cubicBezTo>
                  <a:pt x="24888" y="15140"/>
                  <a:pt x="24963" y="15115"/>
                  <a:pt x="25013" y="15090"/>
                </a:cubicBezTo>
                <a:cubicBezTo>
                  <a:pt x="25114" y="15115"/>
                  <a:pt x="25189" y="15115"/>
                  <a:pt x="25264" y="15115"/>
                </a:cubicBezTo>
                <a:cubicBezTo>
                  <a:pt x="25464" y="15115"/>
                  <a:pt x="25665" y="15090"/>
                  <a:pt x="25865" y="15090"/>
                </a:cubicBezTo>
                <a:cubicBezTo>
                  <a:pt x="25891" y="15065"/>
                  <a:pt x="25891" y="15040"/>
                  <a:pt x="25916" y="15015"/>
                </a:cubicBezTo>
                <a:lnTo>
                  <a:pt x="26016" y="15015"/>
                </a:lnTo>
                <a:cubicBezTo>
                  <a:pt x="26016" y="14990"/>
                  <a:pt x="26016" y="14990"/>
                  <a:pt x="26041" y="14965"/>
                </a:cubicBezTo>
                <a:cubicBezTo>
                  <a:pt x="26242" y="15019"/>
                  <a:pt x="26444" y="15044"/>
                  <a:pt x="26649" y="15044"/>
                </a:cubicBezTo>
                <a:cubicBezTo>
                  <a:pt x="26827" y="15044"/>
                  <a:pt x="27008" y="15025"/>
                  <a:pt x="27194" y="14990"/>
                </a:cubicBezTo>
                <a:cubicBezTo>
                  <a:pt x="27294" y="14965"/>
                  <a:pt x="27419" y="14965"/>
                  <a:pt x="27545" y="14965"/>
                </a:cubicBezTo>
                <a:cubicBezTo>
                  <a:pt x="27642" y="14907"/>
                  <a:pt x="27747" y="14894"/>
                  <a:pt x="27853" y="14894"/>
                </a:cubicBezTo>
                <a:cubicBezTo>
                  <a:pt x="27940" y="14894"/>
                  <a:pt x="28027" y="14902"/>
                  <a:pt x="28113" y="14902"/>
                </a:cubicBezTo>
                <a:cubicBezTo>
                  <a:pt x="28193" y="14902"/>
                  <a:pt x="28272" y="14895"/>
                  <a:pt x="28347" y="14865"/>
                </a:cubicBezTo>
                <a:cubicBezTo>
                  <a:pt x="29048" y="14714"/>
                  <a:pt x="29725" y="14589"/>
                  <a:pt x="30427" y="14464"/>
                </a:cubicBezTo>
                <a:cubicBezTo>
                  <a:pt x="30728" y="14414"/>
                  <a:pt x="31053" y="14364"/>
                  <a:pt x="31354" y="14288"/>
                </a:cubicBezTo>
                <a:cubicBezTo>
                  <a:pt x="31855" y="14213"/>
                  <a:pt x="32382" y="14113"/>
                  <a:pt x="32858" y="13862"/>
                </a:cubicBezTo>
                <a:cubicBezTo>
                  <a:pt x="34086" y="13587"/>
                  <a:pt x="35289" y="13186"/>
                  <a:pt x="36492" y="12785"/>
                </a:cubicBezTo>
                <a:cubicBezTo>
                  <a:pt x="37069" y="12559"/>
                  <a:pt x="37645" y="12333"/>
                  <a:pt x="38221" y="12108"/>
                </a:cubicBezTo>
                <a:cubicBezTo>
                  <a:pt x="38622" y="11957"/>
                  <a:pt x="38873" y="11707"/>
                  <a:pt x="38647" y="11256"/>
                </a:cubicBezTo>
                <a:cubicBezTo>
                  <a:pt x="38698" y="11181"/>
                  <a:pt x="38748" y="11130"/>
                  <a:pt x="38798" y="11080"/>
                </a:cubicBezTo>
                <a:cubicBezTo>
                  <a:pt x="38859" y="11029"/>
                  <a:pt x="38929" y="11020"/>
                  <a:pt x="39000" y="11020"/>
                </a:cubicBezTo>
                <a:cubicBezTo>
                  <a:pt x="39042" y="11020"/>
                  <a:pt x="39083" y="11023"/>
                  <a:pt x="39124" y="11023"/>
                </a:cubicBezTo>
                <a:cubicBezTo>
                  <a:pt x="39186" y="11023"/>
                  <a:pt x="39246" y="11016"/>
                  <a:pt x="39299" y="10980"/>
                </a:cubicBezTo>
                <a:cubicBezTo>
                  <a:pt x="39349" y="11005"/>
                  <a:pt x="39393" y="11018"/>
                  <a:pt x="39437" y="11018"/>
                </a:cubicBezTo>
                <a:cubicBezTo>
                  <a:pt x="39481" y="11018"/>
                  <a:pt x="39525" y="11005"/>
                  <a:pt x="39575" y="10980"/>
                </a:cubicBezTo>
                <a:cubicBezTo>
                  <a:pt x="40477" y="10880"/>
                  <a:pt x="41379" y="10754"/>
                  <a:pt x="42156" y="10178"/>
                </a:cubicBezTo>
                <a:cubicBezTo>
                  <a:pt x="42683" y="9526"/>
                  <a:pt x="42658" y="9426"/>
                  <a:pt x="42031" y="9176"/>
                </a:cubicBezTo>
                <a:cubicBezTo>
                  <a:pt x="41901" y="9064"/>
                  <a:pt x="41750" y="9042"/>
                  <a:pt x="41595" y="9042"/>
                </a:cubicBezTo>
                <a:cubicBezTo>
                  <a:pt x="41495" y="9042"/>
                  <a:pt x="41394" y="9051"/>
                  <a:pt x="41295" y="9051"/>
                </a:cubicBezTo>
                <a:cubicBezTo>
                  <a:pt x="41134" y="9051"/>
                  <a:pt x="40980" y="9027"/>
                  <a:pt x="40853" y="8900"/>
                </a:cubicBezTo>
                <a:cubicBezTo>
                  <a:pt x="40878" y="8549"/>
                  <a:pt x="40552" y="8449"/>
                  <a:pt x="40352" y="8248"/>
                </a:cubicBezTo>
                <a:cubicBezTo>
                  <a:pt x="40477" y="8173"/>
                  <a:pt x="40602" y="8098"/>
                  <a:pt x="40728" y="7998"/>
                </a:cubicBezTo>
                <a:cubicBezTo>
                  <a:pt x="40978" y="7872"/>
                  <a:pt x="41003" y="7647"/>
                  <a:pt x="40978" y="7396"/>
                </a:cubicBezTo>
                <a:cubicBezTo>
                  <a:pt x="40928" y="7196"/>
                  <a:pt x="40778" y="7070"/>
                  <a:pt x="40577" y="6970"/>
                </a:cubicBezTo>
                <a:cubicBezTo>
                  <a:pt x="40349" y="6902"/>
                  <a:pt x="40183" y="6688"/>
                  <a:pt x="39929" y="6688"/>
                </a:cubicBezTo>
                <a:cubicBezTo>
                  <a:pt x="39903" y="6688"/>
                  <a:pt x="39877" y="6690"/>
                  <a:pt x="39850" y="6694"/>
                </a:cubicBezTo>
                <a:cubicBezTo>
                  <a:pt x="39424" y="6419"/>
                  <a:pt x="38873" y="6419"/>
                  <a:pt x="38422" y="6193"/>
                </a:cubicBezTo>
                <a:cubicBezTo>
                  <a:pt x="38359" y="6131"/>
                  <a:pt x="38284" y="6120"/>
                  <a:pt x="38205" y="6120"/>
                </a:cubicBezTo>
                <a:cubicBezTo>
                  <a:pt x="38164" y="6120"/>
                  <a:pt x="38122" y="6123"/>
                  <a:pt x="38081" y="6123"/>
                </a:cubicBezTo>
                <a:cubicBezTo>
                  <a:pt x="38008" y="6123"/>
                  <a:pt x="37936" y="6114"/>
                  <a:pt x="37871" y="6068"/>
                </a:cubicBezTo>
                <a:lnTo>
                  <a:pt x="37394" y="6068"/>
                </a:lnTo>
                <a:cubicBezTo>
                  <a:pt x="37344" y="5967"/>
                  <a:pt x="37319" y="5892"/>
                  <a:pt x="37269" y="5817"/>
                </a:cubicBezTo>
                <a:cubicBezTo>
                  <a:pt x="37570" y="5792"/>
                  <a:pt x="37845" y="5692"/>
                  <a:pt x="38046" y="5416"/>
                </a:cubicBezTo>
                <a:cubicBezTo>
                  <a:pt x="38071" y="5366"/>
                  <a:pt x="38121" y="5341"/>
                  <a:pt x="38171" y="5291"/>
                </a:cubicBezTo>
                <a:cubicBezTo>
                  <a:pt x="38422" y="5065"/>
                  <a:pt x="38422" y="4790"/>
                  <a:pt x="38246" y="4514"/>
                </a:cubicBezTo>
                <a:lnTo>
                  <a:pt x="38171" y="4514"/>
                </a:lnTo>
                <a:cubicBezTo>
                  <a:pt x="38121" y="4013"/>
                  <a:pt x="37720" y="3887"/>
                  <a:pt x="37344" y="3737"/>
                </a:cubicBezTo>
                <a:cubicBezTo>
                  <a:pt x="37444" y="3561"/>
                  <a:pt x="37620" y="3411"/>
                  <a:pt x="37394" y="3211"/>
                </a:cubicBezTo>
                <a:cubicBezTo>
                  <a:pt x="37394" y="3135"/>
                  <a:pt x="37394" y="3060"/>
                  <a:pt x="37369" y="2985"/>
                </a:cubicBezTo>
                <a:cubicBezTo>
                  <a:pt x="37280" y="2873"/>
                  <a:pt x="37250" y="2701"/>
                  <a:pt x="37085" y="2701"/>
                </a:cubicBezTo>
                <a:cubicBezTo>
                  <a:pt x="37065" y="2701"/>
                  <a:pt x="37043" y="2704"/>
                  <a:pt x="37018" y="2709"/>
                </a:cubicBezTo>
                <a:cubicBezTo>
                  <a:pt x="36968" y="2584"/>
                  <a:pt x="36818" y="2534"/>
                  <a:pt x="36743" y="2459"/>
                </a:cubicBezTo>
                <a:cubicBezTo>
                  <a:pt x="35865" y="1757"/>
                  <a:pt x="34838" y="1456"/>
                  <a:pt x="33760" y="1281"/>
                </a:cubicBezTo>
                <a:cubicBezTo>
                  <a:pt x="33459" y="1105"/>
                  <a:pt x="33109" y="1055"/>
                  <a:pt x="32733" y="1055"/>
                </a:cubicBezTo>
                <a:cubicBezTo>
                  <a:pt x="32557" y="1005"/>
                  <a:pt x="32382" y="955"/>
                  <a:pt x="32231" y="880"/>
                </a:cubicBezTo>
                <a:cubicBezTo>
                  <a:pt x="32169" y="855"/>
                  <a:pt x="32106" y="836"/>
                  <a:pt x="32043" y="836"/>
                </a:cubicBezTo>
                <a:cubicBezTo>
                  <a:pt x="31981" y="836"/>
                  <a:pt x="31918" y="855"/>
                  <a:pt x="31855" y="905"/>
                </a:cubicBezTo>
                <a:cubicBezTo>
                  <a:pt x="31855" y="880"/>
                  <a:pt x="31830" y="855"/>
                  <a:pt x="31805" y="855"/>
                </a:cubicBezTo>
                <a:cubicBezTo>
                  <a:pt x="31747" y="838"/>
                  <a:pt x="31688" y="835"/>
                  <a:pt x="31631" y="835"/>
                </a:cubicBezTo>
                <a:cubicBezTo>
                  <a:pt x="31602" y="835"/>
                  <a:pt x="31573" y="836"/>
                  <a:pt x="31545" y="836"/>
                </a:cubicBezTo>
                <a:cubicBezTo>
                  <a:pt x="31461" y="836"/>
                  <a:pt x="31379" y="830"/>
                  <a:pt x="31304" y="779"/>
                </a:cubicBezTo>
                <a:cubicBezTo>
                  <a:pt x="31279" y="792"/>
                  <a:pt x="31260" y="798"/>
                  <a:pt x="31241" y="798"/>
                </a:cubicBezTo>
                <a:cubicBezTo>
                  <a:pt x="31223" y="798"/>
                  <a:pt x="31204" y="792"/>
                  <a:pt x="31179" y="779"/>
                </a:cubicBezTo>
                <a:cubicBezTo>
                  <a:pt x="31061" y="725"/>
                  <a:pt x="30933" y="713"/>
                  <a:pt x="30802" y="713"/>
                </a:cubicBezTo>
                <a:cubicBezTo>
                  <a:pt x="30701" y="713"/>
                  <a:pt x="30598" y="720"/>
                  <a:pt x="30495" y="720"/>
                </a:cubicBezTo>
                <a:cubicBezTo>
                  <a:pt x="30361" y="720"/>
                  <a:pt x="30228" y="708"/>
                  <a:pt x="30101" y="654"/>
                </a:cubicBezTo>
                <a:lnTo>
                  <a:pt x="29901" y="654"/>
                </a:lnTo>
                <a:cubicBezTo>
                  <a:pt x="29713" y="592"/>
                  <a:pt x="29523" y="577"/>
                  <a:pt x="29333" y="577"/>
                </a:cubicBezTo>
                <a:cubicBezTo>
                  <a:pt x="29160" y="577"/>
                  <a:pt x="28987" y="589"/>
                  <a:pt x="28817" y="589"/>
                </a:cubicBezTo>
                <a:cubicBezTo>
                  <a:pt x="28649" y="589"/>
                  <a:pt x="28483" y="577"/>
                  <a:pt x="28322" y="529"/>
                </a:cubicBezTo>
                <a:cubicBezTo>
                  <a:pt x="28246" y="529"/>
                  <a:pt x="28171" y="529"/>
                  <a:pt x="28096" y="504"/>
                </a:cubicBezTo>
                <a:cubicBezTo>
                  <a:pt x="27913" y="453"/>
                  <a:pt x="27726" y="439"/>
                  <a:pt x="27538" y="439"/>
                </a:cubicBezTo>
                <a:cubicBezTo>
                  <a:pt x="27318" y="439"/>
                  <a:pt x="27098" y="458"/>
                  <a:pt x="26881" y="458"/>
                </a:cubicBezTo>
                <a:cubicBezTo>
                  <a:pt x="26826" y="458"/>
                  <a:pt x="26772" y="457"/>
                  <a:pt x="26718" y="454"/>
                </a:cubicBezTo>
                <a:cubicBezTo>
                  <a:pt x="26617" y="479"/>
                  <a:pt x="26567" y="504"/>
                  <a:pt x="26542" y="529"/>
                </a:cubicBezTo>
                <a:cubicBezTo>
                  <a:pt x="26292" y="429"/>
                  <a:pt x="25966" y="504"/>
                  <a:pt x="25865" y="128"/>
                </a:cubicBezTo>
                <a:cubicBezTo>
                  <a:pt x="25715" y="15"/>
                  <a:pt x="25551" y="1"/>
                  <a:pt x="25383" y="1"/>
                </a:cubicBezTo>
                <a:close/>
              </a:path>
            </a:pathLst>
          </a:custGeom>
          <a:solidFill>
            <a:srgbClr val="EDF9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3" name="Google Shape;1183;p34"/>
          <p:cNvSpPr txBox="1"/>
          <p:nvPr/>
        </p:nvSpPr>
        <p:spPr>
          <a:xfrm>
            <a:off x="1003650" y="2607854"/>
            <a:ext cx="2384400" cy="476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GB">
                <a:latin typeface="Mada"/>
                <a:ea typeface="Mada"/>
                <a:cs typeface="Mada"/>
                <a:sym typeface="Mada"/>
              </a:rPr>
              <a:t>Keloid scar</a:t>
            </a:r>
            <a:endParaRPr b="1"/>
          </a:p>
        </p:txBody>
      </p:sp>
      <p:sp>
        <p:nvSpPr>
          <p:cNvPr id="1184" name="Google Shape;1184;p34"/>
          <p:cNvSpPr txBox="1"/>
          <p:nvPr/>
        </p:nvSpPr>
        <p:spPr>
          <a:xfrm>
            <a:off x="284875" y="2992325"/>
            <a:ext cx="6926700" cy="10065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Clr>
                <a:srgbClr val="6AA84F"/>
              </a:buClr>
              <a:buSzPts val="1200"/>
              <a:buFont typeface="Mada"/>
              <a:buChar char="●"/>
            </a:pPr>
            <a:r>
              <a:rPr lang="en-GB" sz="1200">
                <a:solidFill>
                  <a:srgbClr val="6AA84F"/>
                </a:solidFill>
                <a:latin typeface="Mada"/>
                <a:ea typeface="Mada"/>
                <a:cs typeface="Mada"/>
                <a:sym typeface="Mada"/>
              </a:rPr>
              <a:t>Overproduction</a:t>
            </a:r>
            <a:r>
              <a:rPr lang="en-GB" sz="1200">
                <a:solidFill>
                  <a:srgbClr val="6AA84F"/>
                </a:solidFill>
                <a:latin typeface="Mada"/>
                <a:ea typeface="Mada"/>
                <a:cs typeface="Mada"/>
                <a:sym typeface="Mada"/>
              </a:rPr>
              <a:t> of collagen and fibroblasts</a:t>
            </a:r>
            <a:endParaRPr sz="1200">
              <a:solidFill>
                <a:srgbClr val="6AA84F"/>
              </a:solidFill>
              <a:latin typeface="Mada"/>
              <a:ea typeface="Mada"/>
              <a:cs typeface="Mada"/>
              <a:sym typeface="Mada"/>
            </a:endParaRPr>
          </a:p>
          <a:p>
            <a:pPr indent="-304800" lvl="0" marL="457200" rtl="0" algn="l">
              <a:spcBef>
                <a:spcPts val="0"/>
              </a:spcBef>
              <a:spcAft>
                <a:spcPts val="0"/>
              </a:spcAft>
              <a:buClr>
                <a:srgbClr val="1C4588"/>
              </a:buClr>
              <a:buSzPts val="1200"/>
              <a:buFont typeface="Mada"/>
              <a:buChar char="●"/>
            </a:pPr>
            <a:r>
              <a:rPr lang="en-GB" sz="1200">
                <a:solidFill>
                  <a:srgbClr val="1C4588"/>
                </a:solidFill>
                <a:latin typeface="Mada"/>
                <a:ea typeface="Mada"/>
                <a:cs typeface="Mada"/>
                <a:sym typeface="Mada"/>
              </a:rPr>
              <a:t>This is an excessive scar tissue that extends beyond the original wound boundaries. </a:t>
            </a:r>
            <a:endParaRPr sz="1200">
              <a:solidFill>
                <a:srgbClr val="1C4588"/>
              </a:solidFill>
              <a:latin typeface="Mada"/>
              <a:ea typeface="Mada"/>
              <a:cs typeface="Mada"/>
              <a:sym typeface="Mada"/>
            </a:endParaRPr>
          </a:p>
          <a:p>
            <a:pPr indent="-304800" lvl="0" marL="457200" rtl="0" algn="l">
              <a:spcBef>
                <a:spcPts val="0"/>
              </a:spcBef>
              <a:spcAft>
                <a:spcPts val="0"/>
              </a:spcAft>
              <a:buClr>
                <a:srgbClr val="1C4588"/>
              </a:buClr>
              <a:buSzPts val="1200"/>
              <a:buFont typeface="Mada"/>
              <a:buChar char="●"/>
            </a:pPr>
            <a:r>
              <a:rPr lang="en-GB" sz="1200">
                <a:solidFill>
                  <a:srgbClr val="1C4588"/>
                </a:solidFill>
                <a:latin typeface="Mada"/>
                <a:ea typeface="Mada"/>
                <a:cs typeface="Mada"/>
                <a:sym typeface="Mada"/>
              </a:rPr>
              <a:t>The etiology of keloid scar is unknown, but it is associated with deeply pigmented skin and inherited tendency. </a:t>
            </a:r>
            <a:endParaRPr sz="1200">
              <a:solidFill>
                <a:srgbClr val="6AA84F"/>
              </a:solidFill>
              <a:latin typeface="Mada"/>
              <a:ea typeface="Mada"/>
              <a:cs typeface="Mada"/>
              <a:sym typeface="Mada"/>
            </a:endParaRPr>
          </a:p>
          <a:p>
            <a:pPr indent="-304800" lvl="0" marL="457200" rtl="0" algn="l">
              <a:spcBef>
                <a:spcPts val="0"/>
              </a:spcBef>
              <a:spcAft>
                <a:spcPts val="0"/>
              </a:spcAft>
              <a:buClr>
                <a:srgbClr val="1C4588"/>
              </a:buClr>
              <a:buSzPts val="1200"/>
              <a:buFont typeface="Mada"/>
              <a:buChar char="●"/>
            </a:pPr>
            <a:r>
              <a:rPr lang="en-GB" sz="1200">
                <a:solidFill>
                  <a:srgbClr val="1C4588"/>
                </a:solidFill>
                <a:latin typeface="Mada"/>
                <a:ea typeface="Mada"/>
                <a:cs typeface="Mada"/>
                <a:sym typeface="Mada"/>
              </a:rPr>
              <a:t>It is more common in the body triangle between the point of each shoulder tip, xiphisternum, ear, and chin of the tibia. </a:t>
            </a:r>
            <a:endParaRPr sz="1200">
              <a:solidFill>
                <a:srgbClr val="1C4588"/>
              </a:solidFill>
              <a:latin typeface="Mada"/>
              <a:ea typeface="Mada"/>
              <a:cs typeface="Mada"/>
              <a:sym typeface="Mada"/>
            </a:endParaRPr>
          </a:p>
          <a:p>
            <a:pPr indent="-304800" lvl="0" marL="457200" rtl="0" algn="l">
              <a:spcBef>
                <a:spcPts val="0"/>
              </a:spcBef>
              <a:spcAft>
                <a:spcPts val="0"/>
              </a:spcAft>
              <a:buClr>
                <a:srgbClr val="1C4588"/>
              </a:buClr>
              <a:buSzPts val="1200"/>
              <a:buFont typeface="Mada"/>
              <a:buChar char="●"/>
            </a:pPr>
            <a:r>
              <a:rPr lang="en-GB" sz="1200">
                <a:solidFill>
                  <a:srgbClr val="1C4588"/>
                </a:solidFill>
                <a:latin typeface="Mada"/>
                <a:ea typeface="Mada"/>
                <a:cs typeface="Mada"/>
                <a:sym typeface="Mada"/>
              </a:rPr>
              <a:t>Hypertrophic scars improve with time spontaneously, while keloid scars do not. All excisions have </a:t>
            </a:r>
            <a:r>
              <a:rPr lang="en-GB" sz="1200">
                <a:solidFill>
                  <a:srgbClr val="6AA84F"/>
                </a:solidFill>
                <a:latin typeface="Mada"/>
                <a:ea typeface="Mada"/>
                <a:cs typeface="Mada"/>
                <a:sym typeface="Mada"/>
              </a:rPr>
              <a:t>high rates of recurrence</a:t>
            </a:r>
            <a:r>
              <a:rPr lang="en-GB" sz="1200">
                <a:solidFill>
                  <a:srgbClr val="1C4588"/>
                </a:solidFill>
                <a:latin typeface="Mada"/>
                <a:ea typeface="Mada"/>
                <a:cs typeface="Mada"/>
                <a:sym typeface="Mada"/>
              </a:rPr>
              <a:t>.</a:t>
            </a:r>
            <a:endParaRPr sz="1200">
              <a:latin typeface="Mada"/>
              <a:ea typeface="Mada"/>
              <a:cs typeface="Mada"/>
              <a:sym typeface="Mada"/>
            </a:endParaRPr>
          </a:p>
        </p:txBody>
      </p:sp>
      <p:grpSp>
        <p:nvGrpSpPr>
          <p:cNvPr id="1185" name="Google Shape;1185;p34"/>
          <p:cNvGrpSpPr/>
          <p:nvPr/>
        </p:nvGrpSpPr>
        <p:grpSpPr>
          <a:xfrm>
            <a:off x="271149" y="2604860"/>
            <a:ext cx="305817" cy="312631"/>
            <a:chOff x="6414250" y="2415450"/>
            <a:chExt cx="312600" cy="312600"/>
          </a:xfrm>
        </p:grpSpPr>
        <p:sp>
          <p:nvSpPr>
            <p:cNvPr id="1186" name="Google Shape;1186;p34"/>
            <p:cNvSpPr/>
            <p:nvPr/>
          </p:nvSpPr>
          <p:spPr>
            <a:xfrm>
              <a:off x="6414250" y="2415450"/>
              <a:ext cx="312600" cy="312600"/>
            </a:xfrm>
            <a:prstGeom prst="ellipse">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7" name="Google Shape;1187;p34"/>
            <p:cNvSpPr/>
            <p:nvPr/>
          </p:nvSpPr>
          <p:spPr>
            <a:xfrm>
              <a:off x="6520150" y="2509951"/>
              <a:ext cx="100800" cy="123600"/>
            </a:xfrm>
            <a:prstGeom prst="chevron">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1" name="Shape 1191"/>
        <p:cNvGrpSpPr/>
        <p:nvPr/>
      </p:nvGrpSpPr>
      <p:grpSpPr>
        <a:xfrm>
          <a:off x="0" y="0"/>
          <a:ext cx="0" cy="0"/>
          <a:chOff x="0" y="0"/>
          <a:chExt cx="0" cy="0"/>
        </a:xfrm>
      </p:grpSpPr>
      <p:sp>
        <p:nvSpPr>
          <p:cNvPr id="1192" name="Google Shape;1192;p35"/>
          <p:cNvSpPr/>
          <p:nvPr/>
        </p:nvSpPr>
        <p:spPr>
          <a:xfrm rot="10800000">
            <a:off x="75" y="-9525"/>
            <a:ext cx="7589400" cy="192300"/>
          </a:xfrm>
          <a:prstGeom prst="round2SameRect">
            <a:avLst>
              <a:gd fmla="val 50000" name="adj1"/>
              <a:gd fmla="val 0" name="adj2"/>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193" name="Google Shape;1193;p35"/>
          <p:cNvCxnSpPr/>
          <p:nvPr/>
        </p:nvCxnSpPr>
        <p:spPr>
          <a:xfrm>
            <a:off x="1601311" y="802732"/>
            <a:ext cx="4536000" cy="3600"/>
          </a:xfrm>
          <a:prstGeom prst="straightConnector1">
            <a:avLst/>
          </a:prstGeom>
          <a:noFill/>
          <a:ln cap="flat" cmpd="sng" w="19050">
            <a:solidFill>
              <a:srgbClr val="83C5BE"/>
            </a:solidFill>
            <a:prstDash val="solid"/>
            <a:round/>
            <a:headEnd len="med" w="med" type="oval"/>
            <a:tailEnd len="med" w="med" type="oval"/>
          </a:ln>
        </p:spPr>
      </p:cxnSp>
      <p:sp>
        <p:nvSpPr>
          <p:cNvPr id="1194" name="Google Shape;1194;p35"/>
          <p:cNvSpPr txBox="1"/>
          <p:nvPr/>
        </p:nvSpPr>
        <p:spPr>
          <a:xfrm>
            <a:off x="1095673" y="325407"/>
            <a:ext cx="5525700" cy="389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2200">
                <a:solidFill>
                  <a:srgbClr val="006D77"/>
                </a:solidFill>
                <a:latin typeface="Lora"/>
                <a:ea typeface="Lora"/>
                <a:cs typeface="Lora"/>
                <a:sym typeface="Lora"/>
              </a:rPr>
              <a:t>Scar formation </a:t>
            </a:r>
            <a:endParaRPr sz="2200"/>
          </a:p>
        </p:txBody>
      </p:sp>
      <p:sp>
        <p:nvSpPr>
          <p:cNvPr id="1195" name="Google Shape;1195;p35"/>
          <p:cNvSpPr txBox="1"/>
          <p:nvPr/>
        </p:nvSpPr>
        <p:spPr>
          <a:xfrm>
            <a:off x="1140313" y="1142400"/>
            <a:ext cx="6091500" cy="32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a:highlight>
                  <a:srgbClr val="EDF9F9"/>
                </a:highlight>
                <a:latin typeface="Lora"/>
                <a:ea typeface="Lora"/>
                <a:cs typeface="Lora"/>
                <a:sym typeface="Lora"/>
              </a:rPr>
              <a:t>Treatment of hypertrophic and keloid scars:</a:t>
            </a:r>
            <a:endParaRPr b="1">
              <a:highlight>
                <a:srgbClr val="EDF9F9"/>
              </a:highlight>
              <a:latin typeface="Lora"/>
              <a:ea typeface="Lora"/>
              <a:cs typeface="Lora"/>
              <a:sym typeface="Lora"/>
            </a:endParaRPr>
          </a:p>
          <a:p>
            <a:pPr indent="0" lvl="0" marL="0" rtl="0" algn="l">
              <a:spcBef>
                <a:spcPts val="0"/>
              </a:spcBef>
              <a:spcAft>
                <a:spcPts val="0"/>
              </a:spcAft>
              <a:buNone/>
            </a:pPr>
            <a:r>
              <a:rPr lang="en-GB" sz="1200">
                <a:solidFill>
                  <a:srgbClr val="6AA84F"/>
                </a:solidFill>
                <a:latin typeface="Mada"/>
                <a:ea typeface="Mada"/>
                <a:cs typeface="Mada"/>
                <a:sym typeface="Mada"/>
              </a:rPr>
              <a:t>Hypertrophic scars are treated like keloids with better outcome  </a:t>
            </a:r>
            <a:endParaRPr sz="1200">
              <a:solidFill>
                <a:srgbClr val="6AA84F"/>
              </a:solidFill>
              <a:latin typeface="Mada"/>
              <a:ea typeface="Mada"/>
              <a:cs typeface="Mada"/>
              <a:sym typeface="Mada"/>
            </a:endParaRPr>
          </a:p>
          <a:p>
            <a:pPr indent="0" lvl="0" marL="0" rtl="0" algn="l">
              <a:spcBef>
                <a:spcPts val="0"/>
              </a:spcBef>
              <a:spcAft>
                <a:spcPts val="0"/>
              </a:spcAft>
              <a:buNone/>
            </a:pPr>
            <a:r>
              <a:t/>
            </a:r>
            <a:endParaRPr b="1">
              <a:solidFill>
                <a:srgbClr val="006D77"/>
              </a:solidFill>
              <a:highlight>
                <a:srgbClr val="EDF9F9"/>
              </a:highlight>
              <a:latin typeface="Lora"/>
              <a:ea typeface="Lora"/>
              <a:cs typeface="Lora"/>
              <a:sym typeface="Lora"/>
            </a:endParaRPr>
          </a:p>
          <a:p>
            <a:pPr indent="0" lvl="0" marL="0" rtl="0" algn="l">
              <a:spcBef>
                <a:spcPts val="0"/>
              </a:spcBef>
              <a:spcAft>
                <a:spcPts val="0"/>
              </a:spcAft>
              <a:buNone/>
            </a:pPr>
            <a:r>
              <a:t/>
            </a:r>
            <a:endParaRPr b="1">
              <a:solidFill>
                <a:srgbClr val="006D77"/>
              </a:solidFill>
              <a:highlight>
                <a:srgbClr val="EDF9F9"/>
              </a:highlight>
              <a:latin typeface="Lora"/>
              <a:ea typeface="Lora"/>
              <a:cs typeface="Lora"/>
              <a:sym typeface="Lora"/>
            </a:endParaRPr>
          </a:p>
        </p:txBody>
      </p:sp>
      <p:sp>
        <p:nvSpPr>
          <p:cNvPr id="1196" name="Google Shape;1196;p35"/>
          <p:cNvSpPr/>
          <p:nvPr/>
        </p:nvSpPr>
        <p:spPr>
          <a:xfrm>
            <a:off x="317013" y="990000"/>
            <a:ext cx="835200" cy="761700"/>
          </a:xfrm>
          <a:prstGeom prst="roundRect">
            <a:avLst>
              <a:gd fmla="val 16667" name="adj"/>
            </a:avLst>
          </a:prstGeom>
          <a:solidFill>
            <a:srgbClr val="EDF9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7" name="Google Shape;1197;p35"/>
          <p:cNvSpPr txBox="1"/>
          <p:nvPr/>
        </p:nvSpPr>
        <p:spPr>
          <a:xfrm flipH="1">
            <a:off x="1186625" y="2186750"/>
            <a:ext cx="2384400" cy="389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600">
                <a:latin typeface="Mada"/>
                <a:ea typeface="Mada"/>
                <a:cs typeface="Mada"/>
                <a:sym typeface="Mada"/>
              </a:rPr>
              <a:t>Prevention by avoiding</a:t>
            </a:r>
            <a:endParaRPr b="1" sz="1600">
              <a:latin typeface="Mada"/>
              <a:ea typeface="Mada"/>
              <a:cs typeface="Mada"/>
              <a:sym typeface="Mada"/>
            </a:endParaRPr>
          </a:p>
        </p:txBody>
      </p:sp>
      <p:sp>
        <p:nvSpPr>
          <p:cNvPr id="1198" name="Google Shape;1198;p35"/>
          <p:cNvSpPr txBox="1"/>
          <p:nvPr/>
        </p:nvSpPr>
        <p:spPr>
          <a:xfrm flipH="1">
            <a:off x="1245049" y="2551500"/>
            <a:ext cx="5005200" cy="828900"/>
          </a:xfrm>
          <a:prstGeom prst="rect">
            <a:avLst/>
          </a:prstGeom>
          <a:noFill/>
          <a:ln>
            <a:noFill/>
          </a:ln>
        </p:spPr>
        <p:txBody>
          <a:bodyPr anchorCtr="0" anchor="t" bIns="91425" lIns="91425" spcFirstLastPara="1" rIns="91425" wrap="square" tIns="91425">
            <a:noAutofit/>
          </a:bodyPr>
          <a:lstStyle/>
          <a:p>
            <a:pPr indent="-184150" lvl="0" marL="179999" rtl="0" algn="l">
              <a:spcBef>
                <a:spcPts val="0"/>
              </a:spcBef>
              <a:spcAft>
                <a:spcPts val="0"/>
              </a:spcAft>
              <a:buSzPts val="1400"/>
              <a:buFont typeface="Mada"/>
              <a:buChar char="●"/>
            </a:pPr>
            <a:r>
              <a:rPr lang="en-GB">
                <a:latin typeface="Mada"/>
                <a:ea typeface="Mada"/>
                <a:cs typeface="Mada"/>
                <a:sym typeface="Mada"/>
              </a:rPr>
              <a:t>Unnecessary surgeries</a:t>
            </a:r>
            <a:endParaRPr>
              <a:latin typeface="Mada"/>
              <a:ea typeface="Mada"/>
              <a:cs typeface="Mada"/>
              <a:sym typeface="Mada"/>
            </a:endParaRPr>
          </a:p>
          <a:p>
            <a:pPr indent="-184150" lvl="0" marL="179999" rtl="0" algn="l">
              <a:spcBef>
                <a:spcPts val="0"/>
              </a:spcBef>
              <a:spcAft>
                <a:spcPts val="0"/>
              </a:spcAft>
              <a:buSzPts val="1400"/>
              <a:buFont typeface="Mada"/>
              <a:buChar char="●"/>
            </a:pPr>
            <a:r>
              <a:rPr lang="en-GB">
                <a:latin typeface="Mada"/>
                <a:ea typeface="Mada"/>
                <a:cs typeface="Mada"/>
                <a:sym typeface="Mada"/>
              </a:rPr>
              <a:t>High risk patients or sites</a:t>
            </a:r>
            <a:endParaRPr>
              <a:latin typeface="Mada"/>
              <a:ea typeface="Mada"/>
              <a:cs typeface="Mada"/>
              <a:sym typeface="Mada"/>
            </a:endParaRPr>
          </a:p>
          <a:p>
            <a:pPr indent="0" lvl="0" marL="179999" rtl="0" algn="l">
              <a:spcBef>
                <a:spcPts val="0"/>
              </a:spcBef>
              <a:spcAft>
                <a:spcPts val="0"/>
              </a:spcAft>
              <a:buNone/>
            </a:pPr>
            <a:r>
              <a:rPr lang="en-GB" sz="1200">
                <a:solidFill>
                  <a:srgbClr val="6AA84F"/>
                </a:solidFill>
                <a:latin typeface="Mada"/>
                <a:ea typeface="Mada"/>
                <a:cs typeface="Mada"/>
                <a:sym typeface="Mada"/>
              </a:rPr>
              <a:t>People who have multiple piercings </a:t>
            </a:r>
            <a:endParaRPr sz="1200">
              <a:solidFill>
                <a:srgbClr val="6AA84F"/>
              </a:solidFill>
              <a:latin typeface="Mada"/>
              <a:ea typeface="Mada"/>
              <a:cs typeface="Mada"/>
              <a:sym typeface="Mada"/>
            </a:endParaRPr>
          </a:p>
          <a:p>
            <a:pPr indent="-184150" lvl="0" marL="179999" rtl="0" algn="l">
              <a:spcBef>
                <a:spcPts val="0"/>
              </a:spcBef>
              <a:spcAft>
                <a:spcPts val="0"/>
              </a:spcAft>
              <a:buSzPts val="1400"/>
              <a:buFont typeface="Mada"/>
              <a:buChar char="●"/>
            </a:pPr>
            <a:r>
              <a:rPr lang="en-GB">
                <a:latin typeface="Mada"/>
                <a:ea typeface="Mada"/>
                <a:cs typeface="Mada"/>
                <a:sym typeface="Mada"/>
              </a:rPr>
              <a:t>Closure under tension</a:t>
            </a:r>
            <a:endParaRPr>
              <a:latin typeface="Mada"/>
              <a:ea typeface="Mada"/>
              <a:cs typeface="Mada"/>
              <a:sym typeface="Mada"/>
            </a:endParaRPr>
          </a:p>
          <a:p>
            <a:pPr indent="-184150" lvl="0" marL="179999" rtl="0" algn="l">
              <a:spcBef>
                <a:spcPts val="0"/>
              </a:spcBef>
              <a:spcAft>
                <a:spcPts val="0"/>
              </a:spcAft>
              <a:buSzPts val="1400"/>
              <a:buFont typeface="Mada"/>
              <a:buChar char="●"/>
            </a:pPr>
            <a:r>
              <a:rPr lang="en-GB">
                <a:latin typeface="Mada"/>
                <a:ea typeface="Mada"/>
                <a:cs typeface="Mada"/>
                <a:sym typeface="Mada"/>
              </a:rPr>
              <a:t>Crossing joint lines </a:t>
            </a:r>
            <a:r>
              <a:rPr lang="en-GB">
                <a:solidFill>
                  <a:srgbClr val="6AA84F"/>
                </a:solidFill>
                <a:latin typeface="Mada"/>
                <a:ea typeface="Mada"/>
                <a:cs typeface="Mada"/>
                <a:sym typeface="Mada"/>
              </a:rPr>
              <a:t>when performing surgery</a:t>
            </a:r>
            <a:endParaRPr>
              <a:solidFill>
                <a:srgbClr val="6AA84F"/>
              </a:solidFill>
              <a:latin typeface="Mada"/>
              <a:ea typeface="Mada"/>
              <a:cs typeface="Mada"/>
              <a:sym typeface="Mada"/>
            </a:endParaRPr>
          </a:p>
          <a:p>
            <a:pPr indent="-184150" lvl="0" marL="179999" rtl="0" algn="l">
              <a:spcBef>
                <a:spcPts val="0"/>
              </a:spcBef>
              <a:spcAft>
                <a:spcPts val="0"/>
              </a:spcAft>
              <a:buSzPts val="1400"/>
              <a:buFont typeface="Mada"/>
              <a:buChar char="●"/>
            </a:pPr>
            <a:r>
              <a:rPr lang="en-GB">
                <a:latin typeface="Mada"/>
                <a:ea typeface="Mada"/>
                <a:cs typeface="Mada"/>
                <a:sym typeface="Mada"/>
              </a:rPr>
              <a:t>Rough tissue handling</a:t>
            </a:r>
            <a:endParaRPr>
              <a:latin typeface="Mada"/>
              <a:ea typeface="Mada"/>
              <a:cs typeface="Mada"/>
              <a:sym typeface="Mada"/>
            </a:endParaRPr>
          </a:p>
          <a:p>
            <a:pPr indent="-184150" lvl="0" marL="179999" rtl="0" algn="l">
              <a:spcBef>
                <a:spcPts val="0"/>
              </a:spcBef>
              <a:spcAft>
                <a:spcPts val="0"/>
              </a:spcAft>
              <a:buSzPts val="1400"/>
              <a:buFont typeface="Mada"/>
              <a:buChar char="●"/>
            </a:pPr>
            <a:r>
              <a:rPr lang="en-GB">
                <a:latin typeface="Mada"/>
                <a:ea typeface="Mada"/>
                <a:cs typeface="Mada"/>
                <a:sym typeface="Mada"/>
              </a:rPr>
              <a:t>Infection and hematoma</a:t>
            </a:r>
            <a:endParaRPr>
              <a:latin typeface="Mada"/>
              <a:ea typeface="Mada"/>
              <a:cs typeface="Mada"/>
              <a:sym typeface="Mada"/>
            </a:endParaRPr>
          </a:p>
        </p:txBody>
      </p:sp>
      <p:sp>
        <p:nvSpPr>
          <p:cNvPr id="1199" name="Google Shape;1199;p35"/>
          <p:cNvSpPr/>
          <p:nvPr/>
        </p:nvSpPr>
        <p:spPr>
          <a:xfrm>
            <a:off x="475772" y="2100377"/>
            <a:ext cx="835200" cy="923400"/>
          </a:xfrm>
          <a:prstGeom prst="diamond">
            <a:avLst/>
          </a:prstGeom>
          <a:noFill/>
          <a:ln cap="flat" cmpd="sng" w="19050">
            <a:solidFill>
              <a:srgbClr val="83C5B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200" name="Google Shape;1200;p35"/>
          <p:cNvCxnSpPr>
            <a:stCxn id="1199" idx="3"/>
          </p:cNvCxnSpPr>
          <p:nvPr/>
        </p:nvCxnSpPr>
        <p:spPr>
          <a:xfrm>
            <a:off x="1310972" y="2562077"/>
            <a:ext cx="1984200" cy="0"/>
          </a:xfrm>
          <a:prstGeom prst="straightConnector1">
            <a:avLst/>
          </a:prstGeom>
          <a:noFill/>
          <a:ln cap="flat" cmpd="sng" w="19050">
            <a:solidFill>
              <a:srgbClr val="83C5BE"/>
            </a:solidFill>
            <a:prstDash val="solid"/>
            <a:round/>
            <a:headEnd len="med" w="med" type="none"/>
            <a:tailEnd len="med" w="med" type="oval"/>
          </a:ln>
        </p:spPr>
      </p:cxnSp>
      <p:sp>
        <p:nvSpPr>
          <p:cNvPr id="1201" name="Google Shape;1201;p35"/>
          <p:cNvSpPr txBox="1"/>
          <p:nvPr/>
        </p:nvSpPr>
        <p:spPr>
          <a:xfrm>
            <a:off x="3571013" y="6395575"/>
            <a:ext cx="3655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u="sng">
                <a:solidFill>
                  <a:schemeClr val="hlink"/>
                </a:solidFill>
                <a:latin typeface="Mada"/>
                <a:ea typeface="Mada"/>
                <a:cs typeface="Mada"/>
                <a:sym typeface="Mada"/>
                <a:hlinkClick r:id="rId3"/>
              </a:rPr>
              <a:t>Click here for m</a:t>
            </a:r>
            <a:r>
              <a:rPr lang="en-GB" u="sng">
                <a:solidFill>
                  <a:schemeClr val="hlink"/>
                </a:solidFill>
                <a:latin typeface="Mada"/>
                <a:ea typeface="Mada"/>
                <a:cs typeface="Mada"/>
                <a:sym typeface="Mada"/>
                <a:hlinkClick r:id="rId4"/>
              </a:rPr>
              <a:t>ore on surgical revision</a:t>
            </a:r>
            <a:endParaRPr>
              <a:solidFill>
                <a:srgbClr val="9E9E9E"/>
              </a:solidFill>
              <a:latin typeface="Mada"/>
              <a:ea typeface="Mada"/>
              <a:cs typeface="Mada"/>
              <a:sym typeface="Mada"/>
            </a:endParaRPr>
          </a:p>
        </p:txBody>
      </p:sp>
      <p:pic>
        <p:nvPicPr>
          <p:cNvPr id="1202" name="Google Shape;1202;p35"/>
          <p:cNvPicPr preferRelativeResize="0"/>
          <p:nvPr/>
        </p:nvPicPr>
        <p:blipFill>
          <a:blip r:embed="rId5">
            <a:alphaModFix/>
          </a:blip>
          <a:stretch>
            <a:fillRect/>
          </a:stretch>
        </p:blipFill>
        <p:spPr>
          <a:xfrm>
            <a:off x="447075" y="1053725"/>
            <a:ext cx="575100" cy="575100"/>
          </a:xfrm>
          <a:prstGeom prst="rect">
            <a:avLst/>
          </a:prstGeom>
          <a:noFill/>
          <a:ln>
            <a:noFill/>
          </a:ln>
        </p:spPr>
      </p:pic>
      <p:sp>
        <p:nvSpPr>
          <p:cNvPr id="1203" name="Google Shape;1203;p35"/>
          <p:cNvSpPr txBox="1"/>
          <p:nvPr/>
        </p:nvSpPr>
        <p:spPr>
          <a:xfrm flipH="1">
            <a:off x="1186625" y="4409663"/>
            <a:ext cx="2384400" cy="389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600">
                <a:latin typeface="Mada"/>
                <a:ea typeface="Mada"/>
                <a:cs typeface="Mada"/>
                <a:sym typeface="Mada"/>
              </a:rPr>
              <a:t>Therapeutic </a:t>
            </a:r>
            <a:endParaRPr b="1" sz="1600">
              <a:latin typeface="Mada"/>
              <a:ea typeface="Mada"/>
              <a:cs typeface="Mada"/>
              <a:sym typeface="Mada"/>
            </a:endParaRPr>
          </a:p>
        </p:txBody>
      </p:sp>
      <p:sp>
        <p:nvSpPr>
          <p:cNvPr id="1204" name="Google Shape;1204;p35"/>
          <p:cNvSpPr txBox="1"/>
          <p:nvPr/>
        </p:nvSpPr>
        <p:spPr>
          <a:xfrm flipH="1">
            <a:off x="1356025" y="4739750"/>
            <a:ext cx="5875800" cy="828900"/>
          </a:xfrm>
          <a:prstGeom prst="rect">
            <a:avLst/>
          </a:prstGeom>
          <a:noFill/>
          <a:ln>
            <a:noFill/>
          </a:ln>
        </p:spPr>
        <p:txBody>
          <a:bodyPr anchorCtr="0" anchor="t" bIns="91425" lIns="91425" spcFirstLastPara="1" rIns="91425" wrap="square" tIns="91425">
            <a:noAutofit/>
          </a:bodyPr>
          <a:lstStyle/>
          <a:p>
            <a:pPr indent="-184150" lvl="0" marL="179999" rtl="0" algn="l">
              <a:spcBef>
                <a:spcPts val="0"/>
              </a:spcBef>
              <a:spcAft>
                <a:spcPts val="0"/>
              </a:spcAft>
              <a:buClr>
                <a:srgbClr val="6AA84F"/>
              </a:buClr>
              <a:buSzPts val="1400"/>
              <a:buFont typeface="Mada"/>
              <a:buChar char="●"/>
            </a:pPr>
            <a:r>
              <a:rPr lang="en-GB">
                <a:solidFill>
                  <a:srgbClr val="6AA84F"/>
                </a:solidFill>
                <a:latin typeface="Mada"/>
                <a:ea typeface="Mada"/>
                <a:cs typeface="Mada"/>
                <a:sym typeface="Mada"/>
              </a:rPr>
              <a:t>Excision then a combination of the following</a:t>
            </a:r>
            <a:endParaRPr>
              <a:solidFill>
                <a:srgbClr val="6AA84F"/>
              </a:solidFill>
              <a:latin typeface="Mada"/>
              <a:ea typeface="Mada"/>
              <a:cs typeface="Mada"/>
              <a:sym typeface="Mada"/>
            </a:endParaRPr>
          </a:p>
          <a:p>
            <a:pPr indent="-317500" lvl="1" marL="914400" rtl="0" algn="l">
              <a:spcBef>
                <a:spcPts val="0"/>
              </a:spcBef>
              <a:spcAft>
                <a:spcPts val="0"/>
              </a:spcAft>
              <a:buClr>
                <a:schemeClr val="dk1"/>
              </a:buClr>
              <a:buSzPts val="1400"/>
              <a:buFont typeface="Mada"/>
              <a:buChar char="○"/>
            </a:pPr>
            <a:r>
              <a:rPr lang="en-GB">
                <a:solidFill>
                  <a:schemeClr val="dk1"/>
                </a:solidFill>
                <a:latin typeface="Mada"/>
                <a:ea typeface="Mada"/>
                <a:cs typeface="Mada"/>
                <a:sym typeface="Mada"/>
              </a:rPr>
              <a:t>Pressure garments</a:t>
            </a:r>
            <a:endParaRPr>
              <a:solidFill>
                <a:schemeClr val="dk1"/>
              </a:solidFill>
              <a:latin typeface="Mada"/>
              <a:ea typeface="Mada"/>
              <a:cs typeface="Mada"/>
              <a:sym typeface="Mada"/>
            </a:endParaRPr>
          </a:p>
          <a:p>
            <a:pPr indent="-317500" lvl="1" marL="914400" rtl="0" algn="l">
              <a:spcBef>
                <a:spcPts val="0"/>
              </a:spcBef>
              <a:spcAft>
                <a:spcPts val="0"/>
              </a:spcAft>
              <a:buClr>
                <a:schemeClr val="dk1"/>
              </a:buClr>
              <a:buSzPts val="1400"/>
              <a:buFont typeface="Mada"/>
              <a:buChar char="○"/>
            </a:pPr>
            <a:r>
              <a:rPr lang="en-GB">
                <a:solidFill>
                  <a:schemeClr val="dk1"/>
                </a:solidFill>
                <a:latin typeface="Mada"/>
                <a:ea typeface="Mada"/>
                <a:cs typeface="Mada"/>
                <a:sym typeface="Mada"/>
              </a:rPr>
              <a:t>Silicone sheets </a:t>
            </a:r>
            <a:r>
              <a:rPr lang="en-GB" sz="1200">
                <a:solidFill>
                  <a:srgbClr val="6AA84F"/>
                </a:solidFill>
                <a:latin typeface="Mada"/>
                <a:ea typeface="Mada"/>
                <a:cs typeface="Mada"/>
                <a:sym typeface="Mada"/>
              </a:rPr>
              <a:t>for symptoms like itching</a:t>
            </a:r>
            <a:endParaRPr sz="1200">
              <a:solidFill>
                <a:srgbClr val="6AA84F"/>
              </a:solidFill>
              <a:latin typeface="Mada"/>
              <a:ea typeface="Mada"/>
              <a:cs typeface="Mada"/>
              <a:sym typeface="Mada"/>
            </a:endParaRPr>
          </a:p>
          <a:p>
            <a:pPr indent="-317500" lvl="1" marL="914400" rtl="0" algn="l">
              <a:spcBef>
                <a:spcPts val="0"/>
              </a:spcBef>
              <a:spcAft>
                <a:spcPts val="0"/>
              </a:spcAft>
              <a:buClr>
                <a:schemeClr val="dk1"/>
              </a:buClr>
              <a:buSzPts val="1400"/>
              <a:buFont typeface="Mada"/>
              <a:buChar char="○"/>
            </a:pPr>
            <a:r>
              <a:rPr lang="en-GB">
                <a:solidFill>
                  <a:schemeClr val="dk1"/>
                </a:solidFill>
                <a:latin typeface="Mada"/>
                <a:ea typeface="Mada"/>
                <a:cs typeface="Mada"/>
                <a:sym typeface="Mada"/>
              </a:rPr>
              <a:t>Steroid injections (</a:t>
            </a:r>
            <a:r>
              <a:rPr lang="en-GB" sz="1200">
                <a:solidFill>
                  <a:srgbClr val="6AA84F"/>
                </a:solidFill>
                <a:latin typeface="Mada"/>
                <a:ea typeface="Mada"/>
                <a:cs typeface="Mada"/>
                <a:sym typeface="Mada"/>
              </a:rPr>
              <a:t>triamcinolone injection a2 macroglobulin inhibitor)</a:t>
            </a:r>
            <a:endParaRPr sz="1200">
              <a:solidFill>
                <a:srgbClr val="6AA84F"/>
              </a:solidFill>
              <a:latin typeface="Mada"/>
              <a:ea typeface="Mada"/>
              <a:cs typeface="Mada"/>
              <a:sym typeface="Mada"/>
            </a:endParaRPr>
          </a:p>
          <a:p>
            <a:pPr indent="-317500" lvl="1" marL="914400" rtl="0" algn="l">
              <a:spcBef>
                <a:spcPts val="0"/>
              </a:spcBef>
              <a:spcAft>
                <a:spcPts val="0"/>
              </a:spcAft>
              <a:buClr>
                <a:schemeClr val="dk1"/>
              </a:buClr>
              <a:buSzPts val="1400"/>
              <a:buFont typeface="Mada"/>
              <a:buChar char="○"/>
            </a:pPr>
            <a:r>
              <a:rPr lang="en-GB">
                <a:solidFill>
                  <a:schemeClr val="dk1"/>
                </a:solidFill>
                <a:latin typeface="Mada"/>
                <a:ea typeface="Mada"/>
                <a:cs typeface="Mada"/>
                <a:sym typeface="Mada"/>
              </a:rPr>
              <a:t>Radiation</a:t>
            </a:r>
            <a:endParaRPr>
              <a:solidFill>
                <a:schemeClr val="dk1"/>
              </a:solidFill>
              <a:latin typeface="Mada"/>
              <a:ea typeface="Mada"/>
              <a:cs typeface="Mada"/>
              <a:sym typeface="Mada"/>
            </a:endParaRPr>
          </a:p>
          <a:p>
            <a:pPr indent="-317500" lvl="1" marL="914400" rtl="0" algn="l">
              <a:spcBef>
                <a:spcPts val="0"/>
              </a:spcBef>
              <a:spcAft>
                <a:spcPts val="0"/>
              </a:spcAft>
              <a:buClr>
                <a:schemeClr val="dk1"/>
              </a:buClr>
              <a:buSzPts val="1400"/>
              <a:buFont typeface="Mada"/>
              <a:buChar char="○"/>
            </a:pPr>
            <a:r>
              <a:rPr lang="en-GB">
                <a:solidFill>
                  <a:schemeClr val="dk1"/>
                </a:solidFill>
                <a:latin typeface="Mada"/>
                <a:ea typeface="Mada"/>
                <a:cs typeface="Mada"/>
                <a:sym typeface="Mada"/>
              </a:rPr>
              <a:t>Revision </a:t>
            </a:r>
            <a:r>
              <a:rPr lang="en-GB">
                <a:solidFill>
                  <a:srgbClr val="6AA84F"/>
                </a:solidFill>
                <a:latin typeface="Mada"/>
                <a:ea typeface="Mada"/>
                <a:cs typeface="Mada"/>
                <a:sym typeface="Mada"/>
              </a:rPr>
              <a:t>mandatory</a:t>
            </a:r>
            <a:endParaRPr>
              <a:solidFill>
                <a:srgbClr val="6AA84F"/>
              </a:solidFill>
              <a:latin typeface="Mada"/>
              <a:ea typeface="Mada"/>
              <a:cs typeface="Mada"/>
              <a:sym typeface="Mada"/>
            </a:endParaRPr>
          </a:p>
          <a:p>
            <a:pPr indent="-196850" lvl="0" marL="179999" rtl="0" algn="l">
              <a:spcBef>
                <a:spcPts val="0"/>
              </a:spcBef>
              <a:spcAft>
                <a:spcPts val="0"/>
              </a:spcAft>
              <a:buClr>
                <a:srgbClr val="6AA84F"/>
              </a:buClr>
              <a:buSzPts val="1600"/>
              <a:buFont typeface="Mada"/>
              <a:buChar char="●"/>
            </a:pPr>
            <a:r>
              <a:rPr lang="en-GB">
                <a:solidFill>
                  <a:srgbClr val="6AA84F"/>
                </a:solidFill>
                <a:latin typeface="Mada"/>
                <a:ea typeface="Mada"/>
                <a:cs typeface="Mada"/>
                <a:sym typeface="Mada"/>
              </a:rPr>
              <a:t>Success rate of triple therapy (surgical revision,radiation and steroids)can exceed 95%</a:t>
            </a:r>
            <a:endParaRPr>
              <a:solidFill>
                <a:srgbClr val="6AA84F"/>
              </a:solidFill>
              <a:latin typeface="Mada"/>
              <a:ea typeface="Mada"/>
              <a:cs typeface="Mada"/>
              <a:sym typeface="Mada"/>
            </a:endParaRPr>
          </a:p>
          <a:p>
            <a:pPr indent="0" lvl="0" marL="179999" rtl="0" algn="l">
              <a:spcBef>
                <a:spcPts val="0"/>
              </a:spcBef>
              <a:spcAft>
                <a:spcPts val="0"/>
              </a:spcAft>
              <a:buNone/>
            </a:pPr>
            <a:r>
              <a:t/>
            </a:r>
            <a:endParaRPr>
              <a:solidFill>
                <a:srgbClr val="6AA84F"/>
              </a:solidFill>
              <a:latin typeface="Mada"/>
              <a:ea typeface="Mada"/>
              <a:cs typeface="Mada"/>
              <a:sym typeface="Mada"/>
            </a:endParaRPr>
          </a:p>
          <a:p>
            <a:pPr indent="0" lvl="0" marL="179999" rtl="0" algn="l">
              <a:spcBef>
                <a:spcPts val="0"/>
              </a:spcBef>
              <a:spcAft>
                <a:spcPts val="0"/>
              </a:spcAft>
              <a:buNone/>
            </a:pPr>
            <a:r>
              <a:t/>
            </a:r>
            <a:endParaRPr>
              <a:latin typeface="Mada"/>
              <a:ea typeface="Mada"/>
              <a:cs typeface="Mada"/>
              <a:sym typeface="Mada"/>
            </a:endParaRPr>
          </a:p>
        </p:txBody>
      </p:sp>
      <p:cxnSp>
        <p:nvCxnSpPr>
          <p:cNvPr id="1205" name="Google Shape;1205;p35"/>
          <p:cNvCxnSpPr>
            <a:stCxn id="1206" idx="3"/>
          </p:cNvCxnSpPr>
          <p:nvPr/>
        </p:nvCxnSpPr>
        <p:spPr>
          <a:xfrm>
            <a:off x="1390020" y="4781699"/>
            <a:ext cx="1984200" cy="0"/>
          </a:xfrm>
          <a:prstGeom prst="straightConnector1">
            <a:avLst/>
          </a:prstGeom>
          <a:noFill/>
          <a:ln cap="flat" cmpd="sng" w="19050">
            <a:solidFill>
              <a:srgbClr val="83C5BE"/>
            </a:solidFill>
            <a:prstDash val="solid"/>
            <a:round/>
            <a:headEnd len="med" w="med" type="none"/>
            <a:tailEnd len="med" w="med" type="oval"/>
          </a:ln>
        </p:spPr>
      </p:cxnSp>
      <p:pic>
        <p:nvPicPr>
          <p:cNvPr id="1207" name="Google Shape;1207;p35"/>
          <p:cNvPicPr preferRelativeResize="0"/>
          <p:nvPr/>
        </p:nvPicPr>
        <p:blipFill>
          <a:blip r:embed="rId6">
            <a:alphaModFix/>
          </a:blip>
          <a:stretch>
            <a:fillRect/>
          </a:stretch>
        </p:blipFill>
        <p:spPr>
          <a:xfrm>
            <a:off x="672525" y="2349377"/>
            <a:ext cx="425400" cy="425400"/>
          </a:xfrm>
          <a:prstGeom prst="rect">
            <a:avLst/>
          </a:prstGeom>
          <a:noFill/>
          <a:ln>
            <a:noFill/>
          </a:ln>
        </p:spPr>
      </p:pic>
      <p:pic>
        <p:nvPicPr>
          <p:cNvPr id="1208" name="Google Shape;1208;p35"/>
          <p:cNvPicPr preferRelativeResize="0"/>
          <p:nvPr/>
        </p:nvPicPr>
        <p:blipFill>
          <a:blip r:embed="rId7">
            <a:alphaModFix/>
          </a:blip>
          <a:stretch>
            <a:fillRect/>
          </a:stretch>
        </p:blipFill>
        <p:spPr>
          <a:xfrm>
            <a:off x="786875" y="4579824"/>
            <a:ext cx="425400" cy="425400"/>
          </a:xfrm>
          <a:prstGeom prst="rect">
            <a:avLst/>
          </a:prstGeom>
          <a:noFill/>
          <a:ln>
            <a:noFill/>
          </a:ln>
        </p:spPr>
      </p:pic>
      <p:sp>
        <p:nvSpPr>
          <p:cNvPr id="1209" name="Google Shape;1209;p35"/>
          <p:cNvSpPr/>
          <p:nvPr/>
        </p:nvSpPr>
        <p:spPr>
          <a:xfrm>
            <a:off x="581972" y="4320002"/>
            <a:ext cx="835200" cy="923400"/>
          </a:xfrm>
          <a:prstGeom prst="diamond">
            <a:avLst/>
          </a:prstGeom>
          <a:noFill/>
          <a:ln cap="flat" cmpd="sng" w="19050">
            <a:solidFill>
              <a:srgbClr val="83C5B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0" name="Google Shape;1210;p35"/>
          <p:cNvSpPr/>
          <p:nvPr/>
        </p:nvSpPr>
        <p:spPr>
          <a:xfrm>
            <a:off x="1679850" y="7713582"/>
            <a:ext cx="4770900" cy="1986300"/>
          </a:xfrm>
          <a:prstGeom prst="roundRect">
            <a:avLst>
              <a:gd fmla="val 16667" name="adj"/>
            </a:avLst>
          </a:prstGeom>
          <a:noFill/>
          <a:ln cap="flat" cmpd="sng" w="19050">
            <a:solidFill>
              <a:srgbClr val="006D77"/>
            </a:solidFill>
            <a:prstDash val="dash"/>
            <a:round/>
            <a:headEnd len="sm" w="sm" type="none"/>
            <a:tailEnd len="sm" w="sm" type="none"/>
          </a:ln>
        </p:spPr>
        <p:txBody>
          <a:bodyPr anchorCtr="0" anchor="ctr" bIns="91425" lIns="91425" spcFirstLastPara="1" rIns="91425" wrap="square" tIns="91425">
            <a:noAutofit/>
          </a:bodyPr>
          <a:lstStyle/>
          <a:p>
            <a:pPr indent="-304800" lvl="0" marL="457200" rtl="0" algn="l">
              <a:lnSpc>
                <a:spcPct val="115000"/>
              </a:lnSpc>
              <a:spcBef>
                <a:spcPts val="0"/>
              </a:spcBef>
              <a:spcAft>
                <a:spcPts val="0"/>
              </a:spcAft>
              <a:buClr>
                <a:srgbClr val="6AA84F"/>
              </a:buClr>
              <a:buSzPts val="1200"/>
              <a:buFont typeface="Mada"/>
              <a:buChar char="●"/>
            </a:pPr>
            <a:r>
              <a:rPr lang="en-GB" sz="1200">
                <a:solidFill>
                  <a:srgbClr val="6AA84F"/>
                </a:solidFill>
                <a:latin typeface="Mada"/>
                <a:ea typeface="Mada"/>
                <a:cs typeface="Mada"/>
                <a:sym typeface="Mada"/>
              </a:rPr>
              <a:t>What is the cell that peaks in wound healing at 3 weeks</a:t>
            </a:r>
            <a:endParaRPr sz="1200">
              <a:solidFill>
                <a:srgbClr val="6AA84F"/>
              </a:solidFill>
              <a:latin typeface="Mada"/>
              <a:ea typeface="Mada"/>
              <a:cs typeface="Mada"/>
              <a:sym typeface="Mada"/>
            </a:endParaRPr>
          </a:p>
          <a:p>
            <a:pPr indent="-304800" lvl="0" marL="457200" rtl="0" algn="l">
              <a:lnSpc>
                <a:spcPct val="115000"/>
              </a:lnSpc>
              <a:spcBef>
                <a:spcPts val="0"/>
              </a:spcBef>
              <a:spcAft>
                <a:spcPts val="0"/>
              </a:spcAft>
              <a:buClr>
                <a:srgbClr val="6AA84F"/>
              </a:buClr>
              <a:buSzPts val="1200"/>
              <a:buFont typeface="Mada"/>
              <a:buChar char="●"/>
            </a:pPr>
            <a:r>
              <a:rPr lang="en-GB" sz="1200">
                <a:solidFill>
                  <a:srgbClr val="6AA84F"/>
                </a:solidFill>
                <a:latin typeface="Mada"/>
                <a:ea typeface="Mada"/>
                <a:cs typeface="Mada"/>
                <a:sym typeface="Mada"/>
              </a:rPr>
              <a:t>What’s the main cell in the inflammatory phase </a:t>
            </a:r>
            <a:endParaRPr sz="1200">
              <a:solidFill>
                <a:srgbClr val="6AA84F"/>
              </a:solidFill>
              <a:latin typeface="Mada"/>
              <a:ea typeface="Mada"/>
              <a:cs typeface="Mada"/>
              <a:sym typeface="Mada"/>
            </a:endParaRPr>
          </a:p>
          <a:p>
            <a:pPr indent="-304800" lvl="0" marL="457200" rtl="0" algn="l">
              <a:lnSpc>
                <a:spcPct val="115000"/>
              </a:lnSpc>
              <a:spcBef>
                <a:spcPts val="0"/>
              </a:spcBef>
              <a:spcAft>
                <a:spcPts val="0"/>
              </a:spcAft>
              <a:buClr>
                <a:srgbClr val="6AA84F"/>
              </a:buClr>
              <a:buSzPts val="1200"/>
              <a:buFont typeface="Mada"/>
              <a:buChar char="●"/>
            </a:pPr>
            <a:r>
              <a:rPr lang="en-GB" sz="1200">
                <a:solidFill>
                  <a:srgbClr val="6AA84F"/>
                </a:solidFill>
                <a:latin typeface="Mada"/>
                <a:ea typeface="Mada"/>
                <a:cs typeface="Mada"/>
                <a:sym typeface="Mada"/>
              </a:rPr>
              <a:t>Medications </a:t>
            </a:r>
            <a:endParaRPr sz="1200">
              <a:solidFill>
                <a:srgbClr val="6AA84F"/>
              </a:solidFill>
              <a:latin typeface="Mada"/>
              <a:ea typeface="Mada"/>
              <a:cs typeface="Mada"/>
              <a:sym typeface="Mada"/>
            </a:endParaRPr>
          </a:p>
          <a:p>
            <a:pPr indent="-304800" lvl="0" marL="457200" rtl="0" algn="l">
              <a:lnSpc>
                <a:spcPct val="115000"/>
              </a:lnSpc>
              <a:spcBef>
                <a:spcPts val="0"/>
              </a:spcBef>
              <a:spcAft>
                <a:spcPts val="0"/>
              </a:spcAft>
              <a:buClr>
                <a:srgbClr val="6AA84F"/>
              </a:buClr>
              <a:buSzPts val="1200"/>
              <a:buFont typeface="Mada"/>
              <a:buChar char="●"/>
            </a:pPr>
            <a:r>
              <a:rPr lang="en-GB" sz="1200">
                <a:solidFill>
                  <a:srgbClr val="6AA84F"/>
                </a:solidFill>
                <a:latin typeface="Mada"/>
                <a:ea typeface="Mada"/>
                <a:cs typeface="Mada"/>
                <a:sym typeface="Mada"/>
              </a:rPr>
              <a:t>Clinical case will be given during OSCE about keloid and hypertrophic scars </a:t>
            </a:r>
            <a:endParaRPr sz="1200">
              <a:solidFill>
                <a:srgbClr val="6AA84F"/>
              </a:solidFill>
              <a:latin typeface="Mada"/>
              <a:ea typeface="Mada"/>
              <a:cs typeface="Mada"/>
              <a:sym typeface="Mada"/>
            </a:endParaRPr>
          </a:p>
          <a:p>
            <a:pPr indent="-304800" lvl="0" marL="457200" rtl="0" algn="l">
              <a:lnSpc>
                <a:spcPct val="115000"/>
              </a:lnSpc>
              <a:spcBef>
                <a:spcPts val="0"/>
              </a:spcBef>
              <a:spcAft>
                <a:spcPts val="0"/>
              </a:spcAft>
              <a:buClr>
                <a:srgbClr val="6AA84F"/>
              </a:buClr>
              <a:buSzPts val="1200"/>
              <a:buFont typeface="Mada"/>
              <a:buChar char="●"/>
            </a:pPr>
            <a:r>
              <a:rPr lang="en-GB" sz="1200">
                <a:solidFill>
                  <a:srgbClr val="6AA84F"/>
                </a:solidFill>
                <a:latin typeface="Mada"/>
                <a:ea typeface="Mada"/>
                <a:cs typeface="Mada"/>
                <a:sym typeface="Mada"/>
              </a:rPr>
              <a:t>When to do primary/secondary/tertiary closure</a:t>
            </a:r>
            <a:endParaRPr sz="1200">
              <a:solidFill>
                <a:srgbClr val="6AA84F"/>
              </a:solidFill>
              <a:latin typeface="Mada"/>
              <a:ea typeface="Mada"/>
              <a:cs typeface="Mada"/>
              <a:sym typeface="Mada"/>
            </a:endParaRPr>
          </a:p>
        </p:txBody>
      </p:sp>
      <p:sp>
        <p:nvSpPr>
          <p:cNvPr id="1211" name="Google Shape;1211;p35"/>
          <p:cNvSpPr/>
          <p:nvPr/>
        </p:nvSpPr>
        <p:spPr>
          <a:xfrm>
            <a:off x="2396443" y="7524350"/>
            <a:ext cx="3280800" cy="436800"/>
          </a:xfrm>
          <a:prstGeom prst="roundRect">
            <a:avLst>
              <a:gd fmla="val 16667" name="adj"/>
            </a:avLst>
          </a:prstGeom>
          <a:solidFill>
            <a:srgbClr val="006D77"/>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a:solidFill>
                  <a:srgbClr val="FFFFFF"/>
                </a:solidFill>
                <a:latin typeface="Lora"/>
                <a:ea typeface="Lora"/>
                <a:cs typeface="Lora"/>
                <a:sym typeface="Lora"/>
              </a:rPr>
              <a:t>Doctor’s questions </a:t>
            </a:r>
            <a:endParaRPr b="1">
              <a:solidFill>
                <a:srgbClr val="FFFFFF"/>
              </a:solidFill>
              <a:latin typeface="Lora"/>
              <a:ea typeface="Lora"/>
              <a:cs typeface="Lora"/>
              <a:sym typeface="Lora"/>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5" name="Shape 1215"/>
        <p:cNvGrpSpPr/>
        <p:nvPr/>
      </p:nvGrpSpPr>
      <p:grpSpPr>
        <a:xfrm>
          <a:off x="0" y="0"/>
          <a:ext cx="0" cy="0"/>
          <a:chOff x="0" y="0"/>
          <a:chExt cx="0" cy="0"/>
        </a:xfrm>
      </p:grpSpPr>
      <p:sp>
        <p:nvSpPr>
          <p:cNvPr id="1216" name="Google Shape;1216;p36"/>
          <p:cNvSpPr/>
          <p:nvPr/>
        </p:nvSpPr>
        <p:spPr>
          <a:xfrm rot="10800000">
            <a:off x="75" y="-9525"/>
            <a:ext cx="7589400" cy="192300"/>
          </a:xfrm>
          <a:prstGeom prst="round2SameRect">
            <a:avLst>
              <a:gd fmla="val 50000" name="adj1"/>
              <a:gd fmla="val 0" name="adj2"/>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217" name="Google Shape;1217;p36"/>
          <p:cNvCxnSpPr/>
          <p:nvPr/>
        </p:nvCxnSpPr>
        <p:spPr>
          <a:xfrm>
            <a:off x="2762875" y="525150"/>
            <a:ext cx="2066400" cy="3900"/>
          </a:xfrm>
          <a:prstGeom prst="straightConnector1">
            <a:avLst/>
          </a:prstGeom>
          <a:noFill/>
          <a:ln cap="flat" cmpd="sng" w="19050">
            <a:solidFill>
              <a:srgbClr val="83C5BE"/>
            </a:solidFill>
            <a:prstDash val="solid"/>
            <a:round/>
            <a:headEnd len="med" w="med" type="oval"/>
            <a:tailEnd len="med" w="med" type="oval"/>
          </a:ln>
        </p:spPr>
      </p:cxnSp>
      <p:sp>
        <p:nvSpPr>
          <p:cNvPr id="1218" name="Google Shape;1218;p36"/>
          <p:cNvSpPr txBox="1"/>
          <p:nvPr/>
        </p:nvSpPr>
        <p:spPr>
          <a:xfrm>
            <a:off x="2473263" y="126750"/>
            <a:ext cx="2643000" cy="575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2200">
                <a:solidFill>
                  <a:srgbClr val="006D77"/>
                </a:solidFill>
                <a:latin typeface="Lora"/>
                <a:ea typeface="Lora"/>
                <a:cs typeface="Lora"/>
                <a:sym typeface="Lora"/>
              </a:rPr>
              <a:t>Burn </a:t>
            </a:r>
            <a:endParaRPr b="1" sz="2200">
              <a:solidFill>
                <a:srgbClr val="006D77"/>
              </a:solidFill>
              <a:latin typeface="Lora"/>
              <a:ea typeface="Lora"/>
              <a:cs typeface="Lora"/>
              <a:sym typeface="Lora"/>
            </a:endParaRPr>
          </a:p>
        </p:txBody>
      </p:sp>
      <p:grpSp>
        <p:nvGrpSpPr>
          <p:cNvPr id="1219" name="Google Shape;1219;p36"/>
          <p:cNvGrpSpPr/>
          <p:nvPr/>
        </p:nvGrpSpPr>
        <p:grpSpPr>
          <a:xfrm>
            <a:off x="270219" y="782665"/>
            <a:ext cx="467181" cy="476434"/>
            <a:chOff x="2410712" y="2415450"/>
            <a:chExt cx="312600" cy="312600"/>
          </a:xfrm>
        </p:grpSpPr>
        <p:sp>
          <p:nvSpPr>
            <p:cNvPr id="1220" name="Google Shape;1220;p36"/>
            <p:cNvSpPr/>
            <p:nvPr/>
          </p:nvSpPr>
          <p:spPr>
            <a:xfrm>
              <a:off x="2410712" y="2415450"/>
              <a:ext cx="312600" cy="312600"/>
            </a:xfrm>
            <a:prstGeom prst="ellipse">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1" name="Google Shape;1221;p36"/>
            <p:cNvSpPr/>
            <p:nvPr/>
          </p:nvSpPr>
          <p:spPr>
            <a:xfrm>
              <a:off x="2516612" y="2509951"/>
              <a:ext cx="100800" cy="123600"/>
            </a:xfrm>
            <a:prstGeom prst="chevron">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222" name="Google Shape;1222;p36"/>
          <p:cNvSpPr txBox="1"/>
          <p:nvPr/>
        </p:nvSpPr>
        <p:spPr>
          <a:xfrm>
            <a:off x="815250" y="820925"/>
            <a:ext cx="6078000" cy="452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GB" sz="1800">
                <a:solidFill>
                  <a:srgbClr val="006D77"/>
                </a:solidFill>
                <a:highlight>
                  <a:srgbClr val="EDF9F9"/>
                </a:highlight>
                <a:latin typeface="Lora"/>
                <a:ea typeface="Lora"/>
                <a:cs typeface="Lora"/>
                <a:sym typeface="Lora"/>
              </a:rPr>
              <a:t>Pathophysiology of burn:</a:t>
            </a:r>
            <a:endParaRPr b="1" sz="1800">
              <a:solidFill>
                <a:srgbClr val="006D77"/>
              </a:solidFill>
              <a:highlight>
                <a:srgbClr val="EDF9F9"/>
              </a:highlight>
              <a:latin typeface="Lora"/>
              <a:ea typeface="Lora"/>
              <a:cs typeface="Lora"/>
              <a:sym typeface="Lora"/>
            </a:endParaRPr>
          </a:p>
          <a:p>
            <a:pPr indent="0" lvl="0" marL="0" rtl="0" algn="l">
              <a:spcBef>
                <a:spcPts val="0"/>
              </a:spcBef>
              <a:spcAft>
                <a:spcPts val="0"/>
              </a:spcAft>
              <a:buNone/>
            </a:pPr>
            <a:r>
              <a:t/>
            </a:r>
            <a:endParaRPr>
              <a:solidFill>
                <a:srgbClr val="1C4588"/>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t/>
            </a:r>
            <a:endParaRPr b="1" sz="1800">
              <a:solidFill>
                <a:srgbClr val="006D77"/>
              </a:solidFill>
              <a:highlight>
                <a:srgbClr val="EDF9F9"/>
              </a:highlight>
              <a:latin typeface="Lora"/>
              <a:ea typeface="Lora"/>
              <a:cs typeface="Lora"/>
              <a:sym typeface="Lora"/>
            </a:endParaRPr>
          </a:p>
          <a:p>
            <a:pPr indent="0" lvl="0" marL="0" rtl="0" algn="l">
              <a:spcBef>
                <a:spcPts val="0"/>
              </a:spcBef>
              <a:spcAft>
                <a:spcPts val="0"/>
              </a:spcAft>
              <a:buNone/>
            </a:pPr>
            <a:r>
              <a:t/>
            </a:r>
            <a:endParaRPr/>
          </a:p>
        </p:txBody>
      </p:sp>
      <p:cxnSp>
        <p:nvCxnSpPr>
          <p:cNvPr id="1223" name="Google Shape;1223;p36"/>
          <p:cNvCxnSpPr/>
          <p:nvPr/>
        </p:nvCxnSpPr>
        <p:spPr>
          <a:xfrm flipH="1">
            <a:off x="480875" y="1557725"/>
            <a:ext cx="10800" cy="3362400"/>
          </a:xfrm>
          <a:prstGeom prst="straightConnector1">
            <a:avLst/>
          </a:prstGeom>
          <a:noFill/>
          <a:ln cap="flat" cmpd="sng" w="28575">
            <a:solidFill>
              <a:srgbClr val="FFDDD2"/>
            </a:solidFill>
            <a:prstDash val="dash"/>
            <a:round/>
            <a:headEnd len="med" w="med" type="none"/>
            <a:tailEnd len="med" w="med" type="none"/>
          </a:ln>
        </p:spPr>
      </p:cxnSp>
      <p:sp>
        <p:nvSpPr>
          <p:cNvPr id="1224" name="Google Shape;1224;p36"/>
          <p:cNvSpPr/>
          <p:nvPr/>
        </p:nvSpPr>
        <p:spPr>
          <a:xfrm rot="-5400000">
            <a:off x="663563" y="1331438"/>
            <a:ext cx="247400" cy="613975"/>
          </a:xfrm>
          <a:prstGeom prst="flowChartOffpageConnector">
            <a:avLst/>
          </a:prstGeom>
          <a:solidFill>
            <a:srgbClr val="FFDDD2"/>
          </a:solidFill>
          <a:ln cap="flat" cmpd="sng" w="9525">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5" name="Google Shape;1225;p36"/>
          <p:cNvSpPr txBox="1"/>
          <p:nvPr/>
        </p:nvSpPr>
        <p:spPr>
          <a:xfrm>
            <a:off x="526325" y="1424975"/>
            <a:ext cx="406800" cy="214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a:solidFill>
                  <a:srgbClr val="E29578"/>
                </a:solidFill>
                <a:latin typeface="Playfair Display"/>
                <a:ea typeface="Playfair Display"/>
                <a:cs typeface="Playfair Display"/>
                <a:sym typeface="Playfair Display"/>
              </a:rPr>
              <a:t>01</a:t>
            </a:r>
            <a:endParaRPr b="1">
              <a:solidFill>
                <a:srgbClr val="E29578"/>
              </a:solidFill>
              <a:latin typeface="Playfair Display"/>
              <a:ea typeface="Playfair Display"/>
              <a:cs typeface="Playfair Display"/>
              <a:sym typeface="Playfair Display"/>
            </a:endParaRPr>
          </a:p>
        </p:txBody>
      </p:sp>
      <p:sp>
        <p:nvSpPr>
          <p:cNvPr id="1226" name="Google Shape;1226;p36"/>
          <p:cNvSpPr/>
          <p:nvPr/>
        </p:nvSpPr>
        <p:spPr>
          <a:xfrm rot="-5400000">
            <a:off x="663563" y="2017238"/>
            <a:ext cx="247400" cy="613975"/>
          </a:xfrm>
          <a:prstGeom prst="flowChartOffpageConnector">
            <a:avLst/>
          </a:prstGeom>
          <a:solidFill>
            <a:srgbClr val="FFDDD2"/>
          </a:solidFill>
          <a:ln cap="flat" cmpd="sng" w="9525">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7" name="Google Shape;1227;p36"/>
          <p:cNvSpPr txBox="1"/>
          <p:nvPr/>
        </p:nvSpPr>
        <p:spPr>
          <a:xfrm>
            <a:off x="526325" y="2110775"/>
            <a:ext cx="406800" cy="214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a:solidFill>
                  <a:srgbClr val="E29578"/>
                </a:solidFill>
                <a:latin typeface="Playfair Display"/>
                <a:ea typeface="Playfair Display"/>
                <a:cs typeface="Playfair Display"/>
                <a:sym typeface="Playfair Display"/>
              </a:rPr>
              <a:t>02</a:t>
            </a:r>
            <a:endParaRPr b="1">
              <a:solidFill>
                <a:srgbClr val="E29578"/>
              </a:solidFill>
              <a:latin typeface="Playfair Display"/>
              <a:ea typeface="Playfair Display"/>
              <a:cs typeface="Playfair Display"/>
              <a:sym typeface="Playfair Display"/>
            </a:endParaRPr>
          </a:p>
        </p:txBody>
      </p:sp>
      <p:sp>
        <p:nvSpPr>
          <p:cNvPr id="1228" name="Google Shape;1228;p36"/>
          <p:cNvSpPr/>
          <p:nvPr/>
        </p:nvSpPr>
        <p:spPr>
          <a:xfrm rot="-5400000">
            <a:off x="663563" y="2855438"/>
            <a:ext cx="247400" cy="613975"/>
          </a:xfrm>
          <a:prstGeom prst="flowChartOffpageConnector">
            <a:avLst/>
          </a:prstGeom>
          <a:solidFill>
            <a:srgbClr val="FFDDD2"/>
          </a:solidFill>
          <a:ln cap="flat" cmpd="sng" w="9525">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9" name="Google Shape;1229;p36"/>
          <p:cNvSpPr txBox="1"/>
          <p:nvPr/>
        </p:nvSpPr>
        <p:spPr>
          <a:xfrm>
            <a:off x="526325" y="2948975"/>
            <a:ext cx="406800" cy="214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a:solidFill>
                  <a:srgbClr val="E29578"/>
                </a:solidFill>
                <a:latin typeface="Playfair Display"/>
                <a:ea typeface="Playfair Display"/>
                <a:cs typeface="Playfair Display"/>
                <a:sym typeface="Playfair Display"/>
              </a:rPr>
              <a:t>03</a:t>
            </a:r>
            <a:endParaRPr b="1">
              <a:solidFill>
                <a:srgbClr val="E29578"/>
              </a:solidFill>
              <a:latin typeface="Playfair Display"/>
              <a:ea typeface="Playfair Display"/>
              <a:cs typeface="Playfair Display"/>
              <a:sym typeface="Playfair Display"/>
            </a:endParaRPr>
          </a:p>
        </p:txBody>
      </p:sp>
      <p:sp>
        <p:nvSpPr>
          <p:cNvPr id="1230" name="Google Shape;1230;p36"/>
          <p:cNvSpPr/>
          <p:nvPr/>
        </p:nvSpPr>
        <p:spPr>
          <a:xfrm rot="-5400000">
            <a:off x="663563" y="3693638"/>
            <a:ext cx="247400" cy="613975"/>
          </a:xfrm>
          <a:prstGeom prst="flowChartOffpageConnector">
            <a:avLst/>
          </a:prstGeom>
          <a:solidFill>
            <a:srgbClr val="FFDDD2"/>
          </a:solidFill>
          <a:ln cap="flat" cmpd="sng" w="9525">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1" name="Google Shape;1231;p36"/>
          <p:cNvSpPr txBox="1"/>
          <p:nvPr/>
        </p:nvSpPr>
        <p:spPr>
          <a:xfrm>
            <a:off x="526325" y="3787175"/>
            <a:ext cx="406800" cy="214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a:solidFill>
                  <a:srgbClr val="E29578"/>
                </a:solidFill>
                <a:latin typeface="Playfair Display"/>
                <a:ea typeface="Playfair Display"/>
                <a:cs typeface="Playfair Display"/>
                <a:sym typeface="Playfair Display"/>
              </a:rPr>
              <a:t>04</a:t>
            </a:r>
            <a:endParaRPr b="1">
              <a:solidFill>
                <a:srgbClr val="E29578"/>
              </a:solidFill>
              <a:latin typeface="Playfair Display"/>
              <a:ea typeface="Playfair Display"/>
              <a:cs typeface="Playfair Display"/>
              <a:sym typeface="Playfair Display"/>
            </a:endParaRPr>
          </a:p>
        </p:txBody>
      </p:sp>
      <p:sp>
        <p:nvSpPr>
          <p:cNvPr id="1232" name="Google Shape;1232;p36"/>
          <p:cNvSpPr txBox="1"/>
          <p:nvPr/>
        </p:nvSpPr>
        <p:spPr>
          <a:xfrm>
            <a:off x="1170450" y="1379175"/>
            <a:ext cx="5002500" cy="575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200">
                <a:solidFill>
                  <a:srgbClr val="1C4588"/>
                </a:solidFill>
                <a:latin typeface="Mada"/>
                <a:ea typeface="Mada"/>
                <a:cs typeface="Mada"/>
                <a:sym typeface="Mada"/>
              </a:rPr>
              <a:t>The local effects are the result of tissue destruction and inflammatory response.</a:t>
            </a:r>
            <a:endParaRPr sz="1200"/>
          </a:p>
        </p:txBody>
      </p:sp>
      <p:sp>
        <p:nvSpPr>
          <p:cNvPr id="1233" name="Google Shape;1233;p36"/>
          <p:cNvSpPr txBox="1"/>
          <p:nvPr/>
        </p:nvSpPr>
        <p:spPr>
          <a:xfrm>
            <a:off x="1170450" y="2064975"/>
            <a:ext cx="5747400" cy="575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200">
                <a:solidFill>
                  <a:srgbClr val="1C4588"/>
                </a:solidFill>
                <a:latin typeface="Mada"/>
                <a:ea typeface="Mada"/>
                <a:cs typeface="Mada"/>
                <a:sym typeface="Mada"/>
              </a:rPr>
              <a:t>The inflammatory response to injury causes capillary dilation (manifested as erythema) in mild cases, or if there is capillary damage, that leads to protein leakage and edema.</a:t>
            </a:r>
            <a:endParaRPr sz="1200"/>
          </a:p>
        </p:txBody>
      </p:sp>
      <p:sp>
        <p:nvSpPr>
          <p:cNvPr id="1234" name="Google Shape;1234;p36"/>
          <p:cNvSpPr txBox="1"/>
          <p:nvPr/>
        </p:nvSpPr>
        <p:spPr>
          <a:xfrm>
            <a:off x="1170450" y="2903175"/>
            <a:ext cx="5747400" cy="575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200">
                <a:solidFill>
                  <a:srgbClr val="1C4588"/>
                </a:solidFill>
                <a:latin typeface="Mada"/>
                <a:ea typeface="Mada"/>
                <a:cs typeface="Mada"/>
                <a:sym typeface="Mada"/>
              </a:rPr>
              <a:t>Insensible fluid loss can cause severe hypovolemia which might progress to  hypovolemic shock ( when &gt; 15% of the body surface area is burned). </a:t>
            </a:r>
            <a:endParaRPr sz="1200"/>
          </a:p>
        </p:txBody>
      </p:sp>
      <p:sp>
        <p:nvSpPr>
          <p:cNvPr id="1235" name="Google Shape;1235;p36"/>
          <p:cNvSpPr txBox="1"/>
          <p:nvPr/>
        </p:nvSpPr>
        <p:spPr>
          <a:xfrm>
            <a:off x="1170450" y="3741375"/>
            <a:ext cx="5747400" cy="575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200">
                <a:solidFill>
                  <a:srgbClr val="1C4588"/>
                </a:solidFill>
                <a:latin typeface="Mada"/>
                <a:ea typeface="Mada"/>
                <a:cs typeface="Mada"/>
                <a:sym typeface="Mada"/>
              </a:rPr>
              <a:t>Destruction of the Epidermis causes impairment of the physical barriers and predispose to infections which can delay healing and increase energy demand.</a:t>
            </a:r>
            <a:endParaRPr sz="1200">
              <a:solidFill>
                <a:srgbClr val="1C4588"/>
              </a:solidFill>
              <a:latin typeface="Mada"/>
              <a:ea typeface="Mada"/>
              <a:cs typeface="Mada"/>
              <a:sym typeface="Mada"/>
            </a:endParaRPr>
          </a:p>
        </p:txBody>
      </p:sp>
      <p:sp>
        <p:nvSpPr>
          <p:cNvPr id="1236" name="Google Shape;1236;p36"/>
          <p:cNvSpPr txBox="1"/>
          <p:nvPr/>
        </p:nvSpPr>
        <p:spPr>
          <a:xfrm>
            <a:off x="863850" y="5416488"/>
            <a:ext cx="3466500" cy="575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GB" sz="1800">
                <a:solidFill>
                  <a:srgbClr val="006D77"/>
                </a:solidFill>
                <a:highlight>
                  <a:srgbClr val="EDF9F9"/>
                </a:highlight>
                <a:latin typeface="Lora"/>
                <a:ea typeface="Lora"/>
                <a:cs typeface="Lora"/>
                <a:sym typeface="Lora"/>
              </a:rPr>
              <a:t>Calculations:</a:t>
            </a:r>
            <a:endParaRPr/>
          </a:p>
        </p:txBody>
      </p:sp>
      <p:grpSp>
        <p:nvGrpSpPr>
          <p:cNvPr id="1237" name="Google Shape;1237;p36"/>
          <p:cNvGrpSpPr/>
          <p:nvPr/>
        </p:nvGrpSpPr>
        <p:grpSpPr>
          <a:xfrm>
            <a:off x="327181" y="5408590"/>
            <a:ext cx="467181" cy="476434"/>
            <a:chOff x="2410712" y="2415450"/>
            <a:chExt cx="312600" cy="312600"/>
          </a:xfrm>
        </p:grpSpPr>
        <p:sp>
          <p:nvSpPr>
            <p:cNvPr id="1238" name="Google Shape;1238;p36"/>
            <p:cNvSpPr/>
            <p:nvPr/>
          </p:nvSpPr>
          <p:spPr>
            <a:xfrm>
              <a:off x="2410712" y="2415450"/>
              <a:ext cx="312600" cy="312600"/>
            </a:xfrm>
            <a:prstGeom prst="ellipse">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9" name="Google Shape;1239;p36"/>
            <p:cNvSpPr/>
            <p:nvPr/>
          </p:nvSpPr>
          <p:spPr>
            <a:xfrm>
              <a:off x="2516612" y="2509951"/>
              <a:ext cx="100800" cy="123600"/>
            </a:xfrm>
            <a:prstGeom prst="chevron">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240" name="Google Shape;1240;p36"/>
          <p:cNvSpPr/>
          <p:nvPr/>
        </p:nvSpPr>
        <p:spPr>
          <a:xfrm>
            <a:off x="5673688" y="6023788"/>
            <a:ext cx="654000" cy="654000"/>
          </a:xfrm>
          <a:prstGeom prst="ellipse">
            <a:avLst/>
          </a:prstGeom>
          <a:solidFill>
            <a:srgbClr val="FFDDD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a:solidFill>
                  <a:srgbClr val="E29578"/>
                </a:solidFill>
                <a:latin typeface="Montserrat"/>
                <a:ea typeface="Montserrat"/>
                <a:cs typeface="Montserrat"/>
                <a:sym typeface="Montserrat"/>
              </a:rPr>
              <a:t>03</a:t>
            </a:r>
            <a:endParaRPr>
              <a:solidFill>
                <a:srgbClr val="E29578"/>
              </a:solidFill>
            </a:endParaRPr>
          </a:p>
        </p:txBody>
      </p:sp>
      <p:sp>
        <p:nvSpPr>
          <p:cNvPr id="1241" name="Google Shape;1241;p36"/>
          <p:cNvSpPr/>
          <p:nvPr/>
        </p:nvSpPr>
        <p:spPr>
          <a:xfrm>
            <a:off x="3088625" y="6131163"/>
            <a:ext cx="654000" cy="654000"/>
          </a:xfrm>
          <a:prstGeom prst="ellipse">
            <a:avLst/>
          </a:prstGeom>
          <a:solidFill>
            <a:srgbClr val="FFDDD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a:solidFill>
                  <a:srgbClr val="E29578"/>
                </a:solidFill>
                <a:latin typeface="Montserrat"/>
                <a:ea typeface="Montserrat"/>
                <a:cs typeface="Montserrat"/>
                <a:sym typeface="Montserrat"/>
              </a:rPr>
              <a:t>02</a:t>
            </a:r>
            <a:endParaRPr>
              <a:solidFill>
                <a:srgbClr val="E29578"/>
              </a:solidFill>
            </a:endParaRPr>
          </a:p>
        </p:txBody>
      </p:sp>
      <p:sp>
        <p:nvSpPr>
          <p:cNvPr id="1242" name="Google Shape;1242;p36"/>
          <p:cNvSpPr/>
          <p:nvPr/>
        </p:nvSpPr>
        <p:spPr>
          <a:xfrm>
            <a:off x="688213" y="6062088"/>
            <a:ext cx="654000" cy="654000"/>
          </a:xfrm>
          <a:prstGeom prst="ellipse">
            <a:avLst/>
          </a:prstGeom>
          <a:solidFill>
            <a:srgbClr val="FFDDD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a:solidFill>
                  <a:srgbClr val="E29578"/>
                </a:solidFill>
                <a:latin typeface="Montserrat"/>
                <a:ea typeface="Montserrat"/>
                <a:cs typeface="Montserrat"/>
                <a:sym typeface="Montserrat"/>
              </a:rPr>
              <a:t>01</a:t>
            </a:r>
            <a:endParaRPr b="1">
              <a:solidFill>
                <a:srgbClr val="E29578"/>
              </a:solidFill>
              <a:latin typeface="Montserrat"/>
              <a:ea typeface="Montserrat"/>
              <a:cs typeface="Montserrat"/>
              <a:sym typeface="Montserrat"/>
            </a:endParaRPr>
          </a:p>
        </p:txBody>
      </p:sp>
      <p:sp>
        <p:nvSpPr>
          <p:cNvPr id="1243" name="Google Shape;1243;p36"/>
          <p:cNvSpPr/>
          <p:nvPr/>
        </p:nvSpPr>
        <p:spPr>
          <a:xfrm>
            <a:off x="2204098" y="6303113"/>
            <a:ext cx="79940" cy="178431"/>
          </a:xfrm>
          <a:custGeom>
            <a:rect b="b" l="l" r="r" t="t"/>
            <a:pathLst>
              <a:path extrusionOk="0" fill="none" h="3203" w="1435">
                <a:moveTo>
                  <a:pt x="0" y="0"/>
                </a:moveTo>
                <a:lnTo>
                  <a:pt x="1434" y="1768"/>
                </a:lnTo>
                <a:lnTo>
                  <a:pt x="0" y="3202"/>
                </a:lnTo>
              </a:path>
            </a:pathLst>
          </a:custGeom>
          <a:noFill/>
          <a:ln cap="flat" cmpd="sng" w="6675">
            <a:solidFill>
              <a:srgbClr val="006D77"/>
            </a:solidFill>
            <a:prstDash val="solid"/>
            <a:miter lim="33357"/>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E29578"/>
              </a:solidFill>
            </a:endParaRPr>
          </a:p>
        </p:txBody>
      </p:sp>
      <p:sp>
        <p:nvSpPr>
          <p:cNvPr id="1244" name="Google Shape;1244;p36"/>
          <p:cNvSpPr/>
          <p:nvPr/>
        </p:nvSpPr>
        <p:spPr>
          <a:xfrm>
            <a:off x="4562658" y="6263988"/>
            <a:ext cx="81834" cy="178431"/>
          </a:xfrm>
          <a:custGeom>
            <a:rect b="b" l="l" r="r" t="t"/>
            <a:pathLst>
              <a:path extrusionOk="0" fill="none" h="3203" w="1469">
                <a:moveTo>
                  <a:pt x="1" y="0"/>
                </a:moveTo>
                <a:lnTo>
                  <a:pt x="1469" y="1768"/>
                </a:lnTo>
                <a:lnTo>
                  <a:pt x="1" y="3202"/>
                </a:lnTo>
              </a:path>
            </a:pathLst>
          </a:custGeom>
          <a:noFill/>
          <a:ln cap="flat" cmpd="sng" w="6675">
            <a:solidFill>
              <a:srgbClr val="006D77"/>
            </a:solidFill>
            <a:prstDash val="solid"/>
            <a:miter lim="33357"/>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E29578"/>
              </a:solidFill>
            </a:endParaRPr>
          </a:p>
        </p:txBody>
      </p:sp>
      <p:sp>
        <p:nvSpPr>
          <p:cNvPr id="1245" name="Google Shape;1245;p36"/>
          <p:cNvSpPr txBox="1"/>
          <p:nvPr/>
        </p:nvSpPr>
        <p:spPr>
          <a:xfrm>
            <a:off x="74475" y="7154025"/>
            <a:ext cx="2129700" cy="1658100"/>
          </a:xfrm>
          <a:prstGeom prst="rect">
            <a:avLst/>
          </a:prstGeom>
          <a:noFill/>
          <a:ln>
            <a:noFill/>
          </a:ln>
        </p:spPr>
        <p:txBody>
          <a:bodyPr anchorCtr="0" anchor="t" bIns="91425" lIns="0" spcFirstLastPara="1" rIns="0" wrap="square" tIns="91425">
            <a:noAutofit/>
          </a:bodyPr>
          <a:lstStyle/>
          <a:p>
            <a:pPr indent="-298450" lvl="0" marL="457200" rtl="0" algn="l">
              <a:spcBef>
                <a:spcPts val="0"/>
              </a:spcBef>
              <a:spcAft>
                <a:spcPts val="0"/>
              </a:spcAft>
              <a:buClr>
                <a:srgbClr val="1C4588"/>
              </a:buClr>
              <a:buSzPts val="1100"/>
              <a:buFont typeface="Mada"/>
              <a:buChar char="●"/>
            </a:pPr>
            <a:r>
              <a:rPr b="1" lang="en-GB" sz="1100">
                <a:solidFill>
                  <a:srgbClr val="1C4588"/>
                </a:solidFill>
                <a:latin typeface="Mada"/>
                <a:ea typeface="Mada"/>
                <a:cs typeface="Mada"/>
                <a:sym typeface="Mada"/>
              </a:rPr>
              <a:t>Used to approximate burn size.</a:t>
            </a:r>
            <a:endParaRPr b="1" sz="1100">
              <a:solidFill>
                <a:srgbClr val="1C4588"/>
              </a:solidFill>
              <a:latin typeface="Mada"/>
              <a:ea typeface="Mada"/>
              <a:cs typeface="Mada"/>
              <a:sym typeface="Mada"/>
            </a:endParaRPr>
          </a:p>
          <a:p>
            <a:pPr indent="-298450" lvl="0" marL="457200" rtl="0" algn="l">
              <a:spcBef>
                <a:spcPts val="0"/>
              </a:spcBef>
              <a:spcAft>
                <a:spcPts val="0"/>
              </a:spcAft>
              <a:buClr>
                <a:srgbClr val="1C4588"/>
              </a:buClr>
              <a:buSzPts val="1100"/>
              <a:buFont typeface="Mada"/>
              <a:buChar char="●"/>
            </a:pPr>
            <a:r>
              <a:rPr b="1" lang="en-GB" sz="1100">
                <a:solidFill>
                  <a:srgbClr val="1C4588"/>
                </a:solidFill>
                <a:latin typeface="Mada"/>
                <a:ea typeface="Mada"/>
                <a:cs typeface="Mada"/>
                <a:sym typeface="Mada"/>
              </a:rPr>
              <a:t>Divides the body into areas that each represent approximately 9% of the total body surface area (TBSA) of an adult</a:t>
            </a:r>
            <a:endParaRPr b="1" sz="1100">
              <a:solidFill>
                <a:srgbClr val="1C4588"/>
              </a:solidFill>
              <a:latin typeface="Mada"/>
              <a:ea typeface="Mada"/>
              <a:cs typeface="Mada"/>
              <a:sym typeface="Mada"/>
            </a:endParaRPr>
          </a:p>
          <a:p>
            <a:pPr indent="0" lvl="0" marL="0" rtl="0" algn="l">
              <a:spcBef>
                <a:spcPts val="0"/>
              </a:spcBef>
              <a:spcAft>
                <a:spcPts val="0"/>
              </a:spcAft>
              <a:buNone/>
            </a:pPr>
            <a:r>
              <a:t/>
            </a:r>
            <a:endParaRPr b="1" sz="1100">
              <a:solidFill>
                <a:srgbClr val="1C4588"/>
              </a:solidFill>
              <a:latin typeface="Mada"/>
              <a:ea typeface="Mada"/>
              <a:cs typeface="Mada"/>
              <a:sym typeface="Mada"/>
            </a:endParaRPr>
          </a:p>
          <a:p>
            <a:pPr indent="-298450" lvl="0" marL="457200" rtl="0" algn="l">
              <a:spcBef>
                <a:spcPts val="0"/>
              </a:spcBef>
              <a:spcAft>
                <a:spcPts val="0"/>
              </a:spcAft>
              <a:buClr>
                <a:srgbClr val="1C4588"/>
              </a:buClr>
              <a:buSzPts val="1100"/>
              <a:buFont typeface="Mada"/>
              <a:buChar char="●"/>
            </a:pPr>
            <a:r>
              <a:rPr b="1" lang="en-GB" sz="1100">
                <a:solidFill>
                  <a:srgbClr val="1C4588"/>
                </a:solidFill>
                <a:latin typeface="Mada"/>
                <a:ea typeface="Mada"/>
                <a:cs typeface="Mada"/>
                <a:sym typeface="Mada"/>
              </a:rPr>
              <a:t>less useful in children because of the relatively large head size (and the relatively small limbs.</a:t>
            </a:r>
            <a:endParaRPr b="1" sz="1100">
              <a:solidFill>
                <a:srgbClr val="1C4588"/>
              </a:solidFill>
              <a:latin typeface="Mada"/>
              <a:ea typeface="Mada"/>
              <a:cs typeface="Mada"/>
              <a:sym typeface="Mada"/>
            </a:endParaRPr>
          </a:p>
          <a:p>
            <a:pPr indent="0" lvl="0" marL="457200" rtl="0" algn="l">
              <a:spcBef>
                <a:spcPts val="0"/>
              </a:spcBef>
              <a:spcAft>
                <a:spcPts val="0"/>
              </a:spcAft>
              <a:buNone/>
            </a:pPr>
            <a:r>
              <a:t/>
            </a:r>
            <a:endParaRPr b="1" sz="1100">
              <a:solidFill>
                <a:srgbClr val="1C4588"/>
              </a:solidFill>
              <a:latin typeface="Mada"/>
              <a:ea typeface="Mada"/>
              <a:cs typeface="Mada"/>
              <a:sym typeface="Mada"/>
            </a:endParaRPr>
          </a:p>
          <a:p>
            <a:pPr indent="-298450" lvl="0" marL="457200" rtl="0" algn="l">
              <a:spcBef>
                <a:spcPts val="0"/>
              </a:spcBef>
              <a:spcAft>
                <a:spcPts val="0"/>
              </a:spcAft>
              <a:buClr>
                <a:srgbClr val="6AA84F"/>
              </a:buClr>
              <a:buSzPts val="1100"/>
              <a:buFont typeface="Mada"/>
              <a:buChar char="●"/>
            </a:pPr>
            <a:r>
              <a:rPr b="1" lang="en-GB" sz="1100">
                <a:solidFill>
                  <a:srgbClr val="6AA84F"/>
                </a:solidFill>
                <a:highlight>
                  <a:srgbClr val="FFFFFF"/>
                </a:highlight>
                <a:latin typeface="Mada"/>
                <a:ea typeface="Mada"/>
                <a:cs typeface="Mada"/>
                <a:sym typeface="Mada"/>
              </a:rPr>
              <a:t>Palm without fingers = 1% </a:t>
            </a:r>
            <a:endParaRPr b="1" sz="1100">
              <a:solidFill>
                <a:srgbClr val="6AA84F"/>
              </a:solidFill>
              <a:highlight>
                <a:srgbClr val="FFFFFF"/>
              </a:highlight>
              <a:latin typeface="Mada"/>
              <a:ea typeface="Mada"/>
              <a:cs typeface="Mada"/>
              <a:sym typeface="Mada"/>
            </a:endParaRPr>
          </a:p>
          <a:p>
            <a:pPr indent="-298450" lvl="0" marL="457200" rtl="0" algn="l">
              <a:spcBef>
                <a:spcPts val="0"/>
              </a:spcBef>
              <a:spcAft>
                <a:spcPts val="0"/>
              </a:spcAft>
              <a:buClr>
                <a:srgbClr val="6AA84F"/>
              </a:buClr>
              <a:buSzPts val="1100"/>
              <a:buFont typeface="Mada"/>
              <a:buChar char="●"/>
            </a:pPr>
            <a:r>
              <a:rPr b="1" lang="en-GB" sz="1100">
                <a:solidFill>
                  <a:srgbClr val="6AA84F"/>
                </a:solidFill>
                <a:highlight>
                  <a:srgbClr val="FFFFFF"/>
                </a:highlight>
                <a:latin typeface="Mada"/>
                <a:ea typeface="Mada"/>
                <a:cs typeface="Mada"/>
                <a:sym typeface="Mada"/>
              </a:rPr>
              <a:t>Head in kids = 18%           (9% in adults)</a:t>
            </a:r>
            <a:endParaRPr b="1" sz="1100">
              <a:solidFill>
                <a:srgbClr val="6AA84F"/>
              </a:solidFill>
              <a:highlight>
                <a:srgbClr val="FFFFFF"/>
              </a:highlight>
              <a:latin typeface="Mada"/>
              <a:ea typeface="Mada"/>
              <a:cs typeface="Mada"/>
              <a:sym typeface="Mada"/>
            </a:endParaRPr>
          </a:p>
          <a:p>
            <a:pPr indent="-298450" lvl="0" marL="457200" rtl="0" algn="l">
              <a:spcBef>
                <a:spcPts val="0"/>
              </a:spcBef>
              <a:spcAft>
                <a:spcPts val="0"/>
              </a:spcAft>
              <a:buClr>
                <a:srgbClr val="6AA84F"/>
              </a:buClr>
              <a:buSzPts val="1100"/>
              <a:buFont typeface="Mada"/>
              <a:buChar char="●"/>
            </a:pPr>
            <a:r>
              <a:rPr b="1" lang="en-GB" sz="1100">
                <a:solidFill>
                  <a:srgbClr val="6AA84F"/>
                </a:solidFill>
                <a:highlight>
                  <a:srgbClr val="FFFFFF"/>
                </a:highlight>
                <a:latin typeface="Mada"/>
                <a:ea typeface="Mada"/>
                <a:cs typeface="Mada"/>
                <a:sym typeface="Mada"/>
              </a:rPr>
              <a:t>Single leg in kids = 9%       (18% in adults)</a:t>
            </a:r>
            <a:endParaRPr b="1" sz="1100">
              <a:solidFill>
                <a:srgbClr val="6AA84F"/>
              </a:solidFill>
              <a:latin typeface="Mada"/>
              <a:ea typeface="Mada"/>
              <a:cs typeface="Mada"/>
              <a:sym typeface="Mada"/>
            </a:endParaRPr>
          </a:p>
        </p:txBody>
      </p:sp>
      <p:sp>
        <p:nvSpPr>
          <p:cNvPr id="1246" name="Google Shape;1246;p36"/>
          <p:cNvSpPr txBox="1"/>
          <p:nvPr/>
        </p:nvSpPr>
        <p:spPr>
          <a:xfrm>
            <a:off x="4811650" y="7208025"/>
            <a:ext cx="2702100" cy="1550100"/>
          </a:xfrm>
          <a:prstGeom prst="rect">
            <a:avLst/>
          </a:prstGeom>
          <a:noFill/>
          <a:ln>
            <a:noFill/>
          </a:ln>
        </p:spPr>
        <p:txBody>
          <a:bodyPr anchorCtr="0" anchor="t" bIns="91425" lIns="0" spcFirstLastPara="1" rIns="0" wrap="square" tIns="91425">
            <a:noAutofit/>
          </a:bodyPr>
          <a:lstStyle/>
          <a:p>
            <a:pPr indent="-298450" lvl="0" marL="457200" rtl="0" algn="l">
              <a:spcBef>
                <a:spcPts val="0"/>
              </a:spcBef>
              <a:spcAft>
                <a:spcPts val="0"/>
              </a:spcAft>
              <a:buClr>
                <a:srgbClr val="FF0000"/>
              </a:buClr>
              <a:buSzPts val="1100"/>
              <a:buFont typeface="Mada"/>
              <a:buChar char="●"/>
            </a:pPr>
            <a:r>
              <a:rPr b="1" lang="en-GB" sz="1100">
                <a:solidFill>
                  <a:srgbClr val="FF0000"/>
                </a:solidFill>
                <a:latin typeface="Mada"/>
                <a:ea typeface="Mada"/>
                <a:cs typeface="Mada"/>
                <a:sym typeface="Mada"/>
              </a:rPr>
              <a:t>Fluid volume of crystalloid administration during the first 24 hours of admission</a:t>
            </a:r>
            <a:endParaRPr b="1" sz="1100">
              <a:solidFill>
                <a:srgbClr val="FF0000"/>
              </a:solidFill>
              <a:latin typeface="Mada"/>
              <a:ea typeface="Mada"/>
              <a:cs typeface="Mada"/>
              <a:sym typeface="Mada"/>
            </a:endParaRPr>
          </a:p>
          <a:p>
            <a:pPr indent="-298450" lvl="0" marL="457200" rtl="0" algn="l">
              <a:spcBef>
                <a:spcPts val="0"/>
              </a:spcBef>
              <a:spcAft>
                <a:spcPts val="0"/>
              </a:spcAft>
              <a:buClr>
                <a:srgbClr val="FF0000"/>
              </a:buClr>
              <a:buSzPts val="1100"/>
              <a:buFont typeface="Mada"/>
              <a:buChar char="●"/>
            </a:pPr>
            <a:r>
              <a:rPr b="1" lang="en-GB" sz="1100">
                <a:solidFill>
                  <a:srgbClr val="FF0000"/>
                </a:solidFill>
                <a:latin typeface="Mada"/>
                <a:ea typeface="Mada"/>
                <a:cs typeface="Mada"/>
                <a:sym typeface="Mada"/>
              </a:rPr>
              <a:t>Volume of </a:t>
            </a:r>
            <a:r>
              <a:rPr b="1" lang="en-GB" sz="1100">
                <a:solidFill>
                  <a:srgbClr val="FF0000"/>
                </a:solidFill>
                <a:highlight>
                  <a:srgbClr val="FFFFFF"/>
                </a:highlight>
                <a:latin typeface="Mada"/>
                <a:ea typeface="Mada"/>
                <a:cs typeface="Mada"/>
                <a:sym typeface="Mada"/>
              </a:rPr>
              <a:t>lactated Ringer's</a:t>
            </a:r>
            <a:endParaRPr b="1" sz="1100">
              <a:solidFill>
                <a:srgbClr val="FF0000"/>
              </a:solidFill>
              <a:highlight>
                <a:srgbClr val="FFFFFF"/>
              </a:highlight>
              <a:latin typeface="Mada"/>
              <a:ea typeface="Mada"/>
              <a:cs typeface="Mada"/>
              <a:sym typeface="Mada"/>
            </a:endParaRPr>
          </a:p>
          <a:p>
            <a:pPr indent="0" lvl="0" marL="457200" rtl="0" algn="l">
              <a:spcBef>
                <a:spcPts val="0"/>
              </a:spcBef>
              <a:spcAft>
                <a:spcPts val="0"/>
              </a:spcAft>
              <a:buNone/>
            </a:pPr>
            <a:r>
              <a:rPr b="1" lang="en-GB" sz="1100">
                <a:solidFill>
                  <a:srgbClr val="FF0000"/>
                </a:solidFill>
                <a:latin typeface="Mada"/>
                <a:ea typeface="Mada"/>
                <a:cs typeface="Mada"/>
                <a:sym typeface="Mada"/>
              </a:rPr>
              <a:t>= 4 mL × weight (kg) × TBSA% </a:t>
            </a:r>
            <a:endParaRPr b="1" sz="1100">
              <a:solidFill>
                <a:srgbClr val="FF0000"/>
              </a:solidFill>
              <a:latin typeface="Mada"/>
              <a:ea typeface="Mada"/>
              <a:cs typeface="Mada"/>
              <a:sym typeface="Mada"/>
            </a:endParaRPr>
          </a:p>
          <a:p>
            <a:pPr indent="-298450" lvl="0" marL="457200" rtl="0" algn="l">
              <a:spcBef>
                <a:spcPts val="0"/>
              </a:spcBef>
              <a:spcAft>
                <a:spcPts val="0"/>
              </a:spcAft>
              <a:buClr>
                <a:srgbClr val="999999"/>
              </a:buClr>
              <a:buSzPts val="1100"/>
              <a:buFont typeface="Mada"/>
              <a:buChar char="●"/>
            </a:pPr>
            <a:r>
              <a:rPr b="1" lang="en-GB" sz="1100">
                <a:solidFill>
                  <a:srgbClr val="999999"/>
                </a:solidFill>
                <a:latin typeface="Mada"/>
                <a:ea typeface="Mada"/>
                <a:cs typeface="Mada"/>
                <a:sym typeface="Mada"/>
              </a:rPr>
              <a:t>50% given in the first 8 hours</a:t>
            </a:r>
            <a:endParaRPr b="1" sz="1100">
              <a:solidFill>
                <a:srgbClr val="999999"/>
              </a:solidFill>
              <a:latin typeface="Mada"/>
              <a:ea typeface="Mada"/>
              <a:cs typeface="Mada"/>
              <a:sym typeface="Mada"/>
            </a:endParaRPr>
          </a:p>
          <a:p>
            <a:pPr indent="-298450" lvl="0" marL="457200" rtl="0" algn="l">
              <a:spcBef>
                <a:spcPts val="0"/>
              </a:spcBef>
              <a:spcAft>
                <a:spcPts val="0"/>
              </a:spcAft>
              <a:buClr>
                <a:srgbClr val="999999"/>
              </a:buClr>
              <a:buSzPts val="1100"/>
              <a:buFont typeface="Mada"/>
              <a:buChar char="●"/>
            </a:pPr>
            <a:r>
              <a:rPr b="1" lang="en-GB" sz="1100">
                <a:solidFill>
                  <a:srgbClr val="999999"/>
                </a:solidFill>
                <a:latin typeface="Mada"/>
                <a:ea typeface="Mada"/>
                <a:cs typeface="Mada"/>
                <a:sym typeface="Mada"/>
              </a:rPr>
              <a:t>50% given in the next 16 hours</a:t>
            </a:r>
            <a:endParaRPr b="1" sz="1100">
              <a:solidFill>
                <a:srgbClr val="999999"/>
              </a:solidFill>
              <a:latin typeface="Mada"/>
              <a:ea typeface="Mada"/>
              <a:cs typeface="Mada"/>
              <a:sym typeface="Mada"/>
            </a:endParaRPr>
          </a:p>
          <a:p>
            <a:pPr indent="-298450" lvl="0" marL="457200" rtl="0" algn="l">
              <a:spcBef>
                <a:spcPts val="0"/>
              </a:spcBef>
              <a:spcAft>
                <a:spcPts val="0"/>
              </a:spcAft>
              <a:buClr>
                <a:srgbClr val="999999"/>
              </a:buClr>
              <a:buSzPts val="1100"/>
              <a:buFont typeface="Mada"/>
              <a:buChar char="●"/>
            </a:pPr>
            <a:r>
              <a:rPr b="1" lang="en-GB" sz="1100">
                <a:solidFill>
                  <a:srgbClr val="999999"/>
                </a:solidFill>
                <a:latin typeface="Mada"/>
                <a:ea typeface="Mada"/>
                <a:cs typeface="Mada"/>
                <a:sym typeface="Mada"/>
              </a:rPr>
              <a:t>Crystalloid is preferred because of the tendency to hyponatremia after the injury</a:t>
            </a:r>
            <a:endParaRPr b="1" sz="1100">
              <a:solidFill>
                <a:srgbClr val="999999"/>
              </a:solidFill>
              <a:latin typeface="Mada"/>
              <a:ea typeface="Mada"/>
              <a:cs typeface="Mada"/>
              <a:sym typeface="Mada"/>
            </a:endParaRPr>
          </a:p>
          <a:p>
            <a:pPr indent="-304800" lvl="0" marL="457200" rtl="0" algn="l">
              <a:lnSpc>
                <a:spcPct val="115000"/>
              </a:lnSpc>
              <a:spcBef>
                <a:spcPts val="0"/>
              </a:spcBef>
              <a:spcAft>
                <a:spcPts val="0"/>
              </a:spcAft>
              <a:buClr>
                <a:srgbClr val="6AA84F"/>
              </a:buClr>
              <a:buSzPts val="1200"/>
              <a:buFont typeface="Mada"/>
              <a:buChar char="●"/>
            </a:pPr>
            <a:r>
              <a:rPr lang="en-GB" sz="1200">
                <a:solidFill>
                  <a:srgbClr val="6AA84F"/>
                </a:solidFill>
                <a:latin typeface="Mada"/>
                <a:ea typeface="Mada"/>
                <a:cs typeface="Mada"/>
                <a:sym typeface="Mada"/>
              </a:rPr>
              <a:t>Parkland's Formula only for more than 20 TBSA</a:t>
            </a:r>
            <a:endParaRPr sz="1200">
              <a:solidFill>
                <a:srgbClr val="6AA84F"/>
              </a:solidFill>
              <a:latin typeface="Mada"/>
              <a:ea typeface="Mada"/>
              <a:cs typeface="Mada"/>
              <a:sym typeface="Mada"/>
            </a:endParaRPr>
          </a:p>
          <a:p>
            <a:pPr indent="-304800" lvl="0" marL="457200" rtl="0" algn="l">
              <a:lnSpc>
                <a:spcPct val="115000"/>
              </a:lnSpc>
              <a:spcBef>
                <a:spcPts val="0"/>
              </a:spcBef>
              <a:spcAft>
                <a:spcPts val="0"/>
              </a:spcAft>
              <a:buClr>
                <a:srgbClr val="6AA84F"/>
              </a:buClr>
              <a:buSzPts val="1200"/>
              <a:buFont typeface="Mada"/>
              <a:buChar char="●"/>
            </a:pPr>
            <a:r>
              <a:rPr lang="en-GB" sz="1200">
                <a:solidFill>
                  <a:srgbClr val="6AA84F"/>
                </a:solidFill>
                <a:latin typeface="Mada"/>
                <a:ea typeface="Mada"/>
                <a:cs typeface="Mada"/>
                <a:sym typeface="Mada"/>
              </a:rPr>
              <a:t>Not used in the case of first degree burns </a:t>
            </a:r>
            <a:endParaRPr sz="1200">
              <a:solidFill>
                <a:srgbClr val="6AA84F"/>
              </a:solidFill>
              <a:latin typeface="Mada"/>
              <a:ea typeface="Mada"/>
              <a:cs typeface="Mada"/>
              <a:sym typeface="Mada"/>
            </a:endParaRPr>
          </a:p>
          <a:p>
            <a:pPr indent="0" lvl="0" marL="0" rtl="0" algn="l">
              <a:spcBef>
                <a:spcPts val="0"/>
              </a:spcBef>
              <a:spcAft>
                <a:spcPts val="0"/>
              </a:spcAft>
              <a:buNone/>
            </a:pPr>
            <a:r>
              <a:t/>
            </a:r>
            <a:endParaRPr b="1" sz="1100">
              <a:solidFill>
                <a:srgbClr val="999999"/>
              </a:solidFill>
              <a:latin typeface="Mada"/>
              <a:ea typeface="Mada"/>
              <a:cs typeface="Mada"/>
              <a:sym typeface="Mada"/>
            </a:endParaRPr>
          </a:p>
        </p:txBody>
      </p:sp>
      <p:sp>
        <p:nvSpPr>
          <p:cNvPr id="1247" name="Google Shape;1247;p36"/>
          <p:cNvSpPr txBox="1"/>
          <p:nvPr/>
        </p:nvSpPr>
        <p:spPr>
          <a:xfrm>
            <a:off x="2195075" y="7068500"/>
            <a:ext cx="2481900" cy="1550100"/>
          </a:xfrm>
          <a:prstGeom prst="rect">
            <a:avLst/>
          </a:prstGeom>
          <a:noFill/>
          <a:ln>
            <a:noFill/>
          </a:ln>
        </p:spPr>
        <p:txBody>
          <a:bodyPr anchorCtr="0" anchor="t" bIns="91425" lIns="0" spcFirstLastPara="1" rIns="0" wrap="square" tIns="91425">
            <a:noAutofit/>
          </a:bodyPr>
          <a:lstStyle/>
          <a:p>
            <a:pPr indent="0" lvl="0" marL="457200" rtl="0" algn="ctr">
              <a:spcBef>
                <a:spcPts val="0"/>
              </a:spcBef>
              <a:spcAft>
                <a:spcPts val="0"/>
              </a:spcAft>
              <a:buNone/>
            </a:pPr>
            <a:r>
              <a:t/>
            </a:r>
            <a:endParaRPr b="1" sz="1100">
              <a:solidFill>
                <a:srgbClr val="1C4588"/>
              </a:solidFill>
              <a:latin typeface="Mada"/>
              <a:ea typeface="Mada"/>
              <a:cs typeface="Mada"/>
              <a:sym typeface="Mada"/>
            </a:endParaRPr>
          </a:p>
          <a:p>
            <a:pPr indent="0" lvl="0" marL="0" rtl="0" algn="ctr">
              <a:spcBef>
                <a:spcPts val="0"/>
              </a:spcBef>
              <a:spcAft>
                <a:spcPts val="0"/>
              </a:spcAft>
              <a:buNone/>
            </a:pPr>
            <a:r>
              <a:rPr b="1" lang="en-GB" sz="1100">
                <a:solidFill>
                  <a:srgbClr val="1C4588"/>
                </a:solidFill>
                <a:latin typeface="Mada"/>
                <a:ea typeface="Mada"/>
                <a:cs typeface="Mada"/>
                <a:sym typeface="Mada"/>
              </a:rPr>
              <a:t>Mortality =</a:t>
            </a:r>
            <a:endParaRPr b="1" sz="1100">
              <a:solidFill>
                <a:srgbClr val="1C4588"/>
              </a:solidFill>
              <a:latin typeface="Mada"/>
              <a:ea typeface="Mada"/>
              <a:cs typeface="Mada"/>
              <a:sym typeface="Mada"/>
            </a:endParaRPr>
          </a:p>
          <a:p>
            <a:pPr indent="0" lvl="0" marL="0" rtl="0" algn="ctr">
              <a:spcBef>
                <a:spcPts val="0"/>
              </a:spcBef>
              <a:spcAft>
                <a:spcPts val="0"/>
              </a:spcAft>
              <a:buClr>
                <a:schemeClr val="dk1"/>
              </a:buClr>
              <a:buSzPts val="1100"/>
              <a:buFont typeface="Arial"/>
              <a:buNone/>
            </a:pPr>
            <a:r>
              <a:rPr b="1" lang="en-GB" sz="1100">
                <a:solidFill>
                  <a:srgbClr val="1C4588"/>
                </a:solidFill>
                <a:latin typeface="Mada"/>
                <a:ea typeface="Mada"/>
                <a:cs typeface="Mada"/>
                <a:sym typeface="Mada"/>
              </a:rPr>
              <a:t> (body surface area % + age )/100</a:t>
            </a:r>
            <a:endParaRPr b="1" sz="1100">
              <a:solidFill>
                <a:srgbClr val="1C4588"/>
              </a:solidFill>
              <a:latin typeface="Mada"/>
              <a:ea typeface="Mada"/>
              <a:cs typeface="Mada"/>
              <a:sym typeface="Mada"/>
            </a:endParaRPr>
          </a:p>
        </p:txBody>
      </p:sp>
      <p:sp>
        <p:nvSpPr>
          <p:cNvPr id="1248" name="Google Shape;1248;p36"/>
          <p:cNvSpPr txBox="1"/>
          <p:nvPr/>
        </p:nvSpPr>
        <p:spPr>
          <a:xfrm>
            <a:off x="435463" y="6893169"/>
            <a:ext cx="1159500" cy="230700"/>
          </a:xfrm>
          <a:prstGeom prst="rect">
            <a:avLst/>
          </a:prstGeom>
          <a:solidFill>
            <a:srgbClr val="EDF9F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200">
                <a:solidFill>
                  <a:srgbClr val="006D77"/>
                </a:solidFill>
                <a:latin typeface="Mada"/>
                <a:ea typeface="Mada"/>
                <a:cs typeface="Mada"/>
                <a:sym typeface="Mada"/>
              </a:rPr>
              <a:t>Rule of nines</a:t>
            </a:r>
            <a:endParaRPr b="1" sz="1200">
              <a:solidFill>
                <a:srgbClr val="006D77"/>
              </a:solidFill>
              <a:latin typeface="Mada"/>
              <a:ea typeface="Mada"/>
              <a:cs typeface="Mada"/>
              <a:sym typeface="Mada"/>
            </a:endParaRPr>
          </a:p>
        </p:txBody>
      </p:sp>
      <p:sp>
        <p:nvSpPr>
          <p:cNvPr id="1249" name="Google Shape;1249;p36"/>
          <p:cNvSpPr txBox="1"/>
          <p:nvPr/>
        </p:nvSpPr>
        <p:spPr>
          <a:xfrm>
            <a:off x="5328288" y="6854875"/>
            <a:ext cx="1480800" cy="230700"/>
          </a:xfrm>
          <a:prstGeom prst="rect">
            <a:avLst/>
          </a:prstGeom>
          <a:solidFill>
            <a:srgbClr val="EDF9F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200">
                <a:solidFill>
                  <a:srgbClr val="006D77"/>
                </a:solidFill>
                <a:latin typeface="Mada"/>
                <a:ea typeface="Mada"/>
                <a:cs typeface="Mada"/>
                <a:sym typeface="Mada"/>
              </a:rPr>
              <a:t>Parkland formula</a:t>
            </a:r>
            <a:endParaRPr b="1" sz="1200">
              <a:solidFill>
                <a:srgbClr val="006D77"/>
              </a:solidFill>
              <a:latin typeface="Mada"/>
              <a:ea typeface="Mada"/>
              <a:cs typeface="Mada"/>
              <a:sym typeface="Mada"/>
            </a:endParaRPr>
          </a:p>
        </p:txBody>
      </p:sp>
      <p:sp>
        <p:nvSpPr>
          <p:cNvPr id="1250" name="Google Shape;1250;p36"/>
          <p:cNvSpPr txBox="1"/>
          <p:nvPr/>
        </p:nvSpPr>
        <p:spPr>
          <a:xfrm>
            <a:off x="2835875" y="6962244"/>
            <a:ext cx="1159500" cy="230700"/>
          </a:xfrm>
          <a:prstGeom prst="rect">
            <a:avLst/>
          </a:prstGeom>
          <a:solidFill>
            <a:srgbClr val="EDF9F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200">
                <a:solidFill>
                  <a:srgbClr val="006D77"/>
                </a:solidFill>
                <a:latin typeface="Mada"/>
                <a:ea typeface="Mada"/>
                <a:cs typeface="Mada"/>
                <a:sym typeface="Mada"/>
              </a:rPr>
              <a:t>Mortality</a:t>
            </a:r>
            <a:endParaRPr b="1" sz="1200">
              <a:solidFill>
                <a:srgbClr val="006D77"/>
              </a:solidFill>
              <a:latin typeface="Mada"/>
              <a:ea typeface="Mada"/>
              <a:cs typeface="Mada"/>
              <a:sym typeface="Mada"/>
            </a:endParaRPr>
          </a:p>
        </p:txBody>
      </p:sp>
      <p:pic>
        <p:nvPicPr>
          <p:cNvPr id="1251" name="Google Shape;1251;p36"/>
          <p:cNvPicPr preferRelativeResize="0"/>
          <p:nvPr/>
        </p:nvPicPr>
        <p:blipFill>
          <a:blip r:embed="rId3">
            <a:alphaModFix/>
          </a:blip>
          <a:stretch>
            <a:fillRect/>
          </a:stretch>
        </p:blipFill>
        <p:spPr>
          <a:xfrm>
            <a:off x="2568275" y="8381829"/>
            <a:ext cx="2304299" cy="2104821"/>
          </a:xfrm>
          <a:prstGeom prst="rect">
            <a:avLst/>
          </a:prstGeom>
          <a:noFill/>
          <a:ln>
            <a:noFill/>
          </a:ln>
        </p:spPr>
      </p:pic>
      <p:sp>
        <p:nvSpPr>
          <p:cNvPr id="1252" name="Google Shape;1252;p36"/>
          <p:cNvSpPr/>
          <p:nvPr/>
        </p:nvSpPr>
        <p:spPr>
          <a:xfrm>
            <a:off x="6880625" y="6854875"/>
            <a:ext cx="213300" cy="192300"/>
          </a:xfrm>
          <a:prstGeom prst="star5">
            <a:avLst>
              <a:gd fmla="val 19098" name="adj"/>
              <a:gd fmla="val 105146" name="hf"/>
              <a:gd fmla="val 110557" name="vf"/>
            </a:avLst>
          </a:prstGeom>
          <a:solidFill>
            <a:srgbClr val="F1C232"/>
          </a:solidFill>
          <a:ln cap="flat" cmpd="sng" w="9525">
            <a:solidFill>
              <a:srgbClr val="F1C23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3" name="Google Shape;1253;p36"/>
          <p:cNvSpPr/>
          <p:nvPr/>
        </p:nvSpPr>
        <p:spPr>
          <a:xfrm>
            <a:off x="1680700" y="6912375"/>
            <a:ext cx="213300" cy="192300"/>
          </a:xfrm>
          <a:prstGeom prst="star5">
            <a:avLst>
              <a:gd fmla="val 19098" name="adj"/>
              <a:gd fmla="val 105146" name="hf"/>
              <a:gd fmla="val 110557" name="vf"/>
            </a:avLst>
          </a:prstGeom>
          <a:solidFill>
            <a:srgbClr val="F1C232"/>
          </a:solidFill>
          <a:ln cap="flat" cmpd="sng" w="9525">
            <a:solidFill>
              <a:srgbClr val="F1C23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254" name="Google Shape;1254;p36"/>
          <p:cNvPicPr preferRelativeResize="0"/>
          <p:nvPr/>
        </p:nvPicPr>
        <p:blipFill>
          <a:blip r:embed="rId4">
            <a:alphaModFix/>
          </a:blip>
          <a:stretch>
            <a:fillRect/>
          </a:stretch>
        </p:blipFill>
        <p:spPr>
          <a:xfrm>
            <a:off x="6099774" y="4350978"/>
            <a:ext cx="1299975" cy="802750"/>
          </a:xfrm>
          <a:prstGeom prst="rect">
            <a:avLst/>
          </a:prstGeom>
          <a:noFill/>
          <a:ln cap="flat" cmpd="sng" w="9525">
            <a:solidFill>
              <a:srgbClr val="B7B7B7"/>
            </a:solidFill>
            <a:prstDash val="solid"/>
            <a:round/>
            <a:headEnd len="sm" w="sm" type="none"/>
            <a:tailEnd len="sm" w="sm" type="none"/>
          </a:ln>
        </p:spPr>
      </p:pic>
      <p:sp>
        <p:nvSpPr>
          <p:cNvPr id="1255" name="Google Shape;1255;p36"/>
          <p:cNvSpPr/>
          <p:nvPr/>
        </p:nvSpPr>
        <p:spPr>
          <a:xfrm>
            <a:off x="192400" y="4742675"/>
            <a:ext cx="213300" cy="192300"/>
          </a:xfrm>
          <a:prstGeom prst="star5">
            <a:avLst>
              <a:gd fmla="val 19098" name="adj"/>
              <a:gd fmla="val 105146" name="hf"/>
              <a:gd fmla="val 110557" name="vf"/>
            </a:avLst>
          </a:prstGeom>
          <a:solidFill>
            <a:srgbClr val="F1C232"/>
          </a:solidFill>
          <a:ln cap="flat" cmpd="sng" w="9525">
            <a:solidFill>
              <a:srgbClr val="F1C23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6" name="Google Shape;1256;p36"/>
          <p:cNvSpPr/>
          <p:nvPr/>
        </p:nvSpPr>
        <p:spPr>
          <a:xfrm rot="-5400000">
            <a:off x="664375" y="4531025"/>
            <a:ext cx="247400" cy="615600"/>
          </a:xfrm>
          <a:prstGeom prst="flowChartOffpageConnector">
            <a:avLst/>
          </a:prstGeom>
          <a:solidFill>
            <a:srgbClr val="FFDDD2"/>
          </a:solidFill>
          <a:ln cap="flat" cmpd="sng" w="9525">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7" name="Google Shape;1257;p36"/>
          <p:cNvSpPr txBox="1"/>
          <p:nvPr/>
        </p:nvSpPr>
        <p:spPr>
          <a:xfrm>
            <a:off x="526447" y="4625375"/>
            <a:ext cx="408000" cy="214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a:solidFill>
                  <a:srgbClr val="E29578"/>
                </a:solidFill>
                <a:latin typeface="Playfair Display"/>
                <a:ea typeface="Playfair Display"/>
                <a:cs typeface="Playfair Display"/>
                <a:sym typeface="Playfair Display"/>
              </a:rPr>
              <a:t>05</a:t>
            </a:r>
            <a:endParaRPr b="1">
              <a:solidFill>
                <a:srgbClr val="E29578"/>
              </a:solidFill>
              <a:latin typeface="Playfair Display"/>
              <a:ea typeface="Playfair Display"/>
              <a:cs typeface="Playfair Display"/>
              <a:sym typeface="Playfair Display"/>
            </a:endParaRPr>
          </a:p>
        </p:txBody>
      </p:sp>
      <p:sp>
        <p:nvSpPr>
          <p:cNvPr id="1258" name="Google Shape;1258;p36"/>
          <p:cNvSpPr txBox="1"/>
          <p:nvPr/>
        </p:nvSpPr>
        <p:spPr>
          <a:xfrm>
            <a:off x="1170450" y="4579575"/>
            <a:ext cx="4578600" cy="575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GB" sz="1200">
                <a:solidFill>
                  <a:srgbClr val="999999"/>
                </a:solidFill>
                <a:latin typeface="Mada"/>
                <a:ea typeface="Mada"/>
                <a:cs typeface="Mada"/>
                <a:sym typeface="Mada"/>
              </a:rPr>
              <a:t>Burns have 3 zones : 1-Zone of coagulations  2-Zone of stasis (the area of potential reversible cell damage) 3-Zone of hyperemia.</a:t>
            </a:r>
            <a:endParaRPr sz="1200">
              <a:solidFill>
                <a:srgbClr val="1C4588"/>
              </a:solidFill>
              <a:latin typeface="Mada"/>
              <a:ea typeface="Mada"/>
              <a:cs typeface="Mada"/>
              <a:sym typeface="Mada"/>
            </a:endParaRPr>
          </a:p>
        </p:txBody>
      </p:sp>
      <p:sp>
        <p:nvSpPr>
          <p:cNvPr id="1259" name="Google Shape;1259;p36"/>
          <p:cNvSpPr/>
          <p:nvPr/>
        </p:nvSpPr>
        <p:spPr>
          <a:xfrm>
            <a:off x="175975" y="9492825"/>
            <a:ext cx="151200" cy="140100"/>
          </a:xfrm>
          <a:prstGeom prst="star5">
            <a:avLst>
              <a:gd fmla="val 19098" name="adj"/>
              <a:gd fmla="val 105146" name="hf"/>
              <a:gd fmla="val 110557" name="vf"/>
            </a:avLst>
          </a:prstGeom>
          <a:solidFill>
            <a:srgbClr val="F1C232"/>
          </a:solidFill>
          <a:ln cap="flat" cmpd="sng" w="9525">
            <a:solidFill>
              <a:srgbClr val="F1C23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0" name="Google Shape;1260;p36"/>
          <p:cNvSpPr/>
          <p:nvPr/>
        </p:nvSpPr>
        <p:spPr>
          <a:xfrm>
            <a:off x="175975" y="9664025"/>
            <a:ext cx="151200" cy="140100"/>
          </a:xfrm>
          <a:prstGeom prst="star5">
            <a:avLst>
              <a:gd fmla="val 19098" name="adj"/>
              <a:gd fmla="val 105146" name="hf"/>
              <a:gd fmla="val 110557" name="vf"/>
            </a:avLst>
          </a:prstGeom>
          <a:solidFill>
            <a:srgbClr val="F1C232"/>
          </a:solidFill>
          <a:ln cap="flat" cmpd="sng" w="9525">
            <a:solidFill>
              <a:srgbClr val="F1C23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1" name="Google Shape;1261;p36"/>
          <p:cNvSpPr/>
          <p:nvPr/>
        </p:nvSpPr>
        <p:spPr>
          <a:xfrm>
            <a:off x="175975" y="10001125"/>
            <a:ext cx="151200" cy="140100"/>
          </a:xfrm>
          <a:prstGeom prst="star5">
            <a:avLst>
              <a:gd fmla="val 19098" name="adj"/>
              <a:gd fmla="val 105146" name="hf"/>
              <a:gd fmla="val 110557" name="vf"/>
            </a:avLst>
          </a:prstGeom>
          <a:solidFill>
            <a:srgbClr val="F1C232"/>
          </a:solidFill>
          <a:ln cap="flat" cmpd="sng" w="9525">
            <a:solidFill>
              <a:srgbClr val="F1C23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5" name="Shape 1265"/>
        <p:cNvGrpSpPr/>
        <p:nvPr/>
      </p:nvGrpSpPr>
      <p:grpSpPr>
        <a:xfrm>
          <a:off x="0" y="0"/>
          <a:ext cx="0" cy="0"/>
          <a:chOff x="0" y="0"/>
          <a:chExt cx="0" cy="0"/>
        </a:xfrm>
      </p:grpSpPr>
      <p:sp>
        <p:nvSpPr>
          <p:cNvPr id="1266" name="Google Shape;1266;p37"/>
          <p:cNvSpPr txBox="1"/>
          <p:nvPr/>
        </p:nvSpPr>
        <p:spPr>
          <a:xfrm>
            <a:off x="5852725" y="7282288"/>
            <a:ext cx="1294500" cy="903000"/>
          </a:xfrm>
          <a:prstGeom prst="rect">
            <a:avLst/>
          </a:prstGeom>
          <a:noFill/>
          <a:ln cap="flat" cmpd="sng" w="19050">
            <a:solidFill>
              <a:srgbClr val="ABE5D9"/>
            </a:solidFill>
            <a:prstDash val="dash"/>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67" name="Google Shape;1267;p37"/>
          <p:cNvSpPr txBox="1"/>
          <p:nvPr/>
        </p:nvSpPr>
        <p:spPr>
          <a:xfrm>
            <a:off x="323350" y="7282200"/>
            <a:ext cx="1294500" cy="903000"/>
          </a:xfrm>
          <a:prstGeom prst="rect">
            <a:avLst/>
          </a:prstGeom>
          <a:noFill/>
          <a:ln cap="flat" cmpd="sng" w="19050">
            <a:solidFill>
              <a:srgbClr val="ABE5D9"/>
            </a:solidFill>
            <a:prstDash val="dash"/>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68" name="Google Shape;1268;p37"/>
          <p:cNvSpPr txBox="1"/>
          <p:nvPr/>
        </p:nvSpPr>
        <p:spPr>
          <a:xfrm>
            <a:off x="2152150" y="7282300"/>
            <a:ext cx="1294500" cy="903000"/>
          </a:xfrm>
          <a:prstGeom prst="rect">
            <a:avLst/>
          </a:prstGeom>
          <a:noFill/>
          <a:ln cap="flat" cmpd="sng" w="19050">
            <a:solidFill>
              <a:srgbClr val="ABE5D9"/>
            </a:solidFill>
            <a:prstDash val="dash"/>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69" name="Google Shape;1269;p37"/>
          <p:cNvSpPr/>
          <p:nvPr/>
        </p:nvSpPr>
        <p:spPr>
          <a:xfrm rot="10800000">
            <a:off x="75" y="-9525"/>
            <a:ext cx="7589400" cy="192300"/>
          </a:xfrm>
          <a:prstGeom prst="round2SameRect">
            <a:avLst>
              <a:gd fmla="val 50000" name="adj1"/>
              <a:gd fmla="val 0" name="adj2"/>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0" name="Google Shape;1270;p37"/>
          <p:cNvSpPr/>
          <p:nvPr/>
        </p:nvSpPr>
        <p:spPr>
          <a:xfrm>
            <a:off x="74475" y="9015250"/>
            <a:ext cx="7440600" cy="1600800"/>
          </a:xfrm>
          <a:prstGeom prst="round2SameRect">
            <a:avLst>
              <a:gd fmla="val 16667" name="adj1"/>
              <a:gd fmla="val 0" name="adj2"/>
            </a:avLst>
          </a:prstGeom>
          <a:noFill/>
          <a:ln cap="flat" cmpd="sng" w="9525">
            <a:solidFill>
              <a:srgbClr val="E29578"/>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sz="1000"/>
          </a:p>
        </p:txBody>
      </p:sp>
      <p:grpSp>
        <p:nvGrpSpPr>
          <p:cNvPr id="1271" name="Google Shape;1271;p37"/>
          <p:cNvGrpSpPr/>
          <p:nvPr/>
        </p:nvGrpSpPr>
        <p:grpSpPr>
          <a:xfrm>
            <a:off x="94744" y="246815"/>
            <a:ext cx="467181" cy="476434"/>
            <a:chOff x="2410712" y="2415450"/>
            <a:chExt cx="312600" cy="312600"/>
          </a:xfrm>
        </p:grpSpPr>
        <p:sp>
          <p:nvSpPr>
            <p:cNvPr id="1272" name="Google Shape;1272;p37"/>
            <p:cNvSpPr/>
            <p:nvPr/>
          </p:nvSpPr>
          <p:spPr>
            <a:xfrm>
              <a:off x="2410712" y="2415450"/>
              <a:ext cx="312600" cy="312600"/>
            </a:xfrm>
            <a:prstGeom prst="ellipse">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3" name="Google Shape;1273;p37"/>
            <p:cNvSpPr/>
            <p:nvPr/>
          </p:nvSpPr>
          <p:spPr>
            <a:xfrm>
              <a:off x="2516612" y="2509951"/>
              <a:ext cx="100800" cy="123600"/>
            </a:xfrm>
            <a:prstGeom prst="chevron">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274" name="Google Shape;1274;p37"/>
          <p:cNvSpPr txBox="1"/>
          <p:nvPr/>
        </p:nvSpPr>
        <p:spPr>
          <a:xfrm>
            <a:off x="561925" y="292888"/>
            <a:ext cx="7145100" cy="384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GB" sz="1300">
                <a:solidFill>
                  <a:srgbClr val="006D77"/>
                </a:solidFill>
                <a:highlight>
                  <a:srgbClr val="EDF9F9"/>
                </a:highlight>
                <a:latin typeface="Lora"/>
                <a:ea typeface="Lora"/>
                <a:cs typeface="Lora"/>
                <a:sym typeface="Lora"/>
              </a:rPr>
              <a:t>Classification of Burns Based on the Depth of Skin Injury</a:t>
            </a:r>
            <a:r>
              <a:rPr b="1" baseline="30000" lang="en-GB" sz="1300">
                <a:solidFill>
                  <a:srgbClr val="006D77"/>
                </a:solidFill>
                <a:highlight>
                  <a:srgbClr val="EDF9F9"/>
                </a:highlight>
                <a:latin typeface="Lora"/>
                <a:ea typeface="Lora"/>
                <a:cs typeface="Lora"/>
                <a:sym typeface="Lora"/>
              </a:rPr>
              <a:t>1</a:t>
            </a:r>
            <a:r>
              <a:rPr b="1" lang="en-GB" sz="1300">
                <a:solidFill>
                  <a:srgbClr val="006D77"/>
                </a:solidFill>
                <a:highlight>
                  <a:srgbClr val="EDF9F9"/>
                </a:highlight>
                <a:latin typeface="Lora"/>
                <a:ea typeface="Lora"/>
                <a:cs typeface="Lora"/>
                <a:sym typeface="Lora"/>
              </a:rPr>
              <a:t> (main clinical classification): </a:t>
            </a:r>
            <a:endParaRPr b="1" sz="1300">
              <a:solidFill>
                <a:srgbClr val="006D77"/>
              </a:solidFill>
              <a:highlight>
                <a:srgbClr val="EDF9F9"/>
              </a:highlight>
              <a:latin typeface="Lora"/>
              <a:ea typeface="Lora"/>
              <a:cs typeface="Lora"/>
              <a:sym typeface="Lora"/>
            </a:endParaRPr>
          </a:p>
          <a:p>
            <a:pPr indent="0" lvl="0" marL="0" rtl="0" algn="l">
              <a:spcBef>
                <a:spcPts val="0"/>
              </a:spcBef>
              <a:spcAft>
                <a:spcPts val="0"/>
              </a:spcAft>
              <a:buNone/>
            </a:pPr>
            <a:r>
              <a:t/>
            </a:r>
            <a:endParaRPr sz="900"/>
          </a:p>
        </p:txBody>
      </p:sp>
      <p:graphicFrame>
        <p:nvGraphicFramePr>
          <p:cNvPr id="1275" name="Google Shape;1275;p37"/>
          <p:cNvGraphicFramePr/>
          <p:nvPr/>
        </p:nvGraphicFramePr>
        <p:xfrm>
          <a:off x="114788" y="895255"/>
          <a:ext cx="3000000" cy="3000000"/>
        </p:xfrm>
        <a:graphic>
          <a:graphicData uri="http://schemas.openxmlformats.org/drawingml/2006/table">
            <a:tbl>
              <a:tblPr>
                <a:noFill/>
                <a:tableStyleId>{053A0B27-68BF-4A80-A2E4-0875FD0F7381}</a:tableStyleId>
              </a:tblPr>
              <a:tblGrid>
                <a:gridCol w="1345050"/>
                <a:gridCol w="2931425"/>
                <a:gridCol w="3083450"/>
              </a:tblGrid>
              <a:tr h="363825">
                <a:tc>
                  <a:txBody>
                    <a:bodyPr/>
                    <a:lstStyle/>
                    <a:p>
                      <a:pPr indent="0" lvl="0" marL="0" rtl="0" algn="ctr">
                        <a:spcBef>
                          <a:spcPts val="0"/>
                        </a:spcBef>
                        <a:spcAft>
                          <a:spcPts val="0"/>
                        </a:spcAft>
                        <a:buNone/>
                      </a:pPr>
                      <a:r>
                        <a:t/>
                      </a:r>
                      <a:endParaRPr sz="2000">
                        <a:solidFill>
                          <a:srgbClr val="006D77"/>
                        </a:solidFill>
                        <a:latin typeface="Mada"/>
                        <a:ea typeface="Mada"/>
                        <a:cs typeface="Mada"/>
                        <a:sym typeface="Mada"/>
                      </a:endParaRPr>
                    </a:p>
                  </a:txBody>
                  <a:tcPr marT="91425" marB="91425" marR="91425" marL="91425" anchor="ctr">
                    <a:lnL cap="flat" cmpd="sng" w="9525">
                      <a:solidFill>
                        <a:srgbClr val="FFFFFF"/>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B7B7B7"/>
                      </a:solidFill>
                      <a:prstDash val="solid"/>
                      <a:round/>
                      <a:headEnd len="sm" w="sm" type="none"/>
                      <a:tailEnd len="sm" w="sm" type="none"/>
                    </a:lnB>
                  </a:tcPr>
                </a:tc>
                <a:tc>
                  <a:txBody>
                    <a:bodyPr/>
                    <a:lstStyle/>
                    <a:p>
                      <a:pPr indent="0" lvl="0" marL="0" rtl="0" algn="ctr">
                        <a:spcBef>
                          <a:spcPts val="0"/>
                        </a:spcBef>
                        <a:spcAft>
                          <a:spcPts val="0"/>
                        </a:spcAft>
                        <a:buNone/>
                      </a:pPr>
                      <a:r>
                        <a:rPr b="1" lang="en-GB">
                          <a:solidFill>
                            <a:srgbClr val="E29578"/>
                          </a:solidFill>
                          <a:latin typeface="Lora"/>
                          <a:ea typeface="Lora"/>
                          <a:cs typeface="Lora"/>
                          <a:sym typeface="Lora"/>
                        </a:rPr>
                        <a:t>Degree</a:t>
                      </a:r>
                      <a:endParaRPr b="1">
                        <a:solidFill>
                          <a:srgbClr val="E29578"/>
                        </a:solidFill>
                        <a:latin typeface="Lora"/>
                        <a:ea typeface="Lora"/>
                        <a:cs typeface="Lora"/>
                        <a:sym typeface="Lora"/>
                      </a:endParaRPr>
                    </a:p>
                  </a:txBody>
                  <a:tcPr marT="91425" marB="91425" marR="91425" marL="91425">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rgbClr val="FFDDD2"/>
                    </a:solidFill>
                  </a:tcPr>
                </a:tc>
                <a:tc>
                  <a:txBody>
                    <a:bodyPr/>
                    <a:lstStyle/>
                    <a:p>
                      <a:pPr indent="0" lvl="0" marL="0" rtl="0" algn="ctr">
                        <a:spcBef>
                          <a:spcPts val="0"/>
                        </a:spcBef>
                        <a:spcAft>
                          <a:spcPts val="0"/>
                        </a:spcAft>
                        <a:buNone/>
                      </a:pPr>
                      <a:r>
                        <a:rPr b="1" lang="en-GB">
                          <a:solidFill>
                            <a:srgbClr val="E29578"/>
                          </a:solidFill>
                          <a:latin typeface="Lora"/>
                          <a:ea typeface="Lora"/>
                          <a:cs typeface="Lora"/>
                          <a:sym typeface="Lora"/>
                        </a:rPr>
                        <a:t>Treatment</a:t>
                      </a:r>
                      <a:endParaRPr b="1">
                        <a:solidFill>
                          <a:srgbClr val="E29578"/>
                        </a:solidFill>
                        <a:latin typeface="Lora"/>
                        <a:ea typeface="Lora"/>
                        <a:cs typeface="Lora"/>
                        <a:sym typeface="Lora"/>
                      </a:endParaRPr>
                    </a:p>
                  </a:txBody>
                  <a:tcPr marT="91425" marB="91425" marR="91425" marL="91425">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rgbClr val="FFDDD2"/>
                    </a:solidFill>
                  </a:tcPr>
                </a:tc>
              </a:tr>
              <a:tr h="802975">
                <a:tc>
                  <a:txBody>
                    <a:bodyPr/>
                    <a:lstStyle/>
                    <a:p>
                      <a:pPr indent="0" lvl="0" marL="0" rtl="0" algn="ctr">
                        <a:spcBef>
                          <a:spcPts val="0"/>
                        </a:spcBef>
                        <a:spcAft>
                          <a:spcPts val="0"/>
                        </a:spcAft>
                        <a:buNone/>
                      </a:pPr>
                      <a:r>
                        <a:rPr b="1" lang="en-GB">
                          <a:solidFill>
                            <a:srgbClr val="006D77"/>
                          </a:solidFill>
                          <a:latin typeface="Lora"/>
                          <a:ea typeface="Lora"/>
                          <a:cs typeface="Lora"/>
                          <a:sym typeface="Lora"/>
                        </a:rPr>
                        <a:t>First Degree </a:t>
                      </a:r>
                      <a:r>
                        <a:rPr b="1" lang="en-GB" sz="1100">
                          <a:solidFill>
                            <a:srgbClr val="6AA84F"/>
                          </a:solidFill>
                          <a:latin typeface="Lora"/>
                          <a:ea typeface="Lora"/>
                          <a:cs typeface="Lora"/>
                          <a:sym typeface="Lora"/>
                        </a:rPr>
                        <a:t>(superficial burn)</a:t>
                      </a:r>
                      <a:endParaRPr b="1" sz="1100">
                        <a:solidFill>
                          <a:srgbClr val="6AA84F"/>
                        </a:solidFill>
                        <a:latin typeface="Lora"/>
                        <a:ea typeface="Lora"/>
                        <a:cs typeface="Lora"/>
                        <a:sym typeface="Lora"/>
                      </a:endParaRPr>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rgbClr val="EDF6F9"/>
                    </a:solidFill>
                  </a:tcPr>
                </a:tc>
                <a:tc>
                  <a:txBody>
                    <a:bodyPr/>
                    <a:lstStyle/>
                    <a:p>
                      <a:pPr indent="-292100" lvl="0" marL="457200" rtl="0" algn="l">
                        <a:spcBef>
                          <a:spcPts val="0"/>
                        </a:spcBef>
                        <a:spcAft>
                          <a:spcPts val="0"/>
                        </a:spcAft>
                        <a:buSzPts val="1000"/>
                        <a:buFont typeface="Mada"/>
                        <a:buChar char="●"/>
                      </a:pPr>
                      <a:r>
                        <a:rPr lang="en-GB" sz="1000">
                          <a:latin typeface="Mada"/>
                          <a:ea typeface="Mada"/>
                          <a:cs typeface="Mada"/>
                          <a:sym typeface="Mada"/>
                        </a:rPr>
                        <a:t>Epidermal injury only. </a:t>
                      </a:r>
                      <a:endParaRPr sz="1000">
                        <a:latin typeface="Mada"/>
                        <a:ea typeface="Mada"/>
                        <a:cs typeface="Mada"/>
                        <a:sym typeface="Mada"/>
                      </a:endParaRPr>
                    </a:p>
                    <a:p>
                      <a:pPr indent="-292100" lvl="0" marL="457200" rtl="0" algn="l">
                        <a:spcBef>
                          <a:spcPts val="0"/>
                        </a:spcBef>
                        <a:spcAft>
                          <a:spcPts val="0"/>
                        </a:spcAft>
                        <a:buSzPts val="1000"/>
                        <a:buFont typeface="Mada"/>
                        <a:buChar char="●"/>
                      </a:pPr>
                      <a:r>
                        <a:rPr lang="en-GB" sz="1000">
                          <a:latin typeface="Mada"/>
                          <a:ea typeface="Mada"/>
                          <a:cs typeface="Mada"/>
                          <a:sym typeface="Mada"/>
                        </a:rPr>
                        <a:t>Clinically characterized by: </a:t>
                      </a:r>
                      <a:r>
                        <a:rPr b="1" lang="en-GB" sz="1000">
                          <a:latin typeface="Mada"/>
                          <a:ea typeface="Mada"/>
                          <a:cs typeface="Mada"/>
                          <a:sym typeface="Mada"/>
                        </a:rPr>
                        <a:t>edema</a:t>
                      </a:r>
                      <a:r>
                        <a:rPr lang="en-GB" sz="1000">
                          <a:latin typeface="Mada"/>
                          <a:ea typeface="Mada"/>
                          <a:cs typeface="Mada"/>
                          <a:sym typeface="Mada"/>
                        </a:rPr>
                        <a:t> and </a:t>
                      </a:r>
                      <a:r>
                        <a:rPr b="1" lang="en-GB" sz="1000">
                          <a:latin typeface="Mada"/>
                          <a:ea typeface="Mada"/>
                          <a:cs typeface="Mada"/>
                          <a:sym typeface="Mada"/>
                        </a:rPr>
                        <a:t>erythema</a:t>
                      </a:r>
                      <a:r>
                        <a:rPr lang="en-GB" sz="1000">
                          <a:latin typeface="Mada"/>
                          <a:ea typeface="Mada"/>
                          <a:cs typeface="Mada"/>
                          <a:sym typeface="Mada"/>
                        </a:rPr>
                        <a:t>. </a:t>
                      </a:r>
                      <a:r>
                        <a:rPr lang="en-GB" sz="1000">
                          <a:solidFill>
                            <a:srgbClr val="6AA84F"/>
                          </a:solidFill>
                          <a:highlight>
                            <a:srgbClr val="FFFFFF"/>
                          </a:highlight>
                          <a:latin typeface="Mada"/>
                          <a:ea typeface="Mada"/>
                          <a:cs typeface="Mada"/>
                          <a:sym typeface="Mada"/>
                        </a:rPr>
                        <a:t>No fluid collection occur at this degree.</a:t>
                      </a:r>
                      <a:endParaRPr sz="1000">
                        <a:latin typeface="Mada"/>
                        <a:ea typeface="Mada"/>
                        <a:cs typeface="Mada"/>
                        <a:sym typeface="Mada"/>
                      </a:endParaRPr>
                    </a:p>
                    <a:p>
                      <a:pPr indent="-292100" lvl="0" marL="457200" rtl="0" algn="l">
                        <a:spcBef>
                          <a:spcPts val="0"/>
                        </a:spcBef>
                        <a:spcAft>
                          <a:spcPts val="0"/>
                        </a:spcAft>
                        <a:buSzPts val="1000"/>
                        <a:buFont typeface="Mada"/>
                        <a:buChar char="●"/>
                      </a:pPr>
                      <a:r>
                        <a:rPr lang="en-GB" sz="1000">
                          <a:solidFill>
                            <a:srgbClr val="6AA84F"/>
                          </a:solidFill>
                          <a:latin typeface="Mada"/>
                          <a:ea typeface="Mada"/>
                          <a:cs typeface="Mada"/>
                          <a:sym typeface="Mada"/>
                        </a:rPr>
                        <a:t>Most common presentation is kitchen burns and sunburns.</a:t>
                      </a:r>
                      <a:endParaRPr sz="1000">
                        <a:latin typeface="Mada"/>
                        <a:ea typeface="Mada"/>
                        <a:cs typeface="Mada"/>
                        <a:sym typeface="Mada"/>
                      </a:endParaRPr>
                    </a:p>
                    <a:p>
                      <a:pPr indent="0" lvl="0" marL="457200" rtl="0" algn="l">
                        <a:spcBef>
                          <a:spcPts val="0"/>
                        </a:spcBef>
                        <a:spcAft>
                          <a:spcPts val="0"/>
                        </a:spcAft>
                        <a:buNone/>
                      </a:pPr>
                      <a:r>
                        <a:t/>
                      </a:r>
                      <a:endParaRPr sz="1000">
                        <a:solidFill>
                          <a:srgbClr val="6AA84F"/>
                        </a:solidFill>
                        <a:highlight>
                          <a:srgbClr val="FFFFFF"/>
                        </a:highlight>
                        <a:latin typeface="Mada"/>
                        <a:ea typeface="Mada"/>
                        <a:cs typeface="Mada"/>
                        <a:sym typeface="Mada"/>
                      </a:endParaRPr>
                    </a:p>
                  </a:txBody>
                  <a:tcPr marT="91425" marB="91425" marR="91425" marL="91425">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c>
                  <a:txBody>
                    <a:bodyPr/>
                    <a:lstStyle/>
                    <a:p>
                      <a:pPr indent="-292100" lvl="0" marL="457200" rtl="0" algn="l">
                        <a:spcBef>
                          <a:spcPts val="0"/>
                        </a:spcBef>
                        <a:spcAft>
                          <a:spcPts val="0"/>
                        </a:spcAft>
                        <a:buSzPts val="1000"/>
                        <a:buFont typeface="Mada"/>
                        <a:buChar char="●"/>
                      </a:pPr>
                      <a:r>
                        <a:rPr lang="en-GB" sz="1000">
                          <a:latin typeface="Mada"/>
                          <a:ea typeface="Mada"/>
                          <a:cs typeface="Mada"/>
                          <a:sym typeface="Mada"/>
                        </a:rPr>
                        <a:t>Symptomatic treatment:</a:t>
                      </a:r>
                      <a:endParaRPr sz="1000">
                        <a:latin typeface="Mada"/>
                        <a:ea typeface="Mada"/>
                        <a:cs typeface="Mada"/>
                        <a:sym typeface="Mada"/>
                      </a:endParaRPr>
                    </a:p>
                    <a:p>
                      <a:pPr indent="-292100" lvl="0" marL="914400" rtl="0" algn="l">
                        <a:spcBef>
                          <a:spcPts val="0"/>
                        </a:spcBef>
                        <a:spcAft>
                          <a:spcPts val="0"/>
                        </a:spcAft>
                        <a:buSzPts val="1000"/>
                        <a:buFont typeface="Mada"/>
                        <a:buChar char="○"/>
                      </a:pPr>
                      <a:r>
                        <a:rPr lang="en-GB" sz="1000">
                          <a:latin typeface="Mada"/>
                          <a:ea typeface="Mada"/>
                          <a:cs typeface="Mada"/>
                          <a:sym typeface="Mada"/>
                        </a:rPr>
                        <a:t>Mild analgesics/NSAIDs </a:t>
                      </a:r>
                      <a:r>
                        <a:rPr lang="en-GB" sz="1000">
                          <a:solidFill>
                            <a:srgbClr val="6AA84F"/>
                          </a:solidFill>
                          <a:latin typeface="Mada"/>
                          <a:ea typeface="Mada"/>
                          <a:cs typeface="Mada"/>
                          <a:sym typeface="Mada"/>
                        </a:rPr>
                        <a:t>pain is the commonest presentation</a:t>
                      </a:r>
                      <a:endParaRPr sz="1000">
                        <a:solidFill>
                          <a:srgbClr val="6AA84F"/>
                        </a:solidFill>
                        <a:latin typeface="Mada"/>
                        <a:ea typeface="Mada"/>
                        <a:cs typeface="Mada"/>
                        <a:sym typeface="Mada"/>
                      </a:endParaRPr>
                    </a:p>
                    <a:p>
                      <a:pPr indent="-292100" lvl="0" marL="457200" rtl="0" algn="l">
                        <a:spcBef>
                          <a:spcPts val="0"/>
                        </a:spcBef>
                        <a:spcAft>
                          <a:spcPts val="0"/>
                        </a:spcAft>
                        <a:buSzPts val="1000"/>
                        <a:buFont typeface="Mada"/>
                        <a:buChar char="●"/>
                      </a:pPr>
                      <a:r>
                        <a:rPr lang="en-GB" sz="1000">
                          <a:latin typeface="Mada"/>
                          <a:ea typeface="Mada"/>
                          <a:cs typeface="Mada"/>
                          <a:sym typeface="Mada"/>
                        </a:rPr>
                        <a:t>Local wound care:</a:t>
                      </a:r>
                      <a:endParaRPr sz="1000">
                        <a:latin typeface="Mada"/>
                        <a:ea typeface="Mada"/>
                        <a:cs typeface="Mada"/>
                        <a:sym typeface="Mada"/>
                      </a:endParaRPr>
                    </a:p>
                    <a:p>
                      <a:pPr indent="-292100" lvl="0" marL="914400" rtl="0" algn="l">
                        <a:spcBef>
                          <a:spcPts val="0"/>
                        </a:spcBef>
                        <a:spcAft>
                          <a:spcPts val="0"/>
                        </a:spcAft>
                        <a:buSzPts val="1000"/>
                        <a:buFont typeface="Mada"/>
                        <a:buChar char="○"/>
                      </a:pPr>
                      <a:r>
                        <a:rPr lang="en-GB" sz="1000">
                          <a:latin typeface="Mada"/>
                          <a:ea typeface="Mada"/>
                          <a:cs typeface="Mada"/>
                          <a:sym typeface="Mada"/>
                        </a:rPr>
                        <a:t>Daily cleansing. </a:t>
                      </a:r>
                      <a:endParaRPr sz="1000">
                        <a:latin typeface="Mada"/>
                        <a:ea typeface="Mada"/>
                        <a:cs typeface="Mada"/>
                        <a:sym typeface="Mada"/>
                      </a:endParaRPr>
                    </a:p>
                    <a:p>
                      <a:pPr indent="-292100" lvl="0" marL="914400" rtl="0" algn="l">
                        <a:spcBef>
                          <a:spcPts val="0"/>
                        </a:spcBef>
                        <a:spcAft>
                          <a:spcPts val="0"/>
                        </a:spcAft>
                        <a:buSzPts val="1000"/>
                        <a:buFont typeface="Mada"/>
                        <a:buChar char="○"/>
                      </a:pPr>
                      <a:r>
                        <a:rPr lang="en-GB" sz="1000">
                          <a:latin typeface="Mada"/>
                          <a:ea typeface="Mada"/>
                          <a:cs typeface="Mada"/>
                          <a:sym typeface="Mada"/>
                        </a:rPr>
                        <a:t>Topical </a:t>
                      </a:r>
                      <a:r>
                        <a:rPr b="1" lang="en-GB" sz="1000">
                          <a:latin typeface="Mada"/>
                          <a:ea typeface="Mada"/>
                          <a:cs typeface="Mada"/>
                          <a:sym typeface="Mada"/>
                        </a:rPr>
                        <a:t>antibiotics</a:t>
                      </a:r>
                      <a:r>
                        <a:rPr lang="en-GB" sz="1000">
                          <a:latin typeface="Mada"/>
                          <a:ea typeface="Mada"/>
                          <a:cs typeface="Mada"/>
                          <a:sym typeface="Mada"/>
                        </a:rPr>
                        <a:t> (</a:t>
                      </a:r>
                      <a:r>
                        <a:rPr b="1" lang="en-GB" sz="1000">
                          <a:latin typeface="Mada"/>
                          <a:ea typeface="Mada"/>
                          <a:cs typeface="Mada"/>
                          <a:sym typeface="Mada"/>
                        </a:rPr>
                        <a:t>silver</a:t>
                      </a:r>
                      <a:r>
                        <a:rPr lang="en-GB" sz="1000">
                          <a:latin typeface="Mada"/>
                          <a:ea typeface="Mada"/>
                          <a:cs typeface="Mada"/>
                          <a:sym typeface="Mada"/>
                        </a:rPr>
                        <a:t> </a:t>
                      </a:r>
                      <a:r>
                        <a:rPr b="1" lang="en-GB" sz="1000">
                          <a:latin typeface="Mada"/>
                          <a:ea typeface="Mada"/>
                          <a:cs typeface="Mada"/>
                          <a:sym typeface="Mada"/>
                        </a:rPr>
                        <a:t>sulfadiazine</a:t>
                      </a:r>
                      <a:r>
                        <a:rPr lang="en-GB" sz="1000">
                          <a:latin typeface="Mada"/>
                          <a:ea typeface="Mada"/>
                          <a:cs typeface="Mada"/>
                          <a:sym typeface="Mada"/>
                        </a:rPr>
                        <a:t>)</a:t>
                      </a:r>
                      <a:r>
                        <a:rPr baseline="30000" lang="en-GB" sz="1000">
                          <a:latin typeface="Mada"/>
                          <a:ea typeface="Mada"/>
                          <a:cs typeface="Mada"/>
                          <a:sym typeface="Mada"/>
                        </a:rPr>
                        <a:t>2</a:t>
                      </a:r>
                      <a:r>
                        <a:rPr lang="en-GB" sz="1000">
                          <a:latin typeface="Mada"/>
                          <a:ea typeface="Mada"/>
                          <a:cs typeface="Mada"/>
                          <a:sym typeface="Mada"/>
                        </a:rPr>
                        <a:t> if needed.</a:t>
                      </a:r>
                      <a:endParaRPr sz="1000">
                        <a:latin typeface="Mada"/>
                        <a:ea typeface="Mada"/>
                        <a:cs typeface="Mada"/>
                        <a:sym typeface="Mada"/>
                      </a:endParaRPr>
                    </a:p>
                    <a:p>
                      <a:pPr indent="-292100" lvl="0" marL="457200" rtl="0" algn="l">
                        <a:spcBef>
                          <a:spcPts val="0"/>
                        </a:spcBef>
                        <a:spcAft>
                          <a:spcPts val="0"/>
                        </a:spcAft>
                        <a:buSzPts val="1000"/>
                        <a:buFont typeface="Mada"/>
                        <a:buChar char="●"/>
                      </a:pPr>
                      <a:r>
                        <a:rPr lang="en-GB" sz="1000">
                          <a:latin typeface="Mada"/>
                          <a:ea typeface="Mada"/>
                          <a:cs typeface="Mada"/>
                          <a:sym typeface="Mada"/>
                        </a:rPr>
                        <a:t>Elevation</a:t>
                      </a:r>
                      <a:endParaRPr sz="1000">
                        <a:latin typeface="Mada"/>
                        <a:ea typeface="Mada"/>
                        <a:cs typeface="Mada"/>
                        <a:sym typeface="Mada"/>
                      </a:endParaRPr>
                    </a:p>
                    <a:p>
                      <a:pPr indent="-292100" lvl="0" marL="457200" rtl="0" algn="l">
                        <a:spcBef>
                          <a:spcPts val="0"/>
                        </a:spcBef>
                        <a:spcAft>
                          <a:spcPts val="0"/>
                        </a:spcAft>
                        <a:buSzPts val="1000"/>
                        <a:buFont typeface="Mada"/>
                        <a:buChar char="●"/>
                      </a:pPr>
                      <a:r>
                        <a:rPr lang="en-GB" sz="1000">
                          <a:latin typeface="Mada"/>
                          <a:ea typeface="Mada"/>
                          <a:cs typeface="Mada"/>
                          <a:sym typeface="Mada"/>
                        </a:rPr>
                        <a:t>Occupational therapy</a:t>
                      </a:r>
                      <a:endParaRPr sz="1000">
                        <a:latin typeface="Mada"/>
                        <a:ea typeface="Mada"/>
                        <a:cs typeface="Mada"/>
                        <a:sym typeface="Mada"/>
                      </a:endParaRPr>
                    </a:p>
                    <a:p>
                      <a:pPr indent="-292100" lvl="0" marL="914400" rtl="0" algn="l">
                        <a:spcBef>
                          <a:spcPts val="0"/>
                        </a:spcBef>
                        <a:spcAft>
                          <a:spcPts val="0"/>
                        </a:spcAft>
                        <a:buSzPts val="1000"/>
                        <a:buFont typeface="Mada"/>
                        <a:buChar char="○"/>
                      </a:pPr>
                      <a:r>
                        <a:rPr lang="en-GB" sz="1000">
                          <a:latin typeface="Mada"/>
                          <a:ea typeface="Mada"/>
                          <a:cs typeface="Mada"/>
                          <a:sym typeface="Mada"/>
                        </a:rPr>
                        <a:t>Splints in functional position.</a:t>
                      </a:r>
                      <a:endParaRPr sz="1000">
                        <a:latin typeface="Mada"/>
                        <a:ea typeface="Mada"/>
                        <a:cs typeface="Mada"/>
                        <a:sym typeface="Mada"/>
                      </a:endParaRPr>
                    </a:p>
                    <a:p>
                      <a:pPr indent="-292100" lvl="0" marL="914400" rtl="0" algn="l">
                        <a:spcBef>
                          <a:spcPts val="0"/>
                        </a:spcBef>
                        <a:spcAft>
                          <a:spcPts val="0"/>
                        </a:spcAft>
                        <a:buSzPts val="1000"/>
                        <a:buFont typeface="Mada"/>
                        <a:buChar char="○"/>
                      </a:pPr>
                      <a:r>
                        <a:rPr lang="en-GB" sz="1000">
                          <a:latin typeface="Mada"/>
                          <a:ea typeface="Mada"/>
                          <a:cs typeface="Mada"/>
                          <a:sym typeface="Mada"/>
                        </a:rPr>
                        <a:t>Early range of motion.</a:t>
                      </a:r>
                      <a:r>
                        <a:rPr baseline="30000" lang="en-GB" sz="1000">
                          <a:latin typeface="Mada"/>
                          <a:ea typeface="Mada"/>
                          <a:cs typeface="Mada"/>
                          <a:sym typeface="Mada"/>
                        </a:rPr>
                        <a:t>3</a:t>
                      </a:r>
                      <a:endParaRPr sz="1000">
                        <a:solidFill>
                          <a:srgbClr val="6AA84F"/>
                        </a:solidFill>
                        <a:latin typeface="Mada"/>
                        <a:ea typeface="Mada"/>
                        <a:cs typeface="Mada"/>
                        <a:sym typeface="Mada"/>
                      </a:endParaRPr>
                    </a:p>
                  </a:txBody>
                  <a:tcPr marT="91425" marB="91425" marR="91425" marL="91425">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r>
              <a:tr h="671825">
                <a:tc>
                  <a:txBody>
                    <a:bodyPr/>
                    <a:lstStyle/>
                    <a:p>
                      <a:pPr indent="0" lvl="0" marL="0" rtl="0" algn="ctr">
                        <a:spcBef>
                          <a:spcPts val="0"/>
                        </a:spcBef>
                        <a:spcAft>
                          <a:spcPts val="0"/>
                        </a:spcAft>
                        <a:buNone/>
                      </a:pPr>
                      <a:r>
                        <a:rPr b="1" lang="en-GB">
                          <a:solidFill>
                            <a:srgbClr val="006D77"/>
                          </a:solidFill>
                          <a:latin typeface="Lora"/>
                          <a:ea typeface="Lora"/>
                          <a:cs typeface="Lora"/>
                          <a:sym typeface="Lora"/>
                        </a:rPr>
                        <a:t>Second Degree </a:t>
                      </a:r>
                      <a:r>
                        <a:rPr b="1" lang="en-GB" sz="1100">
                          <a:solidFill>
                            <a:srgbClr val="6AA84F"/>
                          </a:solidFill>
                          <a:latin typeface="Lora"/>
                          <a:ea typeface="Lora"/>
                          <a:cs typeface="Lora"/>
                          <a:sym typeface="Lora"/>
                        </a:rPr>
                        <a:t>(superficial/deep partial thickness)</a:t>
                      </a:r>
                      <a:endParaRPr b="1" sz="1100">
                        <a:solidFill>
                          <a:srgbClr val="6AA84F"/>
                        </a:solidFill>
                        <a:latin typeface="Lora"/>
                        <a:ea typeface="Lora"/>
                        <a:cs typeface="Lora"/>
                        <a:sym typeface="Lora"/>
                      </a:endParaRPr>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rgbClr val="EDF6F9"/>
                    </a:solidFill>
                  </a:tcPr>
                </a:tc>
                <a:tc>
                  <a:txBody>
                    <a:bodyPr/>
                    <a:lstStyle/>
                    <a:p>
                      <a:pPr indent="-292100" lvl="0" marL="457200" rtl="0" algn="l">
                        <a:spcBef>
                          <a:spcPts val="0"/>
                        </a:spcBef>
                        <a:spcAft>
                          <a:spcPts val="0"/>
                        </a:spcAft>
                        <a:buSzPts val="1000"/>
                        <a:buFont typeface="Mada"/>
                        <a:buChar char="●"/>
                      </a:pPr>
                      <a:r>
                        <a:rPr lang="en-GB" sz="1000">
                          <a:latin typeface="Mada"/>
                          <a:ea typeface="Mada"/>
                          <a:cs typeface="Mada"/>
                          <a:sym typeface="Mada"/>
                        </a:rPr>
                        <a:t>Injury to epidermal +/- dermal</a:t>
                      </a:r>
                      <a:r>
                        <a:rPr baseline="30000" lang="en-GB" sz="1000">
                          <a:latin typeface="Mada"/>
                          <a:ea typeface="Mada"/>
                          <a:cs typeface="Mada"/>
                          <a:sym typeface="Mada"/>
                        </a:rPr>
                        <a:t>4 </a:t>
                      </a:r>
                      <a:r>
                        <a:rPr lang="en-GB" sz="1000">
                          <a:latin typeface="Mada"/>
                          <a:ea typeface="Mada"/>
                          <a:cs typeface="Mada"/>
                          <a:sym typeface="Mada"/>
                        </a:rPr>
                        <a:t>layers.</a:t>
                      </a:r>
                      <a:endParaRPr sz="1000">
                        <a:latin typeface="Mada"/>
                        <a:ea typeface="Mada"/>
                        <a:cs typeface="Mada"/>
                        <a:sym typeface="Mada"/>
                      </a:endParaRPr>
                    </a:p>
                    <a:p>
                      <a:pPr indent="-292100" lvl="0" marL="457200" rtl="0" algn="l">
                        <a:spcBef>
                          <a:spcPts val="0"/>
                        </a:spcBef>
                        <a:spcAft>
                          <a:spcPts val="0"/>
                        </a:spcAft>
                        <a:buSzPts val="1000"/>
                        <a:buFont typeface="Mada"/>
                        <a:buChar char="●"/>
                      </a:pPr>
                      <a:r>
                        <a:rPr lang="en-GB" sz="1000">
                          <a:latin typeface="Mada"/>
                          <a:ea typeface="Mada"/>
                          <a:cs typeface="Mada"/>
                          <a:sym typeface="Mada"/>
                        </a:rPr>
                        <a:t>Clinically characterized by: painful </a:t>
                      </a:r>
                      <a:r>
                        <a:rPr b="1" lang="en-GB" sz="1000">
                          <a:latin typeface="Mada"/>
                          <a:ea typeface="Mada"/>
                          <a:cs typeface="Mada"/>
                          <a:sym typeface="Mada"/>
                        </a:rPr>
                        <a:t>blisters</a:t>
                      </a:r>
                      <a:r>
                        <a:rPr baseline="30000" lang="en-GB" sz="1000">
                          <a:latin typeface="Mada"/>
                          <a:ea typeface="Mada"/>
                          <a:cs typeface="Mada"/>
                          <a:sym typeface="Mada"/>
                        </a:rPr>
                        <a:t>4</a:t>
                      </a:r>
                      <a:r>
                        <a:rPr lang="en-GB" sz="1000">
                          <a:latin typeface="Mada"/>
                          <a:ea typeface="Mada"/>
                          <a:cs typeface="Mada"/>
                          <a:sym typeface="Mada"/>
                        </a:rPr>
                        <a:t> </a:t>
                      </a:r>
                      <a:r>
                        <a:rPr lang="en-GB" sz="1000">
                          <a:solidFill>
                            <a:srgbClr val="6AA84F"/>
                          </a:solidFill>
                          <a:highlight>
                            <a:srgbClr val="FFFFFF"/>
                          </a:highlight>
                          <a:latin typeface="Mada"/>
                          <a:ea typeface="Mada"/>
                          <a:cs typeface="Mada"/>
                          <a:sym typeface="Mada"/>
                        </a:rPr>
                        <a:t>(Hallmark of Second degree burns).</a:t>
                      </a:r>
                      <a:endParaRPr sz="1000">
                        <a:solidFill>
                          <a:srgbClr val="6AA84F"/>
                        </a:solidFill>
                        <a:latin typeface="Mada"/>
                        <a:ea typeface="Mada"/>
                        <a:cs typeface="Mada"/>
                        <a:sym typeface="Mada"/>
                      </a:endParaRPr>
                    </a:p>
                    <a:p>
                      <a:pPr indent="-292100" lvl="0" marL="457200" rtl="0" algn="l">
                        <a:spcBef>
                          <a:spcPts val="0"/>
                        </a:spcBef>
                        <a:spcAft>
                          <a:spcPts val="0"/>
                        </a:spcAft>
                        <a:buSzPts val="1000"/>
                        <a:buFont typeface="Mada"/>
                        <a:buChar char="●"/>
                      </a:pPr>
                      <a:r>
                        <a:rPr lang="en-GB" sz="1000">
                          <a:latin typeface="Mada"/>
                          <a:ea typeface="Mada"/>
                          <a:cs typeface="Mada"/>
                          <a:sym typeface="Mada"/>
                        </a:rPr>
                        <a:t>Skin is repopulated by viable germinal cells in follicles.</a:t>
                      </a:r>
                      <a:r>
                        <a:rPr baseline="30000" lang="en-GB" sz="1000">
                          <a:latin typeface="Mada"/>
                          <a:ea typeface="Mada"/>
                          <a:cs typeface="Mada"/>
                          <a:sym typeface="Mada"/>
                        </a:rPr>
                        <a:t>5</a:t>
                      </a:r>
                      <a:endParaRPr baseline="30000" sz="1000">
                        <a:latin typeface="Mada"/>
                        <a:ea typeface="Mada"/>
                        <a:cs typeface="Mada"/>
                        <a:sym typeface="Mada"/>
                      </a:endParaRPr>
                    </a:p>
                  </a:txBody>
                  <a:tcPr marT="91425" marB="91425" marR="91425" marL="91425">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c>
                  <a:txBody>
                    <a:bodyPr/>
                    <a:lstStyle/>
                    <a:p>
                      <a:pPr indent="-292100" lvl="0" marL="457200" rtl="0" algn="l">
                        <a:spcBef>
                          <a:spcPts val="0"/>
                        </a:spcBef>
                        <a:spcAft>
                          <a:spcPts val="0"/>
                        </a:spcAft>
                        <a:buSzPts val="1000"/>
                        <a:buFont typeface="Mada"/>
                        <a:buChar char="●"/>
                      </a:pPr>
                      <a:r>
                        <a:rPr lang="en-GB" sz="1000">
                          <a:latin typeface="Mada"/>
                          <a:ea typeface="Mada"/>
                          <a:cs typeface="Mada"/>
                          <a:sym typeface="Mada"/>
                        </a:rPr>
                        <a:t>Similar to first degree burns.</a:t>
                      </a:r>
                      <a:endParaRPr sz="1000">
                        <a:latin typeface="Mada"/>
                        <a:ea typeface="Mada"/>
                        <a:cs typeface="Mada"/>
                        <a:sym typeface="Mada"/>
                      </a:endParaRPr>
                    </a:p>
                    <a:p>
                      <a:pPr indent="-292100" lvl="0" marL="457200" rtl="0" algn="l">
                        <a:spcBef>
                          <a:spcPts val="0"/>
                        </a:spcBef>
                        <a:spcAft>
                          <a:spcPts val="0"/>
                        </a:spcAft>
                        <a:buSzPts val="1000"/>
                        <a:buFont typeface="Mada"/>
                        <a:buChar char="●"/>
                      </a:pPr>
                      <a:r>
                        <a:rPr lang="en-GB" sz="1000">
                          <a:latin typeface="Mada"/>
                          <a:ea typeface="Mada"/>
                          <a:cs typeface="Mada"/>
                          <a:sym typeface="Mada"/>
                        </a:rPr>
                        <a:t>Leave blisters intact </a:t>
                      </a:r>
                      <a:r>
                        <a:rPr lang="en-GB" sz="1000">
                          <a:solidFill>
                            <a:srgbClr val="6AA84F"/>
                          </a:solidFill>
                          <a:latin typeface="Mada"/>
                          <a:ea typeface="Mada"/>
                          <a:cs typeface="Mada"/>
                          <a:sym typeface="Mada"/>
                        </a:rPr>
                        <a:t>they are the best natural dressing </a:t>
                      </a:r>
                      <a:r>
                        <a:rPr lang="en-GB" sz="1000">
                          <a:latin typeface="Mada"/>
                          <a:ea typeface="Mada"/>
                          <a:cs typeface="Mada"/>
                          <a:sym typeface="Mada"/>
                        </a:rPr>
                        <a:t>. If debrided, cover with an occlusive dressing. </a:t>
                      </a:r>
                      <a:endParaRPr sz="1000">
                        <a:latin typeface="Mada"/>
                        <a:ea typeface="Mada"/>
                        <a:cs typeface="Mada"/>
                        <a:sym typeface="Mada"/>
                      </a:endParaRPr>
                    </a:p>
                    <a:p>
                      <a:pPr indent="-292100" lvl="0" marL="457200" rtl="0" algn="l">
                        <a:spcBef>
                          <a:spcPts val="0"/>
                        </a:spcBef>
                        <a:spcAft>
                          <a:spcPts val="0"/>
                        </a:spcAft>
                        <a:buSzPts val="1000"/>
                        <a:buFont typeface="Mada"/>
                        <a:buChar char="●"/>
                      </a:pPr>
                      <a:r>
                        <a:rPr lang="en-GB" sz="1000">
                          <a:latin typeface="Mada"/>
                          <a:ea typeface="Mada"/>
                          <a:cs typeface="Mada"/>
                          <a:sym typeface="Mada"/>
                        </a:rPr>
                        <a:t>Compression garment after wound epithelialization. </a:t>
                      </a:r>
                      <a:endParaRPr sz="1000">
                        <a:latin typeface="Mada"/>
                        <a:ea typeface="Mada"/>
                        <a:cs typeface="Mada"/>
                        <a:sym typeface="Mada"/>
                      </a:endParaRPr>
                    </a:p>
                  </a:txBody>
                  <a:tcPr marT="91425" marB="91425" marR="91425" marL="91425">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r>
              <a:tr h="1021050">
                <a:tc>
                  <a:txBody>
                    <a:bodyPr/>
                    <a:lstStyle/>
                    <a:p>
                      <a:pPr indent="0" lvl="0" marL="0" rtl="0" algn="ctr">
                        <a:spcBef>
                          <a:spcPts val="0"/>
                        </a:spcBef>
                        <a:spcAft>
                          <a:spcPts val="0"/>
                        </a:spcAft>
                        <a:buNone/>
                      </a:pPr>
                      <a:r>
                        <a:rPr b="1" lang="en-GB">
                          <a:solidFill>
                            <a:srgbClr val="006D77"/>
                          </a:solidFill>
                          <a:latin typeface="Lora"/>
                          <a:ea typeface="Lora"/>
                          <a:cs typeface="Lora"/>
                          <a:sym typeface="Lora"/>
                        </a:rPr>
                        <a:t>Third Degree</a:t>
                      </a:r>
                      <a:r>
                        <a:rPr b="1" baseline="30000" lang="en-GB">
                          <a:solidFill>
                            <a:srgbClr val="006D77"/>
                          </a:solidFill>
                          <a:latin typeface="Lora"/>
                          <a:ea typeface="Lora"/>
                          <a:cs typeface="Lora"/>
                          <a:sym typeface="Lora"/>
                        </a:rPr>
                        <a:t>6</a:t>
                      </a:r>
                      <a:endParaRPr b="1" baseline="30000">
                        <a:solidFill>
                          <a:srgbClr val="006D77"/>
                        </a:solidFill>
                        <a:latin typeface="Lora"/>
                        <a:ea typeface="Lora"/>
                        <a:cs typeface="Lora"/>
                        <a:sym typeface="Lora"/>
                      </a:endParaRPr>
                    </a:p>
                    <a:p>
                      <a:pPr indent="0" lvl="0" marL="0" rtl="0" algn="ctr">
                        <a:spcBef>
                          <a:spcPts val="0"/>
                        </a:spcBef>
                        <a:spcAft>
                          <a:spcPts val="0"/>
                        </a:spcAft>
                        <a:buNone/>
                      </a:pPr>
                      <a:r>
                        <a:rPr b="1" lang="en-GB" sz="1100">
                          <a:solidFill>
                            <a:srgbClr val="6AA84F"/>
                          </a:solidFill>
                          <a:latin typeface="Lora"/>
                          <a:ea typeface="Lora"/>
                          <a:cs typeface="Lora"/>
                          <a:sym typeface="Lora"/>
                        </a:rPr>
                        <a:t>(full thickness)</a:t>
                      </a:r>
                      <a:endParaRPr b="1" sz="1100">
                        <a:solidFill>
                          <a:srgbClr val="6AA84F"/>
                        </a:solidFill>
                        <a:latin typeface="Lora"/>
                        <a:ea typeface="Lora"/>
                        <a:cs typeface="Lora"/>
                        <a:sym typeface="Lora"/>
                      </a:endParaRPr>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rgbClr val="EDF6F9"/>
                    </a:solidFill>
                  </a:tcPr>
                </a:tc>
                <a:tc>
                  <a:txBody>
                    <a:bodyPr/>
                    <a:lstStyle/>
                    <a:p>
                      <a:pPr indent="-292100" lvl="0" marL="457200" rtl="0" algn="l">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Entire dermal layer and subdermal fat injury </a:t>
                      </a:r>
                      <a:r>
                        <a:rPr lang="en-GB" sz="1000">
                          <a:solidFill>
                            <a:srgbClr val="6AA84F"/>
                          </a:solidFill>
                          <a:latin typeface="Mada"/>
                          <a:ea typeface="Mada"/>
                          <a:cs typeface="Mada"/>
                          <a:sym typeface="Mada"/>
                        </a:rPr>
                        <a:t>the entire content of the skin+nerve endings are completely burnt here. </a:t>
                      </a:r>
                      <a:endParaRPr sz="1000">
                        <a:solidFill>
                          <a:schemeClr val="dk1"/>
                        </a:solidFill>
                        <a:latin typeface="Mada"/>
                        <a:ea typeface="Mada"/>
                        <a:cs typeface="Mada"/>
                        <a:sym typeface="Mada"/>
                      </a:endParaRPr>
                    </a:p>
                    <a:p>
                      <a:pPr indent="-292100" lvl="0" marL="457200" rtl="0" algn="l">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Clinically characterized by: </a:t>
                      </a:r>
                      <a:r>
                        <a:rPr b="1" lang="en-GB" sz="1000">
                          <a:solidFill>
                            <a:schemeClr val="dk1"/>
                          </a:solidFill>
                          <a:latin typeface="Mada"/>
                          <a:ea typeface="Mada"/>
                          <a:cs typeface="Mada"/>
                          <a:sym typeface="Mada"/>
                        </a:rPr>
                        <a:t>dry, inelastic and waxy appearing scar</a:t>
                      </a:r>
                      <a:r>
                        <a:rPr lang="en-GB" sz="1000">
                          <a:solidFill>
                            <a:schemeClr val="dk1"/>
                          </a:solidFill>
                          <a:latin typeface="Mada"/>
                          <a:ea typeface="Mada"/>
                          <a:cs typeface="Mada"/>
                          <a:sym typeface="Mada"/>
                        </a:rPr>
                        <a:t> </a:t>
                      </a:r>
                      <a:r>
                        <a:rPr lang="en-GB" sz="1000">
                          <a:solidFill>
                            <a:srgbClr val="6AA84F"/>
                          </a:solidFill>
                          <a:highlight>
                            <a:schemeClr val="lt1"/>
                          </a:highlight>
                          <a:latin typeface="Mada"/>
                          <a:ea typeface="Mada"/>
                          <a:cs typeface="Mada"/>
                          <a:sym typeface="Mada"/>
                        </a:rPr>
                        <a:t>skin is similar to commercial leather.</a:t>
                      </a:r>
                      <a:endParaRPr sz="1000">
                        <a:solidFill>
                          <a:srgbClr val="6AA84F"/>
                        </a:solidFill>
                        <a:latin typeface="Mada"/>
                        <a:ea typeface="Mada"/>
                        <a:cs typeface="Mada"/>
                        <a:sym typeface="Mada"/>
                      </a:endParaRPr>
                    </a:p>
                  </a:txBody>
                  <a:tcPr marT="91425" marB="91425" marR="91425" marL="91425">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c>
                  <a:txBody>
                    <a:bodyPr/>
                    <a:lstStyle/>
                    <a:p>
                      <a:pPr indent="-292100" lvl="0" marL="457200" rtl="0" algn="l">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Early tangential skin excision and meshed split thickness skin grafting (within 7 days).</a:t>
                      </a:r>
                      <a:endParaRPr sz="1000">
                        <a:solidFill>
                          <a:schemeClr val="dk1"/>
                        </a:solidFill>
                        <a:latin typeface="Mada"/>
                        <a:ea typeface="Mada"/>
                        <a:cs typeface="Mada"/>
                        <a:sym typeface="Mada"/>
                      </a:endParaRPr>
                    </a:p>
                    <a:p>
                      <a:pPr indent="-292100" lvl="0" marL="457200" rtl="0" algn="l">
                        <a:spcBef>
                          <a:spcPts val="0"/>
                        </a:spcBef>
                        <a:spcAft>
                          <a:spcPts val="0"/>
                        </a:spcAft>
                        <a:buClr>
                          <a:schemeClr val="dk1"/>
                        </a:buClr>
                        <a:buSzPts val="1000"/>
                        <a:buFont typeface="Mada"/>
                        <a:buChar char="●"/>
                      </a:pPr>
                      <a:r>
                        <a:rPr lang="en-GB" sz="1000">
                          <a:solidFill>
                            <a:srgbClr val="6AA84F"/>
                          </a:solidFill>
                          <a:latin typeface="Mada"/>
                          <a:ea typeface="Mada"/>
                          <a:cs typeface="Mada"/>
                          <a:sym typeface="Mada"/>
                        </a:rPr>
                        <a:t>We</a:t>
                      </a:r>
                      <a:r>
                        <a:rPr lang="en-GB" sz="1000">
                          <a:solidFill>
                            <a:schemeClr val="dk1"/>
                          </a:solidFill>
                          <a:latin typeface="Mada"/>
                          <a:ea typeface="Mada"/>
                          <a:cs typeface="Mada"/>
                          <a:sym typeface="Mada"/>
                        </a:rPr>
                        <a:t> </a:t>
                      </a:r>
                      <a:r>
                        <a:rPr lang="en-GB" sz="1000">
                          <a:solidFill>
                            <a:srgbClr val="6AA84F"/>
                          </a:solidFill>
                          <a:latin typeface="Mada"/>
                          <a:ea typeface="Mada"/>
                          <a:cs typeface="Mada"/>
                          <a:sym typeface="Mada"/>
                        </a:rPr>
                        <a:t>have to surgically debride and skin graft. We remove the eschar (the white patch) we clean the wound until we reach healthy tissue then we remove a skin patch from one area of the body and transplant it to the burned area. </a:t>
                      </a:r>
                      <a:endParaRPr sz="1000">
                        <a:solidFill>
                          <a:srgbClr val="6AA84F"/>
                        </a:solidFill>
                        <a:latin typeface="Mada"/>
                        <a:ea typeface="Mada"/>
                        <a:cs typeface="Mada"/>
                        <a:sym typeface="Mada"/>
                      </a:endParaRPr>
                    </a:p>
                  </a:txBody>
                  <a:tcPr marT="91425" marB="91425" marR="91425" marL="91425">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r>
              <a:tr h="671825">
                <a:tc>
                  <a:txBody>
                    <a:bodyPr/>
                    <a:lstStyle/>
                    <a:p>
                      <a:pPr indent="0" lvl="0" marL="0" rtl="0" algn="ctr">
                        <a:spcBef>
                          <a:spcPts val="0"/>
                        </a:spcBef>
                        <a:spcAft>
                          <a:spcPts val="0"/>
                        </a:spcAft>
                        <a:buNone/>
                      </a:pPr>
                      <a:r>
                        <a:rPr b="1" lang="en-GB">
                          <a:solidFill>
                            <a:srgbClr val="006D77"/>
                          </a:solidFill>
                          <a:latin typeface="Lora"/>
                          <a:ea typeface="Lora"/>
                          <a:cs typeface="Lora"/>
                          <a:sym typeface="Lora"/>
                        </a:rPr>
                        <a:t>Fourth Degree</a:t>
                      </a:r>
                      <a:endParaRPr b="1">
                        <a:solidFill>
                          <a:srgbClr val="006D77"/>
                        </a:solidFill>
                        <a:latin typeface="Lora"/>
                        <a:ea typeface="Lora"/>
                        <a:cs typeface="Lora"/>
                        <a:sym typeface="Lora"/>
                      </a:endParaRPr>
                    </a:p>
                    <a:p>
                      <a:pPr indent="0" lvl="0" marL="0" rtl="0" algn="ctr">
                        <a:spcBef>
                          <a:spcPts val="0"/>
                        </a:spcBef>
                        <a:spcAft>
                          <a:spcPts val="0"/>
                        </a:spcAft>
                        <a:buClr>
                          <a:schemeClr val="dk1"/>
                        </a:buClr>
                        <a:buSzPts val="1100"/>
                        <a:buFont typeface="Arial"/>
                        <a:buNone/>
                      </a:pPr>
                      <a:r>
                        <a:rPr b="1" lang="en-GB" sz="1100">
                          <a:solidFill>
                            <a:srgbClr val="6AA84F"/>
                          </a:solidFill>
                          <a:latin typeface="Lora"/>
                          <a:ea typeface="Lora"/>
                          <a:cs typeface="Lora"/>
                          <a:sym typeface="Lora"/>
                        </a:rPr>
                        <a:t>(full thickness)</a:t>
                      </a:r>
                      <a:endParaRPr b="1">
                        <a:solidFill>
                          <a:srgbClr val="006D77"/>
                        </a:solidFill>
                        <a:latin typeface="Lora"/>
                        <a:ea typeface="Lora"/>
                        <a:cs typeface="Lora"/>
                        <a:sym typeface="Lora"/>
                      </a:endParaRPr>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rgbClr val="EDF6F9"/>
                    </a:solidFill>
                  </a:tcPr>
                </a:tc>
                <a:tc>
                  <a:txBody>
                    <a:bodyPr/>
                    <a:lstStyle/>
                    <a:p>
                      <a:pPr indent="-292100" lvl="0" marL="457200" rtl="0" algn="l">
                        <a:spcBef>
                          <a:spcPts val="0"/>
                        </a:spcBef>
                        <a:spcAft>
                          <a:spcPts val="0"/>
                        </a:spcAft>
                        <a:buSzPts val="1000"/>
                        <a:buFont typeface="Mada"/>
                        <a:buChar char="●"/>
                      </a:pPr>
                      <a:r>
                        <a:rPr lang="en-GB" sz="1000">
                          <a:solidFill>
                            <a:schemeClr val="dk1"/>
                          </a:solidFill>
                          <a:latin typeface="Mada"/>
                          <a:ea typeface="Mada"/>
                          <a:cs typeface="Mada"/>
                          <a:sym typeface="Mada"/>
                        </a:rPr>
                        <a:t>Dermis and deep tissue injury.</a:t>
                      </a:r>
                      <a:endParaRPr sz="1000">
                        <a:solidFill>
                          <a:schemeClr val="dk1"/>
                        </a:solidFill>
                        <a:latin typeface="Mada"/>
                        <a:ea typeface="Mada"/>
                        <a:cs typeface="Mada"/>
                        <a:sym typeface="Mada"/>
                      </a:endParaRPr>
                    </a:p>
                    <a:p>
                      <a:pPr indent="-292100" lvl="0" marL="457200" rtl="0" algn="l">
                        <a:spcBef>
                          <a:spcPts val="0"/>
                        </a:spcBef>
                        <a:spcAft>
                          <a:spcPts val="0"/>
                        </a:spcAft>
                        <a:buSzPts val="1000"/>
                        <a:buFont typeface="Mada"/>
                        <a:buChar char="●"/>
                      </a:pPr>
                      <a:r>
                        <a:rPr lang="en-GB" sz="1000">
                          <a:solidFill>
                            <a:schemeClr val="dk1"/>
                          </a:solidFill>
                          <a:latin typeface="Mada"/>
                          <a:ea typeface="Mada"/>
                          <a:cs typeface="Mada"/>
                          <a:sym typeface="Mada"/>
                        </a:rPr>
                        <a:t>Clinically characterized by: </a:t>
                      </a:r>
                      <a:r>
                        <a:rPr b="1" lang="en-GB" sz="1000">
                          <a:solidFill>
                            <a:schemeClr val="dk1"/>
                          </a:solidFill>
                          <a:latin typeface="Mada"/>
                          <a:ea typeface="Mada"/>
                          <a:cs typeface="Mada"/>
                          <a:sym typeface="Mada"/>
                        </a:rPr>
                        <a:t>injury to all skin layers</a:t>
                      </a:r>
                      <a:r>
                        <a:rPr lang="en-GB" sz="1000">
                          <a:solidFill>
                            <a:schemeClr val="dk1"/>
                          </a:solidFill>
                          <a:latin typeface="Mada"/>
                          <a:ea typeface="Mada"/>
                          <a:cs typeface="Mada"/>
                          <a:sym typeface="Mada"/>
                        </a:rPr>
                        <a:t>, and </a:t>
                      </a:r>
                      <a:r>
                        <a:rPr b="1" lang="en-GB" sz="1000">
                          <a:solidFill>
                            <a:schemeClr val="dk1"/>
                          </a:solidFill>
                          <a:latin typeface="Mada"/>
                          <a:ea typeface="Mada"/>
                          <a:cs typeface="Mada"/>
                          <a:sym typeface="Mada"/>
                        </a:rPr>
                        <a:t>injury to tendon, nerve, bone and joint</a:t>
                      </a:r>
                      <a:r>
                        <a:rPr lang="en-GB" sz="1000">
                          <a:solidFill>
                            <a:schemeClr val="dk1"/>
                          </a:solidFill>
                          <a:latin typeface="Mada"/>
                          <a:ea typeface="Mada"/>
                          <a:cs typeface="Mada"/>
                          <a:sym typeface="Mada"/>
                        </a:rPr>
                        <a:t> </a:t>
                      </a:r>
                      <a:r>
                        <a:rPr lang="en-GB" sz="1000">
                          <a:solidFill>
                            <a:srgbClr val="6AA84F"/>
                          </a:solidFill>
                          <a:highlight>
                            <a:srgbClr val="FFFFFF"/>
                          </a:highlight>
                          <a:latin typeface="Mada"/>
                          <a:ea typeface="Mada"/>
                          <a:cs typeface="Mada"/>
                          <a:sym typeface="Mada"/>
                        </a:rPr>
                        <a:t>in addition to Muscles and subcutaneous fat.</a:t>
                      </a:r>
                      <a:endParaRPr sz="1000">
                        <a:solidFill>
                          <a:srgbClr val="6AA84F"/>
                        </a:solidFill>
                        <a:latin typeface="Mada"/>
                        <a:ea typeface="Mada"/>
                        <a:cs typeface="Mada"/>
                        <a:sym typeface="Mada"/>
                      </a:endParaRPr>
                    </a:p>
                    <a:p>
                      <a:pPr indent="-292100" lvl="0" marL="457200" rtl="0" algn="l">
                        <a:spcBef>
                          <a:spcPts val="0"/>
                        </a:spcBef>
                        <a:spcAft>
                          <a:spcPts val="0"/>
                        </a:spcAft>
                        <a:buSzPts val="1000"/>
                        <a:buFont typeface="Mada"/>
                        <a:buChar char="●"/>
                      </a:pPr>
                      <a:r>
                        <a:rPr lang="en-GB" sz="1000">
                          <a:solidFill>
                            <a:srgbClr val="6AA84F"/>
                          </a:solidFill>
                          <a:highlight>
                            <a:srgbClr val="FFFFFF"/>
                          </a:highlight>
                          <a:latin typeface="Mada"/>
                          <a:ea typeface="Mada"/>
                          <a:cs typeface="Mada"/>
                          <a:sym typeface="Mada"/>
                        </a:rPr>
                        <a:t>Caused when the patient is unable to move away from the burning agent eg: unconscious patients/disabled patients/infants.</a:t>
                      </a:r>
                      <a:endParaRPr sz="1000">
                        <a:solidFill>
                          <a:srgbClr val="6AA84F"/>
                        </a:solidFill>
                        <a:latin typeface="Mada"/>
                        <a:ea typeface="Mada"/>
                        <a:cs typeface="Mada"/>
                        <a:sym typeface="Mada"/>
                      </a:endParaRPr>
                    </a:p>
                  </a:txBody>
                  <a:tcPr marT="91425" marB="91425" marR="91425" marL="91425">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c>
                  <a:txBody>
                    <a:bodyPr/>
                    <a:lstStyle/>
                    <a:p>
                      <a:pPr indent="-292100" lvl="0" marL="457200" rtl="0" algn="l">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Skin grafts not adequate for exposed deep structures.</a:t>
                      </a:r>
                      <a:endParaRPr sz="1000">
                        <a:solidFill>
                          <a:schemeClr val="dk1"/>
                        </a:solidFill>
                        <a:latin typeface="Mada"/>
                        <a:ea typeface="Mada"/>
                        <a:cs typeface="Mada"/>
                        <a:sym typeface="Mada"/>
                      </a:endParaRPr>
                    </a:p>
                    <a:p>
                      <a:pPr indent="0" lvl="0" marL="0" rtl="0" algn="l">
                        <a:spcBef>
                          <a:spcPts val="0"/>
                        </a:spcBef>
                        <a:spcAft>
                          <a:spcPts val="0"/>
                        </a:spcAft>
                        <a:buNone/>
                      </a:pPr>
                      <a:r>
                        <a:rPr lang="en-GB" sz="1000">
                          <a:solidFill>
                            <a:schemeClr val="dk1"/>
                          </a:solidFill>
                          <a:latin typeface="Mada"/>
                          <a:ea typeface="Mada"/>
                          <a:cs typeface="Mada"/>
                          <a:sym typeface="Mada"/>
                        </a:rPr>
                        <a:t>Treatment options:</a:t>
                      </a:r>
                      <a:endParaRPr sz="1000">
                        <a:solidFill>
                          <a:schemeClr val="dk1"/>
                        </a:solidFill>
                        <a:latin typeface="Mada"/>
                        <a:ea typeface="Mada"/>
                        <a:cs typeface="Mada"/>
                        <a:sym typeface="Mada"/>
                      </a:endParaRPr>
                    </a:p>
                    <a:p>
                      <a:pPr indent="-292100" lvl="0" marL="457200" rtl="0" algn="l">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Amputation.</a:t>
                      </a:r>
                      <a:endParaRPr sz="1000">
                        <a:solidFill>
                          <a:schemeClr val="dk1"/>
                        </a:solidFill>
                        <a:latin typeface="Mada"/>
                        <a:ea typeface="Mada"/>
                        <a:cs typeface="Mada"/>
                        <a:sym typeface="Mada"/>
                      </a:endParaRPr>
                    </a:p>
                    <a:p>
                      <a:pPr indent="-292100" lvl="0" marL="457200" rtl="0" algn="l">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Flap coverage with salvage procedures. </a:t>
                      </a:r>
                      <a:endParaRPr sz="1000">
                        <a:solidFill>
                          <a:schemeClr val="dk1"/>
                        </a:solidFill>
                        <a:latin typeface="Mada"/>
                        <a:ea typeface="Mada"/>
                        <a:cs typeface="Mada"/>
                        <a:sym typeface="Mada"/>
                      </a:endParaRPr>
                    </a:p>
                    <a:p>
                      <a:pPr indent="0" lvl="0" marL="457200" rtl="0" algn="l">
                        <a:spcBef>
                          <a:spcPts val="0"/>
                        </a:spcBef>
                        <a:spcAft>
                          <a:spcPts val="0"/>
                        </a:spcAft>
                        <a:buNone/>
                      </a:pPr>
                      <a:r>
                        <a:rPr lang="en-GB" sz="1000">
                          <a:solidFill>
                            <a:srgbClr val="999999"/>
                          </a:solidFill>
                          <a:latin typeface="Mada"/>
                          <a:ea typeface="Mada"/>
                          <a:cs typeface="Mada"/>
                          <a:sym typeface="Mada"/>
                        </a:rPr>
                        <a:t>Both grafts and flaps will be further explained in the following slides</a:t>
                      </a:r>
                      <a:endParaRPr sz="1000">
                        <a:solidFill>
                          <a:srgbClr val="999999"/>
                        </a:solidFill>
                        <a:latin typeface="Mada"/>
                        <a:ea typeface="Mada"/>
                        <a:cs typeface="Mada"/>
                        <a:sym typeface="Mada"/>
                      </a:endParaRPr>
                    </a:p>
                  </a:txBody>
                  <a:tcPr marT="91425" marB="91425" marR="91425" marL="91425">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r>
            </a:tbl>
          </a:graphicData>
        </a:graphic>
      </p:graphicFrame>
      <p:pic>
        <p:nvPicPr>
          <p:cNvPr id="1276" name="Google Shape;1276;p37"/>
          <p:cNvPicPr preferRelativeResize="0"/>
          <p:nvPr/>
        </p:nvPicPr>
        <p:blipFill rotWithShape="1">
          <a:blip r:embed="rId3">
            <a:alphaModFix/>
          </a:blip>
          <a:srcRect b="0" l="0" r="4232" t="0"/>
          <a:stretch/>
        </p:blipFill>
        <p:spPr>
          <a:xfrm>
            <a:off x="431800" y="7297650"/>
            <a:ext cx="1128925" cy="798225"/>
          </a:xfrm>
          <a:prstGeom prst="rect">
            <a:avLst/>
          </a:prstGeom>
          <a:noFill/>
          <a:ln>
            <a:noFill/>
          </a:ln>
        </p:spPr>
      </p:pic>
      <p:pic>
        <p:nvPicPr>
          <p:cNvPr id="1277" name="Google Shape;1277;p37"/>
          <p:cNvPicPr preferRelativeResize="0"/>
          <p:nvPr/>
        </p:nvPicPr>
        <p:blipFill>
          <a:blip r:embed="rId4">
            <a:alphaModFix/>
          </a:blip>
          <a:stretch>
            <a:fillRect/>
          </a:stretch>
        </p:blipFill>
        <p:spPr>
          <a:xfrm>
            <a:off x="5942625" y="7334563"/>
            <a:ext cx="1128925" cy="798225"/>
          </a:xfrm>
          <a:prstGeom prst="rect">
            <a:avLst/>
          </a:prstGeom>
          <a:noFill/>
          <a:ln>
            <a:noFill/>
          </a:ln>
        </p:spPr>
      </p:pic>
      <p:pic>
        <p:nvPicPr>
          <p:cNvPr id="1278" name="Google Shape;1278;p37"/>
          <p:cNvPicPr preferRelativeResize="0"/>
          <p:nvPr/>
        </p:nvPicPr>
        <p:blipFill>
          <a:blip r:embed="rId5">
            <a:alphaModFix/>
          </a:blip>
          <a:stretch>
            <a:fillRect/>
          </a:stretch>
        </p:blipFill>
        <p:spPr>
          <a:xfrm>
            <a:off x="2234938" y="7324750"/>
            <a:ext cx="1128925" cy="798200"/>
          </a:xfrm>
          <a:prstGeom prst="rect">
            <a:avLst/>
          </a:prstGeom>
          <a:noFill/>
          <a:ln>
            <a:noFill/>
          </a:ln>
        </p:spPr>
      </p:pic>
      <p:sp>
        <p:nvSpPr>
          <p:cNvPr id="1279" name="Google Shape;1279;p37"/>
          <p:cNvSpPr txBox="1"/>
          <p:nvPr/>
        </p:nvSpPr>
        <p:spPr>
          <a:xfrm>
            <a:off x="3980950" y="7282300"/>
            <a:ext cx="1294500" cy="903000"/>
          </a:xfrm>
          <a:prstGeom prst="rect">
            <a:avLst/>
          </a:prstGeom>
          <a:noFill/>
          <a:ln cap="flat" cmpd="sng" w="19050">
            <a:solidFill>
              <a:srgbClr val="ABE5D9"/>
            </a:solidFill>
            <a:prstDash val="dash"/>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cxnSp>
        <p:nvCxnSpPr>
          <p:cNvPr id="1280" name="Google Shape;1280;p37"/>
          <p:cNvCxnSpPr>
            <a:stCxn id="1267" idx="2"/>
          </p:cNvCxnSpPr>
          <p:nvPr/>
        </p:nvCxnSpPr>
        <p:spPr>
          <a:xfrm flipH="1">
            <a:off x="967000" y="8185200"/>
            <a:ext cx="3600" cy="321900"/>
          </a:xfrm>
          <a:prstGeom prst="straightConnector1">
            <a:avLst/>
          </a:prstGeom>
          <a:noFill/>
          <a:ln cap="flat" cmpd="sng" w="19050">
            <a:solidFill>
              <a:srgbClr val="ABE5D9"/>
            </a:solidFill>
            <a:prstDash val="dash"/>
            <a:round/>
            <a:headEnd len="med" w="med" type="none"/>
            <a:tailEnd len="med" w="med" type="oval"/>
          </a:ln>
        </p:spPr>
      </p:cxnSp>
      <p:cxnSp>
        <p:nvCxnSpPr>
          <p:cNvPr id="1281" name="Google Shape;1281;p37"/>
          <p:cNvCxnSpPr/>
          <p:nvPr/>
        </p:nvCxnSpPr>
        <p:spPr>
          <a:xfrm flipH="1">
            <a:off x="2837500" y="8185188"/>
            <a:ext cx="3600" cy="321900"/>
          </a:xfrm>
          <a:prstGeom prst="straightConnector1">
            <a:avLst/>
          </a:prstGeom>
          <a:noFill/>
          <a:ln cap="flat" cmpd="sng" w="19050">
            <a:solidFill>
              <a:srgbClr val="ABE5D9"/>
            </a:solidFill>
            <a:prstDash val="dash"/>
            <a:round/>
            <a:headEnd len="med" w="med" type="none"/>
            <a:tailEnd len="med" w="med" type="oval"/>
          </a:ln>
        </p:spPr>
      </p:cxnSp>
      <p:cxnSp>
        <p:nvCxnSpPr>
          <p:cNvPr id="1282" name="Google Shape;1282;p37"/>
          <p:cNvCxnSpPr/>
          <p:nvPr/>
        </p:nvCxnSpPr>
        <p:spPr>
          <a:xfrm flipH="1">
            <a:off x="4666300" y="8185188"/>
            <a:ext cx="3600" cy="321900"/>
          </a:xfrm>
          <a:prstGeom prst="straightConnector1">
            <a:avLst/>
          </a:prstGeom>
          <a:noFill/>
          <a:ln cap="flat" cmpd="sng" w="19050">
            <a:solidFill>
              <a:srgbClr val="ABE5D9"/>
            </a:solidFill>
            <a:prstDash val="dash"/>
            <a:round/>
            <a:headEnd len="med" w="med" type="none"/>
            <a:tailEnd len="med" w="med" type="oval"/>
          </a:ln>
        </p:spPr>
      </p:cxnSp>
      <p:cxnSp>
        <p:nvCxnSpPr>
          <p:cNvPr id="1283" name="Google Shape;1283;p37"/>
          <p:cNvCxnSpPr/>
          <p:nvPr/>
        </p:nvCxnSpPr>
        <p:spPr>
          <a:xfrm flipH="1">
            <a:off x="6571300" y="8185188"/>
            <a:ext cx="3600" cy="321900"/>
          </a:xfrm>
          <a:prstGeom prst="straightConnector1">
            <a:avLst/>
          </a:prstGeom>
          <a:noFill/>
          <a:ln cap="flat" cmpd="sng" w="19050">
            <a:solidFill>
              <a:srgbClr val="ABE5D9"/>
            </a:solidFill>
            <a:prstDash val="dash"/>
            <a:round/>
            <a:headEnd len="med" w="med" type="none"/>
            <a:tailEnd len="med" w="med" type="oval"/>
          </a:ln>
        </p:spPr>
      </p:cxnSp>
      <p:sp>
        <p:nvSpPr>
          <p:cNvPr id="1284" name="Google Shape;1284;p37"/>
          <p:cNvSpPr txBox="1"/>
          <p:nvPr/>
        </p:nvSpPr>
        <p:spPr>
          <a:xfrm>
            <a:off x="385825" y="8484038"/>
            <a:ext cx="1533300" cy="245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000">
                <a:solidFill>
                  <a:srgbClr val="006D77"/>
                </a:solidFill>
                <a:latin typeface="Lora"/>
                <a:ea typeface="Lora"/>
                <a:cs typeface="Lora"/>
                <a:sym typeface="Lora"/>
              </a:rPr>
              <a:t>First degree burn</a:t>
            </a:r>
            <a:endParaRPr b="1" sz="1000">
              <a:solidFill>
                <a:srgbClr val="006D77"/>
              </a:solidFill>
              <a:latin typeface="Lora"/>
              <a:ea typeface="Lora"/>
              <a:cs typeface="Lora"/>
              <a:sym typeface="Lora"/>
            </a:endParaRPr>
          </a:p>
        </p:txBody>
      </p:sp>
      <p:sp>
        <p:nvSpPr>
          <p:cNvPr id="1285" name="Google Shape;1285;p37"/>
          <p:cNvSpPr txBox="1"/>
          <p:nvPr/>
        </p:nvSpPr>
        <p:spPr>
          <a:xfrm>
            <a:off x="2138425" y="8484038"/>
            <a:ext cx="1533300" cy="245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000">
                <a:solidFill>
                  <a:srgbClr val="006D77"/>
                </a:solidFill>
                <a:latin typeface="Lora"/>
                <a:ea typeface="Lora"/>
                <a:cs typeface="Lora"/>
                <a:sym typeface="Lora"/>
              </a:rPr>
              <a:t>Second degree burn</a:t>
            </a:r>
            <a:endParaRPr b="1" sz="1000">
              <a:solidFill>
                <a:srgbClr val="006D77"/>
              </a:solidFill>
              <a:latin typeface="Lora"/>
              <a:ea typeface="Lora"/>
              <a:cs typeface="Lora"/>
              <a:sym typeface="Lora"/>
            </a:endParaRPr>
          </a:p>
        </p:txBody>
      </p:sp>
      <p:sp>
        <p:nvSpPr>
          <p:cNvPr id="1286" name="Google Shape;1286;p37"/>
          <p:cNvSpPr txBox="1"/>
          <p:nvPr/>
        </p:nvSpPr>
        <p:spPr>
          <a:xfrm>
            <a:off x="4043425" y="8484038"/>
            <a:ext cx="1533300" cy="245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000">
                <a:solidFill>
                  <a:srgbClr val="006D77"/>
                </a:solidFill>
                <a:latin typeface="Lora"/>
                <a:ea typeface="Lora"/>
                <a:cs typeface="Lora"/>
                <a:sym typeface="Lora"/>
              </a:rPr>
              <a:t>Third degree burn</a:t>
            </a:r>
            <a:endParaRPr b="1" sz="1000">
              <a:solidFill>
                <a:srgbClr val="006D77"/>
              </a:solidFill>
              <a:latin typeface="Lora"/>
              <a:ea typeface="Lora"/>
              <a:cs typeface="Lora"/>
              <a:sym typeface="Lora"/>
            </a:endParaRPr>
          </a:p>
        </p:txBody>
      </p:sp>
      <p:sp>
        <p:nvSpPr>
          <p:cNvPr id="1287" name="Google Shape;1287;p37"/>
          <p:cNvSpPr txBox="1"/>
          <p:nvPr/>
        </p:nvSpPr>
        <p:spPr>
          <a:xfrm>
            <a:off x="5948425" y="8484038"/>
            <a:ext cx="1533300" cy="245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000">
                <a:solidFill>
                  <a:srgbClr val="006D77"/>
                </a:solidFill>
                <a:latin typeface="Lora"/>
                <a:ea typeface="Lora"/>
                <a:cs typeface="Lora"/>
                <a:sym typeface="Lora"/>
              </a:rPr>
              <a:t>Fourth degree burn</a:t>
            </a:r>
            <a:endParaRPr b="1" sz="1000">
              <a:solidFill>
                <a:srgbClr val="006D77"/>
              </a:solidFill>
              <a:latin typeface="Lora"/>
              <a:ea typeface="Lora"/>
              <a:cs typeface="Lora"/>
              <a:sym typeface="Lora"/>
            </a:endParaRPr>
          </a:p>
        </p:txBody>
      </p:sp>
      <p:sp>
        <p:nvSpPr>
          <p:cNvPr id="1288" name="Google Shape;1288;p37"/>
          <p:cNvSpPr txBox="1"/>
          <p:nvPr/>
        </p:nvSpPr>
        <p:spPr>
          <a:xfrm>
            <a:off x="114825" y="8985050"/>
            <a:ext cx="7359900" cy="1600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GB" sz="800">
                <a:solidFill>
                  <a:srgbClr val="6AA84F"/>
                </a:solidFill>
                <a:latin typeface="Mada"/>
                <a:ea typeface="Mada"/>
                <a:cs typeface="Mada"/>
                <a:sym typeface="Mada"/>
              </a:rPr>
              <a:t>1- </a:t>
            </a:r>
            <a:r>
              <a:rPr lang="en-GB" sz="800">
                <a:solidFill>
                  <a:srgbClr val="FF0000"/>
                </a:solidFill>
                <a:latin typeface="Mada"/>
                <a:ea typeface="Mada"/>
                <a:cs typeface="Mada"/>
                <a:sym typeface="Mada"/>
              </a:rPr>
              <a:t>In clinical practice, most burns are a mix of types. </a:t>
            </a:r>
            <a:r>
              <a:rPr lang="en-GB" sz="800">
                <a:solidFill>
                  <a:srgbClr val="FF0000"/>
                </a:solidFill>
                <a:highlight>
                  <a:schemeClr val="lt1"/>
                </a:highlight>
                <a:latin typeface="Mada"/>
                <a:ea typeface="Mada"/>
                <a:cs typeface="Mada"/>
                <a:sym typeface="Mada"/>
              </a:rPr>
              <a:t>Any burn is surrounded by lighter zones eg: 2nd degree burns are surrounded by 1st degree burns and 3rd degree burns are surrounded by an engorge erythematous area (2nd degree burns)</a:t>
            </a:r>
            <a:r>
              <a:rPr lang="en-GB" sz="800">
                <a:solidFill>
                  <a:srgbClr val="FF0000"/>
                </a:solidFill>
                <a:latin typeface="Mada"/>
                <a:ea typeface="Mada"/>
                <a:cs typeface="Mada"/>
                <a:sym typeface="Mada"/>
              </a:rPr>
              <a:t>. </a:t>
            </a:r>
            <a:r>
              <a:rPr lang="en-GB" sz="800">
                <a:solidFill>
                  <a:srgbClr val="FF0000"/>
                </a:solidFill>
                <a:highlight>
                  <a:schemeClr val="lt1"/>
                </a:highlight>
                <a:latin typeface="Mada"/>
                <a:ea typeface="Mada"/>
                <a:cs typeface="Mada"/>
                <a:sym typeface="Mada"/>
              </a:rPr>
              <a:t>First site to come in contact with the burning agent is the deepest site of the burn. </a:t>
            </a:r>
            <a:r>
              <a:rPr lang="en-GB" sz="800">
                <a:solidFill>
                  <a:srgbClr val="FF0000"/>
                </a:solidFill>
                <a:latin typeface="Mada"/>
                <a:ea typeface="Mada"/>
                <a:cs typeface="Mada"/>
                <a:sym typeface="Mada"/>
              </a:rPr>
              <a:t>Retainment of sensations at the site of the burn suggest more superficial injury.</a:t>
            </a:r>
            <a:r>
              <a:rPr lang="en-GB" sz="800">
                <a:solidFill>
                  <a:srgbClr val="FF0000"/>
                </a:solidFill>
                <a:highlight>
                  <a:schemeClr val="lt1"/>
                </a:highlight>
                <a:latin typeface="Mada"/>
                <a:ea typeface="Mada"/>
                <a:cs typeface="Mada"/>
                <a:sym typeface="Mada"/>
              </a:rPr>
              <a:t> </a:t>
            </a:r>
            <a:endParaRPr sz="800">
              <a:solidFill>
                <a:srgbClr val="FF0000"/>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en-GB" sz="800">
                <a:solidFill>
                  <a:srgbClr val="6AA84F"/>
                </a:solidFill>
                <a:latin typeface="Mada"/>
                <a:ea typeface="Mada"/>
                <a:cs typeface="Mada"/>
                <a:sym typeface="Mada"/>
              </a:rPr>
              <a:t>2-AKA: Flamazine is the </a:t>
            </a:r>
            <a:r>
              <a:rPr b="1" lang="en-GB" sz="800">
                <a:solidFill>
                  <a:srgbClr val="6AA84F"/>
                </a:solidFill>
                <a:latin typeface="Mada"/>
                <a:ea typeface="Mada"/>
                <a:cs typeface="Mada"/>
                <a:sym typeface="Mada"/>
              </a:rPr>
              <a:t>gold standard </a:t>
            </a:r>
            <a:r>
              <a:rPr lang="en-GB" sz="800">
                <a:solidFill>
                  <a:srgbClr val="6AA84F"/>
                </a:solidFill>
                <a:latin typeface="Mada"/>
                <a:ea typeface="Mada"/>
                <a:cs typeface="Mada"/>
                <a:sym typeface="Mada"/>
              </a:rPr>
              <a:t>in preventing  infections due to its broad spectrum activity.</a:t>
            </a:r>
            <a:endParaRPr sz="800">
              <a:solidFill>
                <a:srgbClr val="6AA84F"/>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en-GB" sz="800">
                <a:solidFill>
                  <a:srgbClr val="6AA84F"/>
                </a:solidFill>
                <a:latin typeface="Mada"/>
                <a:ea typeface="Mada"/>
                <a:cs typeface="Mada"/>
                <a:sym typeface="Mada"/>
              </a:rPr>
              <a:t>3-Start early physical therapy if burns and edema are near a joint.</a:t>
            </a:r>
            <a:endParaRPr sz="800">
              <a:solidFill>
                <a:srgbClr val="6AA84F"/>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en-GB" sz="800">
                <a:solidFill>
                  <a:srgbClr val="6AA84F"/>
                </a:solidFill>
                <a:latin typeface="Mada"/>
                <a:ea typeface="Mada"/>
                <a:cs typeface="Mada"/>
                <a:sym typeface="Mada"/>
              </a:rPr>
              <a:t>4-Blistering occur when the burn exceed the basement membrane of the epidermis going down to the dermis.</a:t>
            </a:r>
            <a:endParaRPr sz="800">
              <a:solidFill>
                <a:srgbClr val="6AA84F"/>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en-GB" sz="800">
                <a:solidFill>
                  <a:srgbClr val="6AA84F"/>
                </a:solidFill>
                <a:latin typeface="Mada"/>
                <a:ea typeface="Mada"/>
                <a:cs typeface="Mada"/>
                <a:sym typeface="Mada"/>
              </a:rPr>
              <a:t>5-In partial thickness burns the epithelium lining the skin appendages is preserved and heals the wound by creating new epithelium in a process called (</a:t>
            </a:r>
            <a:r>
              <a:rPr b="1" lang="en-GB" sz="800">
                <a:solidFill>
                  <a:srgbClr val="6AA84F"/>
                </a:solidFill>
                <a:latin typeface="Mada"/>
                <a:ea typeface="Mada"/>
                <a:cs typeface="Mada"/>
                <a:sym typeface="Mada"/>
              </a:rPr>
              <a:t>epithelization</a:t>
            </a:r>
            <a:r>
              <a:rPr lang="en-GB" sz="800">
                <a:solidFill>
                  <a:srgbClr val="6AA84F"/>
                </a:solidFill>
                <a:latin typeface="Mada"/>
                <a:ea typeface="Mada"/>
                <a:cs typeface="Mada"/>
                <a:sym typeface="Mada"/>
              </a:rPr>
              <a:t>), unlike full thickness burn where there’s no remaining appendages to heal the skin eg: Deep 2nd degree burn &gt; “the burn has exceeded reticular layer of the dermis” leading to delayed healing and scarring and surgical intervention is indicated.</a:t>
            </a:r>
            <a:endParaRPr sz="800">
              <a:solidFill>
                <a:srgbClr val="6AA84F"/>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en-GB" sz="800">
                <a:solidFill>
                  <a:srgbClr val="6AA84F"/>
                </a:solidFill>
                <a:latin typeface="Mada"/>
                <a:ea typeface="Mada"/>
                <a:cs typeface="Mada"/>
                <a:sym typeface="Mada"/>
              </a:rPr>
              <a:t>6-Whitish in color; Skin has 5 vascular plexuses, the most important are the Sub-dermal and Sub-epidermal plexuses, these Plexuses provide blood to the skin (give the reddish appearance of the skin).In 3rd ° burn These plexus are gone = no blood supply = skin looks white.</a:t>
            </a:r>
            <a:endParaRPr sz="800">
              <a:solidFill>
                <a:srgbClr val="6AA84F"/>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en-GB" sz="800">
                <a:solidFill>
                  <a:srgbClr val="6AA84F"/>
                </a:solidFill>
                <a:latin typeface="Mada"/>
                <a:ea typeface="Mada"/>
                <a:cs typeface="Mada"/>
                <a:sym typeface="Mada"/>
              </a:rPr>
              <a:t>white skin = no skin content to re-Heal = Surgery is required.</a:t>
            </a:r>
            <a:endParaRPr sz="800">
              <a:solidFill>
                <a:srgbClr val="6AA84F"/>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t/>
            </a:r>
            <a:endParaRPr sz="800">
              <a:solidFill>
                <a:srgbClr val="6AA84F"/>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t/>
            </a:r>
            <a:endParaRPr sz="800">
              <a:solidFill>
                <a:srgbClr val="6AA84F"/>
              </a:solidFill>
            </a:endParaRPr>
          </a:p>
          <a:p>
            <a:pPr indent="0" lvl="0" marL="0" rtl="0" algn="l">
              <a:spcBef>
                <a:spcPts val="0"/>
              </a:spcBef>
              <a:spcAft>
                <a:spcPts val="0"/>
              </a:spcAft>
              <a:buClr>
                <a:schemeClr val="dk1"/>
              </a:buClr>
              <a:buSzPts val="1100"/>
              <a:buFont typeface="Arial"/>
              <a:buNone/>
            </a:pPr>
            <a:r>
              <a:t/>
            </a:r>
            <a:endParaRPr sz="800">
              <a:solidFill>
                <a:srgbClr val="6AA84F"/>
              </a:solidFill>
            </a:endParaRPr>
          </a:p>
        </p:txBody>
      </p:sp>
      <p:pic>
        <p:nvPicPr>
          <p:cNvPr id="1289" name="Google Shape;1289;p37"/>
          <p:cNvPicPr preferRelativeResize="0"/>
          <p:nvPr/>
        </p:nvPicPr>
        <p:blipFill>
          <a:blip r:embed="rId6">
            <a:alphaModFix/>
          </a:blip>
          <a:stretch>
            <a:fillRect/>
          </a:stretch>
        </p:blipFill>
        <p:spPr>
          <a:xfrm>
            <a:off x="4063738" y="7324750"/>
            <a:ext cx="1128925" cy="798200"/>
          </a:xfrm>
          <a:prstGeom prst="rect">
            <a:avLst/>
          </a:prstGeom>
          <a:noFill/>
          <a:ln>
            <a:noFill/>
          </a:ln>
        </p:spPr>
      </p:pic>
      <p:sp>
        <p:nvSpPr>
          <p:cNvPr id="1290" name="Google Shape;1290;p37"/>
          <p:cNvSpPr txBox="1"/>
          <p:nvPr/>
        </p:nvSpPr>
        <p:spPr>
          <a:xfrm>
            <a:off x="285550" y="528100"/>
            <a:ext cx="6786000" cy="2475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b="1" lang="en-GB" sz="1000" u="sng">
                <a:solidFill>
                  <a:srgbClr val="6AA84F"/>
                </a:solidFill>
                <a:latin typeface="Mada"/>
                <a:ea typeface="Mada"/>
                <a:cs typeface="Mada"/>
                <a:sym typeface="Mada"/>
              </a:rPr>
              <a:t>Note for OSCE:</a:t>
            </a:r>
            <a:r>
              <a:rPr lang="en-GB" sz="1000">
                <a:solidFill>
                  <a:srgbClr val="6AA84F"/>
                </a:solidFill>
                <a:latin typeface="Mada"/>
                <a:ea typeface="Mada"/>
                <a:cs typeface="Mada"/>
                <a:sym typeface="Mada"/>
              </a:rPr>
              <a:t> in the exam</a:t>
            </a:r>
            <a:r>
              <a:rPr b="1" lang="en-GB" sz="1000">
                <a:solidFill>
                  <a:srgbClr val="6AA84F"/>
                </a:solidFill>
                <a:latin typeface="Mada"/>
                <a:ea typeface="Mada"/>
                <a:cs typeface="Mada"/>
                <a:sym typeface="Mada"/>
              </a:rPr>
              <a:t>, </a:t>
            </a:r>
            <a:r>
              <a:rPr lang="en-GB" sz="1000">
                <a:solidFill>
                  <a:srgbClr val="6AA84F"/>
                </a:solidFill>
                <a:latin typeface="Mada"/>
                <a:ea typeface="Mada"/>
                <a:cs typeface="Mada"/>
                <a:sym typeface="Mada"/>
              </a:rPr>
              <a:t>they will bring a picture and ask you to estimate the degree of burn.</a:t>
            </a:r>
            <a:endParaRPr sz="1000">
              <a:solidFill>
                <a:srgbClr val="6AA84F"/>
              </a:solidFill>
              <a:latin typeface="Mada"/>
              <a:ea typeface="Mada"/>
              <a:cs typeface="Mada"/>
              <a:sym typeface="Mada"/>
            </a:endParaRPr>
          </a:p>
          <a:p>
            <a:pPr indent="0" lvl="0" marL="0" rtl="0" algn="l">
              <a:spcBef>
                <a:spcPts val="0"/>
              </a:spcBef>
              <a:spcAft>
                <a:spcPts val="0"/>
              </a:spcAft>
              <a:buNone/>
            </a:pPr>
            <a:r>
              <a:t/>
            </a:r>
            <a:endParaRPr sz="1200">
              <a:solidFill>
                <a:srgbClr val="6AA84F"/>
              </a:solidFill>
              <a:latin typeface="Mada"/>
              <a:ea typeface="Mada"/>
              <a:cs typeface="Mada"/>
              <a:sym typeface="Mada"/>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4" name="Shape 1294"/>
        <p:cNvGrpSpPr/>
        <p:nvPr/>
      </p:nvGrpSpPr>
      <p:grpSpPr>
        <a:xfrm>
          <a:off x="0" y="0"/>
          <a:ext cx="0" cy="0"/>
          <a:chOff x="0" y="0"/>
          <a:chExt cx="0" cy="0"/>
        </a:xfrm>
      </p:grpSpPr>
      <p:sp>
        <p:nvSpPr>
          <p:cNvPr id="1295" name="Google Shape;1295;p38"/>
          <p:cNvSpPr txBox="1"/>
          <p:nvPr/>
        </p:nvSpPr>
        <p:spPr>
          <a:xfrm>
            <a:off x="546375" y="3986450"/>
            <a:ext cx="6435300" cy="5077500"/>
          </a:xfrm>
          <a:prstGeom prst="rect">
            <a:avLst/>
          </a:prstGeom>
          <a:noFill/>
          <a:ln cap="flat" cmpd="sng" w="28575">
            <a:solidFill>
              <a:srgbClr val="FFDDD2"/>
            </a:solidFill>
            <a:prstDash val="dash"/>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96" name="Google Shape;1296;p38"/>
          <p:cNvSpPr/>
          <p:nvPr/>
        </p:nvSpPr>
        <p:spPr>
          <a:xfrm rot="10800000">
            <a:off x="75" y="-9525"/>
            <a:ext cx="7589400" cy="192300"/>
          </a:xfrm>
          <a:prstGeom prst="round2SameRect">
            <a:avLst>
              <a:gd fmla="val 50000" name="adj1"/>
              <a:gd fmla="val 0" name="adj2"/>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7" name="Google Shape;1297;p38"/>
          <p:cNvSpPr/>
          <p:nvPr/>
        </p:nvSpPr>
        <p:spPr>
          <a:xfrm>
            <a:off x="74475" y="9704700"/>
            <a:ext cx="7440600" cy="911400"/>
          </a:xfrm>
          <a:prstGeom prst="round2SameRect">
            <a:avLst>
              <a:gd fmla="val 16667" name="adj1"/>
              <a:gd fmla="val 0" name="adj2"/>
            </a:avLst>
          </a:prstGeom>
          <a:noFill/>
          <a:ln cap="flat" cmpd="sng" w="9525">
            <a:solidFill>
              <a:srgbClr val="E29578"/>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1000">
              <a:solidFill>
                <a:srgbClr val="6AA84F"/>
              </a:solidFill>
              <a:latin typeface="Mada"/>
              <a:ea typeface="Mada"/>
              <a:cs typeface="Mada"/>
              <a:sym typeface="Mada"/>
            </a:endParaRPr>
          </a:p>
        </p:txBody>
      </p:sp>
      <p:grpSp>
        <p:nvGrpSpPr>
          <p:cNvPr id="1298" name="Google Shape;1298;p38"/>
          <p:cNvGrpSpPr/>
          <p:nvPr/>
        </p:nvGrpSpPr>
        <p:grpSpPr>
          <a:xfrm>
            <a:off x="323344" y="558865"/>
            <a:ext cx="467181" cy="476434"/>
            <a:chOff x="2410712" y="2415450"/>
            <a:chExt cx="312600" cy="312600"/>
          </a:xfrm>
        </p:grpSpPr>
        <p:sp>
          <p:nvSpPr>
            <p:cNvPr id="1299" name="Google Shape;1299;p38"/>
            <p:cNvSpPr/>
            <p:nvPr/>
          </p:nvSpPr>
          <p:spPr>
            <a:xfrm>
              <a:off x="2410712" y="2415450"/>
              <a:ext cx="312600" cy="312600"/>
            </a:xfrm>
            <a:prstGeom prst="ellipse">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0" name="Google Shape;1300;p38"/>
            <p:cNvSpPr/>
            <p:nvPr/>
          </p:nvSpPr>
          <p:spPr>
            <a:xfrm>
              <a:off x="2516612" y="2509951"/>
              <a:ext cx="100800" cy="123600"/>
            </a:xfrm>
            <a:prstGeom prst="chevron">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301" name="Google Shape;1301;p38"/>
          <p:cNvSpPr txBox="1"/>
          <p:nvPr/>
        </p:nvSpPr>
        <p:spPr>
          <a:xfrm>
            <a:off x="790525" y="558900"/>
            <a:ext cx="5226300" cy="476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GB" sz="1800">
                <a:solidFill>
                  <a:srgbClr val="006D77"/>
                </a:solidFill>
                <a:highlight>
                  <a:srgbClr val="EDF9F9"/>
                </a:highlight>
                <a:latin typeface="Lora"/>
                <a:ea typeface="Lora"/>
                <a:cs typeface="Lora"/>
                <a:sym typeface="Lora"/>
              </a:rPr>
              <a:t>Management of Burns:</a:t>
            </a:r>
            <a:endParaRPr b="1" sz="1800">
              <a:solidFill>
                <a:srgbClr val="006D77"/>
              </a:solidFill>
              <a:highlight>
                <a:srgbClr val="EDF9F9"/>
              </a:highlight>
              <a:latin typeface="Lora"/>
              <a:ea typeface="Lora"/>
              <a:cs typeface="Lora"/>
              <a:sym typeface="Lora"/>
            </a:endParaRPr>
          </a:p>
          <a:p>
            <a:pPr indent="0" lvl="0" marL="0" rtl="0" algn="l">
              <a:spcBef>
                <a:spcPts val="0"/>
              </a:spcBef>
              <a:spcAft>
                <a:spcPts val="0"/>
              </a:spcAft>
              <a:buNone/>
            </a:pPr>
            <a:r>
              <a:t/>
            </a:r>
            <a:endParaRPr/>
          </a:p>
        </p:txBody>
      </p:sp>
      <p:sp>
        <p:nvSpPr>
          <p:cNvPr id="1302" name="Google Shape;1302;p38"/>
          <p:cNvSpPr/>
          <p:nvPr/>
        </p:nvSpPr>
        <p:spPr>
          <a:xfrm>
            <a:off x="4514098" y="1367750"/>
            <a:ext cx="2354400" cy="450000"/>
          </a:xfrm>
          <a:prstGeom prst="roundRect">
            <a:avLst>
              <a:gd fmla="val 50000" name="adj"/>
            </a:avLst>
          </a:prstGeom>
          <a:solidFill>
            <a:srgbClr val="F3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303" name="Google Shape;1303;p38"/>
          <p:cNvGrpSpPr/>
          <p:nvPr/>
        </p:nvGrpSpPr>
        <p:grpSpPr>
          <a:xfrm>
            <a:off x="4422373" y="1291081"/>
            <a:ext cx="550474" cy="566077"/>
            <a:chOff x="1173452" y="898512"/>
            <a:chExt cx="896829" cy="864635"/>
          </a:xfrm>
        </p:grpSpPr>
        <p:sp>
          <p:nvSpPr>
            <p:cNvPr id="1304" name="Google Shape;1304;p38"/>
            <p:cNvSpPr/>
            <p:nvPr/>
          </p:nvSpPr>
          <p:spPr>
            <a:xfrm>
              <a:off x="1284930" y="898512"/>
              <a:ext cx="785352" cy="744685"/>
            </a:xfrm>
            <a:custGeom>
              <a:rect b="b" l="l" r="r" t="t"/>
              <a:pathLst>
                <a:path extrusionOk="0" h="80463" w="84857">
                  <a:moveTo>
                    <a:pt x="79034" y="0"/>
                  </a:moveTo>
                  <a:cubicBezTo>
                    <a:pt x="76823" y="0"/>
                    <a:pt x="74778" y="2718"/>
                    <a:pt x="71224" y="2718"/>
                  </a:cubicBezTo>
                  <a:cubicBezTo>
                    <a:pt x="66438" y="2718"/>
                    <a:pt x="66438" y="932"/>
                    <a:pt x="61628" y="932"/>
                  </a:cubicBezTo>
                  <a:cubicBezTo>
                    <a:pt x="56829" y="932"/>
                    <a:pt x="56829" y="2718"/>
                    <a:pt x="52031" y="2718"/>
                  </a:cubicBezTo>
                  <a:cubicBezTo>
                    <a:pt x="47233" y="2718"/>
                    <a:pt x="47233" y="932"/>
                    <a:pt x="42423" y="932"/>
                  </a:cubicBezTo>
                  <a:cubicBezTo>
                    <a:pt x="37636" y="932"/>
                    <a:pt x="37636" y="2718"/>
                    <a:pt x="32826" y="2718"/>
                  </a:cubicBezTo>
                  <a:cubicBezTo>
                    <a:pt x="28040" y="2718"/>
                    <a:pt x="28040" y="932"/>
                    <a:pt x="23230" y="932"/>
                  </a:cubicBezTo>
                  <a:cubicBezTo>
                    <a:pt x="18432" y="932"/>
                    <a:pt x="18432" y="2718"/>
                    <a:pt x="13633" y="2718"/>
                  </a:cubicBezTo>
                  <a:cubicBezTo>
                    <a:pt x="10068" y="2718"/>
                    <a:pt x="8028" y="10"/>
                    <a:pt x="5823" y="10"/>
                  </a:cubicBezTo>
                  <a:cubicBezTo>
                    <a:pt x="5060" y="10"/>
                    <a:pt x="4278" y="334"/>
                    <a:pt x="3406" y="1206"/>
                  </a:cubicBezTo>
                  <a:cubicBezTo>
                    <a:pt x="1" y="4611"/>
                    <a:pt x="4918" y="6635"/>
                    <a:pt x="4918" y="11446"/>
                  </a:cubicBezTo>
                  <a:cubicBezTo>
                    <a:pt x="4918" y="16232"/>
                    <a:pt x="3132" y="16232"/>
                    <a:pt x="3132" y="21042"/>
                  </a:cubicBezTo>
                  <a:cubicBezTo>
                    <a:pt x="3132" y="25828"/>
                    <a:pt x="4918" y="25828"/>
                    <a:pt x="4918" y="30638"/>
                  </a:cubicBezTo>
                  <a:cubicBezTo>
                    <a:pt x="4918" y="35437"/>
                    <a:pt x="3132" y="35437"/>
                    <a:pt x="3132" y="40235"/>
                  </a:cubicBezTo>
                  <a:cubicBezTo>
                    <a:pt x="3132" y="45033"/>
                    <a:pt x="4918" y="45033"/>
                    <a:pt x="4918" y="49843"/>
                  </a:cubicBezTo>
                  <a:cubicBezTo>
                    <a:pt x="4918" y="54629"/>
                    <a:pt x="3132" y="54629"/>
                    <a:pt x="3132" y="59440"/>
                  </a:cubicBezTo>
                  <a:cubicBezTo>
                    <a:pt x="3132" y="64226"/>
                    <a:pt x="4918" y="64226"/>
                    <a:pt x="4918" y="69036"/>
                  </a:cubicBezTo>
                  <a:cubicBezTo>
                    <a:pt x="4918" y="73834"/>
                    <a:pt x="13" y="75870"/>
                    <a:pt x="3406" y="79263"/>
                  </a:cubicBezTo>
                  <a:cubicBezTo>
                    <a:pt x="4280" y="80138"/>
                    <a:pt x="5063" y="80463"/>
                    <a:pt x="5826" y="80463"/>
                  </a:cubicBezTo>
                  <a:cubicBezTo>
                    <a:pt x="8034" y="80463"/>
                    <a:pt x="10070" y="77739"/>
                    <a:pt x="13645" y="77739"/>
                  </a:cubicBezTo>
                  <a:cubicBezTo>
                    <a:pt x="18432" y="77739"/>
                    <a:pt x="18432" y="79525"/>
                    <a:pt x="23242" y="79525"/>
                  </a:cubicBezTo>
                  <a:cubicBezTo>
                    <a:pt x="28040" y="79525"/>
                    <a:pt x="28040" y="77739"/>
                    <a:pt x="32838" y="77739"/>
                  </a:cubicBezTo>
                  <a:cubicBezTo>
                    <a:pt x="37636" y="77739"/>
                    <a:pt x="37636" y="79525"/>
                    <a:pt x="42447" y="79525"/>
                  </a:cubicBezTo>
                  <a:cubicBezTo>
                    <a:pt x="47233" y="79525"/>
                    <a:pt x="47233" y="77739"/>
                    <a:pt x="52043" y="77739"/>
                  </a:cubicBezTo>
                  <a:cubicBezTo>
                    <a:pt x="56829" y="77739"/>
                    <a:pt x="56829" y="79525"/>
                    <a:pt x="61639" y="79525"/>
                  </a:cubicBezTo>
                  <a:cubicBezTo>
                    <a:pt x="66438" y="79525"/>
                    <a:pt x="66438" y="77739"/>
                    <a:pt x="71236" y="77739"/>
                  </a:cubicBezTo>
                  <a:cubicBezTo>
                    <a:pt x="74803" y="77739"/>
                    <a:pt x="76844" y="80457"/>
                    <a:pt x="79050" y="80457"/>
                  </a:cubicBezTo>
                  <a:cubicBezTo>
                    <a:pt x="79812" y="80457"/>
                    <a:pt x="80593" y="80134"/>
                    <a:pt x="81463" y="79263"/>
                  </a:cubicBezTo>
                  <a:cubicBezTo>
                    <a:pt x="84857" y="75870"/>
                    <a:pt x="81261" y="74560"/>
                    <a:pt x="79975" y="69226"/>
                  </a:cubicBezTo>
                  <a:cubicBezTo>
                    <a:pt x="78832" y="64571"/>
                    <a:pt x="81737" y="64226"/>
                    <a:pt x="81737" y="59428"/>
                  </a:cubicBezTo>
                  <a:cubicBezTo>
                    <a:pt x="81737" y="54629"/>
                    <a:pt x="79951" y="54629"/>
                    <a:pt x="79951" y="49819"/>
                  </a:cubicBezTo>
                  <a:cubicBezTo>
                    <a:pt x="79951" y="45033"/>
                    <a:pt x="81737" y="45033"/>
                    <a:pt x="81737" y="40223"/>
                  </a:cubicBezTo>
                  <a:cubicBezTo>
                    <a:pt x="81737" y="35437"/>
                    <a:pt x="79951" y="35437"/>
                    <a:pt x="79951" y="30626"/>
                  </a:cubicBezTo>
                  <a:cubicBezTo>
                    <a:pt x="79951" y="25828"/>
                    <a:pt x="81737" y="25828"/>
                    <a:pt x="81737" y="21030"/>
                  </a:cubicBezTo>
                  <a:cubicBezTo>
                    <a:pt x="81737" y="16232"/>
                    <a:pt x="79951" y="16232"/>
                    <a:pt x="79951" y="11422"/>
                  </a:cubicBezTo>
                  <a:cubicBezTo>
                    <a:pt x="79951" y="6635"/>
                    <a:pt x="84857" y="4599"/>
                    <a:pt x="81463" y="1206"/>
                  </a:cubicBezTo>
                  <a:cubicBezTo>
                    <a:pt x="80587" y="327"/>
                    <a:pt x="79800" y="0"/>
                    <a:pt x="79034" y="0"/>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Life Savers ExtraBold"/>
                <a:ea typeface="Life Savers ExtraBold"/>
                <a:cs typeface="Life Savers ExtraBold"/>
                <a:sym typeface="Life Savers ExtraBold"/>
              </a:endParaRPr>
            </a:p>
          </p:txBody>
        </p:sp>
        <p:sp>
          <p:nvSpPr>
            <p:cNvPr id="1305" name="Google Shape;1305;p38"/>
            <p:cNvSpPr/>
            <p:nvPr/>
          </p:nvSpPr>
          <p:spPr>
            <a:xfrm>
              <a:off x="1173452" y="1018462"/>
              <a:ext cx="785352" cy="744685"/>
            </a:xfrm>
            <a:custGeom>
              <a:rect b="b" l="l" r="r" t="t"/>
              <a:pathLst>
                <a:path extrusionOk="0" h="80463" w="84857">
                  <a:moveTo>
                    <a:pt x="79034" y="0"/>
                  </a:moveTo>
                  <a:cubicBezTo>
                    <a:pt x="76823" y="0"/>
                    <a:pt x="74778" y="2718"/>
                    <a:pt x="71224" y="2718"/>
                  </a:cubicBezTo>
                  <a:cubicBezTo>
                    <a:pt x="66438" y="2718"/>
                    <a:pt x="66438" y="932"/>
                    <a:pt x="61628" y="932"/>
                  </a:cubicBezTo>
                  <a:cubicBezTo>
                    <a:pt x="56829" y="932"/>
                    <a:pt x="56829" y="2718"/>
                    <a:pt x="52031" y="2718"/>
                  </a:cubicBezTo>
                  <a:cubicBezTo>
                    <a:pt x="47233" y="2718"/>
                    <a:pt x="47233" y="932"/>
                    <a:pt x="42423" y="932"/>
                  </a:cubicBezTo>
                  <a:cubicBezTo>
                    <a:pt x="37636" y="932"/>
                    <a:pt x="37636" y="2718"/>
                    <a:pt x="32826" y="2718"/>
                  </a:cubicBezTo>
                  <a:cubicBezTo>
                    <a:pt x="28040" y="2718"/>
                    <a:pt x="28040" y="932"/>
                    <a:pt x="23230" y="932"/>
                  </a:cubicBezTo>
                  <a:cubicBezTo>
                    <a:pt x="18432" y="932"/>
                    <a:pt x="18432" y="2718"/>
                    <a:pt x="13633" y="2718"/>
                  </a:cubicBezTo>
                  <a:cubicBezTo>
                    <a:pt x="10068" y="2718"/>
                    <a:pt x="8028" y="10"/>
                    <a:pt x="5823" y="10"/>
                  </a:cubicBezTo>
                  <a:cubicBezTo>
                    <a:pt x="5060" y="10"/>
                    <a:pt x="4278" y="334"/>
                    <a:pt x="3406" y="1206"/>
                  </a:cubicBezTo>
                  <a:cubicBezTo>
                    <a:pt x="1" y="4611"/>
                    <a:pt x="4918" y="6635"/>
                    <a:pt x="4918" y="11446"/>
                  </a:cubicBezTo>
                  <a:cubicBezTo>
                    <a:pt x="4918" y="16232"/>
                    <a:pt x="3132" y="16232"/>
                    <a:pt x="3132" y="21042"/>
                  </a:cubicBezTo>
                  <a:cubicBezTo>
                    <a:pt x="3132" y="25828"/>
                    <a:pt x="4918" y="25828"/>
                    <a:pt x="4918" y="30638"/>
                  </a:cubicBezTo>
                  <a:cubicBezTo>
                    <a:pt x="4918" y="35437"/>
                    <a:pt x="3132" y="35437"/>
                    <a:pt x="3132" y="40235"/>
                  </a:cubicBezTo>
                  <a:cubicBezTo>
                    <a:pt x="3132" y="45033"/>
                    <a:pt x="4918" y="45033"/>
                    <a:pt x="4918" y="49843"/>
                  </a:cubicBezTo>
                  <a:cubicBezTo>
                    <a:pt x="4918" y="54629"/>
                    <a:pt x="3132" y="54629"/>
                    <a:pt x="3132" y="59440"/>
                  </a:cubicBezTo>
                  <a:cubicBezTo>
                    <a:pt x="3132" y="64226"/>
                    <a:pt x="4918" y="64226"/>
                    <a:pt x="4918" y="69036"/>
                  </a:cubicBezTo>
                  <a:cubicBezTo>
                    <a:pt x="4918" y="73834"/>
                    <a:pt x="13" y="75870"/>
                    <a:pt x="3406" y="79263"/>
                  </a:cubicBezTo>
                  <a:cubicBezTo>
                    <a:pt x="4280" y="80138"/>
                    <a:pt x="5063" y="80463"/>
                    <a:pt x="5826" y="80463"/>
                  </a:cubicBezTo>
                  <a:cubicBezTo>
                    <a:pt x="8034" y="80463"/>
                    <a:pt x="10070" y="77739"/>
                    <a:pt x="13645" y="77739"/>
                  </a:cubicBezTo>
                  <a:cubicBezTo>
                    <a:pt x="18432" y="77739"/>
                    <a:pt x="18432" y="79525"/>
                    <a:pt x="23242" y="79525"/>
                  </a:cubicBezTo>
                  <a:cubicBezTo>
                    <a:pt x="28040" y="79525"/>
                    <a:pt x="28040" y="77739"/>
                    <a:pt x="32838" y="77739"/>
                  </a:cubicBezTo>
                  <a:cubicBezTo>
                    <a:pt x="37636" y="77739"/>
                    <a:pt x="37636" y="79525"/>
                    <a:pt x="42447" y="79525"/>
                  </a:cubicBezTo>
                  <a:cubicBezTo>
                    <a:pt x="47233" y="79525"/>
                    <a:pt x="47233" y="77739"/>
                    <a:pt x="52043" y="77739"/>
                  </a:cubicBezTo>
                  <a:cubicBezTo>
                    <a:pt x="56829" y="77739"/>
                    <a:pt x="56829" y="79525"/>
                    <a:pt x="61639" y="79525"/>
                  </a:cubicBezTo>
                  <a:cubicBezTo>
                    <a:pt x="66438" y="79525"/>
                    <a:pt x="66438" y="77739"/>
                    <a:pt x="71236" y="77739"/>
                  </a:cubicBezTo>
                  <a:cubicBezTo>
                    <a:pt x="74803" y="77739"/>
                    <a:pt x="76844" y="80457"/>
                    <a:pt x="79050" y="80457"/>
                  </a:cubicBezTo>
                  <a:cubicBezTo>
                    <a:pt x="79812" y="80457"/>
                    <a:pt x="80593" y="80134"/>
                    <a:pt x="81463" y="79263"/>
                  </a:cubicBezTo>
                  <a:cubicBezTo>
                    <a:pt x="84857" y="75870"/>
                    <a:pt x="81261" y="74560"/>
                    <a:pt x="79975" y="69226"/>
                  </a:cubicBezTo>
                  <a:cubicBezTo>
                    <a:pt x="78832" y="64571"/>
                    <a:pt x="81737" y="64226"/>
                    <a:pt x="81737" y="59428"/>
                  </a:cubicBezTo>
                  <a:cubicBezTo>
                    <a:pt x="81737" y="54629"/>
                    <a:pt x="79951" y="54629"/>
                    <a:pt x="79951" y="49819"/>
                  </a:cubicBezTo>
                  <a:cubicBezTo>
                    <a:pt x="79951" y="45033"/>
                    <a:pt x="81737" y="45033"/>
                    <a:pt x="81737" y="40223"/>
                  </a:cubicBezTo>
                  <a:cubicBezTo>
                    <a:pt x="81737" y="35437"/>
                    <a:pt x="79951" y="35437"/>
                    <a:pt x="79951" y="30626"/>
                  </a:cubicBezTo>
                  <a:cubicBezTo>
                    <a:pt x="79951" y="25828"/>
                    <a:pt x="81737" y="25828"/>
                    <a:pt x="81737" y="21030"/>
                  </a:cubicBezTo>
                  <a:cubicBezTo>
                    <a:pt x="81737" y="16232"/>
                    <a:pt x="79951" y="16232"/>
                    <a:pt x="79951" y="11422"/>
                  </a:cubicBezTo>
                  <a:cubicBezTo>
                    <a:pt x="79951" y="6635"/>
                    <a:pt x="84857" y="4599"/>
                    <a:pt x="81463" y="1206"/>
                  </a:cubicBezTo>
                  <a:cubicBezTo>
                    <a:pt x="80587" y="327"/>
                    <a:pt x="79800" y="0"/>
                    <a:pt x="79034" y="0"/>
                  </a:cubicBezTo>
                  <a:close/>
                </a:path>
              </a:pathLst>
            </a:custGeom>
            <a:solidFill>
              <a:srgbClr val="FFFFFF"/>
            </a:solidFill>
            <a:ln cap="flat" cmpd="sng" w="28575">
              <a:solidFill>
                <a:srgbClr val="83C5B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Life Savers ExtraBold"/>
                <a:ea typeface="Life Savers ExtraBold"/>
                <a:cs typeface="Life Savers ExtraBold"/>
                <a:sym typeface="Life Savers ExtraBold"/>
              </a:endParaRPr>
            </a:p>
          </p:txBody>
        </p:sp>
      </p:grpSp>
      <p:sp>
        <p:nvSpPr>
          <p:cNvPr id="1306" name="Google Shape;1306;p38"/>
          <p:cNvSpPr txBox="1"/>
          <p:nvPr/>
        </p:nvSpPr>
        <p:spPr>
          <a:xfrm>
            <a:off x="4948000" y="1416613"/>
            <a:ext cx="1881300" cy="315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a:latin typeface="Mada"/>
                <a:ea typeface="Mada"/>
                <a:cs typeface="Mada"/>
                <a:sym typeface="Mada"/>
              </a:rPr>
              <a:t>Non surgical </a:t>
            </a:r>
            <a:endParaRPr>
              <a:solidFill>
                <a:srgbClr val="000000"/>
              </a:solidFill>
              <a:latin typeface="Mada"/>
              <a:ea typeface="Mada"/>
              <a:cs typeface="Mada"/>
              <a:sym typeface="Mada"/>
            </a:endParaRPr>
          </a:p>
        </p:txBody>
      </p:sp>
      <p:sp>
        <p:nvSpPr>
          <p:cNvPr id="1307" name="Google Shape;1307;p38"/>
          <p:cNvSpPr/>
          <p:nvPr/>
        </p:nvSpPr>
        <p:spPr>
          <a:xfrm>
            <a:off x="969698" y="1367738"/>
            <a:ext cx="2354400" cy="450000"/>
          </a:xfrm>
          <a:prstGeom prst="roundRect">
            <a:avLst>
              <a:gd fmla="val 50000" name="adj"/>
            </a:avLst>
          </a:prstGeom>
          <a:solidFill>
            <a:srgbClr val="F3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308" name="Google Shape;1308;p38"/>
          <p:cNvGrpSpPr/>
          <p:nvPr/>
        </p:nvGrpSpPr>
        <p:grpSpPr>
          <a:xfrm>
            <a:off x="877973" y="1291068"/>
            <a:ext cx="550474" cy="566077"/>
            <a:chOff x="1173452" y="898512"/>
            <a:chExt cx="896829" cy="864635"/>
          </a:xfrm>
        </p:grpSpPr>
        <p:sp>
          <p:nvSpPr>
            <p:cNvPr id="1309" name="Google Shape;1309;p38"/>
            <p:cNvSpPr/>
            <p:nvPr/>
          </p:nvSpPr>
          <p:spPr>
            <a:xfrm>
              <a:off x="1284930" y="898512"/>
              <a:ext cx="785352" cy="744685"/>
            </a:xfrm>
            <a:custGeom>
              <a:rect b="b" l="l" r="r" t="t"/>
              <a:pathLst>
                <a:path extrusionOk="0" h="80463" w="84857">
                  <a:moveTo>
                    <a:pt x="79034" y="0"/>
                  </a:moveTo>
                  <a:cubicBezTo>
                    <a:pt x="76823" y="0"/>
                    <a:pt x="74778" y="2718"/>
                    <a:pt x="71224" y="2718"/>
                  </a:cubicBezTo>
                  <a:cubicBezTo>
                    <a:pt x="66438" y="2718"/>
                    <a:pt x="66438" y="932"/>
                    <a:pt x="61628" y="932"/>
                  </a:cubicBezTo>
                  <a:cubicBezTo>
                    <a:pt x="56829" y="932"/>
                    <a:pt x="56829" y="2718"/>
                    <a:pt x="52031" y="2718"/>
                  </a:cubicBezTo>
                  <a:cubicBezTo>
                    <a:pt x="47233" y="2718"/>
                    <a:pt x="47233" y="932"/>
                    <a:pt x="42423" y="932"/>
                  </a:cubicBezTo>
                  <a:cubicBezTo>
                    <a:pt x="37636" y="932"/>
                    <a:pt x="37636" y="2718"/>
                    <a:pt x="32826" y="2718"/>
                  </a:cubicBezTo>
                  <a:cubicBezTo>
                    <a:pt x="28040" y="2718"/>
                    <a:pt x="28040" y="932"/>
                    <a:pt x="23230" y="932"/>
                  </a:cubicBezTo>
                  <a:cubicBezTo>
                    <a:pt x="18432" y="932"/>
                    <a:pt x="18432" y="2718"/>
                    <a:pt x="13633" y="2718"/>
                  </a:cubicBezTo>
                  <a:cubicBezTo>
                    <a:pt x="10068" y="2718"/>
                    <a:pt x="8028" y="10"/>
                    <a:pt x="5823" y="10"/>
                  </a:cubicBezTo>
                  <a:cubicBezTo>
                    <a:pt x="5060" y="10"/>
                    <a:pt x="4278" y="334"/>
                    <a:pt x="3406" y="1206"/>
                  </a:cubicBezTo>
                  <a:cubicBezTo>
                    <a:pt x="1" y="4611"/>
                    <a:pt x="4918" y="6635"/>
                    <a:pt x="4918" y="11446"/>
                  </a:cubicBezTo>
                  <a:cubicBezTo>
                    <a:pt x="4918" y="16232"/>
                    <a:pt x="3132" y="16232"/>
                    <a:pt x="3132" y="21042"/>
                  </a:cubicBezTo>
                  <a:cubicBezTo>
                    <a:pt x="3132" y="25828"/>
                    <a:pt x="4918" y="25828"/>
                    <a:pt x="4918" y="30638"/>
                  </a:cubicBezTo>
                  <a:cubicBezTo>
                    <a:pt x="4918" y="35437"/>
                    <a:pt x="3132" y="35437"/>
                    <a:pt x="3132" y="40235"/>
                  </a:cubicBezTo>
                  <a:cubicBezTo>
                    <a:pt x="3132" y="45033"/>
                    <a:pt x="4918" y="45033"/>
                    <a:pt x="4918" y="49843"/>
                  </a:cubicBezTo>
                  <a:cubicBezTo>
                    <a:pt x="4918" y="54629"/>
                    <a:pt x="3132" y="54629"/>
                    <a:pt x="3132" y="59440"/>
                  </a:cubicBezTo>
                  <a:cubicBezTo>
                    <a:pt x="3132" y="64226"/>
                    <a:pt x="4918" y="64226"/>
                    <a:pt x="4918" y="69036"/>
                  </a:cubicBezTo>
                  <a:cubicBezTo>
                    <a:pt x="4918" y="73834"/>
                    <a:pt x="13" y="75870"/>
                    <a:pt x="3406" y="79263"/>
                  </a:cubicBezTo>
                  <a:cubicBezTo>
                    <a:pt x="4280" y="80138"/>
                    <a:pt x="5063" y="80463"/>
                    <a:pt x="5826" y="80463"/>
                  </a:cubicBezTo>
                  <a:cubicBezTo>
                    <a:pt x="8034" y="80463"/>
                    <a:pt x="10070" y="77739"/>
                    <a:pt x="13645" y="77739"/>
                  </a:cubicBezTo>
                  <a:cubicBezTo>
                    <a:pt x="18432" y="77739"/>
                    <a:pt x="18432" y="79525"/>
                    <a:pt x="23242" y="79525"/>
                  </a:cubicBezTo>
                  <a:cubicBezTo>
                    <a:pt x="28040" y="79525"/>
                    <a:pt x="28040" y="77739"/>
                    <a:pt x="32838" y="77739"/>
                  </a:cubicBezTo>
                  <a:cubicBezTo>
                    <a:pt x="37636" y="77739"/>
                    <a:pt x="37636" y="79525"/>
                    <a:pt x="42447" y="79525"/>
                  </a:cubicBezTo>
                  <a:cubicBezTo>
                    <a:pt x="47233" y="79525"/>
                    <a:pt x="47233" y="77739"/>
                    <a:pt x="52043" y="77739"/>
                  </a:cubicBezTo>
                  <a:cubicBezTo>
                    <a:pt x="56829" y="77739"/>
                    <a:pt x="56829" y="79525"/>
                    <a:pt x="61639" y="79525"/>
                  </a:cubicBezTo>
                  <a:cubicBezTo>
                    <a:pt x="66438" y="79525"/>
                    <a:pt x="66438" y="77739"/>
                    <a:pt x="71236" y="77739"/>
                  </a:cubicBezTo>
                  <a:cubicBezTo>
                    <a:pt x="74803" y="77739"/>
                    <a:pt x="76844" y="80457"/>
                    <a:pt x="79050" y="80457"/>
                  </a:cubicBezTo>
                  <a:cubicBezTo>
                    <a:pt x="79812" y="80457"/>
                    <a:pt x="80593" y="80134"/>
                    <a:pt x="81463" y="79263"/>
                  </a:cubicBezTo>
                  <a:cubicBezTo>
                    <a:pt x="84857" y="75870"/>
                    <a:pt x="81261" y="74560"/>
                    <a:pt x="79975" y="69226"/>
                  </a:cubicBezTo>
                  <a:cubicBezTo>
                    <a:pt x="78832" y="64571"/>
                    <a:pt x="81737" y="64226"/>
                    <a:pt x="81737" y="59428"/>
                  </a:cubicBezTo>
                  <a:cubicBezTo>
                    <a:pt x="81737" y="54629"/>
                    <a:pt x="79951" y="54629"/>
                    <a:pt x="79951" y="49819"/>
                  </a:cubicBezTo>
                  <a:cubicBezTo>
                    <a:pt x="79951" y="45033"/>
                    <a:pt x="81737" y="45033"/>
                    <a:pt x="81737" y="40223"/>
                  </a:cubicBezTo>
                  <a:cubicBezTo>
                    <a:pt x="81737" y="35437"/>
                    <a:pt x="79951" y="35437"/>
                    <a:pt x="79951" y="30626"/>
                  </a:cubicBezTo>
                  <a:cubicBezTo>
                    <a:pt x="79951" y="25828"/>
                    <a:pt x="81737" y="25828"/>
                    <a:pt x="81737" y="21030"/>
                  </a:cubicBezTo>
                  <a:cubicBezTo>
                    <a:pt x="81737" y="16232"/>
                    <a:pt x="79951" y="16232"/>
                    <a:pt x="79951" y="11422"/>
                  </a:cubicBezTo>
                  <a:cubicBezTo>
                    <a:pt x="79951" y="6635"/>
                    <a:pt x="84857" y="4599"/>
                    <a:pt x="81463" y="1206"/>
                  </a:cubicBezTo>
                  <a:cubicBezTo>
                    <a:pt x="80587" y="327"/>
                    <a:pt x="79800" y="0"/>
                    <a:pt x="79034" y="0"/>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Life Savers ExtraBold"/>
                <a:ea typeface="Life Savers ExtraBold"/>
                <a:cs typeface="Life Savers ExtraBold"/>
                <a:sym typeface="Life Savers ExtraBold"/>
              </a:endParaRPr>
            </a:p>
          </p:txBody>
        </p:sp>
        <p:sp>
          <p:nvSpPr>
            <p:cNvPr id="1310" name="Google Shape;1310;p38"/>
            <p:cNvSpPr/>
            <p:nvPr/>
          </p:nvSpPr>
          <p:spPr>
            <a:xfrm>
              <a:off x="1173452" y="1018462"/>
              <a:ext cx="785352" cy="744685"/>
            </a:xfrm>
            <a:custGeom>
              <a:rect b="b" l="l" r="r" t="t"/>
              <a:pathLst>
                <a:path extrusionOk="0" h="80463" w="84857">
                  <a:moveTo>
                    <a:pt x="79034" y="0"/>
                  </a:moveTo>
                  <a:cubicBezTo>
                    <a:pt x="76823" y="0"/>
                    <a:pt x="74778" y="2718"/>
                    <a:pt x="71224" y="2718"/>
                  </a:cubicBezTo>
                  <a:cubicBezTo>
                    <a:pt x="66438" y="2718"/>
                    <a:pt x="66438" y="932"/>
                    <a:pt x="61628" y="932"/>
                  </a:cubicBezTo>
                  <a:cubicBezTo>
                    <a:pt x="56829" y="932"/>
                    <a:pt x="56829" y="2718"/>
                    <a:pt x="52031" y="2718"/>
                  </a:cubicBezTo>
                  <a:cubicBezTo>
                    <a:pt x="47233" y="2718"/>
                    <a:pt x="47233" y="932"/>
                    <a:pt x="42423" y="932"/>
                  </a:cubicBezTo>
                  <a:cubicBezTo>
                    <a:pt x="37636" y="932"/>
                    <a:pt x="37636" y="2718"/>
                    <a:pt x="32826" y="2718"/>
                  </a:cubicBezTo>
                  <a:cubicBezTo>
                    <a:pt x="28040" y="2718"/>
                    <a:pt x="28040" y="932"/>
                    <a:pt x="23230" y="932"/>
                  </a:cubicBezTo>
                  <a:cubicBezTo>
                    <a:pt x="18432" y="932"/>
                    <a:pt x="18432" y="2718"/>
                    <a:pt x="13633" y="2718"/>
                  </a:cubicBezTo>
                  <a:cubicBezTo>
                    <a:pt x="10068" y="2718"/>
                    <a:pt x="8028" y="10"/>
                    <a:pt x="5823" y="10"/>
                  </a:cubicBezTo>
                  <a:cubicBezTo>
                    <a:pt x="5060" y="10"/>
                    <a:pt x="4278" y="334"/>
                    <a:pt x="3406" y="1206"/>
                  </a:cubicBezTo>
                  <a:cubicBezTo>
                    <a:pt x="1" y="4611"/>
                    <a:pt x="4918" y="6635"/>
                    <a:pt x="4918" y="11446"/>
                  </a:cubicBezTo>
                  <a:cubicBezTo>
                    <a:pt x="4918" y="16232"/>
                    <a:pt x="3132" y="16232"/>
                    <a:pt x="3132" y="21042"/>
                  </a:cubicBezTo>
                  <a:cubicBezTo>
                    <a:pt x="3132" y="25828"/>
                    <a:pt x="4918" y="25828"/>
                    <a:pt x="4918" y="30638"/>
                  </a:cubicBezTo>
                  <a:cubicBezTo>
                    <a:pt x="4918" y="35437"/>
                    <a:pt x="3132" y="35437"/>
                    <a:pt x="3132" y="40235"/>
                  </a:cubicBezTo>
                  <a:cubicBezTo>
                    <a:pt x="3132" y="45033"/>
                    <a:pt x="4918" y="45033"/>
                    <a:pt x="4918" y="49843"/>
                  </a:cubicBezTo>
                  <a:cubicBezTo>
                    <a:pt x="4918" y="54629"/>
                    <a:pt x="3132" y="54629"/>
                    <a:pt x="3132" y="59440"/>
                  </a:cubicBezTo>
                  <a:cubicBezTo>
                    <a:pt x="3132" y="64226"/>
                    <a:pt x="4918" y="64226"/>
                    <a:pt x="4918" y="69036"/>
                  </a:cubicBezTo>
                  <a:cubicBezTo>
                    <a:pt x="4918" y="73834"/>
                    <a:pt x="13" y="75870"/>
                    <a:pt x="3406" y="79263"/>
                  </a:cubicBezTo>
                  <a:cubicBezTo>
                    <a:pt x="4280" y="80138"/>
                    <a:pt x="5063" y="80463"/>
                    <a:pt x="5826" y="80463"/>
                  </a:cubicBezTo>
                  <a:cubicBezTo>
                    <a:pt x="8034" y="80463"/>
                    <a:pt x="10070" y="77739"/>
                    <a:pt x="13645" y="77739"/>
                  </a:cubicBezTo>
                  <a:cubicBezTo>
                    <a:pt x="18432" y="77739"/>
                    <a:pt x="18432" y="79525"/>
                    <a:pt x="23242" y="79525"/>
                  </a:cubicBezTo>
                  <a:cubicBezTo>
                    <a:pt x="28040" y="79525"/>
                    <a:pt x="28040" y="77739"/>
                    <a:pt x="32838" y="77739"/>
                  </a:cubicBezTo>
                  <a:cubicBezTo>
                    <a:pt x="37636" y="77739"/>
                    <a:pt x="37636" y="79525"/>
                    <a:pt x="42447" y="79525"/>
                  </a:cubicBezTo>
                  <a:cubicBezTo>
                    <a:pt x="47233" y="79525"/>
                    <a:pt x="47233" y="77739"/>
                    <a:pt x="52043" y="77739"/>
                  </a:cubicBezTo>
                  <a:cubicBezTo>
                    <a:pt x="56829" y="77739"/>
                    <a:pt x="56829" y="79525"/>
                    <a:pt x="61639" y="79525"/>
                  </a:cubicBezTo>
                  <a:cubicBezTo>
                    <a:pt x="66438" y="79525"/>
                    <a:pt x="66438" y="77739"/>
                    <a:pt x="71236" y="77739"/>
                  </a:cubicBezTo>
                  <a:cubicBezTo>
                    <a:pt x="74803" y="77739"/>
                    <a:pt x="76844" y="80457"/>
                    <a:pt x="79050" y="80457"/>
                  </a:cubicBezTo>
                  <a:cubicBezTo>
                    <a:pt x="79812" y="80457"/>
                    <a:pt x="80593" y="80134"/>
                    <a:pt x="81463" y="79263"/>
                  </a:cubicBezTo>
                  <a:cubicBezTo>
                    <a:pt x="84857" y="75870"/>
                    <a:pt x="81261" y="74560"/>
                    <a:pt x="79975" y="69226"/>
                  </a:cubicBezTo>
                  <a:cubicBezTo>
                    <a:pt x="78832" y="64571"/>
                    <a:pt x="81737" y="64226"/>
                    <a:pt x="81737" y="59428"/>
                  </a:cubicBezTo>
                  <a:cubicBezTo>
                    <a:pt x="81737" y="54629"/>
                    <a:pt x="79951" y="54629"/>
                    <a:pt x="79951" y="49819"/>
                  </a:cubicBezTo>
                  <a:cubicBezTo>
                    <a:pt x="79951" y="45033"/>
                    <a:pt x="81737" y="45033"/>
                    <a:pt x="81737" y="40223"/>
                  </a:cubicBezTo>
                  <a:cubicBezTo>
                    <a:pt x="81737" y="35437"/>
                    <a:pt x="79951" y="35437"/>
                    <a:pt x="79951" y="30626"/>
                  </a:cubicBezTo>
                  <a:cubicBezTo>
                    <a:pt x="79951" y="25828"/>
                    <a:pt x="81737" y="25828"/>
                    <a:pt x="81737" y="21030"/>
                  </a:cubicBezTo>
                  <a:cubicBezTo>
                    <a:pt x="81737" y="16232"/>
                    <a:pt x="79951" y="16232"/>
                    <a:pt x="79951" y="11422"/>
                  </a:cubicBezTo>
                  <a:cubicBezTo>
                    <a:pt x="79951" y="6635"/>
                    <a:pt x="84857" y="4599"/>
                    <a:pt x="81463" y="1206"/>
                  </a:cubicBezTo>
                  <a:cubicBezTo>
                    <a:pt x="80587" y="327"/>
                    <a:pt x="79800" y="0"/>
                    <a:pt x="79034" y="0"/>
                  </a:cubicBezTo>
                  <a:close/>
                </a:path>
              </a:pathLst>
            </a:custGeom>
            <a:solidFill>
              <a:srgbClr val="FFFFFF"/>
            </a:solidFill>
            <a:ln cap="flat" cmpd="sng" w="28575">
              <a:solidFill>
                <a:srgbClr val="83C5B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Life Savers ExtraBold"/>
                <a:ea typeface="Life Savers ExtraBold"/>
                <a:cs typeface="Life Savers ExtraBold"/>
                <a:sym typeface="Life Savers ExtraBold"/>
              </a:endParaRPr>
            </a:p>
          </p:txBody>
        </p:sp>
      </p:grpSp>
      <p:sp>
        <p:nvSpPr>
          <p:cNvPr id="1311" name="Google Shape;1311;p38"/>
          <p:cNvSpPr txBox="1"/>
          <p:nvPr/>
        </p:nvSpPr>
        <p:spPr>
          <a:xfrm>
            <a:off x="1403600" y="1416600"/>
            <a:ext cx="1881300" cy="315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a:latin typeface="Mada"/>
                <a:ea typeface="Mada"/>
                <a:cs typeface="Mada"/>
                <a:sym typeface="Mada"/>
              </a:rPr>
              <a:t>Surgical </a:t>
            </a:r>
            <a:endParaRPr>
              <a:solidFill>
                <a:srgbClr val="000000"/>
              </a:solidFill>
              <a:latin typeface="Mada"/>
              <a:ea typeface="Mada"/>
              <a:cs typeface="Mada"/>
              <a:sym typeface="Mada"/>
            </a:endParaRPr>
          </a:p>
        </p:txBody>
      </p:sp>
      <p:pic>
        <p:nvPicPr>
          <p:cNvPr id="1312" name="Google Shape;1312;p38"/>
          <p:cNvPicPr preferRelativeResize="0"/>
          <p:nvPr/>
        </p:nvPicPr>
        <p:blipFill>
          <a:blip r:embed="rId3">
            <a:alphaModFix/>
          </a:blip>
          <a:stretch>
            <a:fillRect/>
          </a:stretch>
        </p:blipFill>
        <p:spPr>
          <a:xfrm>
            <a:off x="4474500" y="1416625"/>
            <a:ext cx="378950" cy="378950"/>
          </a:xfrm>
          <a:prstGeom prst="rect">
            <a:avLst/>
          </a:prstGeom>
          <a:noFill/>
          <a:ln>
            <a:noFill/>
          </a:ln>
        </p:spPr>
      </p:pic>
      <p:pic>
        <p:nvPicPr>
          <p:cNvPr id="1313" name="Google Shape;1313;p38"/>
          <p:cNvPicPr preferRelativeResize="0"/>
          <p:nvPr/>
        </p:nvPicPr>
        <p:blipFill>
          <a:blip r:embed="rId4">
            <a:alphaModFix/>
          </a:blip>
          <a:stretch>
            <a:fillRect/>
          </a:stretch>
        </p:blipFill>
        <p:spPr>
          <a:xfrm>
            <a:off x="931270" y="1416631"/>
            <a:ext cx="378950" cy="378944"/>
          </a:xfrm>
          <a:prstGeom prst="rect">
            <a:avLst/>
          </a:prstGeom>
          <a:noFill/>
          <a:ln>
            <a:noFill/>
          </a:ln>
        </p:spPr>
      </p:pic>
      <p:sp>
        <p:nvSpPr>
          <p:cNvPr id="1314" name="Google Shape;1314;p38"/>
          <p:cNvSpPr txBox="1"/>
          <p:nvPr/>
        </p:nvSpPr>
        <p:spPr>
          <a:xfrm>
            <a:off x="1212050" y="1778850"/>
            <a:ext cx="1974300" cy="1243200"/>
          </a:xfrm>
          <a:prstGeom prst="rect">
            <a:avLst/>
          </a:prstGeom>
          <a:noFill/>
          <a:ln>
            <a:noFill/>
          </a:ln>
        </p:spPr>
        <p:txBody>
          <a:bodyPr anchorCtr="0" anchor="t" bIns="91425" lIns="91425" spcFirstLastPara="1" rIns="91425" wrap="square" tIns="91425">
            <a:noAutofit/>
          </a:bodyPr>
          <a:lstStyle/>
          <a:p>
            <a:pPr indent="-311150" lvl="0" marL="457200" rtl="0" algn="l">
              <a:spcBef>
                <a:spcPts val="0"/>
              </a:spcBef>
              <a:spcAft>
                <a:spcPts val="0"/>
              </a:spcAft>
              <a:buSzPts val="1300"/>
              <a:buFont typeface="Mada"/>
              <a:buChar char="●"/>
            </a:pPr>
            <a:r>
              <a:rPr lang="en-GB" sz="1300">
                <a:latin typeface="Mada"/>
                <a:ea typeface="Mada"/>
                <a:cs typeface="Mada"/>
                <a:sym typeface="Mada"/>
              </a:rPr>
              <a:t>Escharotomy</a:t>
            </a:r>
            <a:endParaRPr sz="1300">
              <a:latin typeface="Mada"/>
              <a:ea typeface="Mada"/>
              <a:cs typeface="Mada"/>
              <a:sym typeface="Mada"/>
            </a:endParaRPr>
          </a:p>
          <a:p>
            <a:pPr indent="-311150" lvl="0" marL="457200" rtl="0" algn="l">
              <a:spcBef>
                <a:spcPts val="0"/>
              </a:spcBef>
              <a:spcAft>
                <a:spcPts val="0"/>
              </a:spcAft>
              <a:buSzPts val="1300"/>
              <a:buFont typeface="Mada"/>
              <a:buChar char="●"/>
            </a:pPr>
            <a:r>
              <a:rPr lang="en-GB" sz="1300">
                <a:latin typeface="Mada"/>
                <a:ea typeface="Mada"/>
                <a:cs typeface="Mada"/>
                <a:sym typeface="Mada"/>
              </a:rPr>
              <a:t>Skin grafting</a:t>
            </a:r>
            <a:endParaRPr sz="1300">
              <a:latin typeface="Mada"/>
              <a:ea typeface="Mada"/>
              <a:cs typeface="Mada"/>
              <a:sym typeface="Mada"/>
            </a:endParaRPr>
          </a:p>
        </p:txBody>
      </p:sp>
      <p:sp>
        <p:nvSpPr>
          <p:cNvPr id="1315" name="Google Shape;1315;p38"/>
          <p:cNvSpPr txBox="1"/>
          <p:nvPr/>
        </p:nvSpPr>
        <p:spPr>
          <a:xfrm>
            <a:off x="4717250" y="1778850"/>
            <a:ext cx="2307900" cy="1243200"/>
          </a:xfrm>
          <a:prstGeom prst="rect">
            <a:avLst/>
          </a:prstGeom>
          <a:noFill/>
          <a:ln>
            <a:noFill/>
          </a:ln>
        </p:spPr>
        <p:txBody>
          <a:bodyPr anchorCtr="0" anchor="t" bIns="91425" lIns="91425" spcFirstLastPara="1" rIns="91425" wrap="square" tIns="91425">
            <a:noAutofit/>
          </a:bodyPr>
          <a:lstStyle/>
          <a:p>
            <a:pPr indent="-311150" lvl="0" marL="457200" rtl="0" algn="l">
              <a:spcBef>
                <a:spcPts val="0"/>
              </a:spcBef>
              <a:spcAft>
                <a:spcPts val="0"/>
              </a:spcAft>
              <a:buSzPts val="1300"/>
              <a:buFont typeface="Mada"/>
              <a:buChar char="●"/>
            </a:pPr>
            <a:r>
              <a:rPr lang="en-GB" sz="1300">
                <a:latin typeface="Mada"/>
                <a:ea typeface="Mada"/>
                <a:cs typeface="Mada"/>
                <a:sym typeface="Mada"/>
              </a:rPr>
              <a:t>Tetanus prophylaxis</a:t>
            </a:r>
            <a:endParaRPr sz="1300">
              <a:latin typeface="Mada"/>
              <a:ea typeface="Mada"/>
              <a:cs typeface="Mada"/>
              <a:sym typeface="Mada"/>
            </a:endParaRPr>
          </a:p>
          <a:p>
            <a:pPr indent="-311150" lvl="0" marL="457200" rtl="0" algn="l">
              <a:spcBef>
                <a:spcPts val="0"/>
              </a:spcBef>
              <a:spcAft>
                <a:spcPts val="0"/>
              </a:spcAft>
              <a:buSzPts val="1300"/>
              <a:buFont typeface="Mada"/>
              <a:buChar char="●"/>
            </a:pPr>
            <a:r>
              <a:rPr lang="en-GB" sz="1300">
                <a:latin typeface="Mada"/>
                <a:ea typeface="Mada"/>
                <a:cs typeface="Mada"/>
                <a:sym typeface="Mada"/>
              </a:rPr>
              <a:t>Analgesia</a:t>
            </a:r>
            <a:endParaRPr sz="1300">
              <a:latin typeface="Mada"/>
              <a:ea typeface="Mada"/>
              <a:cs typeface="Mada"/>
              <a:sym typeface="Mada"/>
            </a:endParaRPr>
          </a:p>
          <a:p>
            <a:pPr indent="-311150" lvl="0" marL="457200" rtl="0" algn="l">
              <a:spcBef>
                <a:spcPts val="0"/>
              </a:spcBef>
              <a:spcAft>
                <a:spcPts val="0"/>
              </a:spcAft>
              <a:buSzPts val="1300"/>
              <a:buFont typeface="Mada"/>
              <a:buChar char="●"/>
            </a:pPr>
            <a:r>
              <a:rPr lang="en-GB" sz="1300">
                <a:latin typeface="Mada"/>
                <a:ea typeface="Mada"/>
                <a:cs typeface="Mada"/>
                <a:sym typeface="Mada"/>
              </a:rPr>
              <a:t>Dressing</a:t>
            </a:r>
            <a:endParaRPr sz="1300">
              <a:latin typeface="Mada"/>
              <a:ea typeface="Mada"/>
              <a:cs typeface="Mada"/>
              <a:sym typeface="Mada"/>
            </a:endParaRPr>
          </a:p>
          <a:p>
            <a:pPr indent="-311150" lvl="0" marL="457200" rtl="0" algn="l">
              <a:spcBef>
                <a:spcPts val="0"/>
              </a:spcBef>
              <a:spcAft>
                <a:spcPts val="0"/>
              </a:spcAft>
              <a:buSzPts val="1300"/>
              <a:buFont typeface="Mada"/>
              <a:buChar char="●"/>
            </a:pPr>
            <a:r>
              <a:rPr lang="en-GB" sz="1300">
                <a:latin typeface="Mada"/>
                <a:ea typeface="Mada"/>
                <a:cs typeface="Mada"/>
                <a:sym typeface="Mada"/>
              </a:rPr>
              <a:t>Nutrition</a:t>
            </a:r>
            <a:endParaRPr sz="1300">
              <a:latin typeface="Mada"/>
              <a:ea typeface="Mada"/>
              <a:cs typeface="Mada"/>
              <a:sym typeface="Mada"/>
            </a:endParaRPr>
          </a:p>
          <a:p>
            <a:pPr indent="-311150" lvl="0" marL="457200" rtl="0" algn="l">
              <a:spcBef>
                <a:spcPts val="0"/>
              </a:spcBef>
              <a:spcAft>
                <a:spcPts val="0"/>
              </a:spcAft>
              <a:buSzPts val="1300"/>
              <a:buFont typeface="Mada"/>
              <a:buChar char="●"/>
            </a:pPr>
            <a:r>
              <a:rPr lang="en-GB" sz="1300">
                <a:latin typeface="Mada"/>
                <a:ea typeface="Mada"/>
                <a:cs typeface="Mada"/>
                <a:sym typeface="Mada"/>
              </a:rPr>
              <a:t>Fluid</a:t>
            </a:r>
            <a:endParaRPr sz="1300">
              <a:latin typeface="Mada"/>
              <a:ea typeface="Mada"/>
              <a:cs typeface="Mada"/>
              <a:sym typeface="Mada"/>
            </a:endParaRPr>
          </a:p>
          <a:p>
            <a:pPr indent="-311150" lvl="0" marL="457200" rtl="0" algn="l">
              <a:spcBef>
                <a:spcPts val="0"/>
              </a:spcBef>
              <a:spcAft>
                <a:spcPts val="0"/>
              </a:spcAft>
              <a:buSzPts val="1300"/>
              <a:buFont typeface="Mada"/>
              <a:buChar char="●"/>
            </a:pPr>
            <a:r>
              <a:rPr lang="en-GB" sz="1300">
                <a:latin typeface="Mada"/>
                <a:ea typeface="Mada"/>
                <a:cs typeface="Mada"/>
                <a:sym typeface="Mada"/>
              </a:rPr>
              <a:t>Foley Catheter</a:t>
            </a:r>
            <a:endParaRPr sz="1300">
              <a:latin typeface="Mada"/>
              <a:ea typeface="Mada"/>
              <a:cs typeface="Mada"/>
              <a:sym typeface="Mada"/>
            </a:endParaRPr>
          </a:p>
        </p:txBody>
      </p:sp>
      <p:sp>
        <p:nvSpPr>
          <p:cNvPr id="1316" name="Google Shape;1316;p38"/>
          <p:cNvSpPr txBox="1"/>
          <p:nvPr/>
        </p:nvSpPr>
        <p:spPr>
          <a:xfrm>
            <a:off x="3067664" y="3884625"/>
            <a:ext cx="2439000" cy="5682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None/>
            </a:pPr>
            <a:r>
              <a:rPr b="1" lang="en-GB" sz="1600">
                <a:solidFill>
                  <a:srgbClr val="006D77"/>
                </a:solidFill>
                <a:highlight>
                  <a:srgbClr val="EDF9F9"/>
                </a:highlight>
                <a:latin typeface="Mada"/>
                <a:ea typeface="Mada"/>
                <a:cs typeface="Mada"/>
                <a:sym typeface="Mada"/>
              </a:rPr>
              <a:t>Escharotomy</a:t>
            </a:r>
            <a:r>
              <a:rPr b="1" baseline="30000" lang="en-GB" sz="1600">
                <a:solidFill>
                  <a:srgbClr val="006D77"/>
                </a:solidFill>
                <a:highlight>
                  <a:srgbClr val="EDF9F9"/>
                </a:highlight>
                <a:latin typeface="Mada"/>
                <a:ea typeface="Mada"/>
                <a:cs typeface="Mada"/>
                <a:sym typeface="Mada"/>
              </a:rPr>
              <a:t>1</a:t>
            </a:r>
            <a:r>
              <a:rPr b="1" lang="en-GB" sz="1600">
                <a:solidFill>
                  <a:srgbClr val="006D77"/>
                </a:solidFill>
                <a:highlight>
                  <a:srgbClr val="EDF9F9"/>
                </a:highlight>
                <a:latin typeface="Mada"/>
                <a:ea typeface="Mada"/>
                <a:cs typeface="Mada"/>
                <a:sym typeface="Mada"/>
              </a:rPr>
              <a:t>:</a:t>
            </a:r>
            <a:r>
              <a:rPr lang="en-GB">
                <a:highlight>
                  <a:srgbClr val="EDF9F9"/>
                </a:highlight>
                <a:latin typeface="Mada"/>
                <a:ea typeface="Mada"/>
                <a:cs typeface="Mada"/>
                <a:sym typeface="Mada"/>
              </a:rPr>
              <a:t> </a:t>
            </a:r>
            <a:endParaRPr>
              <a:highlight>
                <a:srgbClr val="EDF9F9"/>
              </a:highlight>
              <a:latin typeface="Mada"/>
              <a:ea typeface="Mada"/>
              <a:cs typeface="Mada"/>
              <a:sym typeface="Mada"/>
            </a:endParaRPr>
          </a:p>
        </p:txBody>
      </p:sp>
      <p:sp>
        <p:nvSpPr>
          <p:cNvPr id="1317" name="Google Shape;1317;p38"/>
          <p:cNvSpPr txBox="1"/>
          <p:nvPr/>
        </p:nvSpPr>
        <p:spPr>
          <a:xfrm>
            <a:off x="618050" y="3263685"/>
            <a:ext cx="1779000" cy="872100"/>
          </a:xfrm>
          <a:prstGeom prst="rect">
            <a:avLst/>
          </a:prstGeom>
          <a:noFill/>
          <a:ln>
            <a:noFill/>
          </a:ln>
        </p:spPr>
        <p:txBody>
          <a:bodyPr anchorCtr="0" anchor="b" bIns="91425" lIns="91425" spcFirstLastPara="1" rIns="91425" wrap="square" tIns="91425">
            <a:noAutofit/>
          </a:bodyPr>
          <a:lstStyle/>
          <a:p>
            <a:pPr indent="0" lvl="0" marL="0" rtl="0" algn="ctr">
              <a:spcBef>
                <a:spcPts val="0"/>
              </a:spcBef>
              <a:spcAft>
                <a:spcPts val="0"/>
              </a:spcAft>
              <a:buNone/>
            </a:pPr>
            <a:r>
              <a:rPr lang="en-GB" sz="4800">
                <a:solidFill>
                  <a:srgbClr val="FFDDD2"/>
                </a:solidFill>
                <a:latin typeface="Patrick Hand"/>
                <a:ea typeface="Patrick Hand"/>
                <a:cs typeface="Patrick Hand"/>
                <a:sym typeface="Patrick Hand"/>
              </a:rPr>
              <a:t>01</a:t>
            </a:r>
            <a:endParaRPr sz="4800">
              <a:solidFill>
                <a:srgbClr val="FFDDD2"/>
              </a:solidFill>
              <a:latin typeface="Patrick Hand"/>
              <a:ea typeface="Patrick Hand"/>
              <a:cs typeface="Patrick Hand"/>
              <a:sym typeface="Patrick Hand"/>
            </a:endParaRPr>
          </a:p>
        </p:txBody>
      </p:sp>
      <p:grpSp>
        <p:nvGrpSpPr>
          <p:cNvPr id="1318" name="Google Shape;1318;p38"/>
          <p:cNvGrpSpPr/>
          <p:nvPr/>
        </p:nvGrpSpPr>
        <p:grpSpPr>
          <a:xfrm>
            <a:off x="777869" y="2892617"/>
            <a:ext cx="1459548" cy="770306"/>
            <a:chOff x="3969900" y="337650"/>
            <a:chExt cx="608500" cy="312675"/>
          </a:xfrm>
        </p:grpSpPr>
        <p:sp>
          <p:nvSpPr>
            <p:cNvPr id="1319" name="Google Shape;1319;p38"/>
            <p:cNvSpPr/>
            <p:nvPr/>
          </p:nvSpPr>
          <p:spPr>
            <a:xfrm>
              <a:off x="4482575" y="562125"/>
              <a:ext cx="95825" cy="59975"/>
            </a:xfrm>
            <a:custGeom>
              <a:rect b="b" l="l" r="r" t="t"/>
              <a:pathLst>
                <a:path extrusionOk="0" h="2399" w="3833">
                  <a:moveTo>
                    <a:pt x="2390" y="1"/>
                  </a:moveTo>
                  <a:cubicBezTo>
                    <a:pt x="2306" y="1"/>
                    <a:pt x="2220" y="7"/>
                    <a:pt x="2134" y="20"/>
                  </a:cubicBezTo>
                  <a:cubicBezTo>
                    <a:pt x="1448" y="123"/>
                    <a:pt x="964" y="514"/>
                    <a:pt x="544" y="1017"/>
                  </a:cubicBezTo>
                  <a:cubicBezTo>
                    <a:pt x="1" y="1668"/>
                    <a:pt x="187" y="2164"/>
                    <a:pt x="1035" y="2332"/>
                  </a:cubicBezTo>
                  <a:cubicBezTo>
                    <a:pt x="1188" y="2362"/>
                    <a:pt x="1344" y="2373"/>
                    <a:pt x="1540" y="2398"/>
                  </a:cubicBezTo>
                  <a:cubicBezTo>
                    <a:pt x="1844" y="2346"/>
                    <a:pt x="2181" y="2289"/>
                    <a:pt x="2519" y="2228"/>
                  </a:cubicBezTo>
                  <a:cubicBezTo>
                    <a:pt x="2627" y="2209"/>
                    <a:pt x="2733" y="2182"/>
                    <a:pt x="2837" y="2145"/>
                  </a:cubicBezTo>
                  <a:cubicBezTo>
                    <a:pt x="3375" y="1948"/>
                    <a:pt x="3832" y="1172"/>
                    <a:pt x="3646" y="779"/>
                  </a:cubicBezTo>
                  <a:cubicBezTo>
                    <a:pt x="3405" y="271"/>
                    <a:pt x="2932" y="1"/>
                    <a:pt x="2390"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0" name="Google Shape;1320;p38"/>
            <p:cNvSpPr/>
            <p:nvPr/>
          </p:nvSpPr>
          <p:spPr>
            <a:xfrm>
              <a:off x="4211425" y="337650"/>
              <a:ext cx="46850" cy="99025"/>
            </a:xfrm>
            <a:custGeom>
              <a:rect b="b" l="l" r="r" t="t"/>
              <a:pathLst>
                <a:path extrusionOk="0" h="3961" w="1874">
                  <a:moveTo>
                    <a:pt x="1094" y="1"/>
                  </a:moveTo>
                  <a:cubicBezTo>
                    <a:pt x="922" y="1"/>
                    <a:pt x="585" y="243"/>
                    <a:pt x="474" y="436"/>
                  </a:cubicBezTo>
                  <a:cubicBezTo>
                    <a:pt x="249" y="826"/>
                    <a:pt x="142" y="1285"/>
                    <a:pt x="1" y="1677"/>
                  </a:cubicBezTo>
                  <a:cubicBezTo>
                    <a:pt x="143" y="2326"/>
                    <a:pt x="211" y="2905"/>
                    <a:pt x="412" y="3435"/>
                  </a:cubicBezTo>
                  <a:cubicBezTo>
                    <a:pt x="502" y="3674"/>
                    <a:pt x="843" y="3923"/>
                    <a:pt x="1098" y="3959"/>
                  </a:cubicBezTo>
                  <a:cubicBezTo>
                    <a:pt x="1103" y="3960"/>
                    <a:pt x="1109" y="3961"/>
                    <a:pt x="1115" y="3961"/>
                  </a:cubicBezTo>
                  <a:cubicBezTo>
                    <a:pt x="1288" y="3961"/>
                    <a:pt x="1625" y="3642"/>
                    <a:pt x="1654" y="3440"/>
                  </a:cubicBezTo>
                  <a:cubicBezTo>
                    <a:pt x="1781" y="2537"/>
                    <a:pt x="1873" y="1620"/>
                    <a:pt x="1852" y="712"/>
                  </a:cubicBezTo>
                  <a:cubicBezTo>
                    <a:pt x="1847" y="460"/>
                    <a:pt x="1438" y="132"/>
                    <a:pt x="1143" y="9"/>
                  </a:cubicBezTo>
                  <a:cubicBezTo>
                    <a:pt x="1129" y="3"/>
                    <a:pt x="1112" y="1"/>
                    <a:pt x="1094"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1" name="Google Shape;1321;p38"/>
            <p:cNvSpPr/>
            <p:nvPr/>
          </p:nvSpPr>
          <p:spPr>
            <a:xfrm>
              <a:off x="3969900" y="612400"/>
              <a:ext cx="77475" cy="37925"/>
            </a:xfrm>
            <a:custGeom>
              <a:rect b="b" l="l" r="r" t="t"/>
              <a:pathLst>
                <a:path extrusionOk="0" h="1517" w="3099">
                  <a:moveTo>
                    <a:pt x="993" y="0"/>
                  </a:moveTo>
                  <a:cubicBezTo>
                    <a:pt x="893" y="0"/>
                    <a:pt x="794" y="4"/>
                    <a:pt x="696" y="12"/>
                  </a:cubicBezTo>
                  <a:cubicBezTo>
                    <a:pt x="446" y="32"/>
                    <a:pt x="160" y="445"/>
                    <a:pt x="39" y="740"/>
                  </a:cubicBezTo>
                  <a:cubicBezTo>
                    <a:pt x="0" y="836"/>
                    <a:pt x="399" y="1230"/>
                    <a:pt x="651" y="1303"/>
                  </a:cubicBezTo>
                  <a:cubicBezTo>
                    <a:pt x="1140" y="1442"/>
                    <a:pt x="1666" y="1448"/>
                    <a:pt x="2178" y="1510"/>
                  </a:cubicBezTo>
                  <a:cubicBezTo>
                    <a:pt x="2215" y="1514"/>
                    <a:pt x="2250" y="1516"/>
                    <a:pt x="2285" y="1516"/>
                  </a:cubicBezTo>
                  <a:cubicBezTo>
                    <a:pt x="2656" y="1516"/>
                    <a:pt x="2885" y="1287"/>
                    <a:pt x="2985" y="944"/>
                  </a:cubicBezTo>
                  <a:cubicBezTo>
                    <a:pt x="3099" y="547"/>
                    <a:pt x="2791" y="278"/>
                    <a:pt x="2489" y="207"/>
                  </a:cubicBezTo>
                  <a:cubicBezTo>
                    <a:pt x="2003" y="92"/>
                    <a:pt x="1492" y="0"/>
                    <a:pt x="993"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2" name="Google Shape;1322;p38"/>
            <p:cNvSpPr/>
            <p:nvPr/>
          </p:nvSpPr>
          <p:spPr>
            <a:xfrm>
              <a:off x="4029000" y="437175"/>
              <a:ext cx="56925" cy="56275"/>
            </a:xfrm>
            <a:custGeom>
              <a:rect b="b" l="l" r="r" t="t"/>
              <a:pathLst>
                <a:path extrusionOk="0" h="2251" w="2277">
                  <a:moveTo>
                    <a:pt x="680" y="1"/>
                  </a:moveTo>
                  <a:cubicBezTo>
                    <a:pt x="422" y="297"/>
                    <a:pt x="178" y="481"/>
                    <a:pt x="74" y="726"/>
                  </a:cubicBezTo>
                  <a:cubicBezTo>
                    <a:pt x="0" y="898"/>
                    <a:pt x="40" y="1226"/>
                    <a:pt x="164" y="1353"/>
                  </a:cubicBezTo>
                  <a:cubicBezTo>
                    <a:pt x="486" y="1683"/>
                    <a:pt x="862" y="1972"/>
                    <a:pt x="1257" y="2212"/>
                  </a:cubicBezTo>
                  <a:cubicBezTo>
                    <a:pt x="1301" y="2239"/>
                    <a:pt x="1363" y="2251"/>
                    <a:pt x="1432" y="2251"/>
                  </a:cubicBezTo>
                  <a:cubicBezTo>
                    <a:pt x="1571" y="2251"/>
                    <a:pt x="1737" y="2203"/>
                    <a:pt x="1825" y="2131"/>
                  </a:cubicBezTo>
                  <a:cubicBezTo>
                    <a:pt x="2264" y="1777"/>
                    <a:pt x="2277" y="1437"/>
                    <a:pt x="1870" y="1028"/>
                  </a:cubicBezTo>
                  <a:cubicBezTo>
                    <a:pt x="1528" y="684"/>
                    <a:pt x="1134" y="389"/>
                    <a:pt x="680"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3" name="Google Shape;1323;p38"/>
            <p:cNvSpPr/>
            <p:nvPr/>
          </p:nvSpPr>
          <p:spPr>
            <a:xfrm>
              <a:off x="4429175" y="403925"/>
              <a:ext cx="40700" cy="36700"/>
            </a:xfrm>
            <a:custGeom>
              <a:rect b="b" l="l" r="r" t="t"/>
              <a:pathLst>
                <a:path extrusionOk="0" h="1468" w="1628">
                  <a:moveTo>
                    <a:pt x="1096" y="1"/>
                  </a:moveTo>
                  <a:cubicBezTo>
                    <a:pt x="995" y="1"/>
                    <a:pt x="885" y="30"/>
                    <a:pt x="831" y="81"/>
                  </a:cubicBezTo>
                  <a:cubicBezTo>
                    <a:pt x="582" y="315"/>
                    <a:pt x="362" y="577"/>
                    <a:pt x="173" y="861"/>
                  </a:cubicBezTo>
                  <a:cubicBezTo>
                    <a:pt x="1" y="1121"/>
                    <a:pt x="149" y="1407"/>
                    <a:pt x="440" y="1462"/>
                  </a:cubicBezTo>
                  <a:cubicBezTo>
                    <a:pt x="456" y="1466"/>
                    <a:pt x="474" y="1467"/>
                    <a:pt x="493" y="1467"/>
                  </a:cubicBezTo>
                  <a:cubicBezTo>
                    <a:pt x="875" y="1467"/>
                    <a:pt x="1627" y="817"/>
                    <a:pt x="1613" y="382"/>
                  </a:cubicBezTo>
                  <a:cubicBezTo>
                    <a:pt x="1528" y="295"/>
                    <a:pt x="1413" y="118"/>
                    <a:pt x="1248" y="31"/>
                  </a:cubicBezTo>
                  <a:cubicBezTo>
                    <a:pt x="1209" y="11"/>
                    <a:pt x="1154" y="1"/>
                    <a:pt x="1096"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324" name="Google Shape;1324;p38"/>
          <p:cNvSpPr txBox="1"/>
          <p:nvPr/>
        </p:nvSpPr>
        <p:spPr>
          <a:xfrm>
            <a:off x="570225" y="4254925"/>
            <a:ext cx="6121200" cy="1243200"/>
          </a:xfrm>
          <a:prstGeom prst="rect">
            <a:avLst/>
          </a:prstGeom>
          <a:noFill/>
          <a:ln>
            <a:noFill/>
          </a:ln>
        </p:spPr>
        <p:txBody>
          <a:bodyPr anchorCtr="0" anchor="t" bIns="91425" lIns="91425" spcFirstLastPara="1" rIns="91425" wrap="square" tIns="91425">
            <a:noAutofit/>
          </a:bodyPr>
          <a:lstStyle/>
          <a:p>
            <a:pPr indent="-292100" lvl="0" marL="457200" rtl="0" algn="l">
              <a:spcBef>
                <a:spcPts val="0"/>
              </a:spcBef>
              <a:spcAft>
                <a:spcPts val="0"/>
              </a:spcAft>
              <a:buSzPts val="1000"/>
              <a:buFont typeface="Mada"/>
              <a:buChar char="●"/>
            </a:pPr>
            <a:r>
              <a:rPr lang="en-GB" sz="1000">
                <a:latin typeface="Mada"/>
                <a:ea typeface="Mada"/>
                <a:cs typeface="Mada"/>
                <a:sym typeface="Mada"/>
              </a:rPr>
              <a:t>Indication:</a:t>
            </a:r>
            <a:endParaRPr sz="1000">
              <a:latin typeface="Mada"/>
              <a:ea typeface="Mada"/>
              <a:cs typeface="Mada"/>
              <a:sym typeface="Mada"/>
            </a:endParaRPr>
          </a:p>
          <a:p>
            <a:pPr indent="-292100" lvl="0" marL="914400" rtl="0" algn="l">
              <a:spcBef>
                <a:spcPts val="0"/>
              </a:spcBef>
              <a:spcAft>
                <a:spcPts val="0"/>
              </a:spcAft>
              <a:buSzPts val="1000"/>
              <a:buFont typeface="Mada"/>
              <a:buChar char="○"/>
            </a:pPr>
            <a:r>
              <a:rPr lang="en-GB" sz="1000">
                <a:latin typeface="Mada"/>
                <a:ea typeface="Mada"/>
                <a:cs typeface="Mada"/>
                <a:sym typeface="Mada"/>
              </a:rPr>
              <a:t>Poor tissue perfusion.</a:t>
            </a:r>
            <a:endParaRPr sz="1000">
              <a:latin typeface="Mada"/>
              <a:ea typeface="Mada"/>
              <a:cs typeface="Mada"/>
              <a:sym typeface="Mada"/>
            </a:endParaRPr>
          </a:p>
          <a:p>
            <a:pPr indent="-292100" lvl="0" marL="914400" rtl="0" algn="l">
              <a:spcBef>
                <a:spcPts val="0"/>
              </a:spcBef>
              <a:spcAft>
                <a:spcPts val="0"/>
              </a:spcAft>
              <a:buSzPts val="1000"/>
              <a:buFont typeface="Mada"/>
              <a:buChar char="○"/>
            </a:pPr>
            <a:r>
              <a:rPr lang="en-GB" sz="1000">
                <a:latin typeface="Mada"/>
                <a:ea typeface="Mada"/>
                <a:cs typeface="Mada"/>
                <a:sym typeface="Mada"/>
              </a:rPr>
              <a:t>Threat to perfusion after volume resuscitation.</a:t>
            </a:r>
            <a:endParaRPr sz="1000">
              <a:latin typeface="Mada"/>
              <a:ea typeface="Mada"/>
              <a:cs typeface="Mada"/>
              <a:sym typeface="Mada"/>
            </a:endParaRPr>
          </a:p>
          <a:p>
            <a:pPr indent="-292100" lvl="0" marL="914400" rtl="0" algn="l">
              <a:spcBef>
                <a:spcPts val="0"/>
              </a:spcBef>
              <a:spcAft>
                <a:spcPts val="0"/>
              </a:spcAft>
              <a:buSzPts val="1000"/>
              <a:buFont typeface="Mada"/>
              <a:buChar char="○"/>
            </a:pPr>
            <a:r>
              <a:rPr lang="en-GB" sz="1000">
                <a:latin typeface="Mada"/>
                <a:ea typeface="Mada"/>
                <a:cs typeface="Mada"/>
                <a:sym typeface="Mada"/>
              </a:rPr>
              <a:t>Deep Circumferential burns.</a:t>
            </a:r>
            <a:endParaRPr sz="1000">
              <a:latin typeface="Mada"/>
              <a:ea typeface="Mada"/>
              <a:cs typeface="Mada"/>
              <a:sym typeface="Mada"/>
            </a:endParaRPr>
          </a:p>
          <a:p>
            <a:pPr indent="-292100" lvl="0" marL="457200" rtl="0" algn="l">
              <a:spcBef>
                <a:spcPts val="0"/>
              </a:spcBef>
              <a:spcAft>
                <a:spcPts val="0"/>
              </a:spcAft>
              <a:buSzPts val="1000"/>
              <a:buFont typeface="Mada"/>
              <a:buChar char="●"/>
            </a:pPr>
            <a:r>
              <a:rPr lang="en-GB" sz="1000">
                <a:latin typeface="Mada"/>
                <a:ea typeface="Mada"/>
                <a:cs typeface="Mada"/>
                <a:sym typeface="Mada"/>
              </a:rPr>
              <a:t>Use mid-axial incisions.</a:t>
            </a:r>
            <a:endParaRPr sz="1000">
              <a:latin typeface="Mada"/>
              <a:ea typeface="Mada"/>
              <a:cs typeface="Mada"/>
              <a:sym typeface="Mada"/>
            </a:endParaRPr>
          </a:p>
        </p:txBody>
      </p:sp>
      <p:sp>
        <p:nvSpPr>
          <p:cNvPr id="1325" name="Google Shape;1325;p38"/>
          <p:cNvSpPr txBox="1"/>
          <p:nvPr/>
        </p:nvSpPr>
        <p:spPr>
          <a:xfrm>
            <a:off x="2820014" y="5065150"/>
            <a:ext cx="2439000" cy="5682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None/>
            </a:pPr>
            <a:r>
              <a:rPr b="1" lang="en-GB" sz="1600">
                <a:solidFill>
                  <a:srgbClr val="006D77"/>
                </a:solidFill>
                <a:highlight>
                  <a:srgbClr val="EDF9F9"/>
                </a:highlight>
                <a:latin typeface="Mada"/>
                <a:ea typeface="Mada"/>
                <a:cs typeface="Mada"/>
                <a:sym typeface="Mada"/>
              </a:rPr>
              <a:t>Digital Escharotomy:</a:t>
            </a:r>
            <a:r>
              <a:rPr lang="en-GB">
                <a:highlight>
                  <a:srgbClr val="EDF9F9"/>
                </a:highlight>
                <a:latin typeface="Mada"/>
                <a:ea typeface="Mada"/>
                <a:cs typeface="Mada"/>
                <a:sym typeface="Mada"/>
              </a:rPr>
              <a:t> </a:t>
            </a:r>
            <a:endParaRPr>
              <a:highlight>
                <a:srgbClr val="EDF9F9"/>
              </a:highlight>
              <a:latin typeface="Mada"/>
              <a:ea typeface="Mada"/>
              <a:cs typeface="Mada"/>
              <a:sym typeface="Mada"/>
            </a:endParaRPr>
          </a:p>
        </p:txBody>
      </p:sp>
      <p:sp>
        <p:nvSpPr>
          <p:cNvPr id="1326" name="Google Shape;1326;p38"/>
          <p:cNvSpPr txBox="1"/>
          <p:nvPr/>
        </p:nvSpPr>
        <p:spPr>
          <a:xfrm>
            <a:off x="570225" y="5541063"/>
            <a:ext cx="6121200" cy="1243200"/>
          </a:xfrm>
          <a:prstGeom prst="rect">
            <a:avLst/>
          </a:prstGeom>
          <a:noFill/>
          <a:ln>
            <a:noFill/>
          </a:ln>
        </p:spPr>
        <p:txBody>
          <a:bodyPr anchorCtr="0" anchor="t" bIns="91425" lIns="91425" spcFirstLastPara="1" rIns="91425" wrap="square" tIns="91425">
            <a:noAutofit/>
          </a:bodyPr>
          <a:lstStyle/>
          <a:p>
            <a:pPr indent="-292100" lvl="0" marL="457200" rtl="0" algn="l">
              <a:spcBef>
                <a:spcPts val="0"/>
              </a:spcBef>
              <a:spcAft>
                <a:spcPts val="0"/>
              </a:spcAft>
              <a:buSzPts val="1000"/>
              <a:buFont typeface="Mada"/>
              <a:buChar char="●"/>
            </a:pPr>
            <a:r>
              <a:rPr lang="en-GB" sz="1000">
                <a:latin typeface="Mada"/>
                <a:ea typeface="Mada"/>
                <a:cs typeface="Mada"/>
                <a:sym typeface="Mada"/>
              </a:rPr>
              <a:t>Use mid-axial incisions:</a:t>
            </a:r>
            <a:endParaRPr sz="1000">
              <a:latin typeface="Mada"/>
              <a:ea typeface="Mada"/>
              <a:cs typeface="Mada"/>
              <a:sym typeface="Mada"/>
            </a:endParaRPr>
          </a:p>
          <a:p>
            <a:pPr indent="-292100" lvl="1" marL="914400" rtl="0" algn="l">
              <a:spcBef>
                <a:spcPts val="0"/>
              </a:spcBef>
              <a:spcAft>
                <a:spcPts val="0"/>
              </a:spcAft>
              <a:buSzPts val="1000"/>
              <a:buFont typeface="Mada"/>
              <a:buChar char="○"/>
            </a:pPr>
            <a:r>
              <a:rPr lang="en-GB" sz="1000">
                <a:latin typeface="Mada"/>
                <a:ea typeface="Mada"/>
                <a:cs typeface="Mada"/>
                <a:sym typeface="Mada"/>
              </a:rPr>
              <a:t>Index, long → ulnar incision.</a:t>
            </a:r>
            <a:endParaRPr sz="1000">
              <a:latin typeface="Mada"/>
              <a:ea typeface="Mada"/>
              <a:cs typeface="Mada"/>
              <a:sym typeface="Mada"/>
            </a:endParaRPr>
          </a:p>
          <a:p>
            <a:pPr indent="-292100" lvl="1" marL="914400" rtl="0" algn="l">
              <a:spcBef>
                <a:spcPts val="0"/>
              </a:spcBef>
              <a:spcAft>
                <a:spcPts val="0"/>
              </a:spcAft>
              <a:buSzPts val="1000"/>
              <a:buFont typeface="Mada"/>
              <a:buChar char="○"/>
            </a:pPr>
            <a:r>
              <a:rPr lang="en-GB" sz="1000">
                <a:latin typeface="Mada"/>
                <a:ea typeface="Mada"/>
                <a:cs typeface="Mada"/>
                <a:sym typeface="Mada"/>
              </a:rPr>
              <a:t>Ring → radial or ulnar incision.</a:t>
            </a:r>
            <a:endParaRPr sz="1000">
              <a:latin typeface="Mada"/>
              <a:ea typeface="Mada"/>
              <a:cs typeface="Mada"/>
              <a:sym typeface="Mada"/>
            </a:endParaRPr>
          </a:p>
          <a:p>
            <a:pPr indent="-292100" lvl="1" marL="914400" rtl="0" algn="l">
              <a:spcBef>
                <a:spcPts val="0"/>
              </a:spcBef>
              <a:spcAft>
                <a:spcPts val="0"/>
              </a:spcAft>
              <a:buSzPts val="1000"/>
              <a:buFont typeface="Mada"/>
              <a:buChar char="○"/>
            </a:pPr>
            <a:r>
              <a:rPr lang="en-GB" sz="1000">
                <a:latin typeface="Mada"/>
                <a:ea typeface="Mada"/>
                <a:cs typeface="Mada"/>
                <a:sym typeface="Mada"/>
              </a:rPr>
              <a:t>Little → radial incision.</a:t>
            </a:r>
            <a:endParaRPr sz="1000">
              <a:latin typeface="Mada"/>
              <a:ea typeface="Mada"/>
              <a:cs typeface="Mada"/>
              <a:sym typeface="Mada"/>
            </a:endParaRPr>
          </a:p>
          <a:p>
            <a:pPr indent="-292100" lvl="0" marL="457200" rtl="0" algn="l">
              <a:spcBef>
                <a:spcPts val="0"/>
              </a:spcBef>
              <a:spcAft>
                <a:spcPts val="0"/>
              </a:spcAft>
              <a:buSzPts val="1000"/>
              <a:buFont typeface="Mada"/>
              <a:buChar char="●"/>
            </a:pPr>
            <a:r>
              <a:rPr lang="en-GB" sz="1000">
                <a:latin typeface="Mada"/>
                <a:ea typeface="Mada"/>
                <a:cs typeface="Mada"/>
                <a:sym typeface="Mada"/>
              </a:rPr>
              <a:t>Leave wounds open</a:t>
            </a:r>
            <a:endParaRPr sz="1000">
              <a:latin typeface="Mada"/>
              <a:ea typeface="Mada"/>
              <a:cs typeface="Mada"/>
              <a:sym typeface="Mada"/>
            </a:endParaRPr>
          </a:p>
          <a:p>
            <a:pPr indent="-292100" lvl="0" marL="457200" rtl="0" algn="l">
              <a:spcBef>
                <a:spcPts val="0"/>
              </a:spcBef>
              <a:spcAft>
                <a:spcPts val="0"/>
              </a:spcAft>
              <a:buSzPts val="1000"/>
              <a:buFont typeface="Mada"/>
              <a:buChar char="●"/>
            </a:pPr>
            <a:r>
              <a:rPr lang="en-GB" sz="1000">
                <a:latin typeface="Mada"/>
                <a:ea typeface="Mada"/>
                <a:cs typeface="Mada"/>
                <a:sym typeface="Mada"/>
              </a:rPr>
              <a:t>Consider carpal tunnel release.</a:t>
            </a:r>
            <a:endParaRPr sz="1000">
              <a:latin typeface="Mada"/>
              <a:ea typeface="Mada"/>
              <a:cs typeface="Mada"/>
              <a:sym typeface="Mada"/>
            </a:endParaRPr>
          </a:p>
          <a:p>
            <a:pPr indent="-292100" lvl="0" marL="457200" rtl="0" algn="l">
              <a:spcBef>
                <a:spcPts val="0"/>
              </a:spcBef>
              <a:spcAft>
                <a:spcPts val="0"/>
              </a:spcAft>
              <a:buSzPts val="1000"/>
              <a:buFont typeface="Mada"/>
              <a:buChar char="●"/>
            </a:pPr>
            <a:r>
              <a:rPr lang="en-GB" sz="1000">
                <a:latin typeface="Mada"/>
                <a:ea typeface="Mada"/>
                <a:cs typeface="Mada"/>
                <a:sym typeface="Mada"/>
              </a:rPr>
              <a:t>Consider intrinsic muscle release.</a:t>
            </a:r>
            <a:endParaRPr sz="1000">
              <a:latin typeface="Mada"/>
              <a:ea typeface="Mada"/>
              <a:cs typeface="Mada"/>
              <a:sym typeface="Mada"/>
            </a:endParaRPr>
          </a:p>
        </p:txBody>
      </p:sp>
      <p:sp>
        <p:nvSpPr>
          <p:cNvPr id="1327" name="Google Shape;1327;p38"/>
          <p:cNvSpPr txBox="1"/>
          <p:nvPr/>
        </p:nvSpPr>
        <p:spPr>
          <a:xfrm>
            <a:off x="2915264" y="6574300"/>
            <a:ext cx="2439000" cy="5682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None/>
            </a:pPr>
            <a:r>
              <a:rPr b="1" lang="en-GB" sz="1600">
                <a:solidFill>
                  <a:srgbClr val="006D77"/>
                </a:solidFill>
                <a:highlight>
                  <a:srgbClr val="EDF9F9"/>
                </a:highlight>
                <a:latin typeface="Mada"/>
                <a:ea typeface="Mada"/>
                <a:cs typeface="Mada"/>
                <a:sym typeface="Mada"/>
              </a:rPr>
              <a:t>Skin Grafting &amp; Flap:</a:t>
            </a:r>
            <a:r>
              <a:rPr lang="en-GB">
                <a:highlight>
                  <a:srgbClr val="EDF9F9"/>
                </a:highlight>
                <a:latin typeface="Mada"/>
                <a:ea typeface="Mada"/>
                <a:cs typeface="Mada"/>
                <a:sym typeface="Mada"/>
              </a:rPr>
              <a:t> </a:t>
            </a:r>
            <a:endParaRPr>
              <a:highlight>
                <a:srgbClr val="EDF9F9"/>
              </a:highlight>
              <a:latin typeface="Mada"/>
              <a:ea typeface="Mada"/>
              <a:cs typeface="Mada"/>
              <a:sym typeface="Mada"/>
            </a:endParaRPr>
          </a:p>
        </p:txBody>
      </p:sp>
      <p:sp>
        <p:nvSpPr>
          <p:cNvPr id="1328" name="Google Shape;1328;p38"/>
          <p:cNvSpPr txBox="1"/>
          <p:nvPr/>
        </p:nvSpPr>
        <p:spPr>
          <a:xfrm>
            <a:off x="614925" y="7033300"/>
            <a:ext cx="6298200" cy="1672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000">
              <a:solidFill>
                <a:srgbClr val="999999"/>
              </a:solidFill>
              <a:highlight>
                <a:srgbClr val="FFFFFF"/>
              </a:highlight>
              <a:latin typeface="Mada"/>
              <a:ea typeface="Mada"/>
              <a:cs typeface="Mada"/>
              <a:sym typeface="Mada"/>
            </a:endParaRPr>
          </a:p>
          <a:p>
            <a:pPr indent="-304800" lvl="0" marL="457200" rtl="0" algn="l">
              <a:spcBef>
                <a:spcPts val="0"/>
              </a:spcBef>
              <a:spcAft>
                <a:spcPts val="0"/>
              </a:spcAft>
              <a:buSzPts val="1200"/>
              <a:buFont typeface="Mada"/>
              <a:buChar char="●"/>
            </a:pPr>
            <a:r>
              <a:rPr lang="en-GB" sz="1000">
                <a:solidFill>
                  <a:srgbClr val="6AA84F"/>
                </a:solidFill>
                <a:highlight>
                  <a:srgbClr val="FFFFFF"/>
                </a:highlight>
                <a:latin typeface="Mada"/>
                <a:ea typeface="Mada"/>
                <a:cs typeface="Mada"/>
                <a:sym typeface="Mada"/>
              </a:rPr>
              <a:t>Skin grafting is a surgical procedure that involves removing skin from one area of the body and moving it, or transplanting it, to a different area of the body.</a:t>
            </a:r>
            <a:endParaRPr sz="1000">
              <a:solidFill>
                <a:srgbClr val="6AA84F"/>
              </a:solidFill>
              <a:highlight>
                <a:srgbClr val="FFFFFF"/>
              </a:highlight>
              <a:latin typeface="Mada"/>
              <a:ea typeface="Mada"/>
              <a:cs typeface="Mada"/>
              <a:sym typeface="Mada"/>
            </a:endParaRPr>
          </a:p>
          <a:p>
            <a:pPr indent="-304800" lvl="0" marL="457200" rtl="0" algn="l">
              <a:spcBef>
                <a:spcPts val="0"/>
              </a:spcBef>
              <a:spcAft>
                <a:spcPts val="0"/>
              </a:spcAft>
              <a:buSzPts val="1200"/>
              <a:buFont typeface="Mada"/>
              <a:buChar char="●"/>
            </a:pPr>
            <a:r>
              <a:rPr lang="en-GB" sz="1000">
                <a:solidFill>
                  <a:srgbClr val="6AA84F"/>
                </a:solidFill>
                <a:highlight>
                  <a:srgbClr val="FFFFFF"/>
                </a:highlight>
                <a:latin typeface="Mada"/>
                <a:ea typeface="Mada"/>
                <a:cs typeface="Mada"/>
                <a:sym typeface="Mada"/>
              </a:rPr>
              <a:t>Grafts are similar to first degree burns (First layer is removed and appendages are preserved in both of them so healing and epithelialization is possible) the difference is that grafts occur in a controlled environment unlike burns.</a:t>
            </a:r>
            <a:endParaRPr sz="1000">
              <a:solidFill>
                <a:srgbClr val="6AA84F"/>
              </a:solidFill>
              <a:highlight>
                <a:srgbClr val="FFFFFF"/>
              </a:highlight>
              <a:latin typeface="Mada"/>
              <a:ea typeface="Mada"/>
              <a:cs typeface="Mada"/>
              <a:sym typeface="Mada"/>
            </a:endParaRPr>
          </a:p>
          <a:p>
            <a:pPr indent="-298450" lvl="0" marL="457200" rtl="0" algn="l">
              <a:spcBef>
                <a:spcPts val="0"/>
              </a:spcBef>
              <a:spcAft>
                <a:spcPts val="0"/>
              </a:spcAft>
              <a:buSzPts val="1100"/>
              <a:buFont typeface="Mada"/>
              <a:buChar char="●"/>
            </a:pPr>
            <a:r>
              <a:rPr lang="en-GB" sz="1000">
                <a:solidFill>
                  <a:srgbClr val="6AA84F"/>
                </a:solidFill>
                <a:latin typeface="Mada"/>
                <a:ea typeface="Mada"/>
                <a:cs typeface="Mada"/>
                <a:sym typeface="Mada"/>
              </a:rPr>
              <a:t>The main differences between grafts and flap:</a:t>
            </a:r>
            <a:endParaRPr sz="1000">
              <a:solidFill>
                <a:srgbClr val="6AA84F"/>
              </a:solidFill>
              <a:latin typeface="Mada"/>
              <a:ea typeface="Mada"/>
              <a:cs typeface="Mada"/>
              <a:sym typeface="Mada"/>
            </a:endParaRPr>
          </a:p>
          <a:p>
            <a:pPr indent="-292100" lvl="1" marL="914400" rtl="0" algn="l">
              <a:spcBef>
                <a:spcPts val="0"/>
              </a:spcBef>
              <a:spcAft>
                <a:spcPts val="0"/>
              </a:spcAft>
              <a:buSzPts val="1000"/>
              <a:buFont typeface="Mada"/>
              <a:buChar char="○"/>
            </a:pPr>
            <a:r>
              <a:rPr lang="en-GB" sz="1000">
                <a:solidFill>
                  <a:srgbClr val="6AA84F"/>
                </a:solidFill>
                <a:highlight>
                  <a:srgbClr val="FFFFFF"/>
                </a:highlight>
                <a:latin typeface="Mada"/>
                <a:ea typeface="Mada"/>
                <a:cs typeface="Mada"/>
                <a:sym typeface="Mada"/>
              </a:rPr>
              <a:t>Grafts do not contain blood vessels but flaps do</a:t>
            </a:r>
            <a:endParaRPr sz="1000">
              <a:solidFill>
                <a:srgbClr val="6AA84F"/>
              </a:solidFill>
              <a:highlight>
                <a:srgbClr val="FFFFFF"/>
              </a:highlight>
              <a:latin typeface="Mada"/>
              <a:ea typeface="Mada"/>
              <a:cs typeface="Mada"/>
              <a:sym typeface="Mada"/>
            </a:endParaRPr>
          </a:p>
          <a:p>
            <a:pPr indent="-292100" lvl="1" marL="914400" rtl="0" algn="l">
              <a:spcBef>
                <a:spcPts val="0"/>
              </a:spcBef>
              <a:spcAft>
                <a:spcPts val="0"/>
              </a:spcAft>
              <a:buSzPts val="1000"/>
              <a:buChar char="○"/>
            </a:pPr>
            <a:r>
              <a:rPr lang="en-GB" sz="1000">
                <a:solidFill>
                  <a:srgbClr val="6AA84F"/>
                </a:solidFill>
                <a:latin typeface="Mada"/>
                <a:ea typeface="Mada"/>
                <a:cs typeface="Mada"/>
                <a:sym typeface="Mada"/>
              </a:rPr>
              <a:t>Grafts are thin sheet of skin and is used more with 3rd degree. Flap is a bulky tissue (e.g. muscle flap, subcutaneous tissue flap) used when there’s a deep burn (4th degree burns) or when a deep reconstruction following cancer ablation is needed.  </a:t>
            </a:r>
            <a:endParaRPr sz="1000">
              <a:solidFill>
                <a:srgbClr val="333333"/>
              </a:solidFill>
              <a:highlight>
                <a:srgbClr val="FFFFFF"/>
              </a:highlight>
            </a:endParaRPr>
          </a:p>
        </p:txBody>
      </p:sp>
      <p:sp>
        <p:nvSpPr>
          <p:cNvPr id="1329" name="Google Shape;1329;p38"/>
          <p:cNvSpPr txBox="1"/>
          <p:nvPr/>
        </p:nvSpPr>
        <p:spPr>
          <a:xfrm>
            <a:off x="331625" y="9704700"/>
            <a:ext cx="7081500" cy="1308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900">
                <a:solidFill>
                  <a:srgbClr val="6AA84F"/>
                </a:solidFill>
                <a:latin typeface="Mada"/>
                <a:ea typeface="Mada"/>
                <a:cs typeface="Mada"/>
                <a:sym typeface="Mada"/>
              </a:rPr>
              <a:t>1- The most important indication of escharotomy is circumferential burn (which causes hypoperfusion due to edema). </a:t>
            </a:r>
            <a:endParaRPr sz="900">
              <a:solidFill>
                <a:srgbClr val="6AA84F"/>
              </a:solidFill>
              <a:latin typeface="Mada"/>
              <a:ea typeface="Mada"/>
              <a:cs typeface="Mada"/>
              <a:sym typeface="Mada"/>
            </a:endParaRPr>
          </a:p>
          <a:p>
            <a:pPr indent="0" lvl="0" marL="0" rtl="0" algn="l">
              <a:spcBef>
                <a:spcPts val="0"/>
              </a:spcBef>
              <a:spcAft>
                <a:spcPts val="0"/>
              </a:spcAft>
              <a:buNone/>
            </a:pPr>
            <a:r>
              <a:rPr lang="en-GB" sz="900">
                <a:solidFill>
                  <a:srgbClr val="6AA84F"/>
                </a:solidFill>
                <a:latin typeface="Mada"/>
                <a:ea typeface="Mada"/>
                <a:cs typeface="Mada"/>
                <a:sym typeface="Mada"/>
              </a:rPr>
              <a:t>Circumferential burns: are seen in cases where a full thickness burn affects the entire circumference of a digit, extremity, or even the torso, this is called a circumferential burn. as oedema forms the inelastic eschar can cause a buildup of pressure and act like a tourniquet (impairs blood flow). This pressure can lead to significant complications such as respiratory compromisation and loss of tissue perfusion requiring a surgical procedure known as an ‘escharotomy’.  An escharotomy is performed by making an incision through the eschar to release the pressure.</a:t>
            </a:r>
            <a:endParaRPr sz="900">
              <a:solidFill>
                <a:srgbClr val="6AA84F"/>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t/>
            </a:r>
            <a:endParaRPr sz="900">
              <a:solidFill>
                <a:srgbClr val="6AA84F"/>
              </a:solidFill>
              <a:latin typeface="Mada"/>
              <a:ea typeface="Mada"/>
              <a:cs typeface="Mada"/>
              <a:sym typeface="Mada"/>
            </a:endParaRPr>
          </a:p>
        </p:txBody>
      </p:sp>
      <p:sp>
        <p:nvSpPr>
          <p:cNvPr id="1330" name="Google Shape;1330;p38"/>
          <p:cNvSpPr/>
          <p:nvPr/>
        </p:nvSpPr>
        <p:spPr>
          <a:xfrm>
            <a:off x="168850" y="9800575"/>
            <a:ext cx="154500" cy="149100"/>
          </a:xfrm>
          <a:prstGeom prst="star5">
            <a:avLst>
              <a:gd fmla="val 19098" name="adj"/>
              <a:gd fmla="val 105146" name="hf"/>
              <a:gd fmla="val 110557" name="vf"/>
            </a:avLst>
          </a:prstGeom>
          <a:solidFill>
            <a:srgbClr val="F1C232"/>
          </a:solidFill>
          <a:ln cap="flat" cmpd="sng" w="9525">
            <a:solidFill>
              <a:srgbClr val="F1C23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331" name="Google Shape;1331;p38"/>
          <p:cNvPicPr preferRelativeResize="0"/>
          <p:nvPr/>
        </p:nvPicPr>
        <p:blipFill>
          <a:blip r:embed="rId5">
            <a:alphaModFix/>
          </a:blip>
          <a:stretch>
            <a:fillRect/>
          </a:stretch>
        </p:blipFill>
        <p:spPr>
          <a:xfrm>
            <a:off x="5126500" y="4196025"/>
            <a:ext cx="1779000" cy="2209581"/>
          </a:xfrm>
          <a:prstGeom prst="rect">
            <a:avLst/>
          </a:prstGeom>
          <a:noFill/>
          <a:ln>
            <a:noFill/>
          </a:ln>
        </p:spPr>
      </p:pic>
      <p:sp>
        <p:nvSpPr>
          <p:cNvPr id="1332" name="Google Shape;1332;p38"/>
          <p:cNvSpPr/>
          <p:nvPr/>
        </p:nvSpPr>
        <p:spPr>
          <a:xfrm>
            <a:off x="1212050" y="4763875"/>
            <a:ext cx="154500" cy="149100"/>
          </a:xfrm>
          <a:prstGeom prst="star5">
            <a:avLst>
              <a:gd fmla="val 19098" name="adj"/>
              <a:gd fmla="val 105146" name="hf"/>
              <a:gd fmla="val 110557" name="vf"/>
            </a:avLst>
          </a:prstGeom>
          <a:solidFill>
            <a:srgbClr val="F1C232"/>
          </a:solidFill>
          <a:ln cap="flat" cmpd="sng" w="9525">
            <a:solidFill>
              <a:srgbClr val="F1C23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6" name="Shape 1336"/>
        <p:cNvGrpSpPr/>
        <p:nvPr/>
      </p:nvGrpSpPr>
      <p:grpSpPr>
        <a:xfrm>
          <a:off x="0" y="0"/>
          <a:ext cx="0" cy="0"/>
          <a:chOff x="0" y="0"/>
          <a:chExt cx="0" cy="0"/>
        </a:xfrm>
      </p:grpSpPr>
      <p:sp>
        <p:nvSpPr>
          <p:cNvPr id="1337" name="Google Shape;1337;p39"/>
          <p:cNvSpPr txBox="1"/>
          <p:nvPr/>
        </p:nvSpPr>
        <p:spPr>
          <a:xfrm>
            <a:off x="546375" y="1471850"/>
            <a:ext cx="6435300" cy="1487700"/>
          </a:xfrm>
          <a:prstGeom prst="rect">
            <a:avLst/>
          </a:prstGeom>
          <a:noFill/>
          <a:ln cap="flat" cmpd="sng" w="28575">
            <a:solidFill>
              <a:srgbClr val="FFDDD2"/>
            </a:solidFill>
            <a:prstDash val="dash"/>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38" name="Google Shape;1338;p39"/>
          <p:cNvSpPr/>
          <p:nvPr/>
        </p:nvSpPr>
        <p:spPr>
          <a:xfrm rot="10800000">
            <a:off x="75" y="-9525"/>
            <a:ext cx="7589400" cy="192300"/>
          </a:xfrm>
          <a:prstGeom prst="round2SameRect">
            <a:avLst>
              <a:gd fmla="val 50000" name="adj1"/>
              <a:gd fmla="val 0" name="adj2"/>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9" name="Google Shape;1339;p39"/>
          <p:cNvSpPr txBox="1"/>
          <p:nvPr/>
        </p:nvSpPr>
        <p:spPr>
          <a:xfrm>
            <a:off x="3220064" y="1370025"/>
            <a:ext cx="2439000" cy="5682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None/>
            </a:pPr>
            <a:r>
              <a:rPr b="1" lang="en-GB" sz="1600">
                <a:solidFill>
                  <a:srgbClr val="006D77"/>
                </a:solidFill>
                <a:highlight>
                  <a:srgbClr val="EDF9F9"/>
                </a:highlight>
                <a:latin typeface="Mada"/>
                <a:ea typeface="Mada"/>
                <a:cs typeface="Mada"/>
                <a:sym typeface="Mada"/>
              </a:rPr>
              <a:t>Antibiotics:</a:t>
            </a:r>
            <a:r>
              <a:rPr lang="en-GB">
                <a:highlight>
                  <a:srgbClr val="EDF9F9"/>
                </a:highlight>
                <a:latin typeface="Mada"/>
                <a:ea typeface="Mada"/>
                <a:cs typeface="Mada"/>
                <a:sym typeface="Mada"/>
              </a:rPr>
              <a:t> </a:t>
            </a:r>
            <a:endParaRPr>
              <a:highlight>
                <a:srgbClr val="EDF9F9"/>
              </a:highlight>
              <a:latin typeface="Mada"/>
              <a:ea typeface="Mada"/>
              <a:cs typeface="Mada"/>
              <a:sym typeface="Mada"/>
            </a:endParaRPr>
          </a:p>
        </p:txBody>
      </p:sp>
      <p:sp>
        <p:nvSpPr>
          <p:cNvPr id="1340" name="Google Shape;1340;p39"/>
          <p:cNvSpPr txBox="1"/>
          <p:nvPr/>
        </p:nvSpPr>
        <p:spPr>
          <a:xfrm>
            <a:off x="618050" y="749085"/>
            <a:ext cx="1779000" cy="872100"/>
          </a:xfrm>
          <a:prstGeom prst="rect">
            <a:avLst/>
          </a:prstGeom>
          <a:noFill/>
          <a:ln>
            <a:noFill/>
          </a:ln>
        </p:spPr>
        <p:txBody>
          <a:bodyPr anchorCtr="0" anchor="b" bIns="91425" lIns="91425" spcFirstLastPara="1" rIns="91425" wrap="square" tIns="91425">
            <a:noAutofit/>
          </a:bodyPr>
          <a:lstStyle/>
          <a:p>
            <a:pPr indent="0" lvl="0" marL="0" rtl="0" algn="ctr">
              <a:spcBef>
                <a:spcPts val="0"/>
              </a:spcBef>
              <a:spcAft>
                <a:spcPts val="0"/>
              </a:spcAft>
              <a:buNone/>
            </a:pPr>
            <a:r>
              <a:rPr lang="en-GB" sz="4800">
                <a:solidFill>
                  <a:srgbClr val="FFDDD2"/>
                </a:solidFill>
                <a:latin typeface="Patrick Hand"/>
                <a:ea typeface="Patrick Hand"/>
                <a:cs typeface="Patrick Hand"/>
                <a:sym typeface="Patrick Hand"/>
              </a:rPr>
              <a:t>02</a:t>
            </a:r>
            <a:endParaRPr sz="4800">
              <a:solidFill>
                <a:srgbClr val="FFDDD2"/>
              </a:solidFill>
              <a:latin typeface="Patrick Hand"/>
              <a:ea typeface="Patrick Hand"/>
              <a:cs typeface="Patrick Hand"/>
              <a:sym typeface="Patrick Hand"/>
            </a:endParaRPr>
          </a:p>
        </p:txBody>
      </p:sp>
      <p:grpSp>
        <p:nvGrpSpPr>
          <p:cNvPr id="1341" name="Google Shape;1341;p39"/>
          <p:cNvGrpSpPr/>
          <p:nvPr/>
        </p:nvGrpSpPr>
        <p:grpSpPr>
          <a:xfrm>
            <a:off x="777869" y="378017"/>
            <a:ext cx="1459548" cy="770306"/>
            <a:chOff x="3969900" y="337650"/>
            <a:chExt cx="608500" cy="312675"/>
          </a:xfrm>
        </p:grpSpPr>
        <p:sp>
          <p:nvSpPr>
            <p:cNvPr id="1342" name="Google Shape;1342;p39"/>
            <p:cNvSpPr/>
            <p:nvPr/>
          </p:nvSpPr>
          <p:spPr>
            <a:xfrm>
              <a:off x="4482575" y="562125"/>
              <a:ext cx="95825" cy="59975"/>
            </a:xfrm>
            <a:custGeom>
              <a:rect b="b" l="l" r="r" t="t"/>
              <a:pathLst>
                <a:path extrusionOk="0" h="2399" w="3833">
                  <a:moveTo>
                    <a:pt x="2390" y="1"/>
                  </a:moveTo>
                  <a:cubicBezTo>
                    <a:pt x="2306" y="1"/>
                    <a:pt x="2220" y="7"/>
                    <a:pt x="2134" y="20"/>
                  </a:cubicBezTo>
                  <a:cubicBezTo>
                    <a:pt x="1448" y="123"/>
                    <a:pt x="964" y="514"/>
                    <a:pt x="544" y="1017"/>
                  </a:cubicBezTo>
                  <a:cubicBezTo>
                    <a:pt x="1" y="1668"/>
                    <a:pt x="187" y="2164"/>
                    <a:pt x="1035" y="2332"/>
                  </a:cubicBezTo>
                  <a:cubicBezTo>
                    <a:pt x="1188" y="2362"/>
                    <a:pt x="1344" y="2373"/>
                    <a:pt x="1540" y="2398"/>
                  </a:cubicBezTo>
                  <a:cubicBezTo>
                    <a:pt x="1844" y="2346"/>
                    <a:pt x="2181" y="2289"/>
                    <a:pt x="2519" y="2228"/>
                  </a:cubicBezTo>
                  <a:cubicBezTo>
                    <a:pt x="2627" y="2209"/>
                    <a:pt x="2733" y="2182"/>
                    <a:pt x="2837" y="2145"/>
                  </a:cubicBezTo>
                  <a:cubicBezTo>
                    <a:pt x="3375" y="1948"/>
                    <a:pt x="3832" y="1172"/>
                    <a:pt x="3646" y="779"/>
                  </a:cubicBezTo>
                  <a:cubicBezTo>
                    <a:pt x="3405" y="271"/>
                    <a:pt x="2932" y="1"/>
                    <a:pt x="2390"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3" name="Google Shape;1343;p39"/>
            <p:cNvSpPr/>
            <p:nvPr/>
          </p:nvSpPr>
          <p:spPr>
            <a:xfrm>
              <a:off x="4211425" y="337650"/>
              <a:ext cx="46850" cy="99025"/>
            </a:xfrm>
            <a:custGeom>
              <a:rect b="b" l="l" r="r" t="t"/>
              <a:pathLst>
                <a:path extrusionOk="0" h="3961" w="1874">
                  <a:moveTo>
                    <a:pt x="1094" y="1"/>
                  </a:moveTo>
                  <a:cubicBezTo>
                    <a:pt x="922" y="1"/>
                    <a:pt x="585" y="243"/>
                    <a:pt x="474" y="436"/>
                  </a:cubicBezTo>
                  <a:cubicBezTo>
                    <a:pt x="249" y="826"/>
                    <a:pt x="142" y="1285"/>
                    <a:pt x="1" y="1677"/>
                  </a:cubicBezTo>
                  <a:cubicBezTo>
                    <a:pt x="143" y="2326"/>
                    <a:pt x="211" y="2905"/>
                    <a:pt x="412" y="3435"/>
                  </a:cubicBezTo>
                  <a:cubicBezTo>
                    <a:pt x="502" y="3674"/>
                    <a:pt x="843" y="3923"/>
                    <a:pt x="1098" y="3959"/>
                  </a:cubicBezTo>
                  <a:cubicBezTo>
                    <a:pt x="1103" y="3960"/>
                    <a:pt x="1109" y="3961"/>
                    <a:pt x="1115" y="3961"/>
                  </a:cubicBezTo>
                  <a:cubicBezTo>
                    <a:pt x="1288" y="3961"/>
                    <a:pt x="1625" y="3642"/>
                    <a:pt x="1654" y="3440"/>
                  </a:cubicBezTo>
                  <a:cubicBezTo>
                    <a:pt x="1781" y="2537"/>
                    <a:pt x="1873" y="1620"/>
                    <a:pt x="1852" y="712"/>
                  </a:cubicBezTo>
                  <a:cubicBezTo>
                    <a:pt x="1847" y="460"/>
                    <a:pt x="1438" y="132"/>
                    <a:pt x="1143" y="9"/>
                  </a:cubicBezTo>
                  <a:cubicBezTo>
                    <a:pt x="1129" y="3"/>
                    <a:pt x="1112" y="1"/>
                    <a:pt x="1094"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4" name="Google Shape;1344;p39"/>
            <p:cNvSpPr/>
            <p:nvPr/>
          </p:nvSpPr>
          <p:spPr>
            <a:xfrm>
              <a:off x="3969900" y="612400"/>
              <a:ext cx="77475" cy="37925"/>
            </a:xfrm>
            <a:custGeom>
              <a:rect b="b" l="l" r="r" t="t"/>
              <a:pathLst>
                <a:path extrusionOk="0" h="1517" w="3099">
                  <a:moveTo>
                    <a:pt x="993" y="0"/>
                  </a:moveTo>
                  <a:cubicBezTo>
                    <a:pt x="893" y="0"/>
                    <a:pt x="794" y="4"/>
                    <a:pt x="696" y="12"/>
                  </a:cubicBezTo>
                  <a:cubicBezTo>
                    <a:pt x="446" y="32"/>
                    <a:pt x="160" y="445"/>
                    <a:pt x="39" y="740"/>
                  </a:cubicBezTo>
                  <a:cubicBezTo>
                    <a:pt x="0" y="836"/>
                    <a:pt x="399" y="1230"/>
                    <a:pt x="651" y="1303"/>
                  </a:cubicBezTo>
                  <a:cubicBezTo>
                    <a:pt x="1140" y="1442"/>
                    <a:pt x="1666" y="1448"/>
                    <a:pt x="2178" y="1510"/>
                  </a:cubicBezTo>
                  <a:cubicBezTo>
                    <a:pt x="2215" y="1514"/>
                    <a:pt x="2250" y="1516"/>
                    <a:pt x="2285" y="1516"/>
                  </a:cubicBezTo>
                  <a:cubicBezTo>
                    <a:pt x="2656" y="1516"/>
                    <a:pt x="2885" y="1287"/>
                    <a:pt x="2985" y="944"/>
                  </a:cubicBezTo>
                  <a:cubicBezTo>
                    <a:pt x="3099" y="547"/>
                    <a:pt x="2791" y="278"/>
                    <a:pt x="2489" y="207"/>
                  </a:cubicBezTo>
                  <a:cubicBezTo>
                    <a:pt x="2003" y="92"/>
                    <a:pt x="1492" y="0"/>
                    <a:pt x="993"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5" name="Google Shape;1345;p39"/>
            <p:cNvSpPr/>
            <p:nvPr/>
          </p:nvSpPr>
          <p:spPr>
            <a:xfrm>
              <a:off x="4029000" y="437175"/>
              <a:ext cx="56925" cy="56275"/>
            </a:xfrm>
            <a:custGeom>
              <a:rect b="b" l="l" r="r" t="t"/>
              <a:pathLst>
                <a:path extrusionOk="0" h="2251" w="2277">
                  <a:moveTo>
                    <a:pt x="680" y="1"/>
                  </a:moveTo>
                  <a:cubicBezTo>
                    <a:pt x="422" y="297"/>
                    <a:pt x="178" y="481"/>
                    <a:pt x="74" y="726"/>
                  </a:cubicBezTo>
                  <a:cubicBezTo>
                    <a:pt x="0" y="898"/>
                    <a:pt x="40" y="1226"/>
                    <a:pt x="164" y="1353"/>
                  </a:cubicBezTo>
                  <a:cubicBezTo>
                    <a:pt x="486" y="1683"/>
                    <a:pt x="862" y="1972"/>
                    <a:pt x="1257" y="2212"/>
                  </a:cubicBezTo>
                  <a:cubicBezTo>
                    <a:pt x="1301" y="2239"/>
                    <a:pt x="1363" y="2251"/>
                    <a:pt x="1432" y="2251"/>
                  </a:cubicBezTo>
                  <a:cubicBezTo>
                    <a:pt x="1571" y="2251"/>
                    <a:pt x="1737" y="2203"/>
                    <a:pt x="1825" y="2131"/>
                  </a:cubicBezTo>
                  <a:cubicBezTo>
                    <a:pt x="2264" y="1777"/>
                    <a:pt x="2277" y="1437"/>
                    <a:pt x="1870" y="1028"/>
                  </a:cubicBezTo>
                  <a:cubicBezTo>
                    <a:pt x="1528" y="684"/>
                    <a:pt x="1134" y="389"/>
                    <a:pt x="680"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6" name="Google Shape;1346;p39"/>
            <p:cNvSpPr/>
            <p:nvPr/>
          </p:nvSpPr>
          <p:spPr>
            <a:xfrm>
              <a:off x="4429175" y="403925"/>
              <a:ext cx="40700" cy="36700"/>
            </a:xfrm>
            <a:custGeom>
              <a:rect b="b" l="l" r="r" t="t"/>
              <a:pathLst>
                <a:path extrusionOk="0" h="1468" w="1628">
                  <a:moveTo>
                    <a:pt x="1096" y="1"/>
                  </a:moveTo>
                  <a:cubicBezTo>
                    <a:pt x="995" y="1"/>
                    <a:pt x="885" y="30"/>
                    <a:pt x="831" y="81"/>
                  </a:cubicBezTo>
                  <a:cubicBezTo>
                    <a:pt x="582" y="315"/>
                    <a:pt x="362" y="577"/>
                    <a:pt x="173" y="861"/>
                  </a:cubicBezTo>
                  <a:cubicBezTo>
                    <a:pt x="1" y="1121"/>
                    <a:pt x="149" y="1407"/>
                    <a:pt x="440" y="1462"/>
                  </a:cubicBezTo>
                  <a:cubicBezTo>
                    <a:pt x="456" y="1466"/>
                    <a:pt x="474" y="1467"/>
                    <a:pt x="493" y="1467"/>
                  </a:cubicBezTo>
                  <a:cubicBezTo>
                    <a:pt x="875" y="1467"/>
                    <a:pt x="1627" y="817"/>
                    <a:pt x="1613" y="382"/>
                  </a:cubicBezTo>
                  <a:cubicBezTo>
                    <a:pt x="1528" y="295"/>
                    <a:pt x="1413" y="118"/>
                    <a:pt x="1248" y="31"/>
                  </a:cubicBezTo>
                  <a:cubicBezTo>
                    <a:pt x="1209" y="11"/>
                    <a:pt x="1154" y="1"/>
                    <a:pt x="1096"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347" name="Google Shape;1347;p39"/>
          <p:cNvSpPr txBox="1"/>
          <p:nvPr/>
        </p:nvSpPr>
        <p:spPr>
          <a:xfrm>
            <a:off x="570225" y="1900550"/>
            <a:ext cx="6121200" cy="9531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SzPts val="1200"/>
              <a:buFont typeface="Mada"/>
              <a:buChar char="●"/>
            </a:pPr>
            <a:r>
              <a:rPr lang="en-GB" sz="1200">
                <a:latin typeface="Mada"/>
                <a:ea typeface="Mada"/>
                <a:cs typeface="Mada"/>
                <a:sym typeface="Mada"/>
              </a:rPr>
              <a:t>Intravenous or oral antibiotics should cover skin flora for initial treatment.</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en-GB" sz="1200">
                <a:latin typeface="Mada"/>
                <a:ea typeface="Mada"/>
                <a:cs typeface="Mada"/>
                <a:sym typeface="Mada"/>
              </a:rPr>
              <a:t>Topical antibiotics (silver sulfadiazine) for prevention of infection.</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en-GB" sz="1200">
                <a:latin typeface="Mada"/>
                <a:ea typeface="Mada"/>
                <a:cs typeface="Mada"/>
                <a:sym typeface="Mada"/>
              </a:rPr>
              <a:t>Topical application of (mafenide acetate) penetrates through eschar and may be effective against a wider variety of organisms. </a:t>
            </a:r>
            <a:endParaRPr sz="1200">
              <a:solidFill>
                <a:srgbClr val="6AA84F"/>
              </a:solidFill>
              <a:latin typeface="Mada"/>
              <a:ea typeface="Mada"/>
              <a:cs typeface="Mada"/>
              <a:sym typeface="Mada"/>
            </a:endParaRPr>
          </a:p>
        </p:txBody>
      </p:sp>
      <p:sp>
        <p:nvSpPr>
          <p:cNvPr id="1348" name="Google Shape;1348;p39"/>
          <p:cNvSpPr txBox="1"/>
          <p:nvPr/>
        </p:nvSpPr>
        <p:spPr>
          <a:xfrm>
            <a:off x="546375" y="4042850"/>
            <a:ext cx="6435300" cy="5030700"/>
          </a:xfrm>
          <a:prstGeom prst="rect">
            <a:avLst/>
          </a:prstGeom>
          <a:noFill/>
          <a:ln cap="flat" cmpd="sng" w="28575">
            <a:solidFill>
              <a:srgbClr val="FFDDD2"/>
            </a:solidFill>
            <a:prstDash val="dash"/>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49" name="Google Shape;1349;p39"/>
          <p:cNvSpPr txBox="1"/>
          <p:nvPr/>
        </p:nvSpPr>
        <p:spPr>
          <a:xfrm>
            <a:off x="2397055" y="3909214"/>
            <a:ext cx="3498000" cy="5682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None/>
            </a:pPr>
            <a:r>
              <a:rPr b="1" lang="en-GB" sz="1600">
                <a:solidFill>
                  <a:srgbClr val="006D77"/>
                </a:solidFill>
                <a:highlight>
                  <a:srgbClr val="EDF9F9"/>
                </a:highlight>
                <a:latin typeface="Mada"/>
                <a:ea typeface="Mada"/>
                <a:cs typeface="Mada"/>
                <a:sym typeface="Mada"/>
              </a:rPr>
              <a:t>Non-Surgical Management:</a:t>
            </a:r>
            <a:r>
              <a:rPr lang="en-GB">
                <a:highlight>
                  <a:srgbClr val="EDF9F9"/>
                </a:highlight>
                <a:latin typeface="Mada"/>
                <a:ea typeface="Mada"/>
                <a:cs typeface="Mada"/>
                <a:sym typeface="Mada"/>
              </a:rPr>
              <a:t> </a:t>
            </a:r>
            <a:endParaRPr>
              <a:highlight>
                <a:srgbClr val="EDF9F9"/>
              </a:highlight>
              <a:latin typeface="Mada"/>
              <a:ea typeface="Mada"/>
              <a:cs typeface="Mada"/>
              <a:sym typeface="Mada"/>
            </a:endParaRPr>
          </a:p>
        </p:txBody>
      </p:sp>
      <p:sp>
        <p:nvSpPr>
          <p:cNvPr id="1350" name="Google Shape;1350;p39"/>
          <p:cNvSpPr txBox="1"/>
          <p:nvPr/>
        </p:nvSpPr>
        <p:spPr>
          <a:xfrm>
            <a:off x="546375" y="3313085"/>
            <a:ext cx="1779000" cy="872100"/>
          </a:xfrm>
          <a:prstGeom prst="rect">
            <a:avLst/>
          </a:prstGeom>
          <a:noFill/>
          <a:ln>
            <a:noFill/>
          </a:ln>
        </p:spPr>
        <p:txBody>
          <a:bodyPr anchorCtr="0" anchor="b" bIns="91425" lIns="91425" spcFirstLastPara="1" rIns="91425" wrap="square" tIns="91425">
            <a:noAutofit/>
          </a:bodyPr>
          <a:lstStyle/>
          <a:p>
            <a:pPr indent="0" lvl="0" marL="0" rtl="0" algn="ctr">
              <a:spcBef>
                <a:spcPts val="0"/>
              </a:spcBef>
              <a:spcAft>
                <a:spcPts val="0"/>
              </a:spcAft>
              <a:buNone/>
            </a:pPr>
            <a:r>
              <a:rPr lang="en-GB" sz="4800">
                <a:solidFill>
                  <a:srgbClr val="FFDDD2"/>
                </a:solidFill>
                <a:latin typeface="Patrick Hand"/>
                <a:ea typeface="Patrick Hand"/>
                <a:cs typeface="Patrick Hand"/>
                <a:sym typeface="Patrick Hand"/>
              </a:rPr>
              <a:t>03</a:t>
            </a:r>
            <a:endParaRPr sz="4800">
              <a:solidFill>
                <a:srgbClr val="FFDDD2"/>
              </a:solidFill>
              <a:latin typeface="Patrick Hand"/>
              <a:ea typeface="Patrick Hand"/>
              <a:cs typeface="Patrick Hand"/>
              <a:sym typeface="Patrick Hand"/>
            </a:endParaRPr>
          </a:p>
        </p:txBody>
      </p:sp>
      <p:grpSp>
        <p:nvGrpSpPr>
          <p:cNvPr id="1351" name="Google Shape;1351;p39"/>
          <p:cNvGrpSpPr/>
          <p:nvPr/>
        </p:nvGrpSpPr>
        <p:grpSpPr>
          <a:xfrm>
            <a:off x="777978" y="3261621"/>
            <a:ext cx="1459366" cy="647612"/>
            <a:chOff x="3969900" y="337650"/>
            <a:chExt cx="608500" cy="312675"/>
          </a:xfrm>
        </p:grpSpPr>
        <p:sp>
          <p:nvSpPr>
            <p:cNvPr id="1352" name="Google Shape;1352;p39"/>
            <p:cNvSpPr/>
            <p:nvPr/>
          </p:nvSpPr>
          <p:spPr>
            <a:xfrm>
              <a:off x="4482575" y="562125"/>
              <a:ext cx="95825" cy="59975"/>
            </a:xfrm>
            <a:custGeom>
              <a:rect b="b" l="l" r="r" t="t"/>
              <a:pathLst>
                <a:path extrusionOk="0" h="2399" w="3833">
                  <a:moveTo>
                    <a:pt x="2390" y="1"/>
                  </a:moveTo>
                  <a:cubicBezTo>
                    <a:pt x="2306" y="1"/>
                    <a:pt x="2220" y="7"/>
                    <a:pt x="2134" y="20"/>
                  </a:cubicBezTo>
                  <a:cubicBezTo>
                    <a:pt x="1448" y="123"/>
                    <a:pt x="964" y="514"/>
                    <a:pt x="544" y="1017"/>
                  </a:cubicBezTo>
                  <a:cubicBezTo>
                    <a:pt x="1" y="1668"/>
                    <a:pt x="187" y="2164"/>
                    <a:pt x="1035" y="2332"/>
                  </a:cubicBezTo>
                  <a:cubicBezTo>
                    <a:pt x="1188" y="2362"/>
                    <a:pt x="1344" y="2373"/>
                    <a:pt x="1540" y="2398"/>
                  </a:cubicBezTo>
                  <a:cubicBezTo>
                    <a:pt x="1844" y="2346"/>
                    <a:pt x="2181" y="2289"/>
                    <a:pt x="2519" y="2228"/>
                  </a:cubicBezTo>
                  <a:cubicBezTo>
                    <a:pt x="2627" y="2209"/>
                    <a:pt x="2733" y="2182"/>
                    <a:pt x="2837" y="2145"/>
                  </a:cubicBezTo>
                  <a:cubicBezTo>
                    <a:pt x="3375" y="1948"/>
                    <a:pt x="3832" y="1172"/>
                    <a:pt x="3646" y="779"/>
                  </a:cubicBezTo>
                  <a:cubicBezTo>
                    <a:pt x="3405" y="271"/>
                    <a:pt x="2932" y="1"/>
                    <a:pt x="2390"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3" name="Google Shape;1353;p39"/>
            <p:cNvSpPr/>
            <p:nvPr/>
          </p:nvSpPr>
          <p:spPr>
            <a:xfrm>
              <a:off x="4211425" y="337650"/>
              <a:ext cx="46850" cy="99025"/>
            </a:xfrm>
            <a:custGeom>
              <a:rect b="b" l="l" r="r" t="t"/>
              <a:pathLst>
                <a:path extrusionOk="0" h="3961" w="1874">
                  <a:moveTo>
                    <a:pt x="1094" y="1"/>
                  </a:moveTo>
                  <a:cubicBezTo>
                    <a:pt x="922" y="1"/>
                    <a:pt x="585" y="243"/>
                    <a:pt x="474" y="436"/>
                  </a:cubicBezTo>
                  <a:cubicBezTo>
                    <a:pt x="249" y="826"/>
                    <a:pt x="142" y="1285"/>
                    <a:pt x="1" y="1677"/>
                  </a:cubicBezTo>
                  <a:cubicBezTo>
                    <a:pt x="143" y="2326"/>
                    <a:pt x="211" y="2905"/>
                    <a:pt x="412" y="3435"/>
                  </a:cubicBezTo>
                  <a:cubicBezTo>
                    <a:pt x="502" y="3674"/>
                    <a:pt x="843" y="3923"/>
                    <a:pt x="1098" y="3959"/>
                  </a:cubicBezTo>
                  <a:cubicBezTo>
                    <a:pt x="1103" y="3960"/>
                    <a:pt x="1109" y="3961"/>
                    <a:pt x="1115" y="3961"/>
                  </a:cubicBezTo>
                  <a:cubicBezTo>
                    <a:pt x="1288" y="3961"/>
                    <a:pt x="1625" y="3642"/>
                    <a:pt x="1654" y="3440"/>
                  </a:cubicBezTo>
                  <a:cubicBezTo>
                    <a:pt x="1781" y="2537"/>
                    <a:pt x="1873" y="1620"/>
                    <a:pt x="1852" y="712"/>
                  </a:cubicBezTo>
                  <a:cubicBezTo>
                    <a:pt x="1847" y="460"/>
                    <a:pt x="1438" y="132"/>
                    <a:pt x="1143" y="9"/>
                  </a:cubicBezTo>
                  <a:cubicBezTo>
                    <a:pt x="1129" y="3"/>
                    <a:pt x="1112" y="1"/>
                    <a:pt x="1094"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4" name="Google Shape;1354;p39"/>
            <p:cNvSpPr/>
            <p:nvPr/>
          </p:nvSpPr>
          <p:spPr>
            <a:xfrm>
              <a:off x="3969900" y="612400"/>
              <a:ext cx="77475" cy="37925"/>
            </a:xfrm>
            <a:custGeom>
              <a:rect b="b" l="l" r="r" t="t"/>
              <a:pathLst>
                <a:path extrusionOk="0" h="1517" w="3099">
                  <a:moveTo>
                    <a:pt x="993" y="0"/>
                  </a:moveTo>
                  <a:cubicBezTo>
                    <a:pt x="893" y="0"/>
                    <a:pt x="794" y="4"/>
                    <a:pt x="696" y="12"/>
                  </a:cubicBezTo>
                  <a:cubicBezTo>
                    <a:pt x="446" y="32"/>
                    <a:pt x="160" y="445"/>
                    <a:pt x="39" y="740"/>
                  </a:cubicBezTo>
                  <a:cubicBezTo>
                    <a:pt x="0" y="836"/>
                    <a:pt x="399" y="1230"/>
                    <a:pt x="651" y="1303"/>
                  </a:cubicBezTo>
                  <a:cubicBezTo>
                    <a:pt x="1140" y="1442"/>
                    <a:pt x="1666" y="1448"/>
                    <a:pt x="2178" y="1510"/>
                  </a:cubicBezTo>
                  <a:cubicBezTo>
                    <a:pt x="2215" y="1514"/>
                    <a:pt x="2250" y="1516"/>
                    <a:pt x="2285" y="1516"/>
                  </a:cubicBezTo>
                  <a:cubicBezTo>
                    <a:pt x="2656" y="1516"/>
                    <a:pt x="2885" y="1287"/>
                    <a:pt x="2985" y="944"/>
                  </a:cubicBezTo>
                  <a:cubicBezTo>
                    <a:pt x="3099" y="547"/>
                    <a:pt x="2791" y="278"/>
                    <a:pt x="2489" y="207"/>
                  </a:cubicBezTo>
                  <a:cubicBezTo>
                    <a:pt x="2003" y="92"/>
                    <a:pt x="1492" y="0"/>
                    <a:pt x="993"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5" name="Google Shape;1355;p39"/>
            <p:cNvSpPr/>
            <p:nvPr/>
          </p:nvSpPr>
          <p:spPr>
            <a:xfrm>
              <a:off x="4029000" y="437175"/>
              <a:ext cx="56925" cy="56275"/>
            </a:xfrm>
            <a:custGeom>
              <a:rect b="b" l="l" r="r" t="t"/>
              <a:pathLst>
                <a:path extrusionOk="0" h="2251" w="2277">
                  <a:moveTo>
                    <a:pt x="680" y="1"/>
                  </a:moveTo>
                  <a:cubicBezTo>
                    <a:pt x="422" y="297"/>
                    <a:pt x="178" y="481"/>
                    <a:pt x="74" y="726"/>
                  </a:cubicBezTo>
                  <a:cubicBezTo>
                    <a:pt x="0" y="898"/>
                    <a:pt x="40" y="1226"/>
                    <a:pt x="164" y="1353"/>
                  </a:cubicBezTo>
                  <a:cubicBezTo>
                    <a:pt x="486" y="1683"/>
                    <a:pt x="862" y="1972"/>
                    <a:pt x="1257" y="2212"/>
                  </a:cubicBezTo>
                  <a:cubicBezTo>
                    <a:pt x="1301" y="2239"/>
                    <a:pt x="1363" y="2251"/>
                    <a:pt x="1432" y="2251"/>
                  </a:cubicBezTo>
                  <a:cubicBezTo>
                    <a:pt x="1571" y="2251"/>
                    <a:pt x="1737" y="2203"/>
                    <a:pt x="1825" y="2131"/>
                  </a:cubicBezTo>
                  <a:cubicBezTo>
                    <a:pt x="2264" y="1777"/>
                    <a:pt x="2277" y="1437"/>
                    <a:pt x="1870" y="1028"/>
                  </a:cubicBezTo>
                  <a:cubicBezTo>
                    <a:pt x="1528" y="684"/>
                    <a:pt x="1134" y="389"/>
                    <a:pt x="680"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6" name="Google Shape;1356;p39"/>
            <p:cNvSpPr/>
            <p:nvPr/>
          </p:nvSpPr>
          <p:spPr>
            <a:xfrm>
              <a:off x="4429175" y="403925"/>
              <a:ext cx="40700" cy="36700"/>
            </a:xfrm>
            <a:custGeom>
              <a:rect b="b" l="l" r="r" t="t"/>
              <a:pathLst>
                <a:path extrusionOk="0" h="1468" w="1628">
                  <a:moveTo>
                    <a:pt x="1096" y="1"/>
                  </a:moveTo>
                  <a:cubicBezTo>
                    <a:pt x="995" y="1"/>
                    <a:pt x="885" y="30"/>
                    <a:pt x="831" y="81"/>
                  </a:cubicBezTo>
                  <a:cubicBezTo>
                    <a:pt x="582" y="315"/>
                    <a:pt x="362" y="577"/>
                    <a:pt x="173" y="861"/>
                  </a:cubicBezTo>
                  <a:cubicBezTo>
                    <a:pt x="1" y="1121"/>
                    <a:pt x="149" y="1407"/>
                    <a:pt x="440" y="1462"/>
                  </a:cubicBezTo>
                  <a:cubicBezTo>
                    <a:pt x="456" y="1466"/>
                    <a:pt x="474" y="1467"/>
                    <a:pt x="493" y="1467"/>
                  </a:cubicBezTo>
                  <a:cubicBezTo>
                    <a:pt x="875" y="1467"/>
                    <a:pt x="1627" y="817"/>
                    <a:pt x="1613" y="382"/>
                  </a:cubicBezTo>
                  <a:cubicBezTo>
                    <a:pt x="1528" y="295"/>
                    <a:pt x="1413" y="118"/>
                    <a:pt x="1248" y="31"/>
                  </a:cubicBezTo>
                  <a:cubicBezTo>
                    <a:pt x="1209" y="11"/>
                    <a:pt x="1154" y="1"/>
                    <a:pt x="1096"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357" name="Google Shape;1357;p39"/>
          <p:cNvSpPr txBox="1"/>
          <p:nvPr/>
        </p:nvSpPr>
        <p:spPr>
          <a:xfrm>
            <a:off x="507825" y="4317208"/>
            <a:ext cx="6246000" cy="3993300"/>
          </a:xfrm>
          <a:prstGeom prst="rect">
            <a:avLst/>
          </a:prstGeom>
          <a:noFill/>
          <a:ln>
            <a:noFill/>
          </a:ln>
        </p:spPr>
        <p:txBody>
          <a:bodyPr anchorCtr="0" anchor="t" bIns="91425" lIns="91425" spcFirstLastPara="1" rIns="91425" wrap="square" tIns="91425">
            <a:noAutofit/>
          </a:bodyPr>
          <a:lstStyle/>
          <a:p>
            <a:pPr indent="-304800" lvl="0" marL="457200" rtl="0" algn="l">
              <a:lnSpc>
                <a:spcPct val="115000"/>
              </a:lnSpc>
              <a:spcBef>
                <a:spcPts val="0"/>
              </a:spcBef>
              <a:spcAft>
                <a:spcPts val="0"/>
              </a:spcAft>
              <a:buClr>
                <a:srgbClr val="1C4588"/>
              </a:buClr>
              <a:buSzPts val="1200"/>
              <a:buFont typeface="Mada"/>
              <a:buChar char="●"/>
            </a:pPr>
            <a:r>
              <a:rPr lang="en-GB" sz="1200">
                <a:solidFill>
                  <a:srgbClr val="1C4588"/>
                </a:solidFill>
                <a:latin typeface="Mada"/>
                <a:ea typeface="Mada"/>
                <a:cs typeface="Mada"/>
                <a:sym typeface="Mada"/>
              </a:rPr>
              <a:t>The first Priority would be </a:t>
            </a:r>
            <a:r>
              <a:rPr b="1" lang="en-GB" sz="1200">
                <a:solidFill>
                  <a:srgbClr val="1C4588"/>
                </a:solidFill>
                <a:latin typeface="Mada"/>
                <a:ea typeface="Mada"/>
                <a:cs typeface="Mada"/>
                <a:sym typeface="Mada"/>
              </a:rPr>
              <a:t>maintaining an adequate airway </a:t>
            </a:r>
            <a:r>
              <a:rPr lang="en-GB" sz="1200">
                <a:solidFill>
                  <a:srgbClr val="1C4588"/>
                </a:solidFill>
                <a:latin typeface="Mada"/>
                <a:ea typeface="Mada"/>
                <a:cs typeface="Mada"/>
                <a:sym typeface="Mada"/>
              </a:rPr>
              <a:t>and first Aid (ABCDE) especially in case of risk of inhalation injury, with continuous observation for signs of respiratory failure.</a:t>
            </a:r>
            <a:endParaRPr sz="1200">
              <a:solidFill>
                <a:srgbClr val="1C4588"/>
              </a:solidFill>
              <a:latin typeface="Mada"/>
              <a:ea typeface="Mada"/>
              <a:cs typeface="Mada"/>
              <a:sym typeface="Mada"/>
            </a:endParaRPr>
          </a:p>
          <a:p>
            <a:pPr indent="-304800" lvl="0" marL="457200" rtl="0" algn="l">
              <a:lnSpc>
                <a:spcPct val="115000"/>
              </a:lnSpc>
              <a:spcBef>
                <a:spcPts val="0"/>
              </a:spcBef>
              <a:spcAft>
                <a:spcPts val="0"/>
              </a:spcAft>
              <a:buClr>
                <a:srgbClr val="1C4588"/>
              </a:buClr>
              <a:buSzPts val="1200"/>
              <a:buFont typeface="Mada"/>
              <a:buChar char="●"/>
            </a:pPr>
            <a:r>
              <a:rPr b="1" lang="en-GB" sz="1200">
                <a:solidFill>
                  <a:srgbClr val="1C4588"/>
                </a:solidFill>
                <a:latin typeface="Mada"/>
                <a:ea typeface="Mada"/>
                <a:cs typeface="Mada"/>
                <a:sym typeface="Mada"/>
              </a:rPr>
              <a:t>IV fluid resuscitation</a:t>
            </a:r>
            <a:r>
              <a:rPr lang="en-GB" sz="1200">
                <a:solidFill>
                  <a:srgbClr val="1C4588"/>
                </a:solidFill>
                <a:latin typeface="Mada"/>
                <a:ea typeface="Mada"/>
                <a:cs typeface="Mada"/>
                <a:sym typeface="Mada"/>
              </a:rPr>
              <a:t> if &gt; 15% of BSA is affected (Parkland formula).</a:t>
            </a:r>
            <a:endParaRPr sz="1200">
              <a:solidFill>
                <a:srgbClr val="1C4588"/>
              </a:solidFill>
              <a:latin typeface="Mada"/>
              <a:ea typeface="Mada"/>
              <a:cs typeface="Mada"/>
              <a:sym typeface="Mada"/>
            </a:endParaRPr>
          </a:p>
          <a:p>
            <a:pPr indent="-304800" lvl="0" marL="457200" rtl="0" algn="l">
              <a:lnSpc>
                <a:spcPct val="115000"/>
              </a:lnSpc>
              <a:spcBef>
                <a:spcPts val="0"/>
              </a:spcBef>
              <a:spcAft>
                <a:spcPts val="0"/>
              </a:spcAft>
              <a:buClr>
                <a:srgbClr val="1C4588"/>
              </a:buClr>
              <a:buSzPts val="1200"/>
              <a:buFont typeface="Mada"/>
              <a:buChar char="●"/>
            </a:pPr>
            <a:r>
              <a:rPr b="1" lang="en-GB" sz="1200">
                <a:solidFill>
                  <a:srgbClr val="1C4588"/>
                </a:solidFill>
                <a:latin typeface="Mada"/>
                <a:ea typeface="Mada"/>
                <a:cs typeface="Mada"/>
                <a:sym typeface="Mada"/>
              </a:rPr>
              <a:t>Analgesic</a:t>
            </a:r>
            <a:r>
              <a:rPr lang="en-GB" sz="1200">
                <a:solidFill>
                  <a:srgbClr val="1C4588"/>
                </a:solidFill>
                <a:latin typeface="Mada"/>
                <a:ea typeface="Mada"/>
                <a:cs typeface="Mada"/>
                <a:sym typeface="Mada"/>
              </a:rPr>
              <a:t> (eg: opioids).</a:t>
            </a:r>
            <a:endParaRPr sz="1200">
              <a:solidFill>
                <a:srgbClr val="1C4588"/>
              </a:solidFill>
              <a:latin typeface="Mada"/>
              <a:ea typeface="Mada"/>
              <a:cs typeface="Mada"/>
              <a:sym typeface="Mada"/>
            </a:endParaRPr>
          </a:p>
          <a:p>
            <a:pPr indent="-304800" lvl="0" marL="457200" rtl="0" algn="l">
              <a:lnSpc>
                <a:spcPct val="115000"/>
              </a:lnSpc>
              <a:spcBef>
                <a:spcPts val="0"/>
              </a:spcBef>
              <a:spcAft>
                <a:spcPts val="0"/>
              </a:spcAft>
              <a:buClr>
                <a:srgbClr val="1C4588"/>
              </a:buClr>
              <a:buSzPts val="1200"/>
              <a:buFont typeface="Mada"/>
              <a:buChar char="●"/>
            </a:pPr>
            <a:r>
              <a:rPr lang="en-GB" sz="1200">
                <a:solidFill>
                  <a:srgbClr val="1C4588"/>
                </a:solidFill>
                <a:latin typeface="Mada"/>
                <a:ea typeface="Mada"/>
                <a:cs typeface="Mada"/>
                <a:sym typeface="Mada"/>
              </a:rPr>
              <a:t>placing the patient in a warm room (to reduce energy expenditure) and </a:t>
            </a:r>
            <a:r>
              <a:rPr b="1" lang="en-GB" sz="1200">
                <a:solidFill>
                  <a:srgbClr val="1C4588"/>
                </a:solidFill>
                <a:latin typeface="Mada"/>
                <a:ea typeface="Mada"/>
                <a:cs typeface="Mada"/>
                <a:sym typeface="Mada"/>
              </a:rPr>
              <a:t>enteral feeding using nasogastric tube</a:t>
            </a:r>
            <a:r>
              <a:rPr lang="en-GB" sz="1200">
                <a:solidFill>
                  <a:srgbClr val="1C4588"/>
                </a:solidFill>
                <a:latin typeface="Mada"/>
                <a:ea typeface="Mada"/>
                <a:cs typeface="Mada"/>
                <a:sym typeface="Mada"/>
              </a:rPr>
              <a:t> with </a:t>
            </a:r>
            <a:r>
              <a:rPr b="1" lang="en-GB" sz="1200">
                <a:solidFill>
                  <a:srgbClr val="1C4588"/>
                </a:solidFill>
                <a:latin typeface="Mada"/>
                <a:ea typeface="Mada"/>
                <a:cs typeface="Mada"/>
                <a:sym typeface="Mada"/>
              </a:rPr>
              <a:t>vitamin</a:t>
            </a:r>
            <a:r>
              <a:rPr lang="en-GB" sz="1200">
                <a:solidFill>
                  <a:srgbClr val="1C4588"/>
                </a:solidFill>
                <a:latin typeface="Mada"/>
                <a:ea typeface="Mada"/>
                <a:cs typeface="Mada"/>
                <a:sym typeface="Mada"/>
              </a:rPr>
              <a:t> supplements and </a:t>
            </a:r>
            <a:r>
              <a:rPr b="1" lang="en-GB" sz="1200">
                <a:solidFill>
                  <a:srgbClr val="1C4588"/>
                </a:solidFill>
                <a:latin typeface="Mada"/>
                <a:ea typeface="Mada"/>
                <a:cs typeface="Mada"/>
                <a:sym typeface="Mada"/>
              </a:rPr>
              <a:t>iron</a:t>
            </a:r>
            <a:r>
              <a:rPr lang="en-GB" sz="1200">
                <a:solidFill>
                  <a:srgbClr val="1C4588"/>
                </a:solidFill>
                <a:latin typeface="Mada"/>
                <a:ea typeface="Mada"/>
                <a:cs typeface="Mada"/>
                <a:sym typeface="Mada"/>
              </a:rPr>
              <a:t> (Better to eat normally after 48 hours).</a:t>
            </a:r>
            <a:endParaRPr sz="1200">
              <a:solidFill>
                <a:srgbClr val="1C4588"/>
              </a:solidFill>
              <a:latin typeface="Mada"/>
              <a:ea typeface="Mada"/>
              <a:cs typeface="Mada"/>
              <a:sym typeface="Mada"/>
            </a:endParaRPr>
          </a:p>
          <a:p>
            <a:pPr indent="-304800" lvl="0" marL="457200" rtl="0" algn="l">
              <a:lnSpc>
                <a:spcPct val="115000"/>
              </a:lnSpc>
              <a:spcBef>
                <a:spcPts val="0"/>
              </a:spcBef>
              <a:spcAft>
                <a:spcPts val="0"/>
              </a:spcAft>
              <a:buClr>
                <a:srgbClr val="999999"/>
              </a:buClr>
              <a:buSzPts val="1200"/>
              <a:buFont typeface="Mada"/>
              <a:buChar char="●"/>
            </a:pPr>
            <a:r>
              <a:rPr b="1" lang="en-GB" sz="1200">
                <a:solidFill>
                  <a:srgbClr val="999999"/>
                </a:solidFill>
                <a:latin typeface="Mada"/>
                <a:ea typeface="Mada"/>
                <a:cs typeface="Mada"/>
                <a:sym typeface="Mada"/>
              </a:rPr>
              <a:t>Prophylaxis against Tetanus</a:t>
            </a:r>
            <a:r>
              <a:rPr lang="en-GB" sz="1200">
                <a:solidFill>
                  <a:srgbClr val="999999"/>
                </a:solidFill>
                <a:latin typeface="Mada"/>
                <a:ea typeface="Mada"/>
                <a:cs typeface="Mada"/>
                <a:sym typeface="Mada"/>
              </a:rPr>
              <a:t> (eg: Clostridium Tetani) by Tetanus Immunoglobulins (TIG)</a:t>
            </a:r>
            <a:endParaRPr sz="1200">
              <a:solidFill>
                <a:srgbClr val="999999"/>
              </a:solidFill>
              <a:latin typeface="Mada"/>
              <a:ea typeface="Mada"/>
              <a:cs typeface="Mada"/>
              <a:sym typeface="Mada"/>
            </a:endParaRPr>
          </a:p>
          <a:p>
            <a:pPr indent="-304800" lvl="0" marL="457200" rtl="0" algn="l">
              <a:lnSpc>
                <a:spcPct val="115000"/>
              </a:lnSpc>
              <a:spcBef>
                <a:spcPts val="0"/>
              </a:spcBef>
              <a:spcAft>
                <a:spcPts val="0"/>
              </a:spcAft>
              <a:buClr>
                <a:srgbClr val="999999"/>
              </a:buClr>
              <a:buSzPts val="1200"/>
              <a:buFont typeface="Mada"/>
              <a:buChar char="●"/>
            </a:pPr>
            <a:r>
              <a:rPr lang="en-GB" sz="1200">
                <a:solidFill>
                  <a:srgbClr val="999999"/>
                </a:solidFill>
                <a:latin typeface="Mada"/>
                <a:ea typeface="Mada"/>
                <a:cs typeface="Mada"/>
                <a:sym typeface="Mada"/>
              </a:rPr>
              <a:t>Foley catheter to monitor urine output </a:t>
            </a:r>
            <a:endParaRPr sz="1200">
              <a:solidFill>
                <a:srgbClr val="999999"/>
              </a:solidFill>
              <a:latin typeface="Mada"/>
              <a:ea typeface="Mada"/>
              <a:cs typeface="Mada"/>
              <a:sym typeface="Mada"/>
            </a:endParaRPr>
          </a:p>
          <a:p>
            <a:pPr indent="-304800" lvl="0" marL="457200" rtl="0" algn="l">
              <a:lnSpc>
                <a:spcPct val="115000"/>
              </a:lnSpc>
              <a:spcBef>
                <a:spcPts val="0"/>
              </a:spcBef>
              <a:spcAft>
                <a:spcPts val="0"/>
              </a:spcAft>
              <a:buClr>
                <a:srgbClr val="1C4588"/>
              </a:buClr>
              <a:buSzPts val="1200"/>
              <a:buFont typeface="Mada"/>
              <a:buChar char="●"/>
            </a:pPr>
            <a:r>
              <a:rPr b="1" lang="en-GB" sz="1200">
                <a:solidFill>
                  <a:srgbClr val="1C4588"/>
                </a:solidFill>
                <a:latin typeface="Mada"/>
                <a:ea typeface="Mada"/>
                <a:cs typeface="Mada"/>
                <a:sym typeface="Mada"/>
              </a:rPr>
              <a:t>Dressings</a:t>
            </a:r>
            <a:r>
              <a:rPr lang="en-GB" sz="1200">
                <a:solidFill>
                  <a:srgbClr val="1C4588"/>
                </a:solidFill>
                <a:latin typeface="Mada"/>
                <a:ea typeface="Mada"/>
                <a:cs typeface="Mada"/>
                <a:sym typeface="Mada"/>
              </a:rPr>
              <a:t>, essential to protect from contamination and for promotion of healing</a:t>
            </a:r>
            <a:endParaRPr sz="1200">
              <a:solidFill>
                <a:srgbClr val="1C4588"/>
              </a:solidFill>
              <a:latin typeface="Mada"/>
              <a:ea typeface="Mada"/>
              <a:cs typeface="Mada"/>
              <a:sym typeface="Mada"/>
            </a:endParaRPr>
          </a:p>
          <a:p>
            <a:pPr indent="0" lvl="0" marL="457200" rtl="0" algn="l">
              <a:lnSpc>
                <a:spcPct val="115000"/>
              </a:lnSpc>
              <a:spcBef>
                <a:spcPts val="0"/>
              </a:spcBef>
              <a:spcAft>
                <a:spcPts val="0"/>
              </a:spcAft>
              <a:buNone/>
            </a:pPr>
            <a:r>
              <a:rPr lang="en-GB" sz="1200">
                <a:solidFill>
                  <a:srgbClr val="1C4588"/>
                </a:solidFill>
                <a:latin typeface="Mada"/>
                <a:ea typeface="Mada"/>
                <a:cs typeface="Mada"/>
                <a:sym typeface="Mada"/>
              </a:rPr>
              <a:t>Types:</a:t>
            </a:r>
            <a:endParaRPr sz="1200">
              <a:solidFill>
                <a:srgbClr val="1C4588"/>
              </a:solidFill>
              <a:latin typeface="Mada"/>
              <a:ea typeface="Mada"/>
              <a:cs typeface="Mada"/>
              <a:sym typeface="Mada"/>
            </a:endParaRPr>
          </a:p>
          <a:p>
            <a:pPr indent="-304800" lvl="0" marL="914400" rtl="0" algn="l">
              <a:lnSpc>
                <a:spcPct val="115000"/>
              </a:lnSpc>
              <a:spcBef>
                <a:spcPts val="0"/>
              </a:spcBef>
              <a:spcAft>
                <a:spcPts val="0"/>
              </a:spcAft>
              <a:buClr>
                <a:srgbClr val="1C4588"/>
              </a:buClr>
              <a:buSzPts val="1200"/>
              <a:buFont typeface="Mada"/>
              <a:buChar char="○"/>
            </a:pPr>
            <a:r>
              <a:rPr lang="en-GB" sz="1200">
                <a:solidFill>
                  <a:srgbClr val="1C4588"/>
                </a:solidFill>
                <a:latin typeface="Mada"/>
                <a:ea typeface="Mada"/>
                <a:cs typeface="Mada"/>
                <a:sym typeface="Mada"/>
              </a:rPr>
              <a:t>Evaporative dressings: eg: paraffin, gauze</a:t>
            </a:r>
            <a:endParaRPr sz="1200">
              <a:solidFill>
                <a:srgbClr val="1C4588"/>
              </a:solidFill>
              <a:latin typeface="Mada"/>
              <a:ea typeface="Mada"/>
              <a:cs typeface="Mada"/>
              <a:sym typeface="Mada"/>
            </a:endParaRPr>
          </a:p>
          <a:p>
            <a:pPr indent="-304800" lvl="0" marL="914400" rtl="0" algn="l">
              <a:lnSpc>
                <a:spcPct val="115000"/>
              </a:lnSpc>
              <a:spcBef>
                <a:spcPts val="0"/>
              </a:spcBef>
              <a:spcAft>
                <a:spcPts val="0"/>
              </a:spcAft>
              <a:buClr>
                <a:srgbClr val="1C4588"/>
              </a:buClr>
              <a:buSzPts val="1200"/>
              <a:buFont typeface="Mada"/>
              <a:buChar char="○"/>
            </a:pPr>
            <a:r>
              <a:rPr lang="en-GB" sz="1200">
                <a:solidFill>
                  <a:srgbClr val="1C4588"/>
                </a:solidFill>
                <a:latin typeface="Mada"/>
                <a:ea typeface="Mada"/>
                <a:cs typeface="Mada"/>
                <a:sym typeface="Mada"/>
              </a:rPr>
              <a:t>Semi occlusive and occlusive: eg: hydrogel, hydrocolloid </a:t>
            </a:r>
            <a:endParaRPr sz="1200">
              <a:solidFill>
                <a:srgbClr val="1C4588"/>
              </a:solidFill>
              <a:latin typeface="Mada"/>
              <a:ea typeface="Mada"/>
              <a:cs typeface="Mada"/>
              <a:sym typeface="Mada"/>
            </a:endParaRPr>
          </a:p>
          <a:p>
            <a:pPr indent="-304800" lvl="0" marL="457200" rtl="0" algn="l">
              <a:lnSpc>
                <a:spcPct val="115000"/>
              </a:lnSpc>
              <a:spcBef>
                <a:spcPts val="0"/>
              </a:spcBef>
              <a:spcAft>
                <a:spcPts val="0"/>
              </a:spcAft>
              <a:buClr>
                <a:srgbClr val="1C4588"/>
              </a:buClr>
              <a:buSzPts val="1200"/>
              <a:buFont typeface="Mada"/>
              <a:buChar char="●"/>
            </a:pPr>
            <a:r>
              <a:rPr b="1" lang="en-GB" sz="1200">
                <a:solidFill>
                  <a:srgbClr val="1C4588"/>
                </a:solidFill>
                <a:latin typeface="Mada"/>
                <a:ea typeface="Mada"/>
                <a:cs typeface="Mada"/>
                <a:sym typeface="Mada"/>
              </a:rPr>
              <a:t>Topical antibiotics</a:t>
            </a:r>
            <a:r>
              <a:rPr lang="en-GB" sz="1200">
                <a:solidFill>
                  <a:srgbClr val="1C4588"/>
                </a:solidFill>
                <a:latin typeface="Mada"/>
                <a:ea typeface="Mada"/>
                <a:cs typeface="Mada"/>
                <a:sym typeface="Mada"/>
              </a:rPr>
              <a:t>, like Silver Sulfadiazine (Flamazine) and Povidone Iodine (Betadine) </a:t>
            </a:r>
            <a:endParaRPr sz="1200">
              <a:solidFill>
                <a:srgbClr val="1C4588"/>
              </a:solidFill>
              <a:latin typeface="Mada"/>
              <a:ea typeface="Mada"/>
              <a:cs typeface="Mada"/>
              <a:sym typeface="Mada"/>
            </a:endParaRPr>
          </a:p>
          <a:p>
            <a:pPr indent="0" lvl="0" marL="457200" rtl="0" algn="l">
              <a:lnSpc>
                <a:spcPct val="115000"/>
              </a:lnSpc>
              <a:spcBef>
                <a:spcPts val="0"/>
              </a:spcBef>
              <a:spcAft>
                <a:spcPts val="0"/>
              </a:spcAft>
              <a:buNone/>
            </a:pPr>
            <a:r>
              <a:rPr lang="en-GB" sz="1200">
                <a:solidFill>
                  <a:srgbClr val="1C4588"/>
                </a:solidFill>
                <a:latin typeface="Mada"/>
                <a:ea typeface="Mada"/>
                <a:cs typeface="Mada"/>
                <a:sym typeface="Mada"/>
              </a:rPr>
              <a:t>(Not advised in the first 48 hours as they can make the determination of the depth more difficult).</a:t>
            </a:r>
            <a:endParaRPr sz="1200">
              <a:solidFill>
                <a:srgbClr val="1C4588"/>
              </a:solidFill>
              <a:latin typeface="Mada"/>
              <a:ea typeface="Mada"/>
              <a:cs typeface="Mada"/>
              <a:sym typeface="Mada"/>
            </a:endParaRPr>
          </a:p>
          <a:p>
            <a:pPr indent="-304800" lvl="0" marL="457200" rtl="0" algn="l">
              <a:lnSpc>
                <a:spcPct val="115000"/>
              </a:lnSpc>
              <a:spcBef>
                <a:spcPts val="0"/>
              </a:spcBef>
              <a:spcAft>
                <a:spcPts val="0"/>
              </a:spcAft>
              <a:buClr>
                <a:srgbClr val="1C4588"/>
              </a:buClr>
              <a:buSzPts val="1200"/>
              <a:buFont typeface="Mada"/>
              <a:buChar char="●"/>
            </a:pPr>
            <a:r>
              <a:rPr lang="en-GB" sz="1200">
                <a:solidFill>
                  <a:srgbClr val="1C4588"/>
                </a:solidFill>
                <a:latin typeface="Mada"/>
                <a:ea typeface="Mada"/>
                <a:cs typeface="Mada"/>
                <a:sym typeface="Mada"/>
              </a:rPr>
              <a:t>special Cases</a:t>
            </a:r>
            <a:endParaRPr sz="1200">
              <a:solidFill>
                <a:srgbClr val="1C4588"/>
              </a:solidFill>
              <a:latin typeface="Mada"/>
              <a:ea typeface="Mada"/>
              <a:cs typeface="Mada"/>
              <a:sym typeface="Mada"/>
            </a:endParaRPr>
          </a:p>
          <a:p>
            <a:pPr indent="-304800" lvl="1" marL="914400" rtl="0" algn="l">
              <a:lnSpc>
                <a:spcPct val="115000"/>
              </a:lnSpc>
              <a:spcBef>
                <a:spcPts val="0"/>
              </a:spcBef>
              <a:spcAft>
                <a:spcPts val="0"/>
              </a:spcAft>
              <a:buClr>
                <a:srgbClr val="1C4588"/>
              </a:buClr>
              <a:buSzPts val="1200"/>
              <a:buFont typeface="Mada"/>
              <a:buChar char="○"/>
            </a:pPr>
            <a:r>
              <a:rPr lang="en-GB" sz="1200">
                <a:solidFill>
                  <a:srgbClr val="1C4588"/>
                </a:solidFill>
                <a:latin typeface="Mada"/>
                <a:ea typeface="Mada"/>
                <a:cs typeface="Mada"/>
                <a:sym typeface="Mada"/>
              </a:rPr>
              <a:t>preexisting Renal disease or Impaired renal function →  diuretics.</a:t>
            </a:r>
            <a:endParaRPr sz="1200">
              <a:solidFill>
                <a:srgbClr val="1C4588"/>
              </a:solidFill>
              <a:latin typeface="Mada"/>
              <a:ea typeface="Mada"/>
              <a:cs typeface="Mada"/>
              <a:sym typeface="Mada"/>
            </a:endParaRPr>
          </a:p>
          <a:p>
            <a:pPr indent="-304800" lvl="1" marL="914400" rtl="0" algn="l">
              <a:lnSpc>
                <a:spcPct val="115000"/>
              </a:lnSpc>
              <a:spcBef>
                <a:spcPts val="0"/>
              </a:spcBef>
              <a:spcAft>
                <a:spcPts val="0"/>
              </a:spcAft>
              <a:buClr>
                <a:srgbClr val="1C4588"/>
              </a:buClr>
              <a:buSzPts val="1200"/>
              <a:buFont typeface="Mada"/>
              <a:buChar char="○"/>
            </a:pPr>
            <a:r>
              <a:rPr lang="en-GB" sz="1200">
                <a:solidFill>
                  <a:srgbClr val="1C4588"/>
                </a:solidFill>
                <a:latin typeface="Mada"/>
                <a:ea typeface="Mada"/>
                <a:cs typeface="Mada"/>
                <a:sym typeface="Mada"/>
              </a:rPr>
              <a:t>Only in positive blood culture and septicemia →  Systemic antibiotics.</a:t>
            </a:r>
            <a:endParaRPr sz="1200">
              <a:solidFill>
                <a:srgbClr val="1C4588"/>
              </a:solidFill>
              <a:latin typeface="Mada"/>
              <a:ea typeface="Mada"/>
              <a:cs typeface="Mada"/>
              <a:sym typeface="Mada"/>
            </a:endParaRPr>
          </a:p>
          <a:p>
            <a:pPr indent="-304800" lvl="1" marL="914400" rtl="0" algn="l">
              <a:lnSpc>
                <a:spcPct val="115000"/>
              </a:lnSpc>
              <a:spcBef>
                <a:spcPts val="0"/>
              </a:spcBef>
              <a:spcAft>
                <a:spcPts val="0"/>
              </a:spcAft>
              <a:buClr>
                <a:srgbClr val="1C4588"/>
              </a:buClr>
              <a:buSzPts val="1200"/>
              <a:buFont typeface="Mada"/>
              <a:buChar char="○"/>
            </a:pPr>
            <a:r>
              <a:rPr lang="en-GB" sz="1200">
                <a:solidFill>
                  <a:srgbClr val="1C4588"/>
                </a:solidFill>
                <a:latin typeface="Mada"/>
                <a:ea typeface="Mada"/>
                <a:cs typeface="Mada"/>
                <a:sym typeface="Mada"/>
              </a:rPr>
              <a:t>Proton pump inhibitors (PPI) eg: Omeprazole →  prophylaxis for curling’s ulcer.</a:t>
            </a:r>
            <a:endParaRPr sz="1200">
              <a:solidFill>
                <a:srgbClr val="1C4588"/>
              </a:solidFill>
              <a:latin typeface="Mada"/>
              <a:ea typeface="Mada"/>
              <a:cs typeface="Mada"/>
              <a:sym typeface="Mada"/>
            </a:endParaRPr>
          </a:p>
          <a:p>
            <a:pPr indent="0" lvl="0" marL="457200" rtl="0" algn="l">
              <a:lnSpc>
                <a:spcPct val="115000"/>
              </a:lnSpc>
              <a:spcBef>
                <a:spcPts val="0"/>
              </a:spcBef>
              <a:spcAft>
                <a:spcPts val="0"/>
              </a:spcAft>
              <a:buNone/>
            </a:pPr>
            <a:r>
              <a:t/>
            </a:r>
            <a:endParaRPr sz="1200">
              <a:solidFill>
                <a:srgbClr val="1C4588"/>
              </a:solidFill>
              <a:latin typeface="Mada"/>
              <a:ea typeface="Mada"/>
              <a:cs typeface="Mada"/>
              <a:sym typeface="Mada"/>
            </a:endParaRPr>
          </a:p>
          <a:p>
            <a:pPr indent="0" lvl="0" marL="457200" rtl="0" algn="l">
              <a:lnSpc>
                <a:spcPct val="115000"/>
              </a:lnSpc>
              <a:spcBef>
                <a:spcPts val="0"/>
              </a:spcBef>
              <a:spcAft>
                <a:spcPts val="0"/>
              </a:spcAft>
              <a:buNone/>
            </a:pPr>
            <a:r>
              <a:t/>
            </a:r>
            <a:endParaRPr sz="1200">
              <a:solidFill>
                <a:srgbClr val="1C4588"/>
              </a:solidFill>
              <a:latin typeface="Mada"/>
              <a:ea typeface="Mada"/>
              <a:cs typeface="Mada"/>
              <a:sym typeface="Mada"/>
            </a:endParaRPr>
          </a:p>
        </p:txBody>
      </p:sp>
      <p:sp>
        <p:nvSpPr>
          <p:cNvPr id="1358" name="Google Shape;1358;p39"/>
          <p:cNvSpPr/>
          <p:nvPr/>
        </p:nvSpPr>
        <p:spPr>
          <a:xfrm>
            <a:off x="618062" y="6022530"/>
            <a:ext cx="267300" cy="243600"/>
          </a:xfrm>
          <a:prstGeom prst="star5">
            <a:avLst>
              <a:gd fmla="val 19098" name="adj"/>
              <a:gd fmla="val 105146" name="hf"/>
              <a:gd fmla="val 110557" name="vf"/>
            </a:avLst>
          </a:prstGeom>
          <a:solidFill>
            <a:srgbClr val="F1C232"/>
          </a:solidFill>
          <a:ln cap="flat" cmpd="sng" w="9525">
            <a:solidFill>
              <a:srgbClr val="F1C23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2" name="Shape 1362"/>
        <p:cNvGrpSpPr/>
        <p:nvPr/>
      </p:nvGrpSpPr>
      <p:grpSpPr>
        <a:xfrm>
          <a:off x="0" y="0"/>
          <a:ext cx="0" cy="0"/>
          <a:chOff x="0" y="0"/>
          <a:chExt cx="0" cy="0"/>
        </a:xfrm>
      </p:grpSpPr>
      <p:sp>
        <p:nvSpPr>
          <p:cNvPr id="1363" name="Google Shape;1363;p40"/>
          <p:cNvSpPr/>
          <p:nvPr/>
        </p:nvSpPr>
        <p:spPr>
          <a:xfrm rot="10800000">
            <a:off x="75" y="-9525"/>
            <a:ext cx="7589400" cy="192300"/>
          </a:xfrm>
          <a:prstGeom prst="round2SameRect">
            <a:avLst>
              <a:gd fmla="val 50000" name="adj1"/>
              <a:gd fmla="val 0" name="adj2"/>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364" name="Google Shape;1364;p40"/>
          <p:cNvCxnSpPr/>
          <p:nvPr/>
        </p:nvCxnSpPr>
        <p:spPr>
          <a:xfrm>
            <a:off x="2187950" y="4811125"/>
            <a:ext cx="2567700" cy="15900"/>
          </a:xfrm>
          <a:prstGeom prst="straightConnector1">
            <a:avLst/>
          </a:prstGeom>
          <a:noFill/>
          <a:ln cap="flat" cmpd="sng" w="19050">
            <a:solidFill>
              <a:srgbClr val="83C5BE"/>
            </a:solidFill>
            <a:prstDash val="solid"/>
            <a:round/>
            <a:headEnd len="med" w="med" type="oval"/>
            <a:tailEnd len="med" w="med" type="oval"/>
          </a:ln>
        </p:spPr>
      </p:cxnSp>
      <p:sp>
        <p:nvSpPr>
          <p:cNvPr id="1365" name="Google Shape;1365;p40"/>
          <p:cNvSpPr txBox="1"/>
          <p:nvPr/>
        </p:nvSpPr>
        <p:spPr>
          <a:xfrm>
            <a:off x="2150300" y="4355075"/>
            <a:ext cx="2643000" cy="247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2200">
                <a:solidFill>
                  <a:srgbClr val="006D77"/>
                </a:solidFill>
                <a:latin typeface="Lora"/>
                <a:ea typeface="Lora"/>
                <a:cs typeface="Lora"/>
                <a:sym typeface="Lora"/>
              </a:rPr>
              <a:t>Inhalation injury</a:t>
            </a:r>
            <a:endParaRPr b="1" sz="2200">
              <a:solidFill>
                <a:srgbClr val="006D77"/>
              </a:solidFill>
              <a:latin typeface="Lora"/>
              <a:ea typeface="Lora"/>
              <a:cs typeface="Lora"/>
              <a:sym typeface="Lora"/>
            </a:endParaRPr>
          </a:p>
        </p:txBody>
      </p:sp>
      <p:sp>
        <p:nvSpPr>
          <p:cNvPr id="1366" name="Google Shape;1366;p40"/>
          <p:cNvSpPr txBox="1"/>
          <p:nvPr/>
        </p:nvSpPr>
        <p:spPr>
          <a:xfrm>
            <a:off x="347463" y="5035575"/>
            <a:ext cx="6894600" cy="5157000"/>
          </a:xfrm>
          <a:prstGeom prst="rect">
            <a:avLst/>
          </a:prstGeom>
          <a:noFill/>
          <a:ln>
            <a:noFill/>
          </a:ln>
        </p:spPr>
        <p:txBody>
          <a:bodyPr anchorCtr="0" anchor="t" bIns="91425" lIns="91425" spcFirstLastPara="1" rIns="91425" wrap="square" tIns="91425">
            <a:noAutofit/>
          </a:bodyPr>
          <a:lstStyle/>
          <a:p>
            <a:pPr indent="-275134" lvl="0" marL="342888" rtl="0" algn="l">
              <a:lnSpc>
                <a:spcPct val="100000"/>
              </a:lnSpc>
              <a:spcBef>
                <a:spcPts val="0"/>
              </a:spcBef>
              <a:spcAft>
                <a:spcPts val="0"/>
              </a:spcAft>
              <a:buSzPts val="1300"/>
              <a:buFont typeface="Mada"/>
              <a:buChar char="●"/>
            </a:pPr>
            <a:r>
              <a:rPr lang="en-GB" sz="1300">
                <a:solidFill>
                  <a:schemeClr val="dk1"/>
                </a:solidFill>
                <a:latin typeface="Mada"/>
                <a:ea typeface="Mada"/>
                <a:cs typeface="Mada"/>
                <a:sym typeface="Mada"/>
              </a:rPr>
              <a:t>The mechanisms of inhalation injury can be divided into three broad areas</a:t>
            </a:r>
            <a:endParaRPr sz="1300">
              <a:solidFill>
                <a:schemeClr val="dk1"/>
              </a:solidFill>
              <a:latin typeface="Mada"/>
              <a:ea typeface="Mada"/>
              <a:cs typeface="Mada"/>
              <a:sym typeface="Mada"/>
            </a:endParaRPr>
          </a:p>
          <a:p>
            <a:pPr indent="-283756" lvl="1" marL="582095" rtl="0" algn="l">
              <a:lnSpc>
                <a:spcPct val="100000"/>
              </a:lnSpc>
              <a:spcBef>
                <a:spcPts val="422"/>
              </a:spcBef>
              <a:spcAft>
                <a:spcPts val="0"/>
              </a:spcAft>
              <a:buSzPts val="1300"/>
              <a:buFont typeface="Mada"/>
              <a:buChar char="○"/>
            </a:pPr>
            <a:r>
              <a:rPr lang="en-GB" sz="1300">
                <a:solidFill>
                  <a:schemeClr val="dk1"/>
                </a:solidFill>
                <a:latin typeface="Mada"/>
                <a:ea typeface="Mada"/>
                <a:cs typeface="Mada"/>
                <a:sym typeface="Mada"/>
              </a:rPr>
              <a:t>Inhalation of products of combustion</a:t>
            </a:r>
            <a:endParaRPr sz="1300">
              <a:solidFill>
                <a:schemeClr val="dk1"/>
              </a:solidFill>
              <a:latin typeface="Mada"/>
              <a:ea typeface="Mada"/>
              <a:cs typeface="Mada"/>
              <a:sym typeface="Mada"/>
            </a:endParaRPr>
          </a:p>
          <a:p>
            <a:pPr indent="-283756" lvl="1" marL="582095" rtl="0" algn="l">
              <a:lnSpc>
                <a:spcPct val="100000"/>
              </a:lnSpc>
              <a:spcBef>
                <a:spcPts val="422"/>
              </a:spcBef>
              <a:spcAft>
                <a:spcPts val="0"/>
              </a:spcAft>
              <a:buSzPts val="1300"/>
              <a:buFont typeface="Mada"/>
              <a:buChar char="○"/>
            </a:pPr>
            <a:r>
              <a:rPr lang="en-GB" sz="1300">
                <a:solidFill>
                  <a:schemeClr val="dk1"/>
                </a:solidFill>
                <a:latin typeface="Mada"/>
                <a:ea typeface="Mada"/>
                <a:cs typeface="Mada"/>
                <a:sym typeface="Mada"/>
              </a:rPr>
              <a:t>Carbon monoxide inhalation</a:t>
            </a:r>
            <a:endParaRPr sz="1300">
              <a:solidFill>
                <a:schemeClr val="dk1"/>
              </a:solidFill>
              <a:latin typeface="Mada"/>
              <a:ea typeface="Mada"/>
              <a:cs typeface="Mada"/>
              <a:sym typeface="Mada"/>
            </a:endParaRPr>
          </a:p>
          <a:p>
            <a:pPr indent="-283756" lvl="1" marL="582095" rtl="0" algn="l">
              <a:lnSpc>
                <a:spcPct val="100000"/>
              </a:lnSpc>
              <a:spcBef>
                <a:spcPts val="422"/>
              </a:spcBef>
              <a:spcAft>
                <a:spcPts val="0"/>
              </a:spcAft>
              <a:buSzPts val="1300"/>
              <a:buFont typeface="Mada"/>
              <a:buChar char="○"/>
            </a:pPr>
            <a:r>
              <a:rPr lang="en-GB" sz="1300">
                <a:solidFill>
                  <a:schemeClr val="dk1"/>
                </a:solidFill>
                <a:latin typeface="Mada"/>
                <a:ea typeface="Mada"/>
                <a:cs typeface="Mada"/>
                <a:sym typeface="Mada"/>
              </a:rPr>
              <a:t>Direct thermal injury to the upper aero-digestive tract </a:t>
            </a:r>
            <a:r>
              <a:rPr lang="en-GB" sz="1300">
                <a:solidFill>
                  <a:srgbClr val="6AA84F"/>
                </a:solidFill>
                <a:latin typeface="Mada"/>
                <a:ea typeface="Mada"/>
                <a:cs typeface="Mada"/>
                <a:sym typeface="Mada"/>
              </a:rPr>
              <a:t>(inhaling hot air)</a:t>
            </a:r>
            <a:endParaRPr sz="1300">
              <a:solidFill>
                <a:srgbClr val="6AA84F"/>
              </a:solidFill>
              <a:latin typeface="Mada"/>
              <a:ea typeface="Mada"/>
              <a:cs typeface="Mada"/>
              <a:sym typeface="Mada"/>
            </a:endParaRPr>
          </a:p>
          <a:p>
            <a:pPr indent="-275134" lvl="0" marL="342888" rtl="0" algn="l">
              <a:lnSpc>
                <a:spcPct val="100000"/>
              </a:lnSpc>
              <a:spcBef>
                <a:spcPts val="1547"/>
              </a:spcBef>
              <a:spcAft>
                <a:spcPts val="0"/>
              </a:spcAft>
              <a:buSzPts val="1300"/>
              <a:buFont typeface="Mada"/>
              <a:buChar char="●"/>
            </a:pPr>
            <a:r>
              <a:rPr lang="en-GB" sz="1300">
                <a:solidFill>
                  <a:schemeClr val="dk1"/>
                </a:solidFill>
                <a:latin typeface="Mada"/>
                <a:ea typeface="Mada"/>
                <a:cs typeface="Mada"/>
                <a:sym typeface="Mada"/>
              </a:rPr>
              <a:t>Features of  inhalation injury </a:t>
            </a:r>
            <a:r>
              <a:rPr lang="en-GB" sz="1300">
                <a:solidFill>
                  <a:srgbClr val="6AA84F"/>
                </a:solidFill>
                <a:latin typeface="Mada"/>
                <a:ea typeface="Mada"/>
                <a:cs typeface="Mada"/>
                <a:sym typeface="Mada"/>
              </a:rPr>
              <a:t>(</a:t>
            </a:r>
            <a:r>
              <a:rPr lang="en-GB" sz="1300">
                <a:solidFill>
                  <a:srgbClr val="6AA84F"/>
                </a:solidFill>
                <a:latin typeface="Mada"/>
                <a:ea typeface="Mada"/>
                <a:cs typeface="Mada"/>
                <a:sym typeface="Mada"/>
              </a:rPr>
              <a:t>physical/mechanical components)</a:t>
            </a:r>
            <a:endParaRPr sz="1300">
              <a:solidFill>
                <a:srgbClr val="6AA84F"/>
              </a:solidFill>
              <a:latin typeface="Mada"/>
              <a:ea typeface="Mada"/>
              <a:cs typeface="Mada"/>
              <a:sym typeface="Mada"/>
            </a:endParaRPr>
          </a:p>
          <a:p>
            <a:pPr indent="-283756" lvl="1" marL="582095" rtl="0" algn="l">
              <a:lnSpc>
                <a:spcPct val="100000"/>
              </a:lnSpc>
              <a:spcBef>
                <a:spcPts val="422"/>
              </a:spcBef>
              <a:spcAft>
                <a:spcPts val="0"/>
              </a:spcAft>
              <a:buSzPts val="1300"/>
              <a:buFont typeface="Mada"/>
              <a:buChar char="○"/>
            </a:pPr>
            <a:r>
              <a:rPr lang="en-GB" sz="1300">
                <a:solidFill>
                  <a:schemeClr val="dk1"/>
                </a:solidFill>
                <a:latin typeface="Mada"/>
                <a:ea typeface="Mada"/>
                <a:cs typeface="Mada"/>
                <a:sym typeface="Mada"/>
              </a:rPr>
              <a:t>Flame burn in a closed space</a:t>
            </a:r>
            <a:endParaRPr sz="1300">
              <a:solidFill>
                <a:schemeClr val="dk1"/>
              </a:solidFill>
              <a:latin typeface="Mada"/>
              <a:ea typeface="Mada"/>
              <a:cs typeface="Mada"/>
              <a:sym typeface="Mada"/>
            </a:endParaRPr>
          </a:p>
          <a:p>
            <a:pPr indent="-283756" lvl="1" marL="582095" rtl="0" algn="l">
              <a:lnSpc>
                <a:spcPct val="100000"/>
              </a:lnSpc>
              <a:spcBef>
                <a:spcPts val="422"/>
              </a:spcBef>
              <a:spcAft>
                <a:spcPts val="0"/>
              </a:spcAft>
              <a:buSzPts val="1300"/>
              <a:buFont typeface="Mada"/>
              <a:buChar char="○"/>
            </a:pPr>
            <a:r>
              <a:rPr lang="en-GB" sz="1300">
                <a:solidFill>
                  <a:schemeClr val="dk1"/>
                </a:solidFill>
                <a:latin typeface="Mada"/>
                <a:ea typeface="Mada"/>
                <a:cs typeface="Mada"/>
                <a:sym typeface="Mada"/>
              </a:rPr>
              <a:t>Singed  (burned) nasal hair</a:t>
            </a:r>
            <a:endParaRPr sz="1300">
              <a:solidFill>
                <a:schemeClr val="dk1"/>
              </a:solidFill>
              <a:latin typeface="Mada"/>
              <a:ea typeface="Mada"/>
              <a:cs typeface="Mada"/>
              <a:sym typeface="Mada"/>
            </a:endParaRPr>
          </a:p>
          <a:p>
            <a:pPr indent="-283756" lvl="1" marL="582095" rtl="0" algn="l">
              <a:lnSpc>
                <a:spcPct val="100000"/>
              </a:lnSpc>
              <a:spcBef>
                <a:spcPts val="422"/>
              </a:spcBef>
              <a:spcAft>
                <a:spcPts val="0"/>
              </a:spcAft>
              <a:buSzPts val="1300"/>
              <a:buFont typeface="Mada"/>
              <a:buChar char="○"/>
            </a:pPr>
            <a:r>
              <a:rPr lang="en-GB" sz="1300">
                <a:solidFill>
                  <a:schemeClr val="dk1"/>
                </a:solidFill>
                <a:latin typeface="Mada"/>
                <a:ea typeface="Mada"/>
                <a:cs typeface="Mada"/>
                <a:sym typeface="Mada"/>
              </a:rPr>
              <a:t>Facial or oropharyngeal burns</a:t>
            </a:r>
            <a:endParaRPr sz="1300">
              <a:solidFill>
                <a:schemeClr val="dk1"/>
              </a:solidFill>
              <a:latin typeface="Mada"/>
              <a:ea typeface="Mada"/>
              <a:cs typeface="Mada"/>
              <a:sym typeface="Mada"/>
            </a:endParaRPr>
          </a:p>
          <a:p>
            <a:pPr indent="-283756" lvl="1" marL="582095" rtl="0" algn="l">
              <a:lnSpc>
                <a:spcPct val="100000"/>
              </a:lnSpc>
              <a:spcBef>
                <a:spcPts val="422"/>
              </a:spcBef>
              <a:spcAft>
                <a:spcPts val="0"/>
              </a:spcAft>
              <a:buSzPts val="1300"/>
              <a:buFont typeface="Mada"/>
              <a:buChar char="○"/>
            </a:pPr>
            <a:r>
              <a:rPr lang="en-GB" sz="1300">
                <a:solidFill>
                  <a:schemeClr val="dk1"/>
                </a:solidFill>
                <a:latin typeface="Mada"/>
                <a:ea typeface="Mada"/>
                <a:cs typeface="Mada"/>
                <a:sym typeface="Mada"/>
              </a:rPr>
              <a:t>Expectoration of carbonaceous (blackish) sputum</a:t>
            </a:r>
            <a:endParaRPr sz="1300">
              <a:solidFill>
                <a:schemeClr val="dk1"/>
              </a:solidFill>
              <a:latin typeface="Mada"/>
              <a:ea typeface="Mada"/>
              <a:cs typeface="Mada"/>
              <a:sym typeface="Mada"/>
            </a:endParaRPr>
          </a:p>
          <a:p>
            <a:pPr indent="-283756" lvl="1" marL="582095" rtl="0" algn="l">
              <a:lnSpc>
                <a:spcPct val="100000"/>
              </a:lnSpc>
              <a:spcBef>
                <a:spcPts val="422"/>
              </a:spcBef>
              <a:spcAft>
                <a:spcPts val="0"/>
              </a:spcAft>
              <a:buClr>
                <a:srgbClr val="6AA84F"/>
              </a:buClr>
              <a:buSzPts val="1300"/>
              <a:buFont typeface="Mada"/>
              <a:buChar char="○"/>
            </a:pPr>
            <a:r>
              <a:rPr lang="en-GB" sz="1300">
                <a:solidFill>
                  <a:srgbClr val="6AA84F"/>
                </a:solidFill>
                <a:latin typeface="Mada"/>
                <a:ea typeface="Mada"/>
                <a:cs typeface="Mada"/>
                <a:sym typeface="Mada"/>
              </a:rPr>
              <a:t>Loss of  facial hair (eyebrows,</a:t>
            </a:r>
            <a:r>
              <a:rPr lang="en-GB" sz="1300">
                <a:solidFill>
                  <a:srgbClr val="6AA84F"/>
                </a:solidFill>
                <a:latin typeface="Mada"/>
                <a:ea typeface="Mada"/>
                <a:cs typeface="Mada"/>
                <a:sym typeface="Mada"/>
              </a:rPr>
              <a:t>mustache</a:t>
            </a:r>
            <a:r>
              <a:rPr lang="en-GB" sz="1300">
                <a:solidFill>
                  <a:srgbClr val="6AA84F"/>
                </a:solidFill>
                <a:latin typeface="Mada"/>
                <a:ea typeface="Mada"/>
                <a:cs typeface="Mada"/>
                <a:sym typeface="Mada"/>
              </a:rPr>
              <a:t>..etc)</a:t>
            </a:r>
            <a:endParaRPr sz="1300">
              <a:solidFill>
                <a:srgbClr val="6AA84F"/>
              </a:solidFill>
              <a:latin typeface="Mada"/>
              <a:ea typeface="Mada"/>
              <a:cs typeface="Mada"/>
              <a:sym typeface="Mada"/>
            </a:endParaRPr>
          </a:p>
          <a:p>
            <a:pPr indent="-283756" lvl="1" marL="582095" rtl="0" algn="l">
              <a:lnSpc>
                <a:spcPct val="100000"/>
              </a:lnSpc>
              <a:spcBef>
                <a:spcPts val="422"/>
              </a:spcBef>
              <a:spcAft>
                <a:spcPts val="0"/>
              </a:spcAft>
              <a:buClr>
                <a:srgbClr val="6AA84F"/>
              </a:buClr>
              <a:buSzPts val="1300"/>
              <a:buFont typeface="Mada"/>
              <a:buChar char="○"/>
            </a:pPr>
            <a:r>
              <a:rPr lang="en-GB" sz="1200">
                <a:solidFill>
                  <a:srgbClr val="6AA84F"/>
                </a:solidFill>
                <a:latin typeface="Mada"/>
                <a:ea typeface="Mada"/>
                <a:cs typeface="Mada"/>
                <a:sym typeface="Mada"/>
              </a:rPr>
              <a:t>On intraoral examination: burns on the soft and hard palate</a:t>
            </a:r>
            <a:endParaRPr sz="1200">
              <a:solidFill>
                <a:srgbClr val="6AA84F"/>
              </a:solidFill>
              <a:latin typeface="Mada"/>
              <a:ea typeface="Mada"/>
              <a:cs typeface="Mada"/>
              <a:sym typeface="Mada"/>
            </a:endParaRPr>
          </a:p>
          <a:p>
            <a:pPr indent="-283756" lvl="1" marL="582095" rtl="0" algn="l">
              <a:lnSpc>
                <a:spcPct val="100000"/>
              </a:lnSpc>
              <a:spcBef>
                <a:spcPts val="422"/>
              </a:spcBef>
              <a:spcAft>
                <a:spcPts val="0"/>
              </a:spcAft>
              <a:buClr>
                <a:srgbClr val="6AA84F"/>
              </a:buClr>
              <a:buSzPts val="1300"/>
              <a:buFont typeface="Mada"/>
              <a:buChar char="○"/>
            </a:pPr>
            <a:r>
              <a:rPr lang="en-GB" sz="1200">
                <a:solidFill>
                  <a:srgbClr val="6AA84F"/>
                </a:solidFill>
                <a:latin typeface="Mada"/>
                <a:ea typeface="Mada"/>
                <a:cs typeface="Mada"/>
                <a:sym typeface="Mada"/>
              </a:rPr>
              <a:t>Does Not occur with burns caused by hot water</a:t>
            </a:r>
            <a:endParaRPr sz="1200">
              <a:solidFill>
                <a:srgbClr val="6AA84F"/>
              </a:solidFill>
              <a:latin typeface="Mada"/>
              <a:ea typeface="Mada"/>
              <a:cs typeface="Mada"/>
              <a:sym typeface="Mada"/>
            </a:endParaRPr>
          </a:p>
          <a:p>
            <a:pPr indent="0" lvl="0" marL="535762" rtl="0" algn="l">
              <a:lnSpc>
                <a:spcPct val="100000"/>
              </a:lnSpc>
              <a:spcBef>
                <a:spcPts val="422"/>
              </a:spcBef>
              <a:spcAft>
                <a:spcPts val="0"/>
              </a:spcAft>
              <a:buNone/>
            </a:pPr>
            <a:r>
              <a:t/>
            </a:r>
            <a:endParaRPr sz="1200">
              <a:solidFill>
                <a:srgbClr val="6AA84F"/>
              </a:solidFill>
              <a:latin typeface="Mada"/>
              <a:ea typeface="Mada"/>
              <a:cs typeface="Mada"/>
              <a:sym typeface="Mada"/>
            </a:endParaRPr>
          </a:p>
          <a:p>
            <a:pPr indent="-262550" lvl="0" marL="360000" rtl="0" algn="l">
              <a:spcBef>
                <a:spcPts val="0"/>
              </a:spcBef>
              <a:spcAft>
                <a:spcPts val="0"/>
              </a:spcAft>
              <a:buClr>
                <a:schemeClr val="dk1"/>
              </a:buClr>
              <a:buSzPts val="1300"/>
              <a:buFont typeface="Mada"/>
              <a:buChar char="●"/>
            </a:pPr>
            <a:r>
              <a:rPr lang="en-GB" sz="1300">
                <a:solidFill>
                  <a:schemeClr val="dk1"/>
                </a:solidFill>
                <a:latin typeface="Mada"/>
                <a:ea typeface="Mada"/>
                <a:cs typeface="Mada"/>
                <a:sym typeface="Mada"/>
              </a:rPr>
              <a:t>Acutely the patient is fine, the problems begins when the patient starts receiving fluids. </a:t>
            </a:r>
            <a:endParaRPr sz="1300">
              <a:solidFill>
                <a:schemeClr val="dk1"/>
              </a:solidFill>
              <a:latin typeface="Mada"/>
              <a:ea typeface="Mada"/>
              <a:cs typeface="Mada"/>
              <a:sym typeface="Mada"/>
            </a:endParaRPr>
          </a:p>
          <a:p>
            <a:pPr indent="0" lvl="0" marL="0" rtl="0" algn="l">
              <a:spcBef>
                <a:spcPts val="0"/>
              </a:spcBef>
              <a:spcAft>
                <a:spcPts val="0"/>
              </a:spcAft>
              <a:buNone/>
            </a:pPr>
            <a:r>
              <a:rPr lang="en-GB" sz="1300">
                <a:solidFill>
                  <a:schemeClr val="dk1"/>
                </a:solidFill>
                <a:latin typeface="Mada"/>
                <a:ea typeface="Mada"/>
                <a:cs typeface="Mada"/>
                <a:sym typeface="Mada"/>
              </a:rPr>
              <a:t>This fluid will go to third spacing (interstitial edema) and compromises the airway.</a:t>
            </a:r>
            <a:endParaRPr sz="1300">
              <a:solidFill>
                <a:schemeClr val="dk1"/>
              </a:solidFill>
              <a:latin typeface="Mada"/>
              <a:ea typeface="Mada"/>
              <a:cs typeface="Mada"/>
              <a:sym typeface="Mada"/>
            </a:endParaRPr>
          </a:p>
          <a:p>
            <a:pPr indent="0" lvl="0" marL="0" rtl="0" algn="l">
              <a:spcBef>
                <a:spcPts val="0"/>
              </a:spcBef>
              <a:spcAft>
                <a:spcPts val="0"/>
              </a:spcAft>
              <a:buNone/>
            </a:pPr>
            <a:r>
              <a:rPr lang="en-GB" sz="1300">
                <a:solidFill>
                  <a:schemeClr val="dk1"/>
                </a:solidFill>
                <a:latin typeface="Mada"/>
                <a:ea typeface="Mada"/>
                <a:cs typeface="Mada"/>
                <a:sym typeface="Mada"/>
              </a:rPr>
              <a:t>Patient will start developing  signs of upper respiratory obstruction—such as crowing, dyspnoea, cough,  stridor, or air hunger.</a:t>
            </a:r>
            <a:endParaRPr sz="1300">
              <a:solidFill>
                <a:schemeClr val="dk1"/>
              </a:solidFill>
              <a:latin typeface="Mada"/>
              <a:ea typeface="Mada"/>
              <a:cs typeface="Mada"/>
              <a:sym typeface="Mada"/>
            </a:endParaRPr>
          </a:p>
          <a:p>
            <a:pPr indent="0" lvl="0" marL="0" rtl="0" algn="l">
              <a:spcBef>
                <a:spcPts val="0"/>
              </a:spcBef>
              <a:spcAft>
                <a:spcPts val="0"/>
              </a:spcAft>
              <a:buNone/>
            </a:pPr>
            <a:r>
              <a:t/>
            </a:r>
            <a:endParaRPr sz="1300">
              <a:solidFill>
                <a:schemeClr val="dk1"/>
              </a:solidFill>
              <a:latin typeface="Mada"/>
              <a:ea typeface="Mada"/>
              <a:cs typeface="Mada"/>
              <a:sym typeface="Mada"/>
            </a:endParaRPr>
          </a:p>
          <a:p>
            <a:pPr indent="-273050" lvl="0" marL="360000" rtl="0" algn="l">
              <a:spcBef>
                <a:spcPts val="0"/>
              </a:spcBef>
              <a:spcAft>
                <a:spcPts val="0"/>
              </a:spcAft>
              <a:buClr>
                <a:schemeClr val="dk1"/>
              </a:buClr>
              <a:buSzPts val="1300"/>
              <a:buFont typeface="Mada"/>
              <a:buChar char="●"/>
            </a:pPr>
            <a:r>
              <a:rPr lang="en-GB" sz="1300">
                <a:solidFill>
                  <a:schemeClr val="dk1"/>
                </a:solidFill>
                <a:latin typeface="Mada"/>
                <a:ea typeface="Mada"/>
                <a:cs typeface="Mada"/>
                <a:sym typeface="Mada"/>
              </a:rPr>
              <a:t>Intubating in this stage is semi-impossible due to swelling of the vocal cords and trachea, tracheostomy or cricothyroidotomy which is not always feasible, that's why you should intubate the patient as soon possible until this phase passes. (don't miss inhalation component) </a:t>
            </a:r>
            <a:endParaRPr sz="1300">
              <a:solidFill>
                <a:schemeClr val="dk1"/>
              </a:solidFill>
              <a:latin typeface="Mada"/>
              <a:ea typeface="Mada"/>
              <a:cs typeface="Mada"/>
              <a:sym typeface="Mada"/>
            </a:endParaRPr>
          </a:p>
          <a:p>
            <a:pPr indent="0" lvl="0" marL="0" rtl="0" algn="l">
              <a:spcBef>
                <a:spcPts val="0"/>
              </a:spcBef>
              <a:spcAft>
                <a:spcPts val="0"/>
              </a:spcAft>
              <a:buNone/>
            </a:pPr>
            <a:r>
              <a:t/>
            </a:r>
            <a:endParaRPr sz="1300">
              <a:latin typeface="Mada"/>
              <a:ea typeface="Mada"/>
              <a:cs typeface="Mada"/>
              <a:sym typeface="Mada"/>
            </a:endParaRPr>
          </a:p>
        </p:txBody>
      </p:sp>
      <p:grpSp>
        <p:nvGrpSpPr>
          <p:cNvPr id="1367" name="Google Shape;1367;p40"/>
          <p:cNvGrpSpPr/>
          <p:nvPr/>
        </p:nvGrpSpPr>
        <p:grpSpPr>
          <a:xfrm>
            <a:off x="243169" y="846890"/>
            <a:ext cx="467181" cy="476434"/>
            <a:chOff x="2410712" y="2415450"/>
            <a:chExt cx="312600" cy="312600"/>
          </a:xfrm>
        </p:grpSpPr>
        <p:sp>
          <p:nvSpPr>
            <p:cNvPr id="1368" name="Google Shape;1368;p40"/>
            <p:cNvSpPr/>
            <p:nvPr/>
          </p:nvSpPr>
          <p:spPr>
            <a:xfrm>
              <a:off x="2410712" y="2415450"/>
              <a:ext cx="312600" cy="312600"/>
            </a:xfrm>
            <a:prstGeom prst="ellipse">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9" name="Google Shape;1369;p40"/>
            <p:cNvSpPr/>
            <p:nvPr/>
          </p:nvSpPr>
          <p:spPr>
            <a:xfrm>
              <a:off x="2516612" y="2509951"/>
              <a:ext cx="100800" cy="123600"/>
            </a:xfrm>
            <a:prstGeom prst="chevron">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370" name="Google Shape;1370;p40"/>
          <p:cNvSpPr txBox="1"/>
          <p:nvPr/>
        </p:nvSpPr>
        <p:spPr>
          <a:xfrm>
            <a:off x="724725" y="724175"/>
            <a:ext cx="6299100" cy="384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b="1" lang="en-GB" sz="1800">
                <a:solidFill>
                  <a:srgbClr val="006D77"/>
                </a:solidFill>
                <a:highlight>
                  <a:srgbClr val="EDF9F9"/>
                </a:highlight>
                <a:latin typeface="Lora"/>
                <a:ea typeface="Lora"/>
                <a:cs typeface="Lora"/>
                <a:sym typeface="Lora"/>
              </a:rPr>
              <a:t>When to transfer to a burn center</a:t>
            </a:r>
            <a:endParaRPr b="1" sz="1800">
              <a:solidFill>
                <a:srgbClr val="006D77"/>
              </a:solidFill>
              <a:highlight>
                <a:srgbClr val="EDF9F9"/>
              </a:highlight>
              <a:latin typeface="Lora"/>
              <a:ea typeface="Lora"/>
              <a:cs typeface="Lora"/>
              <a:sym typeface="Lora"/>
            </a:endParaRPr>
          </a:p>
          <a:p>
            <a:pPr indent="0" lvl="0" marL="0" rtl="0" algn="l">
              <a:spcBef>
                <a:spcPts val="0"/>
              </a:spcBef>
              <a:spcAft>
                <a:spcPts val="0"/>
              </a:spcAft>
              <a:buClr>
                <a:srgbClr val="000000"/>
              </a:buClr>
              <a:buSzPts val="1100"/>
              <a:buFont typeface="Arial"/>
              <a:buNone/>
            </a:pPr>
            <a:r>
              <a:rPr b="1" lang="en-GB" sz="1800">
                <a:solidFill>
                  <a:srgbClr val="006D77"/>
                </a:solidFill>
                <a:highlight>
                  <a:srgbClr val="EDF9F9"/>
                </a:highlight>
                <a:latin typeface="Lora"/>
                <a:ea typeface="Lora"/>
                <a:cs typeface="Lora"/>
                <a:sym typeface="Lora"/>
              </a:rPr>
              <a:t> (transfer criteria): </a:t>
            </a:r>
            <a:endParaRPr b="1" sz="1800">
              <a:solidFill>
                <a:srgbClr val="006D77"/>
              </a:solidFill>
              <a:highlight>
                <a:srgbClr val="EDF9F9"/>
              </a:highlight>
              <a:latin typeface="Lora"/>
              <a:ea typeface="Lora"/>
              <a:cs typeface="Lora"/>
              <a:sym typeface="Lora"/>
            </a:endParaRPr>
          </a:p>
          <a:p>
            <a:pPr indent="0" lvl="0" marL="0" rtl="0" algn="l">
              <a:spcBef>
                <a:spcPts val="0"/>
              </a:spcBef>
              <a:spcAft>
                <a:spcPts val="0"/>
              </a:spcAft>
              <a:buNone/>
            </a:pPr>
            <a:r>
              <a:t/>
            </a:r>
            <a:endParaRPr/>
          </a:p>
        </p:txBody>
      </p:sp>
      <p:sp>
        <p:nvSpPr>
          <p:cNvPr id="1371" name="Google Shape;1371;p40"/>
          <p:cNvSpPr txBox="1"/>
          <p:nvPr/>
        </p:nvSpPr>
        <p:spPr>
          <a:xfrm>
            <a:off x="243175" y="1421300"/>
            <a:ext cx="4210500" cy="2020800"/>
          </a:xfrm>
          <a:prstGeom prst="rect">
            <a:avLst/>
          </a:prstGeom>
          <a:noFill/>
          <a:ln>
            <a:noFill/>
          </a:ln>
        </p:spPr>
        <p:txBody>
          <a:bodyPr anchorCtr="0" anchor="t" bIns="91425" lIns="91425" spcFirstLastPara="1" rIns="91425" wrap="square" tIns="91425">
            <a:noAutofit/>
          </a:bodyPr>
          <a:lstStyle/>
          <a:p>
            <a:pPr indent="-317500" lvl="0" marL="457200" rtl="0" algn="l">
              <a:spcBef>
                <a:spcPts val="0"/>
              </a:spcBef>
              <a:spcAft>
                <a:spcPts val="0"/>
              </a:spcAft>
              <a:buSzPts val="1400"/>
              <a:buFont typeface="Mada"/>
              <a:buChar char="●"/>
            </a:pPr>
            <a:r>
              <a:rPr lang="en-GB">
                <a:solidFill>
                  <a:srgbClr val="FF0000"/>
                </a:solidFill>
                <a:latin typeface="Mada"/>
                <a:ea typeface="Mada"/>
                <a:cs typeface="Mada"/>
                <a:sym typeface="Mada"/>
              </a:rPr>
              <a:t>&gt;25% body surface area (BSA).</a:t>
            </a:r>
            <a:endParaRPr>
              <a:solidFill>
                <a:srgbClr val="FF0000"/>
              </a:solidFill>
              <a:latin typeface="Mada"/>
              <a:ea typeface="Mada"/>
              <a:cs typeface="Mada"/>
              <a:sym typeface="Mada"/>
            </a:endParaRPr>
          </a:p>
          <a:p>
            <a:pPr indent="-317500" lvl="0" marL="457200" rtl="0" algn="l">
              <a:spcBef>
                <a:spcPts val="0"/>
              </a:spcBef>
              <a:spcAft>
                <a:spcPts val="0"/>
              </a:spcAft>
              <a:buSzPts val="1400"/>
              <a:buFont typeface="Mada"/>
              <a:buChar char="●"/>
            </a:pPr>
            <a:r>
              <a:rPr lang="en-GB">
                <a:solidFill>
                  <a:srgbClr val="FF0000"/>
                </a:solidFill>
                <a:latin typeface="Mada"/>
                <a:ea typeface="Mada"/>
                <a:cs typeface="Mada"/>
                <a:sym typeface="Mada"/>
              </a:rPr>
              <a:t>&gt;20% BSA in children.</a:t>
            </a:r>
            <a:endParaRPr>
              <a:solidFill>
                <a:srgbClr val="FF0000"/>
              </a:solidFill>
              <a:latin typeface="Mada"/>
              <a:ea typeface="Mada"/>
              <a:cs typeface="Mada"/>
              <a:sym typeface="Mada"/>
            </a:endParaRPr>
          </a:p>
          <a:p>
            <a:pPr indent="-317500" lvl="0" marL="457200" rtl="0" algn="l">
              <a:spcBef>
                <a:spcPts val="0"/>
              </a:spcBef>
              <a:spcAft>
                <a:spcPts val="0"/>
              </a:spcAft>
              <a:buSzPts val="1400"/>
              <a:buFont typeface="Mada"/>
              <a:buChar char="●"/>
            </a:pPr>
            <a:r>
              <a:rPr lang="en-GB">
                <a:solidFill>
                  <a:srgbClr val="FF0000"/>
                </a:solidFill>
                <a:latin typeface="Mada"/>
                <a:ea typeface="Mada"/>
                <a:cs typeface="Mada"/>
                <a:sym typeface="Mada"/>
              </a:rPr>
              <a:t>High voltage burns.</a:t>
            </a:r>
            <a:endParaRPr>
              <a:solidFill>
                <a:srgbClr val="FF0000"/>
              </a:solidFill>
              <a:latin typeface="Mada"/>
              <a:ea typeface="Mada"/>
              <a:cs typeface="Mada"/>
              <a:sym typeface="Mada"/>
            </a:endParaRPr>
          </a:p>
          <a:p>
            <a:pPr indent="-317500" lvl="0" marL="457200" rtl="0" algn="l">
              <a:spcBef>
                <a:spcPts val="0"/>
              </a:spcBef>
              <a:spcAft>
                <a:spcPts val="0"/>
              </a:spcAft>
              <a:buSzPts val="1400"/>
              <a:buFont typeface="Mada"/>
              <a:buChar char="●"/>
            </a:pPr>
            <a:r>
              <a:rPr lang="en-GB">
                <a:solidFill>
                  <a:srgbClr val="FF0000"/>
                </a:solidFill>
                <a:latin typeface="Mada"/>
                <a:ea typeface="Mada"/>
                <a:cs typeface="Mada"/>
                <a:sym typeface="Mada"/>
              </a:rPr>
              <a:t>Inhalation injuries.</a:t>
            </a:r>
            <a:endParaRPr>
              <a:solidFill>
                <a:srgbClr val="FF0000"/>
              </a:solidFill>
              <a:latin typeface="Mada"/>
              <a:ea typeface="Mada"/>
              <a:cs typeface="Mada"/>
              <a:sym typeface="Mada"/>
            </a:endParaRPr>
          </a:p>
          <a:p>
            <a:pPr indent="-317500" lvl="0" marL="457200" rtl="0" algn="l">
              <a:spcBef>
                <a:spcPts val="0"/>
              </a:spcBef>
              <a:spcAft>
                <a:spcPts val="0"/>
              </a:spcAft>
              <a:buSzPts val="1400"/>
              <a:buFont typeface="Mada"/>
              <a:buChar char="●"/>
            </a:pPr>
            <a:r>
              <a:rPr lang="en-GB">
                <a:solidFill>
                  <a:srgbClr val="6AA84F"/>
                </a:solidFill>
                <a:highlight>
                  <a:srgbClr val="FFFFFF"/>
                </a:highlight>
                <a:latin typeface="Mada"/>
                <a:ea typeface="Mada"/>
                <a:cs typeface="Mada"/>
                <a:sym typeface="Mada"/>
              </a:rPr>
              <a:t>Burns in the genital area, face, neck, feet and hands in addition to full thickness burns.</a:t>
            </a:r>
            <a:endParaRPr>
              <a:solidFill>
                <a:srgbClr val="073763"/>
              </a:solidFill>
              <a:highlight>
                <a:srgbClr val="FFFFFF"/>
              </a:highlight>
              <a:latin typeface="Mada"/>
              <a:ea typeface="Mada"/>
              <a:cs typeface="Mada"/>
              <a:sym typeface="Mada"/>
            </a:endParaRPr>
          </a:p>
          <a:p>
            <a:pPr indent="-317500" lvl="0" marL="457200" rtl="0" algn="l">
              <a:spcBef>
                <a:spcPts val="0"/>
              </a:spcBef>
              <a:spcAft>
                <a:spcPts val="0"/>
              </a:spcAft>
              <a:buSzPts val="1400"/>
              <a:buFont typeface="Mada"/>
              <a:buChar char="●"/>
            </a:pPr>
            <a:r>
              <a:rPr lang="en-GB">
                <a:solidFill>
                  <a:srgbClr val="6AA84F"/>
                </a:solidFill>
                <a:highlight>
                  <a:srgbClr val="FFFFFF"/>
                </a:highlight>
                <a:latin typeface="Mada"/>
                <a:ea typeface="Mada"/>
                <a:cs typeface="Mada"/>
                <a:sym typeface="Mada"/>
              </a:rPr>
              <a:t>Chemical burns.</a:t>
            </a:r>
            <a:endParaRPr>
              <a:solidFill>
                <a:srgbClr val="6AA84F"/>
              </a:solidFill>
              <a:latin typeface="Mada"/>
              <a:ea typeface="Mada"/>
              <a:cs typeface="Mada"/>
              <a:sym typeface="Mada"/>
            </a:endParaRPr>
          </a:p>
        </p:txBody>
      </p:sp>
      <p:sp>
        <p:nvSpPr>
          <p:cNvPr id="1372" name="Google Shape;1372;p40"/>
          <p:cNvSpPr/>
          <p:nvPr/>
        </p:nvSpPr>
        <p:spPr>
          <a:xfrm>
            <a:off x="6706500" y="1068575"/>
            <a:ext cx="213300" cy="192300"/>
          </a:xfrm>
          <a:prstGeom prst="star5">
            <a:avLst>
              <a:gd fmla="val 19098" name="adj"/>
              <a:gd fmla="val 105146" name="hf"/>
              <a:gd fmla="val 110557" name="vf"/>
            </a:avLst>
          </a:prstGeom>
          <a:solidFill>
            <a:srgbClr val="F1C232"/>
          </a:solidFill>
          <a:ln cap="flat" cmpd="sng" w="9525">
            <a:solidFill>
              <a:srgbClr val="F1C23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373" name="Google Shape;1373;p40"/>
          <p:cNvPicPr preferRelativeResize="0"/>
          <p:nvPr/>
        </p:nvPicPr>
        <p:blipFill rotWithShape="1">
          <a:blip r:embed="rId3">
            <a:alphaModFix/>
          </a:blip>
          <a:srcRect b="1536" l="2593" r="3448" t="0"/>
          <a:stretch/>
        </p:blipFill>
        <p:spPr>
          <a:xfrm>
            <a:off x="4644700" y="681200"/>
            <a:ext cx="2717500" cy="3175444"/>
          </a:xfrm>
          <a:prstGeom prst="rect">
            <a:avLst/>
          </a:prstGeom>
          <a:noFill/>
          <a:ln cap="flat" cmpd="sng" w="9525">
            <a:solidFill>
              <a:srgbClr val="B7B7B7"/>
            </a:solidFill>
            <a:prstDash val="solid"/>
            <a:round/>
            <a:headEnd len="sm" w="sm" type="none"/>
            <a:tailEnd len="sm" w="sm" type="none"/>
          </a:ln>
        </p:spPr>
      </p:pic>
      <p:sp>
        <p:nvSpPr>
          <p:cNvPr id="1374" name="Google Shape;1374;p40"/>
          <p:cNvSpPr/>
          <p:nvPr/>
        </p:nvSpPr>
        <p:spPr>
          <a:xfrm>
            <a:off x="2917050" y="1126350"/>
            <a:ext cx="268500" cy="253200"/>
          </a:xfrm>
          <a:prstGeom prst="star5">
            <a:avLst>
              <a:gd fmla="val 19098" name="adj"/>
              <a:gd fmla="val 105146" name="hf"/>
              <a:gd fmla="val 110557" name="vf"/>
            </a:avLst>
          </a:prstGeom>
          <a:solidFill>
            <a:srgbClr val="F1C232"/>
          </a:solidFill>
          <a:ln cap="flat" cmpd="sng" w="9525">
            <a:solidFill>
              <a:srgbClr val="F1C23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8" name="Shape 1378"/>
        <p:cNvGrpSpPr/>
        <p:nvPr/>
      </p:nvGrpSpPr>
      <p:grpSpPr>
        <a:xfrm>
          <a:off x="0" y="0"/>
          <a:ext cx="0" cy="0"/>
          <a:chOff x="0" y="0"/>
          <a:chExt cx="0" cy="0"/>
        </a:xfrm>
      </p:grpSpPr>
      <p:sp>
        <p:nvSpPr>
          <p:cNvPr id="1379" name="Google Shape;1379;p41"/>
          <p:cNvSpPr/>
          <p:nvPr/>
        </p:nvSpPr>
        <p:spPr>
          <a:xfrm rot="10800000">
            <a:off x="75" y="-9525"/>
            <a:ext cx="7589400" cy="192300"/>
          </a:xfrm>
          <a:prstGeom prst="round2SameRect">
            <a:avLst>
              <a:gd fmla="val 50000" name="adj1"/>
              <a:gd fmla="val 0" name="adj2"/>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380" name="Google Shape;1380;p41"/>
          <p:cNvGrpSpPr/>
          <p:nvPr/>
        </p:nvGrpSpPr>
        <p:grpSpPr>
          <a:xfrm>
            <a:off x="127569" y="356615"/>
            <a:ext cx="467181" cy="476434"/>
            <a:chOff x="2410712" y="2415450"/>
            <a:chExt cx="312600" cy="312600"/>
          </a:xfrm>
        </p:grpSpPr>
        <p:sp>
          <p:nvSpPr>
            <p:cNvPr id="1381" name="Google Shape;1381;p41"/>
            <p:cNvSpPr/>
            <p:nvPr/>
          </p:nvSpPr>
          <p:spPr>
            <a:xfrm>
              <a:off x="2410712" y="2415450"/>
              <a:ext cx="312600" cy="312600"/>
            </a:xfrm>
            <a:prstGeom prst="ellipse">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2" name="Google Shape;1382;p41"/>
            <p:cNvSpPr/>
            <p:nvPr/>
          </p:nvSpPr>
          <p:spPr>
            <a:xfrm>
              <a:off x="2516612" y="2509951"/>
              <a:ext cx="100800" cy="123600"/>
            </a:xfrm>
            <a:prstGeom prst="chevron">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383" name="Google Shape;1383;p41"/>
          <p:cNvSpPr txBox="1"/>
          <p:nvPr/>
        </p:nvSpPr>
        <p:spPr>
          <a:xfrm>
            <a:off x="672600" y="394875"/>
            <a:ext cx="6078000" cy="452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800">
                <a:solidFill>
                  <a:srgbClr val="006D77"/>
                </a:solidFill>
                <a:highlight>
                  <a:srgbClr val="EDF9F9"/>
                </a:highlight>
                <a:latin typeface="Lora"/>
                <a:ea typeface="Lora"/>
                <a:cs typeface="Lora"/>
                <a:sym typeface="Lora"/>
              </a:rPr>
              <a:t>Carbon monoxide </a:t>
            </a:r>
            <a:r>
              <a:rPr lang="en-GB" sz="1200">
                <a:solidFill>
                  <a:srgbClr val="6AA84F"/>
                </a:solidFill>
                <a:latin typeface="Mada"/>
                <a:ea typeface="Mada"/>
                <a:cs typeface="Mada"/>
                <a:sym typeface="Mada"/>
              </a:rPr>
              <a:t>chemical component of inhalation injuries</a:t>
            </a:r>
            <a:endParaRPr sz="1200">
              <a:solidFill>
                <a:srgbClr val="6AA84F"/>
              </a:solidFill>
              <a:latin typeface="Mada"/>
              <a:ea typeface="Mada"/>
              <a:cs typeface="Mada"/>
              <a:sym typeface="Mada"/>
            </a:endParaRPr>
          </a:p>
        </p:txBody>
      </p:sp>
      <p:sp>
        <p:nvSpPr>
          <p:cNvPr id="1384" name="Google Shape;1384;p41"/>
          <p:cNvSpPr txBox="1"/>
          <p:nvPr/>
        </p:nvSpPr>
        <p:spPr>
          <a:xfrm>
            <a:off x="594750" y="5983050"/>
            <a:ext cx="6236400" cy="575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200">
                <a:solidFill>
                  <a:srgbClr val="6AA84F"/>
                </a:solidFill>
                <a:latin typeface="Mada"/>
                <a:ea typeface="Mada"/>
                <a:cs typeface="Mada"/>
                <a:sym typeface="Mada"/>
              </a:rPr>
              <a:t>Not done </a:t>
            </a:r>
            <a:r>
              <a:rPr lang="en-GB" sz="1200">
                <a:solidFill>
                  <a:srgbClr val="6AA84F"/>
                </a:solidFill>
                <a:latin typeface="Mada"/>
                <a:ea typeface="Mada"/>
                <a:cs typeface="Mada"/>
                <a:sym typeface="Mada"/>
              </a:rPr>
              <a:t>routinely, you have to call the lab and ask for it with the regular Arterial Blood Gas analysis (ABG)</a:t>
            </a:r>
            <a:r>
              <a:rPr lang="en-GB" sz="1200">
                <a:solidFill>
                  <a:srgbClr val="6AA84F"/>
                </a:solidFill>
                <a:latin typeface="Mada"/>
                <a:ea typeface="Mada"/>
                <a:cs typeface="Mada"/>
                <a:sym typeface="Mada"/>
              </a:rPr>
              <a:t> </a:t>
            </a:r>
            <a:endParaRPr sz="1200">
              <a:solidFill>
                <a:srgbClr val="6AA84F"/>
              </a:solidFill>
              <a:latin typeface="Mada"/>
              <a:ea typeface="Mada"/>
              <a:cs typeface="Mada"/>
              <a:sym typeface="Mada"/>
            </a:endParaRPr>
          </a:p>
          <a:p>
            <a:pPr indent="0" lvl="0" marL="0" rtl="0" algn="l">
              <a:spcBef>
                <a:spcPts val="0"/>
              </a:spcBef>
              <a:spcAft>
                <a:spcPts val="0"/>
              </a:spcAft>
              <a:buNone/>
            </a:pPr>
            <a:r>
              <a:t/>
            </a:r>
            <a:endParaRPr sz="1200">
              <a:solidFill>
                <a:srgbClr val="6AA84F"/>
              </a:solidFill>
              <a:latin typeface="Mada"/>
              <a:ea typeface="Mada"/>
              <a:cs typeface="Mada"/>
              <a:sym typeface="Mada"/>
            </a:endParaRPr>
          </a:p>
        </p:txBody>
      </p:sp>
      <p:graphicFrame>
        <p:nvGraphicFramePr>
          <p:cNvPr id="1385" name="Google Shape;1385;p41"/>
          <p:cNvGraphicFramePr/>
          <p:nvPr/>
        </p:nvGraphicFramePr>
        <p:xfrm>
          <a:off x="676575" y="3598255"/>
          <a:ext cx="3000000" cy="3000000"/>
        </p:xfrm>
        <a:graphic>
          <a:graphicData uri="http://schemas.openxmlformats.org/drawingml/2006/table">
            <a:tbl>
              <a:tblPr>
                <a:noFill/>
                <a:tableStyleId>{053A0B27-68BF-4A80-A2E4-0875FD0F7381}</a:tableStyleId>
              </a:tblPr>
              <a:tblGrid>
                <a:gridCol w="1298325"/>
                <a:gridCol w="4428725"/>
              </a:tblGrid>
              <a:tr h="389125">
                <a:tc>
                  <a:txBody>
                    <a:bodyPr/>
                    <a:lstStyle/>
                    <a:p>
                      <a:pPr indent="0" lvl="0" marL="0" rtl="0" algn="ctr">
                        <a:spcBef>
                          <a:spcPts val="0"/>
                        </a:spcBef>
                        <a:spcAft>
                          <a:spcPts val="0"/>
                        </a:spcAft>
                        <a:buNone/>
                      </a:pPr>
                      <a:r>
                        <a:rPr b="1" lang="en-GB" sz="1200">
                          <a:solidFill>
                            <a:srgbClr val="E29578"/>
                          </a:solidFill>
                          <a:latin typeface="Lora"/>
                          <a:ea typeface="Lora"/>
                          <a:cs typeface="Lora"/>
                          <a:sym typeface="Lora"/>
                        </a:rPr>
                        <a:t>CO level</a:t>
                      </a:r>
                      <a:endParaRPr b="1" sz="1200">
                        <a:solidFill>
                          <a:srgbClr val="E29578"/>
                        </a:solidFill>
                        <a:latin typeface="Lora"/>
                        <a:ea typeface="Lora"/>
                        <a:cs typeface="Lora"/>
                        <a:sym typeface="Lora"/>
                      </a:endParaRPr>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rgbClr val="FFDDD2"/>
                    </a:solidFill>
                  </a:tcPr>
                </a:tc>
                <a:tc>
                  <a:txBody>
                    <a:bodyPr/>
                    <a:lstStyle/>
                    <a:p>
                      <a:pPr indent="0" lvl="0" marL="0" rtl="0" algn="ctr">
                        <a:spcBef>
                          <a:spcPts val="0"/>
                        </a:spcBef>
                        <a:spcAft>
                          <a:spcPts val="0"/>
                        </a:spcAft>
                        <a:buNone/>
                      </a:pPr>
                      <a:r>
                        <a:rPr b="1" lang="en-GB" sz="1200">
                          <a:solidFill>
                            <a:srgbClr val="E29578"/>
                          </a:solidFill>
                          <a:latin typeface="Lora"/>
                          <a:ea typeface="Lora"/>
                          <a:cs typeface="Lora"/>
                          <a:sym typeface="Lora"/>
                        </a:rPr>
                        <a:t>Symptoms </a:t>
                      </a:r>
                      <a:endParaRPr b="1" sz="1200">
                        <a:solidFill>
                          <a:srgbClr val="E29578"/>
                        </a:solidFill>
                        <a:latin typeface="Lora"/>
                        <a:ea typeface="Lora"/>
                        <a:cs typeface="Lora"/>
                        <a:sym typeface="Lora"/>
                      </a:endParaRPr>
                    </a:p>
                  </a:txBody>
                  <a:tcPr marT="91425" marB="91425" marR="91425" marL="91425">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rgbClr val="FFDDD2"/>
                    </a:solidFill>
                  </a:tcPr>
                </a:tc>
              </a:tr>
              <a:tr h="328850">
                <a:tc>
                  <a:txBody>
                    <a:bodyPr/>
                    <a:lstStyle/>
                    <a:p>
                      <a:pPr indent="0" lvl="0" marL="0" rtl="0" algn="ctr">
                        <a:spcBef>
                          <a:spcPts val="0"/>
                        </a:spcBef>
                        <a:spcAft>
                          <a:spcPts val="0"/>
                        </a:spcAft>
                        <a:buNone/>
                      </a:pPr>
                      <a:r>
                        <a:rPr b="1" lang="en-GB" sz="1200">
                          <a:solidFill>
                            <a:srgbClr val="006D77"/>
                          </a:solidFill>
                          <a:latin typeface="Lora"/>
                          <a:ea typeface="Lora"/>
                          <a:cs typeface="Lora"/>
                          <a:sym typeface="Lora"/>
                        </a:rPr>
                        <a:t>0-5</a:t>
                      </a:r>
                      <a:endParaRPr b="1" sz="1200">
                        <a:solidFill>
                          <a:srgbClr val="006D77"/>
                        </a:solidFill>
                        <a:latin typeface="Lora"/>
                        <a:ea typeface="Lora"/>
                        <a:cs typeface="Lora"/>
                        <a:sym typeface="Lora"/>
                      </a:endParaRPr>
                    </a:p>
                  </a:txBody>
                  <a:tcPr marT="91425" marB="91425" marR="91425" marL="91425">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rgbClr val="EDF6F9"/>
                    </a:solidFill>
                  </a:tcPr>
                </a:tc>
                <a:tc>
                  <a:txBody>
                    <a:bodyPr/>
                    <a:lstStyle/>
                    <a:p>
                      <a:pPr indent="0" lvl="0" marL="0" rtl="0" algn="l">
                        <a:spcBef>
                          <a:spcPts val="0"/>
                        </a:spcBef>
                        <a:spcAft>
                          <a:spcPts val="0"/>
                        </a:spcAft>
                        <a:buNone/>
                      </a:pPr>
                      <a:r>
                        <a:rPr lang="en-GB" sz="1200">
                          <a:solidFill>
                            <a:schemeClr val="dk1"/>
                          </a:solidFill>
                          <a:latin typeface="Mada"/>
                          <a:ea typeface="Mada"/>
                          <a:cs typeface="Mada"/>
                          <a:sym typeface="Mada"/>
                        </a:rPr>
                        <a:t>Normal Value </a:t>
                      </a:r>
                      <a:r>
                        <a:rPr lang="en-GB" sz="1000">
                          <a:solidFill>
                            <a:srgbClr val="6AA84F"/>
                          </a:solidFill>
                          <a:latin typeface="Mada"/>
                          <a:ea typeface="Mada"/>
                          <a:cs typeface="Mada"/>
                          <a:sym typeface="Mada"/>
                        </a:rPr>
                        <a:t>Normal people don't have any carbon monoxide </a:t>
                      </a:r>
                      <a:endParaRPr sz="1000">
                        <a:solidFill>
                          <a:schemeClr val="dk1"/>
                        </a:solidFill>
                        <a:latin typeface="Mada"/>
                        <a:ea typeface="Mada"/>
                        <a:cs typeface="Mada"/>
                        <a:sym typeface="Mada"/>
                      </a:endParaRPr>
                    </a:p>
                  </a:txBody>
                  <a:tcPr marT="91425" marB="91425" marR="91425" marL="91425">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r>
              <a:tr h="328850">
                <a:tc>
                  <a:txBody>
                    <a:bodyPr/>
                    <a:lstStyle/>
                    <a:p>
                      <a:pPr indent="0" lvl="0" marL="0" rtl="0" algn="ctr">
                        <a:spcBef>
                          <a:spcPts val="0"/>
                        </a:spcBef>
                        <a:spcAft>
                          <a:spcPts val="0"/>
                        </a:spcAft>
                        <a:buNone/>
                      </a:pPr>
                      <a:r>
                        <a:rPr b="1" lang="en-GB" sz="1200">
                          <a:solidFill>
                            <a:srgbClr val="006D77"/>
                          </a:solidFill>
                          <a:latin typeface="Lora"/>
                          <a:ea typeface="Lora"/>
                          <a:cs typeface="Lora"/>
                          <a:sym typeface="Lora"/>
                        </a:rPr>
                        <a:t>15-20</a:t>
                      </a:r>
                      <a:endParaRPr b="1" sz="1200">
                        <a:solidFill>
                          <a:srgbClr val="006D77"/>
                        </a:solidFill>
                        <a:latin typeface="Lora"/>
                        <a:ea typeface="Lora"/>
                        <a:cs typeface="Lora"/>
                        <a:sym typeface="Lora"/>
                      </a:endParaRPr>
                    </a:p>
                  </a:txBody>
                  <a:tcPr marT="91425" marB="91425" marR="91425" marL="91425">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rgbClr val="EDF6F9"/>
                    </a:solidFill>
                  </a:tcPr>
                </a:tc>
                <a:tc>
                  <a:txBody>
                    <a:bodyPr/>
                    <a:lstStyle/>
                    <a:p>
                      <a:pPr indent="0" lvl="0" marL="0" rtl="0" algn="l">
                        <a:spcBef>
                          <a:spcPts val="0"/>
                        </a:spcBef>
                        <a:spcAft>
                          <a:spcPts val="0"/>
                        </a:spcAft>
                        <a:buNone/>
                      </a:pPr>
                      <a:r>
                        <a:rPr lang="en-GB" sz="1200">
                          <a:solidFill>
                            <a:schemeClr val="dk1"/>
                          </a:solidFill>
                          <a:latin typeface="Mada"/>
                          <a:ea typeface="Mada"/>
                          <a:cs typeface="Mada"/>
                          <a:sym typeface="Mada"/>
                        </a:rPr>
                        <a:t>Headache, Confusion </a:t>
                      </a:r>
                      <a:endParaRPr sz="1200">
                        <a:latin typeface="Mada"/>
                        <a:ea typeface="Mada"/>
                        <a:cs typeface="Mada"/>
                        <a:sym typeface="Mada"/>
                      </a:endParaRPr>
                    </a:p>
                  </a:txBody>
                  <a:tcPr marT="91425" marB="91425" marR="91425" marL="91425">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r>
              <a:tr h="354725">
                <a:tc>
                  <a:txBody>
                    <a:bodyPr/>
                    <a:lstStyle/>
                    <a:p>
                      <a:pPr indent="0" lvl="0" marL="0" rtl="0" algn="ctr">
                        <a:spcBef>
                          <a:spcPts val="0"/>
                        </a:spcBef>
                        <a:spcAft>
                          <a:spcPts val="0"/>
                        </a:spcAft>
                        <a:buNone/>
                      </a:pPr>
                      <a:r>
                        <a:rPr b="1" lang="en-GB" sz="1200">
                          <a:solidFill>
                            <a:srgbClr val="006D77"/>
                          </a:solidFill>
                          <a:latin typeface="Lora"/>
                          <a:ea typeface="Lora"/>
                          <a:cs typeface="Lora"/>
                          <a:sym typeface="Lora"/>
                        </a:rPr>
                        <a:t>20-40</a:t>
                      </a:r>
                      <a:endParaRPr b="1" sz="1200">
                        <a:solidFill>
                          <a:srgbClr val="006D77"/>
                        </a:solidFill>
                        <a:latin typeface="Lora"/>
                        <a:ea typeface="Lora"/>
                        <a:cs typeface="Lora"/>
                        <a:sym typeface="Lora"/>
                      </a:endParaRPr>
                    </a:p>
                  </a:txBody>
                  <a:tcPr marT="91425" marB="91425" marR="91425" marL="91425">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rgbClr val="EDF6F9"/>
                    </a:solidFill>
                  </a:tcPr>
                </a:tc>
                <a:tc>
                  <a:txBody>
                    <a:bodyPr/>
                    <a:lstStyle/>
                    <a:p>
                      <a:pPr indent="0" lvl="0" marL="0" rtl="0" algn="l">
                        <a:spcBef>
                          <a:spcPts val="0"/>
                        </a:spcBef>
                        <a:spcAft>
                          <a:spcPts val="0"/>
                        </a:spcAft>
                        <a:buNone/>
                      </a:pPr>
                      <a:r>
                        <a:rPr lang="en-GB" sz="1200">
                          <a:solidFill>
                            <a:schemeClr val="dk1"/>
                          </a:solidFill>
                          <a:latin typeface="Mada"/>
                          <a:ea typeface="Mada"/>
                          <a:cs typeface="Mada"/>
                          <a:sym typeface="Mada"/>
                        </a:rPr>
                        <a:t>Disorientation, Fatigue, Nausea&lt; Visual Changes </a:t>
                      </a:r>
                      <a:endParaRPr sz="1200">
                        <a:latin typeface="Mada"/>
                        <a:ea typeface="Mada"/>
                        <a:cs typeface="Mada"/>
                        <a:sym typeface="Mada"/>
                      </a:endParaRPr>
                    </a:p>
                  </a:txBody>
                  <a:tcPr marT="91425" marB="91425" marR="91425" marL="91425">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r>
              <a:tr h="328850">
                <a:tc>
                  <a:txBody>
                    <a:bodyPr/>
                    <a:lstStyle/>
                    <a:p>
                      <a:pPr indent="0" lvl="0" marL="0" rtl="0" algn="ctr">
                        <a:spcBef>
                          <a:spcPts val="0"/>
                        </a:spcBef>
                        <a:spcAft>
                          <a:spcPts val="0"/>
                        </a:spcAft>
                        <a:buNone/>
                      </a:pPr>
                      <a:r>
                        <a:rPr b="1" lang="en-GB" sz="1200">
                          <a:solidFill>
                            <a:srgbClr val="006D77"/>
                          </a:solidFill>
                          <a:latin typeface="Lora"/>
                          <a:ea typeface="Lora"/>
                          <a:cs typeface="Lora"/>
                          <a:sym typeface="Lora"/>
                        </a:rPr>
                        <a:t>40-60</a:t>
                      </a:r>
                      <a:endParaRPr b="1" sz="1200">
                        <a:solidFill>
                          <a:srgbClr val="006D77"/>
                        </a:solidFill>
                        <a:latin typeface="Lora"/>
                        <a:ea typeface="Lora"/>
                        <a:cs typeface="Lora"/>
                        <a:sym typeface="Lora"/>
                      </a:endParaRPr>
                    </a:p>
                  </a:txBody>
                  <a:tcPr marT="91425" marB="91425" marR="91425" marL="91425">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rgbClr val="EDF6F9"/>
                    </a:solidFill>
                  </a:tcPr>
                </a:tc>
                <a:tc>
                  <a:txBody>
                    <a:bodyPr/>
                    <a:lstStyle/>
                    <a:p>
                      <a:pPr indent="0" lvl="0" marL="0" rtl="0" algn="l">
                        <a:spcBef>
                          <a:spcPts val="0"/>
                        </a:spcBef>
                        <a:spcAft>
                          <a:spcPts val="0"/>
                        </a:spcAft>
                        <a:buNone/>
                      </a:pPr>
                      <a:r>
                        <a:rPr lang="en-GB" sz="1200">
                          <a:solidFill>
                            <a:schemeClr val="dk1"/>
                          </a:solidFill>
                          <a:latin typeface="Mada"/>
                          <a:ea typeface="Mada"/>
                          <a:cs typeface="Mada"/>
                          <a:sym typeface="Mada"/>
                        </a:rPr>
                        <a:t>Hallucinations, Coma&lt; Shock </a:t>
                      </a:r>
                      <a:endParaRPr sz="1200">
                        <a:latin typeface="Mada"/>
                        <a:ea typeface="Mada"/>
                        <a:cs typeface="Mada"/>
                        <a:sym typeface="Mada"/>
                      </a:endParaRPr>
                    </a:p>
                  </a:txBody>
                  <a:tcPr marT="91425" marB="91425" marR="91425" marL="91425">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r>
              <a:tr h="431200">
                <a:tc>
                  <a:txBody>
                    <a:bodyPr/>
                    <a:lstStyle/>
                    <a:p>
                      <a:pPr indent="0" lvl="0" marL="0" rtl="0" algn="ctr">
                        <a:spcBef>
                          <a:spcPts val="0"/>
                        </a:spcBef>
                        <a:spcAft>
                          <a:spcPts val="0"/>
                        </a:spcAft>
                        <a:buNone/>
                      </a:pPr>
                      <a:r>
                        <a:rPr b="1" lang="en-GB" sz="1200">
                          <a:solidFill>
                            <a:srgbClr val="006D77"/>
                          </a:solidFill>
                          <a:latin typeface="Lora"/>
                          <a:ea typeface="Lora"/>
                          <a:cs typeface="Lora"/>
                          <a:sym typeface="Lora"/>
                        </a:rPr>
                        <a:t>60 or above</a:t>
                      </a:r>
                      <a:endParaRPr b="1" sz="1200">
                        <a:solidFill>
                          <a:srgbClr val="006D77"/>
                        </a:solidFill>
                        <a:latin typeface="Lora"/>
                        <a:ea typeface="Lora"/>
                        <a:cs typeface="Lora"/>
                        <a:sym typeface="Lora"/>
                      </a:endParaRPr>
                    </a:p>
                  </a:txBody>
                  <a:tcPr marT="91425" marB="91425" marR="91425" marL="91425">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rgbClr val="EDF6F9"/>
                    </a:solidFill>
                  </a:tcPr>
                </a:tc>
                <a:tc>
                  <a:txBody>
                    <a:bodyPr/>
                    <a:lstStyle/>
                    <a:p>
                      <a:pPr indent="0" lvl="0" marL="0" rtl="0" algn="l">
                        <a:spcBef>
                          <a:spcPts val="0"/>
                        </a:spcBef>
                        <a:spcAft>
                          <a:spcPts val="0"/>
                        </a:spcAft>
                        <a:buNone/>
                      </a:pPr>
                      <a:r>
                        <a:rPr lang="en-GB" sz="1200">
                          <a:solidFill>
                            <a:schemeClr val="dk1"/>
                          </a:solidFill>
                          <a:latin typeface="Mada"/>
                          <a:ea typeface="Mada"/>
                          <a:cs typeface="Mada"/>
                          <a:sym typeface="Mada"/>
                        </a:rPr>
                        <a:t>Mortality &gt;50% </a:t>
                      </a:r>
                      <a:endParaRPr sz="1200">
                        <a:latin typeface="Mada"/>
                        <a:ea typeface="Mada"/>
                        <a:cs typeface="Mada"/>
                        <a:sym typeface="Mada"/>
                      </a:endParaRPr>
                    </a:p>
                  </a:txBody>
                  <a:tcPr marT="91425" marB="91425" marR="91425" marL="91425">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r>
            </a:tbl>
          </a:graphicData>
        </a:graphic>
      </p:graphicFrame>
      <p:sp>
        <p:nvSpPr>
          <p:cNvPr id="1386" name="Google Shape;1386;p41"/>
          <p:cNvSpPr txBox="1"/>
          <p:nvPr/>
        </p:nvSpPr>
        <p:spPr>
          <a:xfrm>
            <a:off x="1175088" y="6820025"/>
            <a:ext cx="1686300" cy="32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a:solidFill>
                  <a:srgbClr val="006D77"/>
                </a:solidFill>
                <a:highlight>
                  <a:srgbClr val="EDF9F9"/>
                </a:highlight>
                <a:latin typeface="Lora"/>
                <a:ea typeface="Lora"/>
                <a:cs typeface="Lora"/>
                <a:sym typeface="Lora"/>
              </a:rPr>
              <a:t>Treatment</a:t>
            </a:r>
            <a:r>
              <a:rPr b="1" lang="en-GB">
                <a:solidFill>
                  <a:srgbClr val="1C4588"/>
                </a:solidFill>
                <a:highlight>
                  <a:srgbClr val="EDF9F9"/>
                </a:highlight>
                <a:latin typeface="Lora"/>
                <a:ea typeface="Lora"/>
                <a:cs typeface="Lora"/>
                <a:sym typeface="Lora"/>
              </a:rPr>
              <a:t>: </a:t>
            </a:r>
            <a:endParaRPr b="1">
              <a:solidFill>
                <a:srgbClr val="1C4588"/>
              </a:solidFill>
              <a:highlight>
                <a:srgbClr val="EDF9F9"/>
              </a:highlight>
              <a:latin typeface="Lora"/>
              <a:ea typeface="Lora"/>
              <a:cs typeface="Lora"/>
              <a:sym typeface="Lora"/>
            </a:endParaRPr>
          </a:p>
          <a:p>
            <a:pPr indent="0" lvl="0" marL="0" rtl="0" algn="l">
              <a:spcBef>
                <a:spcPts val="0"/>
              </a:spcBef>
              <a:spcAft>
                <a:spcPts val="0"/>
              </a:spcAft>
              <a:buNone/>
            </a:pPr>
            <a:r>
              <a:t/>
            </a:r>
            <a:endParaRPr b="1">
              <a:solidFill>
                <a:srgbClr val="006D77"/>
              </a:solidFill>
              <a:highlight>
                <a:srgbClr val="EDF9F9"/>
              </a:highlight>
              <a:latin typeface="Lora"/>
              <a:ea typeface="Lora"/>
              <a:cs typeface="Lora"/>
              <a:sym typeface="Lora"/>
            </a:endParaRPr>
          </a:p>
          <a:p>
            <a:pPr indent="0" lvl="0" marL="0" rtl="0" algn="l">
              <a:spcBef>
                <a:spcPts val="0"/>
              </a:spcBef>
              <a:spcAft>
                <a:spcPts val="0"/>
              </a:spcAft>
              <a:buNone/>
            </a:pPr>
            <a:r>
              <a:t/>
            </a:r>
            <a:endParaRPr b="1">
              <a:solidFill>
                <a:srgbClr val="006D77"/>
              </a:solidFill>
              <a:highlight>
                <a:srgbClr val="EDF9F9"/>
              </a:highlight>
              <a:latin typeface="Lora"/>
              <a:ea typeface="Lora"/>
              <a:cs typeface="Lora"/>
              <a:sym typeface="Lora"/>
            </a:endParaRPr>
          </a:p>
        </p:txBody>
      </p:sp>
      <p:sp>
        <p:nvSpPr>
          <p:cNvPr id="1387" name="Google Shape;1387;p41"/>
          <p:cNvSpPr/>
          <p:nvPr/>
        </p:nvSpPr>
        <p:spPr>
          <a:xfrm>
            <a:off x="351800" y="6667625"/>
            <a:ext cx="835200" cy="761700"/>
          </a:xfrm>
          <a:prstGeom prst="roundRect">
            <a:avLst>
              <a:gd fmla="val 16667" name="adj"/>
            </a:avLst>
          </a:prstGeom>
          <a:solidFill>
            <a:srgbClr val="EDF9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388" name="Google Shape;1388;p41"/>
          <p:cNvPicPr preferRelativeResize="0"/>
          <p:nvPr/>
        </p:nvPicPr>
        <p:blipFill>
          <a:blip r:embed="rId3">
            <a:alphaModFix/>
          </a:blip>
          <a:stretch>
            <a:fillRect/>
          </a:stretch>
        </p:blipFill>
        <p:spPr>
          <a:xfrm>
            <a:off x="490600" y="6760925"/>
            <a:ext cx="575100" cy="575100"/>
          </a:xfrm>
          <a:prstGeom prst="rect">
            <a:avLst/>
          </a:prstGeom>
          <a:noFill/>
          <a:ln>
            <a:noFill/>
          </a:ln>
        </p:spPr>
      </p:pic>
      <p:sp>
        <p:nvSpPr>
          <p:cNvPr id="1389" name="Google Shape;1389;p41"/>
          <p:cNvSpPr txBox="1"/>
          <p:nvPr/>
        </p:nvSpPr>
        <p:spPr>
          <a:xfrm>
            <a:off x="306850" y="7538500"/>
            <a:ext cx="3059700" cy="1108200"/>
          </a:xfrm>
          <a:prstGeom prst="rect">
            <a:avLst/>
          </a:prstGeom>
          <a:noFill/>
          <a:ln>
            <a:noFill/>
          </a:ln>
        </p:spPr>
        <p:txBody>
          <a:bodyPr anchorCtr="0" anchor="t" bIns="91425" lIns="91425" spcFirstLastPara="1" rIns="91425" wrap="square" tIns="91425">
            <a:spAutoFit/>
          </a:bodyPr>
          <a:lstStyle/>
          <a:p>
            <a:pPr indent="-304800" lvl="0" marL="457200" rtl="0" algn="l">
              <a:lnSpc>
                <a:spcPct val="100000"/>
              </a:lnSpc>
              <a:spcBef>
                <a:spcPts val="422"/>
              </a:spcBef>
              <a:spcAft>
                <a:spcPts val="0"/>
              </a:spcAft>
              <a:buSzPts val="1200"/>
              <a:buFont typeface="Mada"/>
              <a:buChar char="●"/>
            </a:pPr>
            <a:r>
              <a:rPr lang="en-GB" sz="1200">
                <a:latin typeface="Mada"/>
                <a:ea typeface="Mada"/>
                <a:cs typeface="Mada"/>
                <a:sym typeface="Mada"/>
              </a:rPr>
              <a:t>100 % O2 +/- intubation and ventilation</a:t>
            </a:r>
            <a:endParaRPr sz="1200">
              <a:latin typeface="Mada"/>
              <a:ea typeface="Mada"/>
              <a:cs typeface="Mada"/>
              <a:sym typeface="Mada"/>
            </a:endParaRPr>
          </a:p>
          <a:p>
            <a:pPr indent="-304800" lvl="0" marL="457200" rtl="0" algn="l">
              <a:lnSpc>
                <a:spcPct val="100000"/>
              </a:lnSpc>
              <a:spcBef>
                <a:spcPts val="0"/>
              </a:spcBef>
              <a:spcAft>
                <a:spcPts val="0"/>
              </a:spcAft>
              <a:buSzPts val="1200"/>
              <a:buFont typeface="Mada"/>
              <a:buChar char="●"/>
            </a:pPr>
            <a:r>
              <a:rPr lang="en-GB" sz="1200">
                <a:latin typeface="Mada"/>
                <a:ea typeface="Mada"/>
                <a:cs typeface="Mada"/>
                <a:sym typeface="Mada"/>
              </a:rPr>
              <a:t>t1/2 of CO is 5 to 6 hours on R/A</a:t>
            </a:r>
            <a:endParaRPr sz="1200">
              <a:latin typeface="Mada"/>
              <a:ea typeface="Mada"/>
              <a:cs typeface="Mada"/>
              <a:sym typeface="Mada"/>
            </a:endParaRPr>
          </a:p>
          <a:p>
            <a:pPr indent="-304800" lvl="0" marL="457200" rtl="0" algn="l">
              <a:lnSpc>
                <a:spcPct val="100000"/>
              </a:lnSpc>
              <a:spcBef>
                <a:spcPts val="0"/>
              </a:spcBef>
              <a:spcAft>
                <a:spcPts val="0"/>
              </a:spcAft>
              <a:buSzPts val="1200"/>
              <a:buFont typeface="Mada"/>
              <a:buChar char="●"/>
            </a:pPr>
            <a:r>
              <a:rPr lang="en-GB" sz="1200">
                <a:latin typeface="Mada"/>
                <a:ea typeface="Mada"/>
                <a:cs typeface="Mada"/>
                <a:sym typeface="Mada"/>
              </a:rPr>
              <a:t>45 min on 100% O2</a:t>
            </a:r>
            <a:endParaRPr sz="1200">
              <a:latin typeface="Mada"/>
              <a:ea typeface="Mada"/>
              <a:cs typeface="Mada"/>
              <a:sym typeface="Mada"/>
            </a:endParaRPr>
          </a:p>
          <a:p>
            <a:pPr indent="-304800" lvl="0" marL="457200" rtl="0" algn="l">
              <a:lnSpc>
                <a:spcPct val="100000"/>
              </a:lnSpc>
              <a:spcBef>
                <a:spcPts val="0"/>
              </a:spcBef>
              <a:spcAft>
                <a:spcPts val="0"/>
              </a:spcAft>
              <a:buSzPts val="1200"/>
              <a:buFont typeface="Mada"/>
              <a:buChar char="●"/>
            </a:pPr>
            <a:r>
              <a:rPr lang="en-GB" sz="1200">
                <a:latin typeface="Mada"/>
                <a:ea typeface="Mada"/>
                <a:cs typeface="Mada"/>
                <a:sym typeface="Mada"/>
              </a:rPr>
              <a:t>27 min HBO @ 3 atm</a:t>
            </a:r>
            <a:endParaRPr sz="1200">
              <a:latin typeface="Mada"/>
              <a:ea typeface="Mada"/>
              <a:cs typeface="Mada"/>
              <a:sym typeface="Mada"/>
            </a:endParaRPr>
          </a:p>
        </p:txBody>
      </p:sp>
      <p:sp>
        <p:nvSpPr>
          <p:cNvPr id="1390" name="Google Shape;1390;p41"/>
          <p:cNvSpPr txBox="1"/>
          <p:nvPr/>
        </p:nvSpPr>
        <p:spPr>
          <a:xfrm>
            <a:off x="3846088" y="7403800"/>
            <a:ext cx="3154200" cy="1293000"/>
          </a:xfrm>
          <a:prstGeom prst="rect">
            <a:avLst/>
          </a:prstGeom>
          <a:noFill/>
          <a:ln>
            <a:noFill/>
          </a:ln>
        </p:spPr>
        <p:txBody>
          <a:bodyPr anchorCtr="0" anchor="t" bIns="91425" lIns="91425" spcFirstLastPara="1" rIns="91425" wrap="square" tIns="91425">
            <a:spAutoFit/>
          </a:bodyPr>
          <a:lstStyle/>
          <a:p>
            <a:pPr indent="-304800" lvl="0" marL="457200" rtl="0" algn="l">
              <a:spcBef>
                <a:spcPts val="422"/>
              </a:spcBef>
              <a:spcAft>
                <a:spcPts val="0"/>
              </a:spcAft>
              <a:buSzPts val="1200"/>
              <a:buFont typeface="Mada"/>
              <a:buChar char="●"/>
            </a:pPr>
            <a:r>
              <a:rPr lang="en-GB" sz="1200">
                <a:latin typeface="Mada"/>
                <a:ea typeface="Mada"/>
                <a:cs typeface="Mada"/>
                <a:sym typeface="Mada"/>
              </a:rPr>
              <a:t>Coma</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en-GB" sz="1200">
                <a:latin typeface="Mada"/>
                <a:ea typeface="Mada"/>
                <a:cs typeface="Mada"/>
                <a:sym typeface="Mada"/>
              </a:rPr>
              <a:t>LOC</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en-GB" sz="1200">
                <a:latin typeface="Mada"/>
                <a:ea typeface="Mada"/>
                <a:cs typeface="Mada"/>
                <a:sym typeface="Mada"/>
              </a:rPr>
              <a:t>ischemic ECG changes</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en-GB" sz="1200">
                <a:latin typeface="Mada"/>
                <a:ea typeface="Mada"/>
                <a:cs typeface="Mada"/>
                <a:sym typeface="Mada"/>
              </a:rPr>
              <a:t>focal neurological deficits </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en-GB" sz="1200">
                <a:latin typeface="Mada"/>
                <a:ea typeface="Mada"/>
                <a:cs typeface="Mada"/>
                <a:sym typeface="Mada"/>
              </a:rPr>
              <a:t>+/- CO Hb &gt;40%</a:t>
            </a:r>
            <a:endParaRPr sz="1200">
              <a:latin typeface="Mada"/>
              <a:ea typeface="Mada"/>
              <a:cs typeface="Mada"/>
              <a:sym typeface="Mada"/>
            </a:endParaRPr>
          </a:p>
          <a:p>
            <a:pPr indent="0" lvl="0" marL="0" rtl="0" algn="l">
              <a:spcBef>
                <a:spcPts val="0"/>
              </a:spcBef>
              <a:spcAft>
                <a:spcPts val="0"/>
              </a:spcAft>
              <a:buNone/>
            </a:pPr>
            <a:r>
              <a:t/>
            </a:r>
            <a:endParaRPr sz="1200">
              <a:latin typeface="Mada"/>
              <a:ea typeface="Mada"/>
              <a:cs typeface="Mada"/>
              <a:sym typeface="Mada"/>
            </a:endParaRPr>
          </a:p>
        </p:txBody>
      </p:sp>
      <p:sp>
        <p:nvSpPr>
          <p:cNvPr id="1391" name="Google Shape;1391;p41"/>
          <p:cNvSpPr txBox="1"/>
          <p:nvPr/>
        </p:nvSpPr>
        <p:spPr>
          <a:xfrm>
            <a:off x="329500" y="2065887"/>
            <a:ext cx="3390900" cy="881400"/>
          </a:xfrm>
          <a:prstGeom prst="rect">
            <a:avLst/>
          </a:prstGeom>
          <a:noFill/>
          <a:ln>
            <a:noFill/>
          </a:ln>
        </p:spPr>
        <p:txBody>
          <a:bodyPr anchorCtr="0" anchor="t" bIns="91425" lIns="91425" spcFirstLastPara="1" rIns="91425" wrap="square" tIns="91425">
            <a:noAutofit/>
          </a:bodyPr>
          <a:lstStyle/>
          <a:p>
            <a:pPr indent="-172631" lvl="0" marL="267881" rtl="0" algn="l">
              <a:lnSpc>
                <a:spcPct val="100000"/>
              </a:lnSpc>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Odourless, tasteless gas</a:t>
            </a:r>
            <a:endParaRPr sz="1200">
              <a:solidFill>
                <a:schemeClr val="dk1"/>
              </a:solidFill>
              <a:latin typeface="Mada"/>
              <a:ea typeface="Mada"/>
              <a:cs typeface="Mada"/>
              <a:sym typeface="Mada"/>
            </a:endParaRPr>
          </a:p>
          <a:p>
            <a:pPr indent="-172631" lvl="0" marL="267881" rtl="0" algn="l">
              <a:lnSpc>
                <a:spcPct val="100000"/>
              </a:lnSpc>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Impairs tissue oxygenation by preferentially binding to Hgb </a:t>
            </a:r>
            <a:endParaRPr sz="1200">
              <a:solidFill>
                <a:schemeClr val="dk1"/>
              </a:solidFill>
              <a:latin typeface="Mada"/>
              <a:ea typeface="Mada"/>
              <a:cs typeface="Mada"/>
              <a:sym typeface="Mada"/>
            </a:endParaRPr>
          </a:p>
          <a:p>
            <a:pPr indent="-172631" lvl="0" marL="267881" rtl="0" algn="l">
              <a:lnSpc>
                <a:spcPct val="100000"/>
              </a:lnSpc>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Affinity 240 times that of oxygen</a:t>
            </a:r>
            <a:endParaRPr sz="1200">
              <a:solidFill>
                <a:schemeClr val="dk1"/>
              </a:solidFill>
              <a:latin typeface="Mada"/>
              <a:ea typeface="Mada"/>
              <a:cs typeface="Mada"/>
              <a:sym typeface="Mada"/>
            </a:endParaRPr>
          </a:p>
          <a:p>
            <a:pPr indent="-172631" lvl="0" marL="267881" rtl="0" algn="l">
              <a:lnSpc>
                <a:spcPct val="100000"/>
              </a:lnSpc>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shifts the Hb dissociation curve to the left decreasing O2 delivery</a:t>
            </a:r>
            <a:endParaRPr sz="1200">
              <a:solidFill>
                <a:schemeClr val="dk1"/>
              </a:solidFill>
              <a:latin typeface="Mada"/>
              <a:ea typeface="Mada"/>
              <a:cs typeface="Mada"/>
              <a:sym typeface="Mada"/>
            </a:endParaRPr>
          </a:p>
          <a:p>
            <a:pPr indent="0" lvl="0" marL="914400" rtl="0" algn="l">
              <a:lnSpc>
                <a:spcPct val="100000"/>
              </a:lnSpc>
              <a:spcBef>
                <a:spcPts val="0"/>
              </a:spcBef>
              <a:spcAft>
                <a:spcPts val="0"/>
              </a:spcAft>
              <a:buNone/>
            </a:pPr>
            <a:r>
              <a:t/>
            </a:r>
            <a:endParaRPr sz="1200">
              <a:latin typeface="Mada"/>
              <a:ea typeface="Mada"/>
              <a:cs typeface="Mada"/>
              <a:sym typeface="Mada"/>
            </a:endParaRPr>
          </a:p>
        </p:txBody>
      </p:sp>
      <p:sp>
        <p:nvSpPr>
          <p:cNvPr id="1392" name="Google Shape;1392;p41"/>
          <p:cNvSpPr/>
          <p:nvPr/>
        </p:nvSpPr>
        <p:spPr>
          <a:xfrm>
            <a:off x="1086259" y="1207341"/>
            <a:ext cx="1500900" cy="610800"/>
          </a:xfrm>
          <a:prstGeom prst="roundRect">
            <a:avLst>
              <a:gd fmla="val 50000" name="adj"/>
            </a:avLst>
          </a:prstGeom>
          <a:solidFill>
            <a:srgbClr val="E6F8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393" name="Google Shape;1393;p41"/>
          <p:cNvGrpSpPr/>
          <p:nvPr/>
        </p:nvGrpSpPr>
        <p:grpSpPr>
          <a:xfrm>
            <a:off x="716778" y="1818159"/>
            <a:ext cx="2240038" cy="247558"/>
            <a:chOff x="1619525" y="1693513"/>
            <a:chExt cx="1931400" cy="184800"/>
          </a:xfrm>
        </p:grpSpPr>
        <p:cxnSp>
          <p:nvCxnSpPr>
            <p:cNvPr id="1394" name="Google Shape;1394;p41"/>
            <p:cNvCxnSpPr/>
            <p:nvPr/>
          </p:nvCxnSpPr>
          <p:spPr>
            <a:xfrm>
              <a:off x="1619525" y="1878200"/>
              <a:ext cx="1931400" cy="0"/>
            </a:xfrm>
            <a:prstGeom prst="straightConnector1">
              <a:avLst/>
            </a:prstGeom>
            <a:noFill/>
            <a:ln cap="flat" cmpd="sng" w="19050">
              <a:solidFill>
                <a:srgbClr val="9DE2DE"/>
              </a:solidFill>
              <a:prstDash val="solid"/>
              <a:round/>
              <a:headEnd len="med" w="med" type="none"/>
              <a:tailEnd len="med" w="med" type="none"/>
            </a:ln>
          </p:spPr>
        </p:cxnSp>
        <p:cxnSp>
          <p:nvCxnSpPr>
            <p:cNvPr id="1395" name="Google Shape;1395;p41"/>
            <p:cNvCxnSpPr/>
            <p:nvPr/>
          </p:nvCxnSpPr>
          <p:spPr>
            <a:xfrm>
              <a:off x="2585225" y="1693513"/>
              <a:ext cx="0" cy="184800"/>
            </a:xfrm>
            <a:prstGeom prst="straightConnector1">
              <a:avLst/>
            </a:prstGeom>
            <a:noFill/>
            <a:ln cap="flat" cmpd="sng" w="19050">
              <a:solidFill>
                <a:srgbClr val="9DE2DE"/>
              </a:solidFill>
              <a:prstDash val="solid"/>
              <a:round/>
              <a:headEnd len="med" w="med" type="none"/>
              <a:tailEnd len="med" w="med" type="none"/>
            </a:ln>
          </p:spPr>
        </p:cxnSp>
      </p:grpSp>
      <p:sp>
        <p:nvSpPr>
          <p:cNvPr id="1396" name="Google Shape;1396;p41"/>
          <p:cNvSpPr txBox="1"/>
          <p:nvPr/>
        </p:nvSpPr>
        <p:spPr>
          <a:xfrm>
            <a:off x="931304" y="1297275"/>
            <a:ext cx="1810800" cy="318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GB">
                <a:solidFill>
                  <a:srgbClr val="6AA84F"/>
                </a:solidFill>
                <a:latin typeface="Mada"/>
                <a:ea typeface="Mada"/>
                <a:cs typeface="Mada"/>
                <a:sym typeface="Mada"/>
              </a:rPr>
              <a:t>Why is it bad?</a:t>
            </a:r>
            <a:endParaRPr b="1">
              <a:solidFill>
                <a:srgbClr val="6AA84F"/>
              </a:solidFill>
              <a:latin typeface="Mada"/>
              <a:ea typeface="Mada"/>
              <a:cs typeface="Mada"/>
              <a:sym typeface="Mada"/>
            </a:endParaRPr>
          </a:p>
          <a:p>
            <a:pPr indent="0" lvl="0" marL="457200" rtl="0" algn="ctr">
              <a:spcBef>
                <a:spcPts val="0"/>
              </a:spcBef>
              <a:spcAft>
                <a:spcPts val="0"/>
              </a:spcAft>
              <a:buNone/>
            </a:pPr>
            <a:r>
              <a:t/>
            </a:r>
            <a:endParaRPr b="1">
              <a:solidFill>
                <a:srgbClr val="006D77"/>
              </a:solidFill>
              <a:latin typeface="Lora"/>
              <a:ea typeface="Lora"/>
              <a:cs typeface="Lora"/>
              <a:sym typeface="Lora"/>
            </a:endParaRPr>
          </a:p>
          <a:p>
            <a:pPr indent="0" lvl="0" marL="0" rtl="0" algn="ctr">
              <a:spcBef>
                <a:spcPts val="0"/>
              </a:spcBef>
              <a:spcAft>
                <a:spcPts val="0"/>
              </a:spcAft>
              <a:buNone/>
            </a:pPr>
            <a:r>
              <a:t/>
            </a:r>
            <a:endParaRPr b="1">
              <a:solidFill>
                <a:srgbClr val="006D77"/>
              </a:solidFill>
              <a:latin typeface="Lora"/>
              <a:ea typeface="Lora"/>
              <a:cs typeface="Lora"/>
              <a:sym typeface="Lora"/>
            </a:endParaRPr>
          </a:p>
        </p:txBody>
      </p:sp>
      <p:sp>
        <p:nvSpPr>
          <p:cNvPr id="1397" name="Google Shape;1397;p41"/>
          <p:cNvSpPr txBox="1"/>
          <p:nvPr/>
        </p:nvSpPr>
        <p:spPr>
          <a:xfrm>
            <a:off x="4298250" y="2178988"/>
            <a:ext cx="2645700" cy="569700"/>
          </a:xfrm>
          <a:prstGeom prst="rect">
            <a:avLst/>
          </a:prstGeom>
          <a:noFill/>
          <a:ln>
            <a:noFill/>
          </a:ln>
        </p:spPr>
        <p:txBody>
          <a:bodyPr anchorCtr="0" anchor="t" bIns="91425" lIns="91425" spcFirstLastPara="1" rIns="91425" wrap="square" tIns="91425">
            <a:noAutofit/>
          </a:bodyPr>
          <a:lstStyle/>
          <a:p>
            <a:pPr indent="-304800" lvl="0" marL="457200" rtl="0" algn="l">
              <a:lnSpc>
                <a:spcPct val="80000"/>
              </a:lnSpc>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Headache</a:t>
            </a:r>
            <a:endParaRPr sz="1200">
              <a:solidFill>
                <a:schemeClr val="dk1"/>
              </a:solidFill>
              <a:latin typeface="Mada"/>
              <a:ea typeface="Mada"/>
              <a:cs typeface="Mada"/>
              <a:sym typeface="Mada"/>
            </a:endParaRPr>
          </a:p>
          <a:p>
            <a:pPr indent="-304800" lvl="0" marL="457200" rtl="0" algn="l">
              <a:lnSpc>
                <a:spcPct val="80000"/>
              </a:lnSpc>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cherry red lips</a:t>
            </a:r>
            <a:endParaRPr sz="1200">
              <a:solidFill>
                <a:schemeClr val="dk1"/>
              </a:solidFill>
              <a:latin typeface="Mada"/>
              <a:ea typeface="Mada"/>
              <a:cs typeface="Mada"/>
              <a:sym typeface="Mada"/>
            </a:endParaRPr>
          </a:p>
          <a:p>
            <a:pPr indent="-304800" lvl="0" marL="457200" rtl="0" algn="l">
              <a:lnSpc>
                <a:spcPct val="80000"/>
              </a:lnSpc>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arrhythmias</a:t>
            </a:r>
            <a:endParaRPr sz="1200">
              <a:solidFill>
                <a:schemeClr val="dk1"/>
              </a:solidFill>
              <a:latin typeface="Mada"/>
              <a:ea typeface="Mada"/>
              <a:cs typeface="Mada"/>
              <a:sym typeface="Mada"/>
            </a:endParaRPr>
          </a:p>
          <a:p>
            <a:pPr indent="-304800" lvl="0" marL="457200" rtl="0" algn="l">
              <a:lnSpc>
                <a:spcPct val="80000"/>
              </a:lnSpc>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acidosis</a:t>
            </a:r>
            <a:endParaRPr sz="1200">
              <a:solidFill>
                <a:schemeClr val="dk1"/>
              </a:solidFill>
              <a:latin typeface="Mada"/>
              <a:ea typeface="Mada"/>
              <a:cs typeface="Mada"/>
              <a:sym typeface="Mada"/>
            </a:endParaRPr>
          </a:p>
          <a:p>
            <a:pPr indent="-304800" lvl="0" marL="457200" rtl="0" algn="l">
              <a:lnSpc>
                <a:spcPct val="80000"/>
              </a:lnSpc>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seizures</a:t>
            </a:r>
            <a:endParaRPr sz="1200">
              <a:solidFill>
                <a:schemeClr val="dk1"/>
              </a:solidFill>
              <a:latin typeface="Mada"/>
              <a:ea typeface="Mada"/>
              <a:cs typeface="Mada"/>
              <a:sym typeface="Mada"/>
            </a:endParaRPr>
          </a:p>
          <a:p>
            <a:pPr indent="-304800" lvl="0" marL="457200" rtl="0" algn="l">
              <a:lnSpc>
                <a:spcPct val="80000"/>
              </a:lnSpc>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LOC </a:t>
            </a:r>
            <a:endParaRPr sz="1200">
              <a:latin typeface="Mada"/>
              <a:ea typeface="Mada"/>
              <a:cs typeface="Mada"/>
              <a:sym typeface="Mada"/>
            </a:endParaRPr>
          </a:p>
        </p:txBody>
      </p:sp>
      <p:sp>
        <p:nvSpPr>
          <p:cNvPr id="1398" name="Google Shape;1398;p41"/>
          <p:cNvSpPr/>
          <p:nvPr/>
        </p:nvSpPr>
        <p:spPr>
          <a:xfrm>
            <a:off x="4801407" y="1282933"/>
            <a:ext cx="1490100" cy="569700"/>
          </a:xfrm>
          <a:prstGeom prst="roundRect">
            <a:avLst>
              <a:gd fmla="val 50000" name="adj"/>
            </a:avLst>
          </a:prstGeom>
          <a:solidFill>
            <a:srgbClr val="E6F8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399" name="Google Shape;1399;p41"/>
          <p:cNvGrpSpPr/>
          <p:nvPr/>
        </p:nvGrpSpPr>
        <p:grpSpPr>
          <a:xfrm>
            <a:off x="4434724" y="1852856"/>
            <a:ext cx="2223621" cy="230926"/>
            <a:chOff x="1619525" y="1693513"/>
            <a:chExt cx="1931400" cy="184800"/>
          </a:xfrm>
        </p:grpSpPr>
        <p:cxnSp>
          <p:nvCxnSpPr>
            <p:cNvPr id="1400" name="Google Shape;1400;p41"/>
            <p:cNvCxnSpPr/>
            <p:nvPr/>
          </p:nvCxnSpPr>
          <p:spPr>
            <a:xfrm>
              <a:off x="1619525" y="1878200"/>
              <a:ext cx="1931400" cy="0"/>
            </a:xfrm>
            <a:prstGeom prst="straightConnector1">
              <a:avLst/>
            </a:prstGeom>
            <a:noFill/>
            <a:ln cap="flat" cmpd="sng" w="19050">
              <a:solidFill>
                <a:srgbClr val="9DE2DE"/>
              </a:solidFill>
              <a:prstDash val="solid"/>
              <a:round/>
              <a:headEnd len="med" w="med" type="none"/>
              <a:tailEnd len="med" w="med" type="none"/>
            </a:ln>
          </p:spPr>
        </p:cxnSp>
        <p:cxnSp>
          <p:nvCxnSpPr>
            <p:cNvPr id="1401" name="Google Shape;1401;p41"/>
            <p:cNvCxnSpPr/>
            <p:nvPr/>
          </p:nvCxnSpPr>
          <p:spPr>
            <a:xfrm>
              <a:off x="2585225" y="1693513"/>
              <a:ext cx="0" cy="184800"/>
            </a:xfrm>
            <a:prstGeom prst="straightConnector1">
              <a:avLst/>
            </a:prstGeom>
            <a:noFill/>
            <a:ln cap="flat" cmpd="sng" w="19050">
              <a:solidFill>
                <a:srgbClr val="9DE2DE"/>
              </a:solidFill>
              <a:prstDash val="solid"/>
              <a:round/>
              <a:headEnd len="med" w="med" type="none"/>
              <a:tailEnd len="med" w="med" type="none"/>
            </a:ln>
          </p:spPr>
        </p:cxnSp>
      </p:grpSp>
      <p:sp>
        <p:nvSpPr>
          <p:cNvPr id="1402" name="Google Shape;1402;p41"/>
          <p:cNvSpPr txBox="1"/>
          <p:nvPr/>
        </p:nvSpPr>
        <p:spPr>
          <a:xfrm>
            <a:off x="4621099" y="1355013"/>
            <a:ext cx="1280100" cy="402600"/>
          </a:xfrm>
          <a:prstGeom prst="rect">
            <a:avLst/>
          </a:prstGeom>
          <a:noFill/>
          <a:ln>
            <a:noFill/>
          </a:ln>
        </p:spPr>
        <p:txBody>
          <a:bodyPr anchorCtr="0" anchor="t" bIns="91425" lIns="91425" spcFirstLastPara="1" rIns="91425" wrap="square" tIns="91425">
            <a:noAutofit/>
          </a:bodyPr>
          <a:lstStyle/>
          <a:p>
            <a:pPr indent="0" lvl="0" marL="457200" rtl="0" algn="ctr">
              <a:spcBef>
                <a:spcPts val="0"/>
              </a:spcBef>
              <a:spcAft>
                <a:spcPts val="0"/>
              </a:spcAft>
              <a:buNone/>
            </a:pPr>
            <a:r>
              <a:rPr b="1" lang="en-GB">
                <a:solidFill>
                  <a:srgbClr val="006D77"/>
                </a:solidFill>
                <a:latin typeface="Lora"/>
                <a:ea typeface="Lora"/>
                <a:cs typeface="Lora"/>
                <a:sym typeface="Lora"/>
              </a:rPr>
              <a:t>Signs </a:t>
            </a:r>
            <a:endParaRPr b="1">
              <a:solidFill>
                <a:srgbClr val="006D77"/>
              </a:solidFill>
              <a:latin typeface="Lora"/>
              <a:ea typeface="Lora"/>
              <a:cs typeface="Lora"/>
              <a:sym typeface="Lora"/>
            </a:endParaRPr>
          </a:p>
          <a:p>
            <a:pPr indent="0" lvl="0" marL="0" rtl="0" algn="l">
              <a:spcBef>
                <a:spcPts val="0"/>
              </a:spcBef>
              <a:spcAft>
                <a:spcPts val="0"/>
              </a:spcAft>
              <a:buNone/>
            </a:pPr>
            <a:r>
              <a:t/>
            </a:r>
            <a:endParaRPr>
              <a:solidFill>
                <a:srgbClr val="006D77"/>
              </a:solidFill>
              <a:latin typeface="Lora"/>
              <a:ea typeface="Lora"/>
              <a:cs typeface="Lora"/>
              <a:sym typeface="Lora"/>
            </a:endParaRPr>
          </a:p>
        </p:txBody>
      </p:sp>
      <p:sp>
        <p:nvSpPr>
          <p:cNvPr id="1403" name="Google Shape;1403;p41"/>
          <p:cNvSpPr txBox="1"/>
          <p:nvPr/>
        </p:nvSpPr>
        <p:spPr>
          <a:xfrm>
            <a:off x="4669394" y="6820025"/>
            <a:ext cx="2577600" cy="32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100">
                <a:solidFill>
                  <a:srgbClr val="006D77"/>
                </a:solidFill>
                <a:highlight>
                  <a:srgbClr val="EDF9F9"/>
                </a:highlight>
                <a:latin typeface="Lora"/>
                <a:ea typeface="Lora"/>
                <a:cs typeface="Lora"/>
                <a:sym typeface="Lora"/>
              </a:rPr>
              <a:t>Indications for hyperbaric oxygen therapy HBO</a:t>
            </a:r>
            <a:endParaRPr b="1" sz="1100">
              <a:solidFill>
                <a:srgbClr val="1C4588"/>
              </a:solidFill>
              <a:highlight>
                <a:srgbClr val="EDF9F9"/>
              </a:highlight>
              <a:latin typeface="Lora"/>
              <a:ea typeface="Lora"/>
              <a:cs typeface="Lora"/>
              <a:sym typeface="Lora"/>
            </a:endParaRPr>
          </a:p>
          <a:p>
            <a:pPr indent="0" lvl="0" marL="0" rtl="0" algn="l">
              <a:spcBef>
                <a:spcPts val="0"/>
              </a:spcBef>
              <a:spcAft>
                <a:spcPts val="0"/>
              </a:spcAft>
              <a:buNone/>
            </a:pPr>
            <a:r>
              <a:t/>
            </a:r>
            <a:endParaRPr b="1" sz="900">
              <a:solidFill>
                <a:srgbClr val="006D77"/>
              </a:solidFill>
              <a:highlight>
                <a:srgbClr val="EDF9F9"/>
              </a:highlight>
              <a:latin typeface="Lora"/>
              <a:ea typeface="Lora"/>
              <a:cs typeface="Lora"/>
              <a:sym typeface="Lora"/>
            </a:endParaRPr>
          </a:p>
          <a:p>
            <a:pPr indent="0" lvl="0" marL="0" rtl="0" algn="l">
              <a:spcBef>
                <a:spcPts val="0"/>
              </a:spcBef>
              <a:spcAft>
                <a:spcPts val="0"/>
              </a:spcAft>
              <a:buNone/>
            </a:pPr>
            <a:r>
              <a:t/>
            </a:r>
            <a:endParaRPr b="1" sz="900">
              <a:solidFill>
                <a:srgbClr val="006D77"/>
              </a:solidFill>
              <a:highlight>
                <a:srgbClr val="EDF9F9"/>
              </a:highlight>
              <a:latin typeface="Lora"/>
              <a:ea typeface="Lora"/>
              <a:cs typeface="Lora"/>
              <a:sym typeface="Lora"/>
            </a:endParaRPr>
          </a:p>
        </p:txBody>
      </p:sp>
      <p:sp>
        <p:nvSpPr>
          <p:cNvPr id="1404" name="Google Shape;1404;p41"/>
          <p:cNvSpPr/>
          <p:nvPr/>
        </p:nvSpPr>
        <p:spPr>
          <a:xfrm>
            <a:off x="3846088" y="6667625"/>
            <a:ext cx="835200" cy="761700"/>
          </a:xfrm>
          <a:prstGeom prst="roundRect">
            <a:avLst>
              <a:gd fmla="val 16667" name="adj"/>
            </a:avLst>
          </a:prstGeom>
          <a:solidFill>
            <a:srgbClr val="EDF9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405" name="Google Shape;1405;p41"/>
          <p:cNvPicPr preferRelativeResize="0"/>
          <p:nvPr/>
        </p:nvPicPr>
        <p:blipFill>
          <a:blip r:embed="rId4">
            <a:alphaModFix/>
          </a:blip>
          <a:stretch>
            <a:fillRect/>
          </a:stretch>
        </p:blipFill>
        <p:spPr>
          <a:xfrm>
            <a:off x="5052798" y="8534500"/>
            <a:ext cx="1810801" cy="1362149"/>
          </a:xfrm>
          <a:prstGeom prst="rect">
            <a:avLst/>
          </a:prstGeom>
          <a:noFill/>
          <a:ln cap="flat" cmpd="sng" w="19050">
            <a:solidFill>
              <a:srgbClr val="FFDDD2"/>
            </a:solidFill>
            <a:prstDash val="dash"/>
            <a:round/>
            <a:headEnd len="sm" w="sm" type="none"/>
            <a:tailEnd len="sm" w="sm" type="none"/>
          </a:ln>
        </p:spPr>
      </p:pic>
      <p:pic>
        <p:nvPicPr>
          <p:cNvPr id="1406" name="Google Shape;1406;p41"/>
          <p:cNvPicPr preferRelativeResize="0"/>
          <p:nvPr/>
        </p:nvPicPr>
        <p:blipFill>
          <a:blip r:embed="rId5">
            <a:alphaModFix/>
          </a:blip>
          <a:stretch>
            <a:fillRect/>
          </a:stretch>
        </p:blipFill>
        <p:spPr>
          <a:xfrm>
            <a:off x="3976150" y="6723425"/>
            <a:ext cx="575100" cy="5751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 name="Shape 103"/>
        <p:cNvGrpSpPr/>
        <p:nvPr/>
      </p:nvGrpSpPr>
      <p:grpSpPr>
        <a:xfrm>
          <a:off x="0" y="0"/>
          <a:ext cx="0" cy="0"/>
          <a:chOff x="0" y="0"/>
          <a:chExt cx="0" cy="0"/>
        </a:xfrm>
      </p:grpSpPr>
      <p:sp>
        <p:nvSpPr>
          <p:cNvPr id="104" name="Google Shape;104;p15"/>
          <p:cNvSpPr/>
          <p:nvPr/>
        </p:nvSpPr>
        <p:spPr>
          <a:xfrm rot="10800000">
            <a:off x="75" y="-9525"/>
            <a:ext cx="7589400" cy="192300"/>
          </a:xfrm>
          <a:prstGeom prst="round2SameRect">
            <a:avLst>
              <a:gd fmla="val 50000" name="adj1"/>
              <a:gd fmla="val 0" name="adj2"/>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 name="Google Shape;105;p15"/>
          <p:cNvSpPr/>
          <p:nvPr/>
        </p:nvSpPr>
        <p:spPr>
          <a:xfrm>
            <a:off x="74475" y="9209350"/>
            <a:ext cx="7440600" cy="1406700"/>
          </a:xfrm>
          <a:prstGeom prst="round2SameRect">
            <a:avLst>
              <a:gd fmla="val 16667" name="adj1"/>
              <a:gd fmla="val 0" name="adj2"/>
            </a:avLst>
          </a:prstGeom>
          <a:noFill/>
          <a:ln cap="flat" cmpd="sng" w="9525">
            <a:solidFill>
              <a:srgbClr val="E29578"/>
            </a:solidFill>
            <a:prstDash val="dash"/>
            <a:round/>
            <a:headEnd len="sm" w="sm" type="none"/>
            <a:tailEnd len="sm" w="sm" type="none"/>
          </a:ln>
        </p:spPr>
        <p:txBody>
          <a:bodyPr anchorCtr="0" anchor="b" bIns="91425" lIns="91425" spcFirstLastPara="1" rIns="91425" wrap="square" tIns="91425">
            <a:noAutofit/>
          </a:bodyPr>
          <a:lstStyle/>
          <a:p>
            <a:pPr indent="0" lvl="0" marL="0" rtl="0" algn="l">
              <a:spcBef>
                <a:spcPts val="0"/>
              </a:spcBef>
              <a:spcAft>
                <a:spcPts val="0"/>
              </a:spcAft>
              <a:buNone/>
            </a:pPr>
            <a:r>
              <a:t/>
            </a:r>
            <a:endParaRPr sz="1200">
              <a:solidFill>
                <a:srgbClr val="6AA84F"/>
              </a:solidFill>
              <a:latin typeface="Mada"/>
              <a:ea typeface="Mada"/>
              <a:cs typeface="Mada"/>
              <a:sym typeface="Mada"/>
            </a:endParaRPr>
          </a:p>
          <a:p>
            <a:pPr indent="-304800" lvl="0" marL="457200" rtl="0" algn="l">
              <a:spcBef>
                <a:spcPts val="0"/>
              </a:spcBef>
              <a:spcAft>
                <a:spcPts val="0"/>
              </a:spcAft>
              <a:buClr>
                <a:srgbClr val="6AA84F"/>
              </a:buClr>
              <a:buSzPts val="1200"/>
              <a:buFont typeface="Mada"/>
              <a:buAutoNum type="arabicPeriod"/>
            </a:pPr>
            <a:r>
              <a:rPr lang="en-GB" sz="1200">
                <a:solidFill>
                  <a:srgbClr val="6AA84F"/>
                </a:solidFill>
                <a:latin typeface="Mada"/>
                <a:ea typeface="Mada"/>
                <a:cs typeface="Mada"/>
                <a:sym typeface="Mada"/>
              </a:rPr>
              <a:t>You keep the wound open (you do dressing and wound care but no suturing) and it heals by itself by contraction of myosin and actin, as well as epithelialization of dermis and epidermis, and it usually takes longer than primary healing.</a:t>
            </a:r>
            <a:endParaRPr sz="1200">
              <a:solidFill>
                <a:srgbClr val="6AA84F"/>
              </a:solidFill>
              <a:latin typeface="Mada"/>
              <a:ea typeface="Mada"/>
              <a:cs typeface="Mada"/>
              <a:sym typeface="Mada"/>
            </a:endParaRPr>
          </a:p>
          <a:p>
            <a:pPr indent="-304800" lvl="0" marL="457200" rtl="0" algn="l">
              <a:spcBef>
                <a:spcPts val="0"/>
              </a:spcBef>
              <a:spcAft>
                <a:spcPts val="0"/>
              </a:spcAft>
              <a:buClr>
                <a:srgbClr val="6AA84F"/>
              </a:buClr>
              <a:buSzPts val="1200"/>
              <a:buFont typeface="Mada"/>
              <a:buAutoNum type="arabicPeriod"/>
            </a:pPr>
            <a:r>
              <a:rPr b="1" lang="en-GB" sz="1200">
                <a:solidFill>
                  <a:srgbClr val="6AA84F"/>
                </a:solidFill>
                <a:latin typeface="Mada"/>
                <a:ea typeface="Mada"/>
                <a:cs typeface="Mada"/>
                <a:sym typeface="Mada"/>
              </a:rPr>
              <a:t>Contraction</a:t>
            </a:r>
            <a:r>
              <a:rPr lang="en-GB" sz="1200">
                <a:solidFill>
                  <a:srgbClr val="6AA84F"/>
                </a:solidFill>
                <a:latin typeface="Mada"/>
                <a:ea typeface="Mada"/>
                <a:cs typeface="Mada"/>
                <a:sym typeface="Mada"/>
              </a:rPr>
              <a:t> results in edge to edge (</a:t>
            </a:r>
            <a:r>
              <a:rPr b="1" lang="en-GB" sz="1200">
                <a:solidFill>
                  <a:srgbClr val="6AA84F"/>
                </a:solidFill>
                <a:latin typeface="Mada"/>
                <a:ea typeface="Mada"/>
                <a:cs typeface="Mada"/>
                <a:sym typeface="Mada"/>
              </a:rPr>
              <a:t>horizontal</a:t>
            </a:r>
            <a:r>
              <a:rPr lang="en-GB" sz="1200">
                <a:solidFill>
                  <a:srgbClr val="6AA84F"/>
                </a:solidFill>
                <a:latin typeface="Mada"/>
                <a:ea typeface="Mada"/>
                <a:cs typeface="Mada"/>
                <a:sym typeface="Mada"/>
              </a:rPr>
              <a:t>) repair. </a:t>
            </a:r>
            <a:endParaRPr sz="1200">
              <a:solidFill>
                <a:srgbClr val="6AA84F"/>
              </a:solidFill>
              <a:latin typeface="Mada"/>
              <a:ea typeface="Mada"/>
              <a:cs typeface="Mada"/>
              <a:sym typeface="Mada"/>
            </a:endParaRPr>
          </a:p>
          <a:p>
            <a:pPr indent="-304800" lvl="0" marL="457200" rtl="0" algn="l">
              <a:spcBef>
                <a:spcPts val="0"/>
              </a:spcBef>
              <a:spcAft>
                <a:spcPts val="0"/>
              </a:spcAft>
              <a:buClr>
                <a:srgbClr val="6AA84F"/>
              </a:buClr>
              <a:buSzPts val="1200"/>
              <a:buFont typeface="Mada"/>
              <a:buAutoNum type="arabicPeriod"/>
            </a:pPr>
            <a:r>
              <a:rPr b="1" lang="en-GB" sz="1200">
                <a:solidFill>
                  <a:srgbClr val="6AA84F"/>
                </a:solidFill>
                <a:latin typeface="Mada"/>
                <a:ea typeface="Mada"/>
                <a:cs typeface="Mada"/>
                <a:sym typeface="Mada"/>
              </a:rPr>
              <a:t>Epithelialization</a:t>
            </a:r>
            <a:r>
              <a:rPr lang="en-GB" sz="1200">
                <a:solidFill>
                  <a:srgbClr val="6AA84F"/>
                </a:solidFill>
                <a:latin typeface="Mada"/>
                <a:ea typeface="Mada"/>
                <a:cs typeface="Mada"/>
                <a:sym typeface="Mada"/>
              </a:rPr>
              <a:t> results in </a:t>
            </a:r>
            <a:r>
              <a:rPr b="1" lang="en-GB" sz="1200">
                <a:solidFill>
                  <a:srgbClr val="6AA84F"/>
                </a:solidFill>
                <a:latin typeface="Mada"/>
                <a:ea typeface="Mada"/>
                <a:cs typeface="Mada"/>
                <a:sym typeface="Mada"/>
              </a:rPr>
              <a:t>vertical</a:t>
            </a:r>
            <a:r>
              <a:rPr lang="en-GB" sz="1200">
                <a:solidFill>
                  <a:srgbClr val="6AA84F"/>
                </a:solidFill>
                <a:latin typeface="Mada"/>
                <a:ea typeface="Mada"/>
                <a:cs typeface="Mada"/>
                <a:sym typeface="Mada"/>
              </a:rPr>
              <a:t> repair.</a:t>
            </a:r>
            <a:endParaRPr sz="1200">
              <a:solidFill>
                <a:srgbClr val="6AA84F"/>
              </a:solidFill>
              <a:latin typeface="Mada"/>
              <a:ea typeface="Mada"/>
              <a:cs typeface="Mada"/>
              <a:sym typeface="Mada"/>
            </a:endParaRPr>
          </a:p>
          <a:p>
            <a:pPr indent="-304800" lvl="0" marL="457200" rtl="0" algn="l">
              <a:spcBef>
                <a:spcPts val="0"/>
              </a:spcBef>
              <a:spcAft>
                <a:spcPts val="0"/>
              </a:spcAft>
              <a:buClr>
                <a:srgbClr val="6AA84F"/>
              </a:buClr>
              <a:buSzPts val="1200"/>
              <a:buFont typeface="Mada"/>
              <a:buAutoNum type="arabicPeriod"/>
            </a:pPr>
            <a:r>
              <a:rPr lang="en-GB" sz="1200">
                <a:solidFill>
                  <a:srgbClr val="6AA84F"/>
                </a:solidFill>
                <a:latin typeface="Mada"/>
                <a:ea typeface="Mada"/>
                <a:cs typeface="Mada"/>
                <a:sym typeface="Mada"/>
              </a:rPr>
              <a:t>Tertiary healing is a combination of primary healing and secondary healing. Clean the contaminated wound, wait for about 3 days and then re-approximate it by suturing.</a:t>
            </a:r>
            <a:endParaRPr sz="1200">
              <a:solidFill>
                <a:srgbClr val="6AA84F"/>
              </a:solidFill>
              <a:latin typeface="Mada"/>
              <a:ea typeface="Mada"/>
              <a:cs typeface="Mada"/>
              <a:sym typeface="Mada"/>
            </a:endParaRPr>
          </a:p>
        </p:txBody>
      </p:sp>
      <p:sp>
        <p:nvSpPr>
          <p:cNvPr id="106" name="Google Shape;106;p15"/>
          <p:cNvSpPr txBox="1"/>
          <p:nvPr/>
        </p:nvSpPr>
        <p:spPr>
          <a:xfrm>
            <a:off x="985100" y="84400"/>
            <a:ext cx="5525700" cy="614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2200">
                <a:solidFill>
                  <a:srgbClr val="006D77"/>
                </a:solidFill>
                <a:latin typeface="Lora"/>
                <a:ea typeface="Lora"/>
                <a:cs typeface="Lora"/>
                <a:sym typeface="Lora"/>
              </a:rPr>
              <a:t>Wound:</a:t>
            </a:r>
            <a:endParaRPr b="1" sz="2200">
              <a:latin typeface="Lora"/>
              <a:ea typeface="Lora"/>
              <a:cs typeface="Lora"/>
              <a:sym typeface="Lora"/>
            </a:endParaRPr>
          </a:p>
          <a:p>
            <a:pPr indent="0" lvl="0" marL="0" rtl="0" algn="ctr">
              <a:spcBef>
                <a:spcPts val="0"/>
              </a:spcBef>
              <a:spcAft>
                <a:spcPts val="0"/>
              </a:spcAft>
              <a:buNone/>
            </a:pPr>
            <a:r>
              <a:t/>
            </a:r>
            <a:endParaRPr b="1" sz="2200">
              <a:solidFill>
                <a:srgbClr val="006D77"/>
              </a:solidFill>
              <a:latin typeface="Lora"/>
              <a:ea typeface="Lora"/>
              <a:cs typeface="Lora"/>
              <a:sym typeface="Lora"/>
            </a:endParaRPr>
          </a:p>
          <a:p>
            <a:pPr indent="0" lvl="0" marL="0" rtl="0" algn="ctr">
              <a:spcBef>
                <a:spcPts val="0"/>
              </a:spcBef>
              <a:spcAft>
                <a:spcPts val="0"/>
              </a:spcAft>
              <a:buNone/>
            </a:pPr>
            <a:r>
              <a:t/>
            </a:r>
            <a:endParaRPr sz="2200"/>
          </a:p>
        </p:txBody>
      </p:sp>
      <p:cxnSp>
        <p:nvCxnSpPr>
          <p:cNvPr id="107" name="Google Shape;107;p15"/>
          <p:cNvCxnSpPr/>
          <p:nvPr/>
        </p:nvCxnSpPr>
        <p:spPr>
          <a:xfrm>
            <a:off x="2686675" y="525150"/>
            <a:ext cx="2102400" cy="3900"/>
          </a:xfrm>
          <a:prstGeom prst="straightConnector1">
            <a:avLst/>
          </a:prstGeom>
          <a:noFill/>
          <a:ln cap="flat" cmpd="sng" w="19050">
            <a:solidFill>
              <a:srgbClr val="83C5BE"/>
            </a:solidFill>
            <a:prstDash val="solid"/>
            <a:round/>
            <a:headEnd len="med" w="med" type="oval"/>
            <a:tailEnd len="med" w="med" type="oval"/>
          </a:ln>
        </p:spPr>
      </p:cxnSp>
      <p:grpSp>
        <p:nvGrpSpPr>
          <p:cNvPr id="108" name="Google Shape;108;p15"/>
          <p:cNvGrpSpPr/>
          <p:nvPr/>
        </p:nvGrpSpPr>
        <p:grpSpPr>
          <a:xfrm>
            <a:off x="236169" y="3263840"/>
            <a:ext cx="467181" cy="476434"/>
            <a:chOff x="2410712" y="2415450"/>
            <a:chExt cx="312600" cy="312600"/>
          </a:xfrm>
        </p:grpSpPr>
        <p:sp>
          <p:nvSpPr>
            <p:cNvPr id="109" name="Google Shape;109;p15"/>
            <p:cNvSpPr/>
            <p:nvPr/>
          </p:nvSpPr>
          <p:spPr>
            <a:xfrm>
              <a:off x="2410712" y="2415450"/>
              <a:ext cx="312600" cy="312600"/>
            </a:xfrm>
            <a:prstGeom prst="ellipse">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 name="Google Shape;110;p15"/>
            <p:cNvSpPr/>
            <p:nvPr/>
          </p:nvSpPr>
          <p:spPr>
            <a:xfrm>
              <a:off x="2516612" y="2509951"/>
              <a:ext cx="100800" cy="123600"/>
            </a:xfrm>
            <a:prstGeom prst="chevron">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11" name="Google Shape;111;p15"/>
          <p:cNvSpPr txBox="1"/>
          <p:nvPr/>
        </p:nvSpPr>
        <p:spPr>
          <a:xfrm>
            <a:off x="693450" y="3290475"/>
            <a:ext cx="4929300" cy="32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800">
                <a:solidFill>
                  <a:srgbClr val="006D77"/>
                </a:solidFill>
                <a:highlight>
                  <a:srgbClr val="EDF9F9"/>
                </a:highlight>
                <a:latin typeface="Lora"/>
                <a:ea typeface="Lora"/>
                <a:cs typeface="Lora"/>
                <a:sym typeface="Lora"/>
              </a:rPr>
              <a:t>Classification of Wound Closure:</a:t>
            </a:r>
            <a:endParaRPr b="1" sz="1800">
              <a:solidFill>
                <a:srgbClr val="006D77"/>
              </a:solidFill>
              <a:highlight>
                <a:srgbClr val="EDF9F9"/>
              </a:highlight>
              <a:latin typeface="Lora"/>
              <a:ea typeface="Lora"/>
              <a:cs typeface="Lora"/>
              <a:sym typeface="Lora"/>
            </a:endParaRPr>
          </a:p>
        </p:txBody>
      </p:sp>
      <p:graphicFrame>
        <p:nvGraphicFramePr>
          <p:cNvPr id="112" name="Google Shape;112;p15"/>
          <p:cNvGraphicFramePr/>
          <p:nvPr/>
        </p:nvGraphicFramePr>
        <p:xfrm>
          <a:off x="74475" y="3959993"/>
          <a:ext cx="3000000" cy="3000000"/>
        </p:xfrm>
        <a:graphic>
          <a:graphicData uri="http://schemas.openxmlformats.org/drawingml/2006/table">
            <a:tbl>
              <a:tblPr>
                <a:noFill/>
                <a:tableStyleId>{053A0B27-68BF-4A80-A2E4-0875FD0F7381}</a:tableStyleId>
              </a:tblPr>
              <a:tblGrid>
                <a:gridCol w="2334700"/>
                <a:gridCol w="2426725"/>
                <a:gridCol w="2679150"/>
              </a:tblGrid>
              <a:tr h="592550">
                <a:tc>
                  <a:txBody>
                    <a:bodyPr/>
                    <a:lstStyle/>
                    <a:p>
                      <a:pPr indent="0" lvl="0" marL="0" rtl="0" algn="ctr">
                        <a:spcBef>
                          <a:spcPts val="0"/>
                        </a:spcBef>
                        <a:spcAft>
                          <a:spcPts val="0"/>
                        </a:spcAft>
                        <a:buNone/>
                      </a:pPr>
                      <a:r>
                        <a:rPr b="1" lang="en-GB">
                          <a:solidFill>
                            <a:srgbClr val="006D77"/>
                          </a:solidFill>
                          <a:latin typeface="Lora"/>
                          <a:ea typeface="Lora"/>
                          <a:cs typeface="Lora"/>
                          <a:sym typeface="Lora"/>
                        </a:rPr>
                        <a:t>Primary healing </a:t>
                      </a:r>
                      <a:endParaRPr b="1">
                        <a:solidFill>
                          <a:srgbClr val="006D77"/>
                        </a:solidFill>
                        <a:latin typeface="Lora"/>
                        <a:ea typeface="Lora"/>
                        <a:cs typeface="Lora"/>
                        <a:sym typeface="Lora"/>
                      </a:endParaRPr>
                    </a:p>
                    <a:p>
                      <a:pPr indent="0" lvl="0" marL="0" rtl="0" algn="ctr">
                        <a:spcBef>
                          <a:spcPts val="0"/>
                        </a:spcBef>
                        <a:spcAft>
                          <a:spcPts val="0"/>
                        </a:spcAft>
                        <a:buNone/>
                      </a:pPr>
                      <a:r>
                        <a:rPr b="1" lang="en-GB">
                          <a:solidFill>
                            <a:srgbClr val="006D77"/>
                          </a:solidFill>
                          <a:latin typeface="Lora"/>
                          <a:ea typeface="Lora"/>
                          <a:cs typeface="Lora"/>
                          <a:sym typeface="Lora"/>
                        </a:rPr>
                        <a:t>(1st intention)</a:t>
                      </a:r>
                      <a:endParaRPr b="1">
                        <a:solidFill>
                          <a:srgbClr val="006D77"/>
                        </a:solidFill>
                        <a:latin typeface="Lora"/>
                        <a:ea typeface="Lora"/>
                        <a:cs typeface="Lora"/>
                        <a:sym typeface="Lora"/>
                      </a:endParaRPr>
                    </a:p>
                  </a:txBody>
                  <a:tcPr marT="91425" marB="91425" marR="91425" marL="91425">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rgbClr val="EDF6F9"/>
                    </a:solidFill>
                  </a:tcPr>
                </a:tc>
                <a:tc>
                  <a:txBody>
                    <a:bodyPr/>
                    <a:lstStyle/>
                    <a:p>
                      <a:pPr indent="0" lvl="0" marL="0" rtl="0" algn="ctr">
                        <a:spcBef>
                          <a:spcPts val="0"/>
                        </a:spcBef>
                        <a:spcAft>
                          <a:spcPts val="0"/>
                        </a:spcAft>
                        <a:buNone/>
                      </a:pPr>
                      <a:r>
                        <a:rPr b="1" lang="en-GB">
                          <a:solidFill>
                            <a:srgbClr val="006D77"/>
                          </a:solidFill>
                          <a:latin typeface="Lora"/>
                          <a:ea typeface="Lora"/>
                          <a:cs typeface="Lora"/>
                          <a:sym typeface="Lora"/>
                        </a:rPr>
                        <a:t>Secondary healing </a:t>
                      </a:r>
                      <a:endParaRPr b="1">
                        <a:solidFill>
                          <a:srgbClr val="006D77"/>
                        </a:solidFill>
                        <a:latin typeface="Lora"/>
                        <a:ea typeface="Lora"/>
                        <a:cs typeface="Lora"/>
                        <a:sym typeface="Lora"/>
                      </a:endParaRPr>
                    </a:p>
                    <a:p>
                      <a:pPr indent="0" lvl="0" marL="0" rtl="0" algn="ctr">
                        <a:spcBef>
                          <a:spcPts val="0"/>
                        </a:spcBef>
                        <a:spcAft>
                          <a:spcPts val="0"/>
                        </a:spcAft>
                        <a:buNone/>
                      </a:pPr>
                      <a:r>
                        <a:rPr b="1" lang="en-GB">
                          <a:solidFill>
                            <a:srgbClr val="006D77"/>
                          </a:solidFill>
                          <a:latin typeface="Lora"/>
                          <a:ea typeface="Lora"/>
                          <a:cs typeface="Lora"/>
                          <a:sym typeface="Lora"/>
                        </a:rPr>
                        <a:t>(2° intention)</a:t>
                      </a:r>
                      <a:endParaRPr b="1">
                        <a:solidFill>
                          <a:srgbClr val="006D77"/>
                        </a:solidFill>
                        <a:latin typeface="Lora"/>
                        <a:ea typeface="Lora"/>
                        <a:cs typeface="Lora"/>
                        <a:sym typeface="Lora"/>
                      </a:endParaRPr>
                    </a:p>
                  </a:txBody>
                  <a:tcPr marT="91425" marB="91425" marR="91425" marL="91425">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rgbClr val="EDF6F9"/>
                    </a:solidFill>
                  </a:tcPr>
                </a:tc>
                <a:tc>
                  <a:txBody>
                    <a:bodyPr/>
                    <a:lstStyle/>
                    <a:p>
                      <a:pPr indent="0" lvl="0" marL="0" rtl="0" algn="ctr">
                        <a:spcBef>
                          <a:spcPts val="0"/>
                        </a:spcBef>
                        <a:spcAft>
                          <a:spcPts val="0"/>
                        </a:spcAft>
                        <a:buNone/>
                      </a:pPr>
                      <a:r>
                        <a:rPr b="1" lang="en-GB">
                          <a:solidFill>
                            <a:srgbClr val="006D77"/>
                          </a:solidFill>
                          <a:latin typeface="Lora"/>
                          <a:ea typeface="Lora"/>
                          <a:cs typeface="Lora"/>
                          <a:sym typeface="Lora"/>
                        </a:rPr>
                        <a:t>Tertiary healing  </a:t>
                      </a:r>
                      <a:endParaRPr b="1">
                        <a:solidFill>
                          <a:srgbClr val="006D77"/>
                        </a:solidFill>
                        <a:latin typeface="Lora"/>
                        <a:ea typeface="Lora"/>
                        <a:cs typeface="Lora"/>
                        <a:sym typeface="Lora"/>
                      </a:endParaRPr>
                    </a:p>
                    <a:p>
                      <a:pPr indent="0" lvl="0" marL="0" rtl="0" algn="ctr">
                        <a:spcBef>
                          <a:spcPts val="0"/>
                        </a:spcBef>
                        <a:spcAft>
                          <a:spcPts val="0"/>
                        </a:spcAft>
                        <a:buClr>
                          <a:schemeClr val="dk1"/>
                        </a:buClr>
                        <a:buSzPts val="1100"/>
                        <a:buFont typeface="Arial"/>
                        <a:buNone/>
                      </a:pPr>
                      <a:r>
                        <a:rPr b="1" lang="en-GB">
                          <a:solidFill>
                            <a:srgbClr val="006D77"/>
                          </a:solidFill>
                          <a:latin typeface="Lora"/>
                          <a:ea typeface="Lora"/>
                          <a:cs typeface="Lora"/>
                          <a:sym typeface="Lora"/>
                        </a:rPr>
                        <a:t>(3° intention)</a:t>
                      </a:r>
                      <a:endParaRPr b="1">
                        <a:solidFill>
                          <a:srgbClr val="006D77"/>
                        </a:solidFill>
                        <a:latin typeface="Lora"/>
                        <a:ea typeface="Lora"/>
                        <a:cs typeface="Lora"/>
                        <a:sym typeface="Lora"/>
                      </a:endParaRPr>
                    </a:p>
                  </a:txBody>
                  <a:tcPr marT="91425" marB="91425" marR="91425" marL="91425">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rgbClr val="EDF6F9"/>
                    </a:solidFill>
                  </a:tcPr>
                </a:tc>
              </a:tr>
              <a:tr h="2392750">
                <a:tc>
                  <a:txBody>
                    <a:bodyPr/>
                    <a:lstStyle/>
                    <a:p>
                      <a:pPr indent="-298450" lvl="0" marL="457200"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Primary closure</a:t>
                      </a:r>
                      <a:r>
                        <a:rPr baseline="30000" lang="en-GB" sz="1100">
                          <a:solidFill>
                            <a:schemeClr val="dk1"/>
                          </a:solidFill>
                          <a:latin typeface="Mada"/>
                          <a:ea typeface="Mada"/>
                          <a:cs typeface="Mada"/>
                          <a:sym typeface="Mada"/>
                        </a:rPr>
                        <a:t> </a:t>
                      </a:r>
                      <a:r>
                        <a:rPr lang="en-GB" sz="1100">
                          <a:solidFill>
                            <a:srgbClr val="6AA84F"/>
                          </a:solidFill>
                          <a:latin typeface="Mada"/>
                          <a:ea typeface="Mada"/>
                          <a:cs typeface="Mada"/>
                          <a:sym typeface="Mada"/>
                        </a:rPr>
                        <a:t>by suturing the edges together. </a:t>
                      </a:r>
                      <a:endParaRPr sz="1100">
                        <a:solidFill>
                          <a:schemeClr val="dk1"/>
                        </a:solidFill>
                        <a:latin typeface="Mada"/>
                        <a:ea typeface="Mada"/>
                        <a:cs typeface="Mada"/>
                        <a:sym typeface="Mada"/>
                      </a:endParaRPr>
                    </a:p>
                    <a:p>
                      <a:pPr indent="-298450" lvl="0" marL="457200"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Within hours of repairing full-thickness surgical incision.</a:t>
                      </a:r>
                      <a:endParaRPr sz="1100">
                        <a:solidFill>
                          <a:schemeClr val="dk1"/>
                        </a:solidFill>
                        <a:latin typeface="Mada"/>
                        <a:ea typeface="Mada"/>
                        <a:cs typeface="Mada"/>
                        <a:sym typeface="Mada"/>
                      </a:endParaRPr>
                    </a:p>
                    <a:p>
                      <a:pPr indent="-298450" lvl="0" marL="457200"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Results in mortality of minimal number of cellular constituents.</a:t>
                      </a:r>
                      <a:endParaRPr sz="1100">
                        <a:solidFill>
                          <a:schemeClr val="dk1"/>
                        </a:solidFill>
                        <a:latin typeface="Mada"/>
                        <a:ea typeface="Mada"/>
                        <a:cs typeface="Mada"/>
                        <a:sym typeface="Mada"/>
                      </a:endParaRPr>
                    </a:p>
                    <a:p>
                      <a:pPr indent="-298450" lvl="0" marL="457200" rtl="0" algn="l">
                        <a:spcBef>
                          <a:spcPts val="0"/>
                        </a:spcBef>
                        <a:spcAft>
                          <a:spcPts val="0"/>
                        </a:spcAft>
                        <a:buClr>
                          <a:schemeClr val="dk1"/>
                        </a:buClr>
                        <a:buSzPts val="1100"/>
                        <a:buFont typeface="Mada"/>
                        <a:buChar char="●"/>
                      </a:pPr>
                      <a:r>
                        <a:rPr lang="en-GB" sz="1100">
                          <a:solidFill>
                            <a:srgbClr val="1C4588"/>
                          </a:solidFill>
                          <a:latin typeface="Mada"/>
                          <a:ea typeface="Mada"/>
                          <a:cs typeface="Mada"/>
                          <a:sym typeface="Mada"/>
                        </a:rPr>
                        <a:t>Considered the most efficient method and results when a clean incised surgical wound is meticulously apposed.</a:t>
                      </a:r>
                      <a:endParaRPr sz="1100">
                        <a:solidFill>
                          <a:srgbClr val="1C4588"/>
                        </a:solidFill>
                        <a:latin typeface="Mada"/>
                        <a:ea typeface="Mada"/>
                        <a:cs typeface="Mada"/>
                        <a:sym typeface="Mada"/>
                      </a:endParaRPr>
                    </a:p>
                    <a:p>
                      <a:pPr indent="0" lvl="0" marL="0" rtl="0" algn="l">
                        <a:spcBef>
                          <a:spcPts val="0"/>
                        </a:spcBef>
                        <a:spcAft>
                          <a:spcPts val="0"/>
                        </a:spcAft>
                        <a:buNone/>
                      </a:pPr>
                      <a:r>
                        <a:t/>
                      </a:r>
                      <a:endParaRPr sz="1100">
                        <a:solidFill>
                          <a:srgbClr val="1C4588"/>
                        </a:solidFill>
                        <a:latin typeface="Mada"/>
                        <a:ea typeface="Mada"/>
                        <a:cs typeface="Mada"/>
                        <a:sym typeface="Mada"/>
                      </a:endParaRPr>
                    </a:p>
                    <a:p>
                      <a:pPr indent="0" lvl="0" marL="0" rtl="0" algn="l">
                        <a:spcBef>
                          <a:spcPts val="0"/>
                        </a:spcBef>
                        <a:spcAft>
                          <a:spcPts val="0"/>
                        </a:spcAft>
                        <a:buNone/>
                      </a:pPr>
                      <a:r>
                        <a:t/>
                      </a:r>
                      <a:endParaRPr sz="1200">
                        <a:solidFill>
                          <a:schemeClr val="dk1"/>
                        </a:solidFill>
                        <a:latin typeface="Mada"/>
                        <a:ea typeface="Mada"/>
                        <a:cs typeface="Mada"/>
                        <a:sym typeface="Mada"/>
                      </a:endParaRPr>
                    </a:p>
                  </a:txBody>
                  <a:tcPr marT="91425" marB="91425" marR="91425" marL="91425">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c>
                  <a:txBody>
                    <a:bodyPr/>
                    <a:lstStyle/>
                    <a:p>
                      <a:pPr indent="-298450" lvl="0" marL="457200"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Wound left open to heal</a:t>
                      </a:r>
                      <a:r>
                        <a:rPr baseline="30000" lang="en-GB" sz="1100">
                          <a:solidFill>
                            <a:schemeClr val="dk1"/>
                          </a:solidFill>
                          <a:latin typeface="Mada"/>
                          <a:ea typeface="Mada"/>
                          <a:cs typeface="Mada"/>
                          <a:sym typeface="Mada"/>
                        </a:rPr>
                        <a:t>1</a:t>
                      </a:r>
                      <a:r>
                        <a:rPr lang="en-GB" sz="1100">
                          <a:solidFill>
                            <a:schemeClr val="dk1"/>
                          </a:solidFill>
                          <a:latin typeface="Mada"/>
                          <a:ea typeface="Mada"/>
                          <a:cs typeface="Mada"/>
                          <a:sym typeface="Mada"/>
                        </a:rPr>
                        <a:t> by processes of </a:t>
                      </a:r>
                      <a:r>
                        <a:rPr b="1" lang="en-GB" sz="1100">
                          <a:solidFill>
                            <a:schemeClr val="dk1"/>
                          </a:solidFill>
                          <a:latin typeface="Mada"/>
                          <a:ea typeface="Mada"/>
                          <a:cs typeface="Mada"/>
                          <a:sym typeface="Mada"/>
                        </a:rPr>
                        <a:t>granulation</a:t>
                      </a:r>
                      <a:r>
                        <a:rPr lang="en-GB" sz="1100">
                          <a:solidFill>
                            <a:schemeClr val="dk1"/>
                          </a:solidFill>
                          <a:latin typeface="Mada"/>
                          <a:ea typeface="Mada"/>
                          <a:cs typeface="Mada"/>
                          <a:sym typeface="Mada"/>
                        </a:rPr>
                        <a:t>, </a:t>
                      </a:r>
                      <a:r>
                        <a:rPr b="1" lang="en-GB" sz="1100">
                          <a:solidFill>
                            <a:schemeClr val="dk1"/>
                          </a:solidFill>
                          <a:latin typeface="Mada"/>
                          <a:ea typeface="Mada"/>
                          <a:cs typeface="Mada"/>
                          <a:sym typeface="Mada"/>
                        </a:rPr>
                        <a:t>contraction</a:t>
                      </a:r>
                      <a:r>
                        <a:rPr b="1" baseline="30000" lang="en-GB" sz="1100">
                          <a:solidFill>
                            <a:schemeClr val="dk1"/>
                          </a:solidFill>
                          <a:latin typeface="Mada"/>
                          <a:ea typeface="Mada"/>
                          <a:cs typeface="Mada"/>
                          <a:sym typeface="Mada"/>
                        </a:rPr>
                        <a:t>2</a:t>
                      </a:r>
                      <a:r>
                        <a:rPr lang="en-GB" sz="1100">
                          <a:solidFill>
                            <a:schemeClr val="dk1"/>
                          </a:solidFill>
                          <a:latin typeface="Mada"/>
                          <a:ea typeface="Mada"/>
                          <a:cs typeface="Mada"/>
                          <a:sym typeface="Mada"/>
                        </a:rPr>
                        <a:t>, and </a:t>
                      </a:r>
                      <a:r>
                        <a:rPr b="1" lang="en-GB" sz="1100">
                          <a:solidFill>
                            <a:schemeClr val="dk1"/>
                          </a:solidFill>
                          <a:latin typeface="Mada"/>
                          <a:ea typeface="Mada"/>
                          <a:cs typeface="Mada"/>
                          <a:sym typeface="Mada"/>
                        </a:rPr>
                        <a:t>epithelialization</a:t>
                      </a:r>
                      <a:r>
                        <a:rPr b="1" baseline="30000" lang="en-GB" sz="1100">
                          <a:solidFill>
                            <a:schemeClr val="dk1"/>
                          </a:solidFill>
                          <a:latin typeface="Mada"/>
                          <a:ea typeface="Mada"/>
                          <a:cs typeface="Mada"/>
                          <a:sym typeface="Mada"/>
                        </a:rPr>
                        <a:t>3</a:t>
                      </a:r>
                      <a:r>
                        <a:rPr lang="en-GB" sz="1100">
                          <a:solidFill>
                            <a:schemeClr val="dk1"/>
                          </a:solidFill>
                          <a:latin typeface="Mada"/>
                          <a:ea typeface="Mada"/>
                          <a:cs typeface="Mada"/>
                          <a:sym typeface="Mada"/>
                        </a:rPr>
                        <a:t>.</a:t>
                      </a:r>
                      <a:endParaRPr sz="1100">
                        <a:solidFill>
                          <a:schemeClr val="dk1"/>
                        </a:solidFill>
                        <a:latin typeface="Mada"/>
                        <a:ea typeface="Mada"/>
                        <a:cs typeface="Mada"/>
                        <a:sym typeface="Mada"/>
                      </a:endParaRPr>
                    </a:p>
                    <a:p>
                      <a:pPr indent="-298450" lvl="0" marL="457200"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Results in more intense inflammatory response.</a:t>
                      </a:r>
                      <a:endParaRPr sz="1100">
                        <a:solidFill>
                          <a:schemeClr val="dk1"/>
                        </a:solidFill>
                        <a:latin typeface="Mada"/>
                        <a:ea typeface="Mada"/>
                        <a:cs typeface="Mada"/>
                        <a:sym typeface="Mada"/>
                      </a:endParaRPr>
                    </a:p>
                    <a:p>
                      <a:pPr indent="-298450" lvl="0" marL="457200"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Larger quantity of granulation tissue with pronounced contraction of wounds.</a:t>
                      </a:r>
                      <a:endParaRPr sz="1100">
                        <a:solidFill>
                          <a:schemeClr val="dk1"/>
                        </a:solidFill>
                        <a:latin typeface="Mada"/>
                        <a:ea typeface="Mada"/>
                        <a:cs typeface="Mada"/>
                        <a:sym typeface="Mada"/>
                      </a:endParaRPr>
                    </a:p>
                    <a:p>
                      <a:pPr indent="-298450" lvl="0" marL="457200" rtl="0" algn="l">
                        <a:spcBef>
                          <a:spcPts val="0"/>
                        </a:spcBef>
                        <a:spcAft>
                          <a:spcPts val="0"/>
                        </a:spcAft>
                        <a:buClr>
                          <a:srgbClr val="6AA84F"/>
                        </a:buClr>
                        <a:buSzPts val="1100"/>
                        <a:buFont typeface="Mada"/>
                        <a:buChar char="●"/>
                      </a:pPr>
                      <a:r>
                        <a:rPr lang="en-GB" sz="1100">
                          <a:solidFill>
                            <a:srgbClr val="6AA84F"/>
                          </a:solidFill>
                          <a:latin typeface="Mada"/>
                          <a:ea typeface="Mada"/>
                          <a:cs typeface="Mada"/>
                          <a:sym typeface="Mada"/>
                        </a:rPr>
                        <a:t>Like chronic wounds </a:t>
                      </a:r>
                      <a:endParaRPr sz="1100">
                        <a:solidFill>
                          <a:srgbClr val="6AA84F"/>
                        </a:solidFill>
                        <a:latin typeface="Mada"/>
                        <a:ea typeface="Mada"/>
                        <a:cs typeface="Mada"/>
                        <a:sym typeface="Mada"/>
                      </a:endParaRPr>
                    </a:p>
                    <a:p>
                      <a:pPr indent="0" lvl="0" marL="0" rtl="0" algn="l">
                        <a:spcBef>
                          <a:spcPts val="0"/>
                        </a:spcBef>
                        <a:spcAft>
                          <a:spcPts val="0"/>
                        </a:spcAft>
                        <a:buNone/>
                      </a:pPr>
                      <a:r>
                        <a:t/>
                      </a:r>
                      <a:endParaRPr sz="1200">
                        <a:solidFill>
                          <a:schemeClr val="dk1"/>
                        </a:solidFill>
                        <a:latin typeface="Mada"/>
                        <a:ea typeface="Mada"/>
                        <a:cs typeface="Mada"/>
                        <a:sym typeface="Mada"/>
                      </a:endParaRPr>
                    </a:p>
                  </a:txBody>
                  <a:tcPr marT="91425" marB="91425" marR="91425" marL="91425">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c>
                  <a:txBody>
                    <a:bodyPr/>
                    <a:lstStyle/>
                    <a:p>
                      <a:pPr indent="-298450" lvl="0" marL="457200"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Delayed primary closure</a:t>
                      </a:r>
                      <a:endParaRPr sz="1100">
                        <a:solidFill>
                          <a:schemeClr val="dk1"/>
                        </a:solidFill>
                        <a:latin typeface="Mada"/>
                        <a:ea typeface="Mada"/>
                        <a:cs typeface="Mada"/>
                        <a:sym typeface="Mada"/>
                      </a:endParaRPr>
                    </a:p>
                    <a:p>
                      <a:pPr indent="-298450" lvl="0" marL="457200"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Desired for contaminated wounds</a:t>
                      </a:r>
                      <a:r>
                        <a:rPr baseline="30000" lang="en-GB" sz="1100">
                          <a:solidFill>
                            <a:schemeClr val="dk1"/>
                          </a:solidFill>
                          <a:latin typeface="Mada"/>
                          <a:ea typeface="Mada"/>
                          <a:cs typeface="Mada"/>
                          <a:sym typeface="Mada"/>
                        </a:rPr>
                        <a:t> </a:t>
                      </a:r>
                      <a:r>
                        <a:rPr lang="en-GB" sz="1100">
                          <a:solidFill>
                            <a:srgbClr val="6AA84F"/>
                          </a:solidFill>
                          <a:latin typeface="Mada"/>
                          <a:ea typeface="Mada"/>
                          <a:cs typeface="Mada"/>
                          <a:sym typeface="Mada"/>
                        </a:rPr>
                        <a:t>(infected wounds)</a:t>
                      </a:r>
                      <a:r>
                        <a:rPr baseline="30000" lang="en-GB" sz="1100">
                          <a:solidFill>
                            <a:srgbClr val="6AA84F"/>
                          </a:solidFill>
                          <a:latin typeface="Mada"/>
                          <a:ea typeface="Mada"/>
                          <a:cs typeface="Mada"/>
                          <a:sym typeface="Mada"/>
                        </a:rPr>
                        <a:t>4</a:t>
                      </a:r>
                      <a:r>
                        <a:rPr lang="en-GB" sz="1100">
                          <a:solidFill>
                            <a:srgbClr val="6AA84F"/>
                          </a:solidFill>
                          <a:latin typeface="Mada"/>
                          <a:ea typeface="Mada"/>
                          <a:cs typeface="Mada"/>
                          <a:sym typeface="Mada"/>
                        </a:rPr>
                        <a:t>.</a:t>
                      </a:r>
                      <a:endParaRPr sz="1100">
                        <a:solidFill>
                          <a:srgbClr val="6AA84F"/>
                        </a:solidFill>
                        <a:latin typeface="Mada"/>
                        <a:ea typeface="Mada"/>
                        <a:cs typeface="Mada"/>
                        <a:sym typeface="Mada"/>
                      </a:endParaRPr>
                    </a:p>
                    <a:p>
                      <a:pPr indent="-298450" lvl="0" marL="457200"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Phagocytosis of contaminated tissues well underway by 4th day.</a:t>
                      </a:r>
                      <a:endParaRPr sz="1100">
                        <a:solidFill>
                          <a:schemeClr val="dk1"/>
                        </a:solidFill>
                        <a:latin typeface="Mada"/>
                        <a:ea typeface="Mada"/>
                        <a:cs typeface="Mada"/>
                        <a:sym typeface="Mada"/>
                      </a:endParaRPr>
                    </a:p>
                    <a:p>
                      <a:pPr indent="-298450" lvl="0" marL="457200"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Foreign materials walled off by macrophages.</a:t>
                      </a:r>
                      <a:endParaRPr sz="1100">
                        <a:solidFill>
                          <a:schemeClr val="dk1"/>
                        </a:solidFill>
                        <a:latin typeface="Mada"/>
                        <a:ea typeface="Mada"/>
                        <a:cs typeface="Mada"/>
                        <a:sym typeface="Mada"/>
                      </a:endParaRPr>
                    </a:p>
                    <a:p>
                      <a:pPr indent="-292100" lvl="0" marL="457200" rtl="0" algn="l">
                        <a:spcBef>
                          <a:spcPts val="0"/>
                        </a:spcBef>
                        <a:spcAft>
                          <a:spcPts val="0"/>
                        </a:spcAft>
                        <a:buClr>
                          <a:schemeClr val="dk1"/>
                        </a:buClr>
                        <a:buSzPts val="1000"/>
                        <a:buFont typeface="Mada"/>
                        <a:buChar char="●"/>
                      </a:pPr>
                      <a:r>
                        <a:rPr lang="en-GB" sz="1000">
                          <a:solidFill>
                            <a:srgbClr val="1C4588"/>
                          </a:solidFill>
                          <a:latin typeface="Mada"/>
                          <a:ea typeface="Mada"/>
                          <a:cs typeface="Mada"/>
                          <a:sym typeface="Mada"/>
                        </a:rPr>
                        <a:t>3° intention healing describes the situation where a wound healing by 2nd intention (neglected traumatic wound/burn) is treated by excising its margins and then apposing them or covering the area with a skin graft.</a:t>
                      </a:r>
                      <a:endParaRPr sz="1000">
                        <a:solidFill>
                          <a:srgbClr val="1C4588"/>
                        </a:solidFill>
                        <a:latin typeface="Mada"/>
                        <a:ea typeface="Mada"/>
                        <a:cs typeface="Mada"/>
                        <a:sym typeface="Mada"/>
                      </a:endParaRPr>
                    </a:p>
                    <a:p>
                      <a:pPr indent="-292100" lvl="0" marL="457200" rtl="0" algn="l">
                        <a:spcBef>
                          <a:spcPts val="0"/>
                        </a:spcBef>
                        <a:spcAft>
                          <a:spcPts val="0"/>
                        </a:spcAft>
                        <a:buClr>
                          <a:schemeClr val="dk1"/>
                        </a:buClr>
                        <a:buSzPts val="1000"/>
                        <a:buFont typeface="Mada"/>
                        <a:buChar char="●"/>
                      </a:pPr>
                      <a:r>
                        <a:rPr lang="en-GB" sz="1000">
                          <a:solidFill>
                            <a:srgbClr val="1C4588"/>
                          </a:solidFill>
                          <a:latin typeface="Mada"/>
                          <a:ea typeface="Mada"/>
                          <a:cs typeface="Mada"/>
                          <a:sym typeface="Mada"/>
                        </a:rPr>
                        <a:t>The final cosmetic result may be better than if the wound had been left to heal by 2° intention.</a:t>
                      </a:r>
                      <a:endParaRPr sz="1000">
                        <a:solidFill>
                          <a:schemeClr val="dk1"/>
                        </a:solidFill>
                        <a:latin typeface="Mada"/>
                        <a:ea typeface="Mada"/>
                        <a:cs typeface="Mada"/>
                        <a:sym typeface="Mada"/>
                      </a:endParaRPr>
                    </a:p>
                  </a:txBody>
                  <a:tcPr marT="91425" marB="91425" marR="91425" marL="91425">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r>
            </a:tbl>
          </a:graphicData>
        </a:graphic>
      </p:graphicFrame>
      <p:grpSp>
        <p:nvGrpSpPr>
          <p:cNvPr id="113" name="Google Shape;113;p15"/>
          <p:cNvGrpSpPr/>
          <p:nvPr/>
        </p:nvGrpSpPr>
        <p:grpSpPr>
          <a:xfrm>
            <a:off x="298856" y="698490"/>
            <a:ext cx="467181" cy="476434"/>
            <a:chOff x="2410712" y="2415450"/>
            <a:chExt cx="312600" cy="312600"/>
          </a:xfrm>
        </p:grpSpPr>
        <p:sp>
          <p:nvSpPr>
            <p:cNvPr id="114" name="Google Shape;114;p15"/>
            <p:cNvSpPr/>
            <p:nvPr/>
          </p:nvSpPr>
          <p:spPr>
            <a:xfrm>
              <a:off x="2410712" y="2415450"/>
              <a:ext cx="312600" cy="312600"/>
            </a:xfrm>
            <a:prstGeom prst="ellipse">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 name="Google Shape;115;p15"/>
            <p:cNvSpPr/>
            <p:nvPr/>
          </p:nvSpPr>
          <p:spPr>
            <a:xfrm>
              <a:off x="2516612" y="2509951"/>
              <a:ext cx="100800" cy="123600"/>
            </a:xfrm>
            <a:prstGeom prst="chevron">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16" name="Google Shape;116;p15"/>
          <p:cNvSpPr txBox="1"/>
          <p:nvPr/>
        </p:nvSpPr>
        <p:spPr>
          <a:xfrm>
            <a:off x="740000" y="698500"/>
            <a:ext cx="3878100" cy="32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800">
                <a:solidFill>
                  <a:srgbClr val="006D77"/>
                </a:solidFill>
                <a:highlight>
                  <a:srgbClr val="EDF9F9"/>
                </a:highlight>
                <a:latin typeface="Lora"/>
                <a:ea typeface="Lora"/>
                <a:cs typeface="Lora"/>
                <a:sym typeface="Lora"/>
              </a:rPr>
              <a:t>Collagen </a:t>
            </a:r>
            <a:endParaRPr b="1" sz="1800">
              <a:solidFill>
                <a:srgbClr val="006D77"/>
              </a:solidFill>
              <a:highlight>
                <a:srgbClr val="EDF9F9"/>
              </a:highlight>
              <a:latin typeface="Lora"/>
              <a:ea typeface="Lora"/>
              <a:cs typeface="Lora"/>
              <a:sym typeface="Lora"/>
            </a:endParaRPr>
          </a:p>
        </p:txBody>
      </p:sp>
      <p:sp>
        <p:nvSpPr>
          <p:cNvPr id="117" name="Google Shape;117;p15"/>
          <p:cNvSpPr txBox="1"/>
          <p:nvPr/>
        </p:nvSpPr>
        <p:spPr>
          <a:xfrm>
            <a:off x="236175" y="1080750"/>
            <a:ext cx="7278900" cy="2530500"/>
          </a:xfrm>
          <a:prstGeom prst="rect">
            <a:avLst/>
          </a:prstGeom>
          <a:noFill/>
          <a:ln>
            <a:noFill/>
          </a:ln>
        </p:spPr>
        <p:txBody>
          <a:bodyPr anchorCtr="0" anchor="t" bIns="91425" lIns="91425" spcFirstLastPara="1" rIns="91425" wrap="square" tIns="91425">
            <a:spAutoFit/>
          </a:bodyPr>
          <a:lstStyle/>
          <a:p>
            <a:pPr indent="-317500" lvl="0" marL="457200" rtl="0" algn="l">
              <a:lnSpc>
                <a:spcPct val="115000"/>
              </a:lnSpc>
              <a:spcBef>
                <a:spcPts val="0"/>
              </a:spcBef>
              <a:spcAft>
                <a:spcPts val="0"/>
              </a:spcAft>
              <a:buClr>
                <a:schemeClr val="dk1"/>
              </a:buClr>
              <a:buSzPts val="1400"/>
              <a:buFont typeface="Mada"/>
              <a:buChar char="●"/>
            </a:pPr>
            <a:r>
              <a:rPr b="1" lang="en-GB">
                <a:solidFill>
                  <a:schemeClr val="dk1"/>
                </a:solidFill>
                <a:latin typeface="Mada"/>
                <a:ea typeface="Mada"/>
                <a:cs typeface="Mada"/>
                <a:sym typeface="Mada"/>
              </a:rPr>
              <a:t>Type I </a:t>
            </a:r>
            <a:r>
              <a:rPr lang="en-GB">
                <a:solidFill>
                  <a:schemeClr val="dk1"/>
                </a:solidFill>
                <a:latin typeface="Mada"/>
                <a:ea typeface="Mada"/>
                <a:cs typeface="Mada"/>
                <a:sym typeface="Mada"/>
              </a:rPr>
              <a:t>≅</a:t>
            </a:r>
            <a:r>
              <a:rPr b="1" lang="en-GB">
                <a:solidFill>
                  <a:schemeClr val="dk1"/>
                </a:solidFill>
                <a:latin typeface="Mada"/>
                <a:ea typeface="Mada"/>
                <a:cs typeface="Mada"/>
                <a:sym typeface="Mada"/>
              </a:rPr>
              <a:t> 90% of all collagen in body</a:t>
            </a:r>
            <a:endParaRPr b="1">
              <a:solidFill>
                <a:schemeClr val="dk1"/>
              </a:solidFill>
              <a:latin typeface="Mada"/>
              <a:ea typeface="Mada"/>
              <a:cs typeface="Mada"/>
              <a:sym typeface="Mada"/>
            </a:endParaRPr>
          </a:p>
          <a:p>
            <a:pPr indent="-304800" lvl="0" marL="457200" rtl="0" algn="l">
              <a:lnSpc>
                <a:spcPct val="115000"/>
              </a:lnSpc>
              <a:spcBef>
                <a:spcPts val="0"/>
              </a:spcBef>
              <a:spcAft>
                <a:spcPts val="0"/>
              </a:spcAft>
              <a:buClr>
                <a:srgbClr val="6AA84F"/>
              </a:buClr>
              <a:buSzPts val="1200"/>
              <a:buFont typeface="Mada"/>
              <a:buChar char="●"/>
            </a:pPr>
            <a:r>
              <a:rPr lang="en-GB" sz="1200">
                <a:solidFill>
                  <a:srgbClr val="6AA84F"/>
                </a:solidFill>
                <a:latin typeface="Mada"/>
                <a:ea typeface="Mada"/>
                <a:cs typeface="Mada"/>
                <a:sym typeface="Mada"/>
              </a:rPr>
              <a:t>Type IV collagen found in basement membrane </a:t>
            </a:r>
            <a:endParaRPr b="1" sz="1200">
              <a:solidFill>
                <a:srgbClr val="6AA84F"/>
              </a:solidFill>
              <a:latin typeface="Mada"/>
              <a:ea typeface="Mada"/>
              <a:cs typeface="Mada"/>
              <a:sym typeface="Mada"/>
            </a:endParaRPr>
          </a:p>
          <a:p>
            <a:pPr indent="-317500" lvl="0" marL="457200" rtl="0" algn="l">
              <a:lnSpc>
                <a:spcPct val="115000"/>
              </a:lnSpc>
              <a:spcBef>
                <a:spcPts val="0"/>
              </a:spcBef>
              <a:spcAft>
                <a:spcPts val="0"/>
              </a:spcAft>
              <a:buClr>
                <a:schemeClr val="dk1"/>
              </a:buClr>
              <a:buSzPts val="1400"/>
              <a:buFont typeface="Mada"/>
              <a:buChar char="●"/>
            </a:pPr>
            <a:r>
              <a:rPr lang="en-GB">
                <a:solidFill>
                  <a:schemeClr val="dk1"/>
                </a:solidFill>
                <a:latin typeface="Mada"/>
                <a:ea typeface="Mada"/>
                <a:cs typeface="Mada"/>
                <a:sym typeface="Mada"/>
              </a:rPr>
              <a:t>Normal skin ratio -  </a:t>
            </a:r>
            <a:r>
              <a:rPr b="1" lang="en-GB">
                <a:solidFill>
                  <a:schemeClr val="dk1"/>
                </a:solidFill>
                <a:latin typeface="Mada"/>
                <a:ea typeface="Mada"/>
                <a:cs typeface="Mada"/>
                <a:sym typeface="Mada"/>
              </a:rPr>
              <a:t>Type I:Type III  =  4:1</a:t>
            </a:r>
            <a:endParaRPr b="1">
              <a:solidFill>
                <a:schemeClr val="dk1"/>
              </a:solidFill>
              <a:latin typeface="Mada"/>
              <a:ea typeface="Mada"/>
              <a:cs typeface="Mada"/>
              <a:sym typeface="Mada"/>
            </a:endParaRPr>
          </a:p>
          <a:p>
            <a:pPr indent="-317500" lvl="0" marL="457200" rtl="0" algn="l">
              <a:lnSpc>
                <a:spcPct val="115000"/>
              </a:lnSpc>
              <a:spcBef>
                <a:spcPts val="0"/>
              </a:spcBef>
              <a:spcAft>
                <a:spcPts val="0"/>
              </a:spcAft>
              <a:buClr>
                <a:schemeClr val="dk1"/>
              </a:buClr>
              <a:buSzPts val="1400"/>
              <a:buFont typeface="Mada"/>
              <a:buChar char="●"/>
            </a:pPr>
            <a:r>
              <a:rPr lang="en-GB">
                <a:solidFill>
                  <a:schemeClr val="dk1"/>
                </a:solidFill>
                <a:latin typeface="Mada"/>
                <a:ea typeface="Mada"/>
                <a:cs typeface="Mada"/>
                <a:sym typeface="Mada"/>
              </a:rPr>
              <a:t>Hypertrophic / immature scar  2:1 ratio </a:t>
            </a:r>
            <a:endParaRPr b="1">
              <a:solidFill>
                <a:schemeClr val="dk1"/>
              </a:solidFill>
              <a:latin typeface="Mada"/>
              <a:ea typeface="Mada"/>
              <a:cs typeface="Mada"/>
              <a:sym typeface="Mada"/>
            </a:endParaRPr>
          </a:p>
          <a:p>
            <a:pPr indent="-317500" lvl="0" marL="457200" rtl="0" algn="l">
              <a:lnSpc>
                <a:spcPct val="115000"/>
              </a:lnSpc>
              <a:spcBef>
                <a:spcPts val="0"/>
              </a:spcBef>
              <a:spcAft>
                <a:spcPts val="0"/>
              </a:spcAft>
              <a:buClr>
                <a:schemeClr val="dk1"/>
              </a:buClr>
              <a:buSzPts val="1400"/>
              <a:buFont typeface="Mada"/>
              <a:buChar char="●"/>
            </a:pPr>
            <a:r>
              <a:rPr b="1" lang="en-GB">
                <a:solidFill>
                  <a:schemeClr val="dk1"/>
                </a:solidFill>
                <a:latin typeface="Mada"/>
                <a:ea typeface="Mada"/>
                <a:cs typeface="Mada"/>
                <a:sym typeface="Mada"/>
              </a:rPr>
              <a:t>Formation inhibited by:</a:t>
            </a:r>
            <a:endParaRPr b="1">
              <a:solidFill>
                <a:schemeClr val="dk1"/>
              </a:solidFill>
              <a:latin typeface="Mada"/>
              <a:ea typeface="Mada"/>
              <a:cs typeface="Mada"/>
              <a:sym typeface="Mada"/>
            </a:endParaRPr>
          </a:p>
          <a:p>
            <a:pPr indent="-317500" lvl="1" marL="914400" rtl="0" algn="l">
              <a:lnSpc>
                <a:spcPct val="115000"/>
              </a:lnSpc>
              <a:spcBef>
                <a:spcPts val="0"/>
              </a:spcBef>
              <a:spcAft>
                <a:spcPts val="0"/>
              </a:spcAft>
              <a:buClr>
                <a:schemeClr val="dk1"/>
              </a:buClr>
              <a:buSzPts val="1400"/>
              <a:buFont typeface="Mada"/>
              <a:buChar char="○"/>
            </a:pPr>
            <a:r>
              <a:rPr lang="en-GB">
                <a:solidFill>
                  <a:schemeClr val="dk1"/>
                </a:solidFill>
                <a:latin typeface="Mada"/>
                <a:ea typeface="Mada"/>
                <a:cs typeface="Mada"/>
                <a:sym typeface="Mada"/>
              </a:rPr>
              <a:t>Colchicine </a:t>
            </a:r>
            <a:r>
              <a:rPr lang="en-GB">
                <a:solidFill>
                  <a:srgbClr val="6AA84F"/>
                </a:solidFill>
                <a:latin typeface="Mada"/>
                <a:ea typeface="Mada"/>
                <a:cs typeface="Mada"/>
                <a:sym typeface="Mada"/>
              </a:rPr>
              <a:t>(a medication used in Gout)</a:t>
            </a:r>
            <a:r>
              <a:rPr lang="en-GB">
                <a:solidFill>
                  <a:schemeClr val="dk1"/>
                </a:solidFill>
                <a:latin typeface="Mada"/>
                <a:ea typeface="Mada"/>
                <a:cs typeface="Mada"/>
                <a:sym typeface="Mada"/>
              </a:rPr>
              <a:t>, penicillamine </a:t>
            </a:r>
            <a:r>
              <a:rPr lang="en-GB" sz="1200">
                <a:solidFill>
                  <a:srgbClr val="6AA84F"/>
                </a:solidFill>
                <a:latin typeface="Mada"/>
                <a:ea typeface="Mada"/>
                <a:cs typeface="Mada"/>
                <a:sym typeface="Mada"/>
              </a:rPr>
              <a:t>(anti tumor)</a:t>
            </a:r>
            <a:r>
              <a:rPr lang="en-GB">
                <a:solidFill>
                  <a:schemeClr val="dk1"/>
                </a:solidFill>
                <a:latin typeface="Mada"/>
                <a:ea typeface="Mada"/>
                <a:cs typeface="Mada"/>
                <a:sym typeface="Mada"/>
              </a:rPr>
              <a:t>, steroid, Vit.C deficiency and Fe deficiency. </a:t>
            </a:r>
            <a:endParaRPr>
              <a:solidFill>
                <a:schemeClr val="dk1"/>
              </a:solidFill>
              <a:latin typeface="Mada"/>
              <a:ea typeface="Mada"/>
              <a:cs typeface="Mada"/>
              <a:sym typeface="Mada"/>
            </a:endParaRPr>
          </a:p>
          <a:p>
            <a:pPr indent="-317500" lvl="0" marL="457200" rtl="0" algn="l">
              <a:spcBef>
                <a:spcPts val="0"/>
              </a:spcBef>
              <a:spcAft>
                <a:spcPts val="0"/>
              </a:spcAft>
              <a:buClr>
                <a:srgbClr val="F1C232"/>
              </a:buClr>
              <a:buSzPts val="1400"/>
              <a:buFont typeface="Mada"/>
              <a:buChar char="★"/>
            </a:pPr>
            <a:r>
              <a:rPr lang="en-GB">
                <a:solidFill>
                  <a:srgbClr val="6AA84F"/>
                </a:solidFill>
                <a:latin typeface="Mada"/>
                <a:ea typeface="Mada"/>
                <a:cs typeface="Mada"/>
                <a:sym typeface="Mada"/>
              </a:rPr>
              <a:t>They activate collagenase which degrades collagen synthesis and inhibits cross linkage hydroxylation of lysine and proline.</a:t>
            </a:r>
            <a:r>
              <a:rPr lang="en-GB" sz="1100">
                <a:solidFill>
                  <a:srgbClr val="6AA84F"/>
                </a:solidFill>
                <a:latin typeface="Mada"/>
                <a:ea typeface="Mada"/>
                <a:cs typeface="Mada"/>
                <a:sym typeface="Mada"/>
              </a:rPr>
              <a:t> </a:t>
            </a:r>
            <a:endParaRPr>
              <a:solidFill>
                <a:schemeClr val="dk1"/>
              </a:solidFill>
              <a:latin typeface="Mada"/>
              <a:ea typeface="Mada"/>
              <a:cs typeface="Mada"/>
              <a:sym typeface="Mada"/>
            </a:endParaRPr>
          </a:p>
          <a:p>
            <a:pPr indent="0" lvl="0" marL="0" rtl="0" algn="l">
              <a:spcBef>
                <a:spcPts val="0"/>
              </a:spcBef>
              <a:spcAft>
                <a:spcPts val="0"/>
              </a:spcAft>
              <a:buNone/>
            </a:pPr>
            <a:r>
              <a:t/>
            </a:r>
            <a:endParaRPr/>
          </a:p>
        </p:txBody>
      </p:sp>
      <p:sp>
        <p:nvSpPr>
          <p:cNvPr id="118" name="Google Shape;118;p15"/>
          <p:cNvSpPr txBox="1"/>
          <p:nvPr/>
        </p:nvSpPr>
        <p:spPr>
          <a:xfrm>
            <a:off x="8558500" y="3677107"/>
            <a:ext cx="1866000" cy="3693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Clr>
                <a:schemeClr val="dk1"/>
              </a:buClr>
              <a:buSzPts val="1100"/>
              <a:buFont typeface="Arial"/>
              <a:buNone/>
            </a:pPr>
            <a:r>
              <a:t/>
            </a:r>
            <a:endParaRPr sz="1200">
              <a:solidFill>
                <a:srgbClr val="6AA84F"/>
              </a:solidFill>
              <a:latin typeface="Mada"/>
              <a:ea typeface="Mada"/>
              <a:cs typeface="Mada"/>
              <a:sym typeface="Mada"/>
            </a:endParaRPr>
          </a:p>
        </p:txBody>
      </p:sp>
      <p:sp>
        <p:nvSpPr>
          <p:cNvPr id="119" name="Google Shape;119;p15"/>
          <p:cNvSpPr/>
          <p:nvPr/>
        </p:nvSpPr>
        <p:spPr>
          <a:xfrm>
            <a:off x="505125" y="7474363"/>
            <a:ext cx="6741000" cy="1586700"/>
          </a:xfrm>
          <a:prstGeom prst="roundRect">
            <a:avLst>
              <a:gd fmla="val 16667" name="adj"/>
            </a:avLst>
          </a:prstGeom>
          <a:noFill/>
          <a:ln cap="flat" cmpd="sng" w="19050">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GB" sz="1100">
                <a:solidFill>
                  <a:srgbClr val="6AA84F"/>
                </a:solidFill>
                <a:latin typeface="Mada"/>
                <a:ea typeface="Mada"/>
                <a:cs typeface="Mada"/>
                <a:sym typeface="Mada"/>
              </a:rPr>
              <a:t>  </a:t>
            </a:r>
            <a:r>
              <a:rPr lang="en-GB" sz="1100">
                <a:solidFill>
                  <a:srgbClr val="6AA84F"/>
                </a:solidFill>
                <a:latin typeface="Mada"/>
                <a:ea typeface="Mada"/>
                <a:cs typeface="Mada"/>
                <a:sym typeface="Mada"/>
              </a:rPr>
              <a:t>Examples of some cases where we use 2nd wound healing intention are:</a:t>
            </a:r>
            <a:endParaRPr sz="1100">
              <a:solidFill>
                <a:srgbClr val="6AA84F"/>
              </a:solidFill>
              <a:latin typeface="Mada"/>
              <a:ea typeface="Mada"/>
              <a:cs typeface="Mada"/>
              <a:sym typeface="Mada"/>
            </a:endParaRPr>
          </a:p>
          <a:p>
            <a:pPr indent="0" lvl="0" marL="0" rtl="0" algn="l">
              <a:lnSpc>
                <a:spcPct val="115000"/>
              </a:lnSpc>
              <a:spcBef>
                <a:spcPts val="0"/>
              </a:spcBef>
              <a:spcAft>
                <a:spcPts val="0"/>
              </a:spcAft>
              <a:buClr>
                <a:schemeClr val="dk1"/>
              </a:buClr>
              <a:buSzPts val="1100"/>
              <a:buFont typeface="Arial"/>
              <a:buNone/>
            </a:pPr>
            <a:r>
              <a:rPr lang="en-GB" sz="1100">
                <a:solidFill>
                  <a:srgbClr val="6AA84F"/>
                </a:solidFill>
                <a:latin typeface="Mada"/>
                <a:ea typeface="Mada"/>
                <a:cs typeface="Mada"/>
                <a:sym typeface="Mada"/>
              </a:rPr>
              <a:t> 1. Perineal abscess 2. Diabetic foot.</a:t>
            </a:r>
            <a:endParaRPr sz="1100">
              <a:solidFill>
                <a:srgbClr val="6AA84F"/>
              </a:solidFill>
              <a:latin typeface="Mada"/>
              <a:ea typeface="Mada"/>
              <a:cs typeface="Mada"/>
              <a:sym typeface="Mada"/>
            </a:endParaRPr>
          </a:p>
          <a:p>
            <a:pPr indent="0" lvl="0" marL="0" rtl="0" algn="l">
              <a:lnSpc>
                <a:spcPct val="115000"/>
              </a:lnSpc>
              <a:spcBef>
                <a:spcPts val="0"/>
              </a:spcBef>
              <a:spcAft>
                <a:spcPts val="0"/>
              </a:spcAft>
              <a:buNone/>
            </a:pPr>
            <a:r>
              <a:rPr lang="en-GB" sz="1100">
                <a:solidFill>
                  <a:srgbClr val="6AA84F"/>
                </a:solidFill>
                <a:latin typeface="Mada"/>
                <a:ea typeface="Mada"/>
                <a:cs typeface="Mada"/>
                <a:sym typeface="Mada"/>
              </a:rPr>
              <a:t> If we treat by  1st  intention it may lead to Cellulitis</a:t>
            </a:r>
            <a:endParaRPr sz="1100">
              <a:solidFill>
                <a:srgbClr val="6AA84F"/>
              </a:solidFill>
              <a:latin typeface="Mada"/>
              <a:ea typeface="Mada"/>
              <a:cs typeface="Mada"/>
              <a:sym typeface="Mada"/>
            </a:endParaRPr>
          </a:p>
          <a:p>
            <a:pPr indent="0" lvl="0" marL="0" rtl="0" algn="l">
              <a:lnSpc>
                <a:spcPct val="115000"/>
              </a:lnSpc>
              <a:spcBef>
                <a:spcPts val="0"/>
              </a:spcBef>
              <a:spcAft>
                <a:spcPts val="0"/>
              </a:spcAft>
              <a:buNone/>
            </a:pPr>
            <a:r>
              <a:t/>
            </a:r>
            <a:endParaRPr sz="1100">
              <a:solidFill>
                <a:srgbClr val="6AA84F"/>
              </a:solidFill>
              <a:latin typeface="Mada"/>
              <a:ea typeface="Mada"/>
              <a:cs typeface="Mada"/>
              <a:sym typeface="Mada"/>
            </a:endParaRPr>
          </a:p>
          <a:p>
            <a:pPr indent="0" lvl="0" marL="0" rtl="0" algn="l">
              <a:lnSpc>
                <a:spcPct val="115000"/>
              </a:lnSpc>
              <a:spcBef>
                <a:spcPts val="0"/>
              </a:spcBef>
              <a:spcAft>
                <a:spcPts val="0"/>
              </a:spcAft>
              <a:buClr>
                <a:schemeClr val="dk1"/>
              </a:buClr>
              <a:buSzPts val="1100"/>
              <a:buFont typeface="Arial"/>
              <a:buNone/>
            </a:pPr>
            <a:r>
              <a:rPr lang="en-GB" sz="1100">
                <a:solidFill>
                  <a:srgbClr val="6AA84F"/>
                </a:solidFill>
                <a:latin typeface="Mada"/>
                <a:ea typeface="Mada"/>
                <a:cs typeface="Mada"/>
                <a:sym typeface="Mada"/>
              </a:rPr>
              <a:t>Do we need to give the patient antibiotics? If the wound is fresh and clean, it is not preferred to give prophylactic Abx</a:t>
            </a:r>
            <a:endParaRPr sz="1100">
              <a:solidFill>
                <a:srgbClr val="6AA84F"/>
              </a:solidFill>
              <a:latin typeface="Mada"/>
              <a:ea typeface="Mada"/>
              <a:cs typeface="Mada"/>
              <a:sym typeface="Mada"/>
            </a:endParaRPr>
          </a:p>
          <a:p>
            <a:pPr indent="0" lvl="0" marL="0" rtl="0" algn="l">
              <a:lnSpc>
                <a:spcPct val="115000"/>
              </a:lnSpc>
              <a:spcBef>
                <a:spcPts val="0"/>
              </a:spcBef>
              <a:spcAft>
                <a:spcPts val="0"/>
              </a:spcAft>
              <a:buClr>
                <a:schemeClr val="dk1"/>
              </a:buClr>
              <a:buSzPts val="1100"/>
              <a:buFont typeface="Arial"/>
              <a:buNone/>
            </a:pPr>
            <a:r>
              <a:rPr lang="en-GB" sz="1100">
                <a:solidFill>
                  <a:srgbClr val="6AA84F"/>
                </a:solidFill>
                <a:latin typeface="Mada"/>
                <a:ea typeface="Mada"/>
                <a:cs typeface="Mada"/>
                <a:sym typeface="Mada"/>
              </a:rPr>
              <a:t>If dirty —&gt; always start with oral antibiotics (IV requires admission)</a:t>
            </a:r>
            <a:endParaRPr sz="1100">
              <a:solidFill>
                <a:srgbClr val="6AA84F"/>
              </a:solidFill>
              <a:latin typeface="Mada"/>
              <a:ea typeface="Mada"/>
              <a:cs typeface="Mada"/>
              <a:sym typeface="Mada"/>
            </a:endParaRPr>
          </a:p>
        </p:txBody>
      </p:sp>
      <p:sp>
        <p:nvSpPr>
          <p:cNvPr id="120" name="Google Shape;120;p15"/>
          <p:cNvSpPr/>
          <p:nvPr/>
        </p:nvSpPr>
        <p:spPr>
          <a:xfrm flipH="1">
            <a:off x="72904" y="7405325"/>
            <a:ext cx="626470" cy="476424"/>
          </a:xfrm>
          <a:custGeom>
            <a:rect b="b" l="l" r="r" t="t"/>
            <a:pathLst>
              <a:path extrusionOk="0" h="12132" w="16498">
                <a:moveTo>
                  <a:pt x="7973" y="1"/>
                </a:moveTo>
                <a:cubicBezTo>
                  <a:pt x="7489" y="1"/>
                  <a:pt x="7030" y="47"/>
                  <a:pt x="6606" y="126"/>
                </a:cubicBezTo>
                <a:cubicBezTo>
                  <a:pt x="3445" y="716"/>
                  <a:pt x="576" y="3394"/>
                  <a:pt x="100" y="6519"/>
                </a:cubicBezTo>
                <a:cubicBezTo>
                  <a:pt x="26" y="7013"/>
                  <a:pt x="1" y="7501"/>
                  <a:pt x="23" y="7969"/>
                </a:cubicBezTo>
                <a:cubicBezTo>
                  <a:pt x="112" y="9903"/>
                  <a:pt x="1424" y="12132"/>
                  <a:pt x="4189" y="12132"/>
                </a:cubicBezTo>
                <a:cubicBezTo>
                  <a:pt x="4828" y="12132"/>
                  <a:pt x="5545" y="12012"/>
                  <a:pt x="6342" y="11743"/>
                </a:cubicBezTo>
                <a:cubicBezTo>
                  <a:pt x="9464" y="10688"/>
                  <a:pt x="14252" y="11303"/>
                  <a:pt x="15724" y="7969"/>
                </a:cubicBezTo>
                <a:cubicBezTo>
                  <a:pt x="16497" y="6214"/>
                  <a:pt x="15097" y="3742"/>
                  <a:pt x="13112" y="1998"/>
                </a:cubicBezTo>
                <a:cubicBezTo>
                  <a:pt x="11406" y="499"/>
                  <a:pt x="9558" y="1"/>
                  <a:pt x="7973" y="1"/>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 name="Google Shape;121;p15"/>
          <p:cNvSpPr txBox="1"/>
          <p:nvPr/>
        </p:nvSpPr>
        <p:spPr>
          <a:xfrm>
            <a:off x="87" y="7497416"/>
            <a:ext cx="699300" cy="377700"/>
          </a:xfrm>
          <a:prstGeom prst="rect">
            <a:avLst/>
          </a:prstGeom>
          <a:noFill/>
          <a:ln>
            <a:noFill/>
          </a:ln>
        </p:spPr>
        <p:txBody>
          <a:bodyPr anchorCtr="0" anchor="ctr" bIns="72000" lIns="91425" spcFirstLastPara="1" rIns="91425" wrap="square" tIns="0">
            <a:noAutofit/>
          </a:bodyPr>
          <a:lstStyle/>
          <a:p>
            <a:pPr indent="0" lvl="0" marL="0" rtl="0" algn="ctr">
              <a:spcBef>
                <a:spcPts val="0"/>
              </a:spcBef>
              <a:spcAft>
                <a:spcPts val="0"/>
              </a:spcAft>
              <a:buNone/>
            </a:pPr>
            <a:r>
              <a:rPr b="1" lang="en-GB">
                <a:solidFill>
                  <a:srgbClr val="E29578"/>
                </a:solidFill>
                <a:latin typeface="Mada"/>
                <a:ea typeface="Mada"/>
                <a:cs typeface="Mada"/>
                <a:sym typeface="Mada"/>
              </a:rPr>
              <a:t>Note </a:t>
            </a:r>
            <a:endParaRPr>
              <a:solidFill>
                <a:srgbClr val="E29578"/>
              </a:solidFill>
              <a:latin typeface="Playfair Display"/>
              <a:ea typeface="Playfair Display"/>
              <a:cs typeface="Playfair Display"/>
              <a:sym typeface="Playfair Display"/>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0" name="Shape 1410"/>
        <p:cNvGrpSpPr/>
        <p:nvPr/>
      </p:nvGrpSpPr>
      <p:grpSpPr>
        <a:xfrm>
          <a:off x="0" y="0"/>
          <a:ext cx="0" cy="0"/>
          <a:chOff x="0" y="0"/>
          <a:chExt cx="0" cy="0"/>
        </a:xfrm>
      </p:grpSpPr>
      <p:sp>
        <p:nvSpPr>
          <p:cNvPr id="1411" name="Google Shape;1411;p42"/>
          <p:cNvSpPr/>
          <p:nvPr/>
        </p:nvSpPr>
        <p:spPr>
          <a:xfrm rot="10800000">
            <a:off x="75" y="-9525"/>
            <a:ext cx="7589400" cy="192300"/>
          </a:xfrm>
          <a:prstGeom prst="round2SameRect">
            <a:avLst>
              <a:gd fmla="val 50000" name="adj1"/>
              <a:gd fmla="val 0" name="adj2"/>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412" name="Google Shape;1412;p42"/>
          <p:cNvCxnSpPr/>
          <p:nvPr/>
        </p:nvCxnSpPr>
        <p:spPr>
          <a:xfrm flipH="1" rot="10800000">
            <a:off x="1344275" y="626225"/>
            <a:ext cx="5113800" cy="32400"/>
          </a:xfrm>
          <a:prstGeom prst="straightConnector1">
            <a:avLst/>
          </a:prstGeom>
          <a:noFill/>
          <a:ln cap="flat" cmpd="sng" w="19050">
            <a:solidFill>
              <a:srgbClr val="83C5BE"/>
            </a:solidFill>
            <a:prstDash val="solid"/>
            <a:round/>
            <a:headEnd len="med" w="med" type="oval"/>
            <a:tailEnd len="med" w="med" type="oval"/>
          </a:ln>
        </p:spPr>
      </p:cxnSp>
      <p:sp>
        <p:nvSpPr>
          <p:cNvPr id="1413" name="Google Shape;1413;p42"/>
          <p:cNvSpPr txBox="1"/>
          <p:nvPr/>
        </p:nvSpPr>
        <p:spPr>
          <a:xfrm>
            <a:off x="1226975" y="269825"/>
            <a:ext cx="5348400" cy="435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2100">
                <a:solidFill>
                  <a:srgbClr val="006D77"/>
                </a:solidFill>
                <a:latin typeface="Lora"/>
                <a:ea typeface="Lora"/>
                <a:cs typeface="Lora"/>
                <a:sym typeface="Lora"/>
              </a:rPr>
              <a:t>Questions /cases from the doctors</a:t>
            </a:r>
            <a:endParaRPr b="1" sz="2100">
              <a:solidFill>
                <a:srgbClr val="006D77"/>
              </a:solidFill>
              <a:latin typeface="Lora"/>
              <a:ea typeface="Lora"/>
              <a:cs typeface="Lora"/>
              <a:sym typeface="Lora"/>
            </a:endParaRPr>
          </a:p>
        </p:txBody>
      </p:sp>
      <p:sp>
        <p:nvSpPr>
          <p:cNvPr id="1414" name="Google Shape;1414;p42"/>
          <p:cNvSpPr/>
          <p:nvPr/>
        </p:nvSpPr>
        <p:spPr>
          <a:xfrm>
            <a:off x="672226" y="4233050"/>
            <a:ext cx="6507900" cy="1919100"/>
          </a:xfrm>
          <a:prstGeom prst="roundRect">
            <a:avLst>
              <a:gd fmla="val 16667" name="adj"/>
            </a:avLst>
          </a:prstGeom>
          <a:noFill/>
          <a:ln cap="flat" cmpd="sng" w="19050">
            <a:solidFill>
              <a:srgbClr val="49A59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5" name="Google Shape;1415;p42"/>
          <p:cNvSpPr txBox="1"/>
          <p:nvPr/>
        </p:nvSpPr>
        <p:spPr>
          <a:xfrm>
            <a:off x="775713" y="4423175"/>
            <a:ext cx="6019800" cy="1501800"/>
          </a:xfrm>
          <a:prstGeom prst="rect">
            <a:avLst/>
          </a:prstGeom>
          <a:noFill/>
          <a:ln>
            <a:noFill/>
          </a:ln>
        </p:spPr>
        <p:txBody>
          <a:bodyPr anchorCtr="0" anchor="t" bIns="0" lIns="91425" spcFirstLastPara="1" rIns="91425" wrap="square" tIns="162000">
            <a:noAutofit/>
          </a:bodyPr>
          <a:lstStyle/>
          <a:p>
            <a:pPr indent="0" lvl="0" marL="0" rtl="0" algn="l">
              <a:lnSpc>
                <a:spcPct val="115000"/>
              </a:lnSpc>
              <a:spcBef>
                <a:spcPts val="0"/>
              </a:spcBef>
              <a:spcAft>
                <a:spcPts val="0"/>
              </a:spcAft>
              <a:buNone/>
            </a:pPr>
            <a:r>
              <a:rPr lang="en-GB" sz="1200">
                <a:solidFill>
                  <a:schemeClr val="dk1"/>
                </a:solidFill>
                <a:latin typeface="Mada"/>
                <a:ea typeface="Mada"/>
                <a:cs typeface="Mada"/>
                <a:sym typeface="Mada"/>
              </a:rPr>
              <a:t> What is the degree of the burn? </a:t>
            </a:r>
            <a:endParaRPr sz="1200">
              <a:solidFill>
                <a:schemeClr val="dk1"/>
              </a:solidFill>
              <a:latin typeface="Mada"/>
              <a:ea typeface="Mada"/>
              <a:cs typeface="Mada"/>
              <a:sym typeface="Mada"/>
            </a:endParaRPr>
          </a:p>
          <a:p>
            <a:pPr indent="0" lvl="0" marL="0" rtl="0" algn="l">
              <a:lnSpc>
                <a:spcPct val="115000"/>
              </a:lnSpc>
              <a:spcBef>
                <a:spcPts val="0"/>
              </a:spcBef>
              <a:spcAft>
                <a:spcPts val="0"/>
              </a:spcAft>
              <a:buNone/>
            </a:pPr>
            <a:r>
              <a:rPr lang="en-GB" sz="1200">
                <a:solidFill>
                  <a:srgbClr val="999999"/>
                </a:solidFill>
                <a:latin typeface="Mada"/>
                <a:ea typeface="Mada"/>
                <a:cs typeface="Mada"/>
                <a:sym typeface="Mada"/>
              </a:rPr>
              <a:t>First degree</a:t>
            </a:r>
            <a:endParaRPr sz="1200">
              <a:solidFill>
                <a:srgbClr val="999999"/>
              </a:solidFill>
              <a:latin typeface="Mada"/>
              <a:ea typeface="Mada"/>
              <a:cs typeface="Mada"/>
              <a:sym typeface="Mada"/>
            </a:endParaRPr>
          </a:p>
          <a:p>
            <a:pPr indent="0" lvl="0" marL="0" rtl="0" algn="l">
              <a:lnSpc>
                <a:spcPct val="115000"/>
              </a:lnSpc>
              <a:spcBef>
                <a:spcPts val="0"/>
              </a:spcBef>
              <a:spcAft>
                <a:spcPts val="0"/>
              </a:spcAft>
              <a:buNone/>
            </a:pPr>
            <a:r>
              <a:rPr lang="en-GB" sz="1200">
                <a:solidFill>
                  <a:schemeClr val="dk1"/>
                </a:solidFill>
                <a:latin typeface="Mada"/>
                <a:ea typeface="Mada"/>
                <a:cs typeface="Mada"/>
                <a:sym typeface="Mada"/>
              </a:rPr>
              <a:t>What is diagnostic feature? </a:t>
            </a:r>
            <a:endParaRPr sz="1200">
              <a:solidFill>
                <a:schemeClr val="dk1"/>
              </a:solidFill>
              <a:latin typeface="Mada"/>
              <a:ea typeface="Mada"/>
              <a:cs typeface="Mada"/>
              <a:sym typeface="Mada"/>
            </a:endParaRPr>
          </a:p>
          <a:p>
            <a:pPr indent="0" lvl="0" marL="0" rtl="0" algn="l">
              <a:lnSpc>
                <a:spcPct val="115000"/>
              </a:lnSpc>
              <a:spcBef>
                <a:spcPts val="0"/>
              </a:spcBef>
              <a:spcAft>
                <a:spcPts val="0"/>
              </a:spcAft>
              <a:buNone/>
            </a:pPr>
            <a:r>
              <a:rPr lang="en-GB" sz="1200">
                <a:solidFill>
                  <a:srgbClr val="999999"/>
                </a:solidFill>
                <a:latin typeface="Mada"/>
                <a:ea typeface="Mada"/>
                <a:cs typeface="Mada"/>
                <a:sym typeface="Mada"/>
              </a:rPr>
              <a:t>Erythema </a:t>
            </a:r>
            <a:endParaRPr sz="1200">
              <a:solidFill>
                <a:srgbClr val="999999"/>
              </a:solidFill>
              <a:latin typeface="Mada"/>
              <a:ea typeface="Mada"/>
              <a:cs typeface="Mada"/>
              <a:sym typeface="Mada"/>
            </a:endParaRPr>
          </a:p>
          <a:p>
            <a:pPr indent="0" lvl="0" marL="0" rtl="0" algn="l">
              <a:lnSpc>
                <a:spcPct val="115000"/>
              </a:lnSpc>
              <a:spcBef>
                <a:spcPts val="0"/>
              </a:spcBef>
              <a:spcAft>
                <a:spcPts val="0"/>
              </a:spcAft>
              <a:buNone/>
            </a:pPr>
            <a:r>
              <a:rPr lang="en-GB" sz="1200">
                <a:solidFill>
                  <a:schemeClr val="dk1"/>
                </a:solidFill>
                <a:latin typeface="Mada"/>
                <a:ea typeface="Mada"/>
                <a:cs typeface="Mada"/>
                <a:sym typeface="Mada"/>
              </a:rPr>
              <a:t>Only requires analgesia because it only affects the epidermis </a:t>
            </a:r>
            <a:endParaRPr sz="1200">
              <a:solidFill>
                <a:schemeClr val="dk1"/>
              </a:solidFill>
              <a:latin typeface="Mada"/>
              <a:ea typeface="Mada"/>
              <a:cs typeface="Mada"/>
              <a:sym typeface="Mada"/>
            </a:endParaRPr>
          </a:p>
          <a:p>
            <a:pPr indent="0" lvl="0" marL="0" rtl="0" algn="l">
              <a:lnSpc>
                <a:spcPct val="115000"/>
              </a:lnSpc>
              <a:spcBef>
                <a:spcPts val="0"/>
              </a:spcBef>
              <a:spcAft>
                <a:spcPts val="0"/>
              </a:spcAft>
              <a:buNone/>
            </a:pPr>
            <a:r>
              <a:t/>
            </a:r>
            <a:endParaRPr sz="1200">
              <a:solidFill>
                <a:schemeClr val="dk1"/>
              </a:solidFill>
              <a:latin typeface="Mada"/>
              <a:ea typeface="Mada"/>
              <a:cs typeface="Mada"/>
              <a:sym typeface="Mada"/>
            </a:endParaRPr>
          </a:p>
        </p:txBody>
      </p:sp>
      <p:sp>
        <p:nvSpPr>
          <p:cNvPr id="1416" name="Google Shape;1416;p42"/>
          <p:cNvSpPr txBox="1"/>
          <p:nvPr/>
        </p:nvSpPr>
        <p:spPr>
          <a:xfrm>
            <a:off x="87" y="4032050"/>
            <a:ext cx="1162200" cy="1919100"/>
          </a:xfrm>
          <a:prstGeom prst="rect">
            <a:avLst/>
          </a:prstGeom>
          <a:noFill/>
          <a:ln>
            <a:noFill/>
          </a:ln>
        </p:spPr>
        <p:txBody>
          <a:bodyPr anchorCtr="0" anchor="b" bIns="91425" lIns="91425" spcFirstLastPara="1" rIns="91425" wrap="square" tIns="91425">
            <a:noAutofit/>
          </a:bodyPr>
          <a:lstStyle/>
          <a:p>
            <a:pPr indent="0" lvl="0" marL="0" rtl="0" algn="ctr">
              <a:lnSpc>
                <a:spcPct val="115000"/>
              </a:lnSpc>
              <a:spcBef>
                <a:spcPts val="0"/>
              </a:spcBef>
              <a:spcAft>
                <a:spcPts val="1600"/>
              </a:spcAft>
              <a:buNone/>
            </a:pPr>
            <a:r>
              <a:rPr lang="en-GB" sz="7200">
                <a:solidFill>
                  <a:srgbClr val="49A59F"/>
                </a:solidFill>
                <a:latin typeface="Fredoka One"/>
                <a:ea typeface="Fredoka One"/>
                <a:cs typeface="Fredoka One"/>
                <a:sym typeface="Fredoka One"/>
              </a:rPr>
              <a:t>2</a:t>
            </a:r>
            <a:endParaRPr sz="7200">
              <a:solidFill>
                <a:srgbClr val="49A59F"/>
              </a:solidFill>
              <a:latin typeface="Fredoka One"/>
              <a:ea typeface="Fredoka One"/>
              <a:cs typeface="Fredoka One"/>
              <a:sym typeface="Fredoka One"/>
            </a:endParaRPr>
          </a:p>
        </p:txBody>
      </p:sp>
      <p:pic>
        <p:nvPicPr>
          <p:cNvPr descr="image9.jpg" id="1417" name="Google Shape;1417;p42"/>
          <p:cNvPicPr preferRelativeResize="0"/>
          <p:nvPr/>
        </p:nvPicPr>
        <p:blipFill rotWithShape="1">
          <a:blip r:embed="rId3">
            <a:alphaModFix/>
          </a:blip>
          <a:srcRect b="0" l="0" r="0" t="0"/>
          <a:stretch/>
        </p:blipFill>
        <p:spPr>
          <a:xfrm>
            <a:off x="4815987" y="4657746"/>
            <a:ext cx="780450" cy="837900"/>
          </a:xfrm>
          <a:prstGeom prst="rect">
            <a:avLst/>
          </a:prstGeom>
          <a:noFill/>
          <a:ln cap="flat" cmpd="sng" w="9525">
            <a:solidFill>
              <a:srgbClr val="49A59F"/>
            </a:solidFill>
            <a:prstDash val="dash"/>
            <a:round/>
            <a:headEnd len="sm" w="sm" type="none"/>
            <a:tailEnd len="sm" w="sm" type="none"/>
          </a:ln>
        </p:spPr>
      </p:pic>
      <p:pic>
        <p:nvPicPr>
          <p:cNvPr descr="image10.jpg" id="1418" name="Google Shape;1418;p42"/>
          <p:cNvPicPr preferRelativeResize="0"/>
          <p:nvPr/>
        </p:nvPicPr>
        <p:blipFill rotWithShape="1">
          <a:blip r:embed="rId4">
            <a:alphaModFix/>
          </a:blip>
          <a:srcRect b="0" l="0" r="0" t="0"/>
          <a:stretch/>
        </p:blipFill>
        <p:spPr>
          <a:xfrm>
            <a:off x="5730785" y="4727488"/>
            <a:ext cx="898825" cy="698425"/>
          </a:xfrm>
          <a:prstGeom prst="rect">
            <a:avLst/>
          </a:prstGeom>
          <a:noFill/>
          <a:ln cap="flat" cmpd="sng" w="9525">
            <a:solidFill>
              <a:srgbClr val="49A59F"/>
            </a:solidFill>
            <a:prstDash val="dash"/>
            <a:round/>
            <a:headEnd len="sm" w="sm" type="none"/>
            <a:tailEnd len="sm" w="sm" type="none"/>
          </a:ln>
        </p:spPr>
      </p:pic>
      <p:sp>
        <p:nvSpPr>
          <p:cNvPr id="1419" name="Google Shape;1419;p42"/>
          <p:cNvSpPr/>
          <p:nvPr/>
        </p:nvSpPr>
        <p:spPr>
          <a:xfrm>
            <a:off x="634001" y="6303700"/>
            <a:ext cx="6507900" cy="2127300"/>
          </a:xfrm>
          <a:prstGeom prst="roundRect">
            <a:avLst>
              <a:gd fmla="val 16667" name="adj"/>
            </a:avLst>
          </a:prstGeom>
          <a:noFill/>
          <a:ln cap="flat" cmpd="sng" w="19050">
            <a:solidFill>
              <a:srgbClr val="ABE5D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0" name="Google Shape;1420;p42"/>
          <p:cNvSpPr txBox="1"/>
          <p:nvPr/>
        </p:nvSpPr>
        <p:spPr>
          <a:xfrm>
            <a:off x="745463" y="6453875"/>
            <a:ext cx="5113800" cy="1767600"/>
          </a:xfrm>
          <a:prstGeom prst="rect">
            <a:avLst/>
          </a:prstGeom>
          <a:noFill/>
          <a:ln>
            <a:noFill/>
          </a:ln>
        </p:spPr>
        <p:txBody>
          <a:bodyPr anchorCtr="0" anchor="t" bIns="0" lIns="91425" spcFirstLastPara="1" rIns="91425" wrap="square" tIns="162000">
            <a:noAutofit/>
          </a:bodyPr>
          <a:lstStyle/>
          <a:p>
            <a:pPr indent="0" lvl="0" marL="0" rtl="0" algn="l">
              <a:spcBef>
                <a:spcPts val="0"/>
              </a:spcBef>
              <a:spcAft>
                <a:spcPts val="0"/>
              </a:spcAft>
              <a:buNone/>
            </a:pPr>
            <a:r>
              <a:rPr lang="en-GB" sz="1200">
                <a:latin typeface="Mada"/>
                <a:ea typeface="Mada"/>
                <a:cs typeface="Mada"/>
                <a:sym typeface="Mada"/>
              </a:rPr>
              <a:t>What is the degree of the burn?</a:t>
            </a:r>
            <a:endParaRPr sz="1200">
              <a:latin typeface="Mada"/>
              <a:ea typeface="Mada"/>
              <a:cs typeface="Mada"/>
              <a:sym typeface="Mada"/>
            </a:endParaRPr>
          </a:p>
          <a:p>
            <a:pPr indent="0" lvl="0" marL="0" rtl="0" algn="l">
              <a:spcBef>
                <a:spcPts val="0"/>
              </a:spcBef>
              <a:spcAft>
                <a:spcPts val="0"/>
              </a:spcAft>
              <a:buNone/>
            </a:pPr>
            <a:r>
              <a:rPr lang="en-GB" sz="1200">
                <a:solidFill>
                  <a:srgbClr val="999999"/>
                </a:solidFill>
                <a:latin typeface="Mada"/>
                <a:ea typeface="Mada"/>
                <a:cs typeface="Mada"/>
                <a:sym typeface="Mada"/>
              </a:rPr>
              <a:t>Second degree</a:t>
            </a:r>
            <a:endParaRPr sz="1200">
              <a:solidFill>
                <a:srgbClr val="999999"/>
              </a:solidFill>
              <a:latin typeface="Mada"/>
              <a:ea typeface="Mada"/>
              <a:cs typeface="Mada"/>
              <a:sym typeface="Mada"/>
            </a:endParaRPr>
          </a:p>
          <a:p>
            <a:pPr indent="0" lvl="0" marL="0" rtl="0" algn="l">
              <a:spcBef>
                <a:spcPts val="0"/>
              </a:spcBef>
              <a:spcAft>
                <a:spcPts val="0"/>
              </a:spcAft>
              <a:buNone/>
            </a:pPr>
            <a:r>
              <a:rPr lang="en-GB" sz="1200">
                <a:latin typeface="Mada"/>
                <a:ea typeface="Mada"/>
                <a:cs typeface="Mada"/>
                <a:sym typeface="Mada"/>
              </a:rPr>
              <a:t>Why?</a:t>
            </a:r>
            <a:endParaRPr sz="1200">
              <a:latin typeface="Mada"/>
              <a:ea typeface="Mada"/>
              <a:cs typeface="Mada"/>
              <a:sym typeface="Mada"/>
            </a:endParaRPr>
          </a:p>
          <a:p>
            <a:pPr indent="0" lvl="0" marL="0" rtl="0" algn="l">
              <a:spcBef>
                <a:spcPts val="0"/>
              </a:spcBef>
              <a:spcAft>
                <a:spcPts val="0"/>
              </a:spcAft>
              <a:buNone/>
            </a:pPr>
            <a:r>
              <a:rPr lang="en-GB" sz="1200">
                <a:solidFill>
                  <a:srgbClr val="999999"/>
                </a:solidFill>
                <a:latin typeface="Mada"/>
                <a:ea typeface="Mada"/>
                <a:cs typeface="Mada"/>
                <a:sym typeface="Mada"/>
              </a:rPr>
              <a:t>Presence of blisters, there is loss of fluid underneath the skin and the burn extends to the dermis </a:t>
            </a:r>
            <a:endParaRPr sz="1200">
              <a:solidFill>
                <a:srgbClr val="999999"/>
              </a:solidFill>
              <a:latin typeface="Mada"/>
              <a:ea typeface="Mada"/>
              <a:cs typeface="Mada"/>
              <a:sym typeface="Mada"/>
            </a:endParaRPr>
          </a:p>
          <a:p>
            <a:pPr indent="0" lvl="0" marL="0" rtl="0" algn="l">
              <a:spcBef>
                <a:spcPts val="0"/>
              </a:spcBef>
              <a:spcAft>
                <a:spcPts val="0"/>
              </a:spcAft>
              <a:buNone/>
            </a:pPr>
            <a:r>
              <a:rPr lang="en-GB" sz="1200">
                <a:latin typeface="Mada"/>
                <a:ea typeface="Mada"/>
                <a:cs typeface="Mada"/>
                <a:sym typeface="Mada"/>
              </a:rPr>
              <a:t>Second degree burns are divided into </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en-GB" sz="1200">
                <a:latin typeface="Mada"/>
                <a:ea typeface="Mada"/>
                <a:cs typeface="Mada"/>
                <a:sym typeface="Mada"/>
              </a:rPr>
              <a:t>Superficial partial thickness (upper layer of the dermis)</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en-GB" sz="1200">
                <a:latin typeface="Mada"/>
                <a:ea typeface="Mada"/>
                <a:cs typeface="Mada"/>
                <a:sym typeface="Mada"/>
              </a:rPr>
              <a:t>Deep partial thickness (middle layer of the dermis) facial burns heal on their on because the face has a big blood supply </a:t>
            </a:r>
            <a:endParaRPr sz="1200">
              <a:latin typeface="Mada"/>
              <a:ea typeface="Mada"/>
              <a:cs typeface="Mada"/>
              <a:sym typeface="Mada"/>
            </a:endParaRPr>
          </a:p>
          <a:p>
            <a:pPr indent="0" lvl="0" marL="0" rtl="0" algn="l">
              <a:spcBef>
                <a:spcPts val="0"/>
              </a:spcBef>
              <a:spcAft>
                <a:spcPts val="0"/>
              </a:spcAft>
              <a:buNone/>
            </a:pPr>
            <a:r>
              <a:t/>
            </a:r>
            <a:endParaRPr sz="1200">
              <a:latin typeface="Mada"/>
              <a:ea typeface="Mada"/>
              <a:cs typeface="Mada"/>
              <a:sym typeface="Mada"/>
            </a:endParaRPr>
          </a:p>
          <a:p>
            <a:pPr indent="0" lvl="0" marL="0" rtl="0" algn="l">
              <a:spcBef>
                <a:spcPts val="0"/>
              </a:spcBef>
              <a:spcAft>
                <a:spcPts val="0"/>
              </a:spcAft>
              <a:buNone/>
            </a:pPr>
            <a:r>
              <a:t/>
            </a:r>
            <a:endParaRPr sz="1200">
              <a:latin typeface="Mada"/>
              <a:ea typeface="Mada"/>
              <a:cs typeface="Mada"/>
              <a:sym typeface="Mada"/>
            </a:endParaRPr>
          </a:p>
        </p:txBody>
      </p:sp>
      <p:sp>
        <p:nvSpPr>
          <p:cNvPr id="1421" name="Google Shape;1421;p42"/>
          <p:cNvSpPr txBox="1"/>
          <p:nvPr/>
        </p:nvSpPr>
        <p:spPr>
          <a:xfrm>
            <a:off x="-73500" y="6303688"/>
            <a:ext cx="1197000" cy="1919100"/>
          </a:xfrm>
          <a:prstGeom prst="rect">
            <a:avLst/>
          </a:prstGeom>
          <a:noFill/>
          <a:ln>
            <a:noFill/>
          </a:ln>
        </p:spPr>
        <p:txBody>
          <a:bodyPr anchorCtr="0" anchor="b" bIns="91425" lIns="91425" spcFirstLastPara="1" rIns="91425" wrap="square" tIns="91425">
            <a:noAutofit/>
          </a:bodyPr>
          <a:lstStyle/>
          <a:p>
            <a:pPr indent="0" lvl="0" marL="0" rtl="0" algn="ctr">
              <a:lnSpc>
                <a:spcPct val="115000"/>
              </a:lnSpc>
              <a:spcBef>
                <a:spcPts val="0"/>
              </a:spcBef>
              <a:spcAft>
                <a:spcPts val="1600"/>
              </a:spcAft>
              <a:buNone/>
            </a:pPr>
            <a:r>
              <a:rPr lang="en-GB" sz="7200">
                <a:solidFill>
                  <a:srgbClr val="ABE5D9"/>
                </a:solidFill>
                <a:latin typeface="Fredoka One"/>
                <a:ea typeface="Fredoka One"/>
                <a:cs typeface="Fredoka One"/>
                <a:sym typeface="Fredoka One"/>
              </a:rPr>
              <a:t>3</a:t>
            </a:r>
            <a:endParaRPr sz="7200">
              <a:solidFill>
                <a:srgbClr val="ABE5D9"/>
              </a:solidFill>
              <a:latin typeface="Fredoka One"/>
              <a:ea typeface="Fredoka One"/>
              <a:cs typeface="Fredoka One"/>
              <a:sym typeface="Fredoka One"/>
            </a:endParaRPr>
          </a:p>
        </p:txBody>
      </p:sp>
      <p:pic>
        <p:nvPicPr>
          <p:cNvPr descr="image15.png" id="1422" name="Google Shape;1422;p42"/>
          <p:cNvPicPr preferRelativeResize="0"/>
          <p:nvPr/>
        </p:nvPicPr>
        <p:blipFill rotWithShape="1">
          <a:blip r:embed="rId5">
            <a:alphaModFix/>
          </a:blip>
          <a:srcRect b="0" l="0" r="0" t="0"/>
          <a:stretch/>
        </p:blipFill>
        <p:spPr>
          <a:xfrm>
            <a:off x="5635741" y="6771185"/>
            <a:ext cx="1014725" cy="984092"/>
          </a:xfrm>
          <a:prstGeom prst="rect">
            <a:avLst/>
          </a:prstGeom>
          <a:noFill/>
          <a:ln cap="flat" cmpd="sng" w="9525">
            <a:solidFill>
              <a:srgbClr val="ABE5D9"/>
            </a:solidFill>
            <a:prstDash val="dash"/>
            <a:round/>
            <a:headEnd len="sm" w="sm" type="none"/>
            <a:tailEnd len="sm" w="sm" type="none"/>
          </a:ln>
        </p:spPr>
      </p:pic>
      <p:sp>
        <p:nvSpPr>
          <p:cNvPr id="1423" name="Google Shape;1423;p42"/>
          <p:cNvSpPr/>
          <p:nvPr/>
        </p:nvSpPr>
        <p:spPr>
          <a:xfrm>
            <a:off x="663350" y="8632475"/>
            <a:ext cx="6478500" cy="1919100"/>
          </a:xfrm>
          <a:prstGeom prst="roundRect">
            <a:avLst>
              <a:gd fmla="val 16667" name="adj"/>
            </a:avLst>
          </a:prstGeom>
          <a:noFill/>
          <a:ln cap="flat" cmpd="sng" w="19050">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4" name="Google Shape;1424;p42"/>
          <p:cNvSpPr txBox="1"/>
          <p:nvPr/>
        </p:nvSpPr>
        <p:spPr>
          <a:xfrm>
            <a:off x="861038" y="8635500"/>
            <a:ext cx="5933100" cy="907500"/>
          </a:xfrm>
          <a:prstGeom prst="rect">
            <a:avLst/>
          </a:prstGeom>
          <a:noFill/>
          <a:ln>
            <a:noFill/>
          </a:ln>
        </p:spPr>
        <p:txBody>
          <a:bodyPr anchorCtr="0" anchor="t" bIns="0" lIns="91425" spcFirstLastPara="1" rIns="91425" wrap="square" tIns="162000">
            <a:noAutofit/>
          </a:bodyPr>
          <a:lstStyle/>
          <a:p>
            <a:pPr indent="0" lvl="0" marL="0" rtl="0" algn="l">
              <a:spcBef>
                <a:spcPts val="0"/>
              </a:spcBef>
              <a:spcAft>
                <a:spcPts val="0"/>
              </a:spcAft>
              <a:buNone/>
            </a:pPr>
            <a:r>
              <a:rPr lang="en-GB" sz="1200">
                <a:solidFill>
                  <a:schemeClr val="dk1"/>
                </a:solidFill>
                <a:latin typeface="Mada"/>
                <a:ea typeface="Mada"/>
                <a:cs typeface="Mada"/>
                <a:sym typeface="Mada"/>
              </a:rPr>
              <a:t>What is the degree?</a:t>
            </a:r>
            <a:endParaRPr sz="1200">
              <a:solidFill>
                <a:schemeClr val="dk1"/>
              </a:solidFill>
              <a:latin typeface="Mada"/>
              <a:ea typeface="Mada"/>
              <a:cs typeface="Mada"/>
              <a:sym typeface="Mada"/>
            </a:endParaRPr>
          </a:p>
          <a:p>
            <a:pPr indent="0" lvl="0" marL="0" rtl="0" algn="l">
              <a:spcBef>
                <a:spcPts val="0"/>
              </a:spcBef>
              <a:spcAft>
                <a:spcPts val="0"/>
              </a:spcAft>
              <a:buNone/>
            </a:pPr>
            <a:r>
              <a:rPr lang="en-GB" sz="1200">
                <a:solidFill>
                  <a:srgbClr val="999999"/>
                </a:solidFill>
                <a:latin typeface="Mada"/>
                <a:ea typeface="Mada"/>
                <a:cs typeface="Mada"/>
                <a:sym typeface="Mada"/>
              </a:rPr>
              <a:t>Third degree burns involve the whole dermis </a:t>
            </a:r>
            <a:endParaRPr sz="1200">
              <a:solidFill>
                <a:srgbClr val="999999"/>
              </a:solidFill>
              <a:latin typeface="Mada"/>
              <a:ea typeface="Mada"/>
              <a:cs typeface="Mada"/>
              <a:sym typeface="Mada"/>
            </a:endParaRPr>
          </a:p>
          <a:p>
            <a:pPr indent="0" lvl="0" marL="0" rtl="0" algn="l">
              <a:spcBef>
                <a:spcPts val="0"/>
              </a:spcBef>
              <a:spcAft>
                <a:spcPts val="0"/>
              </a:spcAft>
              <a:buNone/>
            </a:pPr>
            <a:r>
              <a:rPr lang="en-GB" sz="1200">
                <a:solidFill>
                  <a:schemeClr val="dk1"/>
                </a:solidFill>
                <a:latin typeface="Mada"/>
                <a:ea typeface="Mada"/>
                <a:cs typeface="Mada"/>
                <a:sym typeface="Mada"/>
              </a:rPr>
              <a:t>What is the diagnostic feature ?</a:t>
            </a:r>
            <a:endParaRPr sz="1200">
              <a:solidFill>
                <a:schemeClr val="dk1"/>
              </a:solidFill>
              <a:latin typeface="Mada"/>
              <a:ea typeface="Mada"/>
              <a:cs typeface="Mada"/>
              <a:sym typeface="Mada"/>
            </a:endParaRPr>
          </a:p>
          <a:p>
            <a:pPr indent="0" lvl="0" marL="0" rtl="0" algn="l">
              <a:spcBef>
                <a:spcPts val="0"/>
              </a:spcBef>
              <a:spcAft>
                <a:spcPts val="0"/>
              </a:spcAft>
              <a:buNone/>
            </a:pPr>
            <a:r>
              <a:rPr lang="en-GB" sz="1200">
                <a:solidFill>
                  <a:srgbClr val="999999"/>
                </a:solidFill>
                <a:latin typeface="Mada"/>
                <a:ea typeface="Mada"/>
                <a:cs typeface="Mada"/>
                <a:sym typeface="Mada"/>
              </a:rPr>
              <a:t>The  presence of an eschar </a:t>
            </a:r>
            <a:endParaRPr sz="1200">
              <a:solidFill>
                <a:srgbClr val="999999"/>
              </a:solidFill>
              <a:latin typeface="Mada"/>
              <a:ea typeface="Mada"/>
              <a:cs typeface="Mada"/>
              <a:sym typeface="Mada"/>
            </a:endParaRPr>
          </a:p>
          <a:p>
            <a:pPr indent="0" lvl="0" marL="0" rtl="0" algn="l">
              <a:spcBef>
                <a:spcPts val="0"/>
              </a:spcBef>
              <a:spcAft>
                <a:spcPts val="0"/>
              </a:spcAft>
              <a:buNone/>
            </a:pPr>
            <a:r>
              <a:t/>
            </a:r>
            <a:endParaRPr sz="1200">
              <a:solidFill>
                <a:schemeClr val="dk1"/>
              </a:solidFill>
              <a:latin typeface="Mada"/>
              <a:ea typeface="Mada"/>
              <a:cs typeface="Mada"/>
              <a:sym typeface="Mada"/>
            </a:endParaRPr>
          </a:p>
          <a:p>
            <a:pPr indent="0" lvl="0" marL="0" rtl="0" algn="l">
              <a:spcBef>
                <a:spcPts val="0"/>
              </a:spcBef>
              <a:spcAft>
                <a:spcPts val="0"/>
              </a:spcAft>
              <a:buNone/>
            </a:pPr>
            <a:r>
              <a:rPr lang="en-GB" sz="1200">
                <a:solidFill>
                  <a:schemeClr val="dk1"/>
                </a:solidFill>
                <a:latin typeface="Mada"/>
                <a:ea typeface="Mada"/>
                <a:cs typeface="Mada"/>
                <a:sym typeface="Mada"/>
              </a:rPr>
              <a:t>Fourth degree burns are rare and require </a:t>
            </a:r>
            <a:endParaRPr sz="1200">
              <a:solidFill>
                <a:schemeClr val="dk1"/>
              </a:solidFill>
              <a:latin typeface="Mada"/>
              <a:ea typeface="Mada"/>
              <a:cs typeface="Mada"/>
              <a:sym typeface="Mada"/>
            </a:endParaRPr>
          </a:p>
          <a:p>
            <a:pPr indent="0" lvl="0" marL="0" rtl="0" algn="l">
              <a:spcBef>
                <a:spcPts val="0"/>
              </a:spcBef>
              <a:spcAft>
                <a:spcPts val="0"/>
              </a:spcAft>
              <a:buNone/>
            </a:pPr>
            <a:r>
              <a:rPr lang="en-GB" sz="1200">
                <a:solidFill>
                  <a:schemeClr val="dk1"/>
                </a:solidFill>
                <a:latin typeface="Mada"/>
                <a:ea typeface="Mada"/>
                <a:cs typeface="Mada"/>
                <a:sym typeface="Mada"/>
              </a:rPr>
              <a:t>surgery and skin grafts  </a:t>
            </a:r>
            <a:endParaRPr sz="1200">
              <a:solidFill>
                <a:schemeClr val="dk1"/>
              </a:solidFill>
              <a:latin typeface="Mada"/>
              <a:ea typeface="Mada"/>
              <a:cs typeface="Mada"/>
              <a:sym typeface="Mada"/>
            </a:endParaRPr>
          </a:p>
        </p:txBody>
      </p:sp>
      <p:sp>
        <p:nvSpPr>
          <p:cNvPr id="1425" name="Google Shape;1425;p42"/>
          <p:cNvSpPr txBox="1"/>
          <p:nvPr/>
        </p:nvSpPr>
        <p:spPr>
          <a:xfrm>
            <a:off x="-8762" y="8632475"/>
            <a:ext cx="1197000" cy="1919100"/>
          </a:xfrm>
          <a:prstGeom prst="rect">
            <a:avLst/>
          </a:prstGeom>
          <a:noFill/>
          <a:ln>
            <a:noFill/>
          </a:ln>
        </p:spPr>
        <p:txBody>
          <a:bodyPr anchorCtr="0" anchor="b" bIns="91425" lIns="91425" spcFirstLastPara="1" rIns="91425" wrap="square" tIns="91425">
            <a:noAutofit/>
          </a:bodyPr>
          <a:lstStyle/>
          <a:p>
            <a:pPr indent="0" lvl="0" marL="0" rtl="0" algn="ctr">
              <a:lnSpc>
                <a:spcPct val="115000"/>
              </a:lnSpc>
              <a:spcBef>
                <a:spcPts val="0"/>
              </a:spcBef>
              <a:spcAft>
                <a:spcPts val="1600"/>
              </a:spcAft>
              <a:buNone/>
            </a:pPr>
            <a:r>
              <a:rPr lang="en-GB" sz="7200">
                <a:solidFill>
                  <a:srgbClr val="FFDDD2"/>
                </a:solidFill>
                <a:latin typeface="Fredoka One"/>
                <a:ea typeface="Fredoka One"/>
                <a:cs typeface="Fredoka One"/>
                <a:sym typeface="Fredoka One"/>
              </a:rPr>
              <a:t>4</a:t>
            </a:r>
            <a:endParaRPr sz="7200">
              <a:solidFill>
                <a:srgbClr val="FFDDD2"/>
              </a:solidFill>
              <a:latin typeface="Fredoka One"/>
              <a:ea typeface="Fredoka One"/>
              <a:cs typeface="Fredoka One"/>
              <a:sym typeface="Fredoka One"/>
            </a:endParaRPr>
          </a:p>
        </p:txBody>
      </p:sp>
      <p:pic>
        <p:nvPicPr>
          <p:cNvPr descr="image18.jpg" id="1426" name="Google Shape;1426;p42"/>
          <p:cNvPicPr preferRelativeResize="0"/>
          <p:nvPr/>
        </p:nvPicPr>
        <p:blipFill rotWithShape="1">
          <a:blip r:embed="rId6">
            <a:alphaModFix/>
          </a:blip>
          <a:srcRect b="0" l="0" r="0" t="0"/>
          <a:stretch/>
        </p:blipFill>
        <p:spPr>
          <a:xfrm>
            <a:off x="4250389" y="8881925"/>
            <a:ext cx="1197000" cy="1333182"/>
          </a:xfrm>
          <a:prstGeom prst="rect">
            <a:avLst/>
          </a:prstGeom>
          <a:noFill/>
          <a:ln cap="flat" cmpd="sng" w="9525">
            <a:solidFill>
              <a:srgbClr val="FFDDD2"/>
            </a:solidFill>
            <a:prstDash val="dash"/>
            <a:round/>
            <a:headEnd len="sm" w="sm" type="none"/>
            <a:tailEnd len="sm" w="sm" type="none"/>
          </a:ln>
        </p:spPr>
      </p:pic>
      <p:pic>
        <p:nvPicPr>
          <p:cNvPr descr="image19.jpg" id="1427" name="Google Shape;1427;p42"/>
          <p:cNvPicPr preferRelativeResize="0"/>
          <p:nvPr/>
        </p:nvPicPr>
        <p:blipFill rotWithShape="1">
          <a:blip r:embed="rId7">
            <a:alphaModFix/>
          </a:blip>
          <a:srcRect b="0" l="0" r="0" t="0"/>
          <a:stretch/>
        </p:blipFill>
        <p:spPr>
          <a:xfrm>
            <a:off x="5552988" y="8830776"/>
            <a:ext cx="1162200" cy="1342722"/>
          </a:xfrm>
          <a:prstGeom prst="rect">
            <a:avLst/>
          </a:prstGeom>
          <a:noFill/>
          <a:ln cap="flat" cmpd="sng" w="9525">
            <a:solidFill>
              <a:srgbClr val="FFDDD2"/>
            </a:solidFill>
            <a:prstDash val="dash"/>
            <a:round/>
            <a:headEnd len="sm" w="sm" type="none"/>
            <a:tailEnd len="sm" w="sm" type="none"/>
          </a:ln>
        </p:spPr>
      </p:pic>
      <p:sp>
        <p:nvSpPr>
          <p:cNvPr id="1428" name="Google Shape;1428;p42"/>
          <p:cNvSpPr/>
          <p:nvPr/>
        </p:nvSpPr>
        <p:spPr>
          <a:xfrm>
            <a:off x="598600" y="990000"/>
            <a:ext cx="6581400" cy="2938500"/>
          </a:xfrm>
          <a:prstGeom prst="roundRect">
            <a:avLst>
              <a:gd fmla="val 16667" name="adj"/>
            </a:avLst>
          </a:prstGeom>
          <a:noFill/>
          <a:ln cap="flat" cmpd="sng" w="19050">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9" name="Google Shape;1429;p42"/>
          <p:cNvSpPr txBox="1"/>
          <p:nvPr/>
        </p:nvSpPr>
        <p:spPr>
          <a:xfrm>
            <a:off x="758400" y="1021525"/>
            <a:ext cx="6421500" cy="2938500"/>
          </a:xfrm>
          <a:prstGeom prst="rect">
            <a:avLst/>
          </a:prstGeom>
          <a:noFill/>
          <a:ln>
            <a:noFill/>
          </a:ln>
        </p:spPr>
        <p:txBody>
          <a:bodyPr anchorCtr="0" anchor="t" bIns="0" lIns="91425" spcFirstLastPara="1" rIns="91425" wrap="square" tIns="162000">
            <a:noAutofit/>
          </a:bodyPr>
          <a:lstStyle/>
          <a:p>
            <a:pPr indent="0" lvl="0" marL="0" rtl="0" algn="l">
              <a:spcBef>
                <a:spcPts val="0"/>
              </a:spcBef>
              <a:spcAft>
                <a:spcPts val="0"/>
              </a:spcAft>
              <a:buNone/>
            </a:pPr>
            <a:r>
              <a:rPr lang="en-GB" sz="1100">
                <a:solidFill>
                  <a:schemeClr val="dk1"/>
                </a:solidFill>
                <a:latin typeface="Mada"/>
                <a:ea typeface="Mada"/>
                <a:cs typeface="Mada"/>
                <a:sym typeface="Mada"/>
              </a:rPr>
              <a:t>A 29 years old male, sustained a burn 1 hour ago, cam to the ER with these features.</a:t>
            </a:r>
            <a:endParaRPr sz="1100">
              <a:solidFill>
                <a:schemeClr val="dk1"/>
              </a:solidFill>
              <a:latin typeface="Mada"/>
              <a:ea typeface="Mada"/>
              <a:cs typeface="Mada"/>
              <a:sym typeface="Mada"/>
            </a:endParaRPr>
          </a:p>
          <a:p>
            <a:pPr indent="0" lvl="0" marL="0" rtl="0" algn="l">
              <a:spcBef>
                <a:spcPts val="0"/>
              </a:spcBef>
              <a:spcAft>
                <a:spcPts val="0"/>
              </a:spcAft>
              <a:buNone/>
            </a:pPr>
            <a:r>
              <a:rPr lang="en-GB" sz="1100">
                <a:solidFill>
                  <a:schemeClr val="dk1"/>
                </a:solidFill>
                <a:latin typeface="Mada"/>
                <a:ea typeface="Mada"/>
                <a:cs typeface="Mada"/>
                <a:sym typeface="Mada"/>
              </a:rPr>
              <a:t>What will be your main concern?</a:t>
            </a:r>
            <a:endParaRPr sz="1100">
              <a:solidFill>
                <a:schemeClr val="dk1"/>
              </a:solidFill>
              <a:latin typeface="Mada"/>
              <a:ea typeface="Mada"/>
              <a:cs typeface="Mada"/>
              <a:sym typeface="Mada"/>
            </a:endParaRPr>
          </a:p>
          <a:p>
            <a:pPr indent="0" lvl="0" marL="0" rtl="0" algn="l">
              <a:spcBef>
                <a:spcPts val="0"/>
              </a:spcBef>
              <a:spcAft>
                <a:spcPts val="0"/>
              </a:spcAft>
              <a:buNone/>
            </a:pPr>
            <a:r>
              <a:rPr lang="en-GB" sz="1100">
                <a:solidFill>
                  <a:srgbClr val="999999"/>
                </a:solidFill>
                <a:latin typeface="Mada"/>
                <a:ea typeface="Mada"/>
                <a:cs typeface="Mada"/>
                <a:sym typeface="Mada"/>
              </a:rPr>
              <a:t> Inhalation injury</a:t>
            </a:r>
            <a:endParaRPr sz="1100">
              <a:solidFill>
                <a:srgbClr val="999999"/>
              </a:solidFill>
              <a:latin typeface="Mada"/>
              <a:ea typeface="Mada"/>
              <a:cs typeface="Mada"/>
              <a:sym typeface="Mada"/>
            </a:endParaRPr>
          </a:p>
          <a:p>
            <a:pPr indent="0" lvl="0" marL="0" rtl="0" algn="l">
              <a:spcBef>
                <a:spcPts val="0"/>
              </a:spcBef>
              <a:spcAft>
                <a:spcPts val="0"/>
              </a:spcAft>
              <a:buNone/>
            </a:pPr>
            <a:r>
              <a:rPr lang="en-GB" sz="1100">
                <a:solidFill>
                  <a:schemeClr val="dk1"/>
                </a:solidFill>
                <a:latin typeface="Mada"/>
                <a:ea typeface="Mada"/>
                <a:cs typeface="Mada"/>
                <a:sym typeface="Mada"/>
              </a:rPr>
              <a:t> What are the features of this injury? </a:t>
            </a:r>
            <a:endParaRPr sz="1100">
              <a:solidFill>
                <a:schemeClr val="dk1"/>
              </a:solidFill>
              <a:latin typeface="Mada"/>
              <a:ea typeface="Mada"/>
              <a:cs typeface="Mada"/>
              <a:sym typeface="Mada"/>
            </a:endParaRPr>
          </a:p>
          <a:p>
            <a:pPr indent="0" lvl="0" marL="0" rtl="0" algn="l">
              <a:spcBef>
                <a:spcPts val="0"/>
              </a:spcBef>
              <a:spcAft>
                <a:spcPts val="0"/>
              </a:spcAft>
              <a:buNone/>
            </a:pPr>
            <a:r>
              <a:t/>
            </a:r>
            <a:endParaRPr sz="1100">
              <a:solidFill>
                <a:schemeClr val="dk1"/>
              </a:solidFill>
              <a:latin typeface="Mada"/>
              <a:ea typeface="Mada"/>
              <a:cs typeface="Mada"/>
              <a:sym typeface="Mada"/>
            </a:endParaRPr>
          </a:p>
          <a:p>
            <a:pPr indent="0" lvl="0" marL="0" rtl="0" algn="l">
              <a:spcBef>
                <a:spcPts val="0"/>
              </a:spcBef>
              <a:spcAft>
                <a:spcPts val="0"/>
              </a:spcAft>
              <a:buNone/>
            </a:pPr>
            <a:r>
              <a:rPr lang="en-GB" sz="1100" u="sng">
                <a:solidFill>
                  <a:schemeClr val="dk1"/>
                </a:solidFill>
                <a:latin typeface="Mada"/>
                <a:ea typeface="Mada"/>
                <a:cs typeface="Mada"/>
                <a:sym typeface="Mada"/>
              </a:rPr>
              <a:t>Calculation of inhalation burns</a:t>
            </a:r>
            <a:endParaRPr sz="1100" u="sng">
              <a:solidFill>
                <a:schemeClr val="dk1"/>
              </a:solidFill>
              <a:latin typeface="Mada"/>
              <a:ea typeface="Mada"/>
              <a:cs typeface="Mada"/>
              <a:sym typeface="Mada"/>
            </a:endParaRPr>
          </a:p>
          <a:p>
            <a:pPr indent="0" lvl="0" marL="0" rtl="0" algn="l">
              <a:spcBef>
                <a:spcPts val="0"/>
              </a:spcBef>
              <a:spcAft>
                <a:spcPts val="0"/>
              </a:spcAft>
              <a:buNone/>
            </a:pPr>
            <a:r>
              <a:rPr lang="en-GB" sz="1100">
                <a:solidFill>
                  <a:schemeClr val="dk1"/>
                </a:solidFill>
                <a:latin typeface="Mada"/>
                <a:ea typeface="Mada"/>
                <a:cs typeface="Mada"/>
                <a:sym typeface="Mada"/>
              </a:rPr>
              <a:t>Add 25% to TBSA </a:t>
            </a:r>
            <a:endParaRPr sz="1100">
              <a:solidFill>
                <a:schemeClr val="dk1"/>
              </a:solidFill>
              <a:latin typeface="Mada"/>
              <a:ea typeface="Mada"/>
              <a:cs typeface="Mada"/>
              <a:sym typeface="Mada"/>
            </a:endParaRPr>
          </a:p>
          <a:p>
            <a:pPr indent="0" lvl="0" marL="0" rtl="0" algn="l">
              <a:spcBef>
                <a:spcPts val="0"/>
              </a:spcBef>
              <a:spcAft>
                <a:spcPts val="0"/>
              </a:spcAft>
              <a:buNone/>
            </a:pPr>
            <a:r>
              <a:rPr lang="en-GB" sz="1100">
                <a:solidFill>
                  <a:schemeClr val="dk1"/>
                </a:solidFill>
                <a:latin typeface="Mada"/>
                <a:ea typeface="Mada"/>
                <a:cs typeface="Mada"/>
                <a:sym typeface="Mada"/>
              </a:rPr>
              <a:t>In this case the patient is suffering burns on his head,neck and right arm =18%</a:t>
            </a:r>
            <a:endParaRPr sz="1100">
              <a:solidFill>
                <a:schemeClr val="dk1"/>
              </a:solidFill>
              <a:latin typeface="Mada"/>
              <a:ea typeface="Mada"/>
              <a:cs typeface="Mada"/>
              <a:sym typeface="Mada"/>
            </a:endParaRPr>
          </a:p>
          <a:p>
            <a:pPr indent="0" lvl="0" marL="0" rtl="0" algn="l">
              <a:spcBef>
                <a:spcPts val="0"/>
              </a:spcBef>
              <a:spcAft>
                <a:spcPts val="0"/>
              </a:spcAft>
              <a:buNone/>
            </a:pPr>
            <a:r>
              <a:rPr lang="en-GB" sz="1100">
                <a:solidFill>
                  <a:schemeClr val="dk1"/>
                </a:solidFill>
                <a:latin typeface="Mada"/>
                <a:ea typeface="Mada"/>
                <a:cs typeface="Mada"/>
                <a:sym typeface="Mada"/>
              </a:rPr>
              <a:t>18+25= 43%</a:t>
            </a:r>
            <a:endParaRPr sz="1100">
              <a:solidFill>
                <a:schemeClr val="dk1"/>
              </a:solidFill>
              <a:latin typeface="Mada"/>
              <a:ea typeface="Mada"/>
              <a:cs typeface="Mada"/>
              <a:sym typeface="Mada"/>
            </a:endParaRPr>
          </a:p>
          <a:p>
            <a:pPr indent="0" lvl="0" marL="0" rtl="0" algn="l">
              <a:spcBef>
                <a:spcPts val="0"/>
              </a:spcBef>
              <a:spcAft>
                <a:spcPts val="0"/>
              </a:spcAft>
              <a:buNone/>
            </a:pPr>
            <a:r>
              <a:rPr lang="en-GB" sz="1100">
                <a:solidFill>
                  <a:schemeClr val="dk1"/>
                </a:solidFill>
                <a:latin typeface="Mada"/>
                <a:ea typeface="Mada"/>
                <a:cs typeface="Mada"/>
                <a:sym typeface="Mada"/>
              </a:rPr>
              <a:t>If we only calculate the external TBSA the patient will be under resuscitated.</a:t>
            </a:r>
            <a:endParaRPr sz="1100">
              <a:solidFill>
                <a:schemeClr val="dk1"/>
              </a:solidFill>
              <a:latin typeface="Mada"/>
              <a:ea typeface="Mada"/>
              <a:cs typeface="Mada"/>
              <a:sym typeface="Mada"/>
            </a:endParaRPr>
          </a:p>
          <a:p>
            <a:pPr indent="0" lvl="0" marL="0" rtl="0" algn="l">
              <a:spcBef>
                <a:spcPts val="0"/>
              </a:spcBef>
              <a:spcAft>
                <a:spcPts val="0"/>
              </a:spcAft>
              <a:buNone/>
            </a:pPr>
            <a:r>
              <a:t/>
            </a:r>
            <a:endParaRPr sz="1100">
              <a:solidFill>
                <a:schemeClr val="dk1"/>
              </a:solidFill>
              <a:latin typeface="Mada"/>
              <a:ea typeface="Mada"/>
              <a:cs typeface="Mada"/>
              <a:sym typeface="Mada"/>
            </a:endParaRPr>
          </a:p>
          <a:p>
            <a:pPr indent="0" lvl="0" marL="0" rtl="0" algn="l">
              <a:spcBef>
                <a:spcPts val="0"/>
              </a:spcBef>
              <a:spcAft>
                <a:spcPts val="0"/>
              </a:spcAft>
              <a:buNone/>
            </a:pPr>
            <a:r>
              <a:rPr lang="en-GB" sz="1100">
                <a:solidFill>
                  <a:schemeClr val="dk1"/>
                </a:solidFill>
                <a:latin typeface="Mada"/>
                <a:ea typeface="Mada"/>
                <a:cs typeface="Mada"/>
                <a:sym typeface="Mada"/>
              </a:rPr>
              <a:t>Most common cause of morbidity and mortality in burn patients acutely is </a:t>
            </a:r>
            <a:endParaRPr sz="1100">
              <a:solidFill>
                <a:schemeClr val="dk1"/>
              </a:solidFill>
              <a:latin typeface="Mada"/>
              <a:ea typeface="Mada"/>
              <a:cs typeface="Mada"/>
              <a:sym typeface="Mada"/>
            </a:endParaRPr>
          </a:p>
          <a:p>
            <a:pPr indent="0" lvl="0" marL="0" rtl="0" algn="l">
              <a:spcBef>
                <a:spcPts val="0"/>
              </a:spcBef>
              <a:spcAft>
                <a:spcPts val="0"/>
              </a:spcAft>
              <a:buNone/>
            </a:pPr>
            <a:r>
              <a:rPr lang="en-GB" sz="1100">
                <a:solidFill>
                  <a:schemeClr val="dk1"/>
                </a:solidFill>
                <a:latin typeface="Mada"/>
                <a:ea typeface="Mada"/>
                <a:cs typeface="Mada"/>
                <a:sym typeface="Mada"/>
              </a:rPr>
              <a:t> under resuscitation </a:t>
            </a:r>
            <a:endParaRPr sz="1100">
              <a:solidFill>
                <a:schemeClr val="dk1"/>
              </a:solidFill>
              <a:latin typeface="Mada"/>
              <a:ea typeface="Mada"/>
              <a:cs typeface="Mada"/>
              <a:sym typeface="Mada"/>
            </a:endParaRPr>
          </a:p>
          <a:p>
            <a:pPr indent="0" lvl="0" marL="0" rtl="0" algn="l">
              <a:spcBef>
                <a:spcPts val="0"/>
              </a:spcBef>
              <a:spcAft>
                <a:spcPts val="0"/>
              </a:spcAft>
              <a:buNone/>
            </a:pPr>
            <a:r>
              <a:rPr lang="en-GB" sz="1100">
                <a:solidFill>
                  <a:schemeClr val="dk1"/>
                </a:solidFill>
                <a:latin typeface="Mada"/>
                <a:ea typeface="Mada"/>
                <a:cs typeface="Mada"/>
                <a:sym typeface="Mada"/>
              </a:rPr>
              <a:t>Most common cause of morbidity and mortality in burn patients a week after the injury  is </a:t>
            </a:r>
            <a:r>
              <a:rPr lang="en-GB" sz="1100">
                <a:solidFill>
                  <a:schemeClr val="dk1"/>
                </a:solidFill>
                <a:latin typeface="Mada"/>
                <a:ea typeface="Mada"/>
                <a:cs typeface="Mada"/>
                <a:sym typeface="Mada"/>
              </a:rPr>
              <a:t>infection</a:t>
            </a:r>
            <a:r>
              <a:rPr lang="en-GB" sz="1100">
                <a:solidFill>
                  <a:schemeClr val="dk1"/>
                </a:solidFill>
                <a:latin typeface="Mada"/>
                <a:ea typeface="Mada"/>
                <a:cs typeface="Mada"/>
                <a:sym typeface="Mada"/>
              </a:rPr>
              <a:t> </a:t>
            </a:r>
            <a:endParaRPr sz="1100">
              <a:solidFill>
                <a:schemeClr val="dk1"/>
              </a:solidFill>
              <a:latin typeface="Mada"/>
              <a:ea typeface="Mada"/>
              <a:cs typeface="Mada"/>
              <a:sym typeface="Mada"/>
            </a:endParaRPr>
          </a:p>
          <a:p>
            <a:pPr indent="0" lvl="0" marL="0" rtl="0" algn="l">
              <a:spcBef>
                <a:spcPts val="0"/>
              </a:spcBef>
              <a:spcAft>
                <a:spcPts val="0"/>
              </a:spcAft>
              <a:buNone/>
            </a:pPr>
            <a:r>
              <a:t/>
            </a:r>
            <a:endParaRPr sz="1100">
              <a:solidFill>
                <a:schemeClr val="dk1"/>
              </a:solidFill>
              <a:latin typeface="Mada"/>
              <a:ea typeface="Mada"/>
              <a:cs typeface="Mada"/>
              <a:sym typeface="Mada"/>
            </a:endParaRPr>
          </a:p>
          <a:p>
            <a:pPr indent="0" lvl="0" marL="0" rtl="0" algn="l">
              <a:spcBef>
                <a:spcPts val="0"/>
              </a:spcBef>
              <a:spcAft>
                <a:spcPts val="0"/>
              </a:spcAft>
              <a:buNone/>
            </a:pPr>
            <a:r>
              <a:rPr lang="en-GB" sz="1100">
                <a:solidFill>
                  <a:schemeClr val="dk1"/>
                </a:solidFill>
                <a:latin typeface="Mada"/>
                <a:ea typeface="Mada"/>
                <a:cs typeface="Mada"/>
                <a:sym typeface="Mada"/>
              </a:rPr>
              <a:t> </a:t>
            </a:r>
            <a:endParaRPr sz="1100">
              <a:solidFill>
                <a:schemeClr val="dk1"/>
              </a:solidFill>
              <a:latin typeface="Mada"/>
              <a:ea typeface="Mada"/>
              <a:cs typeface="Mada"/>
              <a:sym typeface="Mada"/>
            </a:endParaRPr>
          </a:p>
          <a:p>
            <a:pPr indent="0" lvl="0" marL="0" rtl="0" algn="l">
              <a:spcBef>
                <a:spcPts val="0"/>
              </a:spcBef>
              <a:spcAft>
                <a:spcPts val="0"/>
              </a:spcAft>
              <a:buNone/>
            </a:pPr>
            <a:r>
              <a:rPr lang="en-GB" sz="1100">
                <a:solidFill>
                  <a:schemeClr val="dk1"/>
                </a:solidFill>
                <a:latin typeface="Mada"/>
                <a:ea typeface="Mada"/>
                <a:cs typeface="Mada"/>
                <a:sym typeface="Mada"/>
              </a:rPr>
              <a:t> </a:t>
            </a:r>
            <a:endParaRPr sz="1100">
              <a:solidFill>
                <a:schemeClr val="dk1"/>
              </a:solidFill>
              <a:latin typeface="Mada"/>
              <a:ea typeface="Mada"/>
              <a:cs typeface="Mada"/>
              <a:sym typeface="Mada"/>
            </a:endParaRPr>
          </a:p>
          <a:p>
            <a:pPr indent="0" lvl="0" marL="0" rtl="0" algn="l">
              <a:spcBef>
                <a:spcPts val="0"/>
              </a:spcBef>
              <a:spcAft>
                <a:spcPts val="0"/>
              </a:spcAft>
              <a:buNone/>
            </a:pPr>
            <a:r>
              <a:t/>
            </a:r>
            <a:endParaRPr sz="1100">
              <a:solidFill>
                <a:schemeClr val="dk1"/>
              </a:solidFill>
              <a:latin typeface="Mada"/>
              <a:ea typeface="Mada"/>
              <a:cs typeface="Mada"/>
              <a:sym typeface="Mada"/>
            </a:endParaRPr>
          </a:p>
          <a:p>
            <a:pPr indent="0" lvl="0" marL="0" rtl="0" algn="l">
              <a:spcBef>
                <a:spcPts val="0"/>
              </a:spcBef>
              <a:spcAft>
                <a:spcPts val="0"/>
              </a:spcAft>
              <a:buNone/>
            </a:pPr>
            <a:r>
              <a:t/>
            </a:r>
            <a:endParaRPr sz="1100">
              <a:solidFill>
                <a:schemeClr val="dk1"/>
              </a:solidFill>
              <a:latin typeface="Mada"/>
              <a:ea typeface="Mada"/>
              <a:cs typeface="Mada"/>
              <a:sym typeface="Mada"/>
            </a:endParaRPr>
          </a:p>
        </p:txBody>
      </p:sp>
      <p:sp>
        <p:nvSpPr>
          <p:cNvPr id="1430" name="Google Shape;1430;p42"/>
          <p:cNvSpPr txBox="1"/>
          <p:nvPr/>
        </p:nvSpPr>
        <p:spPr>
          <a:xfrm>
            <a:off x="-73500" y="799438"/>
            <a:ext cx="1197000" cy="1917300"/>
          </a:xfrm>
          <a:prstGeom prst="rect">
            <a:avLst/>
          </a:prstGeom>
          <a:noFill/>
          <a:ln>
            <a:noFill/>
          </a:ln>
        </p:spPr>
        <p:txBody>
          <a:bodyPr anchorCtr="0" anchor="b" bIns="91425" lIns="91425" spcFirstLastPara="1" rIns="91425" wrap="square" tIns="91425">
            <a:noAutofit/>
          </a:bodyPr>
          <a:lstStyle/>
          <a:p>
            <a:pPr indent="0" lvl="0" marL="0" rtl="0" algn="ctr">
              <a:lnSpc>
                <a:spcPct val="115000"/>
              </a:lnSpc>
              <a:spcBef>
                <a:spcPts val="0"/>
              </a:spcBef>
              <a:spcAft>
                <a:spcPts val="1600"/>
              </a:spcAft>
              <a:buNone/>
            </a:pPr>
            <a:r>
              <a:rPr lang="en-GB" sz="7200">
                <a:solidFill>
                  <a:srgbClr val="FFDDD2"/>
                </a:solidFill>
                <a:latin typeface="Fredoka One"/>
                <a:ea typeface="Fredoka One"/>
                <a:cs typeface="Fredoka One"/>
                <a:sym typeface="Fredoka One"/>
              </a:rPr>
              <a:t>1</a:t>
            </a:r>
            <a:endParaRPr sz="7200">
              <a:solidFill>
                <a:srgbClr val="FFDDD2"/>
              </a:solidFill>
              <a:latin typeface="Fredoka One"/>
              <a:ea typeface="Fredoka One"/>
              <a:cs typeface="Fredoka One"/>
              <a:sym typeface="Fredoka One"/>
            </a:endParaRPr>
          </a:p>
        </p:txBody>
      </p:sp>
      <p:pic>
        <p:nvPicPr>
          <p:cNvPr descr="image26.jpg" id="1431" name="Google Shape;1431;p42"/>
          <p:cNvPicPr preferRelativeResize="0"/>
          <p:nvPr/>
        </p:nvPicPr>
        <p:blipFill rotWithShape="1">
          <a:blip r:embed="rId8">
            <a:alphaModFix/>
          </a:blip>
          <a:srcRect b="0" l="0" r="0" t="0"/>
          <a:stretch/>
        </p:blipFill>
        <p:spPr>
          <a:xfrm>
            <a:off x="5730778" y="1517950"/>
            <a:ext cx="1294022" cy="984100"/>
          </a:xfrm>
          <a:prstGeom prst="rect">
            <a:avLst/>
          </a:prstGeom>
          <a:noFill/>
          <a:ln cap="flat" cmpd="sng" w="19050">
            <a:solidFill>
              <a:srgbClr val="FFDDD2"/>
            </a:solidFill>
            <a:prstDash val="dash"/>
            <a:round/>
            <a:headEnd len="sm" w="sm" type="none"/>
            <a:tailEnd len="sm" w="sm" type="none"/>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5" name="Shape 1435"/>
        <p:cNvGrpSpPr/>
        <p:nvPr/>
      </p:nvGrpSpPr>
      <p:grpSpPr>
        <a:xfrm>
          <a:off x="0" y="0"/>
          <a:ext cx="0" cy="0"/>
          <a:chOff x="0" y="0"/>
          <a:chExt cx="0" cy="0"/>
        </a:xfrm>
      </p:grpSpPr>
      <p:sp>
        <p:nvSpPr>
          <p:cNvPr id="1436" name="Google Shape;1436;p43"/>
          <p:cNvSpPr/>
          <p:nvPr/>
        </p:nvSpPr>
        <p:spPr>
          <a:xfrm rot="10800000">
            <a:off x="75" y="-9525"/>
            <a:ext cx="7589400" cy="192300"/>
          </a:xfrm>
          <a:prstGeom prst="round2SameRect">
            <a:avLst>
              <a:gd fmla="val 50000" name="adj1"/>
              <a:gd fmla="val 0" name="adj2"/>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437" name="Google Shape;1437;p43"/>
          <p:cNvCxnSpPr/>
          <p:nvPr/>
        </p:nvCxnSpPr>
        <p:spPr>
          <a:xfrm flipH="1" rot="10800000">
            <a:off x="1379925" y="763075"/>
            <a:ext cx="5113800" cy="32400"/>
          </a:xfrm>
          <a:prstGeom prst="straightConnector1">
            <a:avLst/>
          </a:prstGeom>
          <a:noFill/>
          <a:ln cap="flat" cmpd="sng" w="19050">
            <a:solidFill>
              <a:srgbClr val="83C5BE"/>
            </a:solidFill>
            <a:prstDash val="solid"/>
            <a:round/>
            <a:headEnd len="med" w="med" type="oval"/>
            <a:tailEnd len="med" w="med" type="oval"/>
          </a:ln>
        </p:spPr>
      </p:cxnSp>
      <p:sp>
        <p:nvSpPr>
          <p:cNvPr id="1438" name="Google Shape;1438;p43"/>
          <p:cNvSpPr txBox="1"/>
          <p:nvPr/>
        </p:nvSpPr>
        <p:spPr>
          <a:xfrm>
            <a:off x="1273925" y="255275"/>
            <a:ext cx="5348400" cy="435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2100">
                <a:solidFill>
                  <a:srgbClr val="006D77"/>
                </a:solidFill>
                <a:latin typeface="Lora"/>
                <a:ea typeface="Lora"/>
                <a:cs typeface="Lora"/>
                <a:sym typeface="Lora"/>
              </a:rPr>
              <a:t>Questions /cases from the doctors</a:t>
            </a:r>
            <a:endParaRPr b="1" sz="2100">
              <a:solidFill>
                <a:srgbClr val="006D77"/>
              </a:solidFill>
              <a:latin typeface="Lora"/>
              <a:ea typeface="Lora"/>
              <a:cs typeface="Lora"/>
              <a:sym typeface="Lora"/>
            </a:endParaRPr>
          </a:p>
        </p:txBody>
      </p:sp>
      <p:sp>
        <p:nvSpPr>
          <p:cNvPr id="1439" name="Google Shape;1439;p43"/>
          <p:cNvSpPr/>
          <p:nvPr/>
        </p:nvSpPr>
        <p:spPr>
          <a:xfrm>
            <a:off x="672125" y="3304250"/>
            <a:ext cx="6226800" cy="1273500"/>
          </a:xfrm>
          <a:prstGeom prst="roundRect">
            <a:avLst>
              <a:gd fmla="val 16667" name="adj"/>
            </a:avLst>
          </a:prstGeom>
          <a:noFill/>
          <a:ln cap="flat" cmpd="sng" w="19050">
            <a:solidFill>
              <a:srgbClr val="ABE5D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highlight>
                <a:srgbClr val="ABE5D9"/>
              </a:highlight>
            </a:endParaRPr>
          </a:p>
        </p:txBody>
      </p:sp>
      <p:sp>
        <p:nvSpPr>
          <p:cNvPr id="1440" name="Google Shape;1440;p43"/>
          <p:cNvSpPr txBox="1"/>
          <p:nvPr/>
        </p:nvSpPr>
        <p:spPr>
          <a:xfrm>
            <a:off x="799850" y="3413650"/>
            <a:ext cx="6019800" cy="1273500"/>
          </a:xfrm>
          <a:prstGeom prst="rect">
            <a:avLst/>
          </a:prstGeom>
          <a:noFill/>
          <a:ln>
            <a:noFill/>
          </a:ln>
        </p:spPr>
        <p:txBody>
          <a:bodyPr anchorCtr="0" anchor="t" bIns="0" lIns="91425" spcFirstLastPara="1" rIns="91425" wrap="square" tIns="162000">
            <a:noAutofit/>
          </a:bodyPr>
          <a:lstStyle/>
          <a:p>
            <a:pPr indent="0" lvl="0" marL="0" rtl="0" algn="l">
              <a:lnSpc>
                <a:spcPct val="115000"/>
              </a:lnSpc>
              <a:spcBef>
                <a:spcPts val="0"/>
              </a:spcBef>
              <a:spcAft>
                <a:spcPts val="0"/>
              </a:spcAft>
              <a:buNone/>
            </a:pPr>
            <a:r>
              <a:rPr lang="en-GB" sz="1200">
                <a:solidFill>
                  <a:schemeClr val="dk1"/>
                </a:solidFill>
                <a:latin typeface="Mada"/>
                <a:ea typeface="Mada"/>
                <a:cs typeface="Mada"/>
                <a:sym typeface="Mada"/>
              </a:rPr>
              <a:t>Patient sustained a burn at 4 o'clock, presented to ER at 8 , when would you give the first half amount ? </a:t>
            </a:r>
            <a:endParaRPr sz="1200">
              <a:solidFill>
                <a:schemeClr val="dk1"/>
              </a:solidFill>
              <a:latin typeface="Mada"/>
              <a:ea typeface="Mada"/>
              <a:cs typeface="Mada"/>
              <a:sym typeface="Mada"/>
            </a:endParaRPr>
          </a:p>
          <a:p>
            <a:pPr indent="0" lvl="0" marL="0" rtl="0" algn="l">
              <a:lnSpc>
                <a:spcPct val="115000"/>
              </a:lnSpc>
              <a:spcBef>
                <a:spcPts val="0"/>
              </a:spcBef>
              <a:spcAft>
                <a:spcPts val="0"/>
              </a:spcAft>
              <a:buNone/>
            </a:pPr>
            <a:r>
              <a:rPr lang="en-GB" sz="1200">
                <a:solidFill>
                  <a:schemeClr val="dk1"/>
                </a:solidFill>
                <a:latin typeface="Mada"/>
                <a:ea typeface="Mada"/>
                <a:cs typeface="Mada"/>
                <a:sym typeface="Mada"/>
              </a:rPr>
              <a:t>You estimate time from the time of injury NOT admission</a:t>
            </a:r>
            <a:endParaRPr sz="1200">
              <a:latin typeface="Mada"/>
              <a:ea typeface="Mada"/>
              <a:cs typeface="Mada"/>
              <a:sym typeface="Mada"/>
            </a:endParaRPr>
          </a:p>
        </p:txBody>
      </p:sp>
      <p:sp>
        <p:nvSpPr>
          <p:cNvPr id="1441" name="Google Shape;1441;p43"/>
          <p:cNvSpPr txBox="1"/>
          <p:nvPr/>
        </p:nvSpPr>
        <p:spPr>
          <a:xfrm>
            <a:off x="0" y="3103250"/>
            <a:ext cx="1162200" cy="1919100"/>
          </a:xfrm>
          <a:prstGeom prst="rect">
            <a:avLst/>
          </a:prstGeom>
          <a:noFill/>
          <a:ln>
            <a:noFill/>
          </a:ln>
        </p:spPr>
        <p:txBody>
          <a:bodyPr anchorCtr="0" anchor="b" bIns="91425" lIns="91425" spcFirstLastPara="1" rIns="91425" wrap="square" tIns="91425">
            <a:noAutofit/>
          </a:bodyPr>
          <a:lstStyle/>
          <a:p>
            <a:pPr indent="0" lvl="0" marL="0" rtl="0" algn="ctr">
              <a:lnSpc>
                <a:spcPct val="115000"/>
              </a:lnSpc>
              <a:spcBef>
                <a:spcPts val="0"/>
              </a:spcBef>
              <a:spcAft>
                <a:spcPts val="1600"/>
              </a:spcAft>
              <a:buNone/>
            </a:pPr>
            <a:r>
              <a:rPr lang="en-GB" sz="7200">
                <a:solidFill>
                  <a:srgbClr val="ABE5D9"/>
                </a:solidFill>
                <a:latin typeface="Fredoka One"/>
                <a:ea typeface="Fredoka One"/>
                <a:cs typeface="Fredoka One"/>
                <a:sym typeface="Fredoka One"/>
              </a:rPr>
              <a:t>6</a:t>
            </a:r>
            <a:endParaRPr sz="7200">
              <a:solidFill>
                <a:srgbClr val="ABE5D9"/>
              </a:solidFill>
              <a:latin typeface="Fredoka One"/>
              <a:ea typeface="Fredoka One"/>
              <a:cs typeface="Fredoka One"/>
              <a:sym typeface="Fredoka One"/>
            </a:endParaRPr>
          </a:p>
        </p:txBody>
      </p:sp>
      <p:sp>
        <p:nvSpPr>
          <p:cNvPr id="1442" name="Google Shape;1442;p43"/>
          <p:cNvSpPr/>
          <p:nvPr/>
        </p:nvSpPr>
        <p:spPr>
          <a:xfrm>
            <a:off x="528175" y="5047525"/>
            <a:ext cx="6435600" cy="4963500"/>
          </a:xfrm>
          <a:prstGeom prst="roundRect">
            <a:avLst>
              <a:gd fmla="val 16667" name="adj"/>
            </a:avLst>
          </a:prstGeom>
          <a:noFill/>
          <a:ln cap="flat" cmpd="sng" w="19050">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3" name="Google Shape;1443;p43"/>
          <p:cNvSpPr txBox="1"/>
          <p:nvPr/>
        </p:nvSpPr>
        <p:spPr>
          <a:xfrm>
            <a:off x="665100" y="5343925"/>
            <a:ext cx="3977100" cy="2134500"/>
          </a:xfrm>
          <a:prstGeom prst="rect">
            <a:avLst/>
          </a:prstGeom>
          <a:noFill/>
          <a:ln>
            <a:noFill/>
          </a:ln>
        </p:spPr>
        <p:txBody>
          <a:bodyPr anchorCtr="0" anchor="t" bIns="0" lIns="91425" spcFirstLastPara="1" rIns="91425" wrap="square" tIns="162000">
            <a:noAutofit/>
          </a:bodyPr>
          <a:lstStyle/>
          <a:p>
            <a:pPr indent="0" lvl="0" marL="0" rtl="0" algn="l">
              <a:lnSpc>
                <a:spcPct val="115000"/>
              </a:lnSpc>
              <a:spcBef>
                <a:spcPts val="0"/>
              </a:spcBef>
              <a:spcAft>
                <a:spcPts val="0"/>
              </a:spcAft>
              <a:buNone/>
            </a:pPr>
            <a:r>
              <a:rPr b="1" lang="en-GB" sz="1000" u="sng">
                <a:solidFill>
                  <a:schemeClr val="dk1"/>
                </a:solidFill>
                <a:latin typeface="Mada"/>
                <a:ea typeface="Mada"/>
                <a:cs typeface="Mada"/>
                <a:sym typeface="Mada"/>
              </a:rPr>
              <a:t>History</a:t>
            </a:r>
            <a:r>
              <a:rPr lang="en-GB" sz="1000">
                <a:solidFill>
                  <a:schemeClr val="dk1"/>
                </a:solidFill>
                <a:latin typeface="Mada"/>
                <a:ea typeface="Mada"/>
                <a:cs typeface="Mada"/>
                <a:sym typeface="Mada"/>
              </a:rPr>
              <a:t>: </a:t>
            </a:r>
            <a:endParaRPr sz="1000">
              <a:solidFill>
                <a:schemeClr val="dk1"/>
              </a:solidFill>
              <a:latin typeface="Mada"/>
              <a:ea typeface="Mada"/>
              <a:cs typeface="Mada"/>
              <a:sym typeface="Mada"/>
            </a:endParaRPr>
          </a:p>
          <a:p>
            <a:pPr indent="0" lvl="0" marL="0" rtl="0" algn="l">
              <a:lnSpc>
                <a:spcPct val="115000"/>
              </a:lnSpc>
              <a:spcBef>
                <a:spcPts val="0"/>
              </a:spcBef>
              <a:spcAft>
                <a:spcPts val="0"/>
              </a:spcAft>
              <a:buNone/>
            </a:pPr>
            <a:r>
              <a:rPr lang="en-GB" sz="1000">
                <a:solidFill>
                  <a:schemeClr val="dk1"/>
                </a:solidFill>
                <a:latin typeface="Mada"/>
                <a:ea typeface="Mada"/>
                <a:cs typeface="Mada"/>
                <a:sym typeface="Mada"/>
              </a:rPr>
              <a:t>CC: Difficulty breathing; Machine (in wheat house--closed area) exploded in face</a:t>
            </a:r>
            <a:endParaRPr sz="1000">
              <a:solidFill>
                <a:schemeClr val="dk1"/>
              </a:solidFill>
              <a:latin typeface="Mada"/>
              <a:ea typeface="Mada"/>
              <a:cs typeface="Mada"/>
              <a:sym typeface="Mada"/>
            </a:endParaRPr>
          </a:p>
          <a:p>
            <a:pPr indent="0" lvl="0" marL="0" rtl="0" algn="l">
              <a:lnSpc>
                <a:spcPct val="115000"/>
              </a:lnSpc>
              <a:spcBef>
                <a:spcPts val="0"/>
              </a:spcBef>
              <a:spcAft>
                <a:spcPts val="0"/>
              </a:spcAft>
              <a:buNone/>
            </a:pPr>
            <a:r>
              <a:t/>
            </a:r>
            <a:endParaRPr sz="1000">
              <a:solidFill>
                <a:schemeClr val="dk1"/>
              </a:solidFill>
              <a:latin typeface="Mada"/>
              <a:ea typeface="Mada"/>
              <a:cs typeface="Mada"/>
              <a:sym typeface="Mada"/>
            </a:endParaRPr>
          </a:p>
          <a:p>
            <a:pPr indent="0" lvl="0" marL="0" rtl="0" algn="l">
              <a:lnSpc>
                <a:spcPct val="115000"/>
              </a:lnSpc>
              <a:spcBef>
                <a:spcPts val="0"/>
              </a:spcBef>
              <a:spcAft>
                <a:spcPts val="0"/>
              </a:spcAft>
              <a:buNone/>
            </a:pPr>
            <a:r>
              <a:rPr lang="en-GB" sz="1000">
                <a:solidFill>
                  <a:schemeClr val="dk1"/>
                </a:solidFill>
                <a:latin typeface="Mada"/>
                <a:ea typeface="Mada"/>
                <a:cs typeface="Mada"/>
                <a:sym typeface="Mada"/>
              </a:rPr>
              <a:t>Comments: </a:t>
            </a:r>
            <a:endParaRPr sz="1000">
              <a:solidFill>
                <a:schemeClr val="dk1"/>
              </a:solidFill>
              <a:latin typeface="Mada"/>
              <a:ea typeface="Mada"/>
              <a:cs typeface="Mada"/>
              <a:sym typeface="Mada"/>
            </a:endParaRPr>
          </a:p>
          <a:p>
            <a:pPr indent="0" lvl="0" marL="0" rtl="0" algn="l">
              <a:lnSpc>
                <a:spcPct val="115000"/>
              </a:lnSpc>
              <a:spcBef>
                <a:spcPts val="0"/>
              </a:spcBef>
              <a:spcAft>
                <a:spcPts val="0"/>
              </a:spcAft>
              <a:buNone/>
            </a:pPr>
            <a:r>
              <a:rPr lang="en-GB" sz="1000">
                <a:solidFill>
                  <a:schemeClr val="dk1"/>
                </a:solidFill>
                <a:latin typeface="Mada"/>
                <a:ea typeface="Mada"/>
                <a:cs typeface="Mada"/>
                <a:sym typeface="Mada"/>
              </a:rPr>
              <a:t>This patient most likely have inhalation injury, so ask yourself:</a:t>
            </a:r>
            <a:endParaRPr sz="1000">
              <a:solidFill>
                <a:schemeClr val="dk1"/>
              </a:solidFill>
              <a:latin typeface="Mada"/>
              <a:ea typeface="Mada"/>
              <a:cs typeface="Mada"/>
              <a:sym typeface="Mada"/>
            </a:endParaRPr>
          </a:p>
          <a:p>
            <a:pPr indent="-292100" lvl="0" marL="457200" rtl="0" algn="l">
              <a:lnSpc>
                <a:spcPct val="115000"/>
              </a:lnSpc>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Can the patient see?</a:t>
            </a:r>
            <a:endParaRPr sz="1000">
              <a:solidFill>
                <a:schemeClr val="dk1"/>
              </a:solidFill>
              <a:latin typeface="Mada"/>
              <a:ea typeface="Mada"/>
              <a:cs typeface="Mada"/>
              <a:sym typeface="Mada"/>
            </a:endParaRPr>
          </a:p>
          <a:p>
            <a:pPr indent="-292100" lvl="0" marL="457200" rtl="0" algn="l">
              <a:lnSpc>
                <a:spcPct val="115000"/>
              </a:lnSpc>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Can the patient hear?</a:t>
            </a:r>
            <a:endParaRPr sz="1000">
              <a:solidFill>
                <a:schemeClr val="dk1"/>
              </a:solidFill>
              <a:latin typeface="Mada"/>
              <a:ea typeface="Mada"/>
              <a:cs typeface="Mada"/>
              <a:sym typeface="Mada"/>
            </a:endParaRPr>
          </a:p>
          <a:p>
            <a:pPr indent="0" lvl="0" marL="0" rtl="0" algn="l">
              <a:lnSpc>
                <a:spcPct val="115000"/>
              </a:lnSpc>
              <a:spcBef>
                <a:spcPts val="0"/>
              </a:spcBef>
              <a:spcAft>
                <a:spcPts val="0"/>
              </a:spcAft>
              <a:buNone/>
            </a:pPr>
            <a:r>
              <a:rPr lang="en-GB" sz="1000">
                <a:solidFill>
                  <a:schemeClr val="dk1"/>
                </a:solidFill>
                <a:latin typeface="Mada"/>
                <a:ea typeface="Mada"/>
                <a:cs typeface="Mada"/>
                <a:sym typeface="Mada"/>
              </a:rPr>
              <a:t>Since its a burn bare in mind the following: </a:t>
            </a:r>
            <a:endParaRPr sz="1000">
              <a:solidFill>
                <a:schemeClr val="dk1"/>
              </a:solidFill>
              <a:latin typeface="Mada"/>
              <a:ea typeface="Mada"/>
              <a:cs typeface="Mada"/>
              <a:sym typeface="Mada"/>
            </a:endParaRPr>
          </a:p>
          <a:p>
            <a:pPr indent="-292100" lvl="0" marL="457200" rtl="0" algn="l">
              <a:lnSpc>
                <a:spcPct val="115000"/>
              </a:lnSpc>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Vaccination and degree of pain</a:t>
            </a:r>
            <a:endParaRPr sz="1000">
              <a:solidFill>
                <a:schemeClr val="dk1"/>
              </a:solidFill>
              <a:latin typeface="Mada"/>
              <a:ea typeface="Mada"/>
              <a:cs typeface="Mada"/>
              <a:sym typeface="Mada"/>
            </a:endParaRPr>
          </a:p>
          <a:p>
            <a:pPr indent="-292100" lvl="0" marL="457200" rtl="0" algn="l">
              <a:lnSpc>
                <a:spcPct val="115000"/>
              </a:lnSpc>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Was the patient wearing clothes or not?</a:t>
            </a:r>
            <a:endParaRPr sz="1000">
              <a:solidFill>
                <a:schemeClr val="dk1"/>
              </a:solidFill>
              <a:latin typeface="Mada"/>
              <a:ea typeface="Mada"/>
              <a:cs typeface="Mada"/>
              <a:sym typeface="Mada"/>
            </a:endParaRPr>
          </a:p>
          <a:p>
            <a:pPr indent="-292100" lvl="0" marL="457200" rtl="0" algn="l">
              <a:lnSpc>
                <a:spcPct val="115000"/>
              </a:lnSpc>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If so, did the clothes burn or not?</a:t>
            </a:r>
            <a:endParaRPr sz="1000">
              <a:solidFill>
                <a:schemeClr val="dk1"/>
              </a:solidFill>
              <a:latin typeface="Mada"/>
              <a:ea typeface="Mada"/>
              <a:cs typeface="Mada"/>
              <a:sym typeface="Mada"/>
            </a:endParaRPr>
          </a:p>
          <a:p>
            <a:pPr indent="-292100" lvl="0" marL="457200" rtl="0" algn="l">
              <a:lnSpc>
                <a:spcPct val="115000"/>
              </a:lnSpc>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Covered after removal of clothes?—to avoid dehydration and hypothermia.  —in case of continuous contact </a:t>
            </a:r>
            <a:endParaRPr sz="1000">
              <a:solidFill>
                <a:schemeClr val="dk1"/>
              </a:solidFill>
              <a:latin typeface="Mada"/>
              <a:ea typeface="Mada"/>
              <a:cs typeface="Mada"/>
              <a:sym typeface="Mada"/>
            </a:endParaRPr>
          </a:p>
          <a:p>
            <a:pPr indent="-292100" lvl="0" marL="457200" rtl="0" algn="l">
              <a:lnSpc>
                <a:spcPct val="115000"/>
              </a:lnSpc>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Assess breathing, assess mucosal lining, </a:t>
            </a:r>
            <a:endParaRPr sz="1000">
              <a:solidFill>
                <a:schemeClr val="dk1"/>
              </a:solidFill>
              <a:latin typeface="Mada"/>
              <a:ea typeface="Mada"/>
              <a:cs typeface="Mada"/>
              <a:sym typeface="Mada"/>
            </a:endParaRPr>
          </a:p>
          <a:p>
            <a:pPr indent="-292100" lvl="0" marL="457200" rtl="0" algn="l">
              <a:lnSpc>
                <a:spcPct val="115000"/>
              </a:lnSpc>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Transfers to burn unit (more than 30% and inhalation injury)</a:t>
            </a:r>
            <a:endParaRPr sz="1000">
              <a:solidFill>
                <a:schemeClr val="dk1"/>
              </a:solidFill>
              <a:latin typeface="Mada"/>
              <a:ea typeface="Mada"/>
              <a:cs typeface="Mada"/>
              <a:sym typeface="Mada"/>
            </a:endParaRPr>
          </a:p>
          <a:p>
            <a:pPr indent="-292100" lvl="0" marL="457200" rtl="0" algn="l">
              <a:lnSpc>
                <a:spcPct val="115000"/>
              </a:lnSpc>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The burn will demarcate after 3-5 days </a:t>
            </a:r>
            <a:endParaRPr sz="1000">
              <a:solidFill>
                <a:schemeClr val="dk1"/>
              </a:solidFill>
              <a:latin typeface="Mada"/>
              <a:ea typeface="Mada"/>
              <a:cs typeface="Mada"/>
              <a:sym typeface="Mada"/>
            </a:endParaRPr>
          </a:p>
          <a:p>
            <a:pPr indent="0" lvl="0" marL="0" rtl="0" algn="l">
              <a:lnSpc>
                <a:spcPct val="115000"/>
              </a:lnSpc>
              <a:spcBef>
                <a:spcPts val="0"/>
              </a:spcBef>
              <a:spcAft>
                <a:spcPts val="0"/>
              </a:spcAft>
              <a:buNone/>
            </a:pPr>
            <a:r>
              <a:rPr lang="en-GB" sz="1000">
                <a:solidFill>
                  <a:schemeClr val="dk1"/>
                </a:solidFill>
                <a:latin typeface="Mada"/>
                <a:ea typeface="Mada"/>
                <a:cs typeface="Mada"/>
                <a:sym typeface="Mada"/>
              </a:rPr>
              <a:t>Management: </a:t>
            </a:r>
            <a:endParaRPr sz="1000">
              <a:solidFill>
                <a:schemeClr val="dk1"/>
              </a:solidFill>
              <a:latin typeface="Mada"/>
              <a:ea typeface="Mada"/>
              <a:cs typeface="Mada"/>
              <a:sym typeface="Mada"/>
            </a:endParaRPr>
          </a:p>
          <a:p>
            <a:pPr indent="-292100" lvl="0" marL="457200" rtl="0" algn="l">
              <a:lnSpc>
                <a:spcPct val="115000"/>
              </a:lnSpc>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Maintain Airway, breathing and circulation (make sure patient is stable)</a:t>
            </a:r>
            <a:endParaRPr sz="1000">
              <a:solidFill>
                <a:schemeClr val="dk1"/>
              </a:solidFill>
              <a:latin typeface="Mada"/>
              <a:ea typeface="Mada"/>
              <a:cs typeface="Mada"/>
              <a:sym typeface="Mada"/>
            </a:endParaRPr>
          </a:p>
          <a:p>
            <a:pPr indent="-292100" lvl="0" marL="457200" rtl="0" algn="l">
              <a:lnSpc>
                <a:spcPct val="115000"/>
              </a:lnSpc>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Make sure patient is pain free and the wound is covered</a:t>
            </a:r>
            <a:endParaRPr sz="1000">
              <a:solidFill>
                <a:schemeClr val="dk1"/>
              </a:solidFill>
              <a:latin typeface="Mada"/>
              <a:ea typeface="Mada"/>
              <a:cs typeface="Mada"/>
              <a:sym typeface="Mada"/>
            </a:endParaRPr>
          </a:p>
          <a:p>
            <a:pPr indent="-292100" lvl="0" marL="457200" rtl="0" algn="l">
              <a:lnSpc>
                <a:spcPct val="115000"/>
              </a:lnSpc>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if chemical then irrigate with NS or water </a:t>
            </a:r>
            <a:endParaRPr sz="1000">
              <a:solidFill>
                <a:schemeClr val="dk1"/>
              </a:solidFill>
              <a:latin typeface="Mada"/>
              <a:ea typeface="Mada"/>
              <a:cs typeface="Mada"/>
              <a:sym typeface="Mada"/>
            </a:endParaRPr>
          </a:p>
          <a:p>
            <a:pPr indent="-292100" lvl="0" marL="457200" rtl="0" algn="l">
              <a:lnSpc>
                <a:spcPct val="115000"/>
              </a:lnSpc>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Decide on surgery after 3-5 days</a:t>
            </a:r>
            <a:endParaRPr sz="1000">
              <a:solidFill>
                <a:schemeClr val="dk1"/>
              </a:solidFill>
              <a:latin typeface="Mada"/>
              <a:ea typeface="Mada"/>
              <a:cs typeface="Mada"/>
              <a:sym typeface="Mada"/>
            </a:endParaRPr>
          </a:p>
          <a:p>
            <a:pPr indent="-292100" lvl="0" marL="457200" rtl="0" algn="l">
              <a:lnSpc>
                <a:spcPct val="115000"/>
              </a:lnSpc>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If circumstantial burn → escharotomy </a:t>
            </a:r>
            <a:endParaRPr sz="1000">
              <a:solidFill>
                <a:schemeClr val="dk1"/>
              </a:solidFill>
              <a:latin typeface="Mada"/>
              <a:ea typeface="Mada"/>
              <a:cs typeface="Mada"/>
              <a:sym typeface="Mada"/>
            </a:endParaRPr>
          </a:p>
          <a:p>
            <a:pPr indent="-292100" lvl="0" marL="457200" rtl="0" algn="l">
              <a:lnSpc>
                <a:spcPct val="115000"/>
              </a:lnSpc>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If compartment → fasciotomy</a:t>
            </a:r>
            <a:endParaRPr sz="1000">
              <a:solidFill>
                <a:schemeClr val="dk1"/>
              </a:solidFill>
              <a:latin typeface="Mada"/>
              <a:ea typeface="Mada"/>
              <a:cs typeface="Mada"/>
              <a:sym typeface="Mada"/>
            </a:endParaRPr>
          </a:p>
          <a:p>
            <a:pPr indent="0" lvl="0" marL="0" rtl="0" algn="l">
              <a:spcBef>
                <a:spcPts val="0"/>
              </a:spcBef>
              <a:spcAft>
                <a:spcPts val="0"/>
              </a:spcAft>
              <a:buNone/>
            </a:pPr>
            <a:r>
              <a:t/>
            </a:r>
            <a:endParaRPr sz="1000">
              <a:latin typeface="Mada"/>
              <a:ea typeface="Mada"/>
              <a:cs typeface="Mada"/>
              <a:sym typeface="Mada"/>
            </a:endParaRPr>
          </a:p>
        </p:txBody>
      </p:sp>
      <p:sp>
        <p:nvSpPr>
          <p:cNvPr id="1444" name="Google Shape;1444;p43"/>
          <p:cNvSpPr txBox="1"/>
          <p:nvPr/>
        </p:nvSpPr>
        <p:spPr>
          <a:xfrm>
            <a:off x="-179300" y="5047525"/>
            <a:ext cx="1197000" cy="1919100"/>
          </a:xfrm>
          <a:prstGeom prst="rect">
            <a:avLst/>
          </a:prstGeom>
          <a:noFill/>
          <a:ln>
            <a:noFill/>
          </a:ln>
        </p:spPr>
        <p:txBody>
          <a:bodyPr anchorCtr="0" anchor="b" bIns="91425" lIns="91425" spcFirstLastPara="1" rIns="91425" wrap="square" tIns="91425">
            <a:noAutofit/>
          </a:bodyPr>
          <a:lstStyle/>
          <a:p>
            <a:pPr indent="0" lvl="0" marL="0" rtl="0" algn="ctr">
              <a:lnSpc>
                <a:spcPct val="115000"/>
              </a:lnSpc>
              <a:spcBef>
                <a:spcPts val="0"/>
              </a:spcBef>
              <a:spcAft>
                <a:spcPts val="1600"/>
              </a:spcAft>
              <a:buNone/>
            </a:pPr>
            <a:r>
              <a:rPr lang="en-GB" sz="7200">
                <a:solidFill>
                  <a:srgbClr val="FFDDD2"/>
                </a:solidFill>
                <a:latin typeface="Fredoka One"/>
                <a:ea typeface="Fredoka One"/>
                <a:cs typeface="Fredoka One"/>
                <a:sym typeface="Fredoka One"/>
              </a:rPr>
              <a:t>7</a:t>
            </a:r>
            <a:endParaRPr sz="7200">
              <a:solidFill>
                <a:srgbClr val="FFDDD2"/>
              </a:solidFill>
              <a:latin typeface="Fredoka One"/>
              <a:ea typeface="Fredoka One"/>
              <a:cs typeface="Fredoka One"/>
              <a:sym typeface="Fredoka One"/>
            </a:endParaRPr>
          </a:p>
        </p:txBody>
      </p:sp>
      <p:pic>
        <p:nvPicPr>
          <p:cNvPr descr="image34-small.jpg" id="1445" name="Google Shape;1445;p43"/>
          <p:cNvPicPr preferRelativeResize="0"/>
          <p:nvPr/>
        </p:nvPicPr>
        <p:blipFill rotWithShape="1">
          <a:blip r:embed="rId3">
            <a:alphaModFix/>
          </a:blip>
          <a:srcRect b="0" l="0" r="0" t="0"/>
          <a:stretch/>
        </p:blipFill>
        <p:spPr>
          <a:xfrm>
            <a:off x="4745056" y="5765893"/>
            <a:ext cx="1965993" cy="1474499"/>
          </a:xfrm>
          <a:prstGeom prst="rect">
            <a:avLst/>
          </a:prstGeom>
          <a:noFill/>
          <a:ln cap="flat" cmpd="sng" w="19050">
            <a:solidFill>
              <a:srgbClr val="FFDDD2"/>
            </a:solidFill>
            <a:prstDash val="dash"/>
            <a:round/>
            <a:headEnd len="sm" w="sm" type="none"/>
            <a:tailEnd len="sm" w="sm" type="none"/>
          </a:ln>
        </p:spPr>
      </p:pic>
      <p:sp>
        <p:nvSpPr>
          <p:cNvPr id="1446" name="Google Shape;1446;p43"/>
          <p:cNvSpPr/>
          <p:nvPr/>
        </p:nvSpPr>
        <p:spPr>
          <a:xfrm>
            <a:off x="672100" y="1184150"/>
            <a:ext cx="6291600" cy="1704000"/>
          </a:xfrm>
          <a:prstGeom prst="roundRect">
            <a:avLst>
              <a:gd fmla="val 16667" name="adj"/>
            </a:avLst>
          </a:prstGeom>
          <a:noFill/>
          <a:ln cap="flat" cmpd="sng" w="19050">
            <a:solidFill>
              <a:srgbClr val="49A59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7" name="Google Shape;1447;p43"/>
          <p:cNvSpPr txBox="1"/>
          <p:nvPr/>
        </p:nvSpPr>
        <p:spPr>
          <a:xfrm>
            <a:off x="818938" y="1298900"/>
            <a:ext cx="5933100" cy="1474500"/>
          </a:xfrm>
          <a:prstGeom prst="rect">
            <a:avLst/>
          </a:prstGeom>
          <a:noFill/>
          <a:ln>
            <a:noFill/>
          </a:ln>
        </p:spPr>
        <p:txBody>
          <a:bodyPr anchorCtr="0" anchor="t" bIns="0" lIns="91425" spcFirstLastPara="1" rIns="91425" wrap="square" tIns="162000">
            <a:noAutofit/>
          </a:bodyPr>
          <a:lstStyle/>
          <a:p>
            <a:pPr indent="0" lvl="0" marL="0" rtl="0" algn="l">
              <a:lnSpc>
                <a:spcPct val="115000"/>
              </a:lnSpc>
              <a:spcBef>
                <a:spcPts val="0"/>
              </a:spcBef>
              <a:spcAft>
                <a:spcPts val="0"/>
              </a:spcAft>
              <a:buNone/>
            </a:pPr>
            <a:r>
              <a:rPr lang="en-GB" sz="1200">
                <a:solidFill>
                  <a:schemeClr val="dk1"/>
                </a:solidFill>
                <a:latin typeface="Mada"/>
                <a:ea typeface="Mada"/>
                <a:cs typeface="Mada"/>
                <a:sym typeface="Mada"/>
              </a:rPr>
              <a:t>A patient presents to the ER suffering from a cut wound in the right hand, the wound has been 2 hours and is  superficial , how would you approach this pt ?</a:t>
            </a:r>
            <a:endParaRPr sz="1200">
              <a:solidFill>
                <a:schemeClr val="dk1"/>
              </a:solidFill>
              <a:latin typeface="Mada"/>
              <a:ea typeface="Mada"/>
              <a:cs typeface="Mada"/>
              <a:sym typeface="Mada"/>
            </a:endParaRPr>
          </a:p>
          <a:p>
            <a:pPr indent="-304800" lvl="1" marL="914400" rtl="0" algn="l">
              <a:lnSpc>
                <a:spcPct val="115000"/>
              </a:lnSpc>
              <a:spcBef>
                <a:spcPts val="0"/>
              </a:spcBef>
              <a:spcAft>
                <a:spcPts val="0"/>
              </a:spcAft>
              <a:buSzPts val="1200"/>
              <a:buFont typeface="Mada"/>
              <a:buChar char="○"/>
            </a:pPr>
            <a:r>
              <a:rPr lang="en-GB" sz="1200">
                <a:latin typeface="Mada"/>
                <a:ea typeface="Mada"/>
                <a:cs typeface="Mada"/>
                <a:sym typeface="Mada"/>
              </a:rPr>
              <a:t>Hx &amp; Px</a:t>
            </a:r>
            <a:endParaRPr sz="1200">
              <a:latin typeface="Mada"/>
              <a:ea typeface="Mada"/>
              <a:cs typeface="Mada"/>
              <a:sym typeface="Mada"/>
            </a:endParaRPr>
          </a:p>
          <a:p>
            <a:pPr indent="-304800" lvl="1" marL="914400" rtl="0" algn="l">
              <a:lnSpc>
                <a:spcPct val="115000"/>
              </a:lnSpc>
              <a:spcBef>
                <a:spcPts val="0"/>
              </a:spcBef>
              <a:spcAft>
                <a:spcPts val="0"/>
              </a:spcAft>
              <a:buClr>
                <a:srgbClr val="FF0000"/>
              </a:buClr>
              <a:buSzPts val="1200"/>
              <a:buFont typeface="Mada"/>
              <a:buChar char="○"/>
            </a:pPr>
            <a:r>
              <a:rPr lang="en-GB" sz="1200">
                <a:solidFill>
                  <a:srgbClr val="FF0000"/>
                </a:solidFill>
                <a:latin typeface="Mada"/>
                <a:ea typeface="Mada"/>
                <a:cs typeface="Mada"/>
                <a:sym typeface="Mada"/>
              </a:rPr>
              <a:t>Ask about Tetanus Vaccine</a:t>
            </a:r>
            <a:endParaRPr sz="1200">
              <a:solidFill>
                <a:srgbClr val="FF0000"/>
              </a:solidFill>
              <a:latin typeface="Mada"/>
              <a:ea typeface="Mada"/>
              <a:cs typeface="Mada"/>
              <a:sym typeface="Mada"/>
            </a:endParaRPr>
          </a:p>
          <a:p>
            <a:pPr indent="-304800" lvl="1" marL="914400" rtl="0" algn="l">
              <a:lnSpc>
                <a:spcPct val="115000"/>
              </a:lnSpc>
              <a:spcBef>
                <a:spcPts val="0"/>
              </a:spcBef>
              <a:spcAft>
                <a:spcPts val="0"/>
              </a:spcAft>
              <a:buClr>
                <a:srgbClr val="FF0000"/>
              </a:buClr>
              <a:buSzPts val="1200"/>
              <a:buFont typeface="Mada"/>
              <a:buChar char="○"/>
            </a:pPr>
            <a:r>
              <a:rPr lang="en-GB" sz="1200">
                <a:solidFill>
                  <a:srgbClr val="FF0000"/>
                </a:solidFill>
                <a:latin typeface="Mada"/>
                <a:ea typeface="Mada"/>
                <a:cs typeface="Mada"/>
                <a:sym typeface="Mada"/>
              </a:rPr>
              <a:t>Do you need to give ABx ? if the wound dirty and old &gt; YES</a:t>
            </a:r>
            <a:endParaRPr sz="1200">
              <a:solidFill>
                <a:srgbClr val="FF0000"/>
              </a:solidFill>
              <a:latin typeface="Mada"/>
              <a:ea typeface="Mada"/>
              <a:cs typeface="Mada"/>
              <a:sym typeface="Mada"/>
            </a:endParaRPr>
          </a:p>
          <a:p>
            <a:pPr indent="-304800" lvl="1" marL="914400" rtl="0" algn="l">
              <a:lnSpc>
                <a:spcPct val="115000"/>
              </a:lnSpc>
              <a:spcBef>
                <a:spcPts val="0"/>
              </a:spcBef>
              <a:spcAft>
                <a:spcPts val="0"/>
              </a:spcAft>
              <a:buClr>
                <a:srgbClr val="FF0000"/>
              </a:buClr>
              <a:buSzPts val="1200"/>
              <a:buFont typeface="Mada"/>
              <a:buChar char="○"/>
            </a:pPr>
            <a:r>
              <a:rPr lang="en-GB" sz="1200">
                <a:solidFill>
                  <a:srgbClr val="FF0000"/>
                </a:solidFill>
                <a:latin typeface="Mada"/>
                <a:ea typeface="Mada"/>
                <a:cs typeface="Mada"/>
                <a:sym typeface="Mada"/>
              </a:rPr>
              <a:t>Start with oral ABx &gt; after 48h , progression of clinical infection ? shift to IV </a:t>
            </a:r>
            <a:endParaRPr sz="1200">
              <a:solidFill>
                <a:srgbClr val="FF0000"/>
              </a:solidFill>
              <a:latin typeface="Mada"/>
              <a:ea typeface="Mada"/>
              <a:cs typeface="Mada"/>
              <a:sym typeface="Mada"/>
            </a:endParaRPr>
          </a:p>
          <a:p>
            <a:pPr indent="0" lvl="0" marL="0" rtl="0" algn="l">
              <a:spcBef>
                <a:spcPts val="0"/>
              </a:spcBef>
              <a:spcAft>
                <a:spcPts val="0"/>
              </a:spcAft>
              <a:buNone/>
            </a:pPr>
            <a:r>
              <a:t/>
            </a:r>
            <a:endParaRPr sz="1200">
              <a:latin typeface="Mada"/>
              <a:ea typeface="Mada"/>
              <a:cs typeface="Mada"/>
              <a:sym typeface="Mada"/>
            </a:endParaRPr>
          </a:p>
        </p:txBody>
      </p:sp>
      <p:sp>
        <p:nvSpPr>
          <p:cNvPr id="1448" name="Google Shape;1448;p43"/>
          <p:cNvSpPr txBox="1"/>
          <p:nvPr/>
        </p:nvSpPr>
        <p:spPr>
          <a:xfrm>
            <a:off x="-12" y="1184150"/>
            <a:ext cx="1197000" cy="1919100"/>
          </a:xfrm>
          <a:prstGeom prst="rect">
            <a:avLst/>
          </a:prstGeom>
          <a:noFill/>
          <a:ln>
            <a:noFill/>
          </a:ln>
        </p:spPr>
        <p:txBody>
          <a:bodyPr anchorCtr="0" anchor="b" bIns="91425" lIns="91425" spcFirstLastPara="1" rIns="91425" wrap="square" tIns="91425">
            <a:noAutofit/>
          </a:bodyPr>
          <a:lstStyle/>
          <a:p>
            <a:pPr indent="0" lvl="0" marL="0" rtl="0" algn="ctr">
              <a:lnSpc>
                <a:spcPct val="115000"/>
              </a:lnSpc>
              <a:spcBef>
                <a:spcPts val="0"/>
              </a:spcBef>
              <a:spcAft>
                <a:spcPts val="1600"/>
              </a:spcAft>
              <a:buNone/>
            </a:pPr>
            <a:r>
              <a:rPr lang="en-GB" sz="7200">
                <a:solidFill>
                  <a:srgbClr val="49A59F"/>
                </a:solidFill>
                <a:latin typeface="Fredoka One"/>
                <a:ea typeface="Fredoka One"/>
                <a:cs typeface="Fredoka One"/>
                <a:sym typeface="Fredoka One"/>
              </a:rPr>
              <a:t>5</a:t>
            </a:r>
            <a:endParaRPr sz="7200">
              <a:solidFill>
                <a:srgbClr val="49A59F"/>
              </a:solidFill>
              <a:latin typeface="Fredoka One"/>
              <a:ea typeface="Fredoka One"/>
              <a:cs typeface="Fredoka One"/>
              <a:sym typeface="Fredoka One"/>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2" name="Shape 1452"/>
        <p:cNvGrpSpPr/>
        <p:nvPr/>
      </p:nvGrpSpPr>
      <p:grpSpPr>
        <a:xfrm>
          <a:off x="0" y="0"/>
          <a:ext cx="0" cy="0"/>
          <a:chOff x="0" y="0"/>
          <a:chExt cx="0" cy="0"/>
        </a:xfrm>
      </p:grpSpPr>
      <p:sp>
        <p:nvSpPr>
          <p:cNvPr id="1453" name="Google Shape;1453;p44"/>
          <p:cNvSpPr/>
          <p:nvPr/>
        </p:nvSpPr>
        <p:spPr>
          <a:xfrm rot="10800000">
            <a:off x="75" y="-9525"/>
            <a:ext cx="7589400" cy="192300"/>
          </a:xfrm>
          <a:prstGeom prst="round2SameRect">
            <a:avLst>
              <a:gd fmla="val 50000" name="adj1"/>
              <a:gd fmla="val 0" name="adj2"/>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454" name="Google Shape;1454;p44"/>
          <p:cNvCxnSpPr/>
          <p:nvPr/>
        </p:nvCxnSpPr>
        <p:spPr>
          <a:xfrm flipH="1" rot="10800000">
            <a:off x="1379925" y="763075"/>
            <a:ext cx="5113800" cy="32400"/>
          </a:xfrm>
          <a:prstGeom prst="straightConnector1">
            <a:avLst/>
          </a:prstGeom>
          <a:noFill/>
          <a:ln cap="flat" cmpd="sng" w="19050">
            <a:solidFill>
              <a:srgbClr val="83C5BE"/>
            </a:solidFill>
            <a:prstDash val="solid"/>
            <a:round/>
            <a:headEnd len="med" w="med" type="oval"/>
            <a:tailEnd len="med" w="med" type="oval"/>
          </a:ln>
        </p:spPr>
      </p:cxnSp>
      <p:sp>
        <p:nvSpPr>
          <p:cNvPr id="1455" name="Google Shape;1455;p44"/>
          <p:cNvSpPr txBox="1"/>
          <p:nvPr/>
        </p:nvSpPr>
        <p:spPr>
          <a:xfrm>
            <a:off x="1273925" y="255275"/>
            <a:ext cx="5348400" cy="435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2100">
                <a:solidFill>
                  <a:srgbClr val="006D77"/>
                </a:solidFill>
                <a:latin typeface="Lora"/>
                <a:ea typeface="Lora"/>
                <a:cs typeface="Lora"/>
                <a:sym typeface="Lora"/>
              </a:rPr>
              <a:t>Questions /cases from the doctors</a:t>
            </a:r>
            <a:endParaRPr b="1" sz="2100">
              <a:solidFill>
                <a:srgbClr val="006D77"/>
              </a:solidFill>
              <a:latin typeface="Lora"/>
              <a:ea typeface="Lora"/>
              <a:cs typeface="Lora"/>
              <a:sym typeface="Lora"/>
            </a:endParaRPr>
          </a:p>
        </p:txBody>
      </p:sp>
      <p:sp>
        <p:nvSpPr>
          <p:cNvPr id="1456" name="Google Shape;1456;p44"/>
          <p:cNvSpPr/>
          <p:nvPr/>
        </p:nvSpPr>
        <p:spPr>
          <a:xfrm>
            <a:off x="542225" y="1066675"/>
            <a:ext cx="6779400" cy="9323400"/>
          </a:xfrm>
          <a:prstGeom prst="roundRect">
            <a:avLst>
              <a:gd fmla="val 16667" name="adj"/>
            </a:avLst>
          </a:prstGeom>
          <a:noFill/>
          <a:ln cap="flat" cmpd="sng" w="19050">
            <a:solidFill>
              <a:srgbClr val="49A59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7" name="Google Shape;1457;p44"/>
          <p:cNvSpPr txBox="1"/>
          <p:nvPr/>
        </p:nvSpPr>
        <p:spPr>
          <a:xfrm>
            <a:off x="680500" y="3222750"/>
            <a:ext cx="6080100" cy="1474500"/>
          </a:xfrm>
          <a:prstGeom prst="rect">
            <a:avLst/>
          </a:prstGeom>
          <a:noFill/>
          <a:ln>
            <a:noFill/>
          </a:ln>
        </p:spPr>
        <p:txBody>
          <a:bodyPr anchorCtr="0" anchor="t" bIns="0" lIns="91425" spcFirstLastPara="1" rIns="91425" wrap="square" tIns="162000">
            <a:noAutofit/>
          </a:bodyPr>
          <a:lstStyle/>
          <a:p>
            <a:pPr indent="0" lvl="0" marL="0" rtl="0" algn="l">
              <a:lnSpc>
                <a:spcPct val="115000"/>
              </a:lnSpc>
              <a:spcBef>
                <a:spcPts val="0"/>
              </a:spcBef>
              <a:spcAft>
                <a:spcPts val="0"/>
              </a:spcAft>
              <a:buNone/>
            </a:pPr>
            <a:r>
              <a:t/>
            </a:r>
            <a:endParaRPr b="1" sz="1100" u="sng">
              <a:solidFill>
                <a:schemeClr val="dk1"/>
              </a:solidFill>
              <a:latin typeface="Mada"/>
              <a:ea typeface="Mada"/>
              <a:cs typeface="Mada"/>
              <a:sym typeface="Mada"/>
            </a:endParaRPr>
          </a:p>
          <a:p>
            <a:pPr indent="0" lvl="0" marL="0" rtl="0" algn="l">
              <a:lnSpc>
                <a:spcPct val="115000"/>
              </a:lnSpc>
              <a:spcBef>
                <a:spcPts val="0"/>
              </a:spcBef>
              <a:spcAft>
                <a:spcPts val="0"/>
              </a:spcAft>
              <a:buClr>
                <a:schemeClr val="dk1"/>
              </a:buClr>
              <a:buSzPts val="1100"/>
              <a:buFont typeface="Arial"/>
              <a:buNone/>
            </a:pPr>
            <a:r>
              <a:rPr lang="en-GB" sz="1100">
                <a:solidFill>
                  <a:schemeClr val="dk1"/>
                </a:solidFill>
                <a:latin typeface="Mada"/>
                <a:ea typeface="Mada"/>
                <a:cs typeface="Mada"/>
                <a:sym typeface="Mada"/>
              </a:rPr>
              <a:t>PMx: </a:t>
            </a:r>
            <a:endParaRPr sz="1100">
              <a:solidFill>
                <a:schemeClr val="dk1"/>
              </a:solidFill>
              <a:latin typeface="Mada"/>
              <a:ea typeface="Mada"/>
              <a:cs typeface="Mada"/>
              <a:sym typeface="Mada"/>
            </a:endParaRPr>
          </a:p>
          <a:p>
            <a:pPr indent="-298450" lvl="0" marL="4572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Admitted 5 times to hospital 5/7 past years for this issue, improved with AxB</a:t>
            </a:r>
            <a:endParaRPr sz="1100">
              <a:solidFill>
                <a:schemeClr val="dk1"/>
              </a:solidFill>
              <a:latin typeface="Mada"/>
              <a:ea typeface="Mada"/>
              <a:cs typeface="Mada"/>
              <a:sym typeface="Mada"/>
            </a:endParaRPr>
          </a:p>
          <a:p>
            <a:pPr indent="-298450" lvl="0" marL="4572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Paraplegic for the last 10 years due to RTA</a:t>
            </a:r>
            <a:endParaRPr sz="1100">
              <a:solidFill>
                <a:schemeClr val="dk1"/>
              </a:solidFill>
              <a:latin typeface="Mada"/>
              <a:ea typeface="Mada"/>
              <a:cs typeface="Mada"/>
              <a:sym typeface="Mada"/>
            </a:endParaRPr>
          </a:p>
          <a:p>
            <a:pPr indent="-298450" lvl="0" marL="4572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Diabetic since long time and takes insulin and glucophage</a:t>
            </a:r>
            <a:endParaRPr sz="1100">
              <a:solidFill>
                <a:schemeClr val="dk1"/>
              </a:solidFill>
              <a:latin typeface="Mada"/>
              <a:ea typeface="Mada"/>
              <a:cs typeface="Mada"/>
              <a:sym typeface="Mada"/>
            </a:endParaRPr>
          </a:p>
          <a:p>
            <a:pPr indent="-298450" lvl="0" marL="4572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HTN, dyslipidemia </a:t>
            </a:r>
            <a:endParaRPr sz="1100">
              <a:solidFill>
                <a:schemeClr val="dk1"/>
              </a:solidFill>
              <a:latin typeface="Mada"/>
              <a:ea typeface="Mada"/>
              <a:cs typeface="Mada"/>
              <a:sym typeface="Mada"/>
            </a:endParaRPr>
          </a:p>
          <a:p>
            <a:pPr indent="-298450" lvl="0" marL="4572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Recurrent UTI (note:can’t control bowel and urine output</a:t>
            </a:r>
            <a:r>
              <a:rPr lang="en-GB" sz="1100" u="sng">
                <a:solidFill>
                  <a:schemeClr val="dk1"/>
                </a:solidFill>
                <a:latin typeface="Mada"/>
                <a:ea typeface="Mada"/>
                <a:cs typeface="Mada"/>
                <a:sym typeface="Mada"/>
              </a:rPr>
              <a:t> so ask</a:t>
            </a:r>
            <a:r>
              <a:rPr lang="en-GB" sz="1100">
                <a:solidFill>
                  <a:schemeClr val="dk1"/>
                </a:solidFill>
                <a:latin typeface="Mada"/>
                <a:ea typeface="Mada"/>
                <a:cs typeface="Mada"/>
                <a:sym typeface="Mada"/>
              </a:rPr>
              <a:t>: is there a need for a catheter? Colostomy? )</a:t>
            </a:r>
            <a:endParaRPr sz="1100">
              <a:solidFill>
                <a:schemeClr val="dk1"/>
              </a:solidFill>
              <a:latin typeface="Mada"/>
              <a:ea typeface="Mada"/>
              <a:cs typeface="Mada"/>
              <a:sym typeface="Mada"/>
            </a:endParaRPr>
          </a:p>
          <a:p>
            <a:pPr indent="0" lvl="0" marL="0" rtl="0" algn="l">
              <a:lnSpc>
                <a:spcPct val="115000"/>
              </a:lnSpc>
              <a:spcBef>
                <a:spcPts val="0"/>
              </a:spcBef>
              <a:spcAft>
                <a:spcPts val="0"/>
              </a:spcAft>
              <a:buClr>
                <a:schemeClr val="dk1"/>
              </a:buClr>
              <a:buSzPts val="1100"/>
              <a:buFont typeface="Arial"/>
              <a:buNone/>
            </a:pPr>
            <a:r>
              <a:rPr lang="en-GB" sz="1100">
                <a:solidFill>
                  <a:schemeClr val="dk1"/>
                </a:solidFill>
                <a:latin typeface="Mada"/>
                <a:ea typeface="Mada"/>
                <a:cs typeface="Mada"/>
                <a:sym typeface="Mada"/>
              </a:rPr>
              <a:t>PSx: </a:t>
            </a:r>
            <a:endParaRPr sz="1100">
              <a:solidFill>
                <a:schemeClr val="dk1"/>
              </a:solidFill>
              <a:latin typeface="Mada"/>
              <a:ea typeface="Mada"/>
              <a:cs typeface="Mada"/>
              <a:sym typeface="Mada"/>
            </a:endParaRPr>
          </a:p>
          <a:p>
            <a:pPr indent="-298450" lvl="0" marL="457200" rtl="0" algn="l">
              <a:lnSpc>
                <a:spcPct val="115000"/>
              </a:lnSpc>
              <a:spcBef>
                <a:spcPts val="0"/>
              </a:spcBef>
              <a:spcAft>
                <a:spcPts val="0"/>
              </a:spcAft>
              <a:buClr>
                <a:schemeClr val="dk1"/>
              </a:buClr>
              <a:buSzPts val="1100"/>
              <a:buFont typeface="Times New Roman"/>
              <a:buChar char="-"/>
            </a:pPr>
            <a:r>
              <a:rPr lang="en-GB" sz="1100">
                <a:solidFill>
                  <a:schemeClr val="dk1"/>
                </a:solidFill>
                <a:latin typeface="Mada"/>
                <a:ea typeface="Mada"/>
                <a:cs typeface="Mada"/>
                <a:sym typeface="Mada"/>
              </a:rPr>
              <a:t>Peripheral vascular disease with clopidogrel </a:t>
            </a:r>
            <a:r>
              <a:rPr lang="en-GB" sz="1100">
                <a:solidFill>
                  <a:schemeClr val="dk1"/>
                </a:solidFill>
                <a:highlight>
                  <a:srgbClr val="FFFFFF"/>
                </a:highlight>
                <a:latin typeface="Mada"/>
                <a:ea typeface="Mada"/>
                <a:cs typeface="Mada"/>
                <a:sym typeface="Mada"/>
              </a:rPr>
              <a:t>(</a:t>
            </a:r>
            <a:r>
              <a:rPr lang="en-GB" sz="1100">
                <a:solidFill>
                  <a:schemeClr val="dk1"/>
                </a:solidFill>
                <a:latin typeface="Mada"/>
                <a:ea typeface="Mada"/>
                <a:cs typeface="Mada"/>
                <a:sym typeface="Mada"/>
              </a:rPr>
              <a:t>Plavix</a:t>
            </a:r>
            <a:r>
              <a:rPr lang="en-GB" sz="1100">
                <a:solidFill>
                  <a:schemeClr val="dk1"/>
                </a:solidFill>
                <a:highlight>
                  <a:srgbClr val="FFFFFF"/>
                </a:highlight>
                <a:latin typeface="Mada"/>
                <a:ea typeface="Mada"/>
                <a:cs typeface="Mada"/>
                <a:sym typeface="Mada"/>
              </a:rPr>
              <a:t>)</a:t>
            </a:r>
            <a:r>
              <a:rPr lang="en-GB" sz="1100">
                <a:solidFill>
                  <a:schemeClr val="dk1"/>
                </a:solidFill>
                <a:latin typeface="Mada"/>
                <a:ea typeface="Mada"/>
                <a:cs typeface="Mada"/>
                <a:sym typeface="Mada"/>
              </a:rPr>
              <a:t> for stent</a:t>
            </a:r>
            <a:endParaRPr sz="1100">
              <a:solidFill>
                <a:schemeClr val="dk1"/>
              </a:solidFill>
              <a:latin typeface="Mada"/>
              <a:ea typeface="Mada"/>
              <a:cs typeface="Mada"/>
              <a:sym typeface="Mada"/>
            </a:endParaRPr>
          </a:p>
          <a:p>
            <a:pPr indent="0" lvl="0" marL="0" rtl="0" algn="l">
              <a:lnSpc>
                <a:spcPct val="115000"/>
              </a:lnSpc>
              <a:spcBef>
                <a:spcPts val="0"/>
              </a:spcBef>
              <a:spcAft>
                <a:spcPts val="0"/>
              </a:spcAft>
              <a:buClr>
                <a:schemeClr val="dk1"/>
              </a:buClr>
              <a:buSzPts val="1100"/>
              <a:buFont typeface="Arial"/>
              <a:buNone/>
            </a:pPr>
            <a:r>
              <a:rPr lang="en-GB" sz="1100">
                <a:solidFill>
                  <a:schemeClr val="dk1"/>
                </a:solidFill>
                <a:latin typeface="Mada"/>
                <a:ea typeface="Mada"/>
                <a:cs typeface="Mada"/>
                <a:sym typeface="Mada"/>
              </a:rPr>
              <a:t>Sx: </a:t>
            </a:r>
            <a:endParaRPr sz="1100">
              <a:solidFill>
                <a:schemeClr val="dk1"/>
              </a:solidFill>
              <a:latin typeface="Mada"/>
              <a:ea typeface="Mada"/>
              <a:cs typeface="Mada"/>
              <a:sym typeface="Mada"/>
            </a:endParaRPr>
          </a:p>
          <a:p>
            <a:pPr indent="-298450" lvl="0" marL="4572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Smokes 10 cigs for 20 years</a:t>
            </a:r>
            <a:endParaRPr sz="1100">
              <a:solidFill>
                <a:schemeClr val="dk1"/>
              </a:solidFill>
              <a:latin typeface="Mada"/>
              <a:ea typeface="Mada"/>
              <a:cs typeface="Mada"/>
              <a:sym typeface="Mada"/>
            </a:endParaRPr>
          </a:p>
          <a:p>
            <a:pPr indent="0" lvl="0" marL="0" rtl="0" algn="l">
              <a:lnSpc>
                <a:spcPct val="115000"/>
              </a:lnSpc>
              <a:spcBef>
                <a:spcPts val="0"/>
              </a:spcBef>
              <a:spcAft>
                <a:spcPts val="0"/>
              </a:spcAft>
              <a:buClr>
                <a:schemeClr val="dk1"/>
              </a:buClr>
              <a:buSzPts val="1100"/>
              <a:buFont typeface="Arial"/>
              <a:buNone/>
            </a:pPr>
            <a:r>
              <a:t/>
            </a:r>
            <a:endParaRPr sz="1100">
              <a:solidFill>
                <a:schemeClr val="dk1"/>
              </a:solidFill>
              <a:latin typeface="Mada"/>
              <a:ea typeface="Mada"/>
              <a:cs typeface="Mada"/>
              <a:sym typeface="Mada"/>
            </a:endParaRPr>
          </a:p>
          <a:p>
            <a:pPr indent="0" lvl="0" marL="0" rtl="0" algn="l">
              <a:lnSpc>
                <a:spcPct val="115000"/>
              </a:lnSpc>
              <a:spcBef>
                <a:spcPts val="0"/>
              </a:spcBef>
              <a:spcAft>
                <a:spcPts val="0"/>
              </a:spcAft>
              <a:buClr>
                <a:schemeClr val="dk1"/>
              </a:buClr>
              <a:buSzPts val="1100"/>
              <a:buFont typeface="Arial"/>
              <a:buNone/>
            </a:pPr>
            <a:r>
              <a:rPr b="1" lang="en-GB" sz="1100" u="sng">
                <a:solidFill>
                  <a:schemeClr val="dk1"/>
                </a:solidFill>
                <a:latin typeface="Mada"/>
                <a:ea typeface="Mada"/>
                <a:cs typeface="Mada"/>
                <a:sym typeface="Mada"/>
              </a:rPr>
              <a:t>Clinical exam: </a:t>
            </a:r>
            <a:endParaRPr b="1" sz="1100" u="sng">
              <a:solidFill>
                <a:schemeClr val="dk1"/>
              </a:solidFill>
              <a:latin typeface="Mada"/>
              <a:ea typeface="Mada"/>
              <a:cs typeface="Mada"/>
              <a:sym typeface="Mada"/>
            </a:endParaRPr>
          </a:p>
          <a:p>
            <a:pPr indent="0" lvl="0" marL="0" rtl="0" algn="l">
              <a:lnSpc>
                <a:spcPct val="115000"/>
              </a:lnSpc>
              <a:spcBef>
                <a:spcPts val="0"/>
              </a:spcBef>
              <a:spcAft>
                <a:spcPts val="0"/>
              </a:spcAft>
              <a:buClr>
                <a:schemeClr val="dk1"/>
              </a:buClr>
              <a:buSzPts val="1100"/>
              <a:buFont typeface="Arial"/>
              <a:buNone/>
            </a:pPr>
            <a:r>
              <a:rPr b="1" lang="en-GB" sz="1100">
                <a:solidFill>
                  <a:schemeClr val="dk1"/>
                </a:solidFill>
                <a:latin typeface="Mada"/>
                <a:ea typeface="Mada"/>
                <a:cs typeface="Mada"/>
                <a:sym typeface="Mada"/>
              </a:rPr>
              <a:t>(inspect: </a:t>
            </a:r>
            <a:r>
              <a:rPr lang="en-GB" sz="1100">
                <a:solidFill>
                  <a:schemeClr val="dk1"/>
                </a:solidFill>
                <a:latin typeface="Mada"/>
                <a:ea typeface="Mada"/>
                <a:cs typeface="Mada"/>
                <a:sym typeface="Mada"/>
              </a:rPr>
              <a:t>site, size, depth of floor, granulation tissue of unhealthy tissue</a:t>
            </a:r>
            <a:endParaRPr sz="1100">
              <a:solidFill>
                <a:schemeClr val="dk1"/>
              </a:solidFill>
              <a:latin typeface="Mada"/>
              <a:ea typeface="Mada"/>
              <a:cs typeface="Mada"/>
              <a:sym typeface="Mada"/>
            </a:endParaRPr>
          </a:p>
          <a:p>
            <a:pPr indent="0" lvl="0" marL="0" rtl="0" algn="l">
              <a:lnSpc>
                <a:spcPct val="115000"/>
              </a:lnSpc>
              <a:spcBef>
                <a:spcPts val="0"/>
              </a:spcBef>
              <a:spcAft>
                <a:spcPts val="0"/>
              </a:spcAft>
              <a:buClr>
                <a:schemeClr val="dk1"/>
              </a:buClr>
              <a:buSzPts val="1100"/>
              <a:buFont typeface="Arial"/>
              <a:buNone/>
            </a:pPr>
            <a:r>
              <a:rPr b="1" lang="en-GB" sz="1100">
                <a:solidFill>
                  <a:schemeClr val="dk1"/>
                </a:solidFill>
                <a:latin typeface="Mada"/>
                <a:ea typeface="Mada"/>
                <a:cs typeface="Mada"/>
                <a:sym typeface="Mada"/>
              </a:rPr>
              <a:t>Palpate: </a:t>
            </a:r>
            <a:r>
              <a:rPr lang="en-GB" sz="1100">
                <a:solidFill>
                  <a:schemeClr val="dk1"/>
                </a:solidFill>
                <a:latin typeface="Mada"/>
                <a:ea typeface="Mada"/>
                <a:cs typeface="Mada"/>
                <a:sym typeface="Mada"/>
              </a:rPr>
              <a:t>Discharge (pus, yellow, green, blood) and (continuous-then its a sinus continuously draining), Around the wound (raised edges, laceration (with an M), muscle wasting, frail skin, redness), Pulses (Femoral, popliteal, dorsalis pedis) incase its vascular or hematoma, Percuss ( around for abscess)</a:t>
            </a:r>
            <a:r>
              <a:rPr b="1" lang="en-GB" sz="1100">
                <a:solidFill>
                  <a:schemeClr val="dk1"/>
                </a:solidFill>
                <a:latin typeface="Mada"/>
                <a:ea typeface="Mada"/>
                <a:cs typeface="Mada"/>
                <a:sym typeface="Mada"/>
              </a:rPr>
              <a:t>)</a:t>
            </a:r>
            <a:endParaRPr b="1" sz="1100">
              <a:solidFill>
                <a:schemeClr val="dk1"/>
              </a:solidFill>
              <a:latin typeface="Mada"/>
              <a:ea typeface="Mada"/>
              <a:cs typeface="Mada"/>
              <a:sym typeface="Mada"/>
            </a:endParaRPr>
          </a:p>
          <a:p>
            <a:pPr indent="-298450" lvl="0" marL="4572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Site: On the right ischium </a:t>
            </a:r>
            <a:endParaRPr sz="1100">
              <a:solidFill>
                <a:schemeClr val="dk1"/>
              </a:solidFill>
              <a:latin typeface="Mada"/>
              <a:ea typeface="Mada"/>
              <a:cs typeface="Mada"/>
              <a:sym typeface="Mada"/>
            </a:endParaRPr>
          </a:p>
          <a:p>
            <a:pPr indent="-298450" lvl="0" marL="4572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Single wound</a:t>
            </a:r>
            <a:endParaRPr sz="1100">
              <a:solidFill>
                <a:schemeClr val="dk1"/>
              </a:solidFill>
              <a:latin typeface="Mada"/>
              <a:ea typeface="Mada"/>
              <a:cs typeface="Mada"/>
              <a:sym typeface="Mada"/>
            </a:endParaRPr>
          </a:p>
          <a:p>
            <a:pPr indent="-298450" lvl="0" marL="4572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Measure size</a:t>
            </a:r>
            <a:endParaRPr sz="1100">
              <a:solidFill>
                <a:schemeClr val="dk1"/>
              </a:solidFill>
              <a:latin typeface="Mada"/>
              <a:ea typeface="Mada"/>
              <a:cs typeface="Mada"/>
              <a:sym typeface="Mada"/>
            </a:endParaRPr>
          </a:p>
          <a:p>
            <a:pPr indent="-298450" lvl="0" marL="4572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Irregular edges</a:t>
            </a:r>
            <a:endParaRPr sz="1100">
              <a:solidFill>
                <a:schemeClr val="dk1"/>
              </a:solidFill>
              <a:latin typeface="Mada"/>
              <a:ea typeface="Mada"/>
              <a:cs typeface="Mada"/>
              <a:sym typeface="Mada"/>
            </a:endParaRPr>
          </a:p>
          <a:p>
            <a:pPr indent="-298450" lvl="0" marL="4572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With areas of necrosis </a:t>
            </a:r>
            <a:endParaRPr sz="1100">
              <a:solidFill>
                <a:schemeClr val="dk1"/>
              </a:solidFill>
              <a:latin typeface="Mada"/>
              <a:ea typeface="Mada"/>
              <a:cs typeface="Mada"/>
              <a:sym typeface="Mada"/>
            </a:endParaRPr>
          </a:p>
          <a:p>
            <a:pPr indent="-298450" lvl="0" marL="4572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Redness in surrounding skin</a:t>
            </a:r>
            <a:endParaRPr sz="1100">
              <a:solidFill>
                <a:schemeClr val="dk1"/>
              </a:solidFill>
              <a:latin typeface="Mada"/>
              <a:ea typeface="Mada"/>
              <a:cs typeface="Mada"/>
              <a:sym typeface="Mada"/>
            </a:endParaRPr>
          </a:p>
          <a:p>
            <a:pPr indent="-298450" lvl="0" marL="4572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The edges are darker</a:t>
            </a:r>
            <a:endParaRPr sz="1100">
              <a:solidFill>
                <a:schemeClr val="dk1"/>
              </a:solidFill>
              <a:latin typeface="Mada"/>
              <a:ea typeface="Mada"/>
              <a:cs typeface="Mada"/>
              <a:sym typeface="Mada"/>
            </a:endParaRPr>
          </a:p>
          <a:p>
            <a:pPr indent="-298450" lvl="0" marL="4572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Purulent discharge</a:t>
            </a:r>
            <a:endParaRPr sz="1100">
              <a:solidFill>
                <a:schemeClr val="dk1"/>
              </a:solidFill>
              <a:latin typeface="Mada"/>
              <a:ea typeface="Mada"/>
              <a:cs typeface="Mada"/>
              <a:sym typeface="Mada"/>
            </a:endParaRPr>
          </a:p>
          <a:p>
            <a:pPr indent="-298450" lvl="0" marL="4572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Measure depth of wound </a:t>
            </a:r>
            <a:endParaRPr sz="1100">
              <a:solidFill>
                <a:schemeClr val="dk1"/>
              </a:solidFill>
              <a:latin typeface="Mada"/>
              <a:ea typeface="Mada"/>
              <a:cs typeface="Mada"/>
              <a:sym typeface="Mada"/>
            </a:endParaRPr>
          </a:p>
          <a:p>
            <a:pPr indent="-298450" lvl="0" marL="4572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Assess base </a:t>
            </a:r>
            <a:endParaRPr sz="1100">
              <a:solidFill>
                <a:schemeClr val="dk1"/>
              </a:solidFill>
              <a:latin typeface="Mada"/>
              <a:ea typeface="Mada"/>
              <a:cs typeface="Mada"/>
              <a:sym typeface="Mada"/>
            </a:endParaRPr>
          </a:p>
          <a:p>
            <a:pPr indent="-298450" lvl="0" marL="4572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Palpate for tenderness and </a:t>
            </a:r>
            <a:endParaRPr sz="1100">
              <a:solidFill>
                <a:schemeClr val="dk1"/>
              </a:solidFill>
              <a:latin typeface="Mada"/>
              <a:ea typeface="Mada"/>
              <a:cs typeface="Mada"/>
              <a:sym typeface="Mada"/>
            </a:endParaRPr>
          </a:p>
          <a:p>
            <a:pPr indent="-298450" lvl="0" marL="4572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Asses temperature of surrounds area and floor </a:t>
            </a:r>
            <a:endParaRPr sz="1100">
              <a:solidFill>
                <a:schemeClr val="dk1"/>
              </a:solidFill>
              <a:latin typeface="Mada"/>
              <a:ea typeface="Mada"/>
              <a:cs typeface="Mada"/>
              <a:sym typeface="Mada"/>
            </a:endParaRPr>
          </a:p>
          <a:p>
            <a:pPr indent="-298450" lvl="0" marL="4572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Check for disagree or bleeding</a:t>
            </a:r>
            <a:endParaRPr sz="1100">
              <a:solidFill>
                <a:schemeClr val="dk1"/>
              </a:solidFill>
              <a:latin typeface="Mada"/>
              <a:ea typeface="Mada"/>
              <a:cs typeface="Mada"/>
              <a:sym typeface="Mada"/>
            </a:endParaRPr>
          </a:p>
          <a:p>
            <a:pPr indent="-298450" lvl="0" marL="4572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Percuss around loculated abscess</a:t>
            </a:r>
            <a:endParaRPr sz="1100">
              <a:solidFill>
                <a:schemeClr val="dk1"/>
              </a:solidFill>
              <a:latin typeface="Mada"/>
              <a:ea typeface="Mada"/>
              <a:cs typeface="Mada"/>
              <a:sym typeface="Mada"/>
            </a:endParaRPr>
          </a:p>
          <a:p>
            <a:pPr indent="0" lvl="0" marL="0" rtl="0" algn="l">
              <a:lnSpc>
                <a:spcPct val="115000"/>
              </a:lnSpc>
              <a:spcBef>
                <a:spcPts val="0"/>
              </a:spcBef>
              <a:spcAft>
                <a:spcPts val="0"/>
              </a:spcAft>
              <a:buClr>
                <a:schemeClr val="dk1"/>
              </a:buClr>
              <a:buSzPts val="1100"/>
              <a:buFont typeface="Arial"/>
              <a:buNone/>
            </a:pPr>
            <a:r>
              <a:t/>
            </a:r>
            <a:endParaRPr sz="1100">
              <a:solidFill>
                <a:schemeClr val="dk1"/>
              </a:solidFill>
              <a:latin typeface="Mada"/>
              <a:ea typeface="Mada"/>
              <a:cs typeface="Mada"/>
              <a:sym typeface="Mada"/>
            </a:endParaRPr>
          </a:p>
          <a:p>
            <a:pPr indent="-298450" lvl="0" marL="4572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Random comment: Usually the cause of sepsis is urosepsis </a:t>
            </a:r>
            <a:endParaRPr sz="1100">
              <a:solidFill>
                <a:schemeClr val="dk1"/>
              </a:solidFill>
              <a:latin typeface="Mada"/>
              <a:ea typeface="Mada"/>
              <a:cs typeface="Mada"/>
              <a:sym typeface="Mada"/>
            </a:endParaRPr>
          </a:p>
          <a:p>
            <a:pPr indent="0" lvl="0" marL="0" rtl="0" algn="l">
              <a:spcBef>
                <a:spcPts val="0"/>
              </a:spcBef>
              <a:spcAft>
                <a:spcPts val="0"/>
              </a:spcAft>
              <a:buNone/>
            </a:pPr>
            <a:r>
              <a:t/>
            </a:r>
            <a:endParaRPr sz="1100">
              <a:solidFill>
                <a:schemeClr val="dk1"/>
              </a:solidFill>
              <a:latin typeface="Mada"/>
              <a:ea typeface="Mada"/>
              <a:cs typeface="Mada"/>
              <a:sym typeface="Mada"/>
            </a:endParaRPr>
          </a:p>
        </p:txBody>
      </p:sp>
      <p:sp>
        <p:nvSpPr>
          <p:cNvPr id="1458" name="Google Shape;1458;p44"/>
          <p:cNvSpPr txBox="1"/>
          <p:nvPr/>
        </p:nvSpPr>
        <p:spPr>
          <a:xfrm>
            <a:off x="-129875" y="1066675"/>
            <a:ext cx="1197000" cy="1919100"/>
          </a:xfrm>
          <a:prstGeom prst="rect">
            <a:avLst/>
          </a:prstGeom>
          <a:noFill/>
          <a:ln>
            <a:noFill/>
          </a:ln>
        </p:spPr>
        <p:txBody>
          <a:bodyPr anchorCtr="0" anchor="b" bIns="91425" lIns="91425" spcFirstLastPara="1" rIns="91425" wrap="square" tIns="91425">
            <a:noAutofit/>
          </a:bodyPr>
          <a:lstStyle/>
          <a:p>
            <a:pPr indent="0" lvl="0" marL="0" rtl="0" algn="ctr">
              <a:lnSpc>
                <a:spcPct val="115000"/>
              </a:lnSpc>
              <a:spcBef>
                <a:spcPts val="0"/>
              </a:spcBef>
              <a:spcAft>
                <a:spcPts val="1600"/>
              </a:spcAft>
              <a:buNone/>
            </a:pPr>
            <a:r>
              <a:rPr lang="en-GB" sz="7200">
                <a:solidFill>
                  <a:srgbClr val="49A59F"/>
                </a:solidFill>
                <a:latin typeface="Fredoka One"/>
                <a:ea typeface="Fredoka One"/>
                <a:cs typeface="Fredoka One"/>
                <a:sym typeface="Fredoka One"/>
              </a:rPr>
              <a:t>8</a:t>
            </a:r>
            <a:endParaRPr sz="7200">
              <a:solidFill>
                <a:srgbClr val="49A59F"/>
              </a:solidFill>
              <a:latin typeface="Fredoka One"/>
              <a:ea typeface="Fredoka One"/>
              <a:cs typeface="Fredoka One"/>
              <a:sym typeface="Fredoka One"/>
            </a:endParaRPr>
          </a:p>
        </p:txBody>
      </p:sp>
      <p:pic>
        <p:nvPicPr>
          <p:cNvPr id="1459" name="Google Shape;1459;p44"/>
          <p:cNvPicPr preferRelativeResize="0"/>
          <p:nvPr/>
        </p:nvPicPr>
        <p:blipFill rotWithShape="1">
          <a:blip r:embed="rId3">
            <a:alphaModFix/>
          </a:blip>
          <a:srcRect b="0" l="0" r="0" t="0"/>
          <a:stretch/>
        </p:blipFill>
        <p:spPr>
          <a:xfrm>
            <a:off x="5175650" y="1780375"/>
            <a:ext cx="1895600" cy="1205400"/>
          </a:xfrm>
          <a:prstGeom prst="rect">
            <a:avLst/>
          </a:prstGeom>
          <a:noFill/>
          <a:ln cap="flat" cmpd="sng" w="19050">
            <a:solidFill>
              <a:srgbClr val="ABE5D9"/>
            </a:solidFill>
            <a:prstDash val="dash"/>
            <a:round/>
            <a:headEnd len="sm" w="sm" type="none"/>
            <a:tailEnd len="sm" w="sm" type="none"/>
          </a:ln>
        </p:spPr>
      </p:pic>
      <p:sp>
        <p:nvSpPr>
          <p:cNvPr id="1460" name="Google Shape;1460;p44"/>
          <p:cNvSpPr txBox="1"/>
          <p:nvPr/>
        </p:nvSpPr>
        <p:spPr>
          <a:xfrm>
            <a:off x="819450" y="1375775"/>
            <a:ext cx="4204800" cy="21063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Clr>
                <a:schemeClr val="dk1"/>
              </a:buClr>
              <a:buSzPts val="1100"/>
              <a:buFont typeface="Arial"/>
              <a:buNone/>
            </a:pPr>
            <a:r>
              <a:rPr b="1" lang="en-GB" sz="1100" u="sng">
                <a:solidFill>
                  <a:schemeClr val="dk1"/>
                </a:solidFill>
                <a:latin typeface="Mada"/>
                <a:ea typeface="Mada"/>
                <a:cs typeface="Mada"/>
                <a:sym typeface="Mada"/>
              </a:rPr>
              <a:t>History</a:t>
            </a:r>
            <a:endParaRPr b="1" sz="1100" u="sng">
              <a:solidFill>
                <a:schemeClr val="dk1"/>
              </a:solidFill>
              <a:latin typeface="Mada"/>
              <a:ea typeface="Mada"/>
              <a:cs typeface="Mada"/>
              <a:sym typeface="Mada"/>
            </a:endParaRPr>
          </a:p>
          <a:p>
            <a:pPr indent="0" lvl="0" marL="0" rtl="0" algn="l">
              <a:lnSpc>
                <a:spcPct val="115000"/>
              </a:lnSpc>
              <a:spcBef>
                <a:spcPts val="0"/>
              </a:spcBef>
              <a:spcAft>
                <a:spcPts val="0"/>
              </a:spcAft>
              <a:buClr>
                <a:schemeClr val="dk1"/>
              </a:buClr>
              <a:buSzPts val="1100"/>
              <a:buFont typeface="Arial"/>
              <a:buNone/>
            </a:pPr>
            <a:r>
              <a:rPr lang="en-GB" sz="1100">
                <a:solidFill>
                  <a:schemeClr val="dk1"/>
                </a:solidFill>
                <a:latin typeface="Mada"/>
                <a:ea typeface="Mada"/>
                <a:cs typeface="Mada"/>
                <a:sym typeface="Mada"/>
              </a:rPr>
              <a:t>Personal:  Khalid , 65 yo from SA, retired policemen - no allergies</a:t>
            </a:r>
            <a:endParaRPr sz="1100">
              <a:solidFill>
                <a:schemeClr val="dk1"/>
              </a:solidFill>
              <a:latin typeface="Mada"/>
              <a:ea typeface="Mada"/>
              <a:cs typeface="Mada"/>
              <a:sym typeface="Mada"/>
            </a:endParaRPr>
          </a:p>
          <a:p>
            <a:pPr indent="0" lvl="0" marL="0" rtl="0" algn="l">
              <a:lnSpc>
                <a:spcPct val="115000"/>
              </a:lnSpc>
              <a:spcBef>
                <a:spcPts val="0"/>
              </a:spcBef>
              <a:spcAft>
                <a:spcPts val="0"/>
              </a:spcAft>
              <a:buClr>
                <a:schemeClr val="dk1"/>
              </a:buClr>
              <a:buSzPts val="1100"/>
              <a:buFont typeface="Arial"/>
              <a:buNone/>
            </a:pPr>
            <a:r>
              <a:rPr lang="en-GB" sz="1100">
                <a:solidFill>
                  <a:schemeClr val="dk1"/>
                </a:solidFill>
                <a:latin typeface="Mada"/>
                <a:ea typeface="Mada"/>
                <a:cs typeface="Mada"/>
                <a:sym typeface="Mada"/>
              </a:rPr>
              <a:t>CC:  Came to ER</a:t>
            </a:r>
            <a:endParaRPr sz="1100">
              <a:solidFill>
                <a:schemeClr val="dk1"/>
              </a:solidFill>
              <a:latin typeface="Mada"/>
              <a:ea typeface="Mada"/>
              <a:cs typeface="Mada"/>
              <a:sym typeface="Mada"/>
            </a:endParaRPr>
          </a:p>
          <a:p>
            <a:pPr indent="-165100" lvl="0" marL="269999" rtl="0" algn="l">
              <a:lnSpc>
                <a:spcPct val="115000"/>
              </a:lnSpc>
              <a:spcBef>
                <a:spcPts val="0"/>
              </a:spcBef>
              <a:spcAft>
                <a:spcPts val="0"/>
              </a:spcAft>
              <a:buClr>
                <a:schemeClr val="dk1"/>
              </a:buClr>
              <a:buSzPts val="1100"/>
              <a:buFont typeface="Times New Roman"/>
              <a:buChar char="-"/>
            </a:pPr>
            <a:r>
              <a:rPr lang="en-GB" sz="1100">
                <a:solidFill>
                  <a:schemeClr val="dk1"/>
                </a:solidFill>
                <a:latin typeface="Mada"/>
                <a:ea typeface="Mada"/>
                <a:cs typeface="Mada"/>
                <a:sym typeface="Mada"/>
              </a:rPr>
              <a:t>large wound with </a:t>
            </a:r>
            <a:r>
              <a:rPr b="1" lang="en-GB" sz="1100">
                <a:solidFill>
                  <a:schemeClr val="dk1"/>
                </a:solidFill>
                <a:latin typeface="Mada"/>
                <a:ea typeface="Mada"/>
                <a:cs typeface="Mada"/>
                <a:sym typeface="Mada"/>
              </a:rPr>
              <a:t>pain</a:t>
            </a:r>
            <a:r>
              <a:rPr lang="en-GB" sz="1100">
                <a:solidFill>
                  <a:schemeClr val="dk1"/>
                </a:solidFill>
                <a:latin typeface="Mada"/>
                <a:ea typeface="Mada"/>
                <a:cs typeface="Mada"/>
                <a:sym typeface="Mada"/>
              </a:rPr>
              <a:t> in right upper buttocks and </a:t>
            </a:r>
            <a:r>
              <a:rPr b="1" lang="en-GB" sz="1100">
                <a:solidFill>
                  <a:schemeClr val="dk1"/>
                </a:solidFill>
                <a:latin typeface="Mada"/>
                <a:ea typeface="Mada"/>
                <a:cs typeface="Mada"/>
                <a:sym typeface="Mada"/>
              </a:rPr>
              <a:t>scarring</a:t>
            </a:r>
            <a:r>
              <a:rPr lang="en-GB" sz="1100">
                <a:solidFill>
                  <a:schemeClr val="dk1"/>
                </a:solidFill>
                <a:latin typeface="Mada"/>
                <a:ea typeface="Mada"/>
                <a:cs typeface="Mada"/>
                <a:sym typeface="Mada"/>
              </a:rPr>
              <a:t> X 2 years ago</a:t>
            </a:r>
            <a:endParaRPr sz="1100">
              <a:solidFill>
                <a:schemeClr val="dk1"/>
              </a:solidFill>
              <a:latin typeface="Mada"/>
              <a:ea typeface="Mada"/>
              <a:cs typeface="Mada"/>
              <a:sym typeface="Mada"/>
            </a:endParaRPr>
          </a:p>
          <a:p>
            <a:pPr indent="-165100" lvl="0" marL="269999"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Wound has discharge now (note: Painful wound on Right lower buttocks for two years. With discharge </a:t>
            </a:r>
            <a:r>
              <a:rPr lang="en-GB" sz="1100" u="sng">
                <a:solidFill>
                  <a:schemeClr val="dk1"/>
                </a:solidFill>
                <a:latin typeface="Mada"/>
                <a:ea typeface="Mada"/>
                <a:cs typeface="Mada"/>
                <a:sym typeface="Mada"/>
              </a:rPr>
              <a:t>so ask </a:t>
            </a:r>
            <a:r>
              <a:rPr lang="en-GB" sz="1100">
                <a:solidFill>
                  <a:schemeClr val="dk1"/>
                </a:solidFill>
                <a:latin typeface="Mada"/>
                <a:ea typeface="Mada"/>
                <a:cs typeface="Mada"/>
                <a:sym typeface="Mada"/>
              </a:rPr>
              <a:t>about: color, smell, how many times do you change dressing (continuous or not), amount)</a:t>
            </a:r>
            <a:endParaRPr sz="1100">
              <a:solidFill>
                <a:schemeClr val="dk1"/>
              </a:solidFill>
              <a:latin typeface="Mada"/>
              <a:ea typeface="Mada"/>
              <a:cs typeface="Mada"/>
              <a:sym typeface="Mada"/>
            </a:endParaRPr>
          </a:p>
          <a:p>
            <a:pPr indent="-165100" lvl="0" marL="269999"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Assos.: fever, loss of weight, redness around wound</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4" name="Shape 1464"/>
        <p:cNvGrpSpPr/>
        <p:nvPr/>
      </p:nvGrpSpPr>
      <p:grpSpPr>
        <a:xfrm>
          <a:off x="0" y="0"/>
          <a:ext cx="0" cy="0"/>
          <a:chOff x="0" y="0"/>
          <a:chExt cx="0" cy="0"/>
        </a:xfrm>
      </p:grpSpPr>
      <p:sp>
        <p:nvSpPr>
          <p:cNvPr id="1465" name="Google Shape;1465;p45"/>
          <p:cNvSpPr/>
          <p:nvPr/>
        </p:nvSpPr>
        <p:spPr>
          <a:xfrm rot="5400000">
            <a:off x="1839075" y="-1618561"/>
            <a:ext cx="1030500" cy="4835400"/>
          </a:xfrm>
          <a:prstGeom prst="round2SameRect">
            <a:avLst>
              <a:gd fmla="val 50000" name="adj1"/>
              <a:gd fmla="val 0" name="adj2"/>
            </a:avLst>
          </a:prstGeom>
          <a:noFill/>
          <a:ln cap="flat" cmpd="sng" w="38100">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6" name="Google Shape;1466;p45"/>
          <p:cNvSpPr/>
          <p:nvPr/>
        </p:nvSpPr>
        <p:spPr>
          <a:xfrm rot="5400000">
            <a:off x="1630943" y="-1630950"/>
            <a:ext cx="1005300" cy="4419600"/>
          </a:xfrm>
          <a:prstGeom prst="round2SameRect">
            <a:avLst>
              <a:gd fmla="val 50000" name="adj1"/>
              <a:gd fmla="val 0" name="adj2"/>
            </a:avLst>
          </a:prstGeom>
          <a:solidFill>
            <a:srgbClr val="EDF9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7" name="Google Shape;1467;p45"/>
          <p:cNvSpPr txBox="1"/>
          <p:nvPr/>
        </p:nvSpPr>
        <p:spPr>
          <a:xfrm>
            <a:off x="-28575" y="77823"/>
            <a:ext cx="3838500" cy="998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6000">
                <a:solidFill>
                  <a:srgbClr val="006D77"/>
                </a:solidFill>
                <a:latin typeface="Lora"/>
                <a:ea typeface="Lora"/>
                <a:cs typeface="Lora"/>
                <a:sym typeface="Lora"/>
              </a:rPr>
              <a:t>Quiz</a:t>
            </a:r>
            <a:endParaRPr sz="6000">
              <a:solidFill>
                <a:srgbClr val="006D77"/>
              </a:solidFill>
              <a:latin typeface="Lora"/>
              <a:ea typeface="Lora"/>
              <a:cs typeface="Lora"/>
              <a:sym typeface="Lora"/>
            </a:endParaRPr>
          </a:p>
        </p:txBody>
      </p:sp>
      <p:graphicFrame>
        <p:nvGraphicFramePr>
          <p:cNvPr id="1468" name="Google Shape;1468;p45"/>
          <p:cNvGraphicFramePr/>
          <p:nvPr/>
        </p:nvGraphicFramePr>
        <p:xfrm>
          <a:off x="1477951" y="9473188"/>
          <a:ext cx="3000000" cy="3000000"/>
        </p:xfrm>
        <a:graphic>
          <a:graphicData uri="http://schemas.openxmlformats.org/drawingml/2006/table">
            <a:tbl>
              <a:tblPr>
                <a:noFill/>
                <a:tableStyleId>{053A0B27-68BF-4A80-A2E4-0875FD0F7381}</a:tableStyleId>
              </a:tblPr>
              <a:tblGrid>
                <a:gridCol w="382350"/>
                <a:gridCol w="382350"/>
                <a:gridCol w="382350"/>
                <a:gridCol w="384575"/>
              </a:tblGrid>
              <a:tr h="123800">
                <a:tc>
                  <a:txBody>
                    <a:bodyPr/>
                    <a:lstStyle/>
                    <a:p>
                      <a:pPr indent="0" lvl="0" marL="0" rtl="0" algn="ctr">
                        <a:spcBef>
                          <a:spcPts val="0"/>
                        </a:spcBef>
                        <a:spcAft>
                          <a:spcPts val="0"/>
                        </a:spcAft>
                        <a:buNone/>
                      </a:pPr>
                      <a:r>
                        <a:rPr lang="en-GB" sz="800">
                          <a:solidFill>
                            <a:srgbClr val="006D77"/>
                          </a:solidFill>
                          <a:latin typeface="Mada"/>
                          <a:ea typeface="Mada"/>
                          <a:cs typeface="Mada"/>
                          <a:sym typeface="Mada"/>
                        </a:rPr>
                        <a:t>Q1</a:t>
                      </a:r>
                      <a:endParaRPr sz="800">
                        <a:solidFill>
                          <a:srgbClr val="006D77"/>
                        </a:solidFill>
                        <a:latin typeface="Mada"/>
                        <a:ea typeface="Mada"/>
                        <a:cs typeface="Mada"/>
                        <a:sym typeface="Mada"/>
                      </a:endParaRPr>
                    </a:p>
                  </a:txBody>
                  <a:tcPr marT="91425" marB="91425" marR="91175" marL="91175" anchor="ctr">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solidFill>
                      <a:srgbClr val="F3F3F3"/>
                    </a:solidFill>
                  </a:tcPr>
                </a:tc>
                <a:tc>
                  <a:txBody>
                    <a:bodyPr/>
                    <a:lstStyle/>
                    <a:p>
                      <a:pPr indent="0" lvl="0" marL="0" rtl="0" algn="ctr">
                        <a:spcBef>
                          <a:spcPts val="0"/>
                        </a:spcBef>
                        <a:spcAft>
                          <a:spcPts val="0"/>
                        </a:spcAft>
                        <a:buNone/>
                      </a:pPr>
                      <a:r>
                        <a:rPr lang="en-GB" sz="800">
                          <a:solidFill>
                            <a:srgbClr val="D9D9D9"/>
                          </a:solidFill>
                          <a:latin typeface="Mada"/>
                          <a:ea typeface="Mada"/>
                          <a:cs typeface="Mada"/>
                          <a:sym typeface="Mada"/>
                        </a:rPr>
                        <a:t>E</a:t>
                      </a:r>
                      <a:endParaRPr sz="800">
                        <a:solidFill>
                          <a:srgbClr val="D9D9D9"/>
                        </a:solidFill>
                        <a:latin typeface="Mada"/>
                        <a:ea typeface="Mada"/>
                        <a:cs typeface="Mada"/>
                        <a:sym typeface="Mada"/>
                      </a:endParaRPr>
                    </a:p>
                  </a:txBody>
                  <a:tcPr marT="91425" marB="91425" marR="91175" marL="91175" anchor="ctr">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tcPr>
                </a:tc>
                <a:tc>
                  <a:txBody>
                    <a:bodyPr/>
                    <a:lstStyle/>
                    <a:p>
                      <a:pPr indent="0" lvl="0" marL="0" rtl="0" algn="ctr">
                        <a:spcBef>
                          <a:spcPts val="0"/>
                        </a:spcBef>
                        <a:spcAft>
                          <a:spcPts val="0"/>
                        </a:spcAft>
                        <a:buNone/>
                      </a:pPr>
                      <a:r>
                        <a:rPr lang="en-GB" sz="800">
                          <a:solidFill>
                            <a:srgbClr val="006D77"/>
                          </a:solidFill>
                          <a:latin typeface="Mada"/>
                          <a:ea typeface="Mada"/>
                          <a:cs typeface="Mada"/>
                          <a:sym typeface="Mada"/>
                        </a:rPr>
                        <a:t>Q4</a:t>
                      </a:r>
                      <a:endParaRPr sz="800">
                        <a:solidFill>
                          <a:srgbClr val="006D77"/>
                        </a:solidFill>
                        <a:latin typeface="Mada"/>
                        <a:ea typeface="Mada"/>
                        <a:cs typeface="Mada"/>
                        <a:sym typeface="Mada"/>
                      </a:endParaRPr>
                    </a:p>
                  </a:txBody>
                  <a:tcPr marT="91425" marB="91425" marR="91175" marL="91175" anchor="ctr">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solidFill>
                      <a:srgbClr val="F3F3F3"/>
                    </a:solidFill>
                  </a:tcPr>
                </a:tc>
                <a:tc>
                  <a:txBody>
                    <a:bodyPr/>
                    <a:lstStyle/>
                    <a:p>
                      <a:pPr indent="0" lvl="0" marL="0" rtl="0" algn="ctr">
                        <a:spcBef>
                          <a:spcPts val="0"/>
                        </a:spcBef>
                        <a:spcAft>
                          <a:spcPts val="0"/>
                        </a:spcAft>
                        <a:buNone/>
                      </a:pPr>
                      <a:r>
                        <a:t/>
                      </a:r>
                      <a:endParaRPr sz="800">
                        <a:solidFill>
                          <a:srgbClr val="D9D9D9"/>
                        </a:solidFill>
                        <a:latin typeface="Mada"/>
                        <a:ea typeface="Mada"/>
                        <a:cs typeface="Mada"/>
                        <a:sym typeface="Mada"/>
                      </a:endParaRPr>
                    </a:p>
                  </a:txBody>
                  <a:tcPr marT="91425" marB="91425" marR="91175" marL="91175" anchor="ctr">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tcPr>
                </a:tc>
              </a:tr>
              <a:tr h="273825">
                <a:tc>
                  <a:txBody>
                    <a:bodyPr/>
                    <a:lstStyle/>
                    <a:p>
                      <a:pPr indent="0" lvl="0" marL="0" rtl="0" algn="ctr">
                        <a:spcBef>
                          <a:spcPts val="0"/>
                        </a:spcBef>
                        <a:spcAft>
                          <a:spcPts val="0"/>
                        </a:spcAft>
                        <a:buNone/>
                      </a:pPr>
                      <a:r>
                        <a:rPr lang="en-GB" sz="800">
                          <a:solidFill>
                            <a:srgbClr val="006D77"/>
                          </a:solidFill>
                          <a:latin typeface="Mada"/>
                          <a:ea typeface="Mada"/>
                          <a:cs typeface="Mada"/>
                          <a:sym typeface="Mada"/>
                        </a:rPr>
                        <a:t>Q2</a:t>
                      </a:r>
                      <a:endParaRPr sz="800">
                        <a:solidFill>
                          <a:srgbClr val="006D77"/>
                        </a:solidFill>
                        <a:latin typeface="Mada"/>
                        <a:ea typeface="Mada"/>
                        <a:cs typeface="Mada"/>
                        <a:sym typeface="Mada"/>
                      </a:endParaRPr>
                    </a:p>
                  </a:txBody>
                  <a:tcPr marT="91425" marB="91425" marR="91175" marL="91175" anchor="ctr">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solidFill>
                      <a:srgbClr val="F3F3F3"/>
                    </a:solidFill>
                  </a:tcPr>
                </a:tc>
                <a:tc>
                  <a:txBody>
                    <a:bodyPr/>
                    <a:lstStyle/>
                    <a:p>
                      <a:pPr indent="0" lvl="0" marL="0" rtl="0" algn="ctr">
                        <a:spcBef>
                          <a:spcPts val="0"/>
                        </a:spcBef>
                        <a:spcAft>
                          <a:spcPts val="0"/>
                        </a:spcAft>
                        <a:buNone/>
                      </a:pPr>
                      <a:r>
                        <a:rPr lang="en-GB" sz="800">
                          <a:solidFill>
                            <a:srgbClr val="D9D9D9"/>
                          </a:solidFill>
                          <a:latin typeface="Mada"/>
                          <a:ea typeface="Mada"/>
                          <a:cs typeface="Mada"/>
                          <a:sym typeface="Mada"/>
                        </a:rPr>
                        <a:t>C</a:t>
                      </a:r>
                      <a:endParaRPr sz="800">
                        <a:solidFill>
                          <a:srgbClr val="D9D9D9"/>
                        </a:solidFill>
                        <a:latin typeface="Mada"/>
                        <a:ea typeface="Mada"/>
                        <a:cs typeface="Mada"/>
                        <a:sym typeface="Mada"/>
                      </a:endParaRPr>
                    </a:p>
                  </a:txBody>
                  <a:tcPr marT="91425" marB="91425" marR="91175" marL="91175" anchor="ctr">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tcPr>
                </a:tc>
                <a:tc>
                  <a:txBody>
                    <a:bodyPr/>
                    <a:lstStyle/>
                    <a:p>
                      <a:pPr indent="0" lvl="0" marL="0" rtl="0" algn="ctr">
                        <a:spcBef>
                          <a:spcPts val="0"/>
                        </a:spcBef>
                        <a:spcAft>
                          <a:spcPts val="0"/>
                        </a:spcAft>
                        <a:buNone/>
                      </a:pPr>
                      <a:r>
                        <a:rPr lang="en-GB" sz="800">
                          <a:solidFill>
                            <a:srgbClr val="006D77"/>
                          </a:solidFill>
                          <a:latin typeface="Mada"/>
                          <a:ea typeface="Mada"/>
                          <a:cs typeface="Mada"/>
                          <a:sym typeface="Mada"/>
                        </a:rPr>
                        <a:t>Q5</a:t>
                      </a:r>
                      <a:endParaRPr sz="800">
                        <a:solidFill>
                          <a:srgbClr val="006D77"/>
                        </a:solidFill>
                        <a:latin typeface="Mada"/>
                        <a:ea typeface="Mada"/>
                        <a:cs typeface="Mada"/>
                        <a:sym typeface="Mada"/>
                      </a:endParaRPr>
                    </a:p>
                  </a:txBody>
                  <a:tcPr marT="91425" marB="91425" marR="91175" marL="91175" anchor="ctr">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solidFill>
                      <a:srgbClr val="F3F3F3"/>
                    </a:solidFill>
                  </a:tcPr>
                </a:tc>
                <a:tc>
                  <a:txBody>
                    <a:bodyPr/>
                    <a:lstStyle/>
                    <a:p>
                      <a:pPr indent="0" lvl="0" marL="0" rtl="0" algn="ctr">
                        <a:spcBef>
                          <a:spcPts val="0"/>
                        </a:spcBef>
                        <a:spcAft>
                          <a:spcPts val="0"/>
                        </a:spcAft>
                        <a:buNone/>
                      </a:pPr>
                      <a:r>
                        <a:t/>
                      </a:r>
                      <a:endParaRPr sz="800">
                        <a:solidFill>
                          <a:srgbClr val="D9D9D9"/>
                        </a:solidFill>
                        <a:latin typeface="Mada"/>
                        <a:ea typeface="Mada"/>
                        <a:cs typeface="Mada"/>
                        <a:sym typeface="Mada"/>
                      </a:endParaRPr>
                    </a:p>
                  </a:txBody>
                  <a:tcPr marT="91425" marB="91425" marR="91175" marL="91175" anchor="ctr">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tcPr>
                </a:tc>
              </a:tr>
              <a:tr h="273825">
                <a:tc>
                  <a:txBody>
                    <a:bodyPr/>
                    <a:lstStyle/>
                    <a:p>
                      <a:pPr indent="0" lvl="0" marL="0" rtl="0" algn="ctr">
                        <a:spcBef>
                          <a:spcPts val="0"/>
                        </a:spcBef>
                        <a:spcAft>
                          <a:spcPts val="0"/>
                        </a:spcAft>
                        <a:buNone/>
                      </a:pPr>
                      <a:r>
                        <a:rPr lang="en-GB" sz="800">
                          <a:solidFill>
                            <a:srgbClr val="006D77"/>
                          </a:solidFill>
                          <a:latin typeface="Mada"/>
                          <a:ea typeface="Mada"/>
                          <a:cs typeface="Mada"/>
                          <a:sym typeface="Mada"/>
                        </a:rPr>
                        <a:t>Q3</a:t>
                      </a:r>
                      <a:endParaRPr sz="800">
                        <a:solidFill>
                          <a:srgbClr val="006D77"/>
                        </a:solidFill>
                        <a:latin typeface="Mada"/>
                        <a:ea typeface="Mada"/>
                        <a:cs typeface="Mada"/>
                        <a:sym typeface="Mada"/>
                      </a:endParaRPr>
                    </a:p>
                  </a:txBody>
                  <a:tcPr marT="91425" marB="91425" marR="91175" marL="91175" anchor="ctr">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solidFill>
                      <a:srgbClr val="F3F3F3"/>
                    </a:solidFill>
                  </a:tcPr>
                </a:tc>
                <a:tc>
                  <a:txBody>
                    <a:bodyPr/>
                    <a:lstStyle/>
                    <a:p>
                      <a:pPr indent="0" lvl="0" marL="0" rtl="0" algn="ctr">
                        <a:spcBef>
                          <a:spcPts val="0"/>
                        </a:spcBef>
                        <a:spcAft>
                          <a:spcPts val="0"/>
                        </a:spcAft>
                        <a:buNone/>
                      </a:pPr>
                      <a:r>
                        <a:t/>
                      </a:r>
                      <a:endParaRPr sz="800">
                        <a:solidFill>
                          <a:srgbClr val="D9D9D9"/>
                        </a:solidFill>
                        <a:latin typeface="Mada"/>
                        <a:ea typeface="Mada"/>
                        <a:cs typeface="Mada"/>
                        <a:sym typeface="Mada"/>
                      </a:endParaRPr>
                    </a:p>
                  </a:txBody>
                  <a:tcPr marT="91425" marB="91425" marR="91175" marL="91175" anchor="ctr">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tcPr>
                </a:tc>
                <a:tc>
                  <a:txBody>
                    <a:bodyPr/>
                    <a:lstStyle/>
                    <a:p>
                      <a:pPr indent="0" lvl="0" marL="0" rtl="0" algn="ctr">
                        <a:spcBef>
                          <a:spcPts val="0"/>
                        </a:spcBef>
                        <a:spcAft>
                          <a:spcPts val="0"/>
                        </a:spcAft>
                        <a:buNone/>
                      </a:pPr>
                      <a:r>
                        <a:rPr lang="en-GB" sz="800">
                          <a:solidFill>
                            <a:srgbClr val="006D77"/>
                          </a:solidFill>
                          <a:latin typeface="Mada"/>
                          <a:ea typeface="Mada"/>
                          <a:cs typeface="Mada"/>
                          <a:sym typeface="Mada"/>
                        </a:rPr>
                        <a:t>Q6</a:t>
                      </a:r>
                      <a:endParaRPr sz="800">
                        <a:solidFill>
                          <a:srgbClr val="D9D9D9"/>
                        </a:solidFill>
                        <a:latin typeface="Mada"/>
                        <a:ea typeface="Mada"/>
                        <a:cs typeface="Mada"/>
                        <a:sym typeface="Mada"/>
                      </a:endParaRPr>
                    </a:p>
                  </a:txBody>
                  <a:tcPr marT="91425" marB="91425" marR="91175" marL="91175" anchor="ctr">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solidFill>
                      <a:srgbClr val="F3F3F3"/>
                    </a:solidFill>
                  </a:tcPr>
                </a:tc>
                <a:tc>
                  <a:txBody>
                    <a:bodyPr/>
                    <a:lstStyle/>
                    <a:p>
                      <a:pPr indent="0" lvl="0" marL="0" rtl="0" algn="ctr">
                        <a:spcBef>
                          <a:spcPts val="0"/>
                        </a:spcBef>
                        <a:spcAft>
                          <a:spcPts val="0"/>
                        </a:spcAft>
                        <a:buNone/>
                      </a:pPr>
                      <a:r>
                        <a:t/>
                      </a:r>
                      <a:endParaRPr sz="800">
                        <a:solidFill>
                          <a:srgbClr val="D9D9D9"/>
                        </a:solidFill>
                        <a:latin typeface="Mada"/>
                        <a:ea typeface="Mada"/>
                        <a:cs typeface="Mada"/>
                        <a:sym typeface="Mada"/>
                      </a:endParaRPr>
                    </a:p>
                  </a:txBody>
                  <a:tcPr marT="91425" marB="91425" marR="91175" marL="91175" anchor="ctr">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tcPr>
                </a:tc>
              </a:tr>
            </a:tbl>
          </a:graphicData>
        </a:graphic>
      </p:graphicFrame>
      <p:sp>
        <p:nvSpPr>
          <p:cNvPr id="1469" name="Google Shape;1469;p45"/>
          <p:cNvSpPr/>
          <p:nvPr/>
        </p:nvSpPr>
        <p:spPr>
          <a:xfrm>
            <a:off x="103863" y="2328363"/>
            <a:ext cx="7381800" cy="6026100"/>
          </a:xfrm>
          <a:prstGeom prst="roundRect">
            <a:avLst>
              <a:gd fmla="val 16667" name="adj"/>
            </a:avLst>
          </a:prstGeom>
          <a:noFill/>
          <a:ln cap="flat" cmpd="sng" w="19050">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0" name="Google Shape;1470;p45"/>
          <p:cNvSpPr txBox="1"/>
          <p:nvPr/>
        </p:nvSpPr>
        <p:spPr>
          <a:xfrm>
            <a:off x="665838" y="1869212"/>
            <a:ext cx="1669200" cy="576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2400">
                <a:solidFill>
                  <a:srgbClr val="E29578"/>
                </a:solidFill>
                <a:latin typeface="Lora"/>
                <a:ea typeface="Lora"/>
                <a:cs typeface="Lora"/>
                <a:sym typeface="Lora"/>
              </a:rPr>
              <a:t>MCQ</a:t>
            </a:r>
            <a:endParaRPr sz="2400">
              <a:solidFill>
                <a:srgbClr val="E29578"/>
              </a:solidFill>
              <a:latin typeface="Lora"/>
              <a:ea typeface="Lora"/>
              <a:cs typeface="Lora"/>
              <a:sym typeface="Lora"/>
            </a:endParaRPr>
          </a:p>
        </p:txBody>
      </p:sp>
      <p:sp>
        <p:nvSpPr>
          <p:cNvPr id="1471" name="Google Shape;1471;p45"/>
          <p:cNvSpPr/>
          <p:nvPr/>
        </p:nvSpPr>
        <p:spPr>
          <a:xfrm flipH="1" rot="-5400000">
            <a:off x="6799187" y="9204792"/>
            <a:ext cx="460500" cy="1456800"/>
          </a:xfrm>
          <a:prstGeom prst="round2SameRect">
            <a:avLst>
              <a:gd fmla="val 50000" name="adj1"/>
              <a:gd fmla="val 0" name="adj2"/>
            </a:avLst>
          </a:prstGeom>
          <a:noFill/>
          <a:ln cap="flat" cmpd="sng" w="38100">
            <a:solidFill>
              <a:srgbClr val="83C5B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2" name="Google Shape;1472;p45"/>
          <p:cNvSpPr/>
          <p:nvPr/>
        </p:nvSpPr>
        <p:spPr>
          <a:xfrm flipH="1" rot="-5400000">
            <a:off x="6900600" y="9183927"/>
            <a:ext cx="449100" cy="1354800"/>
          </a:xfrm>
          <a:prstGeom prst="round2SameRect">
            <a:avLst>
              <a:gd fmla="val 50000" name="adj1"/>
              <a:gd fmla="val 0" name="adj2"/>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3" name="Google Shape;1473;p45"/>
          <p:cNvSpPr txBox="1"/>
          <p:nvPr/>
        </p:nvSpPr>
        <p:spPr>
          <a:xfrm>
            <a:off x="6572200" y="9674913"/>
            <a:ext cx="1495200" cy="325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GB" u="sng">
                <a:solidFill>
                  <a:srgbClr val="E29578"/>
                </a:solidFill>
                <a:latin typeface="Lora"/>
                <a:ea typeface="Lora"/>
                <a:cs typeface="Lora"/>
                <a:sym typeface="Lora"/>
                <a:hlinkClick r:id="rId3">
                  <a:extLst>
                    <a:ext uri="{A12FA001-AC4F-418D-AE19-62706E023703}">
                      <ahyp:hlinkClr val="tx"/>
                    </a:ext>
                  </a:extLst>
                </a:hlinkClick>
              </a:rPr>
              <a:t>Extra Questions</a:t>
            </a:r>
            <a:endParaRPr b="1" u="sng">
              <a:solidFill>
                <a:srgbClr val="E29578"/>
              </a:solidFill>
              <a:latin typeface="Lora"/>
              <a:ea typeface="Lora"/>
              <a:cs typeface="Lora"/>
              <a:sym typeface="Lora"/>
            </a:endParaRPr>
          </a:p>
        </p:txBody>
      </p:sp>
      <p:sp>
        <p:nvSpPr>
          <p:cNvPr id="1474" name="Google Shape;1474;p45"/>
          <p:cNvSpPr txBox="1"/>
          <p:nvPr/>
        </p:nvSpPr>
        <p:spPr>
          <a:xfrm>
            <a:off x="332088" y="2760063"/>
            <a:ext cx="6904500" cy="5325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100">
                <a:solidFill>
                  <a:srgbClr val="006D77"/>
                </a:solidFill>
                <a:latin typeface="Lora"/>
                <a:ea typeface="Lora"/>
                <a:cs typeface="Lora"/>
                <a:sym typeface="Lora"/>
              </a:rPr>
              <a:t>Q1:</a:t>
            </a:r>
            <a:r>
              <a:rPr lang="en-GB" sz="1100">
                <a:solidFill>
                  <a:srgbClr val="006D77"/>
                </a:solidFill>
                <a:latin typeface="Lora"/>
                <a:ea typeface="Lora"/>
                <a:cs typeface="Lora"/>
                <a:sym typeface="Lora"/>
              </a:rPr>
              <a:t>A 22-year-old healthy African-American woman presents with a recurrent growth on her right thigh.She has a childhood history of a third-degree scald burn to the same area that did not require skin grafting.The growth was completely removed 2 years ago. On physical examination there is a 5 cm× 2 cm, raised,irregularly shaped purple lesion with a smooth top. Which of the following is the most likely diagnosis?</a:t>
            </a:r>
            <a:endParaRPr sz="1100">
              <a:solidFill>
                <a:srgbClr val="006D77"/>
              </a:solidFill>
              <a:latin typeface="Lora"/>
              <a:ea typeface="Lora"/>
              <a:cs typeface="Lora"/>
              <a:sym typeface="Lora"/>
            </a:endParaRPr>
          </a:p>
          <a:p>
            <a:pPr indent="-165100" lvl="0" marL="179999" rtl="0" algn="l">
              <a:spcBef>
                <a:spcPts val="0"/>
              </a:spcBef>
              <a:spcAft>
                <a:spcPts val="0"/>
              </a:spcAft>
              <a:buClr>
                <a:srgbClr val="83C5BE"/>
              </a:buClr>
              <a:buSzPts val="1100"/>
              <a:buFont typeface="Mada"/>
              <a:buAutoNum type="alphaUcPeriod"/>
            </a:pPr>
            <a:r>
              <a:rPr lang="en-GB" sz="1100">
                <a:solidFill>
                  <a:srgbClr val="83C5BE"/>
                </a:solidFill>
                <a:latin typeface="Mada"/>
                <a:ea typeface="Mada"/>
                <a:cs typeface="Mada"/>
                <a:sym typeface="Mada"/>
              </a:rPr>
              <a:t>Angiosarcoma</a:t>
            </a:r>
            <a:endParaRPr sz="1100">
              <a:solidFill>
                <a:srgbClr val="83C5BE"/>
              </a:solidFill>
              <a:latin typeface="Mada"/>
              <a:ea typeface="Mada"/>
              <a:cs typeface="Mada"/>
              <a:sym typeface="Mada"/>
            </a:endParaRPr>
          </a:p>
          <a:p>
            <a:pPr indent="-165100" lvl="0" marL="179999" rtl="0" algn="l">
              <a:spcBef>
                <a:spcPts val="0"/>
              </a:spcBef>
              <a:spcAft>
                <a:spcPts val="0"/>
              </a:spcAft>
              <a:buClr>
                <a:srgbClr val="83C5BE"/>
              </a:buClr>
              <a:buSzPts val="1100"/>
              <a:buFont typeface="Mada"/>
              <a:buAutoNum type="alphaUcPeriod"/>
            </a:pPr>
            <a:r>
              <a:rPr lang="en-GB" sz="1100">
                <a:solidFill>
                  <a:srgbClr val="83C5BE"/>
                </a:solidFill>
                <a:latin typeface="Mada"/>
                <a:ea typeface="Mada"/>
                <a:cs typeface="Mada"/>
                <a:sym typeface="Mada"/>
              </a:rPr>
              <a:t> Malignant melanoma</a:t>
            </a:r>
            <a:endParaRPr sz="1100">
              <a:solidFill>
                <a:srgbClr val="83C5BE"/>
              </a:solidFill>
              <a:latin typeface="Mada"/>
              <a:ea typeface="Mada"/>
              <a:cs typeface="Mada"/>
              <a:sym typeface="Mada"/>
            </a:endParaRPr>
          </a:p>
          <a:p>
            <a:pPr indent="-165100" lvl="0" marL="179999" rtl="0" algn="l">
              <a:spcBef>
                <a:spcPts val="0"/>
              </a:spcBef>
              <a:spcAft>
                <a:spcPts val="0"/>
              </a:spcAft>
              <a:buClr>
                <a:srgbClr val="83C5BE"/>
              </a:buClr>
              <a:buSzPts val="1100"/>
              <a:buFont typeface="Mada"/>
              <a:buAutoNum type="alphaUcPeriod"/>
            </a:pPr>
            <a:r>
              <a:rPr lang="en-GB" sz="1100">
                <a:solidFill>
                  <a:srgbClr val="83C5BE"/>
                </a:solidFill>
                <a:latin typeface="Mada"/>
                <a:ea typeface="Mada"/>
                <a:cs typeface="Mada"/>
                <a:sym typeface="Mada"/>
              </a:rPr>
              <a:t> Squamous cell carcinoma</a:t>
            </a:r>
            <a:endParaRPr sz="1100">
              <a:solidFill>
                <a:srgbClr val="83C5BE"/>
              </a:solidFill>
              <a:latin typeface="Mada"/>
              <a:ea typeface="Mada"/>
              <a:cs typeface="Mada"/>
              <a:sym typeface="Mada"/>
            </a:endParaRPr>
          </a:p>
          <a:p>
            <a:pPr indent="-165100" lvl="0" marL="179999" rtl="0" algn="l">
              <a:spcBef>
                <a:spcPts val="0"/>
              </a:spcBef>
              <a:spcAft>
                <a:spcPts val="0"/>
              </a:spcAft>
              <a:buClr>
                <a:srgbClr val="83C5BE"/>
              </a:buClr>
              <a:buSzPts val="1100"/>
              <a:buFont typeface="Mada"/>
              <a:buAutoNum type="alphaUcPeriod"/>
            </a:pPr>
            <a:r>
              <a:rPr lang="en-GB" sz="1100">
                <a:solidFill>
                  <a:srgbClr val="83C5BE"/>
                </a:solidFill>
                <a:latin typeface="Mada"/>
                <a:ea typeface="Mada"/>
                <a:cs typeface="Mada"/>
                <a:sym typeface="Mada"/>
              </a:rPr>
              <a:t> Kaposi sarcoma</a:t>
            </a:r>
            <a:endParaRPr sz="1100">
              <a:solidFill>
                <a:srgbClr val="83C5BE"/>
              </a:solidFill>
              <a:latin typeface="Mada"/>
              <a:ea typeface="Mada"/>
              <a:cs typeface="Mada"/>
              <a:sym typeface="Mada"/>
            </a:endParaRPr>
          </a:p>
          <a:p>
            <a:pPr indent="-165100" lvl="0" marL="179999" rtl="0" algn="l">
              <a:spcBef>
                <a:spcPts val="0"/>
              </a:spcBef>
              <a:spcAft>
                <a:spcPts val="0"/>
              </a:spcAft>
              <a:buClr>
                <a:srgbClr val="83C5BE"/>
              </a:buClr>
              <a:buSzPts val="1100"/>
              <a:buFont typeface="Mada"/>
              <a:buAutoNum type="alphaUcPeriod"/>
            </a:pPr>
            <a:r>
              <a:rPr lang="en-GB" sz="1100">
                <a:solidFill>
                  <a:srgbClr val="83C5BE"/>
                </a:solidFill>
                <a:latin typeface="Mada"/>
                <a:ea typeface="Mada"/>
                <a:cs typeface="Mada"/>
                <a:sym typeface="Mada"/>
              </a:rPr>
              <a:t> Keloid</a:t>
            </a:r>
            <a:endParaRPr sz="1100">
              <a:solidFill>
                <a:srgbClr val="83C5BE"/>
              </a:solidFill>
              <a:latin typeface="Mada"/>
              <a:ea typeface="Mada"/>
              <a:cs typeface="Mada"/>
              <a:sym typeface="Mada"/>
            </a:endParaRPr>
          </a:p>
          <a:p>
            <a:pPr indent="0" lvl="0" marL="0" rtl="0" algn="l">
              <a:spcBef>
                <a:spcPts val="0"/>
              </a:spcBef>
              <a:spcAft>
                <a:spcPts val="0"/>
              </a:spcAft>
              <a:buNone/>
            </a:pPr>
            <a:r>
              <a:rPr lang="en-GB" sz="1100">
                <a:solidFill>
                  <a:srgbClr val="006D77"/>
                </a:solidFill>
                <a:latin typeface="Lora"/>
                <a:ea typeface="Lora"/>
                <a:cs typeface="Lora"/>
                <a:sym typeface="Lora"/>
              </a:rPr>
              <a:t>Q2:A 65-year-old man sustains a 50% TBSA burn while burning trash in the backyard. The patient is</a:t>
            </a:r>
            <a:endParaRPr sz="1100">
              <a:solidFill>
                <a:srgbClr val="006D77"/>
              </a:solidFill>
              <a:latin typeface="Lora"/>
              <a:ea typeface="Lora"/>
              <a:cs typeface="Lora"/>
              <a:sym typeface="Lora"/>
            </a:endParaRPr>
          </a:p>
          <a:p>
            <a:pPr indent="0" lvl="0" marL="0" rtl="0" algn="l">
              <a:spcBef>
                <a:spcPts val="0"/>
              </a:spcBef>
              <a:spcAft>
                <a:spcPts val="0"/>
              </a:spcAft>
              <a:buNone/>
            </a:pPr>
            <a:r>
              <a:rPr lang="en-GB" sz="1100">
                <a:solidFill>
                  <a:srgbClr val="006D77"/>
                </a:solidFill>
                <a:latin typeface="Lora"/>
                <a:ea typeface="Lora"/>
                <a:cs typeface="Lora"/>
                <a:sym typeface="Lora"/>
              </a:rPr>
              <a:t>resuscitated with lactated Ringer (LR) solution using the Parkland formula and a weight of 80 kg. What is the rate of LR given in the first 8 hours?</a:t>
            </a:r>
            <a:endParaRPr sz="1100">
              <a:solidFill>
                <a:srgbClr val="006D77"/>
              </a:solidFill>
              <a:latin typeface="Lora"/>
              <a:ea typeface="Lora"/>
              <a:cs typeface="Lora"/>
              <a:sym typeface="Lora"/>
            </a:endParaRPr>
          </a:p>
          <a:p>
            <a:pPr indent="-165100" lvl="0" marL="179999" rtl="0" algn="l">
              <a:spcBef>
                <a:spcPts val="0"/>
              </a:spcBef>
              <a:spcAft>
                <a:spcPts val="0"/>
              </a:spcAft>
              <a:buClr>
                <a:srgbClr val="83C5BE"/>
              </a:buClr>
              <a:buSzPts val="1100"/>
              <a:buFont typeface="Mada"/>
              <a:buAutoNum type="alphaUcPeriod"/>
            </a:pPr>
            <a:r>
              <a:rPr lang="en-GB" sz="1100">
                <a:solidFill>
                  <a:srgbClr val="83C5BE"/>
                </a:solidFill>
                <a:latin typeface="Mada"/>
                <a:ea typeface="Mada"/>
                <a:cs typeface="Mada"/>
                <a:sym typeface="Mada"/>
              </a:rPr>
              <a:t> 100 mL/h</a:t>
            </a:r>
            <a:endParaRPr sz="1100">
              <a:solidFill>
                <a:srgbClr val="83C5BE"/>
              </a:solidFill>
              <a:latin typeface="Mada"/>
              <a:ea typeface="Mada"/>
              <a:cs typeface="Mada"/>
              <a:sym typeface="Mada"/>
            </a:endParaRPr>
          </a:p>
          <a:p>
            <a:pPr indent="-165100" lvl="0" marL="179999" rtl="0" algn="l">
              <a:spcBef>
                <a:spcPts val="0"/>
              </a:spcBef>
              <a:spcAft>
                <a:spcPts val="0"/>
              </a:spcAft>
              <a:buClr>
                <a:srgbClr val="83C5BE"/>
              </a:buClr>
              <a:buSzPts val="1100"/>
              <a:buFont typeface="Mada"/>
              <a:buAutoNum type="alphaUcPeriod"/>
            </a:pPr>
            <a:r>
              <a:rPr lang="en-GB" sz="1100">
                <a:solidFill>
                  <a:srgbClr val="83C5BE"/>
                </a:solidFill>
                <a:latin typeface="Mada"/>
                <a:ea typeface="Mada"/>
                <a:cs typeface="Mada"/>
                <a:sym typeface="Mada"/>
              </a:rPr>
              <a:t> 500 mL/h</a:t>
            </a:r>
            <a:endParaRPr sz="1100">
              <a:solidFill>
                <a:srgbClr val="83C5BE"/>
              </a:solidFill>
              <a:latin typeface="Mada"/>
              <a:ea typeface="Mada"/>
              <a:cs typeface="Mada"/>
              <a:sym typeface="Mada"/>
            </a:endParaRPr>
          </a:p>
          <a:p>
            <a:pPr indent="-165100" lvl="0" marL="179999" rtl="0" algn="l">
              <a:spcBef>
                <a:spcPts val="0"/>
              </a:spcBef>
              <a:spcAft>
                <a:spcPts val="0"/>
              </a:spcAft>
              <a:buClr>
                <a:srgbClr val="83C5BE"/>
              </a:buClr>
              <a:buSzPts val="1100"/>
              <a:buFont typeface="Mada"/>
              <a:buAutoNum type="alphaUcPeriod"/>
            </a:pPr>
            <a:r>
              <a:rPr lang="en-GB" sz="1100">
                <a:solidFill>
                  <a:srgbClr val="83C5BE"/>
                </a:solidFill>
                <a:latin typeface="Mada"/>
                <a:ea typeface="Mada"/>
                <a:cs typeface="Mada"/>
                <a:sym typeface="Mada"/>
              </a:rPr>
              <a:t> 1000 mL/h</a:t>
            </a:r>
            <a:endParaRPr sz="1100">
              <a:solidFill>
                <a:srgbClr val="83C5BE"/>
              </a:solidFill>
              <a:latin typeface="Mada"/>
              <a:ea typeface="Mada"/>
              <a:cs typeface="Mada"/>
              <a:sym typeface="Mada"/>
            </a:endParaRPr>
          </a:p>
          <a:p>
            <a:pPr indent="-165100" lvl="0" marL="179999" rtl="0" algn="l">
              <a:spcBef>
                <a:spcPts val="0"/>
              </a:spcBef>
              <a:spcAft>
                <a:spcPts val="0"/>
              </a:spcAft>
              <a:buClr>
                <a:srgbClr val="83C5BE"/>
              </a:buClr>
              <a:buSzPts val="1100"/>
              <a:buFont typeface="Mada"/>
              <a:buAutoNum type="alphaUcPeriod"/>
            </a:pPr>
            <a:r>
              <a:rPr lang="en-GB" sz="1100">
                <a:solidFill>
                  <a:srgbClr val="83C5BE"/>
                </a:solidFill>
                <a:latin typeface="Mada"/>
                <a:ea typeface="Mada"/>
                <a:cs typeface="Mada"/>
                <a:sym typeface="Mada"/>
              </a:rPr>
              <a:t> 5000 mL/h</a:t>
            </a:r>
            <a:endParaRPr sz="1100">
              <a:solidFill>
                <a:srgbClr val="83C5BE"/>
              </a:solidFill>
              <a:latin typeface="Mada"/>
              <a:ea typeface="Mada"/>
              <a:cs typeface="Mada"/>
              <a:sym typeface="Mada"/>
            </a:endParaRPr>
          </a:p>
          <a:p>
            <a:pPr indent="-165100" lvl="0" marL="179999" rtl="0" algn="l">
              <a:spcBef>
                <a:spcPts val="0"/>
              </a:spcBef>
              <a:spcAft>
                <a:spcPts val="0"/>
              </a:spcAft>
              <a:buClr>
                <a:srgbClr val="83C5BE"/>
              </a:buClr>
              <a:buSzPts val="1100"/>
              <a:buFont typeface="Mada"/>
              <a:buAutoNum type="alphaUcPeriod"/>
            </a:pPr>
            <a:r>
              <a:rPr lang="en-GB" sz="1100">
                <a:solidFill>
                  <a:srgbClr val="83C5BE"/>
                </a:solidFill>
                <a:latin typeface="Mada"/>
                <a:ea typeface="Mada"/>
                <a:cs typeface="Mada"/>
                <a:sym typeface="Mada"/>
              </a:rPr>
              <a:t> 10,000 mL/h</a:t>
            </a:r>
            <a:endParaRPr sz="1100">
              <a:solidFill>
                <a:srgbClr val="006D77"/>
              </a:solidFill>
              <a:latin typeface="Lora"/>
              <a:ea typeface="Lora"/>
              <a:cs typeface="Lora"/>
              <a:sym typeface="Lora"/>
            </a:endParaRPr>
          </a:p>
          <a:p>
            <a:pPr indent="0" lvl="0" marL="0" rtl="0" algn="l">
              <a:spcBef>
                <a:spcPts val="0"/>
              </a:spcBef>
              <a:spcAft>
                <a:spcPts val="0"/>
              </a:spcAft>
              <a:buNone/>
            </a:pPr>
            <a:r>
              <a:rPr lang="en-GB" sz="1100">
                <a:solidFill>
                  <a:srgbClr val="006D77"/>
                </a:solidFill>
                <a:latin typeface="Lora"/>
                <a:ea typeface="Lora"/>
                <a:cs typeface="Lora"/>
                <a:sym typeface="Lora"/>
              </a:rPr>
              <a:t>Q3:What reverses the deleterious effects of steroids on wound healing?</a:t>
            </a:r>
            <a:endParaRPr sz="1100">
              <a:solidFill>
                <a:srgbClr val="006D77"/>
              </a:solidFill>
              <a:latin typeface="Lora"/>
              <a:ea typeface="Lora"/>
              <a:cs typeface="Lora"/>
              <a:sym typeface="Lora"/>
            </a:endParaRPr>
          </a:p>
          <a:p>
            <a:pPr indent="0" lvl="0" marL="0" rtl="0" algn="l">
              <a:spcBef>
                <a:spcPts val="0"/>
              </a:spcBef>
              <a:spcAft>
                <a:spcPts val="0"/>
              </a:spcAft>
              <a:buClr>
                <a:schemeClr val="dk1"/>
              </a:buClr>
              <a:buSzPts val="1100"/>
              <a:buFont typeface="Arial"/>
              <a:buNone/>
            </a:pPr>
            <a:r>
              <a:rPr lang="en-GB" sz="1100">
                <a:solidFill>
                  <a:srgbClr val="83C5BE"/>
                </a:solidFill>
                <a:latin typeface="Mada"/>
                <a:ea typeface="Mada"/>
                <a:cs typeface="Mada"/>
                <a:sym typeface="Mada"/>
              </a:rPr>
              <a:t>Vitamin A</a:t>
            </a:r>
            <a:endParaRPr sz="1100">
              <a:solidFill>
                <a:srgbClr val="83C5BE"/>
              </a:solidFill>
              <a:latin typeface="Mada"/>
              <a:ea typeface="Mada"/>
              <a:cs typeface="Mada"/>
              <a:sym typeface="Mada"/>
            </a:endParaRPr>
          </a:p>
          <a:p>
            <a:pPr indent="0" lvl="0" marL="0" rtl="0" algn="l">
              <a:spcBef>
                <a:spcPts val="0"/>
              </a:spcBef>
              <a:spcAft>
                <a:spcPts val="0"/>
              </a:spcAft>
              <a:buNone/>
            </a:pPr>
            <a:r>
              <a:rPr lang="en-GB" sz="1100">
                <a:solidFill>
                  <a:srgbClr val="006D77"/>
                </a:solidFill>
                <a:latin typeface="Lora"/>
                <a:ea typeface="Lora"/>
                <a:cs typeface="Lora"/>
                <a:sym typeface="Lora"/>
              </a:rPr>
              <a:t>Q4:What are the signs of smoke inhalation?</a:t>
            </a:r>
            <a:endParaRPr sz="1100">
              <a:solidFill>
                <a:srgbClr val="006D77"/>
              </a:solidFill>
              <a:latin typeface="Lora"/>
              <a:ea typeface="Lora"/>
              <a:cs typeface="Lora"/>
              <a:sym typeface="Lora"/>
            </a:endParaRPr>
          </a:p>
          <a:p>
            <a:pPr indent="0" lvl="0" marL="0" rtl="0" algn="l">
              <a:spcBef>
                <a:spcPts val="0"/>
              </a:spcBef>
              <a:spcAft>
                <a:spcPts val="0"/>
              </a:spcAft>
              <a:buNone/>
            </a:pPr>
            <a:r>
              <a:rPr lang="en-GB" sz="1100">
                <a:solidFill>
                  <a:srgbClr val="83C5BE"/>
                </a:solidFill>
                <a:latin typeface="Mada"/>
                <a:ea typeface="Mada"/>
                <a:cs typeface="Mada"/>
                <a:sym typeface="Mada"/>
              </a:rPr>
              <a:t>Smoke and soot in sputum/mouth/nose, nasal/facial hair burns, throat/mouth erythema, history of loss of consciousness/explosion/fire in small enclosed area, dyspnea, low O2 saturation, confusion, headache, coma</a:t>
            </a:r>
            <a:endParaRPr sz="1100">
              <a:solidFill>
                <a:srgbClr val="006D77"/>
              </a:solidFill>
              <a:latin typeface="Lora"/>
              <a:ea typeface="Lora"/>
              <a:cs typeface="Lora"/>
              <a:sym typeface="Lora"/>
            </a:endParaRPr>
          </a:p>
          <a:p>
            <a:pPr indent="0" lvl="0" marL="0" rtl="0" algn="l">
              <a:spcBef>
                <a:spcPts val="0"/>
              </a:spcBef>
              <a:spcAft>
                <a:spcPts val="0"/>
              </a:spcAft>
              <a:buNone/>
            </a:pPr>
            <a:r>
              <a:rPr lang="en-GB" sz="1100">
                <a:solidFill>
                  <a:srgbClr val="006D77"/>
                </a:solidFill>
                <a:latin typeface="Lora"/>
                <a:ea typeface="Lora"/>
                <a:cs typeface="Lora"/>
                <a:sym typeface="Lora"/>
              </a:rPr>
              <a:t>Q5:What lab value assesses smoke inhalation?</a:t>
            </a:r>
            <a:endParaRPr sz="1100">
              <a:solidFill>
                <a:srgbClr val="006D77"/>
              </a:solidFill>
              <a:latin typeface="Lora"/>
              <a:ea typeface="Lora"/>
              <a:cs typeface="Lora"/>
              <a:sym typeface="Lora"/>
            </a:endParaRPr>
          </a:p>
          <a:p>
            <a:pPr indent="0" lvl="0" marL="0" rtl="0" algn="l">
              <a:spcBef>
                <a:spcPts val="0"/>
              </a:spcBef>
              <a:spcAft>
                <a:spcPts val="0"/>
              </a:spcAft>
              <a:buNone/>
            </a:pPr>
            <a:r>
              <a:rPr lang="en-GB" sz="1100">
                <a:solidFill>
                  <a:srgbClr val="83C5BE"/>
                </a:solidFill>
                <a:latin typeface="Mada"/>
                <a:ea typeface="Mada"/>
                <a:cs typeface="Mada"/>
                <a:sym typeface="Mada"/>
              </a:rPr>
              <a:t>Carboxyhemoglobin level (carboxyhemoglobin level &gt;60% is associated with a 50% mortality); treat with 100% O2 and time</a:t>
            </a:r>
            <a:endParaRPr sz="1100">
              <a:solidFill>
                <a:srgbClr val="83C5BE"/>
              </a:solidFill>
              <a:latin typeface="Mada"/>
              <a:ea typeface="Mada"/>
              <a:cs typeface="Mada"/>
              <a:sym typeface="Mada"/>
            </a:endParaRPr>
          </a:p>
          <a:p>
            <a:pPr indent="0" lvl="0" marL="0" rtl="0" algn="l">
              <a:spcBef>
                <a:spcPts val="0"/>
              </a:spcBef>
              <a:spcAft>
                <a:spcPts val="0"/>
              </a:spcAft>
              <a:buNone/>
            </a:pPr>
            <a:r>
              <a:rPr lang="en-GB" sz="1100">
                <a:solidFill>
                  <a:srgbClr val="006D77"/>
                </a:solidFill>
                <a:latin typeface="Lora"/>
                <a:ea typeface="Lora"/>
                <a:cs typeface="Lora"/>
                <a:sym typeface="Lora"/>
              </a:rPr>
              <a:t>Q6:How should the airway be managed in the burn patient with an inhalational injury?</a:t>
            </a:r>
            <a:endParaRPr sz="1100">
              <a:solidFill>
                <a:srgbClr val="006D77"/>
              </a:solidFill>
              <a:latin typeface="Lora"/>
              <a:ea typeface="Lora"/>
              <a:cs typeface="Lora"/>
              <a:sym typeface="Lora"/>
            </a:endParaRPr>
          </a:p>
          <a:p>
            <a:pPr indent="0" lvl="0" marL="0" rtl="0" algn="l">
              <a:spcBef>
                <a:spcPts val="0"/>
              </a:spcBef>
              <a:spcAft>
                <a:spcPts val="0"/>
              </a:spcAft>
              <a:buClr>
                <a:schemeClr val="dk1"/>
              </a:buClr>
              <a:buSzPts val="1100"/>
              <a:buFont typeface="Arial"/>
              <a:buNone/>
            </a:pPr>
            <a:r>
              <a:rPr lang="en-GB" sz="1100">
                <a:solidFill>
                  <a:srgbClr val="83C5BE"/>
                </a:solidFill>
                <a:latin typeface="Mada"/>
                <a:ea typeface="Mada"/>
                <a:cs typeface="Mada"/>
                <a:sym typeface="Mada"/>
              </a:rPr>
              <a:t>With a low threshold for intubation; oropharyngeal swelling may occlude the airway so that intubation is impossible; 100% oxygen should be administered immediately and continued until significant carboxyhemoglobin is ruled out</a:t>
            </a:r>
            <a:endParaRPr sz="1100">
              <a:solidFill>
                <a:srgbClr val="83C5BE"/>
              </a:solidFill>
              <a:latin typeface="Mada"/>
              <a:ea typeface="Mada"/>
              <a:cs typeface="Mada"/>
              <a:sym typeface="Mada"/>
            </a:endParaRPr>
          </a:p>
          <a:p>
            <a:pPr indent="0" lvl="0" marL="0" rtl="0" algn="l">
              <a:spcBef>
                <a:spcPts val="0"/>
              </a:spcBef>
              <a:spcAft>
                <a:spcPts val="0"/>
              </a:spcAft>
              <a:buNone/>
            </a:pPr>
            <a:r>
              <a:t/>
            </a:r>
            <a:endParaRPr sz="1100">
              <a:solidFill>
                <a:srgbClr val="83C5BE"/>
              </a:solidFill>
              <a:latin typeface="Mada"/>
              <a:ea typeface="Mada"/>
              <a:cs typeface="Mada"/>
              <a:sym typeface="Mada"/>
            </a:endParaRPr>
          </a:p>
          <a:p>
            <a:pPr indent="0" lvl="0" marL="0" rtl="0" algn="l">
              <a:spcBef>
                <a:spcPts val="0"/>
              </a:spcBef>
              <a:spcAft>
                <a:spcPts val="0"/>
              </a:spcAft>
              <a:buNone/>
            </a:pPr>
            <a:r>
              <a:t/>
            </a:r>
            <a:endParaRPr sz="1100">
              <a:solidFill>
                <a:srgbClr val="006D77"/>
              </a:solidFill>
              <a:latin typeface="Lora"/>
              <a:ea typeface="Lora"/>
              <a:cs typeface="Lora"/>
              <a:sym typeface="Lora"/>
            </a:endParaRPr>
          </a:p>
          <a:p>
            <a:pPr indent="0" lvl="0" marL="0" rtl="0" algn="l">
              <a:spcBef>
                <a:spcPts val="0"/>
              </a:spcBef>
              <a:spcAft>
                <a:spcPts val="0"/>
              </a:spcAft>
              <a:buNone/>
            </a:pPr>
            <a:r>
              <a:t/>
            </a:r>
            <a:endParaRPr sz="1100">
              <a:solidFill>
                <a:srgbClr val="83C5BE"/>
              </a:solidFill>
              <a:latin typeface="Mada"/>
              <a:ea typeface="Mada"/>
              <a:cs typeface="Mada"/>
              <a:sym typeface="Mada"/>
            </a:endParaRPr>
          </a:p>
        </p:txBody>
      </p:sp>
      <p:sp>
        <p:nvSpPr>
          <p:cNvPr id="1475" name="Google Shape;1475;p45"/>
          <p:cNvSpPr/>
          <p:nvPr/>
        </p:nvSpPr>
        <p:spPr>
          <a:xfrm rot="5400000">
            <a:off x="352300" y="9204792"/>
            <a:ext cx="460500" cy="1456800"/>
          </a:xfrm>
          <a:prstGeom prst="round2SameRect">
            <a:avLst>
              <a:gd fmla="val 50000" name="adj1"/>
              <a:gd fmla="val 0" name="adj2"/>
            </a:avLst>
          </a:prstGeom>
          <a:noFill/>
          <a:ln cap="flat" cmpd="sng" w="38100">
            <a:solidFill>
              <a:srgbClr val="83C5B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6" name="Google Shape;1476;p45"/>
          <p:cNvSpPr/>
          <p:nvPr/>
        </p:nvSpPr>
        <p:spPr>
          <a:xfrm rot="5400000">
            <a:off x="262287" y="9183927"/>
            <a:ext cx="449100" cy="1354800"/>
          </a:xfrm>
          <a:prstGeom prst="round2SameRect">
            <a:avLst>
              <a:gd fmla="val 50000" name="adj1"/>
              <a:gd fmla="val 0" name="adj2"/>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7" name="Google Shape;1477;p45"/>
          <p:cNvSpPr txBox="1"/>
          <p:nvPr/>
        </p:nvSpPr>
        <p:spPr>
          <a:xfrm>
            <a:off x="-285750" y="9522522"/>
            <a:ext cx="1382700" cy="640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u="sng">
                <a:solidFill>
                  <a:srgbClr val="E29578"/>
                </a:solidFill>
                <a:latin typeface="Lora"/>
                <a:ea typeface="Lora"/>
                <a:cs typeface="Lora"/>
                <a:sym typeface="Lora"/>
              </a:rPr>
              <a:t>Answers</a:t>
            </a:r>
            <a:endParaRPr b="1" u="sng">
              <a:solidFill>
                <a:srgbClr val="E29578"/>
              </a:solidFill>
              <a:latin typeface="Lora"/>
              <a:ea typeface="Lora"/>
              <a:cs typeface="Lora"/>
              <a:sym typeface="Lora"/>
            </a:endParaRPr>
          </a:p>
          <a:p>
            <a:pPr indent="0" lvl="0" marL="0" rtl="0" algn="ctr">
              <a:spcBef>
                <a:spcPts val="0"/>
              </a:spcBef>
              <a:spcAft>
                <a:spcPts val="0"/>
              </a:spcAft>
              <a:buNone/>
            </a:pPr>
            <a:r>
              <a:rPr b="1" lang="en-GB" sz="800" u="sng">
                <a:solidFill>
                  <a:srgbClr val="006D77"/>
                </a:solidFill>
                <a:latin typeface="Lora"/>
                <a:ea typeface="Lora"/>
                <a:cs typeface="Lora"/>
                <a:sym typeface="Lora"/>
                <a:hlinkClick r:id="rId4">
                  <a:extLst>
                    <a:ext uri="{A12FA001-AC4F-418D-AE19-62706E023703}">
                      <ahyp:hlinkClr val="tx"/>
                    </a:ext>
                  </a:extLst>
                </a:hlinkClick>
              </a:rPr>
              <a:t>Click here for explanation</a:t>
            </a:r>
            <a:endParaRPr b="1" sz="800" u="sng">
              <a:solidFill>
                <a:srgbClr val="006D77"/>
              </a:solidFill>
              <a:latin typeface="Lora"/>
              <a:ea typeface="Lora"/>
              <a:cs typeface="Lora"/>
              <a:sym typeface="Lora"/>
            </a:endParaRPr>
          </a:p>
          <a:p>
            <a:pPr indent="0" lvl="0" marL="0" rtl="0" algn="ctr">
              <a:spcBef>
                <a:spcPts val="0"/>
              </a:spcBef>
              <a:spcAft>
                <a:spcPts val="0"/>
              </a:spcAft>
              <a:buNone/>
            </a:pPr>
            <a:r>
              <a:t/>
            </a:r>
            <a:endParaRPr b="1" u="sng">
              <a:solidFill>
                <a:srgbClr val="E29578"/>
              </a:solidFill>
              <a:latin typeface="Lora"/>
              <a:ea typeface="Lora"/>
              <a:cs typeface="Lora"/>
              <a:sym typeface="Lora"/>
            </a:endParaRPr>
          </a:p>
        </p:txBody>
      </p:sp>
      <p:pic>
        <p:nvPicPr>
          <p:cNvPr id="1478" name="Google Shape;1478;p45">
            <a:hlinkClick r:id="rId5"/>
          </p:cNvPr>
          <p:cNvPicPr preferRelativeResize="0"/>
          <p:nvPr/>
        </p:nvPicPr>
        <p:blipFill>
          <a:blip r:embed="rId6">
            <a:alphaModFix/>
          </a:blip>
          <a:stretch>
            <a:fillRect/>
          </a:stretch>
        </p:blipFill>
        <p:spPr>
          <a:xfrm>
            <a:off x="5716375" y="631925"/>
            <a:ext cx="987526" cy="1349349"/>
          </a:xfrm>
          <a:prstGeom prst="rect">
            <a:avLst/>
          </a:prstGeom>
          <a:noFill/>
          <a:ln>
            <a:noFill/>
          </a:ln>
        </p:spPr>
      </p:pic>
      <p:sp>
        <p:nvSpPr>
          <p:cNvPr id="1479" name="Google Shape;1479;p45"/>
          <p:cNvSpPr txBox="1"/>
          <p:nvPr/>
        </p:nvSpPr>
        <p:spPr>
          <a:xfrm>
            <a:off x="5214525" y="77825"/>
            <a:ext cx="2022000" cy="554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1200">
                <a:solidFill>
                  <a:srgbClr val="E29578"/>
                </a:solidFill>
                <a:latin typeface="Mada"/>
                <a:ea typeface="Mada"/>
                <a:cs typeface="Mada"/>
                <a:sym typeface="Mada"/>
              </a:rPr>
              <a:t>The doctor recommended this book (click on it) </a:t>
            </a:r>
            <a:endParaRPr sz="1200">
              <a:solidFill>
                <a:srgbClr val="E29578"/>
              </a:solidFill>
              <a:latin typeface="Mada"/>
              <a:ea typeface="Mada"/>
              <a:cs typeface="Mada"/>
              <a:sym typeface="Mada"/>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3" name="Shape 1483"/>
        <p:cNvGrpSpPr/>
        <p:nvPr/>
      </p:nvGrpSpPr>
      <p:grpSpPr>
        <a:xfrm>
          <a:off x="0" y="0"/>
          <a:ext cx="0" cy="0"/>
          <a:chOff x="0" y="0"/>
          <a:chExt cx="0" cy="0"/>
        </a:xfrm>
      </p:grpSpPr>
      <p:sp>
        <p:nvSpPr>
          <p:cNvPr id="1484" name="Google Shape;1484;p46"/>
          <p:cNvSpPr/>
          <p:nvPr/>
        </p:nvSpPr>
        <p:spPr>
          <a:xfrm rot="5400000">
            <a:off x="2749050" y="-1810343"/>
            <a:ext cx="1959300" cy="7569900"/>
          </a:xfrm>
          <a:prstGeom prst="round2SameRect">
            <a:avLst>
              <a:gd fmla="val 50000" name="adj1"/>
              <a:gd fmla="val 0" name="adj2"/>
            </a:avLst>
          </a:prstGeom>
          <a:noFill/>
          <a:ln cap="flat" cmpd="sng" w="38100">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5" name="Google Shape;1485;p46"/>
          <p:cNvSpPr/>
          <p:nvPr/>
        </p:nvSpPr>
        <p:spPr>
          <a:xfrm rot="5400000">
            <a:off x="2427672" y="-1903575"/>
            <a:ext cx="1911300" cy="6918600"/>
          </a:xfrm>
          <a:prstGeom prst="round2SameRect">
            <a:avLst>
              <a:gd fmla="val 50000" name="adj1"/>
              <a:gd fmla="val 0" name="adj2"/>
            </a:avLst>
          </a:prstGeom>
          <a:solidFill>
            <a:srgbClr val="EDF9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6" name="Google Shape;1486;p46"/>
          <p:cNvSpPr txBox="1"/>
          <p:nvPr/>
        </p:nvSpPr>
        <p:spPr>
          <a:xfrm>
            <a:off x="-28575" y="992225"/>
            <a:ext cx="4810200" cy="998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4000">
                <a:solidFill>
                  <a:srgbClr val="006D77"/>
                </a:solidFill>
                <a:latin typeface="Lora"/>
                <a:ea typeface="Lora"/>
                <a:cs typeface="Lora"/>
                <a:sym typeface="Lora"/>
              </a:rPr>
              <a:t>Good Luck!</a:t>
            </a:r>
            <a:endParaRPr sz="4000">
              <a:solidFill>
                <a:srgbClr val="006D77"/>
              </a:solidFill>
              <a:latin typeface="Lora"/>
              <a:ea typeface="Lora"/>
              <a:cs typeface="Lora"/>
              <a:sym typeface="Lora"/>
            </a:endParaRPr>
          </a:p>
        </p:txBody>
      </p:sp>
      <p:cxnSp>
        <p:nvCxnSpPr>
          <p:cNvPr id="1487" name="Google Shape;1487;p46"/>
          <p:cNvCxnSpPr/>
          <p:nvPr/>
        </p:nvCxnSpPr>
        <p:spPr>
          <a:xfrm>
            <a:off x="1323975" y="5981700"/>
            <a:ext cx="0" cy="3695700"/>
          </a:xfrm>
          <a:prstGeom prst="straightConnector1">
            <a:avLst/>
          </a:prstGeom>
          <a:noFill/>
          <a:ln cap="flat" cmpd="sng" w="19050">
            <a:solidFill>
              <a:srgbClr val="FFDDD2"/>
            </a:solidFill>
            <a:prstDash val="solid"/>
            <a:round/>
            <a:headEnd len="med" w="med" type="oval"/>
            <a:tailEnd len="med" w="med" type="none"/>
          </a:ln>
        </p:spPr>
      </p:cxnSp>
      <p:cxnSp>
        <p:nvCxnSpPr>
          <p:cNvPr id="1488" name="Google Shape;1488;p46"/>
          <p:cNvCxnSpPr/>
          <p:nvPr/>
        </p:nvCxnSpPr>
        <p:spPr>
          <a:xfrm rot="10800000">
            <a:off x="1019175" y="6457950"/>
            <a:ext cx="5305500" cy="0"/>
          </a:xfrm>
          <a:prstGeom prst="straightConnector1">
            <a:avLst/>
          </a:prstGeom>
          <a:noFill/>
          <a:ln cap="flat" cmpd="sng" w="19050">
            <a:solidFill>
              <a:srgbClr val="FFDDD2"/>
            </a:solidFill>
            <a:prstDash val="solid"/>
            <a:round/>
            <a:headEnd len="med" w="med" type="none"/>
            <a:tailEnd len="med" w="med" type="oval"/>
          </a:ln>
        </p:spPr>
      </p:cxnSp>
      <p:sp>
        <p:nvSpPr>
          <p:cNvPr id="1489" name="Google Shape;1489;p46"/>
          <p:cNvSpPr txBox="1"/>
          <p:nvPr/>
        </p:nvSpPr>
        <p:spPr>
          <a:xfrm>
            <a:off x="1457325" y="5981700"/>
            <a:ext cx="4076700" cy="314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sz="2400">
                <a:solidFill>
                  <a:srgbClr val="E29578"/>
                </a:solidFill>
                <a:latin typeface="Lora"/>
                <a:ea typeface="Lora"/>
                <a:cs typeface="Lora"/>
                <a:sym typeface="Lora"/>
              </a:rPr>
              <a:t>This lecture was done by:</a:t>
            </a:r>
            <a:endParaRPr sz="2400">
              <a:solidFill>
                <a:srgbClr val="E29578"/>
              </a:solidFill>
              <a:latin typeface="Lora"/>
              <a:ea typeface="Lora"/>
              <a:cs typeface="Lora"/>
              <a:sym typeface="Lora"/>
            </a:endParaRPr>
          </a:p>
        </p:txBody>
      </p:sp>
      <p:sp>
        <p:nvSpPr>
          <p:cNvPr id="1490" name="Google Shape;1490;p46"/>
          <p:cNvSpPr txBox="1"/>
          <p:nvPr/>
        </p:nvSpPr>
        <p:spPr>
          <a:xfrm>
            <a:off x="723900" y="3457575"/>
            <a:ext cx="5695800" cy="495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3000">
                <a:solidFill>
                  <a:srgbClr val="006D77"/>
                </a:solidFill>
                <a:latin typeface="Lora"/>
                <a:ea typeface="Lora"/>
                <a:cs typeface="Lora"/>
                <a:sym typeface="Lora"/>
              </a:rPr>
              <a:t>Team leaders:</a:t>
            </a:r>
            <a:endParaRPr sz="2400">
              <a:solidFill>
                <a:srgbClr val="83C5BE"/>
              </a:solidFill>
              <a:latin typeface="Lora"/>
              <a:ea typeface="Lora"/>
              <a:cs typeface="Lora"/>
              <a:sym typeface="Lora"/>
            </a:endParaRPr>
          </a:p>
        </p:txBody>
      </p:sp>
      <p:sp>
        <p:nvSpPr>
          <p:cNvPr id="1491" name="Google Shape;1491;p46"/>
          <p:cNvSpPr txBox="1"/>
          <p:nvPr/>
        </p:nvSpPr>
        <p:spPr>
          <a:xfrm>
            <a:off x="600075" y="4086225"/>
            <a:ext cx="3343200" cy="12003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Clr>
                <a:schemeClr val="dk1"/>
              </a:buClr>
              <a:buSzPts val="2300"/>
              <a:buFont typeface="Arial"/>
              <a:buNone/>
            </a:pPr>
            <a:r>
              <a:rPr lang="en-GB" sz="2300">
                <a:solidFill>
                  <a:srgbClr val="83C5BE"/>
                </a:solidFill>
                <a:latin typeface="Lora"/>
                <a:ea typeface="Lora"/>
                <a:cs typeface="Lora"/>
                <a:sym typeface="Lora"/>
              </a:rPr>
              <a:t>Nouf Alshammari</a:t>
            </a:r>
            <a:endParaRPr sz="2300">
              <a:solidFill>
                <a:srgbClr val="83C5BE"/>
              </a:solidFill>
              <a:latin typeface="Lora"/>
              <a:ea typeface="Lora"/>
              <a:cs typeface="Lora"/>
              <a:sym typeface="Lora"/>
            </a:endParaRPr>
          </a:p>
          <a:p>
            <a:pPr indent="0" lvl="0" marL="0" rtl="0" algn="l">
              <a:lnSpc>
                <a:spcPct val="150000"/>
              </a:lnSpc>
              <a:spcBef>
                <a:spcPts val="0"/>
              </a:spcBef>
              <a:spcAft>
                <a:spcPts val="0"/>
              </a:spcAft>
              <a:buClr>
                <a:schemeClr val="dk1"/>
              </a:buClr>
              <a:buSzPts val="2300"/>
              <a:buFont typeface="Arial"/>
              <a:buNone/>
            </a:pPr>
            <a:r>
              <a:rPr lang="en-GB" sz="2300">
                <a:solidFill>
                  <a:srgbClr val="83C5BE"/>
                </a:solidFill>
                <a:latin typeface="Lora"/>
                <a:ea typeface="Lora"/>
                <a:cs typeface="Lora"/>
                <a:sym typeface="Lora"/>
              </a:rPr>
              <a:t>Haneen Somily</a:t>
            </a:r>
            <a:endParaRPr sz="2300">
              <a:solidFill>
                <a:srgbClr val="83C5BE"/>
              </a:solidFill>
              <a:latin typeface="Lora"/>
              <a:ea typeface="Lora"/>
              <a:cs typeface="Lora"/>
              <a:sym typeface="Lora"/>
            </a:endParaRPr>
          </a:p>
          <a:p>
            <a:pPr indent="0" lvl="0" marL="0" rtl="0" algn="l">
              <a:lnSpc>
                <a:spcPct val="150000"/>
              </a:lnSpc>
              <a:spcBef>
                <a:spcPts val="0"/>
              </a:spcBef>
              <a:spcAft>
                <a:spcPts val="0"/>
              </a:spcAft>
              <a:buNone/>
            </a:pPr>
            <a:r>
              <a:t/>
            </a:r>
            <a:endParaRPr sz="2400">
              <a:solidFill>
                <a:srgbClr val="83C5BE"/>
              </a:solidFill>
              <a:latin typeface="Lora"/>
              <a:ea typeface="Lora"/>
              <a:cs typeface="Lora"/>
              <a:sym typeface="Lora"/>
            </a:endParaRPr>
          </a:p>
        </p:txBody>
      </p:sp>
      <p:sp>
        <p:nvSpPr>
          <p:cNvPr id="1492" name="Google Shape;1492;p46"/>
          <p:cNvSpPr txBox="1"/>
          <p:nvPr/>
        </p:nvSpPr>
        <p:spPr>
          <a:xfrm>
            <a:off x="4195725" y="4105950"/>
            <a:ext cx="3443100" cy="12003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Clr>
                <a:schemeClr val="dk1"/>
              </a:buClr>
              <a:buSzPts val="2300"/>
              <a:buFont typeface="Arial"/>
              <a:buNone/>
            </a:pPr>
            <a:r>
              <a:rPr lang="en-GB" sz="2300">
                <a:solidFill>
                  <a:srgbClr val="83C5BE"/>
                </a:solidFill>
                <a:latin typeface="Lora"/>
                <a:ea typeface="Lora"/>
                <a:cs typeface="Lora"/>
                <a:sym typeface="Lora"/>
              </a:rPr>
              <a:t>Naif Alsulais</a:t>
            </a:r>
            <a:endParaRPr sz="2300">
              <a:solidFill>
                <a:srgbClr val="83C5BE"/>
              </a:solidFill>
              <a:latin typeface="Lora"/>
              <a:ea typeface="Lora"/>
              <a:cs typeface="Lora"/>
              <a:sym typeface="Lora"/>
            </a:endParaRPr>
          </a:p>
          <a:p>
            <a:pPr indent="0" lvl="0" marL="0" rtl="0" algn="l">
              <a:lnSpc>
                <a:spcPct val="150000"/>
              </a:lnSpc>
              <a:spcBef>
                <a:spcPts val="0"/>
              </a:spcBef>
              <a:spcAft>
                <a:spcPts val="0"/>
              </a:spcAft>
              <a:buClr>
                <a:schemeClr val="dk1"/>
              </a:buClr>
              <a:buSzPts val="2300"/>
              <a:buFont typeface="Arial"/>
              <a:buNone/>
            </a:pPr>
            <a:r>
              <a:rPr lang="en-GB" sz="2300">
                <a:solidFill>
                  <a:srgbClr val="83C5BE"/>
                </a:solidFill>
                <a:latin typeface="Lora"/>
                <a:ea typeface="Lora"/>
                <a:cs typeface="Lora"/>
                <a:sym typeface="Lora"/>
              </a:rPr>
              <a:t>Mohammed Alshoieer</a:t>
            </a:r>
            <a:endParaRPr sz="2300">
              <a:solidFill>
                <a:srgbClr val="83C5BE"/>
              </a:solidFill>
              <a:latin typeface="Lora"/>
              <a:ea typeface="Lora"/>
              <a:cs typeface="Lora"/>
              <a:sym typeface="Lora"/>
            </a:endParaRPr>
          </a:p>
          <a:p>
            <a:pPr indent="0" lvl="0" marL="0" rtl="0" algn="l">
              <a:lnSpc>
                <a:spcPct val="150000"/>
              </a:lnSpc>
              <a:spcBef>
                <a:spcPts val="0"/>
              </a:spcBef>
              <a:spcAft>
                <a:spcPts val="0"/>
              </a:spcAft>
              <a:buNone/>
            </a:pPr>
            <a:r>
              <a:t/>
            </a:r>
            <a:endParaRPr sz="2400">
              <a:solidFill>
                <a:srgbClr val="83C5BE"/>
              </a:solidFill>
              <a:latin typeface="Lora"/>
              <a:ea typeface="Lora"/>
              <a:cs typeface="Lora"/>
              <a:sym typeface="Lora"/>
            </a:endParaRPr>
          </a:p>
        </p:txBody>
      </p:sp>
      <p:pic>
        <p:nvPicPr>
          <p:cNvPr id="1493" name="Google Shape;1493;p46"/>
          <p:cNvPicPr preferRelativeResize="0"/>
          <p:nvPr/>
        </p:nvPicPr>
        <p:blipFill rotWithShape="1">
          <a:blip r:embed="rId3">
            <a:alphaModFix/>
          </a:blip>
          <a:srcRect b="0" l="0" r="0" t="0"/>
          <a:stretch/>
        </p:blipFill>
        <p:spPr>
          <a:xfrm>
            <a:off x="4655575" y="410926"/>
            <a:ext cx="2029774" cy="2029800"/>
          </a:xfrm>
          <a:prstGeom prst="rect">
            <a:avLst/>
          </a:prstGeom>
          <a:noFill/>
          <a:ln>
            <a:noFill/>
          </a:ln>
        </p:spPr>
      </p:pic>
      <p:sp>
        <p:nvSpPr>
          <p:cNvPr id="1494" name="Google Shape;1494;p46"/>
          <p:cNvSpPr/>
          <p:nvPr/>
        </p:nvSpPr>
        <p:spPr>
          <a:xfrm rot="-5400000">
            <a:off x="6531450" y="9261025"/>
            <a:ext cx="508200" cy="1607700"/>
          </a:xfrm>
          <a:prstGeom prst="round2SameRect">
            <a:avLst>
              <a:gd fmla="val 50000" name="adj1"/>
              <a:gd fmla="val 0" name="adj2"/>
            </a:avLst>
          </a:prstGeom>
          <a:noFill/>
          <a:ln cap="flat" cmpd="sng" w="38100">
            <a:solidFill>
              <a:srgbClr val="83C5B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5" name="Google Shape;1495;p46"/>
          <p:cNvSpPr/>
          <p:nvPr/>
        </p:nvSpPr>
        <p:spPr>
          <a:xfrm rot="-5400000">
            <a:off x="6643425" y="9396600"/>
            <a:ext cx="495600" cy="1495200"/>
          </a:xfrm>
          <a:prstGeom prst="round2SameRect">
            <a:avLst>
              <a:gd fmla="val 50000" name="adj1"/>
              <a:gd fmla="val 0" name="adj2"/>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6" name="Google Shape;1496;p46"/>
          <p:cNvSpPr txBox="1"/>
          <p:nvPr/>
        </p:nvSpPr>
        <p:spPr>
          <a:xfrm>
            <a:off x="6290250" y="10050625"/>
            <a:ext cx="1417200" cy="171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GB" u="sng">
                <a:solidFill>
                  <a:srgbClr val="E29578"/>
                </a:solidFill>
                <a:latin typeface="Lora"/>
                <a:ea typeface="Lora"/>
                <a:cs typeface="Lora"/>
                <a:sym typeface="Lora"/>
                <a:hlinkClick r:id="rId4">
                  <a:extLst>
                    <a:ext uri="{A12FA001-AC4F-418D-AE19-62706E023703}">
                      <ahyp:hlinkClr val="tx"/>
                    </a:ext>
                  </a:extLst>
                </a:hlinkClick>
              </a:rPr>
              <a:t>Feedback</a:t>
            </a:r>
            <a:endParaRPr b="1" u="sng">
              <a:solidFill>
                <a:srgbClr val="E29578"/>
              </a:solidFill>
              <a:latin typeface="Lora"/>
              <a:ea typeface="Lora"/>
              <a:cs typeface="Lora"/>
              <a:sym typeface="Lora"/>
            </a:endParaRPr>
          </a:p>
        </p:txBody>
      </p:sp>
      <p:pic>
        <p:nvPicPr>
          <p:cNvPr id="1497" name="Google Shape;1497;p46"/>
          <p:cNvPicPr preferRelativeResize="0"/>
          <p:nvPr/>
        </p:nvPicPr>
        <p:blipFill>
          <a:blip r:embed="rId5">
            <a:alphaModFix/>
          </a:blip>
          <a:stretch>
            <a:fillRect/>
          </a:stretch>
        </p:blipFill>
        <p:spPr>
          <a:xfrm>
            <a:off x="104150" y="9976075"/>
            <a:ext cx="495300" cy="495300"/>
          </a:xfrm>
          <a:prstGeom prst="rect">
            <a:avLst/>
          </a:prstGeom>
          <a:noFill/>
          <a:ln>
            <a:noFill/>
          </a:ln>
        </p:spPr>
      </p:pic>
      <p:sp>
        <p:nvSpPr>
          <p:cNvPr id="1498" name="Google Shape;1498;p46"/>
          <p:cNvSpPr txBox="1"/>
          <p:nvPr/>
        </p:nvSpPr>
        <p:spPr>
          <a:xfrm>
            <a:off x="0" y="10420375"/>
            <a:ext cx="1104900" cy="171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000">
                <a:solidFill>
                  <a:srgbClr val="83C5BE"/>
                </a:solidFill>
                <a:latin typeface="Mada"/>
                <a:ea typeface="Mada"/>
                <a:cs typeface="Mada"/>
                <a:sym typeface="Mada"/>
              </a:rPr>
              <a:t>Note taker</a:t>
            </a:r>
            <a:endParaRPr b="1" sz="1000">
              <a:solidFill>
                <a:srgbClr val="83C5BE"/>
              </a:solidFill>
              <a:latin typeface="Mada"/>
              <a:ea typeface="Mada"/>
              <a:cs typeface="Mada"/>
              <a:sym typeface="Mada"/>
            </a:endParaRPr>
          </a:p>
        </p:txBody>
      </p:sp>
      <p:sp>
        <p:nvSpPr>
          <p:cNvPr id="1499" name="Google Shape;1499;p46"/>
          <p:cNvSpPr txBox="1"/>
          <p:nvPr/>
        </p:nvSpPr>
        <p:spPr>
          <a:xfrm>
            <a:off x="762000" y="10420375"/>
            <a:ext cx="1104900" cy="171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000">
                <a:solidFill>
                  <a:srgbClr val="83C5BE"/>
                </a:solidFill>
                <a:latin typeface="Mada"/>
                <a:ea typeface="Mada"/>
                <a:cs typeface="Mada"/>
                <a:sym typeface="Mada"/>
              </a:rPr>
              <a:t>Reviewer</a:t>
            </a:r>
            <a:endParaRPr b="1" sz="1000">
              <a:solidFill>
                <a:srgbClr val="83C5BE"/>
              </a:solidFill>
              <a:latin typeface="Mada"/>
              <a:ea typeface="Mada"/>
              <a:cs typeface="Mada"/>
              <a:sym typeface="Mada"/>
            </a:endParaRPr>
          </a:p>
        </p:txBody>
      </p:sp>
      <p:pic>
        <p:nvPicPr>
          <p:cNvPr id="1500" name="Google Shape;1500;p46"/>
          <p:cNvPicPr preferRelativeResize="0"/>
          <p:nvPr/>
        </p:nvPicPr>
        <p:blipFill>
          <a:blip r:embed="rId6">
            <a:alphaModFix/>
          </a:blip>
          <a:stretch>
            <a:fillRect/>
          </a:stretch>
        </p:blipFill>
        <p:spPr>
          <a:xfrm>
            <a:off x="872800" y="9961650"/>
            <a:ext cx="508200" cy="508200"/>
          </a:xfrm>
          <a:prstGeom prst="rect">
            <a:avLst/>
          </a:prstGeom>
          <a:noFill/>
          <a:ln>
            <a:noFill/>
          </a:ln>
        </p:spPr>
      </p:pic>
      <p:sp>
        <p:nvSpPr>
          <p:cNvPr id="1501" name="Google Shape;1501;p46"/>
          <p:cNvSpPr txBox="1"/>
          <p:nvPr/>
        </p:nvSpPr>
        <p:spPr>
          <a:xfrm>
            <a:off x="1457325" y="6407188"/>
            <a:ext cx="5695800" cy="2542500"/>
          </a:xfrm>
          <a:prstGeom prst="rect">
            <a:avLst/>
          </a:prstGeom>
          <a:noFill/>
          <a:ln>
            <a:noFill/>
          </a:ln>
        </p:spPr>
        <p:txBody>
          <a:bodyPr anchorCtr="0" anchor="t" bIns="91425" lIns="91425" spcFirstLastPara="1" rIns="91425" wrap="square" tIns="91425">
            <a:noAutofit/>
          </a:bodyPr>
          <a:lstStyle/>
          <a:p>
            <a:pPr indent="-381000" lvl="0" marL="457200" rtl="0" algn="l">
              <a:spcBef>
                <a:spcPts val="0"/>
              </a:spcBef>
              <a:spcAft>
                <a:spcPts val="0"/>
              </a:spcAft>
              <a:buClr>
                <a:srgbClr val="E29578"/>
              </a:buClr>
              <a:buSzPts val="2400"/>
              <a:buFont typeface="Mada"/>
              <a:buChar char="●"/>
            </a:pPr>
            <a:r>
              <a:rPr lang="en-GB" sz="2400">
                <a:solidFill>
                  <a:srgbClr val="E29578"/>
                </a:solidFill>
                <a:latin typeface="Mada"/>
                <a:ea typeface="Mada"/>
                <a:cs typeface="Mada"/>
                <a:sym typeface="Mada"/>
              </a:rPr>
              <a:t>Haneen Somily</a:t>
            </a:r>
            <a:endParaRPr sz="2400">
              <a:solidFill>
                <a:srgbClr val="E29578"/>
              </a:solidFill>
              <a:latin typeface="Mada"/>
              <a:ea typeface="Mada"/>
              <a:cs typeface="Mada"/>
              <a:sym typeface="Mada"/>
            </a:endParaRPr>
          </a:p>
          <a:p>
            <a:pPr indent="-381000" lvl="0" marL="457200" rtl="0" algn="l">
              <a:spcBef>
                <a:spcPts val="0"/>
              </a:spcBef>
              <a:spcAft>
                <a:spcPts val="0"/>
              </a:spcAft>
              <a:buClr>
                <a:srgbClr val="E29578"/>
              </a:buClr>
              <a:buSzPts val="2400"/>
              <a:buFont typeface="Mada"/>
              <a:buChar char="●"/>
            </a:pPr>
            <a:r>
              <a:rPr lang="en-GB" sz="2400">
                <a:solidFill>
                  <a:srgbClr val="E29578"/>
                </a:solidFill>
                <a:latin typeface="Mada"/>
                <a:ea typeface="Mada"/>
                <a:cs typeface="Mada"/>
                <a:sym typeface="Mada"/>
              </a:rPr>
              <a:t>Nouf Alshammari</a:t>
            </a:r>
            <a:endParaRPr sz="2400">
              <a:solidFill>
                <a:srgbClr val="E29578"/>
              </a:solidFill>
              <a:latin typeface="Mada"/>
              <a:ea typeface="Mada"/>
              <a:cs typeface="Mada"/>
              <a:sym typeface="Mada"/>
            </a:endParaRPr>
          </a:p>
          <a:p>
            <a:pPr indent="-381000" lvl="0" marL="457200" rtl="0" algn="l">
              <a:spcBef>
                <a:spcPts val="0"/>
              </a:spcBef>
              <a:spcAft>
                <a:spcPts val="0"/>
              </a:spcAft>
              <a:buClr>
                <a:srgbClr val="E29578"/>
              </a:buClr>
              <a:buSzPts val="2400"/>
              <a:buFont typeface="Mada"/>
              <a:buChar char="●"/>
            </a:pPr>
            <a:r>
              <a:rPr lang="en-GB" sz="2400">
                <a:solidFill>
                  <a:srgbClr val="E29578"/>
                </a:solidFill>
                <a:latin typeface="Mada"/>
                <a:ea typeface="Mada"/>
                <a:cs typeface="Mada"/>
                <a:sym typeface="Mada"/>
              </a:rPr>
              <a:t>Fawaz Alotaibi </a:t>
            </a:r>
            <a:endParaRPr sz="2400">
              <a:solidFill>
                <a:srgbClr val="E29578"/>
              </a:solidFill>
              <a:latin typeface="Mada"/>
              <a:ea typeface="Mada"/>
              <a:cs typeface="Mada"/>
              <a:sym typeface="Mada"/>
            </a:endParaRPr>
          </a:p>
          <a:p>
            <a:pPr indent="-381000" lvl="0" marL="457200" rtl="0" algn="l">
              <a:spcBef>
                <a:spcPts val="0"/>
              </a:spcBef>
              <a:spcAft>
                <a:spcPts val="0"/>
              </a:spcAft>
              <a:buClr>
                <a:srgbClr val="E29578"/>
              </a:buClr>
              <a:buSzPts val="2400"/>
              <a:buFont typeface="Mada"/>
              <a:buChar char="●"/>
            </a:pPr>
            <a:r>
              <a:rPr lang="en-GB" sz="2400">
                <a:solidFill>
                  <a:srgbClr val="E29578"/>
                </a:solidFill>
                <a:latin typeface="Mada"/>
                <a:ea typeface="Mada"/>
                <a:cs typeface="Mada"/>
                <a:sym typeface="Mada"/>
              </a:rPr>
              <a:t>Mohammed Alhamad</a:t>
            </a:r>
            <a:endParaRPr sz="2400">
              <a:solidFill>
                <a:srgbClr val="E29578"/>
              </a:solidFill>
              <a:latin typeface="Mada"/>
              <a:ea typeface="Mada"/>
              <a:cs typeface="Mada"/>
              <a:sym typeface="Mada"/>
            </a:endParaRPr>
          </a:p>
          <a:p>
            <a:pPr indent="-381000" lvl="0" marL="457200" rtl="0" algn="l">
              <a:spcBef>
                <a:spcPts val="0"/>
              </a:spcBef>
              <a:spcAft>
                <a:spcPts val="0"/>
              </a:spcAft>
              <a:buClr>
                <a:srgbClr val="E29578"/>
              </a:buClr>
              <a:buSzPts val="2400"/>
              <a:buFont typeface="Mada"/>
              <a:buChar char="●"/>
            </a:pPr>
            <a:r>
              <a:rPr lang="en-GB" sz="2400">
                <a:solidFill>
                  <a:srgbClr val="E29578"/>
                </a:solidFill>
                <a:latin typeface="Mada"/>
                <a:ea typeface="Mada"/>
                <a:cs typeface="Mada"/>
                <a:sym typeface="Mada"/>
              </a:rPr>
              <a:t>Nujud Alabdullatif</a:t>
            </a:r>
            <a:endParaRPr sz="2400">
              <a:solidFill>
                <a:srgbClr val="E29578"/>
              </a:solidFill>
              <a:latin typeface="Mada"/>
              <a:ea typeface="Mada"/>
              <a:cs typeface="Mada"/>
              <a:sym typeface="Mada"/>
            </a:endParaRPr>
          </a:p>
          <a:p>
            <a:pPr indent="-381000" lvl="0" marL="457200" rtl="0" algn="l">
              <a:spcBef>
                <a:spcPts val="0"/>
              </a:spcBef>
              <a:spcAft>
                <a:spcPts val="0"/>
              </a:spcAft>
              <a:buClr>
                <a:srgbClr val="E29578"/>
              </a:buClr>
              <a:buSzPts val="2400"/>
              <a:buFont typeface="Mada"/>
              <a:buChar char="●"/>
            </a:pPr>
            <a:r>
              <a:rPr lang="en-GB" sz="2400">
                <a:solidFill>
                  <a:srgbClr val="E29578"/>
                </a:solidFill>
                <a:latin typeface="Mada"/>
                <a:ea typeface="Mada"/>
                <a:cs typeface="Mada"/>
                <a:sym typeface="Mada"/>
              </a:rPr>
              <a:t>Lama Alassiri</a:t>
            </a:r>
            <a:endParaRPr sz="2400">
              <a:solidFill>
                <a:srgbClr val="E29578"/>
              </a:solidFill>
              <a:latin typeface="Mada"/>
              <a:ea typeface="Mada"/>
              <a:cs typeface="Mada"/>
              <a:sym typeface="Mada"/>
            </a:endParaRPr>
          </a:p>
          <a:p>
            <a:pPr indent="-381000" lvl="0" marL="457200" rtl="0" algn="l">
              <a:spcBef>
                <a:spcPts val="0"/>
              </a:spcBef>
              <a:spcAft>
                <a:spcPts val="0"/>
              </a:spcAft>
              <a:buClr>
                <a:srgbClr val="E29578"/>
              </a:buClr>
              <a:buSzPts val="2400"/>
              <a:buFont typeface="Mada"/>
              <a:buChar char="●"/>
            </a:pPr>
            <a:r>
              <a:rPr lang="en-GB" sz="2400">
                <a:solidFill>
                  <a:srgbClr val="E29578"/>
                </a:solidFill>
                <a:latin typeface="Mada"/>
                <a:ea typeface="Mada"/>
                <a:cs typeface="Mada"/>
                <a:sym typeface="Mada"/>
              </a:rPr>
              <a:t>Razan Alrabah</a:t>
            </a:r>
            <a:endParaRPr sz="2400">
              <a:solidFill>
                <a:srgbClr val="E29578"/>
              </a:solidFill>
              <a:latin typeface="Mada"/>
              <a:ea typeface="Mada"/>
              <a:cs typeface="Mada"/>
              <a:sym typeface="Mada"/>
            </a:endParaRPr>
          </a:p>
          <a:p>
            <a:pPr indent="-381000" lvl="0" marL="457200" rtl="0" algn="l">
              <a:spcBef>
                <a:spcPts val="0"/>
              </a:spcBef>
              <a:spcAft>
                <a:spcPts val="0"/>
              </a:spcAft>
              <a:buClr>
                <a:srgbClr val="E29578"/>
              </a:buClr>
              <a:buSzPts val="2400"/>
              <a:buFont typeface="Mada"/>
              <a:buChar char="●"/>
            </a:pPr>
            <a:r>
              <a:rPr lang="en-GB" sz="2400">
                <a:solidFill>
                  <a:srgbClr val="E29578"/>
                </a:solidFill>
                <a:latin typeface="Mada"/>
                <a:ea typeface="Mada"/>
                <a:cs typeface="Mada"/>
                <a:sym typeface="Mada"/>
              </a:rPr>
              <a:t>Ibrahim Aldakhil</a:t>
            </a:r>
            <a:endParaRPr sz="2400">
              <a:solidFill>
                <a:srgbClr val="E29578"/>
              </a:solidFill>
              <a:latin typeface="Mada"/>
              <a:ea typeface="Mada"/>
              <a:cs typeface="Mada"/>
              <a:sym typeface="Mada"/>
            </a:endParaRPr>
          </a:p>
          <a:p>
            <a:pPr indent="0" lvl="0" marL="0" rtl="0" algn="ctr">
              <a:spcBef>
                <a:spcPts val="0"/>
              </a:spcBef>
              <a:spcAft>
                <a:spcPts val="0"/>
              </a:spcAft>
              <a:buNone/>
            </a:pPr>
            <a:r>
              <a:rPr lang="en-GB" sz="2100">
                <a:solidFill>
                  <a:srgbClr val="E29578"/>
                </a:solidFill>
                <a:latin typeface="Mada"/>
                <a:ea typeface="Mada"/>
                <a:cs typeface="Mada"/>
                <a:sym typeface="Mada"/>
              </a:rPr>
              <a:t>Special thanks to members of the original Burns and Wound healing lectures </a:t>
            </a:r>
            <a:endParaRPr sz="2100">
              <a:solidFill>
                <a:srgbClr val="E29578"/>
              </a:solidFill>
              <a:latin typeface="Mada"/>
              <a:ea typeface="Mada"/>
              <a:cs typeface="Mada"/>
              <a:sym typeface="Mada"/>
            </a:endParaRPr>
          </a:p>
          <a:p>
            <a:pPr indent="0" lvl="0" marL="0" rtl="0" algn="l">
              <a:spcBef>
                <a:spcPts val="0"/>
              </a:spcBef>
              <a:spcAft>
                <a:spcPts val="0"/>
              </a:spcAft>
              <a:buNone/>
            </a:pPr>
            <a:r>
              <a:t/>
            </a:r>
            <a:endParaRPr sz="2400">
              <a:solidFill>
                <a:srgbClr val="E29578"/>
              </a:solidFill>
              <a:latin typeface="Mada"/>
              <a:ea typeface="Mada"/>
              <a:cs typeface="Mada"/>
              <a:sym typeface="Mada"/>
            </a:endParaRPr>
          </a:p>
        </p:txBody>
      </p:sp>
      <p:pic>
        <p:nvPicPr>
          <p:cNvPr id="1502" name="Google Shape;1502;p46"/>
          <p:cNvPicPr preferRelativeResize="0"/>
          <p:nvPr/>
        </p:nvPicPr>
        <p:blipFill>
          <a:blip r:embed="rId5">
            <a:alphaModFix/>
          </a:blip>
          <a:stretch>
            <a:fillRect/>
          </a:stretch>
        </p:blipFill>
        <p:spPr>
          <a:xfrm>
            <a:off x="1552800" y="8374462"/>
            <a:ext cx="314100" cy="314100"/>
          </a:xfrm>
          <a:prstGeom prst="rect">
            <a:avLst/>
          </a:prstGeom>
          <a:noFill/>
          <a:ln>
            <a:noFill/>
          </a:ln>
        </p:spPr>
      </p:pic>
      <p:pic>
        <p:nvPicPr>
          <p:cNvPr id="1503" name="Google Shape;1503;p46"/>
          <p:cNvPicPr preferRelativeResize="0"/>
          <p:nvPr/>
        </p:nvPicPr>
        <p:blipFill>
          <a:blip r:embed="rId5">
            <a:alphaModFix/>
          </a:blip>
          <a:stretch>
            <a:fillRect/>
          </a:stretch>
        </p:blipFill>
        <p:spPr>
          <a:xfrm>
            <a:off x="1552800" y="8767362"/>
            <a:ext cx="314100" cy="314100"/>
          </a:xfrm>
          <a:prstGeom prst="rect">
            <a:avLst/>
          </a:prstGeom>
          <a:noFill/>
          <a:ln>
            <a:noFill/>
          </a:ln>
        </p:spPr>
      </p:pic>
      <p:pic>
        <p:nvPicPr>
          <p:cNvPr id="1504" name="Google Shape;1504;p46"/>
          <p:cNvPicPr preferRelativeResize="0"/>
          <p:nvPr/>
        </p:nvPicPr>
        <p:blipFill>
          <a:blip r:embed="rId5">
            <a:alphaModFix/>
          </a:blip>
          <a:stretch>
            <a:fillRect/>
          </a:stretch>
        </p:blipFill>
        <p:spPr>
          <a:xfrm>
            <a:off x="1552800" y="7981562"/>
            <a:ext cx="314100" cy="314100"/>
          </a:xfrm>
          <a:prstGeom prst="rect">
            <a:avLst/>
          </a:prstGeom>
          <a:noFill/>
          <a:ln>
            <a:noFill/>
          </a:ln>
        </p:spPr>
      </p:pic>
      <p:pic>
        <p:nvPicPr>
          <p:cNvPr id="1505" name="Google Shape;1505;p46"/>
          <p:cNvPicPr preferRelativeResize="0"/>
          <p:nvPr/>
        </p:nvPicPr>
        <p:blipFill>
          <a:blip r:embed="rId5">
            <a:alphaModFix/>
          </a:blip>
          <a:stretch>
            <a:fillRect/>
          </a:stretch>
        </p:blipFill>
        <p:spPr>
          <a:xfrm>
            <a:off x="1552800" y="9081487"/>
            <a:ext cx="314100" cy="314100"/>
          </a:xfrm>
          <a:prstGeom prst="rect">
            <a:avLst/>
          </a:prstGeom>
          <a:noFill/>
          <a:ln>
            <a:noFill/>
          </a:ln>
        </p:spPr>
      </p:pic>
      <p:pic>
        <p:nvPicPr>
          <p:cNvPr id="1506" name="Google Shape;1506;p46"/>
          <p:cNvPicPr preferRelativeResize="0"/>
          <p:nvPr/>
        </p:nvPicPr>
        <p:blipFill>
          <a:blip r:embed="rId5">
            <a:alphaModFix/>
          </a:blip>
          <a:stretch>
            <a:fillRect/>
          </a:stretch>
        </p:blipFill>
        <p:spPr>
          <a:xfrm>
            <a:off x="1552800" y="7612662"/>
            <a:ext cx="314100" cy="314100"/>
          </a:xfrm>
          <a:prstGeom prst="rect">
            <a:avLst/>
          </a:prstGeom>
          <a:noFill/>
          <a:ln>
            <a:noFill/>
          </a:ln>
        </p:spPr>
      </p:pic>
      <p:pic>
        <p:nvPicPr>
          <p:cNvPr id="1507" name="Google Shape;1507;p46"/>
          <p:cNvPicPr preferRelativeResize="0"/>
          <p:nvPr/>
        </p:nvPicPr>
        <p:blipFill>
          <a:blip r:embed="rId5">
            <a:alphaModFix/>
          </a:blip>
          <a:stretch>
            <a:fillRect/>
          </a:stretch>
        </p:blipFill>
        <p:spPr>
          <a:xfrm>
            <a:off x="1552800" y="7284162"/>
            <a:ext cx="314100" cy="3141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 name="Shape 125"/>
        <p:cNvGrpSpPr/>
        <p:nvPr/>
      </p:nvGrpSpPr>
      <p:grpSpPr>
        <a:xfrm>
          <a:off x="0" y="0"/>
          <a:ext cx="0" cy="0"/>
          <a:chOff x="0" y="0"/>
          <a:chExt cx="0" cy="0"/>
        </a:xfrm>
      </p:grpSpPr>
      <p:sp>
        <p:nvSpPr>
          <p:cNvPr id="126" name="Google Shape;126;p16"/>
          <p:cNvSpPr txBox="1"/>
          <p:nvPr/>
        </p:nvSpPr>
        <p:spPr>
          <a:xfrm>
            <a:off x="577125" y="3052300"/>
            <a:ext cx="6435300" cy="6589800"/>
          </a:xfrm>
          <a:prstGeom prst="rect">
            <a:avLst/>
          </a:prstGeom>
          <a:noFill/>
          <a:ln cap="flat" cmpd="sng" w="38100">
            <a:solidFill>
              <a:srgbClr val="FFDDD2"/>
            </a:solidFill>
            <a:prstDash val="dash"/>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7" name="Google Shape;127;p16"/>
          <p:cNvSpPr/>
          <p:nvPr/>
        </p:nvSpPr>
        <p:spPr>
          <a:xfrm>
            <a:off x="1544325" y="6086875"/>
            <a:ext cx="3531271" cy="291742"/>
          </a:xfrm>
          <a:custGeom>
            <a:rect b="b" l="l" r="r" t="t"/>
            <a:pathLst>
              <a:path extrusionOk="0" h="15999" w="42683">
                <a:moveTo>
                  <a:pt x="21730" y="2233"/>
                </a:moveTo>
                <a:cubicBezTo>
                  <a:pt x="21780" y="2258"/>
                  <a:pt x="21805" y="2283"/>
                  <a:pt x="21830" y="2308"/>
                </a:cubicBezTo>
                <a:cubicBezTo>
                  <a:pt x="21780" y="2283"/>
                  <a:pt x="21730" y="2258"/>
                  <a:pt x="21680" y="2258"/>
                </a:cubicBezTo>
                <a:cubicBezTo>
                  <a:pt x="21705" y="2233"/>
                  <a:pt x="21730" y="2233"/>
                  <a:pt x="21730" y="2233"/>
                </a:cubicBezTo>
                <a:close/>
                <a:moveTo>
                  <a:pt x="18597" y="3662"/>
                </a:moveTo>
                <a:cubicBezTo>
                  <a:pt x="18622" y="3662"/>
                  <a:pt x="18597" y="3687"/>
                  <a:pt x="18597" y="3687"/>
                </a:cubicBezTo>
                <a:lnTo>
                  <a:pt x="18572" y="3687"/>
                </a:lnTo>
                <a:cubicBezTo>
                  <a:pt x="18597" y="3687"/>
                  <a:pt x="18597" y="3662"/>
                  <a:pt x="18597" y="3662"/>
                </a:cubicBezTo>
                <a:close/>
                <a:moveTo>
                  <a:pt x="36567" y="3887"/>
                </a:moveTo>
                <a:lnTo>
                  <a:pt x="36567" y="3887"/>
                </a:lnTo>
                <a:cubicBezTo>
                  <a:pt x="36476" y="3924"/>
                  <a:pt x="36397" y="3947"/>
                  <a:pt x="36323" y="3947"/>
                </a:cubicBezTo>
                <a:cubicBezTo>
                  <a:pt x="36295" y="3947"/>
                  <a:pt x="36268" y="3944"/>
                  <a:pt x="36241" y="3937"/>
                </a:cubicBezTo>
                <a:cubicBezTo>
                  <a:pt x="36367" y="3937"/>
                  <a:pt x="36467" y="3912"/>
                  <a:pt x="36567" y="3887"/>
                </a:cubicBezTo>
                <a:close/>
                <a:moveTo>
                  <a:pt x="5439" y="6293"/>
                </a:moveTo>
                <a:cubicBezTo>
                  <a:pt x="5439" y="6293"/>
                  <a:pt x="5439" y="6318"/>
                  <a:pt x="5414" y="6318"/>
                </a:cubicBezTo>
                <a:cubicBezTo>
                  <a:pt x="5414" y="6318"/>
                  <a:pt x="5414" y="6293"/>
                  <a:pt x="5414" y="6293"/>
                </a:cubicBezTo>
                <a:close/>
                <a:moveTo>
                  <a:pt x="23172" y="7054"/>
                </a:moveTo>
                <a:cubicBezTo>
                  <a:pt x="23191" y="7054"/>
                  <a:pt x="23212" y="7059"/>
                  <a:pt x="23234" y="7070"/>
                </a:cubicBezTo>
                <a:cubicBezTo>
                  <a:pt x="23309" y="7095"/>
                  <a:pt x="23384" y="7120"/>
                  <a:pt x="23459" y="7120"/>
                </a:cubicBezTo>
                <a:cubicBezTo>
                  <a:pt x="23334" y="7196"/>
                  <a:pt x="23209" y="7271"/>
                  <a:pt x="23083" y="7396"/>
                </a:cubicBezTo>
                <a:cubicBezTo>
                  <a:pt x="23083" y="7346"/>
                  <a:pt x="23083" y="7271"/>
                  <a:pt x="23083" y="7196"/>
                </a:cubicBezTo>
                <a:cubicBezTo>
                  <a:pt x="23064" y="7117"/>
                  <a:pt x="23105" y="7054"/>
                  <a:pt x="23172" y="7054"/>
                </a:cubicBezTo>
                <a:close/>
                <a:moveTo>
                  <a:pt x="5615" y="8624"/>
                </a:moveTo>
                <a:cubicBezTo>
                  <a:pt x="5690" y="8674"/>
                  <a:pt x="5740" y="8699"/>
                  <a:pt x="5690" y="8749"/>
                </a:cubicBezTo>
                <a:cubicBezTo>
                  <a:pt x="5665" y="8724"/>
                  <a:pt x="5640" y="8674"/>
                  <a:pt x="5615" y="8624"/>
                </a:cubicBezTo>
                <a:close/>
                <a:moveTo>
                  <a:pt x="23159" y="9201"/>
                </a:moveTo>
                <a:cubicBezTo>
                  <a:pt x="23159" y="9201"/>
                  <a:pt x="23134" y="9226"/>
                  <a:pt x="23134" y="9226"/>
                </a:cubicBezTo>
                <a:cubicBezTo>
                  <a:pt x="23134" y="9226"/>
                  <a:pt x="23109" y="9201"/>
                  <a:pt x="23109" y="9201"/>
                </a:cubicBezTo>
                <a:close/>
                <a:moveTo>
                  <a:pt x="39700" y="9226"/>
                </a:moveTo>
                <a:cubicBezTo>
                  <a:pt x="39700" y="9251"/>
                  <a:pt x="39700" y="9276"/>
                  <a:pt x="39675" y="9301"/>
                </a:cubicBezTo>
                <a:cubicBezTo>
                  <a:pt x="39675" y="9276"/>
                  <a:pt x="39700" y="9251"/>
                  <a:pt x="39700" y="9226"/>
                </a:cubicBezTo>
                <a:close/>
                <a:moveTo>
                  <a:pt x="16016" y="9401"/>
                </a:moveTo>
                <a:cubicBezTo>
                  <a:pt x="15991" y="9401"/>
                  <a:pt x="15991" y="9426"/>
                  <a:pt x="15991" y="9426"/>
                </a:cubicBezTo>
                <a:cubicBezTo>
                  <a:pt x="15991" y="9401"/>
                  <a:pt x="15991" y="9401"/>
                  <a:pt x="15991" y="9401"/>
                </a:cubicBezTo>
                <a:close/>
                <a:moveTo>
                  <a:pt x="36868" y="11231"/>
                </a:moveTo>
                <a:cubicBezTo>
                  <a:pt x="36868" y="11231"/>
                  <a:pt x="36868" y="11256"/>
                  <a:pt x="36843" y="11256"/>
                </a:cubicBezTo>
                <a:cubicBezTo>
                  <a:pt x="36843" y="11256"/>
                  <a:pt x="36843" y="11231"/>
                  <a:pt x="36843" y="11231"/>
                </a:cubicBezTo>
                <a:close/>
                <a:moveTo>
                  <a:pt x="1956" y="11256"/>
                </a:moveTo>
                <a:cubicBezTo>
                  <a:pt x="1956" y="11281"/>
                  <a:pt x="1956" y="11331"/>
                  <a:pt x="1930" y="11356"/>
                </a:cubicBezTo>
                <a:cubicBezTo>
                  <a:pt x="1930" y="11306"/>
                  <a:pt x="1930" y="11281"/>
                  <a:pt x="1956" y="11256"/>
                </a:cubicBezTo>
                <a:close/>
                <a:moveTo>
                  <a:pt x="26617" y="11481"/>
                </a:moveTo>
                <a:cubicBezTo>
                  <a:pt x="26667" y="11481"/>
                  <a:pt x="26667" y="11531"/>
                  <a:pt x="26667" y="11582"/>
                </a:cubicBezTo>
                <a:cubicBezTo>
                  <a:pt x="26642" y="11607"/>
                  <a:pt x="26642" y="11632"/>
                  <a:pt x="26617" y="11657"/>
                </a:cubicBezTo>
                <a:cubicBezTo>
                  <a:pt x="26617" y="11590"/>
                  <a:pt x="26617" y="11543"/>
                  <a:pt x="26617" y="11481"/>
                </a:cubicBezTo>
                <a:close/>
                <a:moveTo>
                  <a:pt x="11003" y="11882"/>
                </a:moveTo>
                <a:cubicBezTo>
                  <a:pt x="11003" y="11882"/>
                  <a:pt x="11003" y="11882"/>
                  <a:pt x="10978" y="11907"/>
                </a:cubicBezTo>
                <a:cubicBezTo>
                  <a:pt x="10978" y="11882"/>
                  <a:pt x="10978" y="11882"/>
                  <a:pt x="10978" y="11882"/>
                </a:cubicBezTo>
                <a:close/>
                <a:moveTo>
                  <a:pt x="30721" y="12446"/>
                </a:moveTo>
                <a:cubicBezTo>
                  <a:pt x="30753" y="12446"/>
                  <a:pt x="30778" y="12459"/>
                  <a:pt x="30803" y="12484"/>
                </a:cubicBezTo>
                <a:cubicBezTo>
                  <a:pt x="30753" y="12559"/>
                  <a:pt x="30677" y="12659"/>
                  <a:pt x="30602" y="12759"/>
                </a:cubicBezTo>
                <a:cubicBezTo>
                  <a:pt x="30527" y="12684"/>
                  <a:pt x="30427" y="12609"/>
                  <a:pt x="30602" y="12484"/>
                </a:cubicBezTo>
                <a:cubicBezTo>
                  <a:pt x="30652" y="12459"/>
                  <a:pt x="30690" y="12446"/>
                  <a:pt x="30721" y="12446"/>
                </a:cubicBezTo>
                <a:close/>
                <a:moveTo>
                  <a:pt x="9374" y="12785"/>
                </a:moveTo>
                <a:cubicBezTo>
                  <a:pt x="9365" y="12794"/>
                  <a:pt x="9359" y="12803"/>
                  <a:pt x="9355" y="12811"/>
                </a:cubicBezTo>
                <a:lnTo>
                  <a:pt x="9355" y="12811"/>
                </a:lnTo>
                <a:cubicBezTo>
                  <a:pt x="9359" y="12810"/>
                  <a:pt x="9365" y="12810"/>
                  <a:pt x="9374" y="12810"/>
                </a:cubicBezTo>
                <a:cubicBezTo>
                  <a:pt x="9349" y="12810"/>
                  <a:pt x="9349" y="12834"/>
                  <a:pt x="9349" y="12835"/>
                </a:cubicBezTo>
                <a:lnTo>
                  <a:pt x="9349" y="12835"/>
                </a:lnTo>
                <a:cubicBezTo>
                  <a:pt x="9349" y="12834"/>
                  <a:pt x="9349" y="12824"/>
                  <a:pt x="9355" y="12811"/>
                </a:cubicBezTo>
                <a:lnTo>
                  <a:pt x="9355" y="12811"/>
                </a:lnTo>
                <a:cubicBezTo>
                  <a:pt x="9349" y="12813"/>
                  <a:pt x="9349" y="12819"/>
                  <a:pt x="9349" y="12835"/>
                </a:cubicBezTo>
                <a:cubicBezTo>
                  <a:pt x="9349" y="12810"/>
                  <a:pt x="9349" y="12810"/>
                  <a:pt x="9349" y="12785"/>
                </a:cubicBezTo>
                <a:close/>
                <a:moveTo>
                  <a:pt x="22808" y="12910"/>
                </a:moveTo>
                <a:cubicBezTo>
                  <a:pt x="22808" y="12910"/>
                  <a:pt x="22808" y="12935"/>
                  <a:pt x="22808" y="12935"/>
                </a:cubicBezTo>
                <a:cubicBezTo>
                  <a:pt x="22808" y="12935"/>
                  <a:pt x="22808" y="12910"/>
                  <a:pt x="22783" y="12910"/>
                </a:cubicBezTo>
                <a:close/>
                <a:moveTo>
                  <a:pt x="23058" y="13035"/>
                </a:moveTo>
                <a:cubicBezTo>
                  <a:pt x="23058" y="13035"/>
                  <a:pt x="23058" y="13060"/>
                  <a:pt x="23083" y="13060"/>
                </a:cubicBezTo>
                <a:lnTo>
                  <a:pt x="22983" y="13060"/>
                </a:lnTo>
                <a:cubicBezTo>
                  <a:pt x="23008" y="13060"/>
                  <a:pt x="23033" y="13035"/>
                  <a:pt x="23058" y="13035"/>
                </a:cubicBezTo>
                <a:close/>
                <a:moveTo>
                  <a:pt x="25383" y="1"/>
                </a:moveTo>
                <a:cubicBezTo>
                  <a:pt x="25327" y="1"/>
                  <a:pt x="25270" y="3"/>
                  <a:pt x="25214" y="3"/>
                </a:cubicBezTo>
                <a:lnTo>
                  <a:pt x="20377" y="3"/>
                </a:lnTo>
                <a:cubicBezTo>
                  <a:pt x="20352" y="53"/>
                  <a:pt x="20327" y="78"/>
                  <a:pt x="20352" y="103"/>
                </a:cubicBezTo>
                <a:lnTo>
                  <a:pt x="20302" y="103"/>
                </a:lnTo>
                <a:cubicBezTo>
                  <a:pt x="20201" y="128"/>
                  <a:pt x="20101" y="128"/>
                  <a:pt x="19976" y="128"/>
                </a:cubicBezTo>
                <a:cubicBezTo>
                  <a:pt x="19951" y="103"/>
                  <a:pt x="19850" y="78"/>
                  <a:pt x="19775" y="53"/>
                </a:cubicBezTo>
                <a:cubicBezTo>
                  <a:pt x="19662" y="59"/>
                  <a:pt x="19550" y="60"/>
                  <a:pt x="19437" y="60"/>
                </a:cubicBezTo>
                <a:cubicBezTo>
                  <a:pt x="19324" y="60"/>
                  <a:pt x="19211" y="59"/>
                  <a:pt x="19098" y="59"/>
                </a:cubicBezTo>
                <a:cubicBezTo>
                  <a:pt x="18873" y="59"/>
                  <a:pt x="18647" y="65"/>
                  <a:pt x="18422" y="103"/>
                </a:cubicBezTo>
                <a:cubicBezTo>
                  <a:pt x="17946" y="128"/>
                  <a:pt x="17494" y="128"/>
                  <a:pt x="17018" y="128"/>
                </a:cubicBezTo>
                <a:cubicBezTo>
                  <a:pt x="16913" y="185"/>
                  <a:pt x="16802" y="199"/>
                  <a:pt x="16690" y="199"/>
                </a:cubicBezTo>
                <a:cubicBezTo>
                  <a:pt x="16567" y="199"/>
                  <a:pt x="16442" y="182"/>
                  <a:pt x="16319" y="182"/>
                </a:cubicBezTo>
                <a:cubicBezTo>
                  <a:pt x="16207" y="182"/>
                  <a:pt x="16096" y="196"/>
                  <a:pt x="15991" y="253"/>
                </a:cubicBezTo>
                <a:cubicBezTo>
                  <a:pt x="15961" y="224"/>
                  <a:pt x="15932" y="212"/>
                  <a:pt x="15903" y="212"/>
                </a:cubicBezTo>
                <a:cubicBezTo>
                  <a:pt x="15882" y="212"/>
                  <a:pt x="15861" y="218"/>
                  <a:pt x="15840" y="228"/>
                </a:cubicBezTo>
                <a:cubicBezTo>
                  <a:pt x="15565" y="253"/>
                  <a:pt x="15264" y="253"/>
                  <a:pt x="14988" y="278"/>
                </a:cubicBezTo>
                <a:cubicBezTo>
                  <a:pt x="14896" y="312"/>
                  <a:pt x="14804" y="320"/>
                  <a:pt x="14712" y="320"/>
                </a:cubicBezTo>
                <a:cubicBezTo>
                  <a:pt x="14621" y="320"/>
                  <a:pt x="14529" y="312"/>
                  <a:pt x="14437" y="312"/>
                </a:cubicBezTo>
                <a:cubicBezTo>
                  <a:pt x="14345" y="312"/>
                  <a:pt x="14253" y="320"/>
                  <a:pt x="14161" y="353"/>
                </a:cubicBezTo>
                <a:cubicBezTo>
                  <a:pt x="13910" y="378"/>
                  <a:pt x="13685" y="378"/>
                  <a:pt x="13434" y="404"/>
                </a:cubicBezTo>
                <a:cubicBezTo>
                  <a:pt x="13322" y="454"/>
                  <a:pt x="13202" y="454"/>
                  <a:pt x="13083" y="454"/>
                </a:cubicBezTo>
                <a:cubicBezTo>
                  <a:pt x="12964" y="454"/>
                  <a:pt x="12845" y="454"/>
                  <a:pt x="12733" y="504"/>
                </a:cubicBezTo>
                <a:cubicBezTo>
                  <a:pt x="12582" y="504"/>
                  <a:pt x="12407" y="504"/>
                  <a:pt x="12256" y="529"/>
                </a:cubicBezTo>
                <a:cubicBezTo>
                  <a:pt x="12164" y="580"/>
                  <a:pt x="12072" y="589"/>
                  <a:pt x="11980" y="589"/>
                </a:cubicBezTo>
                <a:cubicBezTo>
                  <a:pt x="11927" y="589"/>
                  <a:pt x="11874" y="586"/>
                  <a:pt x="11821" y="586"/>
                </a:cubicBezTo>
                <a:cubicBezTo>
                  <a:pt x="11740" y="586"/>
                  <a:pt x="11660" y="593"/>
                  <a:pt x="11580" y="629"/>
                </a:cubicBezTo>
                <a:cubicBezTo>
                  <a:pt x="10728" y="729"/>
                  <a:pt x="9900" y="905"/>
                  <a:pt x="9023" y="905"/>
                </a:cubicBezTo>
                <a:cubicBezTo>
                  <a:pt x="8948" y="967"/>
                  <a:pt x="8854" y="967"/>
                  <a:pt x="8763" y="967"/>
                </a:cubicBezTo>
                <a:cubicBezTo>
                  <a:pt x="8672" y="967"/>
                  <a:pt x="8585" y="967"/>
                  <a:pt x="8522" y="1030"/>
                </a:cubicBezTo>
                <a:lnTo>
                  <a:pt x="8497" y="1030"/>
                </a:lnTo>
                <a:cubicBezTo>
                  <a:pt x="8482" y="1001"/>
                  <a:pt x="8459" y="989"/>
                  <a:pt x="8427" y="989"/>
                </a:cubicBezTo>
                <a:cubicBezTo>
                  <a:pt x="8405" y="989"/>
                  <a:pt x="8378" y="995"/>
                  <a:pt x="8347" y="1005"/>
                </a:cubicBezTo>
                <a:cubicBezTo>
                  <a:pt x="8196" y="1030"/>
                  <a:pt x="8021" y="1030"/>
                  <a:pt x="7870" y="1055"/>
                </a:cubicBezTo>
                <a:cubicBezTo>
                  <a:pt x="7820" y="1055"/>
                  <a:pt x="7795" y="1080"/>
                  <a:pt x="7795" y="1155"/>
                </a:cubicBezTo>
                <a:cubicBezTo>
                  <a:pt x="7685" y="1114"/>
                  <a:pt x="7574" y="1095"/>
                  <a:pt x="7464" y="1095"/>
                </a:cubicBezTo>
                <a:cubicBezTo>
                  <a:pt x="7374" y="1095"/>
                  <a:pt x="7284" y="1108"/>
                  <a:pt x="7194" y="1130"/>
                </a:cubicBezTo>
                <a:cubicBezTo>
                  <a:pt x="6442" y="1155"/>
                  <a:pt x="5690" y="1155"/>
                  <a:pt x="4913" y="1155"/>
                </a:cubicBezTo>
                <a:cubicBezTo>
                  <a:pt x="4537" y="1180"/>
                  <a:pt x="4537" y="1180"/>
                  <a:pt x="4637" y="1556"/>
                </a:cubicBezTo>
                <a:cubicBezTo>
                  <a:pt x="4550" y="1669"/>
                  <a:pt x="4443" y="1694"/>
                  <a:pt x="4330" y="1694"/>
                </a:cubicBezTo>
                <a:cubicBezTo>
                  <a:pt x="4240" y="1694"/>
                  <a:pt x="4146" y="1678"/>
                  <a:pt x="4054" y="1678"/>
                </a:cubicBezTo>
                <a:cubicBezTo>
                  <a:pt x="4031" y="1678"/>
                  <a:pt x="4008" y="1679"/>
                  <a:pt x="3986" y="1682"/>
                </a:cubicBezTo>
                <a:cubicBezTo>
                  <a:pt x="3915" y="1692"/>
                  <a:pt x="3844" y="1695"/>
                  <a:pt x="3773" y="1695"/>
                </a:cubicBezTo>
                <a:cubicBezTo>
                  <a:pt x="3665" y="1695"/>
                  <a:pt x="3557" y="1688"/>
                  <a:pt x="3450" y="1688"/>
                </a:cubicBezTo>
                <a:cubicBezTo>
                  <a:pt x="3271" y="1688"/>
                  <a:pt x="3096" y="1707"/>
                  <a:pt x="2933" y="1807"/>
                </a:cubicBezTo>
                <a:cubicBezTo>
                  <a:pt x="2816" y="1807"/>
                  <a:pt x="2699" y="1796"/>
                  <a:pt x="2590" y="1796"/>
                </a:cubicBezTo>
                <a:cubicBezTo>
                  <a:pt x="2535" y="1796"/>
                  <a:pt x="2482" y="1799"/>
                  <a:pt x="2432" y="1807"/>
                </a:cubicBezTo>
                <a:cubicBezTo>
                  <a:pt x="1179" y="2058"/>
                  <a:pt x="552" y="2033"/>
                  <a:pt x="326" y="3486"/>
                </a:cubicBezTo>
                <a:cubicBezTo>
                  <a:pt x="201" y="4063"/>
                  <a:pt x="377" y="4639"/>
                  <a:pt x="226" y="5216"/>
                </a:cubicBezTo>
                <a:lnTo>
                  <a:pt x="201" y="5541"/>
                </a:lnTo>
                <a:cubicBezTo>
                  <a:pt x="101" y="5767"/>
                  <a:pt x="226" y="6018"/>
                  <a:pt x="101" y="6218"/>
                </a:cubicBezTo>
                <a:cubicBezTo>
                  <a:pt x="101" y="6343"/>
                  <a:pt x="76" y="6469"/>
                  <a:pt x="76" y="6594"/>
                </a:cubicBezTo>
                <a:cubicBezTo>
                  <a:pt x="1" y="7045"/>
                  <a:pt x="1" y="7521"/>
                  <a:pt x="76" y="7998"/>
                </a:cubicBezTo>
                <a:cubicBezTo>
                  <a:pt x="76" y="8148"/>
                  <a:pt x="101" y="8298"/>
                  <a:pt x="101" y="8474"/>
                </a:cubicBezTo>
                <a:cubicBezTo>
                  <a:pt x="226" y="8724"/>
                  <a:pt x="76" y="9025"/>
                  <a:pt x="201" y="9276"/>
                </a:cubicBezTo>
                <a:cubicBezTo>
                  <a:pt x="502" y="10704"/>
                  <a:pt x="828" y="12083"/>
                  <a:pt x="1354" y="13436"/>
                </a:cubicBezTo>
                <a:cubicBezTo>
                  <a:pt x="1680" y="14263"/>
                  <a:pt x="2281" y="14765"/>
                  <a:pt x="3184" y="14840"/>
                </a:cubicBezTo>
                <a:cubicBezTo>
                  <a:pt x="3296" y="14902"/>
                  <a:pt x="3415" y="14902"/>
                  <a:pt x="3534" y="14902"/>
                </a:cubicBezTo>
                <a:cubicBezTo>
                  <a:pt x="3654" y="14902"/>
                  <a:pt x="3773" y="14902"/>
                  <a:pt x="3885" y="14965"/>
                </a:cubicBezTo>
                <a:lnTo>
                  <a:pt x="4086" y="14965"/>
                </a:lnTo>
                <a:cubicBezTo>
                  <a:pt x="4249" y="15019"/>
                  <a:pt x="4412" y="15031"/>
                  <a:pt x="4574" y="15031"/>
                </a:cubicBezTo>
                <a:cubicBezTo>
                  <a:pt x="4698" y="15031"/>
                  <a:pt x="4821" y="15024"/>
                  <a:pt x="4944" y="15024"/>
                </a:cubicBezTo>
                <a:cubicBezTo>
                  <a:pt x="5103" y="15024"/>
                  <a:pt x="5260" y="15036"/>
                  <a:pt x="5414" y="15090"/>
                </a:cubicBezTo>
                <a:cubicBezTo>
                  <a:pt x="5615" y="15090"/>
                  <a:pt x="5815" y="15090"/>
                  <a:pt x="6016" y="15115"/>
                </a:cubicBezTo>
                <a:cubicBezTo>
                  <a:pt x="6041" y="15166"/>
                  <a:pt x="6041" y="15191"/>
                  <a:pt x="6041" y="15241"/>
                </a:cubicBezTo>
                <a:cubicBezTo>
                  <a:pt x="5765" y="15391"/>
                  <a:pt x="5815" y="15617"/>
                  <a:pt x="5890" y="15867"/>
                </a:cubicBezTo>
                <a:cubicBezTo>
                  <a:pt x="6038" y="15972"/>
                  <a:pt x="6194" y="15998"/>
                  <a:pt x="6353" y="15998"/>
                </a:cubicBezTo>
                <a:cubicBezTo>
                  <a:pt x="6506" y="15998"/>
                  <a:pt x="6661" y="15975"/>
                  <a:pt x="6815" y="15975"/>
                </a:cubicBezTo>
                <a:cubicBezTo>
                  <a:pt x="6883" y="15975"/>
                  <a:pt x="6951" y="15979"/>
                  <a:pt x="7018" y="15993"/>
                </a:cubicBezTo>
                <a:cubicBezTo>
                  <a:pt x="7110" y="15941"/>
                  <a:pt x="7207" y="15932"/>
                  <a:pt x="7302" y="15932"/>
                </a:cubicBezTo>
                <a:cubicBezTo>
                  <a:pt x="7357" y="15932"/>
                  <a:pt x="7412" y="15935"/>
                  <a:pt x="7465" y="15935"/>
                </a:cubicBezTo>
                <a:cubicBezTo>
                  <a:pt x="7546" y="15935"/>
                  <a:pt x="7624" y="15928"/>
                  <a:pt x="7695" y="15892"/>
                </a:cubicBezTo>
                <a:cubicBezTo>
                  <a:pt x="7895" y="15867"/>
                  <a:pt x="8096" y="15867"/>
                  <a:pt x="8296" y="15867"/>
                </a:cubicBezTo>
                <a:cubicBezTo>
                  <a:pt x="8422" y="15805"/>
                  <a:pt x="8547" y="15798"/>
                  <a:pt x="8672" y="15798"/>
                </a:cubicBezTo>
                <a:cubicBezTo>
                  <a:pt x="8704" y="15798"/>
                  <a:pt x="8735" y="15799"/>
                  <a:pt x="8766" y="15799"/>
                </a:cubicBezTo>
                <a:cubicBezTo>
                  <a:pt x="8860" y="15799"/>
                  <a:pt x="8954" y="15795"/>
                  <a:pt x="9048" y="15767"/>
                </a:cubicBezTo>
                <a:cubicBezTo>
                  <a:pt x="9069" y="15788"/>
                  <a:pt x="9095" y="15796"/>
                  <a:pt x="9123" y="15796"/>
                </a:cubicBezTo>
                <a:cubicBezTo>
                  <a:pt x="9162" y="15796"/>
                  <a:pt x="9205" y="15781"/>
                  <a:pt x="9249" y="15767"/>
                </a:cubicBezTo>
                <a:cubicBezTo>
                  <a:pt x="9750" y="15742"/>
                  <a:pt x="10251" y="15742"/>
                  <a:pt x="10778" y="15717"/>
                </a:cubicBezTo>
                <a:cubicBezTo>
                  <a:pt x="10803" y="15717"/>
                  <a:pt x="10828" y="15692"/>
                  <a:pt x="10828" y="15667"/>
                </a:cubicBezTo>
                <a:cubicBezTo>
                  <a:pt x="10878" y="15667"/>
                  <a:pt x="10928" y="15673"/>
                  <a:pt x="10978" y="15673"/>
                </a:cubicBezTo>
                <a:cubicBezTo>
                  <a:pt x="11028" y="15673"/>
                  <a:pt x="11078" y="15667"/>
                  <a:pt x="11129" y="15642"/>
                </a:cubicBezTo>
                <a:cubicBezTo>
                  <a:pt x="11179" y="15642"/>
                  <a:pt x="11204" y="15642"/>
                  <a:pt x="11229" y="15667"/>
                </a:cubicBezTo>
                <a:cubicBezTo>
                  <a:pt x="11372" y="15667"/>
                  <a:pt x="11515" y="15683"/>
                  <a:pt x="11654" y="15683"/>
                </a:cubicBezTo>
                <a:cubicBezTo>
                  <a:pt x="11758" y="15683"/>
                  <a:pt x="11859" y="15674"/>
                  <a:pt x="11956" y="15642"/>
                </a:cubicBezTo>
                <a:cubicBezTo>
                  <a:pt x="12332" y="15617"/>
                  <a:pt x="12707" y="15617"/>
                  <a:pt x="13083" y="15592"/>
                </a:cubicBezTo>
                <a:cubicBezTo>
                  <a:pt x="13174" y="15551"/>
                  <a:pt x="13268" y="15543"/>
                  <a:pt x="13361" y="15543"/>
                </a:cubicBezTo>
                <a:cubicBezTo>
                  <a:pt x="13424" y="15543"/>
                  <a:pt x="13486" y="15547"/>
                  <a:pt x="13546" y="15547"/>
                </a:cubicBezTo>
                <a:cubicBezTo>
                  <a:pt x="13621" y="15547"/>
                  <a:pt x="13693" y="15541"/>
                  <a:pt x="13760" y="15516"/>
                </a:cubicBezTo>
                <a:cubicBezTo>
                  <a:pt x="14462" y="15441"/>
                  <a:pt x="15139" y="15391"/>
                  <a:pt x="15840" y="15341"/>
                </a:cubicBezTo>
                <a:lnTo>
                  <a:pt x="20828" y="15341"/>
                </a:lnTo>
                <a:cubicBezTo>
                  <a:pt x="21114" y="15289"/>
                  <a:pt x="21400" y="15276"/>
                  <a:pt x="21685" y="15276"/>
                </a:cubicBezTo>
                <a:cubicBezTo>
                  <a:pt x="21974" y="15276"/>
                  <a:pt x="22262" y="15289"/>
                  <a:pt x="22551" y="15289"/>
                </a:cubicBezTo>
                <a:cubicBezTo>
                  <a:pt x="22803" y="15289"/>
                  <a:pt x="23056" y="15279"/>
                  <a:pt x="23309" y="15241"/>
                </a:cubicBezTo>
                <a:cubicBezTo>
                  <a:pt x="23484" y="15241"/>
                  <a:pt x="23660" y="15216"/>
                  <a:pt x="23810" y="15216"/>
                </a:cubicBezTo>
                <a:cubicBezTo>
                  <a:pt x="23964" y="15161"/>
                  <a:pt x="24112" y="15149"/>
                  <a:pt x="24260" y="15149"/>
                </a:cubicBezTo>
                <a:cubicBezTo>
                  <a:pt x="24370" y="15149"/>
                  <a:pt x="24481" y="15156"/>
                  <a:pt x="24592" y="15156"/>
                </a:cubicBezTo>
                <a:cubicBezTo>
                  <a:pt x="24673" y="15156"/>
                  <a:pt x="24755" y="15152"/>
                  <a:pt x="24838" y="15140"/>
                </a:cubicBezTo>
                <a:cubicBezTo>
                  <a:pt x="24888" y="15140"/>
                  <a:pt x="24963" y="15115"/>
                  <a:pt x="25013" y="15090"/>
                </a:cubicBezTo>
                <a:cubicBezTo>
                  <a:pt x="25114" y="15115"/>
                  <a:pt x="25189" y="15115"/>
                  <a:pt x="25264" y="15115"/>
                </a:cubicBezTo>
                <a:cubicBezTo>
                  <a:pt x="25464" y="15115"/>
                  <a:pt x="25665" y="15090"/>
                  <a:pt x="25865" y="15090"/>
                </a:cubicBezTo>
                <a:cubicBezTo>
                  <a:pt x="25891" y="15065"/>
                  <a:pt x="25891" y="15040"/>
                  <a:pt x="25916" y="15015"/>
                </a:cubicBezTo>
                <a:lnTo>
                  <a:pt x="26016" y="15015"/>
                </a:lnTo>
                <a:cubicBezTo>
                  <a:pt x="26016" y="14990"/>
                  <a:pt x="26016" y="14990"/>
                  <a:pt x="26041" y="14965"/>
                </a:cubicBezTo>
                <a:cubicBezTo>
                  <a:pt x="26242" y="15019"/>
                  <a:pt x="26444" y="15044"/>
                  <a:pt x="26649" y="15044"/>
                </a:cubicBezTo>
                <a:cubicBezTo>
                  <a:pt x="26827" y="15044"/>
                  <a:pt x="27008" y="15025"/>
                  <a:pt x="27194" y="14990"/>
                </a:cubicBezTo>
                <a:cubicBezTo>
                  <a:pt x="27294" y="14965"/>
                  <a:pt x="27419" y="14965"/>
                  <a:pt x="27545" y="14965"/>
                </a:cubicBezTo>
                <a:cubicBezTo>
                  <a:pt x="27642" y="14907"/>
                  <a:pt x="27747" y="14894"/>
                  <a:pt x="27853" y="14894"/>
                </a:cubicBezTo>
                <a:cubicBezTo>
                  <a:pt x="27940" y="14894"/>
                  <a:pt x="28027" y="14902"/>
                  <a:pt x="28113" y="14902"/>
                </a:cubicBezTo>
                <a:cubicBezTo>
                  <a:pt x="28193" y="14902"/>
                  <a:pt x="28272" y="14895"/>
                  <a:pt x="28347" y="14865"/>
                </a:cubicBezTo>
                <a:cubicBezTo>
                  <a:pt x="29048" y="14714"/>
                  <a:pt x="29725" y="14589"/>
                  <a:pt x="30427" y="14464"/>
                </a:cubicBezTo>
                <a:cubicBezTo>
                  <a:pt x="30728" y="14414"/>
                  <a:pt x="31053" y="14364"/>
                  <a:pt x="31354" y="14288"/>
                </a:cubicBezTo>
                <a:cubicBezTo>
                  <a:pt x="31855" y="14213"/>
                  <a:pt x="32382" y="14113"/>
                  <a:pt x="32858" y="13862"/>
                </a:cubicBezTo>
                <a:cubicBezTo>
                  <a:pt x="34086" y="13587"/>
                  <a:pt x="35289" y="13186"/>
                  <a:pt x="36492" y="12785"/>
                </a:cubicBezTo>
                <a:cubicBezTo>
                  <a:pt x="37069" y="12559"/>
                  <a:pt x="37645" y="12333"/>
                  <a:pt x="38221" y="12108"/>
                </a:cubicBezTo>
                <a:cubicBezTo>
                  <a:pt x="38622" y="11957"/>
                  <a:pt x="38873" y="11707"/>
                  <a:pt x="38647" y="11256"/>
                </a:cubicBezTo>
                <a:cubicBezTo>
                  <a:pt x="38698" y="11181"/>
                  <a:pt x="38748" y="11130"/>
                  <a:pt x="38798" y="11080"/>
                </a:cubicBezTo>
                <a:cubicBezTo>
                  <a:pt x="38859" y="11029"/>
                  <a:pt x="38929" y="11020"/>
                  <a:pt x="39000" y="11020"/>
                </a:cubicBezTo>
                <a:cubicBezTo>
                  <a:pt x="39042" y="11020"/>
                  <a:pt x="39083" y="11023"/>
                  <a:pt x="39124" y="11023"/>
                </a:cubicBezTo>
                <a:cubicBezTo>
                  <a:pt x="39186" y="11023"/>
                  <a:pt x="39246" y="11016"/>
                  <a:pt x="39299" y="10980"/>
                </a:cubicBezTo>
                <a:cubicBezTo>
                  <a:pt x="39349" y="11005"/>
                  <a:pt x="39393" y="11018"/>
                  <a:pt x="39437" y="11018"/>
                </a:cubicBezTo>
                <a:cubicBezTo>
                  <a:pt x="39481" y="11018"/>
                  <a:pt x="39525" y="11005"/>
                  <a:pt x="39575" y="10980"/>
                </a:cubicBezTo>
                <a:cubicBezTo>
                  <a:pt x="40477" y="10880"/>
                  <a:pt x="41379" y="10754"/>
                  <a:pt x="42156" y="10178"/>
                </a:cubicBezTo>
                <a:cubicBezTo>
                  <a:pt x="42683" y="9526"/>
                  <a:pt x="42658" y="9426"/>
                  <a:pt x="42031" y="9176"/>
                </a:cubicBezTo>
                <a:cubicBezTo>
                  <a:pt x="41901" y="9064"/>
                  <a:pt x="41750" y="9042"/>
                  <a:pt x="41595" y="9042"/>
                </a:cubicBezTo>
                <a:cubicBezTo>
                  <a:pt x="41495" y="9042"/>
                  <a:pt x="41394" y="9051"/>
                  <a:pt x="41295" y="9051"/>
                </a:cubicBezTo>
                <a:cubicBezTo>
                  <a:pt x="41134" y="9051"/>
                  <a:pt x="40980" y="9027"/>
                  <a:pt x="40853" y="8900"/>
                </a:cubicBezTo>
                <a:cubicBezTo>
                  <a:pt x="40878" y="8549"/>
                  <a:pt x="40552" y="8449"/>
                  <a:pt x="40352" y="8248"/>
                </a:cubicBezTo>
                <a:cubicBezTo>
                  <a:pt x="40477" y="8173"/>
                  <a:pt x="40602" y="8098"/>
                  <a:pt x="40728" y="7998"/>
                </a:cubicBezTo>
                <a:cubicBezTo>
                  <a:pt x="40978" y="7872"/>
                  <a:pt x="41003" y="7647"/>
                  <a:pt x="40978" y="7396"/>
                </a:cubicBezTo>
                <a:cubicBezTo>
                  <a:pt x="40928" y="7196"/>
                  <a:pt x="40778" y="7070"/>
                  <a:pt x="40577" y="6970"/>
                </a:cubicBezTo>
                <a:cubicBezTo>
                  <a:pt x="40349" y="6902"/>
                  <a:pt x="40183" y="6688"/>
                  <a:pt x="39929" y="6688"/>
                </a:cubicBezTo>
                <a:cubicBezTo>
                  <a:pt x="39903" y="6688"/>
                  <a:pt x="39877" y="6690"/>
                  <a:pt x="39850" y="6694"/>
                </a:cubicBezTo>
                <a:cubicBezTo>
                  <a:pt x="39424" y="6419"/>
                  <a:pt x="38873" y="6419"/>
                  <a:pt x="38422" y="6193"/>
                </a:cubicBezTo>
                <a:cubicBezTo>
                  <a:pt x="38359" y="6131"/>
                  <a:pt x="38284" y="6120"/>
                  <a:pt x="38205" y="6120"/>
                </a:cubicBezTo>
                <a:cubicBezTo>
                  <a:pt x="38164" y="6120"/>
                  <a:pt x="38122" y="6123"/>
                  <a:pt x="38081" y="6123"/>
                </a:cubicBezTo>
                <a:cubicBezTo>
                  <a:pt x="38008" y="6123"/>
                  <a:pt x="37936" y="6114"/>
                  <a:pt x="37871" y="6068"/>
                </a:cubicBezTo>
                <a:lnTo>
                  <a:pt x="37394" y="6068"/>
                </a:lnTo>
                <a:cubicBezTo>
                  <a:pt x="37344" y="5967"/>
                  <a:pt x="37319" y="5892"/>
                  <a:pt x="37269" y="5817"/>
                </a:cubicBezTo>
                <a:cubicBezTo>
                  <a:pt x="37570" y="5792"/>
                  <a:pt x="37845" y="5692"/>
                  <a:pt x="38046" y="5416"/>
                </a:cubicBezTo>
                <a:cubicBezTo>
                  <a:pt x="38071" y="5366"/>
                  <a:pt x="38121" y="5341"/>
                  <a:pt x="38171" y="5291"/>
                </a:cubicBezTo>
                <a:cubicBezTo>
                  <a:pt x="38422" y="5065"/>
                  <a:pt x="38422" y="4790"/>
                  <a:pt x="38246" y="4514"/>
                </a:cubicBezTo>
                <a:lnTo>
                  <a:pt x="38171" y="4514"/>
                </a:lnTo>
                <a:cubicBezTo>
                  <a:pt x="38121" y="4013"/>
                  <a:pt x="37720" y="3887"/>
                  <a:pt x="37344" y="3737"/>
                </a:cubicBezTo>
                <a:cubicBezTo>
                  <a:pt x="37444" y="3561"/>
                  <a:pt x="37620" y="3411"/>
                  <a:pt x="37394" y="3211"/>
                </a:cubicBezTo>
                <a:cubicBezTo>
                  <a:pt x="37394" y="3135"/>
                  <a:pt x="37394" y="3060"/>
                  <a:pt x="37369" y="2985"/>
                </a:cubicBezTo>
                <a:cubicBezTo>
                  <a:pt x="37280" y="2873"/>
                  <a:pt x="37250" y="2701"/>
                  <a:pt x="37085" y="2701"/>
                </a:cubicBezTo>
                <a:cubicBezTo>
                  <a:pt x="37065" y="2701"/>
                  <a:pt x="37043" y="2704"/>
                  <a:pt x="37018" y="2709"/>
                </a:cubicBezTo>
                <a:cubicBezTo>
                  <a:pt x="36968" y="2584"/>
                  <a:pt x="36818" y="2534"/>
                  <a:pt x="36743" y="2459"/>
                </a:cubicBezTo>
                <a:cubicBezTo>
                  <a:pt x="35865" y="1757"/>
                  <a:pt x="34838" y="1456"/>
                  <a:pt x="33760" y="1281"/>
                </a:cubicBezTo>
                <a:cubicBezTo>
                  <a:pt x="33459" y="1105"/>
                  <a:pt x="33109" y="1055"/>
                  <a:pt x="32733" y="1055"/>
                </a:cubicBezTo>
                <a:cubicBezTo>
                  <a:pt x="32557" y="1005"/>
                  <a:pt x="32382" y="955"/>
                  <a:pt x="32231" y="880"/>
                </a:cubicBezTo>
                <a:cubicBezTo>
                  <a:pt x="32169" y="855"/>
                  <a:pt x="32106" y="836"/>
                  <a:pt x="32043" y="836"/>
                </a:cubicBezTo>
                <a:cubicBezTo>
                  <a:pt x="31981" y="836"/>
                  <a:pt x="31918" y="855"/>
                  <a:pt x="31855" y="905"/>
                </a:cubicBezTo>
                <a:cubicBezTo>
                  <a:pt x="31855" y="880"/>
                  <a:pt x="31830" y="855"/>
                  <a:pt x="31805" y="855"/>
                </a:cubicBezTo>
                <a:cubicBezTo>
                  <a:pt x="31747" y="838"/>
                  <a:pt x="31688" y="835"/>
                  <a:pt x="31631" y="835"/>
                </a:cubicBezTo>
                <a:cubicBezTo>
                  <a:pt x="31602" y="835"/>
                  <a:pt x="31573" y="836"/>
                  <a:pt x="31545" y="836"/>
                </a:cubicBezTo>
                <a:cubicBezTo>
                  <a:pt x="31461" y="836"/>
                  <a:pt x="31379" y="830"/>
                  <a:pt x="31304" y="779"/>
                </a:cubicBezTo>
                <a:cubicBezTo>
                  <a:pt x="31279" y="792"/>
                  <a:pt x="31260" y="798"/>
                  <a:pt x="31241" y="798"/>
                </a:cubicBezTo>
                <a:cubicBezTo>
                  <a:pt x="31223" y="798"/>
                  <a:pt x="31204" y="792"/>
                  <a:pt x="31179" y="779"/>
                </a:cubicBezTo>
                <a:cubicBezTo>
                  <a:pt x="31061" y="725"/>
                  <a:pt x="30933" y="713"/>
                  <a:pt x="30802" y="713"/>
                </a:cubicBezTo>
                <a:cubicBezTo>
                  <a:pt x="30701" y="713"/>
                  <a:pt x="30598" y="720"/>
                  <a:pt x="30495" y="720"/>
                </a:cubicBezTo>
                <a:cubicBezTo>
                  <a:pt x="30361" y="720"/>
                  <a:pt x="30228" y="708"/>
                  <a:pt x="30101" y="654"/>
                </a:cubicBezTo>
                <a:lnTo>
                  <a:pt x="29901" y="654"/>
                </a:lnTo>
                <a:cubicBezTo>
                  <a:pt x="29713" y="592"/>
                  <a:pt x="29523" y="577"/>
                  <a:pt x="29333" y="577"/>
                </a:cubicBezTo>
                <a:cubicBezTo>
                  <a:pt x="29160" y="577"/>
                  <a:pt x="28987" y="589"/>
                  <a:pt x="28817" y="589"/>
                </a:cubicBezTo>
                <a:cubicBezTo>
                  <a:pt x="28649" y="589"/>
                  <a:pt x="28483" y="577"/>
                  <a:pt x="28322" y="529"/>
                </a:cubicBezTo>
                <a:cubicBezTo>
                  <a:pt x="28246" y="529"/>
                  <a:pt x="28171" y="529"/>
                  <a:pt x="28096" y="504"/>
                </a:cubicBezTo>
                <a:cubicBezTo>
                  <a:pt x="27913" y="453"/>
                  <a:pt x="27726" y="439"/>
                  <a:pt x="27538" y="439"/>
                </a:cubicBezTo>
                <a:cubicBezTo>
                  <a:pt x="27318" y="439"/>
                  <a:pt x="27098" y="458"/>
                  <a:pt x="26881" y="458"/>
                </a:cubicBezTo>
                <a:cubicBezTo>
                  <a:pt x="26826" y="458"/>
                  <a:pt x="26772" y="457"/>
                  <a:pt x="26718" y="454"/>
                </a:cubicBezTo>
                <a:cubicBezTo>
                  <a:pt x="26617" y="479"/>
                  <a:pt x="26567" y="504"/>
                  <a:pt x="26542" y="529"/>
                </a:cubicBezTo>
                <a:cubicBezTo>
                  <a:pt x="26292" y="429"/>
                  <a:pt x="25966" y="504"/>
                  <a:pt x="25865" y="128"/>
                </a:cubicBezTo>
                <a:cubicBezTo>
                  <a:pt x="25715" y="15"/>
                  <a:pt x="25551" y="1"/>
                  <a:pt x="25383" y="1"/>
                </a:cubicBezTo>
                <a:close/>
              </a:path>
            </a:pathLst>
          </a:custGeom>
          <a:solidFill>
            <a:srgbClr val="EDF9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 name="Google Shape;128;p16"/>
          <p:cNvSpPr/>
          <p:nvPr/>
        </p:nvSpPr>
        <p:spPr>
          <a:xfrm rot="10800000">
            <a:off x="75" y="-9525"/>
            <a:ext cx="7589400" cy="192300"/>
          </a:xfrm>
          <a:prstGeom prst="round2SameRect">
            <a:avLst>
              <a:gd fmla="val 50000" name="adj1"/>
              <a:gd fmla="val 0" name="adj2"/>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 name="Google Shape;129;p16"/>
          <p:cNvSpPr/>
          <p:nvPr/>
        </p:nvSpPr>
        <p:spPr>
          <a:xfrm>
            <a:off x="74475" y="9743875"/>
            <a:ext cx="7440600" cy="872100"/>
          </a:xfrm>
          <a:prstGeom prst="round2SameRect">
            <a:avLst>
              <a:gd fmla="val 16667" name="adj1"/>
              <a:gd fmla="val 0" name="adj2"/>
            </a:avLst>
          </a:prstGeom>
          <a:noFill/>
          <a:ln cap="flat" cmpd="sng" w="9525">
            <a:solidFill>
              <a:srgbClr val="E29578"/>
            </a:solidFill>
            <a:prstDash val="dash"/>
            <a:round/>
            <a:headEnd len="sm" w="sm" type="none"/>
            <a:tailEnd len="sm" w="sm" type="none"/>
          </a:ln>
        </p:spPr>
        <p:txBody>
          <a:bodyPr anchorCtr="0" anchor="t" bIns="91425" lIns="91425" spcFirstLastPara="1" rIns="91425" wrap="square" tIns="91425">
            <a:noAutofit/>
          </a:bodyPr>
          <a:lstStyle/>
          <a:p>
            <a:pPr indent="-298450" lvl="0" marL="457200" rtl="0" algn="l">
              <a:spcBef>
                <a:spcPts val="0"/>
              </a:spcBef>
              <a:spcAft>
                <a:spcPts val="0"/>
              </a:spcAft>
              <a:buClr>
                <a:srgbClr val="6AA84F"/>
              </a:buClr>
              <a:buSzPts val="1100"/>
              <a:buFont typeface="Mada"/>
              <a:buAutoNum type="arabicPeriod"/>
            </a:pPr>
            <a:r>
              <a:rPr lang="en-GB" sz="1100">
                <a:solidFill>
                  <a:srgbClr val="6AA84F"/>
                </a:solidFill>
                <a:latin typeface="Mada"/>
                <a:ea typeface="Mada"/>
                <a:cs typeface="Mada"/>
                <a:sym typeface="Mada"/>
              </a:rPr>
              <a:t>Considered as phase zero or part of the inflammatory phase. </a:t>
            </a:r>
            <a:r>
              <a:rPr lang="en-GB" sz="1100">
                <a:solidFill>
                  <a:srgbClr val="999999"/>
                </a:solidFill>
                <a:latin typeface="Mada"/>
                <a:ea typeface="Mada"/>
                <a:cs typeface="Mada"/>
                <a:sym typeface="Mada"/>
              </a:rPr>
              <a:t>This phase is delayed by bleeding disorders.</a:t>
            </a:r>
            <a:endParaRPr sz="1100">
              <a:solidFill>
                <a:srgbClr val="999999"/>
              </a:solidFill>
              <a:latin typeface="Mada"/>
              <a:ea typeface="Mada"/>
              <a:cs typeface="Mada"/>
              <a:sym typeface="Mada"/>
            </a:endParaRPr>
          </a:p>
          <a:p>
            <a:pPr indent="-298450" lvl="0" marL="457200" rtl="0" algn="l">
              <a:spcBef>
                <a:spcPts val="0"/>
              </a:spcBef>
              <a:spcAft>
                <a:spcPts val="0"/>
              </a:spcAft>
              <a:buClr>
                <a:srgbClr val="6AA84F"/>
              </a:buClr>
              <a:buSzPts val="1100"/>
              <a:buFont typeface="Mada"/>
              <a:buAutoNum type="arabicPeriod"/>
            </a:pPr>
            <a:r>
              <a:rPr lang="en-GB" sz="1100">
                <a:solidFill>
                  <a:srgbClr val="6AA84F"/>
                </a:solidFill>
                <a:latin typeface="Mada"/>
                <a:ea typeface="Mada"/>
                <a:cs typeface="Mada"/>
                <a:sym typeface="Mada"/>
              </a:rPr>
              <a:t>It has a </a:t>
            </a:r>
            <a:r>
              <a:rPr b="1" lang="en-GB" sz="1100">
                <a:solidFill>
                  <a:srgbClr val="6AA84F"/>
                </a:solidFill>
                <a:latin typeface="Mada"/>
                <a:ea typeface="Mada"/>
                <a:cs typeface="Mada"/>
                <a:sym typeface="Mada"/>
              </a:rPr>
              <a:t>major role </a:t>
            </a:r>
            <a:r>
              <a:rPr lang="en-GB" sz="1100">
                <a:solidFill>
                  <a:srgbClr val="6AA84F"/>
                </a:solidFill>
                <a:latin typeface="Mada"/>
                <a:ea typeface="Mada"/>
                <a:cs typeface="Mada"/>
                <a:sym typeface="Mada"/>
              </a:rPr>
              <a:t>in wound healing. The main source for the production of TGFβ is the Alpha granules of platelets. </a:t>
            </a:r>
            <a:r>
              <a:rPr lang="en-GB" sz="1100">
                <a:solidFill>
                  <a:srgbClr val="999999"/>
                </a:solidFill>
                <a:latin typeface="Mada"/>
                <a:ea typeface="Mada"/>
                <a:cs typeface="Mada"/>
                <a:sym typeface="Mada"/>
              </a:rPr>
              <a:t>Excess production of TGF-β isoforms causes abnormal scars (Hypertrophic and Keloid scars). </a:t>
            </a:r>
            <a:endParaRPr sz="1100">
              <a:solidFill>
                <a:srgbClr val="6AA84F"/>
              </a:solidFill>
              <a:latin typeface="Mada"/>
              <a:ea typeface="Mada"/>
              <a:cs typeface="Mada"/>
              <a:sym typeface="Mada"/>
            </a:endParaRPr>
          </a:p>
        </p:txBody>
      </p:sp>
      <p:grpSp>
        <p:nvGrpSpPr>
          <p:cNvPr id="130" name="Google Shape;130;p16"/>
          <p:cNvGrpSpPr/>
          <p:nvPr/>
        </p:nvGrpSpPr>
        <p:grpSpPr>
          <a:xfrm>
            <a:off x="227231" y="1576797"/>
            <a:ext cx="467181" cy="476434"/>
            <a:chOff x="2410712" y="2415450"/>
            <a:chExt cx="312600" cy="312600"/>
          </a:xfrm>
        </p:grpSpPr>
        <p:sp>
          <p:nvSpPr>
            <p:cNvPr id="131" name="Google Shape;131;p16"/>
            <p:cNvSpPr/>
            <p:nvPr/>
          </p:nvSpPr>
          <p:spPr>
            <a:xfrm>
              <a:off x="2410712" y="2415450"/>
              <a:ext cx="312600" cy="312600"/>
            </a:xfrm>
            <a:prstGeom prst="ellipse">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 name="Google Shape;132;p16"/>
            <p:cNvSpPr/>
            <p:nvPr/>
          </p:nvSpPr>
          <p:spPr>
            <a:xfrm>
              <a:off x="2516612" y="2509951"/>
              <a:ext cx="100800" cy="123600"/>
            </a:xfrm>
            <a:prstGeom prst="chevron">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33" name="Google Shape;133;p16"/>
          <p:cNvSpPr txBox="1"/>
          <p:nvPr/>
        </p:nvSpPr>
        <p:spPr>
          <a:xfrm>
            <a:off x="694263" y="1632419"/>
            <a:ext cx="3100500" cy="32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600">
                <a:solidFill>
                  <a:srgbClr val="006D77"/>
                </a:solidFill>
                <a:highlight>
                  <a:srgbClr val="EDF9F9"/>
                </a:highlight>
                <a:latin typeface="Lora"/>
                <a:ea typeface="Lora"/>
                <a:cs typeface="Lora"/>
                <a:sym typeface="Lora"/>
              </a:rPr>
              <a:t>Phases of Wound Healing:</a:t>
            </a:r>
            <a:endParaRPr b="1" sz="1600">
              <a:solidFill>
                <a:srgbClr val="006D77"/>
              </a:solidFill>
              <a:highlight>
                <a:srgbClr val="EDF9F9"/>
              </a:highlight>
              <a:latin typeface="Lora"/>
              <a:ea typeface="Lora"/>
              <a:cs typeface="Lora"/>
              <a:sym typeface="Lora"/>
            </a:endParaRPr>
          </a:p>
        </p:txBody>
      </p:sp>
      <p:sp>
        <p:nvSpPr>
          <p:cNvPr id="134" name="Google Shape;134;p16"/>
          <p:cNvSpPr txBox="1"/>
          <p:nvPr/>
        </p:nvSpPr>
        <p:spPr>
          <a:xfrm>
            <a:off x="2374875" y="2577613"/>
            <a:ext cx="2725800" cy="372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1600"/>
              </a:spcAft>
              <a:buClr>
                <a:schemeClr val="dk1"/>
              </a:buClr>
              <a:buSzPts val="1100"/>
              <a:buFont typeface="Arial"/>
              <a:buNone/>
            </a:pPr>
            <a:r>
              <a:rPr b="1" lang="en-GB" sz="1800">
                <a:highlight>
                  <a:srgbClr val="EDF9F9"/>
                </a:highlight>
                <a:latin typeface="Lora"/>
                <a:ea typeface="Lora"/>
                <a:cs typeface="Lora"/>
                <a:sym typeface="Lora"/>
              </a:rPr>
              <a:t>Heamostasis</a:t>
            </a:r>
            <a:r>
              <a:rPr b="1" baseline="30000" lang="en-GB" sz="1800">
                <a:highlight>
                  <a:srgbClr val="EDF9F9"/>
                </a:highlight>
                <a:latin typeface="Lora"/>
                <a:ea typeface="Lora"/>
                <a:cs typeface="Lora"/>
                <a:sym typeface="Lora"/>
              </a:rPr>
              <a:t>1</a:t>
            </a:r>
            <a:r>
              <a:rPr b="1" lang="en-GB" sz="1800">
                <a:highlight>
                  <a:srgbClr val="EDF9F9"/>
                </a:highlight>
                <a:latin typeface="Lora"/>
                <a:ea typeface="Lora"/>
                <a:cs typeface="Lora"/>
                <a:sym typeface="Lora"/>
              </a:rPr>
              <a:t> (5-10min)</a:t>
            </a:r>
            <a:endParaRPr b="1" sz="1800">
              <a:highlight>
                <a:srgbClr val="EDF9F9"/>
              </a:highlight>
              <a:latin typeface="Lora"/>
              <a:ea typeface="Lora"/>
              <a:cs typeface="Lora"/>
              <a:sym typeface="Lora"/>
            </a:endParaRPr>
          </a:p>
        </p:txBody>
      </p:sp>
      <p:sp>
        <p:nvSpPr>
          <p:cNvPr id="135" name="Google Shape;135;p16"/>
          <p:cNvSpPr/>
          <p:nvPr/>
        </p:nvSpPr>
        <p:spPr>
          <a:xfrm>
            <a:off x="1544350" y="7195298"/>
            <a:ext cx="3531271" cy="322220"/>
          </a:xfrm>
          <a:custGeom>
            <a:rect b="b" l="l" r="r" t="t"/>
            <a:pathLst>
              <a:path extrusionOk="0" h="15999" w="42683">
                <a:moveTo>
                  <a:pt x="21730" y="2233"/>
                </a:moveTo>
                <a:cubicBezTo>
                  <a:pt x="21780" y="2258"/>
                  <a:pt x="21805" y="2283"/>
                  <a:pt x="21830" y="2308"/>
                </a:cubicBezTo>
                <a:cubicBezTo>
                  <a:pt x="21780" y="2283"/>
                  <a:pt x="21730" y="2258"/>
                  <a:pt x="21680" y="2258"/>
                </a:cubicBezTo>
                <a:cubicBezTo>
                  <a:pt x="21705" y="2233"/>
                  <a:pt x="21730" y="2233"/>
                  <a:pt x="21730" y="2233"/>
                </a:cubicBezTo>
                <a:close/>
                <a:moveTo>
                  <a:pt x="18597" y="3662"/>
                </a:moveTo>
                <a:cubicBezTo>
                  <a:pt x="18622" y="3662"/>
                  <a:pt x="18597" y="3687"/>
                  <a:pt x="18597" y="3687"/>
                </a:cubicBezTo>
                <a:lnTo>
                  <a:pt x="18572" y="3687"/>
                </a:lnTo>
                <a:cubicBezTo>
                  <a:pt x="18597" y="3687"/>
                  <a:pt x="18597" y="3662"/>
                  <a:pt x="18597" y="3662"/>
                </a:cubicBezTo>
                <a:close/>
                <a:moveTo>
                  <a:pt x="36567" y="3887"/>
                </a:moveTo>
                <a:lnTo>
                  <a:pt x="36567" y="3887"/>
                </a:lnTo>
                <a:cubicBezTo>
                  <a:pt x="36476" y="3924"/>
                  <a:pt x="36397" y="3947"/>
                  <a:pt x="36323" y="3947"/>
                </a:cubicBezTo>
                <a:cubicBezTo>
                  <a:pt x="36295" y="3947"/>
                  <a:pt x="36268" y="3944"/>
                  <a:pt x="36241" y="3937"/>
                </a:cubicBezTo>
                <a:cubicBezTo>
                  <a:pt x="36367" y="3937"/>
                  <a:pt x="36467" y="3912"/>
                  <a:pt x="36567" y="3887"/>
                </a:cubicBezTo>
                <a:close/>
                <a:moveTo>
                  <a:pt x="5439" y="6293"/>
                </a:moveTo>
                <a:cubicBezTo>
                  <a:pt x="5439" y="6293"/>
                  <a:pt x="5439" y="6318"/>
                  <a:pt x="5414" y="6318"/>
                </a:cubicBezTo>
                <a:cubicBezTo>
                  <a:pt x="5414" y="6318"/>
                  <a:pt x="5414" y="6293"/>
                  <a:pt x="5414" y="6293"/>
                </a:cubicBezTo>
                <a:close/>
                <a:moveTo>
                  <a:pt x="23172" y="7054"/>
                </a:moveTo>
                <a:cubicBezTo>
                  <a:pt x="23191" y="7054"/>
                  <a:pt x="23212" y="7059"/>
                  <a:pt x="23234" y="7070"/>
                </a:cubicBezTo>
                <a:cubicBezTo>
                  <a:pt x="23309" y="7095"/>
                  <a:pt x="23384" y="7120"/>
                  <a:pt x="23459" y="7120"/>
                </a:cubicBezTo>
                <a:cubicBezTo>
                  <a:pt x="23334" y="7196"/>
                  <a:pt x="23209" y="7271"/>
                  <a:pt x="23083" y="7396"/>
                </a:cubicBezTo>
                <a:cubicBezTo>
                  <a:pt x="23083" y="7346"/>
                  <a:pt x="23083" y="7271"/>
                  <a:pt x="23083" y="7196"/>
                </a:cubicBezTo>
                <a:cubicBezTo>
                  <a:pt x="23064" y="7117"/>
                  <a:pt x="23105" y="7054"/>
                  <a:pt x="23172" y="7054"/>
                </a:cubicBezTo>
                <a:close/>
                <a:moveTo>
                  <a:pt x="5615" y="8624"/>
                </a:moveTo>
                <a:cubicBezTo>
                  <a:pt x="5690" y="8674"/>
                  <a:pt x="5740" y="8699"/>
                  <a:pt x="5690" y="8749"/>
                </a:cubicBezTo>
                <a:cubicBezTo>
                  <a:pt x="5665" y="8724"/>
                  <a:pt x="5640" y="8674"/>
                  <a:pt x="5615" y="8624"/>
                </a:cubicBezTo>
                <a:close/>
                <a:moveTo>
                  <a:pt x="23159" y="9201"/>
                </a:moveTo>
                <a:cubicBezTo>
                  <a:pt x="23159" y="9201"/>
                  <a:pt x="23134" y="9226"/>
                  <a:pt x="23134" y="9226"/>
                </a:cubicBezTo>
                <a:cubicBezTo>
                  <a:pt x="23134" y="9226"/>
                  <a:pt x="23109" y="9201"/>
                  <a:pt x="23109" y="9201"/>
                </a:cubicBezTo>
                <a:close/>
                <a:moveTo>
                  <a:pt x="39700" y="9226"/>
                </a:moveTo>
                <a:cubicBezTo>
                  <a:pt x="39700" y="9251"/>
                  <a:pt x="39700" y="9276"/>
                  <a:pt x="39675" y="9301"/>
                </a:cubicBezTo>
                <a:cubicBezTo>
                  <a:pt x="39675" y="9276"/>
                  <a:pt x="39700" y="9251"/>
                  <a:pt x="39700" y="9226"/>
                </a:cubicBezTo>
                <a:close/>
                <a:moveTo>
                  <a:pt x="16016" y="9401"/>
                </a:moveTo>
                <a:cubicBezTo>
                  <a:pt x="15991" y="9401"/>
                  <a:pt x="15991" y="9426"/>
                  <a:pt x="15991" y="9426"/>
                </a:cubicBezTo>
                <a:cubicBezTo>
                  <a:pt x="15991" y="9401"/>
                  <a:pt x="15991" y="9401"/>
                  <a:pt x="15991" y="9401"/>
                </a:cubicBezTo>
                <a:close/>
                <a:moveTo>
                  <a:pt x="36868" y="11231"/>
                </a:moveTo>
                <a:cubicBezTo>
                  <a:pt x="36868" y="11231"/>
                  <a:pt x="36868" y="11256"/>
                  <a:pt x="36843" y="11256"/>
                </a:cubicBezTo>
                <a:cubicBezTo>
                  <a:pt x="36843" y="11256"/>
                  <a:pt x="36843" y="11231"/>
                  <a:pt x="36843" y="11231"/>
                </a:cubicBezTo>
                <a:close/>
                <a:moveTo>
                  <a:pt x="1956" y="11256"/>
                </a:moveTo>
                <a:cubicBezTo>
                  <a:pt x="1956" y="11281"/>
                  <a:pt x="1956" y="11331"/>
                  <a:pt x="1930" y="11356"/>
                </a:cubicBezTo>
                <a:cubicBezTo>
                  <a:pt x="1930" y="11306"/>
                  <a:pt x="1930" y="11281"/>
                  <a:pt x="1956" y="11256"/>
                </a:cubicBezTo>
                <a:close/>
                <a:moveTo>
                  <a:pt x="26617" y="11481"/>
                </a:moveTo>
                <a:cubicBezTo>
                  <a:pt x="26667" y="11481"/>
                  <a:pt x="26667" y="11531"/>
                  <a:pt x="26667" y="11582"/>
                </a:cubicBezTo>
                <a:cubicBezTo>
                  <a:pt x="26642" y="11607"/>
                  <a:pt x="26642" y="11632"/>
                  <a:pt x="26617" y="11657"/>
                </a:cubicBezTo>
                <a:cubicBezTo>
                  <a:pt x="26617" y="11590"/>
                  <a:pt x="26617" y="11543"/>
                  <a:pt x="26617" y="11481"/>
                </a:cubicBezTo>
                <a:close/>
                <a:moveTo>
                  <a:pt x="11003" y="11882"/>
                </a:moveTo>
                <a:cubicBezTo>
                  <a:pt x="11003" y="11882"/>
                  <a:pt x="11003" y="11882"/>
                  <a:pt x="10978" y="11907"/>
                </a:cubicBezTo>
                <a:cubicBezTo>
                  <a:pt x="10978" y="11882"/>
                  <a:pt x="10978" y="11882"/>
                  <a:pt x="10978" y="11882"/>
                </a:cubicBezTo>
                <a:close/>
                <a:moveTo>
                  <a:pt x="30721" y="12446"/>
                </a:moveTo>
                <a:cubicBezTo>
                  <a:pt x="30753" y="12446"/>
                  <a:pt x="30778" y="12459"/>
                  <a:pt x="30803" y="12484"/>
                </a:cubicBezTo>
                <a:cubicBezTo>
                  <a:pt x="30753" y="12559"/>
                  <a:pt x="30677" y="12659"/>
                  <a:pt x="30602" y="12759"/>
                </a:cubicBezTo>
                <a:cubicBezTo>
                  <a:pt x="30527" y="12684"/>
                  <a:pt x="30427" y="12609"/>
                  <a:pt x="30602" y="12484"/>
                </a:cubicBezTo>
                <a:cubicBezTo>
                  <a:pt x="30652" y="12459"/>
                  <a:pt x="30690" y="12446"/>
                  <a:pt x="30721" y="12446"/>
                </a:cubicBezTo>
                <a:close/>
                <a:moveTo>
                  <a:pt x="9374" y="12785"/>
                </a:moveTo>
                <a:cubicBezTo>
                  <a:pt x="9365" y="12794"/>
                  <a:pt x="9359" y="12803"/>
                  <a:pt x="9355" y="12811"/>
                </a:cubicBezTo>
                <a:lnTo>
                  <a:pt x="9355" y="12811"/>
                </a:lnTo>
                <a:cubicBezTo>
                  <a:pt x="9359" y="12810"/>
                  <a:pt x="9365" y="12810"/>
                  <a:pt x="9374" y="12810"/>
                </a:cubicBezTo>
                <a:cubicBezTo>
                  <a:pt x="9349" y="12810"/>
                  <a:pt x="9349" y="12834"/>
                  <a:pt x="9349" y="12835"/>
                </a:cubicBezTo>
                <a:lnTo>
                  <a:pt x="9349" y="12835"/>
                </a:lnTo>
                <a:cubicBezTo>
                  <a:pt x="9349" y="12834"/>
                  <a:pt x="9349" y="12824"/>
                  <a:pt x="9355" y="12811"/>
                </a:cubicBezTo>
                <a:lnTo>
                  <a:pt x="9355" y="12811"/>
                </a:lnTo>
                <a:cubicBezTo>
                  <a:pt x="9349" y="12813"/>
                  <a:pt x="9349" y="12819"/>
                  <a:pt x="9349" y="12835"/>
                </a:cubicBezTo>
                <a:cubicBezTo>
                  <a:pt x="9349" y="12810"/>
                  <a:pt x="9349" y="12810"/>
                  <a:pt x="9349" y="12785"/>
                </a:cubicBezTo>
                <a:close/>
                <a:moveTo>
                  <a:pt x="22808" y="12910"/>
                </a:moveTo>
                <a:cubicBezTo>
                  <a:pt x="22808" y="12910"/>
                  <a:pt x="22808" y="12935"/>
                  <a:pt x="22808" y="12935"/>
                </a:cubicBezTo>
                <a:cubicBezTo>
                  <a:pt x="22808" y="12935"/>
                  <a:pt x="22808" y="12910"/>
                  <a:pt x="22783" y="12910"/>
                </a:cubicBezTo>
                <a:close/>
                <a:moveTo>
                  <a:pt x="23058" y="13035"/>
                </a:moveTo>
                <a:cubicBezTo>
                  <a:pt x="23058" y="13035"/>
                  <a:pt x="23058" y="13060"/>
                  <a:pt x="23083" y="13060"/>
                </a:cubicBezTo>
                <a:lnTo>
                  <a:pt x="22983" y="13060"/>
                </a:lnTo>
                <a:cubicBezTo>
                  <a:pt x="23008" y="13060"/>
                  <a:pt x="23033" y="13035"/>
                  <a:pt x="23058" y="13035"/>
                </a:cubicBezTo>
                <a:close/>
                <a:moveTo>
                  <a:pt x="25383" y="1"/>
                </a:moveTo>
                <a:cubicBezTo>
                  <a:pt x="25327" y="1"/>
                  <a:pt x="25270" y="3"/>
                  <a:pt x="25214" y="3"/>
                </a:cubicBezTo>
                <a:lnTo>
                  <a:pt x="20377" y="3"/>
                </a:lnTo>
                <a:cubicBezTo>
                  <a:pt x="20352" y="53"/>
                  <a:pt x="20327" y="78"/>
                  <a:pt x="20352" y="103"/>
                </a:cubicBezTo>
                <a:lnTo>
                  <a:pt x="20302" y="103"/>
                </a:lnTo>
                <a:cubicBezTo>
                  <a:pt x="20201" y="128"/>
                  <a:pt x="20101" y="128"/>
                  <a:pt x="19976" y="128"/>
                </a:cubicBezTo>
                <a:cubicBezTo>
                  <a:pt x="19951" y="103"/>
                  <a:pt x="19850" y="78"/>
                  <a:pt x="19775" y="53"/>
                </a:cubicBezTo>
                <a:cubicBezTo>
                  <a:pt x="19662" y="59"/>
                  <a:pt x="19550" y="60"/>
                  <a:pt x="19437" y="60"/>
                </a:cubicBezTo>
                <a:cubicBezTo>
                  <a:pt x="19324" y="60"/>
                  <a:pt x="19211" y="59"/>
                  <a:pt x="19098" y="59"/>
                </a:cubicBezTo>
                <a:cubicBezTo>
                  <a:pt x="18873" y="59"/>
                  <a:pt x="18647" y="65"/>
                  <a:pt x="18422" y="103"/>
                </a:cubicBezTo>
                <a:cubicBezTo>
                  <a:pt x="17946" y="128"/>
                  <a:pt x="17494" y="128"/>
                  <a:pt x="17018" y="128"/>
                </a:cubicBezTo>
                <a:cubicBezTo>
                  <a:pt x="16913" y="185"/>
                  <a:pt x="16802" y="199"/>
                  <a:pt x="16690" y="199"/>
                </a:cubicBezTo>
                <a:cubicBezTo>
                  <a:pt x="16567" y="199"/>
                  <a:pt x="16442" y="182"/>
                  <a:pt x="16319" y="182"/>
                </a:cubicBezTo>
                <a:cubicBezTo>
                  <a:pt x="16207" y="182"/>
                  <a:pt x="16096" y="196"/>
                  <a:pt x="15991" y="253"/>
                </a:cubicBezTo>
                <a:cubicBezTo>
                  <a:pt x="15961" y="224"/>
                  <a:pt x="15932" y="212"/>
                  <a:pt x="15903" y="212"/>
                </a:cubicBezTo>
                <a:cubicBezTo>
                  <a:pt x="15882" y="212"/>
                  <a:pt x="15861" y="218"/>
                  <a:pt x="15840" y="228"/>
                </a:cubicBezTo>
                <a:cubicBezTo>
                  <a:pt x="15565" y="253"/>
                  <a:pt x="15264" y="253"/>
                  <a:pt x="14988" y="278"/>
                </a:cubicBezTo>
                <a:cubicBezTo>
                  <a:pt x="14896" y="312"/>
                  <a:pt x="14804" y="320"/>
                  <a:pt x="14712" y="320"/>
                </a:cubicBezTo>
                <a:cubicBezTo>
                  <a:pt x="14621" y="320"/>
                  <a:pt x="14529" y="312"/>
                  <a:pt x="14437" y="312"/>
                </a:cubicBezTo>
                <a:cubicBezTo>
                  <a:pt x="14345" y="312"/>
                  <a:pt x="14253" y="320"/>
                  <a:pt x="14161" y="353"/>
                </a:cubicBezTo>
                <a:cubicBezTo>
                  <a:pt x="13910" y="378"/>
                  <a:pt x="13685" y="378"/>
                  <a:pt x="13434" y="404"/>
                </a:cubicBezTo>
                <a:cubicBezTo>
                  <a:pt x="13322" y="454"/>
                  <a:pt x="13202" y="454"/>
                  <a:pt x="13083" y="454"/>
                </a:cubicBezTo>
                <a:cubicBezTo>
                  <a:pt x="12964" y="454"/>
                  <a:pt x="12845" y="454"/>
                  <a:pt x="12733" y="504"/>
                </a:cubicBezTo>
                <a:cubicBezTo>
                  <a:pt x="12582" y="504"/>
                  <a:pt x="12407" y="504"/>
                  <a:pt x="12256" y="529"/>
                </a:cubicBezTo>
                <a:cubicBezTo>
                  <a:pt x="12164" y="580"/>
                  <a:pt x="12072" y="589"/>
                  <a:pt x="11980" y="589"/>
                </a:cubicBezTo>
                <a:cubicBezTo>
                  <a:pt x="11927" y="589"/>
                  <a:pt x="11874" y="586"/>
                  <a:pt x="11821" y="586"/>
                </a:cubicBezTo>
                <a:cubicBezTo>
                  <a:pt x="11740" y="586"/>
                  <a:pt x="11660" y="593"/>
                  <a:pt x="11580" y="629"/>
                </a:cubicBezTo>
                <a:cubicBezTo>
                  <a:pt x="10728" y="729"/>
                  <a:pt x="9900" y="905"/>
                  <a:pt x="9023" y="905"/>
                </a:cubicBezTo>
                <a:cubicBezTo>
                  <a:pt x="8948" y="967"/>
                  <a:pt x="8854" y="967"/>
                  <a:pt x="8763" y="967"/>
                </a:cubicBezTo>
                <a:cubicBezTo>
                  <a:pt x="8672" y="967"/>
                  <a:pt x="8585" y="967"/>
                  <a:pt x="8522" y="1030"/>
                </a:cubicBezTo>
                <a:lnTo>
                  <a:pt x="8497" y="1030"/>
                </a:lnTo>
                <a:cubicBezTo>
                  <a:pt x="8482" y="1001"/>
                  <a:pt x="8459" y="989"/>
                  <a:pt x="8427" y="989"/>
                </a:cubicBezTo>
                <a:cubicBezTo>
                  <a:pt x="8405" y="989"/>
                  <a:pt x="8378" y="995"/>
                  <a:pt x="8347" y="1005"/>
                </a:cubicBezTo>
                <a:cubicBezTo>
                  <a:pt x="8196" y="1030"/>
                  <a:pt x="8021" y="1030"/>
                  <a:pt x="7870" y="1055"/>
                </a:cubicBezTo>
                <a:cubicBezTo>
                  <a:pt x="7820" y="1055"/>
                  <a:pt x="7795" y="1080"/>
                  <a:pt x="7795" y="1155"/>
                </a:cubicBezTo>
                <a:cubicBezTo>
                  <a:pt x="7685" y="1114"/>
                  <a:pt x="7574" y="1095"/>
                  <a:pt x="7464" y="1095"/>
                </a:cubicBezTo>
                <a:cubicBezTo>
                  <a:pt x="7374" y="1095"/>
                  <a:pt x="7284" y="1108"/>
                  <a:pt x="7194" y="1130"/>
                </a:cubicBezTo>
                <a:cubicBezTo>
                  <a:pt x="6442" y="1155"/>
                  <a:pt x="5690" y="1155"/>
                  <a:pt x="4913" y="1155"/>
                </a:cubicBezTo>
                <a:cubicBezTo>
                  <a:pt x="4537" y="1180"/>
                  <a:pt x="4537" y="1180"/>
                  <a:pt x="4637" y="1556"/>
                </a:cubicBezTo>
                <a:cubicBezTo>
                  <a:pt x="4550" y="1669"/>
                  <a:pt x="4443" y="1694"/>
                  <a:pt x="4330" y="1694"/>
                </a:cubicBezTo>
                <a:cubicBezTo>
                  <a:pt x="4240" y="1694"/>
                  <a:pt x="4146" y="1678"/>
                  <a:pt x="4054" y="1678"/>
                </a:cubicBezTo>
                <a:cubicBezTo>
                  <a:pt x="4031" y="1678"/>
                  <a:pt x="4008" y="1679"/>
                  <a:pt x="3986" y="1682"/>
                </a:cubicBezTo>
                <a:cubicBezTo>
                  <a:pt x="3915" y="1692"/>
                  <a:pt x="3844" y="1695"/>
                  <a:pt x="3773" y="1695"/>
                </a:cubicBezTo>
                <a:cubicBezTo>
                  <a:pt x="3665" y="1695"/>
                  <a:pt x="3557" y="1688"/>
                  <a:pt x="3450" y="1688"/>
                </a:cubicBezTo>
                <a:cubicBezTo>
                  <a:pt x="3271" y="1688"/>
                  <a:pt x="3096" y="1707"/>
                  <a:pt x="2933" y="1807"/>
                </a:cubicBezTo>
                <a:cubicBezTo>
                  <a:pt x="2816" y="1807"/>
                  <a:pt x="2699" y="1796"/>
                  <a:pt x="2590" y="1796"/>
                </a:cubicBezTo>
                <a:cubicBezTo>
                  <a:pt x="2535" y="1796"/>
                  <a:pt x="2482" y="1799"/>
                  <a:pt x="2432" y="1807"/>
                </a:cubicBezTo>
                <a:cubicBezTo>
                  <a:pt x="1179" y="2058"/>
                  <a:pt x="552" y="2033"/>
                  <a:pt x="326" y="3486"/>
                </a:cubicBezTo>
                <a:cubicBezTo>
                  <a:pt x="201" y="4063"/>
                  <a:pt x="377" y="4639"/>
                  <a:pt x="226" y="5216"/>
                </a:cubicBezTo>
                <a:lnTo>
                  <a:pt x="201" y="5541"/>
                </a:lnTo>
                <a:cubicBezTo>
                  <a:pt x="101" y="5767"/>
                  <a:pt x="226" y="6018"/>
                  <a:pt x="101" y="6218"/>
                </a:cubicBezTo>
                <a:cubicBezTo>
                  <a:pt x="101" y="6343"/>
                  <a:pt x="76" y="6469"/>
                  <a:pt x="76" y="6594"/>
                </a:cubicBezTo>
                <a:cubicBezTo>
                  <a:pt x="1" y="7045"/>
                  <a:pt x="1" y="7521"/>
                  <a:pt x="76" y="7998"/>
                </a:cubicBezTo>
                <a:cubicBezTo>
                  <a:pt x="76" y="8148"/>
                  <a:pt x="101" y="8298"/>
                  <a:pt x="101" y="8474"/>
                </a:cubicBezTo>
                <a:cubicBezTo>
                  <a:pt x="226" y="8724"/>
                  <a:pt x="76" y="9025"/>
                  <a:pt x="201" y="9276"/>
                </a:cubicBezTo>
                <a:cubicBezTo>
                  <a:pt x="502" y="10704"/>
                  <a:pt x="828" y="12083"/>
                  <a:pt x="1354" y="13436"/>
                </a:cubicBezTo>
                <a:cubicBezTo>
                  <a:pt x="1680" y="14263"/>
                  <a:pt x="2281" y="14765"/>
                  <a:pt x="3184" y="14840"/>
                </a:cubicBezTo>
                <a:cubicBezTo>
                  <a:pt x="3296" y="14902"/>
                  <a:pt x="3415" y="14902"/>
                  <a:pt x="3534" y="14902"/>
                </a:cubicBezTo>
                <a:cubicBezTo>
                  <a:pt x="3654" y="14902"/>
                  <a:pt x="3773" y="14902"/>
                  <a:pt x="3885" y="14965"/>
                </a:cubicBezTo>
                <a:lnTo>
                  <a:pt x="4086" y="14965"/>
                </a:lnTo>
                <a:cubicBezTo>
                  <a:pt x="4249" y="15019"/>
                  <a:pt x="4412" y="15031"/>
                  <a:pt x="4574" y="15031"/>
                </a:cubicBezTo>
                <a:cubicBezTo>
                  <a:pt x="4698" y="15031"/>
                  <a:pt x="4821" y="15024"/>
                  <a:pt x="4944" y="15024"/>
                </a:cubicBezTo>
                <a:cubicBezTo>
                  <a:pt x="5103" y="15024"/>
                  <a:pt x="5260" y="15036"/>
                  <a:pt x="5414" y="15090"/>
                </a:cubicBezTo>
                <a:cubicBezTo>
                  <a:pt x="5615" y="15090"/>
                  <a:pt x="5815" y="15090"/>
                  <a:pt x="6016" y="15115"/>
                </a:cubicBezTo>
                <a:cubicBezTo>
                  <a:pt x="6041" y="15166"/>
                  <a:pt x="6041" y="15191"/>
                  <a:pt x="6041" y="15241"/>
                </a:cubicBezTo>
                <a:cubicBezTo>
                  <a:pt x="5765" y="15391"/>
                  <a:pt x="5815" y="15617"/>
                  <a:pt x="5890" y="15867"/>
                </a:cubicBezTo>
                <a:cubicBezTo>
                  <a:pt x="6038" y="15972"/>
                  <a:pt x="6194" y="15998"/>
                  <a:pt x="6353" y="15998"/>
                </a:cubicBezTo>
                <a:cubicBezTo>
                  <a:pt x="6506" y="15998"/>
                  <a:pt x="6661" y="15975"/>
                  <a:pt x="6815" y="15975"/>
                </a:cubicBezTo>
                <a:cubicBezTo>
                  <a:pt x="6883" y="15975"/>
                  <a:pt x="6951" y="15979"/>
                  <a:pt x="7018" y="15993"/>
                </a:cubicBezTo>
                <a:cubicBezTo>
                  <a:pt x="7110" y="15941"/>
                  <a:pt x="7207" y="15932"/>
                  <a:pt x="7302" y="15932"/>
                </a:cubicBezTo>
                <a:cubicBezTo>
                  <a:pt x="7357" y="15932"/>
                  <a:pt x="7412" y="15935"/>
                  <a:pt x="7465" y="15935"/>
                </a:cubicBezTo>
                <a:cubicBezTo>
                  <a:pt x="7546" y="15935"/>
                  <a:pt x="7624" y="15928"/>
                  <a:pt x="7695" y="15892"/>
                </a:cubicBezTo>
                <a:cubicBezTo>
                  <a:pt x="7895" y="15867"/>
                  <a:pt x="8096" y="15867"/>
                  <a:pt x="8296" y="15867"/>
                </a:cubicBezTo>
                <a:cubicBezTo>
                  <a:pt x="8422" y="15805"/>
                  <a:pt x="8547" y="15798"/>
                  <a:pt x="8672" y="15798"/>
                </a:cubicBezTo>
                <a:cubicBezTo>
                  <a:pt x="8704" y="15798"/>
                  <a:pt x="8735" y="15799"/>
                  <a:pt x="8766" y="15799"/>
                </a:cubicBezTo>
                <a:cubicBezTo>
                  <a:pt x="8860" y="15799"/>
                  <a:pt x="8954" y="15795"/>
                  <a:pt x="9048" y="15767"/>
                </a:cubicBezTo>
                <a:cubicBezTo>
                  <a:pt x="9069" y="15788"/>
                  <a:pt x="9095" y="15796"/>
                  <a:pt x="9123" y="15796"/>
                </a:cubicBezTo>
                <a:cubicBezTo>
                  <a:pt x="9162" y="15796"/>
                  <a:pt x="9205" y="15781"/>
                  <a:pt x="9249" y="15767"/>
                </a:cubicBezTo>
                <a:cubicBezTo>
                  <a:pt x="9750" y="15742"/>
                  <a:pt x="10251" y="15742"/>
                  <a:pt x="10778" y="15717"/>
                </a:cubicBezTo>
                <a:cubicBezTo>
                  <a:pt x="10803" y="15717"/>
                  <a:pt x="10828" y="15692"/>
                  <a:pt x="10828" y="15667"/>
                </a:cubicBezTo>
                <a:cubicBezTo>
                  <a:pt x="10878" y="15667"/>
                  <a:pt x="10928" y="15673"/>
                  <a:pt x="10978" y="15673"/>
                </a:cubicBezTo>
                <a:cubicBezTo>
                  <a:pt x="11028" y="15673"/>
                  <a:pt x="11078" y="15667"/>
                  <a:pt x="11129" y="15642"/>
                </a:cubicBezTo>
                <a:cubicBezTo>
                  <a:pt x="11179" y="15642"/>
                  <a:pt x="11204" y="15642"/>
                  <a:pt x="11229" y="15667"/>
                </a:cubicBezTo>
                <a:cubicBezTo>
                  <a:pt x="11372" y="15667"/>
                  <a:pt x="11515" y="15683"/>
                  <a:pt x="11654" y="15683"/>
                </a:cubicBezTo>
                <a:cubicBezTo>
                  <a:pt x="11758" y="15683"/>
                  <a:pt x="11859" y="15674"/>
                  <a:pt x="11956" y="15642"/>
                </a:cubicBezTo>
                <a:cubicBezTo>
                  <a:pt x="12332" y="15617"/>
                  <a:pt x="12707" y="15617"/>
                  <a:pt x="13083" y="15592"/>
                </a:cubicBezTo>
                <a:cubicBezTo>
                  <a:pt x="13174" y="15551"/>
                  <a:pt x="13268" y="15543"/>
                  <a:pt x="13361" y="15543"/>
                </a:cubicBezTo>
                <a:cubicBezTo>
                  <a:pt x="13424" y="15543"/>
                  <a:pt x="13486" y="15547"/>
                  <a:pt x="13546" y="15547"/>
                </a:cubicBezTo>
                <a:cubicBezTo>
                  <a:pt x="13621" y="15547"/>
                  <a:pt x="13693" y="15541"/>
                  <a:pt x="13760" y="15516"/>
                </a:cubicBezTo>
                <a:cubicBezTo>
                  <a:pt x="14462" y="15441"/>
                  <a:pt x="15139" y="15391"/>
                  <a:pt x="15840" y="15341"/>
                </a:cubicBezTo>
                <a:lnTo>
                  <a:pt x="20828" y="15341"/>
                </a:lnTo>
                <a:cubicBezTo>
                  <a:pt x="21114" y="15289"/>
                  <a:pt x="21400" y="15276"/>
                  <a:pt x="21685" y="15276"/>
                </a:cubicBezTo>
                <a:cubicBezTo>
                  <a:pt x="21974" y="15276"/>
                  <a:pt x="22262" y="15289"/>
                  <a:pt x="22551" y="15289"/>
                </a:cubicBezTo>
                <a:cubicBezTo>
                  <a:pt x="22803" y="15289"/>
                  <a:pt x="23056" y="15279"/>
                  <a:pt x="23309" y="15241"/>
                </a:cubicBezTo>
                <a:cubicBezTo>
                  <a:pt x="23484" y="15241"/>
                  <a:pt x="23660" y="15216"/>
                  <a:pt x="23810" y="15216"/>
                </a:cubicBezTo>
                <a:cubicBezTo>
                  <a:pt x="23964" y="15161"/>
                  <a:pt x="24112" y="15149"/>
                  <a:pt x="24260" y="15149"/>
                </a:cubicBezTo>
                <a:cubicBezTo>
                  <a:pt x="24370" y="15149"/>
                  <a:pt x="24481" y="15156"/>
                  <a:pt x="24592" y="15156"/>
                </a:cubicBezTo>
                <a:cubicBezTo>
                  <a:pt x="24673" y="15156"/>
                  <a:pt x="24755" y="15152"/>
                  <a:pt x="24838" y="15140"/>
                </a:cubicBezTo>
                <a:cubicBezTo>
                  <a:pt x="24888" y="15140"/>
                  <a:pt x="24963" y="15115"/>
                  <a:pt x="25013" y="15090"/>
                </a:cubicBezTo>
                <a:cubicBezTo>
                  <a:pt x="25114" y="15115"/>
                  <a:pt x="25189" y="15115"/>
                  <a:pt x="25264" y="15115"/>
                </a:cubicBezTo>
                <a:cubicBezTo>
                  <a:pt x="25464" y="15115"/>
                  <a:pt x="25665" y="15090"/>
                  <a:pt x="25865" y="15090"/>
                </a:cubicBezTo>
                <a:cubicBezTo>
                  <a:pt x="25891" y="15065"/>
                  <a:pt x="25891" y="15040"/>
                  <a:pt x="25916" y="15015"/>
                </a:cubicBezTo>
                <a:lnTo>
                  <a:pt x="26016" y="15015"/>
                </a:lnTo>
                <a:cubicBezTo>
                  <a:pt x="26016" y="14990"/>
                  <a:pt x="26016" y="14990"/>
                  <a:pt x="26041" y="14965"/>
                </a:cubicBezTo>
                <a:cubicBezTo>
                  <a:pt x="26242" y="15019"/>
                  <a:pt x="26444" y="15044"/>
                  <a:pt x="26649" y="15044"/>
                </a:cubicBezTo>
                <a:cubicBezTo>
                  <a:pt x="26827" y="15044"/>
                  <a:pt x="27008" y="15025"/>
                  <a:pt x="27194" y="14990"/>
                </a:cubicBezTo>
                <a:cubicBezTo>
                  <a:pt x="27294" y="14965"/>
                  <a:pt x="27419" y="14965"/>
                  <a:pt x="27545" y="14965"/>
                </a:cubicBezTo>
                <a:cubicBezTo>
                  <a:pt x="27642" y="14907"/>
                  <a:pt x="27747" y="14894"/>
                  <a:pt x="27853" y="14894"/>
                </a:cubicBezTo>
                <a:cubicBezTo>
                  <a:pt x="27940" y="14894"/>
                  <a:pt x="28027" y="14902"/>
                  <a:pt x="28113" y="14902"/>
                </a:cubicBezTo>
                <a:cubicBezTo>
                  <a:pt x="28193" y="14902"/>
                  <a:pt x="28272" y="14895"/>
                  <a:pt x="28347" y="14865"/>
                </a:cubicBezTo>
                <a:cubicBezTo>
                  <a:pt x="29048" y="14714"/>
                  <a:pt x="29725" y="14589"/>
                  <a:pt x="30427" y="14464"/>
                </a:cubicBezTo>
                <a:cubicBezTo>
                  <a:pt x="30728" y="14414"/>
                  <a:pt x="31053" y="14364"/>
                  <a:pt x="31354" y="14288"/>
                </a:cubicBezTo>
                <a:cubicBezTo>
                  <a:pt x="31855" y="14213"/>
                  <a:pt x="32382" y="14113"/>
                  <a:pt x="32858" y="13862"/>
                </a:cubicBezTo>
                <a:cubicBezTo>
                  <a:pt x="34086" y="13587"/>
                  <a:pt x="35289" y="13186"/>
                  <a:pt x="36492" y="12785"/>
                </a:cubicBezTo>
                <a:cubicBezTo>
                  <a:pt x="37069" y="12559"/>
                  <a:pt x="37645" y="12333"/>
                  <a:pt x="38221" y="12108"/>
                </a:cubicBezTo>
                <a:cubicBezTo>
                  <a:pt x="38622" y="11957"/>
                  <a:pt x="38873" y="11707"/>
                  <a:pt x="38647" y="11256"/>
                </a:cubicBezTo>
                <a:cubicBezTo>
                  <a:pt x="38698" y="11181"/>
                  <a:pt x="38748" y="11130"/>
                  <a:pt x="38798" y="11080"/>
                </a:cubicBezTo>
                <a:cubicBezTo>
                  <a:pt x="38859" y="11029"/>
                  <a:pt x="38929" y="11020"/>
                  <a:pt x="39000" y="11020"/>
                </a:cubicBezTo>
                <a:cubicBezTo>
                  <a:pt x="39042" y="11020"/>
                  <a:pt x="39083" y="11023"/>
                  <a:pt x="39124" y="11023"/>
                </a:cubicBezTo>
                <a:cubicBezTo>
                  <a:pt x="39186" y="11023"/>
                  <a:pt x="39246" y="11016"/>
                  <a:pt x="39299" y="10980"/>
                </a:cubicBezTo>
                <a:cubicBezTo>
                  <a:pt x="39349" y="11005"/>
                  <a:pt x="39393" y="11018"/>
                  <a:pt x="39437" y="11018"/>
                </a:cubicBezTo>
                <a:cubicBezTo>
                  <a:pt x="39481" y="11018"/>
                  <a:pt x="39525" y="11005"/>
                  <a:pt x="39575" y="10980"/>
                </a:cubicBezTo>
                <a:cubicBezTo>
                  <a:pt x="40477" y="10880"/>
                  <a:pt x="41379" y="10754"/>
                  <a:pt x="42156" y="10178"/>
                </a:cubicBezTo>
                <a:cubicBezTo>
                  <a:pt x="42683" y="9526"/>
                  <a:pt x="42658" y="9426"/>
                  <a:pt x="42031" y="9176"/>
                </a:cubicBezTo>
                <a:cubicBezTo>
                  <a:pt x="41901" y="9064"/>
                  <a:pt x="41750" y="9042"/>
                  <a:pt x="41595" y="9042"/>
                </a:cubicBezTo>
                <a:cubicBezTo>
                  <a:pt x="41495" y="9042"/>
                  <a:pt x="41394" y="9051"/>
                  <a:pt x="41295" y="9051"/>
                </a:cubicBezTo>
                <a:cubicBezTo>
                  <a:pt x="41134" y="9051"/>
                  <a:pt x="40980" y="9027"/>
                  <a:pt x="40853" y="8900"/>
                </a:cubicBezTo>
                <a:cubicBezTo>
                  <a:pt x="40878" y="8549"/>
                  <a:pt x="40552" y="8449"/>
                  <a:pt x="40352" y="8248"/>
                </a:cubicBezTo>
                <a:cubicBezTo>
                  <a:pt x="40477" y="8173"/>
                  <a:pt x="40602" y="8098"/>
                  <a:pt x="40728" y="7998"/>
                </a:cubicBezTo>
                <a:cubicBezTo>
                  <a:pt x="40978" y="7872"/>
                  <a:pt x="41003" y="7647"/>
                  <a:pt x="40978" y="7396"/>
                </a:cubicBezTo>
                <a:cubicBezTo>
                  <a:pt x="40928" y="7196"/>
                  <a:pt x="40778" y="7070"/>
                  <a:pt x="40577" y="6970"/>
                </a:cubicBezTo>
                <a:cubicBezTo>
                  <a:pt x="40349" y="6902"/>
                  <a:pt x="40183" y="6688"/>
                  <a:pt x="39929" y="6688"/>
                </a:cubicBezTo>
                <a:cubicBezTo>
                  <a:pt x="39903" y="6688"/>
                  <a:pt x="39877" y="6690"/>
                  <a:pt x="39850" y="6694"/>
                </a:cubicBezTo>
                <a:cubicBezTo>
                  <a:pt x="39424" y="6419"/>
                  <a:pt x="38873" y="6419"/>
                  <a:pt x="38422" y="6193"/>
                </a:cubicBezTo>
                <a:cubicBezTo>
                  <a:pt x="38359" y="6131"/>
                  <a:pt x="38284" y="6120"/>
                  <a:pt x="38205" y="6120"/>
                </a:cubicBezTo>
                <a:cubicBezTo>
                  <a:pt x="38164" y="6120"/>
                  <a:pt x="38122" y="6123"/>
                  <a:pt x="38081" y="6123"/>
                </a:cubicBezTo>
                <a:cubicBezTo>
                  <a:pt x="38008" y="6123"/>
                  <a:pt x="37936" y="6114"/>
                  <a:pt x="37871" y="6068"/>
                </a:cubicBezTo>
                <a:lnTo>
                  <a:pt x="37394" y="6068"/>
                </a:lnTo>
                <a:cubicBezTo>
                  <a:pt x="37344" y="5967"/>
                  <a:pt x="37319" y="5892"/>
                  <a:pt x="37269" y="5817"/>
                </a:cubicBezTo>
                <a:cubicBezTo>
                  <a:pt x="37570" y="5792"/>
                  <a:pt x="37845" y="5692"/>
                  <a:pt x="38046" y="5416"/>
                </a:cubicBezTo>
                <a:cubicBezTo>
                  <a:pt x="38071" y="5366"/>
                  <a:pt x="38121" y="5341"/>
                  <a:pt x="38171" y="5291"/>
                </a:cubicBezTo>
                <a:cubicBezTo>
                  <a:pt x="38422" y="5065"/>
                  <a:pt x="38422" y="4790"/>
                  <a:pt x="38246" y="4514"/>
                </a:cubicBezTo>
                <a:lnTo>
                  <a:pt x="38171" y="4514"/>
                </a:lnTo>
                <a:cubicBezTo>
                  <a:pt x="38121" y="4013"/>
                  <a:pt x="37720" y="3887"/>
                  <a:pt x="37344" y="3737"/>
                </a:cubicBezTo>
                <a:cubicBezTo>
                  <a:pt x="37444" y="3561"/>
                  <a:pt x="37620" y="3411"/>
                  <a:pt x="37394" y="3211"/>
                </a:cubicBezTo>
                <a:cubicBezTo>
                  <a:pt x="37394" y="3135"/>
                  <a:pt x="37394" y="3060"/>
                  <a:pt x="37369" y="2985"/>
                </a:cubicBezTo>
                <a:cubicBezTo>
                  <a:pt x="37280" y="2873"/>
                  <a:pt x="37250" y="2701"/>
                  <a:pt x="37085" y="2701"/>
                </a:cubicBezTo>
                <a:cubicBezTo>
                  <a:pt x="37065" y="2701"/>
                  <a:pt x="37043" y="2704"/>
                  <a:pt x="37018" y="2709"/>
                </a:cubicBezTo>
                <a:cubicBezTo>
                  <a:pt x="36968" y="2584"/>
                  <a:pt x="36818" y="2534"/>
                  <a:pt x="36743" y="2459"/>
                </a:cubicBezTo>
                <a:cubicBezTo>
                  <a:pt x="35865" y="1757"/>
                  <a:pt x="34838" y="1456"/>
                  <a:pt x="33760" y="1281"/>
                </a:cubicBezTo>
                <a:cubicBezTo>
                  <a:pt x="33459" y="1105"/>
                  <a:pt x="33109" y="1055"/>
                  <a:pt x="32733" y="1055"/>
                </a:cubicBezTo>
                <a:cubicBezTo>
                  <a:pt x="32557" y="1005"/>
                  <a:pt x="32382" y="955"/>
                  <a:pt x="32231" y="880"/>
                </a:cubicBezTo>
                <a:cubicBezTo>
                  <a:pt x="32169" y="855"/>
                  <a:pt x="32106" y="836"/>
                  <a:pt x="32043" y="836"/>
                </a:cubicBezTo>
                <a:cubicBezTo>
                  <a:pt x="31981" y="836"/>
                  <a:pt x="31918" y="855"/>
                  <a:pt x="31855" y="905"/>
                </a:cubicBezTo>
                <a:cubicBezTo>
                  <a:pt x="31855" y="880"/>
                  <a:pt x="31830" y="855"/>
                  <a:pt x="31805" y="855"/>
                </a:cubicBezTo>
                <a:cubicBezTo>
                  <a:pt x="31747" y="838"/>
                  <a:pt x="31688" y="835"/>
                  <a:pt x="31631" y="835"/>
                </a:cubicBezTo>
                <a:cubicBezTo>
                  <a:pt x="31602" y="835"/>
                  <a:pt x="31573" y="836"/>
                  <a:pt x="31545" y="836"/>
                </a:cubicBezTo>
                <a:cubicBezTo>
                  <a:pt x="31461" y="836"/>
                  <a:pt x="31379" y="830"/>
                  <a:pt x="31304" y="779"/>
                </a:cubicBezTo>
                <a:cubicBezTo>
                  <a:pt x="31279" y="792"/>
                  <a:pt x="31260" y="798"/>
                  <a:pt x="31241" y="798"/>
                </a:cubicBezTo>
                <a:cubicBezTo>
                  <a:pt x="31223" y="798"/>
                  <a:pt x="31204" y="792"/>
                  <a:pt x="31179" y="779"/>
                </a:cubicBezTo>
                <a:cubicBezTo>
                  <a:pt x="31061" y="725"/>
                  <a:pt x="30933" y="713"/>
                  <a:pt x="30802" y="713"/>
                </a:cubicBezTo>
                <a:cubicBezTo>
                  <a:pt x="30701" y="713"/>
                  <a:pt x="30598" y="720"/>
                  <a:pt x="30495" y="720"/>
                </a:cubicBezTo>
                <a:cubicBezTo>
                  <a:pt x="30361" y="720"/>
                  <a:pt x="30228" y="708"/>
                  <a:pt x="30101" y="654"/>
                </a:cubicBezTo>
                <a:lnTo>
                  <a:pt x="29901" y="654"/>
                </a:lnTo>
                <a:cubicBezTo>
                  <a:pt x="29713" y="592"/>
                  <a:pt x="29523" y="577"/>
                  <a:pt x="29333" y="577"/>
                </a:cubicBezTo>
                <a:cubicBezTo>
                  <a:pt x="29160" y="577"/>
                  <a:pt x="28987" y="589"/>
                  <a:pt x="28817" y="589"/>
                </a:cubicBezTo>
                <a:cubicBezTo>
                  <a:pt x="28649" y="589"/>
                  <a:pt x="28483" y="577"/>
                  <a:pt x="28322" y="529"/>
                </a:cubicBezTo>
                <a:cubicBezTo>
                  <a:pt x="28246" y="529"/>
                  <a:pt x="28171" y="529"/>
                  <a:pt x="28096" y="504"/>
                </a:cubicBezTo>
                <a:cubicBezTo>
                  <a:pt x="27913" y="453"/>
                  <a:pt x="27726" y="439"/>
                  <a:pt x="27538" y="439"/>
                </a:cubicBezTo>
                <a:cubicBezTo>
                  <a:pt x="27318" y="439"/>
                  <a:pt x="27098" y="458"/>
                  <a:pt x="26881" y="458"/>
                </a:cubicBezTo>
                <a:cubicBezTo>
                  <a:pt x="26826" y="458"/>
                  <a:pt x="26772" y="457"/>
                  <a:pt x="26718" y="454"/>
                </a:cubicBezTo>
                <a:cubicBezTo>
                  <a:pt x="26617" y="479"/>
                  <a:pt x="26567" y="504"/>
                  <a:pt x="26542" y="529"/>
                </a:cubicBezTo>
                <a:cubicBezTo>
                  <a:pt x="26292" y="429"/>
                  <a:pt x="25966" y="504"/>
                  <a:pt x="25865" y="128"/>
                </a:cubicBezTo>
                <a:cubicBezTo>
                  <a:pt x="25715" y="15"/>
                  <a:pt x="25551" y="1"/>
                  <a:pt x="25383" y="1"/>
                </a:cubicBezTo>
                <a:close/>
              </a:path>
            </a:pathLst>
          </a:custGeom>
          <a:solidFill>
            <a:srgbClr val="EDF9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 name="Google Shape;136;p16"/>
          <p:cNvSpPr txBox="1"/>
          <p:nvPr/>
        </p:nvSpPr>
        <p:spPr>
          <a:xfrm>
            <a:off x="2941725" y="8330825"/>
            <a:ext cx="3649500" cy="12843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SzPts val="1200"/>
              <a:buFont typeface="Mada"/>
              <a:buChar char="-"/>
            </a:pPr>
            <a:r>
              <a:rPr lang="en-GB" sz="1200">
                <a:latin typeface="Mada"/>
                <a:ea typeface="Mada"/>
                <a:cs typeface="Mada"/>
                <a:sym typeface="Mada"/>
              </a:rPr>
              <a:t>Form the platelet plug</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en-GB" sz="1200">
                <a:latin typeface="Mada"/>
                <a:ea typeface="Mada"/>
                <a:cs typeface="Mada"/>
                <a:sym typeface="Mada"/>
              </a:rPr>
              <a:t>Degranulation of platelets (release of cytokines and growth factors)</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en-GB" sz="1200">
                <a:latin typeface="Mada"/>
                <a:ea typeface="Mada"/>
                <a:cs typeface="Mada"/>
                <a:sym typeface="Mada"/>
              </a:rPr>
              <a:t>Activation and recruitment of neutrophils</a:t>
            </a:r>
            <a:endParaRPr sz="1200">
              <a:latin typeface="Mada"/>
              <a:ea typeface="Mada"/>
              <a:cs typeface="Mada"/>
              <a:sym typeface="Mada"/>
            </a:endParaRPr>
          </a:p>
          <a:p>
            <a:pPr indent="0" lvl="0" marL="0" rtl="0" algn="l">
              <a:spcBef>
                <a:spcPts val="0"/>
              </a:spcBef>
              <a:spcAft>
                <a:spcPts val="0"/>
              </a:spcAft>
              <a:buNone/>
            </a:pPr>
            <a:r>
              <a:t/>
            </a:r>
            <a:endParaRPr sz="1200">
              <a:latin typeface="Mada"/>
              <a:ea typeface="Mada"/>
              <a:cs typeface="Mada"/>
              <a:sym typeface="Mada"/>
            </a:endParaRPr>
          </a:p>
        </p:txBody>
      </p:sp>
      <p:pic>
        <p:nvPicPr>
          <p:cNvPr id="137" name="Google Shape;137;p16"/>
          <p:cNvPicPr preferRelativeResize="0"/>
          <p:nvPr/>
        </p:nvPicPr>
        <p:blipFill>
          <a:blip r:embed="rId3">
            <a:alphaModFix/>
          </a:blip>
          <a:stretch>
            <a:fillRect/>
          </a:stretch>
        </p:blipFill>
        <p:spPr>
          <a:xfrm>
            <a:off x="1144596" y="8180223"/>
            <a:ext cx="1869203" cy="1157406"/>
          </a:xfrm>
          <a:prstGeom prst="rect">
            <a:avLst/>
          </a:prstGeom>
          <a:noFill/>
          <a:ln cap="flat" cmpd="sng" w="9525">
            <a:solidFill>
              <a:srgbClr val="000000"/>
            </a:solidFill>
            <a:prstDash val="solid"/>
            <a:round/>
            <a:headEnd len="sm" w="sm" type="none"/>
            <a:tailEnd len="sm" w="sm" type="none"/>
          </a:ln>
        </p:spPr>
      </p:pic>
      <p:sp>
        <p:nvSpPr>
          <p:cNvPr id="138" name="Google Shape;138;p16"/>
          <p:cNvSpPr/>
          <p:nvPr/>
        </p:nvSpPr>
        <p:spPr>
          <a:xfrm>
            <a:off x="1508850" y="4690250"/>
            <a:ext cx="3531271" cy="322220"/>
          </a:xfrm>
          <a:custGeom>
            <a:rect b="b" l="l" r="r" t="t"/>
            <a:pathLst>
              <a:path extrusionOk="0" h="15999" w="42683">
                <a:moveTo>
                  <a:pt x="21730" y="2233"/>
                </a:moveTo>
                <a:cubicBezTo>
                  <a:pt x="21780" y="2258"/>
                  <a:pt x="21805" y="2283"/>
                  <a:pt x="21830" y="2308"/>
                </a:cubicBezTo>
                <a:cubicBezTo>
                  <a:pt x="21780" y="2283"/>
                  <a:pt x="21730" y="2258"/>
                  <a:pt x="21680" y="2258"/>
                </a:cubicBezTo>
                <a:cubicBezTo>
                  <a:pt x="21705" y="2233"/>
                  <a:pt x="21730" y="2233"/>
                  <a:pt x="21730" y="2233"/>
                </a:cubicBezTo>
                <a:close/>
                <a:moveTo>
                  <a:pt x="18597" y="3662"/>
                </a:moveTo>
                <a:cubicBezTo>
                  <a:pt x="18622" y="3662"/>
                  <a:pt x="18597" y="3687"/>
                  <a:pt x="18597" y="3687"/>
                </a:cubicBezTo>
                <a:lnTo>
                  <a:pt x="18572" y="3687"/>
                </a:lnTo>
                <a:cubicBezTo>
                  <a:pt x="18597" y="3687"/>
                  <a:pt x="18597" y="3662"/>
                  <a:pt x="18597" y="3662"/>
                </a:cubicBezTo>
                <a:close/>
                <a:moveTo>
                  <a:pt x="36567" y="3887"/>
                </a:moveTo>
                <a:lnTo>
                  <a:pt x="36567" y="3887"/>
                </a:lnTo>
                <a:cubicBezTo>
                  <a:pt x="36476" y="3924"/>
                  <a:pt x="36397" y="3947"/>
                  <a:pt x="36323" y="3947"/>
                </a:cubicBezTo>
                <a:cubicBezTo>
                  <a:pt x="36295" y="3947"/>
                  <a:pt x="36268" y="3944"/>
                  <a:pt x="36241" y="3937"/>
                </a:cubicBezTo>
                <a:cubicBezTo>
                  <a:pt x="36367" y="3937"/>
                  <a:pt x="36467" y="3912"/>
                  <a:pt x="36567" y="3887"/>
                </a:cubicBezTo>
                <a:close/>
                <a:moveTo>
                  <a:pt x="5439" y="6293"/>
                </a:moveTo>
                <a:cubicBezTo>
                  <a:pt x="5439" y="6293"/>
                  <a:pt x="5439" y="6318"/>
                  <a:pt x="5414" y="6318"/>
                </a:cubicBezTo>
                <a:cubicBezTo>
                  <a:pt x="5414" y="6318"/>
                  <a:pt x="5414" y="6293"/>
                  <a:pt x="5414" y="6293"/>
                </a:cubicBezTo>
                <a:close/>
                <a:moveTo>
                  <a:pt x="23172" y="7054"/>
                </a:moveTo>
                <a:cubicBezTo>
                  <a:pt x="23191" y="7054"/>
                  <a:pt x="23212" y="7059"/>
                  <a:pt x="23234" y="7070"/>
                </a:cubicBezTo>
                <a:cubicBezTo>
                  <a:pt x="23309" y="7095"/>
                  <a:pt x="23384" y="7120"/>
                  <a:pt x="23459" y="7120"/>
                </a:cubicBezTo>
                <a:cubicBezTo>
                  <a:pt x="23334" y="7196"/>
                  <a:pt x="23209" y="7271"/>
                  <a:pt x="23083" y="7396"/>
                </a:cubicBezTo>
                <a:cubicBezTo>
                  <a:pt x="23083" y="7346"/>
                  <a:pt x="23083" y="7271"/>
                  <a:pt x="23083" y="7196"/>
                </a:cubicBezTo>
                <a:cubicBezTo>
                  <a:pt x="23064" y="7117"/>
                  <a:pt x="23105" y="7054"/>
                  <a:pt x="23172" y="7054"/>
                </a:cubicBezTo>
                <a:close/>
                <a:moveTo>
                  <a:pt x="5615" y="8624"/>
                </a:moveTo>
                <a:cubicBezTo>
                  <a:pt x="5690" y="8674"/>
                  <a:pt x="5740" y="8699"/>
                  <a:pt x="5690" y="8749"/>
                </a:cubicBezTo>
                <a:cubicBezTo>
                  <a:pt x="5665" y="8724"/>
                  <a:pt x="5640" y="8674"/>
                  <a:pt x="5615" y="8624"/>
                </a:cubicBezTo>
                <a:close/>
                <a:moveTo>
                  <a:pt x="23159" y="9201"/>
                </a:moveTo>
                <a:cubicBezTo>
                  <a:pt x="23159" y="9201"/>
                  <a:pt x="23134" y="9226"/>
                  <a:pt x="23134" y="9226"/>
                </a:cubicBezTo>
                <a:cubicBezTo>
                  <a:pt x="23134" y="9226"/>
                  <a:pt x="23109" y="9201"/>
                  <a:pt x="23109" y="9201"/>
                </a:cubicBezTo>
                <a:close/>
                <a:moveTo>
                  <a:pt x="39700" y="9226"/>
                </a:moveTo>
                <a:cubicBezTo>
                  <a:pt x="39700" y="9251"/>
                  <a:pt x="39700" y="9276"/>
                  <a:pt x="39675" y="9301"/>
                </a:cubicBezTo>
                <a:cubicBezTo>
                  <a:pt x="39675" y="9276"/>
                  <a:pt x="39700" y="9251"/>
                  <a:pt x="39700" y="9226"/>
                </a:cubicBezTo>
                <a:close/>
                <a:moveTo>
                  <a:pt x="16016" y="9401"/>
                </a:moveTo>
                <a:cubicBezTo>
                  <a:pt x="15991" y="9401"/>
                  <a:pt x="15991" y="9426"/>
                  <a:pt x="15991" y="9426"/>
                </a:cubicBezTo>
                <a:cubicBezTo>
                  <a:pt x="15991" y="9401"/>
                  <a:pt x="15991" y="9401"/>
                  <a:pt x="15991" y="9401"/>
                </a:cubicBezTo>
                <a:close/>
                <a:moveTo>
                  <a:pt x="36868" y="11231"/>
                </a:moveTo>
                <a:cubicBezTo>
                  <a:pt x="36868" y="11231"/>
                  <a:pt x="36868" y="11256"/>
                  <a:pt x="36843" y="11256"/>
                </a:cubicBezTo>
                <a:cubicBezTo>
                  <a:pt x="36843" y="11256"/>
                  <a:pt x="36843" y="11231"/>
                  <a:pt x="36843" y="11231"/>
                </a:cubicBezTo>
                <a:close/>
                <a:moveTo>
                  <a:pt x="1956" y="11256"/>
                </a:moveTo>
                <a:cubicBezTo>
                  <a:pt x="1956" y="11281"/>
                  <a:pt x="1956" y="11331"/>
                  <a:pt x="1930" y="11356"/>
                </a:cubicBezTo>
                <a:cubicBezTo>
                  <a:pt x="1930" y="11306"/>
                  <a:pt x="1930" y="11281"/>
                  <a:pt x="1956" y="11256"/>
                </a:cubicBezTo>
                <a:close/>
                <a:moveTo>
                  <a:pt x="26617" y="11481"/>
                </a:moveTo>
                <a:cubicBezTo>
                  <a:pt x="26667" y="11481"/>
                  <a:pt x="26667" y="11531"/>
                  <a:pt x="26667" y="11582"/>
                </a:cubicBezTo>
                <a:cubicBezTo>
                  <a:pt x="26642" y="11607"/>
                  <a:pt x="26642" y="11632"/>
                  <a:pt x="26617" y="11657"/>
                </a:cubicBezTo>
                <a:cubicBezTo>
                  <a:pt x="26617" y="11590"/>
                  <a:pt x="26617" y="11543"/>
                  <a:pt x="26617" y="11481"/>
                </a:cubicBezTo>
                <a:close/>
                <a:moveTo>
                  <a:pt x="11003" y="11882"/>
                </a:moveTo>
                <a:cubicBezTo>
                  <a:pt x="11003" y="11882"/>
                  <a:pt x="11003" y="11882"/>
                  <a:pt x="10978" y="11907"/>
                </a:cubicBezTo>
                <a:cubicBezTo>
                  <a:pt x="10978" y="11882"/>
                  <a:pt x="10978" y="11882"/>
                  <a:pt x="10978" y="11882"/>
                </a:cubicBezTo>
                <a:close/>
                <a:moveTo>
                  <a:pt x="30721" y="12446"/>
                </a:moveTo>
                <a:cubicBezTo>
                  <a:pt x="30753" y="12446"/>
                  <a:pt x="30778" y="12459"/>
                  <a:pt x="30803" y="12484"/>
                </a:cubicBezTo>
                <a:cubicBezTo>
                  <a:pt x="30753" y="12559"/>
                  <a:pt x="30677" y="12659"/>
                  <a:pt x="30602" y="12759"/>
                </a:cubicBezTo>
                <a:cubicBezTo>
                  <a:pt x="30527" y="12684"/>
                  <a:pt x="30427" y="12609"/>
                  <a:pt x="30602" y="12484"/>
                </a:cubicBezTo>
                <a:cubicBezTo>
                  <a:pt x="30652" y="12459"/>
                  <a:pt x="30690" y="12446"/>
                  <a:pt x="30721" y="12446"/>
                </a:cubicBezTo>
                <a:close/>
                <a:moveTo>
                  <a:pt x="9374" y="12785"/>
                </a:moveTo>
                <a:cubicBezTo>
                  <a:pt x="9365" y="12794"/>
                  <a:pt x="9359" y="12803"/>
                  <a:pt x="9355" y="12811"/>
                </a:cubicBezTo>
                <a:lnTo>
                  <a:pt x="9355" y="12811"/>
                </a:lnTo>
                <a:cubicBezTo>
                  <a:pt x="9359" y="12810"/>
                  <a:pt x="9365" y="12810"/>
                  <a:pt x="9374" y="12810"/>
                </a:cubicBezTo>
                <a:cubicBezTo>
                  <a:pt x="9349" y="12810"/>
                  <a:pt x="9349" y="12834"/>
                  <a:pt x="9349" y="12835"/>
                </a:cubicBezTo>
                <a:lnTo>
                  <a:pt x="9349" y="12835"/>
                </a:lnTo>
                <a:cubicBezTo>
                  <a:pt x="9349" y="12834"/>
                  <a:pt x="9349" y="12824"/>
                  <a:pt x="9355" y="12811"/>
                </a:cubicBezTo>
                <a:lnTo>
                  <a:pt x="9355" y="12811"/>
                </a:lnTo>
                <a:cubicBezTo>
                  <a:pt x="9349" y="12813"/>
                  <a:pt x="9349" y="12819"/>
                  <a:pt x="9349" y="12835"/>
                </a:cubicBezTo>
                <a:cubicBezTo>
                  <a:pt x="9349" y="12810"/>
                  <a:pt x="9349" y="12810"/>
                  <a:pt x="9349" y="12785"/>
                </a:cubicBezTo>
                <a:close/>
                <a:moveTo>
                  <a:pt x="22808" y="12910"/>
                </a:moveTo>
                <a:cubicBezTo>
                  <a:pt x="22808" y="12910"/>
                  <a:pt x="22808" y="12935"/>
                  <a:pt x="22808" y="12935"/>
                </a:cubicBezTo>
                <a:cubicBezTo>
                  <a:pt x="22808" y="12935"/>
                  <a:pt x="22808" y="12910"/>
                  <a:pt x="22783" y="12910"/>
                </a:cubicBezTo>
                <a:close/>
                <a:moveTo>
                  <a:pt x="23058" y="13035"/>
                </a:moveTo>
                <a:cubicBezTo>
                  <a:pt x="23058" y="13035"/>
                  <a:pt x="23058" y="13060"/>
                  <a:pt x="23083" y="13060"/>
                </a:cubicBezTo>
                <a:lnTo>
                  <a:pt x="22983" y="13060"/>
                </a:lnTo>
                <a:cubicBezTo>
                  <a:pt x="23008" y="13060"/>
                  <a:pt x="23033" y="13035"/>
                  <a:pt x="23058" y="13035"/>
                </a:cubicBezTo>
                <a:close/>
                <a:moveTo>
                  <a:pt x="25383" y="1"/>
                </a:moveTo>
                <a:cubicBezTo>
                  <a:pt x="25327" y="1"/>
                  <a:pt x="25270" y="3"/>
                  <a:pt x="25214" y="3"/>
                </a:cubicBezTo>
                <a:lnTo>
                  <a:pt x="20377" y="3"/>
                </a:lnTo>
                <a:cubicBezTo>
                  <a:pt x="20352" y="53"/>
                  <a:pt x="20327" y="78"/>
                  <a:pt x="20352" y="103"/>
                </a:cubicBezTo>
                <a:lnTo>
                  <a:pt x="20302" y="103"/>
                </a:lnTo>
                <a:cubicBezTo>
                  <a:pt x="20201" y="128"/>
                  <a:pt x="20101" y="128"/>
                  <a:pt x="19976" y="128"/>
                </a:cubicBezTo>
                <a:cubicBezTo>
                  <a:pt x="19951" y="103"/>
                  <a:pt x="19850" y="78"/>
                  <a:pt x="19775" y="53"/>
                </a:cubicBezTo>
                <a:cubicBezTo>
                  <a:pt x="19662" y="59"/>
                  <a:pt x="19550" y="60"/>
                  <a:pt x="19437" y="60"/>
                </a:cubicBezTo>
                <a:cubicBezTo>
                  <a:pt x="19324" y="60"/>
                  <a:pt x="19211" y="59"/>
                  <a:pt x="19098" y="59"/>
                </a:cubicBezTo>
                <a:cubicBezTo>
                  <a:pt x="18873" y="59"/>
                  <a:pt x="18647" y="65"/>
                  <a:pt x="18422" y="103"/>
                </a:cubicBezTo>
                <a:cubicBezTo>
                  <a:pt x="17946" y="128"/>
                  <a:pt x="17494" y="128"/>
                  <a:pt x="17018" y="128"/>
                </a:cubicBezTo>
                <a:cubicBezTo>
                  <a:pt x="16913" y="185"/>
                  <a:pt x="16802" y="199"/>
                  <a:pt x="16690" y="199"/>
                </a:cubicBezTo>
                <a:cubicBezTo>
                  <a:pt x="16567" y="199"/>
                  <a:pt x="16442" y="182"/>
                  <a:pt x="16319" y="182"/>
                </a:cubicBezTo>
                <a:cubicBezTo>
                  <a:pt x="16207" y="182"/>
                  <a:pt x="16096" y="196"/>
                  <a:pt x="15991" y="253"/>
                </a:cubicBezTo>
                <a:cubicBezTo>
                  <a:pt x="15961" y="224"/>
                  <a:pt x="15932" y="212"/>
                  <a:pt x="15903" y="212"/>
                </a:cubicBezTo>
                <a:cubicBezTo>
                  <a:pt x="15882" y="212"/>
                  <a:pt x="15861" y="218"/>
                  <a:pt x="15840" y="228"/>
                </a:cubicBezTo>
                <a:cubicBezTo>
                  <a:pt x="15565" y="253"/>
                  <a:pt x="15264" y="253"/>
                  <a:pt x="14988" y="278"/>
                </a:cubicBezTo>
                <a:cubicBezTo>
                  <a:pt x="14896" y="312"/>
                  <a:pt x="14804" y="320"/>
                  <a:pt x="14712" y="320"/>
                </a:cubicBezTo>
                <a:cubicBezTo>
                  <a:pt x="14621" y="320"/>
                  <a:pt x="14529" y="312"/>
                  <a:pt x="14437" y="312"/>
                </a:cubicBezTo>
                <a:cubicBezTo>
                  <a:pt x="14345" y="312"/>
                  <a:pt x="14253" y="320"/>
                  <a:pt x="14161" y="353"/>
                </a:cubicBezTo>
                <a:cubicBezTo>
                  <a:pt x="13910" y="378"/>
                  <a:pt x="13685" y="378"/>
                  <a:pt x="13434" y="404"/>
                </a:cubicBezTo>
                <a:cubicBezTo>
                  <a:pt x="13322" y="454"/>
                  <a:pt x="13202" y="454"/>
                  <a:pt x="13083" y="454"/>
                </a:cubicBezTo>
                <a:cubicBezTo>
                  <a:pt x="12964" y="454"/>
                  <a:pt x="12845" y="454"/>
                  <a:pt x="12733" y="504"/>
                </a:cubicBezTo>
                <a:cubicBezTo>
                  <a:pt x="12582" y="504"/>
                  <a:pt x="12407" y="504"/>
                  <a:pt x="12256" y="529"/>
                </a:cubicBezTo>
                <a:cubicBezTo>
                  <a:pt x="12164" y="580"/>
                  <a:pt x="12072" y="589"/>
                  <a:pt x="11980" y="589"/>
                </a:cubicBezTo>
                <a:cubicBezTo>
                  <a:pt x="11927" y="589"/>
                  <a:pt x="11874" y="586"/>
                  <a:pt x="11821" y="586"/>
                </a:cubicBezTo>
                <a:cubicBezTo>
                  <a:pt x="11740" y="586"/>
                  <a:pt x="11660" y="593"/>
                  <a:pt x="11580" y="629"/>
                </a:cubicBezTo>
                <a:cubicBezTo>
                  <a:pt x="10728" y="729"/>
                  <a:pt x="9900" y="905"/>
                  <a:pt x="9023" y="905"/>
                </a:cubicBezTo>
                <a:cubicBezTo>
                  <a:pt x="8948" y="967"/>
                  <a:pt x="8854" y="967"/>
                  <a:pt x="8763" y="967"/>
                </a:cubicBezTo>
                <a:cubicBezTo>
                  <a:pt x="8672" y="967"/>
                  <a:pt x="8585" y="967"/>
                  <a:pt x="8522" y="1030"/>
                </a:cubicBezTo>
                <a:lnTo>
                  <a:pt x="8497" y="1030"/>
                </a:lnTo>
                <a:cubicBezTo>
                  <a:pt x="8482" y="1001"/>
                  <a:pt x="8459" y="989"/>
                  <a:pt x="8427" y="989"/>
                </a:cubicBezTo>
                <a:cubicBezTo>
                  <a:pt x="8405" y="989"/>
                  <a:pt x="8378" y="995"/>
                  <a:pt x="8347" y="1005"/>
                </a:cubicBezTo>
                <a:cubicBezTo>
                  <a:pt x="8196" y="1030"/>
                  <a:pt x="8021" y="1030"/>
                  <a:pt x="7870" y="1055"/>
                </a:cubicBezTo>
                <a:cubicBezTo>
                  <a:pt x="7820" y="1055"/>
                  <a:pt x="7795" y="1080"/>
                  <a:pt x="7795" y="1155"/>
                </a:cubicBezTo>
                <a:cubicBezTo>
                  <a:pt x="7685" y="1114"/>
                  <a:pt x="7574" y="1095"/>
                  <a:pt x="7464" y="1095"/>
                </a:cubicBezTo>
                <a:cubicBezTo>
                  <a:pt x="7374" y="1095"/>
                  <a:pt x="7284" y="1108"/>
                  <a:pt x="7194" y="1130"/>
                </a:cubicBezTo>
                <a:cubicBezTo>
                  <a:pt x="6442" y="1155"/>
                  <a:pt x="5690" y="1155"/>
                  <a:pt x="4913" y="1155"/>
                </a:cubicBezTo>
                <a:cubicBezTo>
                  <a:pt x="4537" y="1180"/>
                  <a:pt x="4537" y="1180"/>
                  <a:pt x="4637" y="1556"/>
                </a:cubicBezTo>
                <a:cubicBezTo>
                  <a:pt x="4550" y="1669"/>
                  <a:pt x="4443" y="1694"/>
                  <a:pt x="4330" y="1694"/>
                </a:cubicBezTo>
                <a:cubicBezTo>
                  <a:pt x="4240" y="1694"/>
                  <a:pt x="4146" y="1678"/>
                  <a:pt x="4054" y="1678"/>
                </a:cubicBezTo>
                <a:cubicBezTo>
                  <a:pt x="4031" y="1678"/>
                  <a:pt x="4008" y="1679"/>
                  <a:pt x="3986" y="1682"/>
                </a:cubicBezTo>
                <a:cubicBezTo>
                  <a:pt x="3915" y="1692"/>
                  <a:pt x="3844" y="1695"/>
                  <a:pt x="3773" y="1695"/>
                </a:cubicBezTo>
                <a:cubicBezTo>
                  <a:pt x="3665" y="1695"/>
                  <a:pt x="3557" y="1688"/>
                  <a:pt x="3450" y="1688"/>
                </a:cubicBezTo>
                <a:cubicBezTo>
                  <a:pt x="3271" y="1688"/>
                  <a:pt x="3096" y="1707"/>
                  <a:pt x="2933" y="1807"/>
                </a:cubicBezTo>
                <a:cubicBezTo>
                  <a:pt x="2816" y="1807"/>
                  <a:pt x="2699" y="1796"/>
                  <a:pt x="2590" y="1796"/>
                </a:cubicBezTo>
                <a:cubicBezTo>
                  <a:pt x="2535" y="1796"/>
                  <a:pt x="2482" y="1799"/>
                  <a:pt x="2432" y="1807"/>
                </a:cubicBezTo>
                <a:cubicBezTo>
                  <a:pt x="1179" y="2058"/>
                  <a:pt x="552" y="2033"/>
                  <a:pt x="326" y="3486"/>
                </a:cubicBezTo>
                <a:cubicBezTo>
                  <a:pt x="201" y="4063"/>
                  <a:pt x="377" y="4639"/>
                  <a:pt x="226" y="5216"/>
                </a:cubicBezTo>
                <a:lnTo>
                  <a:pt x="201" y="5541"/>
                </a:lnTo>
                <a:cubicBezTo>
                  <a:pt x="101" y="5767"/>
                  <a:pt x="226" y="6018"/>
                  <a:pt x="101" y="6218"/>
                </a:cubicBezTo>
                <a:cubicBezTo>
                  <a:pt x="101" y="6343"/>
                  <a:pt x="76" y="6469"/>
                  <a:pt x="76" y="6594"/>
                </a:cubicBezTo>
                <a:cubicBezTo>
                  <a:pt x="1" y="7045"/>
                  <a:pt x="1" y="7521"/>
                  <a:pt x="76" y="7998"/>
                </a:cubicBezTo>
                <a:cubicBezTo>
                  <a:pt x="76" y="8148"/>
                  <a:pt x="101" y="8298"/>
                  <a:pt x="101" y="8474"/>
                </a:cubicBezTo>
                <a:cubicBezTo>
                  <a:pt x="226" y="8724"/>
                  <a:pt x="76" y="9025"/>
                  <a:pt x="201" y="9276"/>
                </a:cubicBezTo>
                <a:cubicBezTo>
                  <a:pt x="502" y="10704"/>
                  <a:pt x="828" y="12083"/>
                  <a:pt x="1354" y="13436"/>
                </a:cubicBezTo>
                <a:cubicBezTo>
                  <a:pt x="1680" y="14263"/>
                  <a:pt x="2281" y="14765"/>
                  <a:pt x="3184" y="14840"/>
                </a:cubicBezTo>
                <a:cubicBezTo>
                  <a:pt x="3296" y="14902"/>
                  <a:pt x="3415" y="14902"/>
                  <a:pt x="3534" y="14902"/>
                </a:cubicBezTo>
                <a:cubicBezTo>
                  <a:pt x="3654" y="14902"/>
                  <a:pt x="3773" y="14902"/>
                  <a:pt x="3885" y="14965"/>
                </a:cubicBezTo>
                <a:lnTo>
                  <a:pt x="4086" y="14965"/>
                </a:lnTo>
                <a:cubicBezTo>
                  <a:pt x="4249" y="15019"/>
                  <a:pt x="4412" y="15031"/>
                  <a:pt x="4574" y="15031"/>
                </a:cubicBezTo>
                <a:cubicBezTo>
                  <a:pt x="4698" y="15031"/>
                  <a:pt x="4821" y="15024"/>
                  <a:pt x="4944" y="15024"/>
                </a:cubicBezTo>
                <a:cubicBezTo>
                  <a:pt x="5103" y="15024"/>
                  <a:pt x="5260" y="15036"/>
                  <a:pt x="5414" y="15090"/>
                </a:cubicBezTo>
                <a:cubicBezTo>
                  <a:pt x="5615" y="15090"/>
                  <a:pt x="5815" y="15090"/>
                  <a:pt x="6016" y="15115"/>
                </a:cubicBezTo>
                <a:cubicBezTo>
                  <a:pt x="6041" y="15166"/>
                  <a:pt x="6041" y="15191"/>
                  <a:pt x="6041" y="15241"/>
                </a:cubicBezTo>
                <a:cubicBezTo>
                  <a:pt x="5765" y="15391"/>
                  <a:pt x="5815" y="15617"/>
                  <a:pt x="5890" y="15867"/>
                </a:cubicBezTo>
                <a:cubicBezTo>
                  <a:pt x="6038" y="15972"/>
                  <a:pt x="6194" y="15998"/>
                  <a:pt x="6353" y="15998"/>
                </a:cubicBezTo>
                <a:cubicBezTo>
                  <a:pt x="6506" y="15998"/>
                  <a:pt x="6661" y="15975"/>
                  <a:pt x="6815" y="15975"/>
                </a:cubicBezTo>
                <a:cubicBezTo>
                  <a:pt x="6883" y="15975"/>
                  <a:pt x="6951" y="15979"/>
                  <a:pt x="7018" y="15993"/>
                </a:cubicBezTo>
                <a:cubicBezTo>
                  <a:pt x="7110" y="15941"/>
                  <a:pt x="7207" y="15932"/>
                  <a:pt x="7302" y="15932"/>
                </a:cubicBezTo>
                <a:cubicBezTo>
                  <a:pt x="7357" y="15932"/>
                  <a:pt x="7412" y="15935"/>
                  <a:pt x="7465" y="15935"/>
                </a:cubicBezTo>
                <a:cubicBezTo>
                  <a:pt x="7546" y="15935"/>
                  <a:pt x="7624" y="15928"/>
                  <a:pt x="7695" y="15892"/>
                </a:cubicBezTo>
                <a:cubicBezTo>
                  <a:pt x="7895" y="15867"/>
                  <a:pt x="8096" y="15867"/>
                  <a:pt x="8296" y="15867"/>
                </a:cubicBezTo>
                <a:cubicBezTo>
                  <a:pt x="8422" y="15805"/>
                  <a:pt x="8547" y="15798"/>
                  <a:pt x="8672" y="15798"/>
                </a:cubicBezTo>
                <a:cubicBezTo>
                  <a:pt x="8704" y="15798"/>
                  <a:pt x="8735" y="15799"/>
                  <a:pt x="8766" y="15799"/>
                </a:cubicBezTo>
                <a:cubicBezTo>
                  <a:pt x="8860" y="15799"/>
                  <a:pt x="8954" y="15795"/>
                  <a:pt x="9048" y="15767"/>
                </a:cubicBezTo>
                <a:cubicBezTo>
                  <a:pt x="9069" y="15788"/>
                  <a:pt x="9095" y="15796"/>
                  <a:pt x="9123" y="15796"/>
                </a:cubicBezTo>
                <a:cubicBezTo>
                  <a:pt x="9162" y="15796"/>
                  <a:pt x="9205" y="15781"/>
                  <a:pt x="9249" y="15767"/>
                </a:cubicBezTo>
                <a:cubicBezTo>
                  <a:pt x="9750" y="15742"/>
                  <a:pt x="10251" y="15742"/>
                  <a:pt x="10778" y="15717"/>
                </a:cubicBezTo>
                <a:cubicBezTo>
                  <a:pt x="10803" y="15717"/>
                  <a:pt x="10828" y="15692"/>
                  <a:pt x="10828" y="15667"/>
                </a:cubicBezTo>
                <a:cubicBezTo>
                  <a:pt x="10878" y="15667"/>
                  <a:pt x="10928" y="15673"/>
                  <a:pt x="10978" y="15673"/>
                </a:cubicBezTo>
                <a:cubicBezTo>
                  <a:pt x="11028" y="15673"/>
                  <a:pt x="11078" y="15667"/>
                  <a:pt x="11129" y="15642"/>
                </a:cubicBezTo>
                <a:cubicBezTo>
                  <a:pt x="11179" y="15642"/>
                  <a:pt x="11204" y="15642"/>
                  <a:pt x="11229" y="15667"/>
                </a:cubicBezTo>
                <a:cubicBezTo>
                  <a:pt x="11372" y="15667"/>
                  <a:pt x="11515" y="15683"/>
                  <a:pt x="11654" y="15683"/>
                </a:cubicBezTo>
                <a:cubicBezTo>
                  <a:pt x="11758" y="15683"/>
                  <a:pt x="11859" y="15674"/>
                  <a:pt x="11956" y="15642"/>
                </a:cubicBezTo>
                <a:cubicBezTo>
                  <a:pt x="12332" y="15617"/>
                  <a:pt x="12707" y="15617"/>
                  <a:pt x="13083" y="15592"/>
                </a:cubicBezTo>
                <a:cubicBezTo>
                  <a:pt x="13174" y="15551"/>
                  <a:pt x="13268" y="15543"/>
                  <a:pt x="13361" y="15543"/>
                </a:cubicBezTo>
                <a:cubicBezTo>
                  <a:pt x="13424" y="15543"/>
                  <a:pt x="13486" y="15547"/>
                  <a:pt x="13546" y="15547"/>
                </a:cubicBezTo>
                <a:cubicBezTo>
                  <a:pt x="13621" y="15547"/>
                  <a:pt x="13693" y="15541"/>
                  <a:pt x="13760" y="15516"/>
                </a:cubicBezTo>
                <a:cubicBezTo>
                  <a:pt x="14462" y="15441"/>
                  <a:pt x="15139" y="15391"/>
                  <a:pt x="15840" y="15341"/>
                </a:cubicBezTo>
                <a:lnTo>
                  <a:pt x="20828" y="15341"/>
                </a:lnTo>
                <a:cubicBezTo>
                  <a:pt x="21114" y="15289"/>
                  <a:pt x="21400" y="15276"/>
                  <a:pt x="21685" y="15276"/>
                </a:cubicBezTo>
                <a:cubicBezTo>
                  <a:pt x="21974" y="15276"/>
                  <a:pt x="22262" y="15289"/>
                  <a:pt x="22551" y="15289"/>
                </a:cubicBezTo>
                <a:cubicBezTo>
                  <a:pt x="22803" y="15289"/>
                  <a:pt x="23056" y="15279"/>
                  <a:pt x="23309" y="15241"/>
                </a:cubicBezTo>
                <a:cubicBezTo>
                  <a:pt x="23484" y="15241"/>
                  <a:pt x="23660" y="15216"/>
                  <a:pt x="23810" y="15216"/>
                </a:cubicBezTo>
                <a:cubicBezTo>
                  <a:pt x="23964" y="15161"/>
                  <a:pt x="24112" y="15149"/>
                  <a:pt x="24260" y="15149"/>
                </a:cubicBezTo>
                <a:cubicBezTo>
                  <a:pt x="24370" y="15149"/>
                  <a:pt x="24481" y="15156"/>
                  <a:pt x="24592" y="15156"/>
                </a:cubicBezTo>
                <a:cubicBezTo>
                  <a:pt x="24673" y="15156"/>
                  <a:pt x="24755" y="15152"/>
                  <a:pt x="24838" y="15140"/>
                </a:cubicBezTo>
                <a:cubicBezTo>
                  <a:pt x="24888" y="15140"/>
                  <a:pt x="24963" y="15115"/>
                  <a:pt x="25013" y="15090"/>
                </a:cubicBezTo>
                <a:cubicBezTo>
                  <a:pt x="25114" y="15115"/>
                  <a:pt x="25189" y="15115"/>
                  <a:pt x="25264" y="15115"/>
                </a:cubicBezTo>
                <a:cubicBezTo>
                  <a:pt x="25464" y="15115"/>
                  <a:pt x="25665" y="15090"/>
                  <a:pt x="25865" y="15090"/>
                </a:cubicBezTo>
                <a:cubicBezTo>
                  <a:pt x="25891" y="15065"/>
                  <a:pt x="25891" y="15040"/>
                  <a:pt x="25916" y="15015"/>
                </a:cubicBezTo>
                <a:lnTo>
                  <a:pt x="26016" y="15015"/>
                </a:lnTo>
                <a:cubicBezTo>
                  <a:pt x="26016" y="14990"/>
                  <a:pt x="26016" y="14990"/>
                  <a:pt x="26041" y="14965"/>
                </a:cubicBezTo>
                <a:cubicBezTo>
                  <a:pt x="26242" y="15019"/>
                  <a:pt x="26444" y="15044"/>
                  <a:pt x="26649" y="15044"/>
                </a:cubicBezTo>
                <a:cubicBezTo>
                  <a:pt x="26827" y="15044"/>
                  <a:pt x="27008" y="15025"/>
                  <a:pt x="27194" y="14990"/>
                </a:cubicBezTo>
                <a:cubicBezTo>
                  <a:pt x="27294" y="14965"/>
                  <a:pt x="27419" y="14965"/>
                  <a:pt x="27545" y="14965"/>
                </a:cubicBezTo>
                <a:cubicBezTo>
                  <a:pt x="27642" y="14907"/>
                  <a:pt x="27747" y="14894"/>
                  <a:pt x="27853" y="14894"/>
                </a:cubicBezTo>
                <a:cubicBezTo>
                  <a:pt x="27940" y="14894"/>
                  <a:pt x="28027" y="14902"/>
                  <a:pt x="28113" y="14902"/>
                </a:cubicBezTo>
                <a:cubicBezTo>
                  <a:pt x="28193" y="14902"/>
                  <a:pt x="28272" y="14895"/>
                  <a:pt x="28347" y="14865"/>
                </a:cubicBezTo>
                <a:cubicBezTo>
                  <a:pt x="29048" y="14714"/>
                  <a:pt x="29725" y="14589"/>
                  <a:pt x="30427" y="14464"/>
                </a:cubicBezTo>
                <a:cubicBezTo>
                  <a:pt x="30728" y="14414"/>
                  <a:pt x="31053" y="14364"/>
                  <a:pt x="31354" y="14288"/>
                </a:cubicBezTo>
                <a:cubicBezTo>
                  <a:pt x="31855" y="14213"/>
                  <a:pt x="32382" y="14113"/>
                  <a:pt x="32858" y="13862"/>
                </a:cubicBezTo>
                <a:cubicBezTo>
                  <a:pt x="34086" y="13587"/>
                  <a:pt x="35289" y="13186"/>
                  <a:pt x="36492" y="12785"/>
                </a:cubicBezTo>
                <a:cubicBezTo>
                  <a:pt x="37069" y="12559"/>
                  <a:pt x="37645" y="12333"/>
                  <a:pt x="38221" y="12108"/>
                </a:cubicBezTo>
                <a:cubicBezTo>
                  <a:pt x="38622" y="11957"/>
                  <a:pt x="38873" y="11707"/>
                  <a:pt x="38647" y="11256"/>
                </a:cubicBezTo>
                <a:cubicBezTo>
                  <a:pt x="38698" y="11181"/>
                  <a:pt x="38748" y="11130"/>
                  <a:pt x="38798" y="11080"/>
                </a:cubicBezTo>
                <a:cubicBezTo>
                  <a:pt x="38859" y="11029"/>
                  <a:pt x="38929" y="11020"/>
                  <a:pt x="39000" y="11020"/>
                </a:cubicBezTo>
                <a:cubicBezTo>
                  <a:pt x="39042" y="11020"/>
                  <a:pt x="39083" y="11023"/>
                  <a:pt x="39124" y="11023"/>
                </a:cubicBezTo>
                <a:cubicBezTo>
                  <a:pt x="39186" y="11023"/>
                  <a:pt x="39246" y="11016"/>
                  <a:pt x="39299" y="10980"/>
                </a:cubicBezTo>
                <a:cubicBezTo>
                  <a:pt x="39349" y="11005"/>
                  <a:pt x="39393" y="11018"/>
                  <a:pt x="39437" y="11018"/>
                </a:cubicBezTo>
                <a:cubicBezTo>
                  <a:pt x="39481" y="11018"/>
                  <a:pt x="39525" y="11005"/>
                  <a:pt x="39575" y="10980"/>
                </a:cubicBezTo>
                <a:cubicBezTo>
                  <a:pt x="40477" y="10880"/>
                  <a:pt x="41379" y="10754"/>
                  <a:pt x="42156" y="10178"/>
                </a:cubicBezTo>
                <a:cubicBezTo>
                  <a:pt x="42683" y="9526"/>
                  <a:pt x="42658" y="9426"/>
                  <a:pt x="42031" y="9176"/>
                </a:cubicBezTo>
                <a:cubicBezTo>
                  <a:pt x="41901" y="9064"/>
                  <a:pt x="41750" y="9042"/>
                  <a:pt x="41595" y="9042"/>
                </a:cubicBezTo>
                <a:cubicBezTo>
                  <a:pt x="41495" y="9042"/>
                  <a:pt x="41394" y="9051"/>
                  <a:pt x="41295" y="9051"/>
                </a:cubicBezTo>
                <a:cubicBezTo>
                  <a:pt x="41134" y="9051"/>
                  <a:pt x="40980" y="9027"/>
                  <a:pt x="40853" y="8900"/>
                </a:cubicBezTo>
                <a:cubicBezTo>
                  <a:pt x="40878" y="8549"/>
                  <a:pt x="40552" y="8449"/>
                  <a:pt x="40352" y="8248"/>
                </a:cubicBezTo>
                <a:cubicBezTo>
                  <a:pt x="40477" y="8173"/>
                  <a:pt x="40602" y="8098"/>
                  <a:pt x="40728" y="7998"/>
                </a:cubicBezTo>
                <a:cubicBezTo>
                  <a:pt x="40978" y="7872"/>
                  <a:pt x="41003" y="7647"/>
                  <a:pt x="40978" y="7396"/>
                </a:cubicBezTo>
                <a:cubicBezTo>
                  <a:pt x="40928" y="7196"/>
                  <a:pt x="40778" y="7070"/>
                  <a:pt x="40577" y="6970"/>
                </a:cubicBezTo>
                <a:cubicBezTo>
                  <a:pt x="40349" y="6902"/>
                  <a:pt x="40183" y="6688"/>
                  <a:pt x="39929" y="6688"/>
                </a:cubicBezTo>
                <a:cubicBezTo>
                  <a:pt x="39903" y="6688"/>
                  <a:pt x="39877" y="6690"/>
                  <a:pt x="39850" y="6694"/>
                </a:cubicBezTo>
                <a:cubicBezTo>
                  <a:pt x="39424" y="6419"/>
                  <a:pt x="38873" y="6419"/>
                  <a:pt x="38422" y="6193"/>
                </a:cubicBezTo>
                <a:cubicBezTo>
                  <a:pt x="38359" y="6131"/>
                  <a:pt x="38284" y="6120"/>
                  <a:pt x="38205" y="6120"/>
                </a:cubicBezTo>
                <a:cubicBezTo>
                  <a:pt x="38164" y="6120"/>
                  <a:pt x="38122" y="6123"/>
                  <a:pt x="38081" y="6123"/>
                </a:cubicBezTo>
                <a:cubicBezTo>
                  <a:pt x="38008" y="6123"/>
                  <a:pt x="37936" y="6114"/>
                  <a:pt x="37871" y="6068"/>
                </a:cubicBezTo>
                <a:lnTo>
                  <a:pt x="37394" y="6068"/>
                </a:lnTo>
                <a:cubicBezTo>
                  <a:pt x="37344" y="5967"/>
                  <a:pt x="37319" y="5892"/>
                  <a:pt x="37269" y="5817"/>
                </a:cubicBezTo>
                <a:cubicBezTo>
                  <a:pt x="37570" y="5792"/>
                  <a:pt x="37845" y="5692"/>
                  <a:pt x="38046" y="5416"/>
                </a:cubicBezTo>
                <a:cubicBezTo>
                  <a:pt x="38071" y="5366"/>
                  <a:pt x="38121" y="5341"/>
                  <a:pt x="38171" y="5291"/>
                </a:cubicBezTo>
                <a:cubicBezTo>
                  <a:pt x="38422" y="5065"/>
                  <a:pt x="38422" y="4790"/>
                  <a:pt x="38246" y="4514"/>
                </a:cubicBezTo>
                <a:lnTo>
                  <a:pt x="38171" y="4514"/>
                </a:lnTo>
                <a:cubicBezTo>
                  <a:pt x="38121" y="4013"/>
                  <a:pt x="37720" y="3887"/>
                  <a:pt x="37344" y="3737"/>
                </a:cubicBezTo>
                <a:cubicBezTo>
                  <a:pt x="37444" y="3561"/>
                  <a:pt x="37620" y="3411"/>
                  <a:pt x="37394" y="3211"/>
                </a:cubicBezTo>
                <a:cubicBezTo>
                  <a:pt x="37394" y="3135"/>
                  <a:pt x="37394" y="3060"/>
                  <a:pt x="37369" y="2985"/>
                </a:cubicBezTo>
                <a:cubicBezTo>
                  <a:pt x="37280" y="2873"/>
                  <a:pt x="37250" y="2701"/>
                  <a:pt x="37085" y="2701"/>
                </a:cubicBezTo>
                <a:cubicBezTo>
                  <a:pt x="37065" y="2701"/>
                  <a:pt x="37043" y="2704"/>
                  <a:pt x="37018" y="2709"/>
                </a:cubicBezTo>
                <a:cubicBezTo>
                  <a:pt x="36968" y="2584"/>
                  <a:pt x="36818" y="2534"/>
                  <a:pt x="36743" y="2459"/>
                </a:cubicBezTo>
                <a:cubicBezTo>
                  <a:pt x="35865" y="1757"/>
                  <a:pt x="34838" y="1456"/>
                  <a:pt x="33760" y="1281"/>
                </a:cubicBezTo>
                <a:cubicBezTo>
                  <a:pt x="33459" y="1105"/>
                  <a:pt x="33109" y="1055"/>
                  <a:pt x="32733" y="1055"/>
                </a:cubicBezTo>
                <a:cubicBezTo>
                  <a:pt x="32557" y="1005"/>
                  <a:pt x="32382" y="955"/>
                  <a:pt x="32231" y="880"/>
                </a:cubicBezTo>
                <a:cubicBezTo>
                  <a:pt x="32169" y="855"/>
                  <a:pt x="32106" y="836"/>
                  <a:pt x="32043" y="836"/>
                </a:cubicBezTo>
                <a:cubicBezTo>
                  <a:pt x="31981" y="836"/>
                  <a:pt x="31918" y="855"/>
                  <a:pt x="31855" y="905"/>
                </a:cubicBezTo>
                <a:cubicBezTo>
                  <a:pt x="31855" y="880"/>
                  <a:pt x="31830" y="855"/>
                  <a:pt x="31805" y="855"/>
                </a:cubicBezTo>
                <a:cubicBezTo>
                  <a:pt x="31747" y="838"/>
                  <a:pt x="31688" y="835"/>
                  <a:pt x="31631" y="835"/>
                </a:cubicBezTo>
                <a:cubicBezTo>
                  <a:pt x="31602" y="835"/>
                  <a:pt x="31573" y="836"/>
                  <a:pt x="31545" y="836"/>
                </a:cubicBezTo>
                <a:cubicBezTo>
                  <a:pt x="31461" y="836"/>
                  <a:pt x="31379" y="830"/>
                  <a:pt x="31304" y="779"/>
                </a:cubicBezTo>
                <a:cubicBezTo>
                  <a:pt x="31279" y="792"/>
                  <a:pt x="31260" y="798"/>
                  <a:pt x="31241" y="798"/>
                </a:cubicBezTo>
                <a:cubicBezTo>
                  <a:pt x="31223" y="798"/>
                  <a:pt x="31204" y="792"/>
                  <a:pt x="31179" y="779"/>
                </a:cubicBezTo>
                <a:cubicBezTo>
                  <a:pt x="31061" y="725"/>
                  <a:pt x="30933" y="713"/>
                  <a:pt x="30802" y="713"/>
                </a:cubicBezTo>
                <a:cubicBezTo>
                  <a:pt x="30701" y="713"/>
                  <a:pt x="30598" y="720"/>
                  <a:pt x="30495" y="720"/>
                </a:cubicBezTo>
                <a:cubicBezTo>
                  <a:pt x="30361" y="720"/>
                  <a:pt x="30228" y="708"/>
                  <a:pt x="30101" y="654"/>
                </a:cubicBezTo>
                <a:lnTo>
                  <a:pt x="29901" y="654"/>
                </a:lnTo>
                <a:cubicBezTo>
                  <a:pt x="29713" y="592"/>
                  <a:pt x="29523" y="577"/>
                  <a:pt x="29333" y="577"/>
                </a:cubicBezTo>
                <a:cubicBezTo>
                  <a:pt x="29160" y="577"/>
                  <a:pt x="28987" y="589"/>
                  <a:pt x="28817" y="589"/>
                </a:cubicBezTo>
                <a:cubicBezTo>
                  <a:pt x="28649" y="589"/>
                  <a:pt x="28483" y="577"/>
                  <a:pt x="28322" y="529"/>
                </a:cubicBezTo>
                <a:cubicBezTo>
                  <a:pt x="28246" y="529"/>
                  <a:pt x="28171" y="529"/>
                  <a:pt x="28096" y="504"/>
                </a:cubicBezTo>
                <a:cubicBezTo>
                  <a:pt x="27913" y="453"/>
                  <a:pt x="27726" y="439"/>
                  <a:pt x="27538" y="439"/>
                </a:cubicBezTo>
                <a:cubicBezTo>
                  <a:pt x="27318" y="439"/>
                  <a:pt x="27098" y="458"/>
                  <a:pt x="26881" y="458"/>
                </a:cubicBezTo>
                <a:cubicBezTo>
                  <a:pt x="26826" y="458"/>
                  <a:pt x="26772" y="457"/>
                  <a:pt x="26718" y="454"/>
                </a:cubicBezTo>
                <a:cubicBezTo>
                  <a:pt x="26617" y="479"/>
                  <a:pt x="26567" y="504"/>
                  <a:pt x="26542" y="529"/>
                </a:cubicBezTo>
                <a:cubicBezTo>
                  <a:pt x="26292" y="429"/>
                  <a:pt x="25966" y="504"/>
                  <a:pt x="25865" y="128"/>
                </a:cubicBezTo>
                <a:cubicBezTo>
                  <a:pt x="25715" y="15"/>
                  <a:pt x="25551" y="1"/>
                  <a:pt x="25383" y="1"/>
                </a:cubicBezTo>
                <a:close/>
              </a:path>
            </a:pathLst>
          </a:custGeom>
          <a:solidFill>
            <a:srgbClr val="EDF9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 name="Google Shape;139;p16"/>
          <p:cNvSpPr txBox="1"/>
          <p:nvPr/>
        </p:nvSpPr>
        <p:spPr>
          <a:xfrm>
            <a:off x="1544738" y="4622044"/>
            <a:ext cx="3271500" cy="419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GB">
                <a:solidFill>
                  <a:schemeClr val="dk1"/>
                </a:solidFill>
                <a:latin typeface="Mada"/>
                <a:ea typeface="Mada"/>
                <a:cs typeface="Mada"/>
                <a:sym typeface="Mada"/>
              </a:rPr>
              <a:t>platelet derived growth factor (PDGF)</a:t>
            </a:r>
            <a:endParaRPr b="1">
              <a:latin typeface="Mada"/>
              <a:ea typeface="Mada"/>
              <a:cs typeface="Mada"/>
              <a:sym typeface="Mada"/>
            </a:endParaRPr>
          </a:p>
        </p:txBody>
      </p:sp>
      <p:sp>
        <p:nvSpPr>
          <p:cNvPr id="140" name="Google Shape;140;p16"/>
          <p:cNvSpPr txBox="1"/>
          <p:nvPr/>
        </p:nvSpPr>
        <p:spPr>
          <a:xfrm>
            <a:off x="1544750" y="6008549"/>
            <a:ext cx="3531300" cy="322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GB">
                <a:solidFill>
                  <a:schemeClr val="dk1"/>
                </a:solidFill>
                <a:latin typeface="Mada"/>
                <a:ea typeface="Mada"/>
                <a:cs typeface="Mada"/>
                <a:sym typeface="Mada"/>
              </a:rPr>
              <a:t>transforming growth factor β (</a:t>
            </a:r>
            <a:r>
              <a:rPr b="1" lang="en-GB">
                <a:solidFill>
                  <a:srgbClr val="FF0000"/>
                </a:solidFill>
                <a:latin typeface="Mada"/>
                <a:ea typeface="Mada"/>
                <a:cs typeface="Mada"/>
                <a:sym typeface="Mada"/>
              </a:rPr>
              <a:t>TGFβ</a:t>
            </a:r>
            <a:r>
              <a:rPr b="1" lang="en-GB">
                <a:solidFill>
                  <a:schemeClr val="dk1"/>
                </a:solidFill>
                <a:latin typeface="Mada"/>
                <a:ea typeface="Mada"/>
                <a:cs typeface="Mada"/>
                <a:sym typeface="Mada"/>
              </a:rPr>
              <a:t>)</a:t>
            </a:r>
            <a:r>
              <a:rPr b="1" baseline="30000" lang="en-GB" sz="1200">
                <a:solidFill>
                  <a:schemeClr val="dk1"/>
                </a:solidFill>
                <a:latin typeface="Mada"/>
                <a:ea typeface="Mada"/>
                <a:cs typeface="Mada"/>
                <a:sym typeface="Mada"/>
              </a:rPr>
              <a:t>2</a:t>
            </a:r>
            <a:endParaRPr b="1"/>
          </a:p>
        </p:txBody>
      </p:sp>
      <p:sp>
        <p:nvSpPr>
          <p:cNvPr id="141" name="Google Shape;141;p16"/>
          <p:cNvSpPr txBox="1"/>
          <p:nvPr/>
        </p:nvSpPr>
        <p:spPr>
          <a:xfrm>
            <a:off x="1815038" y="7150829"/>
            <a:ext cx="2384400" cy="476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GB">
                <a:solidFill>
                  <a:schemeClr val="dk1"/>
                </a:solidFill>
                <a:latin typeface="Mada"/>
                <a:ea typeface="Mada"/>
                <a:cs typeface="Mada"/>
                <a:sym typeface="Mada"/>
              </a:rPr>
              <a:t>fibroblast growth factor</a:t>
            </a:r>
            <a:endParaRPr b="1"/>
          </a:p>
        </p:txBody>
      </p:sp>
      <p:sp>
        <p:nvSpPr>
          <p:cNvPr id="142" name="Google Shape;142;p16"/>
          <p:cNvSpPr txBox="1"/>
          <p:nvPr/>
        </p:nvSpPr>
        <p:spPr>
          <a:xfrm>
            <a:off x="1082525" y="4955425"/>
            <a:ext cx="3752700" cy="661800"/>
          </a:xfrm>
          <a:prstGeom prst="rect">
            <a:avLst/>
          </a:prstGeom>
          <a:noFill/>
          <a:ln>
            <a:noFill/>
          </a:ln>
        </p:spPr>
        <p:txBody>
          <a:bodyPr anchorCtr="0" anchor="t" bIns="91425" lIns="91425" spcFirstLastPara="1" rIns="91425" wrap="square" tIns="91425">
            <a:noAutofit/>
          </a:bodyPr>
          <a:lstStyle/>
          <a:p>
            <a:pPr indent="-317500" lvl="1" marL="914400" rtl="0" algn="l">
              <a:lnSpc>
                <a:spcPct val="115000"/>
              </a:lnSpc>
              <a:spcBef>
                <a:spcPts val="0"/>
              </a:spcBef>
              <a:spcAft>
                <a:spcPts val="0"/>
              </a:spcAft>
              <a:buClr>
                <a:schemeClr val="dk1"/>
              </a:buClr>
              <a:buSzPts val="1400"/>
              <a:buFont typeface="Mada"/>
              <a:buAutoNum type="alphaLcPeriod"/>
            </a:pPr>
            <a:r>
              <a:rPr lang="en-GB" sz="1200">
                <a:solidFill>
                  <a:schemeClr val="dk1"/>
                </a:solidFill>
                <a:latin typeface="Mada"/>
                <a:ea typeface="Mada"/>
                <a:cs typeface="Mada"/>
                <a:sym typeface="Mada"/>
              </a:rPr>
              <a:t>made by macrophages, endothelial cells, fibroblasts</a:t>
            </a:r>
            <a:endParaRPr sz="1200">
              <a:solidFill>
                <a:schemeClr val="dk1"/>
              </a:solidFill>
              <a:latin typeface="Mada"/>
              <a:ea typeface="Mada"/>
              <a:cs typeface="Mada"/>
              <a:sym typeface="Mada"/>
            </a:endParaRPr>
          </a:p>
          <a:p>
            <a:pPr indent="-304800" lvl="1" marL="914400" rtl="0" algn="l">
              <a:lnSpc>
                <a:spcPct val="115000"/>
              </a:lnSpc>
              <a:spcBef>
                <a:spcPts val="0"/>
              </a:spcBef>
              <a:spcAft>
                <a:spcPts val="0"/>
              </a:spcAft>
              <a:buClr>
                <a:schemeClr val="dk1"/>
              </a:buClr>
              <a:buSzPts val="1200"/>
              <a:buFont typeface="Mada"/>
              <a:buAutoNum type="alphaLcPeriod"/>
            </a:pPr>
            <a:r>
              <a:rPr lang="en-GB" sz="1200">
                <a:solidFill>
                  <a:schemeClr val="dk1"/>
                </a:solidFill>
                <a:latin typeface="Mada"/>
                <a:ea typeface="Mada"/>
                <a:cs typeface="Mada"/>
                <a:sym typeface="Mada"/>
              </a:rPr>
              <a:t>chemotaxis, fibroblast stimulation</a:t>
            </a:r>
            <a:endParaRPr sz="1200">
              <a:solidFill>
                <a:schemeClr val="dk1"/>
              </a:solidFill>
              <a:latin typeface="Mada"/>
              <a:ea typeface="Mada"/>
              <a:cs typeface="Mada"/>
              <a:sym typeface="Mada"/>
            </a:endParaRPr>
          </a:p>
          <a:p>
            <a:pPr indent="0" lvl="0" marL="0" rtl="0" algn="ctr">
              <a:lnSpc>
                <a:spcPct val="115000"/>
              </a:lnSpc>
              <a:spcBef>
                <a:spcPts val="0"/>
              </a:spcBef>
              <a:spcAft>
                <a:spcPts val="0"/>
              </a:spcAft>
              <a:buNone/>
            </a:pPr>
            <a:r>
              <a:rPr lang="en-GB" sz="1000">
                <a:solidFill>
                  <a:srgbClr val="6AA84F"/>
                </a:solidFill>
                <a:latin typeface="Mada"/>
                <a:ea typeface="Mada"/>
                <a:cs typeface="Mada"/>
                <a:sym typeface="Mada"/>
              </a:rPr>
              <a:t>Chemotaxis: dealing with debris from the wound </a:t>
            </a:r>
            <a:endParaRPr sz="1000">
              <a:solidFill>
                <a:srgbClr val="6AA84F"/>
              </a:solidFill>
              <a:latin typeface="Mada"/>
              <a:ea typeface="Mada"/>
              <a:cs typeface="Mada"/>
              <a:sym typeface="Mada"/>
            </a:endParaRPr>
          </a:p>
        </p:txBody>
      </p:sp>
      <p:sp>
        <p:nvSpPr>
          <p:cNvPr id="143" name="Google Shape;143;p16"/>
          <p:cNvSpPr txBox="1"/>
          <p:nvPr/>
        </p:nvSpPr>
        <p:spPr>
          <a:xfrm>
            <a:off x="1144588" y="6290767"/>
            <a:ext cx="4601400" cy="561900"/>
          </a:xfrm>
          <a:prstGeom prst="rect">
            <a:avLst/>
          </a:prstGeom>
          <a:noFill/>
          <a:ln>
            <a:noFill/>
          </a:ln>
        </p:spPr>
        <p:txBody>
          <a:bodyPr anchorCtr="0" anchor="t" bIns="91425" lIns="91425" spcFirstLastPara="1" rIns="91425" wrap="square" tIns="91425">
            <a:noAutofit/>
          </a:bodyPr>
          <a:lstStyle/>
          <a:p>
            <a:pPr indent="-317500" lvl="1" marL="914400" rtl="0" algn="l">
              <a:lnSpc>
                <a:spcPct val="115000"/>
              </a:lnSpc>
              <a:spcBef>
                <a:spcPts val="0"/>
              </a:spcBef>
              <a:spcAft>
                <a:spcPts val="0"/>
              </a:spcAft>
              <a:buClr>
                <a:schemeClr val="dk1"/>
              </a:buClr>
              <a:buSzPts val="1400"/>
              <a:buFont typeface="Mada"/>
              <a:buAutoNum type="alphaLcPeriod"/>
            </a:pPr>
            <a:r>
              <a:rPr lang="en-GB" sz="1200">
                <a:solidFill>
                  <a:schemeClr val="dk1"/>
                </a:solidFill>
                <a:latin typeface="Mada"/>
                <a:ea typeface="Mada"/>
                <a:cs typeface="Mada"/>
                <a:sym typeface="Mada"/>
              </a:rPr>
              <a:t>made by macrophages, platelets, fibroblasts</a:t>
            </a:r>
            <a:endParaRPr sz="1200">
              <a:solidFill>
                <a:schemeClr val="dk1"/>
              </a:solidFill>
              <a:latin typeface="Mada"/>
              <a:ea typeface="Mada"/>
              <a:cs typeface="Mada"/>
              <a:sym typeface="Mada"/>
            </a:endParaRPr>
          </a:p>
          <a:p>
            <a:pPr indent="-304800" lvl="1" marL="914400" rtl="0" algn="l">
              <a:lnSpc>
                <a:spcPct val="115000"/>
              </a:lnSpc>
              <a:spcBef>
                <a:spcPts val="0"/>
              </a:spcBef>
              <a:spcAft>
                <a:spcPts val="0"/>
              </a:spcAft>
              <a:buClr>
                <a:schemeClr val="dk1"/>
              </a:buClr>
              <a:buSzPts val="1200"/>
              <a:buFont typeface="Mada"/>
              <a:buAutoNum type="alphaLcPeriod"/>
            </a:pPr>
            <a:r>
              <a:rPr lang="en-GB" sz="1200">
                <a:solidFill>
                  <a:schemeClr val="dk1"/>
                </a:solidFill>
                <a:latin typeface="Mada"/>
                <a:ea typeface="Mada"/>
                <a:cs typeface="Mada"/>
                <a:sym typeface="Mada"/>
              </a:rPr>
              <a:t>fibrinogenesis, angiogenesis, chemotaxis, immune suppression</a:t>
            </a:r>
            <a:endParaRPr/>
          </a:p>
        </p:txBody>
      </p:sp>
      <p:sp>
        <p:nvSpPr>
          <p:cNvPr id="144" name="Google Shape;144;p16"/>
          <p:cNvSpPr txBox="1"/>
          <p:nvPr/>
        </p:nvSpPr>
        <p:spPr>
          <a:xfrm>
            <a:off x="1180463" y="7514913"/>
            <a:ext cx="4383900" cy="1006500"/>
          </a:xfrm>
          <a:prstGeom prst="rect">
            <a:avLst/>
          </a:prstGeom>
          <a:noFill/>
          <a:ln>
            <a:noFill/>
          </a:ln>
        </p:spPr>
        <p:txBody>
          <a:bodyPr anchorCtr="0" anchor="t" bIns="91425" lIns="91425" spcFirstLastPara="1" rIns="91425" wrap="square" tIns="91425">
            <a:noAutofit/>
          </a:bodyPr>
          <a:lstStyle/>
          <a:p>
            <a:pPr indent="-317500" lvl="1" marL="914400" rtl="0" algn="l">
              <a:lnSpc>
                <a:spcPct val="115000"/>
              </a:lnSpc>
              <a:spcBef>
                <a:spcPts val="0"/>
              </a:spcBef>
              <a:spcAft>
                <a:spcPts val="0"/>
              </a:spcAft>
              <a:buClr>
                <a:schemeClr val="dk1"/>
              </a:buClr>
              <a:buSzPts val="1400"/>
              <a:buFont typeface="Mada"/>
              <a:buAutoNum type="alphaLcPeriod"/>
            </a:pPr>
            <a:r>
              <a:rPr lang="en-GB" sz="1200">
                <a:solidFill>
                  <a:schemeClr val="dk1"/>
                </a:solidFill>
                <a:latin typeface="Mada"/>
                <a:ea typeface="Mada"/>
                <a:cs typeface="Mada"/>
                <a:sym typeface="Mada"/>
              </a:rPr>
              <a:t>made by macrophages and endothelial cells</a:t>
            </a:r>
            <a:endParaRPr sz="1200">
              <a:solidFill>
                <a:schemeClr val="dk1"/>
              </a:solidFill>
              <a:latin typeface="Mada"/>
              <a:ea typeface="Mada"/>
              <a:cs typeface="Mada"/>
              <a:sym typeface="Mada"/>
            </a:endParaRPr>
          </a:p>
          <a:p>
            <a:pPr indent="-304800" lvl="1" marL="914400" rtl="0" algn="l">
              <a:lnSpc>
                <a:spcPct val="115000"/>
              </a:lnSpc>
              <a:spcBef>
                <a:spcPts val="0"/>
              </a:spcBef>
              <a:spcAft>
                <a:spcPts val="0"/>
              </a:spcAft>
              <a:buClr>
                <a:schemeClr val="dk1"/>
              </a:buClr>
              <a:buSzPts val="1200"/>
              <a:buFont typeface="Mada"/>
              <a:buAutoNum type="alphaLcPeriod"/>
            </a:pPr>
            <a:r>
              <a:rPr lang="en-GB" sz="1200">
                <a:solidFill>
                  <a:schemeClr val="dk1"/>
                </a:solidFill>
                <a:latin typeface="Mada"/>
                <a:ea typeface="Mada"/>
                <a:cs typeface="Mada"/>
                <a:sym typeface="Mada"/>
              </a:rPr>
              <a:t>angiogenesis and chemotaxis</a:t>
            </a:r>
            <a:endParaRPr/>
          </a:p>
        </p:txBody>
      </p:sp>
      <p:sp>
        <p:nvSpPr>
          <p:cNvPr id="145" name="Google Shape;145;p16"/>
          <p:cNvSpPr txBox="1"/>
          <p:nvPr/>
        </p:nvSpPr>
        <p:spPr>
          <a:xfrm>
            <a:off x="648788" y="2350035"/>
            <a:ext cx="1779000" cy="872100"/>
          </a:xfrm>
          <a:prstGeom prst="rect">
            <a:avLst/>
          </a:prstGeom>
          <a:noFill/>
          <a:ln>
            <a:noFill/>
          </a:ln>
        </p:spPr>
        <p:txBody>
          <a:bodyPr anchorCtr="0" anchor="b" bIns="91425" lIns="91425" spcFirstLastPara="1" rIns="91425" wrap="square" tIns="91425">
            <a:noAutofit/>
          </a:bodyPr>
          <a:lstStyle/>
          <a:p>
            <a:pPr indent="0" lvl="0" marL="0" rtl="0" algn="ctr">
              <a:spcBef>
                <a:spcPts val="0"/>
              </a:spcBef>
              <a:spcAft>
                <a:spcPts val="0"/>
              </a:spcAft>
              <a:buNone/>
            </a:pPr>
            <a:r>
              <a:rPr lang="en-GB" sz="4800">
                <a:solidFill>
                  <a:srgbClr val="FFDDD2"/>
                </a:solidFill>
                <a:latin typeface="Patrick Hand"/>
                <a:ea typeface="Patrick Hand"/>
                <a:cs typeface="Patrick Hand"/>
                <a:sym typeface="Patrick Hand"/>
              </a:rPr>
              <a:t>01</a:t>
            </a:r>
            <a:endParaRPr sz="4800">
              <a:solidFill>
                <a:srgbClr val="FFDDD2"/>
              </a:solidFill>
              <a:latin typeface="Patrick Hand"/>
              <a:ea typeface="Patrick Hand"/>
              <a:cs typeface="Patrick Hand"/>
              <a:sym typeface="Patrick Hand"/>
            </a:endParaRPr>
          </a:p>
        </p:txBody>
      </p:sp>
      <p:grpSp>
        <p:nvGrpSpPr>
          <p:cNvPr id="146" name="Google Shape;146;p16"/>
          <p:cNvGrpSpPr/>
          <p:nvPr/>
        </p:nvGrpSpPr>
        <p:grpSpPr>
          <a:xfrm>
            <a:off x="808607" y="1978967"/>
            <a:ext cx="1459548" cy="770306"/>
            <a:chOff x="3969900" y="337650"/>
            <a:chExt cx="608500" cy="312675"/>
          </a:xfrm>
        </p:grpSpPr>
        <p:sp>
          <p:nvSpPr>
            <p:cNvPr id="147" name="Google Shape;147;p16"/>
            <p:cNvSpPr/>
            <p:nvPr/>
          </p:nvSpPr>
          <p:spPr>
            <a:xfrm>
              <a:off x="4482575" y="562125"/>
              <a:ext cx="95825" cy="59975"/>
            </a:xfrm>
            <a:custGeom>
              <a:rect b="b" l="l" r="r" t="t"/>
              <a:pathLst>
                <a:path extrusionOk="0" h="2399" w="3833">
                  <a:moveTo>
                    <a:pt x="2390" y="1"/>
                  </a:moveTo>
                  <a:cubicBezTo>
                    <a:pt x="2306" y="1"/>
                    <a:pt x="2220" y="7"/>
                    <a:pt x="2134" y="20"/>
                  </a:cubicBezTo>
                  <a:cubicBezTo>
                    <a:pt x="1448" y="123"/>
                    <a:pt x="964" y="514"/>
                    <a:pt x="544" y="1017"/>
                  </a:cubicBezTo>
                  <a:cubicBezTo>
                    <a:pt x="1" y="1668"/>
                    <a:pt x="187" y="2164"/>
                    <a:pt x="1035" y="2332"/>
                  </a:cubicBezTo>
                  <a:cubicBezTo>
                    <a:pt x="1188" y="2362"/>
                    <a:pt x="1344" y="2373"/>
                    <a:pt x="1540" y="2398"/>
                  </a:cubicBezTo>
                  <a:cubicBezTo>
                    <a:pt x="1844" y="2346"/>
                    <a:pt x="2181" y="2289"/>
                    <a:pt x="2519" y="2228"/>
                  </a:cubicBezTo>
                  <a:cubicBezTo>
                    <a:pt x="2627" y="2209"/>
                    <a:pt x="2733" y="2182"/>
                    <a:pt x="2837" y="2145"/>
                  </a:cubicBezTo>
                  <a:cubicBezTo>
                    <a:pt x="3375" y="1948"/>
                    <a:pt x="3832" y="1172"/>
                    <a:pt x="3646" y="779"/>
                  </a:cubicBezTo>
                  <a:cubicBezTo>
                    <a:pt x="3405" y="271"/>
                    <a:pt x="2932" y="1"/>
                    <a:pt x="2390"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 name="Google Shape;148;p16"/>
            <p:cNvSpPr/>
            <p:nvPr/>
          </p:nvSpPr>
          <p:spPr>
            <a:xfrm>
              <a:off x="4211425" y="337650"/>
              <a:ext cx="46850" cy="99025"/>
            </a:xfrm>
            <a:custGeom>
              <a:rect b="b" l="l" r="r" t="t"/>
              <a:pathLst>
                <a:path extrusionOk="0" h="3961" w="1874">
                  <a:moveTo>
                    <a:pt x="1094" y="1"/>
                  </a:moveTo>
                  <a:cubicBezTo>
                    <a:pt x="922" y="1"/>
                    <a:pt x="585" y="243"/>
                    <a:pt x="474" y="436"/>
                  </a:cubicBezTo>
                  <a:cubicBezTo>
                    <a:pt x="249" y="826"/>
                    <a:pt x="142" y="1285"/>
                    <a:pt x="1" y="1677"/>
                  </a:cubicBezTo>
                  <a:cubicBezTo>
                    <a:pt x="143" y="2326"/>
                    <a:pt x="211" y="2905"/>
                    <a:pt x="412" y="3435"/>
                  </a:cubicBezTo>
                  <a:cubicBezTo>
                    <a:pt x="502" y="3674"/>
                    <a:pt x="843" y="3923"/>
                    <a:pt x="1098" y="3959"/>
                  </a:cubicBezTo>
                  <a:cubicBezTo>
                    <a:pt x="1103" y="3960"/>
                    <a:pt x="1109" y="3961"/>
                    <a:pt x="1115" y="3961"/>
                  </a:cubicBezTo>
                  <a:cubicBezTo>
                    <a:pt x="1288" y="3961"/>
                    <a:pt x="1625" y="3642"/>
                    <a:pt x="1654" y="3440"/>
                  </a:cubicBezTo>
                  <a:cubicBezTo>
                    <a:pt x="1781" y="2537"/>
                    <a:pt x="1873" y="1620"/>
                    <a:pt x="1852" y="712"/>
                  </a:cubicBezTo>
                  <a:cubicBezTo>
                    <a:pt x="1847" y="460"/>
                    <a:pt x="1438" y="132"/>
                    <a:pt x="1143" y="9"/>
                  </a:cubicBezTo>
                  <a:cubicBezTo>
                    <a:pt x="1129" y="3"/>
                    <a:pt x="1112" y="1"/>
                    <a:pt x="1094"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 name="Google Shape;149;p16"/>
            <p:cNvSpPr/>
            <p:nvPr/>
          </p:nvSpPr>
          <p:spPr>
            <a:xfrm>
              <a:off x="3969900" y="612400"/>
              <a:ext cx="77475" cy="37925"/>
            </a:xfrm>
            <a:custGeom>
              <a:rect b="b" l="l" r="r" t="t"/>
              <a:pathLst>
                <a:path extrusionOk="0" h="1517" w="3099">
                  <a:moveTo>
                    <a:pt x="993" y="0"/>
                  </a:moveTo>
                  <a:cubicBezTo>
                    <a:pt x="893" y="0"/>
                    <a:pt x="794" y="4"/>
                    <a:pt x="696" y="12"/>
                  </a:cubicBezTo>
                  <a:cubicBezTo>
                    <a:pt x="446" y="32"/>
                    <a:pt x="160" y="445"/>
                    <a:pt x="39" y="740"/>
                  </a:cubicBezTo>
                  <a:cubicBezTo>
                    <a:pt x="0" y="836"/>
                    <a:pt x="399" y="1230"/>
                    <a:pt x="651" y="1303"/>
                  </a:cubicBezTo>
                  <a:cubicBezTo>
                    <a:pt x="1140" y="1442"/>
                    <a:pt x="1666" y="1448"/>
                    <a:pt x="2178" y="1510"/>
                  </a:cubicBezTo>
                  <a:cubicBezTo>
                    <a:pt x="2215" y="1514"/>
                    <a:pt x="2250" y="1516"/>
                    <a:pt x="2285" y="1516"/>
                  </a:cubicBezTo>
                  <a:cubicBezTo>
                    <a:pt x="2656" y="1516"/>
                    <a:pt x="2885" y="1287"/>
                    <a:pt x="2985" y="944"/>
                  </a:cubicBezTo>
                  <a:cubicBezTo>
                    <a:pt x="3099" y="547"/>
                    <a:pt x="2791" y="278"/>
                    <a:pt x="2489" y="207"/>
                  </a:cubicBezTo>
                  <a:cubicBezTo>
                    <a:pt x="2003" y="92"/>
                    <a:pt x="1492" y="0"/>
                    <a:pt x="993"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 name="Google Shape;150;p16"/>
            <p:cNvSpPr/>
            <p:nvPr/>
          </p:nvSpPr>
          <p:spPr>
            <a:xfrm>
              <a:off x="4029000" y="437175"/>
              <a:ext cx="56925" cy="56275"/>
            </a:xfrm>
            <a:custGeom>
              <a:rect b="b" l="l" r="r" t="t"/>
              <a:pathLst>
                <a:path extrusionOk="0" h="2251" w="2277">
                  <a:moveTo>
                    <a:pt x="680" y="1"/>
                  </a:moveTo>
                  <a:cubicBezTo>
                    <a:pt x="422" y="297"/>
                    <a:pt x="178" y="481"/>
                    <a:pt x="74" y="726"/>
                  </a:cubicBezTo>
                  <a:cubicBezTo>
                    <a:pt x="0" y="898"/>
                    <a:pt x="40" y="1226"/>
                    <a:pt x="164" y="1353"/>
                  </a:cubicBezTo>
                  <a:cubicBezTo>
                    <a:pt x="486" y="1683"/>
                    <a:pt x="862" y="1972"/>
                    <a:pt x="1257" y="2212"/>
                  </a:cubicBezTo>
                  <a:cubicBezTo>
                    <a:pt x="1301" y="2239"/>
                    <a:pt x="1363" y="2251"/>
                    <a:pt x="1432" y="2251"/>
                  </a:cubicBezTo>
                  <a:cubicBezTo>
                    <a:pt x="1571" y="2251"/>
                    <a:pt x="1737" y="2203"/>
                    <a:pt x="1825" y="2131"/>
                  </a:cubicBezTo>
                  <a:cubicBezTo>
                    <a:pt x="2264" y="1777"/>
                    <a:pt x="2277" y="1437"/>
                    <a:pt x="1870" y="1028"/>
                  </a:cubicBezTo>
                  <a:cubicBezTo>
                    <a:pt x="1528" y="684"/>
                    <a:pt x="1134" y="389"/>
                    <a:pt x="680"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 name="Google Shape;151;p16"/>
            <p:cNvSpPr/>
            <p:nvPr/>
          </p:nvSpPr>
          <p:spPr>
            <a:xfrm>
              <a:off x="4429175" y="403925"/>
              <a:ext cx="40700" cy="36700"/>
            </a:xfrm>
            <a:custGeom>
              <a:rect b="b" l="l" r="r" t="t"/>
              <a:pathLst>
                <a:path extrusionOk="0" h="1468" w="1628">
                  <a:moveTo>
                    <a:pt x="1096" y="1"/>
                  </a:moveTo>
                  <a:cubicBezTo>
                    <a:pt x="995" y="1"/>
                    <a:pt x="885" y="30"/>
                    <a:pt x="831" y="81"/>
                  </a:cubicBezTo>
                  <a:cubicBezTo>
                    <a:pt x="582" y="315"/>
                    <a:pt x="362" y="577"/>
                    <a:pt x="173" y="861"/>
                  </a:cubicBezTo>
                  <a:cubicBezTo>
                    <a:pt x="1" y="1121"/>
                    <a:pt x="149" y="1407"/>
                    <a:pt x="440" y="1462"/>
                  </a:cubicBezTo>
                  <a:cubicBezTo>
                    <a:pt x="456" y="1466"/>
                    <a:pt x="474" y="1467"/>
                    <a:pt x="493" y="1467"/>
                  </a:cubicBezTo>
                  <a:cubicBezTo>
                    <a:pt x="875" y="1467"/>
                    <a:pt x="1627" y="817"/>
                    <a:pt x="1613" y="382"/>
                  </a:cubicBezTo>
                  <a:cubicBezTo>
                    <a:pt x="1528" y="295"/>
                    <a:pt x="1413" y="118"/>
                    <a:pt x="1248" y="31"/>
                  </a:cubicBezTo>
                  <a:cubicBezTo>
                    <a:pt x="1209" y="11"/>
                    <a:pt x="1154" y="1"/>
                    <a:pt x="1096"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52" name="Google Shape;152;p16"/>
          <p:cNvSpPr txBox="1"/>
          <p:nvPr/>
        </p:nvSpPr>
        <p:spPr>
          <a:xfrm>
            <a:off x="600975" y="3072800"/>
            <a:ext cx="6121200" cy="1206600"/>
          </a:xfrm>
          <a:prstGeom prst="rect">
            <a:avLst/>
          </a:prstGeom>
          <a:noFill/>
          <a:ln>
            <a:noFill/>
          </a:ln>
        </p:spPr>
        <p:txBody>
          <a:bodyPr anchorCtr="0" anchor="t" bIns="91425" lIns="91425" spcFirstLastPara="1" rIns="91425" wrap="square" tIns="91425">
            <a:noAutofit/>
          </a:bodyPr>
          <a:lstStyle/>
          <a:p>
            <a:pPr indent="-311150" lvl="0" marL="457200" rtl="0" algn="l">
              <a:lnSpc>
                <a:spcPct val="115000"/>
              </a:lnSpc>
              <a:spcBef>
                <a:spcPts val="0"/>
              </a:spcBef>
              <a:spcAft>
                <a:spcPts val="0"/>
              </a:spcAft>
              <a:buSzPts val="1300"/>
              <a:buFont typeface="Mada"/>
              <a:buChar char="●"/>
            </a:pPr>
            <a:r>
              <a:rPr b="1" lang="en-GB" sz="1200">
                <a:solidFill>
                  <a:srgbClr val="6AA84F"/>
                </a:solidFill>
                <a:latin typeface="Mada"/>
                <a:ea typeface="Mada"/>
                <a:cs typeface="Mada"/>
                <a:sym typeface="Mada"/>
              </a:rPr>
              <a:t>Main cells in this phase: </a:t>
            </a:r>
            <a:r>
              <a:rPr b="1" lang="en-GB" sz="1200">
                <a:solidFill>
                  <a:srgbClr val="FF0000"/>
                </a:solidFill>
                <a:latin typeface="Mada"/>
                <a:ea typeface="Mada"/>
                <a:cs typeface="Mada"/>
                <a:sym typeface="Mada"/>
              </a:rPr>
              <a:t>platelets</a:t>
            </a:r>
            <a:endParaRPr b="1" sz="1300">
              <a:solidFill>
                <a:srgbClr val="FF0000"/>
              </a:solidFill>
              <a:latin typeface="Mada"/>
              <a:ea typeface="Mada"/>
              <a:cs typeface="Mada"/>
              <a:sym typeface="Mada"/>
            </a:endParaRPr>
          </a:p>
          <a:p>
            <a:pPr indent="-304800" lvl="0" marL="457200" rtl="0" algn="l">
              <a:lnSpc>
                <a:spcPct val="115000"/>
              </a:lnSpc>
              <a:spcBef>
                <a:spcPts val="0"/>
              </a:spcBef>
              <a:spcAft>
                <a:spcPts val="0"/>
              </a:spcAft>
              <a:buSzPts val="1200"/>
              <a:buFont typeface="Mada"/>
              <a:buChar char="●"/>
            </a:pPr>
            <a:r>
              <a:rPr b="1" lang="en-GB" sz="1200">
                <a:latin typeface="Mada"/>
                <a:ea typeface="Mada"/>
                <a:cs typeface="Mada"/>
                <a:sym typeface="Mada"/>
              </a:rPr>
              <a:t>Initial</a:t>
            </a:r>
            <a:r>
              <a:rPr lang="en-GB" sz="1200">
                <a:latin typeface="Mada"/>
                <a:ea typeface="Mada"/>
                <a:cs typeface="Mada"/>
                <a:sym typeface="Mada"/>
              </a:rPr>
              <a:t> response to injury = </a:t>
            </a:r>
            <a:r>
              <a:rPr b="1" lang="en-GB" sz="1200">
                <a:latin typeface="Mada"/>
                <a:ea typeface="Mada"/>
                <a:cs typeface="Mada"/>
                <a:sym typeface="Mada"/>
              </a:rPr>
              <a:t>constriction</a:t>
            </a:r>
            <a:r>
              <a:rPr baseline="30000" lang="en-GB" sz="1200">
                <a:solidFill>
                  <a:schemeClr val="dk1"/>
                </a:solidFill>
                <a:latin typeface="Mada"/>
                <a:ea typeface="Mada"/>
                <a:cs typeface="Mada"/>
                <a:sym typeface="Mada"/>
              </a:rPr>
              <a:t> </a:t>
            </a:r>
            <a:r>
              <a:rPr lang="en-GB" sz="1200">
                <a:solidFill>
                  <a:srgbClr val="6AA84F"/>
                </a:solidFill>
                <a:latin typeface="Mada"/>
                <a:ea typeface="Mada"/>
                <a:cs typeface="Mada"/>
                <a:sym typeface="Mada"/>
              </a:rPr>
              <a:t>followed by dilation. (vasoconstriction is to reduce blood loss and aggregate the platelets)</a:t>
            </a:r>
            <a:endParaRPr sz="1200">
              <a:latin typeface="Mada"/>
              <a:ea typeface="Mada"/>
              <a:cs typeface="Mada"/>
              <a:sym typeface="Mada"/>
            </a:endParaRPr>
          </a:p>
          <a:p>
            <a:pPr indent="-304800" lvl="0" marL="457200" rtl="0" algn="l">
              <a:lnSpc>
                <a:spcPct val="115000"/>
              </a:lnSpc>
              <a:spcBef>
                <a:spcPts val="0"/>
              </a:spcBef>
              <a:spcAft>
                <a:spcPts val="0"/>
              </a:spcAft>
              <a:buSzPts val="1200"/>
              <a:buFont typeface="Mada"/>
              <a:buChar char="●"/>
            </a:pPr>
            <a:r>
              <a:rPr lang="en-GB" sz="1200">
                <a:latin typeface="Mada"/>
                <a:ea typeface="Mada"/>
                <a:cs typeface="Mada"/>
                <a:sym typeface="Mada"/>
              </a:rPr>
              <a:t>Platelet plug forms after adherence to exposed subendothelial collagen via vWF</a:t>
            </a:r>
            <a:endParaRPr sz="1200">
              <a:latin typeface="Mada"/>
              <a:ea typeface="Mada"/>
              <a:cs typeface="Mada"/>
              <a:sym typeface="Mada"/>
            </a:endParaRPr>
          </a:p>
          <a:p>
            <a:pPr indent="-304800" lvl="0" marL="457200" rtl="0" algn="l">
              <a:lnSpc>
                <a:spcPct val="115000"/>
              </a:lnSpc>
              <a:spcBef>
                <a:spcPts val="0"/>
              </a:spcBef>
              <a:spcAft>
                <a:spcPts val="0"/>
              </a:spcAft>
              <a:buSzPts val="1200"/>
              <a:buFont typeface="Mada"/>
              <a:buChar char="●"/>
            </a:pPr>
            <a:r>
              <a:rPr lang="en-GB" sz="1200">
                <a:latin typeface="Mada"/>
                <a:ea typeface="Mada"/>
                <a:cs typeface="Mada"/>
                <a:sym typeface="Mada"/>
              </a:rPr>
              <a:t>Platelets degranulate releasing:  ADP, thromboxane-A2, bradykinin, and 5-HT → further vasoconstriction and platelet aggregation. </a:t>
            </a:r>
            <a:endParaRPr sz="1200">
              <a:latin typeface="Mada"/>
              <a:ea typeface="Mada"/>
              <a:cs typeface="Mada"/>
              <a:sym typeface="Mada"/>
            </a:endParaRPr>
          </a:p>
          <a:p>
            <a:pPr indent="-304800" lvl="0" marL="457200" rtl="0" algn="l">
              <a:lnSpc>
                <a:spcPct val="115000"/>
              </a:lnSpc>
              <a:spcBef>
                <a:spcPts val="0"/>
              </a:spcBef>
              <a:spcAft>
                <a:spcPts val="0"/>
              </a:spcAft>
              <a:buSzPts val="1200"/>
              <a:buFont typeface="Mada"/>
              <a:buChar char="●"/>
            </a:pPr>
            <a:r>
              <a:rPr lang="en-GB" sz="1200">
                <a:latin typeface="Mada"/>
                <a:ea typeface="Mada"/>
                <a:cs typeface="Mada"/>
                <a:sym typeface="Mada"/>
              </a:rPr>
              <a:t>Platelets stimulated to release :</a:t>
            </a:r>
            <a:endParaRPr sz="1200">
              <a:latin typeface="Mada"/>
              <a:ea typeface="Mada"/>
              <a:cs typeface="Mada"/>
              <a:sym typeface="Mada"/>
            </a:endParaRPr>
          </a:p>
          <a:p>
            <a:pPr indent="0" lvl="0" marL="0" rtl="0" algn="l">
              <a:lnSpc>
                <a:spcPct val="115000"/>
              </a:lnSpc>
              <a:spcBef>
                <a:spcPts val="0"/>
              </a:spcBef>
              <a:spcAft>
                <a:spcPts val="0"/>
              </a:spcAft>
              <a:buNone/>
            </a:pPr>
            <a:r>
              <a:t/>
            </a:r>
            <a:endParaRPr sz="1200">
              <a:latin typeface="Mada"/>
              <a:ea typeface="Mada"/>
              <a:cs typeface="Mada"/>
              <a:sym typeface="Mada"/>
            </a:endParaRPr>
          </a:p>
        </p:txBody>
      </p:sp>
      <p:grpSp>
        <p:nvGrpSpPr>
          <p:cNvPr id="153" name="Google Shape;153;p16"/>
          <p:cNvGrpSpPr/>
          <p:nvPr/>
        </p:nvGrpSpPr>
        <p:grpSpPr>
          <a:xfrm>
            <a:off x="1082536" y="4675435"/>
            <a:ext cx="305817" cy="312631"/>
            <a:chOff x="6414250" y="2415450"/>
            <a:chExt cx="312600" cy="312600"/>
          </a:xfrm>
        </p:grpSpPr>
        <p:sp>
          <p:nvSpPr>
            <p:cNvPr id="154" name="Google Shape;154;p16"/>
            <p:cNvSpPr/>
            <p:nvPr/>
          </p:nvSpPr>
          <p:spPr>
            <a:xfrm>
              <a:off x="6414250" y="2415450"/>
              <a:ext cx="312600" cy="312600"/>
            </a:xfrm>
            <a:prstGeom prst="ellipse">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 name="Google Shape;155;p16"/>
            <p:cNvSpPr/>
            <p:nvPr/>
          </p:nvSpPr>
          <p:spPr>
            <a:xfrm>
              <a:off x="6520150" y="2509951"/>
              <a:ext cx="100800" cy="123600"/>
            </a:xfrm>
            <a:prstGeom prst="chevron">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56" name="Google Shape;156;p16"/>
          <p:cNvGrpSpPr/>
          <p:nvPr/>
        </p:nvGrpSpPr>
        <p:grpSpPr>
          <a:xfrm>
            <a:off x="1082536" y="6081035"/>
            <a:ext cx="305817" cy="312631"/>
            <a:chOff x="6414250" y="2415450"/>
            <a:chExt cx="312600" cy="312600"/>
          </a:xfrm>
        </p:grpSpPr>
        <p:sp>
          <p:nvSpPr>
            <p:cNvPr id="157" name="Google Shape;157;p16"/>
            <p:cNvSpPr/>
            <p:nvPr/>
          </p:nvSpPr>
          <p:spPr>
            <a:xfrm>
              <a:off x="6414250" y="2415450"/>
              <a:ext cx="312600" cy="312600"/>
            </a:xfrm>
            <a:prstGeom prst="ellipse">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 name="Google Shape;158;p16"/>
            <p:cNvSpPr/>
            <p:nvPr/>
          </p:nvSpPr>
          <p:spPr>
            <a:xfrm>
              <a:off x="6520150" y="2509951"/>
              <a:ext cx="100800" cy="123600"/>
            </a:xfrm>
            <a:prstGeom prst="chevron">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59" name="Google Shape;159;p16"/>
          <p:cNvGrpSpPr/>
          <p:nvPr/>
        </p:nvGrpSpPr>
        <p:grpSpPr>
          <a:xfrm>
            <a:off x="1082536" y="7147835"/>
            <a:ext cx="305817" cy="312631"/>
            <a:chOff x="6414250" y="2415450"/>
            <a:chExt cx="312600" cy="312600"/>
          </a:xfrm>
        </p:grpSpPr>
        <p:sp>
          <p:nvSpPr>
            <p:cNvPr id="160" name="Google Shape;160;p16"/>
            <p:cNvSpPr/>
            <p:nvPr/>
          </p:nvSpPr>
          <p:spPr>
            <a:xfrm>
              <a:off x="6414250" y="2415450"/>
              <a:ext cx="312600" cy="312600"/>
            </a:xfrm>
            <a:prstGeom prst="ellipse">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 name="Google Shape;161;p16"/>
            <p:cNvSpPr/>
            <p:nvPr/>
          </p:nvSpPr>
          <p:spPr>
            <a:xfrm>
              <a:off x="6520150" y="2509951"/>
              <a:ext cx="100800" cy="123600"/>
            </a:xfrm>
            <a:prstGeom prst="chevron">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62" name="Google Shape;162;p16"/>
          <p:cNvSpPr/>
          <p:nvPr/>
        </p:nvSpPr>
        <p:spPr>
          <a:xfrm>
            <a:off x="4555250" y="6034350"/>
            <a:ext cx="279900" cy="270600"/>
          </a:xfrm>
          <a:prstGeom prst="star5">
            <a:avLst>
              <a:gd fmla="val 19098" name="adj"/>
              <a:gd fmla="val 105146" name="hf"/>
              <a:gd fmla="val 110557" name="vf"/>
            </a:avLst>
          </a:prstGeom>
          <a:solidFill>
            <a:srgbClr val="F1C232"/>
          </a:solidFill>
          <a:ln cap="flat" cmpd="sng" w="9525">
            <a:solidFill>
              <a:srgbClr val="F1C23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 name="Google Shape;163;p16"/>
          <p:cNvSpPr/>
          <p:nvPr/>
        </p:nvSpPr>
        <p:spPr>
          <a:xfrm>
            <a:off x="227225" y="10096975"/>
            <a:ext cx="175200" cy="165900"/>
          </a:xfrm>
          <a:prstGeom prst="star5">
            <a:avLst>
              <a:gd fmla="val 19098" name="adj"/>
              <a:gd fmla="val 105146" name="hf"/>
              <a:gd fmla="val 110557" name="vf"/>
            </a:avLst>
          </a:prstGeom>
          <a:solidFill>
            <a:srgbClr val="F1C232"/>
          </a:solidFill>
          <a:ln cap="flat" cmpd="sng" w="9525">
            <a:solidFill>
              <a:srgbClr val="F1C23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 name="Google Shape;164;p16"/>
          <p:cNvSpPr/>
          <p:nvPr/>
        </p:nvSpPr>
        <p:spPr>
          <a:xfrm>
            <a:off x="758668" y="3175950"/>
            <a:ext cx="213300" cy="192300"/>
          </a:xfrm>
          <a:prstGeom prst="star5">
            <a:avLst>
              <a:gd fmla="val 19098" name="adj"/>
              <a:gd fmla="val 105146" name="hf"/>
              <a:gd fmla="val 110557" name="vf"/>
            </a:avLst>
          </a:prstGeom>
          <a:solidFill>
            <a:srgbClr val="F1C232"/>
          </a:solidFill>
          <a:ln cap="flat" cmpd="sng" w="9525">
            <a:solidFill>
              <a:srgbClr val="F1C23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 name="Google Shape;165;p16"/>
          <p:cNvSpPr/>
          <p:nvPr/>
        </p:nvSpPr>
        <p:spPr>
          <a:xfrm>
            <a:off x="694400" y="408775"/>
            <a:ext cx="6564600" cy="1157400"/>
          </a:xfrm>
          <a:prstGeom prst="roundRect">
            <a:avLst>
              <a:gd fmla="val 16667" name="adj"/>
            </a:avLst>
          </a:prstGeom>
          <a:noFill/>
          <a:ln cap="flat" cmpd="sng" w="19050">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 name="Google Shape;166;p16"/>
          <p:cNvSpPr txBox="1"/>
          <p:nvPr/>
        </p:nvSpPr>
        <p:spPr>
          <a:xfrm>
            <a:off x="926525" y="471550"/>
            <a:ext cx="6121200" cy="872100"/>
          </a:xfrm>
          <a:prstGeom prst="rect">
            <a:avLst/>
          </a:prstGeom>
          <a:noFill/>
          <a:ln>
            <a:noFill/>
          </a:ln>
        </p:spPr>
        <p:txBody>
          <a:bodyPr anchorCtr="0" anchor="t" bIns="0" lIns="91425" spcFirstLastPara="1" rIns="91425" wrap="square" tIns="162000">
            <a:noAutofit/>
          </a:bodyPr>
          <a:lstStyle/>
          <a:p>
            <a:pPr indent="0" lvl="0" marL="0" rtl="0" algn="l">
              <a:spcBef>
                <a:spcPts val="0"/>
              </a:spcBef>
              <a:spcAft>
                <a:spcPts val="0"/>
              </a:spcAft>
              <a:buNone/>
            </a:pPr>
            <a:r>
              <a:rPr lang="en-GB" sz="1000">
                <a:solidFill>
                  <a:srgbClr val="6AA84F"/>
                </a:solidFill>
                <a:latin typeface="Mada"/>
                <a:ea typeface="Mada"/>
                <a:cs typeface="Mada"/>
                <a:sym typeface="Mada"/>
              </a:rPr>
              <a:t>If a patient presents with a wound, always ask about Tetanus status:</a:t>
            </a:r>
            <a:endParaRPr sz="1000">
              <a:solidFill>
                <a:srgbClr val="6AA84F"/>
              </a:solidFill>
              <a:latin typeface="Mada"/>
              <a:ea typeface="Mada"/>
              <a:cs typeface="Mada"/>
              <a:sym typeface="Mada"/>
            </a:endParaRPr>
          </a:p>
          <a:p>
            <a:pPr indent="-292100" lvl="0" marL="457200" rtl="0" algn="l">
              <a:lnSpc>
                <a:spcPct val="115000"/>
              </a:lnSpc>
              <a:spcBef>
                <a:spcPts val="0"/>
              </a:spcBef>
              <a:spcAft>
                <a:spcPts val="0"/>
              </a:spcAft>
              <a:buClr>
                <a:srgbClr val="6AA84F"/>
              </a:buClr>
              <a:buSzPts val="1000"/>
              <a:buFont typeface="Mada"/>
              <a:buChar char="●"/>
            </a:pPr>
            <a:r>
              <a:rPr lang="en-GB" sz="1000">
                <a:solidFill>
                  <a:srgbClr val="6AA84F"/>
                </a:solidFill>
                <a:latin typeface="Mada"/>
                <a:ea typeface="Mada"/>
                <a:cs typeface="Mada"/>
                <a:sym typeface="Mada"/>
              </a:rPr>
              <a:t>Received a booster in the last 5-10 years?</a:t>
            </a:r>
            <a:endParaRPr sz="1000">
              <a:solidFill>
                <a:srgbClr val="6AA84F"/>
              </a:solidFill>
              <a:latin typeface="Mada"/>
              <a:ea typeface="Mada"/>
              <a:cs typeface="Mada"/>
              <a:sym typeface="Mada"/>
            </a:endParaRPr>
          </a:p>
          <a:p>
            <a:pPr indent="457200" lvl="0" marL="0" rtl="0" algn="l">
              <a:lnSpc>
                <a:spcPct val="115000"/>
              </a:lnSpc>
              <a:spcBef>
                <a:spcPts val="0"/>
              </a:spcBef>
              <a:spcAft>
                <a:spcPts val="0"/>
              </a:spcAft>
              <a:buClr>
                <a:schemeClr val="dk1"/>
              </a:buClr>
              <a:buSzPts val="1100"/>
              <a:buFont typeface="Arial"/>
              <a:buNone/>
            </a:pPr>
            <a:r>
              <a:rPr lang="en-GB" sz="1000">
                <a:solidFill>
                  <a:srgbClr val="6AA84F"/>
                </a:solidFill>
                <a:latin typeface="Mada"/>
                <a:ea typeface="Mada"/>
                <a:cs typeface="Mada"/>
                <a:sym typeface="Mada"/>
              </a:rPr>
              <a:t>If not —&gt; give a booster </a:t>
            </a:r>
            <a:endParaRPr sz="1000">
              <a:solidFill>
                <a:srgbClr val="6AA84F"/>
              </a:solidFill>
              <a:latin typeface="Mada"/>
              <a:ea typeface="Mada"/>
              <a:cs typeface="Mada"/>
              <a:sym typeface="Mada"/>
            </a:endParaRPr>
          </a:p>
          <a:p>
            <a:pPr indent="0" lvl="0" marL="0" rtl="0" algn="l">
              <a:lnSpc>
                <a:spcPct val="115000"/>
              </a:lnSpc>
              <a:spcBef>
                <a:spcPts val="0"/>
              </a:spcBef>
              <a:spcAft>
                <a:spcPts val="0"/>
              </a:spcAft>
              <a:buClr>
                <a:schemeClr val="dk1"/>
              </a:buClr>
              <a:buSzPts val="1100"/>
              <a:buFont typeface="Arial"/>
              <a:buNone/>
            </a:pPr>
            <a:r>
              <a:t/>
            </a:r>
            <a:endParaRPr sz="1000">
              <a:solidFill>
                <a:srgbClr val="6AA84F"/>
              </a:solidFill>
              <a:latin typeface="Mada"/>
              <a:ea typeface="Mada"/>
              <a:cs typeface="Mada"/>
              <a:sym typeface="Mada"/>
            </a:endParaRPr>
          </a:p>
          <a:p>
            <a:pPr indent="-292100" lvl="0" marL="457200" rtl="0" algn="l">
              <a:lnSpc>
                <a:spcPct val="115000"/>
              </a:lnSpc>
              <a:spcBef>
                <a:spcPts val="0"/>
              </a:spcBef>
              <a:spcAft>
                <a:spcPts val="0"/>
              </a:spcAft>
              <a:buClr>
                <a:srgbClr val="6AA84F"/>
              </a:buClr>
              <a:buSzPts val="1000"/>
              <a:buFont typeface="Mada"/>
              <a:buChar char="●"/>
            </a:pPr>
            <a:r>
              <a:rPr lang="en-GB" sz="1000">
                <a:solidFill>
                  <a:srgbClr val="6AA84F"/>
                </a:solidFill>
                <a:latin typeface="Mada"/>
                <a:ea typeface="Mada"/>
                <a:cs typeface="Mada"/>
                <a:sym typeface="Mada"/>
              </a:rPr>
              <a:t>If a child is not immunized or missed a dose in childhood —&gt; give passive and active immunizations</a:t>
            </a:r>
            <a:endParaRPr sz="1000">
              <a:solidFill>
                <a:srgbClr val="6AA84F"/>
              </a:solidFill>
              <a:latin typeface="Mada"/>
              <a:ea typeface="Mada"/>
              <a:cs typeface="Mada"/>
              <a:sym typeface="Mada"/>
            </a:endParaRPr>
          </a:p>
          <a:p>
            <a:pPr indent="0" lvl="0" marL="0" rtl="0" algn="l">
              <a:lnSpc>
                <a:spcPct val="115000"/>
              </a:lnSpc>
              <a:spcBef>
                <a:spcPts val="0"/>
              </a:spcBef>
              <a:spcAft>
                <a:spcPts val="0"/>
              </a:spcAft>
              <a:buClr>
                <a:schemeClr val="dk1"/>
              </a:buClr>
              <a:buSzPts val="1100"/>
              <a:buFont typeface="Arial"/>
              <a:buNone/>
            </a:pPr>
            <a:r>
              <a:t/>
            </a:r>
            <a:endParaRPr sz="1000">
              <a:solidFill>
                <a:srgbClr val="6AA84F"/>
              </a:solidFill>
              <a:latin typeface="Mada"/>
              <a:ea typeface="Mada"/>
              <a:cs typeface="Mada"/>
              <a:sym typeface="Mada"/>
            </a:endParaRPr>
          </a:p>
          <a:p>
            <a:pPr indent="0" lvl="0" marL="0" rtl="0" algn="l">
              <a:lnSpc>
                <a:spcPct val="115000"/>
              </a:lnSpc>
              <a:spcBef>
                <a:spcPts val="0"/>
              </a:spcBef>
              <a:spcAft>
                <a:spcPts val="0"/>
              </a:spcAft>
              <a:buClr>
                <a:schemeClr val="dk1"/>
              </a:buClr>
              <a:buSzPts val="1100"/>
              <a:buFont typeface="Arial"/>
              <a:buNone/>
            </a:pPr>
            <a:r>
              <a:t/>
            </a:r>
            <a:endParaRPr sz="1000">
              <a:solidFill>
                <a:srgbClr val="6AA84F"/>
              </a:solidFill>
              <a:latin typeface="Mada"/>
              <a:ea typeface="Mada"/>
              <a:cs typeface="Mada"/>
              <a:sym typeface="Mada"/>
            </a:endParaRPr>
          </a:p>
          <a:p>
            <a:pPr indent="0" lvl="0" marL="0" rtl="0" algn="l">
              <a:lnSpc>
                <a:spcPct val="115000"/>
              </a:lnSpc>
              <a:spcBef>
                <a:spcPts val="0"/>
              </a:spcBef>
              <a:spcAft>
                <a:spcPts val="0"/>
              </a:spcAft>
              <a:buClr>
                <a:schemeClr val="dk1"/>
              </a:buClr>
              <a:buSzPts val="1100"/>
              <a:buFont typeface="Arial"/>
              <a:buNone/>
            </a:pPr>
            <a:r>
              <a:rPr lang="en-GB" sz="1000">
                <a:solidFill>
                  <a:srgbClr val="6AA84F"/>
                </a:solidFill>
                <a:latin typeface="Mada"/>
                <a:ea typeface="Mada"/>
                <a:cs typeface="Mada"/>
                <a:sym typeface="Mada"/>
              </a:rPr>
              <a:t> </a:t>
            </a:r>
            <a:endParaRPr sz="1000">
              <a:solidFill>
                <a:srgbClr val="6AA84F"/>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t/>
            </a:r>
            <a:endParaRPr sz="1000">
              <a:solidFill>
                <a:srgbClr val="6AA84F"/>
              </a:solidFill>
              <a:latin typeface="Mada"/>
              <a:ea typeface="Mada"/>
              <a:cs typeface="Mada"/>
              <a:sym typeface="Mada"/>
            </a:endParaRPr>
          </a:p>
          <a:p>
            <a:pPr indent="0" lvl="0" marL="0" rtl="0" algn="l">
              <a:spcBef>
                <a:spcPts val="0"/>
              </a:spcBef>
              <a:spcAft>
                <a:spcPts val="0"/>
              </a:spcAft>
              <a:buNone/>
            </a:pPr>
            <a:r>
              <a:t/>
            </a:r>
            <a:endParaRPr sz="1000">
              <a:solidFill>
                <a:srgbClr val="6AA84F"/>
              </a:solidFill>
              <a:latin typeface="Mada"/>
              <a:ea typeface="Mada"/>
              <a:cs typeface="Mada"/>
              <a:sym typeface="Mada"/>
            </a:endParaRPr>
          </a:p>
        </p:txBody>
      </p:sp>
      <p:sp>
        <p:nvSpPr>
          <p:cNvPr id="167" name="Google Shape;167;p16"/>
          <p:cNvSpPr/>
          <p:nvPr/>
        </p:nvSpPr>
        <p:spPr>
          <a:xfrm flipH="1">
            <a:off x="300054" y="254125"/>
            <a:ext cx="626470" cy="476424"/>
          </a:xfrm>
          <a:custGeom>
            <a:rect b="b" l="l" r="r" t="t"/>
            <a:pathLst>
              <a:path extrusionOk="0" h="12132" w="16498">
                <a:moveTo>
                  <a:pt x="7973" y="1"/>
                </a:moveTo>
                <a:cubicBezTo>
                  <a:pt x="7489" y="1"/>
                  <a:pt x="7030" y="47"/>
                  <a:pt x="6606" y="126"/>
                </a:cubicBezTo>
                <a:cubicBezTo>
                  <a:pt x="3445" y="716"/>
                  <a:pt x="576" y="3394"/>
                  <a:pt x="100" y="6519"/>
                </a:cubicBezTo>
                <a:cubicBezTo>
                  <a:pt x="26" y="7013"/>
                  <a:pt x="1" y="7501"/>
                  <a:pt x="23" y="7969"/>
                </a:cubicBezTo>
                <a:cubicBezTo>
                  <a:pt x="112" y="9903"/>
                  <a:pt x="1424" y="12132"/>
                  <a:pt x="4189" y="12132"/>
                </a:cubicBezTo>
                <a:cubicBezTo>
                  <a:pt x="4828" y="12132"/>
                  <a:pt x="5545" y="12012"/>
                  <a:pt x="6342" y="11743"/>
                </a:cubicBezTo>
                <a:cubicBezTo>
                  <a:pt x="9464" y="10688"/>
                  <a:pt x="14252" y="11303"/>
                  <a:pt x="15724" y="7969"/>
                </a:cubicBezTo>
                <a:cubicBezTo>
                  <a:pt x="16497" y="6214"/>
                  <a:pt x="15097" y="3742"/>
                  <a:pt x="13112" y="1998"/>
                </a:cubicBezTo>
                <a:cubicBezTo>
                  <a:pt x="11406" y="499"/>
                  <a:pt x="9558" y="1"/>
                  <a:pt x="7973" y="1"/>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 name="Google Shape;168;p16"/>
          <p:cNvSpPr txBox="1"/>
          <p:nvPr/>
        </p:nvSpPr>
        <p:spPr>
          <a:xfrm>
            <a:off x="227237" y="346216"/>
            <a:ext cx="699300" cy="377700"/>
          </a:xfrm>
          <a:prstGeom prst="rect">
            <a:avLst/>
          </a:prstGeom>
          <a:noFill/>
          <a:ln>
            <a:noFill/>
          </a:ln>
        </p:spPr>
        <p:txBody>
          <a:bodyPr anchorCtr="0" anchor="ctr" bIns="72000" lIns="91425" spcFirstLastPara="1" rIns="91425" wrap="square" tIns="0">
            <a:noAutofit/>
          </a:bodyPr>
          <a:lstStyle/>
          <a:p>
            <a:pPr indent="0" lvl="0" marL="0" rtl="0" algn="ctr">
              <a:spcBef>
                <a:spcPts val="0"/>
              </a:spcBef>
              <a:spcAft>
                <a:spcPts val="0"/>
              </a:spcAft>
              <a:buNone/>
            </a:pPr>
            <a:r>
              <a:rPr b="1" lang="en-GB">
                <a:solidFill>
                  <a:srgbClr val="E29578"/>
                </a:solidFill>
                <a:latin typeface="Mada"/>
                <a:ea typeface="Mada"/>
                <a:cs typeface="Mada"/>
                <a:sym typeface="Mada"/>
              </a:rPr>
              <a:t>Note </a:t>
            </a:r>
            <a:endParaRPr>
              <a:solidFill>
                <a:srgbClr val="E29578"/>
              </a:solidFill>
              <a:latin typeface="Playfair Display"/>
              <a:ea typeface="Playfair Display"/>
              <a:cs typeface="Playfair Display"/>
              <a:sym typeface="Playfair Display"/>
            </a:endParaRPr>
          </a:p>
        </p:txBody>
      </p:sp>
      <p:pic>
        <p:nvPicPr>
          <p:cNvPr id="169" name="Google Shape;169;p16"/>
          <p:cNvPicPr preferRelativeResize="0"/>
          <p:nvPr/>
        </p:nvPicPr>
        <p:blipFill>
          <a:blip r:embed="rId4">
            <a:alphaModFix/>
          </a:blip>
          <a:stretch>
            <a:fillRect/>
          </a:stretch>
        </p:blipFill>
        <p:spPr>
          <a:xfrm>
            <a:off x="4972648" y="4681789"/>
            <a:ext cx="2007629" cy="12066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3" name="Shape 173"/>
        <p:cNvGrpSpPr/>
        <p:nvPr/>
      </p:nvGrpSpPr>
      <p:grpSpPr>
        <a:xfrm>
          <a:off x="0" y="0"/>
          <a:ext cx="0" cy="0"/>
          <a:chOff x="0" y="0"/>
          <a:chExt cx="0" cy="0"/>
        </a:xfrm>
      </p:grpSpPr>
      <p:sp>
        <p:nvSpPr>
          <p:cNvPr id="174" name="Google Shape;174;p17"/>
          <p:cNvSpPr txBox="1"/>
          <p:nvPr/>
        </p:nvSpPr>
        <p:spPr>
          <a:xfrm>
            <a:off x="288925" y="2138050"/>
            <a:ext cx="6743400" cy="6186600"/>
          </a:xfrm>
          <a:prstGeom prst="rect">
            <a:avLst/>
          </a:prstGeom>
          <a:noFill/>
          <a:ln cap="flat" cmpd="sng" w="38100">
            <a:solidFill>
              <a:srgbClr val="FFDDD2"/>
            </a:solidFill>
            <a:prstDash val="dash"/>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5" name="Google Shape;175;p17"/>
          <p:cNvSpPr/>
          <p:nvPr/>
        </p:nvSpPr>
        <p:spPr>
          <a:xfrm>
            <a:off x="1330025" y="6520425"/>
            <a:ext cx="1289347" cy="225786"/>
          </a:xfrm>
          <a:custGeom>
            <a:rect b="b" l="l" r="r" t="t"/>
            <a:pathLst>
              <a:path extrusionOk="0" h="15999" w="42683">
                <a:moveTo>
                  <a:pt x="21730" y="2233"/>
                </a:moveTo>
                <a:cubicBezTo>
                  <a:pt x="21780" y="2258"/>
                  <a:pt x="21805" y="2283"/>
                  <a:pt x="21830" y="2308"/>
                </a:cubicBezTo>
                <a:cubicBezTo>
                  <a:pt x="21780" y="2283"/>
                  <a:pt x="21730" y="2258"/>
                  <a:pt x="21680" y="2258"/>
                </a:cubicBezTo>
                <a:cubicBezTo>
                  <a:pt x="21705" y="2233"/>
                  <a:pt x="21730" y="2233"/>
                  <a:pt x="21730" y="2233"/>
                </a:cubicBezTo>
                <a:close/>
                <a:moveTo>
                  <a:pt x="18597" y="3662"/>
                </a:moveTo>
                <a:cubicBezTo>
                  <a:pt x="18622" y="3662"/>
                  <a:pt x="18597" y="3687"/>
                  <a:pt x="18597" y="3687"/>
                </a:cubicBezTo>
                <a:lnTo>
                  <a:pt x="18572" y="3687"/>
                </a:lnTo>
                <a:cubicBezTo>
                  <a:pt x="18597" y="3687"/>
                  <a:pt x="18597" y="3662"/>
                  <a:pt x="18597" y="3662"/>
                </a:cubicBezTo>
                <a:close/>
                <a:moveTo>
                  <a:pt x="36567" y="3887"/>
                </a:moveTo>
                <a:lnTo>
                  <a:pt x="36567" y="3887"/>
                </a:lnTo>
                <a:cubicBezTo>
                  <a:pt x="36476" y="3924"/>
                  <a:pt x="36397" y="3947"/>
                  <a:pt x="36323" y="3947"/>
                </a:cubicBezTo>
                <a:cubicBezTo>
                  <a:pt x="36295" y="3947"/>
                  <a:pt x="36268" y="3944"/>
                  <a:pt x="36241" y="3937"/>
                </a:cubicBezTo>
                <a:cubicBezTo>
                  <a:pt x="36367" y="3937"/>
                  <a:pt x="36467" y="3912"/>
                  <a:pt x="36567" y="3887"/>
                </a:cubicBezTo>
                <a:close/>
                <a:moveTo>
                  <a:pt x="5439" y="6293"/>
                </a:moveTo>
                <a:cubicBezTo>
                  <a:pt x="5439" y="6293"/>
                  <a:pt x="5439" y="6318"/>
                  <a:pt x="5414" y="6318"/>
                </a:cubicBezTo>
                <a:cubicBezTo>
                  <a:pt x="5414" y="6318"/>
                  <a:pt x="5414" y="6293"/>
                  <a:pt x="5414" y="6293"/>
                </a:cubicBezTo>
                <a:close/>
                <a:moveTo>
                  <a:pt x="23172" y="7054"/>
                </a:moveTo>
                <a:cubicBezTo>
                  <a:pt x="23191" y="7054"/>
                  <a:pt x="23212" y="7059"/>
                  <a:pt x="23234" y="7070"/>
                </a:cubicBezTo>
                <a:cubicBezTo>
                  <a:pt x="23309" y="7095"/>
                  <a:pt x="23384" y="7120"/>
                  <a:pt x="23459" y="7120"/>
                </a:cubicBezTo>
                <a:cubicBezTo>
                  <a:pt x="23334" y="7196"/>
                  <a:pt x="23209" y="7271"/>
                  <a:pt x="23083" y="7396"/>
                </a:cubicBezTo>
                <a:cubicBezTo>
                  <a:pt x="23083" y="7346"/>
                  <a:pt x="23083" y="7271"/>
                  <a:pt x="23083" y="7196"/>
                </a:cubicBezTo>
                <a:cubicBezTo>
                  <a:pt x="23064" y="7117"/>
                  <a:pt x="23105" y="7054"/>
                  <a:pt x="23172" y="7054"/>
                </a:cubicBezTo>
                <a:close/>
                <a:moveTo>
                  <a:pt x="5615" y="8624"/>
                </a:moveTo>
                <a:cubicBezTo>
                  <a:pt x="5690" y="8674"/>
                  <a:pt x="5740" y="8699"/>
                  <a:pt x="5690" y="8749"/>
                </a:cubicBezTo>
                <a:cubicBezTo>
                  <a:pt x="5665" y="8724"/>
                  <a:pt x="5640" y="8674"/>
                  <a:pt x="5615" y="8624"/>
                </a:cubicBezTo>
                <a:close/>
                <a:moveTo>
                  <a:pt x="23159" y="9201"/>
                </a:moveTo>
                <a:cubicBezTo>
                  <a:pt x="23159" y="9201"/>
                  <a:pt x="23134" y="9226"/>
                  <a:pt x="23134" y="9226"/>
                </a:cubicBezTo>
                <a:cubicBezTo>
                  <a:pt x="23134" y="9226"/>
                  <a:pt x="23109" y="9201"/>
                  <a:pt x="23109" y="9201"/>
                </a:cubicBezTo>
                <a:close/>
                <a:moveTo>
                  <a:pt x="39700" y="9226"/>
                </a:moveTo>
                <a:cubicBezTo>
                  <a:pt x="39700" y="9251"/>
                  <a:pt x="39700" y="9276"/>
                  <a:pt x="39675" y="9301"/>
                </a:cubicBezTo>
                <a:cubicBezTo>
                  <a:pt x="39675" y="9276"/>
                  <a:pt x="39700" y="9251"/>
                  <a:pt x="39700" y="9226"/>
                </a:cubicBezTo>
                <a:close/>
                <a:moveTo>
                  <a:pt x="16016" y="9401"/>
                </a:moveTo>
                <a:cubicBezTo>
                  <a:pt x="15991" y="9401"/>
                  <a:pt x="15991" y="9426"/>
                  <a:pt x="15991" y="9426"/>
                </a:cubicBezTo>
                <a:cubicBezTo>
                  <a:pt x="15991" y="9401"/>
                  <a:pt x="15991" y="9401"/>
                  <a:pt x="15991" y="9401"/>
                </a:cubicBezTo>
                <a:close/>
                <a:moveTo>
                  <a:pt x="36868" y="11231"/>
                </a:moveTo>
                <a:cubicBezTo>
                  <a:pt x="36868" y="11231"/>
                  <a:pt x="36868" y="11256"/>
                  <a:pt x="36843" y="11256"/>
                </a:cubicBezTo>
                <a:cubicBezTo>
                  <a:pt x="36843" y="11256"/>
                  <a:pt x="36843" y="11231"/>
                  <a:pt x="36843" y="11231"/>
                </a:cubicBezTo>
                <a:close/>
                <a:moveTo>
                  <a:pt x="1956" y="11256"/>
                </a:moveTo>
                <a:cubicBezTo>
                  <a:pt x="1956" y="11281"/>
                  <a:pt x="1956" y="11331"/>
                  <a:pt x="1930" y="11356"/>
                </a:cubicBezTo>
                <a:cubicBezTo>
                  <a:pt x="1930" y="11306"/>
                  <a:pt x="1930" y="11281"/>
                  <a:pt x="1956" y="11256"/>
                </a:cubicBezTo>
                <a:close/>
                <a:moveTo>
                  <a:pt x="26617" y="11481"/>
                </a:moveTo>
                <a:cubicBezTo>
                  <a:pt x="26667" y="11481"/>
                  <a:pt x="26667" y="11531"/>
                  <a:pt x="26667" y="11582"/>
                </a:cubicBezTo>
                <a:cubicBezTo>
                  <a:pt x="26642" y="11607"/>
                  <a:pt x="26642" y="11632"/>
                  <a:pt x="26617" y="11657"/>
                </a:cubicBezTo>
                <a:cubicBezTo>
                  <a:pt x="26617" y="11590"/>
                  <a:pt x="26617" y="11543"/>
                  <a:pt x="26617" y="11481"/>
                </a:cubicBezTo>
                <a:close/>
                <a:moveTo>
                  <a:pt x="11003" y="11882"/>
                </a:moveTo>
                <a:cubicBezTo>
                  <a:pt x="11003" y="11882"/>
                  <a:pt x="11003" y="11882"/>
                  <a:pt x="10978" y="11907"/>
                </a:cubicBezTo>
                <a:cubicBezTo>
                  <a:pt x="10978" y="11882"/>
                  <a:pt x="10978" y="11882"/>
                  <a:pt x="10978" y="11882"/>
                </a:cubicBezTo>
                <a:close/>
                <a:moveTo>
                  <a:pt x="30721" y="12446"/>
                </a:moveTo>
                <a:cubicBezTo>
                  <a:pt x="30753" y="12446"/>
                  <a:pt x="30778" y="12459"/>
                  <a:pt x="30803" y="12484"/>
                </a:cubicBezTo>
                <a:cubicBezTo>
                  <a:pt x="30753" y="12559"/>
                  <a:pt x="30677" y="12659"/>
                  <a:pt x="30602" y="12759"/>
                </a:cubicBezTo>
                <a:cubicBezTo>
                  <a:pt x="30527" y="12684"/>
                  <a:pt x="30427" y="12609"/>
                  <a:pt x="30602" y="12484"/>
                </a:cubicBezTo>
                <a:cubicBezTo>
                  <a:pt x="30652" y="12459"/>
                  <a:pt x="30690" y="12446"/>
                  <a:pt x="30721" y="12446"/>
                </a:cubicBezTo>
                <a:close/>
                <a:moveTo>
                  <a:pt x="9374" y="12785"/>
                </a:moveTo>
                <a:cubicBezTo>
                  <a:pt x="9365" y="12794"/>
                  <a:pt x="9359" y="12803"/>
                  <a:pt x="9355" y="12811"/>
                </a:cubicBezTo>
                <a:lnTo>
                  <a:pt x="9355" y="12811"/>
                </a:lnTo>
                <a:cubicBezTo>
                  <a:pt x="9359" y="12810"/>
                  <a:pt x="9365" y="12810"/>
                  <a:pt x="9374" y="12810"/>
                </a:cubicBezTo>
                <a:cubicBezTo>
                  <a:pt x="9349" y="12810"/>
                  <a:pt x="9349" y="12834"/>
                  <a:pt x="9349" y="12835"/>
                </a:cubicBezTo>
                <a:lnTo>
                  <a:pt x="9349" y="12835"/>
                </a:lnTo>
                <a:cubicBezTo>
                  <a:pt x="9349" y="12834"/>
                  <a:pt x="9349" y="12824"/>
                  <a:pt x="9355" y="12811"/>
                </a:cubicBezTo>
                <a:lnTo>
                  <a:pt x="9355" y="12811"/>
                </a:lnTo>
                <a:cubicBezTo>
                  <a:pt x="9349" y="12813"/>
                  <a:pt x="9349" y="12819"/>
                  <a:pt x="9349" y="12835"/>
                </a:cubicBezTo>
                <a:cubicBezTo>
                  <a:pt x="9349" y="12810"/>
                  <a:pt x="9349" y="12810"/>
                  <a:pt x="9349" y="12785"/>
                </a:cubicBezTo>
                <a:close/>
                <a:moveTo>
                  <a:pt x="22808" y="12910"/>
                </a:moveTo>
                <a:cubicBezTo>
                  <a:pt x="22808" y="12910"/>
                  <a:pt x="22808" y="12935"/>
                  <a:pt x="22808" y="12935"/>
                </a:cubicBezTo>
                <a:cubicBezTo>
                  <a:pt x="22808" y="12935"/>
                  <a:pt x="22808" y="12910"/>
                  <a:pt x="22783" y="12910"/>
                </a:cubicBezTo>
                <a:close/>
                <a:moveTo>
                  <a:pt x="23058" y="13035"/>
                </a:moveTo>
                <a:cubicBezTo>
                  <a:pt x="23058" y="13035"/>
                  <a:pt x="23058" y="13060"/>
                  <a:pt x="23083" y="13060"/>
                </a:cubicBezTo>
                <a:lnTo>
                  <a:pt x="22983" y="13060"/>
                </a:lnTo>
                <a:cubicBezTo>
                  <a:pt x="23008" y="13060"/>
                  <a:pt x="23033" y="13035"/>
                  <a:pt x="23058" y="13035"/>
                </a:cubicBezTo>
                <a:close/>
                <a:moveTo>
                  <a:pt x="25383" y="1"/>
                </a:moveTo>
                <a:cubicBezTo>
                  <a:pt x="25327" y="1"/>
                  <a:pt x="25270" y="3"/>
                  <a:pt x="25214" y="3"/>
                </a:cubicBezTo>
                <a:lnTo>
                  <a:pt x="20377" y="3"/>
                </a:lnTo>
                <a:cubicBezTo>
                  <a:pt x="20352" y="53"/>
                  <a:pt x="20327" y="78"/>
                  <a:pt x="20352" y="103"/>
                </a:cubicBezTo>
                <a:lnTo>
                  <a:pt x="20302" y="103"/>
                </a:lnTo>
                <a:cubicBezTo>
                  <a:pt x="20201" y="128"/>
                  <a:pt x="20101" y="128"/>
                  <a:pt x="19976" y="128"/>
                </a:cubicBezTo>
                <a:cubicBezTo>
                  <a:pt x="19951" y="103"/>
                  <a:pt x="19850" y="78"/>
                  <a:pt x="19775" y="53"/>
                </a:cubicBezTo>
                <a:cubicBezTo>
                  <a:pt x="19662" y="59"/>
                  <a:pt x="19550" y="60"/>
                  <a:pt x="19437" y="60"/>
                </a:cubicBezTo>
                <a:cubicBezTo>
                  <a:pt x="19324" y="60"/>
                  <a:pt x="19211" y="59"/>
                  <a:pt x="19098" y="59"/>
                </a:cubicBezTo>
                <a:cubicBezTo>
                  <a:pt x="18873" y="59"/>
                  <a:pt x="18647" y="65"/>
                  <a:pt x="18422" y="103"/>
                </a:cubicBezTo>
                <a:cubicBezTo>
                  <a:pt x="17946" y="128"/>
                  <a:pt x="17494" y="128"/>
                  <a:pt x="17018" y="128"/>
                </a:cubicBezTo>
                <a:cubicBezTo>
                  <a:pt x="16913" y="185"/>
                  <a:pt x="16802" y="199"/>
                  <a:pt x="16690" y="199"/>
                </a:cubicBezTo>
                <a:cubicBezTo>
                  <a:pt x="16567" y="199"/>
                  <a:pt x="16442" y="182"/>
                  <a:pt x="16319" y="182"/>
                </a:cubicBezTo>
                <a:cubicBezTo>
                  <a:pt x="16207" y="182"/>
                  <a:pt x="16096" y="196"/>
                  <a:pt x="15991" y="253"/>
                </a:cubicBezTo>
                <a:cubicBezTo>
                  <a:pt x="15961" y="224"/>
                  <a:pt x="15932" y="212"/>
                  <a:pt x="15903" y="212"/>
                </a:cubicBezTo>
                <a:cubicBezTo>
                  <a:pt x="15882" y="212"/>
                  <a:pt x="15861" y="218"/>
                  <a:pt x="15840" y="228"/>
                </a:cubicBezTo>
                <a:cubicBezTo>
                  <a:pt x="15565" y="253"/>
                  <a:pt x="15264" y="253"/>
                  <a:pt x="14988" y="278"/>
                </a:cubicBezTo>
                <a:cubicBezTo>
                  <a:pt x="14896" y="312"/>
                  <a:pt x="14804" y="320"/>
                  <a:pt x="14712" y="320"/>
                </a:cubicBezTo>
                <a:cubicBezTo>
                  <a:pt x="14621" y="320"/>
                  <a:pt x="14529" y="312"/>
                  <a:pt x="14437" y="312"/>
                </a:cubicBezTo>
                <a:cubicBezTo>
                  <a:pt x="14345" y="312"/>
                  <a:pt x="14253" y="320"/>
                  <a:pt x="14161" y="353"/>
                </a:cubicBezTo>
                <a:cubicBezTo>
                  <a:pt x="13910" y="378"/>
                  <a:pt x="13685" y="378"/>
                  <a:pt x="13434" y="404"/>
                </a:cubicBezTo>
                <a:cubicBezTo>
                  <a:pt x="13322" y="454"/>
                  <a:pt x="13202" y="454"/>
                  <a:pt x="13083" y="454"/>
                </a:cubicBezTo>
                <a:cubicBezTo>
                  <a:pt x="12964" y="454"/>
                  <a:pt x="12845" y="454"/>
                  <a:pt x="12733" y="504"/>
                </a:cubicBezTo>
                <a:cubicBezTo>
                  <a:pt x="12582" y="504"/>
                  <a:pt x="12407" y="504"/>
                  <a:pt x="12256" y="529"/>
                </a:cubicBezTo>
                <a:cubicBezTo>
                  <a:pt x="12164" y="580"/>
                  <a:pt x="12072" y="589"/>
                  <a:pt x="11980" y="589"/>
                </a:cubicBezTo>
                <a:cubicBezTo>
                  <a:pt x="11927" y="589"/>
                  <a:pt x="11874" y="586"/>
                  <a:pt x="11821" y="586"/>
                </a:cubicBezTo>
                <a:cubicBezTo>
                  <a:pt x="11740" y="586"/>
                  <a:pt x="11660" y="593"/>
                  <a:pt x="11580" y="629"/>
                </a:cubicBezTo>
                <a:cubicBezTo>
                  <a:pt x="10728" y="729"/>
                  <a:pt x="9900" y="905"/>
                  <a:pt x="9023" y="905"/>
                </a:cubicBezTo>
                <a:cubicBezTo>
                  <a:pt x="8948" y="967"/>
                  <a:pt x="8854" y="967"/>
                  <a:pt x="8763" y="967"/>
                </a:cubicBezTo>
                <a:cubicBezTo>
                  <a:pt x="8672" y="967"/>
                  <a:pt x="8585" y="967"/>
                  <a:pt x="8522" y="1030"/>
                </a:cubicBezTo>
                <a:lnTo>
                  <a:pt x="8497" y="1030"/>
                </a:lnTo>
                <a:cubicBezTo>
                  <a:pt x="8482" y="1001"/>
                  <a:pt x="8459" y="989"/>
                  <a:pt x="8427" y="989"/>
                </a:cubicBezTo>
                <a:cubicBezTo>
                  <a:pt x="8405" y="989"/>
                  <a:pt x="8378" y="995"/>
                  <a:pt x="8347" y="1005"/>
                </a:cubicBezTo>
                <a:cubicBezTo>
                  <a:pt x="8196" y="1030"/>
                  <a:pt x="8021" y="1030"/>
                  <a:pt x="7870" y="1055"/>
                </a:cubicBezTo>
                <a:cubicBezTo>
                  <a:pt x="7820" y="1055"/>
                  <a:pt x="7795" y="1080"/>
                  <a:pt x="7795" y="1155"/>
                </a:cubicBezTo>
                <a:cubicBezTo>
                  <a:pt x="7685" y="1114"/>
                  <a:pt x="7574" y="1095"/>
                  <a:pt x="7464" y="1095"/>
                </a:cubicBezTo>
                <a:cubicBezTo>
                  <a:pt x="7374" y="1095"/>
                  <a:pt x="7284" y="1108"/>
                  <a:pt x="7194" y="1130"/>
                </a:cubicBezTo>
                <a:cubicBezTo>
                  <a:pt x="6442" y="1155"/>
                  <a:pt x="5690" y="1155"/>
                  <a:pt x="4913" y="1155"/>
                </a:cubicBezTo>
                <a:cubicBezTo>
                  <a:pt x="4537" y="1180"/>
                  <a:pt x="4537" y="1180"/>
                  <a:pt x="4637" y="1556"/>
                </a:cubicBezTo>
                <a:cubicBezTo>
                  <a:pt x="4550" y="1669"/>
                  <a:pt x="4443" y="1694"/>
                  <a:pt x="4330" y="1694"/>
                </a:cubicBezTo>
                <a:cubicBezTo>
                  <a:pt x="4240" y="1694"/>
                  <a:pt x="4146" y="1678"/>
                  <a:pt x="4054" y="1678"/>
                </a:cubicBezTo>
                <a:cubicBezTo>
                  <a:pt x="4031" y="1678"/>
                  <a:pt x="4008" y="1679"/>
                  <a:pt x="3986" y="1682"/>
                </a:cubicBezTo>
                <a:cubicBezTo>
                  <a:pt x="3915" y="1692"/>
                  <a:pt x="3844" y="1695"/>
                  <a:pt x="3773" y="1695"/>
                </a:cubicBezTo>
                <a:cubicBezTo>
                  <a:pt x="3665" y="1695"/>
                  <a:pt x="3557" y="1688"/>
                  <a:pt x="3450" y="1688"/>
                </a:cubicBezTo>
                <a:cubicBezTo>
                  <a:pt x="3271" y="1688"/>
                  <a:pt x="3096" y="1707"/>
                  <a:pt x="2933" y="1807"/>
                </a:cubicBezTo>
                <a:cubicBezTo>
                  <a:pt x="2816" y="1807"/>
                  <a:pt x="2699" y="1796"/>
                  <a:pt x="2590" y="1796"/>
                </a:cubicBezTo>
                <a:cubicBezTo>
                  <a:pt x="2535" y="1796"/>
                  <a:pt x="2482" y="1799"/>
                  <a:pt x="2432" y="1807"/>
                </a:cubicBezTo>
                <a:cubicBezTo>
                  <a:pt x="1179" y="2058"/>
                  <a:pt x="552" y="2033"/>
                  <a:pt x="326" y="3486"/>
                </a:cubicBezTo>
                <a:cubicBezTo>
                  <a:pt x="201" y="4063"/>
                  <a:pt x="377" y="4639"/>
                  <a:pt x="226" y="5216"/>
                </a:cubicBezTo>
                <a:lnTo>
                  <a:pt x="201" y="5541"/>
                </a:lnTo>
                <a:cubicBezTo>
                  <a:pt x="101" y="5767"/>
                  <a:pt x="226" y="6018"/>
                  <a:pt x="101" y="6218"/>
                </a:cubicBezTo>
                <a:cubicBezTo>
                  <a:pt x="101" y="6343"/>
                  <a:pt x="76" y="6469"/>
                  <a:pt x="76" y="6594"/>
                </a:cubicBezTo>
                <a:cubicBezTo>
                  <a:pt x="1" y="7045"/>
                  <a:pt x="1" y="7521"/>
                  <a:pt x="76" y="7998"/>
                </a:cubicBezTo>
                <a:cubicBezTo>
                  <a:pt x="76" y="8148"/>
                  <a:pt x="101" y="8298"/>
                  <a:pt x="101" y="8474"/>
                </a:cubicBezTo>
                <a:cubicBezTo>
                  <a:pt x="226" y="8724"/>
                  <a:pt x="76" y="9025"/>
                  <a:pt x="201" y="9276"/>
                </a:cubicBezTo>
                <a:cubicBezTo>
                  <a:pt x="502" y="10704"/>
                  <a:pt x="828" y="12083"/>
                  <a:pt x="1354" y="13436"/>
                </a:cubicBezTo>
                <a:cubicBezTo>
                  <a:pt x="1680" y="14263"/>
                  <a:pt x="2281" y="14765"/>
                  <a:pt x="3184" y="14840"/>
                </a:cubicBezTo>
                <a:cubicBezTo>
                  <a:pt x="3296" y="14902"/>
                  <a:pt x="3415" y="14902"/>
                  <a:pt x="3534" y="14902"/>
                </a:cubicBezTo>
                <a:cubicBezTo>
                  <a:pt x="3654" y="14902"/>
                  <a:pt x="3773" y="14902"/>
                  <a:pt x="3885" y="14965"/>
                </a:cubicBezTo>
                <a:lnTo>
                  <a:pt x="4086" y="14965"/>
                </a:lnTo>
                <a:cubicBezTo>
                  <a:pt x="4249" y="15019"/>
                  <a:pt x="4412" y="15031"/>
                  <a:pt x="4574" y="15031"/>
                </a:cubicBezTo>
                <a:cubicBezTo>
                  <a:pt x="4698" y="15031"/>
                  <a:pt x="4821" y="15024"/>
                  <a:pt x="4944" y="15024"/>
                </a:cubicBezTo>
                <a:cubicBezTo>
                  <a:pt x="5103" y="15024"/>
                  <a:pt x="5260" y="15036"/>
                  <a:pt x="5414" y="15090"/>
                </a:cubicBezTo>
                <a:cubicBezTo>
                  <a:pt x="5615" y="15090"/>
                  <a:pt x="5815" y="15090"/>
                  <a:pt x="6016" y="15115"/>
                </a:cubicBezTo>
                <a:cubicBezTo>
                  <a:pt x="6041" y="15166"/>
                  <a:pt x="6041" y="15191"/>
                  <a:pt x="6041" y="15241"/>
                </a:cubicBezTo>
                <a:cubicBezTo>
                  <a:pt x="5765" y="15391"/>
                  <a:pt x="5815" y="15617"/>
                  <a:pt x="5890" y="15867"/>
                </a:cubicBezTo>
                <a:cubicBezTo>
                  <a:pt x="6038" y="15972"/>
                  <a:pt x="6194" y="15998"/>
                  <a:pt x="6353" y="15998"/>
                </a:cubicBezTo>
                <a:cubicBezTo>
                  <a:pt x="6506" y="15998"/>
                  <a:pt x="6661" y="15975"/>
                  <a:pt x="6815" y="15975"/>
                </a:cubicBezTo>
                <a:cubicBezTo>
                  <a:pt x="6883" y="15975"/>
                  <a:pt x="6951" y="15979"/>
                  <a:pt x="7018" y="15993"/>
                </a:cubicBezTo>
                <a:cubicBezTo>
                  <a:pt x="7110" y="15941"/>
                  <a:pt x="7207" y="15932"/>
                  <a:pt x="7302" y="15932"/>
                </a:cubicBezTo>
                <a:cubicBezTo>
                  <a:pt x="7357" y="15932"/>
                  <a:pt x="7412" y="15935"/>
                  <a:pt x="7465" y="15935"/>
                </a:cubicBezTo>
                <a:cubicBezTo>
                  <a:pt x="7546" y="15935"/>
                  <a:pt x="7624" y="15928"/>
                  <a:pt x="7695" y="15892"/>
                </a:cubicBezTo>
                <a:cubicBezTo>
                  <a:pt x="7895" y="15867"/>
                  <a:pt x="8096" y="15867"/>
                  <a:pt x="8296" y="15867"/>
                </a:cubicBezTo>
                <a:cubicBezTo>
                  <a:pt x="8422" y="15805"/>
                  <a:pt x="8547" y="15798"/>
                  <a:pt x="8672" y="15798"/>
                </a:cubicBezTo>
                <a:cubicBezTo>
                  <a:pt x="8704" y="15798"/>
                  <a:pt x="8735" y="15799"/>
                  <a:pt x="8766" y="15799"/>
                </a:cubicBezTo>
                <a:cubicBezTo>
                  <a:pt x="8860" y="15799"/>
                  <a:pt x="8954" y="15795"/>
                  <a:pt x="9048" y="15767"/>
                </a:cubicBezTo>
                <a:cubicBezTo>
                  <a:pt x="9069" y="15788"/>
                  <a:pt x="9095" y="15796"/>
                  <a:pt x="9123" y="15796"/>
                </a:cubicBezTo>
                <a:cubicBezTo>
                  <a:pt x="9162" y="15796"/>
                  <a:pt x="9205" y="15781"/>
                  <a:pt x="9249" y="15767"/>
                </a:cubicBezTo>
                <a:cubicBezTo>
                  <a:pt x="9750" y="15742"/>
                  <a:pt x="10251" y="15742"/>
                  <a:pt x="10778" y="15717"/>
                </a:cubicBezTo>
                <a:cubicBezTo>
                  <a:pt x="10803" y="15717"/>
                  <a:pt x="10828" y="15692"/>
                  <a:pt x="10828" y="15667"/>
                </a:cubicBezTo>
                <a:cubicBezTo>
                  <a:pt x="10878" y="15667"/>
                  <a:pt x="10928" y="15673"/>
                  <a:pt x="10978" y="15673"/>
                </a:cubicBezTo>
                <a:cubicBezTo>
                  <a:pt x="11028" y="15673"/>
                  <a:pt x="11078" y="15667"/>
                  <a:pt x="11129" y="15642"/>
                </a:cubicBezTo>
                <a:cubicBezTo>
                  <a:pt x="11179" y="15642"/>
                  <a:pt x="11204" y="15642"/>
                  <a:pt x="11229" y="15667"/>
                </a:cubicBezTo>
                <a:cubicBezTo>
                  <a:pt x="11372" y="15667"/>
                  <a:pt x="11515" y="15683"/>
                  <a:pt x="11654" y="15683"/>
                </a:cubicBezTo>
                <a:cubicBezTo>
                  <a:pt x="11758" y="15683"/>
                  <a:pt x="11859" y="15674"/>
                  <a:pt x="11956" y="15642"/>
                </a:cubicBezTo>
                <a:cubicBezTo>
                  <a:pt x="12332" y="15617"/>
                  <a:pt x="12707" y="15617"/>
                  <a:pt x="13083" y="15592"/>
                </a:cubicBezTo>
                <a:cubicBezTo>
                  <a:pt x="13174" y="15551"/>
                  <a:pt x="13268" y="15543"/>
                  <a:pt x="13361" y="15543"/>
                </a:cubicBezTo>
                <a:cubicBezTo>
                  <a:pt x="13424" y="15543"/>
                  <a:pt x="13486" y="15547"/>
                  <a:pt x="13546" y="15547"/>
                </a:cubicBezTo>
                <a:cubicBezTo>
                  <a:pt x="13621" y="15547"/>
                  <a:pt x="13693" y="15541"/>
                  <a:pt x="13760" y="15516"/>
                </a:cubicBezTo>
                <a:cubicBezTo>
                  <a:pt x="14462" y="15441"/>
                  <a:pt x="15139" y="15391"/>
                  <a:pt x="15840" y="15341"/>
                </a:cubicBezTo>
                <a:lnTo>
                  <a:pt x="20828" y="15341"/>
                </a:lnTo>
                <a:cubicBezTo>
                  <a:pt x="21114" y="15289"/>
                  <a:pt x="21400" y="15276"/>
                  <a:pt x="21685" y="15276"/>
                </a:cubicBezTo>
                <a:cubicBezTo>
                  <a:pt x="21974" y="15276"/>
                  <a:pt x="22262" y="15289"/>
                  <a:pt x="22551" y="15289"/>
                </a:cubicBezTo>
                <a:cubicBezTo>
                  <a:pt x="22803" y="15289"/>
                  <a:pt x="23056" y="15279"/>
                  <a:pt x="23309" y="15241"/>
                </a:cubicBezTo>
                <a:cubicBezTo>
                  <a:pt x="23484" y="15241"/>
                  <a:pt x="23660" y="15216"/>
                  <a:pt x="23810" y="15216"/>
                </a:cubicBezTo>
                <a:cubicBezTo>
                  <a:pt x="23964" y="15161"/>
                  <a:pt x="24112" y="15149"/>
                  <a:pt x="24260" y="15149"/>
                </a:cubicBezTo>
                <a:cubicBezTo>
                  <a:pt x="24370" y="15149"/>
                  <a:pt x="24481" y="15156"/>
                  <a:pt x="24592" y="15156"/>
                </a:cubicBezTo>
                <a:cubicBezTo>
                  <a:pt x="24673" y="15156"/>
                  <a:pt x="24755" y="15152"/>
                  <a:pt x="24838" y="15140"/>
                </a:cubicBezTo>
                <a:cubicBezTo>
                  <a:pt x="24888" y="15140"/>
                  <a:pt x="24963" y="15115"/>
                  <a:pt x="25013" y="15090"/>
                </a:cubicBezTo>
                <a:cubicBezTo>
                  <a:pt x="25114" y="15115"/>
                  <a:pt x="25189" y="15115"/>
                  <a:pt x="25264" y="15115"/>
                </a:cubicBezTo>
                <a:cubicBezTo>
                  <a:pt x="25464" y="15115"/>
                  <a:pt x="25665" y="15090"/>
                  <a:pt x="25865" y="15090"/>
                </a:cubicBezTo>
                <a:cubicBezTo>
                  <a:pt x="25891" y="15065"/>
                  <a:pt x="25891" y="15040"/>
                  <a:pt x="25916" y="15015"/>
                </a:cubicBezTo>
                <a:lnTo>
                  <a:pt x="26016" y="15015"/>
                </a:lnTo>
                <a:cubicBezTo>
                  <a:pt x="26016" y="14990"/>
                  <a:pt x="26016" y="14990"/>
                  <a:pt x="26041" y="14965"/>
                </a:cubicBezTo>
                <a:cubicBezTo>
                  <a:pt x="26242" y="15019"/>
                  <a:pt x="26444" y="15044"/>
                  <a:pt x="26649" y="15044"/>
                </a:cubicBezTo>
                <a:cubicBezTo>
                  <a:pt x="26827" y="15044"/>
                  <a:pt x="27008" y="15025"/>
                  <a:pt x="27194" y="14990"/>
                </a:cubicBezTo>
                <a:cubicBezTo>
                  <a:pt x="27294" y="14965"/>
                  <a:pt x="27419" y="14965"/>
                  <a:pt x="27545" y="14965"/>
                </a:cubicBezTo>
                <a:cubicBezTo>
                  <a:pt x="27642" y="14907"/>
                  <a:pt x="27747" y="14894"/>
                  <a:pt x="27853" y="14894"/>
                </a:cubicBezTo>
                <a:cubicBezTo>
                  <a:pt x="27940" y="14894"/>
                  <a:pt x="28027" y="14902"/>
                  <a:pt x="28113" y="14902"/>
                </a:cubicBezTo>
                <a:cubicBezTo>
                  <a:pt x="28193" y="14902"/>
                  <a:pt x="28272" y="14895"/>
                  <a:pt x="28347" y="14865"/>
                </a:cubicBezTo>
                <a:cubicBezTo>
                  <a:pt x="29048" y="14714"/>
                  <a:pt x="29725" y="14589"/>
                  <a:pt x="30427" y="14464"/>
                </a:cubicBezTo>
                <a:cubicBezTo>
                  <a:pt x="30728" y="14414"/>
                  <a:pt x="31053" y="14364"/>
                  <a:pt x="31354" y="14288"/>
                </a:cubicBezTo>
                <a:cubicBezTo>
                  <a:pt x="31855" y="14213"/>
                  <a:pt x="32382" y="14113"/>
                  <a:pt x="32858" y="13862"/>
                </a:cubicBezTo>
                <a:cubicBezTo>
                  <a:pt x="34086" y="13587"/>
                  <a:pt x="35289" y="13186"/>
                  <a:pt x="36492" y="12785"/>
                </a:cubicBezTo>
                <a:cubicBezTo>
                  <a:pt x="37069" y="12559"/>
                  <a:pt x="37645" y="12333"/>
                  <a:pt x="38221" y="12108"/>
                </a:cubicBezTo>
                <a:cubicBezTo>
                  <a:pt x="38622" y="11957"/>
                  <a:pt x="38873" y="11707"/>
                  <a:pt x="38647" y="11256"/>
                </a:cubicBezTo>
                <a:cubicBezTo>
                  <a:pt x="38698" y="11181"/>
                  <a:pt x="38748" y="11130"/>
                  <a:pt x="38798" y="11080"/>
                </a:cubicBezTo>
                <a:cubicBezTo>
                  <a:pt x="38859" y="11029"/>
                  <a:pt x="38929" y="11020"/>
                  <a:pt x="39000" y="11020"/>
                </a:cubicBezTo>
                <a:cubicBezTo>
                  <a:pt x="39042" y="11020"/>
                  <a:pt x="39083" y="11023"/>
                  <a:pt x="39124" y="11023"/>
                </a:cubicBezTo>
                <a:cubicBezTo>
                  <a:pt x="39186" y="11023"/>
                  <a:pt x="39246" y="11016"/>
                  <a:pt x="39299" y="10980"/>
                </a:cubicBezTo>
                <a:cubicBezTo>
                  <a:pt x="39349" y="11005"/>
                  <a:pt x="39393" y="11018"/>
                  <a:pt x="39437" y="11018"/>
                </a:cubicBezTo>
                <a:cubicBezTo>
                  <a:pt x="39481" y="11018"/>
                  <a:pt x="39525" y="11005"/>
                  <a:pt x="39575" y="10980"/>
                </a:cubicBezTo>
                <a:cubicBezTo>
                  <a:pt x="40477" y="10880"/>
                  <a:pt x="41379" y="10754"/>
                  <a:pt x="42156" y="10178"/>
                </a:cubicBezTo>
                <a:cubicBezTo>
                  <a:pt x="42683" y="9526"/>
                  <a:pt x="42658" y="9426"/>
                  <a:pt x="42031" y="9176"/>
                </a:cubicBezTo>
                <a:cubicBezTo>
                  <a:pt x="41901" y="9064"/>
                  <a:pt x="41750" y="9042"/>
                  <a:pt x="41595" y="9042"/>
                </a:cubicBezTo>
                <a:cubicBezTo>
                  <a:pt x="41495" y="9042"/>
                  <a:pt x="41394" y="9051"/>
                  <a:pt x="41295" y="9051"/>
                </a:cubicBezTo>
                <a:cubicBezTo>
                  <a:pt x="41134" y="9051"/>
                  <a:pt x="40980" y="9027"/>
                  <a:pt x="40853" y="8900"/>
                </a:cubicBezTo>
                <a:cubicBezTo>
                  <a:pt x="40878" y="8549"/>
                  <a:pt x="40552" y="8449"/>
                  <a:pt x="40352" y="8248"/>
                </a:cubicBezTo>
                <a:cubicBezTo>
                  <a:pt x="40477" y="8173"/>
                  <a:pt x="40602" y="8098"/>
                  <a:pt x="40728" y="7998"/>
                </a:cubicBezTo>
                <a:cubicBezTo>
                  <a:pt x="40978" y="7872"/>
                  <a:pt x="41003" y="7647"/>
                  <a:pt x="40978" y="7396"/>
                </a:cubicBezTo>
                <a:cubicBezTo>
                  <a:pt x="40928" y="7196"/>
                  <a:pt x="40778" y="7070"/>
                  <a:pt x="40577" y="6970"/>
                </a:cubicBezTo>
                <a:cubicBezTo>
                  <a:pt x="40349" y="6902"/>
                  <a:pt x="40183" y="6688"/>
                  <a:pt x="39929" y="6688"/>
                </a:cubicBezTo>
                <a:cubicBezTo>
                  <a:pt x="39903" y="6688"/>
                  <a:pt x="39877" y="6690"/>
                  <a:pt x="39850" y="6694"/>
                </a:cubicBezTo>
                <a:cubicBezTo>
                  <a:pt x="39424" y="6419"/>
                  <a:pt x="38873" y="6419"/>
                  <a:pt x="38422" y="6193"/>
                </a:cubicBezTo>
                <a:cubicBezTo>
                  <a:pt x="38359" y="6131"/>
                  <a:pt x="38284" y="6120"/>
                  <a:pt x="38205" y="6120"/>
                </a:cubicBezTo>
                <a:cubicBezTo>
                  <a:pt x="38164" y="6120"/>
                  <a:pt x="38122" y="6123"/>
                  <a:pt x="38081" y="6123"/>
                </a:cubicBezTo>
                <a:cubicBezTo>
                  <a:pt x="38008" y="6123"/>
                  <a:pt x="37936" y="6114"/>
                  <a:pt x="37871" y="6068"/>
                </a:cubicBezTo>
                <a:lnTo>
                  <a:pt x="37394" y="6068"/>
                </a:lnTo>
                <a:cubicBezTo>
                  <a:pt x="37344" y="5967"/>
                  <a:pt x="37319" y="5892"/>
                  <a:pt x="37269" y="5817"/>
                </a:cubicBezTo>
                <a:cubicBezTo>
                  <a:pt x="37570" y="5792"/>
                  <a:pt x="37845" y="5692"/>
                  <a:pt x="38046" y="5416"/>
                </a:cubicBezTo>
                <a:cubicBezTo>
                  <a:pt x="38071" y="5366"/>
                  <a:pt x="38121" y="5341"/>
                  <a:pt x="38171" y="5291"/>
                </a:cubicBezTo>
                <a:cubicBezTo>
                  <a:pt x="38422" y="5065"/>
                  <a:pt x="38422" y="4790"/>
                  <a:pt x="38246" y="4514"/>
                </a:cubicBezTo>
                <a:lnTo>
                  <a:pt x="38171" y="4514"/>
                </a:lnTo>
                <a:cubicBezTo>
                  <a:pt x="38121" y="4013"/>
                  <a:pt x="37720" y="3887"/>
                  <a:pt x="37344" y="3737"/>
                </a:cubicBezTo>
                <a:cubicBezTo>
                  <a:pt x="37444" y="3561"/>
                  <a:pt x="37620" y="3411"/>
                  <a:pt x="37394" y="3211"/>
                </a:cubicBezTo>
                <a:cubicBezTo>
                  <a:pt x="37394" y="3135"/>
                  <a:pt x="37394" y="3060"/>
                  <a:pt x="37369" y="2985"/>
                </a:cubicBezTo>
                <a:cubicBezTo>
                  <a:pt x="37280" y="2873"/>
                  <a:pt x="37250" y="2701"/>
                  <a:pt x="37085" y="2701"/>
                </a:cubicBezTo>
                <a:cubicBezTo>
                  <a:pt x="37065" y="2701"/>
                  <a:pt x="37043" y="2704"/>
                  <a:pt x="37018" y="2709"/>
                </a:cubicBezTo>
                <a:cubicBezTo>
                  <a:pt x="36968" y="2584"/>
                  <a:pt x="36818" y="2534"/>
                  <a:pt x="36743" y="2459"/>
                </a:cubicBezTo>
                <a:cubicBezTo>
                  <a:pt x="35865" y="1757"/>
                  <a:pt x="34838" y="1456"/>
                  <a:pt x="33760" y="1281"/>
                </a:cubicBezTo>
                <a:cubicBezTo>
                  <a:pt x="33459" y="1105"/>
                  <a:pt x="33109" y="1055"/>
                  <a:pt x="32733" y="1055"/>
                </a:cubicBezTo>
                <a:cubicBezTo>
                  <a:pt x="32557" y="1005"/>
                  <a:pt x="32382" y="955"/>
                  <a:pt x="32231" y="880"/>
                </a:cubicBezTo>
                <a:cubicBezTo>
                  <a:pt x="32169" y="855"/>
                  <a:pt x="32106" y="836"/>
                  <a:pt x="32043" y="836"/>
                </a:cubicBezTo>
                <a:cubicBezTo>
                  <a:pt x="31981" y="836"/>
                  <a:pt x="31918" y="855"/>
                  <a:pt x="31855" y="905"/>
                </a:cubicBezTo>
                <a:cubicBezTo>
                  <a:pt x="31855" y="880"/>
                  <a:pt x="31830" y="855"/>
                  <a:pt x="31805" y="855"/>
                </a:cubicBezTo>
                <a:cubicBezTo>
                  <a:pt x="31747" y="838"/>
                  <a:pt x="31688" y="835"/>
                  <a:pt x="31631" y="835"/>
                </a:cubicBezTo>
                <a:cubicBezTo>
                  <a:pt x="31602" y="835"/>
                  <a:pt x="31573" y="836"/>
                  <a:pt x="31545" y="836"/>
                </a:cubicBezTo>
                <a:cubicBezTo>
                  <a:pt x="31461" y="836"/>
                  <a:pt x="31379" y="830"/>
                  <a:pt x="31304" y="779"/>
                </a:cubicBezTo>
                <a:cubicBezTo>
                  <a:pt x="31279" y="792"/>
                  <a:pt x="31260" y="798"/>
                  <a:pt x="31241" y="798"/>
                </a:cubicBezTo>
                <a:cubicBezTo>
                  <a:pt x="31223" y="798"/>
                  <a:pt x="31204" y="792"/>
                  <a:pt x="31179" y="779"/>
                </a:cubicBezTo>
                <a:cubicBezTo>
                  <a:pt x="31061" y="725"/>
                  <a:pt x="30933" y="713"/>
                  <a:pt x="30802" y="713"/>
                </a:cubicBezTo>
                <a:cubicBezTo>
                  <a:pt x="30701" y="713"/>
                  <a:pt x="30598" y="720"/>
                  <a:pt x="30495" y="720"/>
                </a:cubicBezTo>
                <a:cubicBezTo>
                  <a:pt x="30361" y="720"/>
                  <a:pt x="30228" y="708"/>
                  <a:pt x="30101" y="654"/>
                </a:cubicBezTo>
                <a:lnTo>
                  <a:pt x="29901" y="654"/>
                </a:lnTo>
                <a:cubicBezTo>
                  <a:pt x="29713" y="592"/>
                  <a:pt x="29523" y="577"/>
                  <a:pt x="29333" y="577"/>
                </a:cubicBezTo>
                <a:cubicBezTo>
                  <a:pt x="29160" y="577"/>
                  <a:pt x="28987" y="589"/>
                  <a:pt x="28817" y="589"/>
                </a:cubicBezTo>
                <a:cubicBezTo>
                  <a:pt x="28649" y="589"/>
                  <a:pt x="28483" y="577"/>
                  <a:pt x="28322" y="529"/>
                </a:cubicBezTo>
                <a:cubicBezTo>
                  <a:pt x="28246" y="529"/>
                  <a:pt x="28171" y="529"/>
                  <a:pt x="28096" y="504"/>
                </a:cubicBezTo>
                <a:cubicBezTo>
                  <a:pt x="27913" y="453"/>
                  <a:pt x="27726" y="439"/>
                  <a:pt x="27538" y="439"/>
                </a:cubicBezTo>
                <a:cubicBezTo>
                  <a:pt x="27318" y="439"/>
                  <a:pt x="27098" y="458"/>
                  <a:pt x="26881" y="458"/>
                </a:cubicBezTo>
                <a:cubicBezTo>
                  <a:pt x="26826" y="458"/>
                  <a:pt x="26772" y="457"/>
                  <a:pt x="26718" y="454"/>
                </a:cubicBezTo>
                <a:cubicBezTo>
                  <a:pt x="26617" y="479"/>
                  <a:pt x="26567" y="504"/>
                  <a:pt x="26542" y="529"/>
                </a:cubicBezTo>
                <a:cubicBezTo>
                  <a:pt x="26292" y="429"/>
                  <a:pt x="25966" y="504"/>
                  <a:pt x="25865" y="128"/>
                </a:cubicBezTo>
                <a:cubicBezTo>
                  <a:pt x="25715" y="15"/>
                  <a:pt x="25551" y="1"/>
                  <a:pt x="25383" y="1"/>
                </a:cubicBezTo>
                <a:close/>
              </a:path>
            </a:pathLst>
          </a:custGeom>
          <a:solidFill>
            <a:srgbClr val="EDF9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 name="Google Shape;176;p17"/>
          <p:cNvSpPr/>
          <p:nvPr/>
        </p:nvSpPr>
        <p:spPr>
          <a:xfrm>
            <a:off x="1330025" y="5501649"/>
            <a:ext cx="1232152" cy="244545"/>
          </a:xfrm>
          <a:custGeom>
            <a:rect b="b" l="l" r="r" t="t"/>
            <a:pathLst>
              <a:path extrusionOk="0" h="15999" w="42683">
                <a:moveTo>
                  <a:pt x="21730" y="2233"/>
                </a:moveTo>
                <a:cubicBezTo>
                  <a:pt x="21780" y="2258"/>
                  <a:pt x="21805" y="2283"/>
                  <a:pt x="21830" y="2308"/>
                </a:cubicBezTo>
                <a:cubicBezTo>
                  <a:pt x="21780" y="2283"/>
                  <a:pt x="21730" y="2258"/>
                  <a:pt x="21680" y="2258"/>
                </a:cubicBezTo>
                <a:cubicBezTo>
                  <a:pt x="21705" y="2233"/>
                  <a:pt x="21730" y="2233"/>
                  <a:pt x="21730" y="2233"/>
                </a:cubicBezTo>
                <a:close/>
                <a:moveTo>
                  <a:pt x="18597" y="3662"/>
                </a:moveTo>
                <a:cubicBezTo>
                  <a:pt x="18622" y="3662"/>
                  <a:pt x="18597" y="3687"/>
                  <a:pt x="18597" y="3687"/>
                </a:cubicBezTo>
                <a:lnTo>
                  <a:pt x="18572" y="3687"/>
                </a:lnTo>
                <a:cubicBezTo>
                  <a:pt x="18597" y="3687"/>
                  <a:pt x="18597" y="3662"/>
                  <a:pt x="18597" y="3662"/>
                </a:cubicBezTo>
                <a:close/>
                <a:moveTo>
                  <a:pt x="36567" y="3887"/>
                </a:moveTo>
                <a:lnTo>
                  <a:pt x="36567" y="3887"/>
                </a:lnTo>
                <a:cubicBezTo>
                  <a:pt x="36476" y="3924"/>
                  <a:pt x="36397" y="3947"/>
                  <a:pt x="36323" y="3947"/>
                </a:cubicBezTo>
                <a:cubicBezTo>
                  <a:pt x="36295" y="3947"/>
                  <a:pt x="36268" y="3944"/>
                  <a:pt x="36241" y="3937"/>
                </a:cubicBezTo>
                <a:cubicBezTo>
                  <a:pt x="36367" y="3937"/>
                  <a:pt x="36467" y="3912"/>
                  <a:pt x="36567" y="3887"/>
                </a:cubicBezTo>
                <a:close/>
                <a:moveTo>
                  <a:pt x="5439" y="6293"/>
                </a:moveTo>
                <a:cubicBezTo>
                  <a:pt x="5439" y="6293"/>
                  <a:pt x="5439" y="6318"/>
                  <a:pt x="5414" y="6318"/>
                </a:cubicBezTo>
                <a:cubicBezTo>
                  <a:pt x="5414" y="6318"/>
                  <a:pt x="5414" y="6293"/>
                  <a:pt x="5414" y="6293"/>
                </a:cubicBezTo>
                <a:close/>
                <a:moveTo>
                  <a:pt x="23172" y="7054"/>
                </a:moveTo>
                <a:cubicBezTo>
                  <a:pt x="23191" y="7054"/>
                  <a:pt x="23212" y="7059"/>
                  <a:pt x="23234" y="7070"/>
                </a:cubicBezTo>
                <a:cubicBezTo>
                  <a:pt x="23309" y="7095"/>
                  <a:pt x="23384" y="7120"/>
                  <a:pt x="23459" y="7120"/>
                </a:cubicBezTo>
                <a:cubicBezTo>
                  <a:pt x="23334" y="7196"/>
                  <a:pt x="23209" y="7271"/>
                  <a:pt x="23083" y="7396"/>
                </a:cubicBezTo>
                <a:cubicBezTo>
                  <a:pt x="23083" y="7346"/>
                  <a:pt x="23083" y="7271"/>
                  <a:pt x="23083" y="7196"/>
                </a:cubicBezTo>
                <a:cubicBezTo>
                  <a:pt x="23064" y="7117"/>
                  <a:pt x="23105" y="7054"/>
                  <a:pt x="23172" y="7054"/>
                </a:cubicBezTo>
                <a:close/>
                <a:moveTo>
                  <a:pt x="5615" y="8624"/>
                </a:moveTo>
                <a:cubicBezTo>
                  <a:pt x="5690" y="8674"/>
                  <a:pt x="5740" y="8699"/>
                  <a:pt x="5690" y="8749"/>
                </a:cubicBezTo>
                <a:cubicBezTo>
                  <a:pt x="5665" y="8724"/>
                  <a:pt x="5640" y="8674"/>
                  <a:pt x="5615" y="8624"/>
                </a:cubicBezTo>
                <a:close/>
                <a:moveTo>
                  <a:pt x="23159" y="9201"/>
                </a:moveTo>
                <a:cubicBezTo>
                  <a:pt x="23159" y="9201"/>
                  <a:pt x="23134" y="9226"/>
                  <a:pt x="23134" y="9226"/>
                </a:cubicBezTo>
                <a:cubicBezTo>
                  <a:pt x="23134" y="9226"/>
                  <a:pt x="23109" y="9201"/>
                  <a:pt x="23109" y="9201"/>
                </a:cubicBezTo>
                <a:close/>
                <a:moveTo>
                  <a:pt x="39700" y="9226"/>
                </a:moveTo>
                <a:cubicBezTo>
                  <a:pt x="39700" y="9251"/>
                  <a:pt x="39700" y="9276"/>
                  <a:pt x="39675" y="9301"/>
                </a:cubicBezTo>
                <a:cubicBezTo>
                  <a:pt x="39675" y="9276"/>
                  <a:pt x="39700" y="9251"/>
                  <a:pt x="39700" y="9226"/>
                </a:cubicBezTo>
                <a:close/>
                <a:moveTo>
                  <a:pt x="16016" y="9401"/>
                </a:moveTo>
                <a:cubicBezTo>
                  <a:pt x="15991" y="9401"/>
                  <a:pt x="15991" y="9426"/>
                  <a:pt x="15991" y="9426"/>
                </a:cubicBezTo>
                <a:cubicBezTo>
                  <a:pt x="15991" y="9401"/>
                  <a:pt x="15991" y="9401"/>
                  <a:pt x="15991" y="9401"/>
                </a:cubicBezTo>
                <a:close/>
                <a:moveTo>
                  <a:pt x="36868" y="11231"/>
                </a:moveTo>
                <a:cubicBezTo>
                  <a:pt x="36868" y="11231"/>
                  <a:pt x="36868" y="11256"/>
                  <a:pt x="36843" y="11256"/>
                </a:cubicBezTo>
                <a:cubicBezTo>
                  <a:pt x="36843" y="11256"/>
                  <a:pt x="36843" y="11231"/>
                  <a:pt x="36843" y="11231"/>
                </a:cubicBezTo>
                <a:close/>
                <a:moveTo>
                  <a:pt x="1956" y="11256"/>
                </a:moveTo>
                <a:cubicBezTo>
                  <a:pt x="1956" y="11281"/>
                  <a:pt x="1956" y="11331"/>
                  <a:pt x="1930" y="11356"/>
                </a:cubicBezTo>
                <a:cubicBezTo>
                  <a:pt x="1930" y="11306"/>
                  <a:pt x="1930" y="11281"/>
                  <a:pt x="1956" y="11256"/>
                </a:cubicBezTo>
                <a:close/>
                <a:moveTo>
                  <a:pt x="26617" y="11481"/>
                </a:moveTo>
                <a:cubicBezTo>
                  <a:pt x="26667" y="11481"/>
                  <a:pt x="26667" y="11531"/>
                  <a:pt x="26667" y="11582"/>
                </a:cubicBezTo>
                <a:cubicBezTo>
                  <a:pt x="26642" y="11607"/>
                  <a:pt x="26642" y="11632"/>
                  <a:pt x="26617" y="11657"/>
                </a:cubicBezTo>
                <a:cubicBezTo>
                  <a:pt x="26617" y="11590"/>
                  <a:pt x="26617" y="11543"/>
                  <a:pt x="26617" y="11481"/>
                </a:cubicBezTo>
                <a:close/>
                <a:moveTo>
                  <a:pt x="11003" y="11882"/>
                </a:moveTo>
                <a:cubicBezTo>
                  <a:pt x="11003" y="11882"/>
                  <a:pt x="11003" y="11882"/>
                  <a:pt x="10978" y="11907"/>
                </a:cubicBezTo>
                <a:cubicBezTo>
                  <a:pt x="10978" y="11882"/>
                  <a:pt x="10978" y="11882"/>
                  <a:pt x="10978" y="11882"/>
                </a:cubicBezTo>
                <a:close/>
                <a:moveTo>
                  <a:pt x="30721" y="12446"/>
                </a:moveTo>
                <a:cubicBezTo>
                  <a:pt x="30753" y="12446"/>
                  <a:pt x="30778" y="12459"/>
                  <a:pt x="30803" y="12484"/>
                </a:cubicBezTo>
                <a:cubicBezTo>
                  <a:pt x="30753" y="12559"/>
                  <a:pt x="30677" y="12659"/>
                  <a:pt x="30602" y="12759"/>
                </a:cubicBezTo>
                <a:cubicBezTo>
                  <a:pt x="30527" y="12684"/>
                  <a:pt x="30427" y="12609"/>
                  <a:pt x="30602" y="12484"/>
                </a:cubicBezTo>
                <a:cubicBezTo>
                  <a:pt x="30652" y="12459"/>
                  <a:pt x="30690" y="12446"/>
                  <a:pt x="30721" y="12446"/>
                </a:cubicBezTo>
                <a:close/>
                <a:moveTo>
                  <a:pt x="9374" y="12785"/>
                </a:moveTo>
                <a:cubicBezTo>
                  <a:pt x="9365" y="12794"/>
                  <a:pt x="9359" y="12803"/>
                  <a:pt x="9355" y="12811"/>
                </a:cubicBezTo>
                <a:lnTo>
                  <a:pt x="9355" y="12811"/>
                </a:lnTo>
                <a:cubicBezTo>
                  <a:pt x="9359" y="12810"/>
                  <a:pt x="9365" y="12810"/>
                  <a:pt x="9374" y="12810"/>
                </a:cubicBezTo>
                <a:cubicBezTo>
                  <a:pt x="9349" y="12810"/>
                  <a:pt x="9349" y="12834"/>
                  <a:pt x="9349" y="12835"/>
                </a:cubicBezTo>
                <a:lnTo>
                  <a:pt x="9349" y="12835"/>
                </a:lnTo>
                <a:cubicBezTo>
                  <a:pt x="9349" y="12834"/>
                  <a:pt x="9349" y="12824"/>
                  <a:pt x="9355" y="12811"/>
                </a:cubicBezTo>
                <a:lnTo>
                  <a:pt x="9355" y="12811"/>
                </a:lnTo>
                <a:cubicBezTo>
                  <a:pt x="9349" y="12813"/>
                  <a:pt x="9349" y="12819"/>
                  <a:pt x="9349" y="12835"/>
                </a:cubicBezTo>
                <a:cubicBezTo>
                  <a:pt x="9349" y="12810"/>
                  <a:pt x="9349" y="12810"/>
                  <a:pt x="9349" y="12785"/>
                </a:cubicBezTo>
                <a:close/>
                <a:moveTo>
                  <a:pt x="22808" y="12910"/>
                </a:moveTo>
                <a:cubicBezTo>
                  <a:pt x="22808" y="12910"/>
                  <a:pt x="22808" y="12935"/>
                  <a:pt x="22808" y="12935"/>
                </a:cubicBezTo>
                <a:cubicBezTo>
                  <a:pt x="22808" y="12935"/>
                  <a:pt x="22808" y="12910"/>
                  <a:pt x="22783" y="12910"/>
                </a:cubicBezTo>
                <a:close/>
                <a:moveTo>
                  <a:pt x="23058" y="13035"/>
                </a:moveTo>
                <a:cubicBezTo>
                  <a:pt x="23058" y="13035"/>
                  <a:pt x="23058" y="13060"/>
                  <a:pt x="23083" y="13060"/>
                </a:cubicBezTo>
                <a:lnTo>
                  <a:pt x="22983" y="13060"/>
                </a:lnTo>
                <a:cubicBezTo>
                  <a:pt x="23008" y="13060"/>
                  <a:pt x="23033" y="13035"/>
                  <a:pt x="23058" y="13035"/>
                </a:cubicBezTo>
                <a:close/>
                <a:moveTo>
                  <a:pt x="25383" y="1"/>
                </a:moveTo>
                <a:cubicBezTo>
                  <a:pt x="25327" y="1"/>
                  <a:pt x="25270" y="3"/>
                  <a:pt x="25214" y="3"/>
                </a:cubicBezTo>
                <a:lnTo>
                  <a:pt x="20377" y="3"/>
                </a:lnTo>
                <a:cubicBezTo>
                  <a:pt x="20352" y="53"/>
                  <a:pt x="20327" y="78"/>
                  <a:pt x="20352" y="103"/>
                </a:cubicBezTo>
                <a:lnTo>
                  <a:pt x="20302" y="103"/>
                </a:lnTo>
                <a:cubicBezTo>
                  <a:pt x="20201" y="128"/>
                  <a:pt x="20101" y="128"/>
                  <a:pt x="19976" y="128"/>
                </a:cubicBezTo>
                <a:cubicBezTo>
                  <a:pt x="19951" y="103"/>
                  <a:pt x="19850" y="78"/>
                  <a:pt x="19775" y="53"/>
                </a:cubicBezTo>
                <a:cubicBezTo>
                  <a:pt x="19662" y="59"/>
                  <a:pt x="19550" y="60"/>
                  <a:pt x="19437" y="60"/>
                </a:cubicBezTo>
                <a:cubicBezTo>
                  <a:pt x="19324" y="60"/>
                  <a:pt x="19211" y="59"/>
                  <a:pt x="19098" y="59"/>
                </a:cubicBezTo>
                <a:cubicBezTo>
                  <a:pt x="18873" y="59"/>
                  <a:pt x="18647" y="65"/>
                  <a:pt x="18422" y="103"/>
                </a:cubicBezTo>
                <a:cubicBezTo>
                  <a:pt x="17946" y="128"/>
                  <a:pt x="17494" y="128"/>
                  <a:pt x="17018" y="128"/>
                </a:cubicBezTo>
                <a:cubicBezTo>
                  <a:pt x="16913" y="185"/>
                  <a:pt x="16802" y="199"/>
                  <a:pt x="16690" y="199"/>
                </a:cubicBezTo>
                <a:cubicBezTo>
                  <a:pt x="16567" y="199"/>
                  <a:pt x="16442" y="182"/>
                  <a:pt x="16319" y="182"/>
                </a:cubicBezTo>
                <a:cubicBezTo>
                  <a:pt x="16207" y="182"/>
                  <a:pt x="16096" y="196"/>
                  <a:pt x="15991" y="253"/>
                </a:cubicBezTo>
                <a:cubicBezTo>
                  <a:pt x="15961" y="224"/>
                  <a:pt x="15932" y="212"/>
                  <a:pt x="15903" y="212"/>
                </a:cubicBezTo>
                <a:cubicBezTo>
                  <a:pt x="15882" y="212"/>
                  <a:pt x="15861" y="218"/>
                  <a:pt x="15840" y="228"/>
                </a:cubicBezTo>
                <a:cubicBezTo>
                  <a:pt x="15565" y="253"/>
                  <a:pt x="15264" y="253"/>
                  <a:pt x="14988" y="278"/>
                </a:cubicBezTo>
                <a:cubicBezTo>
                  <a:pt x="14896" y="312"/>
                  <a:pt x="14804" y="320"/>
                  <a:pt x="14712" y="320"/>
                </a:cubicBezTo>
                <a:cubicBezTo>
                  <a:pt x="14621" y="320"/>
                  <a:pt x="14529" y="312"/>
                  <a:pt x="14437" y="312"/>
                </a:cubicBezTo>
                <a:cubicBezTo>
                  <a:pt x="14345" y="312"/>
                  <a:pt x="14253" y="320"/>
                  <a:pt x="14161" y="353"/>
                </a:cubicBezTo>
                <a:cubicBezTo>
                  <a:pt x="13910" y="378"/>
                  <a:pt x="13685" y="378"/>
                  <a:pt x="13434" y="404"/>
                </a:cubicBezTo>
                <a:cubicBezTo>
                  <a:pt x="13322" y="454"/>
                  <a:pt x="13202" y="454"/>
                  <a:pt x="13083" y="454"/>
                </a:cubicBezTo>
                <a:cubicBezTo>
                  <a:pt x="12964" y="454"/>
                  <a:pt x="12845" y="454"/>
                  <a:pt x="12733" y="504"/>
                </a:cubicBezTo>
                <a:cubicBezTo>
                  <a:pt x="12582" y="504"/>
                  <a:pt x="12407" y="504"/>
                  <a:pt x="12256" y="529"/>
                </a:cubicBezTo>
                <a:cubicBezTo>
                  <a:pt x="12164" y="580"/>
                  <a:pt x="12072" y="589"/>
                  <a:pt x="11980" y="589"/>
                </a:cubicBezTo>
                <a:cubicBezTo>
                  <a:pt x="11927" y="589"/>
                  <a:pt x="11874" y="586"/>
                  <a:pt x="11821" y="586"/>
                </a:cubicBezTo>
                <a:cubicBezTo>
                  <a:pt x="11740" y="586"/>
                  <a:pt x="11660" y="593"/>
                  <a:pt x="11580" y="629"/>
                </a:cubicBezTo>
                <a:cubicBezTo>
                  <a:pt x="10728" y="729"/>
                  <a:pt x="9900" y="905"/>
                  <a:pt x="9023" y="905"/>
                </a:cubicBezTo>
                <a:cubicBezTo>
                  <a:pt x="8948" y="967"/>
                  <a:pt x="8854" y="967"/>
                  <a:pt x="8763" y="967"/>
                </a:cubicBezTo>
                <a:cubicBezTo>
                  <a:pt x="8672" y="967"/>
                  <a:pt x="8585" y="967"/>
                  <a:pt x="8522" y="1030"/>
                </a:cubicBezTo>
                <a:lnTo>
                  <a:pt x="8497" y="1030"/>
                </a:lnTo>
                <a:cubicBezTo>
                  <a:pt x="8482" y="1001"/>
                  <a:pt x="8459" y="989"/>
                  <a:pt x="8427" y="989"/>
                </a:cubicBezTo>
                <a:cubicBezTo>
                  <a:pt x="8405" y="989"/>
                  <a:pt x="8378" y="995"/>
                  <a:pt x="8347" y="1005"/>
                </a:cubicBezTo>
                <a:cubicBezTo>
                  <a:pt x="8196" y="1030"/>
                  <a:pt x="8021" y="1030"/>
                  <a:pt x="7870" y="1055"/>
                </a:cubicBezTo>
                <a:cubicBezTo>
                  <a:pt x="7820" y="1055"/>
                  <a:pt x="7795" y="1080"/>
                  <a:pt x="7795" y="1155"/>
                </a:cubicBezTo>
                <a:cubicBezTo>
                  <a:pt x="7685" y="1114"/>
                  <a:pt x="7574" y="1095"/>
                  <a:pt x="7464" y="1095"/>
                </a:cubicBezTo>
                <a:cubicBezTo>
                  <a:pt x="7374" y="1095"/>
                  <a:pt x="7284" y="1108"/>
                  <a:pt x="7194" y="1130"/>
                </a:cubicBezTo>
                <a:cubicBezTo>
                  <a:pt x="6442" y="1155"/>
                  <a:pt x="5690" y="1155"/>
                  <a:pt x="4913" y="1155"/>
                </a:cubicBezTo>
                <a:cubicBezTo>
                  <a:pt x="4537" y="1180"/>
                  <a:pt x="4537" y="1180"/>
                  <a:pt x="4637" y="1556"/>
                </a:cubicBezTo>
                <a:cubicBezTo>
                  <a:pt x="4550" y="1669"/>
                  <a:pt x="4443" y="1694"/>
                  <a:pt x="4330" y="1694"/>
                </a:cubicBezTo>
                <a:cubicBezTo>
                  <a:pt x="4240" y="1694"/>
                  <a:pt x="4146" y="1678"/>
                  <a:pt x="4054" y="1678"/>
                </a:cubicBezTo>
                <a:cubicBezTo>
                  <a:pt x="4031" y="1678"/>
                  <a:pt x="4008" y="1679"/>
                  <a:pt x="3986" y="1682"/>
                </a:cubicBezTo>
                <a:cubicBezTo>
                  <a:pt x="3915" y="1692"/>
                  <a:pt x="3844" y="1695"/>
                  <a:pt x="3773" y="1695"/>
                </a:cubicBezTo>
                <a:cubicBezTo>
                  <a:pt x="3665" y="1695"/>
                  <a:pt x="3557" y="1688"/>
                  <a:pt x="3450" y="1688"/>
                </a:cubicBezTo>
                <a:cubicBezTo>
                  <a:pt x="3271" y="1688"/>
                  <a:pt x="3096" y="1707"/>
                  <a:pt x="2933" y="1807"/>
                </a:cubicBezTo>
                <a:cubicBezTo>
                  <a:pt x="2816" y="1807"/>
                  <a:pt x="2699" y="1796"/>
                  <a:pt x="2590" y="1796"/>
                </a:cubicBezTo>
                <a:cubicBezTo>
                  <a:pt x="2535" y="1796"/>
                  <a:pt x="2482" y="1799"/>
                  <a:pt x="2432" y="1807"/>
                </a:cubicBezTo>
                <a:cubicBezTo>
                  <a:pt x="1179" y="2058"/>
                  <a:pt x="552" y="2033"/>
                  <a:pt x="326" y="3486"/>
                </a:cubicBezTo>
                <a:cubicBezTo>
                  <a:pt x="201" y="4063"/>
                  <a:pt x="377" y="4639"/>
                  <a:pt x="226" y="5216"/>
                </a:cubicBezTo>
                <a:lnTo>
                  <a:pt x="201" y="5541"/>
                </a:lnTo>
                <a:cubicBezTo>
                  <a:pt x="101" y="5767"/>
                  <a:pt x="226" y="6018"/>
                  <a:pt x="101" y="6218"/>
                </a:cubicBezTo>
                <a:cubicBezTo>
                  <a:pt x="101" y="6343"/>
                  <a:pt x="76" y="6469"/>
                  <a:pt x="76" y="6594"/>
                </a:cubicBezTo>
                <a:cubicBezTo>
                  <a:pt x="1" y="7045"/>
                  <a:pt x="1" y="7521"/>
                  <a:pt x="76" y="7998"/>
                </a:cubicBezTo>
                <a:cubicBezTo>
                  <a:pt x="76" y="8148"/>
                  <a:pt x="101" y="8298"/>
                  <a:pt x="101" y="8474"/>
                </a:cubicBezTo>
                <a:cubicBezTo>
                  <a:pt x="226" y="8724"/>
                  <a:pt x="76" y="9025"/>
                  <a:pt x="201" y="9276"/>
                </a:cubicBezTo>
                <a:cubicBezTo>
                  <a:pt x="502" y="10704"/>
                  <a:pt x="828" y="12083"/>
                  <a:pt x="1354" y="13436"/>
                </a:cubicBezTo>
                <a:cubicBezTo>
                  <a:pt x="1680" y="14263"/>
                  <a:pt x="2281" y="14765"/>
                  <a:pt x="3184" y="14840"/>
                </a:cubicBezTo>
                <a:cubicBezTo>
                  <a:pt x="3296" y="14902"/>
                  <a:pt x="3415" y="14902"/>
                  <a:pt x="3534" y="14902"/>
                </a:cubicBezTo>
                <a:cubicBezTo>
                  <a:pt x="3654" y="14902"/>
                  <a:pt x="3773" y="14902"/>
                  <a:pt x="3885" y="14965"/>
                </a:cubicBezTo>
                <a:lnTo>
                  <a:pt x="4086" y="14965"/>
                </a:lnTo>
                <a:cubicBezTo>
                  <a:pt x="4249" y="15019"/>
                  <a:pt x="4412" y="15031"/>
                  <a:pt x="4574" y="15031"/>
                </a:cubicBezTo>
                <a:cubicBezTo>
                  <a:pt x="4698" y="15031"/>
                  <a:pt x="4821" y="15024"/>
                  <a:pt x="4944" y="15024"/>
                </a:cubicBezTo>
                <a:cubicBezTo>
                  <a:pt x="5103" y="15024"/>
                  <a:pt x="5260" y="15036"/>
                  <a:pt x="5414" y="15090"/>
                </a:cubicBezTo>
                <a:cubicBezTo>
                  <a:pt x="5615" y="15090"/>
                  <a:pt x="5815" y="15090"/>
                  <a:pt x="6016" y="15115"/>
                </a:cubicBezTo>
                <a:cubicBezTo>
                  <a:pt x="6041" y="15166"/>
                  <a:pt x="6041" y="15191"/>
                  <a:pt x="6041" y="15241"/>
                </a:cubicBezTo>
                <a:cubicBezTo>
                  <a:pt x="5765" y="15391"/>
                  <a:pt x="5815" y="15617"/>
                  <a:pt x="5890" y="15867"/>
                </a:cubicBezTo>
                <a:cubicBezTo>
                  <a:pt x="6038" y="15972"/>
                  <a:pt x="6194" y="15998"/>
                  <a:pt x="6353" y="15998"/>
                </a:cubicBezTo>
                <a:cubicBezTo>
                  <a:pt x="6506" y="15998"/>
                  <a:pt x="6661" y="15975"/>
                  <a:pt x="6815" y="15975"/>
                </a:cubicBezTo>
                <a:cubicBezTo>
                  <a:pt x="6883" y="15975"/>
                  <a:pt x="6951" y="15979"/>
                  <a:pt x="7018" y="15993"/>
                </a:cubicBezTo>
                <a:cubicBezTo>
                  <a:pt x="7110" y="15941"/>
                  <a:pt x="7207" y="15932"/>
                  <a:pt x="7302" y="15932"/>
                </a:cubicBezTo>
                <a:cubicBezTo>
                  <a:pt x="7357" y="15932"/>
                  <a:pt x="7412" y="15935"/>
                  <a:pt x="7465" y="15935"/>
                </a:cubicBezTo>
                <a:cubicBezTo>
                  <a:pt x="7546" y="15935"/>
                  <a:pt x="7624" y="15928"/>
                  <a:pt x="7695" y="15892"/>
                </a:cubicBezTo>
                <a:cubicBezTo>
                  <a:pt x="7895" y="15867"/>
                  <a:pt x="8096" y="15867"/>
                  <a:pt x="8296" y="15867"/>
                </a:cubicBezTo>
                <a:cubicBezTo>
                  <a:pt x="8422" y="15805"/>
                  <a:pt x="8547" y="15798"/>
                  <a:pt x="8672" y="15798"/>
                </a:cubicBezTo>
                <a:cubicBezTo>
                  <a:pt x="8704" y="15798"/>
                  <a:pt x="8735" y="15799"/>
                  <a:pt x="8766" y="15799"/>
                </a:cubicBezTo>
                <a:cubicBezTo>
                  <a:pt x="8860" y="15799"/>
                  <a:pt x="8954" y="15795"/>
                  <a:pt x="9048" y="15767"/>
                </a:cubicBezTo>
                <a:cubicBezTo>
                  <a:pt x="9069" y="15788"/>
                  <a:pt x="9095" y="15796"/>
                  <a:pt x="9123" y="15796"/>
                </a:cubicBezTo>
                <a:cubicBezTo>
                  <a:pt x="9162" y="15796"/>
                  <a:pt x="9205" y="15781"/>
                  <a:pt x="9249" y="15767"/>
                </a:cubicBezTo>
                <a:cubicBezTo>
                  <a:pt x="9750" y="15742"/>
                  <a:pt x="10251" y="15742"/>
                  <a:pt x="10778" y="15717"/>
                </a:cubicBezTo>
                <a:cubicBezTo>
                  <a:pt x="10803" y="15717"/>
                  <a:pt x="10828" y="15692"/>
                  <a:pt x="10828" y="15667"/>
                </a:cubicBezTo>
                <a:cubicBezTo>
                  <a:pt x="10878" y="15667"/>
                  <a:pt x="10928" y="15673"/>
                  <a:pt x="10978" y="15673"/>
                </a:cubicBezTo>
                <a:cubicBezTo>
                  <a:pt x="11028" y="15673"/>
                  <a:pt x="11078" y="15667"/>
                  <a:pt x="11129" y="15642"/>
                </a:cubicBezTo>
                <a:cubicBezTo>
                  <a:pt x="11179" y="15642"/>
                  <a:pt x="11204" y="15642"/>
                  <a:pt x="11229" y="15667"/>
                </a:cubicBezTo>
                <a:cubicBezTo>
                  <a:pt x="11372" y="15667"/>
                  <a:pt x="11515" y="15683"/>
                  <a:pt x="11654" y="15683"/>
                </a:cubicBezTo>
                <a:cubicBezTo>
                  <a:pt x="11758" y="15683"/>
                  <a:pt x="11859" y="15674"/>
                  <a:pt x="11956" y="15642"/>
                </a:cubicBezTo>
                <a:cubicBezTo>
                  <a:pt x="12332" y="15617"/>
                  <a:pt x="12707" y="15617"/>
                  <a:pt x="13083" y="15592"/>
                </a:cubicBezTo>
                <a:cubicBezTo>
                  <a:pt x="13174" y="15551"/>
                  <a:pt x="13268" y="15543"/>
                  <a:pt x="13361" y="15543"/>
                </a:cubicBezTo>
                <a:cubicBezTo>
                  <a:pt x="13424" y="15543"/>
                  <a:pt x="13486" y="15547"/>
                  <a:pt x="13546" y="15547"/>
                </a:cubicBezTo>
                <a:cubicBezTo>
                  <a:pt x="13621" y="15547"/>
                  <a:pt x="13693" y="15541"/>
                  <a:pt x="13760" y="15516"/>
                </a:cubicBezTo>
                <a:cubicBezTo>
                  <a:pt x="14462" y="15441"/>
                  <a:pt x="15139" y="15391"/>
                  <a:pt x="15840" y="15341"/>
                </a:cubicBezTo>
                <a:lnTo>
                  <a:pt x="20828" y="15341"/>
                </a:lnTo>
                <a:cubicBezTo>
                  <a:pt x="21114" y="15289"/>
                  <a:pt x="21400" y="15276"/>
                  <a:pt x="21685" y="15276"/>
                </a:cubicBezTo>
                <a:cubicBezTo>
                  <a:pt x="21974" y="15276"/>
                  <a:pt x="22262" y="15289"/>
                  <a:pt x="22551" y="15289"/>
                </a:cubicBezTo>
                <a:cubicBezTo>
                  <a:pt x="22803" y="15289"/>
                  <a:pt x="23056" y="15279"/>
                  <a:pt x="23309" y="15241"/>
                </a:cubicBezTo>
                <a:cubicBezTo>
                  <a:pt x="23484" y="15241"/>
                  <a:pt x="23660" y="15216"/>
                  <a:pt x="23810" y="15216"/>
                </a:cubicBezTo>
                <a:cubicBezTo>
                  <a:pt x="23964" y="15161"/>
                  <a:pt x="24112" y="15149"/>
                  <a:pt x="24260" y="15149"/>
                </a:cubicBezTo>
                <a:cubicBezTo>
                  <a:pt x="24370" y="15149"/>
                  <a:pt x="24481" y="15156"/>
                  <a:pt x="24592" y="15156"/>
                </a:cubicBezTo>
                <a:cubicBezTo>
                  <a:pt x="24673" y="15156"/>
                  <a:pt x="24755" y="15152"/>
                  <a:pt x="24838" y="15140"/>
                </a:cubicBezTo>
                <a:cubicBezTo>
                  <a:pt x="24888" y="15140"/>
                  <a:pt x="24963" y="15115"/>
                  <a:pt x="25013" y="15090"/>
                </a:cubicBezTo>
                <a:cubicBezTo>
                  <a:pt x="25114" y="15115"/>
                  <a:pt x="25189" y="15115"/>
                  <a:pt x="25264" y="15115"/>
                </a:cubicBezTo>
                <a:cubicBezTo>
                  <a:pt x="25464" y="15115"/>
                  <a:pt x="25665" y="15090"/>
                  <a:pt x="25865" y="15090"/>
                </a:cubicBezTo>
                <a:cubicBezTo>
                  <a:pt x="25891" y="15065"/>
                  <a:pt x="25891" y="15040"/>
                  <a:pt x="25916" y="15015"/>
                </a:cubicBezTo>
                <a:lnTo>
                  <a:pt x="26016" y="15015"/>
                </a:lnTo>
                <a:cubicBezTo>
                  <a:pt x="26016" y="14990"/>
                  <a:pt x="26016" y="14990"/>
                  <a:pt x="26041" y="14965"/>
                </a:cubicBezTo>
                <a:cubicBezTo>
                  <a:pt x="26242" y="15019"/>
                  <a:pt x="26444" y="15044"/>
                  <a:pt x="26649" y="15044"/>
                </a:cubicBezTo>
                <a:cubicBezTo>
                  <a:pt x="26827" y="15044"/>
                  <a:pt x="27008" y="15025"/>
                  <a:pt x="27194" y="14990"/>
                </a:cubicBezTo>
                <a:cubicBezTo>
                  <a:pt x="27294" y="14965"/>
                  <a:pt x="27419" y="14965"/>
                  <a:pt x="27545" y="14965"/>
                </a:cubicBezTo>
                <a:cubicBezTo>
                  <a:pt x="27642" y="14907"/>
                  <a:pt x="27747" y="14894"/>
                  <a:pt x="27853" y="14894"/>
                </a:cubicBezTo>
                <a:cubicBezTo>
                  <a:pt x="27940" y="14894"/>
                  <a:pt x="28027" y="14902"/>
                  <a:pt x="28113" y="14902"/>
                </a:cubicBezTo>
                <a:cubicBezTo>
                  <a:pt x="28193" y="14902"/>
                  <a:pt x="28272" y="14895"/>
                  <a:pt x="28347" y="14865"/>
                </a:cubicBezTo>
                <a:cubicBezTo>
                  <a:pt x="29048" y="14714"/>
                  <a:pt x="29725" y="14589"/>
                  <a:pt x="30427" y="14464"/>
                </a:cubicBezTo>
                <a:cubicBezTo>
                  <a:pt x="30728" y="14414"/>
                  <a:pt x="31053" y="14364"/>
                  <a:pt x="31354" y="14288"/>
                </a:cubicBezTo>
                <a:cubicBezTo>
                  <a:pt x="31855" y="14213"/>
                  <a:pt x="32382" y="14113"/>
                  <a:pt x="32858" y="13862"/>
                </a:cubicBezTo>
                <a:cubicBezTo>
                  <a:pt x="34086" y="13587"/>
                  <a:pt x="35289" y="13186"/>
                  <a:pt x="36492" y="12785"/>
                </a:cubicBezTo>
                <a:cubicBezTo>
                  <a:pt x="37069" y="12559"/>
                  <a:pt x="37645" y="12333"/>
                  <a:pt x="38221" y="12108"/>
                </a:cubicBezTo>
                <a:cubicBezTo>
                  <a:pt x="38622" y="11957"/>
                  <a:pt x="38873" y="11707"/>
                  <a:pt x="38647" y="11256"/>
                </a:cubicBezTo>
                <a:cubicBezTo>
                  <a:pt x="38698" y="11181"/>
                  <a:pt x="38748" y="11130"/>
                  <a:pt x="38798" y="11080"/>
                </a:cubicBezTo>
                <a:cubicBezTo>
                  <a:pt x="38859" y="11029"/>
                  <a:pt x="38929" y="11020"/>
                  <a:pt x="39000" y="11020"/>
                </a:cubicBezTo>
                <a:cubicBezTo>
                  <a:pt x="39042" y="11020"/>
                  <a:pt x="39083" y="11023"/>
                  <a:pt x="39124" y="11023"/>
                </a:cubicBezTo>
                <a:cubicBezTo>
                  <a:pt x="39186" y="11023"/>
                  <a:pt x="39246" y="11016"/>
                  <a:pt x="39299" y="10980"/>
                </a:cubicBezTo>
                <a:cubicBezTo>
                  <a:pt x="39349" y="11005"/>
                  <a:pt x="39393" y="11018"/>
                  <a:pt x="39437" y="11018"/>
                </a:cubicBezTo>
                <a:cubicBezTo>
                  <a:pt x="39481" y="11018"/>
                  <a:pt x="39525" y="11005"/>
                  <a:pt x="39575" y="10980"/>
                </a:cubicBezTo>
                <a:cubicBezTo>
                  <a:pt x="40477" y="10880"/>
                  <a:pt x="41379" y="10754"/>
                  <a:pt x="42156" y="10178"/>
                </a:cubicBezTo>
                <a:cubicBezTo>
                  <a:pt x="42683" y="9526"/>
                  <a:pt x="42658" y="9426"/>
                  <a:pt x="42031" y="9176"/>
                </a:cubicBezTo>
                <a:cubicBezTo>
                  <a:pt x="41901" y="9064"/>
                  <a:pt x="41750" y="9042"/>
                  <a:pt x="41595" y="9042"/>
                </a:cubicBezTo>
                <a:cubicBezTo>
                  <a:pt x="41495" y="9042"/>
                  <a:pt x="41394" y="9051"/>
                  <a:pt x="41295" y="9051"/>
                </a:cubicBezTo>
                <a:cubicBezTo>
                  <a:pt x="41134" y="9051"/>
                  <a:pt x="40980" y="9027"/>
                  <a:pt x="40853" y="8900"/>
                </a:cubicBezTo>
                <a:cubicBezTo>
                  <a:pt x="40878" y="8549"/>
                  <a:pt x="40552" y="8449"/>
                  <a:pt x="40352" y="8248"/>
                </a:cubicBezTo>
                <a:cubicBezTo>
                  <a:pt x="40477" y="8173"/>
                  <a:pt x="40602" y="8098"/>
                  <a:pt x="40728" y="7998"/>
                </a:cubicBezTo>
                <a:cubicBezTo>
                  <a:pt x="40978" y="7872"/>
                  <a:pt x="41003" y="7647"/>
                  <a:pt x="40978" y="7396"/>
                </a:cubicBezTo>
                <a:cubicBezTo>
                  <a:pt x="40928" y="7196"/>
                  <a:pt x="40778" y="7070"/>
                  <a:pt x="40577" y="6970"/>
                </a:cubicBezTo>
                <a:cubicBezTo>
                  <a:pt x="40349" y="6902"/>
                  <a:pt x="40183" y="6688"/>
                  <a:pt x="39929" y="6688"/>
                </a:cubicBezTo>
                <a:cubicBezTo>
                  <a:pt x="39903" y="6688"/>
                  <a:pt x="39877" y="6690"/>
                  <a:pt x="39850" y="6694"/>
                </a:cubicBezTo>
                <a:cubicBezTo>
                  <a:pt x="39424" y="6419"/>
                  <a:pt x="38873" y="6419"/>
                  <a:pt x="38422" y="6193"/>
                </a:cubicBezTo>
                <a:cubicBezTo>
                  <a:pt x="38359" y="6131"/>
                  <a:pt x="38284" y="6120"/>
                  <a:pt x="38205" y="6120"/>
                </a:cubicBezTo>
                <a:cubicBezTo>
                  <a:pt x="38164" y="6120"/>
                  <a:pt x="38122" y="6123"/>
                  <a:pt x="38081" y="6123"/>
                </a:cubicBezTo>
                <a:cubicBezTo>
                  <a:pt x="38008" y="6123"/>
                  <a:pt x="37936" y="6114"/>
                  <a:pt x="37871" y="6068"/>
                </a:cubicBezTo>
                <a:lnTo>
                  <a:pt x="37394" y="6068"/>
                </a:lnTo>
                <a:cubicBezTo>
                  <a:pt x="37344" y="5967"/>
                  <a:pt x="37319" y="5892"/>
                  <a:pt x="37269" y="5817"/>
                </a:cubicBezTo>
                <a:cubicBezTo>
                  <a:pt x="37570" y="5792"/>
                  <a:pt x="37845" y="5692"/>
                  <a:pt x="38046" y="5416"/>
                </a:cubicBezTo>
                <a:cubicBezTo>
                  <a:pt x="38071" y="5366"/>
                  <a:pt x="38121" y="5341"/>
                  <a:pt x="38171" y="5291"/>
                </a:cubicBezTo>
                <a:cubicBezTo>
                  <a:pt x="38422" y="5065"/>
                  <a:pt x="38422" y="4790"/>
                  <a:pt x="38246" y="4514"/>
                </a:cubicBezTo>
                <a:lnTo>
                  <a:pt x="38171" y="4514"/>
                </a:lnTo>
                <a:cubicBezTo>
                  <a:pt x="38121" y="4013"/>
                  <a:pt x="37720" y="3887"/>
                  <a:pt x="37344" y="3737"/>
                </a:cubicBezTo>
                <a:cubicBezTo>
                  <a:pt x="37444" y="3561"/>
                  <a:pt x="37620" y="3411"/>
                  <a:pt x="37394" y="3211"/>
                </a:cubicBezTo>
                <a:cubicBezTo>
                  <a:pt x="37394" y="3135"/>
                  <a:pt x="37394" y="3060"/>
                  <a:pt x="37369" y="2985"/>
                </a:cubicBezTo>
                <a:cubicBezTo>
                  <a:pt x="37280" y="2873"/>
                  <a:pt x="37250" y="2701"/>
                  <a:pt x="37085" y="2701"/>
                </a:cubicBezTo>
                <a:cubicBezTo>
                  <a:pt x="37065" y="2701"/>
                  <a:pt x="37043" y="2704"/>
                  <a:pt x="37018" y="2709"/>
                </a:cubicBezTo>
                <a:cubicBezTo>
                  <a:pt x="36968" y="2584"/>
                  <a:pt x="36818" y="2534"/>
                  <a:pt x="36743" y="2459"/>
                </a:cubicBezTo>
                <a:cubicBezTo>
                  <a:pt x="35865" y="1757"/>
                  <a:pt x="34838" y="1456"/>
                  <a:pt x="33760" y="1281"/>
                </a:cubicBezTo>
                <a:cubicBezTo>
                  <a:pt x="33459" y="1105"/>
                  <a:pt x="33109" y="1055"/>
                  <a:pt x="32733" y="1055"/>
                </a:cubicBezTo>
                <a:cubicBezTo>
                  <a:pt x="32557" y="1005"/>
                  <a:pt x="32382" y="955"/>
                  <a:pt x="32231" y="880"/>
                </a:cubicBezTo>
                <a:cubicBezTo>
                  <a:pt x="32169" y="855"/>
                  <a:pt x="32106" y="836"/>
                  <a:pt x="32043" y="836"/>
                </a:cubicBezTo>
                <a:cubicBezTo>
                  <a:pt x="31981" y="836"/>
                  <a:pt x="31918" y="855"/>
                  <a:pt x="31855" y="905"/>
                </a:cubicBezTo>
                <a:cubicBezTo>
                  <a:pt x="31855" y="880"/>
                  <a:pt x="31830" y="855"/>
                  <a:pt x="31805" y="855"/>
                </a:cubicBezTo>
                <a:cubicBezTo>
                  <a:pt x="31747" y="838"/>
                  <a:pt x="31688" y="835"/>
                  <a:pt x="31631" y="835"/>
                </a:cubicBezTo>
                <a:cubicBezTo>
                  <a:pt x="31602" y="835"/>
                  <a:pt x="31573" y="836"/>
                  <a:pt x="31545" y="836"/>
                </a:cubicBezTo>
                <a:cubicBezTo>
                  <a:pt x="31461" y="836"/>
                  <a:pt x="31379" y="830"/>
                  <a:pt x="31304" y="779"/>
                </a:cubicBezTo>
                <a:cubicBezTo>
                  <a:pt x="31279" y="792"/>
                  <a:pt x="31260" y="798"/>
                  <a:pt x="31241" y="798"/>
                </a:cubicBezTo>
                <a:cubicBezTo>
                  <a:pt x="31223" y="798"/>
                  <a:pt x="31204" y="792"/>
                  <a:pt x="31179" y="779"/>
                </a:cubicBezTo>
                <a:cubicBezTo>
                  <a:pt x="31061" y="725"/>
                  <a:pt x="30933" y="713"/>
                  <a:pt x="30802" y="713"/>
                </a:cubicBezTo>
                <a:cubicBezTo>
                  <a:pt x="30701" y="713"/>
                  <a:pt x="30598" y="720"/>
                  <a:pt x="30495" y="720"/>
                </a:cubicBezTo>
                <a:cubicBezTo>
                  <a:pt x="30361" y="720"/>
                  <a:pt x="30228" y="708"/>
                  <a:pt x="30101" y="654"/>
                </a:cubicBezTo>
                <a:lnTo>
                  <a:pt x="29901" y="654"/>
                </a:lnTo>
                <a:cubicBezTo>
                  <a:pt x="29713" y="592"/>
                  <a:pt x="29523" y="577"/>
                  <a:pt x="29333" y="577"/>
                </a:cubicBezTo>
                <a:cubicBezTo>
                  <a:pt x="29160" y="577"/>
                  <a:pt x="28987" y="589"/>
                  <a:pt x="28817" y="589"/>
                </a:cubicBezTo>
                <a:cubicBezTo>
                  <a:pt x="28649" y="589"/>
                  <a:pt x="28483" y="577"/>
                  <a:pt x="28322" y="529"/>
                </a:cubicBezTo>
                <a:cubicBezTo>
                  <a:pt x="28246" y="529"/>
                  <a:pt x="28171" y="529"/>
                  <a:pt x="28096" y="504"/>
                </a:cubicBezTo>
                <a:cubicBezTo>
                  <a:pt x="27913" y="453"/>
                  <a:pt x="27726" y="439"/>
                  <a:pt x="27538" y="439"/>
                </a:cubicBezTo>
                <a:cubicBezTo>
                  <a:pt x="27318" y="439"/>
                  <a:pt x="27098" y="458"/>
                  <a:pt x="26881" y="458"/>
                </a:cubicBezTo>
                <a:cubicBezTo>
                  <a:pt x="26826" y="458"/>
                  <a:pt x="26772" y="457"/>
                  <a:pt x="26718" y="454"/>
                </a:cubicBezTo>
                <a:cubicBezTo>
                  <a:pt x="26617" y="479"/>
                  <a:pt x="26567" y="504"/>
                  <a:pt x="26542" y="529"/>
                </a:cubicBezTo>
                <a:cubicBezTo>
                  <a:pt x="26292" y="429"/>
                  <a:pt x="25966" y="504"/>
                  <a:pt x="25865" y="128"/>
                </a:cubicBezTo>
                <a:cubicBezTo>
                  <a:pt x="25715" y="15"/>
                  <a:pt x="25551" y="1"/>
                  <a:pt x="25383" y="1"/>
                </a:cubicBezTo>
                <a:close/>
              </a:path>
            </a:pathLst>
          </a:custGeom>
          <a:solidFill>
            <a:srgbClr val="EDF9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 name="Google Shape;177;p17"/>
          <p:cNvSpPr/>
          <p:nvPr/>
        </p:nvSpPr>
        <p:spPr>
          <a:xfrm>
            <a:off x="1301450" y="4470000"/>
            <a:ext cx="1736985" cy="225786"/>
          </a:xfrm>
          <a:custGeom>
            <a:rect b="b" l="l" r="r" t="t"/>
            <a:pathLst>
              <a:path extrusionOk="0" h="15999" w="42683">
                <a:moveTo>
                  <a:pt x="21730" y="2233"/>
                </a:moveTo>
                <a:cubicBezTo>
                  <a:pt x="21780" y="2258"/>
                  <a:pt x="21805" y="2283"/>
                  <a:pt x="21830" y="2308"/>
                </a:cubicBezTo>
                <a:cubicBezTo>
                  <a:pt x="21780" y="2283"/>
                  <a:pt x="21730" y="2258"/>
                  <a:pt x="21680" y="2258"/>
                </a:cubicBezTo>
                <a:cubicBezTo>
                  <a:pt x="21705" y="2233"/>
                  <a:pt x="21730" y="2233"/>
                  <a:pt x="21730" y="2233"/>
                </a:cubicBezTo>
                <a:close/>
                <a:moveTo>
                  <a:pt x="18597" y="3662"/>
                </a:moveTo>
                <a:cubicBezTo>
                  <a:pt x="18622" y="3662"/>
                  <a:pt x="18597" y="3687"/>
                  <a:pt x="18597" y="3687"/>
                </a:cubicBezTo>
                <a:lnTo>
                  <a:pt x="18572" y="3687"/>
                </a:lnTo>
                <a:cubicBezTo>
                  <a:pt x="18597" y="3687"/>
                  <a:pt x="18597" y="3662"/>
                  <a:pt x="18597" y="3662"/>
                </a:cubicBezTo>
                <a:close/>
                <a:moveTo>
                  <a:pt x="36567" y="3887"/>
                </a:moveTo>
                <a:lnTo>
                  <a:pt x="36567" y="3887"/>
                </a:lnTo>
                <a:cubicBezTo>
                  <a:pt x="36476" y="3924"/>
                  <a:pt x="36397" y="3947"/>
                  <a:pt x="36323" y="3947"/>
                </a:cubicBezTo>
                <a:cubicBezTo>
                  <a:pt x="36295" y="3947"/>
                  <a:pt x="36268" y="3944"/>
                  <a:pt x="36241" y="3937"/>
                </a:cubicBezTo>
                <a:cubicBezTo>
                  <a:pt x="36367" y="3937"/>
                  <a:pt x="36467" y="3912"/>
                  <a:pt x="36567" y="3887"/>
                </a:cubicBezTo>
                <a:close/>
                <a:moveTo>
                  <a:pt x="5439" y="6293"/>
                </a:moveTo>
                <a:cubicBezTo>
                  <a:pt x="5439" y="6293"/>
                  <a:pt x="5439" y="6318"/>
                  <a:pt x="5414" y="6318"/>
                </a:cubicBezTo>
                <a:cubicBezTo>
                  <a:pt x="5414" y="6318"/>
                  <a:pt x="5414" y="6293"/>
                  <a:pt x="5414" y="6293"/>
                </a:cubicBezTo>
                <a:close/>
                <a:moveTo>
                  <a:pt x="23172" y="7054"/>
                </a:moveTo>
                <a:cubicBezTo>
                  <a:pt x="23191" y="7054"/>
                  <a:pt x="23212" y="7059"/>
                  <a:pt x="23234" y="7070"/>
                </a:cubicBezTo>
                <a:cubicBezTo>
                  <a:pt x="23309" y="7095"/>
                  <a:pt x="23384" y="7120"/>
                  <a:pt x="23459" y="7120"/>
                </a:cubicBezTo>
                <a:cubicBezTo>
                  <a:pt x="23334" y="7196"/>
                  <a:pt x="23209" y="7271"/>
                  <a:pt x="23083" y="7396"/>
                </a:cubicBezTo>
                <a:cubicBezTo>
                  <a:pt x="23083" y="7346"/>
                  <a:pt x="23083" y="7271"/>
                  <a:pt x="23083" y="7196"/>
                </a:cubicBezTo>
                <a:cubicBezTo>
                  <a:pt x="23064" y="7117"/>
                  <a:pt x="23105" y="7054"/>
                  <a:pt x="23172" y="7054"/>
                </a:cubicBezTo>
                <a:close/>
                <a:moveTo>
                  <a:pt x="5615" y="8624"/>
                </a:moveTo>
                <a:cubicBezTo>
                  <a:pt x="5690" y="8674"/>
                  <a:pt x="5740" y="8699"/>
                  <a:pt x="5690" y="8749"/>
                </a:cubicBezTo>
                <a:cubicBezTo>
                  <a:pt x="5665" y="8724"/>
                  <a:pt x="5640" y="8674"/>
                  <a:pt x="5615" y="8624"/>
                </a:cubicBezTo>
                <a:close/>
                <a:moveTo>
                  <a:pt x="23159" y="9201"/>
                </a:moveTo>
                <a:cubicBezTo>
                  <a:pt x="23159" y="9201"/>
                  <a:pt x="23134" y="9226"/>
                  <a:pt x="23134" y="9226"/>
                </a:cubicBezTo>
                <a:cubicBezTo>
                  <a:pt x="23134" y="9226"/>
                  <a:pt x="23109" y="9201"/>
                  <a:pt x="23109" y="9201"/>
                </a:cubicBezTo>
                <a:close/>
                <a:moveTo>
                  <a:pt x="39700" y="9226"/>
                </a:moveTo>
                <a:cubicBezTo>
                  <a:pt x="39700" y="9251"/>
                  <a:pt x="39700" y="9276"/>
                  <a:pt x="39675" y="9301"/>
                </a:cubicBezTo>
                <a:cubicBezTo>
                  <a:pt x="39675" y="9276"/>
                  <a:pt x="39700" y="9251"/>
                  <a:pt x="39700" y="9226"/>
                </a:cubicBezTo>
                <a:close/>
                <a:moveTo>
                  <a:pt x="16016" y="9401"/>
                </a:moveTo>
                <a:cubicBezTo>
                  <a:pt x="15991" y="9401"/>
                  <a:pt x="15991" y="9426"/>
                  <a:pt x="15991" y="9426"/>
                </a:cubicBezTo>
                <a:cubicBezTo>
                  <a:pt x="15991" y="9401"/>
                  <a:pt x="15991" y="9401"/>
                  <a:pt x="15991" y="9401"/>
                </a:cubicBezTo>
                <a:close/>
                <a:moveTo>
                  <a:pt x="36868" y="11231"/>
                </a:moveTo>
                <a:cubicBezTo>
                  <a:pt x="36868" y="11231"/>
                  <a:pt x="36868" y="11256"/>
                  <a:pt x="36843" y="11256"/>
                </a:cubicBezTo>
                <a:cubicBezTo>
                  <a:pt x="36843" y="11256"/>
                  <a:pt x="36843" y="11231"/>
                  <a:pt x="36843" y="11231"/>
                </a:cubicBezTo>
                <a:close/>
                <a:moveTo>
                  <a:pt x="1956" y="11256"/>
                </a:moveTo>
                <a:cubicBezTo>
                  <a:pt x="1956" y="11281"/>
                  <a:pt x="1956" y="11331"/>
                  <a:pt x="1930" y="11356"/>
                </a:cubicBezTo>
                <a:cubicBezTo>
                  <a:pt x="1930" y="11306"/>
                  <a:pt x="1930" y="11281"/>
                  <a:pt x="1956" y="11256"/>
                </a:cubicBezTo>
                <a:close/>
                <a:moveTo>
                  <a:pt x="26617" y="11481"/>
                </a:moveTo>
                <a:cubicBezTo>
                  <a:pt x="26667" y="11481"/>
                  <a:pt x="26667" y="11531"/>
                  <a:pt x="26667" y="11582"/>
                </a:cubicBezTo>
                <a:cubicBezTo>
                  <a:pt x="26642" y="11607"/>
                  <a:pt x="26642" y="11632"/>
                  <a:pt x="26617" y="11657"/>
                </a:cubicBezTo>
                <a:cubicBezTo>
                  <a:pt x="26617" y="11590"/>
                  <a:pt x="26617" y="11543"/>
                  <a:pt x="26617" y="11481"/>
                </a:cubicBezTo>
                <a:close/>
                <a:moveTo>
                  <a:pt x="11003" y="11882"/>
                </a:moveTo>
                <a:cubicBezTo>
                  <a:pt x="11003" y="11882"/>
                  <a:pt x="11003" y="11882"/>
                  <a:pt x="10978" y="11907"/>
                </a:cubicBezTo>
                <a:cubicBezTo>
                  <a:pt x="10978" y="11882"/>
                  <a:pt x="10978" y="11882"/>
                  <a:pt x="10978" y="11882"/>
                </a:cubicBezTo>
                <a:close/>
                <a:moveTo>
                  <a:pt x="30721" y="12446"/>
                </a:moveTo>
                <a:cubicBezTo>
                  <a:pt x="30753" y="12446"/>
                  <a:pt x="30778" y="12459"/>
                  <a:pt x="30803" y="12484"/>
                </a:cubicBezTo>
                <a:cubicBezTo>
                  <a:pt x="30753" y="12559"/>
                  <a:pt x="30677" y="12659"/>
                  <a:pt x="30602" y="12759"/>
                </a:cubicBezTo>
                <a:cubicBezTo>
                  <a:pt x="30527" y="12684"/>
                  <a:pt x="30427" y="12609"/>
                  <a:pt x="30602" y="12484"/>
                </a:cubicBezTo>
                <a:cubicBezTo>
                  <a:pt x="30652" y="12459"/>
                  <a:pt x="30690" y="12446"/>
                  <a:pt x="30721" y="12446"/>
                </a:cubicBezTo>
                <a:close/>
                <a:moveTo>
                  <a:pt x="9374" y="12785"/>
                </a:moveTo>
                <a:cubicBezTo>
                  <a:pt x="9365" y="12794"/>
                  <a:pt x="9359" y="12803"/>
                  <a:pt x="9355" y="12811"/>
                </a:cubicBezTo>
                <a:lnTo>
                  <a:pt x="9355" y="12811"/>
                </a:lnTo>
                <a:cubicBezTo>
                  <a:pt x="9359" y="12810"/>
                  <a:pt x="9365" y="12810"/>
                  <a:pt x="9374" y="12810"/>
                </a:cubicBezTo>
                <a:cubicBezTo>
                  <a:pt x="9349" y="12810"/>
                  <a:pt x="9349" y="12834"/>
                  <a:pt x="9349" y="12835"/>
                </a:cubicBezTo>
                <a:lnTo>
                  <a:pt x="9349" y="12835"/>
                </a:lnTo>
                <a:cubicBezTo>
                  <a:pt x="9349" y="12834"/>
                  <a:pt x="9349" y="12824"/>
                  <a:pt x="9355" y="12811"/>
                </a:cubicBezTo>
                <a:lnTo>
                  <a:pt x="9355" y="12811"/>
                </a:lnTo>
                <a:cubicBezTo>
                  <a:pt x="9349" y="12813"/>
                  <a:pt x="9349" y="12819"/>
                  <a:pt x="9349" y="12835"/>
                </a:cubicBezTo>
                <a:cubicBezTo>
                  <a:pt x="9349" y="12810"/>
                  <a:pt x="9349" y="12810"/>
                  <a:pt x="9349" y="12785"/>
                </a:cubicBezTo>
                <a:close/>
                <a:moveTo>
                  <a:pt x="22808" y="12910"/>
                </a:moveTo>
                <a:cubicBezTo>
                  <a:pt x="22808" y="12910"/>
                  <a:pt x="22808" y="12935"/>
                  <a:pt x="22808" y="12935"/>
                </a:cubicBezTo>
                <a:cubicBezTo>
                  <a:pt x="22808" y="12935"/>
                  <a:pt x="22808" y="12910"/>
                  <a:pt x="22783" y="12910"/>
                </a:cubicBezTo>
                <a:close/>
                <a:moveTo>
                  <a:pt x="23058" y="13035"/>
                </a:moveTo>
                <a:cubicBezTo>
                  <a:pt x="23058" y="13035"/>
                  <a:pt x="23058" y="13060"/>
                  <a:pt x="23083" y="13060"/>
                </a:cubicBezTo>
                <a:lnTo>
                  <a:pt x="22983" y="13060"/>
                </a:lnTo>
                <a:cubicBezTo>
                  <a:pt x="23008" y="13060"/>
                  <a:pt x="23033" y="13035"/>
                  <a:pt x="23058" y="13035"/>
                </a:cubicBezTo>
                <a:close/>
                <a:moveTo>
                  <a:pt x="25383" y="1"/>
                </a:moveTo>
                <a:cubicBezTo>
                  <a:pt x="25327" y="1"/>
                  <a:pt x="25270" y="3"/>
                  <a:pt x="25214" y="3"/>
                </a:cubicBezTo>
                <a:lnTo>
                  <a:pt x="20377" y="3"/>
                </a:lnTo>
                <a:cubicBezTo>
                  <a:pt x="20352" y="53"/>
                  <a:pt x="20327" y="78"/>
                  <a:pt x="20352" y="103"/>
                </a:cubicBezTo>
                <a:lnTo>
                  <a:pt x="20302" y="103"/>
                </a:lnTo>
                <a:cubicBezTo>
                  <a:pt x="20201" y="128"/>
                  <a:pt x="20101" y="128"/>
                  <a:pt x="19976" y="128"/>
                </a:cubicBezTo>
                <a:cubicBezTo>
                  <a:pt x="19951" y="103"/>
                  <a:pt x="19850" y="78"/>
                  <a:pt x="19775" y="53"/>
                </a:cubicBezTo>
                <a:cubicBezTo>
                  <a:pt x="19662" y="59"/>
                  <a:pt x="19550" y="60"/>
                  <a:pt x="19437" y="60"/>
                </a:cubicBezTo>
                <a:cubicBezTo>
                  <a:pt x="19324" y="60"/>
                  <a:pt x="19211" y="59"/>
                  <a:pt x="19098" y="59"/>
                </a:cubicBezTo>
                <a:cubicBezTo>
                  <a:pt x="18873" y="59"/>
                  <a:pt x="18647" y="65"/>
                  <a:pt x="18422" y="103"/>
                </a:cubicBezTo>
                <a:cubicBezTo>
                  <a:pt x="17946" y="128"/>
                  <a:pt x="17494" y="128"/>
                  <a:pt x="17018" y="128"/>
                </a:cubicBezTo>
                <a:cubicBezTo>
                  <a:pt x="16913" y="185"/>
                  <a:pt x="16802" y="199"/>
                  <a:pt x="16690" y="199"/>
                </a:cubicBezTo>
                <a:cubicBezTo>
                  <a:pt x="16567" y="199"/>
                  <a:pt x="16442" y="182"/>
                  <a:pt x="16319" y="182"/>
                </a:cubicBezTo>
                <a:cubicBezTo>
                  <a:pt x="16207" y="182"/>
                  <a:pt x="16096" y="196"/>
                  <a:pt x="15991" y="253"/>
                </a:cubicBezTo>
                <a:cubicBezTo>
                  <a:pt x="15961" y="224"/>
                  <a:pt x="15932" y="212"/>
                  <a:pt x="15903" y="212"/>
                </a:cubicBezTo>
                <a:cubicBezTo>
                  <a:pt x="15882" y="212"/>
                  <a:pt x="15861" y="218"/>
                  <a:pt x="15840" y="228"/>
                </a:cubicBezTo>
                <a:cubicBezTo>
                  <a:pt x="15565" y="253"/>
                  <a:pt x="15264" y="253"/>
                  <a:pt x="14988" y="278"/>
                </a:cubicBezTo>
                <a:cubicBezTo>
                  <a:pt x="14896" y="312"/>
                  <a:pt x="14804" y="320"/>
                  <a:pt x="14712" y="320"/>
                </a:cubicBezTo>
                <a:cubicBezTo>
                  <a:pt x="14621" y="320"/>
                  <a:pt x="14529" y="312"/>
                  <a:pt x="14437" y="312"/>
                </a:cubicBezTo>
                <a:cubicBezTo>
                  <a:pt x="14345" y="312"/>
                  <a:pt x="14253" y="320"/>
                  <a:pt x="14161" y="353"/>
                </a:cubicBezTo>
                <a:cubicBezTo>
                  <a:pt x="13910" y="378"/>
                  <a:pt x="13685" y="378"/>
                  <a:pt x="13434" y="404"/>
                </a:cubicBezTo>
                <a:cubicBezTo>
                  <a:pt x="13322" y="454"/>
                  <a:pt x="13202" y="454"/>
                  <a:pt x="13083" y="454"/>
                </a:cubicBezTo>
                <a:cubicBezTo>
                  <a:pt x="12964" y="454"/>
                  <a:pt x="12845" y="454"/>
                  <a:pt x="12733" y="504"/>
                </a:cubicBezTo>
                <a:cubicBezTo>
                  <a:pt x="12582" y="504"/>
                  <a:pt x="12407" y="504"/>
                  <a:pt x="12256" y="529"/>
                </a:cubicBezTo>
                <a:cubicBezTo>
                  <a:pt x="12164" y="580"/>
                  <a:pt x="12072" y="589"/>
                  <a:pt x="11980" y="589"/>
                </a:cubicBezTo>
                <a:cubicBezTo>
                  <a:pt x="11927" y="589"/>
                  <a:pt x="11874" y="586"/>
                  <a:pt x="11821" y="586"/>
                </a:cubicBezTo>
                <a:cubicBezTo>
                  <a:pt x="11740" y="586"/>
                  <a:pt x="11660" y="593"/>
                  <a:pt x="11580" y="629"/>
                </a:cubicBezTo>
                <a:cubicBezTo>
                  <a:pt x="10728" y="729"/>
                  <a:pt x="9900" y="905"/>
                  <a:pt x="9023" y="905"/>
                </a:cubicBezTo>
                <a:cubicBezTo>
                  <a:pt x="8948" y="967"/>
                  <a:pt x="8854" y="967"/>
                  <a:pt x="8763" y="967"/>
                </a:cubicBezTo>
                <a:cubicBezTo>
                  <a:pt x="8672" y="967"/>
                  <a:pt x="8585" y="967"/>
                  <a:pt x="8522" y="1030"/>
                </a:cubicBezTo>
                <a:lnTo>
                  <a:pt x="8497" y="1030"/>
                </a:lnTo>
                <a:cubicBezTo>
                  <a:pt x="8482" y="1001"/>
                  <a:pt x="8459" y="989"/>
                  <a:pt x="8427" y="989"/>
                </a:cubicBezTo>
                <a:cubicBezTo>
                  <a:pt x="8405" y="989"/>
                  <a:pt x="8378" y="995"/>
                  <a:pt x="8347" y="1005"/>
                </a:cubicBezTo>
                <a:cubicBezTo>
                  <a:pt x="8196" y="1030"/>
                  <a:pt x="8021" y="1030"/>
                  <a:pt x="7870" y="1055"/>
                </a:cubicBezTo>
                <a:cubicBezTo>
                  <a:pt x="7820" y="1055"/>
                  <a:pt x="7795" y="1080"/>
                  <a:pt x="7795" y="1155"/>
                </a:cubicBezTo>
                <a:cubicBezTo>
                  <a:pt x="7685" y="1114"/>
                  <a:pt x="7574" y="1095"/>
                  <a:pt x="7464" y="1095"/>
                </a:cubicBezTo>
                <a:cubicBezTo>
                  <a:pt x="7374" y="1095"/>
                  <a:pt x="7284" y="1108"/>
                  <a:pt x="7194" y="1130"/>
                </a:cubicBezTo>
                <a:cubicBezTo>
                  <a:pt x="6442" y="1155"/>
                  <a:pt x="5690" y="1155"/>
                  <a:pt x="4913" y="1155"/>
                </a:cubicBezTo>
                <a:cubicBezTo>
                  <a:pt x="4537" y="1180"/>
                  <a:pt x="4537" y="1180"/>
                  <a:pt x="4637" y="1556"/>
                </a:cubicBezTo>
                <a:cubicBezTo>
                  <a:pt x="4550" y="1669"/>
                  <a:pt x="4443" y="1694"/>
                  <a:pt x="4330" y="1694"/>
                </a:cubicBezTo>
                <a:cubicBezTo>
                  <a:pt x="4240" y="1694"/>
                  <a:pt x="4146" y="1678"/>
                  <a:pt x="4054" y="1678"/>
                </a:cubicBezTo>
                <a:cubicBezTo>
                  <a:pt x="4031" y="1678"/>
                  <a:pt x="4008" y="1679"/>
                  <a:pt x="3986" y="1682"/>
                </a:cubicBezTo>
                <a:cubicBezTo>
                  <a:pt x="3915" y="1692"/>
                  <a:pt x="3844" y="1695"/>
                  <a:pt x="3773" y="1695"/>
                </a:cubicBezTo>
                <a:cubicBezTo>
                  <a:pt x="3665" y="1695"/>
                  <a:pt x="3557" y="1688"/>
                  <a:pt x="3450" y="1688"/>
                </a:cubicBezTo>
                <a:cubicBezTo>
                  <a:pt x="3271" y="1688"/>
                  <a:pt x="3096" y="1707"/>
                  <a:pt x="2933" y="1807"/>
                </a:cubicBezTo>
                <a:cubicBezTo>
                  <a:pt x="2816" y="1807"/>
                  <a:pt x="2699" y="1796"/>
                  <a:pt x="2590" y="1796"/>
                </a:cubicBezTo>
                <a:cubicBezTo>
                  <a:pt x="2535" y="1796"/>
                  <a:pt x="2482" y="1799"/>
                  <a:pt x="2432" y="1807"/>
                </a:cubicBezTo>
                <a:cubicBezTo>
                  <a:pt x="1179" y="2058"/>
                  <a:pt x="552" y="2033"/>
                  <a:pt x="326" y="3486"/>
                </a:cubicBezTo>
                <a:cubicBezTo>
                  <a:pt x="201" y="4063"/>
                  <a:pt x="377" y="4639"/>
                  <a:pt x="226" y="5216"/>
                </a:cubicBezTo>
                <a:lnTo>
                  <a:pt x="201" y="5541"/>
                </a:lnTo>
                <a:cubicBezTo>
                  <a:pt x="101" y="5767"/>
                  <a:pt x="226" y="6018"/>
                  <a:pt x="101" y="6218"/>
                </a:cubicBezTo>
                <a:cubicBezTo>
                  <a:pt x="101" y="6343"/>
                  <a:pt x="76" y="6469"/>
                  <a:pt x="76" y="6594"/>
                </a:cubicBezTo>
                <a:cubicBezTo>
                  <a:pt x="1" y="7045"/>
                  <a:pt x="1" y="7521"/>
                  <a:pt x="76" y="7998"/>
                </a:cubicBezTo>
                <a:cubicBezTo>
                  <a:pt x="76" y="8148"/>
                  <a:pt x="101" y="8298"/>
                  <a:pt x="101" y="8474"/>
                </a:cubicBezTo>
                <a:cubicBezTo>
                  <a:pt x="226" y="8724"/>
                  <a:pt x="76" y="9025"/>
                  <a:pt x="201" y="9276"/>
                </a:cubicBezTo>
                <a:cubicBezTo>
                  <a:pt x="502" y="10704"/>
                  <a:pt x="828" y="12083"/>
                  <a:pt x="1354" y="13436"/>
                </a:cubicBezTo>
                <a:cubicBezTo>
                  <a:pt x="1680" y="14263"/>
                  <a:pt x="2281" y="14765"/>
                  <a:pt x="3184" y="14840"/>
                </a:cubicBezTo>
                <a:cubicBezTo>
                  <a:pt x="3296" y="14902"/>
                  <a:pt x="3415" y="14902"/>
                  <a:pt x="3534" y="14902"/>
                </a:cubicBezTo>
                <a:cubicBezTo>
                  <a:pt x="3654" y="14902"/>
                  <a:pt x="3773" y="14902"/>
                  <a:pt x="3885" y="14965"/>
                </a:cubicBezTo>
                <a:lnTo>
                  <a:pt x="4086" y="14965"/>
                </a:lnTo>
                <a:cubicBezTo>
                  <a:pt x="4249" y="15019"/>
                  <a:pt x="4412" y="15031"/>
                  <a:pt x="4574" y="15031"/>
                </a:cubicBezTo>
                <a:cubicBezTo>
                  <a:pt x="4698" y="15031"/>
                  <a:pt x="4821" y="15024"/>
                  <a:pt x="4944" y="15024"/>
                </a:cubicBezTo>
                <a:cubicBezTo>
                  <a:pt x="5103" y="15024"/>
                  <a:pt x="5260" y="15036"/>
                  <a:pt x="5414" y="15090"/>
                </a:cubicBezTo>
                <a:cubicBezTo>
                  <a:pt x="5615" y="15090"/>
                  <a:pt x="5815" y="15090"/>
                  <a:pt x="6016" y="15115"/>
                </a:cubicBezTo>
                <a:cubicBezTo>
                  <a:pt x="6041" y="15166"/>
                  <a:pt x="6041" y="15191"/>
                  <a:pt x="6041" y="15241"/>
                </a:cubicBezTo>
                <a:cubicBezTo>
                  <a:pt x="5765" y="15391"/>
                  <a:pt x="5815" y="15617"/>
                  <a:pt x="5890" y="15867"/>
                </a:cubicBezTo>
                <a:cubicBezTo>
                  <a:pt x="6038" y="15972"/>
                  <a:pt x="6194" y="15998"/>
                  <a:pt x="6353" y="15998"/>
                </a:cubicBezTo>
                <a:cubicBezTo>
                  <a:pt x="6506" y="15998"/>
                  <a:pt x="6661" y="15975"/>
                  <a:pt x="6815" y="15975"/>
                </a:cubicBezTo>
                <a:cubicBezTo>
                  <a:pt x="6883" y="15975"/>
                  <a:pt x="6951" y="15979"/>
                  <a:pt x="7018" y="15993"/>
                </a:cubicBezTo>
                <a:cubicBezTo>
                  <a:pt x="7110" y="15941"/>
                  <a:pt x="7207" y="15932"/>
                  <a:pt x="7302" y="15932"/>
                </a:cubicBezTo>
                <a:cubicBezTo>
                  <a:pt x="7357" y="15932"/>
                  <a:pt x="7412" y="15935"/>
                  <a:pt x="7465" y="15935"/>
                </a:cubicBezTo>
                <a:cubicBezTo>
                  <a:pt x="7546" y="15935"/>
                  <a:pt x="7624" y="15928"/>
                  <a:pt x="7695" y="15892"/>
                </a:cubicBezTo>
                <a:cubicBezTo>
                  <a:pt x="7895" y="15867"/>
                  <a:pt x="8096" y="15867"/>
                  <a:pt x="8296" y="15867"/>
                </a:cubicBezTo>
                <a:cubicBezTo>
                  <a:pt x="8422" y="15805"/>
                  <a:pt x="8547" y="15798"/>
                  <a:pt x="8672" y="15798"/>
                </a:cubicBezTo>
                <a:cubicBezTo>
                  <a:pt x="8704" y="15798"/>
                  <a:pt x="8735" y="15799"/>
                  <a:pt x="8766" y="15799"/>
                </a:cubicBezTo>
                <a:cubicBezTo>
                  <a:pt x="8860" y="15799"/>
                  <a:pt x="8954" y="15795"/>
                  <a:pt x="9048" y="15767"/>
                </a:cubicBezTo>
                <a:cubicBezTo>
                  <a:pt x="9069" y="15788"/>
                  <a:pt x="9095" y="15796"/>
                  <a:pt x="9123" y="15796"/>
                </a:cubicBezTo>
                <a:cubicBezTo>
                  <a:pt x="9162" y="15796"/>
                  <a:pt x="9205" y="15781"/>
                  <a:pt x="9249" y="15767"/>
                </a:cubicBezTo>
                <a:cubicBezTo>
                  <a:pt x="9750" y="15742"/>
                  <a:pt x="10251" y="15742"/>
                  <a:pt x="10778" y="15717"/>
                </a:cubicBezTo>
                <a:cubicBezTo>
                  <a:pt x="10803" y="15717"/>
                  <a:pt x="10828" y="15692"/>
                  <a:pt x="10828" y="15667"/>
                </a:cubicBezTo>
                <a:cubicBezTo>
                  <a:pt x="10878" y="15667"/>
                  <a:pt x="10928" y="15673"/>
                  <a:pt x="10978" y="15673"/>
                </a:cubicBezTo>
                <a:cubicBezTo>
                  <a:pt x="11028" y="15673"/>
                  <a:pt x="11078" y="15667"/>
                  <a:pt x="11129" y="15642"/>
                </a:cubicBezTo>
                <a:cubicBezTo>
                  <a:pt x="11179" y="15642"/>
                  <a:pt x="11204" y="15642"/>
                  <a:pt x="11229" y="15667"/>
                </a:cubicBezTo>
                <a:cubicBezTo>
                  <a:pt x="11372" y="15667"/>
                  <a:pt x="11515" y="15683"/>
                  <a:pt x="11654" y="15683"/>
                </a:cubicBezTo>
                <a:cubicBezTo>
                  <a:pt x="11758" y="15683"/>
                  <a:pt x="11859" y="15674"/>
                  <a:pt x="11956" y="15642"/>
                </a:cubicBezTo>
                <a:cubicBezTo>
                  <a:pt x="12332" y="15617"/>
                  <a:pt x="12707" y="15617"/>
                  <a:pt x="13083" y="15592"/>
                </a:cubicBezTo>
                <a:cubicBezTo>
                  <a:pt x="13174" y="15551"/>
                  <a:pt x="13268" y="15543"/>
                  <a:pt x="13361" y="15543"/>
                </a:cubicBezTo>
                <a:cubicBezTo>
                  <a:pt x="13424" y="15543"/>
                  <a:pt x="13486" y="15547"/>
                  <a:pt x="13546" y="15547"/>
                </a:cubicBezTo>
                <a:cubicBezTo>
                  <a:pt x="13621" y="15547"/>
                  <a:pt x="13693" y="15541"/>
                  <a:pt x="13760" y="15516"/>
                </a:cubicBezTo>
                <a:cubicBezTo>
                  <a:pt x="14462" y="15441"/>
                  <a:pt x="15139" y="15391"/>
                  <a:pt x="15840" y="15341"/>
                </a:cubicBezTo>
                <a:lnTo>
                  <a:pt x="20828" y="15341"/>
                </a:lnTo>
                <a:cubicBezTo>
                  <a:pt x="21114" y="15289"/>
                  <a:pt x="21400" y="15276"/>
                  <a:pt x="21685" y="15276"/>
                </a:cubicBezTo>
                <a:cubicBezTo>
                  <a:pt x="21974" y="15276"/>
                  <a:pt x="22262" y="15289"/>
                  <a:pt x="22551" y="15289"/>
                </a:cubicBezTo>
                <a:cubicBezTo>
                  <a:pt x="22803" y="15289"/>
                  <a:pt x="23056" y="15279"/>
                  <a:pt x="23309" y="15241"/>
                </a:cubicBezTo>
                <a:cubicBezTo>
                  <a:pt x="23484" y="15241"/>
                  <a:pt x="23660" y="15216"/>
                  <a:pt x="23810" y="15216"/>
                </a:cubicBezTo>
                <a:cubicBezTo>
                  <a:pt x="23964" y="15161"/>
                  <a:pt x="24112" y="15149"/>
                  <a:pt x="24260" y="15149"/>
                </a:cubicBezTo>
                <a:cubicBezTo>
                  <a:pt x="24370" y="15149"/>
                  <a:pt x="24481" y="15156"/>
                  <a:pt x="24592" y="15156"/>
                </a:cubicBezTo>
                <a:cubicBezTo>
                  <a:pt x="24673" y="15156"/>
                  <a:pt x="24755" y="15152"/>
                  <a:pt x="24838" y="15140"/>
                </a:cubicBezTo>
                <a:cubicBezTo>
                  <a:pt x="24888" y="15140"/>
                  <a:pt x="24963" y="15115"/>
                  <a:pt x="25013" y="15090"/>
                </a:cubicBezTo>
                <a:cubicBezTo>
                  <a:pt x="25114" y="15115"/>
                  <a:pt x="25189" y="15115"/>
                  <a:pt x="25264" y="15115"/>
                </a:cubicBezTo>
                <a:cubicBezTo>
                  <a:pt x="25464" y="15115"/>
                  <a:pt x="25665" y="15090"/>
                  <a:pt x="25865" y="15090"/>
                </a:cubicBezTo>
                <a:cubicBezTo>
                  <a:pt x="25891" y="15065"/>
                  <a:pt x="25891" y="15040"/>
                  <a:pt x="25916" y="15015"/>
                </a:cubicBezTo>
                <a:lnTo>
                  <a:pt x="26016" y="15015"/>
                </a:lnTo>
                <a:cubicBezTo>
                  <a:pt x="26016" y="14990"/>
                  <a:pt x="26016" y="14990"/>
                  <a:pt x="26041" y="14965"/>
                </a:cubicBezTo>
                <a:cubicBezTo>
                  <a:pt x="26242" y="15019"/>
                  <a:pt x="26444" y="15044"/>
                  <a:pt x="26649" y="15044"/>
                </a:cubicBezTo>
                <a:cubicBezTo>
                  <a:pt x="26827" y="15044"/>
                  <a:pt x="27008" y="15025"/>
                  <a:pt x="27194" y="14990"/>
                </a:cubicBezTo>
                <a:cubicBezTo>
                  <a:pt x="27294" y="14965"/>
                  <a:pt x="27419" y="14965"/>
                  <a:pt x="27545" y="14965"/>
                </a:cubicBezTo>
                <a:cubicBezTo>
                  <a:pt x="27642" y="14907"/>
                  <a:pt x="27747" y="14894"/>
                  <a:pt x="27853" y="14894"/>
                </a:cubicBezTo>
                <a:cubicBezTo>
                  <a:pt x="27940" y="14894"/>
                  <a:pt x="28027" y="14902"/>
                  <a:pt x="28113" y="14902"/>
                </a:cubicBezTo>
                <a:cubicBezTo>
                  <a:pt x="28193" y="14902"/>
                  <a:pt x="28272" y="14895"/>
                  <a:pt x="28347" y="14865"/>
                </a:cubicBezTo>
                <a:cubicBezTo>
                  <a:pt x="29048" y="14714"/>
                  <a:pt x="29725" y="14589"/>
                  <a:pt x="30427" y="14464"/>
                </a:cubicBezTo>
                <a:cubicBezTo>
                  <a:pt x="30728" y="14414"/>
                  <a:pt x="31053" y="14364"/>
                  <a:pt x="31354" y="14288"/>
                </a:cubicBezTo>
                <a:cubicBezTo>
                  <a:pt x="31855" y="14213"/>
                  <a:pt x="32382" y="14113"/>
                  <a:pt x="32858" y="13862"/>
                </a:cubicBezTo>
                <a:cubicBezTo>
                  <a:pt x="34086" y="13587"/>
                  <a:pt x="35289" y="13186"/>
                  <a:pt x="36492" y="12785"/>
                </a:cubicBezTo>
                <a:cubicBezTo>
                  <a:pt x="37069" y="12559"/>
                  <a:pt x="37645" y="12333"/>
                  <a:pt x="38221" y="12108"/>
                </a:cubicBezTo>
                <a:cubicBezTo>
                  <a:pt x="38622" y="11957"/>
                  <a:pt x="38873" y="11707"/>
                  <a:pt x="38647" y="11256"/>
                </a:cubicBezTo>
                <a:cubicBezTo>
                  <a:pt x="38698" y="11181"/>
                  <a:pt x="38748" y="11130"/>
                  <a:pt x="38798" y="11080"/>
                </a:cubicBezTo>
                <a:cubicBezTo>
                  <a:pt x="38859" y="11029"/>
                  <a:pt x="38929" y="11020"/>
                  <a:pt x="39000" y="11020"/>
                </a:cubicBezTo>
                <a:cubicBezTo>
                  <a:pt x="39042" y="11020"/>
                  <a:pt x="39083" y="11023"/>
                  <a:pt x="39124" y="11023"/>
                </a:cubicBezTo>
                <a:cubicBezTo>
                  <a:pt x="39186" y="11023"/>
                  <a:pt x="39246" y="11016"/>
                  <a:pt x="39299" y="10980"/>
                </a:cubicBezTo>
                <a:cubicBezTo>
                  <a:pt x="39349" y="11005"/>
                  <a:pt x="39393" y="11018"/>
                  <a:pt x="39437" y="11018"/>
                </a:cubicBezTo>
                <a:cubicBezTo>
                  <a:pt x="39481" y="11018"/>
                  <a:pt x="39525" y="11005"/>
                  <a:pt x="39575" y="10980"/>
                </a:cubicBezTo>
                <a:cubicBezTo>
                  <a:pt x="40477" y="10880"/>
                  <a:pt x="41379" y="10754"/>
                  <a:pt x="42156" y="10178"/>
                </a:cubicBezTo>
                <a:cubicBezTo>
                  <a:pt x="42683" y="9526"/>
                  <a:pt x="42658" y="9426"/>
                  <a:pt x="42031" y="9176"/>
                </a:cubicBezTo>
                <a:cubicBezTo>
                  <a:pt x="41901" y="9064"/>
                  <a:pt x="41750" y="9042"/>
                  <a:pt x="41595" y="9042"/>
                </a:cubicBezTo>
                <a:cubicBezTo>
                  <a:pt x="41495" y="9042"/>
                  <a:pt x="41394" y="9051"/>
                  <a:pt x="41295" y="9051"/>
                </a:cubicBezTo>
                <a:cubicBezTo>
                  <a:pt x="41134" y="9051"/>
                  <a:pt x="40980" y="9027"/>
                  <a:pt x="40853" y="8900"/>
                </a:cubicBezTo>
                <a:cubicBezTo>
                  <a:pt x="40878" y="8549"/>
                  <a:pt x="40552" y="8449"/>
                  <a:pt x="40352" y="8248"/>
                </a:cubicBezTo>
                <a:cubicBezTo>
                  <a:pt x="40477" y="8173"/>
                  <a:pt x="40602" y="8098"/>
                  <a:pt x="40728" y="7998"/>
                </a:cubicBezTo>
                <a:cubicBezTo>
                  <a:pt x="40978" y="7872"/>
                  <a:pt x="41003" y="7647"/>
                  <a:pt x="40978" y="7396"/>
                </a:cubicBezTo>
                <a:cubicBezTo>
                  <a:pt x="40928" y="7196"/>
                  <a:pt x="40778" y="7070"/>
                  <a:pt x="40577" y="6970"/>
                </a:cubicBezTo>
                <a:cubicBezTo>
                  <a:pt x="40349" y="6902"/>
                  <a:pt x="40183" y="6688"/>
                  <a:pt x="39929" y="6688"/>
                </a:cubicBezTo>
                <a:cubicBezTo>
                  <a:pt x="39903" y="6688"/>
                  <a:pt x="39877" y="6690"/>
                  <a:pt x="39850" y="6694"/>
                </a:cubicBezTo>
                <a:cubicBezTo>
                  <a:pt x="39424" y="6419"/>
                  <a:pt x="38873" y="6419"/>
                  <a:pt x="38422" y="6193"/>
                </a:cubicBezTo>
                <a:cubicBezTo>
                  <a:pt x="38359" y="6131"/>
                  <a:pt x="38284" y="6120"/>
                  <a:pt x="38205" y="6120"/>
                </a:cubicBezTo>
                <a:cubicBezTo>
                  <a:pt x="38164" y="6120"/>
                  <a:pt x="38122" y="6123"/>
                  <a:pt x="38081" y="6123"/>
                </a:cubicBezTo>
                <a:cubicBezTo>
                  <a:pt x="38008" y="6123"/>
                  <a:pt x="37936" y="6114"/>
                  <a:pt x="37871" y="6068"/>
                </a:cubicBezTo>
                <a:lnTo>
                  <a:pt x="37394" y="6068"/>
                </a:lnTo>
                <a:cubicBezTo>
                  <a:pt x="37344" y="5967"/>
                  <a:pt x="37319" y="5892"/>
                  <a:pt x="37269" y="5817"/>
                </a:cubicBezTo>
                <a:cubicBezTo>
                  <a:pt x="37570" y="5792"/>
                  <a:pt x="37845" y="5692"/>
                  <a:pt x="38046" y="5416"/>
                </a:cubicBezTo>
                <a:cubicBezTo>
                  <a:pt x="38071" y="5366"/>
                  <a:pt x="38121" y="5341"/>
                  <a:pt x="38171" y="5291"/>
                </a:cubicBezTo>
                <a:cubicBezTo>
                  <a:pt x="38422" y="5065"/>
                  <a:pt x="38422" y="4790"/>
                  <a:pt x="38246" y="4514"/>
                </a:cubicBezTo>
                <a:lnTo>
                  <a:pt x="38171" y="4514"/>
                </a:lnTo>
                <a:cubicBezTo>
                  <a:pt x="38121" y="4013"/>
                  <a:pt x="37720" y="3887"/>
                  <a:pt x="37344" y="3737"/>
                </a:cubicBezTo>
                <a:cubicBezTo>
                  <a:pt x="37444" y="3561"/>
                  <a:pt x="37620" y="3411"/>
                  <a:pt x="37394" y="3211"/>
                </a:cubicBezTo>
                <a:cubicBezTo>
                  <a:pt x="37394" y="3135"/>
                  <a:pt x="37394" y="3060"/>
                  <a:pt x="37369" y="2985"/>
                </a:cubicBezTo>
                <a:cubicBezTo>
                  <a:pt x="37280" y="2873"/>
                  <a:pt x="37250" y="2701"/>
                  <a:pt x="37085" y="2701"/>
                </a:cubicBezTo>
                <a:cubicBezTo>
                  <a:pt x="37065" y="2701"/>
                  <a:pt x="37043" y="2704"/>
                  <a:pt x="37018" y="2709"/>
                </a:cubicBezTo>
                <a:cubicBezTo>
                  <a:pt x="36968" y="2584"/>
                  <a:pt x="36818" y="2534"/>
                  <a:pt x="36743" y="2459"/>
                </a:cubicBezTo>
                <a:cubicBezTo>
                  <a:pt x="35865" y="1757"/>
                  <a:pt x="34838" y="1456"/>
                  <a:pt x="33760" y="1281"/>
                </a:cubicBezTo>
                <a:cubicBezTo>
                  <a:pt x="33459" y="1105"/>
                  <a:pt x="33109" y="1055"/>
                  <a:pt x="32733" y="1055"/>
                </a:cubicBezTo>
                <a:cubicBezTo>
                  <a:pt x="32557" y="1005"/>
                  <a:pt x="32382" y="955"/>
                  <a:pt x="32231" y="880"/>
                </a:cubicBezTo>
                <a:cubicBezTo>
                  <a:pt x="32169" y="855"/>
                  <a:pt x="32106" y="836"/>
                  <a:pt x="32043" y="836"/>
                </a:cubicBezTo>
                <a:cubicBezTo>
                  <a:pt x="31981" y="836"/>
                  <a:pt x="31918" y="855"/>
                  <a:pt x="31855" y="905"/>
                </a:cubicBezTo>
                <a:cubicBezTo>
                  <a:pt x="31855" y="880"/>
                  <a:pt x="31830" y="855"/>
                  <a:pt x="31805" y="855"/>
                </a:cubicBezTo>
                <a:cubicBezTo>
                  <a:pt x="31747" y="838"/>
                  <a:pt x="31688" y="835"/>
                  <a:pt x="31631" y="835"/>
                </a:cubicBezTo>
                <a:cubicBezTo>
                  <a:pt x="31602" y="835"/>
                  <a:pt x="31573" y="836"/>
                  <a:pt x="31545" y="836"/>
                </a:cubicBezTo>
                <a:cubicBezTo>
                  <a:pt x="31461" y="836"/>
                  <a:pt x="31379" y="830"/>
                  <a:pt x="31304" y="779"/>
                </a:cubicBezTo>
                <a:cubicBezTo>
                  <a:pt x="31279" y="792"/>
                  <a:pt x="31260" y="798"/>
                  <a:pt x="31241" y="798"/>
                </a:cubicBezTo>
                <a:cubicBezTo>
                  <a:pt x="31223" y="798"/>
                  <a:pt x="31204" y="792"/>
                  <a:pt x="31179" y="779"/>
                </a:cubicBezTo>
                <a:cubicBezTo>
                  <a:pt x="31061" y="725"/>
                  <a:pt x="30933" y="713"/>
                  <a:pt x="30802" y="713"/>
                </a:cubicBezTo>
                <a:cubicBezTo>
                  <a:pt x="30701" y="713"/>
                  <a:pt x="30598" y="720"/>
                  <a:pt x="30495" y="720"/>
                </a:cubicBezTo>
                <a:cubicBezTo>
                  <a:pt x="30361" y="720"/>
                  <a:pt x="30228" y="708"/>
                  <a:pt x="30101" y="654"/>
                </a:cubicBezTo>
                <a:lnTo>
                  <a:pt x="29901" y="654"/>
                </a:lnTo>
                <a:cubicBezTo>
                  <a:pt x="29713" y="592"/>
                  <a:pt x="29523" y="577"/>
                  <a:pt x="29333" y="577"/>
                </a:cubicBezTo>
                <a:cubicBezTo>
                  <a:pt x="29160" y="577"/>
                  <a:pt x="28987" y="589"/>
                  <a:pt x="28817" y="589"/>
                </a:cubicBezTo>
                <a:cubicBezTo>
                  <a:pt x="28649" y="589"/>
                  <a:pt x="28483" y="577"/>
                  <a:pt x="28322" y="529"/>
                </a:cubicBezTo>
                <a:cubicBezTo>
                  <a:pt x="28246" y="529"/>
                  <a:pt x="28171" y="529"/>
                  <a:pt x="28096" y="504"/>
                </a:cubicBezTo>
                <a:cubicBezTo>
                  <a:pt x="27913" y="453"/>
                  <a:pt x="27726" y="439"/>
                  <a:pt x="27538" y="439"/>
                </a:cubicBezTo>
                <a:cubicBezTo>
                  <a:pt x="27318" y="439"/>
                  <a:pt x="27098" y="458"/>
                  <a:pt x="26881" y="458"/>
                </a:cubicBezTo>
                <a:cubicBezTo>
                  <a:pt x="26826" y="458"/>
                  <a:pt x="26772" y="457"/>
                  <a:pt x="26718" y="454"/>
                </a:cubicBezTo>
                <a:cubicBezTo>
                  <a:pt x="26617" y="479"/>
                  <a:pt x="26567" y="504"/>
                  <a:pt x="26542" y="529"/>
                </a:cubicBezTo>
                <a:cubicBezTo>
                  <a:pt x="26292" y="429"/>
                  <a:pt x="25966" y="504"/>
                  <a:pt x="25865" y="128"/>
                </a:cubicBezTo>
                <a:cubicBezTo>
                  <a:pt x="25715" y="15"/>
                  <a:pt x="25551" y="1"/>
                  <a:pt x="25383" y="1"/>
                </a:cubicBezTo>
                <a:close/>
              </a:path>
            </a:pathLst>
          </a:custGeom>
          <a:solidFill>
            <a:srgbClr val="EDF9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 name="Google Shape;178;p17"/>
          <p:cNvSpPr/>
          <p:nvPr/>
        </p:nvSpPr>
        <p:spPr>
          <a:xfrm>
            <a:off x="1301450" y="3422138"/>
            <a:ext cx="2189424" cy="244545"/>
          </a:xfrm>
          <a:custGeom>
            <a:rect b="b" l="l" r="r" t="t"/>
            <a:pathLst>
              <a:path extrusionOk="0" h="15999" w="42683">
                <a:moveTo>
                  <a:pt x="21730" y="2233"/>
                </a:moveTo>
                <a:cubicBezTo>
                  <a:pt x="21780" y="2258"/>
                  <a:pt x="21805" y="2283"/>
                  <a:pt x="21830" y="2308"/>
                </a:cubicBezTo>
                <a:cubicBezTo>
                  <a:pt x="21780" y="2283"/>
                  <a:pt x="21730" y="2258"/>
                  <a:pt x="21680" y="2258"/>
                </a:cubicBezTo>
                <a:cubicBezTo>
                  <a:pt x="21705" y="2233"/>
                  <a:pt x="21730" y="2233"/>
                  <a:pt x="21730" y="2233"/>
                </a:cubicBezTo>
                <a:close/>
                <a:moveTo>
                  <a:pt x="18597" y="3662"/>
                </a:moveTo>
                <a:cubicBezTo>
                  <a:pt x="18622" y="3662"/>
                  <a:pt x="18597" y="3687"/>
                  <a:pt x="18597" y="3687"/>
                </a:cubicBezTo>
                <a:lnTo>
                  <a:pt x="18572" y="3687"/>
                </a:lnTo>
                <a:cubicBezTo>
                  <a:pt x="18597" y="3687"/>
                  <a:pt x="18597" y="3662"/>
                  <a:pt x="18597" y="3662"/>
                </a:cubicBezTo>
                <a:close/>
                <a:moveTo>
                  <a:pt x="36567" y="3887"/>
                </a:moveTo>
                <a:lnTo>
                  <a:pt x="36567" y="3887"/>
                </a:lnTo>
                <a:cubicBezTo>
                  <a:pt x="36476" y="3924"/>
                  <a:pt x="36397" y="3947"/>
                  <a:pt x="36323" y="3947"/>
                </a:cubicBezTo>
                <a:cubicBezTo>
                  <a:pt x="36295" y="3947"/>
                  <a:pt x="36268" y="3944"/>
                  <a:pt x="36241" y="3937"/>
                </a:cubicBezTo>
                <a:cubicBezTo>
                  <a:pt x="36367" y="3937"/>
                  <a:pt x="36467" y="3912"/>
                  <a:pt x="36567" y="3887"/>
                </a:cubicBezTo>
                <a:close/>
                <a:moveTo>
                  <a:pt x="5439" y="6293"/>
                </a:moveTo>
                <a:cubicBezTo>
                  <a:pt x="5439" y="6293"/>
                  <a:pt x="5439" y="6318"/>
                  <a:pt x="5414" y="6318"/>
                </a:cubicBezTo>
                <a:cubicBezTo>
                  <a:pt x="5414" y="6318"/>
                  <a:pt x="5414" y="6293"/>
                  <a:pt x="5414" y="6293"/>
                </a:cubicBezTo>
                <a:close/>
                <a:moveTo>
                  <a:pt x="23172" y="7054"/>
                </a:moveTo>
                <a:cubicBezTo>
                  <a:pt x="23191" y="7054"/>
                  <a:pt x="23212" y="7059"/>
                  <a:pt x="23234" y="7070"/>
                </a:cubicBezTo>
                <a:cubicBezTo>
                  <a:pt x="23309" y="7095"/>
                  <a:pt x="23384" y="7120"/>
                  <a:pt x="23459" y="7120"/>
                </a:cubicBezTo>
                <a:cubicBezTo>
                  <a:pt x="23334" y="7196"/>
                  <a:pt x="23209" y="7271"/>
                  <a:pt x="23083" y="7396"/>
                </a:cubicBezTo>
                <a:cubicBezTo>
                  <a:pt x="23083" y="7346"/>
                  <a:pt x="23083" y="7271"/>
                  <a:pt x="23083" y="7196"/>
                </a:cubicBezTo>
                <a:cubicBezTo>
                  <a:pt x="23064" y="7117"/>
                  <a:pt x="23105" y="7054"/>
                  <a:pt x="23172" y="7054"/>
                </a:cubicBezTo>
                <a:close/>
                <a:moveTo>
                  <a:pt x="5615" y="8624"/>
                </a:moveTo>
                <a:cubicBezTo>
                  <a:pt x="5690" y="8674"/>
                  <a:pt x="5740" y="8699"/>
                  <a:pt x="5690" y="8749"/>
                </a:cubicBezTo>
                <a:cubicBezTo>
                  <a:pt x="5665" y="8724"/>
                  <a:pt x="5640" y="8674"/>
                  <a:pt x="5615" y="8624"/>
                </a:cubicBezTo>
                <a:close/>
                <a:moveTo>
                  <a:pt x="23159" y="9201"/>
                </a:moveTo>
                <a:cubicBezTo>
                  <a:pt x="23159" y="9201"/>
                  <a:pt x="23134" y="9226"/>
                  <a:pt x="23134" y="9226"/>
                </a:cubicBezTo>
                <a:cubicBezTo>
                  <a:pt x="23134" y="9226"/>
                  <a:pt x="23109" y="9201"/>
                  <a:pt x="23109" y="9201"/>
                </a:cubicBezTo>
                <a:close/>
                <a:moveTo>
                  <a:pt x="39700" y="9226"/>
                </a:moveTo>
                <a:cubicBezTo>
                  <a:pt x="39700" y="9251"/>
                  <a:pt x="39700" y="9276"/>
                  <a:pt x="39675" y="9301"/>
                </a:cubicBezTo>
                <a:cubicBezTo>
                  <a:pt x="39675" y="9276"/>
                  <a:pt x="39700" y="9251"/>
                  <a:pt x="39700" y="9226"/>
                </a:cubicBezTo>
                <a:close/>
                <a:moveTo>
                  <a:pt x="16016" y="9401"/>
                </a:moveTo>
                <a:cubicBezTo>
                  <a:pt x="15991" y="9401"/>
                  <a:pt x="15991" y="9426"/>
                  <a:pt x="15991" y="9426"/>
                </a:cubicBezTo>
                <a:cubicBezTo>
                  <a:pt x="15991" y="9401"/>
                  <a:pt x="15991" y="9401"/>
                  <a:pt x="15991" y="9401"/>
                </a:cubicBezTo>
                <a:close/>
                <a:moveTo>
                  <a:pt x="36868" y="11231"/>
                </a:moveTo>
                <a:cubicBezTo>
                  <a:pt x="36868" y="11231"/>
                  <a:pt x="36868" y="11256"/>
                  <a:pt x="36843" y="11256"/>
                </a:cubicBezTo>
                <a:cubicBezTo>
                  <a:pt x="36843" y="11256"/>
                  <a:pt x="36843" y="11231"/>
                  <a:pt x="36843" y="11231"/>
                </a:cubicBezTo>
                <a:close/>
                <a:moveTo>
                  <a:pt x="1956" y="11256"/>
                </a:moveTo>
                <a:cubicBezTo>
                  <a:pt x="1956" y="11281"/>
                  <a:pt x="1956" y="11331"/>
                  <a:pt x="1930" y="11356"/>
                </a:cubicBezTo>
                <a:cubicBezTo>
                  <a:pt x="1930" y="11306"/>
                  <a:pt x="1930" y="11281"/>
                  <a:pt x="1956" y="11256"/>
                </a:cubicBezTo>
                <a:close/>
                <a:moveTo>
                  <a:pt x="26617" y="11481"/>
                </a:moveTo>
                <a:cubicBezTo>
                  <a:pt x="26667" y="11481"/>
                  <a:pt x="26667" y="11531"/>
                  <a:pt x="26667" y="11582"/>
                </a:cubicBezTo>
                <a:cubicBezTo>
                  <a:pt x="26642" y="11607"/>
                  <a:pt x="26642" y="11632"/>
                  <a:pt x="26617" y="11657"/>
                </a:cubicBezTo>
                <a:cubicBezTo>
                  <a:pt x="26617" y="11590"/>
                  <a:pt x="26617" y="11543"/>
                  <a:pt x="26617" y="11481"/>
                </a:cubicBezTo>
                <a:close/>
                <a:moveTo>
                  <a:pt x="11003" y="11882"/>
                </a:moveTo>
                <a:cubicBezTo>
                  <a:pt x="11003" y="11882"/>
                  <a:pt x="11003" y="11882"/>
                  <a:pt x="10978" y="11907"/>
                </a:cubicBezTo>
                <a:cubicBezTo>
                  <a:pt x="10978" y="11882"/>
                  <a:pt x="10978" y="11882"/>
                  <a:pt x="10978" y="11882"/>
                </a:cubicBezTo>
                <a:close/>
                <a:moveTo>
                  <a:pt x="30721" y="12446"/>
                </a:moveTo>
                <a:cubicBezTo>
                  <a:pt x="30753" y="12446"/>
                  <a:pt x="30778" y="12459"/>
                  <a:pt x="30803" y="12484"/>
                </a:cubicBezTo>
                <a:cubicBezTo>
                  <a:pt x="30753" y="12559"/>
                  <a:pt x="30677" y="12659"/>
                  <a:pt x="30602" y="12759"/>
                </a:cubicBezTo>
                <a:cubicBezTo>
                  <a:pt x="30527" y="12684"/>
                  <a:pt x="30427" y="12609"/>
                  <a:pt x="30602" y="12484"/>
                </a:cubicBezTo>
                <a:cubicBezTo>
                  <a:pt x="30652" y="12459"/>
                  <a:pt x="30690" y="12446"/>
                  <a:pt x="30721" y="12446"/>
                </a:cubicBezTo>
                <a:close/>
                <a:moveTo>
                  <a:pt x="9374" y="12785"/>
                </a:moveTo>
                <a:cubicBezTo>
                  <a:pt x="9365" y="12794"/>
                  <a:pt x="9359" y="12803"/>
                  <a:pt x="9355" y="12811"/>
                </a:cubicBezTo>
                <a:lnTo>
                  <a:pt x="9355" y="12811"/>
                </a:lnTo>
                <a:cubicBezTo>
                  <a:pt x="9359" y="12810"/>
                  <a:pt x="9365" y="12810"/>
                  <a:pt x="9374" y="12810"/>
                </a:cubicBezTo>
                <a:cubicBezTo>
                  <a:pt x="9349" y="12810"/>
                  <a:pt x="9349" y="12834"/>
                  <a:pt x="9349" y="12835"/>
                </a:cubicBezTo>
                <a:lnTo>
                  <a:pt x="9349" y="12835"/>
                </a:lnTo>
                <a:cubicBezTo>
                  <a:pt x="9349" y="12834"/>
                  <a:pt x="9349" y="12824"/>
                  <a:pt x="9355" y="12811"/>
                </a:cubicBezTo>
                <a:lnTo>
                  <a:pt x="9355" y="12811"/>
                </a:lnTo>
                <a:cubicBezTo>
                  <a:pt x="9349" y="12813"/>
                  <a:pt x="9349" y="12819"/>
                  <a:pt x="9349" y="12835"/>
                </a:cubicBezTo>
                <a:cubicBezTo>
                  <a:pt x="9349" y="12810"/>
                  <a:pt x="9349" y="12810"/>
                  <a:pt x="9349" y="12785"/>
                </a:cubicBezTo>
                <a:close/>
                <a:moveTo>
                  <a:pt x="22808" y="12910"/>
                </a:moveTo>
                <a:cubicBezTo>
                  <a:pt x="22808" y="12910"/>
                  <a:pt x="22808" y="12935"/>
                  <a:pt x="22808" y="12935"/>
                </a:cubicBezTo>
                <a:cubicBezTo>
                  <a:pt x="22808" y="12935"/>
                  <a:pt x="22808" y="12910"/>
                  <a:pt x="22783" y="12910"/>
                </a:cubicBezTo>
                <a:close/>
                <a:moveTo>
                  <a:pt x="23058" y="13035"/>
                </a:moveTo>
                <a:cubicBezTo>
                  <a:pt x="23058" y="13035"/>
                  <a:pt x="23058" y="13060"/>
                  <a:pt x="23083" y="13060"/>
                </a:cubicBezTo>
                <a:lnTo>
                  <a:pt x="22983" y="13060"/>
                </a:lnTo>
                <a:cubicBezTo>
                  <a:pt x="23008" y="13060"/>
                  <a:pt x="23033" y="13035"/>
                  <a:pt x="23058" y="13035"/>
                </a:cubicBezTo>
                <a:close/>
                <a:moveTo>
                  <a:pt x="25383" y="1"/>
                </a:moveTo>
                <a:cubicBezTo>
                  <a:pt x="25327" y="1"/>
                  <a:pt x="25270" y="3"/>
                  <a:pt x="25214" y="3"/>
                </a:cubicBezTo>
                <a:lnTo>
                  <a:pt x="20377" y="3"/>
                </a:lnTo>
                <a:cubicBezTo>
                  <a:pt x="20352" y="53"/>
                  <a:pt x="20327" y="78"/>
                  <a:pt x="20352" y="103"/>
                </a:cubicBezTo>
                <a:lnTo>
                  <a:pt x="20302" y="103"/>
                </a:lnTo>
                <a:cubicBezTo>
                  <a:pt x="20201" y="128"/>
                  <a:pt x="20101" y="128"/>
                  <a:pt x="19976" y="128"/>
                </a:cubicBezTo>
                <a:cubicBezTo>
                  <a:pt x="19951" y="103"/>
                  <a:pt x="19850" y="78"/>
                  <a:pt x="19775" y="53"/>
                </a:cubicBezTo>
                <a:cubicBezTo>
                  <a:pt x="19662" y="59"/>
                  <a:pt x="19550" y="60"/>
                  <a:pt x="19437" y="60"/>
                </a:cubicBezTo>
                <a:cubicBezTo>
                  <a:pt x="19324" y="60"/>
                  <a:pt x="19211" y="59"/>
                  <a:pt x="19098" y="59"/>
                </a:cubicBezTo>
                <a:cubicBezTo>
                  <a:pt x="18873" y="59"/>
                  <a:pt x="18647" y="65"/>
                  <a:pt x="18422" y="103"/>
                </a:cubicBezTo>
                <a:cubicBezTo>
                  <a:pt x="17946" y="128"/>
                  <a:pt x="17494" y="128"/>
                  <a:pt x="17018" y="128"/>
                </a:cubicBezTo>
                <a:cubicBezTo>
                  <a:pt x="16913" y="185"/>
                  <a:pt x="16802" y="199"/>
                  <a:pt x="16690" y="199"/>
                </a:cubicBezTo>
                <a:cubicBezTo>
                  <a:pt x="16567" y="199"/>
                  <a:pt x="16442" y="182"/>
                  <a:pt x="16319" y="182"/>
                </a:cubicBezTo>
                <a:cubicBezTo>
                  <a:pt x="16207" y="182"/>
                  <a:pt x="16096" y="196"/>
                  <a:pt x="15991" y="253"/>
                </a:cubicBezTo>
                <a:cubicBezTo>
                  <a:pt x="15961" y="224"/>
                  <a:pt x="15932" y="212"/>
                  <a:pt x="15903" y="212"/>
                </a:cubicBezTo>
                <a:cubicBezTo>
                  <a:pt x="15882" y="212"/>
                  <a:pt x="15861" y="218"/>
                  <a:pt x="15840" y="228"/>
                </a:cubicBezTo>
                <a:cubicBezTo>
                  <a:pt x="15565" y="253"/>
                  <a:pt x="15264" y="253"/>
                  <a:pt x="14988" y="278"/>
                </a:cubicBezTo>
                <a:cubicBezTo>
                  <a:pt x="14896" y="312"/>
                  <a:pt x="14804" y="320"/>
                  <a:pt x="14712" y="320"/>
                </a:cubicBezTo>
                <a:cubicBezTo>
                  <a:pt x="14621" y="320"/>
                  <a:pt x="14529" y="312"/>
                  <a:pt x="14437" y="312"/>
                </a:cubicBezTo>
                <a:cubicBezTo>
                  <a:pt x="14345" y="312"/>
                  <a:pt x="14253" y="320"/>
                  <a:pt x="14161" y="353"/>
                </a:cubicBezTo>
                <a:cubicBezTo>
                  <a:pt x="13910" y="378"/>
                  <a:pt x="13685" y="378"/>
                  <a:pt x="13434" y="404"/>
                </a:cubicBezTo>
                <a:cubicBezTo>
                  <a:pt x="13322" y="454"/>
                  <a:pt x="13202" y="454"/>
                  <a:pt x="13083" y="454"/>
                </a:cubicBezTo>
                <a:cubicBezTo>
                  <a:pt x="12964" y="454"/>
                  <a:pt x="12845" y="454"/>
                  <a:pt x="12733" y="504"/>
                </a:cubicBezTo>
                <a:cubicBezTo>
                  <a:pt x="12582" y="504"/>
                  <a:pt x="12407" y="504"/>
                  <a:pt x="12256" y="529"/>
                </a:cubicBezTo>
                <a:cubicBezTo>
                  <a:pt x="12164" y="580"/>
                  <a:pt x="12072" y="589"/>
                  <a:pt x="11980" y="589"/>
                </a:cubicBezTo>
                <a:cubicBezTo>
                  <a:pt x="11927" y="589"/>
                  <a:pt x="11874" y="586"/>
                  <a:pt x="11821" y="586"/>
                </a:cubicBezTo>
                <a:cubicBezTo>
                  <a:pt x="11740" y="586"/>
                  <a:pt x="11660" y="593"/>
                  <a:pt x="11580" y="629"/>
                </a:cubicBezTo>
                <a:cubicBezTo>
                  <a:pt x="10728" y="729"/>
                  <a:pt x="9900" y="905"/>
                  <a:pt x="9023" y="905"/>
                </a:cubicBezTo>
                <a:cubicBezTo>
                  <a:pt x="8948" y="967"/>
                  <a:pt x="8854" y="967"/>
                  <a:pt x="8763" y="967"/>
                </a:cubicBezTo>
                <a:cubicBezTo>
                  <a:pt x="8672" y="967"/>
                  <a:pt x="8585" y="967"/>
                  <a:pt x="8522" y="1030"/>
                </a:cubicBezTo>
                <a:lnTo>
                  <a:pt x="8497" y="1030"/>
                </a:lnTo>
                <a:cubicBezTo>
                  <a:pt x="8482" y="1001"/>
                  <a:pt x="8459" y="989"/>
                  <a:pt x="8427" y="989"/>
                </a:cubicBezTo>
                <a:cubicBezTo>
                  <a:pt x="8405" y="989"/>
                  <a:pt x="8378" y="995"/>
                  <a:pt x="8347" y="1005"/>
                </a:cubicBezTo>
                <a:cubicBezTo>
                  <a:pt x="8196" y="1030"/>
                  <a:pt x="8021" y="1030"/>
                  <a:pt x="7870" y="1055"/>
                </a:cubicBezTo>
                <a:cubicBezTo>
                  <a:pt x="7820" y="1055"/>
                  <a:pt x="7795" y="1080"/>
                  <a:pt x="7795" y="1155"/>
                </a:cubicBezTo>
                <a:cubicBezTo>
                  <a:pt x="7685" y="1114"/>
                  <a:pt x="7574" y="1095"/>
                  <a:pt x="7464" y="1095"/>
                </a:cubicBezTo>
                <a:cubicBezTo>
                  <a:pt x="7374" y="1095"/>
                  <a:pt x="7284" y="1108"/>
                  <a:pt x="7194" y="1130"/>
                </a:cubicBezTo>
                <a:cubicBezTo>
                  <a:pt x="6442" y="1155"/>
                  <a:pt x="5690" y="1155"/>
                  <a:pt x="4913" y="1155"/>
                </a:cubicBezTo>
                <a:cubicBezTo>
                  <a:pt x="4537" y="1180"/>
                  <a:pt x="4537" y="1180"/>
                  <a:pt x="4637" y="1556"/>
                </a:cubicBezTo>
                <a:cubicBezTo>
                  <a:pt x="4550" y="1669"/>
                  <a:pt x="4443" y="1694"/>
                  <a:pt x="4330" y="1694"/>
                </a:cubicBezTo>
                <a:cubicBezTo>
                  <a:pt x="4240" y="1694"/>
                  <a:pt x="4146" y="1678"/>
                  <a:pt x="4054" y="1678"/>
                </a:cubicBezTo>
                <a:cubicBezTo>
                  <a:pt x="4031" y="1678"/>
                  <a:pt x="4008" y="1679"/>
                  <a:pt x="3986" y="1682"/>
                </a:cubicBezTo>
                <a:cubicBezTo>
                  <a:pt x="3915" y="1692"/>
                  <a:pt x="3844" y="1695"/>
                  <a:pt x="3773" y="1695"/>
                </a:cubicBezTo>
                <a:cubicBezTo>
                  <a:pt x="3665" y="1695"/>
                  <a:pt x="3557" y="1688"/>
                  <a:pt x="3450" y="1688"/>
                </a:cubicBezTo>
                <a:cubicBezTo>
                  <a:pt x="3271" y="1688"/>
                  <a:pt x="3096" y="1707"/>
                  <a:pt x="2933" y="1807"/>
                </a:cubicBezTo>
                <a:cubicBezTo>
                  <a:pt x="2816" y="1807"/>
                  <a:pt x="2699" y="1796"/>
                  <a:pt x="2590" y="1796"/>
                </a:cubicBezTo>
                <a:cubicBezTo>
                  <a:pt x="2535" y="1796"/>
                  <a:pt x="2482" y="1799"/>
                  <a:pt x="2432" y="1807"/>
                </a:cubicBezTo>
                <a:cubicBezTo>
                  <a:pt x="1179" y="2058"/>
                  <a:pt x="552" y="2033"/>
                  <a:pt x="326" y="3486"/>
                </a:cubicBezTo>
                <a:cubicBezTo>
                  <a:pt x="201" y="4063"/>
                  <a:pt x="377" y="4639"/>
                  <a:pt x="226" y="5216"/>
                </a:cubicBezTo>
                <a:lnTo>
                  <a:pt x="201" y="5541"/>
                </a:lnTo>
                <a:cubicBezTo>
                  <a:pt x="101" y="5767"/>
                  <a:pt x="226" y="6018"/>
                  <a:pt x="101" y="6218"/>
                </a:cubicBezTo>
                <a:cubicBezTo>
                  <a:pt x="101" y="6343"/>
                  <a:pt x="76" y="6469"/>
                  <a:pt x="76" y="6594"/>
                </a:cubicBezTo>
                <a:cubicBezTo>
                  <a:pt x="1" y="7045"/>
                  <a:pt x="1" y="7521"/>
                  <a:pt x="76" y="7998"/>
                </a:cubicBezTo>
                <a:cubicBezTo>
                  <a:pt x="76" y="8148"/>
                  <a:pt x="101" y="8298"/>
                  <a:pt x="101" y="8474"/>
                </a:cubicBezTo>
                <a:cubicBezTo>
                  <a:pt x="226" y="8724"/>
                  <a:pt x="76" y="9025"/>
                  <a:pt x="201" y="9276"/>
                </a:cubicBezTo>
                <a:cubicBezTo>
                  <a:pt x="502" y="10704"/>
                  <a:pt x="828" y="12083"/>
                  <a:pt x="1354" y="13436"/>
                </a:cubicBezTo>
                <a:cubicBezTo>
                  <a:pt x="1680" y="14263"/>
                  <a:pt x="2281" y="14765"/>
                  <a:pt x="3184" y="14840"/>
                </a:cubicBezTo>
                <a:cubicBezTo>
                  <a:pt x="3296" y="14902"/>
                  <a:pt x="3415" y="14902"/>
                  <a:pt x="3534" y="14902"/>
                </a:cubicBezTo>
                <a:cubicBezTo>
                  <a:pt x="3654" y="14902"/>
                  <a:pt x="3773" y="14902"/>
                  <a:pt x="3885" y="14965"/>
                </a:cubicBezTo>
                <a:lnTo>
                  <a:pt x="4086" y="14965"/>
                </a:lnTo>
                <a:cubicBezTo>
                  <a:pt x="4249" y="15019"/>
                  <a:pt x="4412" y="15031"/>
                  <a:pt x="4574" y="15031"/>
                </a:cubicBezTo>
                <a:cubicBezTo>
                  <a:pt x="4698" y="15031"/>
                  <a:pt x="4821" y="15024"/>
                  <a:pt x="4944" y="15024"/>
                </a:cubicBezTo>
                <a:cubicBezTo>
                  <a:pt x="5103" y="15024"/>
                  <a:pt x="5260" y="15036"/>
                  <a:pt x="5414" y="15090"/>
                </a:cubicBezTo>
                <a:cubicBezTo>
                  <a:pt x="5615" y="15090"/>
                  <a:pt x="5815" y="15090"/>
                  <a:pt x="6016" y="15115"/>
                </a:cubicBezTo>
                <a:cubicBezTo>
                  <a:pt x="6041" y="15166"/>
                  <a:pt x="6041" y="15191"/>
                  <a:pt x="6041" y="15241"/>
                </a:cubicBezTo>
                <a:cubicBezTo>
                  <a:pt x="5765" y="15391"/>
                  <a:pt x="5815" y="15617"/>
                  <a:pt x="5890" y="15867"/>
                </a:cubicBezTo>
                <a:cubicBezTo>
                  <a:pt x="6038" y="15972"/>
                  <a:pt x="6194" y="15998"/>
                  <a:pt x="6353" y="15998"/>
                </a:cubicBezTo>
                <a:cubicBezTo>
                  <a:pt x="6506" y="15998"/>
                  <a:pt x="6661" y="15975"/>
                  <a:pt x="6815" y="15975"/>
                </a:cubicBezTo>
                <a:cubicBezTo>
                  <a:pt x="6883" y="15975"/>
                  <a:pt x="6951" y="15979"/>
                  <a:pt x="7018" y="15993"/>
                </a:cubicBezTo>
                <a:cubicBezTo>
                  <a:pt x="7110" y="15941"/>
                  <a:pt x="7207" y="15932"/>
                  <a:pt x="7302" y="15932"/>
                </a:cubicBezTo>
                <a:cubicBezTo>
                  <a:pt x="7357" y="15932"/>
                  <a:pt x="7412" y="15935"/>
                  <a:pt x="7465" y="15935"/>
                </a:cubicBezTo>
                <a:cubicBezTo>
                  <a:pt x="7546" y="15935"/>
                  <a:pt x="7624" y="15928"/>
                  <a:pt x="7695" y="15892"/>
                </a:cubicBezTo>
                <a:cubicBezTo>
                  <a:pt x="7895" y="15867"/>
                  <a:pt x="8096" y="15867"/>
                  <a:pt x="8296" y="15867"/>
                </a:cubicBezTo>
                <a:cubicBezTo>
                  <a:pt x="8422" y="15805"/>
                  <a:pt x="8547" y="15798"/>
                  <a:pt x="8672" y="15798"/>
                </a:cubicBezTo>
                <a:cubicBezTo>
                  <a:pt x="8704" y="15798"/>
                  <a:pt x="8735" y="15799"/>
                  <a:pt x="8766" y="15799"/>
                </a:cubicBezTo>
                <a:cubicBezTo>
                  <a:pt x="8860" y="15799"/>
                  <a:pt x="8954" y="15795"/>
                  <a:pt x="9048" y="15767"/>
                </a:cubicBezTo>
                <a:cubicBezTo>
                  <a:pt x="9069" y="15788"/>
                  <a:pt x="9095" y="15796"/>
                  <a:pt x="9123" y="15796"/>
                </a:cubicBezTo>
                <a:cubicBezTo>
                  <a:pt x="9162" y="15796"/>
                  <a:pt x="9205" y="15781"/>
                  <a:pt x="9249" y="15767"/>
                </a:cubicBezTo>
                <a:cubicBezTo>
                  <a:pt x="9750" y="15742"/>
                  <a:pt x="10251" y="15742"/>
                  <a:pt x="10778" y="15717"/>
                </a:cubicBezTo>
                <a:cubicBezTo>
                  <a:pt x="10803" y="15717"/>
                  <a:pt x="10828" y="15692"/>
                  <a:pt x="10828" y="15667"/>
                </a:cubicBezTo>
                <a:cubicBezTo>
                  <a:pt x="10878" y="15667"/>
                  <a:pt x="10928" y="15673"/>
                  <a:pt x="10978" y="15673"/>
                </a:cubicBezTo>
                <a:cubicBezTo>
                  <a:pt x="11028" y="15673"/>
                  <a:pt x="11078" y="15667"/>
                  <a:pt x="11129" y="15642"/>
                </a:cubicBezTo>
                <a:cubicBezTo>
                  <a:pt x="11179" y="15642"/>
                  <a:pt x="11204" y="15642"/>
                  <a:pt x="11229" y="15667"/>
                </a:cubicBezTo>
                <a:cubicBezTo>
                  <a:pt x="11372" y="15667"/>
                  <a:pt x="11515" y="15683"/>
                  <a:pt x="11654" y="15683"/>
                </a:cubicBezTo>
                <a:cubicBezTo>
                  <a:pt x="11758" y="15683"/>
                  <a:pt x="11859" y="15674"/>
                  <a:pt x="11956" y="15642"/>
                </a:cubicBezTo>
                <a:cubicBezTo>
                  <a:pt x="12332" y="15617"/>
                  <a:pt x="12707" y="15617"/>
                  <a:pt x="13083" y="15592"/>
                </a:cubicBezTo>
                <a:cubicBezTo>
                  <a:pt x="13174" y="15551"/>
                  <a:pt x="13268" y="15543"/>
                  <a:pt x="13361" y="15543"/>
                </a:cubicBezTo>
                <a:cubicBezTo>
                  <a:pt x="13424" y="15543"/>
                  <a:pt x="13486" y="15547"/>
                  <a:pt x="13546" y="15547"/>
                </a:cubicBezTo>
                <a:cubicBezTo>
                  <a:pt x="13621" y="15547"/>
                  <a:pt x="13693" y="15541"/>
                  <a:pt x="13760" y="15516"/>
                </a:cubicBezTo>
                <a:cubicBezTo>
                  <a:pt x="14462" y="15441"/>
                  <a:pt x="15139" y="15391"/>
                  <a:pt x="15840" y="15341"/>
                </a:cubicBezTo>
                <a:lnTo>
                  <a:pt x="20828" y="15341"/>
                </a:lnTo>
                <a:cubicBezTo>
                  <a:pt x="21114" y="15289"/>
                  <a:pt x="21400" y="15276"/>
                  <a:pt x="21685" y="15276"/>
                </a:cubicBezTo>
                <a:cubicBezTo>
                  <a:pt x="21974" y="15276"/>
                  <a:pt x="22262" y="15289"/>
                  <a:pt x="22551" y="15289"/>
                </a:cubicBezTo>
                <a:cubicBezTo>
                  <a:pt x="22803" y="15289"/>
                  <a:pt x="23056" y="15279"/>
                  <a:pt x="23309" y="15241"/>
                </a:cubicBezTo>
                <a:cubicBezTo>
                  <a:pt x="23484" y="15241"/>
                  <a:pt x="23660" y="15216"/>
                  <a:pt x="23810" y="15216"/>
                </a:cubicBezTo>
                <a:cubicBezTo>
                  <a:pt x="23964" y="15161"/>
                  <a:pt x="24112" y="15149"/>
                  <a:pt x="24260" y="15149"/>
                </a:cubicBezTo>
                <a:cubicBezTo>
                  <a:pt x="24370" y="15149"/>
                  <a:pt x="24481" y="15156"/>
                  <a:pt x="24592" y="15156"/>
                </a:cubicBezTo>
                <a:cubicBezTo>
                  <a:pt x="24673" y="15156"/>
                  <a:pt x="24755" y="15152"/>
                  <a:pt x="24838" y="15140"/>
                </a:cubicBezTo>
                <a:cubicBezTo>
                  <a:pt x="24888" y="15140"/>
                  <a:pt x="24963" y="15115"/>
                  <a:pt x="25013" y="15090"/>
                </a:cubicBezTo>
                <a:cubicBezTo>
                  <a:pt x="25114" y="15115"/>
                  <a:pt x="25189" y="15115"/>
                  <a:pt x="25264" y="15115"/>
                </a:cubicBezTo>
                <a:cubicBezTo>
                  <a:pt x="25464" y="15115"/>
                  <a:pt x="25665" y="15090"/>
                  <a:pt x="25865" y="15090"/>
                </a:cubicBezTo>
                <a:cubicBezTo>
                  <a:pt x="25891" y="15065"/>
                  <a:pt x="25891" y="15040"/>
                  <a:pt x="25916" y="15015"/>
                </a:cubicBezTo>
                <a:lnTo>
                  <a:pt x="26016" y="15015"/>
                </a:lnTo>
                <a:cubicBezTo>
                  <a:pt x="26016" y="14990"/>
                  <a:pt x="26016" y="14990"/>
                  <a:pt x="26041" y="14965"/>
                </a:cubicBezTo>
                <a:cubicBezTo>
                  <a:pt x="26242" y="15019"/>
                  <a:pt x="26444" y="15044"/>
                  <a:pt x="26649" y="15044"/>
                </a:cubicBezTo>
                <a:cubicBezTo>
                  <a:pt x="26827" y="15044"/>
                  <a:pt x="27008" y="15025"/>
                  <a:pt x="27194" y="14990"/>
                </a:cubicBezTo>
                <a:cubicBezTo>
                  <a:pt x="27294" y="14965"/>
                  <a:pt x="27419" y="14965"/>
                  <a:pt x="27545" y="14965"/>
                </a:cubicBezTo>
                <a:cubicBezTo>
                  <a:pt x="27642" y="14907"/>
                  <a:pt x="27747" y="14894"/>
                  <a:pt x="27853" y="14894"/>
                </a:cubicBezTo>
                <a:cubicBezTo>
                  <a:pt x="27940" y="14894"/>
                  <a:pt x="28027" y="14902"/>
                  <a:pt x="28113" y="14902"/>
                </a:cubicBezTo>
                <a:cubicBezTo>
                  <a:pt x="28193" y="14902"/>
                  <a:pt x="28272" y="14895"/>
                  <a:pt x="28347" y="14865"/>
                </a:cubicBezTo>
                <a:cubicBezTo>
                  <a:pt x="29048" y="14714"/>
                  <a:pt x="29725" y="14589"/>
                  <a:pt x="30427" y="14464"/>
                </a:cubicBezTo>
                <a:cubicBezTo>
                  <a:pt x="30728" y="14414"/>
                  <a:pt x="31053" y="14364"/>
                  <a:pt x="31354" y="14288"/>
                </a:cubicBezTo>
                <a:cubicBezTo>
                  <a:pt x="31855" y="14213"/>
                  <a:pt x="32382" y="14113"/>
                  <a:pt x="32858" y="13862"/>
                </a:cubicBezTo>
                <a:cubicBezTo>
                  <a:pt x="34086" y="13587"/>
                  <a:pt x="35289" y="13186"/>
                  <a:pt x="36492" y="12785"/>
                </a:cubicBezTo>
                <a:cubicBezTo>
                  <a:pt x="37069" y="12559"/>
                  <a:pt x="37645" y="12333"/>
                  <a:pt x="38221" y="12108"/>
                </a:cubicBezTo>
                <a:cubicBezTo>
                  <a:pt x="38622" y="11957"/>
                  <a:pt x="38873" y="11707"/>
                  <a:pt x="38647" y="11256"/>
                </a:cubicBezTo>
                <a:cubicBezTo>
                  <a:pt x="38698" y="11181"/>
                  <a:pt x="38748" y="11130"/>
                  <a:pt x="38798" y="11080"/>
                </a:cubicBezTo>
                <a:cubicBezTo>
                  <a:pt x="38859" y="11029"/>
                  <a:pt x="38929" y="11020"/>
                  <a:pt x="39000" y="11020"/>
                </a:cubicBezTo>
                <a:cubicBezTo>
                  <a:pt x="39042" y="11020"/>
                  <a:pt x="39083" y="11023"/>
                  <a:pt x="39124" y="11023"/>
                </a:cubicBezTo>
                <a:cubicBezTo>
                  <a:pt x="39186" y="11023"/>
                  <a:pt x="39246" y="11016"/>
                  <a:pt x="39299" y="10980"/>
                </a:cubicBezTo>
                <a:cubicBezTo>
                  <a:pt x="39349" y="11005"/>
                  <a:pt x="39393" y="11018"/>
                  <a:pt x="39437" y="11018"/>
                </a:cubicBezTo>
                <a:cubicBezTo>
                  <a:pt x="39481" y="11018"/>
                  <a:pt x="39525" y="11005"/>
                  <a:pt x="39575" y="10980"/>
                </a:cubicBezTo>
                <a:cubicBezTo>
                  <a:pt x="40477" y="10880"/>
                  <a:pt x="41379" y="10754"/>
                  <a:pt x="42156" y="10178"/>
                </a:cubicBezTo>
                <a:cubicBezTo>
                  <a:pt x="42683" y="9526"/>
                  <a:pt x="42658" y="9426"/>
                  <a:pt x="42031" y="9176"/>
                </a:cubicBezTo>
                <a:cubicBezTo>
                  <a:pt x="41901" y="9064"/>
                  <a:pt x="41750" y="9042"/>
                  <a:pt x="41595" y="9042"/>
                </a:cubicBezTo>
                <a:cubicBezTo>
                  <a:pt x="41495" y="9042"/>
                  <a:pt x="41394" y="9051"/>
                  <a:pt x="41295" y="9051"/>
                </a:cubicBezTo>
                <a:cubicBezTo>
                  <a:pt x="41134" y="9051"/>
                  <a:pt x="40980" y="9027"/>
                  <a:pt x="40853" y="8900"/>
                </a:cubicBezTo>
                <a:cubicBezTo>
                  <a:pt x="40878" y="8549"/>
                  <a:pt x="40552" y="8449"/>
                  <a:pt x="40352" y="8248"/>
                </a:cubicBezTo>
                <a:cubicBezTo>
                  <a:pt x="40477" y="8173"/>
                  <a:pt x="40602" y="8098"/>
                  <a:pt x="40728" y="7998"/>
                </a:cubicBezTo>
                <a:cubicBezTo>
                  <a:pt x="40978" y="7872"/>
                  <a:pt x="41003" y="7647"/>
                  <a:pt x="40978" y="7396"/>
                </a:cubicBezTo>
                <a:cubicBezTo>
                  <a:pt x="40928" y="7196"/>
                  <a:pt x="40778" y="7070"/>
                  <a:pt x="40577" y="6970"/>
                </a:cubicBezTo>
                <a:cubicBezTo>
                  <a:pt x="40349" y="6902"/>
                  <a:pt x="40183" y="6688"/>
                  <a:pt x="39929" y="6688"/>
                </a:cubicBezTo>
                <a:cubicBezTo>
                  <a:pt x="39903" y="6688"/>
                  <a:pt x="39877" y="6690"/>
                  <a:pt x="39850" y="6694"/>
                </a:cubicBezTo>
                <a:cubicBezTo>
                  <a:pt x="39424" y="6419"/>
                  <a:pt x="38873" y="6419"/>
                  <a:pt x="38422" y="6193"/>
                </a:cubicBezTo>
                <a:cubicBezTo>
                  <a:pt x="38359" y="6131"/>
                  <a:pt x="38284" y="6120"/>
                  <a:pt x="38205" y="6120"/>
                </a:cubicBezTo>
                <a:cubicBezTo>
                  <a:pt x="38164" y="6120"/>
                  <a:pt x="38122" y="6123"/>
                  <a:pt x="38081" y="6123"/>
                </a:cubicBezTo>
                <a:cubicBezTo>
                  <a:pt x="38008" y="6123"/>
                  <a:pt x="37936" y="6114"/>
                  <a:pt x="37871" y="6068"/>
                </a:cubicBezTo>
                <a:lnTo>
                  <a:pt x="37394" y="6068"/>
                </a:lnTo>
                <a:cubicBezTo>
                  <a:pt x="37344" y="5967"/>
                  <a:pt x="37319" y="5892"/>
                  <a:pt x="37269" y="5817"/>
                </a:cubicBezTo>
                <a:cubicBezTo>
                  <a:pt x="37570" y="5792"/>
                  <a:pt x="37845" y="5692"/>
                  <a:pt x="38046" y="5416"/>
                </a:cubicBezTo>
                <a:cubicBezTo>
                  <a:pt x="38071" y="5366"/>
                  <a:pt x="38121" y="5341"/>
                  <a:pt x="38171" y="5291"/>
                </a:cubicBezTo>
                <a:cubicBezTo>
                  <a:pt x="38422" y="5065"/>
                  <a:pt x="38422" y="4790"/>
                  <a:pt x="38246" y="4514"/>
                </a:cubicBezTo>
                <a:lnTo>
                  <a:pt x="38171" y="4514"/>
                </a:lnTo>
                <a:cubicBezTo>
                  <a:pt x="38121" y="4013"/>
                  <a:pt x="37720" y="3887"/>
                  <a:pt x="37344" y="3737"/>
                </a:cubicBezTo>
                <a:cubicBezTo>
                  <a:pt x="37444" y="3561"/>
                  <a:pt x="37620" y="3411"/>
                  <a:pt x="37394" y="3211"/>
                </a:cubicBezTo>
                <a:cubicBezTo>
                  <a:pt x="37394" y="3135"/>
                  <a:pt x="37394" y="3060"/>
                  <a:pt x="37369" y="2985"/>
                </a:cubicBezTo>
                <a:cubicBezTo>
                  <a:pt x="37280" y="2873"/>
                  <a:pt x="37250" y="2701"/>
                  <a:pt x="37085" y="2701"/>
                </a:cubicBezTo>
                <a:cubicBezTo>
                  <a:pt x="37065" y="2701"/>
                  <a:pt x="37043" y="2704"/>
                  <a:pt x="37018" y="2709"/>
                </a:cubicBezTo>
                <a:cubicBezTo>
                  <a:pt x="36968" y="2584"/>
                  <a:pt x="36818" y="2534"/>
                  <a:pt x="36743" y="2459"/>
                </a:cubicBezTo>
                <a:cubicBezTo>
                  <a:pt x="35865" y="1757"/>
                  <a:pt x="34838" y="1456"/>
                  <a:pt x="33760" y="1281"/>
                </a:cubicBezTo>
                <a:cubicBezTo>
                  <a:pt x="33459" y="1105"/>
                  <a:pt x="33109" y="1055"/>
                  <a:pt x="32733" y="1055"/>
                </a:cubicBezTo>
                <a:cubicBezTo>
                  <a:pt x="32557" y="1005"/>
                  <a:pt x="32382" y="955"/>
                  <a:pt x="32231" y="880"/>
                </a:cubicBezTo>
                <a:cubicBezTo>
                  <a:pt x="32169" y="855"/>
                  <a:pt x="32106" y="836"/>
                  <a:pt x="32043" y="836"/>
                </a:cubicBezTo>
                <a:cubicBezTo>
                  <a:pt x="31981" y="836"/>
                  <a:pt x="31918" y="855"/>
                  <a:pt x="31855" y="905"/>
                </a:cubicBezTo>
                <a:cubicBezTo>
                  <a:pt x="31855" y="880"/>
                  <a:pt x="31830" y="855"/>
                  <a:pt x="31805" y="855"/>
                </a:cubicBezTo>
                <a:cubicBezTo>
                  <a:pt x="31747" y="838"/>
                  <a:pt x="31688" y="835"/>
                  <a:pt x="31631" y="835"/>
                </a:cubicBezTo>
                <a:cubicBezTo>
                  <a:pt x="31602" y="835"/>
                  <a:pt x="31573" y="836"/>
                  <a:pt x="31545" y="836"/>
                </a:cubicBezTo>
                <a:cubicBezTo>
                  <a:pt x="31461" y="836"/>
                  <a:pt x="31379" y="830"/>
                  <a:pt x="31304" y="779"/>
                </a:cubicBezTo>
                <a:cubicBezTo>
                  <a:pt x="31279" y="792"/>
                  <a:pt x="31260" y="798"/>
                  <a:pt x="31241" y="798"/>
                </a:cubicBezTo>
                <a:cubicBezTo>
                  <a:pt x="31223" y="798"/>
                  <a:pt x="31204" y="792"/>
                  <a:pt x="31179" y="779"/>
                </a:cubicBezTo>
                <a:cubicBezTo>
                  <a:pt x="31061" y="725"/>
                  <a:pt x="30933" y="713"/>
                  <a:pt x="30802" y="713"/>
                </a:cubicBezTo>
                <a:cubicBezTo>
                  <a:pt x="30701" y="713"/>
                  <a:pt x="30598" y="720"/>
                  <a:pt x="30495" y="720"/>
                </a:cubicBezTo>
                <a:cubicBezTo>
                  <a:pt x="30361" y="720"/>
                  <a:pt x="30228" y="708"/>
                  <a:pt x="30101" y="654"/>
                </a:cubicBezTo>
                <a:lnTo>
                  <a:pt x="29901" y="654"/>
                </a:lnTo>
                <a:cubicBezTo>
                  <a:pt x="29713" y="592"/>
                  <a:pt x="29523" y="577"/>
                  <a:pt x="29333" y="577"/>
                </a:cubicBezTo>
                <a:cubicBezTo>
                  <a:pt x="29160" y="577"/>
                  <a:pt x="28987" y="589"/>
                  <a:pt x="28817" y="589"/>
                </a:cubicBezTo>
                <a:cubicBezTo>
                  <a:pt x="28649" y="589"/>
                  <a:pt x="28483" y="577"/>
                  <a:pt x="28322" y="529"/>
                </a:cubicBezTo>
                <a:cubicBezTo>
                  <a:pt x="28246" y="529"/>
                  <a:pt x="28171" y="529"/>
                  <a:pt x="28096" y="504"/>
                </a:cubicBezTo>
                <a:cubicBezTo>
                  <a:pt x="27913" y="453"/>
                  <a:pt x="27726" y="439"/>
                  <a:pt x="27538" y="439"/>
                </a:cubicBezTo>
                <a:cubicBezTo>
                  <a:pt x="27318" y="439"/>
                  <a:pt x="27098" y="458"/>
                  <a:pt x="26881" y="458"/>
                </a:cubicBezTo>
                <a:cubicBezTo>
                  <a:pt x="26826" y="458"/>
                  <a:pt x="26772" y="457"/>
                  <a:pt x="26718" y="454"/>
                </a:cubicBezTo>
                <a:cubicBezTo>
                  <a:pt x="26617" y="479"/>
                  <a:pt x="26567" y="504"/>
                  <a:pt x="26542" y="529"/>
                </a:cubicBezTo>
                <a:cubicBezTo>
                  <a:pt x="26292" y="429"/>
                  <a:pt x="25966" y="504"/>
                  <a:pt x="25865" y="128"/>
                </a:cubicBezTo>
                <a:cubicBezTo>
                  <a:pt x="25715" y="15"/>
                  <a:pt x="25551" y="1"/>
                  <a:pt x="25383" y="1"/>
                </a:cubicBezTo>
                <a:close/>
              </a:path>
            </a:pathLst>
          </a:custGeom>
          <a:solidFill>
            <a:srgbClr val="EDF9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 name="Google Shape;179;p17"/>
          <p:cNvSpPr/>
          <p:nvPr/>
        </p:nvSpPr>
        <p:spPr>
          <a:xfrm rot="10800000">
            <a:off x="75" y="-9525"/>
            <a:ext cx="7589400" cy="192300"/>
          </a:xfrm>
          <a:prstGeom prst="round2SameRect">
            <a:avLst>
              <a:gd fmla="val 50000" name="adj1"/>
              <a:gd fmla="val 0" name="adj2"/>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 name="Google Shape;180;p17"/>
          <p:cNvSpPr/>
          <p:nvPr/>
        </p:nvSpPr>
        <p:spPr>
          <a:xfrm>
            <a:off x="74475" y="9207175"/>
            <a:ext cx="7440600" cy="1408800"/>
          </a:xfrm>
          <a:prstGeom prst="round2SameRect">
            <a:avLst>
              <a:gd fmla="val 16667" name="adj1"/>
              <a:gd fmla="val 0" name="adj2"/>
            </a:avLst>
          </a:prstGeom>
          <a:noFill/>
          <a:ln cap="flat" cmpd="sng" w="9525">
            <a:solidFill>
              <a:srgbClr val="E29578"/>
            </a:solidFill>
            <a:prstDash val="dash"/>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sz="1100">
              <a:solidFill>
                <a:srgbClr val="6AA84F"/>
              </a:solidFill>
              <a:latin typeface="Mada"/>
              <a:ea typeface="Mada"/>
              <a:cs typeface="Mada"/>
              <a:sym typeface="Mada"/>
            </a:endParaRPr>
          </a:p>
          <a:p>
            <a:pPr indent="-298450" lvl="0" marL="457200" rtl="0" algn="l">
              <a:spcBef>
                <a:spcPts val="0"/>
              </a:spcBef>
              <a:spcAft>
                <a:spcPts val="0"/>
              </a:spcAft>
              <a:buClr>
                <a:srgbClr val="1C4588"/>
              </a:buClr>
              <a:buSzPts val="1100"/>
              <a:buFont typeface="Mada"/>
              <a:buAutoNum type="arabicPeriod"/>
            </a:pPr>
            <a:r>
              <a:rPr lang="en-GB" sz="1100">
                <a:solidFill>
                  <a:srgbClr val="1C4588"/>
                </a:solidFill>
                <a:latin typeface="Mada"/>
                <a:ea typeface="Mada"/>
                <a:cs typeface="Mada"/>
                <a:sym typeface="Mada"/>
              </a:rPr>
              <a:t>Characterized by  an inflammatory response to injury, through an increased capillary permeability, proliferation of capillaries at wound edges and accumulation of protein-rich exudate preceding  collagen synthesis</a:t>
            </a:r>
            <a:endParaRPr sz="1100">
              <a:solidFill>
                <a:srgbClr val="6AA84F"/>
              </a:solidFill>
              <a:latin typeface="Mada"/>
              <a:ea typeface="Mada"/>
              <a:cs typeface="Mada"/>
              <a:sym typeface="Mada"/>
            </a:endParaRPr>
          </a:p>
          <a:p>
            <a:pPr indent="0" lvl="0" marL="0" rtl="0" algn="l">
              <a:spcBef>
                <a:spcPts val="0"/>
              </a:spcBef>
              <a:spcAft>
                <a:spcPts val="0"/>
              </a:spcAft>
              <a:buNone/>
            </a:pPr>
            <a:r>
              <a:t/>
            </a:r>
            <a:endParaRPr sz="1100"/>
          </a:p>
        </p:txBody>
      </p:sp>
      <p:pic>
        <p:nvPicPr>
          <p:cNvPr id="181" name="Google Shape;181;p17"/>
          <p:cNvPicPr preferRelativeResize="0"/>
          <p:nvPr/>
        </p:nvPicPr>
        <p:blipFill rotWithShape="1">
          <a:blip r:embed="rId3">
            <a:alphaModFix/>
          </a:blip>
          <a:srcRect b="0" l="21253" r="20050" t="0"/>
          <a:stretch/>
        </p:blipFill>
        <p:spPr>
          <a:xfrm>
            <a:off x="954799" y="7204118"/>
            <a:ext cx="880800" cy="833100"/>
          </a:xfrm>
          <a:prstGeom prst="ellipse">
            <a:avLst/>
          </a:prstGeom>
          <a:noFill/>
          <a:ln cap="flat" cmpd="sng" w="9525">
            <a:solidFill>
              <a:srgbClr val="000000"/>
            </a:solidFill>
            <a:prstDash val="solid"/>
            <a:round/>
            <a:headEnd len="sm" w="sm" type="none"/>
            <a:tailEnd len="sm" w="sm" type="none"/>
          </a:ln>
        </p:spPr>
      </p:pic>
      <p:sp>
        <p:nvSpPr>
          <p:cNvPr id="182" name="Google Shape;182;p17"/>
          <p:cNvSpPr txBox="1"/>
          <p:nvPr/>
        </p:nvSpPr>
        <p:spPr>
          <a:xfrm>
            <a:off x="1795100" y="6962600"/>
            <a:ext cx="7672800" cy="1495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200">
                <a:latin typeface="Mada"/>
                <a:ea typeface="Mada"/>
                <a:cs typeface="Mada"/>
                <a:sym typeface="Mada"/>
              </a:rPr>
              <a:t>Macrophages : </a:t>
            </a:r>
            <a:endParaRPr b="1" sz="1200">
              <a:latin typeface="Mada"/>
              <a:ea typeface="Mada"/>
              <a:cs typeface="Mada"/>
              <a:sym typeface="Mada"/>
            </a:endParaRPr>
          </a:p>
          <a:p>
            <a:pPr indent="-304800" lvl="0" marL="457200" rtl="0" algn="l">
              <a:spcBef>
                <a:spcPts val="0"/>
              </a:spcBef>
              <a:spcAft>
                <a:spcPts val="0"/>
              </a:spcAft>
              <a:buSzPts val="1200"/>
              <a:buFont typeface="Mada"/>
              <a:buChar char="●"/>
            </a:pPr>
            <a:r>
              <a:rPr lang="en-GB" sz="1200">
                <a:latin typeface="Mada"/>
                <a:ea typeface="Mada"/>
                <a:cs typeface="Mada"/>
                <a:sym typeface="Mada"/>
              </a:rPr>
              <a:t>Phagocytosis </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en-GB" sz="1200">
                <a:latin typeface="Mada"/>
                <a:ea typeface="Mada"/>
                <a:cs typeface="Mada"/>
                <a:sym typeface="Mada"/>
              </a:rPr>
              <a:t>Wound debridement</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en-GB" sz="1200">
                <a:latin typeface="Mada"/>
                <a:ea typeface="Mada"/>
                <a:cs typeface="Mada"/>
                <a:sym typeface="Mada"/>
              </a:rPr>
              <a:t>activation of fibroblast</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en-GB" sz="1200">
                <a:latin typeface="Mada"/>
                <a:ea typeface="Mada"/>
                <a:cs typeface="Mada"/>
                <a:sym typeface="Mada"/>
              </a:rPr>
              <a:t>Angiogenesis</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en-GB" sz="1200">
                <a:latin typeface="Mada"/>
                <a:ea typeface="Mada"/>
                <a:cs typeface="Mada"/>
                <a:sym typeface="Mada"/>
              </a:rPr>
              <a:t>Matrix synthesis (granulation tissue formation) regulation</a:t>
            </a:r>
            <a:endParaRPr sz="1200">
              <a:latin typeface="Mada"/>
              <a:ea typeface="Mada"/>
              <a:cs typeface="Mada"/>
              <a:sym typeface="Mada"/>
            </a:endParaRPr>
          </a:p>
          <a:p>
            <a:pPr indent="0" lvl="0" marL="0" rtl="0" algn="l">
              <a:spcBef>
                <a:spcPts val="0"/>
              </a:spcBef>
              <a:spcAft>
                <a:spcPts val="0"/>
              </a:spcAft>
              <a:buNone/>
            </a:pPr>
            <a:r>
              <a:t/>
            </a:r>
            <a:endParaRPr sz="1200"/>
          </a:p>
        </p:txBody>
      </p:sp>
      <p:sp>
        <p:nvSpPr>
          <p:cNvPr id="183" name="Google Shape;183;p17"/>
          <p:cNvSpPr/>
          <p:nvPr/>
        </p:nvSpPr>
        <p:spPr>
          <a:xfrm>
            <a:off x="1281525" y="6444028"/>
            <a:ext cx="3432570" cy="322214"/>
          </a:xfrm>
          <a:custGeom>
            <a:rect b="b" l="l" r="r" t="t"/>
            <a:pathLst>
              <a:path extrusionOk="0" h="24254" w="54829">
                <a:moveTo>
                  <a:pt x="1072" y="0"/>
                </a:moveTo>
                <a:cubicBezTo>
                  <a:pt x="477" y="0"/>
                  <a:pt x="1" y="476"/>
                  <a:pt x="1" y="1060"/>
                </a:cubicBezTo>
                <a:lnTo>
                  <a:pt x="1" y="23182"/>
                </a:lnTo>
                <a:cubicBezTo>
                  <a:pt x="1" y="23777"/>
                  <a:pt x="477" y="24253"/>
                  <a:pt x="1072" y="24253"/>
                </a:cubicBezTo>
                <a:lnTo>
                  <a:pt x="53757" y="24253"/>
                </a:lnTo>
                <a:cubicBezTo>
                  <a:pt x="54353" y="24253"/>
                  <a:pt x="54829" y="23777"/>
                  <a:pt x="54829" y="23182"/>
                </a:cubicBezTo>
                <a:lnTo>
                  <a:pt x="54829" y="1060"/>
                </a:lnTo>
                <a:cubicBezTo>
                  <a:pt x="54829" y="476"/>
                  <a:pt x="54353" y="0"/>
                  <a:pt x="53757" y="0"/>
                </a:cubicBezTo>
                <a:close/>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GB" sz="1200">
                <a:solidFill>
                  <a:schemeClr val="dk1"/>
                </a:solidFill>
                <a:latin typeface="Mada"/>
                <a:ea typeface="Mada"/>
                <a:cs typeface="Mada"/>
                <a:sym typeface="Mada"/>
              </a:rPr>
              <a:t>Dolour (pain)</a:t>
            </a:r>
            <a:endParaRPr sz="1200">
              <a:solidFill>
                <a:srgbClr val="FFFFFF"/>
              </a:solidFill>
              <a:latin typeface="Mada"/>
              <a:ea typeface="Mada"/>
              <a:cs typeface="Mada"/>
              <a:sym typeface="Mada"/>
            </a:endParaRPr>
          </a:p>
        </p:txBody>
      </p:sp>
      <p:sp>
        <p:nvSpPr>
          <p:cNvPr id="184" name="Google Shape;184;p17"/>
          <p:cNvSpPr/>
          <p:nvPr/>
        </p:nvSpPr>
        <p:spPr>
          <a:xfrm>
            <a:off x="1259588" y="3531620"/>
            <a:ext cx="5772641" cy="740717"/>
          </a:xfrm>
          <a:custGeom>
            <a:rect b="b" l="l" r="r" t="t"/>
            <a:pathLst>
              <a:path extrusionOk="0" h="24254" w="54817">
                <a:moveTo>
                  <a:pt x="1060" y="1"/>
                </a:moveTo>
                <a:cubicBezTo>
                  <a:pt x="477" y="1"/>
                  <a:pt x="1" y="477"/>
                  <a:pt x="1" y="1060"/>
                </a:cubicBezTo>
                <a:lnTo>
                  <a:pt x="1" y="23194"/>
                </a:lnTo>
                <a:cubicBezTo>
                  <a:pt x="1" y="23778"/>
                  <a:pt x="477" y="24254"/>
                  <a:pt x="1060" y="24254"/>
                </a:cubicBezTo>
                <a:lnTo>
                  <a:pt x="53757" y="24254"/>
                </a:lnTo>
                <a:cubicBezTo>
                  <a:pt x="54341" y="24254"/>
                  <a:pt x="54817" y="23778"/>
                  <a:pt x="54817" y="23194"/>
                </a:cubicBezTo>
                <a:lnTo>
                  <a:pt x="54817" y="1060"/>
                </a:lnTo>
                <a:cubicBezTo>
                  <a:pt x="54817" y="477"/>
                  <a:pt x="54341" y="1"/>
                  <a:pt x="53757" y="1"/>
                </a:cubicBezTo>
                <a:close/>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GB" sz="1200">
                <a:solidFill>
                  <a:schemeClr val="dk1"/>
                </a:solidFill>
                <a:latin typeface="Mada"/>
                <a:ea typeface="Mada"/>
                <a:cs typeface="Mada"/>
                <a:sym typeface="Mada"/>
              </a:rPr>
              <a:t>Rubor (redness) caused by: </a:t>
            </a:r>
            <a:endParaRPr b="1" sz="1200">
              <a:solidFill>
                <a:schemeClr val="dk1"/>
              </a:solidFill>
              <a:latin typeface="Mada"/>
              <a:ea typeface="Mada"/>
              <a:cs typeface="Mada"/>
              <a:sym typeface="Mada"/>
            </a:endParaRPr>
          </a:p>
          <a:p>
            <a:pPr indent="0" lvl="0" marL="0" rtl="0" algn="l">
              <a:spcBef>
                <a:spcPts val="0"/>
              </a:spcBef>
              <a:spcAft>
                <a:spcPts val="0"/>
              </a:spcAft>
              <a:buNone/>
            </a:pPr>
            <a:r>
              <a:t/>
            </a:r>
            <a:endParaRPr b="1"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vasodilation</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primarily result of prostacyclin (PGI</a:t>
            </a:r>
            <a:r>
              <a:rPr baseline="-25000" lang="en-GB" sz="1200">
                <a:solidFill>
                  <a:schemeClr val="dk1"/>
                </a:solidFill>
                <a:latin typeface="Mada"/>
                <a:ea typeface="Mada"/>
                <a:cs typeface="Mada"/>
                <a:sym typeface="Mada"/>
              </a:rPr>
              <a:t>2</a:t>
            </a:r>
            <a:r>
              <a:rPr lang="en-GB" sz="1200">
                <a:solidFill>
                  <a:schemeClr val="dk1"/>
                </a:solidFill>
                <a:latin typeface="Mada"/>
                <a:ea typeface="Mada"/>
                <a:cs typeface="Mada"/>
                <a:sym typeface="Mada"/>
              </a:rPr>
              <a:t>) and histamine, also caused by prostaglandin A, D, E (PGA, PGD, PGE)</a:t>
            </a:r>
            <a:endParaRPr sz="1200">
              <a:solidFill>
                <a:srgbClr val="FFFFFF"/>
              </a:solidFill>
              <a:latin typeface="Mada"/>
              <a:ea typeface="Mada"/>
              <a:cs typeface="Mada"/>
              <a:sym typeface="Mada"/>
            </a:endParaRPr>
          </a:p>
        </p:txBody>
      </p:sp>
      <p:sp>
        <p:nvSpPr>
          <p:cNvPr id="185" name="Google Shape;185;p17"/>
          <p:cNvSpPr/>
          <p:nvPr/>
        </p:nvSpPr>
        <p:spPr>
          <a:xfrm>
            <a:off x="1259588" y="4546195"/>
            <a:ext cx="5275451" cy="755209"/>
          </a:xfrm>
          <a:custGeom>
            <a:rect b="b" l="l" r="r" t="t"/>
            <a:pathLst>
              <a:path extrusionOk="0" h="24254" w="54817">
                <a:moveTo>
                  <a:pt x="1060" y="1"/>
                </a:moveTo>
                <a:cubicBezTo>
                  <a:pt x="476" y="1"/>
                  <a:pt x="0" y="477"/>
                  <a:pt x="0" y="1060"/>
                </a:cubicBezTo>
                <a:lnTo>
                  <a:pt x="0" y="23194"/>
                </a:lnTo>
                <a:cubicBezTo>
                  <a:pt x="0" y="23777"/>
                  <a:pt x="476" y="24254"/>
                  <a:pt x="1060" y="24254"/>
                </a:cubicBezTo>
                <a:lnTo>
                  <a:pt x="53757" y="24254"/>
                </a:lnTo>
                <a:cubicBezTo>
                  <a:pt x="54340" y="24254"/>
                  <a:pt x="54817" y="23777"/>
                  <a:pt x="54817" y="23194"/>
                </a:cubicBezTo>
                <a:lnTo>
                  <a:pt x="54817" y="1060"/>
                </a:lnTo>
                <a:cubicBezTo>
                  <a:pt x="54817" y="477"/>
                  <a:pt x="54340" y="1"/>
                  <a:pt x="53757" y="1"/>
                </a:cubicBezTo>
                <a:close/>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GB" sz="1200">
                <a:solidFill>
                  <a:schemeClr val="dk1"/>
                </a:solidFill>
                <a:latin typeface="Mada"/>
                <a:ea typeface="Mada"/>
                <a:cs typeface="Mada"/>
                <a:sym typeface="Mada"/>
              </a:rPr>
              <a:t>Tumour (swelling):</a:t>
            </a:r>
            <a:endParaRPr b="1" sz="1200">
              <a:solidFill>
                <a:schemeClr val="dk1"/>
              </a:solidFill>
              <a:latin typeface="Mada"/>
              <a:ea typeface="Mada"/>
              <a:cs typeface="Mada"/>
              <a:sym typeface="Mada"/>
            </a:endParaRPr>
          </a:p>
          <a:p>
            <a:pPr indent="0" lvl="0" marL="0" rtl="0" algn="l">
              <a:spcBef>
                <a:spcPts val="0"/>
              </a:spcBef>
              <a:spcAft>
                <a:spcPts val="0"/>
              </a:spcAft>
              <a:buNone/>
            </a:pPr>
            <a:r>
              <a:t/>
            </a:r>
            <a:endParaRPr b="1"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caused by leakage of plasma proteins through gaps in vascular endothelium</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edema potentiated by PGE</a:t>
            </a:r>
            <a:r>
              <a:rPr baseline="-25000" lang="en-GB" sz="1200">
                <a:solidFill>
                  <a:schemeClr val="dk1"/>
                </a:solidFill>
                <a:latin typeface="Mada"/>
                <a:ea typeface="Mada"/>
                <a:cs typeface="Mada"/>
                <a:sym typeface="Mada"/>
              </a:rPr>
              <a:t>2</a:t>
            </a:r>
            <a:r>
              <a:rPr lang="en-GB" sz="1200">
                <a:solidFill>
                  <a:schemeClr val="dk1"/>
                </a:solidFill>
                <a:latin typeface="Mada"/>
                <a:ea typeface="Mada"/>
                <a:cs typeface="Mada"/>
                <a:sym typeface="Mada"/>
              </a:rPr>
              <a:t>, prostaglandin F</a:t>
            </a:r>
            <a:r>
              <a:rPr baseline="-25000" lang="en-GB" sz="1200">
                <a:solidFill>
                  <a:schemeClr val="dk1"/>
                </a:solidFill>
                <a:latin typeface="Mada"/>
                <a:ea typeface="Mada"/>
                <a:cs typeface="Mada"/>
                <a:sym typeface="Mada"/>
              </a:rPr>
              <a:t>2α</a:t>
            </a:r>
            <a:r>
              <a:rPr lang="en-GB" sz="1200">
                <a:solidFill>
                  <a:schemeClr val="dk1"/>
                </a:solidFill>
                <a:latin typeface="Mada"/>
                <a:ea typeface="Mada"/>
                <a:cs typeface="Mada"/>
                <a:sym typeface="Mada"/>
              </a:rPr>
              <a:t> (PGF</a:t>
            </a:r>
            <a:r>
              <a:rPr baseline="-25000" lang="en-GB" sz="1200">
                <a:solidFill>
                  <a:schemeClr val="dk1"/>
                </a:solidFill>
                <a:latin typeface="Mada"/>
                <a:ea typeface="Mada"/>
                <a:cs typeface="Mada"/>
                <a:sym typeface="Mada"/>
              </a:rPr>
              <a:t>2α</a:t>
            </a:r>
            <a:r>
              <a:rPr lang="en-GB" sz="1200">
                <a:solidFill>
                  <a:schemeClr val="dk1"/>
                </a:solidFill>
                <a:latin typeface="Mada"/>
                <a:ea typeface="Mada"/>
                <a:cs typeface="Mada"/>
                <a:sym typeface="Mada"/>
              </a:rPr>
              <a:t>)</a:t>
            </a:r>
            <a:endParaRPr sz="1200">
              <a:solidFill>
                <a:srgbClr val="FFFFFF"/>
              </a:solidFill>
              <a:latin typeface="Mada"/>
              <a:ea typeface="Mada"/>
              <a:cs typeface="Mada"/>
              <a:sym typeface="Mada"/>
            </a:endParaRPr>
          </a:p>
        </p:txBody>
      </p:sp>
      <p:sp>
        <p:nvSpPr>
          <p:cNvPr id="186" name="Google Shape;186;p17"/>
          <p:cNvSpPr/>
          <p:nvPr/>
        </p:nvSpPr>
        <p:spPr>
          <a:xfrm>
            <a:off x="1281525" y="5683739"/>
            <a:ext cx="4267915" cy="604773"/>
          </a:xfrm>
          <a:custGeom>
            <a:rect b="b" l="l" r="r" t="t"/>
            <a:pathLst>
              <a:path extrusionOk="0" h="24254" w="54817">
                <a:moveTo>
                  <a:pt x="1060" y="0"/>
                </a:moveTo>
                <a:cubicBezTo>
                  <a:pt x="477" y="0"/>
                  <a:pt x="1" y="477"/>
                  <a:pt x="1" y="1060"/>
                </a:cubicBezTo>
                <a:lnTo>
                  <a:pt x="1" y="23194"/>
                </a:lnTo>
                <a:cubicBezTo>
                  <a:pt x="1" y="23777"/>
                  <a:pt x="477" y="24253"/>
                  <a:pt x="1060" y="24253"/>
                </a:cubicBezTo>
                <a:lnTo>
                  <a:pt x="53757" y="24253"/>
                </a:lnTo>
                <a:cubicBezTo>
                  <a:pt x="54341" y="24253"/>
                  <a:pt x="54817" y="23777"/>
                  <a:pt x="54817" y="23194"/>
                </a:cubicBezTo>
                <a:lnTo>
                  <a:pt x="54817" y="1060"/>
                </a:lnTo>
                <a:cubicBezTo>
                  <a:pt x="54817" y="477"/>
                  <a:pt x="54341" y="0"/>
                  <a:pt x="53757" y="0"/>
                </a:cubicBezTo>
                <a:close/>
              </a:path>
            </a:pathLst>
          </a:cu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b="1" lang="en-GB" sz="1200">
                <a:solidFill>
                  <a:schemeClr val="dk1"/>
                </a:solidFill>
                <a:latin typeface="Mada"/>
                <a:ea typeface="Mada"/>
                <a:cs typeface="Mada"/>
                <a:sym typeface="Mada"/>
              </a:rPr>
              <a:t>Calour (heat)</a:t>
            </a:r>
            <a:r>
              <a:rPr lang="en-GB" sz="1200">
                <a:solidFill>
                  <a:schemeClr val="dk1"/>
                </a:solidFill>
                <a:latin typeface="Mada"/>
                <a:ea typeface="Mada"/>
                <a:cs typeface="Mada"/>
                <a:sym typeface="Mada"/>
              </a:rPr>
              <a:t> </a:t>
            </a:r>
            <a:endParaRPr sz="1200">
              <a:solidFill>
                <a:schemeClr val="dk1"/>
              </a:solidFill>
              <a:latin typeface="Mada"/>
              <a:ea typeface="Mada"/>
              <a:cs typeface="Mada"/>
              <a:sym typeface="Mada"/>
            </a:endParaRPr>
          </a:p>
          <a:p>
            <a:pPr indent="0" lvl="0" marL="0" rtl="0" algn="l">
              <a:spcBef>
                <a:spcPts val="0"/>
              </a:spcBef>
              <a:spcAft>
                <a:spcPts val="0"/>
              </a:spcAft>
              <a:buNone/>
            </a:pPr>
            <a:r>
              <a:t/>
            </a:r>
            <a:endParaRPr sz="1200">
              <a:solidFill>
                <a:schemeClr val="dk1"/>
              </a:solidFill>
              <a:latin typeface="Mada"/>
              <a:ea typeface="Mada"/>
              <a:cs typeface="Mada"/>
              <a:sym typeface="Mada"/>
            </a:endParaRPr>
          </a:p>
          <a:p>
            <a:pPr indent="0" lvl="0" marL="0" rtl="0" algn="l">
              <a:spcBef>
                <a:spcPts val="0"/>
              </a:spcBef>
              <a:spcAft>
                <a:spcPts val="0"/>
              </a:spcAft>
              <a:buNone/>
            </a:pPr>
            <a:r>
              <a:rPr lang="en-GB" sz="1200">
                <a:solidFill>
                  <a:schemeClr val="dk1"/>
                </a:solidFill>
                <a:latin typeface="Mada"/>
                <a:ea typeface="Mada"/>
                <a:cs typeface="Mada"/>
                <a:sym typeface="Mada"/>
              </a:rPr>
              <a:t>Increased local temperature secondary to both: </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Increased blood flow </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Elevated metabolic rates</a:t>
            </a:r>
            <a:endParaRPr sz="1200">
              <a:solidFill>
                <a:srgbClr val="FFFFFF"/>
              </a:solidFill>
              <a:latin typeface="Mada"/>
              <a:ea typeface="Mada"/>
              <a:cs typeface="Mada"/>
              <a:sym typeface="Mada"/>
            </a:endParaRPr>
          </a:p>
        </p:txBody>
      </p:sp>
      <p:sp>
        <p:nvSpPr>
          <p:cNvPr id="187" name="Google Shape;187;p17"/>
          <p:cNvSpPr txBox="1"/>
          <p:nvPr/>
        </p:nvSpPr>
        <p:spPr>
          <a:xfrm>
            <a:off x="560150" y="2161625"/>
            <a:ext cx="7341900" cy="4893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GB" sz="1100">
                <a:solidFill>
                  <a:srgbClr val="6AA84F"/>
                </a:solidFill>
                <a:latin typeface="Mada"/>
                <a:ea typeface="Mada"/>
                <a:cs typeface="Mada"/>
                <a:sym typeface="Mada"/>
              </a:rPr>
              <a:t>Typically starts immediately after hemostasis. </a:t>
            </a:r>
            <a:endParaRPr sz="1100">
              <a:solidFill>
                <a:srgbClr val="6AA84F"/>
              </a:solidFill>
              <a:latin typeface="Mada"/>
              <a:ea typeface="Mada"/>
              <a:cs typeface="Mada"/>
              <a:sym typeface="Mada"/>
            </a:endParaRPr>
          </a:p>
          <a:p>
            <a:pPr indent="0" lvl="0" marL="0" rtl="0" algn="l">
              <a:lnSpc>
                <a:spcPct val="115000"/>
              </a:lnSpc>
              <a:spcBef>
                <a:spcPts val="0"/>
              </a:spcBef>
              <a:spcAft>
                <a:spcPts val="0"/>
              </a:spcAft>
              <a:buNone/>
            </a:pPr>
            <a:r>
              <a:rPr b="1" lang="en-GB" sz="1100">
                <a:solidFill>
                  <a:srgbClr val="6AA84F"/>
                </a:solidFill>
                <a:latin typeface="Mada"/>
                <a:ea typeface="Mada"/>
                <a:cs typeface="Mada"/>
                <a:sym typeface="Mada"/>
              </a:rPr>
              <a:t>Main cells in the inflammatory phase:</a:t>
            </a:r>
            <a:r>
              <a:rPr lang="en-GB" sz="1100">
                <a:solidFill>
                  <a:srgbClr val="6AA84F"/>
                </a:solidFill>
                <a:latin typeface="Mada"/>
                <a:ea typeface="Mada"/>
                <a:cs typeface="Mada"/>
                <a:sym typeface="Mada"/>
              </a:rPr>
              <a:t> in the first 24 hours → </a:t>
            </a:r>
            <a:r>
              <a:rPr b="1" lang="en-GB" sz="1100">
                <a:solidFill>
                  <a:srgbClr val="FF0000"/>
                </a:solidFill>
                <a:latin typeface="Mada"/>
                <a:ea typeface="Mada"/>
                <a:cs typeface="Mada"/>
                <a:sym typeface="Mada"/>
              </a:rPr>
              <a:t>PMNs</a:t>
            </a:r>
            <a:r>
              <a:rPr lang="en-GB" sz="1100">
                <a:solidFill>
                  <a:srgbClr val="6AA84F"/>
                </a:solidFill>
                <a:latin typeface="Mada"/>
                <a:ea typeface="Mada"/>
                <a:cs typeface="Mada"/>
                <a:sym typeface="Mada"/>
              </a:rPr>
              <a:t> </a:t>
            </a:r>
            <a:r>
              <a:rPr b="1" lang="en-GB" sz="1100">
                <a:solidFill>
                  <a:srgbClr val="FF0000"/>
                </a:solidFill>
                <a:latin typeface="Mada"/>
                <a:ea typeface="Mada"/>
                <a:cs typeface="Mada"/>
                <a:sym typeface="Mada"/>
              </a:rPr>
              <a:t>(neutrophils)</a:t>
            </a:r>
            <a:r>
              <a:rPr lang="en-GB" sz="1100">
                <a:solidFill>
                  <a:srgbClr val="6AA84F"/>
                </a:solidFill>
                <a:latin typeface="Mada"/>
                <a:ea typeface="Mada"/>
                <a:cs typeface="Mada"/>
                <a:sym typeface="Mada"/>
              </a:rPr>
              <a:t> </a:t>
            </a:r>
            <a:endParaRPr sz="1100">
              <a:solidFill>
                <a:srgbClr val="6AA84F"/>
              </a:solidFill>
              <a:latin typeface="Mada"/>
              <a:ea typeface="Mada"/>
              <a:cs typeface="Mada"/>
              <a:sym typeface="Mada"/>
            </a:endParaRPr>
          </a:p>
          <a:p>
            <a:pPr indent="0" lvl="0" marL="0" rtl="0" algn="l">
              <a:lnSpc>
                <a:spcPct val="115000"/>
              </a:lnSpc>
              <a:spcBef>
                <a:spcPts val="0"/>
              </a:spcBef>
              <a:spcAft>
                <a:spcPts val="0"/>
              </a:spcAft>
              <a:buNone/>
            </a:pPr>
            <a:r>
              <a:rPr b="1" lang="en-GB" sz="1100">
                <a:solidFill>
                  <a:srgbClr val="999999"/>
                </a:solidFill>
                <a:latin typeface="Mada"/>
                <a:ea typeface="Mada"/>
                <a:cs typeface="Mada"/>
                <a:sym typeface="Mada"/>
              </a:rPr>
              <a:t>After 24 hours</a:t>
            </a:r>
            <a:r>
              <a:rPr lang="en-GB" sz="1100">
                <a:solidFill>
                  <a:srgbClr val="999999"/>
                </a:solidFill>
                <a:latin typeface="Mada"/>
                <a:ea typeface="Mada"/>
                <a:cs typeface="Mada"/>
                <a:sym typeface="Mada"/>
              </a:rPr>
              <a:t> → </a:t>
            </a:r>
            <a:r>
              <a:rPr b="1" lang="en-GB" sz="1100">
                <a:solidFill>
                  <a:srgbClr val="999999"/>
                </a:solidFill>
                <a:latin typeface="Mada"/>
                <a:ea typeface="Mada"/>
                <a:cs typeface="Mada"/>
                <a:sym typeface="Mada"/>
              </a:rPr>
              <a:t>Macrophages.</a:t>
            </a:r>
            <a:endParaRPr b="1" sz="1100">
              <a:solidFill>
                <a:srgbClr val="999999"/>
              </a:solidFill>
              <a:latin typeface="Mada"/>
              <a:ea typeface="Mada"/>
              <a:cs typeface="Mada"/>
              <a:sym typeface="Mada"/>
            </a:endParaRPr>
          </a:p>
          <a:p>
            <a:pPr indent="0" lvl="0" marL="0" rtl="0" algn="l">
              <a:lnSpc>
                <a:spcPct val="115000"/>
              </a:lnSpc>
              <a:spcBef>
                <a:spcPts val="0"/>
              </a:spcBef>
              <a:spcAft>
                <a:spcPts val="0"/>
              </a:spcAft>
              <a:buNone/>
            </a:pPr>
            <a:r>
              <a:rPr lang="en-GB" sz="1100">
                <a:solidFill>
                  <a:srgbClr val="6AA84F"/>
                </a:solidFill>
                <a:latin typeface="Mada"/>
                <a:ea typeface="Mada"/>
                <a:cs typeface="Mada"/>
                <a:sym typeface="Mada"/>
              </a:rPr>
              <a:t> </a:t>
            </a:r>
            <a:endParaRPr sz="1100">
              <a:solidFill>
                <a:srgbClr val="6AA84F"/>
              </a:solidFill>
              <a:latin typeface="Mada"/>
              <a:ea typeface="Mada"/>
              <a:cs typeface="Mada"/>
              <a:sym typeface="Mada"/>
            </a:endParaRPr>
          </a:p>
          <a:p>
            <a:pPr indent="0" lvl="0" marL="0" rtl="0" algn="l">
              <a:lnSpc>
                <a:spcPct val="115000"/>
              </a:lnSpc>
              <a:spcBef>
                <a:spcPts val="0"/>
              </a:spcBef>
              <a:spcAft>
                <a:spcPts val="0"/>
              </a:spcAft>
              <a:buNone/>
            </a:pPr>
            <a:r>
              <a:rPr lang="en-GB" sz="1100">
                <a:solidFill>
                  <a:schemeClr val="dk1"/>
                </a:solidFill>
                <a:latin typeface="Mada"/>
                <a:ea typeface="Mada"/>
                <a:cs typeface="Mada"/>
                <a:sym typeface="Mada"/>
              </a:rPr>
              <a:t>Classically represented by:</a:t>
            </a:r>
            <a:endParaRPr sz="1300"/>
          </a:p>
        </p:txBody>
      </p:sp>
      <p:sp>
        <p:nvSpPr>
          <p:cNvPr id="188" name="Google Shape;188;p17"/>
          <p:cNvSpPr txBox="1"/>
          <p:nvPr/>
        </p:nvSpPr>
        <p:spPr>
          <a:xfrm>
            <a:off x="2202678" y="1670025"/>
            <a:ext cx="4957800" cy="372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1600"/>
              </a:spcAft>
              <a:buClr>
                <a:schemeClr val="dk1"/>
              </a:buClr>
              <a:buSzPts val="1100"/>
              <a:buFont typeface="Arial"/>
              <a:buNone/>
            </a:pPr>
            <a:r>
              <a:rPr b="1" lang="en-GB" sz="1600">
                <a:highlight>
                  <a:srgbClr val="EDF9F9"/>
                </a:highlight>
                <a:latin typeface="Lora"/>
                <a:ea typeface="Lora"/>
                <a:cs typeface="Lora"/>
                <a:sym typeface="Lora"/>
              </a:rPr>
              <a:t>Inflammatory/Migratory ”lag” phase</a:t>
            </a:r>
            <a:r>
              <a:rPr b="1" baseline="30000" lang="en-GB" sz="1600">
                <a:highlight>
                  <a:srgbClr val="EDF9F9"/>
                </a:highlight>
                <a:latin typeface="Lora"/>
                <a:ea typeface="Lora"/>
                <a:cs typeface="Lora"/>
                <a:sym typeface="Lora"/>
              </a:rPr>
              <a:t>1</a:t>
            </a:r>
            <a:r>
              <a:rPr b="1" lang="en-GB" sz="1600">
                <a:highlight>
                  <a:srgbClr val="EDF9F9"/>
                </a:highlight>
                <a:latin typeface="Lora"/>
                <a:ea typeface="Lora"/>
                <a:cs typeface="Lora"/>
                <a:sym typeface="Lora"/>
              </a:rPr>
              <a:t> (1-4 Days)</a:t>
            </a:r>
            <a:endParaRPr b="1" sz="1600">
              <a:highlight>
                <a:srgbClr val="EDF9F9"/>
              </a:highlight>
              <a:latin typeface="Lora"/>
              <a:ea typeface="Lora"/>
              <a:cs typeface="Lora"/>
              <a:sym typeface="Lora"/>
            </a:endParaRPr>
          </a:p>
        </p:txBody>
      </p:sp>
      <p:sp>
        <p:nvSpPr>
          <p:cNvPr id="189" name="Google Shape;189;p17"/>
          <p:cNvSpPr txBox="1"/>
          <p:nvPr/>
        </p:nvSpPr>
        <p:spPr>
          <a:xfrm>
            <a:off x="558913" y="1441935"/>
            <a:ext cx="1779000" cy="872100"/>
          </a:xfrm>
          <a:prstGeom prst="rect">
            <a:avLst/>
          </a:prstGeom>
          <a:noFill/>
          <a:ln>
            <a:noFill/>
          </a:ln>
        </p:spPr>
        <p:txBody>
          <a:bodyPr anchorCtr="0" anchor="b" bIns="91425" lIns="91425" spcFirstLastPara="1" rIns="91425" wrap="square" tIns="91425">
            <a:noAutofit/>
          </a:bodyPr>
          <a:lstStyle/>
          <a:p>
            <a:pPr indent="0" lvl="0" marL="0" rtl="0" algn="ctr">
              <a:spcBef>
                <a:spcPts val="0"/>
              </a:spcBef>
              <a:spcAft>
                <a:spcPts val="0"/>
              </a:spcAft>
              <a:buNone/>
            </a:pPr>
            <a:r>
              <a:rPr lang="en-GB" sz="4800">
                <a:solidFill>
                  <a:srgbClr val="FFDDD2"/>
                </a:solidFill>
                <a:latin typeface="Patrick Hand"/>
                <a:ea typeface="Patrick Hand"/>
                <a:cs typeface="Patrick Hand"/>
                <a:sym typeface="Patrick Hand"/>
              </a:rPr>
              <a:t>02</a:t>
            </a:r>
            <a:endParaRPr sz="4800">
              <a:solidFill>
                <a:srgbClr val="FFDDD2"/>
              </a:solidFill>
              <a:latin typeface="Patrick Hand"/>
              <a:ea typeface="Patrick Hand"/>
              <a:cs typeface="Patrick Hand"/>
              <a:sym typeface="Patrick Hand"/>
            </a:endParaRPr>
          </a:p>
        </p:txBody>
      </p:sp>
      <p:grpSp>
        <p:nvGrpSpPr>
          <p:cNvPr id="190" name="Google Shape;190;p17"/>
          <p:cNvGrpSpPr/>
          <p:nvPr/>
        </p:nvGrpSpPr>
        <p:grpSpPr>
          <a:xfrm>
            <a:off x="718732" y="1070867"/>
            <a:ext cx="1459548" cy="770306"/>
            <a:chOff x="3969900" y="337650"/>
            <a:chExt cx="608500" cy="312675"/>
          </a:xfrm>
        </p:grpSpPr>
        <p:sp>
          <p:nvSpPr>
            <p:cNvPr id="191" name="Google Shape;191;p17"/>
            <p:cNvSpPr/>
            <p:nvPr/>
          </p:nvSpPr>
          <p:spPr>
            <a:xfrm>
              <a:off x="4482575" y="562125"/>
              <a:ext cx="95825" cy="59975"/>
            </a:xfrm>
            <a:custGeom>
              <a:rect b="b" l="l" r="r" t="t"/>
              <a:pathLst>
                <a:path extrusionOk="0" h="2399" w="3833">
                  <a:moveTo>
                    <a:pt x="2390" y="1"/>
                  </a:moveTo>
                  <a:cubicBezTo>
                    <a:pt x="2306" y="1"/>
                    <a:pt x="2220" y="7"/>
                    <a:pt x="2134" y="20"/>
                  </a:cubicBezTo>
                  <a:cubicBezTo>
                    <a:pt x="1448" y="123"/>
                    <a:pt x="964" y="514"/>
                    <a:pt x="544" y="1017"/>
                  </a:cubicBezTo>
                  <a:cubicBezTo>
                    <a:pt x="1" y="1668"/>
                    <a:pt x="187" y="2164"/>
                    <a:pt x="1035" y="2332"/>
                  </a:cubicBezTo>
                  <a:cubicBezTo>
                    <a:pt x="1188" y="2362"/>
                    <a:pt x="1344" y="2373"/>
                    <a:pt x="1540" y="2398"/>
                  </a:cubicBezTo>
                  <a:cubicBezTo>
                    <a:pt x="1844" y="2346"/>
                    <a:pt x="2181" y="2289"/>
                    <a:pt x="2519" y="2228"/>
                  </a:cubicBezTo>
                  <a:cubicBezTo>
                    <a:pt x="2627" y="2209"/>
                    <a:pt x="2733" y="2182"/>
                    <a:pt x="2837" y="2145"/>
                  </a:cubicBezTo>
                  <a:cubicBezTo>
                    <a:pt x="3375" y="1948"/>
                    <a:pt x="3832" y="1172"/>
                    <a:pt x="3646" y="779"/>
                  </a:cubicBezTo>
                  <a:cubicBezTo>
                    <a:pt x="3405" y="271"/>
                    <a:pt x="2932" y="1"/>
                    <a:pt x="2390"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 name="Google Shape;192;p17"/>
            <p:cNvSpPr/>
            <p:nvPr/>
          </p:nvSpPr>
          <p:spPr>
            <a:xfrm>
              <a:off x="4211425" y="337650"/>
              <a:ext cx="46850" cy="99025"/>
            </a:xfrm>
            <a:custGeom>
              <a:rect b="b" l="l" r="r" t="t"/>
              <a:pathLst>
                <a:path extrusionOk="0" h="3961" w="1874">
                  <a:moveTo>
                    <a:pt x="1094" y="1"/>
                  </a:moveTo>
                  <a:cubicBezTo>
                    <a:pt x="922" y="1"/>
                    <a:pt x="585" y="243"/>
                    <a:pt x="474" y="436"/>
                  </a:cubicBezTo>
                  <a:cubicBezTo>
                    <a:pt x="249" y="826"/>
                    <a:pt x="142" y="1285"/>
                    <a:pt x="1" y="1677"/>
                  </a:cubicBezTo>
                  <a:cubicBezTo>
                    <a:pt x="143" y="2326"/>
                    <a:pt x="211" y="2905"/>
                    <a:pt x="412" y="3435"/>
                  </a:cubicBezTo>
                  <a:cubicBezTo>
                    <a:pt x="502" y="3674"/>
                    <a:pt x="843" y="3923"/>
                    <a:pt x="1098" y="3959"/>
                  </a:cubicBezTo>
                  <a:cubicBezTo>
                    <a:pt x="1103" y="3960"/>
                    <a:pt x="1109" y="3961"/>
                    <a:pt x="1115" y="3961"/>
                  </a:cubicBezTo>
                  <a:cubicBezTo>
                    <a:pt x="1288" y="3961"/>
                    <a:pt x="1625" y="3642"/>
                    <a:pt x="1654" y="3440"/>
                  </a:cubicBezTo>
                  <a:cubicBezTo>
                    <a:pt x="1781" y="2537"/>
                    <a:pt x="1873" y="1620"/>
                    <a:pt x="1852" y="712"/>
                  </a:cubicBezTo>
                  <a:cubicBezTo>
                    <a:pt x="1847" y="460"/>
                    <a:pt x="1438" y="132"/>
                    <a:pt x="1143" y="9"/>
                  </a:cubicBezTo>
                  <a:cubicBezTo>
                    <a:pt x="1129" y="3"/>
                    <a:pt x="1112" y="1"/>
                    <a:pt x="1094"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 name="Google Shape;193;p17"/>
            <p:cNvSpPr/>
            <p:nvPr/>
          </p:nvSpPr>
          <p:spPr>
            <a:xfrm>
              <a:off x="3969900" y="612400"/>
              <a:ext cx="77475" cy="37925"/>
            </a:xfrm>
            <a:custGeom>
              <a:rect b="b" l="l" r="r" t="t"/>
              <a:pathLst>
                <a:path extrusionOk="0" h="1517" w="3099">
                  <a:moveTo>
                    <a:pt x="993" y="0"/>
                  </a:moveTo>
                  <a:cubicBezTo>
                    <a:pt x="893" y="0"/>
                    <a:pt x="794" y="4"/>
                    <a:pt x="696" y="12"/>
                  </a:cubicBezTo>
                  <a:cubicBezTo>
                    <a:pt x="446" y="32"/>
                    <a:pt x="160" y="445"/>
                    <a:pt x="39" y="740"/>
                  </a:cubicBezTo>
                  <a:cubicBezTo>
                    <a:pt x="0" y="836"/>
                    <a:pt x="399" y="1230"/>
                    <a:pt x="651" y="1303"/>
                  </a:cubicBezTo>
                  <a:cubicBezTo>
                    <a:pt x="1140" y="1442"/>
                    <a:pt x="1666" y="1448"/>
                    <a:pt x="2178" y="1510"/>
                  </a:cubicBezTo>
                  <a:cubicBezTo>
                    <a:pt x="2215" y="1514"/>
                    <a:pt x="2250" y="1516"/>
                    <a:pt x="2285" y="1516"/>
                  </a:cubicBezTo>
                  <a:cubicBezTo>
                    <a:pt x="2656" y="1516"/>
                    <a:pt x="2885" y="1287"/>
                    <a:pt x="2985" y="944"/>
                  </a:cubicBezTo>
                  <a:cubicBezTo>
                    <a:pt x="3099" y="547"/>
                    <a:pt x="2791" y="278"/>
                    <a:pt x="2489" y="207"/>
                  </a:cubicBezTo>
                  <a:cubicBezTo>
                    <a:pt x="2003" y="92"/>
                    <a:pt x="1492" y="0"/>
                    <a:pt x="993"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 name="Google Shape;194;p17"/>
            <p:cNvSpPr/>
            <p:nvPr/>
          </p:nvSpPr>
          <p:spPr>
            <a:xfrm>
              <a:off x="4029000" y="437175"/>
              <a:ext cx="56925" cy="56275"/>
            </a:xfrm>
            <a:custGeom>
              <a:rect b="b" l="l" r="r" t="t"/>
              <a:pathLst>
                <a:path extrusionOk="0" h="2251" w="2277">
                  <a:moveTo>
                    <a:pt x="680" y="1"/>
                  </a:moveTo>
                  <a:cubicBezTo>
                    <a:pt x="422" y="297"/>
                    <a:pt x="178" y="481"/>
                    <a:pt x="74" y="726"/>
                  </a:cubicBezTo>
                  <a:cubicBezTo>
                    <a:pt x="0" y="898"/>
                    <a:pt x="40" y="1226"/>
                    <a:pt x="164" y="1353"/>
                  </a:cubicBezTo>
                  <a:cubicBezTo>
                    <a:pt x="486" y="1683"/>
                    <a:pt x="862" y="1972"/>
                    <a:pt x="1257" y="2212"/>
                  </a:cubicBezTo>
                  <a:cubicBezTo>
                    <a:pt x="1301" y="2239"/>
                    <a:pt x="1363" y="2251"/>
                    <a:pt x="1432" y="2251"/>
                  </a:cubicBezTo>
                  <a:cubicBezTo>
                    <a:pt x="1571" y="2251"/>
                    <a:pt x="1737" y="2203"/>
                    <a:pt x="1825" y="2131"/>
                  </a:cubicBezTo>
                  <a:cubicBezTo>
                    <a:pt x="2264" y="1777"/>
                    <a:pt x="2277" y="1437"/>
                    <a:pt x="1870" y="1028"/>
                  </a:cubicBezTo>
                  <a:cubicBezTo>
                    <a:pt x="1528" y="684"/>
                    <a:pt x="1134" y="389"/>
                    <a:pt x="680"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 name="Google Shape;195;p17"/>
            <p:cNvSpPr/>
            <p:nvPr/>
          </p:nvSpPr>
          <p:spPr>
            <a:xfrm>
              <a:off x="4429175" y="403925"/>
              <a:ext cx="40700" cy="36700"/>
            </a:xfrm>
            <a:custGeom>
              <a:rect b="b" l="l" r="r" t="t"/>
              <a:pathLst>
                <a:path extrusionOk="0" h="1468" w="1628">
                  <a:moveTo>
                    <a:pt x="1096" y="1"/>
                  </a:moveTo>
                  <a:cubicBezTo>
                    <a:pt x="995" y="1"/>
                    <a:pt x="885" y="30"/>
                    <a:pt x="831" y="81"/>
                  </a:cubicBezTo>
                  <a:cubicBezTo>
                    <a:pt x="582" y="315"/>
                    <a:pt x="362" y="577"/>
                    <a:pt x="173" y="861"/>
                  </a:cubicBezTo>
                  <a:cubicBezTo>
                    <a:pt x="1" y="1121"/>
                    <a:pt x="149" y="1407"/>
                    <a:pt x="440" y="1462"/>
                  </a:cubicBezTo>
                  <a:cubicBezTo>
                    <a:pt x="456" y="1466"/>
                    <a:pt x="474" y="1467"/>
                    <a:pt x="493" y="1467"/>
                  </a:cubicBezTo>
                  <a:cubicBezTo>
                    <a:pt x="875" y="1467"/>
                    <a:pt x="1627" y="817"/>
                    <a:pt x="1613" y="382"/>
                  </a:cubicBezTo>
                  <a:cubicBezTo>
                    <a:pt x="1528" y="295"/>
                    <a:pt x="1413" y="118"/>
                    <a:pt x="1248" y="31"/>
                  </a:cubicBezTo>
                  <a:cubicBezTo>
                    <a:pt x="1209" y="11"/>
                    <a:pt x="1154" y="1"/>
                    <a:pt x="1096"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96" name="Google Shape;196;p17"/>
          <p:cNvGrpSpPr/>
          <p:nvPr/>
        </p:nvGrpSpPr>
        <p:grpSpPr>
          <a:xfrm>
            <a:off x="227231" y="363247"/>
            <a:ext cx="467181" cy="476434"/>
            <a:chOff x="2410712" y="2415450"/>
            <a:chExt cx="312600" cy="312600"/>
          </a:xfrm>
        </p:grpSpPr>
        <p:sp>
          <p:nvSpPr>
            <p:cNvPr id="197" name="Google Shape;197;p17"/>
            <p:cNvSpPr/>
            <p:nvPr/>
          </p:nvSpPr>
          <p:spPr>
            <a:xfrm>
              <a:off x="2410712" y="2415450"/>
              <a:ext cx="312600" cy="312600"/>
            </a:xfrm>
            <a:prstGeom prst="ellipse">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 name="Google Shape;198;p17"/>
            <p:cNvSpPr/>
            <p:nvPr/>
          </p:nvSpPr>
          <p:spPr>
            <a:xfrm>
              <a:off x="2516612" y="2509951"/>
              <a:ext cx="100800" cy="123600"/>
            </a:xfrm>
            <a:prstGeom prst="chevron">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99" name="Google Shape;199;p17"/>
          <p:cNvSpPr txBox="1"/>
          <p:nvPr/>
        </p:nvSpPr>
        <p:spPr>
          <a:xfrm>
            <a:off x="694284" y="418875"/>
            <a:ext cx="5275500" cy="32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800">
                <a:solidFill>
                  <a:srgbClr val="006D77"/>
                </a:solidFill>
                <a:highlight>
                  <a:srgbClr val="EDF9F9"/>
                </a:highlight>
                <a:latin typeface="Lora"/>
                <a:ea typeface="Lora"/>
                <a:cs typeface="Lora"/>
                <a:sym typeface="Lora"/>
              </a:rPr>
              <a:t>Phases of Wound Healing cont.:</a:t>
            </a:r>
            <a:endParaRPr b="1" sz="1800">
              <a:solidFill>
                <a:srgbClr val="006D77"/>
              </a:solidFill>
              <a:highlight>
                <a:srgbClr val="EDF9F9"/>
              </a:highlight>
              <a:latin typeface="Lora"/>
              <a:ea typeface="Lora"/>
              <a:cs typeface="Lora"/>
              <a:sym typeface="Lora"/>
            </a:endParaRPr>
          </a:p>
        </p:txBody>
      </p:sp>
      <p:grpSp>
        <p:nvGrpSpPr>
          <p:cNvPr id="200" name="Google Shape;200;p17"/>
          <p:cNvGrpSpPr/>
          <p:nvPr/>
        </p:nvGrpSpPr>
        <p:grpSpPr>
          <a:xfrm>
            <a:off x="632488" y="3374299"/>
            <a:ext cx="657040" cy="403233"/>
            <a:chOff x="2673625" y="934650"/>
            <a:chExt cx="1358925" cy="923575"/>
          </a:xfrm>
        </p:grpSpPr>
        <p:sp>
          <p:nvSpPr>
            <p:cNvPr id="201" name="Google Shape;201;p17"/>
            <p:cNvSpPr txBox="1"/>
            <p:nvPr/>
          </p:nvSpPr>
          <p:spPr>
            <a:xfrm>
              <a:off x="2673625" y="1155725"/>
              <a:ext cx="788700" cy="4812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lang="en-GB">
                  <a:solidFill>
                    <a:srgbClr val="83C5BE"/>
                  </a:solidFill>
                  <a:latin typeface="Mada"/>
                  <a:ea typeface="Mada"/>
                  <a:cs typeface="Mada"/>
                  <a:sym typeface="Mada"/>
                </a:rPr>
                <a:t>01</a:t>
              </a:r>
              <a:endParaRPr>
                <a:solidFill>
                  <a:srgbClr val="83C5BE"/>
                </a:solidFill>
                <a:latin typeface="Mada"/>
                <a:ea typeface="Mada"/>
                <a:cs typeface="Mada"/>
                <a:sym typeface="Mada"/>
              </a:endParaRPr>
            </a:p>
          </p:txBody>
        </p:sp>
        <p:sp>
          <p:nvSpPr>
            <p:cNvPr id="202" name="Google Shape;202;p17"/>
            <p:cNvSpPr/>
            <p:nvPr/>
          </p:nvSpPr>
          <p:spPr>
            <a:xfrm>
              <a:off x="3466375" y="934650"/>
              <a:ext cx="566175" cy="923575"/>
            </a:xfrm>
            <a:custGeom>
              <a:rect b="b" l="l" r="r" t="t"/>
              <a:pathLst>
                <a:path extrusionOk="0" h="36943" w="22647">
                  <a:moveTo>
                    <a:pt x="3869" y="0"/>
                  </a:moveTo>
                  <a:cubicBezTo>
                    <a:pt x="3069" y="0"/>
                    <a:pt x="2269" y="304"/>
                    <a:pt x="1655" y="911"/>
                  </a:cubicBezTo>
                  <a:lnTo>
                    <a:pt x="1" y="2566"/>
                  </a:lnTo>
                  <a:lnTo>
                    <a:pt x="13693" y="16258"/>
                  </a:lnTo>
                  <a:cubicBezTo>
                    <a:pt x="14919" y="17484"/>
                    <a:pt x="14919" y="19461"/>
                    <a:pt x="13693" y="20675"/>
                  </a:cubicBezTo>
                  <a:lnTo>
                    <a:pt x="1" y="34379"/>
                  </a:lnTo>
                  <a:lnTo>
                    <a:pt x="1655" y="36022"/>
                  </a:lnTo>
                  <a:cubicBezTo>
                    <a:pt x="2269" y="36636"/>
                    <a:pt x="3069" y="36942"/>
                    <a:pt x="3869" y="36942"/>
                  </a:cubicBezTo>
                  <a:cubicBezTo>
                    <a:pt x="4668" y="36942"/>
                    <a:pt x="5465" y="36636"/>
                    <a:pt x="6073" y="36022"/>
                  </a:cubicBezTo>
                  <a:lnTo>
                    <a:pt x="21420" y="20675"/>
                  </a:lnTo>
                  <a:cubicBezTo>
                    <a:pt x="22646" y="19461"/>
                    <a:pt x="22646" y="17484"/>
                    <a:pt x="21420" y="16258"/>
                  </a:cubicBezTo>
                  <a:lnTo>
                    <a:pt x="6073" y="911"/>
                  </a:lnTo>
                  <a:cubicBezTo>
                    <a:pt x="5465" y="304"/>
                    <a:pt x="4668" y="0"/>
                    <a:pt x="3869" y="0"/>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Mada"/>
                <a:ea typeface="Mada"/>
                <a:cs typeface="Mada"/>
                <a:sym typeface="Mada"/>
              </a:endParaRPr>
            </a:p>
          </p:txBody>
        </p:sp>
        <p:sp>
          <p:nvSpPr>
            <p:cNvPr id="203" name="Google Shape;203;p17"/>
            <p:cNvSpPr/>
            <p:nvPr/>
          </p:nvSpPr>
          <p:spPr>
            <a:xfrm>
              <a:off x="3533650" y="1247050"/>
              <a:ext cx="171775" cy="298550"/>
            </a:xfrm>
            <a:custGeom>
              <a:rect b="b" l="l" r="r" t="t"/>
              <a:pathLst>
                <a:path extrusionOk="0" h="11942" w="6871">
                  <a:moveTo>
                    <a:pt x="1501" y="0"/>
                  </a:moveTo>
                  <a:cubicBezTo>
                    <a:pt x="737" y="0"/>
                    <a:pt x="0" y="597"/>
                    <a:pt x="0" y="1500"/>
                  </a:cubicBezTo>
                  <a:lnTo>
                    <a:pt x="0" y="10453"/>
                  </a:lnTo>
                  <a:cubicBezTo>
                    <a:pt x="0" y="11347"/>
                    <a:pt x="736" y="11942"/>
                    <a:pt x="1499" y="11942"/>
                  </a:cubicBezTo>
                  <a:cubicBezTo>
                    <a:pt x="1864" y="11942"/>
                    <a:pt x="2236" y="11806"/>
                    <a:pt x="2536" y="11501"/>
                  </a:cubicBezTo>
                  <a:lnTo>
                    <a:pt x="5382" y="8656"/>
                  </a:lnTo>
                  <a:cubicBezTo>
                    <a:pt x="6870" y="7179"/>
                    <a:pt x="6870" y="4774"/>
                    <a:pt x="5382" y="3286"/>
                  </a:cubicBezTo>
                  <a:lnTo>
                    <a:pt x="2536" y="440"/>
                  </a:lnTo>
                  <a:cubicBezTo>
                    <a:pt x="2236" y="136"/>
                    <a:pt x="1865" y="0"/>
                    <a:pt x="1501"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Mada"/>
                <a:ea typeface="Mada"/>
                <a:cs typeface="Mada"/>
                <a:sym typeface="Mada"/>
              </a:endParaRPr>
            </a:p>
          </p:txBody>
        </p:sp>
      </p:grpSp>
      <p:grpSp>
        <p:nvGrpSpPr>
          <p:cNvPr id="204" name="Google Shape;204;p17"/>
          <p:cNvGrpSpPr/>
          <p:nvPr/>
        </p:nvGrpSpPr>
        <p:grpSpPr>
          <a:xfrm>
            <a:off x="632488" y="4364899"/>
            <a:ext cx="657040" cy="403233"/>
            <a:chOff x="2673625" y="934650"/>
            <a:chExt cx="1358925" cy="923575"/>
          </a:xfrm>
        </p:grpSpPr>
        <p:sp>
          <p:nvSpPr>
            <p:cNvPr id="205" name="Google Shape;205;p17"/>
            <p:cNvSpPr txBox="1"/>
            <p:nvPr/>
          </p:nvSpPr>
          <p:spPr>
            <a:xfrm>
              <a:off x="2673625" y="1155725"/>
              <a:ext cx="788700" cy="4812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lang="en-GB">
                  <a:solidFill>
                    <a:srgbClr val="83C5BE"/>
                  </a:solidFill>
                  <a:latin typeface="Mada"/>
                  <a:ea typeface="Mada"/>
                  <a:cs typeface="Mada"/>
                  <a:sym typeface="Mada"/>
                </a:rPr>
                <a:t>02</a:t>
              </a:r>
              <a:endParaRPr>
                <a:solidFill>
                  <a:srgbClr val="83C5BE"/>
                </a:solidFill>
                <a:latin typeface="Mada"/>
                <a:ea typeface="Mada"/>
                <a:cs typeface="Mada"/>
                <a:sym typeface="Mada"/>
              </a:endParaRPr>
            </a:p>
          </p:txBody>
        </p:sp>
        <p:sp>
          <p:nvSpPr>
            <p:cNvPr id="206" name="Google Shape;206;p17"/>
            <p:cNvSpPr/>
            <p:nvPr/>
          </p:nvSpPr>
          <p:spPr>
            <a:xfrm>
              <a:off x="3466375" y="934650"/>
              <a:ext cx="566175" cy="923575"/>
            </a:xfrm>
            <a:custGeom>
              <a:rect b="b" l="l" r="r" t="t"/>
              <a:pathLst>
                <a:path extrusionOk="0" h="36943" w="22647">
                  <a:moveTo>
                    <a:pt x="3869" y="0"/>
                  </a:moveTo>
                  <a:cubicBezTo>
                    <a:pt x="3069" y="0"/>
                    <a:pt x="2269" y="304"/>
                    <a:pt x="1655" y="911"/>
                  </a:cubicBezTo>
                  <a:lnTo>
                    <a:pt x="1" y="2566"/>
                  </a:lnTo>
                  <a:lnTo>
                    <a:pt x="13693" y="16258"/>
                  </a:lnTo>
                  <a:cubicBezTo>
                    <a:pt x="14919" y="17484"/>
                    <a:pt x="14919" y="19461"/>
                    <a:pt x="13693" y="20675"/>
                  </a:cubicBezTo>
                  <a:lnTo>
                    <a:pt x="1" y="34379"/>
                  </a:lnTo>
                  <a:lnTo>
                    <a:pt x="1655" y="36022"/>
                  </a:lnTo>
                  <a:cubicBezTo>
                    <a:pt x="2269" y="36636"/>
                    <a:pt x="3069" y="36942"/>
                    <a:pt x="3869" y="36942"/>
                  </a:cubicBezTo>
                  <a:cubicBezTo>
                    <a:pt x="4668" y="36942"/>
                    <a:pt x="5465" y="36636"/>
                    <a:pt x="6073" y="36022"/>
                  </a:cubicBezTo>
                  <a:lnTo>
                    <a:pt x="21420" y="20675"/>
                  </a:lnTo>
                  <a:cubicBezTo>
                    <a:pt x="22646" y="19461"/>
                    <a:pt x="22646" y="17484"/>
                    <a:pt x="21420" y="16258"/>
                  </a:cubicBezTo>
                  <a:lnTo>
                    <a:pt x="6073" y="911"/>
                  </a:lnTo>
                  <a:cubicBezTo>
                    <a:pt x="5465" y="304"/>
                    <a:pt x="4668" y="0"/>
                    <a:pt x="3869" y="0"/>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Mada"/>
                <a:ea typeface="Mada"/>
                <a:cs typeface="Mada"/>
                <a:sym typeface="Mada"/>
              </a:endParaRPr>
            </a:p>
          </p:txBody>
        </p:sp>
        <p:sp>
          <p:nvSpPr>
            <p:cNvPr id="207" name="Google Shape;207;p17"/>
            <p:cNvSpPr/>
            <p:nvPr/>
          </p:nvSpPr>
          <p:spPr>
            <a:xfrm>
              <a:off x="3533650" y="1247050"/>
              <a:ext cx="171775" cy="298550"/>
            </a:xfrm>
            <a:custGeom>
              <a:rect b="b" l="l" r="r" t="t"/>
              <a:pathLst>
                <a:path extrusionOk="0" h="11942" w="6871">
                  <a:moveTo>
                    <a:pt x="1501" y="0"/>
                  </a:moveTo>
                  <a:cubicBezTo>
                    <a:pt x="737" y="0"/>
                    <a:pt x="0" y="597"/>
                    <a:pt x="0" y="1500"/>
                  </a:cubicBezTo>
                  <a:lnTo>
                    <a:pt x="0" y="10453"/>
                  </a:lnTo>
                  <a:cubicBezTo>
                    <a:pt x="0" y="11347"/>
                    <a:pt x="736" y="11942"/>
                    <a:pt x="1499" y="11942"/>
                  </a:cubicBezTo>
                  <a:cubicBezTo>
                    <a:pt x="1864" y="11942"/>
                    <a:pt x="2236" y="11806"/>
                    <a:pt x="2536" y="11501"/>
                  </a:cubicBezTo>
                  <a:lnTo>
                    <a:pt x="5382" y="8656"/>
                  </a:lnTo>
                  <a:cubicBezTo>
                    <a:pt x="6870" y="7179"/>
                    <a:pt x="6870" y="4774"/>
                    <a:pt x="5382" y="3286"/>
                  </a:cubicBezTo>
                  <a:lnTo>
                    <a:pt x="2536" y="440"/>
                  </a:lnTo>
                  <a:cubicBezTo>
                    <a:pt x="2236" y="136"/>
                    <a:pt x="1865" y="0"/>
                    <a:pt x="1501"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Mada"/>
                <a:ea typeface="Mada"/>
                <a:cs typeface="Mada"/>
                <a:sym typeface="Mada"/>
              </a:endParaRPr>
            </a:p>
          </p:txBody>
        </p:sp>
      </p:grpSp>
      <p:grpSp>
        <p:nvGrpSpPr>
          <p:cNvPr id="208" name="Google Shape;208;p17"/>
          <p:cNvGrpSpPr/>
          <p:nvPr/>
        </p:nvGrpSpPr>
        <p:grpSpPr>
          <a:xfrm>
            <a:off x="632488" y="5431699"/>
            <a:ext cx="657040" cy="403233"/>
            <a:chOff x="2673625" y="934650"/>
            <a:chExt cx="1358925" cy="923575"/>
          </a:xfrm>
        </p:grpSpPr>
        <p:sp>
          <p:nvSpPr>
            <p:cNvPr id="209" name="Google Shape;209;p17"/>
            <p:cNvSpPr txBox="1"/>
            <p:nvPr/>
          </p:nvSpPr>
          <p:spPr>
            <a:xfrm>
              <a:off x="2673625" y="1155725"/>
              <a:ext cx="788700" cy="4812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lang="en-GB">
                  <a:solidFill>
                    <a:srgbClr val="83C5BE"/>
                  </a:solidFill>
                  <a:latin typeface="Mada"/>
                  <a:ea typeface="Mada"/>
                  <a:cs typeface="Mada"/>
                  <a:sym typeface="Mada"/>
                </a:rPr>
                <a:t>03</a:t>
              </a:r>
              <a:endParaRPr>
                <a:solidFill>
                  <a:srgbClr val="83C5BE"/>
                </a:solidFill>
                <a:latin typeface="Mada"/>
                <a:ea typeface="Mada"/>
                <a:cs typeface="Mada"/>
                <a:sym typeface="Mada"/>
              </a:endParaRPr>
            </a:p>
          </p:txBody>
        </p:sp>
        <p:sp>
          <p:nvSpPr>
            <p:cNvPr id="210" name="Google Shape;210;p17"/>
            <p:cNvSpPr/>
            <p:nvPr/>
          </p:nvSpPr>
          <p:spPr>
            <a:xfrm>
              <a:off x="3466375" y="934650"/>
              <a:ext cx="566175" cy="923575"/>
            </a:xfrm>
            <a:custGeom>
              <a:rect b="b" l="l" r="r" t="t"/>
              <a:pathLst>
                <a:path extrusionOk="0" h="36943" w="22647">
                  <a:moveTo>
                    <a:pt x="3869" y="0"/>
                  </a:moveTo>
                  <a:cubicBezTo>
                    <a:pt x="3069" y="0"/>
                    <a:pt x="2269" y="304"/>
                    <a:pt x="1655" y="911"/>
                  </a:cubicBezTo>
                  <a:lnTo>
                    <a:pt x="1" y="2566"/>
                  </a:lnTo>
                  <a:lnTo>
                    <a:pt x="13693" y="16258"/>
                  </a:lnTo>
                  <a:cubicBezTo>
                    <a:pt x="14919" y="17484"/>
                    <a:pt x="14919" y="19461"/>
                    <a:pt x="13693" y="20675"/>
                  </a:cubicBezTo>
                  <a:lnTo>
                    <a:pt x="1" y="34379"/>
                  </a:lnTo>
                  <a:lnTo>
                    <a:pt x="1655" y="36022"/>
                  </a:lnTo>
                  <a:cubicBezTo>
                    <a:pt x="2269" y="36636"/>
                    <a:pt x="3069" y="36942"/>
                    <a:pt x="3869" y="36942"/>
                  </a:cubicBezTo>
                  <a:cubicBezTo>
                    <a:pt x="4668" y="36942"/>
                    <a:pt x="5465" y="36636"/>
                    <a:pt x="6073" y="36022"/>
                  </a:cubicBezTo>
                  <a:lnTo>
                    <a:pt x="21420" y="20675"/>
                  </a:lnTo>
                  <a:cubicBezTo>
                    <a:pt x="22646" y="19461"/>
                    <a:pt x="22646" y="17484"/>
                    <a:pt x="21420" y="16258"/>
                  </a:cubicBezTo>
                  <a:lnTo>
                    <a:pt x="6073" y="911"/>
                  </a:lnTo>
                  <a:cubicBezTo>
                    <a:pt x="5465" y="304"/>
                    <a:pt x="4668" y="0"/>
                    <a:pt x="3869" y="0"/>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Mada"/>
                <a:ea typeface="Mada"/>
                <a:cs typeface="Mada"/>
                <a:sym typeface="Mada"/>
              </a:endParaRPr>
            </a:p>
          </p:txBody>
        </p:sp>
        <p:sp>
          <p:nvSpPr>
            <p:cNvPr id="211" name="Google Shape;211;p17"/>
            <p:cNvSpPr/>
            <p:nvPr/>
          </p:nvSpPr>
          <p:spPr>
            <a:xfrm>
              <a:off x="3533650" y="1247050"/>
              <a:ext cx="171775" cy="298550"/>
            </a:xfrm>
            <a:custGeom>
              <a:rect b="b" l="l" r="r" t="t"/>
              <a:pathLst>
                <a:path extrusionOk="0" h="11942" w="6871">
                  <a:moveTo>
                    <a:pt x="1501" y="0"/>
                  </a:moveTo>
                  <a:cubicBezTo>
                    <a:pt x="737" y="0"/>
                    <a:pt x="0" y="597"/>
                    <a:pt x="0" y="1500"/>
                  </a:cubicBezTo>
                  <a:lnTo>
                    <a:pt x="0" y="10453"/>
                  </a:lnTo>
                  <a:cubicBezTo>
                    <a:pt x="0" y="11347"/>
                    <a:pt x="736" y="11942"/>
                    <a:pt x="1499" y="11942"/>
                  </a:cubicBezTo>
                  <a:cubicBezTo>
                    <a:pt x="1864" y="11942"/>
                    <a:pt x="2236" y="11806"/>
                    <a:pt x="2536" y="11501"/>
                  </a:cubicBezTo>
                  <a:lnTo>
                    <a:pt x="5382" y="8656"/>
                  </a:lnTo>
                  <a:cubicBezTo>
                    <a:pt x="6870" y="7179"/>
                    <a:pt x="6870" y="4774"/>
                    <a:pt x="5382" y="3286"/>
                  </a:cubicBezTo>
                  <a:lnTo>
                    <a:pt x="2536" y="440"/>
                  </a:lnTo>
                  <a:cubicBezTo>
                    <a:pt x="2236" y="136"/>
                    <a:pt x="1865" y="0"/>
                    <a:pt x="1501"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Mada"/>
                <a:ea typeface="Mada"/>
                <a:cs typeface="Mada"/>
                <a:sym typeface="Mada"/>
              </a:endParaRPr>
            </a:p>
          </p:txBody>
        </p:sp>
      </p:grpSp>
      <p:grpSp>
        <p:nvGrpSpPr>
          <p:cNvPr id="212" name="Google Shape;212;p17"/>
          <p:cNvGrpSpPr/>
          <p:nvPr/>
        </p:nvGrpSpPr>
        <p:grpSpPr>
          <a:xfrm>
            <a:off x="632488" y="6422299"/>
            <a:ext cx="657040" cy="403233"/>
            <a:chOff x="2673625" y="934650"/>
            <a:chExt cx="1358925" cy="923575"/>
          </a:xfrm>
        </p:grpSpPr>
        <p:sp>
          <p:nvSpPr>
            <p:cNvPr id="213" name="Google Shape;213;p17"/>
            <p:cNvSpPr txBox="1"/>
            <p:nvPr/>
          </p:nvSpPr>
          <p:spPr>
            <a:xfrm>
              <a:off x="2673625" y="1155725"/>
              <a:ext cx="788700" cy="4812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lang="en-GB">
                  <a:solidFill>
                    <a:srgbClr val="83C5BE"/>
                  </a:solidFill>
                  <a:latin typeface="Mada"/>
                  <a:ea typeface="Mada"/>
                  <a:cs typeface="Mada"/>
                  <a:sym typeface="Mada"/>
                </a:rPr>
                <a:t>04</a:t>
              </a:r>
              <a:endParaRPr>
                <a:solidFill>
                  <a:srgbClr val="83C5BE"/>
                </a:solidFill>
                <a:latin typeface="Mada"/>
                <a:ea typeface="Mada"/>
                <a:cs typeface="Mada"/>
                <a:sym typeface="Mada"/>
              </a:endParaRPr>
            </a:p>
          </p:txBody>
        </p:sp>
        <p:sp>
          <p:nvSpPr>
            <p:cNvPr id="214" name="Google Shape;214;p17"/>
            <p:cNvSpPr/>
            <p:nvPr/>
          </p:nvSpPr>
          <p:spPr>
            <a:xfrm>
              <a:off x="3466375" y="934650"/>
              <a:ext cx="566175" cy="923575"/>
            </a:xfrm>
            <a:custGeom>
              <a:rect b="b" l="l" r="r" t="t"/>
              <a:pathLst>
                <a:path extrusionOk="0" h="36943" w="22647">
                  <a:moveTo>
                    <a:pt x="3869" y="0"/>
                  </a:moveTo>
                  <a:cubicBezTo>
                    <a:pt x="3069" y="0"/>
                    <a:pt x="2269" y="304"/>
                    <a:pt x="1655" y="911"/>
                  </a:cubicBezTo>
                  <a:lnTo>
                    <a:pt x="1" y="2566"/>
                  </a:lnTo>
                  <a:lnTo>
                    <a:pt x="13693" y="16258"/>
                  </a:lnTo>
                  <a:cubicBezTo>
                    <a:pt x="14919" y="17484"/>
                    <a:pt x="14919" y="19461"/>
                    <a:pt x="13693" y="20675"/>
                  </a:cubicBezTo>
                  <a:lnTo>
                    <a:pt x="1" y="34379"/>
                  </a:lnTo>
                  <a:lnTo>
                    <a:pt x="1655" y="36022"/>
                  </a:lnTo>
                  <a:cubicBezTo>
                    <a:pt x="2269" y="36636"/>
                    <a:pt x="3069" y="36942"/>
                    <a:pt x="3869" y="36942"/>
                  </a:cubicBezTo>
                  <a:cubicBezTo>
                    <a:pt x="4668" y="36942"/>
                    <a:pt x="5465" y="36636"/>
                    <a:pt x="6073" y="36022"/>
                  </a:cubicBezTo>
                  <a:lnTo>
                    <a:pt x="21420" y="20675"/>
                  </a:lnTo>
                  <a:cubicBezTo>
                    <a:pt x="22646" y="19461"/>
                    <a:pt x="22646" y="17484"/>
                    <a:pt x="21420" y="16258"/>
                  </a:cubicBezTo>
                  <a:lnTo>
                    <a:pt x="6073" y="911"/>
                  </a:lnTo>
                  <a:cubicBezTo>
                    <a:pt x="5465" y="304"/>
                    <a:pt x="4668" y="0"/>
                    <a:pt x="3869" y="0"/>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Mada"/>
                <a:ea typeface="Mada"/>
                <a:cs typeface="Mada"/>
                <a:sym typeface="Mada"/>
              </a:endParaRPr>
            </a:p>
          </p:txBody>
        </p:sp>
        <p:sp>
          <p:nvSpPr>
            <p:cNvPr id="215" name="Google Shape;215;p17"/>
            <p:cNvSpPr/>
            <p:nvPr/>
          </p:nvSpPr>
          <p:spPr>
            <a:xfrm>
              <a:off x="3533650" y="1247050"/>
              <a:ext cx="171775" cy="298550"/>
            </a:xfrm>
            <a:custGeom>
              <a:rect b="b" l="l" r="r" t="t"/>
              <a:pathLst>
                <a:path extrusionOk="0" h="11942" w="6871">
                  <a:moveTo>
                    <a:pt x="1501" y="0"/>
                  </a:moveTo>
                  <a:cubicBezTo>
                    <a:pt x="737" y="0"/>
                    <a:pt x="0" y="597"/>
                    <a:pt x="0" y="1500"/>
                  </a:cubicBezTo>
                  <a:lnTo>
                    <a:pt x="0" y="10453"/>
                  </a:lnTo>
                  <a:cubicBezTo>
                    <a:pt x="0" y="11347"/>
                    <a:pt x="736" y="11942"/>
                    <a:pt x="1499" y="11942"/>
                  </a:cubicBezTo>
                  <a:cubicBezTo>
                    <a:pt x="1864" y="11942"/>
                    <a:pt x="2236" y="11806"/>
                    <a:pt x="2536" y="11501"/>
                  </a:cubicBezTo>
                  <a:lnTo>
                    <a:pt x="5382" y="8656"/>
                  </a:lnTo>
                  <a:cubicBezTo>
                    <a:pt x="6870" y="7179"/>
                    <a:pt x="6870" y="4774"/>
                    <a:pt x="5382" y="3286"/>
                  </a:cubicBezTo>
                  <a:lnTo>
                    <a:pt x="2536" y="440"/>
                  </a:lnTo>
                  <a:cubicBezTo>
                    <a:pt x="2236" y="136"/>
                    <a:pt x="1865" y="0"/>
                    <a:pt x="1501"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Mada"/>
                <a:ea typeface="Mada"/>
                <a:cs typeface="Mada"/>
                <a:sym typeface="Mada"/>
              </a:endParaRPr>
            </a:p>
          </p:txBody>
        </p:sp>
      </p:grpSp>
      <p:sp>
        <p:nvSpPr>
          <p:cNvPr id="216" name="Google Shape;216;p17"/>
          <p:cNvSpPr/>
          <p:nvPr/>
        </p:nvSpPr>
        <p:spPr>
          <a:xfrm>
            <a:off x="419193" y="2423500"/>
            <a:ext cx="213300" cy="192300"/>
          </a:xfrm>
          <a:prstGeom prst="star5">
            <a:avLst>
              <a:gd fmla="val 19098" name="adj"/>
              <a:gd fmla="val 105146" name="hf"/>
              <a:gd fmla="val 110557" name="vf"/>
            </a:avLst>
          </a:prstGeom>
          <a:solidFill>
            <a:srgbClr val="F1C232"/>
          </a:solidFill>
          <a:ln cap="flat" cmpd="sng" w="9525">
            <a:solidFill>
              <a:srgbClr val="F1C23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0" name="Shape 220"/>
        <p:cNvGrpSpPr/>
        <p:nvPr/>
      </p:nvGrpSpPr>
      <p:grpSpPr>
        <a:xfrm>
          <a:off x="0" y="0"/>
          <a:ext cx="0" cy="0"/>
          <a:chOff x="0" y="0"/>
          <a:chExt cx="0" cy="0"/>
        </a:xfrm>
      </p:grpSpPr>
      <p:sp>
        <p:nvSpPr>
          <p:cNvPr id="221" name="Google Shape;221;p18"/>
          <p:cNvSpPr txBox="1"/>
          <p:nvPr/>
        </p:nvSpPr>
        <p:spPr>
          <a:xfrm>
            <a:off x="554725" y="2585875"/>
            <a:ext cx="6435300" cy="6086400"/>
          </a:xfrm>
          <a:prstGeom prst="rect">
            <a:avLst/>
          </a:prstGeom>
          <a:noFill/>
          <a:ln cap="flat" cmpd="sng" w="38100">
            <a:solidFill>
              <a:srgbClr val="FFDDD2"/>
            </a:solidFill>
            <a:prstDash val="dash"/>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2" name="Google Shape;222;p18"/>
          <p:cNvSpPr/>
          <p:nvPr/>
        </p:nvSpPr>
        <p:spPr>
          <a:xfrm rot="10800000">
            <a:off x="75" y="-9525"/>
            <a:ext cx="7589400" cy="192300"/>
          </a:xfrm>
          <a:prstGeom prst="round2SameRect">
            <a:avLst>
              <a:gd fmla="val 50000" name="adj1"/>
              <a:gd fmla="val 0" name="adj2"/>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 name="Google Shape;223;p18"/>
          <p:cNvSpPr/>
          <p:nvPr/>
        </p:nvSpPr>
        <p:spPr>
          <a:xfrm>
            <a:off x="74475" y="9207175"/>
            <a:ext cx="7440600" cy="1408800"/>
          </a:xfrm>
          <a:prstGeom prst="round2SameRect">
            <a:avLst>
              <a:gd fmla="val 16667" name="adj1"/>
              <a:gd fmla="val 0" name="adj2"/>
            </a:avLst>
          </a:prstGeom>
          <a:noFill/>
          <a:ln cap="flat" cmpd="sng" w="9525">
            <a:solidFill>
              <a:srgbClr val="E29578"/>
            </a:solidFill>
            <a:prstDash val="dash"/>
            <a:round/>
            <a:headEnd len="sm" w="sm" type="none"/>
            <a:tailEnd len="sm" w="sm" type="none"/>
          </a:ln>
        </p:spPr>
        <p:txBody>
          <a:bodyPr anchorCtr="0" anchor="t" bIns="91425" lIns="91425" spcFirstLastPara="1" rIns="91425" wrap="square" tIns="91425">
            <a:noAutofit/>
          </a:bodyPr>
          <a:lstStyle/>
          <a:p>
            <a:pPr indent="-298450" lvl="0" marL="457200" rtl="0" algn="l">
              <a:spcBef>
                <a:spcPts val="0"/>
              </a:spcBef>
              <a:spcAft>
                <a:spcPts val="0"/>
              </a:spcAft>
              <a:buClr>
                <a:srgbClr val="1C4588"/>
              </a:buClr>
              <a:buSzPts val="1100"/>
              <a:buFont typeface="Mada"/>
              <a:buAutoNum type="arabicPeriod"/>
            </a:pPr>
            <a:r>
              <a:rPr lang="en-GB" sz="1100">
                <a:solidFill>
                  <a:srgbClr val="1C4588"/>
                </a:solidFill>
                <a:latin typeface="Mada"/>
                <a:ea typeface="Mada"/>
                <a:cs typeface="Mada"/>
                <a:sym typeface="Mada"/>
              </a:rPr>
              <a:t>In this phase there is progressive collagen synthesis by fibroblasts and a corresponding increase in tensile strength with Increased collagen turnover. </a:t>
            </a:r>
            <a:r>
              <a:rPr lang="en-GB" sz="1100">
                <a:solidFill>
                  <a:srgbClr val="999999"/>
                </a:solidFill>
                <a:latin typeface="Mada"/>
                <a:ea typeface="Mada"/>
                <a:cs typeface="Mada"/>
                <a:sym typeface="Mada"/>
              </a:rPr>
              <a:t>This phase is</a:t>
            </a:r>
            <a:r>
              <a:rPr lang="en-GB" sz="1100">
                <a:solidFill>
                  <a:srgbClr val="1C4588"/>
                </a:solidFill>
                <a:latin typeface="Mada"/>
                <a:ea typeface="Mada"/>
                <a:cs typeface="Mada"/>
                <a:sym typeface="Mada"/>
              </a:rPr>
              <a:t> </a:t>
            </a:r>
            <a:r>
              <a:rPr lang="en-GB" sz="1100">
                <a:solidFill>
                  <a:srgbClr val="999999"/>
                </a:solidFill>
                <a:latin typeface="Mada"/>
                <a:ea typeface="Mada"/>
                <a:cs typeface="Mada"/>
                <a:sym typeface="Mada"/>
              </a:rPr>
              <a:t>delayed by: Microvascular diseases (Diabetes), Macrovascular (Atherosclerosis).</a:t>
            </a:r>
            <a:endParaRPr sz="1100">
              <a:solidFill>
                <a:srgbClr val="6AA84F"/>
              </a:solidFill>
              <a:latin typeface="Mada"/>
              <a:ea typeface="Mada"/>
              <a:cs typeface="Mada"/>
              <a:sym typeface="Mada"/>
            </a:endParaRPr>
          </a:p>
          <a:p>
            <a:pPr indent="-298450" lvl="0" marL="457200" rtl="0" algn="l">
              <a:spcBef>
                <a:spcPts val="0"/>
              </a:spcBef>
              <a:spcAft>
                <a:spcPts val="0"/>
              </a:spcAft>
              <a:buClr>
                <a:srgbClr val="1C4588"/>
              </a:buClr>
              <a:buSzPts val="1100"/>
              <a:buFont typeface="Mada"/>
              <a:buAutoNum type="arabicPeriod"/>
            </a:pPr>
            <a:r>
              <a:rPr lang="en-GB" sz="1100">
                <a:solidFill>
                  <a:srgbClr val="1C4588"/>
                </a:solidFill>
                <a:latin typeface="Mada"/>
                <a:ea typeface="Mada"/>
                <a:cs typeface="Mada"/>
                <a:sym typeface="Mada"/>
              </a:rPr>
              <a:t>Arterial oxygen tension (PaO2) is a key determinant of the rate of collagen synthesis.</a:t>
            </a:r>
            <a:endParaRPr sz="1100">
              <a:solidFill>
                <a:srgbClr val="1C4588"/>
              </a:solidFill>
              <a:latin typeface="Mada"/>
              <a:ea typeface="Mada"/>
              <a:cs typeface="Mada"/>
              <a:sym typeface="Mada"/>
            </a:endParaRPr>
          </a:p>
          <a:p>
            <a:pPr indent="0" lvl="0" marL="457200" rtl="0" algn="l">
              <a:spcBef>
                <a:spcPts val="0"/>
              </a:spcBef>
              <a:spcAft>
                <a:spcPts val="0"/>
              </a:spcAft>
              <a:buNone/>
            </a:pPr>
            <a:r>
              <a:t/>
            </a:r>
            <a:endParaRPr sz="1100">
              <a:solidFill>
                <a:srgbClr val="1C4588"/>
              </a:solidFill>
              <a:latin typeface="Mada"/>
              <a:ea typeface="Mada"/>
              <a:cs typeface="Mada"/>
              <a:sym typeface="Mada"/>
            </a:endParaRPr>
          </a:p>
          <a:p>
            <a:pPr indent="0" lvl="0" marL="457200" rtl="0" algn="l">
              <a:spcBef>
                <a:spcPts val="0"/>
              </a:spcBef>
              <a:spcAft>
                <a:spcPts val="0"/>
              </a:spcAft>
              <a:buNone/>
            </a:pPr>
            <a:r>
              <a:t/>
            </a:r>
            <a:endParaRPr sz="1100">
              <a:solidFill>
                <a:srgbClr val="6AA84F"/>
              </a:solidFill>
              <a:latin typeface="Mada"/>
              <a:ea typeface="Mada"/>
              <a:cs typeface="Mada"/>
              <a:sym typeface="Mada"/>
            </a:endParaRPr>
          </a:p>
        </p:txBody>
      </p:sp>
      <p:sp>
        <p:nvSpPr>
          <p:cNvPr id="224" name="Google Shape;224;p18"/>
          <p:cNvSpPr txBox="1"/>
          <p:nvPr/>
        </p:nvSpPr>
        <p:spPr>
          <a:xfrm>
            <a:off x="517850" y="2792875"/>
            <a:ext cx="6435300" cy="4449300"/>
          </a:xfrm>
          <a:prstGeom prst="rect">
            <a:avLst/>
          </a:prstGeom>
          <a:noFill/>
          <a:ln>
            <a:noFill/>
          </a:ln>
        </p:spPr>
        <p:txBody>
          <a:bodyPr anchorCtr="0" anchor="t" bIns="91425" lIns="91425" spcFirstLastPara="1" rIns="91425" wrap="square" tIns="91425">
            <a:noAutofit/>
          </a:bodyPr>
          <a:lstStyle/>
          <a:p>
            <a:pPr indent="-304800" lvl="0" marL="457200" rtl="0" algn="l">
              <a:lnSpc>
                <a:spcPct val="150000"/>
              </a:lnSpc>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Begins 2-3 days after wounding.</a:t>
            </a:r>
            <a:endParaRPr sz="1200">
              <a:solidFill>
                <a:schemeClr val="dk1"/>
              </a:solidFill>
              <a:latin typeface="Mada"/>
              <a:ea typeface="Mada"/>
              <a:cs typeface="Mada"/>
              <a:sym typeface="Mada"/>
            </a:endParaRPr>
          </a:p>
          <a:p>
            <a:pPr indent="-304800" lvl="0" marL="457200" rtl="0" algn="l">
              <a:lnSpc>
                <a:spcPct val="150000"/>
              </a:lnSpc>
              <a:spcBef>
                <a:spcPts val="0"/>
              </a:spcBef>
              <a:spcAft>
                <a:spcPts val="0"/>
              </a:spcAft>
              <a:buClr>
                <a:schemeClr val="dk1"/>
              </a:buClr>
              <a:buSzPts val="1200"/>
              <a:buFont typeface="Mada"/>
              <a:buChar char="●"/>
            </a:pPr>
            <a:r>
              <a:rPr b="1" lang="en-GB" sz="1200">
                <a:solidFill>
                  <a:schemeClr val="dk1"/>
                </a:solidFill>
                <a:latin typeface="Mada"/>
                <a:ea typeface="Mada"/>
                <a:cs typeface="Mada"/>
                <a:sym typeface="Mada"/>
              </a:rPr>
              <a:t>Signalled by arrival of </a:t>
            </a:r>
            <a:r>
              <a:rPr b="1" lang="en-GB" sz="1200">
                <a:solidFill>
                  <a:srgbClr val="FF0000"/>
                </a:solidFill>
                <a:latin typeface="Mada"/>
                <a:ea typeface="Mada"/>
                <a:cs typeface="Mada"/>
                <a:sym typeface="Mada"/>
              </a:rPr>
              <a:t>fibroblasts </a:t>
            </a:r>
            <a:r>
              <a:rPr lang="en-GB" sz="1200">
                <a:solidFill>
                  <a:srgbClr val="6AA84F"/>
                </a:solidFill>
                <a:latin typeface="Mada"/>
                <a:ea typeface="Mada"/>
                <a:cs typeface="Mada"/>
                <a:sym typeface="Mada"/>
              </a:rPr>
              <a:t>(</a:t>
            </a:r>
            <a:r>
              <a:rPr b="1" lang="en-GB" sz="1200">
                <a:solidFill>
                  <a:srgbClr val="6AA84F"/>
                </a:solidFill>
                <a:latin typeface="Mada"/>
                <a:ea typeface="Mada"/>
                <a:cs typeface="Mada"/>
                <a:sym typeface="Mada"/>
              </a:rPr>
              <a:t>Main cells in the proliferative phase</a:t>
            </a:r>
            <a:r>
              <a:rPr lang="en-GB" sz="1200">
                <a:solidFill>
                  <a:srgbClr val="6AA84F"/>
                </a:solidFill>
                <a:latin typeface="Mada"/>
                <a:ea typeface="Mada"/>
                <a:cs typeface="Mada"/>
                <a:sym typeface="Mada"/>
              </a:rPr>
              <a:t>, they play a role in collagen synthesis).</a:t>
            </a:r>
            <a:endParaRPr b="1" baseline="30000" sz="1200">
              <a:solidFill>
                <a:schemeClr val="dk1"/>
              </a:solidFill>
              <a:latin typeface="Mada"/>
              <a:ea typeface="Mada"/>
              <a:cs typeface="Mada"/>
              <a:sym typeface="Mada"/>
            </a:endParaRPr>
          </a:p>
          <a:p>
            <a:pPr indent="0" lvl="0" marL="0" rtl="0" algn="l">
              <a:lnSpc>
                <a:spcPct val="150000"/>
              </a:lnSpc>
              <a:spcBef>
                <a:spcPts val="0"/>
              </a:spcBef>
              <a:spcAft>
                <a:spcPts val="0"/>
              </a:spcAft>
              <a:buNone/>
            </a:pPr>
            <a:r>
              <a:t/>
            </a:r>
            <a:endParaRPr b="1" baseline="30000" sz="1200">
              <a:solidFill>
                <a:schemeClr val="dk1"/>
              </a:solidFill>
              <a:latin typeface="Mada"/>
              <a:ea typeface="Mada"/>
              <a:cs typeface="Mada"/>
              <a:sym typeface="Mada"/>
            </a:endParaRPr>
          </a:p>
          <a:p>
            <a:pPr indent="-304800" lvl="0" marL="914400" rtl="0" algn="l">
              <a:lnSpc>
                <a:spcPct val="150000"/>
              </a:lnSpc>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Driven by macrophage-derived </a:t>
            </a:r>
            <a:r>
              <a:rPr b="1" lang="en-GB" sz="1200">
                <a:solidFill>
                  <a:schemeClr val="dk1"/>
                </a:solidFill>
                <a:latin typeface="Mada"/>
                <a:ea typeface="Mada"/>
                <a:cs typeface="Mada"/>
                <a:sym typeface="Mada"/>
              </a:rPr>
              <a:t>bFGF</a:t>
            </a:r>
            <a:r>
              <a:rPr lang="en-GB" sz="1200">
                <a:solidFill>
                  <a:schemeClr val="dk1"/>
                </a:solidFill>
                <a:latin typeface="Mada"/>
                <a:ea typeface="Mada"/>
                <a:cs typeface="Mada"/>
                <a:sym typeface="Mada"/>
              </a:rPr>
              <a:t>, </a:t>
            </a:r>
            <a:r>
              <a:rPr b="1" lang="en-GB" sz="1200">
                <a:solidFill>
                  <a:schemeClr val="dk1"/>
                </a:solidFill>
                <a:latin typeface="Mada"/>
                <a:ea typeface="Mada"/>
                <a:cs typeface="Mada"/>
                <a:sym typeface="Mada"/>
              </a:rPr>
              <a:t>TGFβ</a:t>
            </a:r>
            <a:r>
              <a:rPr lang="en-GB" sz="1200">
                <a:solidFill>
                  <a:schemeClr val="dk1"/>
                </a:solidFill>
                <a:latin typeface="Mada"/>
                <a:ea typeface="Mada"/>
                <a:cs typeface="Mada"/>
                <a:sym typeface="Mada"/>
              </a:rPr>
              <a:t>, </a:t>
            </a:r>
            <a:r>
              <a:rPr b="1" lang="en-GB" sz="1200">
                <a:solidFill>
                  <a:schemeClr val="dk1"/>
                </a:solidFill>
                <a:latin typeface="Mada"/>
                <a:ea typeface="Mada"/>
                <a:cs typeface="Mada"/>
                <a:sym typeface="Mada"/>
              </a:rPr>
              <a:t>PDGF</a:t>
            </a:r>
            <a:r>
              <a:rPr lang="en-GB" sz="1200">
                <a:solidFill>
                  <a:schemeClr val="dk1"/>
                </a:solidFill>
                <a:latin typeface="Mada"/>
                <a:ea typeface="Mada"/>
                <a:cs typeface="Mada"/>
                <a:sym typeface="Mada"/>
              </a:rPr>
              <a:t> to proliferate and synthesize glycosaminoglycans (</a:t>
            </a:r>
            <a:r>
              <a:rPr b="1" lang="en-GB" sz="1200">
                <a:solidFill>
                  <a:schemeClr val="dk1"/>
                </a:solidFill>
                <a:latin typeface="Mada"/>
                <a:ea typeface="Mada"/>
                <a:cs typeface="Mada"/>
                <a:sym typeface="Mada"/>
              </a:rPr>
              <a:t>GAGs</a:t>
            </a:r>
            <a:r>
              <a:rPr lang="en-GB" sz="1200">
                <a:solidFill>
                  <a:schemeClr val="dk1"/>
                </a:solidFill>
                <a:latin typeface="Mada"/>
                <a:ea typeface="Mada"/>
                <a:cs typeface="Mada"/>
                <a:sym typeface="Mada"/>
              </a:rPr>
              <a:t>) and </a:t>
            </a:r>
            <a:r>
              <a:rPr b="1" lang="en-GB" sz="1200">
                <a:solidFill>
                  <a:schemeClr val="dk1"/>
                </a:solidFill>
                <a:latin typeface="Mada"/>
                <a:ea typeface="Mada"/>
                <a:cs typeface="Mada"/>
                <a:sym typeface="Mada"/>
              </a:rPr>
              <a:t>proteoglycans</a:t>
            </a:r>
            <a:r>
              <a:rPr lang="en-GB" sz="1200">
                <a:solidFill>
                  <a:schemeClr val="dk1"/>
                </a:solidFill>
                <a:latin typeface="Mada"/>
                <a:ea typeface="Mada"/>
                <a:cs typeface="Mada"/>
                <a:sym typeface="Mada"/>
              </a:rPr>
              <a:t> (building blocks of new extracellular matrix of granulation tissue and collagen).</a:t>
            </a:r>
            <a:endParaRPr sz="1200">
              <a:solidFill>
                <a:schemeClr val="dk1"/>
              </a:solidFill>
              <a:latin typeface="Mada"/>
              <a:ea typeface="Mada"/>
              <a:cs typeface="Mada"/>
              <a:sym typeface="Mada"/>
            </a:endParaRPr>
          </a:p>
          <a:p>
            <a:pPr indent="-304800" lvl="0" marL="914400" rtl="0" algn="l">
              <a:lnSpc>
                <a:spcPct val="150000"/>
              </a:lnSpc>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Also produce </a:t>
            </a:r>
            <a:r>
              <a:rPr b="1" lang="en-GB" sz="1200">
                <a:solidFill>
                  <a:schemeClr val="dk1"/>
                </a:solidFill>
                <a:latin typeface="Mada"/>
                <a:ea typeface="Mada"/>
                <a:cs typeface="Mada"/>
                <a:sym typeface="Mada"/>
              </a:rPr>
              <a:t>bFGF</a:t>
            </a:r>
            <a:r>
              <a:rPr lang="en-GB" sz="1200">
                <a:solidFill>
                  <a:schemeClr val="dk1"/>
                </a:solidFill>
                <a:latin typeface="Mada"/>
                <a:ea typeface="Mada"/>
                <a:cs typeface="Mada"/>
                <a:sym typeface="Mada"/>
              </a:rPr>
              <a:t>, </a:t>
            </a:r>
            <a:r>
              <a:rPr b="1" lang="en-GB" sz="1200">
                <a:solidFill>
                  <a:schemeClr val="dk1"/>
                </a:solidFill>
                <a:latin typeface="Mada"/>
                <a:ea typeface="Mada"/>
                <a:cs typeface="Mada"/>
                <a:sym typeface="Mada"/>
              </a:rPr>
              <a:t>TGFβ</a:t>
            </a:r>
            <a:r>
              <a:rPr lang="en-GB" sz="1200">
                <a:solidFill>
                  <a:schemeClr val="dk1"/>
                </a:solidFill>
                <a:latin typeface="Mada"/>
                <a:ea typeface="Mada"/>
                <a:cs typeface="Mada"/>
                <a:sym typeface="Mada"/>
              </a:rPr>
              <a:t>, </a:t>
            </a:r>
            <a:r>
              <a:rPr b="1" lang="en-GB" sz="1200">
                <a:solidFill>
                  <a:schemeClr val="dk1"/>
                </a:solidFill>
                <a:latin typeface="Mada"/>
                <a:ea typeface="Mada"/>
                <a:cs typeface="Mada"/>
                <a:sym typeface="Mada"/>
              </a:rPr>
              <a:t>PDGF</a:t>
            </a:r>
            <a:r>
              <a:rPr lang="en-GB" sz="1200">
                <a:solidFill>
                  <a:schemeClr val="dk1"/>
                </a:solidFill>
                <a:latin typeface="Mada"/>
                <a:ea typeface="Mada"/>
                <a:cs typeface="Mada"/>
                <a:sym typeface="Mada"/>
              </a:rPr>
              <a:t>, </a:t>
            </a:r>
            <a:r>
              <a:rPr b="1" lang="en-GB" sz="1200">
                <a:solidFill>
                  <a:schemeClr val="dk1"/>
                </a:solidFill>
                <a:latin typeface="Mada"/>
                <a:ea typeface="Mada"/>
                <a:cs typeface="Mada"/>
                <a:sym typeface="Mada"/>
              </a:rPr>
              <a:t>keratinocyte growth factor</a:t>
            </a:r>
            <a:r>
              <a:rPr lang="en-GB" sz="1200">
                <a:solidFill>
                  <a:schemeClr val="dk1"/>
                </a:solidFill>
                <a:latin typeface="Mada"/>
                <a:ea typeface="Mada"/>
                <a:cs typeface="Mada"/>
                <a:sym typeface="Mada"/>
              </a:rPr>
              <a:t>, </a:t>
            </a:r>
            <a:r>
              <a:rPr b="1" lang="en-GB" sz="1200">
                <a:solidFill>
                  <a:schemeClr val="dk1"/>
                </a:solidFill>
                <a:latin typeface="Mada"/>
                <a:ea typeface="Mada"/>
                <a:cs typeface="Mada"/>
                <a:sym typeface="Mada"/>
              </a:rPr>
              <a:t>insulin-like growth factors-1</a:t>
            </a:r>
            <a:r>
              <a:rPr lang="en-GB" sz="1200">
                <a:solidFill>
                  <a:schemeClr val="dk1"/>
                </a:solidFill>
                <a:latin typeface="Mada"/>
                <a:ea typeface="Mada"/>
                <a:cs typeface="Mada"/>
                <a:sym typeface="Mada"/>
              </a:rPr>
              <a:t>.</a:t>
            </a:r>
            <a:endParaRPr sz="1200">
              <a:solidFill>
                <a:schemeClr val="dk1"/>
              </a:solidFill>
              <a:latin typeface="Mada"/>
              <a:ea typeface="Mada"/>
              <a:cs typeface="Mada"/>
              <a:sym typeface="Mada"/>
            </a:endParaRPr>
          </a:p>
          <a:p>
            <a:pPr indent="-304800" lvl="0" marL="914400" rtl="0" algn="l">
              <a:lnSpc>
                <a:spcPct val="150000"/>
              </a:lnSpc>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Dominant cell type peaking at 7-14 days.</a:t>
            </a:r>
            <a:endParaRPr sz="1200">
              <a:solidFill>
                <a:schemeClr val="dk1"/>
              </a:solidFill>
              <a:latin typeface="Mada"/>
              <a:ea typeface="Mada"/>
              <a:cs typeface="Mada"/>
              <a:sym typeface="Mada"/>
            </a:endParaRPr>
          </a:p>
          <a:p>
            <a:pPr indent="0" lvl="0" marL="0" rtl="0" algn="l">
              <a:lnSpc>
                <a:spcPct val="150000"/>
              </a:lnSpc>
              <a:spcBef>
                <a:spcPts val="0"/>
              </a:spcBef>
              <a:spcAft>
                <a:spcPts val="0"/>
              </a:spcAft>
              <a:buNone/>
            </a:pPr>
            <a:r>
              <a:t/>
            </a:r>
            <a:endParaRPr sz="1200">
              <a:solidFill>
                <a:schemeClr val="dk1"/>
              </a:solidFill>
              <a:latin typeface="Mada"/>
              <a:ea typeface="Mada"/>
              <a:cs typeface="Mada"/>
              <a:sym typeface="Mada"/>
            </a:endParaRPr>
          </a:p>
          <a:p>
            <a:pPr indent="-304800" lvl="0" marL="457200" rtl="0" algn="l">
              <a:lnSpc>
                <a:spcPct val="115000"/>
              </a:lnSpc>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Collagen synthesis</a:t>
            </a:r>
            <a:r>
              <a:rPr baseline="30000" lang="en-GB" sz="1200">
                <a:solidFill>
                  <a:schemeClr val="dk1"/>
                </a:solidFill>
                <a:latin typeface="Mada"/>
                <a:ea typeface="Mada"/>
                <a:cs typeface="Mada"/>
                <a:sym typeface="Mada"/>
              </a:rPr>
              <a:t>2</a:t>
            </a:r>
            <a:r>
              <a:rPr lang="en-GB" sz="1200">
                <a:solidFill>
                  <a:schemeClr val="dk1"/>
                </a:solidFill>
                <a:latin typeface="Mada"/>
                <a:ea typeface="Mada"/>
                <a:cs typeface="Mada"/>
                <a:sym typeface="Mada"/>
              </a:rPr>
              <a:t> (net production for next 3-6 weeks).</a:t>
            </a:r>
            <a:endParaRPr sz="1200">
              <a:solidFill>
                <a:schemeClr val="dk1"/>
              </a:solidFill>
              <a:latin typeface="Mada"/>
              <a:ea typeface="Mada"/>
              <a:cs typeface="Mada"/>
              <a:sym typeface="Mada"/>
            </a:endParaRPr>
          </a:p>
          <a:p>
            <a:pPr indent="-304800" lvl="0" marL="457200" rtl="0" algn="l">
              <a:lnSpc>
                <a:spcPct val="115000"/>
              </a:lnSpc>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 Keratinocyte mitosis, ↑Endothelial cells and ↑Angiogenesis (from vessels at wound margins).</a:t>
            </a:r>
            <a:endParaRPr sz="1200">
              <a:solidFill>
                <a:schemeClr val="dk1"/>
              </a:solidFill>
              <a:latin typeface="Mada"/>
              <a:ea typeface="Mada"/>
              <a:cs typeface="Mada"/>
              <a:sym typeface="Mada"/>
            </a:endParaRPr>
          </a:p>
          <a:p>
            <a:pPr indent="-304800" lvl="0" marL="457200" rtl="0" algn="l">
              <a:lnSpc>
                <a:spcPct val="115000"/>
              </a:lnSpc>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Lasts 2-4 weeks depending on site and size of wound with slowing of fibroblast </a:t>
            </a:r>
            <a:endParaRPr sz="1200">
              <a:solidFill>
                <a:schemeClr val="dk1"/>
              </a:solidFill>
              <a:latin typeface="Mada"/>
              <a:ea typeface="Mada"/>
              <a:cs typeface="Mada"/>
              <a:sym typeface="Mada"/>
            </a:endParaRPr>
          </a:p>
          <a:p>
            <a:pPr indent="0" lvl="0" marL="457200" rtl="0" algn="l">
              <a:lnSpc>
                <a:spcPct val="115000"/>
              </a:lnSpc>
              <a:spcBef>
                <a:spcPts val="0"/>
              </a:spcBef>
              <a:spcAft>
                <a:spcPts val="0"/>
              </a:spcAft>
              <a:buNone/>
            </a:pPr>
            <a:r>
              <a:rPr lang="en-GB" sz="1200">
                <a:solidFill>
                  <a:schemeClr val="dk1"/>
                </a:solidFill>
                <a:latin typeface="Mada"/>
                <a:ea typeface="Mada"/>
                <a:cs typeface="Mada"/>
                <a:sym typeface="Mada"/>
              </a:rPr>
              <a:t>migration and proliferation. </a:t>
            </a:r>
            <a:endParaRPr sz="1200">
              <a:solidFill>
                <a:schemeClr val="dk1"/>
              </a:solidFill>
              <a:latin typeface="Mada"/>
              <a:ea typeface="Mada"/>
              <a:cs typeface="Mada"/>
              <a:sym typeface="Mada"/>
            </a:endParaRPr>
          </a:p>
          <a:p>
            <a:pPr indent="-304800" lvl="0" marL="457200" rtl="0" algn="l">
              <a:lnSpc>
                <a:spcPct val="115000"/>
              </a:lnSpc>
              <a:spcBef>
                <a:spcPts val="0"/>
              </a:spcBef>
              <a:spcAft>
                <a:spcPts val="0"/>
              </a:spcAft>
              <a:buClr>
                <a:srgbClr val="6AA84F"/>
              </a:buClr>
              <a:buSzPts val="1200"/>
              <a:buFont typeface="Mada"/>
              <a:buChar char="●"/>
            </a:pPr>
            <a:r>
              <a:rPr lang="en-GB" sz="1200">
                <a:solidFill>
                  <a:srgbClr val="6AA84F"/>
                </a:solidFill>
                <a:latin typeface="Mada"/>
                <a:ea typeface="Mada"/>
                <a:cs typeface="Mada"/>
                <a:sym typeface="Mada"/>
              </a:rPr>
              <a:t>Different cells differentiate into different types and new blood vessels are formed (angiogenesis).</a:t>
            </a:r>
            <a:endParaRPr sz="1200">
              <a:solidFill>
                <a:srgbClr val="6AA84F"/>
              </a:solidFill>
              <a:latin typeface="Mada"/>
              <a:ea typeface="Mada"/>
              <a:cs typeface="Mada"/>
              <a:sym typeface="Mada"/>
            </a:endParaRPr>
          </a:p>
        </p:txBody>
      </p:sp>
      <p:pic>
        <p:nvPicPr>
          <p:cNvPr id="225" name="Google Shape;225;p18"/>
          <p:cNvPicPr preferRelativeResize="0"/>
          <p:nvPr/>
        </p:nvPicPr>
        <p:blipFill>
          <a:blip r:embed="rId3">
            <a:alphaModFix/>
          </a:blip>
          <a:stretch>
            <a:fillRect/>
          </a:stretch>
        </p:blipFill>
        <p:spPr>
          <a:xfrm>
            <a:off x="2170549" y="7318474"/>
            <a:ext cx="1584125" cy="1069375"/>
          </a:xfrm>
          <a:prstGeom prst="rect">
            <a:avLst/>
          </a:prstGeom>
          <a:noFill/>
          <a:ln cap="flat" cmpd="sng" w="9525">
            <a:solidFill>
              <a:srgbClr val="000000"/>
            </a:solidFill>
            <a:prstDash val="solid"/>
            <a:round/>
            <a:headEnd len="sm" w="sm" type="none"/>
            <a:tailEnd len="sm" w="sm" type="none"/>
          </a:ln>
        </p:spPr>
      </p:pic>
      <p:pic>
        <p:nvPicPr>
          <p:cNvPr id="226" name="Google Shape;226;p18"/>
          <p:cNvPicPr preferRelativeResize="0"/>
          <p:nvPr/>
        </p:nvPicPr>
        <p:blipFill>
          <a:blip r:embed="rId4">
            <a:alphaModFix/>
          </a:blip>
          <a:stretch>
            <a:fillRect/>
          </a:stretch>
        </p:blipFill>
        <p:spPr>
          <a:xfrm>
            <a:off x="4107300" y="7318475"/>
            <a:ext cx="1584124" cy="1069396"/>
          </a:xfrm>
          <a:prstGeom prst="rect">
            <a:avLst/>
          </a:prstGeom>
          <a:noFill/>
          <a:ln>
            <a:noFill/>
          </a:ln>
        </p:spPr>
      </p:pic>
      <p:sp>
        <p:nvSpPr>
          <p:cNvPr id="227" name="Google Shape;227;p18"/>
          <p:cNvSpPr txBox="1"/>
          <p:nvPr/>
        </p:nvSpPr>
        <p:spPr>
          <a:xfrm>
            <a:off x="4085275" y="8367025"/>
            <a:ext cx="2249700" cy="277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900">
                <a:highlight>
                  <a:srgbClr val="FFFFFF"/>
                </a:highlight>
                <a:latin typeface="Mada"/>
                <a:ea typeface="Mada"/>
                <a:cs typeface="Mada"/>
                <a:sym typeface="Mada"/>
              </a:rPr>
              <a:t>Collagen and elastin synthesis</a:t>
            </a:r>
            <a:endParaRPr sz="900">
              <a:highlight>
                <a:srgbClr val="FFFFFF"/>
              </a:highlight>
              <a:latin typeface="Mada"/>
              <a:ea typeface="Mada"/>
              <a:cs typeface="Mada"/>
              <a:sym typeface="Mada"/>
            </a:endParaRPr>
          </a:p>
        </p:txBody>
      </p:sp>
      <p:sp>
        <p:nvSpPr>
          <p:cNvPr id="228" name="Google Shape;228;p18"/>
          <p:cNvSpPr txBox="1"/>
          <p:nvPr/>
        </p:nvSpPr>
        <p:spPr>
          <a:xfrm>
            <a:off x="2245775" y="2210875"/>
            <a:ext cx="5421300" cy="372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1600"/>
              </a:spcAft>
              <a:buClr>
                <a:schemeClr val="dk1"/>
              </a:buClr>
              <a:buSzPts val="1100"/>
              <a:buFont typeface="Arial"/>
              <a:buNone/>
            </a:pPr>
            <a:r>
              <a:rPr b="1" lang="en-GB" sz="1300">
                <a:highlight>
                  <a:srgbClr val="EDF9F9"/>
                </a:highlight>
                <a:latin typeface="Lora"/>
                <a:ea typeface="Lora"/>
                <a:cs typeface="Lora"/>
                <a:sym typeface="Lora"/>
              </a:rPr>
              <a:t>Proliferative/Fibroplasia “incremental“ </a:t>
            </a:r>
            <a:r>
              <a:rPr b="1" baseline="30000" lang="en-GB" sz="1300">
                <a:highlight>
                  <a:srgbClr val="EDF9F9"/>
                </a:highlight>
                <a:latin typeface="Lora"/>
                <a:ea typeface="Lora"/>
                <a:cs typeface="Lora"/>
                <a:sym typeface="Lora"/>
              </a:rPr>
              <a:t>1 </a:t>
            </a:r>
            <a:r>
              <a:rPr b="1" lang="en-GB" sz="1300">
                <a:highlight>
                  <a:srgbClr val="EDF9F9"/>
                </a:highlight>
                <a:latin typeface="Lora"/>
                <a:ea typeface="Lora"/>
                <a:cs typeface="Lora"/>
                <a:sym typeface="Lora"/>
              </a:rPr>
              <a:t>(3 days - 3 weeks)</a:t>
            </a:r>
            <a:endParaRPr b="1" sz="1300">
              <a:highlight>
                <a:srgbClr val="EDF9F9"/>
              </a:highlight>
              <a:latin typeface="Lora"/>
              <a:ea typeface="Lora"/>
              <a:cs typeface="Lora"/>
              <a:sym typeface="Lora"/>
            </a:endParaRPr>
          </a:p>
        </p:txBody>
      </p:sp>
      <p:sp>
        <p:nvSpPr>
          <p:cNvPr id="229" name="Google Shape;229;p18"/>
          <p:cNvSpPr txBox="1"/>
          <p:nvPr/>
        </p:nvSpPr>
        <p:spPr>
          <a:xfrm>
            <a:off x="626400" y="1863110"/>
            <a:ext cx="1779000" cy="872100"/>
          </a:xfrm>
          <a:prstGeom prst="rect">
            <a:avLst/>
          </a:prstGeom>
          <a:noFill/>
          <a:ln>
            <a:noFill/>
          </a:ln>
        </p:spPr>
        <p:txBody>
          <a:bodyPr anchorCtr="0" anchor="b" bIns="91425" lIns="91425" spcFirstLastPara="1" rIns="91425" wrap="square" tIns="91425">
            <a:noAutofit/>
          </a:bodyPr>
          <a:lstStyle/>
          <a:p>
            <a:pPr indent="0" lvl="0" marL="0" rtl="0" algn="ctr">
              <a:spcBef>
                <a:spcPts val="0"/>
              </a:spcBef>
              <a:spcAft>
                <a:spcPts val="0"/>
              </a:spcAft>
              <a:buNone/>
            </a:pPr>
            <a:r>
              <a:rPr lang="en-GB" sz="4800">
                <a:solidFill>
                  <a:srgbClr val="FFDDD2"/>
                </a:solidFill>
                <a:latin typeface="Patrick Hand"/>
                <a:ea typeface="Patrick Hand"/>
                <a:cs typeface="Patrick Hand"/>
                <a:sym typeface="Patrick Hand"/>
              </a:rPr>
              <a:t>03</a:t>
            </a:r>
            <a:endParaRPr sz="4800">
              <a:solidFill>
                <a:srgbClr val="FFDDD2"/>
              </a:solidFill>
              <a:latin typeface="Patrick Hand"/>
              <a:ea typeface="Patrick Hand"/>
              <a:cs typeface="Patrick Hand"/>
              <a:sym typeface="Patrick Hand"/>
            </a:endParaRPr>
          </a:p>
        </p:txBody>
      </p:sp>
      <p:grpSp>
        <p:nvGrpSpPr>
          <p:cNvPr id="230" name="Google Shape;230;p18"/>
          <p:cNvGrpSpPr/>
          <p:nvPr/>
        </p:nvGrpSpPr>
        <p:grpSpPr>
          <a:xfrm>
            <a:off x="786219" y="1492042"/>
            <a:ext cx="1459548" cy="770306"/>
            <a:chOff x="3969900" y="337650"/>
            <a:chExt cx="608500" cy="312675"/>
          </a:xfrm>
        </p:grpSpPr>
        <p:sp>
          <p:nvSpPr>
            <p:cNvPr id="231" name="Google Shape;231;p18"/>
            <p:cNvSpPr/>
            <p:nvPr/>
          </p:nvSpPr>
          <p:spPr>
            <a:xfrm>
              <a:off x="4482575" y="562125"/>
              <a:ext cx="95825" cy="59975"/>
            </a:xfrm>
            <a:custGeom>
              <a:rect b="b" l="l" r="r" t="t"/>
              <a:pathLst>
                <a:path extrusionOk="0" h="2399" w="3833">
                  <a:moveTo>
                    <a:pt x="2390" y="1"/>
                  </a:moveTo>
                  <a:cubicBezTo>
                    <a:pt x="2306" y="1"/>
                    <a:pt x="2220" y="7"/>
                    <a:pt x="2134" y="20"/>
                  </a:cubicBezTo>
                  <a:cubicBezTo>
                    <a:pt x="1448" y="123"/>
                    <a:pt x="964" y="514"/>
                    <a:pt x="544" y="1017"/>
                  </a:cubicBezTo>
                  <a:cubicBezTo>
                    <a:pt x="1" y="1668"/>
                    <a:pt x="187" y="2164"/>
                    <a:pt x="1035" y="2332"/>
                  </a:cubicBezTo>
                  <a:cubicBezTo>
                    <a:pt x="1188" y="2362"/>
                    <a:pt x="1344" y="2373"/>
                    <a:pt x="1540" y="2398"/>
                  </a:cubicBezTo>
                  <a:cubicBezTo>
                    <a:pt x="1844" y="2346"/>
                    <a:pt x="2181" y="2289"/>
                    <a:pt x="2519" y="2228"/>
                  </a:cubicBezTo>
                  <a:cubicBezTo>
                    <a:pt x="2627" y="2209"/>
                    <a:pt x="2733" y="2182"/>
                    <a:pt x="2837" y="2145"/>
                  </a:cubicBezTo>
                  <a:cubicBezTo>
                    <a:pt x="3375" y="1948"/>
                    <a:pt x="3832" y="1172"/>
                    <a:pt x="3646" y="779"/>
                  </a:cubicBezTo>
                  <a:cubicBezTo>
                    <a:pt x="3405" y="271"/>
                    <a:pt x="2932" y="1"/>
                    <a:pt x="2390"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 name="Google Shape;232;p18"/>
            <p:cNvSpPr/>
            <p:nvPr/>
          </p:nvSpPr>
          <p:spPr>
            <a:xfrm>
              <a:off x="4211425" y="337650"/>
              <a:ext cx="46850" cy="99025"/>
            </a:xfrm>
            <a:custGeom>
              <a:rect b="b" l="l" r="r" t="t"/>
              <a:pathLst>
                <a:path extrusionOk="0" h="3961" w="1874">
                  <a:moveTo>
                    <a:pt x="1094" y="1"/>
                  </a:moveTo>
                  <a:cubicBezTo>
                    <a:pt x="922" y="1"/>
                    <a:pt x="585" y="243"/>
                    <a:pt x="474" y="436"/>
                  </a:cubicBezTo>
                  <a:cubicBezTo>
                    <a:pt x="249" y="826"/>
                    <a:pt x="142" y="1285"/>
                    <a:pt x="1" y="1677"/>
                  </a:cubicBezTo>
                  <a:cubicBezTo>
                    <a:pt x="143" y="2326"/>
                    <a:pt x="211" y="2905"/>
                    <a:pt x="412" y="3435"/>
                  </a:cubicBezTo>
                  <a:cubicBezTo>
                    <a:pt x="502" y="3674"/>
                    <a:pt x="843" y="3923"/>
                    <a:pt x="1098" y="3959"/>
                  </a:cubicBezTo>
                  <a:cubicBezTo>
                    <a:pt x="1103" y="3960"/>
                    <a:pt x="1109" y="3961"/>
                    <a:pt x="1115" y="3961"/>
                  </a:cubicBezTo>
                  <a:cubicBezTo>
                    <a:pt x="1288" y="3961"/>
                    <a:pt x="1625" y="3642"/>
                    <a:pt x="1654" y="3440"/>
                  </a:cubicBezTo>
                  <a:cubicBezTo>
                    <a:pt x="1781" y="2537"/>
                    <a:pt x="1873" y="1620"/>
                    <a:pt x="1852" y="712"/>
                  </a:cubicBezTo>
                  <a:cubicBezTo>
                    <a:pt x="1847" y="460"/>
                    <a:pt x="1438" y="132"/>
                    <a:pt x="1143" y="9"/>
                  </a:cubicBezTo>
                  <a:cubicBezTo>
                    <a:pt x="1129" y="3"/>
                    <a:pt x="1112" y="1"/>
                    <a:pt x="1094"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 name="Google Shape;233;p18"/>
            <p:cNvSpPr/>
            <p:nvPr/>
          </p:nvSpPr>
          <p:spPr>
            <a:xfrm>
              <a:off x="3969900" y="612400"/>
              <a:ext cx="77475" cy="37925"/>
            </a:xfrm>
            <a:custGeom>
              <a:rect b="b" l="l" r="r" t="t"/>
              <a:pathLst>
                <a:path extrusionOk="0" h="1517" w="3099">
                  <a:moveTo>
                    <a:pt x="993" y="0"/>
                  </a:moveTo>
                  <a:cubicBezTo>
                    <a:pt x="893" y="0"/>
                    <a:pt x="794" y="4"/>
                    <a:pt x="696" y="12"/>
                  </a:cubicBezTo>
                  <a:cubicBezTo>
                    <a:pt x="446" y="32"/>
                    <a:pt x="160" y="445"/>
                    <a:pt x="39" y="740"/>
                  </a:cubicBezTo>
                  <a:cubicBezTo>
                    <a:pt x="0" y="836"/>
                    <a:pt x="399" y="1230"/>
                    <a:pt x="651" y="1303"/>
                  </a:cubicBezTo>
                  <a:cubicBezTo>
                    <a:pt x="1140" y="1442"/>
                    <a:pt x="1666" y="1448"/>
                    <a:pt x="2178" y="1510"/>
                  </a:cubicBezTo>
                  <a:cubicBezTo>
                    <a:pt x="2215" y="1514"/>
                    <a:pt x="2250" y="1516"/>
                    <a:pt x="2285" y="1516"/>
                  </a:cubicBezTo>
                  <a:cubicBezTo>
                    <a:pt x="2656" y="1516"/>
                    <a:pt x="2885" y="1287"/>
                    <a:pt x="2985" y="944"/>
                  </a:cubicBezTo>
                  <a:cubicBezTo>
                    <a:pt x="3099" y="547"/>
                    <a:pt x="2791" y="278"/>
                    <a:pt x="2489" y="207"/>
                  </a:cubicBezTo>
                  <a:cubicBezTo>
                    <a:pt x="2003" y="92"/>
                    <a:pt x="1492" y="0"/>
                    <a:pt x="993"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 name="Google Shape;234;p18"/>
            <p:cNvSpPr/>
            <p:nvPr/>
          </p:nvSpPr>
          <p:spPr>
            <a:xfrm>
              <a:off x="4029000" y="437175"/>
              <a:ext cx="56925" cy="56275"/>
            </a:xfrm>
            <a:custGeom>
              <a:rect b="b" l="l" r="r" t="t"/>
              <a:pathLst>
                <a:path extrusionOk="0" h="2251" w="2277">
                  <a:moveTo>
                    <a:pt x="680" y="1"/>
                  </a:moveTo>
                  <a:cubicBezTo>
                    <a:pt x="422" y="297"/>
                    <a:pt x="178" y="481"/>
                    <a:pt x="74" y="726"/>
                  </a:cubicBezTo>
                  <a:cubicBezTo>
                    <a:pt x="0" y="898"/>
                    <a:pt x="40" y="1226"/>
                    <a:pt x="164" y="1353"/>
                  </a:cubicBezTo>
                  <a:cubicBezTo>
                    <a:pt x="486" y="1683"/>
                    <a:pt x="862" y="1972"/>
                    <a:pt x="1257" y="2212"/>
                  </a:cubicBezTo>
                  <a:cubicBezTo>
                    <a:pt x="1301" y="2239"/>
                    <a:pt x="1363" y="2251"/>
                    <a:pt x="1432" y="2251"/>
                  </a:cubicBezTo>
                  <a:cubicBezTo>
                    <a:pt x="1571" y="2251"/>
                    <a:pt x="1737" y="2203"/>
                    <a:pt x="1825" y="2131"/>
                  </a:cubicBezTo>
                  <a:cubicBezTo>
                    <a:pt x="2264" y="1777"/>
                    <a:pt x="2277" y="1437"/>
                    <a:pt x="1870" y="1028"/>
                  </a:cubicBezTo>
                  <a:cubicBezTo>
                    <a:pt x="1528" y="684"/>
                    <a:pt x="1134" y="389"/>
                    <a:pt x="680"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 name="Google Shape;235;p18"/>
            <p:cNvSpPr/>
            <p:nvPr/>
          </p:nvSpPr>
          <p:spPr>
            <a:xfrm>
              <a:off x="4429175" y="403925"/>
              <a:ext cx="40700" cy="36700"/>
            </a:xfrm>
            <a:custGeom>
              <a:rect b="b" l="l" r="r" t="t"/>
              <a:pathLst>
                <a:path extrusionOk="0" h="1468" w="1628">
                  <a:moveTo>
                    <a:pt x="1096" y="1"/>
                  </a:moveTo>
                  <a:cubicBezTo>
                    <a:pt x="995" y="1"/>
                    <a:pt x="885" y="30"/>
                    <a:pt x="831" y="81"/>
                  </a:cubicBezTo>
                  <a:cubicBezTo>
                    <a:pt x="582" y="315"/>
                    <a:pt x="362" y="577"/>
                    <a:pt x="173" y="861"/>
                  </a:cubicBezTo>
                  <a:cubicBezTo>
                    <a:pt x="1" y="1121"/>
                    <a:pt x="149" y="1407"/>
                    <a:pt x="440" y="1462"/>
                  </a:cubicBezTo>
                  <a:cubicBezTo>
                    <a:pt x="456" y="1466"/>
                    <a:pt x="474" y="1467"/>
                    <a:pt x="493" y="1467"/>
                  </a:cubicBezTo>
                  <a:cubicBezTo>
                    <a:pt x="875" y="1467"/>
                    <a:pt x="1627" y="817"/>
                    <a:pt x="1613" y="382"/>
                  </a:cubicBezTo>
                  <a:cubicBezTo>
                    <a:pt x="1528" y="295"/>
                    <a:pt x="1413" y="118"/>
                    <a:pt x="1248" y="31"/>
                  </a:cubicBezTo>
                  <a:cubicBezTo>
                    <a:pt x="1209" y="11"/>
                    <a:pt x="1154" y="1"/>
                    <a:pt x="1096"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36" name="Google Shape;236;p18"/>
          <p:cNvGrpSpPr/>
          <p:nvPr/>
        </p:nvGrpSpPr>
        <p:grpSpPr>
          <a:xfrm>
            <a:off x="294719" y="479622"/>
            <a:ext cx="467181" cy="476434"/>
            <a:chOff x="2410712" y="2415450"/>
            <a:chExt cx="312600" cy="312600"/>
          </a:xfrm>
        </p:grpSpPr>
        <p:sp>
          <p:nvSpPr>
            <p:cNvPr id="237" name="Google Shape;237;p18"/>
            <p:cNvSpPr/>
            <p:nvPr/>
          </p:nvSpPr>
          <p:spPr>
            <a:xfrm>
              <a:off x="2410712" y="2415450"/>
              <a:ext cx="312600" cy="312600"/>
            </a:xfrm>
            <a:prstGeom prst="ellipse">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 name="Google Shape;238;p18"/>
            <p:cNvSpPr/>
            <p:nvPr/>
          </p:nvSpPr>
          <p:spPr>
            <a:xfrm>
              <a:off x="2516612" y="2509951"/>
              <a:ext cx="100800" cy="123600"/>
            </a:xfrm>
            <a:prstGeom prst="chevron">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39" name="Google Shape;239;p18"/>
          <p:cNvSpPr txBox="1"/>
          <p:nvPr/>
        </p:nvSpPr>
        <p:spPr>
          <a:xfrm>
            <a:off x="761772" y="535250"/>
            <a:ext cx="5275500" cy="32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800">
                <a:solidFill>
                  <a:srgbClr val="006D77"/>
                </a:solidFill>
                <a:highlight>
                  <a:srgbClr val="EDF9F9"/>
                </a:highlight>
                <a:latin typeface="Lora"/>
                <a:ea typeface="Lora"/>
                <a:cs typeface="Lora"/>
                <a:sym typeface="Lora"/>
              </a:rPr>
              <a:t>Phases of Wound Healing cont.:</a:t>
            </a:r>
            <a:endParaRPr b="1" sz="1800">
              <a:solidFill>
                <a:srgbClr val="006D77"/>
              </a:solidFill>
              <a:highlight>
                <a:srgbClr val="EDF9F9"/>
              </a:highlight>
              <a:latin typeface="Lora"/>
              <a:ea typeface="Lora"/>
              <a:cs typeface="Lora"/>
              <a:sym typeface="Lora"/>
            </a:endParaRPr>
          </a:p>
        </p:txBody>
      </p:sp>
      <p:grpSp>
        <p:nvGrpSpPr>
          <p:cNvPr id="240" name="Google Shape;240;p18"/>
          <p:cNvGrpSpPr/>
          <p:nvPr/>
        </p:nvGrpSpPr>
        <p:grpSpPr>
          <a:xfrm>
            <a:off x="1116287" y="4770567"/>
            <a:ext cx="279714" cy="277839"/>
            <a:chOff x="6414250" y="2415450"/>
            <a:chExt cx="312600" cy="312600"/>
          </a:xfrm>
        </p:grpSpPr>
        <p:sp>
          <p:nvSpPr>
            <p:cNvPr id="241" name="Google Shape;241;p18"/>
            <p:cNvSpPr/>
            <p:nvPr/>
          </p:nvSpPr>
          <p:spPr>
            <a:xfrm>
              <a:off x="6414250" y="2415450"/>
              <a:ext cx="312600" cy="312600"/>
            </a:xfrm>
            <a:prstGeom prst="ellipse">
              <a:avLst/>
            </a:pr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 name="Google Shape;242;p18"/>
            <p:cNvSpPr/>
            <p:nvPr/>
          </p:nvSpPr>
          <p:spPr>
            <a:xfrm>
              <a:off x="6520150" y="2509951"/>
              <a:ext cx="100800" cy="123600"/>
            </a:xfrm>
            <a:prstGeom prst="chevron">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43" name="Google Shape;243;p18"/>
          <p:cNvGrpSpPr/>
          <p:nvPr/>
        </p:nvGrpSpPr>
        <p:grpSpPr>
          <a:xfrm>
            <a:off x="1116287" y="5317017"/>
            <a:ext cx="279714" cy="277839"/>
            <a:chOff x="6414250" y="2415450"/>
            <a:chExt cx="312600" cy="312600"/>
          </a:xfrm>
        </p:grpSpPr>
        <p:sp>
          <p:nvSpPr>
            <p:cNvPr id="244" name="Google Shape;244;p18"/>
            <p:cNvSpPr/>
            <p:nvPr/>
          </p:nvSpPr>
          <p:spPr>
            <a:xfrm>
              <a:off x="6414250" y="2415450"/>
              <a:ext cx="312600" cy="312600"/>
            </a:xfrm>
            <a:prstGeom prst="ellipse">
              <a:avLst/>
            </a:pr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 name="Google Shape;245;p18"/>
            <p:cNvSpPr/>
            <p:nvPr/>
          </p:nvSpPr>
          <p:spPr>
            <a:xfrm>
              <a:off x="6520150" y="2509951"/>
              <a:ext cx="100800" cy="123600"/>
            </a:xfrm>
            <a:prstGeom prst="chevron">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46" name="Google Shape;246;p18"/>
          <p:cNvGrpSpPr/>
          <p:nvPr/>
        </p:nvGrpSpPr>
        <p:grpSpPr>
          <a:xfrm>
            <a:off x="1116287" y="3943317"/>
            <a:ext cx="279714" cy="277839"/>
            <a:chOff x="6414250" y="2415450"/>
            <a:chExt cx="312600" cy="312600"/>
          </a:xfrm>
        </p:grpSpPr>
        <p:sp>
          <p:nvSpPr>
            <p:cNvPr id="247" name="Google Shape;247;p18"/>
            <p:cNvSpPr/>
            <p:nvPr/>
          </p:nvSpPr>
          <p:spPr>
            <a:xfrm>
              <a:off x="6414250" y="2415450"/>
              <a:ext cx="312600" cy="312600"/>
            </a:xfrm>
            <a:prstGeom prst="ellipse">
              <a:avLst/>
            </a:pr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 name="Google Shape;248;p18"/>
            <p:cNvSpPr/>
            <p:nvPr/>
          </p:nvSpPr>
          <p:spPr>
            <a:xfrm>
              <a:off x="6520150" y="2509951"/>
              <a:ext cx="100800" cy="123600"/>
            </a:xfrm>
            <a:prstGeom prst="chevron">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49" name="Google Shape;249;p18"/>
          <p:cNvSpPr/>
          <p:nvPr/>
        </p:nvSpPr>
        <p:spPr>
          <a:xfrm>
            <a:off x="679218" y="3159875"/>
            <a:ext cx="213300" cy="192300"/>
          </a:xfrm>
          <a:prstGeom prst="star5">
            <a:avLst>
              <a:gd fmla="val 19098" name="adj"/>
              <a:gd fmla="val 105146" name="hf"/>
              <a:gd fmla="val 110557" name="vf"/>
            </a:avLst>
          </a:prstGeom>
          <a:solidFill>
            <a:srgbClr val="F1C232"/>
          </a:solidFill>
          <a:ln cap="flat" cmpd="sng" w="9525">
            <a:solidFill>
              <a:srgbClr val="F1C23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3" name="Shape 253"/>
        <p:cNvGrpSpPr/>
        <p:nvPr/>
      </p:nvGrpSpPr>
      <p:grpSpPr>
        <a:xfrm>
          <a:off x="0" y="0"/>
          <a:ext cx="0" cy="0"/>
          <a:chOff x="0" y="0"/>
          <a:chExt cx="0" cy="0"/>
        </a:xfrm>
      </p:grpSpPr>
      <p:sp>
        <p:nvSpPr>
          <p:cNvPr id="254" name="Google Shape;254;p19"/>
          <p:cNvSpPr/>
          <p:nvPr/>
        </p:nvSpPr>
        <p:spPr>
          <a:xfrm rot="10800000">
            <a:off x="75" y="-9525"/>
            <a:ext cx="7589400" cy="192300"/>
          </a:xfrm>
          <a:prstGeom prst="round2SameRect">
            <a:avLst>
              <a:gd fmla="val 50000" name="adj1"/>
              <a:gd fmla="val 0" name="adj2"/>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 name="Google Shape;255;p19"/>
          <p:cNvSpPr/>
          <p:nvPr/>
        </p:nvSpPr>
        <p:spPr>
          <a:xfrm>
            <a:off x="74475" y="9525300"/>
            <a:ext cx="7440600" cy="1090800"/>
          </a:xfrm>
          <a:prstGeom prst="round2SameRect">
            <a:avLst>
              <a:gd fmla="val 16667" name="adj1"/>
              <a:gd fmla="val 0" name="adj2"/>
            </a:avLst>
          </a:prstGeom>
          <a:noFill/>
          <a:ln cap="flat" cmpd="sng" w="9525">
            <a:solidFill>
              <a:srgbClr val="E29578"/>
            </a:solidFill>
            <a:prstDash val="dash"/>
            <a:round/>
            <a:headEnd len="sm" w="sm" type="none"/>
            <a:tailEnd len="sm" w="sm" type="none"/>
          </a:ln>
        </p:spPr>
        <p:txBody>
          <a:bodyPr anchorCtr="0" anchor="ctr" bIns="91425" lIns="91425" spcFirstLastPara="1" rIns="91425" wrap="square" tIns="91425">
            <a:noAutofit/>
          </a:bodyPr>
          <a:lstStyle/>
          <a:p>
            <a:pPr indent="-292100" lvl="0" marL="457200" rtl="0" algn="l">
              <a:spcBef>
                <a:spcPts val="0"/>
              </a:spcBef>
              <a:spcAft>
                <a:spcPts val="0"/>
              </a:spcAft>
              <a:buClr>
                <a:srgbClr val="6AA84F"/>
              </a:buClr>
              <a:buSzPts val="1000"/>
              <a:buFont typeface="Mada"/>
              <a:buAutoNum type="arabicPeriod"/>
            </a:pPr>
            <a:r>
              <a:rPr lang="en-GB" sz="1000">
                <a:solidFill>
                  <a:srgbClr val="6AA84F"/>
                </a:solidFill>
                <a:latin typeface="Mada"/>
                <a:ea typeface="Mada"/>
                <a:cs typeface="Mada"/>
                <a:sym typeface="Mada"/>
              </a:rPr>
              <a:t>The major event in the remodeling phase. </a:t>
            </a:r>
            <a:endParaRPr sz="1000">
              <a:solidFill>
                <a:srgbClr val="6AA84F"/>
              </a:solidFill>
              <a:latin typeface="Mada"/>
              <a:ea typeface="Mada"/>
              <a:cs typeface="Mada"/>
              <a:sym typeface="Mada"/>
            </a:endParaRPr>
          </a:p>
          <a:p>
            <a:pPr indent="-292100" lvl="0" marL="457200" rtl="0" algn="l">
              <a:spcBef>
                <a:spcPts val="0"/>
              </a:spcBef>
              <a:spcAft>
                <a:spcPts val="0"/>
              </a:spcAft>
              <a:buClr>
                <a:srgbClr val="6AA84F"/>
              </a:buClr>
              <a:buSzPts val="1000"/>
              <a:buFont typeface="Mada"/>
              <a:buAutoNum type="arabicPeriod"/>
            </a:pPr>
            <a:r>
              <a:rPr lang="en-GB" sz="1000">
                <a:solidFill>
                  <a:srgbClr val="6AA84F"/>
                </a:solidFill>
                <a:latin typeface="Mada"/>
                <a:ea typeface="Mada"/>
                <a:cs typeface="Mada"/>
                <a:sym typeface="Mada"/>
              </a:rPr>
              <a:t>Type three collagen is the main collagen present in the wound healing process. In abnormal wound healing (such as in hypertrophic scars and keloids) we have a higher ratio that could reach up to 1:30 so you'll have high collagen type 3 compared to the normal ratio, and you’ll have abnormal scarring.</a:t>
            </a:r>
            <a:endParaRPr sz="1000">
              <a:solidFill>
                <a:srgbClr val="6AA84F"/>
              </a:solidFill>
              <a:latin typeface="Mada"/>
              <a:ea typeface="Mada"/>
              <a:cs typeface="Mada"/>
              <a:sym typeface="Mada"/>
            </a:endParaRPr>
          </a:p>
          <a:p>
            <a:pPr indent="-292100" lvl="0" marL="457200" rtl="0" algn="l">
              <a:spcBef>
                <a:spcPts val="0"/>
              </a:spcBef>
              <a:spcAft>
                <a:spcPts val="0"/>
              </a:spcAft>
              <a:buClr>
                <a:srgbClr val="6AA84F"/>
              </a:buClr>
              <a:buSzPts val="1000"/>
              <a:buFont typeface="Mada"/>
              <a:buAutoNum type="arabicPeriod"/>
            </a:pPr>
            <a:r>
              <a:rPr lang="en-GB" sz="1000">
                <a:solidFill>
                  <a:srgbClr val="6AA84F"/>
                </a:solidFill>
                <a:latin typeface="Mada"/>
                <a:ea typeface="Mada"/>
                <a:cs typeface="Mada"/>
                <a:sym typeface="Mada"/>
              </a:rPr>
              <a:t>Especially in healing tendons, muscles, and blood vessels. For example for tendons it reaches up to 60-80%, but for normal wounds it usually reaches 100%. </a:t>
            </a:r>
            <a:endParaRPr sz="1000">
              <a:solidFill>
                <a:srgbClr val="6AA84F"/>
              </a:solidFill>
              <a:latin typeface="Mada"/>
              <a:ea typeface="Mada"/>
              <a:cs typeface="Mada"/>
              <a:sym typeface="Mada"/>
            </a:endParaRPr>
          </a:p>
          <a:p>
            <a:pPr indent="0" lvl="0" marL="0" rtl="0" algn="l">
              <a:spcBef>
                <a:spcPts val="0"/>
              </a:spcBef>
              <a:spcAft>
                <a:spcPts val="0"/>
              </a:spcAft>
              <a:buNone/>
            </a:pPr>
            <a:r>
              <a:t/>
            </a:r>
            <a:endParaRPr sz="800">
              <a:solidFill>
                <a:srgbClr val="6AA84F"/>
              </a:solidFill>
              <a:latin typeface="Mada"/>
              <a:ea typeface="Mada"/>
              <a:cs typeface="Mada"/>
              <a:sym typeface="Mada"/>
            </a:endParaRPr>
          </a:p>
        </p:txBody>
      </p:sp>
      <p:sp>
        <p:nvSpPr>
          <p:cNvPr id="256" name="Google Shape;256;p19"/>
          <p:cNvSpPr txBox="1"/>
          <p:nvPr/>
        </p:nvSpPr>
        <p:spPr>
          <a:xfrm>
            <a:off x="544757" y="1429159"/>
            <a:ext cx="6435300" cy="3480900"/>
          </a:xfrm>
          <a:prstGeom prst="rect">
            <a:avLst/>
          </a:prstGeom>
          <a:noFill/>
          <a:ln cap="flat" cmpd="sng" w="38100">
            <a:solidFill>
              <a:srgbClr val="FFDDD2"/>
            </a:solidFill>
            <a:prstDash val="dash"/>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7" name="Google Shape;257;p19"/>
          <p:cNvSpPr txBox="1"/>
          <p:nvPr/>
        </p:nvSpPr>
        <p:spPr>
          <a:xfrm>
            <a:off x="2266307" y="1010188"/>
            <a:ext cx="5122800" cy="372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1600"/>
              </a:spcAft>
              <a:buClr>
                <a:schemeClr val="dk1"/>
              </a:buClr>
              <a:buSzPts val="1100"/>
              <a:buFont typeface="Arial"/>
              <a:buNone/>
            </a:pPr>
            <a:r>
              <a:rPr b="1" lang="en-GB" sz="1600">
                <a:highlight>
                  <a:srgbClr val="EDF9F9"/>
                </a:highlight>
                <a:latin typeface="Lora"/>
                <a:ea typeface="Lora"/>
                <a:cs typeface="Lora"/>
                <a:sym typeface="Lora"/>
              </a:rPr>
              <a:t>Remodeling /Maturation (3 weeks - one year)</a:t>
            </a:r>
            <a:endParaRPr b="1" sz="1600">
              <a:highlight>
                <a:srgbClr val="EDF9F9"/>
              </a:highlight>
              <a:latin typeface="Lora"/>
              <a:ea typeface="Lora"/>
              <a:cs typeface="Lora"/>
              <a:sym typeface="Lora"/>
            </a:endParaRPr>
          </a:p>
        </p:txBody>
      </p:sp>
      <p:sp>
        <p:nvSpPr>
          <p:cNvPr id="258" name="Google Shape;258;p19"/>
          <p:cNvSpPr txBox="1"/>
          <p:nvPr/>
        </p:nvSpPr>
        <p:spPr>
          <a:xfrm>
            <a:off x="616432" y="706385"/>
            <a:ext cx="1779000" cy="872100"/>
          </a:xfrm>
          <a:prstGeom prst="rect">
            <a:avLst/>
          </a:prstGeom>
          <a:noFill/>
          <a:ln>
            <a:noFill/>
          </a:ln>
        </p:spPr>
        <p:txBody>
          <a:bodyPr anchorCtr="0" anchor="b" bIns="91425" lIns="91425" spcFirstLastPara="1" rIns="91425" wrap="square" tIns="91425">
            <a:noAutofit/>
          </a:bodyPr>
          <a:lstStyle/>
          <a:p>
            <a:pPr indent="0" lvl="0" marL="0" rtl="0" algn="ctr">
              <a:spcBef>
                <a:spcPts val="0"/>
              </a:spcBef>
              <a:spcAft>
                <a:spcPts val="0"/>
              </a:spcAft>
              <a:buNone/>
            </a:pPr>
            <a:r>
              <a:rPr lang="en-GB" sz="4800">
                <a:solidFill>
                  <a:srgbClr val="FFDDD2"/>
                </a:solidFill>
                <a:latin typeface="Patrick Hand"/>
                <a:ea typeface="Patrick Hand"/>
                <a:cs typeface="Patrick Hand"/>
                <a:sym typeface="Patrick Hand"/>
              </a:rPr>
              <a:t>04</a:t>
            </a:r>
            <a:endParaRPr sz="4800">
              <a:solidFill>
                <a:srgbClr val="FFDDD2"/>
              </a:solidFill>
              <a:latin typeface="Patrick Hand"/>
              <a:ea typeface="Patrick Hand"/>
              <a:cs typeface="Patrick Hand"/>
              <a:sym typeface="Patrick Hand"/>
            </a:endParaRPr>
          </a:p>
        </p:txBody>
      </p:sp>
      <p:grpSp>
        <p:nvGrpSpPr>
          <p:cNvPr id="259" name="Google Shape;259;p19"/>
          <p:cNvGrpSpPr/>
          <p:nvPr/>
        </p:nvGrpSpPr>
        <p:grpSpPr>
          <a:xfrm>
            <a:off x="776252" y="335317"/>
            <a:ext cx="1459548" cy="770306"/>
            <a:chOff x="3969900" y="337650"/>
            <a:chExt cx="608500" cy="312675"/>
          </a:xfrm>
        </p:grpSpPr>
        <p:sp>
          <p:nvSpPr>
            <p:cNvPr id="260" name="Google Shape;260;p19"/>
            <p:cNvSpPr/>
            <p:nvPr/>
          </p:nvSpPr>
          <p:spPr>
            <a:xfrm>
              <a:off x="4482575" y="562125"/>
              <a:ext cx="95825" cy="59975"/>
            </a:xfrm>
            <a:custGeom>
              <a:rect b="b" l="l" r="r" t="t"/>
              <a:pathLst>
                <a:path extrusionOk="0" h="2399" w="3833">
                  <a:moveTo>
                    <a:pt x="2390" y="1"/>
                  </a:moveTo>
                  <a:cubicBezTo>
                    <a:pt x="2306" y="1"/>
                    <a:pt x="2220" y="7"/>
                    <a:pt x="2134" y="20"/>
                  </a:cubicBezTo>
                  <a:cubicBezTo>
                    <a:pt x="1448" y="123"/>
                    <a:pt x="964" y="514"/>
                    <a:pt x="544" y="1017"/>
                  </a:cubicBezTo>
                  <a:cubicBezTo>
                    <a:pt x="1" y="1668"/>
                    <a:pt x="187" y="2164"/>
                    <a:pt x="1035" y="2332"/>
                  </a:cubicBezTo>
                  <a:cubicBezTo>
                    <a:pt x="1188" y="2362"/>
                    <a:pt x="1344" y="2373"/>
                    <a:pt x="1540" y="2398"/>
                  </a:cubicBezTo>
                  <a:cubicBezTo>
                    <a:pt x="1844" y="2346"/>
                    <a:pt x="2181" y="2289"/>
                    <a:pt x="2519" y="2228"/>
                  </a:cubicBezTo>
                  <a:cubicBezTo>
                    <a:pt x="2627" y="2209"/>
                    <a:pt x="2733" y="2182"/>
                    <a:pt x="2837" y="2145"/>
                  </a:cubicBezTo>
                  <a:cubicBezTo>
                    <a:pt x="3375" y="1948"/>
                    <a:pt x="3832" y="1172"/>
                    <a:pt x="3646" y="779"/>
                  </a:cubicBezTo>
                  <a:cubicBezTo>
                    <a:pt x="3405" y="271"/>
                    <a:pt x="2932" y="1"/>
                    <a:pt x="2390"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 name="Google Shape;261;p19"/>
            <p:cNvSpPr/>
            <p:nvPr/>
          </p:nvSpPr>
          <p:spPr>
            <a:xfrm>
              <a:off x="4211425" y="337650"/>
              <a:ext cx="46850" cy="99025"/>
            </a:xfrm>
            <a:custGeom>
              <a:rect b="b" l="l" r="r" t="t"/>
              <a:pathLst>
                <a:path extrusionOk="0" h="3961" w="1874">
                  <a:moveTo>
                    <a:pt x="1094" y="1"/>
                  </a:moveTo>
                  <a:cubicBezTo>
                    <a:pt x="922" y="1"/>
                    <a:pt x="585" y="243"/>
                    <a:pt x="474" y="436"/>
                  </a:cubicBezTo>
                  <a:cubicBezTo>
                    <a:pt x="249" y="826"/>
                    <a:pt x="142" y="1285"/>
                    <a:pt x="1" y="1677"/>
                  </a:cubicBezTo>
                  <a:cubicBezTo>
                    <a:pt x="143" y="2326"/>
                    <a:pt x="211" y="2905"/>
                    <a:pt x="412" y="3435"/>
                  </a:cubicBezTo>
                  <a:cubicBezTo>
                    <a:pt x="502" y="3674"/>
                    <a:pt x="843" y="3923"/>
                    <a:pt x="1098" y="3959"/>
                  </a:cubicBezTo>
                  <a:cubicBezTo>
                    <a:pt x="1103" y="3960"/>
                    <a:pt x="1109" y="3961"/>
                    <a:pt x="1115" y="3961"/>
                  </a:cubicBezTo>
                  <a:cubicBezTo>
                    <a:pt x="1288" y="3961"/>
                    <a:pt x="1625" y="3642"/>
                    <a:pt x="1654" y="3440"/>
                  </a:cubicBezTo>
                  <a:cubicBezTo>
                    <a:pt x="1781" y="2537"/>
                    <a:pt x="1873" y="1620"/>
                    <a:pt x="1852" y="712"/>
                  </a:cubicBezTo>
                  <a:cubicBezTo>
                    <a:pt x="1847" y="460"/>
                    <a:pt x="1438" y="132"/>
                    <a:pt x="1143" y="9"/>
                  </a:cubicBezTo>
                  <a:cubicBezTo>
                    <a:pt x="1129" y="3"/>
                    <a:pt x="1112" y="1"/>
                    <a:pt x="1094"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 name="Google Shape;262;p19"/>
            <p:cNvSpPr/>
            <p:nvPr/>
          </p:nvSpPr>
          <p:spPr>
            <a:xfrm>
              <a:off x="3969900" y="612400"/>
              <a:ext cx="77475" cy="37925"/>
            </a:xfrm>
            <a:custGeom>
              <a:rect b="b" l="l" r="r" t="t"/>
              <a:pathLst>
                <a:path extrusionOk="0" h="1517" w="3099">
                  <a:moveTo>
                    <a:pt x="993" y="0"/>
                  </a:moveTo>
                  <a:cubicBezTo>
                    <a:pt x="893" y="0"/>
                    <a:pt x="794" y="4"/>
                    <a:pt x="696" y="12"/>
                  </a:cubicBezTo>
                  <a:cubicBezTo>
                    <a:pt x="446" y="32"/>
                    <a:pt x="160" y="445"/>
                    <a:pt x="39" y="740"/>
                  </a:cubicBezTo>
                  <a:cubicBezTo>
                    <a:pt x="0" y="836"/>
                    <a:pt x="399" y="1230"/>
                    <a:pt x="651" y="1303"/>
                  </a:cubicBezTo>
                  <a:cubicBezTo>
                    <a:pt x="1140" y="1442"/>
                    <a:pt x="1666" y="1448"/>
                    <a:pt x="2178" y="1510"/>
                  </a:cubicBezTo>
                  <a:cubicBezTo>
                    <a:pt x="2215" y="1514"/>
                    <a:pt x="2250" y="1516"/>
                    <a:pt x="2285" y="1516"/>
                  </a:cubicBezTo>
                  <a:cubicBezTo>
                    <a:pt x="2656" y="1516"/>
                    <a:pt x="2885" y="1287"/>
                    <a:pt x="2985" y="944"/>
                  </a:cubicBezTo>
                  <a:cubicBezTo>
                    <a:pt x="3099" y="547"/>
                    <a:pt x="2791" y="278"/>
                    <a:pt x="2489" y="207"/>
                  </a:cubicBezTo>
                  <a:cubicBezTo>
                    <a:pt x="2003" y="92"/>
                    <a:pt x="1492" y="0"/>
                    <a:pt x="993"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 name="Google Shape;263;p19"/>
            <p:cNvSpPr/>
            <p:nvPr/>
          </p:nvSpPr>
          <p:spPr>
            <a:xfrm>
              <a:off x="4029000" y="437175"/>
              <a:ext cx="56925" cy="56275"/>
            </a:xfrm>
            <a:custGeom>
              <a:rect b="b" l="l" r="r" t="t"/>
              <a:pathLst>
                <a:path extrusionOk="0" h="2251" w="2277">
                  <a:moveTo>
                    <a:pt x="680" y="1"/>
                  </a:moveTo>
                  <a:cubicBezTo>
                    <a:pt x="422" y="297"/>
                    <a:pt x="178" y="481"/>
                    <a:pt x="74" y="726"/>
                  </a:cubicBezTo>
                  <a:cubicBezTo>
                    <a:pt x="0" y="898"/>
                    <a:pt x="40" y="1226"/>
                    <a:pt x="164" y="1353"/>
                  </a:cubicBezTo>
                  <a:cubicBezTo>
                    <a:pt x="486" y="1683"/>
                    <a:pt x="862" y="1972"/>
                    <a:pt x="1257" y="2212"/>
                  </a:cubicBezTo>
                  <a:cubicBezTo>
                    <a:pt x="1301" y="2239"/>
                    <a:pt x="1363" y="2251"/>
                    <a:pt x="1432" y="2251"/>
                  </a:cubicBezTo>
                  <a:cubicBezTo>
                    <a:pt x="1571" y="2251"/>
                    <a:pt x="1737" y="2203"/>
                    <a:pt x="1825" y="2131"/>
                  </a:cubicBezTo>
                  <a:cubicBezTo>
                    <a:pt x="2264" y="1777"/>
                    <a:pt x="2277" y="1437"/>
                    <a:pt x="1870" y="1028"/>
                  </a:cubicBezTo>
                  <a:cubicBezTo>
                    <a:pt x="1528" y="684"/>
                    <a:pt x="1134" y="389"/>
                    <a:pt x="680"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 name="Google Shape;264;p19"/>
            <p:cNvSpPr/>
            <p:nvPr/>
          </p:nvSpPr>
          <p:spPr>
            <a:xfrm>
              <a:off x="4429175" y="403925"/>
              <a:ext cx="40700" cy="36700"/>
            </a:xfrm>
            <a:custGeom>
              <a:rect b="b" l="l" r="r" t="t"/>
              <a:pathLst>
                <a:path extrusionOk="0" h="1468" w="1628">
                  <a:moveTo>
                    <a:pt x="1096" y="1"/>
                  </a:moveTo>
                  <a:cubicBezTo>
                    <a:pt x="995" y="1"/>
                    <a:pt x="885" y="30"/>
                    <a:pt x="831" y="81"/>
                  </a:cubicBezTo>
                  <a:cubicBezTo>
                    <a:pt x="582" y="315"/>
                    <a:pt x="362" y="577"/>
                    <a:pt x="173" y="861"/>
                  </a:cubicBezTo>
                  <a:cubicBezTo>
                    <a:pt x="1" y="1121"/>
                    <a:pt x="149" y="1407"/>
                    <a:pt x="440" y="1462"/>
                  </a:cubicBezTo>
                  <a:cubicBezTo>
                    <a:pt x="456" y="1466"/>
                    <a:pt x="474" y="1467"/>
                    <a:pt x="493" y="1467"/>
                  </a:cubicBezTo>
                  <a:cubicBezTo>
                    <a:pt x="875" y="1467"/>
                    <a:pt x="1627" y="817"/>
                    <a:pt x="1613" y="382"/>
                  </a:cubicBezTo>
                  <a:cubicBezTo>
                    <a:pt x="1528" y="295"/>
                    <a:pt x="1413" y="118"/>
                    <a:pt x="1248" y="31"/>
                  </a:cubicBezTo>
                  <a:cubicBezTo>
                    <a:pt x="1209" y="11"/>
                    <a:pt x="1154" y="1"/>
                    <a:pt x="1096"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65" name="Google Shape;265;p19"/>
          <p:cNvSpPr txBox="1"/>
          <p:nvPr/>
        </p:nvSpPr>
        <p:spPr>
          <a:xfrm>
            <a:off x="713932" y="1557163"/>
            <a:ext cx="6114900" cy="3352800"/>
          </a:xfrm>
          <a:prstGeom prst="rect">
            <a:avLst/>
          </a:prstGeom>
          <a:noFill/>
          <a:ln>
            <a:noFill/>
          </a:ln>
        </p:spPr>
        <p:txBody>
          <a:bodyPr anchorCtr="0" anchor="t" bIns="91425" lIns="91425" spcFirstLastPara="1" rIns="91425" wrap="square" tIns="91425">
            <a:noAutofit/>
          </a:bodyPr>
          <a:lstStyle/>
          <a:p>
            <a:pPr indent="-304800" lvl="0" marL="457200" rtl="0" algn="l">
              <a:lnSpc>
                <a:spcPct val="150000"/>
              </a:lnSpc>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Begins approx. 3 weeks after injury</a:t>
            </a:r>
            <a:endParaRPr sz="1200">
              <a:solidFill>
                <a:schemeClr val="dk1"/>
              </a:solidFill>
              <a:latin typeface="Mada"/>
              <a:ea typeface="Mada"/>
              <a:cs typeface="Mada"/>
              <a:sym typeface="Mada"/>
            </a:endParaRPr>
          </a:p>
          <a:p>
            <a:pPr indent="-304800" lvl="0" marL="457200" rtl="0" algn="l">
              <a:lnSpc>
                <a:spcPct val="150000"/>
              </a:lnSpc>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Collagen synthesis and degradation are accelerated but in equilibrium </a:t>
            </a:r>
            <a:endParaRPr sz="1200">
              <a:solidFill>
                <a:schemeClr val="dk1"/>
              </a:solidFill>
              <a:latin typeface="Mada"/>
              <a:ea typeface="Mada"/>
              <a:cs typeface="Mada"/>
              <a:sym typeface="Mada"/>
            </a:endParaRPr>
          </a:p>
          <a:p>
            <a:pPr indent="0" lvl="0" marL="457200" rtl="0" algn="l">
              <a:lnSpc>
                <a:spcPct val="150000"/>
              </a:lnSpc>
              <a:spcBef>
                <a:spcPts val="0"/>
              </a:spcBef>
              <a:spcAft>
                <a:spcPts val="0"/>
              </a:spcAft>
              <a:buNone/>
            </a:pPr>
            <a:r>
              <a:rPr lang="en-GB" sz="1200">
                <a:solidFill>
                  <a:schemeClr val="dk1"/>
                </a:solidFill>
                <a:latin typeface="Mada"/>
                <a:ea typeface="Mada"/>
                <a:cs typeface="Mada"/>
                <a:sym typeface="Mada"/>
              </a:rPr>
              <a:t>with collagen breakdown (no net increase in collagen content)</a:t>
            </a:r>
            <a:r>
              <a:rPr baseline="30000" lang="en-GB" sz="1200">
                <a:solidFill>
                  <a:schemeClr val="dk1"/>
                </a:solidFill>
                <a:latin typeface="Mada"/>
                <a:ea typeface="Mada"/>
                <a:cs typeface="Mada"/>
                <a:sym typeface="Mada"/>
              </a:rPr>
              <a:t>1</a:t>
            </a:r>
            <a:endParaRPr sz="1200">
              <a:solidFill>
                <a:schemeClr val="dk1"/>
              </a:solidFill>
              <a:latin typeface="Mada"/>
              <a:ea typeface="Mada"/>
              <a:cs typeface="Mada"/>
              <a:sym typeface="Mada"/>
            </a:endParaRPr>
          </a:p>
          <a:p>
            <a:pPr indent="-304800" lvl="0" marL="457200" rtl="0" algn="l">
              <a:lnSpc>
                <a:spcPct val="150000"/>
              </a:lnSpc>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Collagen deposition peaks by 3rd week</a:t>
            </a:r>
            <a:endParaRPr sz="1200">
              <a:solidFill>
                <a:schemeClr val="dk1"/>
              </a:solidFill>
              <a:latin typeface="Mada"/>
              <a:ea typeface="Mada"/>
              <a:cs typeface="Mada"/>
              <a:sym typeface="Mada"/>
            </a:endParaRPr>
          </a:p>
          <a:p>
            <a:pPr indent="-304800" lvl="0" marL="457200" rtl="0" algn="l">
              <a:lnSpc>
                <a:spcPct val="150000"/>
              </a:lnSpc>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Large capillaries growing into wound regress/disappear</a:t>
            </a:r>
            <a:endParaRPr sz="1200">
              <a:solidFill>
                <a:schemeClr val="dk1"/>
              </a:solidFill>
              <a:latin typeface="Mada"/>
              <a:ea typeface="Mada"/>
              <a:cs typeface="Mada"/>
              <a:sym typeface="Mada"/>
            </a:endParaRPr>
          </a:p>
          <a:p>
            <a:pPr indent="-304800" lvl="0" marL="457200" rtl="0" algn="l">
              <a:lnSpc>
                <a:spcPct val="150000"/>
              </a:lnSpc>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Indurated, raised, pruritic scar becomes mature scar</a:t>
            </a:r>
            <a:endParaRPr sz="1200">
              <a:solidFill>
                <a:schemeClr val="dk1"/>
              </a:solidFill>
              <a:latin typeface="Mada"/>
              <a:ea typeface="Mada"/>
              <a:cs typeface="Mada"/>
              <a:sym typeface="Mada"/>
            </a:endParaRPr>
          </a:p>
          <a:p>
            <a:pPr indent="-304800" lvl="0" marL="457200" rtl="0" algn="l">
              <a:lnSpc>
                <a:spcPct val="150000"/>
              </a:lnSpc>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Collagen fibers become organized</a:t>
            </a:r>
            <a:endParaRPr sz="1200">
              <a:solidFill>
                <a:schemeClr val="dk1"/>
              </a:solidFill>
              <a:latin typeface="Mada"/>
              <a:ea typeface="Mada"/>
              <a:cs typeface="Mada"/>
              <a:sym typeface="Mada"/>
            </a:endParaRPr>
          </a:p>
          <a:p>
            <a:pPr indent="-304800" lvl="0" marL="457200" rtl="0" algn="l">
              <a:lnSpc>
                <a:spcPct val="150000"/>
              </a:lnSpc>
              <a:spcBef>
                <a:spcPts val="0"/>
              </a:spcBef>
              <a:spcAft>
                <a:spcPts val="0"/>
              </a:spcAft>
              <a:buClr>
                <a:schemeClr val="dk1"/>
              </a:buClr>
              <a:buSzPts val="1200"/>
              <a:buFont typeface="Mada"/>
              <a:buChar char="●"/>
            </a:pPr>
            <a:r>
              <a:rPr b="1" lang="en-GB" sz="1200">
                <a:solidFill>
                  <a:schemeClr val="dk1"/>
                </a:solidFill>
                <a:latin typeface="Mada"/>
                <a:ea typeface="Mada"/>
                <a:cs typeface="Mada"/>
                <a:sym typeface="Mada"/>
              </a:rPr>
              <a:t>Type III collagen replaced by type I collagen</a:t>
            </a:r>
            <a:endParaRPr b="1" sz="1200">
              <a:solidFill>
                <a:schemeClr val="dk1"/>
              </a:solidFill>
              <a:latin typeface="Mada"/>
              <a:ea typeface="Mada"/>
              <a:cs typeface="Mada"/>
              <a:sym typeface="Mada"/>
            </a:endParaRPr>
          </a:p>
          <a:p>
            <a:pPr indent="-304800" lvl="0" marL="457200" rtl="0" algn="l">
              <a:lnSpc>
                <a:spcPct val="150000"/>
              </a:lnSpc>
              <a:spcBef>
                <a:spcPts val="0"/>
              </a:spcBef>
              <a:spcAft>
                <a:spcPts val="0"/>
              </a:spcAft>
              <a:buClr>
                <a:schemeClr val="dk1"/>
              </a:buClr>
              <a:buSzPts val="1200"/>
              <a:buFont typeface="Mada"/>
              <a:buChar char="●"/>
            </a:pPr>
            <a:r>
              <a:rPr b="1" lang="en-GB" sz="1200">
                <a:solidFill>
                  <a:schemeClr val="dk1"/>
                </a:solidFill>
                <a:latin typeface="Mada"/>
                <a:ea typeface="Mada"/>
                <a:cs typeface="Mada"/>
                <a:sym typeface="Mada"/>
              </a:rPr>
              <a:t>re-establishing normal 4:1 ration (I:III)</a:t>
            </a:r>
            <a:r>
              <a:rPr lang="en-GB" sz="1200">
                <a:solidFill>
                  <a:schemeClr val="dk1"/>
                </a:solidFill>
                <a:latin typeface="Mada"/>
                <a:ea typeface="Mada"/>
                <a:cs typeface="Mada"/>
                <a:sym typeface="Mada"/>
              </a:rPr>
              <a:t>: </a:t>
            </a:r>
            <a:endParaRPr sz="1200">
              <a:solidFill>
                <a:schemeClr val="dk1"/>
              </a:solidFill>
              <a:latin typeface="Mada"/>
              <a:ea typeface="Mada"/>
              <a:cs typeface="Mada"/>
              <a:sym typeface="Mada"/>
            </a:endParaRPr>
          </a:p>
          <a:p>
            <a:pPr indent="0" lvl="0" marL="457200" rtl="0" algn="l">
              <a:lnSpc>
                <a:spcPct val="150000"/>
              </a:lnSpc>
              <a:spcBef>
                <a:spcPts val="0"/>
              </a:spcBef>
              <a:spcAft>
                <a:spcPts val="0"/>
              </a:spcAft>
              <a:buNone/>
            </a:pPr>
            <a:r>
              <a:rPr lang="en-GB" sz="1200">
                <a:solidFill>
                  <a:schemeClr val="dk1"/>
                </a:solidFill>
                <a:latin typeface="Mada"/>
                <a:ea typeface="Mada"/>
                <a:cs typeface="Mada"/>
                <a:sym typeface="Mada"/>
              </a:rPr>
              <a:t>Duration depends on age, genetics, type of wound, location (1-2 years)</a:t>
            </a:r>
            <a:r>
              <a:rPr baseline="30000" lang="en-GB" sz="1200">
                <a:solidFill>
                  <a:schemeClr val="dk1"/>
                </a:solidFill>
                <a:latin typeface="Mada"/>
                <a:ea typeface="Mada"/>
                <a:cs typeface="Mada"/>
                <a:sym typeface="Mada"/>
              </a:rPr>
              <a:t>2</a:t>
            </a:r>
            <a:r>
              <a:rPr lang="en-GB" sz="1200">
                <a:solidFill>
                  <a:schemeClr val="dk1"/>
                </a:solidFill>
                <a:latin typeface="Mada"/>
                <a:ea typeface="Mada"/>
                <a:cs typeface="Mada"/>
                <a:sym typeface="Mada"/>
              </a:rPr>
              <a:t>. </a:t>
            </a:r>
            <a:endParaRPr sz="1200">
              <a:solidFill>
                <a:schemeClr val="dk1"/>
              </a:solidFill>
              <a:latin typeface="Mada"/>
              <a:ea typeface="Mada"/>
              <a:cs typeface="Mada"/>
              <a:sym typeface="Mada"/>
            </a:endParaRPr>
          </a:p>
          <a:p>
            <a:pPr indent="-304800" lvl="0" marL="457200" rtl="0" algn="l">
              <a:lnSpc>
                <a:spcPct val="150000"/>
              </a:lnSpc>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Tensile strength increases to 80% of pre-injured skin</a:t>
            </a:r>
            <a:r>
              <a:rPr baseline="30000" lang="en-GB" sz="1200">
                <a:solidFill>
                  <a:schemeClr val="dk1"/>
                </a:solidFill>
                <a:latin typeface="Mada"/>
                <a:ea typeface="Mada"/>
                <a:cs typeface="Mada"/>
                <a:sym typeface="Mada"/>
              </a:rPr>
              <a:t>3</a:t>
            </a:r>
            <a:endParaRPr baseline="30000" sz="1200">
              <a:solidFill>
                <a:schemeClr val="dk1"/>
              </a:solidFill>
              <a:latin typeface="Mada"/>
              <a:ea typeface="Mada"/>
              <a:cs typeface="Mada"/>
              <a:sym typeface="Mada"/>
            </a:endParaRPr>
          </a:p>
          <a:p>
            <a:pPr indent="-285750" lvl="0" marL="457200" rtl="0" algn="l">
              <a:lnSpc>
                <a:spcPct val="115000"/>
              </a:lnSpc>
              <a:spcBef>
                <a:spcPts val="0"/>
              </a:spcBef>
              <a:spcAft>
                <a:spcPts val="0"/>
              </a:spcAft>
              <a:buClr>
                <a:srgbClr val="6AA84F"/>
              </a:buClr>
              <a:buSzPts val="900"/>
              <a:buFont typeface="Mada"/>
              <a:buChar char="●"/>
            </a:pPr>
            <a:r>
              <a:rPr lang="en-GB" sz="900">
                <a:solidFill>
                  <a:srgbClr val="6AA84F"/>
                </a:solidFill>
                <a:latin typeface="Mada"/>
                <a:ea typeface="Mada"/>
                <a:cs typeface="Mada"/>
                <a:sym typeface="Mada"/>
              </a:rPr>
              <a:t>Collagen becomes more organized in shape depending on the location of the wound (6-8 weeks)</a:t>
            </a:r>
            <a:endParaRPr sz="900">
              <a:solidFill>
                <a:srgbClr val="6AA84F"/>
              </a:solidFill>
              <a:latin typeface="Mada"/>
              <a:ea typeface="Mada"/>
              <a:cs typeface="Mada"/>
              <a:sym typeface="Mada"/>
            </a:endParaRPr>
          </a:p>
          <a:p>
            <a:pPr indent="0" lvl="0" marL="457200" rtl="0" algn="l">
              <a:lnSpc>
                <a:spcPct val="150000"/>
              </a:lnSpc>
              <a:spcBef>
                <a:spcPts val="0"/>
              </a:spcBef>
              <a:spcAft>
                <a:spcPts val="0"/>
              </a:spcAft>
              <a:buNone/>
            </a:pPr>
            <a:r>
              <a:t/>
            </a:r>
            <a:endParaRPr baseline="30000" sz="1200">
              <a:solidFill>
                <a:schemeClr val="dk1"/>
              </a:solidFill>
              <a:latin typeface="Mada"/>
              <a:ea typeface="Mada"/>
              <a:cs typeface="Mada"/>
              <a:sym typeface="Mada"/>
            </a:endParaRPr>
          </a:p>
        </p:txBody>
      </p:sp>
      <p:grpSp>
        <p:nvGrpSpPr>
          <p:cNvPr id="266" name="Google Shape;266;p19"/>
          <p:cNvGrpSpPr/>
          <p:nvPr/>
        </p:nvGrpSpPr>
        <p:grpSpPr>
          <a:xfrm>
            <a:off x="903428" y="1657945"/>
            <a:ext cx="173087" cy="180652"/>
            <a:chOff x="6414250" y="2415450"/>
            <a:chExt cx="312600" cy="312600"/>
          </a:xfrm>
        </p:grpSpPr>
        <p:sp>
          <p:nvSpPr>
            <p:cNvPr id="267" name="Google Shape;267;p19"/>
            <p:cNvSpPr/>
            <p:nvPr/>
          </p:nvSpPr>
          <p:spPr>
            <a:xfrm>
              <a:off x="6414250" y="2415450"/>
              <a:ext cx="312600" cy="312600"/>
            </a:xfrm>
            <a:prstGeom prst="ellipse">
              <a:avLst/>
            </a:pr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 name="Google Shape;268;p19"/>
            <p:cNvSpPr/>
            <p:nvPr/>
          </p:nvSpPr>
          <p:spPr>
            <a:xfrm>
              <a:off x="6520150" y="2509951"/>
              <a:ext cx="100800" cy="123600"/>
            </a:xfrm>
            <a:prstGeom prst="chevron">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69" name="Google Shape;269;p19"/>
          <p:cNvGrpSpPr/>
          <p:nvPr/>
        </p:nvGrpSpPr>
        <p:grpSpPr>
          <a:xfrm>
            <a:off x="903428" y="1962745"/>
            <a:ext cx="173087" cy="180652"/>
            <a:chOff x="6414250" y="2415450"/>
            <a:chExt cx="312600" cy="312600"/>
          </a:xfrm>
        </p:grpSpPr>
        <p:sp>
          <p:nvSpPr>
            <p:cNvPr id="270" name="Google Shape;270;p19"/>
            <p:cNvSpPr/>
            <p:nvPr/>
          </p:nvSpPr>
          <p:spPr>
            <a:xfrm>
              <a:off x="6414250" y="2415450"/>
              <a:ext cx="312600" cy="312600"/>
            </a:xfrm>
            <a:prstGeom prst="ellipse">
              <a:avLst/>
            </a:pr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 name="Google Shape;271;p19"/>
            <p:cNvSpPr/>
            <p:nvPr/>
          </p:nvSpPr>
          <p:spPr>
            <a:xfrm>
              <a:off x="6520150" y="2509951"/>
              <a:ext cx="100800" cy="123600"/>
            </a:xfrm>
            <a:prstGeom prst="chevron">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72" name="Google Shape;272;p19"/>
          <p:cNvGrpSpPr/>
          <p:nvPr/>
        </p:nvGrpSpPr>
        <p:grpSpPr>
          <a:xfrm>
            <a:off x="903428" y="2496145"/>
            <a:ext cx="173087" cy="180652"/>
            <a:chOff x="6414250" y="2415450"/>
            <a:chExt cx="312600" cy="312600"/>
          </a:xfrm>
        </p:grpSpPr>
        <p:sp>
          <p:nvSpPr>
            <p:cNvPr id="273" name="Google Shape;273;p19"/>
            <p:cNvSpPr/>
            <p:nvPr/>
          </p:nvSpPr>
          <p:spPr>
            <a:xfrm>
              <a:off x="6414250" y="2415450"/>
              <a:ext cx="312600" cy="312600"/>
            </a:xfrm>
            <a:prstGeom prst="ellipse">
              <a:avLst/>
            </a:pr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 name="Google Shape;274;p19"/>
            <p:cNvSpPr/>
            <p:nvPr/>
          </p:nvSpPr>
          <p:spPr>
            <a:xfrm>
              <a:off x="6520150" y="2509951"/>
              <a:ext cx="100800" cy="123600"/>
            </a:xfrm>
            <a:prstGeom prst="chevron">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75" name="Google Shape;275;p19"/>
          <p:cNvGrpSpPr/>
          <p:nvPr/>
        </p:nvGrpSpPr>
        <p:grpSpPr>
          <a:xfrm>
            <a:off x="903428" y="2800945"/>
            <a:ext cx="173087" cy="180652"/>
            <a:chOff x="6414250" y="2415450"/>
            <a:chExt cx="312600" cy="312600"/>
          </a:xfrm>
        </p:grpSpPr>
        <p:sp>
          <p:nvSpPr>
            <p:cNvPr id="276" name="Google Shape;276;p19"/>
            <p:cNvSpPr/>
            <p:nvPr/>
          </p:nvSpPr>
          <p:spPr>
            <a:xfrm>
              <a:off x="6414250" y="2415450"/>
              <a:ext cx="312600" cy="312600"/>
            </a:xfrm>
            <a:prstGeom prst="ellipse">
              <a:avLst/>
            </a:pr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 name="Google Shape;277;p19"/>
            <p:cNvSpPr/>
            <p:nvPr/>
          </p:nvSpPr>
          <p:spPr>
            <a:xfrm>
              <a:off x="6520150" y="2509951"/>
              <a:ext cx="100800" cy="123600"/>
            </a:xfrm>
            <a:prstGeom prst="chevron">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78" name="Google Shape;278;p19"/>
          <p:cNvGrpSpPr/>
          <p:nvPr/>
        </p:nvGrpSpPr>
        <p:grpSpPr>
          <a:xfrm>
            <a:off x="903428" y="3029545"/>
            <a:ext cx="173087" cy="180652"/>
            <a:chOff x="6414250" y="2415450"/>
            <a:chExt cx="312600" cy="312600"/>
          </a:xfrm>
        </p:grpSpPr>
        <p:sp>
          <p:nvSpPr>
            <p:cNvPr id="279" name="Google Shape;279;p19"/>
            <p:cNvSpPr/>
            <p:nvPr/>
          </p:nvSpPr>
          <p:spPr>
            <a:xfrm>
              <a:off x="6414250" y="2415450"/>
              <a:ext cx="312600" cy="312600"/>
            </a:xfrm>
            <a:prstGeom prst="ellipse">
              <a:avLst/>
            </a:pr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 name="Google Shape;280;p19"/>
            <p:cNvSpPr/>
            <p:nvPr/>
          </p:nvSpPr>
          <p:spPr>
            <a:xfrm>
              <a:off x="6520150" y="2509951"/>
              <a:ext cx="100800" cy="123600"/>
            </a:xfrm>
            <a:prstGeom prst="chevron">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81" name="Google Shape;281;p19"/>
          <p:cNvGrpSpPr/>
          <p:nvPr/>
        </p:nvGrpSpPr>
        <p:grpSpPr>
          <a:xfrm>
            <a:off x="903428" y="3334345"/>
            <a:ext cx="173087" cy="180652"/>
            <a:chOff x="6414250" y="2415450"/>
            <a:chExt cx="312600" cy="312600"/>
          </a:xfrm>
        </p:grpSpPr>
        <p:sp>
          <p:nvSpPr>
            <p:cNvPr id="282" name="Google Shape;282;p19"/>
            <p:cNvSpPr/>
            <p:nvPr/>
          </p:nvSpPr>
          <p:spPr>
            <a:xfrm>
              <a:off x="6414250" y="2415450"/>
              <a:ext cx="312600" cy="312600"/>
            </a:xfrm>
            <a:prstGeom prst="ellipse">
              <a:avLst/>
            </a:pr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 name="Google Shape;283;p19"/>
            <p:cNvSpPr/>
            <p:nvPr/>
          </p:nvSpPr>
          <p:spPr>
            <a:xfrm>
              <a:off x="6520150" y="2509951"/>
              <a:ext cx="100800" cy="123600"/>
            </a:xfrm>
            <a:prstGeom prst="chevron">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84" name="Google Shape;284;p19"/>
          <p:cNvGrpSpPr/>
          <p:nvPr/>
        </p:nvGrpSpPr>
        <p:grpSpPr>
          <a:xfrm>
            <a:off x="903428" y="3639145"/>
            <a:ext cx="173087" cy="180652"/>
            <a:chOff x="6414250" y="2415450"/>
            <a:chExt cx="312600" cy="312600"/>
          </a:xfrm>
        </p:grpSpPr>
        <p:sp>
          <p:nvSpPr>
            <p:cNvPr id="285" name="Google Shape;285;p19"/>
            <p:cNvSpPr/>
            <p:nvPr/>
          </p:nvSpPr>
          <p:spPr>
            <a:xfrm>
              <a:off x="6414250" y="2415450"/>
              <a:ext cx="312600" cy="312600"/>
            </a:xfrm>
            <a:prstGeom prst="ellipse">
              <a:avLst/>
            </a:pr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 name="Google Shape;286;p19"/>
            <p:cNvSpPr/>
            <p:nvPr/>
          </p:nvSpPr>
          <p:spPr>
            <a:xfrm>
              <a:off x="6520150" y="2509951"/>
              <a:ext cx="100800" cy="123600"/>
            </a:xfrm>
            <a:prstGeom prst="chevron">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87" name="Google Shape;287;p19"/>
          <p:cNvGrpSpPr/>
          <p:nvPr/>
        </p:nvGrpSpPr>
        <p:grpSpPr>
          <a:xfrm>
            <a:off x="903428" y="3867745"/>
            <a:ext cx="173087" cy="180652"/>
            <a:chOff x="6414250" y="2415450"/>
            <a:chExt cx="312600" cy="312600"/>
          </a:xfrm>
        </p:grpSpPr>
        <p:sp>
          <p:nvSpPr>
            <p:cNvPr id="288" name="Google Shape;288;p19"/>
            <p:cNvSpPr/>
            <p:nvPr/>
          </p:nvSpPr>
          <p:spPr>
            <a:xfrm>
              <a:off x="6414250" y="2415450"/>
              <a:ext cx="312600" cy="312600"/>
            </a:xfrm>
            <a:prstGeom prst="ellipse">
              <a:avLst/>
            </a:pr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 name="Google Shape;289;p19"/>
            <p:cNvSpPr/>
            <p:nvPr/>
          </p:nvSpPr>
          <p:spPr>
            <a:xfrm>
              <a:off x="6520150" y="2509951"/>
              <a:ext cx="100800" cy="123600"/>
            </a:xfrm>
            <a:prstGeom prst="chevron">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90" name="Google Shape;290;p19"/>
          <p:cNvGrpSpPr/>
          <p:nvPr/>
        </p:nvGrpSpPr>
        <p:grpSpPr>
          <a:xfrm>
            <a:off x="903428" y="4401145"/>
            <a:ext cx="173087" cy="180652"/>
            <a:chOff x="6414250" y="2415450"/>
            <a:chExt cx="312600" cy="312600"/>
          </a:xfrm>
        </p:grpSpPr>
        <p:sp>
          <p:nvSpPr>
            <p:cNvPr id="291" name="Google Shape;291;p19"/>
            <p:cNvSpPr/>
            <p:nvPr/>
          </p:nvSpPr>
          <p:spPr>
            <a:xfrm>
              <a:off x="6414250" y="2415450"/>
              <a:ext cx="312600" cy="312600"/>
            </a:xfrm>
            <a:prstGeom prst="ellipse">
              <a:avLst/>
            </a:pr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 name="Google Shape;292;p19"/>
            <p:cNvSpPr/>
            <p:nvPr/>
          </p:nvSpPr>
          <p:spPr>
            <a:xfrm>
              <a:off x="6520150" y="2509951"/>
              <a:ext cx="100800" cy="123600"/>
            </a:xfrm>
            <a:prstGeom prst="chevron">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293" name="Google Shape;293;p19"/>
          <p:cNvPicPr preferRelativeResize="0"/>
          <p:nvPr/>
        </p:nvPicPr>
        <p:blipFill>
          <a:blip r:embed="rId3">
            <a:alphaModFix/>
          </a:blip>
          <a:stretch>
            <a:fillRect/>
          </a:stretch>
        </p:blipFill>
        <p:spPr>
          <a:xfrm>
            <a:off x="5678201" y="3043050"/>
            <a:ext cx="1150626" cy="830496"/>
          </a:xfrm>
          <a:prstGeom prst="rect">
            <a:avLst/>
          </a:prstGeom>
          <a:noFill/>
          <a:ln cap="flat" cmpd="sng" w="9525">
            <a:solidFill>
              <a:srgbClr val="B7B7B7"/>
            </a:solidFill>
            <a:prstDash val="solid"/>
            <a:round/>
            <a:headEnd len="sm" w="sm" type="none"/>
            <a:tailEnd len="sm" w="sm" type="none"/>
          </a:ln>
        </p:spPr>
      </p:pic>
      <p:pic>
        <p:nvPicPr>
          <p:cNvPr id="294" name="Google Shape;294;p19"/>
          <p:cNvPicPr preferRelativeResize="0"/>
          <p:nvPr/>
        </p:nvPicPr>
        <p:blipFill>
          <a:blip r:embed="rId4">
            <a:alphaModFix/>
          </a:blip>
          <a:stretch>
            <a:fillRect/>
          </a:stretch>
        </p:blipFill>
        <p:spPr>
          <a:xfrm>
            <a:off x="5678204" y="2186100"/>
            <a:ext cx="1150622" cy="704100"/>
          </a:xfrm>
          <a:prstGeom prst="rect">
            <a:avLst/>
          </a:prstGeom>
          <a:noFill/>
          <a:ln cap="flat" cmpd="sng" w="9525">
            <a:solidFill>
              <a:srgbClr val="B7B7B7"/>
            </a:solidFill>
            <a:prstDash val="solid"/>
            <a:round/>
            <a:headEnd len="sm" w="sm" type="none"/>
            <a:tailEnd len="sm" w="sm" type="none"/>
          </a:ln>
        </p:spPr>
      </p:pic>
      <p:grpSp>
        <p:nvGrpSpPr>
          <p:cNvPr id="295" name="Google Shape;295;p19"/>
          <p:cNvGrpSpPr/>
          <p:nvPr/>
        </p:nvGrpSpPr>
        <p:grpSpPr>
          <a:xfrm>
            <a:off x="267798" y="5361527"/>
            <a:ext cx="467181" cy="476434"/>
            <a:chOff x="2410712" y="2415450"/>
            <a:chExt cx="312600" cy="312600"/>
          </a:xfrm>
        </p:grpSpPr>
        <p:sp>
          <p:nvSpPr>
            <p:cNvPr id="296" name="Google Shape;296;p19"/>
            <p:cNvSpPr/>
            <p:nvPr/>
          </p:nvSpPr>
          <p:spPr>
            <a:xfrm>
              <a:off x="2410712" y="2415450"/>
              <a:ext cx="312600" cy="312600"/>
            </a:xfrm>
            <a:prstGeom prst="ellipse">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 name="Google Shape;297;p19"/>
            <p:cNvSpPr/>
            <p:nvPr/>
          </p:nvSpPr>
          <p:spPr>
            <a:xfrm>
              <a:off x="2516612" y="2509951"/>
              <a:ext cx="100800" cy="123600"/>
            </a:xfrm>
            <a:prstGeom prst="chevron">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98" name="Google Shape;298;p19"/>
          <p:cNvSpPr txBox="1"/>
          <p:nvPr/>
        </p:nvSpPr>
        <p:spPr>
          <a:xfrm>
            <a:off x="728624" y="5397925"/>
            <a:ext cx="6114900" cy="32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800">
                <a:solidFill>
                  <a:srgbClr val="006D77"/>
                </a:solidFill>
                <a:highlight>
                  <a:srgbClr val="EDF9F9"/>
                </a:highlight>
                <a:latin typeface="Lora"/>
                <a:ea typeface="Lora"/>
                <a:cs typeface="Lora"/>
                <a:sym typeface="Lora"/>
              </a:rPr>
              <a:t>Epithelial Repair: </a:t>
            </a:r>
            <a:r>
              <a:rPr lang="en-GB" sz="1200">
                <a:solidFill>
                  <a:srgbClr val="6AA84F"/>
                </a:solidFill>
                <a:latin typeface="Mada"/>
                <a:ea typeface="Mada"/>
                <a:cs typeface="Mada"/>
                <a:sym typeface="Mada"/>
              </a:rPr>
              <a:t>outermost</a:t>
            </a:r>
            <a:r>
              <a:rPr lang="en-GB" sz="1200">
                <a:solidFill>
                  <a:srgbClr val="6AA84F"/>
                </a:solidFill>
                <a:latin typeface="Mada"/>
                <a:ea typeface="Mada"/>
                <a:cs typeface="Mada"/>
                <a:sym typeface="Mada"/>
              </a:rPr>
              <a:t> portion of the skin </a:t>
            </a:r>
            <a:r>
              <a:rPr lang="en-GB" sz="1200">
                <a:solidFill>
                  <a:srgbClr val="6AA84F"/>
                </a:solidFill>
                <a:latin typeface="Mada"/>
                <a:ea typeface="Mada"/>
                <a:cs typeface="Mada"/>
                <a:sym typeface="Mada"/>
              </a:rPr>
              <a:t>that</a:t>
            </a:r>
            <a:r>
              <a:rPr lang="en-GB" sz="1200">
                <a:solidFill>
                  <a:srgbClr val="6AA84F"/>
                </a:solidFill>
                <a:latin typeface="Mada"/>
                <a:ea typeface="Mada"/>
                <a:cs typeface="Mada"/>
                <a:sym typeface="Mada"/>
              </a:rPr>
              <a:t> heals from edge to edge</a:t>
            </a:r>
            <a:endParaRPr sz="1200">
              <a:solidFill>
                <a:srgbClr val="6AA84F"/>
              </a:solidFill>
              <a:latin typeface="Mada"/>
              <a:ea typeface="Mada"/>
              <a:cs typeface="Mada"/>
              <a:sym typeface="Mada"/>
            </a:endParaRPr>
          </a:p>
        </p:txBody>
      </p:sp>
      <p:sp>
        <p:nvSpPr>
          <p:cNvPr id="299" name="Google Shape;299;p19"/>
          <p:cNvSpPr txBox="1"/>
          <p:nvPr/>
        </p:nvSpPr>
        <p:spPr>
          <a:xfrm>
            <a:off x="244340" y="5839075"/>
            <a:ext cx="6855900" cy="6975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Clr>
                <a:srgbClr val="000000"/>
              </a:buClr>
              <a:buSzPts val="1200"/>
              <a:buFont typeface="Mada"/>
              <a:buChar char="●"/>
            </a:pPr>
            <a:r>
              <a:rPr lang="en-GB" sz="1200">
                <a:solidFill>
                  <a:srgbClr val="000000"/>
                </a:solidFill>
                <a:latin typeface="Mada"/>
                <a:ea typeface="Mada"/>
                <a:cs typeface="Mada"/>
                <a:sym typeface="Mada"/>
              </a:rPr>
              <a:t>Epithelial continuity is reestablished across a wound: </a:t>
            </a:r>
            <a:r>
              <a:rPr lang="en-GB" sz="1200">
                <a:solidFill>
                  <a:srgbClr val="6AA84F"/>
                </a:solidFill>
                <a:latin typeface="Mada"/>
                <a:ea typeface="Mada"/>
                <a:cs typeface="Mada"/>
                <a:sym typeface="Mada"/>
              </a:rPr>
              <a:t>Multiple events happen during the healing process. The cells (from the two edges of the wound) mobilize &amp; migrate to the middle and get in proximity then duplicate by mitosis and differentiate to different cells.</a:t>
            </a:r>
            <a:endParaRPr b="1" sz="1200">
              <a:solidFill>
                <a:srgbClr val="6AA84F"/>
              </a:solidFill>
              <a:latin typeface="Mada"/>
              <a:ea typeface="Mada"/>
              <a:cs typeface="Mada"/>
              <a:sym typeface="Mada"/>
            </a:endParaRPr>
          </a:p>
        </p:txBody>
      </p:sp>
      <p:sp>
        <p:nvSpPr>
          <p:cNvPr id="300" name="Google Shape;300;p19"/>
          <p:cNvSpPr/>
          <p:nvPr/>
        </p:nvSpPr>
        <p:spPr>
          <a:xfrm>
            <a:off x="2574925" y="6734599"/>
            <a:ext cx="2623200" cy="2623200"/>
          </a:xfrm>
          <a:prstGeom prst="ellipse">
            <a:avLst/>
          </a:prstGeom>
          <a:noFill/>
          <a:ln cap="flat" cmpd="sng" w="19050">
            <a:solidFill>
              <a:srgbClr val="83C5B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 name="Google Shape;301;p19"/>
          <p:cNvSpPr txBox="1"/>
          <p:nvPr/>
        </p:nvSpPr>
        <p:spPr>
          <a:xfrm>
            <a:off x="1094863" y="6799887"/>
            <a:ext cx="2023800" cy="379500"/>
          </a:xfrm>
          <a:prstGeom prst="rect">
            <a:avLst/>
          </a:prstGeom>
          <a:noFill/>
          <a:ln>
            <a:noFill/>
          </a:ln>
        </p:spPr>
        <p:txBody>
          <a:bodyPr anchorCtr="0" anchor="b" bIns="91425" lIns="91425" spcFirstLastPara="1" rIns="91425" wrap="square" tIns="91425">
            <a:noAutofit/>
          </a:bodyPr>
          <a:lstStyle/>
          <a:p>
            <a:pPr indent="0" lvl="0" marL="0" rtl="0" algn="ctr">
              <a:spcBef>
                <a:spcPts val="0"/>
              </a:spcBef>
              <a:spcAft>
                <a:spcPts val="0"/>
              </a:spcAft>
              <a:buNone/>
            </a:pPr>
            <a:r>
              <a:rPr b="1" lang="en-GB" sz="1600">
                <a:latin typeface="Mada"/>
                <a:ea typeface="Mada"/>
                <a:cs typeface="Mada"/>
                <a:sym typeface="Mada"/>
              </a:rPr>
              <a:t>Mobilization</a:t>
            </a:r>
            <a:endParaRPr sz="1500">
              <a:solidFill>
                <a:srgbClr val="7575AC"/>
              </a:solidFill>
              <a:latin typeface="Bree Serif"/>
              <a:ea typeface="Bree Serif"/>
              <a:cs typeface="Bree Serif"/>
              <a:sym typeface="Bree Serif"/>
            </a:endParaRPr>
          </a:p>
        </p:txBody>
      </p:sp>
      <p:sp>
        <p:nvSpPr>
          <p:cNvPr id="302" name="Google Shape;302;p19"/>
          <p:cNvSpPr txBox="1"/>
          <p:nvPr/>
        </p:nvSpPr>
        <p:spPr>
          <a:xfrm>
            <a:off x="4654377" y="6799875"/>
            <a:ext cx="2325600" cy="379500"/>
          </a:xfrm>
          <a:prstGeom prst="rect">
            <a:avLst/>
          </a:prstGeom>
          <a:noFill/>
          <a:ln>
            <a:noFill/>
          </a:ln>
        </p:spPr>
        <p:txBody>
          <a:bodyPr anchorCtr="0" anchor="b" bIns="91425" lIns="91425" spcFirstLastPara="1" rIns="91425" wrap="square" tIns="91425">
            <a:noAutofit/>
          </a:bodyPr>
          <a:lstStyle/>
          <a:p>
            <a:pPr indent="0" lvl="0" marL="0" rtl="0" algn="ctr">
              <a:spcBef>
                <a:spcPts val="0"/>
              </a:spcBef>
              <a:spcAft>
                <a:spcPts val="0"/>
              </a:spcAft>
              <a:buNone/>
            </a:pPr>
            <a:r>
              <a:rPr b="1" lang="en-GB" sz="1600">
                <a:latin typeface="Mada"/>
                <a:ea typeface="Mada"/>
                <a:cs typeface="Mada"/>
                <a:sym typeface="Mada"/>
              </a:rPr>
              <a:t>Migration</a:t>
            </a:r>
            <a:endParaRPr b="1" sz="1600">
              <a:latin typeface="Mada"/>
              <a:ea typeface="Mada"/>
              <a:cs typeface="Mada"/>
              <a:sym typeface="Mada"/>
            </a:endParaRPr>
          </a:p>
          <a:p>
            <a:pPr indent="0" lvl="0" marL="0" rtl="0" algn="ctr">
              <a:spcBef>
                <a:spcPts val="0"/>
              </a:spcBef>
              <a:spcAft>
                <a:spcPts val="0"/>
              </a:spcAft>
              <a:buNone/>
            </a:pPr>
            <a:r>
              <a:rPr lang="en-GB" sz="900">
                <a:solidFill>
                  <a:srgbClr val="6AA84F"/>
                </a:solidFill>
                <a:latin typeface="Mada"/>
                <a:ea typeface="Mada"/>
                <a:cs typeface="Mada"/>
                <a:sym typeface="Mada"/>
              </a:rPr>
              <a:t>Epithelial cells continue to grow across the defect</a:t>
            </a:r>
            <a:endParaRPr sz="900">
              <a:solidFill>
                <a:srgbClr val="6AA84F"/>
              </a:solidFill>
              <a:latin typeface="Mada"/>
              <a:ea typeface="Mada"/>
              <a:cs typeface="Mada"/>
              <a:sym typeface="Mada"/>
            </a:endParaRPr>
          </a:p>
        </p:txBody>
      </p:sp>
      <p:sp>
        <p:nvSpPr>
          <p:cNvPr id="303" name="Google Shape;303;p19"/>
          <p:cNvSpPr txBox="1"/>
          <p:nvPr/>
        </p:nvSpPr>
        <p:spPr>
          <a:xfrm>
            <a:off x="5065300" y="7099224"/>
            <a:ext cx="1612800" cy="575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a:latin typeface="Mada"/>
                <a:ea typeface="Mada"/>
                <a:cs typeface="Mada"/>
                <a:sym typeface="Mada"/>
              </a:rPr>
              <a:t>(stimulus is loss of contact inhibition)</a:t>
            </a:r>
            <a:endParaRPr>
              <a:solidFill>
                <a:srgbClr val="FFFFFF"/>
              </a:solidFill>
              <a:latin typeface="Fira Sans"/>
              <a:ea typeface="Fira Sans"/>
              <a:cs typeface="Fira Sans"/>
              <a:sym typeface="Fira Sans"/>
            </a:endParaRPr>
          </a:p>
        </p:txBody>
      </p:sp>
      <p:sp>
        <p:nvSpPr>
          <p:cNvPr id="304" name="Google Shape;304;p19"/>
          <p:cNvSpPr txBox="1"/>
          <p:nvPr/>
        </p:nvSpPr>
        <p:spPr>
          <a:xfrm>
            <a:off x="866263" y="8491412"/>
            <a:ext cx="2023800" cy="379500"/>
          </a:xfrm>
          <a:prstGeom prst="rect">
            <a:avLst/>
          </a:prstGeom>
          <a:noFill/>
          <a:ln>
            <a:noFill/>
          </a:ln>
        </p:spPr>
        <p:txBody>
          <a:bodyPr anchorCtr="0" anchor="b" bIns="91425" lIns="91425" spcFirstLastPara="1" rIns="91425" wrap="square" tIns="91425">
            <a:noAutofit/>
          </a:bodyPr>
          <a:lstStyle/>
          <a:p>
            <a:pPr indent="0" lvl="0" marL="0" rtl="0" algn="ctr">
              <a:spcBef>
                <a:spcPts val="0"/>
              </a:spcBef>
              <a:spcAft>
                <a:spcPts val="0"/>
              </a:spcAft>
              <a:buNone/>
            </a:pPr>
            <a:r>
              <a:rPr b="1" lang="en-GB" sz="1600">
                <a:latin typeface="Mada"/>
                <a:ea typeface="Mada"/>
                <a:cs typeface="Mada"/>
                <a:sym typeface="Mada"/>
              </a:rPr>
              <a:t>Cellular differentiation</a:t>
            </a:r>
            <a:endParaRPr b="1" sz="1600">
              <a:latin typeface="Mada"/>
              <a:ea typeface="Mada"/>
              <a:cs typeface="Mada"/>
              <a:sym typeface="Mada"/>
            </a:endParaRPr>
          </a:p>
          <a:p>
            <a:pPr indent="0" lvl="0" marL="0" rtl="0" algn="ctr">
              <a:spcBef>
                <a:spcPts val="0"/>
              </a:spcBef>
              <a:spcAft>
                <a:spcPts val="0"/>
              </a:spcAft>
              <a:buNone/>
            </a:pPr>
            <a:r>
              <a:rPr lang="en-GB" sz="1000">
                <a:solidFill>
                  <a:srgbClr val="6AA84F"/>
                </a:solidFill>
                <a:latin typeface="Mada"/>
                <a:ea typeface="Mada"/>
                <a:cs typeface="Mada"/>
                <a:sym typeface="Mada"/>
              </a:rPr>
              <a:t>To form a similar cell to the skin</a:t>
            </a:r>
            <a:endParaRPr sz="1000">
              <a:solidFill>
                <a:srgbClr val="6AA84F"/>
              </a:solidFill>
              <a:latin typeface="Mada"/>
              <a:ea typeface="Mada"/>
              <a:cs typeface="Mada"/>
              <a:sym typeface="Mada"/>
            </a:endParaRPr>
          </a:p>
        </p:txBody>
      </p:sp>
      <p:sp>
        <p:nvSpPr>
          <p:cNvPr id="305" name="Google Shape;305;p19"/>
          <p:cNvSpPr txBox="1"/>
          <p:nvPr/>
        </p:nvSpPr>
        <p:spPr>
          <a:xfrm>
            <a:off x="5013013" y="8502112"/>
            <a:ext cx="2023800" cy="379500"/>
          </a:xfrm>
          <a:prstGeom prst="rect">
            <a:avLst/>
          </a:prstGeom>
          <a:noFill/>
          <a:ln>
            <a:noFill/>
          </a:ln>
        </p:spPr>
        <p:txBody>
          <a:bodyPr anchorCtr="0" anchor="b" bIns="91425" lIns="91425" spcFirstLastPara="1" rIns="91425" wrap="square" tIns="91425">
            <a:noAutofit/>
          </a:bodyPr>
          <a:lstStyle/>
          <a:p>
            <a:pPr indent="0" lvl="0" marL="0" rtl="0" algn="ctr">
              <a:spcBef>
                <a:spcPts val="0"/>
              </a:spcBef>
              <a:spcAft>
                <a:spcPts val="0"/>
              </a:spcAft>
              <a:buNone/>
            </a:pPr>
            <a:r>
              <a:rPr b="1" lang="en-GB" sz="1600">
                <a:latin typeface="Mada"/>
                <a:ea typeface="Mada"/>
                <a:cs typeface="Mada"/>
                <a:sym typeface="Mada"/>
              </a:rPr>
              <a:t>Mitosis</a:t>
            </a:r>
            <a:endParaRPr b="1" sz="1600">
              <a:latin typeface="Mada"/>
              <a:ea typeface="Mada"/>
              <a:cs typeface="Mada"/>
              <a:sym typeface="Mada"/>
            </a:endParaRPr>
          </a:p>
          <a:p>
            <a:pPr indent="0" lvl="0" marL="0" rtl="0" algn="ctr">
              <a:spcBef>
                <a:spcPts val="0"/>
              </a:spcBef>
              <a:spcAft>
                <a:spcPts val="0"/>
              </a:spcAft>
              <a:buNone/>
            </a:pPr>
            <a:r>
              <a:rPr lang="en-GB" sz="900">
                <a:solidFill>
                  <a:srgbClr val="6AA84F"/>
                </a:solidFill>
                <a:latin typeface="Mada"/>
                <a:ea typeface="Mada"/>
                <a:cs typeface="Mada"/>
                <a:sym typeface="Mada"/>
              </a:rPr>
              <a:t>When an epithelial cell touches another one they start to make new cells</a:t>
            </a:r>
            <a:endParaRPr sz="900">
              <a:solidFill>
                <a:srgbClr val="6AA84F"/>
              </a:solidFill>
              <a:latin typeface="Mada"/>
              <a:ea typeface="Mada"/>
              <a:cs typeface="Mada"/>
              <a:sym typeface="Mada"/>
            </a:endParaRPr>
          </a:p>
        </p:txBody>
      </p:sp>
      <p:grpSp>
        <p:nvGrpSpPr>
          <p:cNvPr id="306" name="Google Shape;306;p19"/>
          <p:cNvGrpSpPr/>
          <p:nvPr/>
        </p:nvGrpSpPr>
        <p:grpSpPr>
          <a:xfrm>
            <a:off x="2820068" y="6979739"/>
            <a:ext cx="2132913" cy="2132913"/>
            <a:chOff x="3736598" y="2170606"/>
            <a:chExt cx="404889" cy="404889"/>
          </a:xfrm>
        </p:grpSpPr>
        <p:sp>
          <p:nvSpPr>
            <p:cNvPr id="307" name="Google Shape;307;p19"/>
            <p:cNvSpPr/>
            <p:nvPr/>
          </p:nvSpPr>
          <p:spPr>
            <a:xfrm>
              <a:off x="3950281" y="2170846"/>
              <a:ext cx="191206" cy="231947"/>
            </a:xfrm>
            <a:custGeom>
              <a:rect b="b" l="l" r="r" t="t"/>
              <a:pathLst>
                <a:path extrusionOk="0" h="10652" w="8781">
                  <a:moveTo>
                    <a:pt x="23" y="1"/>
                  </a:moveTo>
                  <a:lnTo>
                    <a:pt x="1435" y="2583"/>
                  </a:lnTo>
                  <a:lnTo>
                    <a:pt x="0" y="5246"/>
                  </a:lnTo>
                  <a:cubicBezTo>
                    <a:pt x="1997" y="5498"/>
                    <a:pt x="3512" y="7186"/>
                    <a:pt x="3547" y="9217"/>
                  </a:cubicBezTo>
                  <a:lnTo>
                    <a:pt x="6187" y="10652"/>
                  </a:lnTo>
                  <a:lnTo>
                    <a:pt x="8780" y="9217"/>
                  </a:lnTo>
                  <a:cubicBezTo>
                    <a:pt x="8746" y="4305"/>
                    <a:pt x="4913" y="276"/>
                    <a:pt x="23" y="1"/>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 name="Google Shape;308;p19"/>
            <p:cNvSpPr/>
            <p:nvPr/>
          </p:nvSpPr>
          <p:spPr>
            <a:xfrm>
              <a:off x="3737099" y="2170606"/>
              <a:ext cx="231947" cy="191446"/>
            </a:xfrm>
            <a:custGeom>
              <a:rect b="b" l="l" r="r" t="t"/>
              <a:pathLst>
                <a:path extrusionOk="0" h="8792" w="10652">
                  <a:moveTo>
                    <a:pt x="9216" y="0"/>
                  </a:moveTo>
                  <a:cubicBezTo>
                    <a:pt x="4304" y="35"/>
                    <a:pt x="276" y="3868"/>
                    <a:pt x="0" y="8769"/>
                  </a:cubicBezTo>
                  <a:lnTo>
                    <a:pt x="2583" y="7346"/>
                  </a:lnTo>
                  <a:lnTo>
                    <a:pt x="5245" y="8792"/>
                  </a:lnTo>
                  <a:cubicBezTo>
                    <a:pt x="5498" y="6783"/>
                    <a:pt x="7185" y="5268"/>
                    <a:pt x="9216" y="5234"/>
                  </a:cubicBezTo>
                  <a:lnTo>
                    <a:pt x="10651" y="2594"/>
                  </a:lnTo>
                  <a:lnTo>
                    <a:pt x="9216" y="0"/>
                  </a:lnTo>
                  <a:close/>
                </a:path>
              </a:pathLst>
            </a:custGeom>
            <a:solidFill>
              <a:srgbClr val="EDF6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 name="Google Shape;309;p19"/>
            <p:cNvSpPr/>
            <p:nvPr/>
          </p:nvSpPr>
          <p:spPr>
            <a:xfrm>
              <a:off x="3909539" y="2384027"/>
              <a:ext cx="231686" cy="191468"/>
            </a:xfrm>
            <a:custGeom>
              <a:rect b="b" l="l" r="r" t="t"/>
              <a:pathLst>
                <a:path extrusionOk="0" h="8793" w="10640">
                  <a:moveTo>
                    <a:pt x="5395" y="1"/>
                  </a:moveTo>
                  <a:cubicBezTo>
                    <a:pt x="5142" y="1998"/>
                    <a:pt x="3455" y="3513"/>
                    <a:pt x="1435" y="3559"/>
                  </a:cubicBezTo>
                  <a:lnTo>
                    <a:pt x="0" y="6187"/>
                  </a:lnTo>
                  <a:lnTo>
                    <a:pt x="1424" y="8792"/>
                  </a:lnTo>
                  <a:cubicBezTo>
                    <a:pt x="6324" y="8758"/>
                    <a:pt x="10364" y="4913"/>
                    <a:pt x="10640" y="24"/>
                  </a:cubicBezTo>
                  <a:lnTo>
                    <a:pt x="10640" y="24"/>
                  </a:lnTo>
                  <a:lnTo>
                    <a:pt x="8058" y="1436"/>
                  </a:lnTo>
                  <a:lnTo>
                    <a:pt x="5395" y="1"/>
                  </a:lnTo>
                  <a:close/>
                </a:path>
              </a:pathLst>
            </a:custGeom>
            <a:solidFill>
              <a:srgbClr val="EDF6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 name="Google Shape;310;p19"/>
            <p:cNvSpPr/>
            <p:nvPr/>
          </p:nvSpPr>
          <p:spPr>
            <a:xfrm>
              <a:off x="3736598" y="2343307"/>
              <a:ext cx="191707" cy="231686"/>
            </a:xfrm>
            <a:custGeom>
              <a:rect b="b" l="l" r="r" t="t"/>
              <a:pathLst>
                <a:path extrusionOk="0" h="10640" w="8804">
                  <a:moveTo>
                    <a:pt x="2606" y="0"/>
                  </a:moveTo>
                  <a:lnTo>
                    <a:pt x="0" y="1435"/>
                  </a:lnTo>
                  <a:cubicBezTo>
                    <a:pt x="46" y="6335"/>
                    <a:pt x="3880" y="10364"/>
                    <a:pt x="8769" y="10639"/>
                  </a:cubicBezTo>
                  <a:lnTo>
                    <a:pt x="7357" y="8057"/>
                  </a:lnTo>
                  <a:lnTo>
                    <a:pt x="8803" y="5394"/>
                  </a:lnTo>
                  <a:cubicBezTo>
                    <a:pt x="6795" y="5142"/>
                    <a:pt x="5280" y="3455"/>
                    <a:pt x="5245" y="1435"/>
                  </a:cubicBezTo>
                  <a:lnTo>
                    <a:pt x="2606" y="0"/>
                  </a:ln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11" name="Google Shape;311;p19"/>
          <p:cNvSpPr txBox="1"/>
          <p:nvPr/>
        </p:nvSpPr>
        <p:spPr>
          <a:xfrm>
            <a:off x="3109750" y="7265124"/>
            <a:ext cx="578400" cy="409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1800">
                <a:solidFill>
                  <a:srgbClr val="83C5BE"/>
                </a:solidFill>
                <a:latin typeface="Bree Serif"/>
                <a:ea typeface="Bree Serif"/>
                <a:cs typeface="Bree Serif"/>
                <a:sym typeface="Bree Serif"/>
              </a:rPr>
              <a:t>1st</a:t>
            </a:r>
            <a:endParaRPr sz="1800">
              <a:solidFill>
                <a:srgbClr val="83C5BE"/>
              </a:solidFill>
              <a:latin typeface="Bree Serif"/>
              <a:ea typeface="Bree Serif"/>
              <a:cs typeface="Bree Serif"/>
              <a:sym typeface="Bree Serif"/>
            </a:endParaRPr>
          </a:p>
        </p:txBody>
      </p:sp>
      <p:sp>
        <p:nvSpPr>
          <p:cNvPr id="312" name="Google Shape;312;p19"/>
          <p:cNvSpPr txBox="1"/>
          <p:nvPr/>
        </p:nvSpPr>
        <p:spPr>
          <a:xfrm>
            <a:off x="4099150" y="7265124"/>
            <a:ext cx="578400" cy="409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1800">
                <a:solidFill>
                  <a:srgbClr val="E29578"/>
                </a:solidFill>
                <a:latin typeface="Bree Serif"/>
                <a:ea typeface="Bree Serif"/>
                <a:cs typeface="Bree Serif"/>
                <a:sym typeface="Bree Serif"/>
              </a:rPr>
              <a:t>2nd</a:t>
            </a:r>
            <a:endParaRPr sz="1800">
              <a:solidFill>
                <a:srgbClr val="E29578"/>
              </a:solidFill>
              <a:latin typeface="Bree Serif"/>
              <a:ea typeface="Bree Serif"/>
              <a:cs typeface="Bree Serif"/>
              <a:sym typeface="Bree Serif"/>
            </a:endParaRPr>
          </a:p>
        </p:txBody>
      </p:sp>
      <p:sp>
        <p:nvSpPr>
          <p:cNvPr id="313" name="Google Shape;313;p19"/>
          <p:cNvSpPr txBox="1"/>
          <p:nvPr/>
        </p:nvSpPr>
        <p:spPr>
          <a:xfrm>
            <a:off x="4099150" y="8415224"/>
            <a:ext cx="578400" cy="409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1800">
                <a:solidFill>
                  <a:srgbClr val="83C5BE"/>
                </a:solidFill>
                <a:latin typeface="Bree Serif"/>
                <a:ea typeface="Bree Serif"/>
                <a:cs typeface="Bree Serif"/>
                <a:sym typeface="Bree Serif"/>
              </a:rPr>
              <a:t>3rd</a:t>
            </a:r>
            <a:endParaRPr sz="1800">
              <a:solidFill>
                <a:srgbClr val="83C5BE"/>
              </a:solidFill>
              <a:latin typeface="Bree Serif"/>
              <a:ea typeface="Bree Serif"/>
              <a:cs typeface="Bree Serif"/>
              <a:sym typeface="Bree Serif"/>
            </a:endParaRPr>
          </a:p>
        </p:txBody>
      </p:sp>
      <p:sp>
        <p:nvSpPr>
          <p:cNvPr id="314" name="Google Shape;314;p19"/>
          <p:cNvSpPr txBox="1"/>
          <p:nvPr/>
        </p:nvSpPr>
        <p:spPr>
          <a:xfrm>
            <a:off x="3109750" y="8415224"/>
            <a:ext cx="578400" cy="40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sz="1800">
                <a:solidFill>
                  <a:srgbClr val="E29578"/>
                </a:solidFill>
                <a:latin typeface="Bree Serif"/>
                <a:ea typeface="Bree Serif"/>
                <a:cs typeface="Bree Serif"/>
                <a:sym typeface="Bree Serif"/>
              </a:rPr>
              <a:t>4th</a:t>
            </a:r>
            <a:endParaRPr sz="1800">
              <a:solidFill>
                <a:srgbClr val="E29578"/>
              </a:solidFill>
              <a:latin typeface="Bree Serif"/>
              <a:ea typeface="Bree Serif"/>
              <a:cs typeface="Bree Serif"/>
              <a:sym typeface="Bree Serif"/>
            </a:endParaRPr>
          </a:p>
        </p:txBody>
      </p:sp>
      <p:sp>
        <p:nvSpPr>
          <p:cNvPr id="315" name="Google Shape;315;p19"/>
          <p:cNvSpPr/>
          <p:nvPr/>
        </p:nvSpPr>
        <p:spPr>
          <a:xfrm>
            <a:off x="3022625" y="6920199"/>
            <a:ext cx="138900" cy="138900"/>
          </a:xfrm>
          <a:prstGeom prst="ellipse">
            <a:avLst/>
          </a:prstGeom>
          <a:solidFill>
            <a:srgbClr val="83C5BE"/>
          </a:solidFill>
          <a:ln cap="flat" cmpd="sng" w="19050">
            <a:solidFill>
              <a:srgbClr val="83C5B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 name="Google Shape;316;p19"/>
          <p:cNvSpPr/>
          <p:nvPr/>
        </p:nvSpPr>
        <p:spPr>
          <a:xfrm>
            <a:off x="4599700" y="6920199"/>
            <a:ext cx="138900" cy="138900"/>
          </a:xfrm>
          <a:prstGeom prst="ellipse">
            <a:avLst/>
          </a:prstGeom>
          <a:solidFill>
            <a:srgbClr val="83C5BE"/>
          </a:solidFill>
          <a:ln cap="flat" cmpd="sng" w="19050">
            <a:solidFill>
              <a:srgbClr val="83C5B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 name="Google Shape;317;p19"/>
          <p:cNvSpPr/>
          <p:nvPr/>
        </p:nvSpPr>
        <p:spPr>
          <a:xfrm>
            <a:off x="3022625" y="9016224"/>
            <a:ext cx="138900" cy="138900"/>
          </a:xfrm>
          <a:prstGeom prst="ellipse">
            <a:avLst/>
          </a:prstGeom>
          <a:solidFill>
            <a:srgbClr val="83C5BE"/>
          </a:solidFill>
          <a:ln cap="flat" cmpd="sng" w="19050">
            <a:solidFill>
              <a:srgbClr val="83C5B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 name="Google Shape;318;p19"/>
          <p:cNvSpPr/>
          <p:nvPr/>
        </p:nvSpPr>
        <p:spPr>
          <a:xfrm>
            <a:off x="4599700" y="9016224"/>
            <a:ext cx="138900" cy="138900"/>
          </a:xfrm>
          <a:prstGeom prst="ellipse">
            <a:avLst/>
          </a:prstGeom>
          <a:solidFill>
            <a:srgbClr val="83C5BE"/>
          </a:solidFill>
          <a:ln cap="flat" cmpd="sng" w="19050">
            <a:solidFill>
              <a:srgbClr val="83C5B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19" name="Google Shape;319;p19"/>
          <p:cNvGrpSpPr/>
          <p:nvPr/>
        </p:nvGrpSpPr>
        <p:grpSpPr>
          <a:xfrm>
            <a:off x="903428" y="4632832"/>
            <a:ext cx="173087" cy="180652"/>
            <a:chOff x="6414250" y="2415450"/>
            <a:chExt cx="312600" cy="312600"/>
          </a:xfrm>
        </p:grpSpPr>
        <p:sp>
          <p:nvSpPr>
            <p:cNvPr id="320" name="Google Shape;320;p19"/>
            <p:cNvSpPr/>
            <p:nvPr/>
          </p:nvSpPr>
          <p:spPr>
            <a:xfrm>
              <a:off x="6414250" y="2415450"/>
              <a:ext cx="312600" cy="312600"/>
            </a:xfrm>
            <a:prstGeom prst="ellipse">
              <a:avLst/>
            </a:pr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 name="Google Shape;321;p19"/>
            <p:cNvSpPr/>
            <p:nvPr/>
          </p:nvSpPr>
          <p:spPr>
            <a:xfrm>
              <a:off x="6520150" y="2509951"/>
              <a:ext cx="100800" cy="123600"/>
            </a:xfrm>
            <a:prstGeom prst="chevron">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5" name="Shape 325"/>
        <p:cNvGrpSpPr/>
        <p:nvPr/>
      </p:nvGrpSpPr>
      <p:grpSpPr>
        <a:xfrm>
          <a:off x="0" y="0"/>
          <a:ext cx="0" cy="0"/>
          <a:chOff x="0" y="0"/>
          <a:chExt cx="0" cy="0"/>
        </a:xfrm>
      </p:grpSpPr>
      <p:sp>
        <p:nvSpPr>
          <p:cNvPr id="326" name="Google Shape;326;p20"/>
          <p:cNvSpPr/>
          <p:nvPr/>
        </p:nvSpPr>
        <p:spPr>
          <a:xfrm rot="10800000">
            <a:off x="75" y="-9525"/>
            <a:ext cx="7589400" cy="192300"/>
          </a:xfrm>
          <a:prstGeom prst="round2SameRect">
            <a:avLst>
              <a:gd fmla="val 50000" name="adj1"/>
              <a:gd fmla="val 0" name="adj2"/>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327" name="Google Shape;327;p20"/>
          <p:cNvCxnSpPr/>
          <p:nvPr/>
        </p:nvCxnSpPr>
        <p:spPr>
          <a:xfrm>
            <a:off x="1590536" y="741157"/>
            <a:ext cx="4536000" cy="3600"/>
          </a:xfrm>
          <a:prstGeom prst="straightConnector1">
            <a:avLst/>
          </a:prstGeom>
          <a:noFill/>
          <a:ln cap="flat" cmpd="sng" w="19050">
            <a:solidFill>
              <a:srgbClr val="83C5BE"/>
            </a:solidFill>
            <a:prstDash val="solid"/>
            <a:round/>
            <a:headEnd len="med" w="med" type="oval"/>
            <a:tailEnd len="med" w="med" type="oval"/>
          </a:ln>
        </p:spPr>
      </p:cxnSp>
      <p:sp>
        <p:nvSpPr>
          <p:cNvPr id="328" name="Google Shape;328;p20"/>
          <p:cNvSpPr txBox="1"/>
          <p:nvPr/>
        </p:nvSpPr>
        <p:spPr>
          <a:xfrm>
            <a:off x="1095673" y="267420"/>
            <a:ext cx="5525700" cy="389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2200">
                <a:solidFill>
                  <a:srgbClr val="006D77"/>
                </a:solidFill>
                <a:latin typeface="Lora"/>
                <a:ea typeface="Lora"/>
                <a:cs typeface="Lora"/>
                <a:sym typeface="Lora"/>
              </a:rPr>
              <a:t>Wound healing </a:t>
            </a:r>
            <a:endParaRPr sz="2200"/>
          </a:p>
        </p:txBody>
      </p:sp>
      <p:grpSp>
        <p:nvGrpSpPr>
          <p:cNvPr id="329" name="Google Shape;329;p20"/>
          <p:cNvGrpSpPr/>
          <p:nvPr/>
        </p:nvGrpSpPr>
        <p:grpSpPr>
          <a:xfrm>
            <a:off x="236381" y="983715"/>
            <a:ext cx="467181" cy="476434"/>
            <a:chOff x="2410712" y="2415450"/>
            <a:chExt cx="312600" cy="312600"/>
          </a:xfrm>
        </p:grpSpPr>
        <p:sp>
          <p:nvSpPr>
            <p:cNvPr id="330" name="Google Shape;330;p20"/>
            <p:cNvSpPr/>
            <p:nvPr/>
          </p:nvSpPr>
          <p:spPr>
            <a:xfrm>
              <a:off x="2410712" y="2415450"/>
              <a:ext cx="312600" cy="312600"/>
            </a:xfrm>
            <a:prstGeom prst="ellipse">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 name="Google Shape;331;p20"/>
            <p:cNvSpPr/>
            <p:nvPr/>
          </p:nvSpPr>
          <p:spPr>
            <a:xfrm>
              <a:off x="2516612" y="2509951"/>
              <a:ext cx="100800" cy="123600"/>
            </a:xfrm>
            <a:prstGeom prst="chevron">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32" name="Google Shape;332;p20"/>
          <p:cNvSpPr txBox="1"/>
          <p:nvPr/>
        </p:nvSpPr>
        <p:spPr>
          <a:xfrm>
            <a:off x="693663" y="1010350"/>
            <a:ext cx="3878100" cy="32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800">
                <a:solidFill>
                  <a:srgbClr val="006D77"/>
                </a:solidFill>
                <a:highlight>
                  <a:srgbClr val="EDF9F9"/>
                </a:highlight>
                <a:latin typeface="Lora"/>
                <a:ea typeface="Lora"/>
                <a:cs typeface="Lora"/>
                <a:sym typeface="Lora"/>
              </a:rPr>
              <a:t>Factors affecting wound healing:</a:t>
            </a:r>
            <a:endParaRPr b="1" sz="1800">
              <a:solidFill>
                <a:srgbClr val="006D77"/>
              </a:solidFill>
              <a:highlight>
                <a:srgbClr val="EDF9F9"/>
              </a:highlight>
              <a:latin typeface="Lora"/>
              <a:ea typeface="Lora"/>
              <a:cs typeface="Lora"/>
              <a:sym typeface="Lora"/>
            </a:endParaRPr>
          </a:p>
        </p:txBody>
      </p:sp>
      <p:sp>
        <p:nvSpPr>
          <p:cNvPr id="333" name="Google Shape;333;p20"/>
          <p:cNvSpPr txBox="1"/>
          <p:nvPr/>
        </p:nvSpPr>
        <p:spPr>
          <a:xfrm>
            <a:off x="236388" y="1523775"/>
            <a:ext cx="6889500" cy="753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200">
                <a:solidFill>
                  <a:srgbClr val="1C4588"/>
                </a:solidFill>
                <a:latin typeface="Mada"/>
                <a:ea typeface="Mada"/>
                <a:cs typeface="Mada"/>
                <a:sym typeface="Mada"/>
              </a:rPr>
              <a:t>The aim of wound care is to achieve healing by primary intention and thereby reduce the proliferative and inflammatory phases, by correcting any abnormality that can retard or slow the wound healing.</a:t>
            </a:r>
            <a:endParaRPr sz="1200">
              <a:solidFill>
                <a:srgbClr val="1C4588"/>
              </a:solidFill>
              <a:latin typeface="Mada"/>
              <a:ea typeface="Mada"/>
              <a:cs typeface="Mada"/>
              <a:sym typeface="Mada"/>
            </a:endParaRPr>
          </a:p>
          <a:p>
            <a:pPr indent="0" lvl="0" marL="0" rtl="0" algn="l">
              <a:spcBef>
                <a:spcPts val="0"/>
              </a:spcBef>
              <a:spcAft>
                <a:spcPts val="0"/>
              </a:spcAft>
              <a:buNone/>
            </a:pPr>
            <a:r>
              <a:rPr lang="en-GB" sz="1200">
                <a:solidFill>
                  <a:srgbClr val="1C4588"/>
                </a:solidFill>
                <a:latin typeface="Mada"/>
                <a:ea typeface="Mada"/>
                <a:cs typeface="Mada"/>
                <a:sym typeface="Mada"/>
              </a:rPr>
              <a:t>Several local and systemic factors can influence the wound healing, that can result in delay or abnormal healing process which will lead to a poor cosmetic outcome and delay recovery of the function of the wounded part.</a:t>
            </a:r>
            <a:endParaRPr sz="1200">
              <a:solidFill>
                <a:srgbClr val="1C4588"/>
              </a:solidFill>
              <a:latin typeface="Mada"/>
              <a:ea typeface="Mada"/>
              <a:cs typeface="Mada"/>
              <a:sym typeface="Mada"/>
            </a:endParaRPr>
          </a:p>
          <a:p>
            <a:pPr indent="0" lvl="0" marL="0" rtl="0" algn="l">
              <a:spcBef>
                <a:spcPts val="0"/>
              </a:spcBef>
              <a:spcAft>
                <a:spcPts val="0"/>
              </a:spcAft>
              <a:buNone/>
            </a:pPr>
            <a:r>
              <a:rPr lang="en-GB" sz="1200">
                <a:solidFill>
                  <a:srgbClr val="1C4588"/>
                </a:solidFill>
                <a:latin typeface="Mada"/>
                <a:ea typeface="Mada"/>
                <a:cs typeface="Mada"/>
                <a:sym typeface="Mada"/>
              </a:rPr>
              <a:t>These factors should be addressed and controlled by the treating clinician.  </a:t>
            </a:r>
            <a:endParaRPr sz="1200">
              <a:solidFill>
                <a:srgbClr val="1C4588"/>
              </a:solidFill>
              <a:latin typeface="Mada"/>
              <a:ea typeface="Mada"/>
              <a:cs typeface="Mada"/>
              <a:sym typeface="Mada"/>
            </a:endParaRPr>
          </a:p>
        </p:txBody>
      </p:sp>
      <p:sp>
        <p:nvSpPr>
          <p:cNvPr id="334" name="Google Shape;334;p20"/>
          <p:cNvSpPr txBox="1"/>
          <p:nvPr/>
        </p:nvSpPr>
        <p:spPr>
          <a:xfrm>
            <a:off x="-7310100" y="3750175"/>
            <a:ext cx="7132200" cy="6649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a:solidFill>
                  <a:srgbClr val="1C4588"/>
                </a:solidFill>
              </a:rPr>
              <a:t>Local factors:</a:t>
            </a:r>
            <a:endParaRPr>
              <a:solidFill>
                <a:srgbClr val="1C4588"/>
              </a:solidFill>
            </a:endParaRPr>
          </a:p>
          <a:p>
            <a:pPr indent="-184150" lvl="0" marL="269999" rtl="0" algn="l">
              <a:spcBef>
                <a:spcPts val="0"/>
              </a:spcBef>
              <a:spcAft>
                <a:spcPts val="0"/>
              </a:spcAft>
              <a:buClr>
                <a:srgbClr val="1C4588"/>
              </a:buClr>
              <a:buSzPts val="1400"/>
              <a:buAutoNum type="arabicPeriod"/>
            </a:pPr>
            <a:r>
              <a:rPr b="1" lang="en-GB">
                <a:solidFill>
                  <a:srgbClr val="1C4588"/>
                </a:solidFill>
              </a:rPr>
              <a:t>Wound site.</a:t>
            </a:r>
            <a:endParaRPr b="1">
              <a:solidFill>
                <a:srgbClr val="1C4588"/>
              </a:solidFill>
            </a:endParaRPr>
          </a:p>
          <a:p>
            <a:pPr indent="0" lvl="0" marL="269999" rtl="0" algn="l">
              <a:spcBef>
                <a:spcPts val="0"/>
              </a:spcBef>
              <a:spcAft>
                <a:spcPts val="0"/>
              </a:spcAft>
              <a:buNone/>
            </a:pPr>
            <a:r>
              <a:rPr lang="en-GB">
                <a:solidFill>
                  <a:srgbClr val="1C4588"/>
                </a:solidFill>
              </a:rPr>
              <a:t>For example, the presence of persistent pressure or recurrent trauma at wound site may compromise the healing of the wound.</a:t>
            </a:r>
            <a:endParaRPr>
              <a:solidFill>
                <a:srgbClr val="1C4588"/>
              </a:solidFill>
            </a:endParaRPr>
          </a:p>
          <a:p>
            <a:pPr indent="-184150" lvl="0" marL="269999" rtl="0" algn="l">
              <a:spcBef>
                <a:spcPts val="0"/>
              </a:spcBef>
              <a:spcAft>
                <a:spcPts val="0"/>
              </a:spcAft>
              <a:buClr>
                <a:srgbClr val="1C4588"/>
              </a:buClr>
              <a:buSzPts val="1400"/>
              <a:buAutoNum type="arabicPeriod"/>
            </a:pPr>
            <a:r>
              <a:rPr b="1" lang="en-GB">
                <a:solidFill>
                  <a:srgbClr val="1C4588"/>
                </a:solidFill>
              </a:rPr>
              <a:t>Wound contamination</a:t>
            </a:r>
            <a:endParaRPr b="1">
              <a:solidFill>
                <a:srgbClr val="1C4588"/>
              </a:solidFill>
            </a:endParaRPr>
          </a:p>
          <a:p>
            <a:pPr indent="0" lvl="0" marL="269999" rtl="0" algn="l">
              <a:spcBef>
                <a:spcPts val="0"/>
              </a:spcBef>
              <a:spcAft>
                <a:spcPts val="0"/>
              </a:spcAft>
              <a:buNone/>
            </a:pPr>
            <a:r>
              <a:rPr lang="en-GB">
                <a:solidFill>
                  <a:srgbClr val="1C4588"/>
                </a:solidFill>
              </a:rPr>
              <a:t>Such wound require debridement, removal of all dead tissues and foreign bodies, and cleaning.</a:t>
            </a:r>
            <a:endParaRPr>
              <a:solidFill>
                <a:srgbClr val="1C4588"/>
              </a:solidFill>
            </a:endParaRPr>
          </a:p>
          <a:p>
            <a:pPr indent="-184150" lvl="0" marL="269999" rtl="0" algn="l">
              <a:spcBef>
                <a:spcPts val="0"/>
              </a:spcBef>
              <a:spcAft>
                <a:spcPts val="0"/>
              </a:spcAft>
              <a:buClr>
                <a:srgbClr val="1C4588"/>
              </a:buClr>
              <a:buSzPts val="1400"/>
              <a:buAutoNum type="arabicPeriod"/>
            </a:pPr>
            <a:r>
              <a:rPr b="1" lang="en-GB">
                <a:solidFill>
                  <a:srgbClr val="1C4588"/>
                </a:solidFill>
              </a:rPr>
              <a:t>Infection</a:t>
            </a:r>
            <a:endParaRPr b="1">
              <a:solidFill>
                <a:srgbClr val="1C4588"/>
              </a:solidFill>
            </a:endParaRPr>
          </a:p>
          <a:p>
            <a:pPr indent="0" lvl="0" marL="269999" rtl="0" algn="l">
              <a:spcBef>
                <a:spcPts val="0"/>
              </a:spcBef>
              <a:spcAft>
                <a:spcPts val="0"/>
              </a:spcAft>
              <a:buNone/>
            </a:pPr>
            <a:r>
              <a:rPr lang="en-GB">
                <a:solidFill>
                  <a:srgbClr val="1C4588"/>
                </a:solidFill>
              </a:rPr>
              <a:t>It reduces the rate of wound healing, granulation tissue formation, oxygen and nutrient delivery.the use of debriding agent to clean the wound and appropriate prophylactic antibiotics is important in preventing wound infection.</a:t>
            </a:r>
            <a:endParaRPr>
              <a:solidFill>
                <a:srgbClr val="1C4588"/>
              </a:solidFill>
            </a:endParaRPr>
          </a:p>
          <a:p>
            <a:pPr indent="-184150" lvl="0" marL="269999" rtl="0" algn="l">
              <a:spcBef>
                <a:spcPts val="0"/>
              </a:spcBef>
              <a:spcAft>
                <a:spcPts val="0"/>
              </a:spcAft>
              <a:buClr>
                <a:srgbClr val="1C4588"/>
              </a:buClr>
              <a:buSzPts val="1400"/>
              <a:buAutoNum type="arabicPeriod"/>
            </a:pPr>
            <a:r>
              <a:rPr b="1" lang="en-GB">
                <a:solidFill>
                  <a:srgbClr val="1C4588"/>
                </a:solidFill>
              </a:rPr>
              <a:t>Mechanism of wounding </a:t>
            </a:r>
            <a:endParaRPr b="1">
              <a:solidFill>
                <a:srgbClr val="1C4588"/>
              </a:solidFill>
            </a:endParaRPr>
          </a:p>
          <a:p>
            <a:pPr indent="0" lvl="0" marL="269999" rtl="0" algn="l">
              <a:spcBef>
                <a:spcPts val="0"/>
              </a:spcBef>
              <a:spcAft>
                <a:spcPts val="0"/>
              </a:spcAft>
              <a:buNone/>
            </a:pPr>
            <a:r>
              <a:rPr lang="en-GB">
                <a:solidFill>
                  <a:srgbClr val="1C4588"/>
                </a:solidFill>
              </a:rPr>
              <a:t>For example, the incisional wound will follow the normal phases of wound healing, whereas crushing or avulsion wounds may not heal in normal process and may have a prolonged healing process.</a:t>
            </a:r>
            <a:endParaRPr>
              <a:solidFill>
                <a:srgbClr val="1C4588"/>
              </a:solidFill>
            </a:endParaRPr>
          </a:p>
          <a:p>
            <a:pPr indent="-184150" lvl="0" marL="269999" rtl="0" algn="l">
              <a:spcBef>
                <a:spcPts val="0"/>
              </a:spcBef>
              <a:spcAft>
                <a:spcPts val="0"/>
              </a:spcAft>
              <a:buClr>
                <a:srgbClr val="1C4588"/>
              </a:buClr>
              <a:buSzPts val="1400"/>
              <a:buAutoNum type="arabicPeriod"/>
            </a:pPr>
            <a:r>
              <a:rPr b="1" lang="en-GB">
                <a:solidFill>
                  <a:srgbClr val="1C4588"/>
                </a:solidFill>
              </a:rPr>
              <a:t>Tissue loss</a:t>
            </a:r>
            <a:endParaRPr b="1">
              <a:solidFill>
                <a:srgbClr val="1C4588"/>
              </a:solidFill>
            </a:endParaRPr>
          </a:p>
          <a:p>
            <a:pPr indent="0" lvl="0" marL="269999" rtl="0" algn="l">
              <a:spcBef>
                <a:spcPts val="0"/>
              </a:spcBef>
              <a:spcAft>
                <a:spcPts val="0"/>
              </a:spcAft>
              <a:buNone/>
            </a:pPr>
            <a:r>
              <a:rPr lang="en-GB">
                <a:solidFill>
                  <a:srgbClr val="1C4588"/>
                </a:solidFill>
              </a:rPr>
              <a:t>This will delay the slow wound healing and predispose to infection.</a:t>
            </a:r>
            <a:endParaRPr>
              <a:solidFill>
                <a:srgbClr val="1C4588"/>
              </a:solidFill>
            </a:endParaRPr>
          </a:p>
          <a:p>
            <a:pPr indent="-184150" lvl="0" marL="269999" rtl="0" algn="l">
              <a:spcBef>
                <a:spcPts val="0"/>
              </a:spcBef>
              <a:spcAft>
                <a:spcPts val="0"/>
              </a:spcAft>
              <a:buClr>
                <a:srgbClr val="1C4588"/>
              </a:buClr>
              <a:buSzPts val="1400"/>
              <a:buAutoNum type="arabicPeriod"/>
            </a:pPr>
            <a:r>
              <a:rPr b="1" lang="en-GB">
                <a:solidFill>
                  <a:srgbClr val="1C4588"/>
                </a:solidFill>
              </a:rPr>
              <a:t>Hematoma formation in the wound</a:t>
            </a:r>
            <a:endParaRPr b="1">
              <a:solidFill>
                <a:srgbClr val="1C4588"/>
              </a:solidFill>
            </a:endParaRPr>
          </a:p>
          <a:p>
            <a:pPr indent="0" lvl="0" marL="269999" rtl="0" algn="l">
              <a:spcBef>
                <a:spcPts val="0"/>
              </a:spcBef>
              <a:spcAft>
                <a:spcPts val="0"/>
              </a:spcAft>
              <a:buNone/>
            </a:pPr>
            <a:r>
              <a:rPr lang="en-GB">
                <a:solidFill>
                  <a:srgbClr val="1C4588"/>
                </a:solidFill>
              </a:rPr>
              <a:t>Bleeding must be controlled because hematoma formation in the wound predisposes to wound infection and it separates the wound edges and prevents wound healing. </a:t>
            </a:r>
            <a:endParaRPr>
              <a:solidFill>
                <a:srgbClr val="1C4588"/>
              </a:solidFill>
            </a:endParaRPr>
          </a:p>
          <a:p>
            <a:pPr indent="-184150" lvl="0" marL="269999" rtl="0" algn="l">
              <a:spcBef>
                <a:spcPts val="0"/>
              </a:spcBef>
              <a:spcAft>
                <a:spcPts val="0"/>
              </a:spcAft>
              <a:buClr>
                <a:srgbClr val="1C4588"/>
              </a:buClr>
              <a:buSzPts val="1400"/>
              <a:buAutoNum type="arabicPeriod"/>
            </a:pPr>
            <a:r>
              <a:rPr b="1" lang="en-GB">
                <a:solidFill>
                  <a:srgbClr val="1C4588"/>
                </a:solidFill>
              </a:rPr>
              <a:t>Vascular insufficiency </a:t>
            </a:r>
            <a:endParaRPr b="1">
              <a:solidFill>
                <a:srgbClr val="1C4588"/>
              </a:solidFill>
            </a:endParaRPr>
          </a:p>
          <a:p>
            <a:pPr indent="0" lvl="0" marL="269999" rtl="0" algn="l">
              <a:spcBef>
                <a:spcPts val="0"/>
              </a:spcBef>
              <a:spcAft>
                <a:spcPts val="0"/>
              </a:spcAft>
              <a:buNone/>
            </a:pPr>
            <a:r>
              <a:rPr lang="en-GB">
                <a:solidFill>
                  <a:srgbClr val="1C4588"/>
                </a:solidFill>
              </a:rPr>
              <a:t>Poor blood supply leads to decreased oxygen and nutrients delivery which will retard the wound healing.</a:t>
            </a:r>
            <a:endParaRPr>
              <a:solidFill>
                <a:srgbClr val="1C4588"/>
              </a:solidFill>
            </a:endParaRPr>
          </a:p>
          <a:p>
            <a:pPr indent="-184150" lvl="0" marL="269999" rtl="0" algn="l">
              <a:spcBef>
                <a:spcPts val="0"/>
              </a:spcBef>
              <a:spcAft>
                <a:spcPts val="0"/>
              </a:spcAft>
              <a:buClr>
                <a:srgbClr val="1C4588"/>
              </a:buClr>
              <a:buSzPts val="1400"/>
              <a:buAutoNum type="arabicPeriod"/>
            </a:pPr>
            <a:r>
              <a:rPr b="1" lang="en-GB">
                <a:solidFill>
                  <a:srgbClr val="1C4588"/>
                </a:solidFill>
              </a:rPr>
              <a:t>Previous radiation of wounded area</a:t>
            </a:r>
            <a:endParaRPr b="1">
              <a:solidFill>
                <a:srgbClr val="1C4588"/>
              </a:solidFill>
            </a:endParaRPr>
          </a:p>
          <a:p>
            <a:pPr indent="0" lvl="0" marL="269999" rtl="0" algn="l">
              <a:spcBef>
                <a:spcPts val="0"/>
              </a:spcBef>
              <a:spcAft>
                <a:spcPts val="0"/>
              </a:spcAft>
              <a:buNone/>
            </a:pPr>
            <a:r>
              <a:rPr lang="en-GB">
                <a:solidFill>
                  <a:srgbClr val="1C4588"/>
                </a:solidFill>
              </a:rPr>
              <a:t>This will result in vasculitis with local hypoxia, ischemia, reducing the amount of oxygen and nutrition to the wound site.</a:t>
            </a:r>
            <a:endParaRPr>
              <a:solidFill>
                <a:srgbClr val="1C4588"/>
              </a:solidFill>
            </a:endParaRPr>
          </a:p>
          <a:p>
            <a:pPr indent="-184150" lvl="0" marL="269999" rtl="0" algn="l">
              <a:spcBef>
                <a:spcPts val="0"/>
              </a:spcBef>
              <a:spcAft>
                <a:spcPts val="0"/>
              </a:spcAft>
              <a:buClr>
                <a:srgbClr val="1C4588"/>
              </a:buClr>
              <a:buSzPts val="1400"/>
              <a:buAutoNum type="arabicPeriod"/>
            </a:pPr>
            <a:r>
              <a:rPr b="1" lang="en-GB">
                <a:solidFill>
                  <a:srgbClr val="1C4588"/>
                </a:solidFill>
              </a:rPr>
              <a:t>Pressure in the wound area</a:t>
            </a:r>
            <a:endParaRPr b="1">
              <a:solidFill>
                <a:srgbClr val="1C4588"/>
              </a:solidFill>
            </a:endParaRPr>
          </a:p>
          <a:p>
            <a:pPr indent="0" lvl="0" marL="269999" rtl="0" algn="l">
              <a:spcBef>
                <a:spcPts val="0"/>
              </a:spcBef>
              <a:spcAft>
                <a:spcPts val="0"/>
              </a:spcAft>
              <a:buNone/>
            </a:pPr>
            <a:r>
              <a:rPr lang="en-GB">
                <a:solidFill>
                  <a:srgbClr val="1C4588"/>
                </a:solidFill>
              </a:rPr>
              <a:t>Pressure in the wound will reduce the blood supply, which causes hypoxia, ischemia, and retarded wound healing.</a:t>
            </a:r>
            <a:endParaRPr>
              <a:solidFill>
                <a:srgbClr val="1C4588"/>
              </a:solidFill>
            </a:endParaRPr>
          </a:p>
        </p:txBody>
      </p:sp>
      <p:cxnSp>
        <p:nvCxnSpPr>
          <p:cNvPr id="335" name="Google Shape;335;p20"/>
          <p:cNvCxnSpPr/>
          <p:nvPr/>
        </p:nvCxnSpPr>
        <p:spPr>
          <a:xfrm>
            <a:off x="1365575" y="3258050"/>
            <a:ext cx="883800" cy="0"/>
          </a:xfrm>
          <a:prstGeom prst="straightConnector1">
            <a:avLst/>
          </a:prstGeom>
          <a:noFill/>
          <a:ln cap="flat" cmpd="sng" w="19050">
            <a:solidFill>
              <a:srgbClr val="ABE5D9"/>
            </a:solidFill>
            <a:prstDash val="dash"/>
            <a:round/>
            <a:headEnd len="med" w="med" type="none"/>
            <a:tailEnd len="med" w="med" type="oval"/>
          </a:ln>
        </p:spPr>
      </p:cxnSp>
      <p:sp>
        <p:nvSpPr>
          <p:cNvPr id="336" name="Google Shape;336;p20"/>
          <p:cNvSpPr txBox="1"/>
          <p:nvPr/>
        </p:nvSpPr>
        <p:spPr>
          <a:xfrm>
            <a:off x="2278879" y="3029600"/>
            <a:ext cx="1900800" cy="192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600">
                <a:solidFill>
                  <a:srgbClr val="006D77"/>
                </a:solidFill>
                <a:highlight>
                  <a:srgbClr val="EDF9F9"/>
                </a:highlight>
                <a:latin typeface="Lora"/>
                <a:ea typeface="Lora"/>
                <a:cs typeface="Lora"/>
                <a:sym typeface="Lora"/>
              </a:rPr>
              <a:t>Local factors</a:t>
            </a:r>
            <a:endParaRPr b="1" sz="1600">
              <a:solidFill>
                <a:srgbClr val="006D77"/>
              </a:solidFill>
              <a:highlight>
                <a:srgbClr val="EDF9F9"/>
              </a:highlight>
              <a:latin typeface="Lora"/>
              <a:ea typeface="Lora"/>
              <a:cs typeface="Lora"/>
              <a:sym typeface="Lora"/>
            </a:endParaRPr>
          </a:p>
          <a:p>
            <a:pPr indent="0" lvl="0" marL="0" rtl="0" algn="l">
              <a:spcBef>
                <a:spcPts val="0"/>
              </a:spcBef>
              <a:spcAft>
                <a:spcPts val="0"/>
              </a:spcAft>
              <a:buNone/>
            </a:pPr>
            <a:r>
              <a:t/>
            </a:r>
            <a:endParaRPr b="1" sz="1600">
              <a:solidFill>
                <a:srgbClr val="006D77"/>
              </a:solidFill>
              <a:highlight>
                <a:srgbClr val="EDF9F9"/>
              </a:highlight>
              <a:latin typeface="Lora"/>
              <a:ea typeface="Lora"/>
              <a:cs typeface="Lora"/>
              <a:sym typeface="Lora"/>
            </a:endParaRPr>
          </a:p>
          <a:p>
            <a:pPr indent="0" lvl="0" marL="0" rtl="0" algn="l">
              <a:spcBef>
                <a:spcPts val="0"/>
              </a:spcBef>
              <a:spcAft>
                <a:spcPts val="0"/>
              </a:spcAft>
              <a:buNone/>
            </a:pPr>
            <a:r>
              <a:t/>
            </a:r>
            <a:endParaRPr b="1" sz="1600">
              <a:solidFill>
                <a:srgbClr val="006D77"/>
              </a:solidFill>
              <a:highlight>
                <a:srgbClr val="EDF9F9"/>
              </a:highlight>
              <a:latin typeface="Lora"/>
              <a:ea typeface="Lora"/>
              <a:cs typeface="Lora"/>
              <a:sym typeface="Lora"/>
            </a:endParaRPr>
          </a:p>
        </p:txBody>
      </p:sp>
      <p:sp>
        <p:nvSpPr>
          <p:cNvPr id="337" name="Google Shape;337;p20"/>
          <p:cNvSpPr/>
          <p:nvPr/>
        </p:nvSpPr>
        <p:spPr>
          <a:xfrm>
            <a:off x="236375" y="2877200"/>
            <a:ext cx="835200" cy="761700"/>
          </a:xfrm>
          <a:prstGeom prst="roundRect">
            <a:avLst>
              <a:gd fmla="val 16667" name="adj"/>
            </a:avLst>
          </a:prstGeom>
          <a:solidFill>
            <a:srgbClr val="EDF9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338" name="Google Shape;338;p20"/>
          <p:cNvCxnSpPr>
            <a:stCxn id="337" idx="3"/>
          </p:cNvCxnSpPr>
          <p:nvPr/>
        </p:nvCxnSpPr>
        <p:spPr>
          <a:xfrm>
            <a:off x="1071575" y="3258050"/>
            <a:ext cx="883800" cy="0"/>
          </a:xfrm>
          <a:prstGeom prst="straightConnector1">
            <a:avLst/>
          </a:prstGeom>
          <a:noFill/>
          <a:ln cap="flat" cmpd="sng" w="19050">
            <a:solidFill>
              <a:srgbClr val="ABE5D9"/>
            </a:solidFill>
            <a:prstDash val="dash"/>
            <a:round/>
            <a:headEnd len="med" w="med" type="none"/>
            <a:tailEnd len="med" w="med" type="none"/>
          </a:ln>
        </p:spPr>
      </p:cxnSp>
      <p:grpSp>
        <p:nvGrpSpPr>
          <p:cNvPr id="339" name="Google Shape;339;p20"/>
          <p:cNvGrpSpPr/>
          <p:nvPr/>
        </p:nvGrpSpPr>
        <p:grpSpPr>
          <a:xfrm>
            <a:off x="337691" y="2968950"/>
            <a:ext cx="651203" cy="476420"/>
            <a:chOff x="4670525" y="2315425"/>
            <a:chExt cx="421300" cy="337575"/>
          </a:xfrm>
        </p:grpSpPr>
        <p:sp>
          <p:nvSpPr>
            <p:cNvPr id="340" name="Google Shape;340;p20"/>
            <p:cNvSpPr/>
            <p:nvPr/>
          </p:nvSpPr>
          <p:spPr>
            <a:xfrm>
              <a:off x="4670525" y="2459725"/>
              <a:ext cx="420500" cy="193275"/>
            </a:xfrm>
            <a:custGeom>
              <a:rect b="b" l="l" r="r" t="t"/>
              <a:pathLst>
                <a:path extrusionOk="0" h="7731" w="16820">
                  <a:moveTo>
                    <a:pt x="534" y="1"/>
                  </a:moveTo>
                  <a:cubicBezTo>
                    <a:pt x="239" y="1"/>
                    <a:pt x="0" y="240"/>
                    <a:pt x="0" y="535"/>
                  </a:cubicBezTo>
                  <a:lnTo>
                    <a:pt x="0" y="7075"/>
                  </a:lnTo>
                  <a:cubicBezTo>
                    <a:pt x="5" y="7440"/>
                    <a:pt x="305" y="7731"/>
                    <a:pt x="670" y="7731"/>
                  </a:cubicBezTo>
                  <a:lnTo>
                    <a:pt x="16154" y="7731"/>
                  </a:lnTo>
                  <a:cubicBezTo>
                    <a:pt x="16519" y="7731"/>
                    <a:pt x="16819" y="7436"/>
                    <a:pt x="16819" y="7070"/>
                  </a:cubicBezTo>
                  <a:lnTo>
                    <a:pt x="16819" y="535"/>
                  </a:lnTo>
                  <a:cubicBezTo>
                    <a:pt x="16819" y="240"/>
                    <a:pt x="16580" y="1"/>
                    <a:pt x="16285" y="1"/>
                  </a:cubicBezTo>
                  <a:lnTo>
                    <a:pt x="12153" y="1"/>
                  </a:lnTo>
                  <a:cubicBezTo>
                    <a:pt x="11689" y="1"/>
                    <a:pt x="11347" y="427"/>
                    <a:pt x="11441" y="877"/>
                  </a:cubicBezTo>
                  <a:cubicBezTo>
                    <a:pt x="11483" y="1097"/>
                    <a:pt x="11506" y="1317"/>
                    <a:pt x="11506" y="1542"/>
                  </a:cubicBezTo>
                  <a:cubicBezTo>
                    <a:pt x="11497" y="3191"/>
                    <a:pt x="10101" y="4597"/>
                    <a:pt x="8456" y="4620"/>
                  </a:cubicBezTo>
                  <a:cubicBezTo>
                    <a:pt x="8442" y="4620"/>
                    <a:pt x="8428" y="4620"/>
                    <a:pt x="8413" y="4620"/>
                  </a:cubicBezTo>
                  <a:cubicBezTo>
                    <a:pt x="6704" y="4620"/>
                    <a:pt x="5313" y="3238"/>
                    <a:pt x="5313" y="1523"/>
                  </a:cubicBezTo>
                  <a:cubicBezTo>
                    <a:pt x="5313" y="1308"/>
                    <a:pt x="5336" y="1092"/>
                    <a:pt x="5383" y="881"/>
                  </a:cubicBezTo>
                  <a:cubicBezTo>
                    <a:pt x="5472" y="427"/>
                    <a:pt x="5125" y="1"/>
                    <a:pt x="4662" y="1"/>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1" name="Google Shape;341;p20"/>
            <p:cNvSpPr/>
            <p:nvPr/>
          </p:nvSpPr>
          <p:spPr>
            <a:xfrm>
              <a:off x="4957700" y="2476250"/>
              <a:ext cx="133550" cy="46625"/>
            </a:xfrm>
            <a:custGeom>
              <a:rect b="b" l="l" r="r" t="t"/>
              <a:pathLst>
                <a:path extrusionOk="0" h="1865" w="5342">
                  <a:moveTo>
                    <a:pt x="703" y="0"/>
                  </a:moveTo>
                  <a:cubicBezTo>
                    <a:pt x="385" y="5"/>
                    <a:pt x="99" y="211"/>
                    <a:pt x="1" y="516"/>
                  </a:cubicBezTo>
                  <a:cubicBezTo>
                    <a:pt x="15" y="614"/>
                    <a:pt x="19" y="708"/>
                    <a:pt x="24" y="811"/>
                  </a:cubicBezTo>
                  <a:cubicBezTo>
                    <a:pt x="29" y="890"/>
                    <a:pt x="24" y="970"/>
                    <a:pt x="19" y="1054"/>
                  </a:cubicBezTo>
                  <a:cubicBezTo>
                    <a:pt x="61" y="1312"/>
                    <a:pt x="71" y="1579"/>
                    <a:pt x="43" y="1841"/>
                  </a:cubicBezTo>
                  <a:lnTo>
                    <a:pt x="57" y="1865"/>
                  </a:lnTo>
                  <a:cubicBezTo>
                    <a:pt x="591" y="1865"/>
                    <a:pt x="591" y="1190"/>
                    <a:pt x="1120" y="1190"/>
                  </a:cubicBezTo>
                  <a:cubicBezTo>
                    <a:pt x="1650" y="1190"/>
                    <a:pt x="1654" y="1865"/>
                    <a:pt x="2184" y="1865"/>
                  </a:cubicBezTo>
                  <a:cubicBezTo>
                    <a:pt x="2713" y="1865"/>
                    <a:pt x="2718" y="1190"/>
                    <a:pt x="3247" y="1190"/>
                  </a:cubicBezTo>
                  <a:cubicBezTo>
                    <a:pt x="3777" y="1190"/>
                    <a:pt x="3781" y="1865"/>
                    <a:pt x="4311" y="1865"/>
                  </a:cubicBezTo>
                  <a:cubicBezTo>
                    <a:pt x="4831" y="1865"/>
                    <a:pt x="4845" y="1218"/>
                    <a:pt x="5341" y="1190"/>
                  </a:cubicBezTo>
                  <a:lnTo>
                    <a:pt x="5341" y="5"/>
                  </a:lnTo>
                  <a:lnTo>
                    <a:pt x="5337" y="5"/>
                  </a:lnTo>
                  <a:lnTo>
                    <a:pt x="5332" y="0"/>
                  </a:lnTo>
                  <a:close/>
                </a:path>
              </a:pathLst>
            </a:custGeom>
            <a:solidFill>
              <a:srgbClr val="DFEB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2" name="Google Shape;342;p20"/>
            <p:cNvSpPr/>
            <p:nvPr/>
          </p:nvSpPr>
          <p:spPr>
            <a:xfrm>
              <a:off x="4670750" y="2476250"/>
              <a:ext cx="133550" cy="46525"/>
            </a:xfrm>
            <a:custGeom>
              <a:rect b="b" l="l" r="r" t="t"/>
              <a:pathLst>
                <a:path extrusionOk="0" h="1861" w="5342">
                  <a:moveTo>
                    <a:pt x="0" y="0"/>
                  </a:moveTo>
                  <a:lnTo>
                    <a:pt x="0" y="1190"/>
                  </a:lnTo>
                  <a:cubicBezTo>
                    <a:pt x="2" y="1190"/>
                    <a:pt x="4" y="1190"/>
                    <a:pt x="6" y="1190"/>
                  </a:cubicBezTo>
                  <a:cubicBezTo>
                    <a:pt x="525" y="1190"/>
                    <a:pt x="527" y="1860"/>
                    <a:pt x="1059" y="1860"/>
                  </a:cubicBezTo>
                  <a:cubicBezTo>
                    <a:pt x="1593" y="1860"/>
                    <a:pt x="1593" y="1186"/>
                    <a:pt x="2123" y="1186"/>
                  </a:cubicBezTo>
                  <a:cubicBezTo>
                    <a:pt x="2652" y="1186"/>
                    <a:pt x="2657" y="1860"/>
                    <a:pt x="3186" y="1860"/>
                  </a:cubicBezTo>
                  <a:cubicBezTo>
                    <a:pt x="3716" y="1860"/>
                    <a:pt x="3720" y="1186"/>
                    <a:pt x="4250" y="1186"/>
                  </a:cubicBezTo>
                  <a:cubicBezTo>
                    <a:pt x="4779" y="1186"/>
                    <a:pt x="4784" y="1860"/>
                    <a:pt x="5313" y="1860"/>
                  </a:cubicBezTo>
                  <a:lnTo>
                    <a:pt x="5327" y="1837"/>
                  </a:lnTo>
                  <a:cubicBezTo>
                    <a:pt x="5318" y="1734"/>
                    <a:pt x="5313" y="1626"/>
                    <a:pt x="5313" y="1523"/>
                  </a:cubicBezTo>
                  <a:cubicBezTo>
                    <a:pt x="5313" y="1410"/>
                    <a:pt x="5318" y="1303"/>
                    <a:pt x="5332" y="1195"/>
                  </a:cubicBezTo>
                  <a:cubicBezTo>
                    <a:pt x="5318" y="1087"/>
                    <a:pt x="5313" y="975"/>
                    <a:pt x="5313" y="867"/>
                  </a:cubicBezTo>
                  <a:cubicBezTo>
                    <a:pt x="5308" y="726"/>
                    <a:pt x="5318" y="591"/>
                    <a:pt x="5341" y="455"/>
                  </a:cubicBezTo>
                  <a:cubicBezTo>
                    <a:pt x="5224" y="178"/>
                    <a:pt x="4957" y="0"/>
                    <a:pt x="4657" y="0"/>
                  </a:cubicBezTo>
                  <a:close/>
                </a:path>
              </a:pathLst>
            </a:custGeom>
            <a:solidFill>
              <a:srgbClr val="DFEB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 name="Google Shape;343;p20"/>
            <p:cNvSpPr/>
            <p:nvPr/>
          </p:nvSpPr>
          <p:spPr>
            <a:xfrm>
              <a:off x="4670625" y="2459850"/>
              <a:ext cx="136925" cy="46400"/>
            </a:xfrm>
            <a:custGeom>
              <a:rect b="b" l="l" r="r" t="t"/>
              <a:pathLst>
                <a:path extrusionOk="0" h="1856" w="5477">
                  <a:moveTo>
                    <a:pt x="526" y="0"/>
                  </a:moveTo>
                  <a:cubicBezTo>
                    <a:pt x="235" y="0"/>
                    <a:pt x="1" y="237"/>
                    <a:pt x="1" y="530"/>
                  </a:cubicBezTo>
                  <a:lnTo>
                    <a:pt x="1" y="1186"/>
                  </a:lnTo>
                  <a:cubicBezTo>
                    <a:pt x="3" y="1186"/>
                    <a:pt x="4" y="1186"/>
                    <a:pt x="6" y="1186"/>
                  </a:cubicBezTo>
                  <a:cubicBezTo>
                    <a:pt x="530" y="1186"/>
                    <a:pt x="532" y="1856"/>
                    <a:pt x="1064" y="1856"/>
                  </a:cubicBezTo>
                  <a:cubicBezTo>
                    <a:pt x="1598" y="1856"/>
                    <a:pt x="1598" y="1181"/>
                    <a:pt x="2128" y="1181"/>
                  </a:cubicBezTo>
                  <a:cubicBezTo>
                    <a:pt x="2657" y="1181"/>
                    <a:pt x="2662" y="1856"/>
                    <a:pt x="3191" y="1856"/>
                  </a:cubicBezTo>
                  <a:cubicBezTo>
                    <a:pt x="3721" y="1856"/>
                    <a:pt x="3725" y="1181"/>
                    <a:pt x="4255" y="1181"/>
                  </a:cubicBezTo>
                  <a:cubicBezTo>
                    <a:pt x="4784" y="1181"/>
                    <a:pt x="4789" y="1856"/>
                    <a:pt x="5318" y="1856"/>
                  </a:cubicBezTo>
                  <a:lnTo>
                    <a:pt x="5332" y="1832"/>
                  </a:lnTo>
                  <a:cubicBezTo>
                    <a:pt x="5323" y="1729"/>
                    <a:pt x="5318" y="1626"/>
                    <a:pt x="5318" y="1523"/>
                  </a:cubicBezTo>
                  <a:cubicBezTo>
                    <a:pt x="5318" y="1303"/>
                    <a:pt x="5342" y="1087"/>
                    <a:pt x="5384" y="876"/>
                  </a:cubicBezTo>
                  <a:cubicBezTo>
                    <a:pt x="5477" y="425"/>
                    <a:pt x="5130" y="0"/>
                    <a:pt x="4670" y="0"/>
                  </a:cubicBezTo>
                  <a:cubicBezTo>
                    <a:pt x="4667" y="0"/>
                    <a:pt x="4665" y="0"/>
                    <a:pt x="4662" y="0"/>
                  </a:cubicBezTo>
                  <a:lnTo>
                    <a:pt x="535" y="0"/>
                  </a:lnTo>
                  <a:cubicBezTo>
                    <a:pt x="532" y="0"/>
                    <a:pt x="529" y="0"/>
                    <a:pt x="526" y="0"/>
                  </a:cubicBezTo>
                  <a:close/>
                </a:path>
              </a:pathLst>
            </a:custGeom>
            <a:solidFill>
              <a:srgbClr val="006D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4" name="Google Shape;344;p20"/>
            <p:cNvSpPr/>
            <p:nvPr/>
          </p:nvSpPr>
          <p:spPr>
            <a:xfrm>
              <a:off x="4954900" y="2459850"/>
              <a:ext cx="136925" cy="46400"/>
            </a:xfrm>
            <a:custGeom>
              <a:rect b="b" l="l" r="r" t="t"/>
              <a:pathLst>
                <a:path extrusionOk="0" h="1856" w="5477">
                  <a:moveTo>
                    <a:pt x="4951" y="0"/>
                  </a:moveTo>
                  <a:cubicBezTo>
                    <a:pt x="4948" y="0"/>
                    <a:pt x="4946" y="0"/>
                    <a:pt x="4943" y="0"/>
                  </a:cubicBezTo>
                  <a:lnTo>
                    <a:pt x="815" y="0"/>
                  </a:lnTo>
                  <a:cubicBezTo>
                    <a:pt x="813" y="0"/>
                    <a:pt x="810" y="0"/>
                    <a:pt x="808" y="0"/>
                  </a:cubicBezTo>
                  <a:cubicBezTo>
                    <a:pt x="348" y="0"/>
                    <a:pt x="1" y="425"/>
                    <a:pt x="94" y="876"/>
                  </a:cubicBezTo>
                  <a:cubicBezTo>
                    <a:pt x="136" y="1087"/>
                    <a:pt x="159" y="1303"/>
                    <a:pt x="159" y="1523"/>
                  </a:cubicBezTo>
                  <a:cubicBezTo>
                    <a:pt x="159" y="1626"/>
                    <a:pt x="155" y="1729"/>
                    <a:pt x="145" y="1832"/>
                  </a:cubicBezTo>
                  <a:lnTo>
                    <a:pt x="159" y="1856"/>
                  </a:lnTo>
                  <a:cubicBezTo>
                    <a:pt x="689" y="1856"/>
                    <a:pt x="694" y="1181"/>
                    <a:pt x="1223" y="1181"/>
                  </a:cubicBezTo>
                  <a:cubicBezTo>
                    <a:pt x="1752" y="1181"/>
                    <a:pt x="1757" y="1856"/>
                    <a:pt x="2286" y="1856"/>
                  </a:cubicBezTo>
                  <a:cubicBezTo>
                    <a:pt x="2816" y="1856"/>
                    <a:pt x="2820" y="1181"/>
                    <a:pt x="3350" y="1181"/>
                  </a:cubicBezTo>
                  <a:cubicBezTo>
                    <a:pt x="3879" y="1181"/>
                    <a:pt x="3879" y="1856"/>
                    <a:pt x="4413" y="1856"/>
                  </a:cubicBezTo>
                  <a:cubicBezTo>
                    <a:pt x="4946" y="1856"/>
                    <a:pt x="4947" y="1186"/>
                    <a:pt x="5471" y="1186"/>
                  </a:cubicBezTo>
                  <a:cubicBezTo>
                    <a:pt x="5473" y="1186"/>
                    <a:pt x="5475" y="1186"/>
                    <a:pt x="5477" y="1186"/>
                  </a:cubicBezTo>
                  <a:lnTo>
                    <a:pt x="5477" y="530"/>
                  </a:lnTo>
                  <a:cubicBezTo>
                    <a:pt x="5477" y="237"/>
                    <a:pt x="5243" y="0"/>
                    <a:pt x="4951" y="0"/>
                  </a:cubicBezTo>
                  <a:close/>
                </a:path>
              </a:pathLst>
            </a:custGeom>
            <a:solidFill>
              <a:srgbClr val="006D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5" name="Google Shape;345;p20"/>
            <p:cNvSpPr/>
            <p:nvPr/>
          </p:nvSpPr>
          <p:spPr>
            <a:xfrm>
              <a:off x="4771000" y="2570525"/>
              <a:ext cx="25675" cy="22000"/>
            </a:xfrm>
            <a:custGeom>
              <a:rect b="b" l="l" r="r" t="t"/>
              <a:pathLst>
                <a:path extrusionOk="0" h="880" w="1027">
                  <a:moveTo>
                    <a:pt x="586" y="1"/>
                  </a:moveTo>
                  <a:cubicBezTo>
                    <a:pt x="198" y="1"/>
                    <a:pt x="1" y="474"/>
                    <a:pt x="277" y="750"/>
                  </a:cubicBezTo>
                  <a:cubicBezTo>
                    <a:pt x="366" y="840"/>
                    <a:pt x="476" y="879"/>
                    <a:pt x="583" y="879"/>
                  </a:cubicBezTo>
                  <a:cubicBezTo>
                    <a:pt x="808" y="879"/>
                    <a:pt x="1024" y="704"/>
                    <a:pt x="1027" y="441"/>
                  </a:cubicBezTo>
                  <a:cubicBezTo>
                    <a:pt x="1027" y="197"/>
                    <a:pt x="830" y="1"/>
                    <a:pt x="586" y="1"/>
                  </a:cubicBezTo>
                  <a:close/>
                </a:path>
              </a:pathLst>
            </a:custGeom>
            <a:solidFill>
              <a:srgbClr val="DFEB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6" name="Google Shape;346;p20"/>
            <p:cNvSpPr/>
            <p:nvPr/>
          </p:nvSpPr>
          <p:spPr>
            <a:xfrm>
              <a:off x="4680475" y="2598525"/>
              <a:ext cx="25675" cy="22000"/>
            </a:xfrm>
            <a:custGeom>
              <a:rect b="b" l="l" r="r" t="t"/>
              <a:pathLst>
                <a:path extrusionOk="0" h="880" w="1027">
                  <a:moveTo>
                    <a:pt x="586" y="0"/>
                  </a:moveTo>
                  <a:cubicBezTo>
                    <a:pt x="197" y="0"/>
                    <a:pt x="0" y="474"/>
                    <a:pt x="277" y="750"/>
                  </a:cubicBezTo>
                  <a:cubicBezTo>
                    <a:pt x="366" y="839"/>
                    <a:pt x="476" y="879"/>
                    <a:pt x="584" y="879"/>
                  </a:cubicBezTo>
                  <a:cubicBezTo>
                    <a:pt x="809" y="879"/>
                    <a:pt x="1026" y="704"/>
                    <a:pt x="1026" y="441"/>
                  </a:cubicBezTo>
                  <a:cubicBezTo>
                    <a:pt x="1026" y="197"/>
                    <a:pt x="830" y="0"/>
                    <a:pt x="586" y="0"/>
                  </a:cubicBezTo>
                  <a:close/>
                </a:path>
              </a:pathLst>
            </a:custGeom>
            <a:solidFill>
              <a:srgbClr val="DFEB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7" name="Google Shape;347;p20"/>
            <p:cNvSpPr/>
            <p:nvPr/>
          </p:nvSpPr>
          <p:spPr>
            <a:xfrm>
              <a:off x="4708350" y="2544300"/>
              <a:ext cx="25675" cy="22000"/>
            </a:xfrm>
            <a:custGeom>
              <a:rect b="b" l="l" r="r" t="t"/>
              <a:pathLst>
                <a:path extrusionOk="0" h="880" w="1027">
                  <a:moveTo>
                    <a:pt x="586" y="0"/>
                  </a:moveTo>
                  <a:cubicBezTo>
                    <a:pt x="197" y="0"/>
                    <a:pt x="0" y="473"/>
                    <a:pt x="277" y="750"/>
                  </a:cubicBezTo>
                  <a:cubicBezTo>
                    <a:pt x="366" y="839"/>
                    <a:pt x="476" y="879"/>
                    <a:pt x="584" y="879"/>
                  </a:cubicBezTo>
                  <a:cubicBezTo>
                    <a:pt x="809" y="879"/>
                    <a:pt x="1026" y="704"/>
                    <a:pt x="1026" y="441"/>
                  </a:cubicBezTo>
                  <a:cubicBezTo>
                    <a:pt x="1026" y="197"/>
                    <a:pt x="830" y="0"/>
                    <a:pt x="586" y="0"/>
                  </a:cubicBezTo>
                  <a:close/>
                </a:path>
              </a:pathLst>
            </a:custGeom>
            <a:solidFill>
              <a:srgbClr val="DFEB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8" name="Google Shape;348;p20"/>
            <p:cNvSpPr/>
            <p:nvPr/>
          </p:nvSpPr>
          <p:spPr>
            <a:xfrm>
              <a:off x="4961450" y="2570525"/>
              <a:ext cx="25550" cy="22000"/>
            </a:xfrm>
            <a:custGeom>
              <a:rect b="b" l="l" r="r" t="t"/>
              <a:pathLst>
                <a:path extrusionOk="0" h="880" w="1022">
                  <a:moveTo>
                    <a:pt x="586" y="1"/>
                  </a:moveTo>
                  <a:cubicBezTo>
                    <a:pt x="193" y="1"/>
                    <a:pt x="1" y="474"/>
                    <a:pt x="277" y="750"/>
                  </a:cubicBezTo>
                  <a:cubicBezTo>
                    <a:pt x="366" y="840"/>
                    <a:pt x="476" y="879"/>
                    <a:pt x="583" y="879"/>
                  </a:cubicBezTo>
                  <a:cubicBezTo>
                    <a:pt x="807" y="879"/>
                    <a:pt x="1022" y="704"/>
                    <a:pt x="1022" y="441"/>
                  </a:cubicBezTo>
                  <a:cubicBezTo>
                    <a:pt x="1022" y="197"/>
                    <a:pt x="825" y="1"/>
                    <a:pt x="586" y="1"/>
                  </a:cubicBezTo>
                  <a:close/>
                </a:path>
              </a:pathLst>
            </a:custGeom>
            <a:solidFill>
              <a:srgbClr val="DFEB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 name="Google Shape;349;p20"/>
            <p:cNvSpPr/>
            <p:nvPr/>
          </p:nvSpPr>
          <p:spPr>
            <a:xfrm>
              <a:off x="5051875" y="2598525"/>
              <a:ext cx="25675" cy="22000"/>
            </a:xfrm>
            <a:custGeom>
              <a:rect b="b" l="l" r="r" t="t"/>
              <a:pathLst>
                <a:path extrusionOk="0" h="880" w="1027">
                  <a:moveTo>
                    <a:pt x="591" y="0"/>
                  </a:moveTo>
                  <a:cubicBezTo>
                    <a:pt x="197" y="0"/>
                    <a:pt x="0" y="474"/>
                    <a:pt x="277" y="750"/>
                  </a:cubicBezTo>
                  <a:cubicBezTo>
                    <a:pt x="366" y="839"/>
                    <a:pt x="476" y="879"/>
                    <a:pt x="584" y="879"/>
                  </a:cubicBezTo>
                  <a:cubicBezTo>
                    <a:pt x="809" y="879"/>
                    <a:pt x="1026" y="704"/>
                    <a:pt x="1026" y="441"/>
                  </a:cubicBezTo>
                  <a:cubicBezTo>
                    <a:pt x="1026" y="197"/>
                    <a:pt x="830" y="0"/>
                    <a:pt x="591" y="0"/>
                  </a:cubicBezTo>
                  <a:close/>
                </a:path>
              </a:pathLst>
            </a:custGeom>
            <a:solidFill>
              <a:srgbClr val="DFEB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0" name="Google Shape;350;p20"/>
            <p:cNvSpPr/>
            <p:nvPr/>
          </p:nvSpPr>
          <p:spPr>
            <a:xfrm>
              <a:off x="5024000" y="2544300"/>
              <a:ext cx="25675" cy="22000"/>
            </a:xfrm>
            <a:custGeom>
              <a:rect b="b" l="l" r="r" t="t"/>
              <a:pathLst>
                <a:path extrusionOk="0" h="880" w="1027">
                  <a:moveTo>
                    <a:pt x="591" y="0"/>
                  </a:moveTo>
                  <a:cubicBezTo>
                    <a:pt x="197" y="0"/>
                    <a:pt x="0" y="473"/>
                    <a:pt x="277" y="750"/>
                  </a:cubicBezTo>
                  <a:cubicBezTo>
                    <a:pt x="366" y="839"/>
                    <a:pt x="476" y="879"/>
                    <a:pt x="584" y="879"/>
                  </a:cubicBezTo>
                  <a:cubicBezTo>
                    <a:pt x="809" y="879"/>
                    <a:pt x="1026" y="704"/>
                    <a:pt x="1026" y="441"/>
                  </a:cubicBezTo>
                  <a:cubicBezTo>
                    <a:pt x="1026" y="197"/>
                    <a:pt x="830" y="0"/>
                    <a:pt x="591" y="0"/>
                  </a:cubicBezTo>
                  <a:close/>
                </a:path>
              </a:pathLst>
            </a:custGeom>
            <a:solidFill>
              <a:srgbClr val="DFEB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1" name="Google Shape;351;p20"/>
            <p:cNvSpPr/>
            <p:nvPr/>
          </p:nvSpPr>
          <p:spPr>
            <a:xfrm>
              <a:off x="4808200" y="2315425"/>
              <a:ext cx="132200" cy="240500"/>
            </a:xfrm>
            <a:custGeom>
              <a:rect b="b" l="l" r="r" t="t"/>
              <a:pathLst>
                <a:path extrusionOk="0" h="9620" w="5288">
                  <a:moveTo>
                    <a:pt x="2905" y="1"/>
                  </a:moveTo>
                  <a:cubicBezTo>
                    <a:pt x="2830" y="1"/>
                    <a:pt x="2755" y="48"/>
                    <a:pt x="2739" y="141"/>
                  </a:cubicBezTo>
                  <a:lnTo>
                    <a:pt x="2148" y="3791"/>
                  </a:lnTo>
                  <a:cubicBezTo>
                    <a:pt x="2012" y="4601"/>
                    <a:pt x="1670" y="5365"/>
                    <a:pt x="1160" y="6007"/>
                  </a:cubicBezTo>
                  <a:cubicBezTo>
                    <a:pt x="0" y="7470"/>
                    <a:pt x="1043" y="9619"/>
                    <a:pt x="2904" y="9619"/>
                  </a:cubicBezTo>
                  <a:cubicBezTo>
                    <a:pt x="2909" y="9619"/>
                    <a:pt x="2913" y="9619"/>
                    <a:pt x="2917" y="9619"/>
                  </a:cubicBezTo>
                  <a:cubicBezTo>
                    <a:pt x="3774" y="9614"/>
                    <a:pt x="4552" y="9118"/>
                    <a:pt x="4917" y="8345"/>
                  </a:cubicBezTo>
                  <a:cubicBezTo>
                    <a:pt x="5287" y="7572"/>
                    <a:pt x="5175" y="6653"/>
                    <a:pt x="4636" y="5988"/>
                  </a:cubicBezTo>
                  <a:cubicBezTo>
                    <a:pt x="4205" y="5449"/>
                    <a:pt x="3896" y="4822"/>
                    <a:pt x="3732" y="4147"/>
                  </a:cubicBezTo>
                  <a:lnTo>
                    <a:pt x="3512" y="2868"/>
                  </a:lnTo>
                  <a:lnTo>
                    <a:pt x="3071" y="141"/>
                  </a:lnTo>
                  <a:cubicBezTo>
                    <a:pt x="3055" y="48"/>
                    <a:pt x="2980" y="1"/>
                    <a:pt x="2905" y="1"/>
                  </a:cubicBez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 name="Google Shape;352;p20"/>
            <p:cNvSpPr/>
            <p:nvPr/>
          </p:nvSpPr>
          <p:spPr>
            <a:xfrm>
              <a:off x="4868325" y="2315425"/>
              <a:ext cx="68325" cy="240375"/>
            </a:xfrm>
            <a:custGeom>
              <a:rect b="b" l="l" r="r" t="t"/>
              <a:pathLst>
                <a:path extrusionOk="0" h="9615" w="2733">
                  <a:moveTo>
                    <a:pt x="500" y="1"/>
                  </a:moveTo>
                  <a:cubicBezTo>
                    <a:pt x="425" y="1"/>
                    <a:pt x="350" y="48"/>
                    <a:pt x="334" y="141"/>
                  </a:cubicBezTo>
                  <a:lnTo>
                    <a:pt x="1" y="2189"/>
                  </a:lnTo>
                  <a:lnTo>
                    <a:pt x="109" y="2873"/>
                  </a:lnTo>
                  <a:lnTo>
                    <a:pt x="334" y="4147"/>
                  </a:lnTo>
                  <a:cubicBezTo>
                    <a:pt x="493" y="4822"/>
                    <a:pt x="802" y="5449"/>
                    <a:pt x="1238" y="5988"/>
                  </a:cubicBezTo>
                  <a:cubicBezTo>
                    <a:pt x="2273" y="7267"/>
                    <a:pt x="1608" y="9188"/>
                    <a:pt x="6" y="9558"/>
                  </a:cubicBezTo>
                  <a:cubicBezTo>
                    <a:pt x="160" y="9596"/>
                    <a:pt x="315" y="9614"/>
                    <a:pt x="469" y="9614"/>
                  </a:cubicBezTo>
                  <a:cubicBezTo>
                    <a:pt x="481" y="9615"/>
                    <a:pt x="492" y="9615"/>
                    <a:pt x="504" y="9615"/>
                  </a:cubicBezTo>
                  <a:cubicBezTo>
                    <a:pt x="1730" y="9615"/>
                    <a:pt x="2728" y="8624"/>
                    <a:pt x="2728" y="7389"/>
                  </a:cubicBezTo>
                  <a:cubicBezTo>
                    <a:pt x="2732" y="6878"/>
                    <a:pt x="2554" y="6386"/>
                    <a:pt x="2231" y="5988"/>
                  </a:cubicBezTo>
                  <a:cubicBezTo>
                    <a:pt x="1800" y="5449"/>
                    <a:pt x="1491" y="4822"/>
                    <a:pt x="1327" y="4147"/>
                  </a:cubicBezTo>
                  <a:lnTo>
                    <a:pt x="1107" y="2868"/>
                  </a:lnTo>
                  <a:lnTo>
                    <a:pt x="666" y="141"/>
                  </a:lnTo>
                  <a:cubicBezTo>
                    <a:pt x="650" y="48"/>
                    <a:pt x="575" y="1"/>
                    <a:pt x="500" y="1"/>
                  </a:cubicBez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53" name="Google Shape;353;p20"/>
          <p:cNvSpPr/>
          <p:nvPr/>
        </p:nvSpPr>
        <p:spPr>
          <a:xfrm>
            <a:off x="353850" y="8538150"/>
            <a:ext cx="6629400" cy="1571700"/>
          </a:xfrm>
          <a:prstGeom prst="rect">
            <a:avLst/>
          </a:prstGeom>
          <a:noFill/>
          <a:ln cap="flat" cmpd="sng" w="9525">
            <a:solidFill>
              <a:srgbClr val="83C5BE"/>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54" name="Google Shape;354;p20"/>
          <p:cNvGrpSpPr/>
          <p:nvPr/>
        </p:nvGrpSpPr>
        <p:grpSpPr>
          <a:xfrm flipH="1" rot="7794057">
            <a:off x="309816" y="8409795"/>
            <a:ext cx="467195" cy="535026"/>
            <a:chOff x="434475" y="237850"/>
            <a:chExt cx="6749725" cy="5224025"/>
          </a:xfrm>
        </p:grpSpPr>
        <p:sp>
          <p:nvSpPr>
            <p:cNvPr id="355" name="Google Shape;355;p20"/>
            <p:cNvSpPr/>
            <p:nvPr/>
          </p:nvSpPr>
          <p:spPr>
            <a:xfrm>
              <a:off x="542775" y="347225"/>
              <a:ext cx="6499875" cy="4955975"/>
            </a:xfrm>
            <a:custGeom>
              <a:rect b="b" l="l" r="r" t="t"/>
              <a:pathLst>
                <a:path extrusionOk="0" h="198239" w="259995">
                  <a:moveTo>
                    <a:pt x="147129" y="1"/>
                  </a:moveTo>
                  <a:cubicBezTo>
                    <a:pt x="143947" y="1"/>
                    <a:pt x="140625" y="286"/>
                    <a:pt x="137109" y="907"/>
                  </a:cubicBezTo>
                  <a:cubicBezTo>
                    <a:pt x="125000" y="3047"/>
                    <a:pt x="113100" y="10928"/>
                    <a:pt x="109969" y="22802"/>
                  </a:cubicBezTo>
                  <a:cubicBezTo>
                    <a:pt x="106368" y="36450"/>
                    <a:pt x="114927" y="50307"/>
                    <a:pt x="115292" y="64425"/>
                  </a:cubicBezTo>
                  <a:cubicBezTo>
                    <a:pt x="115658" y="78308"/>
                    <a:pt x="107229" y="92034"/>
                    <a:pt x="94651" y="97984"/>
                  </a:cubicBezTo>
                  <a:cubicBezTo>
                    <a:pt x="86724" y="101745"/>
                    <a:pt x="78002" y="102424"/>
                    <a:pt x="69128" y="102424"/>
                  </a:cubicBezTo>
                  <a:cubicBezTo>
                    <a:pt x="64116" y="102424"/>
                    <a:pt x="59057" y="102208"/>
                    <a:pt x="54065" y="102208"/>
                  </a:cubicBezTo>
                  <a:cubicBezTo>
                    <a:pt x="53055" y="102208"/>
                    <a:pt x="52048" y="102216"/>
                    <a:pt x="51044" y="102238"/>
                  </a:cubicBezTo>
                  <a:cubicBezTo>
                    <a:pt x="38858" y="102499"/>
                    <a:pt x="26253" y="104899"/>
                    <a:pt x="16363" y="112050"/>
                  </a:cubicBezTo>
                  <a:cubicBezTo>
                    <a:pt x="6473" y="119226"/>
                    <a:pt x="1" y="132013"/>
                    <a:pt x="2950" y="143861"/>
                  </a:cubicBezTo>
                  <a:cubicBezTo>
                    <a:pt x="5559" y="154456"/>
                    <a:pt x="14719" y="162076"/>
                    <a:pt x="23852" y="168078"/>
                  </a:cubicBezTo>
                  <a:cubicBezTo>
                    <a:pt x="54080" y="187899"/>
                    <a:pt x="90249" y="198239"/>
                    <a:pt x="126362" y="198239"/>
                  </a:cubicBezTo>
                  <a:cubicBezTo>
                    <a:pt x="144404" y="198239"/>
                    <a:pt x="162431" y="195658"/>
                    <a:pt x="179697" y="190390"/>
                  </a:cubicBezTo>
                  <a:cubicBezTo>
                    <a:pt x="199399" y="184388"/>
                    <a:pt x="218319" y="174863"/>
                    <a:pt x="233115" y="160510"/>
                  </a:cubicBezTo>
                  <a:cubicBezTo>
                    <a:pt x="247912" y="146157"/>
                    <a:pt x="258193" y="126637"/>
                    <a:pt x="259055" y="106074"/>
                  </a:cubicBezTo>
                  <a:cubicBezTo>
                    <a:pt x="259994" y="82901"/>
                    <a:pt x="248929" y="60354"/>
                    <a:pt x="232750" y="43731"/>
                  </a:cubicBezTo>
                  <a:cubicBezTo>
                    <a:pt x="218893" y="29508"/>
                    <a:pt x="202113" y="20479"/>
                    <a:pt x="184603" y="11659"/>
                  </a:cubicBezTo>
                  <a:cubicBezTo>
                    <a:pt x="171842" y="5246"/>
                    <a:pt x="160779" y="1"/>
                    <a:pt x="147129" y="1"/>
                  </a:cubicBezTo>
                  <a:close/>
                </a:path>
              </a:pathLst>
            </a:custGeom>
            <a:solidFill>
              <a:srgbClr val="006D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 name="Google Shape;356;p20"/>
            <p:cNvSpPr/>
            <p:nvPr/>
          </p:nvSpPr>
          <p:spPr>
            <a:xfrm>
              <a:off x="434475" y="237850"/>
              <a:ext cx="6749725" cy="5224025"/>
            </a:xfrm>
            <a:custGeom>
              <a:rect b="b" l="l" r="r" t="t"/>
              <a:pathLst>
                <a:path extrusionOk="0" h="208961" w="269989">
                  <a:moveTo>
                    <a:pt x="259510" y="115109"/>
                  </a:moveTo>
                  <a:lnTo>
                    <a:pt x="259446" y="115668"/>
                  </a:lnTo>
                  <a:lnTo>
                    <a:pt x="259290" y="116816"/>
                  </a:lnTo>
                  <a:cubicBezTo>
                    <a:pt x="259284" y="116862"/>
                    <a:pt x="259277" y="116907"/>
                    <a:pt x="259271" y="116952"/>
                  </a:cubicBezTo>
                  <a:lnTo>
                    <a:pt x="259271" y="116952"/>
                  </a:lnTo>
                  <a:lnTo>
                    <a:pt x="259472" y="115381"/>
                  </a:lnTo>
                  <a:cubicBezTo>
                    <a:pt x="259485" y="115290"/>
                    <a:pt x="259497" y="115199"/>
                    <a:pt x="259510" y="115109"/>
                  </a:cubicBezTo>
                  <a:close/>
                  <a:moveTo>
                    <a:pt x="269989" y="108935"/>
                  </a:moveTo>
                  <a:cubicBezTo>
                    <a:pt x="269901" y="112670"/>
                    <a:pt x="269546" y="116387"/>
                    <a:pt x="268930" y="120057"/>
                  </a:cubicBezTo>
                  <a:lnTo>
                    <a:pt x="268930" y="120057"/>
                  </a:lnTo>
                  <a:cubicBezTo>
                    <a:pt x="269559" y="116382"/>
                    <a:pt x="269913" y="112663"/>
                    <a:pt x="269989" y="108935"/>
                  </a:cubicBezTo>
                  <a:close/>
                  <a:moveTo>
                    <a:pt x="259064" y="118196"/>
                  </a:moveTo>
                  <a:lnTo>
                    <a:pt x="258689" y="120235"/>
                  </a:lnTo>
                  <a:cubicBezTo>
                    <a:pt x="258611" y="120626"/>
                    <a:pt x="258559" y="120992"/>
                    <a:pt x="258455" y="121383"/>
                  </a:cubicBezTo>
                  <a:lnTo>
                    <a:pt x="258194" y="122505"/>
                  </a:lnTo>
                  <a:lnTo>
                    <a:pt x="257646" y="124749"/>
                  </a:lnTo>
                  <a:lnTo>
                    <a:pt x="256993" y="126968"/>
                  </a:lnTo>
                  <a:lnTo>
                    <a:pt x="256654" y="128064"/>
                  </a:lnTo>
                  <a:cubicBezTo>
                    <a:pt x="256550" y="128429"/>
                    <a:pt x="256393" y="128794"/>
                    <a:pt x="256289" y="129160"/>
                  </a:cubicBezTo>
                  <a:lnTo>
                    <a:pt x="255506" y="131326"/>
                  </a:lnTo>
                  <a:cubicBezTo>
                    <a:pt x="253288" y="137093"/>
                    <a:pt x="250443" y="142599"/>
                    <a:pt x="246998" y="147714"/>
                  </a:cubicBezTo>
                  <a:cubicBezTo>
                    <a:pt x="243554" y="152829"/>
                    <a:pt x="239587" y="157552"/>
                    <a:pt x="235177" y="161832"/>
                  </a:cubicBezTo>
                  <a:cubicBezTo>
                    <a:pt x="234890" y="162119"/>
                    <a:pt x="234603" y="162380"/>
                    <a:pt x="234342" y="162615"/>
                  </a:cubicBezTo>
                  <a:lnTo>
                    <a:pt x="233481" y="163397"/>
                  </a:lnTo>
                  <a:cubicBezTo>
                    <a:pt x="232907" y="163919"/>
                    <a:pt x="232359" y="164467"/>
                    <a:pt x="231785" y="164963"/>
                  </a:cubicBezTo>
                  <a:lnTo>
                    <a:pt x="230010" y="166451"/>
                  </a:lnTo>
                  <a:cubicBezTo>
                    <a:pt x="229723" y="166685"/>
                    <a:pt x="229436" y="166946"/>
                    <a:pt x="229149" y="167181"/>
                  </a:cubicBezTo>
                  <a:lnTo>
                    <a:pt x="228235" y="167912"/>
                  </a:lnTo>
                  <a:lnTo>
                    <a:pt x="226435" y="169347"/>
                  </a:lnTo>
                  <a:lnTo>
                    <a:pt x="224582" y="170704"/>
                  </a:lnTo>
                  <a:cubicBezTo>
                    <a:pt x="223356" y="171644"/>
                    <a:pt x="222051" y="172479"/>
                    <a:pt x="220798" y="173340"/>
                  </a:cubicBezTo>
                  <a:cubicBezTo>
                    <a:pt x="220172" y="173784"/>
                    <a:pt x="219519" y="174201"/>
                    <a:pt x="218867" y="174593"/>
                  </a:cubicBezTo>
                  <a:cubicBezTo>
                    <a:pt x="218215" y="175010"/>
                    <a:pt x="217562" y="175428"/>
                    <a:pt x="216910" y="175819"/>
                  </a:cubicBezTo>
                  <a:lnTo>
                    <a:pt x="214927" y="176993"/>
                  </a:lnTo>
                  <a:lnTo>
                    <a:pt x="213935" y="177567"/>
                  </a:lnTo>
                  <a:lnTo>
                    <a:pt x="212943" y="178142"/>
                  </a:lnTo>
                  <a:lnTo>
                    <a:pt x="210908" y="179238"/>
                  </a:lnTo>
                  <a:cubicBezTo>
                    <a:pt x="210229" y="179603"/>
                    <a:pt x="209551" y="179968"/>
                    <a:pt x="208872" y="180308"/>
                  </a:cubicBezTo>
                  <a:cubicBezTo>
                    <a:pt x="208194" y="180647"/>
                    <a:pt x="207515" y="181012"/>
                    <a:pt x="206811" y="181325"/>
                  </a:cubicBezTo>
                  <a:lnTo>
                    <a:pt x="204723" y="182317"/>
                  </a:lnTo>
                  <a:cubicBezTo>
                    <a:pt x="199165" y="184900"/>
                    <a:pt x="193450" y="187119"/>
                    <a:pt x="187604" y="188997"/>
                  </a:cubicBezTo>
                  <a:cubicBezTo>
                    <a:pt x="181811" y="190876"/>
                    <a:pt x="175887" y="192416"/>
                    <a:pt x="169911" y="193643"/>
                  </a:cubicBezTo>
                  <a:cubicBezTo>
                    <a:pt x="175992" y="192364"/>
                    <a:pt x="182020" y="190772"/>
                    <a:pt x="187917" y="188815"/>
                  </a:cubicBezTo>
                  <a:cubicBezTo>
                    <a:pt x="188648" y="188580"/>
                    <a:pt x="189405" y="188345"/>
                    <a:pt x="190136" y="188084"/>
                  </a:cubicBezTo>
                  <a:lnTo>
                    <a:pt x="192328" y="187301"/>
                  </a:lnTo>
                  <a:lnTo>
                    <a:pt x="193424" y="186910"/>
                  </a:lnTo>
                  <a:lnTo>
                    <a:pt x="194520" y="186492"/>
                  </a:lnTo>
                  <a:lnTo>
                    <a:pt x="196686" y="185657"/>
                  </a:lnTo>
                  <a:cubicBezTo>
                    <a:pt x="197416" y="185370"/>
                    <a:pt x="198121" y="185083"/>
                    <a:pt x="198825" y="184770"/>
                  </a:cubicBezTo>
                  <a:cubicBezTo>
                    <a:pt x="199556" y="184483"/>
                    <a:pt x="200287" y="184196"/>
                    <a:pt x="200991" y="183883"/>
                  </a:cubicBezTo>
                  <a:cubicBezTo>
                    <a:pt x="202401" y="183256"/>
                    <a:pt x="203836" y="182630"/>
                    <a:pt x="205219" y="181952"/>
                  </a:cubicBezTo>
                  <a:cubicBezTo>
                    <a:pt x="210803" y="179316"/>
                    <a:pt x="216205" y="176263"/>
                    <a:pt x="221320" y="172818"/>
                  </a:cubicBezTo>
                  <a:cubicBezTo>
                    <a:pt x="226435" y="169373"/>
                    <a:pt x="231210" y="165485"/>
                    <a:pt x="235595" y="161205"/>
                  </a:cubicBezTo>
                  <a:cubicBezTo>
                    <a:pt x="239979" y="156900"/>
                    <a:pt x="243893" y="152176"/>
                    <a:pt x="247286" y="147061"/>
                  </a:cubicBezTo>
                  <a:lnTo>
                    <a:pt x="248512" y="145130"/>
                  </a:lnTo>
                  <a:cubicBezTo>
                    <a:pt x="248930" y="144504"/>
                    <a:pt x="249295" y="143825"/>
                    <a:pt x="249686" y="143173"/>
                  </a:cubicBezTo>
                  <a:lnTo>
                    <a:pt x="250287" y="142208"/>
                  </a:lnTo>
                  <a:cubicBezTo>
                    <a:pt x="250469" y="141868"/>
                    <a:pt x="250678" y="141529"/>
                    <a:pt x="250835" y="141216"/>
                  </a:cubicBezTo>
                  <a:lnTo>
                    <a:pt x="251904" y="139180"/>
                  </a:lnTo>
                  <a:cubicBezTo>
                    <a:pt x="252270" y="138502"/>
                    <a:pt x="252583" y="137823"/>
                    <a:pt x="252922" y="137119"/>
                  </a:cubicBezTo>
                  <a:lnTo>
                    <a:pt x="253888" y="135057"/>
                  </a:lnTo>
                  <a:lnTo>
                    <a:pt x="254775" y="132943"/>
                  </a:lnTo>
                  <a:cubicBezTo>
                    <a:pt x="255062" y="132239"/>
                    <a:pt x="255375" y="131534"/>
                    <a:pt x="255610" y="130830"/>
                  </a:cubicBezTo>
                  <a:lnTo>
                    <a:pt x="256393" y="128664"/>
                  </a:lnTo>
                  <a:cubicBezTo>
                    <a:pt x="256523" y="128298"/>
                    <a:pt x="256628" y="127933"/>
                    <a:pt x="256732" y="127568"/>
                  </a:cubicBezTo>
                  <a:lnTo>
                    <a:pt x="257071" y="126472"/>
                  </a:lnTo>
                  <a:lnTo>
                    <a:pt x="257385" y="125376"/>
                  </a:lnTo>
                  <a:cubicBezTo>
                    <a:pt x="257515" y="125010"/>
                    <a:pt x="257619" y="124645"/>
                    <a:pt x="257698" y="124280"/>
                  </a:cubicBezTo>
                  <a:lnTo>
                    <a:pt x="258246" y="122088"/>
                  </a:lnTo>
                  <a:cubicBezTo>
                    <a:pt x="258324" y="121696"/>
                    <a:pt x="258428" y="121331"/>
                    <a:pt x="258507" y="120965"/>
                  </a:cubicBezTo>
                  <a:lnTo>
                    <a:pt x="258715" y="119843"/>
                  </a:lnTo>
                  <a:lnTo>
                    <a:pt x="259064" y="118196"/>
                  </a:lnTo>
                  <a:close/>
                  <a:moveTo>
                    <a:pt x="156264" y="0"/>
                  </a:moveTo>
                  <a:cubicBezTo>
                    <a:pt x="155080" y="0"/>
                    <a:pt x="153896" y="39"/>
                    <a:pt x="152714" y="115"/>
                  </a:cubicBezTo>
                  <a:lnTo>
                    <a:pt x="151435" y="220"/>
                  </a:lnTo>
                  <a:cubicBezTo>
                    <a:pt x="151018" y="272"/>
                    <a:pt x="150600" y="350"/>
                    <a:pt x="150209" y="402"/>
                  </a:cubicBezTo>
                  <a:cubicBezTo>
                    <a:pt x="149400" y="507"/>
                    <a:pt x="148643" y="637"/>
                    <a:pt x="147938" y="768"/>
                  </a:cubicBezTo>
                  <a:cubicBezTo>
                    <a:pt x="146503" y="1107"/>
                    <a:pt x="145251" y="1420"/>
                    <a:pt x="144233" y="1733"/>
                  </a:cubicBezTo>
                  <a:cubicBezTo>
                    <a:pt x="142197" y="2464"/>
                    <a:pt x="141049" y="3090"/>
                    <a:pt x="141127" y="3534"/>
                  </a:cubicBezTo>
                  <a:cubicBezTo>
                    <a:pt x="141154" y="3743"/>
                    <a:pt x="141519" y="3899"/>
                    <a:pt x="142197" y="4030"/>
                  </a:cubicBezTo>
                  <a:cubicBezTo>
                    <a:pt x="142641" y="4082"/>
                    <a:pt x="143059" y="4134"/>
                    <a:pt x="143502" y="4160"/>
                  </a:cubicBezTo>
                  <a:cubicBezTo>
                    <a:pt x="143763" y="4186"/>
                    <a:pt x="144050" y="4186"/>
                    <a:pt x="144363" y="4186"/>
                  </a:cubicBezTo>
                  <a:cubicBezTo>
                    <a:pt x="144676" y="4186"/>
                    <a:pt x="144990" y="4212"/>
                    <a:pt x="145355" y="4239"/>
                  </a:cubicBezTo>
                  <a:cubicBezTo>
                    <a:pt x="146086" y="4291"/>
                    <a:pt x="146895" y="4317"/>
                    <a:pt x="147808" y="4343"/>
                  </a:cubicBezTo>
                  <a:cubicBezTo>
                    <a:pt x="148278" y="4343"/>
                    <a:pt x="148747" y="4395"/>
                    <a:pt x="149269" y="4421"/>
                  </a:cubicBezTo>
                  <a:lnTo>
                    <a:pt x="150887" y="4526"/>
                  </a:lnTo>
                  <a:cubicBezTo>
                    <a:pt x="151435" y="4552"/>
                    <a:pt x="152036" y="4630"/>
                    <a:pt x="152636" y="4708"/>
                  </a:cubicBezTo>
                  <a:lnTo>
                    <a:pt x="154593" y="4891"/>
                  </a:lnTo>
                  <a:cubicBezTo>
                    <a:pt x="155950" y="5126"/>
                    <a:pt x="157385" y="5282"/>
                    <a:pt x="158951" y="5648"/>
                  </a:cubicBezTo>
                  <a:lnTo>
                    <a:pt x="160204" y="5804"/>
                  </a:lnTo>
                  <a:cubicBezTo>
                    <a:pt x="160621" y="5883"/>
                    <a:pt x="161065" y="5987"/>
                    <a:pt x="161534" y="6065"/>
                  </a:cubicBezTo>
                  <a:lnTo>
                    <a:pt x="162996" y="6378"/>
                  </a:lnTo>
                  <a:cubicBezTo>
                    <a:pt x="163492" y="6457"/>
                    <a:pt x="163987" y="6613"/>
                    <a:pt x="164483" y="6744"/>
                  </a:cubicBezTo>
                  <a:lnTo>
                    <a:pt x="166023" y="7109"/>
                  </a:lnTo>
                  <a:lnTo>
                    <a:pt x="167536" y="7579"/>
                  </a:lnTo>
                  <a:cubicBezTo>
                    <a:pt x="168032" y="7735"/>
                    <a:pt x="168528" y="7866"/>
                    <a:pt x="169024" y="8049"/>
                  </a:cubicBezTo>
                  <a:lnTo>
                    <a:pt x="170459" y="8544"/>
                  </a:lnTo>
                  <a:cubicBezTo>
                    <a:pt x="170929" y="8701"/>
                    <a:pt x="171399" y="8858"/>
                    <a:pt x="171842" y="9014"/>
                  </a:cubicBezTo>
                  <a:lnTo>
                    <a:pt x="173095" y="9510"/>
                  </a:lnTo>
                  <a:cubicBezTo>
                    <a:pt x="173904" y="9823"/>
                    <a:pt x="174608" y="10110"/>
                    <a:pt x="175209" y="10371"/>
                  </a:cubicBezTo>
                  <a:lnTo>
                    <a:pt x="177140" y="11180"/>
                  </a:lnTo>
                  <a:cubicBezTo>
                    <a:pt x="178907" y="12522"/>
                    <a:pt x="177990" y="12675"/>
                    <a:pt x="176689" y="12675"/>
                  </a:cubicBezTo>
                  <a:cubicBezTo>
                    <a:pt x="176472" y="12675"/>
                    <a:pt x="176245" y="12671"/>
                    <a:pt x="176018" y="12668"/>
                  </a:cubicBezTo>
                  <a:lnTo>
                    <a:pt x="176018" y="12668"/>
                  </a:lnTo>
                  <a:cubicBezTo>
                    <a:pt x="180637" y="14703"/>
                    <a:pt x="185203" y="17052"/>
                    <a:pt x="189796" y="19426"/>
                  </a:cubicBezTo>
                  <a:cubicBezTo>
                    <a:pt x="194389" y="21801"/>
                    <a:pt x="198956" y="24202"/>
                    <a:pt x="203444" y="26733"/>
                  </a:cubicBezTo>
                  <a:cubicBezTo>
                    <a:pt x="212369" y="31796"/>
                    <a:pt x="220929" y="37433"/>
                    <a:pt x="228523" y="44139"/>
                  </a:cubicBezTo>
                  <a:cubicBezTo>
                    <a:pt x="228992" y="44557"/>
                    <a:pt x="229488" y="44948"/>
                    <a:pt x="229958" y="45392"/>
                  </a:cubicBezTo>
                  <a:lnTo>
                    <a:pt x="231341" y="46697"/>
                  </a:lnTo>
                  <a:cubicBezTo>
                    <a:pt x="232254" y="47558"/>
                    <a:pt x="233115" y="48471"/>
                    <a:pt x="234029" y="49332"/>
                  </a:cubicBezTo>
                  <a:cubicBezTo>
                    <a:pt x="234968" y="50219"/>
                    <a:pt x="235777" y="51185"/>
                    <a:pt x="236638" y="52098"/>
                  </a:cubicBezTo>
                  <a:cubicBezTo>
                    <a:pt x="237082" y="52568"/>
                    <a:pt x="237500" y="53012"/>
                    <a:pt x="237917" y="53481"/>
                  </a:cubicBezTo>
                  <a:lnTo>
                    <a:pt x="239144" y="54943"/>
                  </a:lnTo>
                  <a:cubicBezTo>
                    <a:pt x="242406" y="58779"/>
                    <a:pt x="245354" y="62850"/>
                    <a:pt x="247990" y="67156"/>
                  </a:cubicBezTo>
                  <a:cubicBezTo>
                    <a:pt x="251359" y="72698"/>
                    <a:pt x="254130" y="78588"/>
                    <a:pt x="256163" y="84693"/>
                  </a:cubicBezTo>
                  <a:lnTo>
                    <a:pt x="256163" y="84693"/>
                  </a:lnTo>
                  <a:cubicBezTo>
                    <a:pt x="254097" y="78580"/>
                    <a:pt x="251284" y="72681"/>
                    <a:pt x="247886" y="67130"/>
                  </a:cubicBezTo>
                  <a:cubicBezTo>
                    <a:pt x="245198" y="62824"/>
                    <a:pt x="242197" y="58727"/>
                    <a:pt x="238883" y="54891"/>
                  </a:cubicBezTo>
                  <a:lnTo>
                    <a:pt x="237656" y="53429"/>
                  </a:lnTo>
                  <a:lnTo>
                    <a:pt x="236351" y="52046"/>
                  </a:lnTo>
                  <a:lnTo>
                    <a:pt x="235047" y="50637"/>
                  </a:lnTo>
                  <a:cubicBezTo>
                    <a:pt x="234603" y="50167"/>
                    <a:pt x="234133" y="49750"/>
                    <a:pt x="233690" y="49280"/>
                  </a:cubicBezTo>
                  <a:lnTo>
                    <a:pt x="232333" y="47949"/>
                  </a:lnTo>
                  <a:cubicBezTo>
                    <a:pt x="231889" y="47506"/>
                    <a:pt x="231419" y="47062"/>
                    <a:pt x="230949" y="46644"/>
                  </a:cubicBezTo>
                  <a:lnTo>
                    <a:pt x="229540" y="45340"/>
                  </a:lnTo>
                  <a:lnTo>
                    <a:pt x="228105" y="44087"/>
                  </a:lnTo>
                  <a:cubicBezTo>
                    <a:pt x="224217" y="40721"/>
                    <a:pt x="220120" y="37641"/>
                    <a:pt x="215840" y="34797"/>
                  </a:cubicBezTo>
                  <a:cubicBezTo>
                    <a:pt x="211586" y="31900"/>
                    <a:pt x="207124" y="29264"/>
                    <a:pt x="202583" y="26733"/>
                  </a:cubicBezTo>
                  <a:cubicBezTo>
                    <a:pt x="198016" y="24202"/>
                    <a:pt x="193397" y="21775"/>
                    <a:pt x="188700" y="19400"/>
                  </a:cubicBezTo>
                  <a:cubicBezTo>
                    <a:pt x="184003" y="17026"/>
                    <a:pt x="179332" y="14677"/>
                    <a:pt x="174608" y="12668"/>
                  </a:cubicBezTo>
                  <a:cubicBezTo>
                    <a:pt x="173826" y="12720"/>
                    <a:pt x="173486" y="12928"/>
                    <a:pt x="174321" y="13607"/>
                  </a:cubicBezTo>
                  <a:cubicBezTo>
                    <a:pt x="175026" y="14129"/>
                    <a:pt x="175783" y="14599"/>
                    <a:pt x="176540" y="15016"/>
                  </a:cubicBezTo>
                  <a:cubicBezTo>
                    <a:pt x="177088" y="15355"/>
                    <a:pt x="177740" y="15695"/>
                    <a:pt x="178497" y="16112"/>
                  </a:cubicBezTo>
                  <a:cubicBezTo>
                    <a:pt x="179280" y="16556"/>
                    <a:pt x="180167" y="17026"/>
                    <a:pt x="181132" y="17547"/>
                  </a:cubicBezTo>
                  <a:cubicBezTo>
                    <a:pt x="181811" y="17939"/>
                    <a:pt x="182620" y="18383"/>
                    <a:pt x="183533" y="18878"/>
                  </a:cubicBezTo>
                  <a:cubicBezTo>
                    <a:pt x="184421" y="19374"/>
                    <a:pt x="185438" y="19922"/>
                    <a:pt x="186534" y="20522"/>
                  </a:cubicBezTo>
                  <a:lnTo>
                    <a:pt x="194102" y="24515"/>
                  </a:lnTo>
                  <a:cubicBezTo>
                    <a:pt x="199713" y="27490"/>
                    <a:pt x="206289" y="31039"/>
                    <a:pt x="212839" y="35240"/>
                  </a:cubicBezTo>
                  <a:cubicBezTo>
                    <a:pt x="216127" y="37328"/>
                    <a:pt x="219389" y="39572"/>
                    <a:pt x="222521" y="41999"/>
                  </a:cubicBezTo>
                  <a:cubicBezTo>
                    <a:pt x="225600" y="44374"/>
                    <a:pt x="228575" y="46931"/>
                    <a:pt x="231393" y="49619"/>
                  </a:cubicBezTo>
                  <a:lnTo>
                    <a:pt x="233429" y="51603"/>
                  </a:lnTo>
                  <a:lnTo>
                    <a:pt x="235334" y="53638"/>
                  </a:lnTo>
                  <a:lnTo>
                    <a:pt x="236273" y="54656"/>
                  </a:lnTo>
                  <a:lnTo>
                    <a:pt x="237160" y="55700"/>
                  </a:lnTo>
                  <a:lnTo>
                    <a:pt x="238909" y="57735"/>
                  </a:lnTo>
                  <a:lnTo>
                    <a:pt x="240527" y="59797"/>
                  </a:lnTo>
                  <a:cubicBezTo>
                    <a:pt x="241049" y="60475"/>
                    <a:pt x="241570" y="61128"/>
                    <a:pt x="242040" y="61806"/>
                  </a:cubicBezTo>
                  <a:cubicBezTo>
                    <a:pt x="243006" y="63163"/>
                    <a:pt x="243945" y="64442"/>
                    <a:pt x="244754" y="65747"/>
                  </a:cubicBezTo>
                  <a:lnTo>
                    <a:pt x="245589" y="67077"/>
                  </a:lnTo>
                  <a:cubicBezTo>
                    <a:pt x="245850" y="67521"/>
                    <a:pt x="246163" y="67965"/>
                    <a:pt x="246398" y="68434"/>
                  </a:cubicBezTo>
                  <a:lnTo>
                    <a:pt x="247964" y="71148"/>
                  </a:lnTo>
                  <a:cubicBezTo>
                    <a:pt x="248225" y="71618"/>
                    <a:pt x="248460" y="72088"/>
                    <a:pt x="248695" y="72558"/>
                  </a:cubicBezTo>
                  <a:lnTo>
                    <a:pt x="249399" y="73941"/>
                  </a:lnTo>
                  <a:cubicBezTo>
                    <a:pt x="249634" y="74410"/>
                    <a:pt x="249895" y="74854"/>
                    <a:pt x="250130" y="75350"/>
                  </a:cubicBezTo>
                  <a:lnTo>
                    <a:pt x="250782" y="76785"/>
                  </a:lnTo>
                  <a:lnTo>
                    <a:pt x="251435" y="78220"/>
                  </a:lnTo>
                  <a:lnTo>
                    <a:pt x="251748" y="78925"/>
                  </a:lnTo>
                  <a:lnTo>
                    <a:pt x="252035" y="79656"/>
                  </a:lnTo>
                  <a:lnTo>
                    <a:pt x="253209" y="82604"/>
                  </a:lnTo>
                  <a:cubicBezTo>
                    <a:pt x="253862" y="84588"/>
                    <a:pt x="254592" y="86545"/>
                    <a:pt x="255114" y="88580"/>
                  </a:cubicBezTo>
                  <a:lnTo>
                    <a:pt x="255532" y="90094"/>
                  </a:lnTo>
                  <a:cubicBezTo>
                    <a:pt x="255610" y="90355"/>
                    <a:pt x="255688" y="90616"/>
                    <a:pt x="255741" y="90877"/>
                  </a:cubicBezTo>
                  <a:lnTo>
                    <a:pt x="255897" y="91634"/>
                  </a:lnTo>
                  <a:lnTo>
                    <a:pt x="256236" y="93173"/>
                  </a:lnTo>
                  <a:lnTo>
                    <a:pt x="256393" y="93930"/>
                  </a:lnTo>
                  <a:cubicBezTo>
                    <a:pt x="256471" y="94191"/>
                    <a:pt x="256523" y="94452"/>
                    <a:pt x="256550" y="94713"/>
                  </a:cubicBezTo>
                  <a:lnTo>
                    <a:pt x="257045" y="97792"/>
                  </a:lnTo>
                  <a:cubicBezTo>
                    <a:pt x="257150" y="98314"/>
                    <a:pt x="257202" y="98836"/>
                    <a:pt x="257254" y="99358"/>
                  </a:cubicBezTo>
                  <a:lnTo>
                    <a:pt x="257411" y="100924"/>
                  </a:lnTo>
                  <a:cubicBezTo>
                    <a:pt x="257463" y="101446"/>
                    <a:pt x="257541" y="101942"/>
                    <a:pt x="257567" y="102463"/>
                  </a:cubicBezTo>
                  <a:lnTo>
                    <a:pt x="257619" y="104029"/>
                  </a:lnTo>
                  <a:cubicBezTo>
                    <a:pt x="257672" y="105073"/>
                    <a:pt x="257750" y="106117"/>
                    <a:pt x="257698" y="107161"/>
                  </a:cubicBezTo>
                  <a:lnTo>
                    <a:pt x="257646" y="110292"/>
                  </a:lnTo>
                  <a:lnTo>
                    <a:pt x="257385" y="113424"/>
                  </a:lnTo>
                  <a:cubicBezTo>
                    <a:pt x="256445" y="121853"/>
                    <a:pt x="253992" y="130047"/>
                    <a:pt x="250156" y="137615"/>
                  </a:cubicBezTo>
                  <a:cubicBezTo>
                    <a:pt x="246242" y="145287"/>
                    <a:pt x="241179" y="152333"/>
                    <a:pt x="235151" y="158491"/>
                  </a:cubicBezTo>
                  <a:cubicBezTo>
                    <a:pt x="232124" y="161597"/>
                    <a:pt x="228862" y="164493"/>
                    <a:pt x="225443" y="167129"/>
                  </a:cubicBezTo>
                  <a:cubicBezTo>
                    <a:pt x="221972" y="169817"/>
                    <a:pt x="218371" y="172270"/>
                    <a:pt x="214640" y="174514"/>
                  </a:cubicBezTo>
                  <a:cubicBezTo>
                    <a:pt x="210882" y="176758"/>
                    <a:pt x="207020" y="178820"/>
                    <a:pt x="203053" y="180673"/>
                  </a:cubicBezTo>
                  <a:cubicBezTo>
                    <a:pt x="199060" y="182526"/>
                    <a:pt x="194989" y="184196"/>
                    <a:pt x="190866" y="185683"/>
                  </a:cubicBezTo>
                  <a:cubicBezTo>
                    <a:pt x="186743" y="187171"/>
                    <a:pt x="182542" y="188476"/>
                    <a:pt x="178314" y="189624"/>
                  </a:cubicBezTo>
                  <a:cubicBezTo>
                    <a:pt x="177270" y="189937"/>
                    <a:pt x="176200" y="190172"/>
                    <a:pt x="175156" y="190433"/>
                  </a:cubicBezTo>
                  <a:lnTo>
                    <a:pt x="173565" y="190850"/>
                  </a:lnTo>
                  <a:cubicBezTo>
                    <a:pt x="173017" y="190981"/>
                    <a:pt x="172495" y="191111"/>
                    <a:pt x="171973" y="191216"/>
                  </a:cubicBezTo>
                  <a:cubicBezTo>
                    <a:pt x="169833" y="191685"/>
                    <a:pt x="167719" y="192155"/>
                    <a:pt x="165579" y="192546"/>
                  </a:cubicBezTo>
                  <a:cubicBezTo>
                    <a:pt x="161326" y="193408"/>
                    <a:pt x="157020" y="194008"/>
                    <a:pt x="152766" y="194504"/>
                  </a:cubicBezTo>
                  <a:cubicBezTo>
                    <a:pt x="150626" y="194712"/>
                    <a:pt x="148486" y="194973"/>
                    <a:pt x="146347" y="195104"/>
                  </a:cubicBezTo>
                  <a:cubicBezTo>
                    <a:pt x="145277" y="195156"/>
                    <a:pt x="144233" y="195260"/>
                    <a:pt x="143163" y="195313"/>
                  </a:cubicBezTo>
                  <a:lnTo>
                    <a:pt x="139953" y="195469"/>
                  </a:lnTo>
                  <a:cubicBezTo>
                    <a:pt x="137482" y="195565"/>
                    <a:pt x="135011" y="195613"/>
                    <a:pt x="132543" y="195613"/>
                  </a:cubicBezTo>
                  <a:cubicBezTo>
                    <a:pt x="110245" y="195613"/>
                    <a:pt x="88100" y="191696"/>
                    <a:pt x="67120" y="184013"/>
                  </a:cubicBezTo>
                  <a:cubicBezTo>
                    <a:pt x="55533" y="179733"/>
                    <a:pt x="44416" y="174279"/>
                    <a:pt x="33952" y="167703"/>
                  </a:cubicBezTo>
                  <a:lnTo>
                    <a:pt x="31994" y="166477"/>
                  </a:lnTo>
                  <a:cubicBezTo>
                    <a:pt x="31368" y="166059"/>
                    <a:pt x="30716" y="165642"/>
                    <a:pt x="30116" y="165224"/>
                  </a:cubicBezTo>
                  <a:cubicBezTo>
                    <a:pt x="29489" y="164780"/>
                    <a:pt x="28863" y="164363"/>
                    <a:pt x="28289" y="163945"/>
                  </a:cubicBezTo>
                  <a:lnTo>
                    <a:pt x="27375" y="163293"/>
                  </a:lnTo>
                  <a:lnTo>
                    <a:pt x="26514" y="162641"/>
                  </a:lnTo>
                  <a:cubicBezTo>
                    <a:pt x="24244" y="160944"/>
                    <a:pt x="22130" y="159065"/>
                    <a:pt x="20173" y="157030"/>
                  </a:cubicBezTo>
                  <a:cubicBezTo>
                    <a:pt x="18399" y="155177"/>
                    <a:pt x="16859" y="153090"/>
                    <a:pt x="15632" y="150819"/>
                  </a:cubicBezTo>
                  <a:cubicBezTo>
                    <a:pt x="15476" y="150558"/>
                    <a:pt x="15371" y="150271"/>
                    <a:pt x="15241" y="150010"/>
                  </a:cubicBezTo>
                  <a:lnTo>
                    <a:pt x="15032" y="149593"/>
                  </a:lnTo>
                  <a:cubicBezTo>
                    <a:pt x="14980" y="149462"/>
                    <a:pt x="14902" y="149332"/>
                    <a:pt x="14876" y="149201"/>
                  </a:cubicBezTo>
                  <a:lnTo>
                    <a:pt x="14536" y="148366"/>
                  </a:lnTo>
                  <a:cubicBezTo>
                    <a:pt x="14484" y="148210"/>
                    <a:pt x="14432" y="148079"/>
                    <a:pt x="14380" y="147949"/>
                  </a:cubicBezTo>
                  <a:lnTo>
                    <a:pt x="14249" y="147531"/>
                  </a:lnTo>
                  <a:cubicBezTo>
                    <a:pt x="13884" y="146409"/>
                    <a:pt x="13649" y="145287"/>
                    <a:pt x="13545" y="144139"/>
                  </a:cubicBezTo>
                  <a:cubicBezTo>
                    <a:pt x="13205" y="140798"/>
                    <a:pt x="13701" y="137406"/>
                    <a:pt x="14980" y="134300"/>
                  </a:cubicBezTo>
                  <a:cubicBezTo>
                    <a:pt x="16337" y="130934"/>
                    <a:pt x="18320" y="127855"/>
                    <a:pt x="20825" y="125245"/>
                  </a:cubicBezTo>
                  <a:cubicBezTo>
                    <a:pt x="21452" y="124593"/>
                    <a:pt x="22104" y="123940"/>
                    <a:pt x="22809" y="123366"/>
                  </a:cubicBezTo>
                  <a:cubicBezTo>
                    <a:pt x="23487" y="122766"/>
                    <a:pt x="24218" y="122192"/>
                    <a:pt x="24975" y="121670"/>
                  </a:cubicBezTo>
                  <a:lnTo>
                    <a:pt x="26123" y="120861"/>
                  </a:lnTo>
                  <a:cubicBezTo>
                    <a:pt x="26514" y="120600"/>
                    <a:pt x="26932" y="120365"/>
                    <a:pt x="27349" y="120130"/>
                  </a:cubicBezTo>
                  <a:cubicBezTo>
                    <a:pt x="27532" y="120000"/>
                    <a:pt x="27741" y="119869"/>
                    <a:pt x="27950" y="119765"/>
                  </a:cubicBezTo>
                  <a:lnTo>
                    <a:pt x="28576" y="119426"/>
                  </a:lnTo>
                  <a:cubicBezTo>
                    <a:pt x="29020" y="119217"/>
                    <a:pt x="29411" y="118956"/>
                    <a:pt x="29855" y="118747"/>
                  </a:cubicBezTo>
                  <a:cubicBezTo>
                    <a:pt x="31603" y="117886"/>
                    <a:pt x="33430" y="117129"/>
                    <a:pt x="35283" y="116503"/>
                  </a:cubicBezTo>
                  <a:cubicBezTo>
                    <a:pt x="37188" y="115877"/>
                    <a:pt x="39119" y="115355"/>
                    <a:pt x="41076" y="114911"/>
                  </a:cubicBezTo>
                  <a:cubicBezTo>
                    <a:pt x="43059" y="114494"/>
                    <a:pt x="45095" y="114154"/>
                    <a:pt x="47130" y="113920"/>
                  </a:cubicBezTo>
                  <a:cubicBezTo>
                    <a:pt x="49192" y="113685"/>
                    <a:pt x="51279" y="113528"/>
                    <a:pt x="53367" y="113424"/>
                  </a:cubicBezTo>
                  <a:cubicBezTo>
                    <a:pt x="54911" y="113366"/>
                    <a:pt x="56477" y="113344"/>
                    <a:pt x="58063" y="113344"/>
                  </a:cubicBezTo>
                  <a:cubicBezTo>
                    <a:pt x="60793" y="113344"/>
                    <a:pt x="63586" y="113410"/>
                    <a:pt x="66441" y="113476"/>
                  </a:cubicBezTo>
                  <a:cubicBezTo>
                    <a:pt x="68784" y="113530"/>
                    <a:pt x="71162" y="113577"/>
                    <a:pt x="73578" y="113577"/>
                  </a:cubicBezTo>
                  <a:cubicBezTo>
                    <a:pt x="75819" y="113577"/>
                    <a:pt x="78092" y="113537"/>
                    <a:pt x="80402" y="113424"/>
                  </a:cubicBezTo>
                  <a:cubicBezTo>
                    <a:pt x="85361" y="113215"/>
                    <a:pt x="90267" y="112432"/>
                    <a:pt x="95068" y="111101"/>
                  </a:cubicBezTo>
                  <a:cubicBezTo>
                    <a:pt x="95355" y="110997"/>
                    <a:pt x="95668" y="110919"/>
                    <a:pt x="95982" y="110840"/>
                  </a:cubicBezTo>
                  <a:lnTo>
                    <a:pt x="96895" y="110501"/>
                  </a:lnTo>
                  <a:lnTo>
                    <a:pt x="98722" y="109875"/>
                  </a:lnTo>
                  <a:cubicBezTo>
                    <a:pt x="99322" y="109640"/>
                    <a:pt x="99922" y="109379"/>
                    <a:pt x="100496" y="109118"/>
                  </a:cubicBezTo>
                  <a:lnTo>
                    <a:pt x="101410" y="108753"/>
                  </a:lnTo>
                  <a:lnTo>
                    <a:pt x="101853" y="108544"/>
                  </a:lnTo>
                  <a:cubicBezTo>
                    <a:pt x="102010" y="108492"/>
                    <a:pt x="102140" y="108413"/>
                    <a:pt x="102297" y="108335"/>
                  </a:cubicBezTo>
                  <a:cubicBezTo>
                    <a:pt x="103471" y="107761"/>
                    <a:pt x="104619" y="107109"/>
                    <a:pt x="105741" y="106430"/>
                  </a:cubicBezTo>
                  <a:cubicBezTo>
                    <a:pt x="106316" y="106065"/>
                    <a:pt x="106864" y="105725"/>
                    <a:pt x="107412" y="105360"/>
                  </a:cubicBezTo>
                  <a:lnTo>
                    <a:pt x="109003" y="104212"/>
                  </a:lnTo>
                  <a:cubicBezTo>
                    <a:pt x="117171" y="98027"/>
                    <a:pt x="122939" y="89181"/>
                    <a:pt x="125313" y="79212"/>
                  </a:cubicBezTo>
                  <a:cubicBezTo>
                    <a:pt x="125626" y="77986"/>
                    <a:pt x="125809" y="76759"/>
                    <a:pt x="126018" y="75506"/>
                  </a:cubicBezTo>
                  <a:cubicBezTo>
                    <a:pt x="126122" y="74906"/>
                    <a:pt x="126175" y="74280"/>
                    <a:pt x="126227" y="73654"/>
                  </a:cubicBezTo>
                  <a:lnTo>
                    <a:pt x="126383" y="71775"/>
                  </a:lnTo>
                  <a:cubicBezTo>
                    <a:pt x="126409" y="71148"/>
                    <a:pt x="126409" y="70522"/>
                    <a:pt x="126409" y="69896"/>
                  </a:cubicBezTo>
                  <a:cubicBezTo>
                    <a:pt x="126409" y="69269"/>
                    <a:pt x="126435" y="68643"/>
                    <a:pt x="126409" y="68043"/>
                  </a:cubicBezTo>
                  <a:lnTo>
                    <a:pt x="126357" y="67130"/>
                  </a:lnTo>
                  <a:lnTo>
                    <a:pt x="126279" y="66242"/>
                  </a:lnTo>
                  <a:cubicBezTo>
                    <a:pt x="126253" y="65616"/>
                    <a:pt x="126175" y="65042"/>
                    <a:pt x="126122" y="64442"/>
                  </a:cubicBezTo>
                  <a:cubicBezTo>
                    <a:pt x="125548" y="59744"/>
                    <a:pt x="124452" y="55517"/>
                    <a:pt x="123408" y="51603"/>
                  </a:cubicBezTo>
                  <a:cubicBezTo>
                    <a:pt x="122338" y="47662"/>
                    <a:pt x="121321" y="44009"/>
                    <a:pt x="120668" y="40616"/>
                  </a:cubicBezTo>
                  <a:cubicBezTo>
                    <a:pt x="120016" y="37198"/>
                    <a:pt x="119781" y="34066"/>
                    <a:pt x="120094" y="31222"/>
                  </a:cubicBezTo>
                  <a:cubicBezTo>
                    <a:pt x="120120" y="31039"/>
                    <a:pt x="120146" y="30882"/>
                    <a:pt x="120172" y="30700"/>
                  </a:cubicBezTo>
                  <a:lnTo>
                    <a:pt x="120251" y="30178"/>
                  </a:lnTo>
                  <a:cubicBezTo>
                    <a:pt x="120303" y="29813"/>
                    <a:pt x="120381" y="29473"/>
                    <a:pt x="120460" y="29134"/>
                  </a:cubicBezTo>
                  <a:cubicBezTo>
                    <a:pt x="120590" y="28482"/>
                    <a:pt x="120773" y="27829"/>
                    <a:pt x="121008" y="27177"/>
                  </a:cubicBezTo>
                  <a:cubicBezTo>
                    <a:pt x="121451" y="25898"/>
                    <a:pt x="122051" y="24672"/>
                    <a:pt x="122756" y="23497"/>
                  </a:cubicBezTo>
                  <a:cubicBezTo>
                    <a:pt x="123982" y="21514"/>
                    <a:pt x="125470" y="19713"/>
                    <a:pt x="127218" y="18174"/>
                  </a:cubicBezTo>
                  <a:cubicBezTo>
                    <a:pt x="128001" y="17417"/>
                    <a:pt x="128836" y="16765"/>
                    <a:pt x="129645" y="16164"/>
                  </a:cubicBezTo>
                  <a:cubicBezTo>
                    <a:pt x="130454" y="15564"/>
                    <a:pt x="131263" y="15016"/>
                    <a:pt x="132020" y="14520"/>
                  </a:cubicBezTo>
                  <a:cubicBezTo>
                    <a:pt x="134473" y="13033"/>
                    <a:pt x="137030" y="11754"/>
                    <a:pt x="139718" y="10710"/>
                  </a:cubicBezTo>
                  <a:cubicBezTo>
                    <a:pt x="140658" y="10319"/>
                    <a:pt x="141414" y="10032"/>
                    <a:pt x="141989" y="9745"/>
                  </a:cubicBezTo>
                  <a:lnTo>
                    <a:pt x="142197" y="9666"/>
                  </a:lnTo>
                  <a:lnTo>
                    <a:pt x="142406" y="9562"/>
                  </a:lnTo>
                  <a:cubicBezTo>
                    <a:pt x="142537" y="9484"/>
                    <a:pt x="142667" y="9432"/>
                    <a:pt x="142771" y="9379"/>
                  </a:cubicBezTo>
                  <a:cubicBezTo>
                    <a:pt x="142928" y="9275"/>
                    <a:pt x="143111" y="9171"/>
                    <a:pt x="143241" y="9040"/>
                  </a:cubicBezTo>
                  <a:cubicBezTo>
                    <a:pt x="143659" y="8649"/>
                    <a:pt x="143215" y="8388"/>
                    <a:pt x="141963" y="8257"/>
                  </a:cubicBezTo>
                  <a:cubicBezTo>
                    <a:pt x="141591" y="8216"/>
                    <a:pt x="141146" y="8190"/>
                    <a:pt x="140630" y="8190"/>
                  </a:cubicBezTo>
                  <a:cubicBezTo>
                    <a:pt x="139514" y="8190"/>
                    <a:pt x="138066" y="8310"/>
                    <a:pt x="136300" y="8649"/>
                  </a:cubicBezTo>
                  <a:cubicBezTo>
                    <a:pt x="133038" y="9301"/>
                    <a:pt x="129906" y="10475"/>
                    <a:pt x="126983" y="12093"/>
                  </a:cubicBezTo>
                  <a:cubicBezTo>
                    <a:pt x="125078" y="13163"/>
                    <a:pt x="123304" y="14416"/>
                    <a:pt x="121660" y="15851"/>
                  </a:cubicBezTo>
                  <a:cubicBezTo>
                    <a:pt x="120747" y="16660"/>
                    <a:pt x="119911" y="17521"/>
                    <a:pt x="119103" y="18409"/>
                  </a:cubicBezTo>
                  <a:cubicBezTo>
                    <a:pt x="118267" y="19400"/>
                    <a:pt x="117511" y="20418"/>
                    <a:pt x="116832" y="21514"/>
                  </a:cubicBezTo>
                  <a:cubicBezTo>
                    <a:pt x="115319" y="23889"/>
                    <a:pt x="114249" y="26551"/>
                    <a:pt x="113675" y="29291"/>
                  </a:cubicBezTo>
                  <a:cubicBezTo>
                    <a:pt x="113048" y="32370"/>
                    <a:pt x="112892" y="35501"/>
                    <a:pt x="113205" y="38607"/>
                  </a:cubicBezTo>
                  <a:lnTo>
                    <a:pt x="112031" y="38737"/>
                  </a:lnTo>
                  <a:cubicBezTo>
                    <a:pt x="111691" y="35684"/>
                    <a:pt x="111743" y="32605"/>
                    <a:pt x="112187" y="29578"/>
                  </a:cubicBezTo>
                  <a:cubicBezTo>
                    <a:pt x="112396" y="28273"/>
                    <a:pt x="112709" y="26968"/>
                    <a:pt x="113100" y="25689"/>
                  </a:cubicBezTo>
                  <a:cubicBezTo>
                    <a:pt x="113466" y="24567"/>
                    <a:pt x="113883" y="23445"/>
                    <a:pt x="114405" y="22375"/>
                  </a:cubicBezTo>
                  <a:cubicBezTo>
                    <a:pt x="115240" y="20548"/>
                    <a:pt x="116284" y="18852"/>
                    <a:pt x="117458" y="17234"/>
                  </a:cubicBezTo>
                  <a:cubicBezTo>
                    <a:pt x="118372" y="16034"/>
                    <a:pt x="119337" y="14860"/>
                    <a:pt x="120407" y="13764"/>
                  </a:cubicBezTo>
                  <a:cubicBezTo>
                    <a:pt x="122182" y="11885"/>
                    <a:pt x="123539" y="10763"/>
                    <a:pt x="124400" y="9954"/>
                  </a:cubicBezTo>
                  <a:cubicBezTo>
                    <a:pt x="125287" y="9118"/>
                    <a:pt x="125705" y="8675"/>
                    <a:pt x="125757" y="8362"/>
                  </a:cubicBezTo>
                  <a:cubicBezTo>
                    <a:pt x="125835" y="8020"/>
                    <a:pt x="125450" y="7937"/>
                    <a:pt x="124933" y="7937"/>
                  </a:cubicBezTo>
                  <a:cubicBezTo>
                    <a:pt x="124581" y="7937"/>
                    <a:pt x="124169" y="7975"/>
                    <a:pt x="123800" y="7996"/>
                  </a:cubicBezTo>
                  <a:cubicBezTo>
                    <a:pt x="123692" y="8003"/>
                    <a:pt x="123588" y="8006"/>
                    <a:pt x="123490" y="8006"/>
                  </a:cubicBezTo>
                  <a:cubicBezTo>
                    <a:pt x="122760" y="8006"/>
                    <a:pt x="122388" y="7784"/>
                    <a:pt x="123539" y="6587"/>
                  </a:cubicBezTo>
                  <a:lnTo>
                    <a:pt x="123539" y="6587"/>
                  </a:lnTo>
                  <a:cubicBezTo>
                    <a:pt x="120407" y="8649"/>
                    <a:pt x="117563" y="11154"/>
                    <a:pt x="115136" y="14024"/>
                  </a:cubicBezTo>
                  <a:cubicBezTo>
                    <a:pt x="112631" y="16999"/>
                    <a:pt x="110700" y="20444"/>
                    <a:pt x="109447" y="24124"/>
                  </a:cubicBezTo>
                  <a:cubicBezTo>
                    <a:pt x="108247" y="27803"/>
                    <a:pt x="107699" y="31665"/>
                    <a:pt x="107803" y="35528"/>
                  </a:cubicBezTo>
                  <a:cubicBezTo>
                    <a:pt x="107933" y="39103"/>
                    <a:pt x="108377" y="42652"/>
                    <a:pt x="109160" y="46122"/>
                  </a:cubicBezTo>
                  <a:cubicBezTo>
                    <a:pt x="109865" y="49463"/>
                    <a:pt x="110700" y="52646"/>
                    <a:pt x="111404" y="55700"/>
                  </a:cubicBezTo>
                  <a:cubicBezTo>
                    <a:pt x="112161" y="58622"/>
                    <a:pt x="112709" y="61571"/>
                    <a:pt x="113127" y="64546"/>
                  </a:cubicBezTo>
                  <a:cubicBezTo>
                    <a:pt x="113283" y="65903"/>
                    <a:pt x="113388" y="67286"/>
                    <a:pt x="113388" y="68669"/>
                  </a:cubicBezTo>
                  <a:cubicBezTo>
                    <a:pt x="113414" y="68982"/>
                    <a:pt x="113361" y="69322"/>
                    <a:pt x="113361" y="69635"/>
                  </a:cubicBezTo>
                  <a:lnTo>
                    <a:pt x="113309" y="70626"/>
                  </a:lnTo>
                  <a:cubicBezTo>
                    <a:pt x="113283" y="70783"/>
                    <a:pt x="113283" y="70940"/>
                    <a:pt x="113283" y="71122"/>
                  </a:cubicBezTo>
                  <a:lnTo>
                    <a:pt x="113231" y="71592"/>
                  </a:lnTo>
                  <a:lnTo>
                    <a:pt x="113100" y="72584"/>
                  </a:lnTo>
                  <a:cubicBezTo>
                    <a:pt x="112709" y="75193"/>
                    <a:pt x="111978" y="77751"/>
                    <a:pt x="110908" y="80151"/>
                  </a:cubicBezTo>
                  <a:lnTo>
                    <a:pt x="110517" y="81143"/>
                  </a:lnTo>
                  <a:cubicBezTo>
                    <a:pt x="110386" y="81482"/>
                    <a:pt x="110204" y="81822"/>
                    <a:pt x="110021" y="82187"/>
                  </a:cubicBezTo>
                  <a:cubicBezTo>
                    <a:pt x="109865" y="82552"/>
                    <a:pt x="109682" y="82918"/>
                    <a:pt x="109473" y="83309"/>
                  </a:cubicBezTo>
                  <a:lnTo>
                    <a:pt x="108821" y="84483"/>
                  </a:lnTo>
                  <a:lnTo>
                    <a:pt x="108508" y="85084"/>
                  </a:lnTo>
                  <a:lnTo>
                    <a:pt x="108116" y="85658"/>
                  </a:lnTo>
                  <a:lnTo>
                    <a:pt x="107307" y="86858"/>
                  </a:lnTo>
                  <a:lnTo>
                    <a:pt x="106420" y="88032"/>
                  </a:lnTo>
                  <a:lnTo>
                    <a:pt x="105976" y="88633"/>
                  </a:lnTo>
                  <a:lnTo>
                    <a:pt x="105480" y="89181"/>
                  </a:lnTo>
                  <a:cubicBezTo>
                    <a:pt x="104228" y="90642"/>
                    <a:pt x="102845" y="91973"/>
                    <a:pt x="101331" y="93147"/>
                  </a:cubicBezTo>
                  <a:cubicBezTo>
                    <a:pt x="100105" y="94113"/>
                    <a:pt x="98800" y="94974"/>
                    <a:pt x="97417" y="95731"/>
                  </a:cubicBezTo>
                  <a:lnTo>
                    <a:pt x="96164" y="96383"/>
                  </a:lnTo>
                  <a:lnTo>
                    <a:pt x="94833" y="96957"/>
                  </a:lnTo>
                  <a:lnTo>
                    <a:pt x="94181" y="97244"/>
                  </a:lnTo>
                  <a:cubicBezTo>
                    <a:pt x="93946" y="97323"/>
                    <a:pt x="93711" y="97401"/>
                    <a:pt x="93476" y="97479"/>
                  </a:cubicBezTo>
                  <a:lnTo>
                    <a:pt x="92093" y="97975"/>
                  </a:lnTo>
                  <a:cubicBezTo>
                    <a:pt x="90162" y="98575"/>
                    <a:pt x="88179" y="99019"/>
                    <a:pt x="86170" y="99332"/>
                  </a:cubicBezTo>
                  <a:cubicBezTo>
                    <a:pt x="84082" y="99671"/>
                    <a:pt x="81968" y="99906"/>
                    <a:pt x="79854" y="100010"/>
                  </a:cubicBezTo>
                  <a:cubicBezTo>
                    <a:pt x="78758" y="100063"/>
                    <a:pt x="77688" y="100141"/>
                    <a:pt x="76592" y="100141"/>
                  </a:cubicBezTo>
                  <a:lnTo>
                    <a:pt x="74922" y="100193"/>
                  </a:lnTo>
                  <a:lnTo>
                    <a:pt x="73226" y="100193"/>
                  </a:lnTo>
                  <a:cubicBezTo>
                    <a:pt x="68737" y="100193"/>
                    <a:pt x="64066" y="99984"/>
                    <a:pt x="59239" y="99984"/>
                  </a:cubicBezTo>
                  <a:cubicBezTo>
                    <a:pt x="59004" y="99979"/>
                    <a:pt x="58766" y="99977"/>
                    <a:pt x="58526" y="99977"/>
                  </a:cubicBezTo>
                  <a:cubicBezTo>
                    <a:pt x="57565" y="99977"/>
                    <a:pt x="56572" y="100010"/>
                    <a:pt x="55611" y="100010"/>
                  </a:cubicBezTo>
                  <a:cubicBezTo>
                    <a:pt x="55011" y="100010"/>
                    <a:pt x="54359" y="100037"/>
                    <a:pt x="53758" y="100063"/>
                  </a:cubicBezTo>
                  <a:cubicBezTo>
                    <a:pt x="53132" y="100089"/>
                    <a:pt x="52506" y="100115"/>
                    <a:pt x="51906" y="100141"/>
                  </a:cubicBezTo>
                  <a:cubicBezTo>
                    <a:pt x="49400" y="100271"/>
                    <a:pt x="46921" y="100506"/>
                    <a:pt x="44416" y="100846"/>
                  </a:cubicBezTo>
                  <a:cubicBezTo>
                    <a:pt x="41885" y="101159"/>
                    <a:pt x="39380" y="101628"/>
                    <a:pt x="36927" y="102229"/>
                  </a:cubicBezTo>
                  <a:cubicBezTo>
                    <a:pt x="35674" y="102490"/>
                    <a:pt x="34421" y="102803"/>
                    <a:pt x="33195" y="103194"/>
                  </a:cubicBezTo>
                  <a:cubicBezTo>
                    <a:pt x="31968" y="103586"/>
                    <a:pt x="30742" y="104003"/>
                    <a:pt x="29515" y="104447"/>
                  </a:cubicBezTo>
                  <a:cubicBezTo>
                    <a:pt x="28289" y="104864"/>
                    <a:pt x="27062" y="105386"/>
                    <a:pt x="25862" y="105908"/>
                  </a:cubicBezTo>
                  <a:cubicBezTo>
                    <a:pt x="24688" y="106482"/>
                    <a:pt x="23487" y="107030"/>
                    <a:pt x="22313" y="107683"/>
                  </a:cubicBezTo>
                  <a:cubicBezTo>
                    <a:pt x="21739" y="107996"/>
                    <a:pt x="21165" y="108309"/>
                    <a:pt x="20591" y="108648"/>
                  </a:cubicBezTo>
                  <a:cubicBezTo>
                    <a:pt x="20016" y="109014"/>
                    <a:pt x="19442" y="109353"/>
                    <a:pt x="18894" y="109718"/>
                  </a:cubicBezTo>
                  <a:lnTo>
                    <a:pt x="17224" y="110840"/>
                  </a:lnTo>
                  <a:lnTo>
                    <a:pt x="16807" y="111127"/>
                  </a:lnTo>
                  <a:lnTo>
                    <a:pt x="16389" y="111440"/>
                  </a:lnTo>
                  <a:cubicBezTo>
                    <a:pt x="16128" y="111649"/>
                    <a:pt x="15841" y="111858"/>
                    <a:pt x="15580" y="112067"/>
                  </a:cubicBezTo>
                  <a:cubicBezTo>
                    <a:pt x="11274" y="115459"/>
                    <a:pt x="7673" y="119661"/>
                    <a:pt x="4959" y="124410"/>
                  </a:cubicBezTo>
                  <a:cubicBezTo>
                    <a:pt x="2141" y="129290"/>
                    <a:pt x="471" y="134718"/>
                    <a:pt x="79" y="140329"/>
                  </a:cubicBezTo>
                  <a:cubicBezTo>
                    <a:pt x="1" y="141790"/>
                    <a:pt x="1" y="143225"/>
                    <a:pt x="105" y="144661"/>
                  </a:cubicBezTo>
                  <a:cubicBezTo>
                    <a:pt x="210" y="146122"/>
                    <a:pt x="418" y="147557"/>
                    <a:pt x="732" y="148992"/>
                  </a:cubicBezTo>
                  <a:cubicBezTo>
                    <a:pt x="1384" y="151785"/>
                    <a:pt x="2376" y="154473"/>
                    <a:pt x="3680" y="157030"/>
                  </a:cubicBezTo>
                  <a:cubicBezTo>
                    <a:pt x="4959" y="159457"/>
                    <a:pt x="6473" y="161753"/>
                    <a:pt x="8221" y="163893"/>
                  </a:cubicBezTo>
                  <a:cubicBezTo>
                    <a:pt x="9891" y="165903"/>
                    <a:pt x="11692" y="167808"/>
                    <a:pt x="13623" y="169556"/>
                  </a:cubicBezTo>
                  <a:cubicBezTo>
                    <a:pt x="17329" y="172818"/>
                    <a:pt x="21269" y="175767"/>
                    <a:pt x="25444" y="178403"/>
                  </a:cubicBezTo>
                  <a:lnTo>
                    <a:pt x="28445" y="180308"/>
                  </a:lnTo>
                  <a:cubicBezTo>
                    <a:pt x="28941" y="180621"/>
                    <a:pt x="29463" y="180934"/>
                    <a:pt x="29959" y="181221"/>
                  </a:cubicBezTo>
                  <a:lnTo>
                    <a:pt x="31499" y="182134"/>
                  </a:lnTo>
                  <a:cubicBezTo>
                    <a:pt x="33508" y="183361"/>
                    <a:pt x="35596" y="184483"/>
                    <a:pt x="37657" y="185657"/>
                  </a:cubicBezTo>
                  <a:cubicBezTo>
                    <a:pt x="41833" y="187875"/>
                    <a:pt x="46034" y="190015"/>
                    <a:pt x="50366" y="191920"/>
                  </a:cubicBezTo>
                  <a:cubicBezTo>
                    <a:pt x="52506" y="192912"/>
                    <a:pt x="54698" y="193773"/>
                    <a:pt x="56864" y="194686"/>
                  </a:cubicBezTo>
                  <a:cubicBezTo>
                    <a:pt x="57960" y="195130"/>
                    <a:pt x="59056" y="195548"/>
                    <a:pt x="60152" y="195965"/>
                  </a:cubicBezTo>
                  <a:cubicBezTo>
                    <a:pt x="61248" y="196409"/>
                    <a:pt x="62344" y="196826"/>
                    <a:pt x="63466" y="197218"/>
                  </a:cubicBezTo>
                  <a:lnTo>
                    <a:pt x="66780" y="198392"/>
                  </a:lnTo>
                  <a:cubicBezTo>
                    <a:pt x="67902" y="198757"/>
                    <a:pt x="69025" y="199123"/>
                    <a:pt x="70121" y="199488"/>
                  </a:cubicBezTo>
                  <a:lnTo>
                    <a:pt x="71817" y="200036"/>
                  </a:lnTo>
                  <a:cubicBezTo>
                    <a:pt x="72365" y="200219"/>
                    <a:pt x="72939" y="200375"/>
                    <a:pt x="73487" y="200532"/>
                  </a:cubicBezTo>
                  <a:lnTo>
                    <a:pt x="76879" y="201550"/>
                  </a:lnTo>
                  <a:lnTo>
                    <a:pt x="80272" y="202463"/>
                  </a:lnTo>
                  <a:lnTo>
                    <a:pt x="81994" y="202907"/>
                  </a:lnTo>
                  <a:cubicBezTo>
                    <a:pt x="82568" y="203063"/>
                    <a:pt x="83116" y="203194"/>
                    <a:pt x="83690" y="203324"/>
                  </a:cubicBezTo>
                  <a:lnTo>
                    <a:pt x="87109" y="204133"/>
                  </a:lnTo>
                  <a:lnTo>
                    <a:pt x="90554" y="204864"/>
                  </a:lnTo>
                  <a:lnTo>
                    <a:pt x="92276" y="205229"/>
                  </a:lnTo>
                  <a:lnTo>
                    <a:pt x="94024" y="205542"/>
                  </a:lnTo>
                  <a:lnTo>
                    <a:pt x="97469" y="206169"/>
                  </a:lnTo>
                  <a:lnTo>
                    <a:pt x="100940" y="206717"/>
                  </a:lnTo>
                  <a:lnTo>
                    <a:pt x="102688" y="207004"/>
                  </a:lnTo>
                  <a:lnTo>
                    <a:pt x="104437" y="207212"/>
                  </a:lnTo>
                  <a:lnTo>
                    <a:pt x="107933" y="207682"/>
                  </a:lnTo>
                  <a:lnTo>
                    <a:pt x="111430" y="208021"/>
                  </a:lnTo>
                  <a:lnTo>
                    <a:pt x="113179" y="208204"/>
                  </a:lnTo>
                  <a:lnTo>
                    <a:pt x="114927" y="208335"/>
                  </a:lnTo>
                  <a:lnTo>
                    <a:pt x="118424" y="208595"/>
                  </a:lnTo>
                  <a:lnTo>
                    <a:pt x="121947" y="208778"/>
                  </a:lnTo>
                  <a:lnTo>
                    <a:pt x="123695" y="208856"/>
                  </a:lnTo>
                  <a:lnTo>
                    <a:pt x="125444" y="208909"/>
                  </a:lnTo>
                  <a:lnTo>
                    <a:pt x="128941" y="208961"/>
                  </a:lnTo>
                  <a:lnTo>
                    <a:pt x="134238" y="208961"/>
                  </a:lnTo>
                  <a:lnTo>
                    <a:pt x="135987" y="208883"/>
                  </a:lnTo>
                  <a:lnTo>
                    <a:pt x="139509" y="208778"/>
                  </a:lnTo>
                  <a:lnTo>
                    <a:pt x="143006" y="208569"/>
                  </a:lnTo>
                  <a:lnTo>
                    <a:pt x="144755" y="208465"/>
                  </a:lnTo>
                  <a:lnTo>
                    <a:pt x="146503" y="208308"/>
                  </a:lnTo>
                  <a:lnTo>
                    <a:pt x="150026" y="207995"/>
                  </a:lnTo>
                  <a:lnTo>
                    <a:pt x="153523" y="207604"/>
                  </a:lnTo>
                  <a:cubicBezTo>
                    <a:pt x="154097" y="207552"/>
                    <a:pt x="154671" y="207473"/>
                    <a:pt x="155245" y="207395"/>
                  </a:cubicBezTo>
                  <a:lnTo>
                    <a:pt x="156994" y="207160"/>
                  </a:lnTo>
                  <a:lnTo>
                    <a:pt x="160491" y="206664"/>
                  </a:lnTo>
                  <a:lnTo>
                    <a:pt x="163961" y="206064"/>
                  </a:lnTo>
                  <a:cubicBezTo>
                    <a:pt x="164535" y="205960"/>
                    <a:pt x="165110" y="205881"/>
                    <a:pt x="165684" y="205777"/>
                  </a:cubicBezTo>
                  <a:lnTo>
                    <a:pt x="167406" y="205438"/>
                  </a:lnTo>
                  <a:cubicBezTo>
                    <a:pt x="168554" y="205203"/>
                    <a:pt x="169702" y="204968"/>
                    <a:pt x="170851" y="204733"/>
                  </a:cubicBezTo>
                  <a:lnTo>
                    <a:pt x="174295" y="203950"/>
                  </a:lnTo>
                  <a:cubicBezTo>
                    <a:pt x="174869" y="203820"/>
                    <a:pt x="175444" y="203689"/>
                    <a:pt x="176018" y="203559"/>
                  </a:cubicBezTo>
                  <a:lnTo>
                    <a:pt x="177714" y="203115"/>
                  </a:lnTo>
                  <a:cubicBezTo>
                    <a:pt x="178862" y="202828"/>
                    <a:pt x="180010" y="202541"/>
                    <a:pt x="181132" y="202228"/>
                  </a:cubicBezTo>
                  <a:cubicBezTo>
                    <a:pt x="183403" y="201576"/>
                    <a:pt x="185647" y="200949"/>
                    <a:pt x="187891" y="200219"/>
                  </a:cubicBezTo>
                  <a:cubicBezTo>
                    <a:pt x="192380" y="198810"/>
                    <a:pt x="196816" y="197192"/>
                    <a:pt x="201200" y="195417"/>
                  </a:cubicBezTo>
                  <a:cubicBezTo>
                    <a:pt x="210021" y="191816"/>
                    <a:pt x="218450" y="187327"/>
                    <a:pt x="226383" y="182030"/>
                  </a:cubicBezTo>
                  <a:cubicBezTo>
                    <a:pt x="230375" y="179342"/>
                    <a:pt x="234211" y="176393"/>
                    <a:pt x="237839" y="173236"/>
                  </a:cubicBezTo>
                  <a:cubicBezTo>
                    <a:pt x="241492" y="170026"/>
                    <a:pt x="244937" y="166581"/>
                    <a:pt x="248121" y="162902"/>
                  </a:cubicBezTo>
                  <a:cubicBezTo>
                    <a:pt x="251330" y="159222"/>
                    <a:pt x="254227" y="155282"/>
                    <a:pt x="256810" y="151132"/>
                  </a:cubicBezTo>
                  <a:cubicBezTo>
                    <a:pt x="259446" y="146957"/>
                    <a:pt x="261717" y="142599"/>
                    <a:pt x="263648" y="138058"/>
                  </a:cubicBezTo>
                  <a:cubicBezTo>
                    <a:pt x="266120" y="132280"/>
                    <a:pt x="267893" y="126234"/>
                    <a:pt x="268930" y="120057"/>
                  </a:cubicBezTo>
                  <a:lnTo>
                    <a:pt x="268930" y="120057"/>
                  </a:lnTo>
                  <a:cubicBezTo>
                    <a:pt x="268471" y="122736"/>
                    <a:pt x="267867" y="125392"/>
                    <a:pt x="267118" y="128011"/>
                  </a:cubicBezTo>
                  <a:cubicBezTo>
                    <a:pt x="265370" y="134092"/>
                    <a:pt x="262995" y="139989"/>
                    <a:pt x="259994" y="145574"/>
                  </a:cubicBezTo>
                  <a:cubicBezTo>
                    <a:pt x="259812" y="145913"/>
                    <a:pt x="259629" y="146252"/>
                    <a:pt x="259446" y="146618"/>
                  </a:cubicBezTo>
                  <a:lnTo>
                    <a:pt x="258846" y="147609"/>
                  </a:lnTo>
                  <a:lnTo>
                    <a:pt x="257672" y="149645"/>
                  </a:lnTo>
                  <a:cubicBezTo>
                    <a:pt x="257489" y="149984"/>
                    <a:pt x="257280" y="150323"/>
                    <a:pt x="257045" y="150636"/>
                  </a:cubicBezTo>
                  <a:lnTo>
                    <a:pt x="256419" y="151628"/>
                  </a:lnTo>
                  <a:lnTo>
                    <a:pt x="255166" y="153585"/>
                  </a:lnTo>
                  <a:lnTo>
                    <a:pt x="253809" y="155490"/>
                  </a:lnTo>
                  <a:lnTo>
                    <a:pt x="253131" y="156430"/>
                  </a:lnTo>
                  <a:cubicBezTo>
                    <a:pt x="252896" y="156769"/>
                    <a:pt x="252687" y="157082"/>
                    <a:pt x="252452" y="157369"/>
                  </a:cubicBezTo>
                  <a:lnTo>
                    <a:pt x="251017" y="159222"/>
                  </a:lnTo>
                  <a:lnTo>
                    <a:pt x="250287" y="160135"/>
                  </a:lnTo>
                  <a:cubicBezTo>
                    <a:pt x="250052" y="160449"/>
                    <a:pt x="249791" y="160736"/>
                    <a:pt x="249556" y="161049"/>
                  </a:cubicBezTo>
                  <a:cubicBezTo>
                    <a:pt x="245615" y="165798"/>
                    <a:pt x="241257" y="170182"/>
                    <a:pt x="236534" y="174149"/>
                  </a:cubicBezTo>
                  <a:lnTo>
                    <a:pt x="235673" y="174906"/>
                  </a:lnTo>
                  <a:lnTo>
                    <a:pt x="234786" y="175610"/>
                  </a:lnTo>
                  <a:lnTo>
                    <a:pt x="232985" y="177046"/>
                  </a:lnTo>
                  <a:cubicBezTo>
                    <a:pt x="231785" y="177985"/>
                    <a:pt x="230558" y="178872"/>
                    <a:pt x="229332" y="179786"/>
                  </a:cubicBezTo>
                  <a:cubicBezTo>
                    <a:pt x="228079" y="180647"/>
                    <a:pt x="226826" y="181508"/>
                    <a:pt x="225574" y="182343"/>
                  </a:cubicBezTo>
                  <a:lnTo>
                    <a:pt x="223669" y="183596"/>
                  </a:lnTo>
                  <a:cubicBezTo>
                    <a:pt x="223016" y="183987"/>
                    <a:pt x="222390" y="184405"/>
                    <a:pt x="221738" y="184796"/>
                  </a:cubicBezTo>
                  <a:cubicBezTo>
                    <a:pt x="216597" y="187901"/>
                    <a:pt x="211247" y="190694"/>
                    <a:pt x="205741" y="193147"/>
                  </a:cubicBezTo>
                  <a:cubicBezTo>
                    <a:pt x="200313" y="195574"/>
                    <a:pt x="194754" y="197713"/>
                    <a:pt x="189066" y="199514"/>
                  </a:cubicBezTo>
                  <a:lnTo>
                    <a:pt x="186952" y="200166"/>
                  </a:lnTo>
                  <a:lnTo>
                    <a:pt x="185882" y="200506"/>
                  </a:lnTo>
                  <a:lnTo>
                    <a:pt x="184812" y="200819"/>
                  </a:lnTo>
                  <a:lnTo>
                    <a:pt x="180532" y="202045"/>
                  </a:lnTo>
                  <a:lnTo>
                    <a:pt x="176226" y="203141"/>
                  </a:lnTo>
                  <a:cubicBezTo>
                    <a:pt x="174791" y="203481"/>
                    <a:pt x="173330" y="203794"/>
                    <a:pt x="171894" y="204133"/>
                  </a:cubicBezTo>
                  <a:cubicBezTo>
                    <a:pt x="166101" y="205386"/>
                    <a:pt x="160282" y="206377"/>
                    <a:pt x="154384" y="207108"/>
                  </a:cubicBezTo>
                  <a:cubicBezTo>
                    <a:pt x="148513" y="207839"/>
                    <a:pt x="142615" y="208282"/>
                    <a:pt x="136691" y="208439"/>
                  </a:cubicBezTo>
                  <a:cubicBezTo>
                    <a:pt x="134653" y="208502"/>
                    <a:pt x="132612" y="208534"/>
                    <a:pt x="130569" y="208534"/>
                  </a:cubicBezTo>
                  <a:cubicBezTo>
                    <a:pt x="126676" y="208534"/>
                    <a:pt x="122779" y="208418"/>
                    <a:pt x="118894" y="208178"/>
                  </a:cubicBezTo>
                  <a:cubicBezTo>
                    <a:pt x="112970" y="207813"/>
                    <a:pt x="107046" y="207186"/>
                    <a:pt x="101149" y="206299"/>
                  </a:cubicBezTo>
                  <a:lnTo>
                    <a:pt x="98956" y="205934"/>
                  </a:lnTo>
                  <a:cubicBezTo>
                    <a:pt x="98226" y="205829"/>
                    <a:pt x="97469" y="205725"/>
                    <a:pt x="96738" y="205568"/>
                  </a:cubicBezTo>
                  <a:lnTo>
                    <a:pt x="92354" y="204759"/>
                  </a:lnTo>
                  <a:lnTo>
                    <a:pt x="87944" y="203846"/>
                  </a:lnTo>
                  <a:cubicBezTo>
                    <a:pt x="86483" y="203507"/>
                    <a:pt x="85047" y="203141"/>
                    <a:pt x="83586" y="202802"/>
                  </a:cubicBezTo>
                  <a:cubicBezTo>
                    <a:pt x="77767" y="201367"/>
                    <a:pt x="71999" y="199671"/>
                    <a:pt x="66284" y="197713"/>
                  </a:cubicBezTo>
                  <a:cubicBezTo>
                    <a:pt x="60596" y="195756"/>
                    <a:pt x="54985" y="193512"/>
                    <a:pt x="49453" y="190981"/>
                  </a:cubicBezTo>
                  <a:cubicBezTo>
                    <a:pt x="43920" y="188476"/>
                    <a:pt x="38492" y="185683"/>
                    <a:pt x="33169" y="182630"/>
                  </a:cubicBezTo>
                  <a:lnTo>
                    <a:pt x="33169" y="182630"/>
                  </a:lnTo>
                  <a:cubicBezTo>
                    <a:pt x="33586" y="182787"/>
                    <a:pt x="34004" y="182891"/>
                    <a:pt x="34421" y="182995"/>
                  </a:cubicBezTo>
                  <a:cubicBezTo>
                    <a:pt x="34630" y="182969"/>
                    <a:pt x="34343" y="182734"/>
                    <a:pt x="32882" y="181769"/>
                  </a:cubicBezTo>
                  <a:lnTo>
                    <a:pt x="32882" y="181769"/>
                  </a:lnTo>
                  <a:cubicBezTo>
                    <a:pt x="54176" y="193799"/>
                    <a:pt x="77532" y="201811"/>
                    <a:pt x="101749" y="205412"/>
                  </a:cubicBezTo>
                  <a:cubicBezTo>
                    <a:pt x="107725" y="206299"/>
                    <a:pt x="113701" y="206899"/>
                    <a:pt x="119703" y="207265"/>
                  </a:cubicBezTo>
                  <a:cubicBezTo>
                    <a:pt x="123506" y="207497"/>
                    <a:pt x="127319" y="207613"/>
                    <a:pt x="131136" y="207613"/>
                  </a:cubicBezTo>
                  <a:cubicBezTo>
                    <a:pt x="133318" y="207613"/>
                    <a:pt x="135500" y="207575"/>
                    <a:pt x="137683" y="207499"/>
                  </a:cubicBezTo>
                  <a:cubicBezTo>
                    <a:pt x="143659" y="207317"/>
                    <a:pt x="149635" y="206847"/>
                    <a:pt x="155585" y="206116"/>
                  </a:cubicBezTo>
                  <a:cubicBezTo>
                    <a:pt x="161534" y="205386"/>
                    <a:pt x="167432" y="204342"/>
                    <a:pt x="173278" y="203037"/>
                  </a:cubicBezTo>
                  <a:cubicBezTo>
                    <a:pt x="185047" y="200427"/>
                    <a:pt x="196477" y="196617"/>
                    <a:pt x="207437" y="191633"/>
                  </a:cubicBezTo>
                  <a:cubicBezTo>
                    <a:pt x="218450" y="186571"/>
                    <a:pt x="228940" y="180047"/>
                    <a:pt x="238230" y="171826"/>
                  </a:cubicBezTo>
                  <a:cubicBezTo>
                    <a:pt x="242901" y="167677"/>
                    <a:pt x="247155" y="163084"/>
                    <a:pt x="250939" y="158126"/>
                  </a:cubicBezTo>
                  <a:cubicBezTo>
                    <a:pt x="254801" y="153116"/>
                    <a:pt x="258115" y="147740"/>
                    <a:pt x="260855" y="142077"/>
                  </a:cubicBezTo>
                  <a:cubicBezTo>
                    <a:pt x="263648" y="136310"/>
                    <a:pt x="265735" y="130256"/>
                    <a:pt x="267144" y="124019"/>
                  </a:cubicBezTo>
                  <a:cubicBezTo>
                    <a:pt x="267223" y="123627"/>
                    <a:pt x="267327" y="123236"/>
                    <a:pt x="267405" y="122844"/>
                  </a:cubicBezTo>
                  <a:lnTo>
                    <a:pt x="267614" y="121644"/>
                  </a:lnTo>
                  <a:lnTo>
                    <a:pt x="268032" y="119269"/>
                  </a:lnTo>
                  <a:cubicBezTo>
                    <a:pt x="268188" y="118460"/>
                    <a:pt x="268267" y="117677"/>
                    <a:pt x="268371" y="116868"/>
                  </a:cubicBezTo>
                  <a:cubicBezTo>
                    <a:pt x="268449" y="116059"/>
                    <a:pt x="268580" y="115250"/>
                    <a:pt x="268632" y="114441"/>
                  </a:cubicBezTo>
                  <a:lnTo>
                    <a:pt x="268789" y="112015"/>
                  </a:lnTo>
                  <a:lnTo>
                    <a:pt x="268893" y="110840"/>
                  </a:lnTo>
                  <a:lnTo>
                    <a:pt x="268893" y="109614"/>
                  </a:lnTo>
                  <a:lnTo>
                    <a:pt x="268893" y="105960"/>
                  </a:lnTo>
                  <a:lnTo>
                    <a:pt x="268815" y="104734"/>
                  </a:lnTo>
                  <a:lnTo>
                    <a:pt x="269989" y="104682"/>
                  </a:lnTo>
                  <a:lnTo>
                    <a:pt x="269806" y="101211"/>
                  </a:lnTo>
                  <a:lnTo>
                    <a:pt x="269415" y="97766"/>
                  </a:lnTo>
                  <a:cubicBezTo>
                    <a:pt x="269310" y="96618"/>
                    <a:pt x="269128" y="95444"/>
                    <a:pt x="268893" y="94322"/>
                  </a:cubicBezTo>
                  <a:cubicBezTo>
                    <a:pt x="268684" y="93199"/>
                    <a:pt x="268528" y="92051"/>
                    <a:pt x="268240" y="90929"/>
                  </a:cubicBezTo>
                  <a:lnTo>
                    <a:pt x="267484" y="87537"/>
                  </a:lnTo>
                  <a:cubicBezTo>
                    <a:pt x="267171" y="86441"/>
                    <a:pt x="266857" y="85318"/>
                    <a:pt x="266518" y="84222"/>
                  </a:cubicBezTo>
                  <a:cubicBezTo>
                    <a:pt x="266362" y="83674"/>
                    <a:pt x="266205" y="83100"/>
                    <a:pt x="266022" y="82578"/>
                  </a:cubicBezTo>
                  <a:lnTo>
                    <a:pt x="265448" y="80934"/>
                  </a:lnTo>
                  <a:lnTo>
                    <a:pt x="264900" y="79316"/>
                  </a:lnTo>
                  <a:lnTo>
                    <a:pt x="264613" y="78481"/>
                  </a:lnTo>
                  <a:lnTo>
                    <a:pt x="264274" y="77698"/>
                  </a:lnTo>
                  <a:lnTo>
                    <a:pt x="262969" y="74489"/>
                  </a:lnTo>
                  <a:cubicBezTo>
                    <a:pt x="262525" y="73445"/>
                    <a:pt x="262030" y="72401"/>
                    <a:pt x="261560" y="71357"/>
                  </a:cubicBezTo>
                  <a:lnTo>
                    <a:pt x="260829" y="69818"/>
                  </a:lnTo>
                  <a:lnTo>
                    <a:pt x="260020" y="68278"/>
                  </a:lnTo>
                  <a:lnTo>
                    <a:pt x="259237" y="66764"/>
                  </a:lnTo>
                  <a:cubicBezTo>
                    <a:pt x="258950" y="66268"/>
                    <a:pt x="258715" y="65747"/>
                    <a:pt x="258402" y="65251"/>
                  </a:cubicBezTo>
                  <a:lnTo>
                    <a:pt x="256680" y="62276"/>
                  </a:lnTo>
                  <a:cubicBezTo>
                    <a:pt x="256393" y="61780"/>
                    <a:pt x="256106" y="61310"/>
                    <a:pt x="255767" y="60841"/>
                  </a:cubicBezTo>
                  <a:lnTo>
                    <a:pt x="254853" y="59379"/>
                  </a:lnTo>
                  <a:lnTo>
                    <a:pt x="253914" y="57944"/>
                  </a:lnTo>
                  <a:cubicBezTo>
                    <a:pt x="253601" y="57474"/>
                    <a:pt x="253261" y="57004"/>
                    <a:pt x="252948" y="56535"/>
                  </a:cubicBezTo>
                  <a:cubicBezTo>
                    <a:pt x="252270" y="55621"/>
                    <a:pt x="251617" y="54682"/>
                    <a:pt x="250939" y="53742"/>
                  </a:cubicBezTo>
                  <a:cubicBezTo>
                    <a:pt x="245459" y="46409"/>
                    <a:pt x="239091" y="39781"/>
                    <a:pt x="231967" y="34014"/>
                  </a:cubicBezTo>
                  <a:cubicBezTo>
                    <a:pt x="224921" y="28221"/>
                    <a:pt x="217327" y="23236"/>
                    <a:pt x="209603" y="18800"/>
                  </a:cubicBezTo>
                  <a:cubicBezTo>
                    <a:pt x="206367" y="16973"/>
                    <a:pt x="203210" y="15329"/>
                    <a:pt x="200156" y="13816"/>
                  </a:cubicBezTo>
                  <a:cubicBezTo>
                    <a:pt x="197129" y="12276"/>
                    <a:pt x="194180" y="10893"/>
                    <a:pt x="191336" y="9588"/>
                  </a:cubicBezTo>
                  <a:cubicBezTo>
                    <a:pt x="188518" y="8283"/>
                    <a:pt x="185725" y="7083"/>
                    <a:pt x="182985" y="5961"/>
                  </a:cubicBezTo>
                  <a:lnTo>
                    <a:pt x="180950" y="5152"/>
                  </a:lnTo>
                  <a:lnTo>
                    <a:pt x="179932" y="4760"/>
                  </a:lnTo>
                  <a:lnTo>
                    <a:pt x="178914" y="4421"/>
                  </a:lnTo>
                  <a:lnTo>
                    <a:pt x="176905" y="3691"/>
                  </a:lnTo>
                  <a:lnTo>
                    <a:pt x="174896" y="3038"/>
                  </a:lnTo>
                  <a:lnTo>
                    <a:pt x="174896" y="3038"/>
                  </a:lnTo>
                  <a:cubicBezTo>
                    <a:pt x="178079" y="4317"/>
                    <a:pt x="181132" y="5752"/>
                    <a:pt x="184081" y="7213"/>
                  </a:cubicBezTo>
                  <a:cubicBezTo>
                    <a:pt x="185595" y="7944"/>
                    <a:pt x="187030" y="8701"/>
                    <a:pt x="188491" y="9458"/>
                  </a:cubicBezTo>
                  <a:lnTo>
                    <a:pt x="192823" y="11728"/>
                  </a:lnTo>
                  <a:cubicBezTo>
                    <a:pt x="198591" y="14781"/>
                    <a:pt x="204410" y="17913"/>
                    <a:pt x="210177" y="21331"/>
                  </a:cubicBezTo>
                  <a:cubicBezTo>
                    <a:pt x="213048" y="23054"/>
                    <a:pt x="215918" y="24828"/>
                    <a:pt x="218711" y="26707"/>
                  </a:cubicBezTo>
                  <a:cubicBezTo>
                    <a:pt x="220146" y="27647"/>
                    <a:pt x="221529" y="28638"/>
                    <a:pt x="222912" y="29604"/>
                  </a:cubicBezTo>
                  <a:cubicBezTo>
                    <a:pt x="223617" y="30100"/>
                    <a:pt x="224295" y="30621"/>
                    <a:pt x="224974" y="31117"/>
                  </a:cubicBezTo>
                  <a:cubicBezTo>
                    <a:pt x="225678" y="31639"/>
                    <a:pt x="226357" y="32135"/>
                    <a:pt x="227035" y="32657"/>
                  </a:cubicBezTo>
                  <a:lnTo>
                    <a:pt x="229044" y="34249"/>
                  </a:lnTo>
                  <a:cubicBezTo>
                    <a:pt x="229749" y="34771"/>
                    <a:pt x="230401" y="35345"/>
                    <a:pt x="231054" y="35893"/>
                  </a:cubicBezTo>
                  <a:lnTo>
                    <a:pt x="232019" y="36702"/>
                  </a:lnTo>
                  <a:cubicBezTo>
                    <a:pt x="232359" y="36989"/>
                    <a:pt x="232672" y="37276"/>
                    <a:pt x="233011" y="37563"/>
                  </a:cubicBezTo>
                  <a:lnTo>
                    <a:pt x="234942" y="39285"/>
                  </a:lnTo>
                  <a:lnTo>
                    <a:pt x="236847" y="41060"/>
                  </a:lnTo>
                  <a:lnTo>
                    <a:pt x="237787" y="41947"/>
                  </a:lnTo>
                  <a:lnTo>
                    <a:pt x="238700" y="42860"/>
                  </a:lnTo>
                  <a:lnTo>
                    <a:pt x="240527" y="44713"/>
                  </a:lnTo>
                  <a:lnTo>
                    <a:pt x="242301" y="46644"/>
                  </a:lnTo>
                  <a:lnTo>
                    <a:pt x="243162" y="47610"/>
                  </a:lnTo>
                  <a:lnTo>
                    <a:pt x="243606" y="48080"/>
                  </a:lnTo>
                  <a:lnTo>
                    <a:pt x="244050" y="48575"/>
                  </a:lnTo>
                  <a:lnTo>
                    <a:pt x="245720" y="50585"/>
                  </a:lnTo>
                  <a:lnTo>
                    <a:pt x="246555" y="51576"/>
                  </a:lnTo>
                  <a:lnTo>
                    <a:pt x="247364" y="52594"/>
                  </a:lnTo>
                  <a:lnTo>
                    <a:pt x="248956" y="54682"/>
                  </a:lnTo>
                  <a:lnTo>
                    <a:pt x="249347" y="55204"/>
                  </a:lnTo>
                  <a:lnTo>
                    <a:pt x="249739" y="55726"/>
                  </a:lnTo>
                  <a:lnTo>
                    <a:pt x="250521" y="56796"/>
                  </a:lnTo>
                  <a:lnTo>
                    <a:pt x="252009" y="58936"/>
                  </a:lnTo>
                  <a:lnTo>
                    <a:pt x="253444" y="61154"/>
                  </a:lnTo>
                  <a:lnTo>
                    <a:pt x="254149" y="62250"/>
                  </a:lnTo>
                  <a:lnTo>
                    <a:pt x="254488" y="62798"/>
                  </a:lnTo>
                  <a:lnTo>
                    <a:pt x="254827" y="63372"/>
                  </a:lnTo>
                  <a:cubicBezTo>
                    <a:pt x="258455" y="69400"/>
                    <a:pt x="261429" y="75820"/>
                    <a:pt x="263648" y="82500"/>
                  </a:cubicBezTo>
                  <a:cubicBezTo>
                    <a:pt x="265918" y="89285"/>
                    <a:pt x="267275" y="96331"/>
                    <a:pt x="267640" y="103455"/>
                  </a:cubicBezTo>
                  <a:cubicBezTo>
                    <a:pt x="267666" y="104342"/>
                    <a:pt x="267719" y="105230"/>
                    <a:pt x="267745" y="106143"/>
                  </a:cubicBezTo>
                  <a:lnTo>
                    <a:pt x="267719" y="108831"/>
                  </a:lnTo>
                  <a:cubicBezTo>
                    <a:pt x="267745" y="110605"/>
                    <a:pt x="267536" y="112406"/>
                    <a:pt x="267432" y="114207"/>
                  </a:cubicBezTo>
                  <a:cubicBezTo>
                    <a:pt x="267405" y="114650"/>
                    <a:pt x="267327" y="115094"/>
                    <a:pt x="267275" y="115538"/>
                  </a:cubicBezTo>
                  <a:lnTo>
                    <a:pt x="267092" y="116868"/>
                  </a:lnTo>
                  <a:cubicBezTo>
                    <a:pt x="266962" y="117756"/>
                    <a:pt x="266884" y="118643"/>
                    <a:pt x="266701" y="119530"/>
                  </a:cubicBezTo>
                  <a:lnTo>
                    <a:pt x="266205" y="122166"/>
                  </a:lnTo>
                  <a:cubicBezTo>
                    <a:pt x="266127" y="122610"/>
                    <a:pt x="266022" y="123053"/>
                    <a:pt x="265918" y="123471"/>
                  </a:cubicBezTo>
                  <a:lnTo>
                    <a:pt x="265605" y="124775"/>
                  </a:lnTo>
                  <a:lnTo>
                    <a:pt x="265266" y="126080"/>
                  </a:lnTo>
                  <a:cubicBezTo>
                    <a:pt x="265213" y="126315"/>
                    <a:pt x="265161" y="126524"/>
                    <a:pt x="265109" y="126733"/>
                  </a:cubicBezTo>
                  <a:lnTo>
                    <a:pt x="264900" y="127385"/>
                  </a:lnTo>
                  <a:lnTo>
                    <a:pt x="264143" y="129969"/>
                  </a:lnTo>
                  <a:lnTo>
                    <a:pt x="263961" y="130621"/>
                  </a:lnTo>
                  <a:lnTo>
                    <a:pt x="263726" y="131247"/>
                  </a:lnTo>
                  <a:lnTo>
                    <a:pt x="263282" y="132500"/>
                  </a:lnTo>
                  <a:lnTo>
                    <a:pt x="262839" y="133779"/>
                  </a:lnTo>
                  <a:lnTo>
                    <a:pt x="262604" y="134405"/>
                  </a:lnTo>
                  <a:lnTo>
                    <a:pt x="262369" y="135005"/>
                  </a:lnTo>
                  <a:lnTo>
                    <a:pt x="261351" y="137484"/>
                  </a:lnTo>
                  <a:lnTo>
                    <a:pt x="261090" y="138110"/>
                  </a:lnTo>
                  <a:lnTo>
                    <a:pt x="260803" y="138711"/>
                  </a:lnTo>
                  <a:lnTo>
                    <a:pt x="260255" y="139911"/>
                  </a:lnTo>
                  <a:lnTo>
                    <a:pt x="259681" y="141138"/>
                  </a:lnTo>
                  <a:cubicBezTo>
                    <a:pt x="259498" y="141529"/>
                    <a:pt x="259316" y="141947"/>
                    <a:pt x="259107" y="142338"/>
                  </a:cubicBezTo>
                  <a:lnTo>
                    <a:pt x="257854" y="144687"/>
                  </a:lnTo>
                  <a:cubicBezTo>
                    <a:pt x="257463" y="145496"/>
                    <a:pt x="257019" y="146252"/>
                    <a:pt x="256550" y="147009"/>
                  </a:cubicBezTo>
                  <a:cubicBezTo>
                    <a:pt x="256106" y="147766"/>
                    <a:pt x="255688" y="148549"/>
                    <a:pt x="255193" y="149280"/>
                  </a:cubicBezTo>
                  <a:cubicBezTo>
                    <a:pt x="254227" y="150793"/>
                    <a:pt x="253314" y="152307"/>
                    <a:pt x="252270" y="153716"/>
                  </a:cubicBezTo>
                  <a:cubicBezTo>
                    <a:pt x="250234" y="156639"/>
                    <a:pt x="248042" y="159405"/>
                    <a:pt x="245694" y="162066"/>
                  </a:cubicBezTo>
                  <a:lnTo>
                    <a:pt x="243919" y="164024"/>
                  </a:lnTo>
                  <a:cubicBezTo>
                    <a:pt x="243606" y="164363"/>
                    <a:pt x="243319" y="164676"/>
                    <a:pt x="243006" y="165015"/>
                  </a:cubicBezTo>
                  <a:lnTo>
                    <a:pt x="242066" y="165955"/>
                  </a:lnTo>
                  <a:lnTo>
                    <a:pt x="240214" y="167834"/>
                  </a:lnTo>
                  <a:lnTo>
                    <a:pt x="238256" y="169634"/>
                  </a:lnTo>
                  <a:lnTo>
                    <a:pt x="237291" y="170522"/>
                  </a:lnTo>
                  <a:lnTo>
                    <a:pt x="236273" y="171383"/>
                  </a:lnTo>
                  <a:lnTo>
                    <a:pt x="234290" y="173105"/>
                  </a:lnTo>
                  <a:lnTo>
                    <a:pt x="232228" y="174775"/>
                  </a:lnTo>
                  <a:lnTo>
                    <a:pt x="231184" y="175584"/>
                  </a:lnTo>
                  <a:lnTo>
                    <a:pt x="230140" y="176367"/>
                  </a:lnTo>
                  <a:lnTo>
                    <a:pt x="228027" y="177933"/>
                  </a:lnTo>
                  <a:lnTo>
                    <a:pt x="225861" y="179446"/>
                  </a:lnTo>
                  <a:lnTo>
                    <a:pt x="224765" y="180177"/>
                  </a:lnTo>
                  <a:lnTo>
                    <a:pt x="223669" y="180908"/>
                  </a:lnTo>
                  <a:lnTo>
                    <a:pt x="221451" y="182317"/>
                  </a:lnTo>
                  <a:cubicBezTo>
                    <a:pt x="218476" y="184144"/>
                    <a:pt x="215449" y="185918"/>
                    <a:pt x="212343" y="187484"/>
                  </a:cubicBezTo>
                  <a:cubicBezTo>
                    <a:pt x="206184" y="190668"/>
                    <a:pt x="199791" y="193434"/>
                    <a:pt x="193241" y="195730"/>
                  </a:cubicBezTo>
                  <a:cubicBezTo>
                    <a:pt x="189979" y="196878"/>
                    <a:pt x="186717" y="197974"/>
                    <a:pt x="183403" y="198914"/>
                  </a:cubicBezTo>
                  <a:cubicBezTo>
                    <a:pt x="181733" y="199384"/>
                    <a:pt x="180089" y="199853"/>
                    <a:pt x="178418" y="200271"/>
                  </a:cubicBezTo>
                  <a:cubicBezTo>
                    <a:pt x="176748" y="200688"/>
                    <a:pt x="175078" y="201132"/>
                    <a:pt x="173408" y="201497"/>
                  </a:cubicBezTo>
                  <a:cubicBezTo>
                    <a:pt x="160047" y="204525"/>
                    <a:pt x="146425" y="206090"/>
                    <a:pt x="132751" y="206169"/>
                  </a:cubicBezTo>
                  <a:cubicBezTo>
                    <a:pt x="138466" y="206090"/>
                    <a:pt x="144285" y="205777"/>
                    <a:pt x="150183" y="205177"/>
                  </a:cubicBezTo>
                  <a:cubicBezTo>
                    <a:pt x="156054" y="204577"/>
                    <a:pt x="161978" y="203663"/>
                    <a:pt x="167902" y="202463"/>
                  </a:cubicBezTo>
                  <a:cubicBezTo>
                    <a:pt x="173826" y="201263"/>
                    <a:pt x="179723" y="199749"/>
                    <a:pt x="185569" y="197974"/>
                  </a:cubicBezTo>
                  <a:cubicBezTo>
                    <a:pt x="191440" y="196148"/>
                    <a:pt x="197234" y="194008"/>
                    <a:pt x="202870" y="191581"/>
                  </a:cubicBezTo>
                  <a:cubicBezTo>
                    <a:pt x="208533" y="189128"/>
                    <a:pt x="214039" y="186310"/>
                    <a:pt x="219337" y="183126"/>
                  </a:cubicBezTo>
                  <a:cubicBezTo>
                    <a:pt x="224608" y="179994"/>
                    <a:pt x="229645" y="176419"/>
                    <a:pt x="234394" y="172479"/>
                  </a:cubicBezTo>
                  <a:cubicBezTo>
                    <a:pt x="239065" y="168590"/>
                    <a:pt x="243371" y="164285"/>
                    <a:pt x="247312" y="159613"/>
                  </a:cubicBezTo>
                  <a:cubicBezTo>
                    <a:pt x="251148" y="155073"/>
                    <a:pt x="254540" y="150141"/>
                    <a:pt x="257437" y="144948"/>
                  </a:cubicBezTo>
                  <a:cubicBezTo>
                    <a:pt x="259472" y="141268"/>
                    <a:pt x="261221" y="137484"/>
                    <a:pt x="262708" y="133570"/>
                  </a:cubicBezTo>
                  <a:lnTo>
                    <a:pt x="263752" y="130621"/>
                  </a:lnTo>
                  <a:cubicBezTo>
                    <a:pt x="264065" y="129629"/>
                    <a:pt x="264326" y="128638"/>
                    <a:pt x="264665" y="127646"/>
                  </a:cubicBezTo>
                  <a:cubicBezTo>
                    <a:pt x="264979" y="126654"/>
                    <a:pt x="265213" y="125637"/>
                    <a:pt x="265448" y="124619"/>
                  </a:cubicBezTo>
                  <a:cubicBezTo>
                    <a:pt x="265709" y="123627"/>
                    <a:pt x="265944" y="122610"/>
                    <a:pt x="266127" y="121592"/>
                  </a:cubicBezTo>
                  <a:cubicBezTo>
                    <a:pt x="266309" y="120574"/>
                    <a:pt x="266518" y="119556"/>
                    <a:pt x="266701" y="118539"/>
                  </a:cubicBezTo>
                  <a:lnTo>
                    <a:pt x="267092" y="115485"/>
                  </a:lnTo>
                  <a:lnTo>
                    <a:pt x="267197" y="114702"/>
                  </a:lnTo>
                  <a:lnTo>
                    <a:pt x="267249" y="113946"/>
                  </a:lnTo>
                  <a:lnTo>
                    <a:pt x="267379" y="112406"/>
                  </a:lnTo>
                  <a:lnTo>
                    <a:pt x="267484" y="110866"/>
                  </a:lnTo>
                  <a:cubicBezTo>
                    <a:pt x="267536" y="110344"/>
                    <a:pt x="267536" y="109823"/>
                    <a:pt x="267536" y="109301"/>
                  </a:cubicBezTo>
                  <a:lnTo>
                    <a:pt x="267562" y="106221"/>
                  </a:lnTo>
                  <a:cubicBezTo>
                    <a:pt x="267536" y="105204"/>
                    <a:pt x="267484" y="104186"/>
                    <a:pt x="267432" y="103168"/>
                  </a:cubicBezTo>
                  <a:lnTo>
                    <a:pt x="267353" y="101628"/>
                  </a:lnTo>
                  <a:cubicBezTo>
                    <a:pt x="267327" y="101133"/>
                    <a:pt x="267249" y="100611"/>
                    <a:pt x="267197" y="100115"/>
                  </a:cubicBezTo>
                  <a:lnTo>
                    <a:pt x="266884" y="97088"/>
                  </a:lnTo>
                  <a:cubicBezTo>
                    <a:pt x="266727" y="96070"/>
                    <a:pt x="266544" y="95078"/>
                    <a:pt x="266362" y="94087"/>
                  </a:cubicBezTo>
                  <a:lnTo>
                    <a:pt x="266075" y="92573"/>
                  </a:lnTo>
                  <a:cubicBezTo>
                    <a:pt x="265996" y="92077"/>
                    <a:pt x="265866" y="91581"/>
                    <a:pt x="265761" y="91086"/>
                  </a:cubicBezTo>
                  <a:lnTo>
                    <a:pt x="265083" y="88163"/>
                  </a:lnTo>
                  <a:cubicBezTo>
                    <a:pt x="264822" y="87197"/>
                    <a:pt x="264535" y="86232"/>
                    <a:pt x="264248" y="85266"/>
                  </a:cubicBezTo>
                  <a:lnTo>
                    <a:pt x="263830" y="83831"/>
                  </a:lnTo>
                  <a:cubicBezTo>
                    <a:pt x="263674" y="83335"/>
                    <a:pt x="263517" y="82865"/>
                    <a:pt x="263361" y="82396"/>
                  </a:cubicBezTo>
                  <a:lnTo>
                    <a:pt x="262369" y="79577"/>
                  </a:lnTo>
                  <a:cubicBezTo>
                    <a:pt x="262030" y="78664"/>
                    <a:pt x="261638" y="77725"/>
                    <a:pt x="261273" y="76811"/>
                  </a:cubicBezTo>
                  <a:cubicBezTo>
                    <a:pt x="260908" y="75898"/>
                    <a:pt x="260542" y="74984"/>
                    <a:pt x="260099" y="74097"/>
                  </a:cubicBezTo>
                  <a:cubicBezTo>
                    <a:pt x="256863" y="66947"/>
                    <a:pt x="252818" y="60214"/>
                    <a:pt x="247990" y="54056"/>
                  </a:cubicBezTo>
                  <a:lnTo>
                    <a:pt x="246216" y="51759"/>
                  </a:lnTo>
                  <a:lnTo>
                    <a:pt x="244337" y="49567"/>
                  </a:lnTo>
                  <a:lnTo>
                    <a:pt x="243397" y="48445"/>
                  </a:lnTo>
                  <a:cubicBezTo>
                    <a:pt x="243058" y="48106"/>
                    <a:pt x="242745" y="47740"/>
                    <a:pt x="242406" y="47401"/>
                  </a:cubicBezTo>
                  <a:lnTo>
                    <a:pt x="240448" y="45261"/>
                  </a:lnTo>
                  <a:cubicBezTo>
                    <a:pt x="237760" y="42521"/>
                    <a:pt x="234994" y="39859"/>
                    <a:pt x="232072" y="37406"/>
                  </a:cubicBezTo>
                  <a:cubicBezTo>
                    <a:pt x="229175" y="34953"/>
                    <a:pt x="226174" y="32605"/>
                    <a:pt x="223095" y="30439"/>
                  </a:cubicBezTo>
                  <a:cubicBezTo>
                    <a:pt x="220015" y="28247"/>
                    <a:pt x="216884" y="26185"/>
                    <a:pt x="213700" y="24228"/>
                  </a:cubicBezTo>
                  <a:cubicBezTo>
                    <a:pt x="210516" y="22297"/>
                    <a:pt x="207333" y="20418"/>
                    <a:pt x="204097" y="18643"/>
                  </a:cubicBezTo>
                  <a:cubicBezTo>
                    <a:pt x="200861" y="16869"/>
                    <a:pt x="197651" y="15121"/>
                    <a:pt x="194389" y="13450"/>
                  </a:cubicBezTo>
                  <a:cubicBezTo>
                    <a:pt x="191153" y="11754"/>
                    <a:pt x="187943" y="10084"/>
                    <a:pt x="184629" y="8440"/>
                  </a:cubicBezTo>
                  <a:cubicBezTo>
                    <a:pt x="181341" y="6796"/>
                    <a:pt x="177923" y="5204"/>
                    <a:pt x="174374" y="3821"/>
                  </a:cubicBezTo>
                  <a:cubicBezTo>
                    <a:pt x="171216" y="2542"/>
                    <a:pt x="168006" y="1498"/>
                    <a:pt x="164744" y="663"/>
                  </a:cubicBezTo>
                  <a:cubicBezTo>
                    <a:pt x="161944" y="221"/>
                    <a:pt x="159105" y="0"/>
                    <a:pt x="156264" y="0"/>
                  </a:cubicBezTo>
                  <a:close/>
                </a:path>
              </a:pathLst>
            </a:custGeom>
            <a:solidFill>
              <a:srgbClr val="006D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57" name="Google Shape;357;p20"/>
          <p:cNvSpPr txBox="1"/>
          <p:nvPr/>
        </p:nvSpPr>
        <p:spPr>
          <a:xfrm>
            <a:off x="380150" y="8560025"/>
            <a:ext cx="6555900" cy="1182900"/>
          </a:xfrm>
          <a:prstGeom prst="rect">
            <a:avLst/>
          </a:prstGeom>
          <a:noFill/>
          <a:ln>
            <a:noFill/>
          </a:ln>
        </p:spPr>
        <p:txBody>
          <a:bodyPr anchorCtr="0" anchor="t" bIns="91425" lIns="91425" spcFirstLastPara="1" rIns="91425" wrap="square" tIns="91425">
            <a:noAutofit/>
          </a:bodyPr>
          <a:lstStyle/>
          <a:p>
            <a:pPr indent="0" lvl="0" marL="269999" rtl="0" algn="ctr">
              <a:spcBef>
                <a:spcPts val="0"/>
              </a:spcBef>
              <a:spcAft>
                <a:spcPts val="0"/>
              </a:spcAft>
              <a:buClr>
                <a:schemeClr val="dk1"/>
              </a:buClr>
              <a:buSzPts val="1100"/>
              <a:buFont typeface="Arial"/>
              <a:buNone/>
            </a:pPr>
            <a:r>
              <a:t/>
            </a:r>
            <a:endParaRPr sz="1000">
              <a:solidFill>
                <a:srgbClr val="1C4588"/>
              </a:solidFill>
              <a:latin typeface="Mada"/>
              <a:ea typeface="Mada"/>
              <a:cs typeface="Mada"/>
              <a:sym typeface="Mada"/>
            </a:endParaRPr>
          </a:p>
          <a:p>
            <a:pPr indent="0" lvl="0" marL="269999" rtl="0" algn="l">
              <a:spcBef>
                <a:spcPts val="0"/>
              </a:spcBef>
              <a:spcAft>
                <a:spcPts val="0"/>
              </a:spcAft>
              <a:buClr>
                <a:schemeClr val="dk1"/>
              </a:buClr>
              <a:buSzPts val="1100"/>
              <a:buFont typeface="Arial"/>
              <a:buNone/>
            </a:pPr>
            <a:r>
              <a:t/>
            </a:r>
            <a:endParaRPr sz="1000">
              <a:solidFill>
                <a:srgbClr val="1C4588"/>
              </a:solidFill>
              <a:latin typeface="Mada"/>
              <a:ea typeface="Mada"/>
              <a:cs typeface="Mada"/>
              <a:sym typeface="Mada"/>
            </a:endParaRPr>
          </a:p>
          <a:p>
            <a:pPr indent="-165100" lvl="0" marL="179999" rtl="0" algn="l">
              <a:spcBef>
                <a:spcPts val="0"/>
              </a:spcBef>
              <a:spcAft>
                <a:spcPts val="0"/>
              </a:spcAft>
              <a:buSzPts val="1100"/>
              <a:buFont typeface="Mada"/>
              <a:buChar char="●"/>
            </a:pPr>
            <a:r>
              <a:rPr lang="en-GB" sz="1100">
                <a:latin typeface="Mada"/>
                <a:ea typeface="Mada"/>
                <a:cs typeface="Mada"/>
                <a:sym typeface="Mada"/>
              </a:rPr>
              <a:t>Wounds with over 105 organisms per gram of tissue are considered </a:t>
            </a:r>
            <a:r>
              <a:rPr lang="en-GB" sz="1100">
                <a:latin typeface="Mada"/>
                <a:ea typeface="Mada"/>
                <a:cs typeface="Mada"/>
                <a:sym typeface="Mada"/>
              </a:rPr>
              <a:t>infected</a:t>
            </a:r>
            <a:r>
              <a:rPr lang="en-GB" sz="1100">
                <a:latin typeface="Mada"/>
                <a:ea typeface="Mada"/>
                <a:cs typeface="Mada"/>
                <a:sym typeface="Mada"/>
              </a:rPr>
              <a:t> and are unlikely to heal without further treatment </a:t>
            </a:r>
            <a:r>
              <a:rPr lang="en-GB" sz="1100">
                <a:solidFill>
                  <a:srgbClr val="6AA84F"/>
                </a:solidFill>
                <a:latin typeface="Mada"/>
                <a:ea typeface="Mada"/>
                <a:cs typeface="Mada"/>
                <a:sym typeface="Mada"/>
              </a:rPr>
              <a:t>with </a:t>
            </a:r>
            <a:r>
              <a:rPr lang="en-GB" sz="1100">
                <a:solidFill>
                  <a:srgbClr val="6AA84F"/>
                </a:solidFill>
                <a:latin typeface="Mada"/>
                <a:ea typeface="Mada"/>
                <a:cs typeface="Mada"/>
                <a:sym typeface="Mada"/>
              </a:rPr>
              <a:t>debridement</a:t>
            </a:r>
            <a:r>
              <a:rPr lang="en-GB" sz="1100">
                <a:solidFill>
                  <a:srgbClr val="6AA84F"/>
                </a:solidFill>
                <a:latin typeface="Mada"/>
                <a:ea typeface="Mada"/>
                <a:cs typeface="Mada"/>
                <a:sym typeface="Mada"/>
              </a:rPr>
              <a:t> and Abx</a:t>
            </a:r>
            <a:endParaRPr sz="1100">
              <a:solidFill>
                <a:srgbClr val="6AA84F"/>
              </a:solidFill>
              <a:latin typeface="Mada"/>
              <a:ea typeface="Mada"/>
              <a:cs typeface="Mada"/>
              <a:sym typeface="Mada"/>
            </a:endParaRPr>
          </a:p>
          <a:p>
            <a:pPr indent="0" lvl="0" marL="179999" rtl="0" algn="l">
              <a:spcBef>
                <a:spcPts val="0"/>
              </a:spcBef>
              <a:spcAft>
                <a:spcPts val="0"/>
              </a:spcAft>
              <a:buNone/>
            </a:pPr>
            <a:r>
              <a:t/>
            </a:r>
            <a:endParaRPr sz="1100">
              <a:solidFill>
                <a:srgbClr val="1C4588"/>
              </a:solidFill>
              <a:latin typeface="Mada"/>
              <a:ea typeface="Mada"/>
              <a:cs typeface="Mada"/>
              <a:sym typeface="Mada"/>
            </a:endParaRPr>
          </a:p>
          <a:p>
            <a:pPr indent="-165100" lvl="0" marL="179999" rtl="0" algn="l">
              <a:spcBef>
                <a:spcPts val="0"/>
              </a:spcBef>
              <a:spcAft>
                <a:spcPts val="0"/>
              </a:spcAft>
              <a:buClr>
                <a:srgbClr val="1C4588"/>
              </a:buClr>
              <a:buSzPts val="1100"/>
              <a:buFont typeface="Mada"/>
              <a:buChar char="●"/>
            </a:pPr>
            <a:r>
              <a:rPr lang="en-GB" sz="1100">
                <a:solidFill>
                  <a:srgbClr val="1C4588"/>
                </a:solidFill>
                <a:latin typeface="Mada"/>
                <a:ea typeface="Mada"/>
                <a:cs typeface="Mada"/>
                <a:sym typeface="Mada"/>
              </a:rPr>
              <a:t>It reduces the rate of wound healing, granulation tissue formation, oxygen and nutrient delivery.the use of debriding agent to clean the wound and appropriate prophylactic antibiotics is important in preventing wound infection.</a:t>
            </a:r>
            <a:endParaRPr sz="1100">
              <a:latin typeface="Mada"/>
              <a:ea typeface="Mada"/>
              <a:cs typeface="Mada"/>
              <a:sym typeface="Mada"/>
            </a:endParaRPr>
          </a:p>
        </p:txBody>
      </p:sp>
      <p:sp>
        <p:nvSpPr>
          <p:cNvPr id="358" name="Google Shape;358;p20"/>
          <p:cNvSpPr txBox="1"/>
          <p:nvPr/>
        </p:nvSpPr>
        <p:spPr>
          <a:xfrm>
            <a:off x="739492" y="8538137"/>
            <a:ext cx="1313700" cy="407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1100">
                <a:latin typeface="Mada"/>
                <a:ea typeface="Mada"/>
                <a:cs typeface="Mada"/>
                <a:sym typeface="Mada"/>
              </a:rPr>
              <a:t>Infection</a:t>
            </a:r>
            <a:endParaRPr b="1" sz="1100">
              <a:latin typeface="Mada"/>
              <a:ea typeface="Mada"/>
              <a:cs typeface="Mada"/>
              <a:sym typeface="Mada"/>
            </a:endParaRPr>
          </a:p>
          <a:p>
            <a:pPr indent="0" lvl="0" marL="0" rtl="0" algn="ctr">
              <a:lnSpc>
                <a:spcPct val="115000"/>
              </a:lnSpc>
              <a:spcBef>
                <a:spcPts val="0"/>
              </a:spcBef>
              <a:spcAft>
                <a:spcPts val="1600"/>
              </a:spcAft>
              <a:buNone/>
            </a:pPr>
            <a:r>
              <a:t/>
            </a:r>
            <a:endParaRPr b="1" sz="1100">
              <a:latin typeface="Mada"/>
              <a:ea typeface="Mada"/>
              <a:cs typeface="Mada"/>
              <a:sym typeface="Mada"/>
            </a:endParaRPr>
          </a:p>
        </p:txBody>
      </p:sp>
      <p:sp>
        <p:nvSpPr>
          <p:cNvPr id="359" name="Google Shape;359;p20"/>
          <p:cNvSpPr txBox="1"/>
          <p:nvPr/>
        </p:nvSpPr>
        <p:spPr>
          <a:xfrm>
            <a:off x="264188" y="8363475"/>
            <a:ext cx="594600" cy="411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2400">
                <a:solidFill>
                  <a:srgbClr val="7ECCC6"/>
                </a:solidFill>
                <a:latin typeface="Life Savers ExtraBold"/>
                <a:ea typeface="Life Savers ExtraBold"/>
                <a:cs typeface="Life Savers ExtraBold"/>
                <a:sym typeface="Life Savers ExtraBold"/>
              </a:rPr>
              <a:t>3</a:t>
            </a:r>
            <a:endParaRPr sz="2400">
              <a:solidFill>
                <a:srgbClr val="7ECCC6"/>
              </a:solidFill>
              <a:latin typeface="Life Savers ExtraBold"/>
              <a:ea typeface="Life Savers ExtraBold"/>
              <a:cs typeface="Life Savers ExtraBold"/>
              <a:sym typeface="Life Savers ExtraBold"/>
            </a:endParaRPr>
          </a:p>
        </p:txBody>
      </p:sp>
      <p:sp>
        <p:nvSpPr>
          <p:cNvPr id="360" name="Google Shape;360;p20"/>
          <p:cNvSpPr/>
          <p:nvPr/>
        </p:nvSpPr>
        <p:spPr>
          <a:xfrm>
            <a:off x="376175" y="4137525"/>
            <a:ext cx="6629400" cy="1571700"/>
          </a:xfrm>
          <a:prstGeom prst="rect">
            <a:avLst/>
          </a:prstGeom>
          <a:noFill/>
          <a:ln cap="flat" cmpd="sng" w="9525">
            <a:solidFill>
              <a:srgbClr val="83C5BE"/>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61" name="Google Shape;361;p20"/>
          <p:cNvGrpSpPr/>
          <p:nvPr/>
        </p:nvGrpSpPr>
        <p:grpSpPr>
          <a:xfrm>
            <a:off x="301946" y="3750175"/>
            <a:ext cx="651133" cy="546766"/>
            <a:chOff x="235075" y="777725"/>
            <a:chExt cx="7186900" cy="4132775"/>
          </a:xfrm>
        </p:grpSpPr>
        <p:sp>
          <p:nvSpPr>
            <p:cNvPr id="362" name="Google Shape;362;p20"/>
            <p:cNvSpPr/>
            <p:nvPr/>
          </p:nvSpPr>
          <p:spPr>
            <a:xfrm>
              <a:off x="342575" y="932875"/>
              <a:ext cx="7079400" cy="3826525"/>
            </a:xfrm>
            <a:custGeom>
              <a:rect b="b" l="l" r="r" t="t"/>
              <a:pathLst>
                <a:path extrusionOk="0" h="153061" w="283176">
                  <a:moveTo>
                    <a:pt x="168404" y="0"/>
                  </a:moveTo>
                  <a:cubicBezTo>
                    <a:pt x="157709" y="0"/>
                    <a:pt x="146666" y="1269"/>
                    <a:pt x="137470" y="1958"/>
                  </a:cubicBezTo>
                  <a:cubicBezTo>
                    <a:pt x="99769" y="4776"/>
                    <a:pt x="61970" y="14736"/>
                    <a:pt x="30657" y="36550"/>
                  </a:cubicBezTo>
                  <a:cubicBezTo>
                    <a:pt x="16422" y="46461"/>
                    <a:pt x="2915" y="60284"/>
                    <a:pt x="1336" y="77580"/>
                  </a:cubicBezTo>
                  <a:cubicBezTo>
                    <a:pt x="0" y="92204"/>
                    <a:pt x="7774" y="106560"/>
                    <a:pt x="18778" y="116301"/>
                  </a:cubicBezTo>
                  <a:cubicBezTo>
                    <a:pt x="29807" y="126043"/>
                    <a:pt x="43726" y="131800"/>
                    <a:pt x="57670" y="136415"/>
                  </a:cubicBezTo>
                  <a:cubicBezTo>
                    <a:pt x="91058" y="147472"/>
                    <a:pt x="125903" y="153060"/>
                    <a:pt x="160873" y="153060"/>
                  </a:cubicBezTo>
                  <a:cubicBezTo>
                    <a:pt x="176382" y="153060"/>
                    <a:pt x="191917" y="151961"/>
                    <a:pt x="207359" y="149752"/>
                  </a:cubicBezTo>
                  <a:cubicBezTo>
                    <a:pt x="222226" y="147614"/>
                    <a:pt x="237360" y="144286"/>
                    <a:pt x="249871" y="135929"/>
                  </a:cubicBezTo>
                  <a:cubicBezTo>
                    <a:pt x="275062" y="119095"/>
                    <a:pt x="283175" y="80398"/>
                    <a:pt x="265102" y="56057"/>
                  </a:cubicBezTo>
                  <a:cubicBezTo>
                    <a:pt x="255968" y="43789"/>
                    <a:pt x="242097" y="36137"/>
                    <a:pt x="229125" y="28024"/>
                  </a:cubicBezTo>
                  <a:cubicBezTo>
                    <a:pt x="217003" y="20420"/>
                    <a:pt x="204881" y="7643"/>
                    <a:pt x="191278" y="3027"/>
                  </a:cubicBezTo>
                  <a:cubicBezTo>
                    <a:pt x="184502" y="737"/>
                    <a:pt x="176554" y="0"/>
                    <a:pt x="168404" y="0"/>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3" name="Google Shape;363;p20"/>
            <p:cNvSpPr/>
            <p:nvPr/>
          </p:nvSpPr>
          <p:spPr>
            <a:xfrm>
              <a:off x="235075" y="777725"/>
              <a:ext cx="7126775" cy="4132775"/>
            </a:xfrm>
            <a:custGeom>
              <a:rect b="b" l="l" r="r" t="t"/>
              <a:pathLst>
                <a:path extrusionOk="0" h="165311" w="285071">
                  <a:moveTo>
                    <a:pt x="193683" y="2310"/>
                  </a:moveTo>
                  <a:lnTo>
                    <a:pt x="194120" y="2431"/>
                  </a:lnTo>
                  <a:lnTo>
                    <a:pt x="194557" y="2553"/>
                  </a:lnTo>
                  <a:lnTo>
                    <a:pt x="195456" y="2820"/>
                  </a:lnTo>
                  <a:lnTo>
                    <a:pt x="196198" y="3047"/>
                  </a:lnTo>
                  <a:lnTo>
                    <a:pt x="196198" y="3047"/>
                  </a:lnTo>
                  <a:cubicBezTo>
                    <a:pt x="196113" y="3020"/>
                    <a:pt x="196027" y="2993"/>
                    <a:pt x="195942" y="2966"/>
                  </a:cubicBezTo>
                  <a:lnTo>
                    <a:pt x="194825" y="2626"/>
                  </a:lnTo>
                  <a:cubicBezTo>
                    <a:pt x="194436" y="2504"/>
                    <a:pt x="194072" y="2383"/>
                    <a:pt x="193683" y="2310"/>
                  </a:cubicBezTo>
                  <a:close/>
                  <a:moveTo>
                    <a:pt x="196198" y="3047"/>
                  </a:moveTo>
                  <a:cubicBezTo>
                    <a:pt x="196309" y="3081"/>
                    <a:pt x="196421" y="3115"/>
                    <a:pt x="196532" y="3149"/>
                  </a:cubicBezTo>
                  <a:lnTo>
                    <a:pt x="196532" y="3149"/>
                  </a:lnTo>
                  <a:lnTo>
                    <a:pt x="196198" y="3047"/>
                  </a:lnTo>
                  <a:close/>
                  <a:moveTo>
                    <a:pt x="196532" y="3149"/>
                  </a:moveTo>
                  <a:lnTo>
                    <a:pt x="197205" y="3354"/>
                  </a:lnTo>
                  <a:cubicBezTo>
                    <a:pt x="197213" y="3356"/>
                    <a:pt x="197220" y="3358"/>
                    <a:pt x="197228" y="3360"/>
                  </a:cubicBezTo>
                  <a:lnTo>
                    <a:pt x="197228" y="3360"/>
                  </a:lnTo>
                  <a:cubicBezTo>
                    <a:pt x="196996" y="3288"/>
                    <a:pt x="196764" y="3219"/>
                    <a:pt x="196532" y="3149"/>
                  </a:cubicBezTo>
                  <a:close/>
                  <a:moveTo>
                    <a:pt x="197228" y="3360"/>
                  </a:moveTo>
                  <a:lnTo>
                    <a:pt x="197228" y="3360"/>
                  </a:lnTo>
                  <a:cubicBezTo>
                    <a:pt x="197350" y="3398"/>
                    <a:pt x="197472" y="3437"/>
                    <a:pt x="197593" y="3477"/>
                  </a:cubicBezTo>
                  <a:lnTo>
                    <a:pt x="197593" y="3477"/>
                  </a:lnTo>
                  <a:cubicBezTo>
                    <a:pt x="197473" y="3434"/>
                    <a:pt x="197353" y="3392"/>
                    <a:pt x="197228" y="3360"/>
                  </a:cubicBezTo>
                  <a:close/>
                  <a:moveTo>
                    <a:pt x="197593" y="3477"/>
                  </a:moveTo>
                  <a:lnTo>
                    <a:pt x="197593" y="3477"/>
                  </a:lnTo>
                  <a:cubicBezTo>
                    <a:pt x="197745" y="3533"/>
                    <a:pt x="197897" y="3593"/>
                    <a:pt x="198055" y="3646"/>
                  </a:cubicBezTo>
                  <a:lnTo>
                    <a:pt x="198930" y="3986"/>
                  </a:lnTo>
                  <a:cubicBezTo>
                    <a:pt x="199513" y="4205"/>
                    <a:pt x="200096" y="4423"/>
                    <a:pt x="200655" y="4666"/>
                  </a:cubicBezTo>
                  <a:cubicBezTo>
                    <a:pt x="200971" y="4803"/>
                    <a:pt x="201287" y="4943"/>
                    <a:pt x="201601" y="5085"/>
                  </a:cubicBezTo>
                  <a:lnTo>
                    <a:pt x="201601" y="5085"/>
                  </a:lnTo>
                  <a:lnTo>
                    <a:pt x="200412" y="4545"/>
                  </a:lnTo>
                  <a:lnTo>
                    <a:pt x="198201" y="3694"/>
                  </a:lnTo>
                  <a:cubicBezTo>
                    <a:pt x="197999" y="3616"/>
                    <a:pt x="197796" y="3545"/>
                    <a:pt x="197593" y="3477"/>
                  </a:cubicBezTo>
                  <a:close/>
                  <a:moveTo>
                    <a:pt x="201601" y="5085"/>
                  </a:moveTo>
                  <a:lnTo>
                    <a:pt x="201792" y="5172"/>
                  </a:lnTo>
                  <a:lnTo>
                    <a:pt x="201792" y="5172"/>
                  </a:lnTo>
                  <a:cubicBezTo>
                    <a:pt x="201728" y="5143"/>
                    <a:pt x="201665" y="5114"/>
                    <a:pt x="201601" y="5085"/>
                  </a:cubicBezTo>
                  <a:close/>
                  <a:moveTo>
                    <a:pt x="201792" y="5172"/>
                  </a:moveTo>
                  <a:cubicBezTo>
                    <a:pt x="202347" y="5425"/>
                    <a:pt x="202898" y="5687"/>
                    <a:pt x="203447" y="5957"/>
                  </a:cubicBezTo>
                  <a:lnTo>
                    <a:pt x="203447" y="5957"/>
                  </a:lnTo>
                  <a:cubicBezTo>
                    <a:pt x="203149" y="5808"/>
                    <a:pt x="202850" y="5661"/>
                    <a:pt x="202550" y="5516"/>
                  </a:cubicBezTo>
                  <a:lnTo>
                    <a:pt x="201792" y="5172"/>
                  </a:lnTo>
                  <a:close/>
                  <a:moveTo>
                    <a:pt x="203447" y="5957"/>
                  </a:moveTo>
                  <a:cubicBezTo>
                    <a:pt x="205025" y="6746"/>
                    <a:pt x="206570" y="7594"/>
                    <a:pt x="208082" y="8506"/>
                  </a:cubicBezTo>
                  <a:lnTo>
                    <a:pt x="208082" y="8506"/>
                  </a:lnTo>
                  <a:cubicBezTo>
                    <a:pt x="207745" y="8301"/>
                    <a:pt x="207407" y="8098"/>
                    <a:pt x="207068" y="7897"/>
                  </a:cubicBezTo>
                  <a:cubicBezTo>
                    <a:pt x="205877" y="7204"/>
                    <a:pt x="204670" y="6559"/>
                    <a:pt x="203447" y="5957"/>
                  </a:cubicBezTo>
                  <a:close/>
                  <a:moveTo>
                    <a:pt x="208082" y="8506"/>
                  </a:moveTo>
                  <a:cubicBezTo>
                    <a:pt x="208378" y="8686"/>
                    <a:pt x="208674" y="8868"/>
                    <a:pt x="208969" y="9051"/>
                  </a:cubicBezTo>
                  <a:lnTo>
                    <a:pt x="208969" y="9051"/>
                  </a:lnTo>
                  <a:cubicBezTo>
                    <a:pt x="208675" y="8867"/>
                    <a:pt x="208379" y="8685"/>
                    <a:pt x="208082" y="8506"/>
                  </a:cubicBezTo>
                  <a:close/>
                  <a:moveTo>
                    <a:pt x="274827" y="94613"/>
                  </a:moveTo>
                  <a:cubicBezTo>
                    <a:pt x="274825" y="94672"/>
                    <a:pt x="274822" y="94731"/>
                    <a:pt x="274819" y="94790"/>
                  </a:cubicBezTo>
                  <a:lnTo>
                    <a:pt x="274827" y="94613"/>
                  </a:lnTo>
                  <a:close/>
                  <a:moveTo>
                    <a:pt x="182036" y="164515"/>
                  </a:moveTo>
                  <a:cubicBezTo>
                    <a:pt x="182009" y="164557"/>
                    <a:pt x="182151" y="164591"/>
                    <a:pt x="182606" y="164606"/>
                  </a:cubicBezTo>
                  <a:cubicBezTo>
                    <a:pt x="182112" y="164589"/>
                    <a:pt x="181975" y="164562"/>
                    <a:pt x="182036" y="164515"/>
                  </a:cubicBezTo>
                  <a:close/>
                  <a:moveTo>
                    <a:pt x="171889" y="1"/>
                  </a:moveTo>
                  <a:cubicBezTo>
                    <a:pt x="169431" y="1"/>
                    <a:pt x="166985" y="62"/>
                    <a:pt x="164556" y="148"/>
                  </a:cubicBezTo>
                  <a:cubicBezTo>
                    <a:pt x="156370" y="512"/>
                    <a:pt x="148378" y="1314"/>
                    <a:pt x="140483" y="1872"/>
                  </a:cubicBezTo>
                  <a:cubicBezTo>
                    <a:pt x="132321" y="2456"/>
                    <a:pt x="124183" y="3379"/>
                    <a:pt x="116020" y="4666"/>
                  </a:cubicBezTo>
                  <a:lnTo>
                    <a:pt x="112960" y="5128"/>
                  </a:lnTo>
                  <a:cubicBezTo>
                    <a:pt x="111964" y="5298"/>
                    <a:pt x="110943" y="5516"/>
                    <a:pt x="109923" y="5686"/>
                  </a:cubicBezTo>
                  <a:lnTo>
                    <a:pt x="106887" y="6269"/>
                  </a:lnTo>
                  <a:lnTo>
                    <a:pt x="105380" y="6537"/>
                  </a:lnTo>
                  <a:lnTo>
                    <a:pt x="103850" y="6877"/>
                  </a:lnTo>
                  <a:cubicBezTo>
                    <a:pt x="101834" y="7314"/>
                    <a:pt x="99817" y="7727"/>
                    <a:pt x="97777" y="8188"/>
                  </a:cubicBezTo>
                  <a:lnTo>
                    <a:pt x="91704" y="9719"/>
                  </a:lnTo>
                  <a:cubicBezTo>
                    <a:pt x="90878" y="9913"/>
                    <a:pt x="90052" y="10180"/>
                    <a:pt x="89226" y="10423"/>
                  </a:cubicBezTo>
                  <a:lnTo>
                    <a:pt x="86797" y="11128"/>
                  </a:lnTo>
                  <a:lnTo>
                    <a:pt x="84416" y="11857"/>
                  </a:lnTo>
                  <a:cubicBezTo>
                    <a:pt x="83615" y="12099"/>
                    <a:pt x="82861" y="12391"/>
                    <a:pt x="82108" y="12634"/>
                  </a:cubicBezTo>
                  <a:lnTo>
                    <a:pt x="77614" y="14213"/>
                  </a:lnTo>
                  <a:cubicBezTo>
                    <a:pt x="76157" y="14747"/>
                    <a:pt x="74748" y="15355"/>
                    <a:pt x="73363" y="15889"/>
                  </a:cubicBezTo>
                  <a:lnTo>
                    <a:pt x="71323" y="16739"/>
                  </a:lnTo>
                  <a:lnTo>
                    <a:pt x="70327" y="17152"/>
                  </a:lnTo>
                  <a:lnTo>
                    <a:pt x="69331" y="17590"/>
                  </a:lnTo>
                  <a:lnTo>
                    <a:pt x="65517" y="19363"/>
                  </a:lnTo>
                  <a:lnTo>
                    <a:pt x="63671" y="20213"/>
                  </a:lnTo>
                  <a:lnTo>
                    <a:pt x="61922" y="21136"/>
                  </a:lnTo>
                  <a:lnTo>
                    <a:pt x="58521" y="22910"/>
                  </a:lnTo>
                  <a:lnTo>
                    <a:pt x="62772" y="21088"/>
                  </a:lnTo>
                  <a:lnTo>
                    <a:pt x="63841" y="20650"/>
                  </a:lnTo>
                  <a:lnTo>
                    <a:pt x="64909" y="20213"/>
                  </a:lnTo>
                  <a:lnTo>
                    <a:pt x="67072" y="19387"/>
                  </a:lnTo>
                  <a:lnTo>
                    <a:pt x="69234" y="18561"/>
                  </a:lnTo>
                  <a:cubicBezTo>
                    <a:pt x="69962" y="18270"/>
                    <a:pt x="70691" y="17978"/>
                    <a:pt x="71420" y="17735"/>
                  </a:cubicBezTo>
                  <a:lnTo>
                    <a:pt x="75817" y="16229"/>
                  </a:lnTo>
                  <a:cubicBezTo>
                    <a:pt x="76545" y="15962"/>
                    <a:pt x="77274" y="15695"/>
                    <a:pt x="78027" y="15476"/>
                  </a:cubicBezTo>
                  <a:lnTo>
                    <a:pt x="80238" y="14796"/>
                  </a:lnTo>
                  <a:cubicBezTo>
                    <a:pt x="81720" y="14334"/>
                    <a:pt x="83202" y="13873"/>
                    <a:pt x="84708" y="13411"/>
                  </a:cubicBezTo>
                  <a:lnTo>
                    <a:pt x="89202" y="12172"/>
                  </a:lnTo>
                  <a:lnTo>
                    <a:pt x="91461" y="11565"/>
                  </a:lnTo>
                  <a:lnTo>
                    <a:pt x="93744" y="11031"/>
                  </a:lnTo>
                  <a:lnTo>
                    <a:pt x="98287" y="9913"/>
                  </a:lnTo>
                  <a:cubicBezTo>
                    <a:pt x="99817" y="9597"/>
                    <a:pt x="101372" y="9282"/>
                    <a:pt x="102878" y="8942"/>
                  </a:cubicBezTo>
                  <a:lnTo>
                    <a:pt x="105186" y="8480"/>
                  </a:lnTo>
                  <a:cubicBezTo>
                    <a:pt x="105963" y="8310"/>
                    <a:pt x="106716" y="8188"/>
                    <a:pt x="107494" y="8043"/>
                  </a:cubicBezTo>
                  <a:lnTo>
                    <a:pt x="112134" y="7217"/>
                  </a:lnTo>
                  <a:cubicBezTo>
                    <a:pt x="118328" y="6197"/>
                    <a:pt x="124547" y="5322"/>
                    <a:pt x="130839" y="4715"/>
                  </a:cubicBezTo>
                  <a:lnTo>
                    <a:pt x="133195" y="4472"/>
                  </a:lnTo>
                  <a:lnTo>
                    <a:pt x="134361" y="4350"/>
                  </a:lnTo>
                  <a:lnTo>
                    <a:pt x="135551" y="4277"/>
                  </a:lnTo>
                  <a:lnTo>
                    <a:pt x="140264" y="3913"/>
                  </a:lnTo>
                  <a:lnTo>
                    <a:pt x="141454" y="3816"/>
                  </a:lnTo>
                  <a:lnTo>
                    <a:pt x="142596" y="3743"/>
                  </a:lnTo>
                  <a:lnTo>
                    <a:pt x="144928" y="3573"/>
                  </a:lnTo>
                  <a:lnTo>
                    <a:pt x="149568" y="3209"/>
                  </a:lnTo>
                  <a:cubicBezTo>
                    <a:pt x="155811" y="2747"/>
                    <a:pt x="162151" y="2261"/>
                    <a:pt x="168589" y="2140"/>
                  </a:cubicBezTo>
                  <a:lnTo>
                    <a:pt x="171018" y="2115"/>
                  </a:lnTo>
                  <a:cubicBezTo>
                    <a:pt x="171419" y="2103"/>
                    <a:pt x="171820" y="2097"/>
                    <a:pt x="172224" y="2097"/>
                  </a:cubicBezTo>
                  <a:cubicBezTo>
                    <a:pt x="172628" y="2097"/>
                    <a:pt x="173034" y="2103"/>
                    <a:pt x="173447" y="2115"/>
                  </a:cubicBezTo>
                  <a:lnTo>
                    <a:pt x="175877" y="2164"/>
                  </a:lnTo>
                  <a:cubicBezTo>
                    <a:pt x="176678" y="2188"/>
                    <a:pt x="177504" y="2237"/>
                    <a:pt x="178330" y="2261"/>
                  </a:cubicBezTo>
                  <a:lnTo>
                    <a:pt x="179545" y="2334"/>
                  </a:lnTo>
                  <a:cubicBezTo>
                    <a:pt x="179958" y="2358"/>
                    <a:pt x="180346" y="2407"/>
                    <a:pt x="180759" y="2431"/>
                  </a:cubicBezTo>
                  <a:lnTo>
                    <a:pt x="183237" y="2650"/>
                  </a:lnTo>
                  <a:lnTo>
                    <a:pt x="185691" y="2941"/>
                  </a:lnTo>
                  <a:cubicBezTo>
                    <a:pt x="186104" y="2990"/>
                    <a:pt x="186517" y="3039"/>
                    <a:pt x="186930" y="3111"/>
                  </a:cubicBezTo>
                  <a:lnTo>
                    <a:pt x="188168" y="3330"/>
                  </a:lnTo>
                  <a:lnTo>
                    <a:pt x="189407" y="3549"/>
                  </a:lnTo>
                  <a:cubicBezTo>
                    <a:pt x="189820" y="3622"/>
                    <a:pt x="190233" y="3694"/>
                    <a:pt x="190646" y="3792"/>
                  </a:cubicBezTo>
                  <a:lnTo>
                    <a:pt x="193124" y="4350"/>
                  </a:lnTo>
                  <a:cubicBezTo>
                    <a:pt x="193537" y="4447"/>
                    <a:pt x="193950" y="4569"/>
                    <a:pt x="194363" y="4690"/>
                  </a:cubicBezTo>
                  <a:lnTo>
                    <a:pt x="195602" y="5079"/>
                  </a:lnTo>
                  <a:lnTo>
                    <a:pt x="196841" y="5443"/>
                  </a:lnTo>
                  <a:lnTo>
                    <a:pt x="198055" y="5905"/>
                  </a:lnTo>
                  <a:cubicBezTo>
                    <a:pt x="201238" y="7144"/>
                    <a:pt x="204299" y="8650"/>
                    <a:pt x="207189" y="10448"/>
                  </a:cubicBezTo>
                  <a:cubicBezTo>
                    <a:pt x="212898" y="13921"/>
                    <a:pt x="217975" y="17954"/>
                    <a:pt x="222955" y="21865"/>
                  </a:cubicBezTo>
                  <a:cubicBezTo>
                    <a:pt x="225433" y="23808"/>
                    <a:pt x="227911" y="25752"/>
                    <a:pt x="230388" y="27574"/>
                  </a:cubicBezTo>
                  <a:cubicBezTo>
                    <a:pt x="231020" y="28035"/>
                    <a:pt x="231627" y="28472"/>
                    <a:pt x="232259" y="28910"/>
                  </a:cubicBezTo>
                  <a:lnTo>
                    <a:pt x="233206" y="29566"/>
                  </a:lnTo>
                  <a:lnTo>
                    <a:pt x="234154" y="30173"/>
                  </a:lnTo>
                  <a:cubicBezTo>
                    <a:pt x="235368" y="30999"/>
                    <a:pt x="236753" y="31849"/>
                    <a:pt x="238065" y="32675"/>
                  </a:cubicBezTo>
                  <a:cubicBezTo>
                    <a:pt x="240761" y="34351"/>
                    <a:pt x="243482" y="36027"/>
                    <a:pt x="246178" y="37752"/>
                  </a:cubicBezTo>
                  <a:cubicBezTo>
                    <a:pt x="248875" y="39477"/>
                    <a:pt x="251571" y="41250"/>
                    <a:pt x="254243" y="43145"/>
                  </a:cubicBezTo>
                  <a:cubicBezTo>
                    <a:pt x="256891" y="45040"/>
                    <a:pt x="259491" y="47032"/>
                    <a:pt x="262017" y="49194"/>
                  </a:cubicBezTo>
                  <a:cubicBezTo>
                    <a:pt x="264543" y="51356"/>
                    <a:pt x="266924" y="53712"/>
                    <a:pt x="269135" y="56214"/>
                  </a:cubicBezTo>
                  <a:lnTo>
                    <a:pt x="269961" y="57161"/>
                  </a:lnTo>
                  <a:cubicBezTo>
                    <a:pt x="270228" y="57477"/>
                    <a:pt x="270495" y="57817"/>
                    <a:pt x="270762" y="58133"/>
                  </a:cubicBezTo>
                  <a:lnTo>
                    <a:pt x="272317" y="60125"/>
                  </a:lnTo>
                  <a:lnTo>
                    <a:pt x="273774" y="62239"/>
                  </a:lnTo>
                  <a:cubicBezTo>
                    <a:pt x="274017" y="62579"/>
                    <a:pt x="274236" y="62943"/>
                    <a:pt x="274455" y="63307"/>
                  </a:cubicBezTo>
                  <a:lnTo>
                    <a:pt x="275111" y="64401"/>
                  </a:lnTo>
                  <a:cubicBezTo>
                    <a:pt x="276811" y="67340"/>
                    <a:pt x="278269" y="70401"/>
                    <a:pt x="279410" y="73607"/>
                  </a:cubicBezTo>
                  <a:cubicBezTo>
                    <a:pt x="280528" y="76790"/>
                    <a:pt x="281354" y="80069"/>
                    <a:pt x="281864" y="83397"/>
                  </a:cubicBezTo>
                  <a:lnTo>
                    <a:pt x="282082" y="84636"/>
                  </a:lnTo>
                  <a:cubicBezTo>
                    <a:pt x="282155" y="85049"/>
                    <a:pt x="282180" y="85462"/>
                    <a:pt x="282228" y="85875"/>
                  </a:cubicBezTo>
                  <a:lnTo>
                    <a:pt x="282350" y="87138"/>
                  </a:lnTo>
                  <a:cubicBezTo>
                    <a:pt x="282398" y="87551"/>
                    <a:pt x="282447" y="87964"/>
                    <a:pt x="282471" y="88377"/>
                  </a:cubicBezTo>
                  <a:lnTo>
                    <a:pt x="282617" y="90879"/>
                  </a:lnTo>
                  <a:lnTo>
                    <a:pt x="282641" y="93381"/>
                  </a:lnTo>
                  <a:cubicBezTo>
                    <a:pt x="282593" y="100037"/>
                    <a:pt x="281524" y="106620"/>
                    <a:pt x="279459" y="112961"/>
                  </a:cubicBezTo>
                  <a:lnTo>
                    <a:pt x="279094" y="114127"/>
                  </a:lnTo>
                  <a:cubicBezTo>
                    <a:pt x="278973" y="114515"/>
                    <a:pt x="278803" y="114904"/>
                    <a:pt x="278657" y="115293"/>
                  </a:cubicBezTo>
                  <a:lnTo>
                    <a:pt x="278220" y="116459"/>
                  </a:lnTo>
                  <a:cubicBezTo>
                    <a:pt x="278074" y="116847"/>
                    <a:pt x="277928" y="117236"/>
                    <a:pt x="277758" y="117600"/>
                  </a:cubicBezTo>
                  <a:lnTo>
                    <a:pt x="276787" y="119884"/>
                  </a:lnTo>
                  <a:lnTo>
                    <a:pt x="275718" y="122094"/>
                  </a:lnTo>
                  <a:cubicBezTo>
                    <a:pt x="274236" y="125058"/>
                    <a:pt x="272536" y="127876"/>
                    <a:pt x="270616" y="130572"/>
                  </a:cubicBezTo>
                  <a:cubicBezTo>
                    <a:pt x="277224" y="121171"/>
                    <a:pt x="281208" y="110191"/>
                    <a:pt x="282204" y="98774"/>
                  </a:cubicBezTo>
                  <a:cubicBezTo>
                    <a:pt x="282447" y="95835"/>
                    <a:pt x="282495" y="92895"/>
                    <a:pt x="282350" y="89980"/>
                  </a:cubicBezTo>
                  <a:cubicBezTo>
                    <a:pt x="282180" y="87017"/>
                    <a:pt x="281815" y="84077"/>
                    <a:pt x="281208" y="81162"/>
                  </a:cubicBezTo>
                  <a:cubicBezTo>
                    <a:pt x="280601" y="78247"/>
                    <a:pt x="279775" y="75381"/>
                    <a:pt x="278706" y="72587"/>
                  </a:cubicBezTo>
                  <a:cubicBezTo>
                    <a:pt x="277637" y="69769"/>
                    <a:pt x="276325" y="67073"/>
                    <a:pt x="274770" y="64498"/>
                  </a:cubicBezTo>
                  <a:cubicBezTo>
                    <a:pt x="274357" y="63842"/>
                    <a:pt x="273993" y="63186"/>
                    <a:pt x="273580" y="62579"/>
                  </a:cubicBezTo>
                  <a:lnTo>
                    <a:pt x="272293" y="60708"/>
                  </a:lnTo>
                  <a:cubicBezTo>
                    <a:pt x="272171" y="60562"/>
                    <a:pt x="272074" y="60417"/>
                    <a:pt x="271953" y="60271"/>
                  </a:cubicBezTo>
                  <a:lnTo>
                    <a:pt x="271612" y="59809"/>
                  </a:lnTo>
                  <a:lnTo>
                    <a:pt x="270932" y="58935"/>
                  </a:lnTo>
                  <a:lnTo>
                    <a:pt x="270228" y="58060"/>
                  </a:lnTo>
                  <a:cubicBezTo>
                    <a:pt x="270009" y="57769"/>
                    <a:pt x="269742" y="57502"/>
                    <a:pt x="269523" y="57210"/>
                  </a:cubicBezTo>
                  <a:cubicBezTo>
                    <a:pt x="267604" y="54951"/>
                    <a:pt x="265539" y="52837"/>
                    <a:pt x="263353" y="50845"/>
                  </a:cubicBezTo>
                  <a:cubicBezTo>
                    <a:pt x="259005" y="46910"/>
                    <a:pt x="254341" y="43534"/>
                    <a:pt x="249652" y="40424"/>
                  </a:cubicBezTo>
                  <a:cubicBezTo>
                    <a:pt x="244964" y="37339"/>
                    <a:pt x="240251" y="34448"/>
                    <a:pt x="235708" y="31558"/>
                  </a:cubicBezTo>
                  <a:cubicBezTo>
                    <a:pt x="231312" y="28764"/>
                    <a:pt x="227230" y="25533"/>
                    <a:pt x="223125" y="22254"/>
                  </a:cubicBezTo>
                  <a:cubicBezTo>
                    <a:pt x="220186" y="19922"/>
                    <a:pt x="217222" y="17565"/>
                    <a:pt x="214161" y="15330"/>
                  </a:cubicBezTo>
                  <a:cubicBezTo>
                    <a:pt x="211076" y="13023"/>
                    <a:pt x="207845" y="10933"/>
                    <a:pt x="204469" y="9039"/>
                  </a:cubicBezTo>
                  <a:lnTo>
                    <a:pt x="203181" y="8359"/>
                  </a:lnTo>
                  <a:cubicBezTo>
                    <a:pt x="202744" y="8140"/>
                    <a:pt x="202307" y="7897"/>
                    <a:pt x="201869" y="7703"/>
                  </a:cubicBezTo>
                  <a:lnTo>
                    <a:pt x="200509" y="7095"/>
                  </a:lnTo>
                  <a:cubicBezTo>
                    <a:pt x="200072" y="6901"/>
                    <a:pt x="199634" y="6658"/>
                    <a:pt x="199149" y="6488"/>
                  </a:cubicBezTo>
                  <a:lnTo>
                    <a:pt x="197764" y="5954"/>
                  </a:lnTo>
                  <a:cubicBezTo>
                    <a:pt x="197278" y="5784"/>
                    <a:pt x="196817" y="5589"/>
                    <a:pt x="196355" y="5468"/>
                  </a:cubicBezTo>
                  <a:lnTo>
                    <a:pt x="193513" y="4593"/>
                  </a:lnTo>
                  <a:cubicBezTo>
                    <a:pt x="189796" y="3670"/>
                    <a:pt x="186031" y="3014"/>
                    <a:pt x="182217" y="2698"/>
                  </a:cubicBezTo>
                  <a:cubicBezTo>
                    <a:pt x="178826" y="2386"/>
                    <a:pt x="175435" y="2258"/>
                    <a:pt x="172044" y="2258"/>
                  </a:cubicBezTo>
                  <a:cubicBezTo>
                    <a:pt x="171743" y="2258"/>
                    <a:pt x="171441" y="2259"/>
                    <a:pt x="171140" y="2261"/>
                  </a:cubicBezTo>
                  <a:cubicBezTo>
                    <a:pt x="167496" y="2285"/>
                    <a:pt x="163876" y="2480"/>
                    <a:pt x="160305" y="2674"/>
                  </a:cubicBezTo>
                  <a:cubicBezTo>
                    <a:pt x="156734" y="2868"/>
                    <a:pt x="153212" y="3184"/>
                    <a:pt x="149738" y="3476"/>
                  </a:cubicBezTo>
                  <a:lnTo>
                    <a:pt x="139341" y="4326"/>
                  </a:lnTo>
                  <a:lnTo>
                    <a:pt x="134094" y="4763"/>
                  </a:lnTo>
                  <a:lnTo>
                    <a:pt x="128847" y="5322"/>
                  </a:lnTo>
                  <a:cubicBezTo>
                    <a:pt x="127122" y="5492"/>
                    <a:pt x="125373" y="5735"/>
                    <a:pt x="123648" y="5954"/>
                  </a:cubicBezTo>
                  <a:cubicBezTo>
                    <a:pt x="121923" y="6197"/>
                    <a:pt x="120199" y="6391"/>
                    <a:pt x="118474" y="6682"/>
                  </a:cubicBezTo>
                  <a:lnTo>
                    <a:pt x="113300" y="7508"/>
                  </a:lnTo>
                  <a:cubicBezTo>
                    <a:pt x="111599" y="7824"/>
                    <a:pt x="109899" y="8164"/>
                    <a:pt x="108174" y="8456"/>
                  </a:cubicBezTo>
                  <a:lnTo>
                    <a:pt x="105623" y="8942"/>
                  </a:lnTo>
                  <a:lnTo>
                    <a:pt x="103073" y="9500"/>
                  </a:lnTo>
                  <a:lnTo>
                    <a:pt x="100546" y="10059"/>
                  </a:lnTo>
                  <a:cubicBezTo>
                    <a:pt x="99696" y="10253"/>
                    <a:pt x="98846" y="10399"/>
                    <a:pt x="97996" y="10618"/>
                  </a:cubicBezTo>
                  <a:lnTo>
                    <a:pt x="92967" y="11881"/>
                  </a:lnTo>
                  <a:lnTo>
                    <a:pt x="91704" y="12172"/>
                  </a:lnTo>
                  <a:lnTo>
                    <a:pt x="90441" y="12537"/>
                  </a:lnTo>
                  <a:lnTo>
                    <a:pt x="87963" y="13241"/>
                  </a:lnTo>
                  <a:cubicBezTo>
                    <a:pt x="84611" y="14116"/>
                    <a:pt x="81331" y="15233"/>
                    <a:pt x="78027" y="16253"/>
                  </a:cubicBezTo>
                  <a:cubicBezTo>
                    <a:pt x="76400" y="16812"/>
                    <a:pt x="74772" y="17395"/>
                    <a:pt x="73120" y="17978"/>
                  </a:cubicBezTo>
                  <a:cubicBezTo>
                    <a:pt x="72343" y="18270"/>
                    <a:pt x="71517" y="18537"/>
                    <a:pt x="70691" y="18828"/>
                  </a:cubicBezTo>
                  <a:lnTo>
                    <a:pt x="68262" y="19776"/>
                  </a:lnTo>
                  <a:lnTo>
                    <a:pt x="65833" y="20723"/>
                  </a:lnTo>
                  <a:cubicBezTo>
                    <a:pt x="65055" y="21063"/>
                    <a:pt x="64229" y="21355"/>
                    <a:pt x="63452" y="21719"/>
                  </a:cubicBezTo>
                  <a:lnTo>
                    <a:pt x="58666" y="23784"/>
                  </a:lnTo>
                  <a:lnTo>
                    <a:pt x="57646" y="24221"/>
                  </a:lnTo>
                  <a:cubicBezTo>
                    <a:pt x="57306" y="24367"/>
                    <a:pt x="56966" y="24537"/>
                    <a:pt x="56626" y="24707"/>
                  </a:cubicBezTo>
                  <a:lnTo>
                    <a:pt x="54585" y="25679"/>
                  </a:lnTo>
                  <a:lnTo>
                    <a:pt x="52520" y="26651"/>
                  </a:lnTo>
                  <a:lnTo>
                    <a:pt x="51500" y="27136"/>
                  </a:lnTo>
                  <a:cubicBezTo>
                    <a:pt x="51160" y="27282"/>
                    <a:pt x="50820" y="27452"/>
                    <a:pt x="50480" y="27622"/>
                  </a:cubicBezTo>
                  <a:lnTo>
                    <a:pt x="45791" y="30732"/>
                  </a:lnTo>
                  <a:cubicBezTo>
                    <a:pt x="45427" y="30975"/>
                    <a:pt x="45063" y="31217"/>
                    <a:pt x="44698" y="31460"/>
                  </a:cubicBezTo>
                  <a:lnTo>
                    <a:pt x="43678" y="32213"/>
                  </a:lnTo>
                  <a:lnTo>
                    <a:pt x="41710" y="33671"/>
                  </a:lnTo>
                  <a:lnTo>
                    <a:pt x="39961" y="35031"/>
                  </a:lnTo>
                  <a:lnTo>
                    <a:pt x="39160" y="35687"/>
                  </a:lnTo>
                  <a:cubicBezTo>
                    <a:pt x="38892" y="35882"/>
                    <a:pt x="38650" y="36124"/>
                    <a:pt x="38382" y="36343"/>
                  </a:cubicBezTo>
                  <a:cubicBezTo>
                    <a:pt x="37411" y="37218"/>
                    <a:pt x="36560" y="37995"/>
                    <a:pt x="35880" y="38699"/>
                  </a:cubicBezTo>
                  <a:cubicBezTo>
                    <a:pt x="34520" y="40084"/>
                    <a:pt x="33791" y="41056"/>
                    <a:pt x="34034" y="41396"/>
                  </a:cubicBezTo>
                  <a:cubicBezTo>
                    <a:pt x="34094" y="41474"/>
                    <a:pt x="34212" y="41515"/>
                    <a:pt x="34392" y="41515"/>
                  </a:cubicBezTo>
                  <a:cubicBezTo>
                    <a:pt x="34934" y="41515"/>
                    <a:pt x="36041" y="41142"/>
                    <a:pt x="37848" y="40303"/>
                  </a:cubicBezTo>
                  <a:cubicBezTo>
                    <a:pt x="38455" y="40011"/>
                    <a:pt x="39135" y="39671"/>
                    <a:pt x="39913" y="39282"/>
                  </a:cubicBezTo>
                  <a:cubicBezTo>
                    <a:pt x="40301" y="39112"/>
                    <a:pt x="40690" y="38894"/>
                    <a:pt x="41127" y="38675"/>
                  </a:cubicBezTo>
                  <a:lnTo>
                    <a:pt x="42488" y="38019"/>
                  </a:lnTo>
                  <a:cubicBezTo>
                    <a:pt x="43435" y="37558"/>
                    <a:pt x="44480" y="37023"/>
                    <a:pt x="45597" y="36440"/>
                  </a:cubicBezTo>
                  <a:lnTo>
                    <a:pt x="47370" y="35541"/>
                  </a:lnTo>
                  <a:lnTo>
                    <a:pt x="49338" y="34618"/>
                  </a:lnTo>
                  <a:lnTo>
                    <a:pt x="51500" y="33404"/>
                  </a:lnTo>
                  <a:lnTo>
                    <a:pt x="52715" y="32748"/>
                  </a:lnTo>
                  <a:cubicBezTo>
                    <a:pt x="53152" y="32529"/>
                    <a:pt x="53565" y="32286"/>
                    <a:pt x="54002" y="32068"/>
                  </a:cubicBezTo>
                  <a:lnTo>
                    <a:pt x="59274" y="29444"/>
                  </a:lnTo>
                  <a:lnTo>
                    <a:pt x="59881" y="29128"/>
                  </a:lnTo>
                  <a:lnTo>
                    <a:pt x="60488" y="28861"/>
                  </a:lnTo>
                  <a:lnTo>
                    <a:pt x="61654" y="28351"/>
                  </a:lnTo>
                  <a:lnTo>
                    <a:pt x="63598" y="27452"/>
                  </a:lnTo>
                  <a:lnTo>
                    <a:pt x="65395" y="26651"/>
                  </a:lnTo>
                  <a:cubicBezTo>
                    <a:pt x="65757" y="26575"/>
                    <a:pt x="66038" y="26542"/>
                    <a:pt x="66253" y="26542"/>
                  </a:cubicBezTo>
                  <a:cubicBezTo>
                    <a:pt x="66730" y="26542"/>
                    <a:pt x="66871" y="26707"/>
                    <a:pt x="66804" y="26942"/>
                  </a:cubicBezTo>
                  <a:cubicBezTo>
                    <a:pt x="66707" y="27258"/>
                    <a:pt x="66197" y="27817"/>
                    <a:pt x="65687" y="28375"/>
                  </a:cubicBezTo>
                  <a:cubicBezTo>
                    <a:pt x="83323" y="20820"/>
                    <a:pt x="102077" y="15986"/>
                    <a:pt x="121098" y="13241"/>
                  </a:cubicBezTo>
                  <a:lnTo>
                    <a:pt x="128239" y="12318"/>
                  </a:lnTo>
                  <a:cubicBezTo>
                    <a:pt x="130644" y="12075"/>
                    <a:pt x="133025" y="11808"/>
                    <a:pt x="135430" y="11565"/>
                  </a:cubicBezTo>
                  <a:lnTo>
                    <a:pt x="149908" y="10448"/>
                  </a:lnTo>
                  <a:cubicBezTo>
                    <a:pt x="154742" y="10059"/>
                    <a:pt x="159552" y="9695"/>
                    <a:pt x="164338" y="9476"/>
                  </a:cubicBezTo>
                  <a:cubicBezTo>
                    <a:pt x="166718" y="9354"/>
                    <a:pt x="169093" y="9294"/>
                    <a:pt x="171468" y="9294"/>
                  </a:cubicBezTo>
                  <a:cubicBezTo>
                    <a:pt x="173842" y="9294"/>
                    <a:pt x="176217" y="9354"/>
                    <a:pt x="178597" y="9476"/>
                  </a:cubicBezTo>
                  <a:cubicBezTo>
                    <a:pt x="179326" y="9500"/>
                    <a:pt x="180055" y="9573"/>
                    <a:pt x="180784" y="9646"/>
                  </a:cubicBezTo>
                  <a:lnTo>
                    <a:pt x="181877" y="9719"/>
                  </a:lnTo>
                  <a:cubicBezTo>
                    <a:pt x="182241" y="9743"/>
                    <a:pt x="182606" y="9767"/>
                    <a:pt x="182970" y="9840"/>
                  </a:cubicBezTo>
                  <a:lnTo>
                    <a:pt x="185132" y="10108"/>
                  </a:lnTo>
                  <a:lnTo>
                    <a:pt x="185666" y="10156"/>
                  </a:lnTo>
                  <a:cubicBezTo>
                    <a:pt x="185861" y="10180"/>
                    <a:pt x="186031" y="10229"/>
                    <a:pt x="186201" y="10253"/>
                  </a:cubicBezTo>
                  <a:lnTo>
                    <a:pt x="187270" y="10448"/>
                  </a:lnTo>
                  <a:lnTo>
                    <a:pt x="188339" y="10618"/>
                  </a:lnTo>
                  <a:cubicBezTo>
                    <a:pt x="188509" y="10666"/>
                    <a:pt x="188703" y="10691"/>
                    <a:pt x="188873" y="10715"/>
                  </a:cubicBezTo>
                  <a:lnTo>
                    <a:pt x="189407" y="10836"/>
                  </a:lnTo>
                  <a:lnTo>
                    <a:pt x="191472" y="11322"/>
                  </a:lnTo>
                  <a:cubicBezTo>
                    <a:pt x="191837" y="11419"/>
                    <a:pt x="192152" y="11541"/>
                    <a:pt x="192493" y="11638"/>
                  </a:cubicBezTo>
                  <a:lnTo>
                    <a:pt x="193513" y="11929"/>
                  </a:lnTo>
                  <a:lnTo>
                    <a:pt x="194533" y="12245"/>
                  </a:lnTo>
                  <a:cubicBezTo>
                    <a:pt x="194849" y="12367"/>
                    <a:pt x="195165" y="12488"/>
                    <a:pt x="195505" y="12610"/>
                  </a:cubicBezTo>
                  <a:cubicBezTo>
                    <a:pt x="196817" y="13071"/>
                    <a:pt x="198080" y="13678"/>
                    <a:pt x="199367" y="14286"/>
                  </a:cubicBezTo>
                  <a:lnTo>
                    <a:pt x="201262" y="15282"/>
                  </a:lnTo>
                  <a:cubicBezTo>
                    <a:pt x="201894" y="15622"/>
                    <a:pt x="202501" y="16011"/>
                    <a:pt x="203133" y="16351"/>
                  </a:cubicBezTo>
                  <a:cubicBezTo>
                    <a:pt x="205610" y="17832"/>
                    <a:pt x="208015" y="19460"/>
                    <a:pt x="210396" y="21209"/>
                  </a:cubicBezTo>
                  <a:cubicBezTo>
                    <a:pt x="215157" y="24707"/>
                    <a:pt x="219773" y="28545"/>
                    <a:pt x="224655" y="32238"/>
                  </a:cubicBezTo>
                  <a:cubicBezTo>
                    <a:pt x="225870" y="33137"/>
                    <a:pt x="227109" y="34060"/>
                    <a:pt x="228396" y="34934"/>
                  </a:cubicBezTo>
                  <a:lnTo>
                    <a:pt x="229344" y="35614"/>
                  </a:lnTo>
                  <a:lnTo>
                    <a:pt x="230316" y="36270"/>
                  </a:lnTo>
                  <a:cubicBezTo>
                    <a:pt x="230971" y="36683"/>
                    <a:pt x="231627" y="37145"/>
                    <a:pt x="232259" y="37533"/>
                  </a:cubicBezTo>
                  <a:lnTo>
                    <a:pt x="239838" y="42295"/>
                  </a:lnTo>
                  <a:cubicBezTo>
                    <a:pt x="242365" y="43898"/>
                    <a:pt x="244818" y="45477"/>
                    <a:pt x="247223" y="47129"/>
                  </a:cubicBezTo>
                  <a:cubicBezTo>
                    <a:pt x="248438" y="47955"/>
                    <a:pt x="249652" y="48781"/>
                    <a:pt x="250794" y="49631"/>
                  </a:cubicBezTo>
                  <a:cubicBezTo>
                    <a:pt x="251960" y="50505"/>
                    <a:pt x="253102" y="51356"/>
                    <a:pt x="254219" y="52254"/>
                  </a:cubicBezTo>
                  <a:cubicBezTo>
                    <a:pt x="258713" y="55825"/>
                    <a:pt x="262746" y="59761"/>
                    <a:pt x="266025" y="64158"/>
                  </a:cubicBezTo>
                  <a:cubicBezTo>
                    <a:pt x="267629" y="66344"/>
                    <a:pt x="269037" y="68676"/>
                    <a:pt x="270228" y="71105"/>
                  </a:cubicBezTo>
                  <a:cubicBezTo>
                    <a:pt x="271370" y="73559"/>
                    <a:pt x="272341" y="76109"/>
                    <a:pt x="273070" y="78709"/>
                  </a:cubicBezTo>
                  <a:cubicBezTo>
                    <a:pt x="274386" y="83525"/>
                    <a:pt x="274985" y="88486"/>
                    <a:pt x="274868" y="93457"/>
                  </a:cubicBezTo>
                  <a:lnTo>
                    <a:pt x="274868" y="93457"/>
                  </a:lnTo>
                  <a:lnTo>
                    <a:pt x="274868" y="91170"/>
                  </a:lnTo>
                  <a:lnTo>
                    <a:pt x="274843" y="90660"/>
                  </a:lnTo>
                  <a:lnTo>
                    <a:pt x="274746" y="88571"/>
                  </a:lnTo>
                  <a:lnTo>
                    <a:pt x="274528" y="86531"/>
                  </a:lnTo>
                  <a:cubicBezTo>
                    <a:pt x="274212" y="83786"/>
                    <a:pt x="273677" y="81089"/>
                    <a:pt x="272924" y="78417"/>
                  </a:cubicBezTo>
                  <a:cubicBezTo>
                    <a:pt x="272147" y="75794"/>
                    <a:pt x="271151" y="73243"/>
                    <a:pt x="269936" y="70789"/>
                  </a:cubicBezTo>
                  <a:lnTo>
                    <a:pt x="269013" y="68967"/>
                  </a:lnTo>
                  <a:lnTo>
                    <a:pt x="267944" y="67194"/>
                  </a:lnTo>
                  <a:lnTo>
                    <a:pt x="267701" y="66757"/>
                  </a:lnTo>
                  <a:lnTo>
                    <a:pt x="267386" y="66344"/>
                  </a:lnTo>
                  <a:lnTo>
                    <a:pt x="266778" y="65494"/>
                  </a:lnTo>
                  <a:lnTo>
                    <a:pt x="266195" y="64643"/>
                  </a:lnTo>
                  <a:lnTo>
                    <a:pt x="265564" y="63818"/>
                  </a:lnTo>
                  <a:lnTo>
                    <a:pt x="264932" y="62992"/>
                  </a:lnTo>
                  <a:cubicBezTo>
                    <a:pt x="264738" y="62724"/>
                    <a:pt x="264519" y="62457"/>
                    <a:pt x="264300" y="62190"/>
                  </a:cubicBezTo>
                  <a:lnTo>
                    <a:pt x="262940" y="60587"/>
                  </a:lnTo>
                  <a:cubicBezTo>
                    <a:pt x="261993" y="59566"/>
                    <a:pt x="261045" y="58522"/>
                    <a:pt x="260025" y="57550"/>
                  </a:cubicBezTo>
                  <a:cubicBezTo>
                    <a:pt x="257984" y="55582"/>
                    <a:pt x="255822" y="53712"/>
                    <a:pt x="253588" y="51963"/>
                  </a:cubicBezTo>
                  <a:cubicBezTo>
                    <a:pt x="249069" y="48416"/>
                    <a:pt x="244138" y="45210"/>
                    <a:pt x="239134" y="42027"/>
                  </a:cubicBezTo>
                  <a:lnTo>
                    <a:pt x="231554" y="37266"/>
                  </a:lnTo>
                  <a:cubicBezTo>
                    <a:pt x="228907" y="35566"/>
                    <a:pt x="226429" y="33768"/>
                    <a:pt x="224000" y="31922"/>
                  </a:cubicBezTo>
                  <a:cubicBezTo>
                    <a:pt x="219165" y="28229"/>
                    <a:pt x="214598" y="24440"/>
                    <a:pt x="209886" y="20990"/>
                  </a:cubicBezTo>
                  <a:cubicBezTo>
                    <a:pt x="207578" y="19290"/>
                    <a:pt x="205173" y="17687"/>
                    <a:pt x="202695" y="16205"/>
                  </a:cubicBezTo>
                  <a:cubicBezTo>
                    <a:pt x="201481" y="15476"/>
                    <a:pt x="200242" y="14845"/>
                    <a:pt x="199003" y="14189"/>
                  </a:cubicBezTo>
                  <a:lnTo>
                    <a:pt x="197108" y="13314"/>
                  </a:lnTo>
                  <a:cubicBezTo>
                    <a:pt x="196792" y="13168"/>
                    <a:pt x="196476" y="13071"/>
                    <a:pt x="196136" y="12925"/>
                  </a:cubicBezTo>
                  <a:lnTo>
                    <a:pt x="195189" y="12561"/>
                  </a:lnTo>
                  <a:cubicBezTo>
                    <a:pt x="194557" y="12318"/>
                    <a:pt x="193901" y="12099"/>
                    <a:pt x="193221" y="11905"/>
                  </a:cubicBezTo>
                  <a:lnTo>
                    <a:pt x="192225" y="11614"/>
                  </a:lnTo>
                  <a:lnTo>
                    <a:pt x="191739" y="11444"/>
                  </a:lnTo>
                  <a:lnTo>
                    <a:pt x="191229" y="11322"/>
                  </a:lnTo>
                  <a:lnTo>
                    <a:pt x="189189" y="10836"/>
                  </a:lnTo>
                  <a:cubicBezTo>
                    <a:pt x="188849" y="10763"/>
                    <a:pt x="188484" y="10691"/>
                    <a:pt x="188144" y="10642"/>
                  </a:cubicBezTo>
                  <a:lnTo>
                    <a:pt x="187100" y="10448"/>
                  </a:lnTo>
                  <a:cubicBezTo>
                    <a:pt x="185715" y="10180"/>
                    <a:pt x="184282" y="10035"/>
                    <a:pt x="182873" y="9840"/>
                  </a:cubicBezTo>
                  <a:cubicBezTo>
                    <a:pt x="182144" y="9767"/>
                    <a:pt x="181440" y="9719"/>
                    <a:pt x="180711" y="9646"/>
                  </a:cubicBezTo>
                  <a:cubicBezTo>
                    <a:pt x="180006" y="9597"/>
                    <a:pt x="179278" y="9500"/>
                    <a:pt x="178549" y="9500"/>
                  </a:cubicBezTo>
                  <a:cubicBezTo>
                    <a:pt x="176287" y="9385"/>
                    <a:pt x="174025" y="9330"/>
                    <a:pt x="171763" y="9330"/>
                  </a:cubicBezTo>
                  <a:cubicBezTo>
                    <a:pt x="169264" y="9330"/>
                    <a:pt x="166764" y="9397"/>
                    <a:pt x="164265" y="9525"/>
                  </a:cubicBezTo>
                  <a:cubicBezTo>
                    <a:pt x="159479" y="9767"/>
                    <a:pt x="154621" y="10156"/>
                    <a:pt x="149762" y="10569"/>
                  </a:cubicBezTo>
                  <a:cubicBezTo>
                    <a:pt x="147333" y="10788"/>
                    <a:pt x="144880" y="10982"/>
                    <a:pt x="142402" y="11176"/>
                  </a:cubicBezTo>
                  <a:lnTo>
                    <a:pt x="135163" y="11784"/>
                  </a:lnTo>
                  <a:lnTo>
                    <a:pt x="127924" y="12561"/>
                  </a:lnTo>
                  <a:lnTo>
                    <a:pt x="120709" y="13557"/>
                  </a:lnTo>
                  <a:cubicBezTo>
                    <a:pt x="101518" y="16424"/>
                    <a:pt x="82546" y="21476"/>
                    <a:pt x="64739" y="29347"/>
                  </a:cubicBezTo>
                  <a:cubicBezTo>
                    <a:pt x="64352" y="29816"/>
                    <a:pt x="64239" y="30165"/>
                    <a:pt x="64800" y="30165"/>
                  </a:cubicBezTo>
                  <a:cubicBezTo>
                    <a:pt x="64908" y="30165"/>
                    <a:pt x="65040" y="30152"/>
                    <a:pt x="65201" y="30124"/>
                  </a:cubicBezTo>
                  <a:cubicBezTo>
                    <a:pt x="66027" y="29979"/>
                    <a:pt x="66829" y="29760"/>
                    <a:pt x="67630" y="29468"/>
                  </a:cubicBezTo>
                  <a:cubicBezTo>
                    <a:pt x="68796" y="29128"/>
                    <a:pt x="70302" y="28618"/>
                    <a:pt x="72294" y="27914"/>
                  </a:cubicBezTo>
                  <a:lnTo>
                    <a:pt x="73436" y="27549"/>
                  </a:lnTo>
                  <a:cubicBezTo>
                    <a:pt x="73825" y="27404"/>
                    <a:pt x="74238" y="27258"/>
                    <a:pt x="74699" y="27112"/>
                  </a:cubicBezTo>
                  <a:cubicBezTo>
                    <a:pt x="75622" y="26821"/>
                    <a:pt x="76618" y="26480"/>
                    <a:pt x="77712" y="26116"/>
                  </a:cubicBezTo>
                  <a:cubicBezTo>
                    <a:pt x="78780" y="25752"/>
                    <a:pt x="79946" y="25339"/>
                    <a:pt x="81210" y="24926"/>
                  </a:cubicBezTo>
                  <a:lnTo>
                    <a:pt x="85194" y="23687"/>
                  </a:lnTo>
                  <a:lnTo>
                    <a:pt x="87356" y="22982"/>
                  </a:lnTo>
                  <a:lnTo>
                    <a:pt x="89590" y="22326"/>
                  </a:lnTo>
                  <a:cubicBezTo>
                    <a:pt x="91145" y="21889"/>
                    <a:pt x="92724" y="21428"/>
                    <a:pt x="94352" y="20966"/>
                  </a:cubicBezTo>
                  <a:lnTo>
                    <a:pt x="99405" y="19654"/>
                  </a:lnTo>
                  <a:lnTo>
                    <a:pt x="100716" y="19314"/>
                  </a:lnTo>
                  <a:lnTo>
                    <a:pt x="102028" y="19023"/>
                  </a:lnTo>
                  <a:lnTo>
                    <a:pt x="104700" y="18415"/>
                  </a:lnTo>
                  <a:lnTo>
                    <a:pt x="107421" y="17808"/>
                  </a:lnTo>
                  <a:lnTo>
                    <a:pt x="110166" y="17249"/>
                  </a:lnTo>
                  <a:lnTo>
                    <a:pt x="112935" y="16691"/>
                  </a:lnTo>
                  <a:lnTo>
                    <a:pt x="114320" y="16424"/>
                  </a:lnTo>
                  <a:lnTo>
                    <a:pt x="115705" y="16181"/>
                  </a:lnTo>
                  <a:lnTo>
                    <a:pt x="121292" y="15233"/>
                  </a:lnTo>
                  <a:lnTo>
                    <a:pt x="126831" y="14456"/>
                  </a:lnTo>
                  <a:lnTo>
                    <a:pt x="128191" y="14261"/>
                  </a:lnTo>
                  <a:lnTo>
                    <a:pt x="129551" y="14116"/>
                  </a:lnTo>
                  <a:lnTo>
                    <a:pt x="132248" y="13800"/>
                  </a:lnTo>
                  <a:lnTo>
                    <a:pt x="134871" y="13508"/>
                  </a:lnTo>
                  <a:cubicBezTo>
                    <a:pt x="135746" y="13411"/>
                    <a:pt x="136620" y="13338"/>
                    <a:pt x="137471" y="13266"/>
                  </a:cubicBezTo>
                  <a:lnTo>
                    <a:pt x="142426" y="12853"/>
                  </a:lnTo>
                  <a:lnTo>
                    <a:pt x="147163" y="12512"/>
                  </a:lnTo>
                  <a:cubicBezTo>
                    <a:pt x="151317" y="12245"/>
                    <a:pt x="155423" y="11929"/>
                    <a:pt x="159528" y="11711"/>
                  </a:cubicBezTo>
                  <a:cubicBezTo>
                    <a:pt x="163335" y="11486"/>
                    <a:pt x="167122" y="11344"/>
                    <a:pt x="170888" y="11344"/>
                  </a:cubicBezTo>
                  <a:cubicBezTo>
                    <a:pt x="171182" y="11344"/>
                    <a:pt x="171477" y="11345"/>
                    <a:pt x="171771" y="11346"/>
                  </a:cubicBezTo>
                  <a:cubicBezTo>
                    <a:pt x="175779" y="11346"/>
                    <a:pt x="179788" y="11589"/>
                    <a:pt x="183772" y="12075"/>
                  </a:cubicBezTo>
                  <a:cubicBezTo>
                    <a:pt x="187585" y="12512"/>
                    <a:pt x="191326" y="13411"/>
                    <a:pt x="194922" y="14747"/>
                  </a:cubicBezTo>
                  <a:cubicBezTo>
                    <a:pt x="198371" y="16083"/>
                    <a:pt x="201796" y="18002"/>
                    <a:pt x="205149" y="20262"/>
                  </a:cubicBezTo>
                  <a:cubicBezTo>
                    <a:pt x="208477" y="22497"/>
                    <a:pt x="211781" y="25047"/>
                    <a:pt x="215133" y="27671"/>
                  </a:cubicBezTo>
                  <a:cubicBezTo>
                    <a:pt x="218510" y="30319"/>
                    <a:pt x="221910" y="33064"/>
                    <a:pt x="225554" y="35711"/>
                  </a:cubicBezTo>
                  <a:cubicBezTo>
                    <a:pt x="226502" y="36343"/>
                    <a:pt x="227401" y="37023"/>
                    <a:pt x="228372" y="37655"/>
                  </a:cubicBezTo>
                  <a:lnTo>
                    <a:pt x="229805" y="38602"/>
                  </a:lnTo>
                  <a:lnTo>
                    <a:pt x="230534" y="39088"/>
                  </a:lnTo>
                  <a:lnTo>
                    <a:pt x="231214" y="39501"/>
                  </a:lnTo>
                  <a:lnTo>
                    <a:pt x="236729" y="42951"/>
                  </a:lnTo>
                  <a:cubicBezTo>
                    <a:pt x="240373" y="45234"/>
                    <a:pt x="243944" y="47493"/>
                    <a:pt x="247369" y="49850"/>
                  </a:cubicBezTo>
                  <a:cubicBezTo>
                    <a:pt x="250721" y="52157"/>
                    <a:pt x="253928" y="54659"/>
                    <a:pt x="256940" y="57356"/>
                  </a:cubicBezTo>
                  <a:cubicBezTo>
                    <a:pt x="259855" y="59955"/>
                    <a:pt x="262503" y="62846"/>
                    <a:pt x="264811" y="65980"/>
                  </a:cubicBezTo>
                  <a:cubicBezTo>
                    <a:pt x="266997" y="69040"/>
                    <a:pt x="268770" y="72368"/>
                    <a:pt x="270082" y="75891"/>
                  </a:cubicBezTo>
                  <a:lnTo>
                    <a:pt x="270349" y="76547"/>
                  </a:lnTo>
                  <a:cubicBezTo>
                    <a:pt x="270422" y="76765"/>
                    <a:pt x="270495" y="76984"/>
                    <a:pt x="270568" y="77202"/>
                  </a:cubicBezTo>
                  <a:lnTo>
                    <a:pt x="270981" y="78539"/>
                  </a:lnTo>
                  <a:cubicBezTo>
                    <a:pt x="271151" y="79000"/>
                    <a:pt x="271248" y="79462"/>
                    <a:pt x="271370" y="79899"/>
                  </a:cubicBezTo>
                  <a:lnTo>
                    <a:pt x="271734" y="81284"/>
                  </a:lnTo>
                  <a:lnTo>
                    <a:pt x="272050" y="82668"/>
                  </a:lnTo>
                  <a:cubicBezTo>
                    <a:pt x="272123" y="83130"/>
                    <a:pt x="272244" y="83591"/>
                    <a:pt x="272317" y="84053"/>
                  </a:cubicBezTo>
                  <a:lnTo>
                    <a:pt x="272536" y="85462"/>
                  </a:lnTo>
                  <a:lnTo>
                    <a:pt x="272633" y="86166"/>
                  </a:lnTo>
                  <a:cubicBezTo>
                    <a:pt x="272681" y="86385"/>
                    <a:pt x="272706" y="86628"/>
                    <a:pt x="272730" y="86871"/>
                  </a:cubicBezTo>
                  <a:cubicBezTo>
                    <a:pt x="273143" y="90636"/>
                    <a:pt x="273167" y="94426"/>
                    <a:pt x="272778" y="98215"/>
                  </a:cubicBezTo>
                  <a:cubicBezTo>
                    <a:pt x="272754" y="98677"/>
                    <a:pt x="272681" y="99138"/>
                    <a:pt x="272608" y="99624"/>
                  </a:cubicBezTo>
                  <a:lnTo>
                    <a:pt x="272414" y="101009"/>
                  </a:lnTo>
                  <a:cubicBezTo>
                    <a:pt x="272268" y="101956"/>
                    <a:pt x="272074" y="102879"/>
                    <a:pt x="271928" y="103802"/>
                  </a:cubicBezTo>
                  <a:cubicBezTo>
                    <a:pt x="271710" y="104750"/>
                    <a:pt x="271515" y="105649"/>
                    <a:pt x="271272" y="106572"/>
                  </a:cubicBezTo>
                  <a:lnTo>
                    <a:pt x="270884" y="107932"/>
                  </a:lnTo>
                  <a:cubicBezTo>
                    <a:pt x="270762" y="108369"/>
                    <a:pt x="270641" y="108831"/>
                    <a:pt x="270471" y="109268"/>
                  </a:cubicBezTo>
                  <a:cubicBezTo>
                    <a:pt x="269353" y="112815"/>
                    <a:pt x="267871" y="116264"/>
                    <a:pt x="266050" y="119519"/>
                  </a:cubicBezTo>
                  <a:lnTo>
                    <a:pt x="265564" y="120394"/>
                  </a:lnTo>
                  <a:lnTo>
                    <a:pt x="265029" y="121244"/>
                  </a:lnTo>
                  <a:lnTo>
                    <a:pt x="264495" y="122119"/>
                  </a:lnTo>
                  <a:lnTo>
                    <a:pt x="264252" y="122532"/>
                  </a:lnTo>
                  <a:lnTo>
                    <a:pt x="263960" y="122945"/>
                  </a:lnTo>
                  <a:lnTo>
                    <a:pt x="262843" y="124596"/>
                  </a:lnTo>
                  <a:lnTo>
                    <a:pt x="261628" y="126200"/>
                  </a:lnTo>
                  <a:cubicBezTo>
                    <a:pt x="260001" y="128289"/>
                    <a:pt x="258203" y="130257"/>
                    <a:pt x="256284" y="132054"/>
                  </a:cubicBezTo>
                  <a:cubicBezTo>
                    <a:pt x="254341" y="133828"/>
                    <a:pt x="252276" y="135431"/>
                    <a:pt x="250089" y="136864"/>
                  </a:cubicBezTo>
                  <a:lnTo>
                    <a:pt x="248389" y="137933"/>
                  </a:lnTo>
                  <a:lnTo>
                    <a:pt x="246616" y="138929"/>
                  </a:lnTo>
                  <a:lnTo>
                    <a:pt x="246178" y="139196"/>
                  </a:lnTo>
                  <a:lnTo>
                    <a:pt x="245741" y="139415"/>
                  </a:lnTo>
                  <a:lnTo>
                    <a:pt x="244818" y="139876"/>
                  </a:lnTo>
                  <a:lnTo>
                    <a:pt x="243919" y="140338"/>
                  </a:lnTo>
                  <a:lnTo>
                    <a:pt x="242996" y="140775"/>
                  </a:lnTo>
                  <a:lnTo>
                    <a:pt x="242049" y="141188"/>
                  </a:lnTo>
                  <a:lnTo>
                    <a:pt x="241587" y="141407"/>
                  </a:lnTo>
                  <a:lnTo>
                    <a:pt x="241126" y="141601"/>
                  </a:lnTo>
                  <a:lnTo>
                    <a:pt x="239231" y="142403"/>
                  </a:lnTo>
                  <a:lnTo>
                    <a:pt x="237287" y="143131"/>
                  </a:lnTo>
                  <a:cubicBezTo>
                    <a:pt x="236656" y="143399"/>
                    <a:pt x="235976" y="143593"/>
                    <a:pt x="235344" y="143836"/>
                  </a:cubicBezTo>
                  <a:cubicBezTo>
                    <a:pt x="232721" y="144735"/>
                    <a:pt x="230000" y="145512"/>
                    <a:pt x="227255" y="146192"/>
                  </a:cubicBezTo>
                  <a:cubicBezTo>
                    <a:pt x="224485" y="146872"/>
                    <a:pt x="221692" y="147455"/>
                    <a:pt x="218850" y="147990"/>
                  </a:cubicBezTo>
                  <a:cubicBezTo>
                    <a:pt x="216007" y="148500"/>
                    <a:pt x="213117" y="148986"/>
                    <a:pt x="210226" y="149374"/>
                  </a:cubicBezTo>
                  <a:cubicBezTo>
                    <a:pt x="194787" y="151592"/>
                    <a:pt x="179230" y="152704"/>
                    <a:pt x="163670" y="152704"/>
                  </a:cubicBezTo>
                  <a:cubicBezTo>
                    <a:pt x="155702" y="152704"/>
                    <a:pt x="147733" y="152412"/>
                    <a:pt x="139778" y="151828"/>
                  </a:cubicBezTo>
                  <a:lnTo>
                    <a:pt x="136742" y="151634"/>
                  </a:lnTo>
                  <a:lnTo>
                    <a:pt x="133705" y="151342"/>
                  </a:lnTo>
                  <a:lnTo>
                    <a:pt x="127608" y="150735"/>
                  </a:lnTo>
                  <a:cubicBezTo>
                    <a:pt x="125567" y="150492"/>
                    <a:pt x="123551" y="150225"/>
                    <a:pt x="121510" y="149958"/>
                  </a:cubicBezTo>
                  <a:lnTo>
                    <a:pt x="118450" y="149569"/>
                  </a:lnTo>
                  <a:cubicBezTo>
                    <a:pt x="117454" y="149423"/>
                    <a:pt x="116433" y="149253"/>
                    <a:pt x="115413" y="149107"/>
                  </a:cubicBezTo>
                  <a:lnTo>
                    <a:pt x="109316" y="148111"/>
                  </a:lnTo>
                  <a:cubicBezTo>
                    <a:pt x="107275" y="147747"/>
                    <a:pt x="105235" y="147358"/>
                    <a:pt x="103218" y="146970"/>
                  </a:cubicBezTo>
                  <a:lnTo>
                    <a:pt x="100182" y="146387"/>
                  </a:lnTo>
                  <a:cubicBezTo>
                    <a:pt x="99162" y="146192"/>
                    <a:pt x="98141" y="145949"/>
                    <a:pt x="97145" y="145731"/>
                  </a:cubicBezTo>
                  <a:lnTo>
                    <a:pt x="91072" y="144370"/>
                  </a:lnTo>
                  <a:cubicBezTo>
                    <a:pt x="89056" y="143884"/>
                    <a:pt x="87040" y="143374"/>
                    <a:pt x="85048" y="142864"/>
                  </a:cubicBezTo>
                  <a:lnTo>
                    <a:pt x="82036" y="142087"/>
                  </a:lnTo>
                  <a:cubicBezTo>
                    <a:pt x="81040" y="141820"/>
                    <a:pt x="80044" y="141528"/>
                    <a:pt x="79048" y="141237"/>
                  </a:cubicBezTo>
                  <a:lnTo>
                    <a:pt x="73096" y="139536"/>
                  </a:lnTo>
                  <a:cubicBezTo>
                    <a:pt x="71128" y="138929"/>
                    <a:pt x="69161" y="138273"/>
                    <a:pt x="67193" y="137666"/>
                  </a:cubicBezTo>
                  <a:cubicBezTo>
                    <a:pt x="63258" y="136451"/>
                    <a:pt x="59395" y="135115"/>
                    <a:pt x="55630" y="133682"/>
                  </a:cubicBezTo>
                  <a:cubicBezTo>
                    <a:pt x="51865" y="132249"/>
                    <a:pt x="48221" y="130694"/>
                    <a:pt x="44698" y="128993"/>
                  </a:cubicBezTo>
                  <a:cubicBezTo>
                    <a:pt x="41249" y="127342"/>
                    <a:pt x="37921" y="125471"/>
                    <a:pt x="34714" y="123358"/>
                  </a:cubicBezTo>
                  <a:cubicBezTo>
                    <a:pt x="33937" y="122847"/>
                    <a:pt x="33159" y="122337"/>
                    <a:pt x="32406" y="121779"/>
                  </a:cubicBezTo>
                  <a:lnTo>
                    <a:pt x="31289" y="120953"/>
                  </a:lnTo>
                  <a:cubicBezTo>
                    <a:pt x="30925" y="120685"/>
                    <a:pt x="30560" y="120394"/>
                    <a:pt x="30196" y="120127"/>
                  </a:cubicBezTo>
                  <a:cubicBezTo>
                    <a:pt x="29831" y="119835"/>
                    <a:pt x="29467" y="119568"/>
                    <a:pt x="29103" y="119252"/>
                  </a:cubicBezTo>
                  <a:lnTo>
                    <a:pt x="28058" y="118378"/>
                  </a:lnTo>
                  <a:cubicBezTo>
                    <a:pt x="27354" y="117795"/>
                    <a:pt x="26722" y="117187"/>
                    <a:pt x="26066" y="116580"/>
                  </a:cubicBezTo>
                  <a:cubicBezTo>
                    <a:pt x="23491" y="114151"/>
                    <a:pt x="21159" y="111479"/>
                    <a:pt x="19143" y="108588"/>
                  </a:cubicBezTo>
                  <a:cubicBezTo>
                    <a:pt x="17199" y="105770"/>
                    <a:pt x="15572" y="102782"/>
                    <a:pt x="14309" y="99624"/>
                  </a:cubicBezTo>
                  <a:cubicBezTo>
                    <a:pt x="13094" y="96612"/>
                    <a:pt x="12317" y="93478"/>
                    <a:pt x="11928" y="90247"/>
                  </a:cubicBezTo>
                  <a:lnTo>
                    <a:pt x="11807" y="89081"/>
                  </a:lnTo>
                  <a:cubicBezTo>
                    <a:pt x="11782" y="88887"/>
                    <a:pt x="11782" y="88693"/>
                    <a:pt x="11782" y="88523"/>
                  </a:cubicBezTo>
                  <a:lnTo>
                    <a:pt x="11758" y="87940"/>
                  </a:lnTo>
                  <a:lnTo>
                    <a:pt x="11734" y="86774"/>
                  </a:lnTo>
                  <a:cubicBezTo>
                    <a:pt x="11709" y="86385"/>
                    <a:pt x="11758" y="86021"/>
                    <a:pt x="11758" y="85632"/>
                  </a:cubicBezTo>
                  <a:cubicBezTo>
                    <a:pt x="11807" y="84101"/>
                    <a:pt x="11977" y="82571"/>
                    <a:pt x="12268" y="81065"/>
                  </a:cubicBezTo>
                  <a:cubicBezTo>
                    <a:pt x="13361" y="75065"/>
                    <a:pt x="16228" y="69478"/>
                    <a:pt x="19823" y="64571"/>
                  </a:cubicBezTo>
                  <a:cubicBezTo>
                    <a:pt x="21305" y="62530"/>
                    <a:pt x="22884" y="60562"/>
                    <a:pt x="24584" y="58692"/>
                  </a:cubicBezTo>
                  <a:cubicBezTo>
                    <a:pt x="26139" y="56967"/>
                    <a:pt x="27621" y="55485"/>
                    <a:pt x="28981" y="54149"/>
                  </a:cubicBezTo>
                  <a:cubicBezTo>
                    <a:pt x="31678" y="51501"/>
                    <a:pt x="33864" y="49534"/>
                    <a:pt x="35394" y="48100"/>
                  </a:cubicBezTo>
                  <a:cubicBezTo>
                    <a:pt x="36147" y="47372"/>
                    <a:pt x="36730" y="46789"/>
                    <a:pt x="37168" y="46327"/>
                  </a:cubicBezTo>
                  <a:cubicBezTo>
                    <a:pt x="37484" y="45987"/>
                    <a:pt x="37751" y="45623"/>
                    <a:pt x="37969" y="45210"/>
                  </a:cubicBezTo>
                  <a:cubicBezTo>
                    <a:pt x="38077" y="44940"/>
                    <a:pt x="37975" y="44805"/>
                    <a:pt x="37672" y="44805"/>
                  </a:cubicBezTo>
                  <a:cubicBezTo>
                    <a:pt x="37429" y="44805"/>
                    <a:pt x="37057" y="44891"/>
                    <a:pt x="36560" y="45064"/>
                  </a:cubicBezTo>
                  <a:cubicBezTo>
                    <a:pt x="34836" y="45720"/>
                    <a:pt x="33184" y="46546"/>
                    <a:pt x="31605" y="47517"/>
                  </a:cubicBezTo>
                  <a:cubicBezTo>
                    <a:pt x="28860" y="49145"/>
                    <a:pt x="26260" y="50967"/>
                    <a:pt x="23783" y="52983"/>
                  </a:cubicBezTo>
                  <a:cubicBezTo>
                    <a:pt x="20333" y="55753"/>
                    <a:pt x="17199" y="58886"/>
                    <a:pt x="14454" y="62311"/>
                  </a:cubicBezTo>
                  <a:cubicBezTo>
                    <a:pt x="12778" y="64352"/>
                    <a:pt x="11272" y="66538"/>
                    <a:pt x="9960" y="68822"/>
                  </a:cubicBezTo>
                  <a:cubicBezTo>
                    <a:pt x="9620" y="69429"/>
                    <a:pt x="9280" y="70061"/>
                    <a:pt x="8989" y="70692"/>
                  </a:cubicBezTo>
                  <a:cubicBezTo>
                    <a:pt x="8673" y="71324"/>
                    <a:pt x="8381" y="71980"/>
                    <a:pt x="8066" y="72636"/>
                  </a:cubicBezTo>
                  <a:cubicBezTo>
                    <a:pt x="7458" y="73996"/>
                    <a:pt x="6948" y="75381"/>
                    <a:pt x="6511" y="76814"/>
                  </a:cubicBezTo>
                  <a:lnTo>
                    <a:pt x="5466" y="76498"/>
                  </a:lnTo>
                  <a:cubicBezTo>
                    <a:pt x="5879" y="75065"/>
                    <a:pt x="6365" y="73680"/>
                    <a:pt x="6924" y="72295"/>
                  </a:cubicBezTo>
                  <a:cubicBezTo>
                    <a:pt x="7483" y="71008"/>
                    <a:pt x="8017" y="69769"/>
                    <a:pt x="8600" y="68652"/>
                  </a:cubicBezTo>
                  <a:cubicBezTo>
                    <a:pt x="9669" y="66611"/>
                    <a:pt x="10835" y="64643"/>
                    <a:pt x="12098" y="62749"/>
                  </a:cubicBezTo>
                  <a:cubicBezTo>
                    <a:pt x="13896" y="60149"/>
                    <a:pt x="15815" y="57623"/>
                    <a:pt x="17880" y="55218"/>
                  </a:cubicBezTo>
                  <a:cubicBezTo>
                    <a:pt x="19386" y="53420"/>
                    <a:pt x="20455" y="52206"/>
                    <a:pt x="21135" y="51356"/>
                  </a:cubicBezTo>
                  <a:cubicBezTo>
                    <a:pt x="21791" y="50505"/>
                    <a:pt x="22058" y="50020"/>
                    <a:pt x="22058" y="49728"/>
                  </a:cubicBezTo>
                  <a:cubicBezTo>
                    <a:pt x="22068" y="49503"/>
                    <a:pt x="21894" y="49429"/>
                    <a:pt x="21629" y="49429"/>
                  </a:cubicBezTo>
                  <a:cubicBezTo>
                    <a:pt x="21263" y="49429"/>
                    <a:pt x="20725" y="49571"/>
                    <a:pt x="20260" y="49655"/>
                  </a:cubicBezTo>
                  <a:cubicBezTo>
                    <a:pt x="20065" y="49697"/>
                    <a:pt x="19883" y="49725"/>
                    <a:pt x="19731" y="49725"/>
                  </a:cubicBezTo>
                  <a:cubicBezTo>
                    <a:pt x="19262" y="49725"/>
                    <a:pt x="19095" y="49451"/>
                    <a:pt x="19774" y="48441"/>
                  </a:cubicBezTo>
                  <a:lnTo>
                    <a:pt x="19774" y="48441"/>
                  </a:lnTo>
                  <a:cubicBezTo>
                    <a:pt x="15159" y="52789"/>
                    <a:pt x="10859" y="57672"/>
                    <a:pt x="7385" y="63283"/>
                  </a:cubicBezTo>
                  <a:cubicBezTo>
                    <a:pt x="6511" y="64692"/>
                    <a:pt x="5685" y="66125"/>
                    <a:pt x="4956" y="67631"/>
                  </a:cubicBezTo>
                  <a:cubicBezTo>
                    <a:pt x="4227" y="69162"/>
                    <a:pt x="3547" y="70668"/>
                    <a:pt x="2964" y="72271"/>
                  </a:cubicBezTo>
                  <a:cubicBezTo>
                    <a:pt x="2357" y="73850"/>
                    <a:pt x="1847" y="75478"/>
                    <a:pt x="1434" y="77130"/>
                  </a:cubicBezTo>
                  <a:cubicBezTo>
                    <a:pt x="1215" y="77956"/>
                    <a:pt x="997" y="78781"/>
                    <a:pt x="875" y="79632"/>
                  </a:cubicBezTo>
                  <a:cubicBezTo>
                    <a:pt x="729" y="80458"/>
                    <a:pt x="559" y="81308"/>
                    <a:pt x="462" y="82158"/>
                  </a:cubicBezTo>
                  <a:cubicBezTo>
                    <a:pt x="49" y="85583"/>
                    <a:pt x="1" y="89033"/>
                    <a:pt x="365" y="92458"/>
                  </a:cubicBezTo>
                  <a:cubicBezTo>
                    <a:pt x="754" y="95835"/>
                    <a:pt x="1507" y="99187"/>
                    <a:pt x="2576" y="102418"/>
                  </a:cubicBezTo>
                  <a:cubicBezTo>
                    <a:pt x="3620" y="105600"/>
                    <a:pt x="4980" y="108685"/>
                    <a:pt x="6608" y="111624"/>
                  </a:cubicBezTo>
                  <a:cubicBezTo>
                    <a:pt x="8211" y="114564"/>
                    <a:pt x="10033" y="117357"/>
                    <a:pt x="12098" y="120005"/>
                  </a:cubicBezTo>
                  <a:cubicBezTo>
                    <a:pt x="12608" y="120661"/>
                    <a:pt x="13264" y="121341"/>
                    <a:pt x="13920" y="122094"/>
                  </a:cubicBezTo>
                  <a:cubicBezTo>
                    <a:pt x="14576" y="122872"/>
                    <a:pt x="15353" y="123649"/>
                    <a:pt x="16155" y="124451"/>
                  </a:cubicBezTo>
                  <a:lnTo>
                    <a:pt x="16762" y="125058"/>
                  </a:lnTo>
                  <a:lnTo>
                    <a:pt x="17418" y="125665"/>
                  </a:lnTo>
                  <a:lnTo>
                    <a:pt x="18730" y="126880"/>
                  </a:lnTo>
                  <a:cubicBezTo>
                    <a:pt x="19191" y="127293"/>
                    <a:pt x="19653" y="127682"/>
                    <a:pt x="20115" y="128070"/>
                  </a:cubicBezTo>
                  <a:cubicBezTo>
                    <a:pt x="20576" y="128459"/>
                    <a:pt x="21038" y="128872"/>
                    <a:pt x="21523" y="129261"/>
                  </a:cubicBezTo>
                  <a:cubicBezTo>
                    <a:pt x="24900" y="131957"/>
                    <a:pt x="28471" y="134386"/>
                    <a:pt x="32212" y="136548"/>
                  </a:cubicBezTo>
                  <a:cubicBezTo>
                    <a:pt x="36245" y="138856"/>
                    <a:pt x="40399" y="140921"/>
                    <a:pt x="44674" y="142743"/>
                  </a:cubicBezTo>
                  <a:cubicBezTo>
                    <a:pt x="48901" y="144540"/>
                    <a:pt x="53152" y="146119"/>
                    <a:pt x="57379" y="147577"/>
                  </a:cubicBezTo>
                  <a:cubicBezTo>
                    <a:pt x="58423" y="147917"/>
                    <a:pt x="59492" y="148306"/>
                    <a:pt x="60561" y="148621"/>
                  </a:cubicBezTo>
                  <a:lnTo>
                    <a:pt x="63743" y="149642"/>
                  </a:lnTo>
                  <a:lnTo>
                    <a:pt x="66926" y="150638"/>
                  </a:lnTo>
                  <a:cubicBezTo>
                    <a:pt x="67970" y="150953"/>
                    <a:pt x="69039" y="151318"/>
                    <a:pt x="70108" y="151609"/>
                  </a:cubicBezTo>
                  <a:cubicBezTo>
                    <a:pt x="74383" y="152824"/>
                    <a:pt x="78635" y="154087"/>
                    <a:pt x="82934" y="155107"/>
                  </a:cubicBezTo>
                  <a:lnTo>
                    <a:pt x="86141" y="155909"/>
                  </a:lnTo>
                  <a:lnTo>
                    <a:pt x="87769" y="156346"/>
                  </a:lnTo>
                  <a:lnTo>
                    <a:pt x="89372" y="156711"/>
                  </a:lnTo>
                  <a:lnTo>
                    <a:pt x="95834" y="158144"/>
                  </a:lnTo>
                  <a:cubicBezTo>
                    <a:pt x="96392" y="158241"/>
                    <a:pt x="96927" y="158387"/>
                    <a:pt x="97461" y="158484"/>
                  </a:cubicBezTo>
                  <a:lnTo>
                    <a:pt x="99089" y="158800"/>
                  </a:lnTo>
                  <a:lnTo>
                    <a:pt x="102320" y="159407"/>
                  </a:lnTo>
                  <a:cubicBezTo>
                    <a:pt x="104506" y="159796"/>
                    <a:pt x="106644" y="160257"/>
                    <a:pt x="108830" y="160573"/>
                  </a:cubicBezTo>
                  <a:lnTo>
                    <a:pt x="115340" y="161618"/>
                  </a:lnTo>
                  <a:cubicBezTo>
                    <a:pt x="116409" y="161812"/>
                    <a:pt x="117502" y="161934"/>
                    <a:pt x="118595" y="162079"/>
                  </a:cubicBezTo>
                  <a:lnTo>
                    <a:pt x="121851" y="162492"/>
                  </a:lnTo>
                  <a:lnTo>
                    <a:pt x="125106" y="162930"/>
                  </a:lnTo>
                  <a:lnTo>
                    <a:pt x="125932" y="163027"/>
                  </a:lnTo>
                  <a:lnTo>
                    <a:pt x="126758" y="163124"/>
                  </a:lnTo>
                  <a:lnTo>
                    <a:pt x="128385" y="163270"/>
                  </a:lnTo>
                  <a:lnTo>
                    <a:pt x="134920" y="163950"/>
                  </a:lnTo>
                  <a:cubicBezTo>
                    <a:pt x="137082" y="164144"/>
                    <a:pt x="139268" y="164290"/>
                    <a:pt x="141454" y="164436"/>
                  </a:cubicBezTo>
                  <a:lnTo>
                    <a:pt x="144734" y="164679"/>
                  </a:lnTo>
                  <a:cubicBezTo>
                    <a:pt x="145827" y="164751"/>
                    <a:pt x="146920" y="164800"/>
                    <a:pt x="147989" y="164849"/>
                  </a:cubicBezTo>
                  <a:lnTo>
                    <a:pt x="154548" y="165140"/>
                  </a:lnTo>
                  <a:lnTo>
                    <a:pt x="161083" y="165262"/>
                  </a:lnTo>
                  <a:lnTo>
                    <a:pt x="164338" y="165310"/>
                  </a:lnTo>
                  <a:lnTo>
                    <a:pt x="167617" y="165262"/>
                  </a:lnTo>
                  <a:lnTo>
                    <a:pt x="174152" y="165189"/>
                  </a:lnTo>
                  <a:lnTo>
                    <a:pt x="180662" y="164897"/>
                  </a:lnTo>
                  <a:cubicBezTo>
                    <a:pt x="181755" y="164849"/>
                    <a:pt x="182824" y="164824"/>
                    <a:pt x="183917" y="164776"/>
                  </a:cubicBezTo>
                  <a:lnTo>
                    <a:pt x="187173" y="164533"/>
                  </a:lnTo>
                  <a:cubicBezTo>
                    <a:pt x="189335" y="164363"/>
                    <a:pt x="191497" y="164241"/>
                    <a:pt x="193659" y="164071"/>
                  </a:cubicBezTo>
                  <a:lnTo>
                    <a:pt x="200145" y="163415"/>
                  </a:lnTo>
                  <a:cubicBezTo>
                    <a:pt x="201213" y="163294"/>
                    <a:pt x="202307" y="163197"/>
                    <a:pt x="203375" y="163075"/>
                  </a:cubicBezTo>
                  <a:lnTo>
                    <a:pt x="206606" y="162662"/>
                  </a:lnTo>
                  <a:cubicBezTo>
                    <a:pt x="208744" y="162371"/>
                    <a:pt x="210882" y="162104"/>
                    <a:pt x="213044" y="161812"/>
                  </a:cubicBezTo>
                  <a:cubicBezTo>
                    <a:pt x="217344" y="161156"/>
                    <a:pt x="221668" y="160427"/>
                    <a:pt x="225992" y="159504"/>
                  </a:cubicBezTo>
                  <a:cubicBezTo>
                    <a:pt x="230364" y="158581"/>
                    <a:pt x="234688" y="157415"/>
                    <a:pt x="238915" y="155982"/>
                  </a:cubicBezTo>
                  <a:cubicBezTo>
                    <a:pt x="243263" y="154524"/>
                    <a:pt x="247466" y="152727"/>
                    <a:pt x="251523" y="150613"/>
                  </a:cubicBezTo>
                  <a:cubicBezTo>
                    <a:pt x="251766" y="150468"/>
                    <a:pt x="252033" y="150346"/>
                    <a:pt x="252276" y="150200"/>
                  </a:cubicBezTo>
                  <a:lnTo>
                    <a:pt x="253029" y="149763"/>
                  </a:lnTo>
                  <a:lnTo>
                    <a:pt x="254559" y="148913"/>
                  </a:lnTo>
                  <a:cubicBezTo>
                    <a:pt x="255555" y="148306"/>
                    <a:pt x="256527" y="147674"/>
                    <a:pt x="257499" y="147042"/>
                  </a:cubicBezTo>
                  <a:lnTo>
                    <a:pt x="258956" y="146022"/>
                  </a:lnTo>
                  <a:lnTo>
                    <a:pt x="259685" y="145488"/>
                  </a:lnTo>
                  <a:lnTo>
                    <a:pt x="260049" y="145245"/>
                  </a:lnTo>
                  <a:lnTo>
                    <a:pt x="260389" y="144953"/>
                  </a:lnTo>
                  <a:lnTo>
                    <a:pt x="261774" y="143860"/>
                  </a:lnTo>
                  <a:lnTo>
                    <a:pt x="262479" y="143301"/>
                  </a:lnTo>
                  <a:cubicBezTo>
                    <a:pt x="262697" y="143107"/>
                    <a:pt x="262916" y="142913"/>
                    <a:pt x="263134" y="142718"/>
                  </a:cubicBezTo>
                  <a:cubicBezTo>
                    <a:pt x="266657" y="139609"/>
                    <a:pt x="269839" y="136111"/>
                    <a:pt x="272560" y="132297"/>
                  </a:cubicBezTo>
                  <a:cubicBezTo>
                    <a:pt x="272924" y="131836"/>
                    <a:pt x="273240" y="131350"/>
                    <a:pt x="273556" y="130864"/>
                  </a:cubicBezTo>
                  <a:lnTo>
                    <a:pt x="274528" y="129406"/>
                  </a:lnTo>
                  <a:cubicBezTo>
                    <a:pt x="275159" y="128410"/>
                    <a:pt x="275718" y="127414"/>
                    <a:pt x="276325" y="126418"/>
                  </a:cubicBezTo>
                  <a:lnTo>
                    <a:pt x="277151" y="124864"/>
                  </a:lnTo>
                  <a:cubicBezTo>
                    <a:pt x="277418" y="124354"/>
                    <a:pt x="277710" y="123843"/>
                    <a:pt x="277953" y="123309"/>
                  </a:cubicBezTo>
                  <a:lnTo>
                    <a:pt x="278706" y="121754"/>
                  </a:lnTo>
                  <a:lnTo>
                    <a:pt x="279094" y="120953"/>
                  </a:lnTo>
                  <a:lnTo>
                    <a:pt x="279435" y="120151"/>
                  </a:lnTo>
                  <a:cubicBezTo>
                    <a:pt x="281256" y="115900"/>
                    <a:pt x="282665" y="111454"/>
                    <a:pt x="283637" y="106912"/>
                  </a:cubicBezTo>
                  <a:cubicBezTo>
                    <a:pt x="283686" y="106645"/>
                    <a:pt x="283759" y="106353"/>
                    <a:pt x="283807" y="106062"/>
                  </a:cubicBezTo>
                  <a:lnTo>
                    <a:pt x="283953" y="105211"/>
                  </a:lnTo>
                  <a:lnTo>
                    <a:pt x="284269" y="103487"/>
                  </a:lnTo>
                  <a:cubicBezTo>
                    <a:pt x="284439" y="102345"/>
                    <a:pt x="284560" y="101179"/>
                    <a:pt x="284730" y="100037"/>
                  </a:cubicBezTo>
                  <a:cubicBezTo>
                    <a:pt x="284803" y="98871"/>
                    <a:pt x="284925" y="97729"/>
                    <a:pt x="284973" y="96563"/>
                  </a:cubicBezTo>
                  <a:lnTo>
                    <a:pt x="285046" y="94814"/>
                  </a:lnTo>
                  <a:lnTo>
                    <a:pt x="285070" y="93940"/>
                  </a:lnTo>
                  <a:lnTo>
                    <a:pt x="285070" y="93065"/>
                  </a:lnTo>
                  <a:cubicBezTo>
                    <a:pt x="285070" y="88377"/>
                    <a:pt x="284536" y="83688"/>
                    <a:pt x="283491" y="79122"/>
                  </a:cubicBezTo>
                  <a:cubicBezTo>
                    <a:pt x="282423" y="74482"/>
                    <a:pt x="280771" y="70012"/>
                    <a:pt x="278560" y="65809"/>
                  </a:cubicBezTo>
                  <a:lnTo>
                    <a:pt x="277710" y="64230"/>
                  </a:lnTo>
                  <a:cubicBezTo>
                    <a:pt x="277443" y="63720"/>
                    <a:pt x="277127" y="63210"/>
                    <a:pt x="276811" y="62700"/>
                  </a:cubicBezTo>
                  <a:cubicBezTo>
                    <a:pt x="276495" y="62190"/>
                    <a:pt x="276179" y="61680"/>
                    <a:pt x="275864" y="61170"/>
                  </a:cubicBezTo>
                  <a:lnTo>
                    <a:pt x="274819" y="59712"/>
                  </a:lnTo>
                  <a:cubicBezTo>
                    <a:pt x="273459" y="57793"/>
                    <a:pt x="272001" y="55947"/>
                    <a:pt x="270422" y="54198"/>
                  </a:cubicBezTo>
                  <a:cubicBezTo>
                    <a:pt x="267313" y="50797"/>
                    <a:pt x="263936" y="47688"/>
                    <a:pt x="260292" y="44870"/>
                  </a:cubicBezTo>
                  <a:cubicBezTo>
                    <a:pt x="253199" y="39307"/>
                    <a:pt x="245668" y="34813"/>
                    <a:pt x="238502" y="30343"/>
                  </a:cubicBezTo>
                  <a:lnTo>
                    <a:pt x="237166" y="29517"/>
                  </a:lnTo>
                  <a:lnTo>
                    <a:pt x="236486" y="29104"/>
                  </a:lnTo>
                  <a:lnTo>
                    <a:pt x="235879" y="28691"/>
                  </a:lnTo>
                  <a:lnTo>
                    <a:pt x="234640" y="27889"/>
                  </a:lnTo>
                  <a:cubicBezTo>
                    <a:pt x="234227" y="27622"/>
                    <a:pt x="233838" y="27331"/>
                    <a:pt x="233425" y="27039"/>
                  </a:cubicBezTo>
                  <a:cubicBezTo>
                    <a:pt x="233012" y="26748"/>
                    <a:pt x="232599" y="26456"/>
                    <a:pt x="232186" y="26165"/>
                  </a:cubicBezTo>
                  <a:lnTo>
                    <a:pt x="230947" y="25242"/>
                  </a:lnTo>
                  <a:cubicBezTo>
                    <a:pt x="230121" y="24659"/>
                    <a:pt x="229295" y="24003"/>
                    <a:pt x="228469" y="23395"/>
                  </a:cubicBezTo>
                  <a:cubicBezTo>
                    <a:pt x="225166" y="20869"/>
                    <a:pt x="221813" y="18173"/>
                    <a:pt x="218315" y="15525"/>
                  </a:cubicBezTo>
                  <a:cubicBezTo>
                    <a:pt x="215309" y="13209"/>
                    <a:pt x="212185" y="11047"/>
                    <a:pt x="208969" y="9051"/>
                  </a:cubicBezTo>
                  <a:lnTo>
                    <a:pt x="208969" y="9051"/>
                  </a:lnTo>
                  <a:cubicBezTo>
                    <a:pt x="209456" y="9356"/>
                    <a:pt x="209940" y="9668"/>
                    <a:pt x="210420" y="9986"/>
                  </a:cubicBezTo>
                  <a:cubicBezTo>
                    <a:pt x="210736" y="10180"/>
                    <a:pt x="211028" y="10375"/>
                    <a:pt x="211343" y="10593"/>
                  </a:cubicBezTo>
                  <a:lnTo>
                    <a:pt x="212242" y="11201"/>
                  </a:lnTo>
                  <a:cubicBezTo>
                    <a:pt x="212849" y="11614"/>
                    <a:pt x="213457" y="12002"/>
                    <a:pt x="214040" y="12415"/>
                  </a:cubicBezTo>
                  <a:cubicBezTo>
                    <a:pt x="215206" y="13266"/>
                    <a:pt x="216372" y="14091"/>
                    <a:pt x="217489" y="14966"/>
                  </a:cubicBezTo>
                  <a:cubicBezTo>
                    <a:pt x="219748" y="16642"/>
                    <a:pt x="221910" y="18367"/>
                    <a:pt x="224072" y="20067"/>
                  </a:cubicBezTo>
                  <a:cubicBezTo>
                    <a:pt x="226210" y="21743"/>
                    <a:pt x="228299" y="23395"/>
                    <a:pt x="230413" y="24974"/>
                  </a:cubicBezTo>
                  <a:cubicBezTo>
                    <a:pt x="232526" y="26553"/>
                    <a:pt x="234591" y="27987"/>
                    <a:pt x="236729" y="29371"/>
                  </a:cubicBezTo>
                  <a:cubicBezTo>
                    <a:pt x="241271" y="32213"/>
                    <a:pt x="245911" y="35056"/>
                    <a:pt x="250551" y="38092"/>
                  </a:cubicBezTo>
                  <a:cubicBezTo>
                    <a:pt x="252883" y="39647"/>
                    <a:pt x="255191" y="41226"/>
                    <a:pt x="257450" y="42902"/>
                  </a:cubicBezTo>
                  <a:cubicBezTo>
                    <a:pt x="258592" y="43728"/>
                    <a:pt x="259709" y="44627"/>
                    <a:pt x="260827" y="45501"/>
                  </a:cubicBezTo>
                  <a:cubicBezTo>
                    <a:pt x="261385" y="45963"/>
                    <a:pt x="261944" y="46424"/>
                    <a:pt x="262503" y="46886"/>
                  </a:cubicBezTo>
                  <a:lnTo>
                    <a:pt x="263329" y="47566"/>
                  </a:lnTo>
                  <a:lnTo>
                    <a:pt x="264130" y="48295"/>
                  </a:lnTo>
                  <a:cubicBezTo>
                    <a:pt x="266317" y="50214"/>
                    <a:pt x="268382" y="52279"/>
                    <a:pt x="270325" y="54441"/>
                  </a:cubicBezTo>
                  <a:lnTo>
                    <a:pt x="271782" y="56117"/>
                  </a:lnTo>
                  <a:cubicBezTo>
                    <a:pt x="272244" y="56676"/>
                    <a:pt x="272706" y="57283"/>
                    <a:pt x="273167" y="57866"/>
                  </a:cubicBezTo>
                  <a:lnTo>
                    <a:pt x="273847" y="58740"/>
                  </a:lnTo>
                  <a:cubicBezTo>
                    <a:pt x="274066" y="59032"/>
                    <a:pt x="274260" y="59348"/>
                    <a:pt x="274503" y="59664"/>
                  </a:cubicBezTo>
                  <a:lnTo>
                    <a:pt x="275766" y="61510"/>
                  </a:lnTo>
                  <a:cubicBezTo>
                    <a:pt x="276544" y="62797"/>
                    <a:pt x="277370" y="64060"/>
                    <a:pt x="278050" y="65396"/>
                  </a:cubicBezTo>
                  <a:lnTo>
                    <a:pt x="278560" y="66392"/>
                  </a:lnTo>
                  <a:lnTo>
                    <a:pt x="278827" y="66903"/>
                  </a:lnTo>
                  <a:cubicBezTo>
                    <a:pt x="278900" y="67073"/>
                    <a:pt x="278997" y="67243"/>
                    <a:pt x="279070" y="67413"/>
                  </a:cubicBezTo>
                  <a:lnTo>
                    <a:pt x="279993" y="69453"/>
                  </a:lnTo>
                  <a:cubicBezTo>
                    <a:pt x="280309" y="70133"/>
                    <a:pt x="280552" y="70838"/>
                    <a:pt x="280844" y="71518"/>
                  </a:cubicBezTo>
                  <a:lnTo>
                    <a:pt x="281232" y="72563"/>
                  </a:lnTo>
                  <a:cubicBezTo>
                    <a:pt x="281378" y="72927"/>
                    <a:pt x="281475" y="73267"/>
                    <a:pt x="281597" y="73632"/>
                  </a:cubicBezTo>
                  <a:cubicBezTo>
                    <a:pt x="281815" y="74336"/>
                    <a:pt x="282058" y="75040"/>
                    <a:pt x="282277" y="75745"/>
                  </a:cubicBezTo>
                  <a:lnTo>
                    <a:pt x="282884" y="77907"/>
                  </a:lnTo>
                  <a:cubicBezTo>
                    <a:pt x="283589" y="80773"/>
                    <a:pt x="284099" y="83688"/>
                    <a:pt x="284390" y="86628"/>
                  </a:cubicBezTo>
                  <a:lnTo>
                    <a:pt x="284536" y="87721"/>
                  </a:lnTo>
                  <a:lnTo>
                    <a:pt x="284609" y="88838"/>
                  </a:lnTo>
                  <a:cubicBezTo>
                    <a:pt x="284657" y="89567"/>
                    <a:pt x="284706" y="90296"/>
                    <a:pt x="284730" y="91025"/>
                  </a:cubicBezTo>
                  <a:cubicBezTo>
                    <a:pt x="284755" y="92507"/>
                    <a:pt x="284779" y="93964"/>
                    <a:pt x="284706" y="95422"/>
                  </a:cubicBezTo>
                  <a:cubicBezTo>
                    <a:pt x="284682" y="96903"/>
                    <a:pt x="284512" y="98337"/>
                    <a:pt x="284414" y="99794"/>
                  </a:cubicBezTo>
                  <a:cubicBezTo>
                    <a:pt x="284317" y="100523"/>
                    <a:pt x="284220" y="101252"/>
                    <a:pt x="284123" y="101980"/>
                  </a:cubicBezTo>
                  <a:lnTo>
                    <a:pt x="284002" y="103074"/>
                  </a:lnTo>
                  <a:lnTo>
                    <a:pt x="283807" y="104142"/>
                  </a:lnTo>
                  <a:cubicBezTo>
                    <a:pt x="283321" y="107009"/>
                    <a:pt x="282641" y="109851"/>
                    <a:pt x="281791" y="112645"/>
                  </a:cubicBezTo>
                  <a:lnTo>
                    <a:pt x="281135" y="114734"/>
                  </a:lnTo>
                  <a:cubicBezTo>
                    <a:pt x="280892" y="115414"/>
                    <a:pt x="280625" y="116094"/>
                    <a:pt x="280382" y="116799"/>
                  </a:cubicBezTo>
                  <a:lnTo>
                    <a:pt x="279993" y="117819"/>
                  </a:lnTo>
                  <a:cubicBezTo>
                    <a:pt x="279872" y="118159"/>
                    <a:pt x="279726" y="118499"/>
                    <a:pt x="279580" y="118839"/>
                  </a:cubicBezTo>
                  <a:cubicBezTo>
                    <a:pt x="279289" y="119495"/>
                    <a:pt x="279022" y="120175"/>
                    <a:pt x="278706" y="120856"/>
                  </a:cubicBezTo>
                  <a:cubicBezTo>
                    <a:pt x="278074" y="122167"/>
                    <a:pt x="277491" y="123503"/>
                    <a:pt x="276762" y="124767"/>
                  </a:cubicBezTo>
                  <a:lnTo>
                    <a:pt x="276252" y="125738"/>
                  </a:lnTo>
                  <a:lnTo>
                    <a:pt x="275985" y="126224"/>
                  </a:lnTo>
                  <a:lnTo>
                    <a:pt x="275694" y="126710"/>
                  </a:lnTo>
                  <a:lnTo>
                    <a:pt x="274576" y="128580"/>
                  </a:lnTo>
                  <a:cubicBezTo>
                    <a:pt x="271442" y="133609"/>
                    <a:pt x="267604" y="138152"/>
                    <a:pt x="263159" y="142063"/>
                  </a:cubicBezTo>
                  <a:lnTo>
                    <a:pt x="262333" y="142816"/>
                  </a:lnTo>
                  <a:cubicBezTo>
                    <a:pt x="262041" y="143059"/>
                    <a:pt x="261750" y="143277"/>
                    <a:pt x="261458" y="143520"/>
                  </a:cubicBezTo>
                  <a:cubicBezTo>
                    <a:pt x="260875" y="144006"/>
                    <a:pt x="260292" y="144443"/>
                    <a:pt x="259709" y="144905"/>
                  </a:cubicBezTo>
                  <a:cubicBezTo>
                    <a:pt x="258495" y="145755"/>
                    <a:pt x="257280" y="146678"/>
                    <a:pt x="256017" y="147431"/>
                  </a:cubicBezTo>
                  <a:lnTo>
                    <a:pt x="255094" y="148014"/>
                  </a:lnTo>
                  <a:lnTo>
                    <a:pt x="254632" y="148330"/>
                  </a:lnTo>
                  <a:lnTo>
                    <a:pt x="254195" y="148621"/>
                  </a:lnTo>
                  <a:lnTo>
                    <a:pt x="252276" y="149715"/>
                  </a:lnTo>
                  <a:cubicBezTo>
                    <a:pt x="251644" y="150079"/>
                    <a:pt x="250988" y="150395"/>
                    <a:pt x="250357" y="150735"/>
                  </a:cubicBezTo>
                  <a:lnTo>
                    <a:pt x="249385" y="151245"/>
                  </a:lnTo>
                  <a:lnTo>
                    <a:pt x="248389" y="151707"/>
                  </a:lnTo>
                  <a:cubicBezTo>
                    <a:pt x="243166" y="154160"/>
                    <a:pt x="237749" y="156103"/>
                    <a:pt x="232162" y="157561"/>
                  </a:cubicBezTo>
                  <a:cubicBezTo>
                    <a:pt x="229417" y="158290"/>
                    <a:pt x="226672" y="158921"/>
                    <a:pt x="223902" y="159480"/>
                  </a:cubicBezTo>
                  <a:cubicBezTo>
                    <a:pt x="221133" y="160039"/>
                    <a:pt x="218364" y="160525"/>
                    <a:pt x="215619" y="160962"/>
                  </a:cubicBezTo>
                  <a:lnTo>
                    <a:pt x="213554" y="161278"/>
                  </a:lnTo>
                  <a:cubicBezTo>
                    <a:pt x="212849" y="161399"/>
                    <a:pt x="212169" y="161496"/>
                    <a:pt x="211465" y="161569"/>
                  </a:cubicBezTo>
                  <a:lnTo>
                    <a:pt x="207335" y="162128"/>
                  </a:lnTo>
                  <a:lnTo>
                    <a:pt x="203181" y="162662"/>
                  </a:lnTo>
                  <a:cubicBezTo>
                    <a:pt x="201796" y="162808"/>
                    <a:pt x="200412" y="162954"/>
                    <a:pt x="199027" y="163100"/>
                  </a:cubicBezTo>
                  <a:cubicBezTo>
                    <a:pt x="196234" y="163367"/>
                    <a:pt x="193464" y="163707"/>
                    <a:pt x="190646" y="163853"/>
                  </a:cubicBezTo>
                  <a:lnTo>
                    <a:pt x="186444" y="164168"/>
                  </a:lnTo>
                  <a:cubicBezTo>
                    <a:pt x="185059" y="164266"/>
                    <a:pt x="183650" y="164387"/>
                    <a:pt x="182241" y="164436"/>
                  </a:cubicBezTo>
                  <a:cubicBezTo>
                    <a:pt x="182897" y="164217"/>
                    <a:pt x="184816" y="163901"/>
                    <a:pt x="181561" y="163901"/>
                  </a:cubicBezTo>
                  <a:lnTo>
                    <a:pt x="183699" y="163804"/>
                  </a:lnTo>
                  <a:lnTo>
                    <a:pt x="185812" y="163610"/>
                  </a:lnTo>
                  <a:lnTo>
                    <a:pt x="190063" y="163270"/>
                  </a:lnTo>
                  <a:lnTo>
                    <a:pt x="192201" y="163075"/>
                  </a:lnTo>
                  <a:lnTo>
                    <a:pt x="193246" y="163002"/>
                  </a:lnTo>
                  <a:lnTo>
                    <a:pt x="194314" y="162881"/>
                  </a:lnTo>
                  <a:lnTo>
                    <a:pt x="198541" y="162419"/>
                  </a:lnTo>
                  <a:lnTo>
                    <a:pt x="202768" y="161958"/>
                  </a:lnTo>
                  <a:lnTo>
                    <a:pt x="206971" y="161375"/>
                  </a:lnTo>
                  <a:cubicBezTo>
                    <a:pt x="209764" y="160986"/>
                    <a:pt x="212558" y="160597"/>
                    <a:pt x="215352" y="160160"/>
                  </a:cubicBezTo>
                  <a:cubicBezTo>
                    <a:pt x="218145" y="159699"/>
                    <a:pt x="220939" y="159213"/>
                    <a:pt x="223732" y="158630"/>
                  </a:cubicBezTo>
                  <a:cubicBezTo>
                    <a:pt x="226526" y="158047"/>
                    <a:pt x="229320" y="157415"/>
                    <a:pt x="232089" y="156662"/>
                  </a:cubicBezTo>
                  <a:cubicBezTo>
                    <a:pt x="234858" y="155909"/>
                    <a:pt x="237603" y="155059"/>
                    <a:pt x="240324" y="154087"/>
                  </a:cubicBezTo>
                  <a:cubicBezTo>
                    <a:pt x="241028" y="153844"/>
                    <a:pt x="241684" y="153553"/>
                    <a:pt x="242365" y="153310"/>
                  </a:cubicBezTo>
                  <a:lnTo>
                    <a:pt x="243385" y="152921"/>
                  </a:lnTo>
                  <a:cubicBezTo>
                    <a:pt x="243725" y="152775"/>
                    <a:pt x="244065" y="152630"/>
                    <a:pt x="244381" y="152484"/>
                  </a:cubicBezTo>
                  <a:cubicBezTo>
                    <a:pt x="245061" y="152217"/>
                    <a:pt x="245717" y="151925"/>
                    <a:pt x="246397" y="151634"/>
                  </a:cubicBezTo>
                  <a:lnTo>
                    <a:pt x="248389" y="150711"/>
                  </a:lnTo>
                  <a:cubicBezTo>
                    <a:pt x="249045" y="150395"/>
                    <a:pt x="249677" y="150055"/>
                    <a:pt x="250332" y="149715"/>
                  </a:cubicBezTo>
                  <a:cubicBezTo>
                    <a:pt x="250988" y="149374"/>
                    <a:pt x="251644" y="149034"/>
                    <a:pt x="252276" y="148670"/>
                  </a:cubicBezTo>
                  <a:lnTo>
                    <a:pt x="254195" y="147553"/>
                  </a:lnTo>
                  <a:lnTo>
                    <a:pt x="256041" y="146387"/>
                  </a:lnTo>
                  <a:cubicBezTo>
                    <a:pt x="258543" y="144759"/>
                    <a:pt x="260924" y="142937"/>
                    <a:pt x="263134" y="140945"/>
                  </a:cubicBezTo>
                  <a:lnTo>
                    <a:pt x="263960" y="140192"/>
                  </a:lnTo>
                  <a:lnTo>
                    <a:pt x="264762" y="139415"/>
                  </a:lnTo>
                  <a:cubicBezTo>
                    <a:pt x="265272" y="138905"/>
                    <a:pt x="265831" y="138394"/>
                    <a:pt x="266341" y="137836"/>
                  </a:cubicBezTo>
                  <a:lnTo>
                    <a:pt x="267847" y="136208"/>
                  </a:lnTo>
                  <a:lnTo>
                    <a:pt x="268212" y="135795"/>
                  </a:lnTo>
                  <a:lnTo>
                    <a:pt x="268552" y="135358"/>
                  </a:lnTo>
                  <a:lnTo>
                    <a:pt x="269256" y="134508"/>
                  </a:lnTo>
                  <a:cubicBezTo>
                    <a:pt x="270228" y="133390"/>
                    <a:pt x="271078" y="132176"/>
                    <a:pt x="271953" y="130985"/>
                  </a:cubicBezTo>
                  <a:cubicBezTo>
                    <a:pt x="272778" y="129771"/>
                    <a:pt x="273629" y="128556"/>
                    <a:pt x="274382" y="127293"/>
                  </a:cubicBezTo>
                  <a:lnTo>
                    <a:pt x="274916" y="126346"/>
                  </a:lnTo>
                  <a:lnTo>
                    <a:pt x="275208" y="125860"/>
                  </a:lnTo>
                  <a:lnTo>
                    <a:pt x="275451" y="125374"/>
                  </a:lnTo>
                  <a:lnTo>
                    <a:pt x="276519" y="123455"/>
                  </a:lnTo>
                  <a:cubicBezTo>
                    <a:pt x="276860" y="122799"/>
                    <a:pt x="277151" y="122119"/>
                    <a:pt x="277491" y="121463"/>
                  </a:cubicBezTo>
                  <a:lnTo>
                    <a:pt x="277953" y="120467"/>
                  </a:lnTo>
                  <a:lnTo>
                    <a:pt x="278390" y="119471"/>
                  </a:lnTo>
                  <a:cubicBezTo>
                    <a:pt x="279556" y="116774"/>
                    <a:pt x="280552" y="114005"/>
                    <a:pt x="281378" y="111187"/>
                  </a:cubicBezTo>
                  <a:lnTo>
                    <a:pt x="281961" y="109074"/>
                  </a:lnTo>
                  <a:cubicBezTo>
                    <a:pt x="282131" y="108369"/>
                    <a:pt x="282277" y="107641"/>
                    <a:pt x="282447" y="106936"/>
                  </a:cubicBezTo>
                  <a:lnTo>
                    <a:pt x="282690" y="105867"/>
                  </a:lnTo>
                  <a:lnTo>
                    <a:pt x="282884" y="104774"/>
                  </a:lnTo>
                  <a:cubicBezTo>
                    <a:pt x="283006" y="104045"/>
                    <a:pt x="283151" y="103341"/>
                    <a:pt x="283248" y="102612"/>
                  </a:cubicBezTo>
                  <a:cubicBezTo>
                    <a:pt x="283686" y="99697"/>
                    <a:pt x="283929" y="96758"/>
                    <a:pt x="283977" y="93818"/>
                  </a:cubicBezTo>
                  <a:cubicBezTo>
                    <a:pt x="284026" y="90879"/>
                    <a:pt x="283856" y="87915"/>
                    <a:pt x="283491" y="85000"/>
                  </a:cubicBezTo>
                  <a:cubicBezTo>
                    <a:pt x="283394" y="84247"/>
                    <a:pt x="283273" y="83518"/>
                    <a:pt x="283151" y="82790"/>
                  </a:cubicBezTo>
                  <a:lnTo>
                    <a:pt x="282981" y="81697"/>
                  </a:lnTo>
                  <a:lnTo>
                    <a:pt x="282763" y="80603"/>
                  </a:lnTo>
                  <a:cubicBezTo>
                    <a:pt x="282593" y="79875"/>
                    <a:pt x="282471" y="79146"/>
                    <a:pt x="282277" y="78417"/>
                  </a:cubicBezTo>
                  <a:lnTo>
                    <a:pt x="281694" y="76255"/>
                  </a:lnTo>
                  <a:cubicBezTo>
                    <a:pt x="281621" y="75891"/>
                    <a:pt x="281499" y="75551"/>
                    <a:pt x="281378" y="75186"/>
                  </a:cubicBezTo>
                  <a:lnTo>
                    <a:pt x="281038" y="74117"/>
                  </a:lnTo>
                  <a:lnTo>
                    <a:pt x="280698" y="73049"/>
                  </a:lnTo>
                  <a:cubicBezTo>
                    <a:pt x="280576" y="72708"/>
                    <a:pt x="280431" y="72344"/>
                    <a:pt x="280285" y="72004"/>
                  </a:cubicBezTo>
                  <a:cubicBezTo>
                    <a:pt x="280018" y="71324"/>
                    <a:pt x="279750" y="70595"/>
                    <a:pt x="279483" y="69915"/>
                  </a:cubicBezTo>
                  <a:lnTo>
                    <a:pt x="278536" y="67874"/>
                  </a:lnTo>
                  <a:cubicBezTo>
                    <a:pt x="278244" y="67170"/>
                    <a:pt x="277880" y="66514"/>
                    <a:pt x="277515" y="65858"/>
                  </a:cubicBezTo>
                  <a:cubicBezTo>
                    <a:pt x="277175" y="65178"/>
                    <a:pt x="276835" y="64498"/>
                    <a:pt x="276447" y="63866"/>
                  </a:cubicBezTo>
                  <a:lnTo>
                    <a:pt x="275256" y="61923"/>
                  </a:lnTo>
                  <a:cubicBezTo>
                    <a:pt x="274843" y="61291"/>
                    <a:pt x="274406" y="60684"/>
                    <a:pt x="273993" y="60052"/>
                  </a:cubicBezTo>
                  <a:cubicBezTo>
                    <a:pt x="273774" y="59736"/>
                    <a:pt x="273556" y="59445"/>
                    <a:pt x="273337" y="59129"/>
                  </a:cubicBezTo>
                  <a:lnTo>
                    <a:pt x="272657" y="58255"/>
                  </a:lnTo>
                  <a:cubicBezTo>
                    <a:pt x="272171" y="57672"/>
                    <a:pt x="271758" y="57064"/>
                    <a:pt x="271272" y="56506"/>
                  </a:cubicBezTo>
                  <a:lnTo>
                    <a:pt x="269815" y="54805"/>
                  </a:lnTo>
                  <a:cubicBezTo>
                    <a:pt x="269572" y="54514"/>
                    <a:pt x="269329" y="54246"/>
                    <a:pt x="269062" y="53979"/>
                  </a:cubicBezTo>
                  <a:lnTo>
                    <a:pt x="268309" y="53178"/>
                  </a:lnTo>
                  <a:cubicBezTo>
                    <a:pt x="267313" y="52084"/>
                    <a:pt x="266244" y="51113"/>
                    <a:pt x="265199" y="50068"/>
                  </a:cubicBezTo>
                  <a:cubicBezTo>
                    <a:pt x="264106" y="49096"/>
                    <a:pt x="263037" y="48100"/>
                    <a:pt x="261920" y="47202"/>
                  </a:cubicBezTo>
                  <a:cubicBezTo>
                    <a:pt x="257474" y="43461"/>
                    <a:pt x="252762" y="40230"/>
                    <a:pt x="248049" y="37193"/>
                  </a:cubicBezTo>
                  <a:cubicBezTo>
                    <a:pt x="245693" y="35687"/>
                    <a:pt x="243361" y="34230"/>
                    <a:pt x="241004" y="32772"/>
                  </a:cubicBezTo>
                  <a:lnTo>
                    <a:pt x="237506" y="30610"/>
                  </a:lnTo>
                  <a:lnTo>
                    <a:pt x="236656" y="30076"/>
                  </a:lnTo>
                  <a:lnTo>
                    <a:pt x="236219" y="29784"/>
                  </a:lnTo>
                  <a:lnTo>
                    <a:pt x="235806" y="29541"/>
                  </a:lnTo>
                  <a:lnTo>
                    <a:pt x="234178" y="28472"/>
                  </a:lnTo>
                  <a:cubicBezTo>
                    <a:pt x="229878" y="25557"/>
                    <a:pt x="225627" y="22156"/>
                    <a:pt x="221206" y="18731"/>
                  </a:cubicBezTo>
                  <a:cubicBezTo>
                    <a:pt x="218971" y="17031"/>
                    <a:pt x="216712" y="15306"/>
                    <a:pt x="214331" y="13630"/>
                  </a:cubicBezTo>
                  <a:cubicBezTo>
                    <a:pt x="213190" y="12804"/>
                    <a:pt x="211951" y="12002"/>
                    <a:pt x="210736" y="11176"/>
                  </a:cubicBezTo>
                  <a:cubicBezTo>
                    <a:pt x="209473" y="10399"/>
                    <a:pt x="208210" y="9622"/>
                    <a:pt x="206898" y="8844"/>
                  </a:cubicBezTo>
                  <a:cubicBezTo>
                    <a:pt x="205610" y="8067"/>
                    <a:pt x="204226" y="7387"/>
                    <a:pt x="202865" y="6707"/>
                  </a:cubicBezTo>
                  <a:cubicBezTo>
                    <a:pt x="201456" y="6051"/>
                    <a:pt x="200072" y="5395"/>
                    <a:pt x="198541" y="4885"/>
                  </a:cubicBezTo>
                  <a:lnTo>
                    <a:pt x="197424" y="4472"/>
                  </a:lnTo>
                  <a:cubicBezTo>
                    <a:pt x="197059" y="4326"/>
                    <a:pt x="196695" y="4229"/>
                    <a:pt x="196306" y="4132"/>
                  </a:cubicBezTo>
                  <a:lnTo>
                    <a:pt x="194047" y="3476"/>
                  </a:lnTo>
                  <a:cubicBezTo>
                    <a:pt x="193318" y="3257"/>
                    <a:pt x="192541" y="3111"/>
                    <a:pt x="191812" y="2941"/>
                  </a:cubicBezTo>
                  <a:cubicBezTo>
                    <a:pt x="191059" y="2796"/>
                    <a:pt x="190306" y="2601"/>
                    <a:pt x="189553" y="2504"/>
                  </a:cubicBezTo>
                  <a:lnTo>
                    <a:pt x="189747" y="1435"/>
                  </a:lnTo>
                  <a:lnTo>
                    <a:pt x="188144" y="1168"/>
                  </a:lnTo>
                  <a:cubicBezTo>
                    <a:pt x="187610" y="1071"/>
                    <a:pt x="187051" y="949"/>
                    <a:pt x="186541" y="901"/>
                  </a:cubicBezTo>
                  <a:lnTo>
                    <a:pt x="183334" y="512"/>
                  </a:lnTo>
                  <a:lnTo>
                    <a:pt x="180152" y="245"/>
                  </a:lnTo>
                  <a:cubicBezTo>
                    <a:pt x="179107" y="172"/>
                    <a:pt x="178063" y="148"/>
                    <a:pt x="176994" y="99"/>
                  </a:cubicBezTo>
                  <a:cubicBezTo>
                    <a:pt x="175288" y="30"/>
                    <a:pt x="173586" y="1"/>
                    <a:pt x="171889" y="1"/>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64" name="Google Shape;364;p20"/>
          <p:cNvSpPr/>
          <p:nvPr/>
        </p:nvSpPr>
        <p:spPr>
          <a:xfrm>
            <a:off x="386025" y="6203500"/>
            <a:ext cx="6629400" cy="2008500"/>
          </a:xfrm>
          <a:prstGeom prst="rect">
            <a:avLst/>
          </a:prstGeom>
          <a:noFill/>
          <a:ln cap="flat" cmpd="sng" w="9525">
            <a:solidFill>
              <a:srgbClr val="83C5BE"/>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5" name="Google Shape;365;p20"/>
          <p:cNvSpPr txBox="1"/>
          <p:nvPr/>
        </p:nvSpPr>
        <p:spPr>
          <a:xfrm>
            <a:off x="380151" y="4502525"/>
            <a:ext cx="6371700" cy="1088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100">
              <a:latin typeface="Mada"/>
              <a:ea typeface="Mada"/>
              <a:cs typeface="Mada"/>
              <a:sym typeface="Mada"/>
            </a:endParaRPr>
          </a:p>
          <a:p>
            <a:pPr indent="-165100" lvl="0" marL="179999" rtl="0" algn="l">
              <a:spcBef>
                <a:spcPts val="0"/>
              </a:spcBef>
              <a:spcAft>
                <a:spcPts val="0"/>
              </a:spcAft>
              <a:buSzPts val="1100"/>
              <a:buFont typeface="Mada"/>
              <a:buChar char="●"/>
            </a:pPr>
            <a:r>
              <a:rPr lang="en-GB" sz="1100">
                <a:latin typeface="Mada"/>
                <a:ea typeface="Mada"/>
                <a:cs typeface="Mada"/>
                <a:sym typeface="Mada"/>
              </a:rPr>
              <a:t>Decreased tissue perfusion results in decreased wound oxygenation.</a:t>
            </a:r>
            <a:endParaRPr sz="1100">
              <a:latin typeface="Mada"/>
              <a:ea typeface="Mada"/>
              <a:cs typeface="Mada"/>
              <a:sym typeface="Mada"/>
            </a:endParaRPr>
          </a:p>
          <a:p>
            <a:pPr indent="0" lvl="0" marL="179999" rtl="0" algn="l">
              <a:spcBef>
                <a:spcPts val="0"/>
              </a:spcBef>
              <a:spcAft>
                <a:spcPts val="0"/>
              </a:spcAft>
              <a:buNone/>
            </a:pPr>
            <a:r>
              <a:t/>
            </a:r>
            <a:endParaRPr sz="1100">
              <a:latin typeface="Mada"/>
              <a:ea typeface="Mada"/>
              <a:cs typeface="Mada"/>
              <a:sym typeface="Mada"/>
            </a:endParaRPr>
          </a:p>
          <a:p>
            <a:pPr indent="-165100" lvl="0" marL="179999" rtl="0" algn="l">
              <a:spcBef>
                <a:spcPts val="0"/>
              </a:spcBef>
              <a:spcAft>
                <a:spcPts val="0"/>
              </a:spcAft>
              <a:buSzPts val="1100"/>
              <a:buFont typeface="Mada"/>
              <a:buChar char="●"/>
            </a:pPr>
            <a:r>
              <a:rPr lang="en-GB" sz="1100">
                <a:latin typeface="Mada"/>
                <a:ea typeface="Mada"/>
                <a:cs typeface="Mada"/>
                <a:sym typeface="Mada"/>
              </a:rPr>
              <a:t>F</a:t>
            </a:r>
            <a:r>
              <a:rPr lang="en-GB" sz="1100">
                <a:latin typeface="Mada"/>
                <a:ea typeface="Mada"/>
                <a:cs typeface="Mada"/>
                <a:sym typeface="Mada"/>
              </a:rPr>
              <a:t>ibroblasts are oxygen-sensitive and their function is reduced in hypoxic states.</a:t>
            </a:r>
            <a:r>
              <a:rPr lang="en-GB" sz="1100">
                <a:latin typeface="Mada"/>
                <a:ea typeface="Mada"/>
                <a:cs typeface="Mada"/>
                <a:sym typeface="Mada"/>
              </a:rPr>
              <a:t> </a:t>
            </a:r>
            <a:endParaRPr sz="1100">
              <a:latin typeface="Mada"/>
              <a:ea typeface="Mada"/>
              <a:cs typeface="Mada"/>
              <a:sym typeface="Mada"/>
            </a:endParaRPr>
          </a:p>
          <a:p>
            <a:pPr indent="0" lvl="0" marL="0" rtl="0" algn="l">
              <a:spcBef>
                <a:spcPts val="0"/>
              </a:spcBef>
              <a:spcAft>
                <a:spcPts val="0"/>
              </a:spcAft>
              <a:buNone/>
            </a:pPr>
            <a:r>
              <a:t/>
            </a:r>
            <a:endParaRPr sz="1100">
              <a:solidFill>
                <a:srgbClr val="1C4588"/>
              </a:solidFill>
              <a:latin typeface="Mada"/>
              <a:ea typeface="Mada"/>
              <a:cs typeface="Mada"/>
              <a:sym typeface="Mada"/>
            </a:endParaRPr>
          </a:p>
          <a:p>
            <a:pPr indent="-165100" lvl="0" marL="179999" rtl="0" algn="l">
              <a:spcBef>
                <a:spcPts val="0"/>
              </a:spcBef>
              <a:spcAft>
                <a:spcPts val="0"/>
              </a:spcAft>
              <a:buClr>
                <a:srgbClr val="1C4588"/>
              </a:buClr>
              <a:buSzPts val="1100"/>
              <a:buFont typeface="Mada"/>
              <a:buChar char="●"/>
            </a:pPr>
            <a:r>
              <a:rPr lang="en-GB" sz="1100">
                <a:solidFill>
                  <a:srgbClr val="1C4588"/>
                </a:solidFill>
                <a:latin typeface="Mada"/>
                <a:ea typeface="Mada"/>
                <a:cs typeface="Mada"/>
                <a:sym typeface="Mada"/>
              </a:rPr>
              <a:t>Poor blood supply  also leads to decreased nutrients delivery which will retard the wound healing.</a:t>
            </a:r>
            <a:endParaRPr sz="1100">
              <a:solidFill>
                <a:srgbClr val="1C4588"/>
              </a:solidFill>
              <a:latin typeface="Mada"/>
              <a:ea typeface="Mada"/>
              <a:cs typeface="Mada"/>
              <a:sym typeface="Mada"/>
            </a:endParaRPr>
          </a:p>
          <a:p>
            <a:pPr indent="0" lvl="0" marL="0" rtl="0" algn="l">
              <a:spcBef>
                <a:spcPts val="0"/>
              </a:spcBef>
              <a:spcAft>
                <a:spcPts val="0"/>
              </a:spcAft>
              <a:buNone/>
            </a:pPr>
            <a:r>
              <a:t/>
            </a:r>
            <a:endParaRPr sz="1100">
              <a:solidFill>
                <a:srgbClr val="1C4588"/>
              </a:solidFill>
              <a:latin typeface="Mada"/>
              <a:ea typeface="Mada"/>
              <a:cs typeface="Mada"/>
              <a:sym typeface="Mada"/>
            </a:endParaRPr>
          </a:p>
        </p:txBody>
      </p:sp>
      <p:sp>
        <p:nvSpPr>
          <p:cNvPr id="366" name="Google Shape;366;p20"/>
          <p:cNvSpPr txBox="1"/>
          <p:nvPr/>
        </p:nvSpPr>
        <p:spPr>
          <a:xfrm>
            <a:off x="685372" y="4218101"/>
            <a:ext cx="1313700" cy="407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1200">
                <a:latin typeface="Mada"/>
                <a:ea typeface="Mada"/>
                <a:cs typeface="Mada"/>
                <a:sym typeface="Mada"/>
              </a:rPr>
              <a:t>Blood supply</a:t>
            </a:r>
            <a:endParaRPr b="1" sz="1200">
              <a:solidFill>
                <a:srgbClr val="1C4588"/>
              </a:solidFill>
              <a:latin typeface="Mada"/>
              <a:ea typeface="Mada"/>
              <a:cs typeface="Mada"/>
              <a:sym typeface="Mada"/>
            </a:endParaRPr>
          </a:p>
          <a:p>
            <a:pPr indent="0" lvl="0" marL="0" rtl="0" algn="ctr">
              <a:lnSpc>
                <a:spcPct val="115000"/>
              </a:lnSpc>
              <a:spcBef>
                <a:spcPts val="0"/>
              </a:spcBef>
              <a:spcAft>
                <a:spcPts val="1600"/>
              </a:spcAft>
              <a:buNone/>
            </a:pPr>
            <a:r>
              <a:t/>
            </a:r>
            <a:endParaRPr b="1" sz="1200">
              <a:solidFill>
                <a:srgbClr val="1C4588"/>
              </a:solidFill>
              <a:latin typeface="Mada"/>
              <a:ea typeface="Mada"/>
              <a:cs typeface="Mada"/>
              <a:sym typeface="Mada"/>
            </a:endParaRPr>
          </a:p>
        </p:txBody>
      </p:sp>
      <p:sp>
        <p:nvSpPr>
          <p:cNvPr id="367" name="Google Shape;367;p20"/>
          <p:cNvSpPr txBox="1"/>
          <p:nvPr/>
        </p:nvSpPr>
        <p:spPr>
          <a:xfrm>
            <a:off x="471200" y="6223775"/>
            <a:ext cx="6464700" cy="1703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b="1" sz="1200">
              <a:latin typeface="Mada"/>
              <a:ea typeface="Mada"/>
              <a:cs typeface="Mada"/>
              <a:sym typeface="Mada"/>
            </a:endParaRPr>
          </a:p>
          <a:p>
            <a:pPr indent="0" lvl="0" marL="0" rtl="0" algn="l">
              <a:spcBef>
                <a:spcPts val="0"/>
              </a:spcBef>
              <a:spcAft>
                <a:spcPts val="0"/>
              </a:spcAft>
              <a:buNone/>
            </a:pPr>
            <a:r>
              <a:t/>
            </a:r>
            <a:endParaRPr b="1" sz="1200">
              <a:latin typeface="Mada"/>
              <a:ea typeface="Mada"/>
              <a:cs typeface="Mada"/>
              <a:sym typeface="Mada"/>
            </a:endParaRPr>
          </a:p>
          <a:p>
            <a:pPr indent="-165100" lvl="0" marL="89999" rtl="0" algn="l">
              <a:spcBef>
                <a:spcPts val="0"/>
              </a:spcBef>
              <a:spcAft>
                <a:spcPts val="0"/>
              </a:spcAft>
              <a:buSzPts val="1100"/>
              <a:buFont typeface="Mada"/>
              <a:buChar char="●"/>
            </a:pPr>
            <a:r>
              <a:rPr lang="en-GB" sz="1100">
                <a:latin typeface="Mada"/>
                <a:ea typeface="Mada"/>
                <a:cs typeface="Mada"/>
                <a:sym typeface="Mada"/>
              </a:rPr>
              <a:t>Causes endothelial cell, capillary and arteriole damage.</a:t>
            </a:r>
            <a:endParaRPr sz="1100">
              <a:latin typeface="Mada"/>
              <a:ea typeface="Mada"/>
              <a:cs typeface="Mada"/>
              <a:sym typeface="Mada"/>
            </a:endParaRPr>
          </a:p>
          <a:p>
            <a:pPr indent="0" lvl="0" marL="89999" rtl="0" algn="l">
              <a:spcBef>
                <a:spcPts val="0"/>
              </a:spcBef>
              <a:spcAft>
                <a:spcPts val="0"/>
              </a:spcAft>
              <a:buNone/>
            </a:pPr>
            <a:r>
              <a:t/>
            </a:r>
            <a:endParaRPr sz="1100">
              <a:latin typeface="Mada"/>
              <a:ea typeface="Mada"/>
              <a:cs typeface="Mada"/>
              <a:sym typeface="Mada"/>
            </a:endParaRPr>
          </a:p>
          <a:p>
            <a:pPr indent="-165100" lvl="0" marL="89999" rtl="0" algn="l">
              <a:spcBef>
                <a:spcPts val="0"/>
              </a:spcBef>
              <a:spcAft>
                <a:spcPts val="0"/>
              </a:spcAft>
              <a:buSzPts val="1100"/>
              <a:buFont typeface="Mada"/>
              <a:buChar char="●"/>
            </a:pPr>
            <a:r>
              <a:rPr lang="en-GB" sz="1100">
                <a:latin typeface="Mada"/>
                <a:ea typeface="Mada"/>
                <a:cs typeface="Mada"/>
                <a:sym typeface="Mada"/>
              </a:rPr>
              <a:t>Irritated </a:t>
            </a:r>
            <a:r>
              <a:rPr lang="en-GB" sz="1100">
                <a:latin typeface="Mada"/>
                <a:ea typeface="Mada"/>
                <a:cs typeface="Mada"/>
                <a:sym typeface="Mada"/>
              </a:rPr>
              <a:t>fibroblasts</a:t>
            </a:r>
            <a:r>
              <a:rPr lang="en-GB" sz="1100">
                <a:latin typeface="Mada"/>
                <a:ea typeface="Mada"/>
                <a:cs typeface="Mada"/>
                <a:sym typeface="Mada"/>
              </a:rPr>
              <a:t> </a:t>
            </a:r>
            <a:r>
              <a:rPr lang="en-GB" sz="1100">
                <a:latin typeface="Mada"/>
                <a:ea typeface="Mada"/>
                <a:cs typeface="Mada"/>
                <a:sym typeface="Mada"/>
              </a:rPr>
              <a:t>secrete</a:t>
            </a:r>
            <a:r>
              <a:rPr lang="en-GB" sz="1100">
                <a:latin typeface="Mada"/>
                <a:ea typeface="Mada"/>
                <a:cs typeface="Mada"/>
                <a:sym typeface="Mada"/>
              </a:rPr>
              <a:t> less collagen and extracellular matrix.</a:t>
            </a:r>
            <a:endParaRPr sz="1100">
              <a:latin typeface="Mada"/>
              <a:ea typeface="Mada"/>
              <a:cs typeface="Mada"/>
              <a:sym typeface="Mada"/>
            </a:endParaRPr>
          </a:p>
          <a:p>
            <a:pPr indent="0" lvl="0" marL="89999" rtl="0" algn="l">
              <a:spcBef>
                <a:spcPts val="0"/>
              </a:spcBef>
              <a:spcAft>
                <a:spcPts val="0"/>
              </a:spcAft>
              <a:buNone/>
            </a:pPr>
            <a:r>
              <a:t/>
            </a:r>
            <a:endParaRPr sz="1100">
              <a:latin typeface="Mada"/>
              <a:ea typeface="Mada"/>
              <a:cs typeface="Mada"/>
              <a:sym typeface="Mada"/>
            </a:endParaRPr>
          </a:p>
          <a:p>
            <a:pPr indent="-165100" lvl="0" marL="89999" rtl="0" algn="l">
              <a:spcBef>
                <a:spcPts val="0"/>
              </a:spcBef>
              <a:spcAft>
                <a:spcPts val="0"/>
              </a:spcAft>
              <a:buSzPts val="1100"/>
              <a:buFont typeface="Mada"/>
              <a:buChar char="●"/>
            </a:pPr>
            <a:r>
              <a:rPr lang="en-GB" sz="1100">
                <a:latin typeface="Mada"/>
                <a:ea typeface="Mada"/>
                <a:cs typeface="Mada"/>
                <a:sym typeface="Mada"/>
              </a:rPr>
              <a:t>Lymphatics are destroyed resulting in </a:t>
            </a:r>
            <a:r>
              <a:rPr lang="en-GB" sz="1100">
                <a:latin typeface="Mada"/>
                <a:ea typeface="Mada"/>
                <a:cs typeface="Mada"/>
                <a:sym typeface="Mada"/>
              </a:rPr>
              <a:t>edema and</a:t>
            </a:r>
            <a:r>
              <a:rPr lang="en-GB" sz="1100">
                <a:latin typeface="Mada"/>
                <a:ea typeface="Mada"/>
                <a:cs typeface="Mada"/>
                <a:sym typeface="Mada"/>
              </a:rPr>
              <a:t> risk of infection.</a:t>
            </a:r>
            <a:endParaRPr sz="1100">
              <a:latin typeface="Mada"/>
              <a:ea typeface="Mada"/>
              <a:cs typeface="Mada"/>
              <a:sym typeface="Mada"/>
            </a:endParaRPr>
          </a:p>
          <a:p>
            <a:pPr indent="0" lvl="0" marL="89999" rtl="0" algn="l">
              <a:spcBef>
                <a:spcPts val="0"/>
              </a:spcBef>
              <a:spcAft>
                <a:spcPts val="0"/>
              </a:spcAft>
              <a:buNone/>
            </a:pPr>
            <a:r>
              <a:t/>
            </a:r>
            <a:endParaRPr sz="1100">
              <a:latin typeface="Mada"/>
              <a:ea typeface="Mada"/>
              <a:cs typeface="Mada"/>
              <a:sym typeface="Mada"/>
            </a:endParaRPr>
          </a:p>
          <a:p>
            <a:pPr indent="-165100" lvl="0" marL="89999" rtl="0" algn="l">
              <a:spcBef>
                <a:spcPts val="0"/>
              </a:spcBef>
              <a:spcAft>
                <a:spcPts val="0"/>
              </a:spcAft>
              <a:buSzPts val="1100"/>
              <a:buFont typeface="Mada"/>
              <a:buChar char="●"/>
            </a:pPr>
            <a:r>
              <a:rPr lang="en-GB" sz="1100">
                <a:solidFill>
                  <a:srgbClr val="1C4588"/>
                </a:solidFill>
                <a:latin typeface="Mada"/>
                <a:ea typeface="Mada"/>
                <a:cs typeface="Mada"/>
                <a:sym typeface="Mada"/>
              </a:rPr>
              <a:t>Previous r</a:t>
            </a:r>
            <a:r>
              <a:rPr lang="en-GB" sz="1100">
                <a:solidFill>
                  <a:srgbClr val="1C4588"/>
                </a:solidFill>
                <a:latin typeface="Mada"/>
                <a:ea typeface="Mada"/>
                <a:cs typeface="Mada"/>
                <a:sym typeface="Mada"/>
              </a:rPr>
              <a:t>adiation of wounded area also results in</a:t>
            </a:r>
            <a:r>
              <a:rPr lang="en-GB" sz="1100">
                <a:solidFill>
                  <a:srgbClr val="1C4588"/>
                </a:solidFill>
                <a:latin typeface="Mada"/>
                <a:ea typeface="Mada"/>
                <a:cs typeface="Mada"/>
                <a:sym typeface="Mada"/>
              </a:rPr>
              <a:t> vasculitis with local hypoxia, ischemia, reducing the amount of oxygen and nutrition to the wound site.</a:t>
            </a:r>
            <a:endParaRPr sz="1100">
              <a:solidFill>
                <a:srgbClr val="1C4588"/>
              </a:solidFill>
              <a:latin typeface="Mada"/>
              <a:ea typeface="Mada"/>
              <a:cs typeface="Mada"/>
              <a:sym typeface="Mada"/>
            </a:endParaRPr>
          </a:p>
          <a:p>
            <a:pPr indent="0" lvl="0" marL="269999" rtl="0" algn="l">
              <a:spcBef>
                <a:spcPts val="0"/>
              </a:spcBef>
              <a:spcAft>
                <a:spcPts val="0"/>
              </a:spcAft>
              <a:buClr>
                <a:schemeClr val="dk1"/>
              </a:buClr>
              <a:buSzPts val="1100"/>
              <a:buFont typeface="Arial"/>
              <a:buNone/>
            </a:pPr>
            <a:r>
              <a:t/>
            </a:r>
            <a:endParaRPr sz="1100">
              <a:solidFill>
                <a:srgbClr val="1C4588"/>
              </a:solidFill>
              <a:latin typeface="Mada"/>
              <a:ea typeface="Mada"/>
              <a:cs typeface="Mada"/>
              <a:sym typeface="Mada"/>
            </a:endParaRPr>
          </a:p>
          <a:p>
            <a:pPr indent="0" lvl="0" marL="0" rtl="0" algn="l">
              <a:lnSpc>
                <a:spcPct val="115000"/>
              </a:lnSpc>
              <a:spcBef>
                <a:spcPts val="0"/>
              </a:spcBef>
              <a:spcAft>
                <a:spcPts val="1600"/>
              </a:spcAft>
              <a:buNone/>
            </a:pPr>
            <a:r>
              <a:t/>
            </a:r>
            <a:endParaRPr b="1" sz="1000">
              <a:latin typeface="Mada"/>
              <a:ea typeface="Mada"/>
              <a:cs typeface="Mada"/>
              <a:sym typeface="Mada"/>
            </a:endParaRPr>
          </a:p>
        </p:txBody>
      </p:sp>
      <p:sp>
        <p:nvSpPr>
          <p:cNvPr id="368" name="Google Shape;368;p20"/>
          <p:cNvSpPr/>
          <p:nvPr/>
        </p:nvSpPr>
        <p:spPr>
          <a:xfrm rot="9825884">
            <a:off x="227984" y="5902586"/>
            <a:ext cx="838679" cy="548739"/>
          </a:xfrm>
          <a:custGeom>
            <a:rect b="b" l="l" r="r" t="t"/>
            <a:pathLst>
              <a:path extrusionOk="0" h="152869" w="280814">
                <a:moveTo>
                  <a:pt x="129208" y="1"/>
                </a:moveTo>
                <a:cubicBezTo>
                  <a:pt x="96901" y="1"/>
                  <a:pt x="66152" y="4569"/>
                  <a:pt x="32805" y="11476"/>
                </a:cubicBezTo>
                <a:cubicBezTo>
                  <a:pt x="7839" y="16658"/>
                  <a:pt x="6821" y="45129"/>
                  <a:pt x="3448" y="63859"/>
                </a:cubicBezTo>
                <a:cubicBezTo>
                  <a:pt x="0" y="82928"/>
                  <a:pt x="2770" y="103183"/>
                  <a:pt x="13435" y="119369"/>
                </a:cubicBezTo>
                <a:cubicBezTo>
                  <a:pt x="19144" y="128056"/>
                  <a:pt x="26700" y="135649"/>
                  <a:pt x="35933" y="140435"/>
                </a:cubicBezTo>
                <a:cubicBezTo>
                  <a:pt x="46673" y="145994"/>
                  <a:pt x="58997" y="147464"/>
                  <a:pt x="71056" y="148632"/>
                </a:cubicBezTo>
                <a:cubicBezTo>
                  <a:pt x="99074" y="151344"/>
                  <a:pt x="127239" y="152869"/>
                  <a:pt x="155390" y="152869"/>
                </a:cubicBezTo>
                <a:cubicBezTo>
                  <a:pt x="180440" y="152869"/>
                  <a:pt x="205477" y="151662"/>
                  <a:pt x="230390" y="149009"/>
                </a:cubicBezTo>
                <a:cubicBezTo>
                  <a:pt x="240301" y="147954"/>
                  <a:pt x="250401" y="146616"/>
                  <a:pt x="259408" y="142320"/>
                </a:cubicBezTo>
                <a:cubicBezTo>
                  <a:pt x="268415" y="138042"/>
                  <a:pt x="276291" y="130298"/>
                  <a:pt x="278326" y="120538"/>
                </a:cubicBezTo>
                <a:cubicBezTo>
                  <a:pt x="280813" y="108497"/>
                  <a:pt x="273898" y="96174"/>
                  <a:pt x="264439" y="88335"/>
                </a:cubicBezTo>
                <a:cubicBezTo>
                  <a:pt x="254980" y="80497"/>
                  <a:pt x="243260" y="76069"/>
                  <a:pt x="232124" y="70868"/>
                </a:cubicBezTo>
                <a:cubicBezTo>
                  <a:pt x="220988" y="65687"/>
                  <a:pt x="209814" y="59205"/>
                  <a:pt x="203238" y="48841"/>
                </a:cubicBezTo>
                <a:cubicBezTo>
                  <a:pt x="197170" y="39269"/>
                  <a:pt x="195606" y="27266"/>
                  <a:pt x="188880" y="18184"/>
                </a:cubicBezTo>
                <a:cubicBezTo>
                  <a:pt x="178158" y="3713"/>
                  <a:pt x="157959" y="755"/>
                  <a:pt x="139964" y="171"/>
                </a:cubicBezTo>
                <a:cubicBezTo>
                  <a:pt x="136356" y="56"/>
                  <a:pt x="132773" y="1"/>
                  <a:pt x="129208" y="1"/>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9" name="Google Shape;369;p20"/>
          <p:cNvSpPr txBox="1"/>
          <p:nvPr/>
        </p:nvSpPr>
        <p:spPr>
          <a:xfrm>
            <a:off x="400961" y="3817613"/>
            <a:ext cx="524700" cy="411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2400">
                <a:solidFill>
                  <a:srgbClr val="E29578"/>
                </a:solidFill>
                <a:latin typeface="Life Savers ExtraBold"/>
                <a:ea typeface="Life Savers ExtraBold"/>
                <a:cs typeface="Life Savers ExtraBold"/>
                <a:sym typeface="Life Savers ExtraBold"/>
              </a:rPr>
              <a:t>1</a:t>
            </a:r>
            <a:endParaRPr sz="2400">
              <a:solidFill>
                <a:srgbClr val="E29578"/>
              </a:solidFill>
              <a:latin typeface="Life Savers ExtraBold"/>
              <a:ea typeface="Life Savers ExtraBold"/>
              <a:cs typeface="Life Savers ExtraBold"/>
              <a:sym typeface="Life Savers ExtraBold"/>
            </a:endParaRPr>
          </a:p>
        </p:txBody>
      </p:sp>
      <p:sp>
        <p:nvSpPr>
          <p:cNvPr id="370" name="Google Shape;370;p20"/>
          <p:cNvSpPr txBox="1"/>
          <p:nvPr/>
        </p:nvSpPr>
        <p:spPr>
          <a:xfrm>
            <a:off x="375838" y="5907625"/>
            <a:ext cx="594600" cy="411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2400">
                <a:solidFill>
                  <a:srgbClr val="006D77"/>
                </a:solidFill>
                <a:latin typeface="Life Savers ExtraBold"/>
                <a:ea typeface="Life Savers ExtraBold"/>
                <a:cs typeface="Life Savers ExtraBold"/>
                <a:sym typeface="Life Savers ExtraBold"/>
              </a:rPr>
              <a:t>2</a:t>
            </a:r>
            <a:endParaRPr sz="2400">
              <a:solidFill>
                <a:srgbClr val="006D77"/>
              </a:solidFill>
              <a:latin typeface="Life Savers ExtraBold"/>
              <a:ea typeface="Life Savers ExtraBold"/>
              <a:cs typeface="Life Savers ExtraBold"/>
              <a:sym typeface="Life Savers ExtraBold"/>
            </a:endParaRPr>
          </a:p>
        </p:txBody>
      </p:sp>
      <p:sp>
        <p:nvSpPr>
          <p:cNvPr id="371" name="Google Shape;371;p20"/>
          <p:cNvSpPr txBox="1"/>
          <p:nvPr/>
        </p:nvSpPr>
        <p:spPr>
          <a:xfrm>
            <a:off x="713247" y="6257276"/>
            <a:ext cx="1313700" cy="407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1200">
                <a:latin typeface="Mada"/>
                <a:ea typeface="Mada"/>
                <a:cs typeface="Mada"/>
                <a:sym typeface="Mada"/>
              </a:rPr>
              <a:t>Radiation</a:t>
            </a:r>
            <a:r>
              <a:rPr b="1" lang="en-GB" sz="1200">
                <a:latin typeface="Mada"/>
                <a:ea typeface="Mada"/>
                <a:cs typeface="Mada"/>
                <a:sym typeface="Mada"/>
              </a:rPr>
              <a:t> </a:t>
            </a:r>
            <a:endParaRPr b="1" sz="1200">
              <a:solidFill>
                <a:srgbClr val="1C4588"/>
              </a:solidFill>
              <a:latin typeface="Mada"/>
              <a:ea typeface="Mada"/>
              <a:cs typeface="Mada"/>
              <a:sym typeface="Mada"/>
            </a:endParaRPr>
          </a:p>
          <a:p>
            <a:pPr indent="0" lvl="0" marL="0" rtl="0" algn="ctr">
              <a:lnSpc>
                <a:spcPct val="115000"/>
              </a:lnSpc>
              <a:spcBef>
                <a:spcPts val="0"/>
              </a:spcBef>
              <a:spcAft>
                <a:spcPts val="1600"/>
              </a:spcAft>
              <a:buNone/>
            </a:pPr>
            <a:r>
              <a:t/>
            </a:r>
            <a:endParaRPr b="1" sz="1200">
              <a:solidFill>
                <a:srgbClr val="1C4588"/>
              </a:solidFill>
              <a:latin typeface="Mada"/>
              <a:ea typeface="Mada"/>
              <a:cs typeface="Mada"/>
              <a:sym typeface="Mada"/>
            </a:endParaRPr>
          </a:p>
        </p:txBody>
      </p:sp>
      <p:sp>
        <p:nvSpPr>
          <p:cNvPr id="372" name="Google Shape;372;p20"/>
          <p:cNvSpPr/>
          <p:nvPr/>
        </p:nvSpPr>
        <p:spPr>
          <a:xfrm>
            <a:off x="4423554" y="1068030"/>
            <a:ext cx="322800" cy="307800"/>
          </a:xfrm>
          <a:prstGeom prst="star5">
            <a:avLst>
              <a:gd fmla="val 19098" name="adj"/>
              <a:gd fmla="val 105146" name="hf"/>
              <a:gd fmla="val 110557" name="vf"/>
            </a:avLst>
          </a:prstGeom>
          <a:solidFill>
            <a:srgbClr val="F1C232"/>
          </a:solidFill>
          <a:ln cap="flat" cmpd="sng" w="9525">
            <a:solidFill>
              <a:srgbClr val="F1C23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6" name="Shape 376"/>
        <p:cNvGrpSpPr/>
        <p:nvPr/>
      </p:nvGrpSpPr>
      <p:grpSpPr>
        <a:xfrm>
          <a:off x="0" y="0"/>
          <a:ext cx="0" cy="0"/>
          <a:chOff x="0" y="0"/>
          <a:chExt cx="0" cy="0"/>
        </a:xfrm>
      </p:grpSpPr>
      <p:sp>
        <p:nvSpPr>
          <p:cNvPr id="377" name="Google Shape;377;p21"/>
          <p:cNvSpPr/>
          <p:nvPr/>
        </p:nvSpPr>
        <p:spPr>
          <a:xfrm rot="10800000">
            <a:off x="75" y="-9525"/>
            <a:ext cx="7589400" cy="192300"/>
          </a:xfrm>
          <a:prstGeom prst="round2SameRect">
            <a:avLst>
              <a:gd fmla="val 50000" name="adj1"/>
              <a:gd fmla="val 0" name="adj2"/>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378" name="Google Shape;378;p21"/>
          <p:cNvCxnSpPr/>
          <p:nvPr/>
        </p:nvCxnSpPr>
        <p:spPr>
          <a:xfrm>
            <a:off x="1590536" y="550957"/>
            <a:ext cx="4536000" cy="3600"/>
          </a:xfrm>
          <a:prstGeom prst="straightConnector1">
            <a:avLst/>
          </a:prstGeom>
          <a:noFill/>
          <a:ln cap="flat" cmpd="sng" w="19050">
            <a:solidFill>
              <a:srgbClr val="83C5BE"/>
            </a:solidFill>
            <a:prstDash val="solid"/>
            <a:round/>
            <a:headEnd len="med" w="med" type="oval"/>
            <a:tailEnd len="med" w="med" type="oval"/>
          </a:ln>
        </p:spPr>
      </p:cxnSp>
      <p:sp>
        <p:nvSpPr>
          <p:cNvPr id="379" name="Google Shape;379;p21"/>
          <p:cNvSpPr txBox="1"/>
          <p:nvPr/>
        </p:nvSpPr>
        <p:spPr>
          <a:xfrm>
            <a:off x="1095673" y="77220"/>
            <a:ext cx="5525700" cy="389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2200">
                <a:solidFill>
                  <a:srgbClr val="006D77"/>
                </a:solidFill>
                <a:latin typeface="Lora"/>
                <a:ea typeface="Lora"/>
                <a:cs typeface="Lora"/>
                <a:sym typeface="Lora"/>
              </a:rPr>
              <a:t>Wound healing </a:t>
            </a:r>
            <a:endParaRPr sz="2200"/>
          </a:p>
        </p:txBody>
      </p:sp>
      <p:sp>
        <p:nvSpPr>
          <p:cNvPr id="380" name="Google Shape;380;p21"/>
          <p:cNvSpPr txBox="1"/>
          <p:nvPr/>
        </p:nvSpPr>
        <p:spPr>
          <a:xfrm>
            <a:off x="-7310100" y="3559975"/>
            <a:ext cx="7132200" cy="6649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a:solidFill>
                  <a:srgbClr val="1C4588"/>
                </a:solidFill>
              </a:rPr>
              <a:t>Local factors:</a:t>
            </a:r>
            <a:endParaRPr>
              <a:solidFill>
                <a:srgbClr val="1C4588"/>
              </a:solidFill>
            </a:endParaRPr>
          </a:p>
          <a:p>
            <a:pPr indent="-184150" lvl="0" marL="269999" rtl="0" algn="l">
              <a:spcBef>
                <a:spcPts val="0"/>
              </a:spcBef>
              <a:spcAft>
                <a:spcPts val="0"/>
              </a:spcAft>
              <a:buClr>
                <a:srgbClr val="1C4588"/>
              </a:buClr>
              <a:buSzPts val="1400"/>
              <a:buAutoNum type="arabicPeriod"/>
            </a:pPr>
            <a:r>
              <a:rPr b="1" lang="en-GB">
                <a:solidFill>
                  <a:srgbClr val="1C4588"/>
                </a:solidFill>
              </a:rPr>
              <a:t>Wound site.</a:t>
            </a:r>
            <a:endParaRPr b="1">
              <a:solidFill>
                <a:srgbClr val="1C4588"/>
              </a:solidFill>
            </a:endParaRPr>
          </a:p>
          <a:p>
            <a:pPr indent="0" lvl="0" marL="269999" rtl="0" algn="l">
              <a:spcBef>
                <a:spcPts val="0"/>
              </a:spcBef>
              <a:spcAft>
                <a:spcPts val="0"/>
              </a:spcAft>
              <a:buNone/>
            </a:pPr>
            <a:r>
              <a:rPr lang="en-GB">
                <a:solidFill>
                  <a:srgbClr val="1C4588"/>
                </a:solidFill>
              </a:rPr>
              <a:t>For example, the presence of persistent pressure or recurrent trauma at wound site may compromise the healing of the wound.</a:t>
            </a:r>
            <a:endParaRPr>
              <a:solidFill>
                <a:srgbClr val="1C4588"/>
              </a:solidFill>
            </a:endParaRPr>
          </a:p>
          <a:p>
            <a:pPr indent="-184150" lvl="0" marL="269999" rtl="0" algn="l">
              <a:spcBef>
                <a:spcPts val="0"/>
              </a:spcBef>
              <a:spcAft>
                <a:spcPts val="0"/>
              </a:spcAft>
              <a:buClr>
                <a:srgbClr val="1C4588"/>
              </a:buClr>
              <a:buSzPts val="1400"/>
              <a:buAutoNum type="arabicPeriod"/>
            </a:pPr>
            <a:r>
              <a:rPr b="1" lang="en-GB">
                <a:solidFill>
                  <a:srgbClr val="1C4588"/>
                </a:solidFill>
              </a:rPr>
              <a:t>Wound contamination</a:t>
            </a:r>
            <a:endParaRPr b="1">
              <a:solidFill>
                <a:srgbClr val="1C4588"/>
              </a:solidFill>
            </a:endParaRPr>
          </a:p>
          <a:p>
            <a:pPr indent="0" lvl="0" marL="269999" rtl="0" algn="l">
              <a:spcBef>
                <a:spcPts val="0"/>
              </a:spcBef>
              <a:spcAft>
                <a:spcPts val="0"/>
              </a:spcAft>
              <a:buNone/>
            </a:pPr>
            <a:r>
              <a:rPr lang="en-GB">
                <a:solidFill>
                  <a:srgbClr val="1C4588"/>
                </a:solidFill>
              </a:rPr>
              <a:t>Such wound require debridement, removal of all dead tissues and foreign bodies, and cleaning.</a:t>
            </a:r>
            <a:endParaRPr>
              <a:solidFill>
                <a:srgbClr val="1C4588"/>
              </a:solidFill>
            </a:endParaRPr>
          </a:p>
          <a:p>
            <a:pPr indent="-184150" lvl="0" marL="269999" rtl="0" algn="l">
              <a:spcBef>
                <a:spcPts val="0"/>
              </a:spcBef>
              <a:spcAft>
                <a:spcPts val="0"/>
              </a:spcAft>
              <a:buClr>
                <a:srgbClr val="1C4588"/>
              </a:buClr>
              <a:buSzPts val="1400"/>
              <a:buAutoNum type="arabicPeriod"/>
            </a:pPr>
            <a:r>
              <a:rPr b="1" lang="en-GB">
                <a:solidFill>
                  <a:srgbClr val="1C4588"/>
                </a:solidFill>
              </a:rPr>
              <a:t>Infection</a:t>
            </a:r>
            <a:endParaRPr b="1">
              <a:solidFill>
                <a:srgbClr val="1C4588"/>
              </a:solidFill>
            </a:endParaRPr>
          </a:p>
          <a:p>
            <a:pPr indent="0" lvl="0" marL="269999" rtl="0" algn="l">
              <a:spcBef>
                <a:spcPts val="0"/>
              </a:spcBef>
              <a:spcAft>
                <a:spcPts val="0"/>
              </a:spcAft>
              <a:buNone/>
            </a:pPr>
            <a:r>
              <a:rPr lang="en-GB">
                <a:solidFill>
                  <a:srgbClr val="1C4588"/>
                </a:solidFill>
              </a:rPr>
              <a:t>It reduces the rate of wound healing, granulation tissue formation, oxygen and nutrient delivery.the use of debriding agent to clean the wound and appropriate prophylactic antibiotics is important in preventing wound infection.</a:t>
            </a:r>
            <a:endParaRPr>
              <a:solidFill>
                <a:srgbClr val="1C4588"/>
              </a:solidFill>
            </a:endParaRPr>
          </a:p>
          <a:p>
            <a:pPr indent="-184150" lvl="0" marL="269999" rtl="0" algn="l">
              <a:spcBef>
                <a:spcPts val="0"/>
              </a:spcBef>
              <a:spcAft>
                <a:spcPts val="0"/>
              </a:spcAft>
              <a:buClr>
                <a:srgbClr val="1C4588"/>
              </a:buClr>
              <a:buSzPts val="1400"/>
              <a:buAutoNum type="arabicPeriod"/>
            </a:pPr>
            <a:r>
              <a:rPr b="1" lang="en-GB">
                <a:solidFill>
                  <a:srgbClr val="1C4588"/>
                </a:solidFill>
              </a:rPr>
              <a:t>Mechanism of wounding </a:t>
            </a:r>
            <a:endParaRPr b="1">
              <a:solidFill>
                <a:srgbClr val="1C4588"/>
              </a:solidFill>
            </a:endParaRPr>
          </a:p>
          <a:p>
            <a:pPr indent="0" lvl="0" marL="269999" rtl="0" algn="l">
              <a:spcBef>
                <a:spcPts val="0"/>
              </a:spcBef>
              <a:spcAft>
                <a:spcPts val="0"/>
              </a:spcAft>
              <a:buNone/>
            </a:pPr>
            <a:r>
              <a:rPr lang="en-GB">
                <a:solidFill>
                  <a:srgbClr val="1C4588"/>
                </a:solidFill>
              </a:rPr>
              <a:t>For example, the incisional wound will follow the normal phases of wound healing, whereas crushing or avulsion wounds may not heal in normal process and may have a prolonged healing process.</a:t>
            </a:r>
            <a:endParaRPr>
              <a:solidFill>
                <a:srgbClr val="1C4588"/>
              </a:solidFill>
            </a:endParaRPr>
          </a:p>
          <a:p>
            <a:pPr indent="-184150" lvl="0" marL="269999" rtl="0" algn="l">
              <a:spcBef>
                <a:spcPts val="0"/>
              </a:spcBef>
              <a:spcAft>
                <a:spcPts val="0"/>
              </a:spcAft>
              <a:buClr>
                <a:srgbClr val="1C4588"/>
              </a:buClr>
              <a:buSzPts val="1400"/>
              <a:buAutoNum type="arabicPeriod"/>
            </a:pPr>
            <a:r>
              <a:rPr b="1" lang="en-GB">
                <a:solidFill>
                  <a:srgbClr val="1C4588"/>
                </a:solidFill>
              </a:rPr>
              <a:t>Tissue loss</a:t>
            </a:r>
            <a:endParaRPr b="1">
              <a:solidFill>
                <a:srgbClr val="1C4588"/>
              </a:solidFill>
            </a:endParaRPr>
          </a:p>
          <a:p>
            <a:pPr indent="0" lvl="0" marL="269999" rtl="0" algn="l">
              <a:spcBef>
                <a:spcPts val="0"/>
              </a:spcBef>
              <a:spcAft>
                <a:spcPts val="0"/>
              </a:spcAft>
              <a:buNone/>
            </a:pPr>
            <a:r>
              <a:rPr lang="en-GB">
                <a:solidFill>
                  <a:srgbClr val="1C4588"/>
                </a:solidFill>
              </a:rPr>
              <a:t>This will delay the slow wound healing and predispose to infection.</a:t>
            </a:r>
            <a:endParaRPr>
              <a:solidFill>
                <a:srgbClr val="1C4588"/>
              </a:solidFill>
            </a:endParaRPr>
          </a:p>
          <a:p>
            <a:pPr indent="-184150" lvl="0" marL="269999" rtl="0" algn="l">
              <a:spcBef>
                <a:spcPts val="0"/>
              </a:spcBef>
              <a:spcAft>
                <a:spcPts val="0"/>
              </a:spcAft>
              <a:buClr>
                <a:srgbClr val="1C4588"/>
              </a:buClr>
              <a:buSzPts val="1400"/>
              <a:buAutoNum type="arabicPeriod"/>
            </a:pPr>
            <a:r>
              <a:rPr b="1" lang="en-GB">
                <a:solidFill>
                  <a:srgbClr val="1C4588"/>
                </a:solidFill>
              </a:rPr>
              <a:t>Hematoma formation in the wound</a:t>
            </a:r>
            <a:endParaRPr b="1">
              <a:solidFill>
                <a:srgbClr val="1C4588"/>
              </a:solidFill>
            </a:endParaRPr>
          </a:p>
          <a:p>
            <a:pPr indent="0" lvl="0" marL="269999" rtl="0" algn="l">
              <a:spcBef>
                <a:spcPts val="0"/>
              </a:spcBef>
              <a:spcAft>
                <a:spcPts val="0"/>
              </a:spcAft>
              <a:buNone/>
            </a:pPr>
            <a:r>
              <a:rPr lang="en-GB">
                <a:solidFill>
                  <a:srgbClr val="1C4588"/>
                </a:solidFill>
              </a:rPr>
              <a:t>Bleeding must be controlled because hematoma formation in the wound predisposes to wound infection and it separates the wound edges and prevents wound healing. </a:t>
            </a:r>
            <a:endParaRPr>
              <a:solidFill>
                <a:srgbClr val="1C4588"/>
              </a:solidFill>
            </a:endParaRPr>
          </a:p>
          <a:p>
            <a:pPr indent="-184150" lvl="0" marL="269999" rtl="0" algn="l">
              <a:spcBef>
                <a:spcPts val="0"/>
              </a:spcBef>
              <a:spcAft>
                <a:spcPts val="0"/>
              </a:spcAft>
              <a:buClr>
                <a:srgbClr val="1C4588"/>
              </a:buClr>
              <a:buSzPts val="1400"/>
              <a:buAutoNum type="arabicPeriod"/>
            </a:pPr>
            <a:r>
              <a:rPr b="1" lang="en-GB">
                <a:solidFill>
                  <a:srgbClr val="1C4588"/>
                </a:solidFill>
              </a:rPr>
              <a:t>Vascular insufficiency </a:t>
            </a:r>
            <a:endParaRPr b="1">
              <a:solidFill>
                <a:srgbClr val="1C4588"/>
              </a:solidFill>
            </a:endParaRPr>
          </a:p>
          <a:p>
            <a:pPr indent="0" lvl="0" marL="269999" rtl="0" algn="l">
              <a:spcBef>
                <a:spcPts val="0"/>
              </a:spcBef>
              <a:spcAft>
                <a:spcPts val="0"/>
              </a:spcAft>
              <a:buNone/>
            </a:pPr>
            <a:r>
              <a:rPr lang="en-GB">
                <a:solidFill>
                  <a:srgbClr val="1C4588"/>
                </a:solidFill>
              </a:rPr>
              <a:t>Poor blood supply leads to decreased oxygen and nutrients delivery which will retard the wound healing.</a:t>
            </a:r>
            <a:endParaRPr>
              <a:solidFill>
                <a:srgbClr val="1C4588"/>
              </a:solidFill>
            </a:endParaRPr>
          </a:p>
          <a:p>
            <a:pPr indent="-184150" lvl="0" marL="269999" rtl="0" algn="l">
              <a:spcBef>
                <a:spcPts val="0"/>
              </a:spcBef>
              <a:spcAft>
                <a:spcPts val="0"/>
              </a:spcAft>
              <a:buClr>
                <a:srgbClr val="1C4588"/>
              </a:buClr>
              <a:buSzPts val="1400"/>
              <a:buAutoNum type="arabicPeriod"/>
            </a:pPr>
            <a:r>
              <a:rPr b="1" lang="en-GB">
                <a:solidFill>
                  <a:srgbClr val="1C4588"/>
                </a:solidFill>
              </a:rPr>
              <a:t>Previous radiation of wounded area</a:t>
            </a:r>
            <a:endParaRPr b="1">
              <a:solidFill>
                <a:srgbClr val="1C4588"/>
              </a:solidFill>
            </a:endParaRPr>
          </a:p>
          <a:p>
            <a:pPr indent="0" lvl="0" marL="269999" rtl="0" algn="l">
              <a:spcBef>
                <a:spcPts val="0"/>
              </a:spcBef>
              <a:spcAft>
                <a:spcPts val="0"/>
              </a:spcAft>
              <a:buNone/>
            </a:pPr>
            <a:r>
              <a:rPr lang="en-GB">
                <a:solidFill>
                  <a:srgbClr val="1C4588"/>
                </a:solidFill>
              </a:rPr>
              <a:t>This will result in vasculitis with local hypoxia, ischemia, reducing the amount of oxygen and nutrition to the wound site.</a:t>
            </a:r>
            <a:endParaRPr>
              <a:solidFill>
                <a:srgbClr val="1C4588"/>
              </a:solidFill>
            </a:endParaRPr>
          </a:p>
          <a:p>
            <a:pPr indent="-184150" lvl="0" marL="269999" rtl="0" algn="l">
              <a:spcBef>
                <a:spcPts val="0"/>
              </a:spcBef>
              <a:spcAft>
                <a:spcPts val="0"/>
              </a:spcAft>
              <a:buClr>
                <a:srgbClr val="1C4588"/>
              </a:buClr>
              <a:buSzPts val="1400"/>
              <a:buAutoNum type="arabicPeriod"/>
            </a:pPr>
            <a:r>
              <a:rPr b="1" lang="en-GB">
                <a:solidFill>
                  <a:srgbClr val="1C4588"/>
                </a:solidFill>
              </a:rPr>
              <a:t>Pressure in the wound area</a:t>
            </a:r>
            <a:endParaRPr b="1">
              <a:solidFill>
                <a:srgbClr val="1C4588"/>
              </a:solidFill>
            </a:endParaRPr>
          </a:p>
          <a:p>
            <a:pPr indent="0" lvl="0" marL="269999" rtl="0" algn="l">
              <a:spcBef>
                <a:spcPts val="0"/>
              </a:spcBef>
              <a:spcAft>
                <a:spcPts val="0"/>
              </a:spcAft>
              <a:buNone/>
            </a:pPr>
            <a:r>
              <a:rPr lang="en-GB">
                <a:solidFill>
                  <a:srgbClr val="1C4588"/>
                </a:solidFill>
              </a:rPr>
              <a:t>Pressure in the wound will reduce the blood supply, which causes hypoxia, ischemia, and retarded wound healing.</a:t>
            </a:r>
            <a:endParaRPr>
              <a:solidFill>
                <a:srgbClr val="1C4588"/>
              </a:solidFill>
            </a:endParaRPr>
          </a:p>
        </p:txBody>
      </p:sp>
      <p:cxnSp>
        <p:nvCxnSpPr>
          <p:cNvPr id="381" name="Google Shape;381;p21"/>
          <p:cNvCxnSpPr/>
          <p:nvPr/>
        </p:nvCxnSpPr>
        <p:spPr>
          <a:xfrm>
            <a:off x="1344650" y="977075"/>
            <a:ext cx="883800" cy="0"/>
          </a:xfrm>
          <a:prstGeom prst="straightConnector1">
            <a:avLst/>
          </a:prstGeom>
          <a:noFill/>
          <a:ln cap="flat" cmpd="sng" w="19050">
            <a:solidFill>
              <a:srgbClr val="ABE5D9"/>
            </a:solidFill>
            <a:prstDash val="dash"/>
            <a:round/>
            <a:headEnd len="med" w="med" type="none"/>
            <a:tailEnd len="med" w="med" type="oval"/>
          </a:ln>
        </p:spPr>
      </p:cxnSp>
      <p:sp>
        <p:nvSpPr>
          <p:cNvPr id="382" name="Google Shape;382;p21"/>
          <p:cNvSpPr txBox="1"/>
          <p:nvPr/>
        </p:nvSpPr>
        <p:spPr>
          <a:xfrm>
            <a:off x="2257957" y="748625"/>
            <a:ext cx="2225100" cy="32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600">
                <a:solidFill>
                  <a:srgbClr val="006D77"/>
                </a:solidFill>
                <a:highlight>
                  <a:srgbClr val="EDF9F9"/>
                </a:highlight>
                <a:latin typeface="Lora"/>
                <a:ea typeface="Lora"/>
                <a:cs typeface="Lora"/>
                <a:sym typeface="Lora"/>
              </a:rPr>
              <a:t>Local factors</a:t>
            </a:r>
            <a:endParaRPr b="1" sz="1600">
              <a:solidFill>
                <a:srgbClr val="006D77"/>
              </a:solidFill>
              <a:highlight>
                <a:srgbClr val="EDF9F9"/>
              </a:highlight>
              <a:latin typeface="Lora"/>
              <a:ea typeface="Lora"/>
              <a:cs typeface="Lora"/>
              <a:sym typeface="Lora"/>
            </a:endParaRPr>
          </a:p>
          <a:p>
            <a:pPr indent="0" lvl="0" marL="0" rtl="0" algn="l">
              <a:spcBef>
                <a:spcPts val="0"/>
              </a:spcBef>
              <a:spcAft>
                <a:spcPts val="0"/>
              </a:spcAft>
              <a:buNone/>
            </a:pPr>
            <a:r>
              <a:t/>
            </a:r>
            <a:endParaRPr b="1" sz="1600">
              <a:solidFill>
                <a:srgbClr val="006D77"/>
              </a:solidFill>
              <a:highlight>
                <a:srgbClr val="EDF9F9"/>
              </a:highlight>
              <a:latin typeface="Lora"/>
              <a:ea typeface="Lora"/>
              <a:cs typeface="Lora"/>
              <a:sym typeface="Lora"/>
            </a:endParaRPr>
          </a:p>
          <a:p>
            <a:pPr indent="0" lvl="0" marL="0" rtl="0" algn="l">
              <a:spcBef>
                <a:spcPts val="0"/>
              </a:spcBef>
              <a:spcAft>
                <a:spcPts val="0"/>
              </a:spcAft>
              <a:buNone/>
            </a:pPr>
            <a:r>
              <a:t/>
            </a:r>
            <a:endParaRPr b="1" sz="1600">
              <a:solidFill>
                <a:srgbClr val="006D77"/>
              </a:solidFill>
              <a:highlight>
                <a:srgbClr val="EDF9F9"/>
              </a:highlight>
              <a:latin typeface="Lora"/>
              <a:ea typeface="Lora"/>
              <a:cs typeface="Lora"/>
              <a:sym typeface="Lora"/>
            </a:endParaRPr>
          </a:p>
        </p:txBody>
      </p:sp>
      <p:sp>
        <p:nvSpPr>
          <p:cNvPr id="383" name="Google Shape;383;p21"/>
          <p:cNvSpPr/>
          <p:nvPr/>
        </p:nvSpPr>
        <p:spPr>
          <a:xfrm>
            <a:off x="215450" y="596225"/>
            <a:ext cx="835200" cy="761700"/>
          </a:xfrm>
          <a:prstGeom prst="roundRect">
            <a:avLst>
              <a:gd fmla="val 16667" name="adj"/>
            </a:avLst>
          </a:prstGeom>
          <a:solidFill>
            <a:srgbClr val="EDF9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384" name="Google Shape;384;p21"/>
          <p:cNvCxnSpPr>
            <a:stCxn id="383" idx="3"/>
          </p:cNvCxnSpPr>
          <p:nvPr/>
        </p:nvCxnSpPr>
        <p:spPr>
          <a:xfrm>
            <a:off x="1050650" y="977075"/>
            <a:ext cx="883800" cy="0"/>
          </a:xfrm>
          <a:prstGeom prst="straightConnector1">
            <a:avLst/>
          </a:prstGeom>
          <a:noFill/>
          <a:ln cap="flat" cmpd="sng" w="19050">
            <a:solidFill>
              <a:srgbClr val="ABE5D9"/>
            </a:solidFill>
            <a:prstDash val="dash"/>
            <a:round/>
            <a:headEnd len="med" w="med" type="none"/>
            <a:tailEnd len="med" w="med" type="none"/>
          </a:ln>
        </p:spPr>
      </p:cxnSp>
      <p:grpSp>
        <p:nvGrpSpPr>
          <p:cNvPr id="385" name="Google Shape;385;p21"/>
          <p:cNvGrpSpPr/>
          <p:nvPr/>
        </p:nvGrpSpPr>
        <p:grpSpPr>
          <a:xfrm>
            <a:off x="307453" y="738862"/>
            <a:ext cx="651203" cy="476420"/>
            <a:chOff x="4670525" y="2315425"/>
            <a:chExt cx="421300" cy="337575"/>
          </a:xfrm>
        </p:grpSpPr>
        <p:sp>
          <p:nvSpPr>
            <p:cNvPr id="386" name="Google Shape;386;p21"/>
            <p:cNvSpPr/>
            <p:nvPr/>
          </p:nvSpPr>
          <p:spPr>
            <a:xfrm>
              <a:off x="4670525" y="2459725"/>
              <a:ext cx="420500" cy="193275"/>
            </a:xfrm>
            <a:custGeom>
              <a:rect b="b" l="l" r="r" t="t"/>
              <a:pathLst>
                <a:path extrusionOk="0" h="7731" w="16820">
                  <a:moveTo>
                    <a:pt x="534" y="1"/>
                  </a:moveTo>
                  <a:cubicBezTo>
                    <a:pt x="239" y="1"/>
                    <a:pt x="0" y="240"/>
                    <a:pt x="0" y="535"/>
                  </a:cubicBezTo>
                  <a:lnTo>
                    <a:pt x="0" y="7075"/>
                  </a:lnTo>
                  <a:cubicBezTo>
                    <a:pt x="5" y="7440"/>
                    <a:pt x="305" y="7731"/>
                    <a:pt x="670" y="7731"/>
                  </a:cubicBezTo>
                  <a:lnTo>
                    <a:pt x="16154" y="7731"/>
                  </a:lnTo>
                  <a:cubicBezTo>
                    <a:pt x="16519" y="7731"/>
                    <a:pt x="16819" y="7436"/>
                    <a:pt x="16819" y="7070"/>
                  </a:cubicBezTo>
                  <a:lnTo>
                    <a:pt x="16819" y="535"/>
                  </a:lnTo>
                  <a:cubicBezTo>
                    <a:pt x="16819" y="240"/>
                    <a:pt x="16580" y="1"/>
                    <a:pt x="16285" y="1"/>
                  </a:cubicBezTo>
                  <a:lnTo>
                    <a:pt x="12153" y="1"/>
                  </a:lnTo>
                  <a:cubicBezTo>
                    <a:pt x="11689" y="1"/>
                    <a:pt x="11347" y="427"/>
                    <a:pt x="11441" y="877"/>
                  </a:cubicBezTo>
                  <a:cubicBezTo>
                    <a:pt x="11483" y="1097"/>
                    <a:pt x="11506" y="1317"/>
                    <a:pt x="11506" y="1542"/>
                  </a:cubicBezTo>
                  <a:cubicBezTo>
                    <a:pt x="11497" y="3191"/>
                    <a:pt x="10101" y="4597"/>
                    <a:pt x="8456" y="4620"/>
                  </a:cubicBezTo>
                  <a:cubicBezTo>
                    <a:pt x="8442" y="4620"/>
                    <a:pt x="8428" y="4620"/>
                    <a:pt x="8413" y="4620"/>
                  </a:cubicBezTo>
                  <a:cubicBezTo>
                    <a:pt x="6704" y="4620"/>
                    <a:pt x="5313" y="3238"/>
                    <a:pt x="5313" y="1523"/>
                  </a:cubicBezTo>
                  <a:cubicBezTo>
                    <a:pt x="5313" y="1308"/>
                    <a:pt x="5336" y="1092"/>
                    <a:pt x="5383" y="881"/>
                  </a:cubicBezTo>
                  <a:cubicBezTo>
                    <a:pt x="5472" y="427"/>
                    <a:pt x="5125" y="1"/>
                    <a:pt x="4662" y="1"/>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7" name="Google Shape;387;p21"/>
            <p:cNvSpPr/>
            <p:nvPr/>
          </p:nvSpPr>
          <p:spPr>
            <a:xfrm>
              <a:off x="4957700" y="2476250"/>
              <a:ext cx="133550" cy="46625"/>
            </a:xfrm>
            <a:custGeom>
              <a:rect b="b" l="l" r="r" t="t"/>
              <a:pathLst>
                <a:path extrusionOk="0" h="1865" w="5342">
                  <a:moveTo>
                    <a:pt x="703" y="0"/>
                  </a:moveTo>
                  <a:cubicBezTo>
                    <a:pt x="385" y="5"/>
                    <a:pt x="99" y="211"/>
                    <a:pt x="1" y="516"/>
                  </a:cubicBezTo>
                  <a:cubicBezTo>
                    <a:pt x="15" y="614"/>
                    <a:pt x="19" y="708"/>
                    <a:pt x="24" y="811"/>
                  </a:cubicBezTo>
                  <a:cubicBezTo>
                    <a:pt x="29" y="890"/>
                    <a:pt x="24" y="970"/>
                    <a:pt x="19" y="1054"/>
                  </a:cubicBezTo>
                  <a:cubicBezTo>
                    <a:pt x="61" y="1312"/>
                    <a:pt x="71" y="1579"/>
                    <a:pt x="43" y="1841"/>
                  </a:cubicBezTo>
                  <a:lnTo>
                    <a:pt x="57" y="1865"/>
                  </a:lnTo>
                  <a:cubicBezTo>
                    <a:pt x="591" y="1865"/>
                    <a:pt x="591" y="1190"/>
                    <a:pt x="1120" y="1190"/>
                  </a:cubicBezTo>
                  <a:cubicBezTo>
                    <a:pt x="1650" y="1190"/>
                    <a:pt x="1654" y="1865"/>
                    <a:pt x="2184" y="1865"/>
                  </a:cubicBezTo>
                  <a:cubicBezTo>
                    <a:pt x="2713" y="1865"/>
                    <a:pt x="2718" y="1190"/>
                    <a:pt x="3247" y="1190"/>
                  </a:cubicBezTo>
                  <a:cubicBezTo>
                    <a:pt x="3777" y="1190"/>
                    <a:pt x="3781" y="1865"/>
                    <a:pt x="4311" y="1865"/>
                  </a:cubicBezTo>
                  <a:cubicBezTo>
                    <a:pt x="4831" y="1865"/>
                    <a:pt x="4845" y="1218"/>
                    <a:pt x="5341" y="1190"/>
                  </a:cubicBezTo>
                  <a:lnTo>
                    <a:pt x="5341" y="5"/>
                  </a:lnTo>
                  <a:lnTo>
                    <a:pt x="5337" y="5"/>
                  </a:lnTo>
                  <a:lnTo>
                    <a:pt x="5332" y="0"/>
                  </a:lnTo>
                  <a:close/>
                </a:path>
              </a:pathLst>
            </a:custGeom>
            <a:solidFill>
              <a:srgbClr val="DFEB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8" name="Google Shape;388;p21"/>
            <p:cNvSpPr/>
            <p:nvPr/>
          </p:nvSpPr>
          <p:spPr>
            <a:xfrm>
              <a:off x="4670750" y="2476250"/>
              <a:ext cx="133550" cy="46525"/>
            </a:xfrm>
            <a:custGeom>
              <a:rect b="b" l="l" r="r" t="t"/>
              <a:pathLst>
                <a:path extrusionOk="0" h="1861" w="5342">
                  <a:moveTo>
                    <a:pt x="0" y="0"/>
                  </a:moveTo>
                  <a:lnTo>
                    <a:pt x="0" y="1190"/>
                  </a:lnTo>
                  <a:cubicBezTo>
                    <a:pt x="2" y="1190"/>
                    <a:pt x="4" y="1190"/>
                    <a:pt x="6" y="1190"/>
                  </a:cubicBezTo>
                  <a:cubicBezTo>
                    <a:pt x="525" y="1190"/>
                    <a:pt x="527" y="1860"/>
                    <a:pt x="1059" y="1860"/>
                  </a:cubicBezTo>
                  <a:cubicBezTo>
                    <a:pt x="1593" y="1860"/>
                    <a:pt x="1593" y="1186"/>
                    <a:pt x="2123" y="1186"/>
                  </a:cubicBezTo>
                  <a:cubicBezTo>
                    <a:pt x="2652" y="1186"/>
                    <a:pt x="2657" y="1860"/>
                    <a:pt x="3186" y="1860"/>
                  </a:cubicBezTo>
                  <a:cubicBezTo>
                    <a:pt x="3716" y="1860"/>
                    <a:pt x="3720" y="1186"/>
                    <a:pt x="4250" y="1186"/>
                  </a:cubicBezTo>
                  <a:cubicBezTo>
                    <a:pt x="4779" y="1186"/>
                    <a:pt x="4784" y="1860"/>
                    <a:pt x="5313" y="1860"/>
                  </a:cubicBezTo>
                  <a:lnTo>
                    <a:pt x="5327" y="1837"/>
                  </a:lnTo>
                  <a:cubicBezTo>
                    <a:pt x="5318" y="1734"/>
                    <a:pt x="5313" y="1626"/>
                    <a:pt x="5313" y="1523"/>
                  </a:cubicBezTo>
                  <a:cubicBezTo>
                    <a:pt x="5313" y="1410"/>
                    <a:pt x="5318" y="1303"/>
                    <a:pt x="5332" y="1195"/>
                  </a:cubicBezTo>
                  <a:cubicBezTo>
                    <a:pt x="5318" y="1087"/>
                    <a:pt x="5313" y="975"/>
                    <a:pt x="5313" y="867"/>
                  </a:cubicBezTo>
                  <a:cubicBezTo>
                    <a:pt x="5308" y="726"/>
                    <a:pt x="5318" y="591"/>
                    <a:pt x="5341" y="455"/>
                  </a:cubicBezTo>
                  <a:cubicBezTo>
                    <a:pt x="5224" y="178"/>
                    <a:pt x="4957" y="0"/>
                    <a:pt x="4657" y="0"/>
                  </a:cubicBezTo>
                  <a:close/>
                </a:path>
              </a:pathLst>
            </a:custGeom>
            <a:solidFill>
              <a:srgbClr val="DFEB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9" name="Google Shape;389;p21"/>
            <p:cNvSpPr/>
            <p:nvPr/>
          </p:nvSpPr>
          <p:spPr>
            <a:xfrm>
              <a:off x="4670625" y="2459850"/>
              <a:ext cx="136925" cy="46400"/>
            </a:xfrm>
            <a:custGeom>
              <a:rect b="b" l="l" r="r" t="t"/>
              <a:pathLst>
                <a:path extrusionOk="0" h="1856" w="5477">
                  <a:moveTo>
                    <a:pt x="526" y="0"/>
                  </a:moveTo>
                  <a:cubicBezTo>
                    <a:pt x="235" y="0"/>
                    <a:pt x="1" y="237"/>
                    <a:pt x="1" y="530"/>
                  </a:cubicBezTo>
                  <a:lnTo>
                    <a:pt x="1" y="1186"/>
                  </a:lnTo>
                  <a:cubicBezTo>
                    <a:pt x="3" y="1186"/>
                    <a:pt x="4" y="1186"/>
                    <a:pt x="6" y="1186"/>
                  </a:cubicBezTo>
                  <a:cubicBezTo>
                    <a:pt x="530" y="1186"/>
                    <a:pt x="532" y="1856"/>
                    <a:pt x="1064" y="1856"/>
                  </a:cubicBezTo>
                  <a:cubicBezTo>
                    <a:pt x="1598" y="1856"/>
                    <a:pt x="1598" y="1181"/>
                    <a:pt x="2128" y="1181"/>
                  </a:cubicBezTo>
                  <a:cubicBezTo>
                    <a:pt x="2657" y="1181"/>
                    <a:pt x="2662" y="1856"/>
                    <a:pt x="3191" y="1856"/>
                  </a:cubicBezTo>
                  <a:cubicBezTo>
                    <a:pt x="3721" y="1856"/>
                    <a:pt x="3725" y="1181"/>
                    <a:pt x="4255" y="1181"/>
                  </a:cubicBezTo>
                  <a:cubicBezTo>
                    <a:pt x="4784" y="1181"/>
                    <a:pt x="4789" y="1856"/>
                    <a:pt x="5318" y="1856"/>
                  </a:cubicBezTo>
                  <a:lnTo>
                    <a:pt x="5332" y="1832"/>
                  </a:lnTo>
                  <a:cubicBezTo>
                    <a:pt x="5323" y="1729"/>
                    <a:pt x="5318" y="1626"/>
                    <a:pt x="5318" y="1523"/>
                  </a:cubicBezTo>
                  <a:cubicBezTo>
                    <a:pt x="5318" y="1303"/>
                    <a:pt x="5342" y="1087"/>
                    <a:pt x="5384" y="876"/>
                  </a:cubicBezTo>
                  <a:cubicBezTo>
                    <a:pt x="5477" y="425"/>
                    <a:pt x="5130" y="0"/>
                    <a:pt x="4670" y="0"/>
                  </a:cubicBezTo>
                  <a:cubicBezTo>
                    <a:pt x="4667" y="0"/>
                    <a:pt x="4665" y="0"/>
                    <a:pt x="4662" y="0"/>
                  </a:cubicBezTo>
                  <a:lnTo>
                    <a:pt x="535" y="0"/>
                  </a:lnTo>
                  <a:cubicBezTo>
                    <a:pt x="532" y="0"/>
                    <a:pt x="529" y="0"/>
                    <a:pt x="526" y="0"/>
                  </a:cubicBezTo>
                  <a:close/>
                </a:path>
              </a:pathLst>
            </a:custGeom>
            <a:solidFill>
              <a:srgbClr val="006D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0" name="Google Shape;390;p21"/>
            <p:cNvSpPr/>
            <p:nvPr/>
          </p:nvSpPr>
          <p:spPr>
            <a:xfrm>
              <a:off x="4954900" y="2459850"/>
              <a:ext cx="136925" cy="46400"/>
            </a:xfrm>
            <a:custGeom>
              <a:rect b="b" l="l" r="r" t="t"/>
              <a:pathLst>
                <a:path extrusionOk="0" h="1856" w="5477">
                  <a:moveTo>
                    <a:pt x="4951" y="0"/>
                  </a:moveTo>
                  <a:cubicBezTo>
                    <a:pt x="4948" y="0"/>
                    <a:pt x="4946" y="0"/>
                    <a:pt x="4943" y="0"/>
                  </a:cubicBezTo>
                  <a:lnTo>
                    <a:pt x="815" y="0"/>
                  </a:lnTo>
                  <a:cubicBezTo>
                    <a:pt x="813" y="0"/>
                    <a:pt x="810" y="0"/>
                    <a:pt x="808" y="0"/>
                  </a:cubicBezTo>
                  <a:cubicBezTo>
                    <a:pt x="348" y="0"/>
                    <a:pt x="1" y="425"/>
                    <a:pt x="94" y="876"/>
                  </a:cubicBezTo>
                  <a:cubicBezTo>
                    <a:pt x="136" y="1087"/>
                    <a:pt x="159" y="1303"/>
                    <a:pt x="159" y="1523"/>
                  </a:cubicBezTo>
                  <a:cubicBezTo>
                    <a:pt x="159" y="1626"/>
                    <a:pt x="155" y="1729"/>
                    <a:pt x="145" y="1832"/>
                  </a:cubicBezTo>
                  <a:lnTo>
                    <a:pt x="159" y="1856"/>
                  </a:lnTo>
                  <a:cubicBezTo>
                    <a:pt x="689" y="1856"/>
                    <a:pt x="694" y="1181"/>
                    <a:pt x="1223" y="1181"/>
                  </a:cubicBezTo>
                  <a:cubicBezTo>
                    <a:pt x="1752" y="1181"/>
                    <a:pt x="1757" y="1856"/>
                    <a:pt x="2286" y="1856"/>
                  </a:cubicBezTo>
                  <a:cubicBezTo>
                    <a:pt x="2816" y="1856"/>
                    <a:pt x="2820" y="1181"/>
                    <a:pt x="3350" y="1181"/>
                  </a:cubicBezTo>
                  <a:cubicBezTo>
                    <a:pt x="3879" y="1181"/>
                    <a:pt x="3879" y="1856"/>
                    <a:pt x="4413" y="1856"/>
                  </a:cubicBezTo>
                  <a:cubicBezTo>
                    <a:pt x="4946" y="1856"/>
                    <a:pt x="4947" y="1186"/>
                    <a:pt x="5471" y="1186"/>
                  </a:cubicBezTo>
                  <a:cubicBezTo>
                    <a:pt x="5473" y="1186"/>
                    <a:pt x="5475" y="1186"/>
                    <a:pt x="5477" y="1186"/>
                  </a:cubicBezTo>
                  <a:lnTo>
                    <a:pt x="5477" y="530"/>
                  </a:lnTo>
                  <a:cubicBezTo>
                    <a:pt x="5477" y="237"/>
                    <a:pt x="5243" y="0"/>
                    <a:pt x="4951" y="0"/>
                  </a:cubicBezTo>
                  <a:close/>
                </a:path>
              </a:pathLst>
            </a:custGeom>
            <a:solidFill>
              <a:srgbClr val="006D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1" name="Google Shape;391;p21"/>
            <p:cNvSpPr/>
            <p:nvPr/>
          </p:nvSpPr>
          <p:spPr>
            <a:xfrm>
              <a:off x="4771000" y="2570525"/>
              <a:ext cx="25675" cy="22000"/>
            </a:xfrm>
            <a:custGeom>
              <a:rect b="b" l="l" r="r" t="t"/>
              <a:pathLst>
                <a:path extrusionOk="0" h="880" w="1027">
                  <a:moveTo>
                    <a:pt x="586" y="1"/>
                  </a:moveTo>
                  <a:cubicBezTo>
                    <a:pt x="198" y="1"/>
                    <a:pt x="1" y="474"/>
                    <a:pt x="277" y="750"/>
                  </a:cubicBezTo>
                  <a:cubicBezTo>
                    <a:pt x="366" y="840"/>
                    <a:pt x="476" y="879"/>
                    <a:pt x="583" y="879"/>
                  </a:cubicBezTo>
                  <a:cubicBezTo>
                    <a:pt x="808" y="879"/>
                    <a:pt x="1024" y="704"/>
                    <a:pt x="1027" y="441"/>
                  </a:cubicBezTo>
                  <a:cubicBezTo>
                    <a:pt x="1027" y="197"/>
                    <a:pt x="830" y="1"/>
                    <a:pt x="586" y="1"/>
                  </a:cubicBezTo>
                  <a:close/>
                </a:path>
              </a:pathLst>
            </a:custGeom>
            <a:solidFill>
              <a:srgbClr val="DFEB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2" name="Google Shape;392;p21"/>
            <p:cNvSpPr/>
            <p:nvPr/>
          </p:nvSpPr>
          <p:spPr>
            <a:xfrm>
              <a:off x="4680475" y="2598525"/>
              <a:ext cx="25675" cy="22000"/>
            </a:xfrm>
            <a:custGeom>
              <a:rect b="b" l="l" r="r" t="t"/>
              <a:pathLst>
                <a:path extrusionOk="0" h="880" w="1027">
                  <a:moveTo>
                    <a:pt x="586" y="0"/>
                  </a:moveTo>
                  <a:cubicBezTo>
                    <a:pt x="197" y="0"/>
                    <a:pt x="0" y="474"/>
                    <a:pt x="277" y="750"/>
                  </a:cubicBezTo>
                  <a:cubicBezTo>
                    <a:pt x="366" y="839"/>
                    <a:pt x="476" y="879"/>
                    <a:pt x="584" y="879"/>
                  </a:cubicBezTo>
                  <a:cubicBezTo>
                    <a:pt x="809" y="879"/>
                    <a:pt x="1026" y="704"/>
                    <a:pt x="1026" y="441"/>
                  </a:cubicBezTo>
                  <a:cubicBezTo>
                    <a:pt x="1026" y="197"/>
                    <a:pt x="830" y="0"/>
                    <a:pt x="586" y="0"/>
                  </a:cubicBezTo>
                  <a:close/>
                </a:path>
              </a:pathLst>
            </a:custGeom>
            <a:solidFill>
              <a:srgbClr val="DFEB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3" name="Google Shape;393;p21"/>
            <p:cNvSpPr/>
            <p:nvPr/>
          </p:nvSpPr>
          <p:spPr>
            <a:xfrm>
              <a:off x="4708350" y="2544300"/>
              <a:ext cx="25675" cy="22000"/>
            </a:xfrm>
            <a:custGeom>
              <a:rect b="b" l="l" r="r" t="t"/>
              <a:pathLst>
                <a:path extrusionOk="0" h="880" w="1027">
                  <a:moveTo>
                    <a:pt x="586" y="0"/>
                  </a:moveTo>
                  <a:cubicBezTo>
                    <a:pt x="197" y="0"/>
                    <a:pt x="0" y="473"/>
                    <a:pt x="277" y="750"/>
                  </a:cubicBezTo>
                  <a:cubicBezTo>
                    <a:pt x="366" y="839"/>
                    <a:pt x="476" y="879"/>
                    <a:pt x="584" y="879"/>
                  </a:cubicBezTo>
                  <a:cubicBezTo>
                    <a:pt x="809" y="879"/>
                    <a:pt x="1026" y="704"/>
                    <a:pt x="1026" y="441"/>
                  </a:cubicBezTo>
                  <a:cubicBezTo>
                    <a:pt x="1026" y="197"/>
                    <a:pt x="830" y="0"/>
                    <a:pt x="586" y="0"/>
                  </a:cubicBezTo>
                  <a:close/>
                </a:path>
              </a:pathLst>
            </a:custGeom>
            <a:solidFill>
              <a:srgbClr val="DFEB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4" name="Google Shape;394;p21"/>
            <p:cNvSpPr/>
            <p:nvPr/>
          </p:nvSpPr>
          <p:spPr>
            <a:xfrm>
              <a:off x="4961450" y="2570525"/>
              <a:ext cx="25550" cy="22000"/>
            </a:xfrm>
            <a:custGeom>
              <a:rect b="b" l="l" r="r" t="t"/>
              <a:pathLst>
                <a:path extrusionOk="0" h="880" w="1022">
                  <a:moveTo>
                    <a:pt x="586" y="1"/>
                  </a:moveTo>
                  <a:cubicBezTo>
                    <a:pt x="193" y="1"/>
                    <a:pt x="1" y="474"/>
                    <a:pt x="277" y="750"/>
                  </a:cubicBezTo>
                  <a:cubicBezTo>
                    <a:pt x="366" y="840"/>
                    <a:pt x="476" y="879"/>
                    <a:pt x="583" y="879"/>
                  </a:cubicBezTo>
                  <a:cubicBezTo>
                    <a:pt x="807" y="879"/>
                    <a:pt x="1022" y="704"/>
                    <a:pt x="1022" y="441"/>
                  </a:cubicBezTo>
                  <a:cubicBezTo>
                    <a:pt x="1022" y="197"/>
                    <a:pt x="825" y="1"/>
                    <a:pt x="586" y="1"/>
                  </a:cubicBezTo>
                  <a:close/>
                </a:path>
              </a:pathLst>
            </a:custGeom>
            <a:solidFill>
              <a:srgbClr val="DFEB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5" name="Google Shape;395;p21"/>
            <p:cNvSpPr/>
            <p:nvPr/>
          </p:nvSpPr>
          <p:spPr>
            <a:xfrm>
              <a:off x="5051875" y="2598525"/>
              <a:ext cx="25675" cy="22000"/>
            </a:xfrm>
            <a:custGeom>
              <a:rect b="b" l="l" r="r" t="t"/>
              <a:pathLst>
                <a:path extrusionOk="0" h="880" w="1027">
                  <a:moveTo>
                    <a:pt x="591" y="0"/>
                  </a:moveTo>
                  <a:cubicBezTo>
                    <a:pt x="197" y="0"/>
                    <a:pt x="0" y="474"/>
                    <a:pt x="277" y="750"/>
                  </a:cubicBezTo>
                  <a:cubicBezTo>
                    <a:pt x="366" y="839"/>
                    <a:pt x="476" y="879"/>
                    <a:pt x="584" y="879"/>
                  </a:cubicBezTo>
                  <a:cubicBezTo>
                    <a:pt x="809" y="879"/>
                    <a:pt x="1026" y="704"/>
                    <a:pt x="1026" y="441"/>
                  </a:cubicBezTo>
                  <a:cubicBezTo>
                    <a:pt x="1026" y="197"/>
                    <a:pt x="830" y="0"/>
                    <a:pt x="591" y="0"/>
                  </a:cubicBezTo>
                  <a:close/>
                </a:path>
              </a:pathLst>
            </a:custGeom>
            <a:solidFill>
              <a:srgbClr val="DFEB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6" name="Google Shape;396;p21"/>
            <p:cNvSpPr/>
            <p:nvPr/>
          </p:nvSpPr>
          <p:spPr>
            <a:xfrm>
              <a:off x="5024000" y="2544300"/>
              <a:ext cx="25675" cy="22000"/>
            </a:xfrm>
            <a:custGeom>
              <a:rect b="b" l="l" r="r" t="t"/>
              <a:pathLst>
                <a:path extrusionOk="0" h="880" w="1027">
                  <a:moveTo>
                    <a:pt x="591" y="0"/>
                  </a:moveTo>
                  <a:cubicBezTo>
                    <a:pt x="197" y="0"/>
                    <a:pt x="0" y="473"/>
                    <a:pt x="277" y="750"/>
                  </a:cubicBezTo>
                  <a:cubicBezTo>
                    <a:pt x="366" y="839"/>
                    <a:pt x="476" y="879"/>
                    <a:pt x="584" y="879"/>
                  </a:cubicBezTo>
                  <a:cubicBezTo>
                    <a:pt x="809" y="879"/>
                    <a:pt x="1026" y="704"/>
                    <a:pt x="1026" y="441"/>
                  </a:cubicBezTo>
                  <a:cubicBezTo>
                    <a:pt x="1026" y="197"/>
                    <a:pt x="830" y="0"/>
                    <a:pt x="591" y="0"/>
                  </a:cubicBezTo>
                  <a:close/>
                </a:path>
              </a:pathLst>
            </a:custGeom>
            <a:solidFill>
              <a:srgbClr val="DFEB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7" name="Google Shape;397;p21"/>
            <p:cNvSpPr/>
            <p:nvPr/>
          </p:nvSpPr>
          <p:spPr>
            <a:xfrm>
              <a:off x="4808200" y="2315425"/>
              <a:ext cx="132200" cy="240500"/>
            </a:xfrm>
            <a:custGeom>
              <a:rect b="b" l="l" r="r" t="t"/>
              <a:pathLst>
                <a:path extrusionOk="0" h="9620" w="5288">
                  <a:moveTo>
                    <a:pt x="2905" y="1"/>
                  </a:moveTo>
                  <a:cubicBezTo>
                    <a:pt x="2830" y="1"/>
                    <a:pt x="2755" y="48"/>
                    <a:pt x="2739" y="141"/>
                  </a:cubicBezTo>
                  <a:lnTo>
                    <a:pt x="2148" y="3791"/>
                  </a:lnTo>
                  <a:cubicBezTo>
                    <a:pt x="2012" y="4601"/>
                    <a:pt x="1670" y="5365"/>
                    <a:pt x="1160" y="6007"/>
                  </a:cubicBezTo>
                  <a:cubicBezTo>
                    <a:pt x="0" y="7470"/>
                    <a:pt x="1043" y="9619"/>
                    <a:pt x="2904" y="9619"/>
                  </a:cubicBezTo>
                  <a:cubicBezTo>
                    <a:pt x="2909" y="9619"/>
                    <a:pt x="2913" y="9619"/>
                    <a:pt x="2917" y="9619"/>
                  </a:cubicBezTo>
                  <a:cubicBezTo>
                    <a:pt x="3774" y="9614"/>
                    <a:pt x="4552" y="9118"/>
                    <a:pt x="4917" y="8345"/>
                  </a:cubicBezTo>
                  <a:cubicBezTo>
                    <a:pt x="5287" y="7572"/>
                    <a:pt x="5175" y="6653"/>
                    <a:pt x="4636" y="5988"/>
                  </a:cubicBezTo>
                  <a:cubicBezTo>
                    <a:pt x="4205" y="5449"/>
                    <a:pt x="3896" y="4822"/>
                    <a:pt x="3732" y="4147"/>
                  </a:cubicBezTo>
                  <a:lnTo>
                    <a:pt x="3512" y="2868"/>
                  </a:lnTo>
                  <a:lnTo>
                    <a:pt x="3071" y="141"/>
                  </a:lnTo>
                  <a:cubicBezTo>
                    <a:pt x="3055" y="48"/>
                    <a:pt x="2980" y="1"/>
                    <a:pt x="2905" y="1"/>
                  </a:cubicBez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8" name="Google Shape;398;p21"/>
            <p:cNvSpPr/>
            <p:nvPr/>
          </p:nvSpPr>
          <p:spPr>
            <a:xfrm>
              <a:off x="4868325" y="2315425"/>
              <a:ext cx="68325" cy="240375"/>
            </a:xfrm>
            <a:custGeom>
              <a:rect b="b" l="l" r="r" t="t"/>
              <a:pathLst>
                <a:path extrusionOk="0" h="9615" w="2733">
                  <a:moveTo>
                    <a:pt x="500" y="1"/>
                  </a:moveTo>
                  <a:cubicBezTo>
                    <a:pt x="425" y="1"/>
                    <a:pt x="350" y="48"/>
                    <a:pt x="334" y="141"/>
                  </a:cubicBezTo>
                  <a:lnTo>
                    <a:pt x="1" y="2189"/>
                  </a:lnTo>
                  <a:lnTo>
                    <a:pt x="109" y="2873"/>
                  </a:lnTo>
                  <a:lnTo>
                    <a:pt x="334" y="4147"/>
                  </a:lnTo>
                  <a:cubicBezTo>
                    <a:pt x="493" y="4822"/>
                    <a:pt x="802" y="5449"/>
                    <a:pt x="1238" y="5988"/>
                  </a:cubicBezTo>
                  <a:cubicBezTo>
                    <a:pt x="2273" y="7267"/>
                    <a:pt x="1608" y="9188"/>
                    <a:pt x="6" y="9558"/>
                  </a:cubicBezTo>
                  <a:cubicBezTo>
                    <a:pt x="160" y="9596"/>
                    <a:pt x="315" y="9614"/>
                    <a:pt x="469" y="9614"/>
                  </a:cubicBezTo>
                  <a:cubicBezTo>
                    <a:pt x="481" y="9615"/>
                    <a:pt x="492" y="9615"/>
                    <a:pt x="504" y="9615"/>
                  </a:cubicBezTo>
                  <a:cubicBezTo>
                    <a:pt x="1730" y="9615"/>
                    <a:pt x="2728" y="8624"/>
                    <a:pt x="2728" y="7389"/>
                  </a:cubicBezTo>
                  <a:cubicBezTo>
                    <a:pt x="2732" y="6878"/>
                    <a:pt x="2554" y="6386"/>
                    <a:pt x="2231" y="5988"/>
                  </a:cubicBezTo>
                  <a:cubicBezTo>
                    <a:pt x="1800" y="5449"/>
                    <a:pt x="1491" y="4822"/>
                    <a:pt x="1327" y="4147"/>
                  </a:cubicBezTo>
                  <a:lnTo>
                    <a:pt x="1107" y="2868"/>
                  </a:lnTo>
                  <a:lnTo>
                    <a:pt x="666" y="141"/>
                  </a:lnTo>
                  <a:cubicBezTo>
                    <a:pt x="650" y="48"/>
                    <a:pt x="575" y="1"/>
                    <a:pt x="500" y="1"/>
                  </a:cubicBez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99" name="Google Shape;399;p21"/>
          <p:cNvSpPr/>
          <p:nvPr/>
        </p:nvSpPr>
        <p:spPr>
          <a:xfrm>
            <a:off x="605325" y="3742638"/>
            <a:ext cx="1876800" cy="1672500"/>
          </a:xfrm>
          <a:prstGeom prst="rect">
            <a:avLst/>
          </a:prstGeom>
          <a:noFill/>
          <a:ln cap="flat" cmpd="sng" w="9525">
            <a:solidFill>
              <a:srgbClr val="83C5BE"/>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0" name="Google Shape;400;p21"/>
          <p:cNvSpPr/>
          <p:nvPr/>
        </p:nvSpPr>
        <p:spPr>
          <a:xfrm>
            <a:off x="5169613" y="1808938"/>
            <a:ext cx="2121000" cy="1672500"/>
          </a:xfrm>
          <a:prstGeom prst="rect">
            <a:avLst/>
          </a:prstGeom>
          <a:noFill/>
          <a:ln cap="flat" cmpd="sng" w="9525">
            <a:solidFill>
              <a:srgbClr val="83C5BE"/>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1" name="Google Shape;401;p21"/>
          <p:cNvSpPr/>
          <p:nvPr/>
        </p:nvSpPr>
        <p:spPr>
          <a:xfrm>
            <a:off x="2802000" y="3742650"/>
            <a:ext cx="1947900" cy="1672500"/>
          </a:xfrm>
          <a:prstGeom prst="rect">
            <a:avLst/>
          </a:prstGeom>
          <a:noFill/>
          <a:ln cap="flat" cmpd="sng" w="9525">
            <a:solidFill>
              <a:srgbClr val="83C5BE"/>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2" name="Google Shape;402;p21"/>
          <p:cNvSpPr txBox="1"/>
          <p:nvPr/>
        </p:nvSpPr>
        <p:spPr>
          <a:xfrm>
            <a:off x="268713" y="4046513"/>
            <a:ext cx="2225100" cy="407400"/>
          </a:xfrm>
          <a:prstGeom prst="rect">
            <a:avLst/>
          </a:prstGeom>
          <a:noFill/>
          <a:ln>
            <a:noFill/>
          </a:ln>
        </p:spPr>
        <p:txBody>
          <a:bodyPr anchorCtr="0" anchor="t" bIns="91425" lIns="91425" spcFirstLastPara="1" rIns="91425" wrap="square" tIns="91425">
            <a:noAutofit/>
          </a:bodyPr>
          <a:lstStyle/>
          <a:p>
            <a:pPr indent="0" lvl="0" marL="269999" rtl="0" algn="ctr">
              <a:spcBef>
                <a:spcPts val="0"/>
              </a:spcBef>
              <a:spcAft>
                <a:spcPts val="0"/>
              </a:spcAft>
              <a:buClr>
                <a:schemeClr val="dk1"/>
              </a:buClr>
              <a:buSzPts val="1100"/>
              <a:buFont typeface="Arial"/>
              <a:buNone/>
            </a:pPr>
            <a:r>
              <a:rPr lang="en-GB" sz="1100">
                <a:solidFill>
                  <a:srgbClr val="1C4588"/>
                </a:solidFill>
                <a:latin typeface="Mada"/>
                <a:ea typeface="Mada"/>
                <a:cs typeface="Mada"/>
                <a:sym typeface="Mada"/>
              </a:rPr>
              <a:t>Incisional wounds will follow the normal phases of wound healing, whereas crushing or avulsion wounds may not heal in normal process and may have a prolonged healing process.</a:t>
            </a:r>
            <a:endParaRPr sz="1100">
              <a:latin typeface="Mada"/>
              <a:ea typeface="Mada"/>
              <a:cs typeface="Mada"/>
              <a:sym typeface="Mada"/>
            </a:endParaRPr>
          </a:p>
        </p:txBody>
      </p:sp>
      <p:sp>
        <p:nvSpPr>
          <p:cNvPr id="403" name="Google Shape;403;p21"/>
          <p:cNvSpPr txBox="1"/>
          <p:nvPr/>
        </p:nvSpPr>
        <p:spPr>
          <a:xfrm>
            <a:off x="641925" y="3704913"/>
            <a:ext cx="1803600" cy="407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1200">
                <a:solidFill>
                  <a:srgbClr val="1C4588"/>
                </a:solidFill>
                <a:latin typeface="Mada"/>
                <a:ea typeface="Mada"/>
                <a:cs typeface="Mada"/>
                <a:sym typeface="Mada"/>
              </a:rPr>
              <a:t>Mechanism of wounding </a:t>
            </a:r>
            <a:endParaRPr b="1" sz="1200">
              <a:solidFill>
                <a:srgbClr val="1C4588"/>
              </a:solidFill>
              <a:latin typeface="Mada"/>
              <a:ea typeface="Mada"/>
              <a:cs typeface="Mada"/>
              <a:sym typeface="Mada"/>
            </a:endParaRPr>
          </a:p>
          <a:p>
            <a:pPr indent="0" lvl="0" marL="0" rtl="0" algn="ctr">
              <a:lnSpc>
                <a:spcPct val="115000"/>
              </a:lnSpc>
              <a:spcBef>
                <a:spcPts val="0"/>
              </a:spcBef>
              <a:spcAft>
                <a:spcPts val="1600"/>
              </a:spcAft>
              <a:buNone/>
            </a:pPr>
            <a:r>
              <a:t/>
            </a:r>
            <a:endParaRPr b="1" sz="1200">
              <a:latin typeface="Mada"/>
              <a:ea typeface="Mada"/>
              <a:cs typeface="Mada"/>
              <a:sym typeface="Mada"/>
            </a:endParaRPr>
          </a:p>
        </p:txBody>
      </p:sp>
      <p:sp>
        <p:nvSpPr>
          <p:cNvPr id="404" name="Google Shape;404;p21"/>
          <p:cNvSpPr txBox="1"/>
          <p:nvPr/>
        </p:nvSpPr>
        <p:spPr>
          <a:xfrm>
            <a:off x="2749225" y="4412313"/>
            <a:ext cx="1876800" cy="407400"/>
          </a:xfrm>
          <a:prstGeom prst="rect">
            <a:avLst/>
          </a:prstGeom>
          <a:noFill/>
          <a:ln>
            <a:noFill/>
          </a:ln>
        </p:spPr>
        <p:txBody>
          <a:bodyPr anchorCtr="0" anchor="t" bIns="91425" lIns="91425" spcFirstLastPara="1" rIns="91425" wrap="square" tIns="91425">
            <a:noAutofit/>
          </a:bodyPr>
          <a:lstStyle/>
          <a:p>
            <a:pPr indent="0" lvl="0" marL="269999" rtl="0" algn="ctr">
              <a:spcBef>
                <a:spcPts val="0"/>
              </a:spcBef>
              <a:spcAft>
                <a:spcPts val="0"/>
              </a:spcAft>
              <a:buClr>
                <a:schemeClr val="dk1"/>
              </a:buClr>
              <a:buSzPts val="1100"/>
              <a:buFont typeface="Arial"/>
              <a:buNone/>
            </a:pPr>
            <a:r>
              <a:rPr lang="en-GB" sz="1100">
                <a:solidFill>
                  <a:srgbClr val="1C4588"/>
                </a:solidFill>
                <a:latin typeface="Mada"/>
                <a:ea typeface="Mada"/>
                <a:cs typeface="Mada"/>
                <a:sym typeface="Mada"/>
              </a:rPr>
              <a:t>This will delay the slow wound healing and predispose to infection.</a:t>
            </a:r>
            <a:endParaRPr sz="1100">
              <a:solidFill>
                <a:srgbClr val="1C4588"/>
              </a:solidFill>
              <a:latin typeface="Mada"/>
              <a:ea typeface="Mada"/>
              <a:cs typeface="Mada"/>
              <a:sym typeface="Mada"/>
            </a:endParaRPr>
          </a:p>
          <a:p>
            <a:pPr indent="0" lvl="0" marL="0" rtl="0" algn="ctr">
              <a:lnSpc>
                <a:spcPct val="115000"/>
              </a:lnSpc>
              <a:spcBef>
                <a:spcPts val="0"/>
              </a:spcBef>
              <a:spcAft>
                <a:spcPts val="1600"/>
              </a:spcAft>
              <a:buNone/>
            </a:pPr>
            <a:r>
              <a:t/>
            </a:r>
            <a:endParaRPr sz="1000">
              <a:latin typeface="Mada"/>
              <a:ea typeface="Mada"/>
              <a:cs typeface="Mada"/>
              <a:sym typeface="Mada"/>
            </a:endParaRPr>
          </a:p>
        </p:txBody>
      </p:sp>
      <p:sp>
        <p:nvSpPr>
          <p:cNvPr id="405" name="Google Shape;405;p21"/>
          <p:cNvSpPr txBox="1"/>
          <p:nvPr/>
        </p:nvSpPr>
        <p:spPr>
          <a:xfrm>
            <a:off x="3048586" y="4085741"/>
            <a:ext cx="1313700" cy="407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1200">
                <a:solidFill>
                  <a:srgbClr val="1C4588"/>
                </a:solidFill>
                <a:latin typeface="Mada"/>
                <a:ea typeface="Mada"/>
                <a:cs typeface="Mada"/>
                <a:sym typeface="Mada"/>
              </a:rPr>
              <a:t>Tissue loss</a:t>
            </a:r>
            <a:endParaRPr b="1" sz="1200">
              <a:solidFill>
                <a:srgbClr val="1C4588"/>
              </a:solidFill>
              <a:latin typeface="Mada"/>
              <a:ea typeface="Mada"/>
              <a:cs typeface="Mada"/>
              <a:sym typeface="Mada"/>
            </a:endParaRPr>
          </a:p>
          <a:p>
            <a:pPr indent="0" lvl="0" marL="0" rtl="0" algn="ctr">
              <a:lnSpc>
                <a:spcPct val="115000"/>
              </a:lnSpc>
              <a:spcBef>
                <a:spcPts val="0"/>
              </a:spcBef>
              <a:spcAft>
                <a:spcPts val="1600"/>
              </a:spcAft>
              <a:buNone/>
            </a:pPr>
            <a:r>
              <a:t/>
            </a:r>
            <a:endParaRPr b="1" sz="1200">
              <a:latin typeface="Mada"/>
              <a:ea typeface="Mada"/>
              <a:cs typeface="Mada"/>
              <a:sym typeface="Mada"/>
            </a:endParaRPr>
          </a:p>
        </p:txBody>
      </p:sp>
      <p:sp>
        <p:nvSpPr>
          <p:cNvPr id="406" name="Google Shape;406;p21"/>
          <p:cNvSpPr txBox="1"/>
          <p:nvPr/>
        </p:nvSpPr>
        <p:spPr>
          <a:xfrm>
            <a:off x="4914213" y="2234638"/>
            <a:ext cx="2364000" cy="1320300"/>
          </a:xfrm>
          <a:prstGeom prst="rect">
            <a:avLst/>
          </a:prstGeom>
          <a:noFill/>
          <a:ln>
            <a:noFill/>
          </a:ln>
        </p:spPr>
        <p:txBody>
          <a:bodyPr anchorCtr="0" anchor="t" bIns="91425" lIns="91425" spcFirstLastPara="1" rIns="91425" wrap="square" tIns="91425">
            <a:noAutofit/>
          </a:bodyPr>
          <a:lstStyle/>
          <a:p>
            <a:pPr indent="0" lvl="0" marL="269999" rtl="0" algn="ctr">
              <a:spcBef>
                <a:spcPts val="0"/>
              </a:spcBef>
              <a:spcAft>
                <a:spcPts val="0"/>
              </a:spcAft>
              <a:buClr>
                <a:schemeClr val="dk1"/>
              </a:buClr>
              <a:buSzPts val="1100"/>
              <a:buFont typeface="Arial"/>
              <a:buNone/>
            </a:pPr>
            <a:r>
              <a:rPr lang="en-GB" sz="1100">
                <a:solidFill>
                  <a:srgbClr val="1C4588"/>
                </a:solidFill>
                <a:latin typeface="Mada"/>
                <a:ea typeface="Mada"/>
                <a:cs typeface="Mada"/>
                <a:sym typeface="Mada"/>
              </a:rPr>
              <a:t>Bleeding must be controlled because hematoma formation in the wound predisposes to wound infection and it separates the wound edges and prevents wound healing. </a:t>
            </a:r>
            <a:endParaRPr sz="1100">
              <a:solidFill>
                <a:srgbClr val="1C4588"/>
              </a:solidFill>
              <a:latin typeface="Mada"/>
              <a:ea typeface="Mada"/>
              <a:cs typeface="Mada"/>
              <a:sym typeface="Mada"/>
            </a:endParaRPr>
          </a:p>
          <a:p>
            <a:pPr indent="0" lvl="0" marL="0" rtl="0" algn="ctr">
              <a:lnSpc>
                <a:spcPct val="115000"/>
              </a:lnSpc>
              <a:spcBef>
                <a:spcPts val="0"/>
              </a:spcBef>
              <a:spcAft>
                <a:spcPts val="1600"/>
              </a:spcAft>
              <a:buNone/>
            </a:pPr>
            <a:r>
              <a:t/>
            </a:r>
            <a:endParaRPr sz="1000">
              <a:latin typeface="Mada"/>
              <a:ea typeface="Mada"/>
              <a:cs typeface="Mada"/>
              <a:sym typeface="Mada"/>
            </a:endParaRPr>
          </a:p>
        </p:txBody>
      </p:sp>
      <p:sp>
        <p:nvSpPr>
          <p:cNvPr id="407" name="Google Shape;407;p21"/>
          <p:cNvSpPr txBox="1"/>
          <p:nvPr/>
        </p:nvSpPr>
        <p:spPr>
          <a:xfrm>
            <a:off x="5265738" y="1794013"/>
            <a:ext cx="1876800" cy="407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1200">
                <a:solidFill>
                  <a:srgbClr val="1C4588"/>
                </a:solidFill>
                <a:latin typeface="Mada"/>
                <a:ea typeface="Mada"/>
                <a:cs typeface="Mada"/>
                <a:sym typeface="Mada"/>
              </a:rPr>
              <a:t>Hematoma formation in the wound</a:t>
            </a:r>
            <a:endParaRPr b="1" sz="1200">
              <a:latin typeface="Mada"/>
              <a:ea typeface="Mada"/>
              <a:cs typeface="Mada"/>
              <a:sym typeface="Mada"/>
            </a:endParaRPr>
          </a:p>
        </p:txBody>
      </p:sp>
      <p:sp>
        <p:nvSpPr>
          <p:cNvPr id="408" name="Google Shape;408;p21"/>
          <p:cNvSpPr/>
          <p:nvPr/>
        </p:nvSpPr>
        <p:spPr>
          <a:xfrm rot="-4851650">
            <a:off x="352516" y="3499235"/>
            <a:ext cx="552495" cy="470599"/>
          </a:xfrm>
          <a:custGeom>
            <a:rect b="b" l="l" r="r" t="t"/>
            <a:pathLst>
              <a:path extrusionOk="0" h="152869" w="280814">
                <a:moveTo>
                  <a:pt x="129208" y="1"/>
                </a:moveTo>
                <a:cubicBezTo>
                  <a:pt x="96901" y="1"/>
                  <a:pt x="66152" y="4569"/>
                  <a:pt x="32805" y="11476"/>
                </a:cubicBezTo>
                <a:cubicBezTo>
                  <a:pt x="7839" y="16658"/>
                  <a:pt x="6821" y="45129"/>
                  <a:pt x="3448" y="63859"/>
                </a:cubicBezTo>
                <a:cubicBezTo>
                  <a:pt x="0" y="82928"/>
                  <a:pt x="2770" y="103183"/>
                  <a:pt x="13435" y="119369"/>
                </a:cubicBezTo>
                <a:cubicBezTo>
                  <a:pt x="19144" y="128056"/>
                  <a:pt x="26700" y="135649"/>
                  <a:pt x="35933" y="140435"/>
                </a:cubicBezTo>
                <a:cubicBezTo>
                  <a:pt x="46673" y="145994"/>
                  <a:pt x="58997" y="147464"/>
                  <a:pt x="71056" y="148632"/>
                </a:cubicBezTo>
                <a:cubicBezTo>
                  <a:pt x="99074" y="151344"/>
                  <a:pt x="127239" y="152869"/>
                  <a:pt x="155390" y="152869"/>
                </a:cubicBezTo>
                <a:cubicBezTo>
                  <a:pt x="180440" y="152869"/>
                  <a:pt x="205477" y="151662"/>
                  <a:pt x="230390" y="149009"/>
                </a:cubicBezTo>
                <a:cubicBezTo>
                  <a:pt x="240301" y="147954"/>
                  <a:pt x="250401" y="146616"/>
                  <a:pt x="259408" y="142320"/>
                </a:cubicBezTo>
                <a:cubicBezTo>
                  <a:pt x="268415" y="138042"/>
                  <a:pt x="276291" y="130298"/>
                  <a:pt x="278326" y="120538"/>
                </a:cubicBezTo>
                <a:cubicBezTo>
                  <a:pt x="280813" y="108497"/>
                  <a:pt x="273898" y="96174"/>
                  <a:pt x="264439" y="88335"/>
                </a:cubicBezTo>
                <a:cubicBezTo>
                  <a:pt x="254980" y="80497"/>
                  <a:pt x="243260" y="76069"/>
                  <a:pt x="232124" y="70868"/>
                </a:cubicBezTo>
                <a:cubicBezTo>
                  <a:pt x="220988" y="65687"/>
                  <a:pt x="209814" y="59205"/>
                  <a:pt x="203238" y="48841"/>
                </a:cubicBezTo>
                <a:cubicBezTo>
                  <a:pt x="197170" y="39269"/>
                  <a:pt x="195606" y="27266"/>
                  <a:pt x="188880" y="18184"/>
                </a:cubicBezTo>
                <a:cubicBezTo>
                  <a:pt x="178158" y="3713"/>
                  <a:pt x="157959" y="755"/>
                  <a:pt x="139964" y="171"/>
                </a:cubicBezTo>
                <a:cubicBezTo>
                  <a:pt x="136356" y="56"/>
                  <a:pt x="132773" y="1"/>
                  <a:pt x="129208" y="1"/>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9" name="Google Shape;409;p21"/>
          <p:cNvSpPr txBox="1"/>
          <p:nvPr/>
        </p:nvSpPr>
        <p:spPr>
          <a:xfrm>
            <a:off x="372463" y="3528575"/>
            <a:ext cx="594600" cy="411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2400">
                <a:solidFill>
                  <a:srgbClr val="E29578"/>
                </a:solidFill>
                <a:latin typeface="Life Savers ExtraBold"/>
                <a:ea typeface="Life Savers ExtraBold"/>
                <a:cs typeface="Life Savers ExtraBold"/>
                <a:sym typeface="Life Savers ExtraBold"/>
              </a:rPr>
              <a:t>7</a:t>
            </a:r>
            <a:endParaRPr sz="2400">
              <a:solidFill>
                <a:srgbClr val="E29578"/>
              </a:solidFill>
              <a:latin typeface="Life Savers ExtraBold"/>
              <a:ea typeface="Life Savers ExtraBold"/>
              <a:cs typeface="Life Savers ExtraBold"/>
              <a:sym typeface="Life Savers ExtraBold"/>
            </a:endParaRPr>
          </a:p>
        </p:txBody>
      </p:sp>
      <p:grpSp>
        <p:nvGrpSpPr>
          <p:cNvPr id="410" name="Google Shape;410;p21"/>
          <p:cNvGrpSpPr/>
          <p:nvPr/>
        </p:nvGrpSpPr>
        <p:grpSpPr>
          <a:xfrm flipH="1">
            <a:off x="2693082" y="3599786"/>
            <a:ext cx="524644" cy="546766"/>
            <a:chOff x="235075" y="777725"/>
            <a:chExt cx="7186900" cy="4132775"/>
          </a:xfrm>
        </p:grpSpPr>
        <p:sp>
          <p:nvSpPr>
            <p:cNvPr id="411" name="Google Shape;411;p21"/>
            <p:cNvSpPr/>
            <p:nvPr/>
          </p:nvSpPr>
          <p:spPr>
            <a:xfrm>
              <a:off x="342575" y="932875"/>
              <a:ext cx="7079400" cy="3826525"/>
            </a:xfrm>
            <a:custGeom>
              <a:rect b="b" l="l" r="r" t="t"/>
              <a:pathLst>
                <a:path extrusionOk="0" h="153061" w="283176">
                  <a:moveTo>
                    <a:pt x="168404" y="0"/>
                  </a:moveTo>
                  <a:cubicBezTo>
                    <a:pt x="157709" y="0"/>
                    <a:pt x="146666" y="1269"/>
                    <a:pt x="137470" y="1958"/>
                  </a:cubicBezTo>
                  <a:cubicBezTo>
                    <a:pt x="99769" y="4776"/>
                    <a:pt x="61970" y="14736"/>
                    <a:pt x="30657" y="36550"/>
                  </a:cubicBezTo>
                  <a:cubicBezTo>
                    <a:pt x="16422" y="46461"/>
                    <a:pt x="2915" y="60284"/>
                    <a:pt x="1336" y="77580"/>
                  </a:cubicBezTo>
                  <a:cubicBezTo>
                    <a:pt x="0" y="92204"/>
                    <a:pt x="7774" y="106560"/>
                    <a:pt x="18778" y="116301"/>
                  </a:cubicBezTo>
                  <a:cubicBezTo>
                    <a:pt x="29807" y="126043"/>
                    <a:pt x="43726" y="131800"/>
                    <a:pt x="57670" y="136415"/>
                  </a:cubicBezTo>
                  <a:cubicBezTo>
                    <a:pt x="91058" y="147472"/>
                    <a:pt x="125903" y="153060"/>
                    <a:pt x="160873" y="153060"/>
                  </a:cubicBezTo>
                  <a:cubicBezTo>
                    <a:pt x="176382" y="153060"/>
                    <a:pt x="191917" y="151961"/>
                    <a:pt x="207359" y="149752"/>
                  </a:cubicBezTo>
                  <a:cubicBezTo>
                    <a:pt x="222226" y="147614"/>
                    <a:pt x="237360" y="144286"/>
                    <a:pt x="249871" y="135929"/>
                  </a:cubicBezTo>
                  <a:cubicBezTo>
                    <a:pt x="275062" y="119095"/>
                    <a:pt x="283175" y="80398"/>
                    <a:pt x="265102" y="56057"/>
                  </a:cubicBezTo>
                  <a:cubicBezTo>
                    <a:pt x="255968" y="43789"/>
                    <a:pt x="242097" y="36137"/>
                    <a:pt x="229125" y="28024"/>
                  </a:cubicBezTo>
                  <a:cubicBezTo>
                    <a:pt x="217003" y="20420"/>
                    <a:pt x="204881" y="7643"/>
                    <a:pt x="191278" y="3027"/>
                  </a:cubicBezTo>
                  <a:cubicBezTo>
                    <a:pt x="184502" y="737"/>
                    <a:pt x="176554" y="0"/>
                    <a:pt x="168404" y="0"/>
                  </a:cubicBezTo>
                  <a:close/>
                </a:path>
              </a:pathLst>
            </a:custGeom>
            <a:solidFill>
              <a:srgbClr val="006D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2" name="Google Shape;412;p21"/>
            <p:cNvSpPr/>
            <p:nvPr/>
          </p:nvSpPr>
          <p:spPr>
            <a:xfrm>
              <a:off x="235075" y="777725"/>
              <a:ext cx="7126775" cy="4132775"/>
            </a:xfrm>
            <a:custGeom>
              <a:rect b="b" l="l" r="r" t="t"/>
              <a:pathLst>
                <a:path extrusionOk="0" h="165311" w="285071">
                  <a:moveTo>
                    <a:pt x="193683" y="2310"/>
                  </a:moveTo>
                  <a:lnTo>
                    <a:pt x="194120" y="2431"/>
                  </a:lnTo>
                  <a:lnTo>
                    <a:pt x="194557" y="2553"/>
                  </a:lnTo>
                  <a:lnTo>
                    <a:pt x="195456" y="2820"/>
                  </a:lnTo>
                  <a:lnTo>
                    <a:pt x="196198" y="3047"/>
                  </a:lnTo>
                  <a:lnTo>
                    <a:pt x="196198" y="3047"/>
                  </a:lnTo>
                  <a:cubicBezTo>
                    <a:pt x="196113" y="3020"/>
                    <a:pt x="196027" y="2993"/>
                    <a:pt x="195942" y="2966"/>
                  </a:cubicBezTo>
                  <a:lnTo>
                    <a:pt x="194825" y="2626"/>
                  </a:lnTo>
                  <a:cubicBezTo>
                    <a:pt x="194436" y="2504"/>
                    <a:pt x="194072" y="2383"/>
                    <a:pt x="193683" y="2310"/>
                  </a:cubicBezTo>
                  <a:close/>
                  <a:moveTo>
                    <a:pt x="196198" y="3047"/>
                  </a:moveTo>
                  <a:cubicBezTo>
                    <a:pt x="196309" y="3081"/>
                    <a:pt x="196421" y="3115"/>
                    <a:pt x="196532" y="3149"/>
                  </a:cubicBezTo>
                  <a:lnTo>
                    <a:pt x="196532" y="3149"/>
                  </a:lnTo>
                  <a:lnTo>
                    <a:pt x="196198" y="3047"/>
                  </a:lnTo>
                  <a:close/>
                  <a:moveTo>
                    <a:pt x="196532" y="3149"/>
                  </a:moveTo>
                  <a:lnTo>
                    <a:pt x="197205" y="3354"/>
                  </a:lnTo>
                  <a:cubicBezTo>
                    <a:pt x="197213" y="3356"/>
                    <a:pt x="197220" y="3358"/>
                    <a:pt x="197228" y="3360"/>
                  </a:cubicBezTo>
                  <a:lnTo>
                    <a:pt x="197228" y="3360"/>
                  </a:lnTo>
                  <a:cubicBezTo>
                    <a:pt x="196996" y="3288"/>
                    <a:pt x="196764" y="3219"/>
                    <a:pt x="196532" y="3149"/>
                  </a:cubicBezTo>
                  <a:close/>
                  <a:moveTo>
                    <a:pt x="197228" y="3360"/>
                  </a:moveTo>
                  <a:lnTo>
                    <a:pt x="197228" y="3360"/>
                  </a:lnTo>
                  <a:cubicBezTo>
                    <a:pt x="197350" y="3398"/>
                    <a:pt x="197472" y="3437"/>
                    <a:pt x="197593" y="3477"/>
                  </a:cubicBezTo>
                  <a:lnTo>
                    <a:pt x="197593" y="3477"/>
                  </a:lnTo>
                  <a:cubicBezTo>
                    <a:pt x="197473" y="3434"/>
                    <a:pt x="197353" y="3392"/>
                    <a:pt x="197228" y="3360"/>
                  </a:cubicBezTo>
                  <a:close/>
                  <a:moveTo>
                    <a:pt x="197593" y="3477"/>
                  </a:moveTo>
                  <a:lnTo>
                    <a:pt x="197593" y="3477"/>
                  </a:lnTo>
                  <a:cubicBezTo>
                    <a:pt x="197745" y="3533"/>
                    <a:pt x="197897" y="3593"/>
                    <a:pt x="198055" y="3646"/>
                  </a:cubicBezTo>
                  <a:lnTo>
                    <a:pt x="198930" y="3986"/>
                  </a:lnTo>
                  <a:cubicBezTo>
                    <a:pt x="199513" y="4205"/>
                    <a:pt x="200096" y="4423"/>
                    <a:pt x="200655" y="4666"/>
                  </a:cubicBezTo>
                  <a:cubicBezTo>
                    <a:pt x="200971" y="4803"/>
                    <a:pt x="201287" y="4943"/>
                    <a:pt x="201601" y="5085"/>
                  </a:cubicBezTo>
                  <a:lnTo>
                    <a:pt x="201601" y="5085"/>
                  </a:lnTo>
                  <a:lnTo>
                    <a:pt x="200412" y="4545"/>
                  </a:lnTo>
                  <a:lnTo>
                    <a:pt x="198201" y="3694"/>
                  </a:lnTo>
                  <a:cubicBezTo>
                    <a:pt x="197999" y="3616"/>
                    <a:pt x="197796" y="3545"/>
                    <a:pt x="197593" y="3477"/>
                  </a:cubicBezTo>
                  <a:close/>
                  <a:moveTo>
                    <a:pt x="201601" y="5085"/>
                  </a:moveTo>
                  <a:lnTo>
                    <a:pt x="201792" y="5172"/>
                  </a:lnTo>
                  <a:lnTo>
                    <a:pt x="201792" y="5172"/>
                  </a:lnTo>
                  <a:cubicBezTo>
                    <a:pt x="201728" y="5143"/>
                    <a:pt x="201665" y="5114"/>
                    <a:pt x="201601" y="5085"/>
                  </a:cubicBezTo>
                  <a:close/>
                  <a:moveTo>
                    <a:pt x="201792" y="5172"/>
                  </a:moveTo>
                  <a:cubicBezTo>
                    <a:pt x="202347" y="5425"/>
                    <a:pt x="202898" y="5687"/>
                    <a:pt x="203447" y="5957"/>
                  </a:cubicBezTo>
                  <a:lnTo>
                    <a:pt x="203447" y="5957"/>
                  </a:lnTo>
                  <a:cubicBezTo>
                    <a:pt x="203149" y="5808"/>
                    <a:pt x="202850" y="5661"/>
                    <a:pt x="202550" y="5516"/>
                  </a:cubicBezTo>
                  <a:lnTo>
                    <a:pt x="201792" y="5172"/>
                  </a:lnTo>
                  <a:close/>
                  <a:moveTo>
                    <a:pt x="203447" y="5957"/>
                  </a:moveTo>
                  <a:cubicBezTo>
                    <a:pt x="205025" y="6746"/>
                    <a:pt x="206570" y="7594"/>
                    <a:pt x="208082" y="8506"/>
                  </a:cubicBezTo>
                  <a:lnTo>
                    <a:pt x="208082" y="8506"/>
                  </a:lnTo>
                  <a:cubicBezTo>
                    <a:pt x="207745" y="8301"/>
                    <a:pt x="207407" y="8098"/>
                    <a:pt x="207068" y="7897"/>
                  </a:cubicBezTo>
                  <a:cubicBezTo>
                    <a:pt x="205877" y="7204"/>
                    <a:pt x="204670" y="6559"/>
                    <a:pt x="203447" y="5957"/>
                  </a:cubicBezTo>
                  <a:close/>
                  <a:moveTo>
                    <a:pt x="208082" y="8506"/>
                  </a:moveTo>
                  <a:cubicBezTo>
                    <a:pt x="208378" y="8686"/>
                    <a:pt x="208674" y="8868"/>
                    <a:pt x="208969" y="9051"/>
                  </a:cubicBezTo>
                  <a:lnTo>
                    <a:pt x="208969" y="9051"/>
                  </a:lnTo>
                  <a:cubicBezTo>
                    <a:pt x="208675" y="8867"/>
                    <a:pt x="208379" y="8685"/>
                    <a:pt x="208082" y="8506"/>
                  </a:cubicBezTo>
                  <a:close/>
                  <a:moveTo>
                    <a:pt x="274827" y="94613"/>
                  </a:moveTo>
                  <a:cubicBezTo>
                    <a:pt x="274825" y="94672"/>
                    <a:pt x="274822" y="94731"/>
                    <a:pt x="274819" y="94790"/>
                  </a:cubicBezTo>
                  <a:lnTo>
                    <a:pt x="274827" y="94613"/>
                  </a:lnTo>
                  <a:close/>
                  <a:moveTo>
                    <a:pt x="182036" y="164515"/>
                  </a:moveTo>
                  <a:cubicBezTo>
                    <a:pt x="182009" y="164557"/>
                    <a:pt x="182151" y="164591"/>
                    <a:pt x="182606" y="164606"/>
                  </a:cubicBezTo>
                  <a:cubicBezTo>
                    <a:pt x="182112" y="164589"/>
                    <a:pt x="181975" y="164562"/>
                    <a:pt x="182036" y="164515"/>
                  </a:cubicBezTo>
                  <a:close/>
                  <a:moveTo>
                    <a:pt x="171889" y="1"/>
                  </a:moveTo>
                  <a:cubicBezTo>
                    <a:pt x="169431" y="1"/>
                    <a:pt x="166985" y="62"/>
                    <a:pt x="164556" y="148"/>
                  </a:cubicBezTo>
                  <a:cubicBezTo>
                    <a:pt x="156370" y="512"/>
                    <a:pt x="148378" y="1314"/>
                    <a:pt x="140483" y="1872"/>
                  </a:cubicBezTo>
                  <a:cubicBezTo>
                    <a:pt x="132321" y="2456"/>
                    <a:pt x="124183" y="3379"/>
                    <a:pt x="116020" y="4666"/>
                  </a:cubicBezTo>
                  <a:lnTo>
                    <a:pt x="112960" y="5128"/>
                  </a:lnTo>
                  <a:cubicBezTo>
                    <a:pt x="111964" y="5298"/>
                    <a:pt x="110943" y="5516"/>
                    <a:pt x="109923" y="5686"/>
                  </a:cubicBezTo>
                  <a:lnTo>
                    <a:pt x="106887" y="6269"/>
                  </a:lnTo>
                  <a:lnTo>
                    <a:pt x="105380" y="6537"/>
                  </a:lnTo>
                  <a:lnTo>
                    <a:pt x="103850" y="6877"/>
                  </a:lnTo>
                  <a:cubicBezTo>
                    <a:pt x="101834" y="7314"/>
                    <a:pt x="99817" y="7727"/>
                    <a:pt x="97777" y="8188"/>
                  </a:cubicBezTo>
                  <a:lnTo>
                    <a:pt x="91704" y="9719"/>
                  </a:lnTo>
                  <a:cubicBezTo>
                    <a:pt x="90878" y="9913"/>
                    <a:pt x="90052" y="10180"/>
                    <a:pt x="89226" y="10423"/>
                  </a:cubicBezTo>
                  <a:lnTo>
                    <a:pt x="86797" y="11128"/>
                  </a:lnTo>
                  <a:lnTo>
                    <a:pt x="84416" y="11857"/>
                  </a:lnTo>
                  <a:cubicBezTo>
                    <a:pt x="83615" y="12099"/>
                    <a:pt x="82861" y="12391"/>
                    <a:pt x="82108" y="12634"/>
                  </a:cubicBezTo>
                  <a:lnTo>
                    <a:pt x="77614" y="14213"/>
                  </a:lnTo>
                  <a:cubicBezTo>
                    <a:pt x="76157" y="14747"/>
                    <a:pt x="74748" y="15355"/>
                    <a:pt x="73363" y="15889"/>
                  </a:cubicBezTo>
                  <a:lnTo>
                    <a:pt x="71323" y="16739"/>
                  </a:lnTo>
                  <a:lnTo>
                    <a:pt x="70327" y="17152"/>
                  </a:lnTo>
                  <a:lnTo>
                    <a:pt x="69331" y="17590"/>
                  </a:lnTo>
                  <a:lnTo>
                    <a:pt x="65517" y="19363"/>
                  </a:lnTo>
                  <a:lnTo>
                    <a:pt x="63671" y="20213"/>
                  </a:lnTo>
                  <a:lnTo>
                    <a:pt x="61922" y="21136"/>
                  </a:lnTo>
                  <a:lnTo>
                    <a:pt x="58521" y="22910"/>
                  </a:lnTo>
                  <a:lnTo>
                    <a:pt x="62772" y="21088"/>
                  </a:lnTo>
                  <a:lnTo>
                    <a:pt x="63841" y="20650"/>
                  </a:lnTo>
                  <a:lnTo>
                    <a:pt x="64909" y="20213"/>
                  </a:lnTo>
                  <a:lnTo>
                    <a:pt x="67072" y="19387"/>
                  </a:lnTo>
                  <a:lnTo>
                    <a:pt x="69234" y="18561"/>
                  </a:lnTo>
                  <a:cubicBezTo>
                    <a:pt x="69962" y="18270"/>
                    <a:pt x="70691" y="17978"/>
                    <a:pt x="71420" y="17735"/>
                  </a:cubicBezTo>
                  <a:lnTo>
                    <a:pt x="75817" y="16229"/>
                  </a:lnTo>
                  <a:cubicBezTo>
                    <a:pt x="76545" y="15962"/>
                    <a:pt x="77274" y="15695"/>
                    <a:pt x="78027" y="15476"/>
                  </a:cubicBezTo>
                  <a:lnTo>
                    <a:pt x="80238" y="14796"/>
                  </a:lnTo>
                  <a:cubicBezTo>
                    <a:pt x="81720" y="14334"/>
                    <a:pt x="83202" y="13873"/>
                    <a:pt x="84708" y="13411"/>
                  </a:cubicBezTo>
                  <a:lnTo>
                    <a:pt x="89202" y="12172"/>
                  </a:lnTo>
                  <a:lnTo>
                    <a:pt x="91461" y="11565"/>
                  </a:lnTo>
                  <a:lnTo>
                    <a:pt x="93744" y="11031"/>
                  </a:lnTo>
                  <a:lnTo>
                    <a:pt x="98287" y="9913"/>
                  </a:lnTo>
                  <a:cubicBezTo>
                    <a:pt x="99817" y="9597"/>
                    <a:pt x="101372" y="9282"/>
                    <a:pt x="102878" y="8942"/>
                  </a:cubicBezTo>
                  <a:lnTo>
                    <a:pt x="105186" y="8480"/>
                  </a:lnTo>
                  <a:cubicBezTo>
                    <a:pt x="105963" y="8310"/>
                    <a:pt x="106716" y="8188"/>
                    <a:pt x="107494" y="8043"/>
                  </a:cubicBezTo>
                  <a:lnTo>
                    <a:pt x="112134" y="7217"/>
                  </a:lnTo>
                  <a:cubicBezTo>
                    <a:pt x="118328" y="6197"/>
                    <a:pt x="124547" y="5322"/>
                    <a:pt x="130839" y="4715"/>
                  </a:cubicBezTo>
                  <a:lnTo>
                    <a:pt x="133195" y="4472"/>
                  </a:lnTo>
                  <a:lnTo>
                    <a:pt x="134361" y="4350"/>
                  </a:lnTo>
                  <a:lnTo>
                    <a:pt x="135551" y="4277"/>
                  </a:lnTo>
                  <a:lnTo>
                    <a:pt x="140264" y="3913"/>
                  </a:lnTo>
                  <a:lnTo>
                    <a:pt x="141454" y="3816"/>
                  </a:lnTo>
                  <a:lnTo>
                    <a:pt x="142596" y="3743"/>
                  </a:lnTo>
                  <a:lnTo>
                    <a:pt x="144928" y="3573"/>
                  </a:lnTo>
                  <a:lnTo>
                    <a:pt x="149568" y="3209"/>
                  </a:lnTo>
                  <a:cubicBezTo>
                    <a:pt x="155811" y="2747"/>
                    <a:pt x="162151" y="2261"/>
                    <a:pt x="168589" y="2140"/>
                  </a:cubicBezTo>
                  <a:lnTo>
                    <a:pt x="171018" y="2115"/>
                  </a:lnTo>
                  <a:cubicBezTo>
                    <a:pt x="171419" y="2103"/>
                    <a:pt x="171820" y="2097"/>
                    <a:pt x="172224" y="2097"/>
                  </a:cubicBezTo>
                  <a:cubicBezTo>
                    <a:pt x="172628" y="2097"/>
                    <a:pt x="173034" y="2103"/>
                    <a:pt x="173447" y="2115"/>
                  </a:cubicBezTo>
                  <a:lnTo>
                    <a:pt x="175877" y="2164"/>
                  </a:lnTo>
                  <a:cubicBezTo>
                    <a:pt x="176678" y="2188"/>
                    <a:pt x="177504" y="2237"/>
                    <a:pt x="178330" y="2261"/>
                  </a:cubicBezTo>
                  <a:lnTo>
                    <a:pt x="179545" y="2334"/>
                  </a:lnTo>
                  <a:cubicBezTo>
                    <a:pt x="179958" y="2358"/>
                    <a:pt x="180346" y="2407"/>
                    <a:pt x="180759" y="2431"/>
                  </a:cubicBezTo>
                  <a:lnTo>
                    <a:pt x="183237" y="2650"/>
                  </a:lnTo>
                  <a:lnTo>
                    <a:pt x="185691" y="2941"/>
                  </a:lnTo>
                  <a:cubicBezTo>
                    <a:pt x="186104" y="2990"/>
                    <a:pt x="186517" y="3039"/>
                    <a:pt x="186930" y="3111"/>
                  </a:cubicBezTo>
                  <a:lnTo>
                    <a:pt x="188168" y="3330"/>
                  </a:lnTo>
                  <a:lnTo>
                    <a:pt x="189407" y="3549"/>
                  </a:lnTo>
                  <a:cubicBezTo>
                    <a:pt x="189820" y="3622"/>
                    <a:pt x="190233" y="3694"/>
                    <a:pt x="190646" y="3792"/>
                  </a:cubicBezTo>
                  <a:lnTo>
                    <a:pt x="193124" y="4350"/>
                  </a:lnTo>
                  <a:cubicBezTo>
                    <a:pt x="193537" y="4447"/>
                    <a:pt x="193950" y="4569"/>
                    <a:pt x="194363" y="4690"/>
                  </a:cubicBezTo>
                  <a:lnTo>
                    <a:pt x="195602" y="5079"/>
                  </a:lnTo>
                  <a:lnTo>
                    <a:pt x="196841" y="5443"/>
                  </a:lnTo>
                  <a:lnTo>
                    <a:pt x="198055" y="5905"/>
                  </a:lnTo>
                  <a:cubicBezTo>
                    <a:pt x="201238" y="7144"/>
                    <a:pt x="204299" y="8650"/>
                    <a:pt x="207189" y="10448"/>
                  </a:cubicBezTo>
                  <a:cubicBezTo>
                    <a:pt x="212898" y="13921"/>
                    <a:pt x="217975" y="17954"/>
                    <a:pt x="222955" y="21865"/>
                  </a:cubicBezTo>
                  <a:cubicBezTo>
                    <a:pt x="225433" y="23808"/>
                    <a:pt x="227911" y="25752"/>
                    <a:pt x="230388" y="27574"/>
                  </a:cubicBezTo>
                  <a:cubicBezTo>
                    <a:pt x="231020" y="28035"/>
                    <a:pt x="231627" y="28472"/>
                    <a:pt x="232259" y="28910"/>
                  </a:cubicBezTo>
                  <a:lnTo>
                    <a:pt x="233206" y="29566"/>
                  </a:lnTo>
                  <a:lnTo>
                    <a:pt x="234154" y="30173"/>
                  </a:lnTo>
                  <a:cubicBezTo>
                    <a:pt x="235368" y="30999"/>
                    <a:pt x="236753" y="31849"/>
                    <a:pt x="238065" y="32675"/>
                  </a:cubicBezTo>
                  <a:cubicBezTo>
                    <a:pt x="240761" y="34351"/>
                    <a:pt x="243482" y="36027"/>
                    <a:pt x="246178" y="37752"/>
                  </a:cubicBezTo>
                  <a:cubicBezTo>
                    <a:pt x="248875" y="39477"/>
                    <a:pt x="251571" y="41250"/>
                    <a:pt x="254243" y="43145"/>
                  </a:cubicBezTo>
                  <a:cubicBezTo>
                    <a:pt x="256891" y="45040"/>
                    <a:pt x="259491" y="47032"/>
                    <a:pt x="262017" y="49194"/>
                  </a:cubicBezTo>
                  <a:cubicBezTo>
                    <a:pt x="264543" y="51356"/>
                    <a:pt x="266924" y="53712"/>
                    <a:pt x="269135" y="56214"/>
                  </a:cubicBezTo>
                  <a:lnTo>
                    <a:pt x="269961" y="57161"/>
                  </a:lnTo>
                  <a:cubicBezTo>
                    <a:pt x="270228" y="57477"/>
                    <a:pt x="270495" y="57817"/>
                    <a:pt x="270762" y="58133"/>
                  </a:cubicBezTo>
                  <a:lnTo>
                    <a:pt x="272317" y="60125"/>
                  </a:lnTo>
                  <a:lnTo>
                    <a:pt x="273774" y="62239"/>
                  </a:lnTo>
                  <a:cubicBezTo>
                    <a:pt x="274017" y="62579"/>
                    <a:pt x="274236" y="62943"/>
                    <a:pt x="274455" y="63307"/>
                  </a:cubicBezTo>
                  <a:lnTo>
                    <a:pt x="275111" y="64401"/>
                  </a:lnTo>
                  <a:cubicBezTo>
                    <a:pt x="276811" y="67340"/>
                    <a:pt x="278269" y="70401"/>
                    <a:pt x="279410" y="73607"/>
                  </a:cubicBezTo>
                  <a:cubicBezTo>
                    <a:pt x="280528" y="76790"/>
                    <a:pt x="281354" y="80069"/>
                    <a:pt x="281864" y="83397"/>
                  </a:cubicBezTo>
                  <a:lnTo>
                    <a:pt x="282082" y="84636"/>
                  </a:lnTo>
                  <a:cubicBezTo>
                    <a:pt x="282155" y="85049"/>
                    <a:pt x="282180" y="85462"/>
                    <a:pt x="282228" y="85875"/>
                  </a:cubicBezTo>
                  <a:lnTo>
                    <a:pt x="282350" y="87138"/>
                  </a:lnTo>
                  <a:cubicBezTo>
                    <a:pt x="282398" y="87551"/>
                    <a:pt x="282447" y="87964"/>
                    <a:pt x="282471" y="88377"/>
                  </a:cubicBezTo>
                  <a:lnTo>
                    <a:pt x="282617" y="90879"/>
                  </a:lnTo>
                  <a:lnTo>
                    <a:pt x="282641" y="93381"/>
                  </a:lnTo>
                  <a:cubicBezTo>
                    <a:pt x="282593" y="100037"/>
                    <a:pt x="281524" y="106620"/>
                    <a:pt x="279459" y="112961"/>
                  </a:cubicBezTo>
                  <a:lnTo>
                    <a:pt x="279094" y="114127"/>
                  </a:lnTo>
                  <a:cubicBezTo>
                    <a:pt x="278973" y="114515"/>
                    <a:pt x="278803" y="114904"/>
                    <a:pt x="278657" y="115293"/>
                  </a:cubicBezTo>
                  <a:lnTo>
                    <a:pt x="278220" y="116459"/>
                  </a:lnTo>
                  <a:cubicBezTo>
                    <a:pt x="278074" y="116847"/>
                    <a:pt x="277928" y="117236"/>
                    <a:pt x="277758" y="117600"/>
                  </a:cubicBezTo>
                  <a:lnTo>
                    <a:pt x="276787" y="119884"/>
                  </a:lnTo>
                  <a:lnTo>
                    <a:pt x="275718" y="122094"/>
                  </a:lnTo>
                  <a:cubicBezTo>
                    <a:pt x="274236" y="125058"/>
                    <a:pt x="272536" y="127876"/>
                    <a:pt x="270616" y="130572"/>
                  </a:cubicBezTo>
                  <a:cubicBezTo>
                    <a:pt x="277224" y="121171"/>
                    <a:pt x="281208" y="110191"/>
                    <a:pt x="282204" y="98774"/>
                  </a:cubicBezTo>
                  <a:cubicBezTo>
                    <a:pt x="282447" y="95835"/>
                    <a:pt x="282495" y="92895"/>
                    <a:pt x="282350" y="89980"/>
                  </a:cubicBezTo>
                  <a:cubicBezTo>
                    <a:pt x="282180" y="87017"/>
                    <a:pt x="281815" y="84077"/>
                    <a:pt x="281208" y="81162"/>
                  </a:cubicBezTo>
                  <a:cubicBezTo>
                    <a:pt x="280601" y="78247"/>
                    <a:pt x="279775" y="75381"/>
                    <a:pt x="278706" y="72587"/>
                  </a:cubicBezTo>
                  <a:cubicBezTo>
                    <a:pt x="277637" y="69769"/>
                    <a:pt x="276325" y="67073"/>
                    <a:pt x="274770" y="64498"/>
                  </a:cubicBezTo>
                  <a:cubicBezTo>
                    <a:pt x="274357" y="63842"/>
                    <a:pt x="273993" y="63186"/>
                    <a:pt x="273580" y="62579"/>
                  </a:cubicBezTo>
                  <a:lnTo>
                    <a:pt x="272293" y="60708"/>
                  </a:lnTo>
                  <a:cubicBezTo>
                    <a:pt x="272171" y="60562"/>
                    <a:pt x="272074" y="60417"/>
                    <a:pt x="271953" y="60271"/>
                  </a:cubicBezTo>
                  <a:lnTo>
                    <a:pt x="271612" y="59809"/>
                  </a:lnTo>
                  <a:lnTo>
                    <a:pt x="270932" y="58935"/>
                  </a:lnTo>
                  <a:lnTo>
                    <a:pt x="270228" y="58060"/>
                  </a:lnTo>
                  <a:cubicBezTo>
                    <a:pt x="270009" y="57769"/>
                    <a:pt x="269742" y="57502"/>
                    <a:pt x="269523" y="57210"/>
                  </a:cubicBezTo>
                  <a:cubicBezTo>
                    <a:pt x="267604" y="54951"/>
                    <a:pt x="265539" y="52837"/>
                    <a:pt x="263353" y="50845"/>
                  </a:cubicBezTo>
                  <a:cubicBezTo>
                    <a:pt x="259005" y="46910"/>
                    <a:pt x="254341" y="43534"/>
                    <a:pt x="249652" y="40424"/>
                  </a:cubicBezTo>
                  <a:cubicBezTo>
                    <a:pt x="244964" y="37339"/>
                    <a:pt x="240251" y="34448"/>
                    <a:pt x="235708" y="31558"/>
                  </a:cubicBezTo>
                  <a:cubicBezTo>
                    <a:pt x="231312" y="28764"/>
                    <a:pt x="227230" y="25533"/>
                    <a:pt x="223125" y="22254"/>
                  </a:cubicBezTo>
                  <a:cubicBezTo>
                    <a:pt x="220186" y="19922"/>
                    <a:pt x="217222" y="17565"/>
                    <a:pt x="214161" y="15330"/>
                  </a:cubicBezTo>
                  <a:cubicBezTo>
                    <a:pt x="211076" y="13023"/>
                    <a:pt x="207845" y="10933"/>
                    <a:pt x="204469" y="9039"/>
                  </a:cubicBezTo>
                  <a:lnTo>
                    <a:pt x="203181" y="8359"/>
                  </a:lnTo>
                  <a:cubicBezTo>
                    <a:pt x="202744" y="8140"/>
                    <a:pt x="202307" y="7897"/>
                    <a:pt x="201869" y="7703"/>
                  </a:cubicBezTo>
                  <a:lnTo>
                    <a:pt x="200509" y="7095"/>
                  </a:lnTo>
                  <a:cubicBezTo>
                    <a:pt x="200072" y="6901"/>
                    <a:pt x="199634" y="6658"/>
                    <a:pt x="199149" y="6488"/>
                  </a:cubicBezTo>
                  <a:lnTo>
                    <a:pt x="197764" y="5954"/>
                  </a:lnTo>
                  <a:cubicBezTo>
                    <a:pt x="197278" y="5784"/>
                    <a:pt x="196817" y="5589"/>
                    <a:pt x="196355" y="5468"/>
                  </a:cubicBezTo>
                  <a:lnTo>
                    <a:pt x="193513" y="4593"/>
                  </a:lnTo>
                  <a:cubicBezTo>
                    <a:pt x="189796" y="3670"/>
                    <a:pt x="186031" y="3014"/>
                    <a:pt x="182217" y="2698"/>
                  </a:cubicBezTo>
                  <a:cubicBezTo>
                    <a:pt x="178826" y="2386"/>
                    <a:pt x="175435" y="2258"/>
                    <a:pt x="172044" y="2258"/>
                  </a:cubicBezTo>
                  <a:cubicBezTo>
                    <a:pt x="171743" y="2258"/>
                    <a:pt x="171441" y="2259"/>
                    <a:pt x="171140" y="2261"/>
                  </a:cubicBezTo>
                  <a:cubicBezTo>
                    <a:pt x="167496" y="2285"/>
                    <a:pt x="163876" y="2480"/>
                    <a:pt x="160305" y="2674"/>
                  </a:cubicBezTo>
                  <a:cubicBezTo>
                    <a:pt x="156734" y="2868"/>
                    <a:pt x="153212" y="3184"/>
                    <a:pt x="149738" y="3476"/>
                  </a:cubicBezTo>
                  <a:lnTo>
                    <a:pt x="139341" y="4326"/>
                  </a:lnTo>
                  <a:lnTo>
                    <a:pt x="134094" y="4763"/>
                  </a:lnTo>
                  <a:lnTo>
                    <a:pt x="128847" y="5322"/>
                  </a:lnTo>
                  <a:cubicBezTo>
                    <a:pt x="127122" y="5492"/>
                    <a:pt x="125373" y="5735"/>
                    <a:pt x="123648" y="5954"/>
                  </a:cubicBezTo>
                  <a:cubicBezTo>
                    <a:pt x="121923" y="6197"/>
                    <a:pt x="120199" y="6391"/>
                    <a:pt x="118474" y="6682"/>
                  </a:cubicBezTo>
                  <a:lnTo>
                    <a:pt x="113300" y="7508"/>
                  </a:lnTo>
                  <a:cubicBezTo>
                    <a:pt x="111599" y="7824"/>
                    <a:pt x="109899" y="8164"/>
                    <a:pt x="108174" y="8456"/>
                  </a:cubicBezTo>
                  <a:lnTo>
                    <a:pt x="105623" y="8942"/>
                  </a:lnTo>
                  <a:lnTo>
                    <a:pt x="103073" y="9500"/>
                  </a:lnTo>
                  <a:lnTo>
                    <a:pt x="100546" y="10059"/>
                  </a:lnTo>
                  <a:cubicBezTo>
                    <a:pt x="99696" y="10253"/>
                    <a:pt x="98846" y="10399"/>
                    <a:pt x="97996" y="10618"/>
                  </a:cubicBezTo>
                  <a:lnTo>
                    <a:pt x="92967" y="11881"/>
                  </a:lnTo>
                  <a:lnTo>
                    <a:pt x="91704" y="12172"/>
                  </a:lnTo>
                  <a:lnTo>
                    <a:pt x="90441" y="12537"/>
                  </a:lnTo>
                  <a:lnTo>
                    <a:pt x="87963" y="13241"/>
                  </a:lnTo>
                  <a:cubicBezTo>
                    <a:pt x="84611" y="14116"/>
                    <a:pt x="81331" y="15233"/>
                    <a:pt x="78027" y="16253"/>
                  </a:cubicBezTo>
                  <a:cubicBezTo>
                    <a:pt x="76400" y="16812"/>
                    <a:pt x="74772" y="17395"/>
                    <a:pt x="73120" y="17978"/>
                  </a:cubicBezTo>
                  <a:cubicBezTo>
                    <a:pt x="72343" y="18270"/>
                    <a:pt x="71517" y="18537"/>
                    <a:pt x="70691" y="18828"/>
                  </a:cubicBezTo>
                  <a:lnTo>
                    <a:pt x="68262" y="19776"/>
                  </a:lnTo>
                  <a:lnTo>
                    <a:pt x="65833" y="20723"/>
                  </a:lnTo>
                  <a:cubicBezTo>
                    <a:pt x="65055" y="21063"/>
                    <a:pt x="64229" y="21355"/>
                    <a:pt x="63452" y="21719"/>
                  </a:cubicBezTo>
                  <a:lnTo>
                    <a:pt x="58666" y="23784"/>
                  </a:lnTo>
                  <a:lnTo>
                    <a:pt x="57646" y="24221"/>
                  </a:lnTo>
                  <a:cubicBezTo>
                    <a:pt x="57306" y="24367"/>
                    <a:pt x="56966" y="24537"/>
                    <a:pt x="56626" y="24707"/>
                  </a:cubicBezTo>
                  <a:lnTo>
                    <a:pt x="54585" y="25679"/>
                  </a:lnTo>
                  <a:lnTo>
                    <a:pt x="52520" y="26651"/>
                  </a:lnTo>
                  <a:lnTo>
                    <a:pt x="51500" y="27136"/>
                  </a:lnTo>
                  <a:cubicBezTo>
                    <a:pt x="51160" y="27282"/>
                    <a:pt x="50820" y="27452"/>
                    <a:pt x="50480" y="27622"/>
                  </a:cubicBezTo>
                  <a:lnTo>
                    <a:pt x="45791" y="30732"/>
                  </a:lnTo>
                  <a:cubicBezTo>
                    <a:pt x="45427" y="30975"/>
                    <a:pt x="45063" y="31217"/>
                    <a:pt x="44698" y="31460"/>
                  </a:cubicBezTo>
                  <a:lnTo>
                    <a:pt x="43678" y="32213"/>
                  </a:lnTo>
                  <a:lnTo>
                    <a:pt x="41710" y="33671"/>
                  </a:lnTo>
                  <a:lnTo>
                    <a:pt x="39961" y="35031"/>
                  </a:lnTo>
                  <a:lnTo>
                    <a:pt x="39160" y="35687"/>
                  </a:lnTo>
                  <a:cubicBezTo>
                    <a:pt x="38892" y="35882"/>
                    <a:pt x="38650" y="36124"/>
                    <a:pt x="38382" y="36343"/>
                  </a:cubicBezTo>
                  <a:cubicBezTo>
                    <a:pt x="37411" y="37218"/>
                    <a:pt x="36560" y="37995"/>
                    <a:pt x="35880" y="38699"/>
                  </a:cubicBezTo>
                  <a:cubicBezTo>
                    <a:pt x="34520" y="40084"/>
                    <a:pt x="33791" y="41056"/>
                    <a:pt x="34034" y="41396"/>
                  </a:cubicBezTo>
                  <a:cubicBezTo>
                    <a:pt x="34094" y="41474"/>
                    <a:pt x="34212" y="41515"/>
                    <a:pt x="34392" y="41515"/>
                  </a:cubicBezTo>
                  <a:cubicBezTo>
                    <a:pt x="34934" y="41515"/>
                    <a:pt x="36041" y="41142"/>
                    <a:pt x="37848" y="40303"/>
                  </a:cubicBezTo>
                  <a:cubicBezTo>
                    <a:pt x="38455" y="40011"/>
                    <a:pt x="39135" y="39671"/>
                    <a:pt x="39913" y="39282"/>
                  </a:cubicBezTo>
                  <a:cubicBezTo>
                    <a:pt x="40301" y="39112"/>
                    <a:pt x="40690" y="38894"/>
                    <a:pt x="41127" y="38675"/>
                  </a:cubicBezTo>
                  <a:lnTo>
                    <a:pt x="42488" y="38019"/>
                  </a:lnTo>
                  <a:cubicBezTo>
                    <a:pt x="43435" y="37558"/>
                    <a:pt x="44480" y="37023"/>
                    <a:pt x="45597" y="36440"/>
                  </a:cubicBezTo>
                  <a:lnTo>
                    <a:pt x="47370" y="35541"/>
                  </a:lnTo>
                  <a:lnTo>
                    <a:pt x="49338" y="34618"/>
                  </a:lnTo>
                  <a:lnTo>
                    <a:pt x="51500" y="33404"/>
                  </a:lnTo>
                  <a:lnTo>
                    <a:pt x="52715" y="32748"/>
                  </a:lnTo>
                  <a:cubicBezTo>
                    <a:pt x="53152" y="32529"/>
                    <a:pt x="53565" y="32286"/>
                    <a:pt x="54002" y="32068"/>
                  </a:cubicBezTo>
                  <a:lnTo>
                    <a:pt x="59274" y="29444"/>
                  </a:lnTo>
                  <a:lnTo>
                    <a:pt x="59881" y="29128"/>
                  </a:lnTo>
                  <a:lnTo>
                    <a:pt x="60488" y="28861"/>
                  </a:lnTo>
                  <a:lnTo>
                    <a:pt x="61654" y="28351"/>
                  </a:lnTo>
                  <a:lnTo>
                    <a:pt x="63598" y="27452"/>
                  </a:lnTo>
                  <a:lnTo>
                    <a:pt x="65395" y="26651"/>
                  </a:lnTo>
                  <a:cubicBezTo>
                    <a:pt x="65757" y="26575"/>
                    <a:pt x="66038" y="26542"/>
                    <a:pt x="66253" y="26542"/>
                  </a:cubicBezTo>
                  <a:cubicBezTo>
                    <a:pt x="66730" y="26542"/>
                    <a:pt x="66871" y="26707"/>
                    <a:pt x="66804" y="26942"/>
                  </a:cubicBezTo>
                  <a:cubicBezTo>
                    <a:pt x="66707" y="27258"/>
                    <a:pt x="66197" y="27817"/>
                    <a:pt x="65687" y="28375"/>
                  </a:cubicBezTo>
                  <a:cubicBezTo>
                    <a:pt x="83323" y="20820"/>
                    <a:pt x="102077" y="15986"/>
                    <a:pt x="121098" y="13241"/>
                  </a:cubicBezTo>
                  <a:lnTo>
                    <a:pt x="128239" y="12318"/>
                  </a:lnTo>
                  <a:cubicBezTo>
                    <a:pt x="130644" y="12075"/>
                    <a:pt x="133025" y="11808"/>
                    <a:pt x="135430" y="11565"/>
                  </a:cubicBezTo>
                  <a:lnTo>
                    <a:pt x="149908" y="10448"/>
                  </a:lnTo>
                  <a:cubicBezTo>
                    <a:pt x="154742" y="10059"/>
                    <a:pt x="159552" y="9695"/>
                    <a:pt x="164338" y="9476"/>
                  </a:cubicBezTo>
                  <a:cubicBezTo>
                    <a:pt x="166718" y="9354"/>
                    <a:pt x="169093" y="9294"/>
                    <a:pt x="171468" y="9294"/>
                  </a:cubicBezTo>
                  <a:cubicBezTo>
                    <a:pt x="173842" y="9294"/>
                    <a:pt x="176217" y="9354"/>
                    <a:pt x="178597" y="9476"/>
                  </a:cubicBezTo>
                  <a:cubicBezTo>
                    <a:pt x="179326" y="9500"/>
                    <a:pt x="180055" y="9573"/>
                    <a:pt x="180784" y="9646"/>
                  </a:cubicBezTo>
                  <a:lnTo>
                    <a:pt x="181877" y="9719"/>
                  </a:lnTo>
                  <a:cubicBezTo>
                    <a:pt x="182241" y="9743"/>
                    <a:pt x="182606" y="9767"/>
                    <a:pt x="182970" y="9840"/>
                  </a:cubicBezTo>
                  <a:lnTo>
                    <a:pt x="185132" y="10108"/>
                  </a:lnTo>
                  <a:lnTo>
                    <a:pt x="185666" y="10156"/>
                  </a:lnTo>
                  <a:cubicBezTo>
                    <a:pt x="185861" y="10180"/>
                    <a:pt x="186031" y="10229"/>
                    <a:pt x="186201" y="10253"/>
                  </a:cubicBezTo>
                  <a:lnTo>
                    <a:pt x="187270" y="10448"/>
                  </a:lnTo>
                  <a:lnTo>
                    <a:pt x="188339" y="10618"/>
                  </a:lnTo>
                  <a:cubicBezTo>
                    <a:pt x="188509" y="10666"/>
                    <a:pt x="188703" y="10691"/>
                    <a:pt x="188873" y="10715"/>
                  </a:cubicBezTo>
                  <a:lnTo>
                    <a:pt x="189407" y="10836"/>
                  </a:lnTo>
                  <a:lnTo>
                    <a:pt x="191472" y="11322"/>
                  </a:lnTo>
                  <a:cubicBezTo>
                    <a:pt x="191837" y="11419"/>
                    <a:pt x="192152" y="11541"/>
                    <a:pt x="192493" y="11638"/>
                  </a:cubicBezTo>
                  <a:lnTo>
                    <a:pt x="193513" y="11929"/>
                  </a:lnTo>
                  <a:lnTo>
                    <a:pt x="194533" y="12245"/>
                  </a:lnTo>
                  <a:cubicBezTo>
                    <a:pt x="194849" y="12367"/>
                    <a:pt x="195165" y="12488"/>
                    <a:pt x="195505" y="12610"/>
                  </a:cubicBezTo>
                  <a:cubicBezTo>
                    <a:pt x="196817" y="13071"/>
                    <a:pt x="198080" y="13678"/>
                    <a:pt x="199367" y="14286"/>
                  </a:cubicBezTo>
                  <a:lnTo>
                    <a:pt x="201262" y="15282"/>
                  </a:lnTo>
                  <a:cubicBezTo>
                    <a:pt x="201894" y="15622"/>
                    <a:pt x="202501" y="16011"/>
                    <a:pt x="203133" y="16351"/>
                  </a:cubicBezTo>
                  <a:cubicBezTo>
                    <a:pt x="205610" y="17832"/>
                    <a:pt x="208015" y="19460"/>
                    <a:pt x="210396" y="21209"/>
                  </a:cubicBezTo>
                  <a:cubicBezTo>
                    <a:pt x="215157" y="24707"/>
                    <a:pt x="219773" y="28545"/>
                    <a:pt x="224655" y="32238"/>
                  </a:cubicBezTo>
                  <a:cubicBezTo>
                    <a:pt x="225870" y="33137"/>
                    <a:pt x="227109" y="34060"/>
                    <a:pt x="228396" y="34934"/>
                  </a:cubicBezTo>
                  <a:lnTo>
                    <a:pt x="229344" y="35614"/>
                  </a:lnTo>
                  <a:lnTo>
                    <a:pt x="230316" y="36270"/>
                  </a:lnTo>
                  <a:cubicBezTo>
                    <a:pt x="230971" y="36683"/>
                    <a:pt x="231627" y="37145"/>
                    <a:pt x="232259" y="37533"/>
                  </a:cubicBezTo>
                  <a:lnTo>
                    <a:pt x="239838" y="42295"/>
                  </a:lnTo>
                  <a:cubicBezTo>
                    <a:pt x="242365" y="43898"/>
                    <a:pt x="244818" y="45477"/>
                    <a:pt x="247223" y="47129"/>
                  </a:cubicBezTo>
                  <a:cubicBezTo>
                    <a:pt x="248438" y="47955"/>
                    <a:pt x="249652" y="48781"/>
                    <a:pt x="250794" y="49631"/>
                  </a:cubicBezTo>
                  <a:cubicBezTo>
                    <a:pt x="251960" y="50505"/>
                    <a:pt x="253102" y="51356"/>
                    <a:pt x="254219" y="52254"/>
                  </a:cubicBezTo>
                  <a:cubicBezTo>
                    <a:pt x="258713" y="55825"/>
                    <a:pt x="262746" y="59761"/>
                    <a:pt x="266025" y="64158"/>
                  </a:cubicBezTo>
                  <a:cubicBezTo>
                    <a:pt x="267629" y="66344"/>
                    <a:pt x="269037" y="68676"/>
                    <a:pt x="270228" y="71105"/>
                  </a:cubicBezTo>
                  <a:cubicBezTo>
                    <a:pt x="271370" y="73559"/>
                    <a:pt x="272341" y="76109"/>
                    <a:pt x="273070" y="78709"/>
                  </a:cubicBezTo>
                  <a:cubicBezTo>
                    <a:pt x="274386" y="83525"/>
                    <a:pt x="274985" y="88486"/>
                    <a:pt x="274868" y="93457"/>
                  </a:cubicBezTo>
                  <a:lnTo>
                    <a:pt x="274868" y="93457"/>
                  </a:lnTo>
                  <a:lnTo>
                    <a:pt x="274868" y="91170"/>
                  </a:lnTo>
                  <a:lnTo>
                    <a:pt x="274843" y="90660"/>
                  </a:lnTo>
                  <a:lnTo>
                    <a:pt x="274746" y="88571"/>
                  </a:lnTo>
                  <a:lnTo>
                    <a:pt x="274528" y="86531"/>
                  </a:lnTo>
                  <a:cubicBezTo>
                    <a:pt x="274212" y="83786"/>
                    <a:pt x="273677" y="81089"/>
                    <a:pt x="272924" y="78417"/>
                  </a:cubicBezTo>
                  <a:cubicBezTo>
                    <a:pt x="272147" y="75794"/>
                    <a:pt x="271151" y="73243"/>
                    <a:pt x="269936" y="70789"/>
                  </a:cubicBezTo>
                  <a:lnTo>
                    <a:pt x="269013" y="68967"/>
                  </a:lnTo>
                  <a:lnTo>
                    <a:pt x="267944" y="67194"/>
                  </a:lnTo>
                  <a:lnTo>
                    <a:pt x="267701" y="66757"/>
                  </a:lnTo>
                  <a:lnTo>
                    <a:pt x="267386" y="66344"/>
                  </a:lnTo>
                  <a:lnTo>
                    <a:pt x="266778" y="65494"/>
                  </a:lnTo>
                  <a:lnTo>
                    <a:pt x="266195" y="64643"/>
                  </a:lnTo>
                  <a:lnTo>
                    <a:pt x="265564" y="63818"/>
                  </a:lnTo>
                  <a:lnTo>
                    <a:pt x="264932" y="62992"/>
                  </a:lnTo>
                  <a:cubicBezTo>
                    <a:pt x="264738" y="62724"/>
                    <a:pt x="264519" y="62457"/>
                    <a:pt x="264300" y="62190"/>
                  </a:cubicBezTo>
                  <a:lnTo>
                    <a:pt x="262940" y="60587"/>
                  </a:lnTo>
                  <a:cubicBezTo>
                    <a:pt x="261993" y="59566"/>
                    <a:pt x="261045" y="58522"/>
                    <a:pt x="260025" y="57550"/>
                  </a:cubicBezTo>
                  <a:cubicBezTo>
                    <a:pt x="257984" y="55582"/>
                    <a:pt x="255822" y="53712"/>
                    <a:pt x="253588" y="51963"/>
                  </a:cubicBezTo>
                  <a:cubicBezTo>
                    <a:pt x="249069" y="48416"/>
                    <a:pt x="244138" y="45210"/>
                    <a:pt x="239134" y="42027"/>
                  </a:cubicBezTo>
                  <a:lnTo>
                    <a:pt x="231554" y="37266"/>
                  </a:lnTo>
                  <a:cubicBezTo>
                    <a:pt x="228907" y="35566"/>
                    <a:pt x="226429" y="33768"/>
                    <a:pt x="224000" y="31922"/>
                  </a:cubicBezTo>
                  <a:cubicBezTo>
                    <a:pt x="219165" y="28229"/>
                    <a:pt x="214598" y="24440"/>
                    <a:pt x="209886" y="20990"/>
                  </a:cubicBezTo>
                  <a:cubicBezTo>
                    <a:pt x="207578" y="19290"/>
                    <a:pt x="205173" y="17687"/>
                    <a:pt x="202695" y="16205"/>
                  </a:cubicBezTo>
                  <a:cubicBezTo>
                    <a:pt x="201481" y="15476"/>
                    <a:pt x="200242" y="14845"/>
                    <a:pt x="199003" y="14189"/>
                  </a:cubicBezTo>
                  <a:lnTo>
                    <a:pt x="197108" y="13314"/>
                  </a:lnTo>
                  <a:cubicBezTo>
                    <a:pt x="196792" y="13168"/>
                    <a:pt x="196476" y="13071"/>
                    <a:pt x="196136" y="12925"/>
                  </a:cubicBezTo>
                  <a:lnTo>
                    <a:pt x="195189" y="12561"/>
                  </a:lnTo>
                  <a:cubicBezTo>
                    <a:pt x="194557" y="12318"/>
                    <a:pt x="193901" y="12099"/>
                    <a:pt x="193221" y="11905"/>
                  </a:cubicBezTo>
                  <a:lnTo>
                    <a:pt x="192225" y="11614"/>
                  </a:lnTo>
                  <a:lnTo>
                    <a:pt x="191739" y="11444"/>
                  </a:lnTo>
                  <a:lnTo>
                    <a:pt x="191229" y="11322"/>
                  </a:lnTo>
                  <a:lnTo>
                    <a:pt x="189189" y="10836"/>
                  </a:lnTo>
                  <a:cubicBezTo>
                    <a:pt x="188849" y="10763"/>
                    <a:pt x="188484" y="10691"/>
                    <a:pt x="188144" y="10642"/>
                  </a:cubicBezTo>
                  <a:lnTo>
                    <a:pt x="187100" y="10448"/>
                  </a:lnTo>
                  <a:cubicBezTo>
                    <a:pt x="185715" y="10180"/>
                    <a:pt x="184282" y="10035"/>
                    <a:pt x="182873" y="9840"/>
                  </a:cubicBezTo>
                  <a:cubicBezTo>
                    <a:pt x="182144" y="9767"/>
                    <a:pt x="181440" y="9719"/>
                    <a:pt x="180711" y="9646"/>
                  </a:cubicBezTo>
                  <a:cubicBezTo>
                    <a:pt x="180006" y="9597"/>
                    <a:pt x="179278" y="9500"/>
                    <a:pt x="178549" y="9500"/>
                  </a:cubicBezTo>
                  <a:cubicBezTo>
                    <a:pt x="176287" y="9385"/>
                    <a:pt x="174025" y="9330"/>
                    <a:pt x="171763" y="9330"/>
                  </a:cubicBezTo>
                  <a:cubicBezTo>
                    <a:pt x="169264" y="9330"/>
                    <a:pt x="166764" y="9397"/>
                    <a:pt x="164265" y="9525"/>
                  </a:cubicBezTo>
                  <a:cubicBezTo>
                    <a:pt x="159479" y="9767"/>
                    <a:pt x="154621" y="10156"/>
                    <a:pt x="149762" y="10569"/>
                  </a:cubicBezTo>
                  <a:cubicBezTo>
                    <a:pt x="147333" y="10788"/>
                    <a:pt x="144880" y="10982"/>
                    <a:pt x="142402" y="11176"/>
                  </a:cubicBezTo>
                  <a:lnTo>
                    <a:pt x="135163" y="11784"/>
                  </a:lnTo>
                  <a:lnTo>
                    <a:pt x="127924" y="12561"/>
                  </a:lnTo>
                  <a:lnTo>
                    <a:pt x="120709" y="13557"/>
                  </a:lnTo>
                  <a:cubicBezTo>
                    <a:pt x="101518" y="16424"/>
                    <a:pt x="82546" y="21476"/>
                    <a:pt x="64739" y="29347"/>
                  </a:cubicBezTo>
                  <a:cubicBezTo>
                    <a:pt x="64352" y="29816"/>
                    <a:pt x="64239" y="30165"/>
                    <a:pt x="64800" y="30165"/>
                  </a:cubicBezTo>
                  <a:cubicBezTo>
                    <a:pt x="64908" y="30165"/>
                    <a:pt x="65040" y="30152"/>
                    <a:pt x="65201" y="30124"/>
                  </a:cubicBezTo>
                  <a:cubicBezTo>
                    <a:pt x="66027" y="29979"/>
                    <a:pt x="66829" y="29760"/>
                    <a:pt x="67630" y="29468"/>
                  </a:cubicBezTo>
                  <a:cubicBezTo>
                    <a:pt x="68796" y="29128"/>
                    <a:pt x="70302" y="28618"/>
                    <a:pt x="72294" y="27914"/>
                  </a:cubicBezTo>
                  <a:lnTo>
                    <a:pt x="73436" y="27549"/>
                  </a:lnTo>
                  <a:cubicBezTo>
                    <a:pt x="73825" y="27404"/>
                    <a:pt x="74238" y="27258"/>
                    <a:pt x="74699" y="27112"/>
                  </a:cubicBezTo>
                  <a:cubicBezTo>
                    <a:pt x="75622" y="26821"/>
                    <a:pt x="76618" y="26480"/>
                    <a:pt x="77712" y="26116"/>
                  </a:cubicBezTo>
                  <a:cubicBezTo>
                    <a:pt x="78780" y="25752"/>
                    <a:pt x="79946" y="25339"/>
                    <a:pt x="81210" y="24926"/>
                  </a:cubicBezTo>
                  <a:lnTo>
                    <a:pt x="85194" y="23687"/>
                  </a:lnTo>
                  <a:lnTo>
                    <a:pt x="87356" y="22982"/>
                  </a:lnTo>
                  <a:lnTo>
                    <a:pt x="89590" y="22326"/>
                  </a:lnTo>
                  <a:cubicBezTo>
                    <a:pt x="91145" y="21889"/>
                    <a:pt x="92724" y="21428"/>
                    <a:pt x="94352" y="20966"/>
                  </a:cubicBezTo>
                  <a:lnTo>
                    <a:pt x="99405" y="19654"/>
                  </a:lnTo>
                  <a:lnTo>
                    <a:pt x="100716" y="19314"/>
                  </a:lnTo>
                  <a:lnTo>
                    <a:pt x="102028" y="19023"/>
                  </a:lnTo>
                  <a:lnTo>
                    <a:pt x="104700" y="18415"/>
                  </a:lnTo>
                  <a:lnTo>
                    <a:pt x="107421" y="17808"/>
                  </a:lnTo>
                  <a:lnTo>
                    <a:pt x="110166" y="17249"/>
                  </a:lnTo>
                  <a:lnTo>
                    <a:pt x="112935" y="16691"/>
                  </a:lnTo>
                  <a:lnTo>
                    <a:pt x="114320" y="16424"/>
                  </a:lnTo>
                  <a:lnTo>
                    <a:pt x="115705" y="16181"/>
                  </a:lnTo>
                  <a:lnTo>
                    <a:pt x="121292" y="15233"/>
                  </a:lnTo>
                  <a:lnTo>
                    <a:pt x="126831" y="14456"/>
                  </a:lnTo>
                  <a:lnTo>
                    <a:pt x="128191" y="14261"/>
                  </a:lnTo>
                  <a:lnTo>
                    <a:pt x="129551" y="14116"/>
                  </a:lnTo>
                  <a:lnTo>
                    <a:pt x="132248" y="13800"/>
                  </a:lnTo>
                  <a:lnTo>
                    <a:pt x="134871" y="13508"/>
                  </a:lnTo>
                  <a:cubicBezTo>
                    <a:pt x="135746" y="13411"/>
                    <a:pt x="136620" y="13338"/>
                    <a:pt x="137471" y="13266"/>
                  </a:cubicBezTo>
                  <a:lnTo>
                    <a:pt x="142426" y="12853"/>
                  </a:lnTo>
                  <a:lnTo>
                    <a:pt x="147163" y="12512"/>
                  </a:lnTo>
                  <a:cubicBezTo>
                    <a:pt x="151317" y="12245"/>
                    <a:pt x="155423" y="11929"/>
                    <a:pt x="159528" y="11711"/>
                  </a:cubicBezTo>
                  <a:cubicBezTo>
                    <a:pt x="163335" y="11486"/>
                    <a:pt x="167122" y="11344"/>
                    <a:pt x="170888" y="11344"/>
                  </a:cubicBezTo>
                  <a:cubicBezTo>
                    <a:pt x="171182" y="11344"/>
                    <a:pt x="171477" y="11345"/>
                    <a:pt x="171771" y="11346"/>
                  </a:cubicBezTo>
                  <a:cubicBezTo>
                    <a:pt x="175779" y="11346"/>
                    <a:pt x="179788" y="11589"/>
                    <a:pt x="183772" y="12075"/>
                  </a:cubicBezTo>
                  <a:cubicBezTo>
                    <a:pt x="187585" y="12512"/>
                    <a:pt x="191326" y="13411"/>
                    <a:pt x="194922" y="14747"/>
                  </a:cubicBezTo>
                  <a:cubicBezTo>
                    <a:pt x="198371" y="16083"/>
                    <a:pt x="201796" y="18002"/>
                    <a:pt x="205149" y="20262"/>
                  </a:cubicBezTo>
                  <a:cubicBezTo>
                    <a:pt x="208477" y="22497"/>
                    <a:pt x="211781" y="25047"/>
                    <a:pt x="215133" y="27671"/>
                  </a:cubicBezTo>
                  <a:cubicBezTo>
                    <a:pt x="218510" y="30319"/>
                    <a:pt x="221910" y="33064"/>
                    <a:pt x="225554" y="35711"/>
                  </a:cubicBezTo>
                  <a:cubicBezTo>
                    <a:pt x="226502" y="36343"/>
                    <a:pt x="227401" y="37023"/>
                    <a:pt x="228372" y="37655"/>
                  </a:cubicBezTo>
                  <a:lnTo>
                    <a:pt x="229805" y="38602"/>
                  </a:lnTo>
                  <a:lnTo>
                    <a:pt x="230534" y="39088"/>
                  </a:lnTo>
                  <a:lnTo>
                    <a:pt x="231214" y="39501"/>
                  </a:lnTo>
                  <a:lnTo>
                    <a:pt x="236729" y="42951"/>
                  </a:lnTo>
                  <a:cubicBezTo>
                    <a:pt x="240373" y="45234"/>
                    <a:pt x="243944" y="47493"/>
                    <a:pt x="247369" y="49850"/>
                  </a:cubicBezTo>
                  <a:cubicBezTo>
                    <a:pt x="250721" y="52157"/>
                    <a:pt x="253928" y="54659"/>
                    <a:pt x="256940" y="57356"/>
                  </a:cubicBezTo>
                  <a:cubicBezTo>
                    <a:pt x="259855" y="59955"/>
                    <a:pt x="262503" y="62846"/>
                    <a:pt x="264811" y="65980"/>
                  </a:cubicBezTo>
                  <a:cubicBezTo>
                    <a:pt x="266997" y="69040"/>
                    <a:pt x="268770" y="72368"/>
                    <a:pt x="270082" y="75891"/>
                  </a:cubicBezTo>
                  <a:lnTo>
                    <a:pt x="270349" y="76547"/>
                  </a:lnTo>
                  <a:cubicBezTo>
                    <a:pt x="270422" y="76765"/>
                    <a:pt x="270495" y="76984"/>
                    <a:pt x="270568" y="77202"/>
                  </a:cubicBezTo>
                  <a:lnTo>
                    <a:pt x="270981" y="78539"/>
                  </a:lnTo>
                  <a:cubicBezTo>
                    <a:pt x="271151" y="79000"/>
                    <a:pt x="271248" y="79462"/>
                    <a:pt x="271370" y="79899"/>
                  </a:cubicBezTo>
                  <a:lnTo>
                    <a:pt x="271734" y="81284"/>
                  </a:lnTo>
                  <a:lnTo>
                    <a:pt x="272050" y="82668"/>
                  </a:lnTo>
                  <a:cubicBezTo>
                    <a:pt x="272123" y="83130"/>
                    <a:pt x="272244" y="83591"/>
                    <a:pt x="272317" y="84053"/>
                  </a:cubicBezTo>
                  <a:lnTo>
                    <a:pt x="272536" y="85462"/>
                  </a:lnTo>
                  <a:lnTo>
                    <a:pt x="272633" y="86166"/>
                  </a:lnTo>
                  <a:cubicBezTo>
                    <a:pt x="272681" y="86385"/>
                    <a:pt x="272706" y="86628"/>
                    <a:pt x="272730" y="86871"/>
                  </a:cubicBezTo>
                  <a:cubicBezTo>
                    <a:pt x="273143" y="90636"/>
                    <a:pt x="273167" y="94426"/>
                    <a:pt x="272778" y="98215"/>
                  </a:cubicBezTo>
                  <a:cubicBezTo>
                    <a:pt x="272754" y="98677"/>
                    <a:pt x="272681" y="99138"/>
                    <a:pt x="272608" y="99624"/>
                  </a:cubicBezTo>
                  <a:lnTo>
                    <a:pt x="272414" y="101009"/>
                  </a:lnTo>
                  <a:cubicBezTo>
                    <a:pt x="272268" y="101956"/>
                    <a:pt x="272074" y="102879"/>
                    <a:pt x="271928" y="103802"/>
                  </a:cubicBezTo>
                  <a:cubicBezTo>
                    <a:pt x="271710" y="104750"/>
                    <a:pt x="271515" y="105649"/>
                    <a:pt x="271272" y="106572"/>
                  </a:cubicBezTo>
                  <a:lnTo>
                    <a:pt x="270884" y="107932"/>
                  </a:lnTo>
                  <a:cubicBezTo>
                    <a:pt x="270762" y="108369"/>
                    <a:pt x="270641" y="108831"/>
                    <a:pt x="270471" y="109268"/>
                  </a:cubicBezTo>
                  <a:cubicBezTo>
                    <a:pt x="269353" y="112815"/>
                    <a:pt x="267871" y="116264"/>
                    <a:pt x="266050" y="119519"/>
                  </a:cubicBezTo>
                  <a:lnTo>
                    <a:pt x="265564" y="120394"/>
                  </a:lnTo>
                  <a:lnTo>
                    <a:pt x="265029" y="121244"/>
                  </a:lnTo>
                  <a:lnTo>
                    <a:pt x="264495" y="122119"/>
                  </a:lnTo>
                  <a:lnTo>
                    <a:pt x="264252" y="122532"/>
                  </a:lnTo>
                  <a:lnTo>
                    <a:pt x="263960" y="122945"/>
                  </a:lnTo>
                  <a:lnTo>
                    <a:pt x="262843" y="124596"/>
                  </a:lnTo>
                  <a:lnTo>
                    <a:pt x="261628" y="126200"/>
                  </a:lnTo>
                  <a:cubicBezTo>
                    <a:pt x="260001" y="128289"/>
                    <a:pt x="258203" y="130257"/>
                    <a:pt x="256284" y="132054"/>
                  </a:cubicBezTo>
                  <a:cubicBezTo>
                    <a:pt x="254341" y="133828"/>
                    <a:pt x="252276" y="135431"/>
                    <a:pt x="250089" y="136864"/>
                  </a:cubicBezTo>
                  <a:lnTo>
                    <a:pt x="248389" y="137933"/>
                  </a:lnTo>
                  <a:lnTo>
                    <a:pt x="246616" y="138929"/>
                  </a:lnTo>
                  <a:lnTo>
                    <a:pt x="246178" y="139196"/>
                  </a:lnTo>
                  <a:lnTo>
                    <a:pt x="245741" y="139415"/>
                  </a:lnTo>
                  <a:lnTo>
                    <a:pt x="244818" y="139876"/>
                  </a:lnTo>
                  <a:lnTo>
                    <a:pt x="243919" y="140338"/>
                  </a:lnTo>
                  <a:lnTo>
                    <a:pt x="242996" y="140775"/>
                  </a:lnTo>
                  <a:lnTo>
                    <a:pt x="242049" y="141188"/>
                  </a:lnTo>
                  <a:lnTo>
                    <a:pt x="241587" y="141407"/>
                  </a:lnTo>
                  <a:lnTo>
                    <a:pt x="241126" y="141601"/>
                  </a:lnTo>
                  <a:lnTo>
                    <a:pt x="239231" y="142403"/>
                  </a:lnTo>
                  <a:lnTo>
                    <a:pt x="237287" y="143131"/>
                  </a:lnTo>
                  <a:cubicBezTo>
                    <a:pt x="236656" y="143399"/>
                    <a:pt x="235976" y="143593"/>
                    <a:pt x="235344" y="143836"/>
                  </a:cubicBezTo>
                  <a:cubicBezTo>
                    <a:pt x="232721" y="144735"/>
                    <a:pt x="230000" y="145512"/>
                    <a:pt x="227255" y="146192"/>
                  </a:cubicBezTo>
                  <a:cubicBezTo>
                    <a:pt x="224485" y="146872"/>
                    <a:pt x="221692" y="147455"/>
                    <a:pt x="218850" y="147990"/>
                  </a:cubicBezTo>
                  <a:cubicBezTo>
                    <a:pt x="216007" y="148500"/>
                    <a:pt x="213117" y="148986"/>
                    <a:pt x="210226" y="149374"/>
                  </a:cubicBezTo>
                  <a:cubicBezTo>
                    <a:pt x="194787" y="151592"/>
                    <a:pt x="179230" y="152704"/>
                    <a:pt x="163670" y="152704"/>
                  </a:cubicBezTo>
                  <a:cubicBezTo>
                    <a:pt x="155702" y="152704"/>
                    <a:pt x="147733" y="152412"/>
                    <a:pt x="139778" y="151828"/>
                  </a:cubicBezTo>
                  <a:lnTo>
                    <a:pt x="136742" y="151634"/>
                  </a:lnTo>
                  <a:lnTo>
                    <a:pt x="133705" y="151342"/>
                  </a:lnTo>
                  <a:lnTo>
                    <a:pt x="127608" y="150735"/>
                  </a:lnTo>
                  <a:cubicBezTo>
                    <a:pt x="125567" y="150492"/>
                    <a:pt x="123551" y="150225"/>
                    <a:pt x="121510" y="149958"/>
                  </a:cubicBezTo>
                  <a:lnTo>
                    <a:pt x="118450" y="149569"/>
                  </a:lnTo>
                  <a:cubicBezTo>
                    <a:pt x="117454" y="149423"/>
                    <a:pt x="116433" y="149253"/>
                    <a:pt x="115413" y="149107"/>
                  </a:cubicBezTo>
                  <a:lnTo>
                    <a:pt x="109316" y="148111"/>
                  </a:lnTo>
                  <a:cubicBezTo>
                    <a:pt x="107275" y="147747"/>
                    <a:pt x="105235" y="147358"/>
                    <a:pt x="103218" y="146970"/>
                  </a:cubicBezTo>
                  <a:lnTo>
                    <a:pt x="100182" y="146387"/>
                  </a:lnTo>
                  <a:cubicBezTo>
                    <a:pt x="99162" y="146192"/>
                    <a:pt x="98141" y="145949"/>
                    <a:pt x="97145" y="145731"/>
                  </a:cubicBezTo>
                  <a:lnTo>
                    <a:pt x="91072" y="144370"/>
                  </a:lnTo>
                  <a:cubicBezTo>
                    <a:pt x="89056" y="143884"/>
                    <a:pt x="87040" y="143374"/>
                    <a:pt x="85048" y="142864"/>
                  </a:cubicBezTo>
                  <a:lnTo>
                    <a:pt x="82036" y="142087"/>
                  </a:lnTo>
                  <a:cubicBezTo>
                    <a:pt x="81040" y="141820"/>
                    <a:pt x="80044" y="141528"/>
                    <a:pt x="79048" y="141237"/>
                  </a:cubicBezTo>
                  <a:lnTo>
                    <a:pt x="73096" y="139536"/>
                  </a:lnTo>
                  <a:cubicBezTo>
                    <a:pt x="71128" y="138929"/>
                    <a:pt x="69161" y="138273"/>
                    <a:pt x="67193" y="137666"/>
                  </a:cubicBezTo>
                  <a:cubicBezTo>
                    <a:pt x="63258" y="136451"/>
                    <a:pt x="59395" y="135115"/>
                    <a:pt x="55630" y="133682"/>
                  </a:cubicBezTo>
                  <a:cubicBezTo>
                    <a:pt x="51865" y="132249"/>
                    <a:pt x="48221" y="130694"/>
                    <a:pt x="44698" y="128993"/>
                  </a:cubicBezTo>
                  <a:cubicBezTo>
                    <a:pt x="41249" y="127342"/>
                    <a:pt x="37921" y="125471"/>
                    <a:pt x="34714" y="123358"/>
                  </a:cubicBezTo>
                  <a:cubicBezTo>
                    <a:pt x="33937" y="122847"/>
                    <a:pt x="33159" y="122337"/>
                    <a:pt x="32406" y="121779"/>
                  </a:cubicBezTo>
                  <a:lnTo>
                    <a:pt x="31289" y="120953"/>
                  </a:lnTo>
                  <a:cubicBezTo>
                    <a:pt x="30925" y="120685"/>
                    <a:pt x="30560" y="120394"/>
                    <a:pt x="30196" y="120127"/>
                  </a:cubicBezTo>
                  <a:cubicBezTo>
                    <a:pt x="29831" y="119835"/>
                    <a:pt x="29467" y="119568"/>
                    <a:pt x="29103" y="119252"/>
                  </a:cubicBezTo>
                  <a:lnTo>
                    <a:pt x="28058" y="118378"/>
                  </a:lnTo>
                  <a:cubicBezTo>
                    <a:pt x="27354" y="117795"/>
                    <a:pt x="26722" y="117187"/>
                    <a:pt x="26066" y="116580"/>
                  </a:cubicBezTo>
                  <a:cubicBezTo>
                    <a:pt x="23491" y="114151"/>
                    <a:pt x="21159" y="111479"/>
                    <a:pt x="19143" y="108588"/>
                  </a:cubicBezTo>
                  <a:cubicBezTo>
                    <a:pt x="17199" y="105770"/>
                    <a:pt x="15572" y="102782"/>
                    <a:pt x="14309" y="99624"/>
                  </a:cubicBezTo>
                  <a:cubicBezTo>
                    <a:pt x="13094" y="96612"/>
                    <a:pt x="12317" y="93478"/>
                    <a:pt x="11928" y="90247"/>
                  </a:cubicBezTo>
                  <a:lnTo>
                    <a:pt x="11807" y="89081"/>
                  </a:lnTo>
                  <a:cubicBezTo>
                    <a:pt x="11782" y="88887"/>
                    <a:pt x="11782" y="88693"/>
                    <a:pt x="11782" y="88523"/>
                  </a:cubicBezTo>
                  <a:lnTo>
                    <a:pt x="11758" y="87940"/>
                  </a:lnTo>
                  <a:lnTo>
                    <a:pt x="11734" y="86774"/>
                  </a:lnTo>
                  <a:cubicBezTo>
                    <a:pt x="11709" y="86385"/>
                    <a:pt x="11758" y="86021"/>
                    <a:pt x="11758" y="85632"/>
                  </a:cubicBezTo>
                  <a:cubicBezTo>
                    <a:pt x="11807" y="84101"/>
                    <a:pt x="11977" y="82571"/>
                    <a:pt x="12268" y="81065"/>
                  </a:cubicBezTo>
                  <a:cubicBezTo>
                    <a:pt x="13361" y="75065"/>
                    <a:pt x="16228" y="69478"/>
                    <a:pt x="19823" y="64571"/>
                  </a:cubicBezTo>
                  <a:cubicBezTo>
                    <a:pt x="21305" y="62530"/>
                    <a:pt x="22884" y="60562"/>
                    <a:pt x="24584" y="58692"/>
                  </a:cubicBezTo>
                  <a:cubicBezTo>
                    <a:pt x="26139" y="56967"/>
                    <a:pt x="27621" y="55485"/>
                    <a:pt x="28981" y="54149"/>
                  </a:cubicBezTo>
                  <a:cubicBezTo>
                    <a:pt x="31678" y="51501"/>
                    <a:pt x="33864" y="49534"/>
                    <a:pt x="35394" y="48100"/>
                  </a:cubicBezTo>
                  <a:cubicBezTo>
                    <a:pt x="36147" y="47372"/>
                    <a:pt x="36730" y="46789"/>
                    <a:pt x="37168" y="46327"/>
                  </a:cubicBezTo>
                  <a:cubicBezTo>
                    <a:pt x="37484" y="45987"/>
                    <a:pt x="37751" y="45623"/>
                    <a:pt x="37969" y="45210"/>
                  </a:cubicBezTo>
                  <a:cubicBezTo>
                    <a:pt x="38077" y="44940"/>
                    <a:pt x="37975" y="44805"/>
                    <a:pt x="37672" y="44805"/>
                  </a:cubicBezTo>
                  <a:cubicBezTo>
                    <a:pt x="37429" y="44805"/>
                    <a:pt x="37057" y="44891"/>
                    <a:pt x="36560" y="45064"/>
                  </a:cubicBezTo>
                  <a:cubicBezTo>
                    <a:pt x="34836" y="45720"/>
                    <a:pt x="33184" y="46546"/>
                    <a:pt x="31605" y="47517"/>
                  </a:cubicBezTo>
                  <a:cubicBezTo>
                    <a:pt x="28860" y="49145"/>
                    <a:pt x="26260" y="50967"/>
                    <a:pt x="23783" y="52983"/>
                  </a:cubicBezTo>
                  <a:cubicBezTo>
                    <a:pt x="20333" y="55753"/>
                    <a:pt x="17199" y="58886"/>
                    <a:pt x="14454" y="62311"/>
                  </a:cubicBezTo>
                  <a:cubicBezTo>
                    <a:pt x="12778" y="64352"/>
                    <a:pt x="11272" y="66538"/>
                    <a:pt x="9960" y="68822"/>
                  </a:cubicBezTo>
                  <a:cubicBezTo>
                    <a:pt x="9620" y="69429"/>
                    <a:pt x="9280" y="70061"/>
                    <a:pt x="8989" y="70692"/>
                  </a:cubicBezTo>
                  <a:cubicBezTo>
                    <a:pt x="8673" y="71324"/>
                    <a:pt x="8381" y="71980"/>
                    <a:pt x="8066" y="72636"/>
                  </a:cubicBezTo>
                  <a:cubicBezTo>
                    <a:pt x="7458" y="73996"/>
                    <a:pt x="6948" y="75381"/>
                    <a:pt x="6511" y="76814"/>
                  </a:cubicBezTo>
                  <a:lnTo>
                    <a:pt x="5466" y="76498"/>
                  </a:lnTo>
                  <a:cubicBezTo>
                    <a:pt x="5879" y="75065"/>
                    <a:pt x="6365" y="73680"/>
                    <a:pt x="6924" y="72295"/>
                  </a:cubicBezTo>
                  <a:cubicBezTo>
                    <a:pt x="7483" y="71008"/>
                    <a:pt x="8017" y="69769"/>
                    <a:pt x="8600" y="68652"/>
                  </a:cubicBezTo>
                  <a:cubicBezTo>
                    <a:pt x="9669" y="66611"/>
                    <a:pt x="10835" y="64643"/>
                    <a:pt x="12098" y="62749"/>
                  </a:cubicBezTo>
                  <a:cubicBezTo>
                    <a:pt x="13896" y="60149"/>
                    <a:pt x="15815" y="57623"/>
                    <a:pt x="17880" y="55218"/>
                  </a:cubicBezTo>
                  <a:cubicBezTo>
                    <a:pt x="19386" y="53420"/>
                    <a:pt x="20455" y="52206"/>
                    <a:pt x="21135" y="51356"/>
                  </a:cubicBezTo>
                  <a:cubicBezTo>
                    <a:pt x="21791" y="50505"/>
                    <a:pt x="22058" y="50020"/>
                    <a:pt x="22058" y="49728"/>
                  </a:cubicBezTo>
                  <a:cubicBezTo>
                    <a:pt x="22068" y="49503"/>
                    <a:pt x="21894" y="49429"/>
                    <a:pt x="21629" y="49429"/>
                  </a:cubicBezTo>
                  <a:cubicBezTo>
                    <a:pt x="21263" y="49429"/>
                    <a:pt x="20725" y="49571"/>
                    <a:pt x="20260" y="49655"/>
                  </a:cubicBezTo>
                  <a:cubicBezTo>
                    <a:pt x="20065" y="49697"/>
                    <a:pt x="19883" y="49725"/>
                    <a:pt x="19731" y="49725"/>
                  </a:cubicBezTo>
                  <a:cubicBezTo>
                    <a:pt x="19262" y="49725"/>
                    <a:pt x="19095" y="49451"/>
                    <a:pt x="19774" y="48441"/>
                  </a:cubicBezTo>
                  <a:lnTo>
                    <a:pt x="19774" y="48441"/>
                  </a:lnTo>
                  <a:cubicBezTo>
                    <a:pt x="15159" y="52789"/>
                    <a:pt x="10859" y="57672"/>
                    <a:pt x="7385" y="63283"/>
                  </a:cubicBezTo>
                  <a:cubicBezTo>
                    <a:pt x="6511" y="64692"/>
                    <a:pt x="5685" y="66125"/>
                    <a:pt x="4956" y="67631"/>
                  </a:cubicBezTo>
                  <a:cubicBezTo>
                    <a:pt x="4227" y="69162"/>
                    <a:pt x="3547" y="70668"/>
                    <a:pt x="2964" y="72271"/>
                  </a:cubicBezTo>
                  <a:cubicBezTo>
                    <a:pt x="2357" y="73850"/>
                    <a:pt x="1847" y="75478"/>
                    <a:pt x="1434" y="77130"/>
                  </a:cubicBezTo>
                  <a:cubicBezTo>
                    <a:pt x="1215" y="77956"/>
                    <a:pt x="997" y="78781"/>
                    <a:pt x="875" y="79632"/>
                  </a:cubicBezTo>
                  <a:cubicBezTo>
                    <a:pt x="729" y="80458"/>
                    <a:pt x="559" y="81308"/>
                    <a:pt x="462" y="82158"/>
                  </a:cubicBezTo>
                  <a:cubicBezTo>
                    <a:pt x="49" y="85583"/>
                    <a:pt x="1" y="89033"/>
                    <a:pt x="365" y="92458"/>
                  </a:cubicBezTo>
                  <a:cubicBezTo>
                    <a:pt x="754" y="95835"/>
                    <a:pt x="1507" y="99187"/>
                    <a:pt x="2576" y="102418"/>
                  </a:cubicBezTo>
                  <a:cubicBezTo>
                    <a:pt x="3620" y="105600"/>
                    <a:pt x="4980" y="108685"/>
                    <a:pt x="6608" y="111624"/>
                  </a:cubicBezTo>
                  <a:cubicBezTo>
                    <a:pt x="8211" y="114564"/>
                    <a:pt x="10033" y="117357"/>
                    <a:pt x="12098" y="120005"/>
                  </a:cubicBezTo>
                  <a:cubicBezTo>
                    <a:pt x="12608" y="120661"/>
                    <a:pt x="13264" y="121341"/>
                    <a:pt x="13920" y="122094"/>
                  </a:cubicBezTo>
                  <a:cubicBezTo>
                    <a:pt x="14576" y="122872"/>
                    <a:pt x="15353" y="123649"/>
                    <a:pt x="16155" y="124451"/>
                  </a:cubicBezTo>
                  <a:lnTo>
                    <a:pt x="16762" y="125058"/>
                  </a:lnTo>
                  <a:lnTo>
                    <a:pt x="17418" y="125665"/>
                  </a:lnTo>
                  <a:lnTo>
                    <a:pt x="18730" y="126880"/>
                  </a:lnTo>
                  <a:cubicBezTo>
                    <a:pt x="19191" y="127293"/>
                    <a:pt x="19653" y="127682"/>
                    <a:pt x="20115" y="128070"/>
                  </a:cubicBezTo>
                  <a:cubicBezTo>
                    <a:pt x="20576" y="128459"/>
                    <a:pt x="21038" y="128872"/>
                    <a:pt x="21523" y="129261"/>
                  </a:cubicBezTo>
                  <a:cubicBezTo>
                    <a:pt x="24900" y="131957"/>
                    <a:pt x="28471" y="134386"/>
                    <a:pt x="32212" y="136548"/>
                  </a:cubicBezTo>
                  <a:cubicBezTo>
                    <a:pt x="36245" y="138856"/>
                    <a:pt x="40399" y="140921"/>
                    <a:pt x="44674" y="142743"/>
                  </a:cubicBezTo>
                  <a:cubicBezTo>
                    <a:pt x="48901" y="144540"/>
                    <a:pt x="53152" y="146119"/>
                    <a:pt x="57379" y="147577"/>
                  </a:cubicBezTo>
                  <a:cubicBezTo>
                    <a:pt x="58423" y="147917"/>
                    <a:pt x="59492" y="148306"/>
                    <a:pt x="60561" y="148621"/>
                  </a:cubicBezTo>
                  <a:lnTo>
                    <a:pt x="63743" y="149642"/>
                  </a:lnTo>
                  <a:lnTo>
                    <a:pt x="66926" y="150638"/>
                  </a:lnTo>
                  <a:cubicBezTo>
                    <a:pt x="67970" y="150953"/>
                    <a:pt x="69039" y="151318"/>
                    <a:pt x="70108" y="151609"/>
                  </a:cubicBezTo>
                  <a:cubicBezTo>
                    <a:pt x="74383" y="152824"/>
                    <a:pt x="78635" y="154087"/>
                    <a:pt x="82934" y="155107"/>
                  </a:cubicBezTo>
                  <a:lnTo>
                    <a:pt x="86141" y="155909"/>
                  </a:lnTo>
                  <a:lnTo>
                    <a:pt x="87769" y="156346"/>
                  </a:lnTo>
                  <a:lnTo>
                    <a:pt x="89372" y="156711"/>
                  </a:lnTo>
                  <a:lnTo>
                    <a:pt x="95834" y="158144"/>
                  </a:lnTo>
                  <a:cubicBezTo>
                    <a:pt x="96392" y="158241"/>
                    <a:pt x="96927" y="158387"/>
                    <a:pt x="97461" y="158484"/>
                  </a:cubicBezTo>
                  <a:lnTo>
                    <a:pt x="99089" y="158800"/>
                  </a:lnTo>
                  <a:lnTo>
                    <a:pt x="102320" y="159407"/>
                  </a:lnTo>
                  <a:cubicBezTo>
                    <a:pt x="104506" y="159796"/>
                    <a:pt x="106644" y="160257"/>
                    <a:pt x="108830" y="160573"/>
                  </a:cubicBezTo>
                  <a:lnTo>
                    <a:pt x="115340" y="161618"/>
                  </a:lnTo>
                  <a:cubicBezTo>
                    <a:pt x="116409" y="161812"/>
                    <a:pt x="117502" y="161934"/>
                    <a:pt x="118595" y="162079"/>
                  </a:cubicBezTo>
                  <a:lnTo>
                    <a:pt x="121851" y="162492"/>
                  </a:lnTo>
                  <a:lnTo>
                    <a:pt x="125106" y="162930"/>
                  </a:lnTo>
                  <a:lnTo>
                    <a:pt x="125932" y="163027"/>
                  </a:lnTo>
                  <a:lnTo>
                    <a:pt x="126758" y="163124"/>
                  </a:lnTo>
                  <a:lnTo>
                    <a:pt x="128385" y="163270"/>
                  </a:lnTo>
                  <a:lnTo>
                    <a:pt x="134920" y="163950"/>
                  </a:lnTo>
                  <a:cubicBezTo>
                    <a:pt x="137082" y="164144"/>
                    <a:pt x="139268" y="164290"/>
                    <a:pt x="141454" y="164436"/>
                  </a:cubicBezTo>
                  <a:lnTo>
                    <a:pt x="144734" y="164679"/>
                  </a:lnTo>
                  <a:cubicBezTo>
                    <a:pt x="145827" y="164751"/>
                    <a:pt x="146920" y="164800"/>
                    <a:pt x="147989" y="164849"/>
                  </a:cubicBezTo>
                  <a:lnTo>
                    <a:pt x="154548" y="165140"/>
                  </a:lnTo>
                  <a:lnTo>
                    <a:pt x="161083" y="165262"/>
                  </a:lnTo>
                  <a:lnTo>
                    <a:pt x="164338" y="165310"/>
                  </a:lnTo>
                  <a:lnTo>
                    <a:pt x="167617" y="165262"/>
                  </a:lnTo>
                  <a:lnTo>
                    <a:pt x="174152" y="165189"/>
                  </a:lnTo>
                  <a:lnTo>
                    <a:pt x="180662" y="164897"/>
                  </a:lnTo>
                  <a:cubicBezTo>
                    <a:pt x="181755" y="164849"/>
                    <a:pt x="182824" y="164824"/>
                    <a:pt x="183917" y="164776"/>
                  </a:cubicBezTo>
                  <a:lnTo>
                    <a:pt x="187173" y="164533"/>
                  </a:lnTo>
                  <a:cubicBezTo>
                    <a:pt x="189335" y="164363"/>
                    <a:pt x="191497" y="164241"/>
                    <a:pt x="193659" y="164071"/>
                  </a:cubicBezTo>
                  <a:lnTo>
                    <a:pt x="200145" y="163415"/>
                  </a:lnTo>
                  <a:cubicBezTo>
                    <a:pt x="201213" y="163294"/>
                    <a:pt x="202307" y="163197"/>
                    <a:pt x="203375" y="163075"/>
                  </a:cubicBezTo>
                  <a:lnTo>
                    <a:pt x="206606" y="162662"/>
                  </a:lnTo>
                  <a:cubicBezTo>
                    <a:pt x="208744" y="162371"/>
                    <a:pt x="210882" y="162104"/>
                    <a:pt x="213044" y="161812"/>
                  </a:cubicBezTo>
                  <a:cubicBezTo>
                    <a:pt x="217344" y="161156"/>
                    <a:pt x="221668" y="160427"/>
                    <a:pt x="225992" y="159504"/>
                  </a:cubicBezTo>
                  <a:cubicBezTo>
                    <a:pt x="230364" y="158581"/>
                    <a:pt x="234688" y="157415"/>
                    <a:pt x="238915" y="155982"/>
                  </a:cubicBezTo>
                  <a:cubicBezTo>
                    <a:pt x="243263" y="154524"/>
                    <a:pt x="247466" y="152727"/>
                    <a:pt x="251523" y="150613"/>
                  </a:cubicBezTo>
                  <a:cubicBezTo>
                    <a:pt x="251766" y="150468"/>
                    <a:pt x="252033" y="150346"/>
                    <a:pt x="252276" y="150200"/>
                  </a:cubicBezTo>
                  <a:lnTo>
                    <a:pt x="253029" y="149763"/>
                  </a:lnTo>
                  <a:lnTo>
                    <a:pt x="254559" y="148913"/>
                  </a:lnTo>
                  <a:cubicBezTo>
                    <a:pt x="255555" y="148306"/>
                    <a:pt x="256527" y="147674"/>
                    <a:pt x="257499" y="147042"/>
                  </a:cubicBezTo>
                  <a:lnTo>
                    <a:pt x="258956" y="146022"/>
                  </a:lnTo>
                  <a:lnTo>
                    <a:pt x="259685" y="145488"/>
                  </a:lnTo>
                  <a:lnTo>
                    <a:pt x="260049" y="145245"/>
                  </a:lnTo>
                  <a:lnTo>
                    <a:pt x="260389" y="144953"/>
                  </a:lnTo>
                  <a:lnTo>
                    <a:pt x="261774" y="143860"/>
                  </a:lnTo>
                  <a:lnTo>
                    <a:pt x="262479" y="143301"/>
                  </a:lnTo>
                  <a:cubicBezTo>
                    <a:pt x="262697" y="143107"/>
                    <a:pt x="262916" y="142913"/>
                    <a:pt x="263134" y="142718"/>
                  </a:cubicBezTo>
                  <a:cubicBezTo>
                    <a:pt x="266657" y="139609"/>
                    <a:pt x="269839" y="136111"/>
                    <a:pt x="272560" y="132297"/>
                  </a:cubicBezTo>
                  <a:cubicBezTo>
                    <a:pt x="272924" y="131836"/>
                    <a:pt x="273240" y="131350"/>
                    <a:pt x="273556" y="130864"/>
                  </a:cubicBezTo>
                  <a:lnTo>
                    <a:pt x="274528" y="129406"/>
                  </a:lnTo>
                  <a:cubicBezTo>
                    <a:pt x="275159" y="128410"/>
                    <a:pt x="275718" y="127414"/>
                    <a:pt x="276325" y="126418"/>
                  </a:cubicBezTo>
                  <a:lnTo>
                    <a:pt x="277151" y="124864"/>
                  </a:lnTo>
                  <a:cubicBezTo>
                    <a:pt x="277418" y="124354"/>
                    <a:pt x="277710" y="123843"/>
                    <a:pt x="277953" y="123309"/>
                  </a:cubicBezTo>
                  <a:lnTo>
                    <a:pt x="278706" y="121754"/>
                  </a:lnTo>
                  <a:lnTo>
                    <a:pt x="279094" y="120953"/>
                  </a:lnTo>
                  <a:lnTo>
                    <a:pt x="279435" y="120151"/>
                  </a:lnTo>
                  <a:cubicBezTo>
                    <a:pt x="281256" y="115900"/>
                    <a:pt x="282665" y="111454"/>
                    <a:pt x="283637" y="106912"/>
                  </a:cubicBezTo>
                  <a:cubicBezTo>
                    <a:pt x="283686" y="106645"/>
                    <a:pt x="283759" y="106353"/>
                    <a:pt x="283807" y="106062"/>
                  </a:cubicBezTo>
                  <a:lnTo>
                    <a:pt x="283953" y="105211"/>
                  </a:lnTo>
                  <a:lnTo>
                    <a:pt x="284269" y="103487"/>
                  </a:lnTo>
                  <a:cubicBezTo>
                    <a:pt x="284439" y="102345"/>
                    <a:pt x="284560" y="101179"/>
                    <a:pt x="284730" y="100037"/>
                  </a:cubicBezTo>
                  <a:cubicBezTo>
                    <a:pt x="284803" y="98871"/>
                    <a:pt x="284925" y="97729"/>
                    <a:pt x="284973" y="96563"/>
                  </a:cubicBezTo>
                  <a:lnTo>
                    <a:pt x="285046" y="94814"/>
                  </a:lnTo>
                  <a:lnTo>
                    <a:pt x="285070" y="93940"/>
                  </a:lnTo>
                  <a:lnTo>
                    <a:pt x="285070" y="93065"/>
                  </a:lnTo>
                  <a:cubicBezTo>
                    <a:pt x="285070" y="88377"/>
                    <a:pt x="284536" y="83688"/>
                    <a:pt x="283491" y="79122"/>
                  </a:cubicBezTo>
                  <a:cubicBezTo>
                    <a:pt x="282423" y="74482"/>
                    <a:pt x="280771" y="70012"/>
                    <a:pt x="278560" y="65809"/>
                  </a:cubicBezTo>
                  <a:lnTo>
                    <a:pt x="277710" y="64230"/>
                  </a:lnTo>
                  <a:cubicBezTo>
                    <a:pt x="277443" y="63720"/>
                    <a:pt x="277127" y="63210"/>
                    <a:pt x="276811" y="62700"/>
                  </a:cubicBezTo>
                  <a:cubicBezTo>
                    <a:pt x="276495" y="62190"/>
                    <a:pt x="276179" y="61680"/>
                    <a:pt x="275864" y="61170"/>
                  </a:cubicBezTo>
                  <a:lnTo>
                    <a:pt x="274819" y="59712"/>
                  </a:lnTo>
                  <a:cubicBezTo>
                    <a:pt x="273459" y="57793"/>
                    <a:pt x="272001" y="55947"/>
                    <a:pt x="270422" y="54198"/>
                  </a:cubicBezTo>
                  <a:cubicBezTo>
                    <a:pt x="267313" y="50797"/>
                    <a:pt x="263936" y="47688"/>
                    <a:pt x="260292" y="44870"/>
                  </a:cubicBezTo>
                  <a:cubicBezTo>
                    <a:pt x="253199" y="39307"/>
                    <a:pt x="245668" y="34813"/>
                    <a:pt x="238502" y="30343"/>
                  </a:cubicBezTo>
                  <a:lnTo>
                    <a:pt x="237166" y="29517"/>
                  </a:lnTo>
                  <a:lnTo>
                    <a:pt x="236486" y="29104"/>
                  </a:lnTo>
                  <a:lnTo>
                    <a:pt x="235879" y="28691"/>
                  </a:lnTo>
                  <a:lnTo>
                    <a:pt x="234640" y="27889"/>
                  </a:lnTo>
                  <a:cubicBezTo>
                    <a:pt x="234227" y="27622"/>
                    <a:pt x="233838" y="27331"/>
                    <a:pt x="233425" y="27039"/>
                  </a:cubicBezTo>
                  <a:cubicBezTo>
                    <a:pt x="233012" y="26748"/>
                    <a:pt x="232599" y="26456"/>
                    <a:pt x="232186" y="26165"/>
                  </a:cubicBezTo>
                  <a:lnTo>
                    <a:pt x="230947" y="25242"/>
                  </a:lnTo>
                  <a:cubicBezTo>
                    <a:pt x="230121" y="24659"/>
                    <a:pt x="229295" y="24003"/>
                    <a:pt x="228469" y="23395"/>
                  </a:cubicBezTo>
                  <a:cubicBezTo>
                    <a:pt x="225166" y="20869"/>
                    <a:pt x="221813" y="18173"/>
                    <a:pt x="218315" y="15525"/>
                  </a:cubicBezTo>
                  <a:cubicBezTo>
                    <a:pt x="215309" y="13209"/>
                    <a:pt x="212185" y="11047"/>
                    <a:pt x="208969" y="9051"/>
                  </a:cubicBezTo>
                  <a:lnTo>
                    <a:pt x="208969" y="9051"/>
                  </a:lnTo>
                  <a:cubicBezTo>
                    <a:pt x="209456" y="9356"/>
                    <a:pt x="209940" y="9668"/>
                    <a:pt x="210420" y="9986"/>
                  </a:cubicBezTo>
                  <a:cubicBezTo>
                    <a:pt x="210736" y="10180"/>
                    <a:pt x="211028" y="10375"/>
                    <a:pt x="211343" y="10593"/>
                  </a:cubicBezTo>
                  <a:lnTo>
                    <a:pt x="212242" y="11201"/>
                  </a:lnTo>
                  <a:cubicBezTo>
                    <a:pt x="212849" y="11614"/>
                    <a:pt x="213457" y="12002"/>
                    <a:pt x="214040" y="12415"/>
                  </a:cubicBezTo>
                  <a:cubicBezTo>
                    <a:pt x="215206" y="13266"/>
                    <a:pt x="216372" y="14091"/>
                    <a:pt x="217489" y="14966"/>
                  </a:cubicBezTo>
                  <a:cubicBezTo>
                    <a:pt x="219748" y="16642"/>
                    <a:pt x="221910" y="18367"/>
                    <a:pt x="224072" y="20067"/>
                  </a:cubicBezTo>
                  <a:cubicBezTo>
                    <a:pt x="226210" y="21743"/>
                    <a:pt x="228299" y="23395"/>
                    <a:pt x="230413" y="24974"/>
                  </a:cubicBezTo>
                  <a:cubicBezTo>
                    <a:pt x="232526" y="26553"/>
                    <a:pt x="234591" y="27987"/>
                    <a:pt x="236729" y="29371"/>
                  </a:cubicBezTo>
                  <a:cubicBezTo>
                    <a:pt x="241271" y="32213"/>
                    <a:pt x="245911" y="35056"/>
                    <a:pt x="250551" y="38092"/>
                  </a:cubicBezTo>
                  <a:cubicBezTo>
                    <a:pt x="252883" y="39647"/>
                    <a:pt x="255191" y="41226"/>
                    <a:pt x="257450" y="42902"/>
                  </a:cubicBezTo>
                  <a:cubicBezTo>
                    <a:pt x="258592" y="43728"/>
                    <a:pt x="259709" y="44627"/>
                    <a:pt x="260827" y="45501"/>
                  </a:cubicBezTo>
                  <a:cubicBezTo>
                    <a:pt x="261385" y="45963"/>
                    <a:pt x="261944" y="46424"/>
                    <a:pt x="262503" y="46886"/>
                  </a:cubicBezTo>
                  <a:lnTo>
                    <a:pt x="263329" y="47566"/>
                  </a:lnTo>
                  <a:lnTo>
                    <a:pt x="264130" y="48295"/>
                  </a:lnTo>
                  <a:cubicBezTo>
                    <a:pt x="266317" y="50214"/>
                    <a:pt x="268382" y="52279"/>
                    <a:pt x="270325" y="54441"/>
                  </a:cubicBezTo>
                  <a:lnTo>
                    <a:pt x="271782" y="56117"/>
                  </a:lnTo>
                  <a:cubicBezTo>
                    <a:pt x="272244" y="56676"/>
                    <a:pt x="272706" y="57283"/>
                    <a:pt x="273167" y="57866"/>
                  </a:cubicBezTo>
                  <a:lnTo>
                    <a:pt x="273847" y="58740"/>
                  </a:lnTo>
                  <a:cubicBezTo>
                    <a:pt x="274066" y="59032"/>
                    <a:pt x="274260" y="59348"/>
                    <a:pt x="274503" y="59664"/>
                  </a:cubicBezTo>
                  <a:lnTo>
                    <a:pt x="275766" y="61510"/>
                  </a:lnTo>
                  <a:cubicBezTo>
                    <a:pt x="276544" y="62797"/>
                    <a:pt x="277370" y="64060"/>
                    <a:pt x="278050" y="65396"/>
                  </a:cubicBezTo>
                  <a:lnTo>
                    <a:pt x="278560" y="66392"/>
                  </a:lnTo>
                  <a:lnTo>
                    <a:pt x="278827" y="66903"/>
                  </a:lnTo>
                  <a:cubicBezTo>
                    <a:pt x="278900" y="67073"/>
                    <a:pt x="278997" y="67243"/>
                    <a:pt x="279070" y="67413"/>
                  </a:cubicBezTo>
                  <a:lnTo>
                    <a:pt x="279993" y="69453"/>
                  </a:lnTo>
                  <a:cubicBezTo>
                    <a:pt x="280309" y="70133"/>
                    <a:pt x="280552" y="70838"/>
                    <a:pt x="280844" y="71518"/>
                  </a:cubicBezTo>
                  <a:lnTo>
                    <a:pt x="281232" y="72563"/>
                  </a:lnTo>
                  <a:cubicBezTo>
                    <a:pt x="281378" y="72927"/>
                    <a:pt x="281475" y="73267"/>
                    <a:pt x="281597" y="73632"/>
                  </a:cubicBezTo>
                  <a:cubicBezTo>
                    <a:pt x="281815" y="74336"/>
                    <a:pt x="282058" y="75040"/>
                    <a:pt x="282277" y="75745"/>
                  </a:cubicBezTo>
                  <a:lnTo>
                    <a:pt x="282884" y="77907"/>
                  </a:lnTo>
                  <a:cubicBezTo>
                    <a:pt x="283589" y="80773"/>
                    <a:pt x="284099" y="83688"/>
                    <a:pt x="284390" y="86628"/>
                  </a:cubicBezTo>
                  <a:lnTo>
                    <a:pt x="284536" y="87721"/>
                  </a:lnTo>
                  <a:lnTo>
                    <a:pt x="284609" y="88838"/>
                  </a:lnTo>
                  <a:cubicBezTo>
                    <a:pt x="284657" y="89567"/>
                    <a:pt x="284706" y="90296"/>
                    <a:pt x="284730" y="91025"/>
                  </a:cubicBezTo>
                  <a:cubicBezTo>
                    <a:pt x="284755" y="92507"/>
                    <a:pt x="284779" y="93964"/>
                    <a:pt x="284706" y="95422"/>
                  </a:cubicBezTo>
                  <a:cubicBezTo>
                    <a:pt x="284682" y="96903"/>
                    <a:pt x="284512" y="98337"/>
                    <a:pt x="284414" y="99794"/>
                  </a:cubicBezTo>
                  <a:cubicBezTo>
                    <a:pt x="284317" y="100523"/>
                    <a:pt x="284220" y="101252"/>
                    <a:pt x="284123" y="101980"/>
                  </a:cubicBezTo>
                  <a:lnTo>
                    <a:pt x="284002" y="103074"/>
                  </a:lnTo>
                  <a:lnTo>
                    <a:pt x="283807" y="104142"/>
                  </a:lnTo>
                  <a:cubicBezTo>
                    <a:pt x="283321" y="107009"/>
                    <a:pt x="282641" y="109851"/>
                    <a:pt x="281791" y="112645"/>
                  </a:cubicBezTo>
                  <a:lnTo>
                    <a:pt x="281135" y="114734"/>
                  </a:lnTo>
                  <a:cubicBezTo>
                    <a:pt x="280892" y="115414"/>
                    <a:pt x="280625" y="116094"/>
                    <a:pt x="280382" y="116799"/>
                  </a:cubicBezTo>
                  <a:lnTo>
                    <a:pt x="279993" y="117819"/>
                  </a:lnTo>
                  <a:cubicBezTo>
                    <a:pt x="279872" y="118159"/>
                    <a:pt x="279726" y="118499"/>
                    <a:pt x="279580" y="118839"/>
                  </a:cubicBezTo>
                  <a:cubicBezTo>
                    <a:pt x="279289" y="119495"/>
                    <a:pt x="279022" y="120175"/>
                    <a:pt x="278706" y="120856"/>
                  </a:cubicBezTo>
                  <a:cubicBezTo>
                    <a:pt x="278074" y="122167"/>
                    <a:pt x="277491" y="123503"/>
                    <a:pt x="276762" y="124767"/>
                  </a:cubicBezTo>
                  <a:lnTo>
                    <a:pt x="276252" y="125738"/>
                  </a:lnTo>
                  <a:lnTo>
                    <a:pt x="275985" y="126224"/>
                  </a:lnTo>
                  <a:lnTo>
                    <a:pt x="275694" y="126710"/>
                  </a:lnTo>
                  <a:lnTo>
                    <a:pt x="274576" y="128580"/>
                  </a:lnTo>
                  <a:cubicBezTo>
                    <a:pt x="271442" y="133609"/>
                    <a:pt x="267604" y="138152"/>
                    <a:pt x="263159" y="142063"/>
                  </a:cubicBezTo>
                  <a:lnTo>
                    <a:pt x="262333" y="142816"/>
                  </a:lnTo>
                  <a:cubicBezTo>
                    <a:pt x="262041" y="143059"/>
                    <a:pt x="261750" y="143277"/>
                    <a:pt x="261458" y="143520"/>
                  </a:cubicBezTo>
                  <a:cubicBezTo>
                    <a:pt x="260875" y="144006"/>
                    <a:pt x="260292" y="144443"/>
                    <a:pt x="259709" y="144905"/>
                  </a:cubicBezTo>
                  <a:cubicBezTo>
                    <a:pt x="258495" y="145755"/>
                    <a:pt x="257280" y="146678"/>
                    <a:pt x="256017" y="147431"/>
                  </a:cubicBezTo>
                  <a:lnTo>
                    <a:pt x="255094" y="148014"/>
                  </a:lnTo>
                  <a:lnTo>
                    <a:pt x="254632" y="148330"/>
                  </a:lnTo>
                  <a:lnTo>
                    <a:pt x="254195" y="148621"/>
                  </a:lnTo>
                  <a:lnTo>
                    <a:pt x="252276" y="149715"/>
                  </a:lnTo>
                  <a:cubicBezTo>
                    <a:pt x="251644" y="150079"/>
                    <a:pt x="250988" y="150395"/>
                    <a:pt x="250357" y="150735"/>
                  </a:cubicBezTo>
                  <a:lnTo>
                    <a:pt x="249385" y="151245"/>
                  </a:lnTo>
                  <a:lnTo>
                    <a:pt x="248389" y="151707"/>
                  </a:lnTo>
                  <a:cubicBezTo>
                    <a:pt x="243166" y="154160"/>
                    <a:pt x="237749" y="156103"/>
                    <a:pt x="232162" y="157561"/>
                  </a:cubicBezTo>
                  <a:cubicBezTo>
                    <a:pt x="229417" y="158290"/>
                    <a:pt x="226672" y="158921"/>
                    <a:pt x="223902" y="159480"/>
                  </a:cubicBezTo>
                  <a:cubicBezTo>
                    <a:pt x="221133" y="160039"/>
                    <a:pt x="218364" y="160525"/>
                    <a:pt x="215619" y="160962"/>
                  </a:cubicBezTo>
                  <a:lnTo>
                    <a:pt x="213554" y="161278"/>
                  </a:lnTo>
                  <a:cubicBezTo>
                    <a:pt x="212849" y="161399"/>
                    <a:pt x="212169" y="161496"/>
                    <a:pt x="211465" y="161569"/>
                  </a:cubicBezTo>
                  <a:lnTo>
                    <a:pt x="207335" y="162128"/>
                  </a:lnTo>
                  <a:lnTo>
                    <a:pt x="203181" y="162662"/>
                  </a:lnTo>
                  <a:cubicBezTo>
                    <a:pt x="201796" y="162808"/>
                    <a:pt x="200412" y="162954"/>
                    <a:pt x="199027" y="163100"/>
                  </a:cubicBezTo>
                  <a:cubicBezTo>
                    <a:pt x="196234" y="163367"/>
                    <a:pt x="193464" y="163707"/>
                    <a:pt x="190646" y="163853"/>
                  </a:cubicBezTo>
                  <a:lnTo>
                    <a:pt x="186444" y="164168"/>
                  </a:lnTo>
                  <a:cubicBezTo>
                    <a:pt x="185059" y="164266"/>
                    <a:pt x="183650" y="164387"/>
                    <a:pt x="182241" y="164436"/>
                  </a:cubicBezTo>
                  <a:cubicBezTo>
                    <a:pt x="182897" y="164217"/>
                    <a:pt x="184816" y="163901"/>
                    <a:pt x="181561" y="163901"/>
                  </a:cubicBezTo>
                  <a:lnTo>
                    <a:pt x="183699" y="163804"/>
                  </a:lnTo>
                  <a:lnTo>
                    <a:pt x="185812" y="163610"/>
                  </a:lnTo>
                  <a:lnTo>
                    <a:pt x="190063" y="163270"/>
                  </a:lnTo>
                  <a:lnTo>
                    <a:pt x="192201" y="163075"/>
                  </a:lnTo>
                  <a:lnTo>
                    <a:pt x="193246" y="163002"/>
                  </a:lnTo>
                  <a:lnTo>
                    <a:pt x="194314" y="162881"/>
                  </a:lnTo>
                  <a:lnTo>
                    <a:pt x="198541" y="162419"/>
                  </a:lnTo>
                  <a:lnTo>
                    <a:pt x="202768" y="161958"/>
                  </a:lnTo>
                  <a:lnTo>
                    <a:pt x="206971" y="161375"/>
                  </a:lnTo>
                  <a:cubicBezTo>
                    <a:pt x="209764" y="160986"/>
                    <a:pt x="212558" y="160597"/>
                    <a:pt x="215352" y="160160"/>
                  </a:cubicBezTo>
                  <a:cubicBezTo>
                    <a:pt x="218145" y="159699"/>
                    <a:pt x="220939" y="159213"/>
                    <a:pt x="223732" y="158630"/>
                  </a:cubicBezTo>
                  <a:cubicBezTo>
                    <a:pt x="226526" y="158047"/>
                    <a:pt x="229320" y="157415"/>
                    <a:pt x="232089" y="156662"/>
                  </a:cubicBezTo>
                  <a:cubicBezTo>
                    <a:pt x="234858" y="155909"/>
                    <a:pt x="237603" y="155059"/>
                    <a:pt x="240324" y="154087"/>
                  </a:cubicBezTo>
                  <a:cubicBezTo>
                    <a:pt x="241028" y="153844"/>
                    <a:pt x="241684" y="153553"/>
                    <a:pt x="242365" y="153310"/>
                  </a:cubicBezTo>
                  <a:lnTo>
                    <a:pt x="243385" y="152921"/>
                  </a:lnTo>
                  <a:cubicBezTo>
                    <a:pt x="243725" y="152775"/>
                    <a:pt x="244065" y="152630"/>
                    <a:pt x="244381" y="152484"/>
                  </a:cubicBezTo>
                  <a:cubicBezTo>
                    <a:pt x="245061" y="152217"/>
                    <a:pt x="245717" y="151925"/>
                    <a:pt x="246397" y="151634"/>
                  </a:cubicBezTo>
                  <a:lnTo>
                    <a:pt x="248389" y="150711"/>
                  </a:lnTo>
                  <a:cubicBezTo>
                    <a:pt x="249045" y="150395"/>
                    <a:pt x="249677" y="150055"/>
                    <a:pt x="250332" y="149715"/>
                  </a:cubicBezTo>
                  <a:cubicBezTo>
                    <a:pt x="250988" y="149374"/>
                    <a:pt x="251644" y="149034"/>
                    <a:pt x="252276" y="148670"/>
                  </a:cubicBezTo>
                  <a:lnTo>
                    <a:pt x="254195" y="147553"/>
                  </a:lnTo>
                  <a:lnTo>
                    <a:pt x="256041" y="146387"/>
                  </a:lnTo>
                  <a:cubicBezTo>
                    <a:pt x="258543" y="144759"/>
                    <a:pt x="260924" y="142937"/>
                    <a:pt x="263134" y="140945"/>
                  </a:cubicBezTo>
                  <a:lnTo>
                    <a:pt x="263960" y="140192"/>
                  </a:lnTo>
                  <a:lnTo>
                    <a:pt x="264762" y="139415"/>
                  </a:lnTo>
                  <a:cubicBezTo>
                    <a:pt x="265272" y="138905"/>
                    <a:pt x="265831" y="138394"/>
                    <a:pt x="266341" y="137836"/>
                  </a:cubicBezTo>
                  <a:lnTo>
                    <a:pt x="267847" y="136208"/>
                  </a:lnTo>
                  <a:lnTo>
                    <a:pt x="268212" y="135795"/>
                  </a:lnTo>
                  <a:lnTo>
                    <a:pt x="268552" y="135358"/>
                  </a:lnTo>
                  <a:lnTo>
                    <a:pt x="269256" y="134508"/>
                  </a:lnTo>
                  <a:cubicBezTo>
                    <a:pt x="270228" y="133390"/>
                    <a:pt x="271078" y="132176"/>
                    <a:pt x="271953" y="130985"/>
                  </a:cubicBezTo>
                  <a:cubicBezTo>
                    <a:pt x="272778" y="129771"/>
                    <a:pt x="273629" y="128556"/>
                    <a:pt x="274382" y="127293"/>
                  </a:cubicBezTo>
                  <a:lnTo>
                    <a:pt x="274916" y="126346"/>
                  </a:lnTo>
                  <a:lnTo>
                    <a:pt x="275208" y="125860"/>
                  </a:lnTo>
                  <a:lnTo>
                    <a:pt x="275451" y="125374"/>
                  </a:lnTo>
                  <a:lnTo>
                    <a:pt x="276519" y="123455"/>
                  </a:lnTo>
                  <a:cubicBezTo>
                    <a:pt x="276860" y="122799"/>
                    <a:pt x="277151" y="122119"/>
                    <a:pt x="277491" y="121463"/>
                  </a:cubicBezTo>
                  <a:lnTo>
                    <a:pt x="277953" y="120467"/>
                  </a:lnTo>
                  <a:lnTo>
                    <a:pt x="278390" y="119471"/>
                  </a:lnTo>
                  <a:cubicBezTo>
                    <a:pt x="279556" y="116774"/>
                    <a:pt x="280552" y="114005"/>
                    <a:pt x="281378" y="111187"/>
                  </a:cubicBezTo>
                  <a:lnTo>
                    <a:pt x="281961" y="109074"/>
                  </a:lnTo>
                  <a:cubicBezTo>
                    <a:pt x="282131" y="108369"/>
                    <a:pt x="282277" y="107641"/>
                    <a:pt x="282447" y="106936"/>
                  </a:cubicBezTo>
                  <a:lnTo>
                    <a:pt x="282690" y="105867"/>
                  </a:lnTo>
                  <a:lnTo>
                    <a:pt x="282884" y="104774"/>
                  </a:lnTo>
                  <a:cubicBezTo>
                    <a:pt x="283006" y="104045"/>
                    <a:pt x="283151" y="103341"/>
                    <a:pt x="283248" y="102612"/>
                  </a:cubicBezTo>
                  <a:cubicBezTo>
                    <a:pt x="283686" y="99697"/>
                    <a:pt x="283929" y="96758"/>
                    <a:pt x="283977" y="93818"/>
                  </a:cubicBezTo>
                  <a:cubicBezTo>
                    <a:pt x="284026" y="90879"/>
                    <a:pt x="283856" y="87915"/>
                    <a:pt x="283491" y="85000"/>
                  </a:cubicBezTo>
                  <a:cubicBezTo>
                    <a:pt x="283394" y="84247"/>
                    <a:pt x="283273" y="83518"/>
                    <a:pt x="283151" y="82790"/>
                  </a:cubicBezTo>
                  <a:lnTo>
                    <a:pt x="282981" y="81697"/>
                  </a:lnTo>
                  <a:lnTo>
                    <a:pt x="282763" y="80603"/>
                  </a:lnTo>
                  <a:cubicBezTo>
                    <a:pt x="282593" y="79875"/>
                    <a:pt x="282471" y="79146"/>
                    <a:pt x="282277" y="78417"/>
                  </a:cubicBezTo>
                  <a:lnTo>
                    <a:pt x="281694" y="76255"/>
                  </a:lnTo>
                  <a:cubicBezTo>
                    <a:pt x="281621" y="75891"/>
                    <a:pt x="281499" y="75551"/>
                    <a:pt x="281378" y="75186"/>
                  </a:cubicBezTo>
                  <a:lnTo>
                    <a:pt x="281038" y="74117"/>
                  </a:lnTo>
                  <a:lnTo>
                    <a:pt x="280698" y="73049"/>
                  </a:lnTo>
                  <a:cubicBezTo>
                    <a:pt x="280576" y="72708"/>
                    <a:pt x="280431" y="72344"/>
                    <a:pt x="280285" y="72004"/>
                  </a:cubicBezTo>
                  <a:cubicBezTo>
                    <a:pt x="280018" y="71324"/>
                    <a:pt x="279750" y="70595"/>
                    <a:pt x="279483" y="69915"/>
                  </a:cubicBezTo>
                  <a:lnTo>
                    <a:pt x="278536" y="67874"/>
                  </a:lnTo>
                  <a:cubicBezTo>
                    <a:pt x="278244" y="67170"/>
                    <a:pt x="277880" y="66514"/>
                    <a:pt x="277515" y="65858"/>
                  </a:cubicBezTo>
                  <a:cubicBezTo>
                    <a:pt x="277175" y="65178"/>
                    <a:pt x="276835" y="64498"/>
                    <a:pt x="276447" y="63866"/>
                  </a:cubicBezTo>
                  <a:lnTo>
                    <a:pt x="275256" y="61923"/>
                  </a:lnTo>
                  <a:cubicBezTo>
                    <a:pt x="274843" y="61291"/>
                    <a:pt x="274406" y="60684"/>
                    <a:pt x="273993" y="60052"/>
                  </a:cubicBezTo>
                  <a:cubicBezTo>
                    <a:pt x="273774" y="59736"/>
                    <a:pt x="273556" y="59445"/>
                    <a:pt x="273337" y="59129"/>
                  </a:cubicBezTo>
                  <a:lnTo>
                    <a:pt x="272657" y="58255"/>
                  </a:lnTo>
                  <a:cubicBezTo>
                    <a:pt x="272171" y="57672"/>
                    <a:pt x="271758" y="57064"/>
                    <a:pt x="271272" y="56506"/>
                  </a:cubicBezTo>
                  <a:lnTo>
                    <a:pt x="269815" y="54805"/>
                  </a:lnTo>
                  <a:cubicBezTo>
                    <a:pt x="269572" y="54514"/>
                    <a:pt x="269329" y="54246"/>
                    <a:pt x="269062" y="53979"/>
                  </a:cubicBezTo>
                  <a:lnTo>
                    <a:pt x="268309" y="53178"/>
                  </a:lnTo>
                  <a:cubicBezTo>
                    <a:pt x="267313" y="52084"/>
                    <a:pt x="266244" y="51113"/>
                    <a:pt x="265199" y="50068"/>
                  </a:cubicBezTo>
                  <a:cubicBezTo>
                    <a:pt x="264106" y="49096"/>
                    <a:pt x="263037" y="48100"/>
                    <a:pt x="261920" y="47202"/>
                  </a:cubicBezTo>
                  <a:cubicBezTo>
                    <a:pt x="257474" y="43461"/>
                    <a:pt x="252762" y="40230"/>
                    <a:pt x="248049" y="37193"/>
                  </a:cubicBezTo>
                  <a:cubicBezTo>
                    <a:pt x="245693" y="35687"/>
                    <a:pt x="243361" y="34230"/>
                    <a:pt x="241004" y="32772"/>
                  </a:cubicBezTo>
                  <a:lnTo>
                    <a:pt x="237506" y="30610"/>
                  </a:lnTo>
                  <a:lnTo>
                    <a:pt x="236656" y="30076"/>
                  </a:lnTo>
                  <a:lnTo>
                    <a:pt x="236219" y="29784"/>
                  </a:lnTo>
                  <a:lnTo>
                    <a:pt x="235806" y="29541"/>
                  </a:lnTo>
                  <a:lnTo>
                    <a:pt x="234178" y="28472"/>
                  </a:lnTo>
                  <a:cubicBezTo>
                    <a:pt x="229878" y="25557"/>
                    <a:pt x="225627" y="22156"/>
                    <a:pt x="221206" y="18731"/>
                  </a:cubicBezTo>
                  <a:cubicBezTo>
                    <a:pt x="218971" y="17031"/>
                    <a:pt x="216712" y="15306"/>
                    <a:pt x="214331" y="13630"/>
                  </a:cubicBezTo>
                  <a:cubicBezTo>
                    <a:pt x="213190" y="12804"/>
                    <a:pt x="211951" y="12002"/>
                    <a:pt x="210736" y="11176"/>
                  </a:cubicBezTo>
                  <a:cubicBezTo>
                    <a:pt x="209473" y="10399"/>
                    <a:pt x="208210" y="9622"/>
                    <a:pt x="206898" y="8844"/>
                  </a:cubicBezTo>
                  <a:cubicBezTo>
                    <a:pt x="205610" y="8067"/>
                    <a:pt x="204226" y="7387"/>
                    <a:pt x="202865" y="6707"/>
                  </a:cubicBezTo>
                  <a:cubicBezTo>
                    <a:pt x="201456" y="6051"/>
                    <a:pt x="200072" y="5395"/>
                    <a:pt x="198541" y="4885"/>
                  </a:cubicBezTo>
                  <a:lnTo>
                    <a:pt x="197424" y="4472"/>
                  </a:lnTo>
                  <a:cubicBezTo>
                    <a:pt x="197059" y="4326"/>
                    <a:pt x="196695" y="4229"/>
                    <a:pt x="196306" y="4132"/>
                  </a:cubicBezTo>
                  <a:lnTo>
                    <a:pt x="194047" y="3476"/>
                  </a:lnTo>
                  <a:cubicBezTo>
                    <a:pt x="193318" y="3257"/>
                    <a:pt x="192541" y="3111"/>
                    <a:pt x="191812" y="2941"/>
                  </a:cubicBezTo>
                  <a:cubicBezTo>
                    <a:pt x="191059" y="2796"/>
                    <a:pt x="190306" y="2601"/>
                    <a:pt x="189553" y="2504"/>
                  </a:cubicBezTo>
                  <a:lnTo>
                    <a:pt x="189747" y="1435"/>
                  </a:lnTo>
                  <a:lnTo>
                    <a:pt x="188144" y="1168"/>
                  </a:lnTo>
                  <a:cubicBezTo>
                    <a:pt x="187610" y="1071"/>
                    <a:pt x="187051" y="949"/>
                    <a:pt x="186541" y="901"/>
                  </a:cubicBezTo>
                  <a:lnTo>
                    <a:pt x="183334" y="512"/>
                  </a:lnTo>
                  <a:lnTo>
                    <a:pt x="180152" y="245"/>
                  </a:lnTo>
                  <a:cubicBezTo>
                    <a:pt x="179107" y="172"/>
                    <a:pt x="178063" y="148"/>
                    <a:pt x="176994" y="99"/>
                  </a:cubicBezTo>
                  <a:cubicBezTo>
                    <a:pt x="175288" y="30"/>
                    <a:pt x="173586" y="1"/>
                    <a:pt x="171889" y="1"/>
                  </a:cubicBezTo>
                  <a:close/>
                </a:path>
              </a:pathLst>
            </a:custGeom>
            <a:solidFill>
              <a:srgbClr val="006D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13" name="Google Shape;413;p21"/>
          <p:cNvSpPr txBox="1"/>
          <p:nvPr/>
        </p:nvSpPr>
        <p:spPr>
          <a:xfrm>
            <a:off x="2658100" y="3599788"/>
            <a:ext cx="594600" cy="411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2400">
                <a:solidFill>
                  <a:srgbClr val="7ECCC6"/>
                </a:solidFill>
                <a:latin typeface="Life Savers ExtraBold"/>
                <a:ea typeface="Life Savers ExtraBold"/>
                <a:cs typeface="Life Savers ExtraBold"/>
                <a:sym typeface="Life Savers ExtraBold"/>
              </a:rPr>
              <a:t>8</a:t>
            </a:r>
            <a:endParaRPr sz="2400">
              <a:solidFill>
                <a:srgbClr val="7ECCC6"/>
              </a:solidFill>
              <a:latin typeface="Life Savers ExtraBold"/>
              <a:ea typeface="Life Savers ExtraBold"/>
              <a:cs typeface="Life Savers ExtraBold"/>
              <a:sym typeface="Life Savers ExtraBold"/>
            </a:endParaRPr>
          </a:p>
        </p:txBody>
      </p:sp>
      <p:sp>
        <p:nvSpPr>
          <p:cNvPr id="414" name="Google Shape;414;p21"/>
          <p:cNvSpPr/>
          <p:nvPr/>
        </p:nvSpPr>
        <p:spPr>
          <a:xfrm rot="10800000">
            <a:off x="4886756" y="1714377"/>
            <a:ext cx="484404" cy="480773"/>
          </a:xfrm>
          <a:custGeom>
            <a:rect b="b" l="l" r="r" t="t"/>
            <a:pathLst>
              <a:path extrusionOk="0" h="152869" w="280814">
                <a:moveTo>
                  <a:pt x="129208" y="1"/>
                </a:moveTo>
                <a:cubicBezTo>
                  <a:pt x="96901" y="1"/>
                  <a:pt x="66152" y="4569"/>
                  <a:pt x="32805" y="11476"/>
                </a:cubicBezTo>
                <a:cubicBezTo>
                  <a:pt x="7839" y="16658"/>
                  <a:pt x="6821" y="45129"/>
                  <a:pt x="3448" y="63859"/>
                </a:cubicBezTo>
                <a:cubicBezTo>
                  <a:pt x="0" y="82928"/>
                  <a:pt x="2770" y="103183"/>
                  <a:pt x="13435" y="119369"/>
                </a:cubicBezTo>
                <a:cubicBezTo>
                  <a:pt x="19144" y="128056"/>
                  <a:pt x="26700" y="135649"/>
                  <a:pt x="35933" y="140435"/>
                </a:cubicBezTo>
                <a:cubicBezTo>
                  <a:pt x="46673" y="145994"/>
                  <a:pt x="58997" y="147464"/>
                  <a:pt x="71056" y="148632"/>
                </a:cubicBezTo>
                <a:cubicBezTo>
                  <a:pt x="99074" y="151344"/>
                  <a:pt x="127239" y="152869"/>
                  <a:pt x="155390" y="152869"/>
                </a:cubicBezTo>
                <a:cubicBezTo>
                  <a:pt x="180440" y="152869"/>
                  <a:pt x="205477" y="151662"/>
                  <a:pt x="230390" y="149009"/>
                </a:cubicBezTo>
                <a:cubicBezTo>
                  <a:pt x="240301" y="147954"/>
                  <a:pt x="250401" y="146616"/>
                  <a:pt x="259408" y="142320"/>
                </a:cubicBezTo>
                <a:cubicBezTo>
                  <a:pt x="268415" y="138042"/>
                  <a:pt x="276291" y="130298"/>
                  <a:pt x="278326" y="120538"/>
                </a:cubicBezTo>
                <a:cubicBezTo>
                  <a:pt x="280813" y="108497"/>
                  <a:pt x="273898" y="96174"/>
                  <a:pt x="264439" y="88335"/>
                </a:cubicBezTo>
                <a:cubicBezTo>
                  <a:pt x="254980" y="80497"/>
                  <a:pt x="243260" y="76069"/>
                  <a:pt x="232124" y="70868"/>
                </a:cubicBezTo>
                <a:cubicBezTo>
                  <a:pt x="220988" y="65687"/>
                  <a:pt x="209814" y="59205"/>
                  <a:pt x="203238" y="48841"/>
                </a:cubicBezTo>
                <a:cubicBezTo>
                  <a:pt x="197170" y="39269"/>
                  <a:pt x="195606" y="27266"/>
                  <a:pt x="188880" y="18184"/>
                </a:cubicBezTo>
                <a:cubicBezTo>
                  <a:pt x="178158" y="3713"/>
                  <a:pt x="157959" y="755"/>
                  <a:pt x="139964" y="171"/>
                </a:cubicBezTo>
                <a:cubicBezTo>
                  <a:pt x="136356" y="56"/>
                  <a:pt x="132773" y="1"/>
                  <a:pt x="129208" y="1"/>
                </a:cubicBezTo>
                <a:close/>
              </a:path>
            </a:pathLst>
          </a:custGeom>
          <a:solidFill>
            <a:srgbClr val="006D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5" name="Google Shape;415;p21"/>
          <p:cNvSpPr txBox="1"/>
          <p:nvPr/>
        </p:nvSpPr>
        <p:spPr>
          <a:xfrm>
            <a:off x="4949812" y="1665375"/>
            <a:ext cx="467100" cy="389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2400">
                <a:solidFill>
                  <a:srgbClr val="7ECCC6"/>
                </a:solidFill>
                <a:latin typeface="Life Savers ExtraBold"/>
                <a:ea typeface="Life Savers ExtraBold"/>
                <a:cs typeface="Life Savers ExtraBold"/>
                <a:sym typeface="Life Savers ExtraBold"/>
              </a:rPr>
              <a:t>6</a:t>
            </a:r>
            <a:endParaRPr sz="2400">
              <a:solidFill>
                <a:srgbClr val="7ECCC6"/>
              </a:solidFill>
              <a:latin typeface="Life Savers ExtraBold"/>
              <a:ea typeface="Life Savers ExtraBold"/>
              <a:cs typeface="Life Savers ExtraBold"/>
              <a:sym typeface="Life Savers ExtraBold"/>
            </a:endParaRPr>
          </a:p>
        </p:txBody>
      </p:sp>
      <p:sp>
        <p:nvSpPr>
          <p:cNvPr id="416" name="Google Shape;416;p21"/>
          <p:cNvSpPr/>
          <p:nvPr/>
        </p:nvSpPr>
        <p:spPr>
          <a:xfrm>
            <a:off x="5122175" y="3729075"/>
            <a:ext cx="2225100" cy="1672500"/>
          </a:xfrm>
          <a:prstGeom prst="rect">
            <a:avLst/>
          </a:prstGeom>
          <a:noFill/>
          <a:ln cap="flat" cmpd="sng" w="9525">
            <a:solidFill>
              <a:srgbClr val="83C5BE"/>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17" name="Google Shape;417;p21"/>
          <p:cNvGrpSpPr/>
          <p:nvPr/>
        </p:nvGrpSpPr>
        <p:grpSpPr>
          <a:xfrm flipH="1" rot="7794057">
            <a:off x="5009054" y="3607320"/>
            <a:ext cx="467195" cy="535026"/>
            <a:chOff x="434475" y="237850"/>
            <a:chExt cx="6749725" cy="5224025"/>
          </a:xfrm>
        </p:grpSpPr>
        <p:sp>
          <p:nvSpPr>
            <p:cNvPr id="418" name="Google Shape;418;p21"/>
            <p:cNvSpPr/>
            <p:nvPr/>
          </p:nvSpPr>
          <p:spPr>
            <a:xfrm>
              <a:off x="542775" y="347225"/>
              <a:ext cx="6499875" cy="4955975"/>
            </a:xfrm>
            <a:custGeom>
              <a:rect b="b" l="l" r="r" t="t"/>
              <a:pathLst>
                <a:path extrusionOk="0" h="198239" w="259995">
                  <a:moveTo>
                    <a:pt x="147129" y="1"/>
                  </a:moveTo>
                  <a:cubicBezTo>
                    <a:pt x="143947" y="1"/>
                    <a:pt x="140625" y="286"/>
                    <a:pt x="137109" y="907"/>
                  </a:cubicBezTo>
                  <a:cubicBezTo>
                    <a:pt x="125000" y="3047"/>
                    <a:pt x="113100" y="10928"/>
                    <a:pt x="109969" y="22802"/>
                  </a:cubicBezTo>
                  <a:cubicBezTo>
                    <a:pt x="106368" y="36450"/>
                    <a:pt x="114927" y="50307"/>
                    <a:pt x="115292" y="64425"/>
                  </a:cubicBezTo>
                  <a:cubicBezTo>
                    <a:pt x="115658" y="78308"/>
                    <a:pt x="107229" y="92034"/>
                    <a:pt x="94651" y="97984"/>
                  </a:cubicBezTo>
                  <a:cubicBezTo>
                    <a:pt x="86724" y="101745"/>
                    <a:pt x="78002" y="102424"/>
                    <a:pt x="69128" y="102424"/>
                  </a:cubicBezTo>
                  <a:cubicBezTo>
                    <a:pt x="64116" y="102424"/>
                    <a:pt x="59057" y="102208"/>
                    <a:pt x="54065" y="102208"/>
                  </a:cubicBezTo>
                  <a:cubicBezTo>
                    <a:pt x="53055" y="102208"/>
                    <a:pt x="52048" y="102216"/>
                    <a:pt x="51044" y="102238"/>
                  </a:cubicBezTo>
                  <a:cubicBezTo>
                    <a:pt x="38858" y="102499"/>
                    <a:pt x="26253" y="104899"/>
                    <a:pt x="16363" y="112050"/>
                  </a:cubicBezTo>
                  <a:cubicBezTo>
                    <a:pt x="6473" y="119226"/>
                    <a:pt x="1" y="132013"/>
                    <a:pt x="2950" y="143861"/>
                  </a:cubicBezTo>
                  <a:cubicBezTo>
                    <a:pt x="5559" y="154456"/>
                    <a:pt x="14719" y="162076"/>
                    <a:pt x="23852" y="168078"/>
                  </a:cubicBezTo>
                  <a:cubicBezTo>
                    <a:pt x="54080" y="187899"/>
                    <a:pt x="90249" y="198239"/>
                    <a:pt x="126362" y="198239"/>
                  </a:cubicBezTo>
                  <a:cubicBezTo>
                    <a:pt x="144404" y="198239"/>
                    <a:pt x="162431" y="195658"/>
                    <a:pt x="179697" y="190390"/>
                  </a:cubicBezTo>
                  <a:cubicBezTo>
                    <a:pt x="199399" y="184388"/>
                    <a:pt x="218319" y="174863"/>
                    <a:pt x="233115" y="160510"/>
                  </a:cubicBezTo>
                  <a:cubicBezTo>
                    <a:pt x="247912" y="146157"/>
                    <a:pt x="258193" y="126637"/>
                    <a:pt x="259055" y="106074"/>
                  </a:cubicBezTo>
                  <a:cubicBezTo>
                    <a:pt x="259994" y="82901"/>
                    <a:pt x="248929" y="60354"/>
                    <a:pt x="232750" y="43731"/>
                  </a:cubicBezTo>
                  <a:cubicBezTo>
                    <a:pt x="218893" y="29508"/>
                    <a:pt x="202113" y="20479"/>
                    <a:pt x="184603" y="11659"/>
                  </a:cubicBezTo>
                  <a:cubicBezTo>
                    <a:pt x="171842" y="5246"/>
                    <a:pt x="160779" y="1"/>
                    <a:pt x="147129" y="1"/>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9" name="Google Shape;419;p21"/>
            <p:cNvSpPr/>
            <p:nvPr/>
          </p:nvSpPr>
          <p:spPr>
            <a:xfrm>
              <a:off x="434475" y="237850"/>
              <a:ext cx="6749725" cy="5224025"/>
            </a:xfrm>
            <a:custGeom>
              <a:rect b="b" l="l" r="r" t="t"/>
              <a:pathLst>
                <a:path extrusionOk="0" h="208961" w="269989">
                  <a:moveTo>
                    <a:pt x="259510" y="115109"/>
                  </a:moveTo>
                  <a:lnTo>
                    <a:pt x="259446" y="115668"/>
                  </a:lnTo>
                  <a:lnTo>
                    <a:pt x="259290" y="116816"/>
                  </a:lnTo>
                  <a:cubicBezTo>
                    <a:pt x="259284" y="116862"/>
                    <a:pt x="259277" y="116907"/>
                    <a:pt x="259271" y="116952"/>
                  </a:cubicBezTo>
                  <a:lnTo>
                    <a:pt x="259271" y="116952"/>
                  </a:lnTo>
                  <a:lnTo>
                    <a:pt x="259472" y="115381"/>
                  </a:lnTo>
                  <a:cubicBezTo>
                    <a:pt x="259485" y="115290"/>
                    <a:pt x="259497" y="115199"/>
                    <a:pt x="259510" y="115109"/>
                  </a:cubicBezTo>
                  <a:close/>
                  <a:moveTo>
                    <a:pt x="269989" y="108935"/>
                  </a:moveTo>
                  <a:cubicBezTo>
                    <a:pt x="269901" y="112670"/>
                    <a:pt x="269546" y="116387"/>
                    <a:pt x="268930" y="120057"/>
                  </a:cubicBezTo>
                  <a:lnTo>
                    <a:pt x="268930" y="120057"/>
                  </a:lnTo>
                  <a:cubicBezTo>
                    <a:pt x="269559" y="116382"/>
                    <a:pt x="269913" y="112663"/>
                    <a:pt x="269989" y="108935"/>
                  </a:cubicBezTo>
                  <a:close/>
                  <a:moveTo>
                    <a:pt x="259064" y="118196"/>
                  </a:moveTo>
                  <a:lnTo>
                    <a:pt x="258689" y="120235"/>
                  </a:lnTo>
                  <a:cubicBezTo>
                    <a:pt x="258611" y="120626"/>
                    <a:pt x="258559" y="120992"/>
                    <a:pt x="258455" y="121383"/>
                  </a:cubicBezTo>
                  <a:lnTo>
                    <a:pt x="258194" y="122505"/>
                  </a:lnTo>
                  <a:lnTo>
                    <a:pt x="257646" y="124749"/>
                  </a:lnTo>
                  <a:lnTo>
                    <a:pt x="256993" y="126968"/>
                  </a:lnTo>
                  <a:lnTo>
                    <a:pt x="256654" y="128064"/>
                  </a:lnTo>
                  <a:cubicBezTo>
                    <a:pt x="256550" y="128429"/>
                    <a:pt x="256393" y="128794"/>
                    <a:pt x="256289" y="129160"/>
                  </a:cubicBezTo>
                  <a:lnTo>
                    <a:pt x="255506" y="131326"/>
                  </a:lnTo>
                  <a:cubicBezTo>
                    <a:pt x="253288" y="137093"/>
                    <a:pt x="250443" y="142599"/>
                    <a:pt x="246998" y="147714"/>
                  </a:cubicBezTo>
                  <a:cubicBezTo>
                    <a:pt x="243554" y="152829"/>
                    <a:pt x="239587" y="157552"/>
                    <a:pt x="235177" y="161832"/>
                  </a:cubicBezTo>
                  <a:cubicBezTo>
                    <a:pt x="234890" y="162119"/>
                    <a:pt x="234603" y="162380"/>
                    <a:pt x="234342" y="162615"/>
                  </a:cubicBezTo>
                  <a:lnTo>
                    <a:pt x="233481" y="163397"/>
                  </a:lnTo>
                  <a:cubicBezTo>
                    <a:pt x="232907" y="163919"/>
                    <a:pt x="232359" y="164467"/>
                    <a:pt x="231785" y="164963"/>
                  </a:cubicBezTo>
                  <a:lnTo>
                    <a:pt x="230010" y="166451"/>
                  </a:lnTo>
                  <a:cubicBezTo>
                    <a:pt x="229723" y="166685"/>
                    <a:pt x="229436" y="166946"/>
                    <a:pt x="229149" y="167181"/>
                  </a:cubicBezTo>
                  <a:lnTo>
                    <a:pt x="228235" y="167912"/>
                  </a:lnTo>
                  <a:lnTo>
                    <a:pt x="226435" y="169347"/>
                  </a:lnTo>
                  <a:lnTo>
                    <a:pt x="224582" y="170704"/>
                  </a:lnTo>
                  <a:cubicBezTo>
                    <a:pt x="223356" y="171644"/>
                    <a:pt x="222051" y="172479"/>
                    <a:pt x="220798" y="173340"/>
                  </a:cubicBezTo>
                  <a:cubicBezTo>
                    <a:pt x="220172" y="173784"/>
                    <a:pt x="219519" y="174201"/>
                    <a:pt x="218867" y="174593"/>
                  </a:cubicBezTo>
                  <a:cubicBezTo>
                    <a:pt x="218215" y="175010"/>
                    <a:pt x="217562" y="175428"/>
                    <a:pt x="216910" y="175819"/>
                  </a:cubicBezTo>
                  <a:lnTo>
                    <a:pt x="214927" y="176993"/>
                  </a:lnTo>
                  <a:lnTo>
                    <a:pt x="213935" y="177567"/>
                  </a:lnTo>
                  <a:lnTo>
                    <a:pt x="212943" y="178142"/>
                  </a:lnTo>
                  <a:lnTo>
                    <a:pt x="210908" y="179238"/>
                  </a:lnTo>
                  <a:cubicBezTo>
                    <a:pt x="210229" y="179603"/>
                    <a:pt x="209551" y="179968"/>
                    <a:pt x="208872" y="180308"/>
                  </a:cubicBezTo>
                  <a:cubicBezTo>
                    <a:pt x="208194" y="180647"/>
                    <a:pt x="207515" y="181012"/>
                    <a:pt x="206811" y="181325"/>
                  </a:cubicBezTo>
                  <a:lnTo>
                    <a:pt x="204723" y="182317"/>
                  </a:lnTo>
                  <a:cubicBezTo>
                    <a:pt x="199165" y="184900"/>
                    <a:pt x="193450" y="187119"/>
                    <a:pt x="187604" y="188997"/>
                  </a:cubicBezTo>
                  <a:cubicBezTo>
                    <a:pt x="181811" y="190876"/>
                    <a:pt x="175887" y="192416"/>
                    <a:pt x="169911" y="193643"/>
                  </a:cubicBezTo>
                  <a:cubicBezTo>
                    <a:pt x="175992" y="192364"/>
                    <a:pt x="182020" y="190772"/>
                    <a:pt x="187917" y="188815"/>
                  </a:cubicBezTo>
                  <a:cubicBezTo>
                    <a:pt x="188648" y="188580"/>
                    <a:pt x="189405" y="188345"/>
                    <a:pt x="190136" y="188084"/>
                  </a:cubicBezTo>
                  <a:lnTo>
                    <a:pt x="192328" y="187301"/>
                  </a:lnTo>
                  <a:lnTo>
                    <a:pt x="193424" y="186910"/>
                  </a:lnTo>
                  <a:lnTo>
                    <a:pt x="194520" y="186492"/>
                  </a:lnTo>
                  <a:lnTo>
                    <a:pt x="196686" y="185657"/>
                  </a:lnTo>
                  <a:cubicBezTo>
                    <a:pt x="197416" y="185370"/>
                    <a:pt x="198121" y="185083"/>
                    <a:pt x="198825" y="184770"/>
                  </a:cubicBezTo>
                  <a:cubicBezTo>
                    <a:pt x="199556" y="184483"/>
                    <a:pt x="200287" y="184196"/>
                    <a:pt x="200991" y="183883"/>
                  </a:cubicBezTo>
                  <a:cubicBezTo>
                    <a:pt x="202401" y="183256"/>
                    <a:pt x="203836" y="182630"/>
                    <a:pt x="205219" y="181952"/>
                  </a:cubicBezTo>
                  <a:cubicBezTo>
                    <a:pt x="210803" y="179316"/>
                    <a:pt x="216205" y="176263"/>
                    <a:pt x="221320" y="172818"/>
                  </a:cubicBezTo>
                  <a:cubicBezTo>
                    <a:pt x="226435" y="169373"/>
                    <a:pt x="231210" y="165485"/>
                    <a:pt x="235595" y="161205"/>
                  </a:cubicBezTo>
                  <a:cubicBezTo>
                    <a:pt x="239979" y="156900"/>
                    <a:pt x="243893" y="152176"/>
                    <a:pt x="247286" y="147061"/>
                  </a:cubicBezTo>
                  <a:lnTo>
                    <a:pt x="248512" y="145130"/>
                  </a:lnTo>
                  <a:cubicBezTo>
                    <a:pt x="248930" y="144504"/>
                    <a:pt x="249295" y="143825"/>
                    <a:pt x="249686" y="143173"/>
                  </a:cubicBezTo>
                  <a:lnTo>
                    <a:pt x="250287" y="142208"/>
                  </a:lnTo>
                  <a:cubicBezTo>
                    <a:pt x="250469" y="141868"/>
                    <a:pt x="250678" y="141529"/>
                    <a:pt x="250835" y="141216"/>
                  </a:cubicBezTo>
                  <a:lnTo>
                    <a:pt x="251904" y="139180"/>
                  </a:lnTo>
                  <a:cubicBezTo>
                    <a:pt x="252270" y="138502"/>
                    <a:pt x="252583" y="137823"/>
                    <a:pt x="252922" y="137119"/>
                  </a:cubicBezTo>
                  <a:lnTo>
                    <a:pt x="253888" y="135057"/>
                  </a:lnTo>
                  <a:lnTo>
                    <a:pt x="254775" y="132943"/>
                  </a:lnTo>
                  <a:cubicBezTo>
                    <a:pt x="255062" y="132239"/>
                    <a:pt x="255375" y="131534"/>
                    <a:pt x="255610" y="130830"/>
                  </a:cubicBezTo>
                  <a:lnTo>
                    <a:pt x="256393" y="128664"/>
                  </a:lnTo>
                  <a:cubicBezTo>
                    <a:pt x="256523" y="128298"/>
                    <a:pt x="256628" y="127933"/>
                    <a:pt x="256732" y="127568"/>
                  </a:cubicBezTo>
                  <a:lnTo>
                    <a:pt x="257071" y="126472"/>
                  </a:lnTo>
                  <a:lnTo>
                    <a:pt x="257385" y="125376"/>
                  </a:lnTo>
                  <a:cubicBezTo>
                    <a:pt x="257515" y="125010"/>
                    <a:pt x="257619" y="124645"/>
                    <a:pt x="257698" y="124280"/>
                  </a:cubicBezTo>
                  <a:lnTo>
                    <a:pt x="258246" y="122088"/>
                  </a:lnTo>
                  <a:cubicBezTo>
                    <a:pt x="258324" y="121696"/>
                    <a:pt x="258428" y="121331"/>
                    <a:pt x="258507" y="120965"/>
                  </a:cubicBezTo>
                  <a:lnTo>
                    <a:pt x="258715" y="119843"/>
                  </a:lnTo>
                  <a:lnTo>
                    <a:pt x="259064" y="118196"/>
                  </a:lnTo>
                  <a:close/>
                  <a:moveTo>
                    <a:pt x="156264" y="0"/>
                  </a:moveTo>
                  <a:cubicBezTo>
                    <a:pt x="155080" y="0"/>
                    <a:pt x="153896" y="39"/>
                    <a:pt x="152714" y="115"/>
                  </a:cubicBezTo>
                  <a:lnTo>
                    <a:pt x="151435" y="220"/>
                  </a:lnTo>
                  <a:cubicBezTo>
                    <a:pt x="151018" y="272"/>
                    <a:pt x="150600" y="350"/>
                    <a:pt x="150209" y="402"/>
                  </a:cubicBezTo>
                  <a:cubicBezTo>
                    <a:pt x="149400" y="507"/>
                    <a:pt x="148643" y="637"/>
                    <a:pt x="147938" y="768"/>
                  </a:cubicBezTo>
                  <a:cubicBezTo>
                    <a:pt x="146503" y="1107"/>
                    <a:pt x="145251" y="1420"/>
                    <a:pt x="144233" y="1733"/>
                  </a:cubicBezTo>
                  <a:cubicBezTo>
                    <a:pt x="142197" y="2464"/>
                    <a:pt x="141049" y="3090"/>
                    <a:pt x="141127" y="3534"/>
                  </a:cubicBezTo>
                  <a:cubicBezTo>
                    <a:pt x="141154" y="3743"/>
                    <a:pt x="141519" y="3899"/>
                    <a:pt x="142197" y="4030"/>
                  </a:cubicBezTo>
                  <a:cubicBezTo>
                    <a:pt x="142641" y="4082"/>
                    <a:pt x="143059" y="4134"/>
                    <a:pt x="143502" y="4160"/>
                  </a:cubicBezTo>
                  <a:cubicBezTo>
                    <a:pt x="143763" y="4186"/>
                    <a:pt x="144050" y="4186"/>
                    <a:pt x="144363" y="4186"/>
                  </a:cubicBezTo>
                  <a:cubicBezTo>
                    <a:pt x="144676" y="4186"/>
                    <a:pt x="144990" y="4212"/>
                    <a:pt x="145355" y="4239"/>
                  </a:cubicBezTo>
                  <a:cubicBezTo>
                    <a:pt x="146086" y="4291"/>
                    <a:pt x="146895" y="4317"/>
                    <a:pt x="147808" y="4343"/>
                  </a:cubicBezTo>
                  <a:cubicBezTo>
                    <a:pt x="148278" y="4343"/>
                    <a:pt x="148747" y="4395"/>
                    <a:pt x="149269" y="4421"/>
                  </a:cubicBezTo>
                  <a:lnTo>
                    <a:pt x="150887" y="4526"/>
                  </a:lnTo>
                  <a:cubicBezTo>
                    <a:pt x="151435" y="4552"/>
                    <a:pt x="152036" y="4630"/>
                    <a:pt x="152636" y="4708"/>
                  </a:cubicBezTo>
                  <a:lnTo>
                    <a:pt x="154593" y="4891"/>
                  </a:lnTo>
                  <a:cubicBezTo>
                    <a:pt x="155950" y="5126"/>
                    <a:pt x="157385" y="5282"/>
                    <a:pt x="158951" y="5648"/>
                  </a:cubicBezTo>
                  <a:lnTo>
                    <a:pt x="160204" y="5804"/>
                  </a:lnTo>
                  <a:cubicBezTo>
                    <a:pt x="160621" y="5883"/>
                    <a:pt x="161065" y="5987"/>
                    <a:pt x="161534" y="6065"/>
                  </a:cubicBezTo>
                  <a:lnTo>
                    <a:pt x="162996" y="6378"/>
                  </a:lnTo>
                  <a:cubicBezTo>
                    <a:pt x="163492" y="6457"/>
                    <a:pt x="163987" y="6613"/>
                    <a:pt x="164483" y="6744"/>
                  </a:cubicBezTo>
                  <a:lnTo>
                    <a:pt x="166023" y="7109"/>
                  </a:lnTo>
                  <a:lnTo>
                    <a:pt x="167536" y="7579"/>
                  </a:lnTo>
                  <a:cubicBezTo>
                    <a:pt x="168032" y="7735"/>
                    <a:pt x="168528" y="7866"/>
                    <a:pt x="169024" y="8049"/>
                  </a:cubicBezTo>
                  <a:lnTo>
                    <a:pt x="170459" y="8544"/>
                  </a:lnTo>
                  <a:cubicBezTo>
                    <a:pt x="170929" y="8701"/>
                    <a:pt x="171399" y="8858"/>
                    <a:pt x="171842" y="9014"/>
                  </a:cubicBezTo>
                  <a:lnTo>
                    <a:pt x="173095" y="9510"/>
                  </a:lnTo>
                  <a:cubicBezTo>
                    <a:pt x="173904" y="9823"/>
                    <a:pt x="174608" y="10110"/>
                    <a:pt x="175209" y="10371"/>
                  </a:cubicBezTo>
                  <a:lnTo>
                    <a:pt x="177140" y="11180"/>
                  </a:lnTo>
                  <a:cubicBezTo>
                    <a:pt x="178907" y="12522"/>
                    <a:pt x="177990" y="12675"/>
                    <a:pt x="176689" y="12675"/>
                  </a:cubicBezTo>
                  <a:cubicBezTo>
                    <a:pt x="176472" y="12675"/>
                    <a:pt x="176245" y="12671"/>
                    <a:pt x="176018" y="12668"/>
                  </a:cubicBezTo>
                  <a:lnTo>
                    <a:pt x="176018" y="12668"/>
                  </a:lnTo>
                  <a:cubicBezTo>
                    <a:pt x="180637" y="14703"/>
                    <a:pt x="185203" y="17052"/>
                    <a:pt x="189796" y="19426"/>
                  </a:cubicBezTo>
                  <a:cubicBezTo>
                    <a:pt x="194389" y="21801"/>
                    <a:pt x="198956" y="24202"/>
                    <a:pt x="203444" y="26733"/>
                  </a:cubicBezTo>
                  <a:cubicBezTo>
                    <a:pt x="212369" y="31796"/>
                    <a:pt x="220929" y="37433"/>
                    <a:pt x="228523" y="44139"/>
                  </a:cubicBezTo>
                  <a:cubicBezTo>
                    <a:pt x="228992" y="44557"/>
                    <a:pt x="229488" y="44948"/>
                    <a:pt x="229958" y="45392"/>
                  </a:cubicBezTo>
                  <a:lnTo>
                    <a:pt x="231341" y="46697"/>
                  </a:lnTo>
                  <a:cubicBezTo>
                    <a:pt x="232254" y="47558"/>
                    <a:pt x="233115" y="48471"/>
                    <a:pt x="234029" y="49332"/>
                  </a:cubicBezTo>
                  <a:cubicBezTo>
                    <a:pt x="234968" y="50219"/>
                    <a:pt x="235777" y="51185"/>
                    <a:pt x="236638" y="52098"/>
                  </a:cubicBezTo>
                  <a:cubicBezTo>
                    <a:pt x="237082" y="52568"/>
                    <a:pt x="237500" y="53012"/>
                    <a:pt x="237917" y="53481"/>
                  </a:cubicBezTo>
                  <a:lnTo>
                    <a:pt x="239144" y="54943"/>
                  </a:lnTo>
                  <a:cubicBezTo>
                    <a:pt x="242406" y="58779"/>
                    <a:pt x="245354" y="62850"/>
                    <a:pt x="247990" y="67156"/>
                  </a:cubicBezTo>
                  <a:cubicBezTo>
                    <a:pt x="251359" y="72698"/>
                    <a:pt x="254130" y="78588"/>
                    <a:pt x="256163" y="84693"/>
                  </a:cubicBezTo>
                  <a:lnTo>
                    <a:pt x="256163" y="84693"/>
                  </a:lnTo>
                  <a:cubicBezTo>
                    <a:pt x="254097" y="78580"/>
                    <a:pt x="251284" y="72681"/>
                    <a:pt x="247886" y="67130"/>
                  </a:cubicBezTo>
                  <a:cubicBezTo>
                    <a:pt x="245198" y="62824"/>
                    <a:pt x="242197" y="58727"/>
                    <a:pt x="238883" y="54891"/>
                  </a:cubicBezTo>
                  <a:lnTo>
                    <a:pt x="237656" y="53429"/>
                  </a:lnTo>
                  <a:lnTo>
                    <a:pt x="236351" y="52046"/>
                  </a:lnTo>
                  <a:lnTo>
                    <a:pt x="235047" y="50637"/>
                  </a:lnTo>
                  <a:cubicBezTo>
                    <a:pt x="234603" y="50167"/>
                    <a:pt x="234133" y="49750"/>
                    <a:pt x="233690" y="49280"/>
                  </a:cubicBezTo>
                  <a:lnTo>
                    <a:pt x="232333" y="47949"/>
                  </a:lnTo>
                  <a:cubicBezTo>
                    <a:pt x="231889" y="47506"/>
                    <a:pt x="231419" y="47062"/>
                    <a:pt x="230949" y="46644"/>
                  </a:cubicBezTo>
                  <a:lnTo>
                    <a:pt x="229540" y="45340"/>
                  </a:lnTo>
                  <a:lnTo>
                    <a:pt x="228105" y="44087"/>
                  </a:lnTo>
                  <a:cubicBezTo>
                    <a:pt x="224217" y="40721"/>
                    <a:pt x="220120" y="37641"/>
                    <a:pt x="215840" y="34797"/>
                  </a:cubicBezTo>
                  <a:cubicBezTo>
                    <a:pt x="211586" y="31900"/>
                    <a:pt x="207124" y="29264"/>
                    <a:pt x="202583" y="26733"/>
                  </a:cubicBezTo>
                  <a:cubicBezTo>
                    <a:pt x="198016" y="24202"/>
                    <a:pt x="193397" y="21775"/>
                    <a:pt x="188700" y="19400"/>
                  </a:cubicBezTo>
                  <a:cubicBezTo>
                    <a:pt x="184003" y="17026"/>
                    <a:pt x="179332" y="14677"/>
                    <a:pt x="174608" y="12668"/>
                  </a:cubicBezTo>
                  <a:cubicBezTo>
                    <a:pt x="173826" y="12720"/>
                    <a:pt x="173486" y="12928"/>
                    <a:pt x="174321" y="13607"/>
                  </a:cubicBezTo>
                  <a:cubicBezTo>
                    <a:pt x="175026" y="14129"/>
                    <a:pt x="175783" y="14599"/>
                    <a:pt x="176540" y="15016"/>
                  </a:cubicBezTo>
                  <a:cubicBezTo>
                    <a:pt x="177088" y="15355"/>
                    <a:pt x="177740" y="15695"/>
                    <a:pt x="178497" y="16112"/>
                  </a:cubicBezTo>
                  <a:cubicBezTo>
                    <a:pt x="179280" y="16556"/>
                    <a:pt x="180167" y="17026"/>
                    <a:pt x="181132" y="17547"/>
                  </a:cubicBezTo>
                  <a:cubicBezTo>
                    <a:pt x="181811" y="17939"/>
                    <a:pt x="182620" y="18383"/>
                    <a:pt x="183533" y="18878"/>
                  </a:cubicBezTo>
                  <a:cubicBezTo>
                    <a:pt x="184421" y="19374"/>
                    <a:pt x="185438" y="19922"/>
                    <a:pt x="186534" y="20522"/>
                  </a:cubicBezTo>
                  <a:lnTo>
                    <a:pt x="194102" y="24515"/>
                  </a:lnTo>
                  <a:cubicBezTo>
                    <a:pt x="199713" y="27490"/>
                    <a:pt x="206289" y="31039"/>
                    <a:pt x="212839" y="35240"/>
                  </a:cubicBezTo>
                  <a:cubicBezTo>
                    <a:pt x="216127" y="37328"/>
                    <a:pt x="219389" y="39572"/>
                    <a:pt x="222521" y="41999"/>
                  </a:cubicBezTo>
                  <a:cubicBezTo>
                    <a:pt x="225600" y="44374"/>
                    <a:pt x="228575" y="46931"/>
                    <a:pt x="231393" y="49619"/>
                  </a:cubicBezTo>
                  <a:lnTo>
                    <a:pt x="233429" y="51603"/>
                  </a:lnTo>
                  <a:lnTo>
                    <a:pt x="235334" y="53638"/>
                  </a:lnTo>
                  <a:lnTo>
                    <a:pt x="236273" y="54656"/>
                  </a:lnTo>
                  <a:lnTo>
                    <a:pt x="237160" y="55700"/>
                  </a:lnTo>
                  <a:lnTo>
                    <a:pt x="238909" y="57735"/>
                  </a:lnTo>
                  <a:lnTo>
                    <a:pt x="240527" y="59797"/>
                  </a:lnTo>
                  <a:cubicBezTo>
                    <a:pt x="241049" y="60475"/>
                    <a:pt x="241570" y="61128"/>
                    <a:pt x="242040" y="61806"/>
                  </a:cubicBezTo>
                  <a:cubicBezTo>
                    <a:pt x="243006" y="63163"/>
                    <a:pt x="243945" y="64442"/>
                    <a:pt x="244754" y="65747"/>
                  </a:cubicBezTo>
                  <a:lnTo>
                    <a:pt x="245589" y="67077"/>
                  </a:lnTo>
                  <a:cubicBezTo>
                    <a:pt x="245850" y="67521"/>
                    <a:pt x="246163" y="67965"/>
                    <a:pt x="246398" y="68434"/>
                  </a:cubicBezTo>
                  <a:lnTo>
                    <a:pt x="247964" y="71148"/>
                  </a:lnTo>
                  <a:cubicBezTo>
                    <a:pt x="248225" y="71618"/>
                    <a:pt x="248460" y="72088"/>
                    <a:pt x="248695" y="72558"/>
                  </a:cubicBezTo>
                  <a:lnTo>
                    <a:pt x="249399" y="73941"/>
                  </a:lnTo>
                  <a:cubicBezTo>
                    <a:pt x="249634" y="74410"/>
                    <a:pt x="249895" y="74854"/>
                    <a:pt x="250130" y="75350"/>
                  </a:cubicBezTo>
                  <a:lnTo>
                    <a:pt x="250782" y="76785"/>
                  </a:lnTo>
                  <a:lnTo>
                    <a:pt x="251435" y="78220"/>
                  </a:lnTo>
                  <a:lnTo>
                    <a:pt x="251748" y="78925"/>
                  </a:lnTo>
                  <a:lnTo>
                    <a:pt x="252035" y="79656"/>
                  </a:lnTo>
                  <a:lnTo>
                    <a:pt x="253209" y="82604"/>
                  </a:lnTo>
                  <a:cubicBezTo>
                    <a:pt x="253862" y="84588"/>
                    <a:pt x="254592" y="86545"/>
                    <a:pt x="255114" y="88580"/>
                  </a:cubicBezTo>
                  <a:lnTo>
                    <a:pt x="255532" y="90094"/>
                  </a:lnTo>
                  <a:cubicBezTo>
                    <a:pt x="255610" y="90355"/>
                    <a:pt x="255688" y="90616"/>
                    <a:pt x="255741" y="90877"/>
                  </a:cubicBezTo>
                  <a:lnTo>
                    <a:pt x="255897" y="91634"/>
                  </a:lnTo>
                  <a:lnTo>
                    <a:pt x="256236" y="93173"/>
                  </a:lnTo>
                  <a:lnTo>
                    <a:pt x="256393" y="93930"/>
                  </a:lnTo>
                  <a:cubicBezTo>
                    <a:pt x="256471" y="94191"/>
                    <a:pt x="256523" y="94452"/>
                    <a:pt x="256550" y="94713"/>
                  </a:cubicBezTo>
                  <a:lnTo>
                    <a:pt x="257045" y="97792"/>
                  </a:lnTo>
                  <a:cubicBezTo>
                    <a:pt x="257150" y="98314"/>
                    <a:pt x="257202" y="98836"/>
                    <a:pt x="257254" y="99358"/>
                  </a:cubicBezTo>
                  <a:lnTo>
                    <a:pt x="257411" y="100924"/>
                  </a:lnTo>
                  <a:cubicBezTo>
                    <a:pt x="257463" y="101446"/>
                    <a:pt x="257541" y="101942"/>
                    <a:pt x="257567" y="102463"/>
                  </a:cubicBezTo>
                  <a:lnTo>
                    <a:pt x="257619" y="104029"/>
                  </a:lnTo>
                  <a:cubicBezTo>
                    <a:pt x="257672" y="105073"/>
                    <a:pt x="257750" y="106117"/>
                    <a:pt x="257698" y="107161"/>
                  </a:cubicBezTo>
                  <a:lnTo>
                    <a:pt x="257646" y="110292"/>
                  </a:lnTo>
                  <a:lnTo>
                    <a:pt x="257385" y="113424"/>
                  </a:lnTo>
                  <a:cubicBezTo>
                    <a:pt x="256445" y="121853"/>
                    <a:pt x="253992" y="130047"/>
                    <a:pt x="250156" y="137615"/>
                  </a:cubicBezTo>
                  <a:cubicBezTo>
                    <a:pt x="246242" y="145287"/>
                    <a:pt x="241179" y="152333"/>
                    <a:pt x="235151" y="158491"/>
                  </a:cubicBezTo>
                  <a:cubicBezTo>
                    <a:pt x="232124" y="161597"/>
                    <a:pt x="228862" y="164493"/>
                    <a:pt x="225443" y="167129"/>
                  </a:cubicBezTo>
                  <a:cubicBezTo>
                    <a:pt x="221972" y="169817"/>
                    <a:pt x="218371" y="172270"/>
                    <a:pt x="214640" y="174514"/>
                  </a:cubicBezTo>
                  <a:cubicBezTo>
                    <a:pt x="210882" y="176758"/>
                    <a:pt x="207020" y="178820"/>
                    <a:pt x="203053" y="180673"/>
                  </a:cubicBezTo>
                  <a:cubicBezTo>
                    <a:pt x="199060" y="182526"/>
                    <a:pt x="194989" y="184196"/>
                    <a:pt x="190866" y="185683"/>
                  </a:cubicBezTo>
                  <a:cubicBezTo>
                    <a:pt x="186743" y="187171"/>
                    <a:pt x="182542" y="188476"/>
                    <a:pt x="178314" y="189624"/>
                  </a:cubicBezTo>
                  <a:cubicBezTo>
                    <a:pt x="177270" y="189937"/>
                    <a:pt x="176200" y="190172"/>
                    <a:pt x="175156" y="190433"/>
                  </a:cubicBezTo>
                  <a:lnTo>
                    <a:pt x="173565" y="190850"/>
                  </a:lnTo>
                  <a:cubicBezTo>
                    <a:pt x="173017" y="190981"/>
                    <a:pt x="172495" y="191111"/>
                    <a:pt x="171973" y="191216"/>
                  </a:cubicBezTo>
                  <a:cubicBezTo>
                    <a:pt x="169833" y="191685"/>
                    <a:pt x="167719" y="192155"/>
                    <a:pt x="165579" y="192546"/>
                  </a:cubicBezTo>
                  <a:cubicBezTo>
                    <a:pt x="161326" y="193408"/>
                    <a:pt x="157020" y="194008"/>
                    <a:pt x="152766" y="194504"/>
                  </a:cubicBezTo>
                  <a:cubicBezTo>
                    <a:pt x="150626" y="194712"/>
                    <a:pt x="148486" y="194973"/>
                    <a:pt x="146347" y="195104"/>
                  </a:cubicBezTo>
                  <a:cubicBezTo>
                    <a:pt x="145277" y="195156"/>
                    <a:pt x="144233" y="195260"/>
                    <a:pt x="143163" y="195313"/>
                  </a:cubicBezTo>
                  <a:lnTo>
                    <a:pt x="139953" y="195469"/>
                  </a:lnTo>
                  <a:cubicBezTo>
                    <a:pt x="137482" y="195565"/>
                    <a:pt x="135011" y="195613"/>
                    <a:pt x="132543" y="195613"/>
                  </a:cubicBezTo>
                  <a:cubicBezTo>
                    <a:pt x="110245" y="195613"/>
                    <a:pt x="88100" y="191696"/>
                    <a:pt x="67120" y="184013"/>
                  </a:cubicBezTo>
                  <a:cubicBezTo>
                    <a:pt x="55533" y="179733"/>
                    <a:pt x="44416" y="174279"/>
                    <a:pt x="33952" y="167703"/>
                  </a:cubicBezTo>
                  <a:lnTo>
                    <a:pt x="31994" y="166477"/>
                  </a:lnTo>
                  <a:cubicBezTo>
                    <a:pt x="31368" y="166059"/>
                    <a:pt x="30716" y="165642"/>
                    <a:pt x="30116" y="165224"/>
                  </a:cubicBezTo>
                  <a:cubicBezTo>
                    <a:pt x="29489" y="164780"/>
                    <a:pt x="28863" y="164363"/>
                    <a:pt x="28289" y="163945"/>
                  </a:cubicBezTo>
                  <a:lnTo>
                    <a:pt x="27375" y="163293"/>
                  </a:lnTo>
                  <a:lnTo>
                    <a:pt x="26514" y="162641"/>
                  </a:lnTo>
                  <a:cubicBezTo>
                    <a:pt x="24244" y="160944"/>
                    <a:pt x="22130" y="159065"/>
                    <a:pt x="20173" y="157030"/>
                  </a:cubicBezTo>
                  <a:cubicBezTo>
                    <a:pt x="18399" y="155177"/>
                    <a:pt x="16859" y="153090"/>
                    <a:pt x="15632" y="150819"/>
                  </a:cubicBezTo>
                  <a:cubicBezTo>
                    <a:pt x="15476" y="150558"/>
                    <a:pt x="15371" y="150271"/>
                    <a:pt x="15241" y="150010"/>
                  </a:cubicBezTo>
                  <a:lnTo>
                    <a:pt x="15032" y="149593"/>
                  </a:lnTo>
                  <a:cubicBezTo>
                    <a:pt x="14980" y="149462"/>
                    <a:pt x="14902" y="149332"/>
                    <a:pt x="14876" y="149201"/>
                  </a:cubicBezTo>
                  <a:lnTo>
                    <a:pt x="14536" y="148366"/>
                  </a:lnTo>
                  <a:cubicBezTo>
                    <a:pt x="14484" y="148210"/>
                    <a:pt x="14432" y="148079"/>
                    <a:pt x="14380" y="147949"/>
                  </a:cubicBezTo>
                  <a:lnTo>
                    <a:pt x="14249" y="147531"/>
                  </a:lnTo>
                  <a:cubicBezTo>
                    <a:pt x="13884" y="146409"/>
                    <a:pt x="13649" y="145287"/>
                    <a:pt x="13545" y="144139"/>
                  </a:cubicBezTo>
                  <a:cubicBezTo>
                    <a:pt x="13205" y="140798"/>
                    <a:pt x="13701" y="137406"/>
                    <a:pt x="14980" y="134300"/>
                  </a:cubicBezTo>
                  <a:cubicBezTo>
                    <a:pt x="16337" y="130934"/>
                    <a:pt x="18320" y="127855"/>
                    <a:pt x="20825" y="125245"/>
                  </a:cubicBezTo>
                  <a:cubicBezTo>
                    <a:pt x="21452" y="124593"/>
                    <a:pt x="22104" y="123940"/>
                    <a:pt x="22809" y="123366"/>
                  </a:cubicBezTo>
                  <a:cubicBezTo>
                    <a:pt x="23487" y="122766"/>
                    <a:pt x="24218" y="122192"/>
                    <a:pt x="24975" y="121670"/>
                  </a:cubicBezTo>
                  <a:lnTo>
                    <a:pt x="26123" y="120861"/>
                  </a:lnTo>
                  <a:cubicBezTo>
                    <a:pt x="26514" y="120600"/>
                    <a:pt x="26932" y="120365"/>
                    <a:pt x="27349" y="120130"/>
                  </a:cubicBezTo>
                  <a:cubicBezTo>
                    <a:pt x="27532" y="120000"/>
                    <a:pt x="27741" y="119869"/>
                    <a:pt x="27950" y="119765"/>
                  </a:cubicBezTo>
                  <a:lnTo>
                    <a:pt x="28576" y="119426"/>
                  </a:lnTo>
                  <a:cubicBezTo>
                    <a:pt x="29020" y="119217"/>
                    <a:pt x="29411" y="118956"/>
                    <a:pt x="29855" y="118747"/>
                  </a:cubicBezTo>
                  <a:cubicBezTo>
                    <a:pt x="31603" y="117886"/>
                    <a:pt x="33430" y="117129"/>
                    <a:pt x="35283" y="116503"/>
                  </a:cubicBezTo>
                  <a:cubicBezTo>
                    <a:pt x="37188" y="115877"/>
                    <a:pt x="39119" y="115355"/>
                    <a:pt x="41076" y="114911"/>
                  </a:cubicBezTo>
                  <a:cubicBezTo>
                    <a:pt x="43059" y="114494"/>
                    <a:pt x="45095" y="114154"/>
                    <a:pt x="47130" y="113920"/>
                  </a:cubicBezTo>
                  <a:cubicBezTo>
                    <a:pt x="49192" y="113685"/>
                    <a:pt x="51279" y="113528"/>
                    <a:pt x="53367" y="113424"/>
                  </a:cubicBezTo>
                  <a:cubicBezTo>
                    <a:pt x="54911" y="113366"/>
                    <a:pt x="56477" y="113344"/>
                    <a:pt x="58063" y="113344"/>
                  </a:cubicBezTo>
                  <a:cubicBezTo>
                    <a:pt x="60793" y="113344"/>
                    <a:pt x="63586" y="113410"/>
                    <a:pt x="66441" y="113476"/>
                  </a:cubicBezTo>
                  <a:cubicBezTo>
                    <a:pt x="68784" y="113530"/>
                    <a:pt x="71162" y="113577"/>
                    <a:pt x="73578" y="113577"/>
                  </a:cubicBezTo>
                  <a:cubicBezTo>
                    <a:pt x="75819" y="113577"/>
                    <a:pt x="78092" y="113537"/>
                    <a:pt x="80402" y="113424"/>
                  </a:cubicBezTo>
                  <a:cubicBezTo>
                    <a:pt x="85361" y="113215"/>
                    <a:pt x="90267" y="112432"/>
                    <a:pt x="95068" y="111101"/>
                  </a:cubicBezTo>
                  <a:cubicBezTo>
                    <a:pt x="95355" y="110997"/>
                    <a:pt x="95668" y="110919"/>
                    <a:pt x="95982" y="110840"/>
                  </a:cubicBezTo>
                  <a:lnTo>
                    <a:pt x="96895" y="110501"/>
                  </a:lnTo>
                  <a:lnTo>
                    <a:pt x="98722" y="109875"/>
                  </a:lnTo>
                  <a:cubicBezTo>
                    <a:pt x="99322" y="109640"/>
                    <a:pt x="99922" y="109379"/>
                    <a:pt x="100496" y="109118"/>
                  </a:cubicBezTo>
                  <a:lnTo>
                    <a:pt x="101410" y="108753"/>
                  </a:lnTo>
                  <a:lnTo>
                    <a:pt x="101853" y="108544"/>
                  </a:lnTo>
                  <a:cubicBezTo>
                    <a:pt x="102010" y="108492"/>
                    <a:pt x="102140" y="108413"/>
                    <a:pt x="102297" y="108335"/>
                  </a:cubicBezTo>
                  <a:cubicBezTo>
                    <a:pt x="103471" y="107761"/>
                    <a:pt x="104619" y="107109"/>
                    <a:pt x="105741" y="106430"/>
                  </a:cubicBezTo>
                  <a:cubicBezTo>
                    <a:pt x="106316" y="106065"/>
                    <a:pt x="106864" y="105725"/>
                    <a:pt x="107412" y="105360"/>
                  </a:cubicBezTo>
                  <a:lnTo>
                    <a:pt x="109003" y="104212"/>
                  </a:lnTo>
                  <a:cubicBezTo>
                    <a:pt x="117171" y="98027"/>
                    <a:pt x="122939" y="89181"/>
                    <a:pt x="125313" y="79212"/>
                  </a:cubicBezTo>
                  <a:cubicBezTo>
                    <a:pt x="125626" y="77986"/>
                    <a:pt x="125809" y="76759"/>
                    <a:pt x="126018" y="75506"/>
                  </a:cubicBezTo>
                  <a:cubicBezTo>
                    <a:pt x="126122" y="74906"/>
                    <a:pt x="126175" y="74280"/>
                    <a:pt x="126227" y="73654"/>
                  </a:cubicBezTo>
                  <a:lnTo>
                    <a:pt x="126383" y="71775"/>
                  </a:lnTo>
                  <a:cubicBezTo>
                    <a:pt x="126409" y="71148"/>
                    <a:pt x="126409" y="70522"/>
                    <a:pt x="126409" y="69896"/>
                  </a:cubicBezTo>
                  <a:cubicBezTo>
                    <a:pt x="126409" y="69269"/>
                    <a:pt x="126435" y="68643"/>
                    <a:pt x="126409" y="68043"/>
                  </a:cubicBezTo>
                  <a:lnTo>
                    <a:pt x="126357" y="67130"/>
                  </a:lnTo>
                  <a:lnTo>
                    <a:pt x="126279" y="66242"/>
                  </a:lnTo>
                  <a:cubicBezTo>
                    <a:pt x="126253" y="65616"/>
                    <a:pt x="126175" y="65042"/>
                    <a:pt x="126122" y="64442"/>
                  </a:cubicBezTo>
                  <a:cubicBezTo>
                    <a:pt x="125548" y="59744"/>
                    <a:pt x="124452" y="55517"/>
                    <a:pt x="123408" y="51603"/>
                  </a:cubicBezTo>
                  <a:cubicBezTo>
                    <a:pt x="122338" y="47662"/>
                    <a:pt x="121321" y="44009"/>
                    <a:pt x="120668" y="40616"/>
                  </a:cubicBezTo>
                  <a:cubicBezTo>
                    <a:pt x="120016" y="37198"/>
                    <a:pt x="119781" y="34066"/>
                    <a:pt x="120094" y="31222"/>
                  </a:cubicBezTo>
                  <a:cubicBezTo>
                    <a:pt x="120120" y="31039"/>
                    <a:pt x="120146" y="30882"/>
                    <a:pt x="120172" y="30700"/>
                  </a:cubicBezTo>
                  <a:lnTo>
                    <a:pt x="120251" y="30178"/>
                  </a:lnTo>
                  <a:cubicBezTo>
                    <a:pt x="120303" y="29813"/>
                    <a:pt x="120381" y="29473"/>
                    <a:pt x="120460" y="29134"/>
                  </a:cubicBezTo>
                  <a:cubicBezTo>
                    <a:pt x="120590" y="28482"/>
                    <a:pt x="120773" y="27829"/>
                    <a:pt x="121008" y="27177"/>
                  </a:cubicBezTo>
                  <a:cubicBezTo>
                    <a:pt x="121451" y="25898"/>
                    <a:pt x="122051" y="24672"/>
                    <a:pt x="122756" y="23497"/>
                  </a:cubicBezTo>
                  <a:cubicBezTo>
                    <a:pt x="123982" y="21514"/>
                    <a:pt x="125470" y="19713"/>
                    <a:pt x="127218" y="18174"/>
                  </a:cubicBezTo>
                  <a:cubicBezTo>
                    <a:pt x="128001" y="17417"/>
                    <a:pt x="128836" y="16765"/>
                    <a:pt x="129645" y="16164"/>
                  </a:cubicBezTo>
                  <a:cubicBezTo>
                    <a:pt x="130454" y="15564"/>
                    <a:pt x="131263" y="15016"/>
                    <a:pt x="132020" y="14520"/>
                  </a:cubicBezTo>
                  <a:cubicBezTo>
                    <a:pt x="134473" y="13033"/>
                    <a:pt x="137030" y="11754"/>
                    <a:pt x="139718" y="10710"/>
                  </a:cubicBezTo>
                  <a:cubicBezTo>
                    <a:pt x="140658" y="10319"/>
                    <a:pt x="141414" y="10032"/>
                    <a:pt x="141989" y="9745"/>
                  </a:cubicBezTo>
                  <a:lnTo>
                    <a:pt x="142197" y="9666"/>
                  </a:lnTo>
                  <a:lnTo>
                    <a:pt x="142406" y="9562"/>
                  </a:lnTo>
                  <a:cubicBezTo>
                    <a:pt x="142537" y="9484"/>
                    <a:pt x="142667" y="9432"/>
                    <a:pt x="142771" y="9379"/>
                  </a:cubicBezTo>
                  <a:cubicBezTo>
                    <a:pt x="142928" y="9275"/>
                    <a:pt x="143111" y="9171"/>
                    <a:pt x="143241" y="9040"/>
                  </a:cubicBezTo>
                  <a:cubicBezTo>
                    <a:pt x="143659" y="8649"/>
                    <a:pt x="143215" y="8388"/>
                    <a:pt x="141963" y="8257"/>
                  </a:cubicBezTo>
                  <a:cubicBezTo>
                    <a:pt x="141591" y="8216"/>
                    <a:pt x="141146" y="8190"/>
                    <a:pt x="140630" y="8190"/>
                  </a:cubicBezTo>
                  <a:cubicBezTo>
                    <a:pt x="139514" y="8190"/>
                    <a:pt x="138066" y="8310"/>
                    <a:pt x="136300" y="8649"/>
                  </a:cubicBezTo>
                  <a:cubicBezTo>
                    <a:pt x="133038" y="9301"/>
                    <a:pt x="129906" y="10475"/>
                    <a:pt x="126983" y="12093"/>
                  </a:cubicBezTo>
                  <a:cubicBezTo>
                    <a:pt x="125078" y="13163"/>
                    <a:pt x="123304" y="14416"/>
                    <a:pt x="121660" y="15851"/>
                  </a:cubicBezTo>
                  <a:cubicBezTo>
                    <a:pt x="120747" y="16660"/>
                    <a:pt x="119911" y="17521"/>
                    <a:pt x="119103" y="18409"/>
                  </a:cubicBezTo>
                  <a:cubicBezTo>
                    <a:pt x="118267" y="19400"/>
                    <a:pt x="117511" y="20418"/>
                    <a:pt x="116832" y="21514"/>
                  </a:cubicBezTo>
                  <a:cubicBezTo>
                    <a:pt x="115319" y="23889"/>
                    <a:pt x="114249" y="26551"/>
                    <a:pt x="113675" y="29291"/>
                  </a:cubicBezTo>
                  <a:cubicBezTo>
                    <a:pt x="113048" y="32370"/>
                    <a:pt x="112892" y="35501"/>
                    <a:pt x="113205" y="38607"/>
                  </a:cubicBezTo>
                  <a:lnTo>
                    <a:pt x="112031" y="38737"/>
                  </a:lnTo>
                  <a:cubicBezTo>
                    <a:pt x="111691" y="35684"/>
                    <a:pt x="111743" y="32605"/>
                    <a:pt x="112187" y="29578"/>
                  </a:cubicBezTo>
                  <a:cubicBezTo>
                    <a:pt x="112396" y="28273"/>
                    <a:pt x="112709" y="26968"/>
                    <a:pt x="113100" y="25689"/>
                  </a:cubicBezTo>
                  <a:cubicBezTo>
                    <a:pt x="113466" y="24567"/>
                    <a:pt x="113883" y="23445"/>
                    <a:pt x="114405" y="22375"/>
                  </a:cubicBezTo>
                  <a:cubicBezTo>
                    <a:pt x="115240" y="20548"/>
                    <a:pt x="116284" y="18852"/>
                    <a:pt x="117458" y="17234"/>
                  </a:cubicBezTo>
                  <a:cubicBezTo>
                    <a:pt x="118372" y="16034"/>
                    <a:pt x="119337" y="14860"/>
                    <a:pt x="120407" y="13764"/>
                  </a:cubicBezTo>
                  <a:cubicBezTo>
                    <a:pt x="122182" y="11885"/>
                    <a:pt x="123539" y="10763"/>
                    <a:pt x="124400" y="9954"/>
                  </a:cubicBezTo>
                  <a:cubicBezTo>
                    <a:pt x="125287" y="9118"/>
                    <a:pt x="125705" y="8675"/>
                    <a:pt x="125757" y="8362"/>
                  </a:cubicBezTo>
                  <a:cubicBezTo>
                    <a:pt x="125835" y="8020"/>
                    <a:pt x="125450" y="7937"/>
                    <a:pt x="124933" y="7937"/>
                  </a:cubicBezTo>
                  <a:cubicBezTo>
                    <a:pt x="124581" y="7937"/>
                    <a:pt x="124169" y="7975"/>
                    <a:pt x="123800" y="7996"/>
                  </a:cubicBezTo>
                  <a:cubicBezTo>
                    <a:pt x="123692" y="8003"/>
                    <a:pt x="123588" y="8006"/>
                    <a:pt x="123490" y="8006"/>
                  </a:cubicBezTo>
                  <a:cubicBezTo>
                    <a:pt x="122760" y="8006"/>
                    <a:pt x="122388" y="7784"/>
                    <a:pt x="123539" y="6587"/>
                  </a:cubicBezTo>
                  <a:lnTo>
                    <a:pt x="123539" y="6587"/>
                  </a:lnTo>
                  <a:cubicBezTo>
                    <a:pt x="120407" y="8649"/>
                    <a:pt x="117563" y="11154"/>
                    <a:pt x="115136" y="14024"/>
                  </a:cubicBezTo>
                  <a:cubicBezTo>
                    <a:pt x="112631" y="16999"/>
                    <a:pt x="110700" y="20444"/>
                    <a:pt x="109447" y="24124"/>
                  </a:cubicBezTo>
                  <a:cubicBezTo>
                    <a:pt x="108247" y="27803"/>
                    <a:pt x="107699" y="31665"/>
                    <a:pt x="107803" y="35528"/>
                  </a:cubicBezTo>
                  <a:cubicBezTo>
                    <a:pt x="107933" y="39103"/>
                    <a:pt x="108377" y="42652"/>
                    <a:pt x="109160" y="46122"/>
                  </a:cubicBezTo>
                  <a:cubicBezTo>
                    <a:pt x="109865" y="49463"/>
                    <a:pt x="110700" y="52646"/>
                    <a:pt x="111404" y="55700"/>
                  </a:cubicBezTo>
                  <a:cubicBezTo>
                    <a:pt x="112161" y="58622"/>
                    <a:pt x="112709" y="61571"/>
                    <a:pt x="113127" y="64546"/>
                  </a:cubicBezTo>
                  <a:cubicBezTo>
                    <a:pt x="113283" y="65903"/>
                    <a:pt x="113388" y="67286"/>
                    <a:pt x="113388" y="68669"/>
                  </a:cubicBezTo>
                  <a:cubicBezTo>
                    <a:pt x="113414" y="68982"/>
                    <a:pt x="113361" y="69322"/>
                    <a:pt x="113361" y="69635"/>
                  </a:cubicBezTo>
                  <a:lnTo>
                    <a:pt x="113309" y="70626"/>
                  </a:lnTo>
                  <a:cubicBezTo>
                    <a:pt x="113283" y="70783"/>
                    <a:pt x="113283" y="70940"/>
                    <a:pt x="113283" y="71122"/>
                  </a:cubicBezTo>
                  <a:lnTo>
                    <a:pt x="113231" y="71592"/>
                  </a:lnTo>
                  <a:lnTo>
                    <a:pt x="113100" y="72584"/>
                  </a:lnTo>
                  <a:cubicBezTo>
                    <a:pt x="112709" y="75193"/>
                    <a:pt x="111978" y="77751"/>
                    <a:pt x="110908" y="80151"/>
                  </a:cubicBezTo>
                  <a:lnTo>
                    <a:pt x="110517" y="81143"/>
                  </a:lnTo>
                  <a:cubicBezTo>
                    <a:pt x="110386" y="81482"/>
                    <a:pt x="110204" y="81822"/>
                    <a:pt x="110021" y="82187"/>
                  </a:cubicBezTo>
                  <a:cubicBezTo>
                    <a:pt x="109865" y="82552"/>
                    <a:pt x="109682" y="82918"/>
                    <a:pt x="109473" y="83309"/>
                  </a:cubicBezTo>
                  <a:lnTo>
                    <a:pt x="108821" y="84483"/>
                  </a:lnTo>
                  <a:lnTo>
                    <a:pt x="108508" y="85084"/>
                  </a:lnTo>
                  <a:lnTo>
                    <a:pt x="108116" y="85658"/>
                  </a:lnTo>
                  <a:lnTo>
                    <a:pt x="107307" y="86858"/>
                  </a:lnTo>
                  <a:lnTo>
                    <a:pt x="106420" y="88032"/>
                  </a:lnTo>
                  <a:lnTo>
                    <a:pt x="105976" y="88633"/>
                  </a:lnTo>
                  <a:lnTo>
                    <a:pt x="105480" y="89181"/>
                  </a:lnTo>
                  <a:cubicBezTo>
                    <a:pt x="104228" y="90642"/>
                    <a:pt x="102845" y="91973"/>
                    <a:pt x="101331" y="93147"/>
                  </a:cubicBezTo>
                  <a:cubicBezTo>
                    <a:pt x="100105" y="94113"/>
                    <a:pt x="98800" y="94974"/>
                    <a:pt x="97417" y="95731"/>
                  </a:cubicBezTo>
                  <a:lnTo>
                    <a:pt x="96164" y="96383"/>
                  </a:lnTo>
                  <a:lnTo>
                    <a:pt x="94833" y="96957"/>
                  </a:lnTo>
                  <a:lnTo>
                    <a:pt x="94181" y="97244"/>
                  </a:lnTo>
                  <a:cubicBezTo>
                    <a:pt x="93946" y="97323"/>
                    <a:pt x="93711" y="97401"/>
                    <a:pt x="93476" y="97479"/>
                  </a:cubicBezTo>
                  <a:lnTo>
                    <a:pt x="92093" y="97975"/>
                  </a:lnTo>
                  <a:cubicBezTo>
                    <a:pt x="90162" y="98575"/>
                    <a:pt x="88179" y="99019"/>
                    <a:pt x="86170" y="99332"/>
                  </a:cubicBezTo>
                  <a:cubicBezTo>
                    <a:pt x="84082" y="99671"/>
                    <a:pt x="81968" y="99906"/>
                    <a:pt x="79854" y="100010"/>
                  </a:cubicBezTo>
                  <a:cubicBezTo>
                    <a:pt x="78758" y="100063"/>
                    <a:pt x="77688" y="100141"/>
                    <a:pt x="76592" y="100141"/>
                  </a:cubicBezTo>
                  <a:lnTo>
                    <a:pt x="74922" y="100193"/>
                  </a:lnTo>
                  <a:lnTo>
                    <a:pt x="73226" y="100193"/>
                  </a:lnTo>
                  <a:cubicBezTo>
                    <a:pt x="68737" y="100193"/>
                    <a:pt x="64066" y="99984"/>
                    <a:pt x="59239" y="99984"/>
                  </a:cubicBezTo>
                  <a:cubicBezTo>
                    <a:pt x="59004" y="99979"/>
                    <a:pt x="58766" y="99977"/>
                    <a:pt x="58526" y="99977"/>
                  </a:cubicBezTo>
                  <a:cubicBezTo>
                    <a:pt x="57565" y="99977"/>
                    <a:pt x="56572" y="100010"/>
                    <a:pt x="55611" y="100010"/>
                  </a:cubicBezTo>
                  <a:cubicBezTo>
                    <a:pt x="55011" y="100010"/>
                    <a:pt x="54359" y="100037"/>
                    <a:pt x="53758" y="100063"/>
                  </a:cubicBezTo>
                  <a:cubicBezTo>
                    <a:pt x="53132" y="100089"/>
                    <a:pt x="52506" y="100115"/>
                    <a:pt x="51906" y="100141"/>
                  </a:cubicBezTo>
                  <a:cubicBezTo>
                    <a:pt x="49400" y="100271"/>
                    <a:pt x="46921" y="100506"/>
                    <a:pt x="44416" y="100846"/>
                  </a:cubicBezTo>
                  <a:cubicBezTo>
                    <a:pt x="41885" y="101159"/>
                    <a:pt x="39380" y="101628"/>
                    <a:pt x="36927" y="102229"/>
                  </a:cubicBezTo>
                  <a:cubicBezTo>
                    <a:pt x="35674" y="102490"/>
                    <a:pt x="34421" y="102803"/>
                    <a:pt x="33195" y="103194"/>
                  </a:cubicBezTo>
                  <a:cubicBezTo>
                    <a:pt x="31968" y="103586"/>
                    <a:pt x="30742" y="104003"/>
                    <a:pt x="29515" y="104447"/>
                  </a:cubicBezTo>
                  <a:cubicBezTo>
                    <a:pt x="28289" y="104864"/>
                    <a:pt x="27062" y="105386"/>
                    <a:pt x="25862" y="105908"/>
                  </a:cubicBezTo>
                  <a:cubicBezTo>
                    <a:pt x="24688" y="106482"/>
                    <a:pt x="23487" y="107030"/>
                    <a:pt x="22313" y="107683"/>
                  </a:cubicBezTo>
                  <a:cubicBezTo>
                    <a:pt x="21739" y="107996"/>
                    <a:pt x="21165" y="108309"/>
                    <a:pt x="20591" y="108648"/>
                  </a:cubicBezTo>
                  <a:cubicBezTo>
                    <a:pt x="20016" y="109014"/>
                    <a:pt x="19442" y="109353"/>
                    <a:pt x="18894" y="109718"/>
                  </a:cubicBezTo>
                  <a:lnTo>
                    <a:pt x="17224" y="110840"/>
                  </a:lnTo>
                  <a:lnTo>
                    <a:pt x="16807" y="111127"/>
                  </a:lnTo>
                  <a:lnTo>
                    <a:pt x="16389" y="111440"/>
                  </a:lnTo>
                  <a:cubicBezTo>
                    <a:pt x="16128" y="111649"/>
                    <a:pt x="15841" y="111858"/>
                    <a:pt x="15580" y="112067"/>
                  </a:cubicBezTo>
                  <a:cubicBezTo>
                    <a:pt x="11274" y="115459"/>
                    <a:pt x="7673" y="119661"/>
                    <a:pt x="4959" y="124410"/>
                  </a:cubicBezTo>
                  <a:cubicBezTo>
                    <a:pt x="2141" y="129290"/>
                    <a:pt x="471" y="134718"/>
                    <a:pt x="79" y="140329"/>
                  </a:cubicBezTo>
                  <a:cubicBezTo>
                    <a:pt x="1" y="141790"/>
                    <a:pt x="1" y="143225"/>
                    <a:pt x="105" y="144661"/>
                  </a:cubicBezTo>
                  <a:cubicBezTo>
                    <a:pt x="210" y="146122"/>
                    <a:pt x="418" y="147557"/>
                    <a:pt x="732" y="148992"/>
                  </a:cubicBezTo>
                  <a:cubicBezTo>
                    <a:pt x="1384" y="151785"/>
                    <a:pt x="2376" y="154473"/>
                    <a:pt x="3680" y="157030"/>
                  </a:cubicBezTo>
                  <a:cubicBezTo>
                    <a:pt x="4959" y="159457"/>
                    <a:pt x="6473" y="161753"/>
                    <a:pt x="8221" y="163893"/>
                  </a:cubicBezTo>
                  <a:cubicBezTo>
                    <a:pt x="9891" y="165903"/>
                    <a:pt x="11692" y="167808"/>
                    <a:pt x="13623" y="169556"/>
                  </a:cubicBezTo>
                  <a:cubicBezTo>
                    <a:pt x="17329" y="172818"/>
                    <a:pt x="21269" y="175767"/>
                    <a:pt x="25444" y="178403"/>
                  </a:cubicBezTo>
                  <a:lnTo>
                    <a:pt x="28445" y="180308"/>
                  </a:lnTo>
                  <a:cubicBezTo>
                    <a:pt x="28941" y="180621"/>
                    <a:pt x="29463" y="180934"/>
                    <a:pt x="29959" y="181221"/>
                  </a:cubicBezTo>
                  <a:lnTo>
                    <a:pt x="31499" y="182134"/>
                  </a:lnTo>
                  <a:cubicBezTo>
                    <a:pt x="33508" y="183361"/>
                    <a:pt x="35596" y="184483"/>
                    <a:pt x="37657" y="185657"/>
                  </a:cubicBezTo>
                  <a:cubicBezTo>
                    <a:pt x="41833" y="187875"/>
                    <a:pt x="46034" y="190015"/>
                    <a:pt x="50366" y="191920"/>
                  </a:cubicBezTo>
                  <a:cubicBezTo>
                    <a:pt x="52506" y="192912"/>
                    <a:pt x="54698" y="193773"/>
                    <a:pt x="56864" y="194686"/>
                  </a:cubicBezTo>
                  <a:cubicBezTo>
                    <a:pt x="57960" y="195130"/>
                    <a:pt x="59056" y="195548"/>
                    <a:pt x="60152" y="195965"/>
                  </a:cubicBezTo>
                  <a:cubicBezTo>
                    <a:pt x="61248" y="196409"/>
                    <a:pt x="62344" y="196826"/>
                    <a:pt x="63466" y="197218"/>
                  </a:cubicBezTo>
                  <a:lnTo>
                    <a:pt x="66780" y="198392"/>
                  </a:lnTo>
                  <a:cubicBezTo>
                    <a:pt x="67902" y="198757"/>
                    <a:pt x="69025" y="199123"/>
                    <a:pt x="70121" y="199488"/>
                  </a:cubicBezTo>
                  <a:lnTo>
                    <a:pt x="71817" y="200036"/>
                  </a:lnTo>
                  <a:cubicBezTo>
                    <a:pt x="72365" y="200219"/>
                    <a:pt x="72939" y="200375"/>
                    <a:pt x="73487" y="200532"/>
                  </a:cubicBezTo>
                  <a:lnTo>
                    <a:pt x="76879" y="201550"/>
                  </a:lnTo>
                  <a:lnTo>
                    <a:pt x="80272" y="202463"/>
                  </a:lnTo>
                  <a:lnTo>
                    <a:pt x="81994" y="202907"/>
                  </a:lnTo>
                  <a:cubicBezTo>
                    <a:pt x="82568" y="203063"/>
                    <a:pt x="83116" y="203194"/>
                    <a:pt x="83690" y="203324"/>
                  </a:cubicBezTo>
                  <a:lnTo>
                    <a:pt x="87109" y="204133"/>
                  </a:lnTo>
                  <a:lnTo>
                    <a:pt x="90554" y="204864"/>
                  </a:lnTo>
                  <a:lnTo>
                    <a:pt x="92276" y="205229"/>
                  </a:lnTo>
                  <a:lnTo>
                    <a:pt x="94024" y="205542"/>
                  </a:lnTo>
                  <a:lnTo>
                    <a:pt x="97469" y="206169"/>
                  </a:lnTo>
                  <a:lnTo>
                    <a:pt x="100940" y="206717"/>
                  </a:lnTo>
                  <a:lnTo>
                    <a:pt x="102688" y="207004"/>
                  </a:lnTo>
                  <a:lnTo>
                    <a:pt x="104437" y="207212"/>
                  </a:lnTo>
                  <a:lnTo>
                    <a:pt x="107933" y="207682"/>
                  </a:lnTo>
                  <a:lnTo>
                    <a:pt x="111430" y="208021"/>
                  </a:lnTo>
                  <a:lnTo>
                    <a:pt x="113179" y="208204"/>
                  </a:lnTo>
                  <a:lnTo>
                    <a:pt x="114927" y="208335"/>
                  </a:lnTo>
                  <a:lnTo>
                    <a:pt x="118424" y="208595"/>
                  </a:lnTo>
                  <a:lnTo>
                    <a:pt x="121947" y="208778"/>
                  </a:lnTo>
                  <a:lnTo>
                    <a:pt x="123695" y="208856"/>
                  </a:lnTo>
                  <a:lnTo>
                    <a:pt x="125444" y="208909"/>
                  </a:lnTo>
                  <a:lnTo>
                    <a:pt x="128941" y="208961"/>
                  </a:lnTo>
                  <a:lnTo>
                    <a:pt x="134238" y="208961"/>
                  </a:lnTo>
                  <a:lnTo>
                    <a:pt x="135987" y="208883"/>
                  </a:lnTo>
                  <a:lnTo>
                    <a:pt x="139509" y="208778"/>
                  </a:lnTo>
                  <a:lnTo>
                    <a:pt x="143006" y="208569"/>
                  </a:lnTo>
                  <a:lnTo>
                    <a:pt x="144755" y="208465"/>
                  </a:lnTo>
                  <a:lnTo>
                    <a:pt x="146503" y="208308"/>
                  </a:lnTo>
                  <a:lnTo>
                    <a:pt x="150026" y="207995"/>
                  </a:lnTo>
                  <a:lnTo>
                    <a:pt x="153523" y="207604"/>
                  </a:lnTo>
                  <a:cubicBezTo>
                    <a:pt x="154097" y="207552"/>
                    <a:pt x="154671" y="207473"/>
                    <a:pt x="155245" y="207395"/>
                  </a:cubicBezTo>
                  <a:lnTo>
                    <a:pt x="156994" y="207160"/>
                  </a:lnTo>
                  <a:lnTo>
                    <a:pt x="160491" y="206664"/>
                  </a:lnTo>
                  <a:lnTo>
                    <a:pt x="163961" y="206064"/>
                  </a:lnTo>
                  <a:cubicBezTo>
                    <a:pt x="164535" y="205960"/>
                    <a:pt x="165110" y="205881"/>
                    <a:pt x="165684" y="205777"/>
                  </a:cubicBezTo>
                  <a:lnTo>
                    <a:pt x="167406" y="205438"/>
                  </a:lnTo>
                  <a:cubicBezTo>
                    <a:pt x="168554" y="205203"/>
                    <a:pt x="169702" y="204968"/>
                    <a:pt x="170851" y="204733"/>
                  </a:cubicBezTo>
                  <a:lnTo>
                    <a:pt x="174295" y="203950"/>
                  </a:lnTo>
                  <a:cubicBezTo>
                    <a:pt x="174869" y="203820"/>
                    <a:pt x="175444" y="203689"/>
                    <a:pt x="176018" y="203559"/>
                  </a:cubicBezTo>
                  <a:lnTo>
                    <a:pt x="177714" y="203115"/>
                  </a:lnTo>
                  <a:cubicBezTo>
                    <a:pt x="178862" y="202828"/>
                    <a:pt x="180010" y="202541"/>
                    <a:pt x="181132" y="202228"/>
                  </a:cubicBezTo>
                  <a:cubicBezTo>
                    <a:pt x="183403" y="201576"/>
                    <a:pt x="185647" y="200949"/>
                    <a:pt x="187891" y="200219"/>
                  </a:cubicBezTo>
                  <a:cubicBezTo>
                    <a:pt x="192380" y="198810"/>
                    <a:pt x="196816" y="197192"/>
                    <a:pt x="201200" y="195417"/>
                  </a:cubicBezTo>
                  <a:cubicBezTo>
                    <a:pt x="210021" y="191816"/>
                    <a:pt x="218450" y="187327"/>
                    <a:pt x="226383" y="182030"/>
                  </a:cubicBezTo>
                  <a:cubicBezTo>
                    <a:pt x="230375" y="179342"/>
                    <a:pt x="234211" y="176393"/>
                    <a:pt x="237839" y="173236"/>
                  </a:cubicBezTo>
                  <a:cubicBezTo>
                    <a:pt x="241492" y="170026"/>
                    <a:pt x="244937" y="166581"/>
                    <a:pt x="248121" y="162902"/>
                  </a:cubicBezTo>
                  <a:cubicBezTo>
                    <a:pt x="251330" y="159222"/>
                    <a:pt x="254227" y="155282"/>
                    <a:pt x="256810" y="151132"/>
                  </a:cubicBezTo>
                  <a:cubicBezTo>
                    <a:pt x="259446" y="146957"/>
                    <a:pt x="261717" y="142599"/>
                    <a:pt x="263648" y="138058"/>
                  </a:cubicBezTo>
                  <a:cubicBezTo>
                    <a:pt x="266120" y="132280"/>
                    <a:pt x="267893" y="126234"/>
                    <a:pt x="268930" y="120057"/>
                  </a:cubicBezTo>
                  <a:lnTo>
                    <a:pt x="268930" y="120057"/>
                  </a:lnTo>
                  <a:cubicBezTo>
                    <a:pt x="268471" y="122736"/>
                    <a:pt x="267867" y="125392"/>
                    <a:pt x="267118" y="128011"/>
                  </a:cubicBezTo>
                  <a:cubicBezTo>
                    <a:pt x="265370" y="134092"/>
                    <a:pt x="262995" y="139989"/>
                    <a:pt x="259994" y="145574"/>
                  </a:cubicBezTo>
                  <a:cubicBezTo>
                    <a:pt x="259812" y="145913"/>
                    <a:pt x="259629" y="146252"/>
                    <a:pt x="259446" y="146618"/>
                  </a:cubicBezTo>
                  <a:lnTo>
                    <a:pt x="258846" y="147609"/>
                  </a:lnTo>
                  <a:lnTo>
                    <a:pt x="257672" y="149645"/>
                  </a:lnTo>
                  <a:cubicBezTo>
                    <a:pt x="257489" y="149984"/>
                    <a:pt x="257280" y="150323"/>
                    <a:pt x="257045" y="150636"/>
                  </a:cubicBezTo>
                  <a:lnTo>
                    <a:pt x="256419" y="151628"/>
                  </a:lnTo>
                  <a:lnTo>
                    <a:pt x="255166" y="153585"/>
                  </a:lnTo>
                  <a:lnTo>
                    <a:pt x="253809" y="155490"/>
                  </a:lnTo>
                  <a:lnTo>
                    <a:pt x="253131" y="156430"/>
                  </a:lnTo>
                  <a:cubicBezTo>
                    <a:pt x="252896" y="156769"/>
                    <a:pt x="252687" y="157082"/>
                    <a:pt x="252452" y="157369"/>
                  </a:cubicBezTo>
                  <a:lnTo>
                    <a:pt x="251017" y="159222"/>
                  </a:lnTo>
                  <a:lnTo>
                    <a:pt x="250287" y="160135"/>
                  </a:lnTo>
                  <a:cubicBezTo>
                    <a:pt x="250052" y="160449"/>
                    <a:pt x="249791" y="160736"/>
                    <a:pt x="249556" y="161049"/>
                  </a:cubicBezTo>
                  <a:cubicBezTo>
                    <a:pt x="245615" y="165798"/>
                    <a:pt x="241257" y="170182"/>
                    <a:pt x="236534" y="174149"/>
                  </a:cubicBezTo>
                  <a:lnTo>
                    <a:pt x="235673" y="174906"/>
                  </a:lnTo>
                  <a:lnTo>
                    <a:pt x="234786" y="175610"/>
                  </a:lnTo>
                  <a:lnTo>
                    <a:pt x="232985" y="177046"/>
                  </a:lnTo>
                  <a:cubicBezTo>
                    <a:pt x="231785" y="177985"/>
                    <a:pt x="230558" y="178872"/>
                    <a:pt x="229332" y="179786"/>
                  </a:cubicBezTo>
                  <a:cubicBezTo>
                    <a:pt x="228079" y="180647"/>
                    <a:pt x="226826" y="181508"/>
                    <a:pt x="225574" y="182343"/>
                  </a:cubicBezTo>
                  <a:lnTo>
                    <a:pt x="223669" y="183596"/>
                  </a:lnTo>
                  <a:cubicBezTo>
                    <a:pt x="223016" y="183987"/>
                    <a:pt x="222390" y="184405"/>
                    <a:pt x="221738" y="184796"/>
                  </a:cubicBezTo>
                  <a:cubicBezTo>
                    <a:pt x="216597" y="187901"/>
                    <a:pt x="211247" y="190694"/>
                    <a:pt x="205741" y="193147"/>
                  </a:cubicBezTo>
                  <a:cubicBezTo>
                    <a:pt x="200313" y="195574"/>
                    <a:pt x="194754" y="197713"/>
                    <a:pt x="189066" y="199514"/>
                  </a:cubicBezTo>
                  <a:lnTo>
                    <a:pt x="186952" y="200166"/>
                  </a:lnTo>
                  <a:lnTo>
                    <a:pt x="185882" y="200506"/>
                  </a:lnTo>
                  <a:lnTo>
                    <a:pt x="184812" y="200819"/>
                  </a:lnTo>
                  <a:lnTo>
                    <a:pt x="180532" y="202045"/>
                  </a:lnTo>
                  <a:lnTo>
                    <a:pt x="176226" y="203141"/>
                  </a:lnTo>
                  <a:cubicBezTo>
                    <a:pt x="174791" y="203481"/>
                    <a:pt x="173330" y="203794"/>
                    <a:pt x="171894" y="204133"/>
                  </a:cubicBezTo>
                  <a:cubicBezTo>
                    <a:pt x="166101" y="205386"/>
                    <a:pt x="160282" y="206377"/>
                    <a:pt x="154384" y="207108"/>
                  </a:cubicBezTo>
                  <a:cubicBezTo>
                    <a:pt x="148513" y="207839"/>
                    <a:pt x="142615" y="208282"/>
                    <a:pt x="136691" y="208439"/>
                  </a:cubicBezTo>
                  <a:cubicBezTo>
                    <a:pt x="134653" y="208502"/>
                    <a:pt x="132612" y="208534"/>
                    <a:pt x="130569" y="208534"/>
                  </a:cubicBezTo>
                  <a:cubicBezTo>
                    <a:pt x="126676" y="208534"/>
                    <a:pt x="122779" y="208418"/>
                    <a:pt x="118894" y="208178"/>
                  </a:cubicBezTo>
                  <a:cubicBezTo>
                    <a:pt x="112970" y="207813"/>
                    <a:pt x="107046" y="207186"/>
                    <a:pt x="101149" y="206299"/>
                  </a:cubicBezTo>
                  <a:lnTo>
                    <a:pt x="98956" y="205934"/>
                  </a:lnTo>
                  <a:cubicBezTo>
                    <a:pt x="98226" y="205829"/>
                    <a:pt x="97469" y="205725"/>
                    <a:pt x="96738" y="205568"/>
                  </a:cubicBezTo>
                  <a:lnTo>
                    <a:pt x="92354" y="204759"/>
                  </a:lnTo>
                  <a:lnTo>
                    <a:pt x="87944" y="203846"/>
                  </a:lnTo>
                  <a:cubicBezTo>
                    <a:pt x="86483" y="203507"/>
                    <a:pt x="85047" y="203141"/>
                    <a:pt x="83586" y="202802"/>
                  </a:cubicBezTo>
                  <a:cubicBezTo>
                    <a:pt x="77767" y="201367"/>
                    <a:pt x="71999" y="199671"/>
                    <a:pt x="66284" y="197713"/>
                  </a:cubicBezTo>
                  <a:cubicBezTo>
                    <a:pt x="60596" y="195756"/>
                    <a:pt x="54985" y="193512"/>
                    <a:pt x="49453" y="190981"/>
                  </a:cubicBezTo>
                  <a:cubicBezTo>
                    <a:pt x="43920" y="188476"/>
                    <a:pt x="38492" y="185683"/>
                    <a:pt x="33169" y="182630"/>
                  </a:cubicBezTo>
                  <a:lnTo>
                    <a:pt x="33169" y="182630"/>
                  </a:lnTo>
                  <a:cubicBezTo>
                    <a:pt x="33586" y="182787"/>
                    <a:pt x="34004" y="182891"/>
                    <a:pt x="34421" y="182995"/>
                  </a:cubicBezTo>
                  <a:cubicBezTo>
                    <a:pt x="34630" y="182969"/>
                    <a:pt x="34343" y="182734"/>
                    <a:pt x="32882" y="181769"/>
                  </a:cubicBezTo>
                  <a:lnTo>
                    <a:pt x="32882" y="181769"/>
                  </a:lnTo>
                  <a:cubicBezTo>
                    <a:pt x="54176" y="193799"/>
                    <a:pt x="77532" y="201811"/>
                    <a:pt x="101749" y="205412"/>
                  </a:cubicBezTo>
                  <a:cubicBezTo>
                    <a:pt x="107725" y="206299"/>
                    <a:pt x="113701" y="206899"/>
                    <a:pt x="119703" y="207265"/>
                  </a:cubicBezTo>
                  <a:cubicBezTo>
                    <a:pt x="123506" y="207497"/>
                    <a:pt x="127319" y="207613"/>
                    <a:pt x="131136" y="207613"/>
                  </a:cubicBezTo>
                  <a:cubicBezTo>
                    <a:pt x="133318" y="207613"/>
                    <a:pt x="135500" y="207575"/>
                    <a:pt x="137683" y="207499"/>
                  </a:cubicBezTo>
                  <a:cubicBezTo>
                    <a:pt x="143659" y="207317"/>
                    <a:pt x="149635" y="206847"/>
                    <a:pt x="155585" y="206116"/>
                  </a:cubicBezTo>
                  <a:cubicBezTo>
                    <a:pt x="161534" y="205386"/>
                    <a:pt x="167432" y="204342"/>
                    <a:pt x="173278" y="203037"/>
                  </a:cubicBezTo>
                  <a:cubicBezTo>
                    <a:pt x="185047" y="200427"/>
                    <a:pt x="196477" y="196617"/>
                    <a:pt x="207437" y="191633"/>
                  </a:cubicBezTo>
                  <a:cubicBezTo>
                    <a:pt x="218450" y="186571"/>
                    <a:pt x="228940" y="180047"/>
                    <a:pt x="238230" y="171826"/>
                  </a:cubicBezTo>
                  <a:cubicBezTo>
                    <a:pt x="242901" y="167677"/>
                    <a:pt x="247155" y="163084"/>
                    <a:pt x="250939" y="158126"/>
                  </a:cubicBezTo>
                  <a:cubicBezTo>
                    <a:pt x="254801" y="153116"/>
                    <a:pt x="258115" y="147740"/>
                    <a:pt x="260855" y="142077"/>
                  </a:cubicBezTo>
                  <a:cubicBezTo>
                    <a:pt x="263648" y="136310"/>
                    <a:pt x="265735" y="130256"/>
                    <a:pt x="267144" y="124019"/>
                  </a:cubicBezTo>
                  <a:cubicBezTo>
                    <a:pt x="267223" y="123627"/>
                    <a:pt x="267327" y="123236"/>
                    <a:pt x="267405" y="122844"/>
                  </a:cubicBezTo>
                  <a:lnTo>
                    <a:pt x="267614" y="121644"/>
                  </a:lnTo>
                  <a:lnTo>
                    <a:pt x="268032" y="119269"/>
                  </a:lnTo>
                  <a:cubicBezTo>
                    <a:pt x="268188" y="118460"/>
                    <a:pt x="268267" y="117677"/>
                    <a:pt x="268371" y="116868"/>
                  </a:cubicBezTo>
                  <a:cubicBezTo>
                    <a:pt x="268449" y="116059"/>
                    <a:pt x="268580" y="115250"/>
                    <a:pt x="268632" y="114441"/>
                  </a:cubicBezTo>
                  <a:lnTo>
                    <a:pt x="268789" y="112015"/>
                  </a:lnTo>
                  <a:lnTo>
                    <a:pt x="268893" y="110840"/>
                  </a:lnTo>
                  <a:lnTo>
                    <a:pt x="268893" y="109614"/>
                  </a:lnTo>
                  <a:lnTo>
                    <a:pt x="268893" y="105960"/>
                  </a:lnTo>
                  <a:lnTo>
                    <a:pt x="268815" y="104734"/>
                  </a:lnTo>
                  <a:lnTo>
                    <a:pt x="269989" y="104682"/>
                  </a:lnTo>
                  <a:lnTo>
                    <a:pt x="269806" y="101211"/>
                  </a:lnTo>
                  <a:lnTo>
                    <a:pt x="269415" y="97766"/>
                  </a:lnTo>
                  <a:cubicBezTo>
                    <a:pt x="269310" y="96618"/>
                    <a:pt x="269128" y="95444"/>
                    <a:pt x="268893" y="94322"/>
                  </a:cubicBezTo>
                  <a:cubicBezTo>
                    <a:pt x="268684" y="93199"/>
                    <a:pt x="268528" y="92051"/>
                    <a:pt x="268240" y="90929"/>
                  </a:cubicBezTo>
                  <a:lnTo>
                    <a:pt x="267484" y="87537"/>
                  </a:lnTo>
                  <a:cubicBezTo>
                    <a:pt x="267171" y="86441"/>
                    <a:pt x="266857" y="85318"/>
                    <a:pt x="266518" y="84222"/>
                  </a:cubicBezTo>
                  <a:cubicBezTo>
                    <a:pt x="266362" y="83674"/>
                    <a:pt x="266205" y="83100"/>
                    <a:pt x="266022" y="82578"/>
                  </a:cubicBezTo>
                  <a:lnTo>
                    <a:pt x="265448" y="80934"/>
                  </a:lnTo>
                  <a:lnTo>
                    <a:pt x="264900" y="79316"/>
                  </a:lnTo>
                  <a:lnTo>
                    <a:pt x="264613" y="78481"/>
                  </a:lnTo>
                  <a:lnTo>
                    <a:pt x="264274" y="77698"/>
                  </a:lnTo>
                  <a:lnTo>
                    <a:pt x="262969" y="74489"/>
                  </a:lnTo>
                  <a:cubicBezTo>
                    <a:pt x="262525" y="73445"/>
                    <a:pt x="262030" y="72401"/>
                    <a:pt x="261560" y="71357"/>
                  </a:cubicBezTo>
                  <a:lnTo>
                    <a:pt x="260829" y="69818"/>
                  </a:lnTo>
                  <a:lnTo>
                    <a:pt x="260020" y="68278"/>
                  </a:lnTo>
                  <a:lnTo>
                    <a:pt x="259237" y="66764"/>
                  </a:lnTo>
                  <a:cubicBezTo>
                    <a:pt x="258950" y="66268"/>
                    <a:pt x="258715" y="65747"/>
                    <a:pt x="258402" y="65251"/>
                  </a:cubicBezTo>
                  <a:lnTo>
                    <a:pt x="256680" y="62276"/>
                  </a:lnTo>
                  <a:cubicBezTo>
                    <a:pt x="256393" y="61780"/>
                    <a:pt x="256106" y="61310"/>
                    <a:pt x="255767" y="60841"/>
                  </a:cubicBezTo>
                  <a:lnTo>
                    <a:pt x="254853" y="59379"/>
                  </a:lnTo>
                  <a:lnTo>
                    <a:pt x="253914" y="57944"/>
                  </a:lnTo>
                  <a:cubicBezTo>
                    <a:pt x="253601" y="57474"/>
                    <a:pt x="253261" y="57004"/>
                    <a:pt x="252948" y="56535"/>
                  </a:cubicBezTo>
                  <a:cubicBezTo>
                    <a:pt x="252270" y="55621"/>
                    <a:pt x="251617" y="54682"/>
                    <a:pt x="250939" y="53742"/>
                  </a:cubicBezTo>
                  <a:cubicBezTo>
                    <a:pt x="245459" y="46409"/>
                    <a:pt x="239091" y="39781"/>
                    <a:pt x="231967" y="34014"/>
                  </a:cubicBezTo>
                  <a:cubicBezTo>
                    <a:pt x="224921" y="28221"/>
                    <a:pt x="217327" y="23236"/>
                    <a:pt x="209603" y="18800"/>
                  </a:cubicBezTo>
                  <a:cubicBezTo>
                    <a:pt x="206367" y="16973"/>
                    <a:pt x="203210" y="15329"/>
                    <a:pt x="200156" y="13816"/>
                  </a:cubicBezTo>
                  <a:cubicBezTo>
                    <a:pt x="197129" y="12276"/>
                    <a:pt x="194180" y="10893"/>
                    <a:pt x="191336" y="9588"/>
                  </a:cubicBezTo>
                  <a:cubicBezTo>
                    <a:pt x="188518" y="8283"/>
                    <a:pt x="185725" y="7083"/>
                    <a:pt x="182985" y="5961"/>
                  </a:cubicBezTo>
                  <a:lnTo>
                    <a:pt x="180950" y="5152"/>
                  </a:lnTo>
                  <a:lnTo>
                    <a:pt x="179932" y="4760"/>
                  </a:lnTo>
                  <a:lnTo>
                    <a:pt x="178914" y="4421"/>
                  </a:lnTo>
                  <a:lnTo>
                    <a:pt x="176905" y="3691"/>
                  </a:lnTo>
                  <a:lnTo>
                    <a:pt x="174896" y="3038"/>
                  </a:lnTo>
                  <a:lnTo>
                    <a:pt x="174896" y="3038"/>
                  </a:lnTo>
                  <a:cubicBezTo>
                    <a:pt x="178079" y="4317"/>
                    <a:pt x="181132" y="5752"/>
                    <a:pt x="184081" y="7213"/>
                  </a:cubicBezTo>
                  <a:cubicBezTo>
                    <a:pt x="185595" y="7944"/>
                    <a:pt x="187030" y="8701"/>
                    <a:pt x="188491" y="9458"/>
                  </a:cubicBezTo>
                  <a:lnTo>
                    <a:pt x="192823" y="11728"/>
                  </a:lnTo>
                  <a:cubicBezTo>
                    <a:pt x="198591" y="14781"/>
                    <a:pt x="204410" y="17913"/>
                    <a:pt x="210177" y="21331"/>
                  </a:cubicBezTo>
                  <a:cubicBezTo>
                    <a:pt x="213048" y="23054"/>
                    <a:pt x="215918" y="24828"/>
                    <a:pt x="218711" y="26707"/>
                  </a:cubicBezTo>
                  <a:cubicBezTo>
                    <a:pt x="220146" y="27647"/>
                    <a:pt x="221529" y="28638"/>
                    <a:pt x="222912" y="29604"/>
                  </a:cubicBezTo>
                  <a:cubicBezTo>
                    <a:pt x="223617" y="30100"/>
                    <a:pt x="224295" y="30621"/>
                    <a:pt x="224974" y="31117"/>
                  </a:cubicBezTo>
                  <a:cubicBezTo>
                    <a:pt x="225678" y="31639"/>
                    <a:pt x="226357" y="32135"/>
                    <a:pt x="227035" y="32657"/>
                  </a:cubicBezTo>
                  <a:lnTo>
                    <a:pt x="229044" y="34249"/>
                  </a:lnTo>
                  <a:cubicBezTo>
                    <a:pt x="229749" y="34771"/>
                    <a:pt x="230401" y="35345"/>
                    <a:pt x="231054" y="35893"/>
                  </a:cubicBezTo>
                  <a:lnTo>
                    <a:pt x="232019" y="36702"/>
                  </a:lnTo>
                  <a:cubicBezTo>
                    <a:pt x="232359" y="36989"/>
                    <a:pt x="232672" y="37276"/>
                    <a:pt x="233011" y="37563"/>
                  </a:cubicBezTo>
                  <a:lnTo>
                    <a:pt x="234942" y="39285"/>
                  </a:lnTo>
                  <a:lnTo>
                    <a:pt x="236847" y="41060"/>
                  </a:lnTo>
                  <a:lnTo>
                    <a:pt x="237787" y="41947"/>
                  </a:lnTo>
                  <a:lnTo>
                    <a:pt x="238700" y="42860"/>
                  </a:lnTo>
                  <a:lnTo>
                    <a:pt x="240527" y="44713"/>
                  </a:lnTo>
                  <a:lnTo>
                    <a:pt x="242301" y="46644"/>
                  </a:lnTo>
                  <a:lnTo>
                    <a:pt x="243162" y="47610"/>
                  </a:lnTo>
                  <a:lnTo>
                    <a:pt x="243606" y="48080"/>
                  </a:lnTo>
                  <a:lnTo>
                    <a:pt x="244050" y="48575"/>
                  </a:lnTo>
                  <a:lnTo>
                    <a:pt x="245720" y="50585"/>
                  </a:lnTo>
                  <a:lnTo>
                    <a:pt x="246555" y="51576"/>
                  </a:lnTo>
                  <a:lnTo>
                    <a:pt x="247364" y="52594"/>
                  </a:lnTo>
                  <a:lnTo>
                    <a:pt x="248956" y="54682"/>
                  </a:lnTo>
                  <a:lnTo>
                    <a:pt x="249347" y="55204"/>
                  </a:lnTo>
                  <a:lnTo>
                    <a:pt x="249739" y="55726"/>
                  </a:lnTo>
                  <a:lnTo>
                    <a:pt x="250521" y="56796"/>
                  </a:lnTo>
                  <a:lnTo>
                    <a:pt x="252009" y="58936"/>
                  </a:lnTo>
                  <a:lnTo>
                    <a:pt x="253444" y="61154"/>
                  </a:lnTo>
                  <a:lnTo>
                    <a:pt x="254149" y="62250"/>
                  </a:lnTo>
                  <a:lnTo>
                    <a:pt x="254488" y="62798"/>
                  </a:lnTo>
                  <a:lnTo>
                    <a:pt x="254827" y="63372"/>
                  </a:lnTo>
                  <a:cubicBezTo>
                    <a:pt x="258455" y="69400"/>
                    <a:pt x="261429" y="75820"/>
                    <a:pt x="263648" y="82500"/>
                  </a:cubicBezTo>
                  <a:cubicBezTo>
                    <a:pt x="265918" y="89285"/>
                    <a:pt x="267275" y="96331"/>
                    <a:pt x="267640" y="103455"/>
                  </a:cubicBezTo>
                  <a:cubicBezTo>
                    <a:pt x="267666" y="104342"/>
                    <a:pt x="267719" y="105230"/>
                    <a:pt x="267745" y="106143"/>
                  </a:cubicBezTo>
                  <a:lnTo>
                    <a:pt x="267719" y="108831"/>
                  </a:lnTo>
                  <a:cubicBezTo>
                    <a:pt x="267745" y="110605"/>
                    <a:pt x="267536" y="112406"/>
                    <a:pt x="267432" y="114207"/>
                  </a:cubicBezTo>
                  <a:cubicBezTo>
                    <a:pt x="267405" y="114650"/>
                    <a:pt x="267327" y="115094"/>
                    <a:pt x="267275" y="115538"/>
                  </a:cubicBezTo>
                  <a:lnTo>
                    <a:pt x="267092" y="116868"/>
                  </a:lnTo>
                  <a:cubicBezTo>
                    <a:pt x="266962" y="117756"/>
                    <a:pt x="266884" y="118643"/>
                    <a:pt x="266701" y="119530"/>
                  </a:cubicBezTo>
                  <a:lnTo>
                    <a:pt x="266205" y="122166"/>
                  </a:lnTo>
                  <a:cubicBezTo>
                    <a:pt x="266127" y="122610"/>
                    <a:pt x="266022" y="123053"/>
                    <a:pt x="265918" y="123471"/>
                  </a:cubicBezTo>
                  <a:lnTo>
                    <a:pt x="265605" y="124775"/>
                  </a:lnTo>
                  <a:lnTo>
                    <a:pt x="265266" y="126080"/>
                  </a:lnTo>
                  <a:cubicBezTo>
                    <a:pt x="265213" y="126315"/>
                    <a:pt x="265161" y="126524"/>
                    <a:pt x="265109" y="126733"/>
                  </a:cubicBezTo>
                  <a:lnTo>
                    <a:pt x="264900" y="127385"/>
                  </a:lnTo>
                  <a:lnTo>
                    <a:pt x="264143" y="129969"/>
                  </a:lnTo>
                  <a:lnTo>
                    <a:pt x="263961" y="130621"/>
                  </a:lnTo>
                  <a:lnTo>
                    <a:pt x="263726" y="131247"/>
                  </a:lnTo>
                  <a:lnTo>
                    <a:pt x="263282" y="132500"/>
                  </a:lnTo>
                  <a:lnTo>
                    <a:pt x="262839" y="133779"/>
                  </a:lnTo>
                  <a:lnTo>
                    <a:pt x="262604" y="134405"/>
                  </a:lnTo>
                  <a:lnTo>
                    <a:pt x="262369" y="135005"/>
                  </a:lnTo>
                  <a:lnTo>
                    <a:pt x="261351" y="137484"/>
                  </a:lnTo>
                  <a:lnTo>
                    <a:pt x="261090" y="138110"/>
                  </a:lnTo>
                  <a:lnTo>
                    <a:pt x="260803" y="138711"/>
                  </a:lnTo>
                  <a:lnTo>
                    <a:pt x="260255" y="139911"/>
                  </a:lnTo>
                  <a:lnTo>
                    <a:pt x="259681" y="141138"/>
                  </a:lnTo>
                  <a:cubicBezTo>
                    <a:pt x="259498" y="141529"/>
                    <a:pt x="259316" y="141947"/>
                    <a:pt x="259107" y="142338"/>
                  </a:cubicBezTo>
                  <a:lnTo>
                    <a:pt x="257854" y="144687"/>
                  </a:lnTo>
                  <a:cubicBezTo>
                    <a:pt x="257463" y="145496"/>
                    <a:pt x="257019" y="146252"/>
                    <a:pt x="256550" y="147009"/>
                  </a:cubicBezTo>
                  <a:cubicBezTo>
                    <a:pt x="256106" y="147766"/>
                    <a:pt x="255688" y="148549"/>
                    <a:pt x="255193" y="149280"/>
                  </a:cubicBezTo>
                  <a:cubicBezTo>
                    <a:pt x="254227" y="150793"/>
                    <a:pt x="253314" y="152307"/>
                    <a:pt x="252270" y="153716"/>
                  </a:cubicBezTo>
                  <a:cubicBezTo>
                    <a:pt x="250234" y="156639"/>
                    <a:pt x="248042" y="159405"/>
                    <a:pt x="245694" y="162066"/>
                  </a:cubicBezTo>
                  <a:lnTo>
                    <a:pt x="243919" y="164024"/>
                  </a:lnTo>
                  <a:cubicBezTo>
                    <a:pt x="243606" y="164363"/>
                    <a:pt x="243319" y="164676"/>
                    <a:pt x="243006" y="165015"/>
                  </a:cubicBezTo>
                  <a:lnTo>
                    <a:pt x="242066" y="165955"/>
                  </a:lnTo>
                  <a:lnTo>
                    <a:pt x="240214" y="167834"/>
                  </a:lnTo>
                  <a:lnTo>
                    <a:pt x="238256" y="169634"/>
                  </a:lnTo>
                  <a:lnTo>
                    <a:pt x="237291" y="170522"/>
                  </a:lnTo>
                  <a:lnTo>
                    <a:pt x="236273" y="171383"/>
                  </a:lnTo>
                  <a:lnTo>
                    <a:pt x="234290" y="173105"/>
                  </a:lnTo>
                  <a:lnTo>
                    <a:pt x="232228" y="174775"/>
                  </a:lnTo>
                  <a:lnTo>
                    <a:pt x="231184" y="175584"/>
                  </a:lnTo>
                  <a:lnTo>
                    <a:pt x="230140" y="176367"/>
                  </a:lnTo>
                  <a:lnTo>
                    <a:pt x="228027" y="177933"/>
                  </a:lnTo>
                  <a:lnTo>
                    <a:pt x="225861" y="179446"/>
                  </a:lnTo>
                  <a:lnTo>
                    <a:pt x="224765" y="180177"/>
                  </a:lnTo>
                  <a:lnTo>
                    <a:pt x="223669" y="180908"/>
                  </a:lnTo>
                  <a:lnTo>
                    <a:pt x="221451" y="182317"/>
                  </a:lnTo>
                  <a:cubicBezTo>
                    <a:pt x="218476" y="184144"/>
                    <a:pt x="215449" y="185918"/>
                    <a:pt x="212343" y="187484"/>
                  </a:cubicBezTo>
                  <a:cubicBezTo>
                    <a:pt x="206184" y="190668"/>
                    <a:pt x="199791" y="193434"/>
                    <a:pt x="193241" y="195730"/>
                  </a:cubicBezTo>
                  <a:cubicBezTo>
                    <a:pt x="189979" y="196878"/>
                    <a:pt x="186717" y="197974"/>
                    <a:pt x="183403" y="198914"/>
                  </a:cubicBezTo>
                  <a:cubicBezTo>
                    <a:pt x="181733" y="199384"/>
                    <a:pt x="180089" y="199853"/>
                    <a:pt x="178418" y="200271"/>
                  </a:cubicBezTo>
                  <a:cubicBezTo>
                    <a:pt x="176748" y="200688"/>
                    <a:pt x="175078" y="201132"/>
                    <a:pt x="173408" y="201497"/>
                  </a:cubicBezTo>
                  <a:cubicBezTo>
                    <a:pt x="160047" y="204525"/>
                    <a:pt x="146425" y="206090"/>
                    <a:pt x="132751" y="206169"/>
                  </a:cubicBezTo>
                  <a:cubicBezTo>
                    <a:pt x="138466" y="206090"/>
                    <a:pt x="144285" y="205777"/>
                    <a:pt x="150183" y="205177"/>
                  </a:cubicBezTo>
                  <a:cubicBezTo>
                    <a:pt x="156054" y="204577"/>
                    <a:pt x="161978" y="203663"/>
                    <a:pt x="167902" y="202463"/>
                  </a:cubicBezTo>
                  <a:cubicBezTo>
                    <a:pt x="173826" y="201263"/>
                    <a:pt x="179723" y="199749"/>
                    <a:pt x="185569" y="197974"/>
                  </a:cubicBezTo>
                  <a:cubicBezTo>
                    <a:pt x="191440" y="196148"/>
                    <a:pt x="197234" y="194008"/>
                    <a:pt x="202870" y="191581"/>
                  </a:cubicBezTo>
                  <a:cubicBezTo>
                    <a:pt x="208533" y="189128"/>
                    <a:pt x="214039" y="186310"/>
                    <a:pt x="219337" y="183126"/>
                  </a:cubicBezTo>
                  <a:cubicBezTo>
                    <a:pt x="224608" y="179994"/>
                    <a:pt x="229645" y="176419"/>
                    <a:pt x="234394" y="172479"/>
                  </a:cubicBezTo>
                  <a:cubicBezTo>
                    <a:pt x="239065" y="168590"/>
                    <a:pt x="243371" y="164285"/>
                    <a:pt x="247312" y="159613"/>
                  </a:cubicBezTo>
                  <a:cubicBezTo>
                    <a:pt x="251148" y="155073"/>
                    <a:pt x="254540" y="150141"/>
                    <a:pt x="257437" y="144948"/>
                  </a:cubicBezTo>
                  <a:cubicBezTo>
                    <a:pt x="259472" y="141268"/>
                    <a:pt x="261221" y="137484"/>
                    <a:pt x="262708" y="133570"/>
                  </a:cubicBezTo>
                  <a:lnTo>
                    <a:pt x="263752" y="130621"/>
                  </a:lnTo>
                  <a:cubicBezTo>
                    <a:pt x="264065" y="129629"/>
                    <a:pt x="264326" y="128638"/>
                    <a:pt x="264665" y="127646"/>
                  </a:cubicBezTo>
                  <a:cubicBezTo>
                    <a:pt x="264979" y="126654"/>
                    <a:pt x="265213" y="125637"/>
                    <a:pt x="265448" y="124619"/>
                  </a:cubicBezTo>
                  <a:cubicBezTo>
                    <a:pt x="265709" y="123627"/>
                    <a:pt x="265944" y="122610"/>
                    <a:pt x="266127" y="121592"/>
                  </a:cubicBezTo>
                  <a:cubicBezTo>
                    <a:pt x="266309" y="120574"/>
                    <a:pt x="266518" y="119556"/>
                    <a:pt x="266701" y="118539"/>
                  </a:cubicBezTo>
                  <a:lnTo>
                    <a:pt x="267092" y="115485"/>
                  </a:lnTo>
                  <a:lnTo>
                    <a:pt x="267197" y="114702"/>
                  </a:lnTo>
                  <a:lnTo>
                    <a:pt x="267249" y="113946"/>
                  </a:lnTo>
                  <a:lnTo>
                    <a:pt x="267379" y="112406"/>
                  </a:lnTo>
                  <a:lnTo>
                    <a:pt x="267484" y="110866"/>
                  </a:lnTo>
                  <a:cubicBezTo>
                    <a:pt x="267536" y="110344"/>
                    <a:pt x="267536" y="109823"/>
                    <a:pt x="267536" y="109301"/>
                  </a:cubicBezTo>
                  <a:lnTo>
                    <a:pt x="267562" y="106221"/>
                  </a:lnTo>
                  <a:cubicBezTo>
                    <a:pt x="267536" y="105204"/>
                    <a:pt x="267484" y="104186"/>
                    <a:pt x="267432" y="103168"/>
                  </a:cubicBezTo>
                  <a:lnTo>
                    <a:pt x="267353" y="101628"/>
                  </a:lnTo>
                  <a:cubicBezTo>
                    <a:pt x="267327" y="101133"/>
                    <a:pt x="267249" y="100611"/>
                    <a:pt x="267197" y="100115"/>
                  </a:cubicBezTo>
                  <a:lnTo>
                    <a:pt x="266884" y="97088"/>
                  </a:lnTo>
                  <a:cubicBezTo>
                    <a:pt x="266727" y="96070"/>
                    <a:pt x="266544" y="95078"/>
                    <a:pt x="266362" y="94087"/>
                  </a:cubicBezTo>
                  <a:lnTo>
                    <a:pt x="266075" y="92573"/>
                  </a:lnTo>
                  <a:cubicBezTo>
                    <a:pt x="265996" y="92077"/>
                    <a:pt x="265866" y="91581"/>
                    <a:pt x="265761" y="91086"/>
                  </a:cubicBezTo>
                  <a:lnTo>
                    <a:pt x="265083" y="88163"/>
                  </a:lnTo>
                  <a:cubicBezTo>
                    <a:pt x="264822" y="87197"/>
                    <a:pt x="264535" y="86232"/>
                    <a:pt x="264248" y="85266"/>
                  </a:cubicBezTo>
                  <a:lnTo>
                    <a:pt x="263830" y="83831"/>
                  </a:lnTo>
                  <a:cubicBezTo>
                    <a:pt x="263674" y="83335"/>
                    <a:pt x="263517" y="82865"/>
                    <a:pt x="263361" y="82396"/>
                  </a:cubicBezTo>
                  <a:lnTo>
                    <a:pt x="262369" y="79577"/>
                  </a:lnTo>
                  <a:cubicBezTo>
                    <a:pt x="262030" y="78664"/>
                    <a:pt x="261638" y="77725"/>
                    <a:pt x="261273" y="76811"/>
                  </a:cubicBezTo>
                  <a:cubicBezTo>
                    <a:pt x="260908" y="75898"/>
                    <a:pt x="260542" y="74984"/>
                    <a:pt x="260099" y="74097"/>
                  </a:cubicBezTo>
                  <a:cubicBezTo>
                    <a:pt x="256863" y="66947"/>
                    <a:pt x="252818" y="60214"/>
                    <a:pt x="247990" y="54056"/>
                  </a:cubicBezTo>
                  <a:lnTo>
                    <a:pt x="246216" y="51759"/>
                  </a:lnTo>
                  <a:lnTo>
                    <a:pt x="244337" y="49567"/>
                  </a:lnTo>
                  <a:lnTo>
                    <a:pt x="243397" y="48445"/>
                  </a:lnTo>
                  <a:cubicBezTo>
                    <a:pt x="243058" y="48106"/>
                    <a:pt x="242745" y="47740"/>
                    <a:pt x="242406" y="47401"/>
                  </a:cubicBezTo>
                  <a:lnTo>
                    <a:pt x="240448" y="45261"/>
                  </a:lnTo>
                  <a:cubicBezTo>
                    <a:pt x="237760" y="42521"/>
                    <a:pt x="234994" y="39859"/>
                    <a:pt x="232072" y="37406"/>
                  </a:cubicBezTo>
                  <a:cubicBezTo>
                    <a:pt x="229175" y="34953"/>
                    <a:pt x="226174" y="32605"/>
                    <a:pt x="223095" y="30439"/>
                  </a:cubicBezTo>
                  <a:cubicBezTo>
                    <a:pt x="220015" y="28247"/>
                    <a:pt x="216884" y="26185"/>
                    <a:pt x="213700" y="24228"/>
                  </a:cubicBezTo>
                  <a:cubicBezTo>
                    <a:pt x="210516" y="22297"/>
                    <a:pt x="207333" y="20418"/>
                    <a:pt x="204097" y="18643"/>
                  </a:cubicBezTo>
                  <a:cubicBezTo>
                    <a:pt x="200861" y="16869"/>
                    <a:pt x="197651" y="15121"/>
                    <a:pt x="194389" y="13450"/>
                  </a:cubicBezTo>
                  <a:cubicBezTo>
                    <a:pt x="191153" y="11754"/>
                    <a:pt x="187943" y="10084"/>
                    <a:pt x="184629" y="8440"/>
                  </a:cubicBezTo>
                  <a:cubicBezTo>
                    <a:pt x="181341" y="6796"/>
                    <a:pt x="177923" y="5204"/>
                    <a:pt x="174374" y="3821"/>
                  </a:cubicBezTo>
                  <a:cubicBezTo>
                    <a:pt x="171216" y="2542"/>
                    <a:pt x="168006" y="1498"/>
                    <a:pt x="164744" y="663"/>
                  </a:cubicBezTo>
                  <a:cubicBezTo>
                    <a:pt x="161944" y="221"/>
                    <a:pt x="159105" y="0"/>
                    <a:pt x="156264" y="0"/>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20" name="Google Shape;420;p21"/>
          <p:cNvSpPr txBox="1"/>
          <p:nvPr/>
        </p:nvSpPr>
        <p:spPr>
          <a:xfrm>
            <a:off x="4917062" y="4314263"/>
            <a:ext cx="2457000" cy="407400"/>
          </a:xfrm>
          <a:prstGeom prst="rect">
            <a:avLst/>
          </a:prstGeom>
          <a:noFill/>
          <a:ln>
            <a:noFill/>
          </a:ln>
        </p:spPr>
        <p:txBody>
          <a:bodyPr anchorCtr="0" anchor="t" bIns="91425" lIns="91425" spcFirstLastPara="1" rIns="91425" wrap="square" tIns="91425">
            <a:noAutofit/>
          </a:bodyPr>
          <a:lstStyle/>
          <a:p>
            <a:pPr indent="0" lvl="0" marL="269999" rtl="0" algn="ctr">
              <a:spcBef>
                <a:spcPts val="0"/>
              </a:spcBef>
              <a:spcAft>
                <a:spcPts val="0"/>
              </a:spcAft>
              <a:buNone/>
            </a:pPr>
            <a:r>
              <a:rPr lang="en-GB" sz="1100">
                <a:solidFill>
                  <a:srgbClr val="1C4588"/>
                </a:solidFill>
                <a:latin typeface="Mada"/>
                <a:ea typeface="Mada"/>
                <a:cs typeface="Mada"/>
                <a:sym typeface="Mada"/>
              </a:rPr>
              <a:t>Pressure in the wound will reduce the blood supply, which causes hypoxia, ischemia, and retarded wound healing.</a:t>
            </a:r>
            <a:endParaRPr sz="1100">
              <a:solidFill>
                <a:srgbClr val="1C4588"/>
              </a:solidFill>
              <a:latin typeface="Mada"/>
              <a:ea typeface="Mada"/>
              <a:cs typeface="Mada"/>
              <a:sym typeface="Mada"/>
            </a:endParaRPr>
          </a:p>
          <a:p>
            <a:pPr indent="0" lvl="0" marL="269999" rtl="0" algn="ctr">
              <a:spcBef>
                <a:spcPts val="0"/>
              </a:spcBef>
              <a:spcAft>
                <a:spcPts val="0"/>
              </a:spcAft>
              <a:buNone/>
            </a:pPr>
            <a:r>
              <a:t/>
            </a:r>
            <a:endParaRPr sz="1100">
              <a:solidFill>
                <a:srgbClr val="1C4588"/>
              </a:solidFill>
              <a:latin typeface="Mada"/>
              <a:ea typeface="Mada"/>
              <a:cs typeface="Mada"/>
              <a:sym typeface="Mada"/>
            </a:endParaRPr>
          </a:p>
        </p:txBody>
      </p:sp>
      <p:sp>
        <p:nvSpPr>
          <p:cNvPr id="421" name="Google Shape;421;p21"/>
          <p:cNvSpPr txBox="1"/>
          <p:nvPr/>
        </p:nvSpPr>
        <p:spPr>
          <a:xfrm>
            <a:off x="5507812" y="3829825"/>
            <a:ext cx="1803600" cy="407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1200">
                <a:solidFill>
                  <a:srgbClr val="1C4588"/>
                </a:solidFill>
                <a:latin typeface="Mada"/>
                <a:ea typeface="Mada"/>
                <a:cs typeface="Mada"/>
                <a:sym typeface="Mada"/>
              </a:rPr>
              <a:t>Pressure in the wound area</a:t>
            </a:r>
            <a:endParaRPr b="1" sz="1200">
              <a:solidFill>
                <a:srgbClr val="1C4588"/>
              </a:solidFill>
              <a:latin typeface="Mada"/>
              <a:ea typeface="Mada"/>
              <a:cs typeface="Mada"/>
              <a:sym typeface="Mada"/>
            </a:endParaRPr>
          </a:p>
          <a:p>
            <a:pPr indent="0" lvl="0" marL="0" rtl="0" algn="ctr">
              <a:spcBef>
                <a:spcPts val="0"/>
              </a:spcBef>
              <a:spcAft>
                <a:spcPts val="0"/>
              </a:spcAft>
              <a:buNone/>
            </a:pPr>
            <a:r>
              <a:t/>
            </a:r>
            <a:endParaRPr b="1" sz="1200">
              <a:solidFill>
                <a:srgbClr val="1C4588"/>
              </a:solidFill>
              <a:latin typeface="Mada"/>
              <a:ea typeface="Mada"/>
              <a:cs typeface="Mada"/>
              <a:sym typeface="Mada"/>
            </a:endParaRPr>
          </a:p>
          <a:p>
            <a:pPr indent="0" lvl="0" marL="0" rtl="0" algn="ctr">
              <a:lnSpc>
                <a:spcPct val="115000"/>
              </a:lnSpc>
              <a:spcBef>
                <a:spcPts val="0"/>
              </a:spcBef>
              <a:spcAft>
                <a:spcPts val="1600"/>
              </a:spcAft>
              <a:buNone/>
            </a:pPr>
            <a:r>
              <a:t/>
            </a:r>
            <a:endParaRPr b="1" sz="1200">
              <a:latin typeface="Mada"/>
              <a:ea typeface="Mada"/>
              <a:cs typeface="Mada"/>
              <a:sym typeface="Mada"/>
            </a:endParaRPr>
          </a:p>
        </p:txBody>
      </p:sp>
      <p:sp>
        <p:nvSpPr>
          <p:cNvPr id="422" name="Google Shape;422;p21"/>
          <p:cNvSpPr txBox="1"/>
          <p:nvPr/>
        </p:nvSpPr>
        <p:spPr>
          <a:xfrm>
            <a:off x="4943725" y="3491700"/>
            <a:ext cx="594600" cy="411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2400">
                <a:solidFill>
                  <a:srgbClr val="006D77"/>
                </a:solidFill>
                <a:latin typeface="Life Savers ExtraBold"/>
                <a:ea typeface="Life Savers ExtraBold"/>
                <a:cs typeface="Life Savers ExtraBold"/>
                <a:sym typeface="Life Savers ExtraBold"/>
              </a:rPr>
              <a:t>9</a:t>
            </a:r>
            <a:endParaRPr sz="2400">
              <a:solidFill>
                <a:srgbClr val="006D77"/>
              </a:solidFill>
              <a:latin typeface="Life Savers ExtraBold"/>
              <a:ea typeface="Life Savers ExtraBold"/>
              <a:cs typeface="Life Savers ExtraBold"/>
              <a:sym typeface="Life Savers ExtraBold"/>
            </a:endParaRPr>
          </a:p>
        </p:txBody>
      </p:sp>
      <p:sp>
        <p:nvSpPr>
          <p:cNvPr id="423" name="Google Shape;423;p21"/>
          <p:cNvSpPr/>
          <p:nvPr/>
        </p:nvSpPr>
        <p:spPr>
          <a:xfrm>
            <a:off x="579075" y="1829338"/>
            <a:ext cx="1876800" cy="1571700"/>
          </a:xfrm>
          <a:prstGeom prst="rect">
            <a:avLst/>
          </a:prstGeom>
          <a:noFill/>
          <a:ln cap="flat" cmpd="sng" w="9525">
            <a:solidFill>
              <a:srgbClr val="83C5BE"/>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24" name="Google Shape;424;p21"/>
          <p:cNvGrpSpPr/>
          <p:nvPr/>
        </p:nvGrpSpPr>
        <p:grpSpPr>
          <a:xfrm>
            <a:off x="504846" y="1441975"/>
            <a:ext cx="651133" cy="546766"/>
            <a:chOff x="235075" y="777725"/>
            <a:chExt cx="7186900" cy="4132775"/>
          </a:xfrm>
        </p:grpSpPr>
        <p:sp>
          <p:nvSpPr>
            <p:cNvPr id="425" name="Google Shape;425;p21"/>
            <p:cNvSpPr/>
            <p:nvPr/>
          </p:nvSpPr>
          <p:spPr>
            <a:xfrm>
              <a:off x="342575" y="932875"/>
              <a:ext cx="7079400" cy="3826525"/>
            </a:xfrm>
            <a:custGeom>
              <a:rect b="b" l="l" r="r" t="t"/>
              <a:pathLst>
                <a:path extrusionOk="0" h="153061" w="283176">
                  <a:moveTo>
                    <a:pt x="168404" y="0"/>
                  </a:moveTo>
                  <a:cubicBezTo>
                    <a:pt x="157709" y="0"/>
                    <a:pt x="146666" y="1269"/>
                    <a:pt x="137470" y="1958"/>
                  </a:cubicBezTo>
                  <a:cubicBezTo>
                    <a:pt x="99769" y="4776"/>
                    <a:pt x="61970" y="14736"/>
                    <a:pt x="30657" y="36550"/>
                  </a:cubicBezTo>
                  <a:cubicBezTo>
                    <a:pt x="16422" y="46461"/>
                    <a:pt x="2915" y="60284"/>
                    <a:pt x="1336" y="77580"/>
                  </a:cubicBezTo>
                  <a:cubicBezTo>
                    <a:pt x="0" y="92204"/>
                    <a:pt x="7774" y="106560"/>
                    <a:pt x="18778" y="116301"/>
                  </a:cubicBezTo>
                  <a:cubicBezTo>
                    <a:pt x="29807" y="126043"/>
                    <a:pt x="43726" y="131800"/>
                    <a:pt x="57670" y="136415"/>
                  </a:cubicBezTo>
                  <a:cubicBezTo>
                    <a:pt x="91058" y="147472"/>
                    <a:pt x="125903" y="153060"/>
                    <a:pt x="160873" y="153060"/>
                  </a:cubicBezTo>
                  <a:cubicBezTo>
                    <a:pt x="176382" y="153060"/>
                    <a:pt x="191917" y="151961"/>
                    <a:pt x="207359" y="149752"/>
                  </a:cubicBezTo>
                  <a:cubicBezTo>
                    <a:pt x="222226" y="147614"/>
                    <a:pt x="237360" y="144286"/>
                    <a:pt x="249871" y="135929"/>
                  </a:cubicBezTo>
                  <a:cubicBezTo>
                    <a:pt x="275062" y="119095"/>
                    <a:pt x="283175" y="80398"/>
                    <a:pt x="265102" y="56057"/>
                  </a:cubicBezTo>
                  <a:cubicBezTo>
                    <a:pt x="255968" y="43789"/>
                    <a:pt x="242097" y="36137"/>
                    <a:pt x="229125" y="28024"/>
                  </a:cubicBezTo>
                  <a:cubicBezTo>
                    <a:pt x="217003" y="20420"/>
                    <a:pt x="204881" y="7643"/>
                    <a:pt x="191278" y="3027"/>
                  </a:cubicBezTo>
                  <a:cubicBezTo>
                    <a:pt x="184502" y="737"/>
                    <a:pt x="176554" y="0"/>
                    <a:pt x="168404" y="0"/>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6" name="Google Shape;426;p21"/>
            <p:cNvSpPr/>
            <p:nvPr/>
          </p:nvSpPr>
          <p:spPr>
            <a:xfrm>
              <a:off x="235075" y="777725"/>
              <a:ext cx="7126775" cy="4132775"/>
            </a:xfrm>
            <a:custGeom>
              <a:rect b="b" l="l" r="r" t="t"/>
              <a:pathLst>
                <a:path extrusionOk="0" h="165311" w="285071">
                  <a:moveTo>
                    <a:pt x="193683" y="2310"/>
                  </a:moveTo>
                  <a:lnTo>
                    <a:pt x="194120" y="2431"/>
                  </a:lnTo>
                  <a:lnTo>
                    <a:pt x="194557" y="2553"/>
                  </a:lnTo>
                  <a:lnTo>
                    <a:pt x="195456" y="2820"/>
                  </a:lnTo>
                  <a:lnTo>
                    <a:pt x="196198" y="3047"/>
                  </a:lnTo>
                  <a:lnTo>
                    <a:pt x="196198" y="3047"/>
                  </a:lnTo>
                  <a:cubicBezTo>
                    <a:pt x="196113" y="3020"/>
                    <a:pt x="196027" y="2993"/>
                    <a:pt x="195942" y="2966"/>
                  </a:cubicBezTo>
                  <a:lnTo>
                    <a:pt x="194825" y="2626"/>
                  </a:lnTo>
                  <a:cubicBezTo>
                    <a:pt x="194436" y="2504"/>
                    <a:pt x="194072" y="2383"/>
                    <a:pt x="193683" y="2310"/>
                  </a:cubicBezTo>
                  <a:close/>
                  <a:moveTo>
                    <a:pt x="196198" y="3047"/>
                  </a:moveTo>
                  <a:cubicBezTo>
                    <a:pt x="196309" y="3081"/>
                    <a:pt x="196421" y="3115"/>
                    <a:pt x="196532" y="3149"/>
                  </a:cubicBezTo>
                  <a:lnTo>
                    <a:pt x="196532" y="3149"/>
                  </a:lnTo>
                  <a:lnTo>
                    <a:pt x="196198" y="3047"/>
                  </a:lnTo>
                  <a:close/>
                  <a:moveTo>
                    <a:pt x="196532" y="3149"/>
                  </a:moveTo>
                  <a:lnTo>
                    <a:pt x="197205" y="3354"/>
                  </a:lnTo>
                  <a:cubicBezTo>
                    <a:pt x="197213" y="3356"/>
                    <a:pt x="197220" y="3358"/>
                    <a:pt x="197228" y="3360"/>
                  </a:cubicBezTo>
                  <a:lnTo>
                    <a:pt x="197228" y="3360"/>
                  </a:lnTo>
                  <a:cubicBezTo>
                    <a:pt x="196996" y="3288"/>
                    <a:pt x="196764" y="3219"/>
                    <a:pt x="196532" y="3149"/>
                  </a:cubicBezTo>
                  <a:close/>
                  <a:moveTo>
                    <a:pt x="197228" y="3360"/>
                  </a:moveTo>
                  <a:lnTo>
                    <a:pt x="197228" y="3360"/>
                  </a:lnTo>
                  <a:cubicBezTo>
                    <a:pt x="197350" y="3398"/>
                    <a:pt x="197472" y="3437"/>
                    <a:pt x="197593" y="3477"/>
                  </a:cubicBezTo>
                  <a:lnTo>
                    <a:pt x="197593" y="3477"/>
                  </a:lnTo>
                  <a:cubicBezTo>
                    <a:pt x="197473" y="3434"/>
                    <a:pt x="197353" y="3392"/>
                    <a:pt x="197228" y="3360"/>
                  </a:cubicBezTo>
                  <a:close/>
                  <a:moveTo>
                    <a:pt x="197593" y="3477"/>
                  </a:moveTo>
                  <a:lnTo>
                    <a:pt x="197593" y="3477"/>
                  </a:lnTo>
                  <a:cubicBezTo>
                    <a:pt x="197745" y="3533"/>
                    <a:pt x="197897" y="3593"/>
                    <a:pt x="198055" y="3646"/>
                  </a:cubicBezTo>
                  <a:lnTo>
                    <a:pt x="198930" y="3986"/>
                  </a:lnTo>
                  <a:cubicBezTo>
                    <a:pt x="199513" y="4205"/>
                    <a:pt x="200096" y="4423"/>
                    <a:pt x="200655" y="4666"/>
                  </a:cubicBezTo>
                  <a:cubicBezTo>
                    <a:pt x="200971" y="4803"/>
                    <a:pt x="201287" y="4943"/>
                    <a:pt x="201601" y="5085"/>
                  </a:cubicBezTo>
                  <a:lnTo>
                    <a:pt x="201601" y="5085"/>
                  </a:lnTo>
                  <a:lnTo>
                    <a:pt x="200412" y="4545"/>
                  </a:lnTo>
                  <a:lnTo>
                    <a:pt x="198201" y="3694"/>
                  </a:lnTo>
                  <a:cubicBezTo>
                    <a:pt x="197999" y="3616"/>
                    <a:pt x="197796" y="3545"/>
                    <a:pt x="197593" y="3477"/>
                  </a:cubicBezTo>
                  <a:close/>
                  <a:moveTo>
                    <a:pt x="201601" y="5085"/>
                  </a:moveTo>
                  <a:lnTo>
                    <a:pt x="201792" y="5172"/>
                  </a:lnTo>
                  <a:lnTo>
                    <a:pt x="201792" y="5172"/>
                  </a:lnTo>
                  <a:cubicBezTo>
                    <a:pt x="201728" y="5143"/>
                    <a:pt x="201665" y="5114"/>
                    <a:pt x="201601" y="5085"/>
                  </a:cubicBezTo>
                  <a:close/>
                  <a:moveTo>
                    <a:pt x="201792" y="5172"/>
                  </a:moveTo>
                  <a:cubicBezTo>
                    <a:pt x="202347" y="5425"/>
                    <a:pt x="202898" y="5687"/>
                    <a:pt x="203447" y="5957"/>
                  </a:cubicBezTo>
                  <a:lnTo>
                    <a:pt x="203447" y="5957"/>
                  </a:lnTo>
                  <a:cubicBezTo>
                    <a:pt x="203149" y="5808"/>
                    <a:pt x="202850" y="5661"/>
                    <a:pt x="202550" y="5516"/>
                  </a:cubicBezTo>
                  <a:lnTo>
                    <a:pt x="201792" y="5172"/>
                  </a:lnTo>
                  <a:close/>
                  <a:moveTo>
                    <a:pt x="203447" y="5957"/>
                  </a:moveTo>
                  <a:cubicBezTo>
                    <a:pt x="205025" y="6746"/>
                    <a:pt x="206570" y="7594"/>
                    <a:pt x="208082" y="8506"/>
                  </a:cubicBezTo>
                  <a:lnTo>
                    <a:pt x="208082" y="8506"/>
                  </a:lnTo>
                  <a:cubicBezTo>
                    <a:pt x="207745" y="8301"/>
                    <a:pt x="207407" y="8098"/>
                    <a:pt x="207068" y="7897"/>
                  </a:cubicBezTo>
                  <a:cubicBezTo>
                    <a:pt x="205877" y="7204"/>
                    <a:pt x="204670" y="6559"/>
                    <a:pt x="203447" y="5957"/>
                  </a:cubicBezTo>
                  <a:close/>
                  <a:moveTo>
                    <a:pt x="208082" y="8506"/>
                  </a:moveTo>
                  <a:cubicBezTo>
                    <a:pt x="208378" y="8686"/>
                    <a:pt x="208674" y="8868"/>
                    <a:pt x="208969" y="9051"/>
                  </a:cubicBezTo>
                  <a:lnTo>
                    <a:pt x="208969" y="9051"/>
                  </a:lnTo>
                  <a:cubicBezTo>
                    <a:pt x="208675" y="8867"/>
                    <a:pt x="208379" y="8685"/>
                    <a:pt x="208082" y="8506"/>
                  </a:cubicBezTo>
                  <a:close/>
                  <a:moveTo>
                    <a:pt x="274827" y="94613"/>
                  </a:moveTo>
                  <a:cubicBezTo>
                    <a:pt x="274825" y="94672"/>
                    <a:pt x="274822" y="94731"/>
                    <a:pt x="274819" y="94790"/>
                  </a:cubicBezTo>
                  <a:lnTo>
                    <a:pt x="274827" y="94613"/>
                  </a:lnTo>
                  <a:close/>
                  <a:moveTo>
                    <a:pt x="182036" y="164515"/>
                  </a:moveTo>
                  <a:cubicBezTo>
                    <a:pt x="182009" y="164557"/>
                    <a:pt x="182151" y="164591"/>
                    <a:pt x="182606" y="164606"/>
                  </a:cubicBezTo>
                  <a:cubicBezTo>
                    <a:pt x="182112" y="164589"/>
                    <a:pt x="181975" y="164562"/>
                    <a:pt x="182036" y="164515"/>
                  </a:cubicBezTo>
                  <a:close/>
                  <a:moveTo>
                    <a:pt x="171889" y="1"/>
                  </a:moveTo>
                  <a:cubicBezTo>
                    <a:pt x="169431" y="1"/>
                    <a:pt x="166985" y="62"/>
                    <a:pt x="164556" y="148"/>
                  </a:cubicBezTo>
                  <a:cubicBezTo>
                    <a:pt x="156370" y="512"/>
                    <a:pt x="148378" y="1314"/>
                    <a:pt x="140483" y="1872"/>
                  </a:cubicBezTo>
                  <a:cubicBezTo>
                    <a:pt x="132321" y="2456"/>
                    <a:pt x="124183" y="3379"/>
                    <a:pt x="116020" y="4666"/>
                  </a:cubicBezTo>
                  <a:lnTo>
                    <a:pt x="112960" y="5128"/>
                  </a:lnTo>
                  <a:cubicBezTo>
                    <a:pt x="111964" y="5298"/>
                    <a:pt x="110943" y="5516"/>
                    <a:pt x="109923" y="5686"/>
                  </a:cubicBezTo>
                  <a:lnTo>
                    <a:pt x="106887" y="6269"/>
                  </a:lnTo>
                  <a:lnTo>
                    <a:pt x="105380" y="6537"/>
                  </a:lnTo>
                  <a:lnTo>
                    <a:pt x="103850" y="6877"/>
                  </a:lnTo>
                  <a:cubicBezTo>
                    <a:pt x="101834" y="7314"/>
                    <a:pt x="99817" y="7727"/>
                    <a:pt x="97777" y="8188"/>
                  </a:cubicBezTo>
                  <a:lnTo>
                    <a:pt x="91704" y="9719"/>
                  </a:lnTo>
                  <a:cubicBezTo>
                    <a:pt x="90878" y="9913"/>
                    <a:pt x="90052" y="10180"/>
                    <a:pt x="89226" y="10423"/>
                  </a:cubicBezTo>
                  <a:lnTo>
                    <a:pt x="86797" y="11128"/>
                  </a:lnTo>
                  <a:lnTo>
                    <a:pt x="84416" y="11857"/>
                  </a:lnTo>
                  <a:cubicBezTo>
                    <a:pt x="83615" y="12099"/>
                    <a:pt x="82861" y="12391"/>
                    <a:pt x="82108" y="12634"/>
                  </a:cubicBezTo>
                  <a:lnTo>
                    <a:pt x="77614" y="14213"/>
                  </a:lnTo>
                  <a:cubicBezTo>
                    <a:pt x="76157" y="14747"/>
                    <a:pt x="74748" y="15355"/>
                    <a:pt x="73363" y="15889"/>
                  </a:cubicBezTo>
                  <a:lnTo>
                    <a:pt x="71323" y="16739"/>
                  </a:lnTo>
                  <a:lnTo>
                    <a:pt x="70327" y="17152"/>
                  </a:lnTo>
                  <a:lnTo>
                    <a:pt x="69331" y="17590"/>
                  </a:lnTo>
                  <a:lnTo>
                    <a:pt x="65517" y="19363"/>
                  </a:lnTo>
                  <a:lnTo>
                    <a:pt x="63671" y="20213"/>
                  </a:lnTo>
                  <a:lnTo>
                    <a:pt x="61922" y="21136"/>
                  </a:lnTo>
                  <a:lnTo>
                    <a:pt x="58521" y="22910"/>
                  </a:lnTo>
                  <a:lnTo>
                    <a:pt x="62772" y="21088"/>
                  </a:lnTo>
                  <a:lnTo>
                    <a:pt x="63841" y="20650"/>
                  </a:lnTo>
                  <a:lnTo>
                    <a:pt x="64909" y="20213"/>
                  </a:lnTo>
                  <a:lnTo>
                    <a:pt x="67072" y="19387"/>
                  </a:lnTo>
                  <a:lnTo>
                    <a:pt x="69234" y="18561"/>
                  </a:lnTo>
                  <a:cubicBezTo>
                    <a:pt x="69962" y="18270"/>
                    <a:pt x="70691" y="17978"/>
                    <a:pt x="71420" y="17735"/>
                  </a:cubicBezTo>
                  <a:lnTo>
                    <a:pt x="75817" y="16229"/>
                  </a:lnTo>
                  <a:cubicBezTo>
                    <a:pt x="76545" y="15962"/>
                    <a:pt x="77274" y="15695"/>
                    <a:pt x="78027" y="15476"/>
                  </a:cubicBezTo>
                  <a:lnTo>
                    <a:pt x="80238" y="14796"/>
                  </a:lnTo>
                  <a:cubicBezTo>
                    <a:pt x="81720" y="14334"/>
                    <a:pt x="83202" y="13873"/>
                    <a:pt x="84708" y="13411"/>
                  </a:cubicBezTo>
                  <a:lnTo>
                    <a:pt x="89202" y="12172"/>
                  </a:lnTo>
                  <a:lnTo>
                    <a:pt x="91461" y="11565"/>
                  </a:lnTo>
                  <a:lnTo>
                    <a:pt x="93744" y="11031"/>
                  </a:lnTo>
                  <a:lnTo>
                    <a:pt x="98287" y="9913"/>
                  </a:lnTo>
                  <a:cubicBezTo>
                    <a:pt x="99817" y="9597"/>
                    <a:pt x="101372" y="9282"/>
                    <a:pt x="102878" y="8942"/>
                  </a:cubicBezTo>
                  <a:lnTo>
                    <a:pt x="105186" y="8480"/>
                  </a:lnTo>
                  <a:cubicBezTo>
                    <a:pt x="105963" y="8310"/>
                    <a:pt x="106716" y="8188"/>
                    <a:pt x="107494" y="8043"/>
                  </a:cubicBezTo>
                  <a:lnTo>
                    <a:pt x="112134" y="7217"/>
                  </a:lnTo>
                  <a:cubicBezTo>
                    <a:pt x="118328" y="6197"/>
                    <a:pt x="124547" y="5322"/>
                    <a:pt x="130839" y="4715"/>
                  </a:cubicBezTo>
                  <a:lnTo>
                    <a:pt x="133195" y="4472"/>
                  </a:lnTo>
                  <a:lnTo>
                    <a:pt x="134361" y="4350"/>
                  </a:lnTo>
                  <a:lnTo>
                    <a:pt x="135551" y="4277"/>
                  </a:lnTo>
                  <a:lnTo>
                    <a:pt x="140264" y="3913"/>
                  </a:lnTo>
                  <a:lnTo>
                    <a:pt x="141454" y="3816"/>
                  </a:lnTo>
                  <a:lnTo>
                    <a:pt x="142596" y="3743"/>
                  </a:lnTo>
                  <a:lnTo>
                    <a:pt x="144928" y="3573"/>
                  </a:lnTo>
                  <a:lnTo>
                    <a:pt x="149568" y="3209"/>
                  </a:lnTo>
                  <a:cubicBezTo>
                    <a:pt x="155811" y="2747"/>
                    <a:pt x="162151" y="2261"/>
                    <a:pt x="168589" y="2140"/>
                  </a:cubicBezTo>
                  <a:lnTo>
                    <a:pt x="171018" y="2115"/>
                  </a:lnTo>
                  <a:cubicBezTo>
                    <a:pt x="171419" y="2103"/>
                    <a:pt x="171820" y="2097"/>
                    <a:pt x="172224" y="2097"/>
                  </a:cubicBezTo>
                  <a:cubicBezTo>
                    <a:pt x="172628" y="2097"/>
                    <a:pt x="173034" y="2103"/>
                    <a:pt x="173447" y="2115"/>
                  </a:cubicBezTo>
                  <a:lnTo>
                    <a:pt x="175877" y="2164"/>
                  </a:lnTo>
                  <a:cubicBezTo>
                    <a:pt x="176678" y="2188"/>
                    <a:pt x="177504" y="2237"/>
                    <a:pt x="178330" y="2261"/>
                  </a:cubicBezTo>
                  <a:lnTo>
                    <a:pt x="179545" y="2334"/>
                  </a:lnTo>
                  <a:cubicBezTo>
                    <a:pt x="179958" y="2358"/>
                    <a:pt x="180346" y="2407"/>
                    <a:pt x="180759" y="2431"/>
                  </a:cubicBezTo>
                  <a:lnTo>
                    <a:pt x="183237" y="2650"/>
                  </a:lnTo>
                  <a:lnTo>
                    <a:pt x="185691" y="2941"/>
                  </a:lnTo>
                  <a:cubicBezTo>
                    <a:pt x="186104" y="2990"/>
                    <a:pt x="186517" y="3039"/>
                    <a:pt x="186930" y="3111"/>
                  </a:cubicBezTo>
                  <a:lnTo>
                    <a:pt x="188168" y="3330"/>
                  </a:lnTo>
                  <a:lnTo>
                    <a:pt x="189407" y="3549"/>
                  </a:lnTo>
                  <a:cubicBezTo>
                    <a:pt x="189820" y="3622"/>
                    <a:pt x="190233" y="3694"/>
                    <a:pt x="190646" y="3792"/>
                  </a:cubicBezTo>
                  <a:lnTo>
                    <a:pt x="193124" y="4350"/>
                  </a:lnTo>
                  <a:cubicBezTo>
                    <a:pt x="193537" y="4447"/>
                    <a:pt x="193950" y="4569"/>
                    <a:pt x="194363" y="4690"/>
                  </a:cubicBezTo>
                  <a:lnTo>
                    <a:pt x="195602" y="5079"/>
                  </a:lnTo>
                  <a:lnTo>
                    <a:pt x="196841" y="5443"/>
                  </a:lnTo>
                  <a:lnTo>
                    <a:pt x="198055" y="5905"/>
                  </a:lnTo>
                  <a:cubicBezTo>
                    <a:pt x="201238" y="7144"/>
                    <a:pt x="204299" y="8650"/>
                    <a:pt x="207189" y="10448"/>
                  </a:cubicBezTo>
                  <a:cubicBezTo>
                    <a:pt x="212898" y="13921"/>
                    <a:pt x="217975" y="17954"/>
                    <a:pt x="222955" y="21865"/>
                  </a:cubicBezTo>
                  <a:cubicBezTo>
                    <a:pt x="225433" y="23808"/>
                    <a:pt x="227911" y="25752"/>
                    <a:pt x="230388" y="27574"/>
                  </a:cubicBezTo>
                  <a:cubicBezTo>
                    <a:pt x="231020" y="28035"/>
                    <a:pt x="231627" y="28472"/>
                    <a:pt x="232259" y="28910"/>
                  </a:cubicBezTo>
                  <a:lnTo>
                    <a:pt x="233206" y="29566"/>
                  </a:lnTo>
                  <a:lnTo>
                    <a:pt x="234154" y="30173"/>
                  </a:lnTo>
                  <a:cubicBezTo>
                    <a:pt x="235368" y="30999"/>
                    <a:pt x="236753" y="31849"/>
                    <a:pt x="238065" y="32675"/>
                  </a:cubicBezTo>
                  <a:cubicBezTo>
                    <a:pt x="240761" y="34351"/>
                    <a:pt x="243482" y="36027"/>
                    <a:pt x="246178" y="37752"/>
                  </a:cubicBezTo>
                  <a:cubicBezTo>
                    <a:pt x="248875" y="39477"/>
                    <a:pt x="251571" y="41250"/>
                    <a:pt x="254243" y="43145"/>
                  </a:cubicBezTo>
                  <a:cubicBezTo>
                    <a:pt x="256891" y="45040"/>
                    <a:pt x="259491" y="47032"/>
                    <a:pt x="262017" y="49194"/>
                  </a:cubicBezTo>
                  <a:cubicBezTo>
                    <a:pt x="264543" y="51356"/>
                    <a:pt x="266924" y="53712"/>
                    <a:pt x="269135" y="56214"/>
                  </a:cubicBezTo>
                  <a:lnTo>
                    <a:pt x="269961" y="57161"/>
                  </a:lnTo>
                  <a:cubicBezTo>
                    <a:pt x="270228" y="57477"/>
                    <a:pt x="270495" y="57817"/>
                    <a:pt x="270762" y="58133"/>
                  </a:cubicBezTo>
                  <a:lnTo>
                    <a:pt x="272317" y="60125"/>
                  </a:lnTo>
                  <a:lnTo>
                    <a:pt x="273774" y="62239"/>
                  </a:lnTo>
                  <a:cubicBezTo>
                    <a:pt x="274017" y="62579"/>
                    <a:pt x="274236" y="62943"/>
                    <a:pt x="274455" y="63307"/>
                  </a:cubicBezTo>
                  <a:lnTo>
                    <a:pt x="275111" y="64401"/>
                  </a:lnTo>
                  <a:cubicBezTo>
                    <a:pt x="276811" y="67340"/>
                    <a:pt x="278269" y="70401"/>
                    <a:pt x="279410" y="73607"/>
                  </a:cubicBezTo>
                  <a:cubicBezTo>
                    <a:pt x="280528" y="76790"/>
                    <a:pt x="281354" y="80069"/>
                    <a:pt x="281864" y="83397"/>
                  </a:cubicBezTo>
                  <a:lnTo>
                    <a:pt x="282082" y="84636"/>
                  </a:lnTo>
                  <a:cubicBezTo>
                    <a:pt x="282155" y="85049"/>
                    <a:pt x="282180" y="85462"/>
                    <a:pt x="282228" y="85875"/>
                  </a:cubicBezTo>
                  <a:lnTo>
                    <a:pt x="282350" y="87138"/>
                  </a:lnTo>
                  <a:cubicBezTo>
                    <a:pt x="282398" y="87551"/>
                    <a:pt x="282447" y="87964"/>
                    <a:pt x="282471" y="88377"/>
                  </a:cubicBezTo>
                  <a:lnTo>
                    <a:pt x="282617" y="90879"/>
                  </a:lnTo>
                  <a:lnTo>
                    <a:pt x="282641" y="93381"/>
                  </a:lnTo>
                  <a:cubicBezTo>
                    <a:pt x="282593" y="100037"/>
                    <a:pt x="281524" y="106620"/>
                    <a:pt x="279459" y="112961"/>
                  </a:cubicBezTo>
                  <a:lnTo>
                    <a:pt x="279094" y="114127"/>
                  </a:lnTo>
                  <a:cubicBezTo>
                    <a:pt x="278973" y="114515"/>
                    <a:pt x="278803" y="114904"/>
                    <a:pt x="278657" y="115293"/>
                  </a:cubicBezTo>
                  <a:lnTo>
                    <a:pt x="278220" y="116459"/>
                  </a:lnTo>
                  <a:cubicBezTo>
                    <a:pt x="278074" y="116847"/>
                    <a:pt x="277928" y="117236"/>
                    <a:pt x="277758" y="117600"/>
                  </a:cubicBezTo>
                  <a:lnTo>
                    <a:pt x="276787" y="119884"/>
                  </a:lnTo>
                  <a:lnTo>
                    <a:pt x="275718" y="122094"/>
                  </a:lnTo>
                  <a:cubicBezTo>
                    <a:pt x="274236" y="125058"/>
                    <a:pt x="272536" y="127876"/>
                    <a:pt x="270616" y="130572"/>
                  </a:cubicBezTo>
                  <a:cubicBezTo>
                    <a:pt x="277224" y="121171"/>
                    <a:pt x="281208" y="110191"/>
                    <a:pt x="282204" y="98774"/>
                  </a:cubicBezTo>
                  <a:cubicBezTo>
                    <a:pt x="282447" y="95835"/>
                    <a:pt x="282495" y="92895"/>
                    <a:pt x="282350" y="89980"/>
                  </a:cubicBezTo>
                  <a:cubicBezTo>
                    <a:pt x="282180" y="87017"/>
                    <a:pt x="281815" y="84077"/>
                    <a:pt x="281208" y="81162"/>
                  </a:cubicBezTo>
                  <a:cubicBezTo>
                    <a:pt x="280601" y="78247"/>
                    <a:pt x="279775" y="75381"/>
                    <a:pt x="278706" y="72587"/>
                  </a:cubicBezTo>
                  <a:cubicBezTo>
                    <a:pt x="277637" y="69769"/>
                    <a:pt x="276325" y="67073"/>
                    <a:pt x="274770" y="64498"/>
                  </a:cubicBezTo>
                  <a:cubicBezTo>
                    <a:pt x="274357" y="63842"/>
                    <a:pt x="273993" y="63186"/>
                    <a:pt x="273580" y="62579"/>
                  </a:cubicBezTo>
                  <a:lnTo>
                    <a:pt x="272293" y="60708"/>
                  </a:lnTo>
                  <a:cubicBezTo>
                    <a:pt x="272171" y="60562"/>
                    <a:pt x="272074" y="60417"/>
                    <a:pt x="271953" y="60271"/>
                  </a:cubicBezTo>
                  <a:lnTo>
                    <a:pt x="271612" y="59809"/>
                  </a:lnTo>
                  <a:lnTo>
                    <a:pt x="270932" y="58935"/>
                  </a:lnTo>
                  <a:lnTo>
                    <a:pt x="270228" y="58060"/>
                  </a:lnTo>
                  <a:cubicBezTo>
                    <a:pt x="270009" y="57769"/>
                    <a:pt x="269742" y="57502"/>
                    <a:pt x="269523" y="57210"/>
                  </a:cubicBezTo>
                  <a:cubicBezTo>
                    <a:pt x="267604" y="54951"/>
                    <a:pt x="265539" y="52837"/>
                    <a:pt x="263353" y="50845"/>
                  </a:cubicBezTo>
                  <a:cubicBezTo>
                    <a:pt x="259005" y="46910"/>
                    <a:pt x="254341" y="43534"/>
                    <a:pt x="249652" y="40424"/>
                  </a:cubicBezTo>
                  <a:cubicBezTo>
                    <a:pt x="244964" y="37339"/>
                    <a:pt x="240251" y="34448"/>
                    <a:pt x="235708" y="31558"/>
                  </a:cubicBezTo>
                  <a:cubicBezTo>
                    <a:pt x="231312" y="28764"/>
                    <a:pt x="227230" y="25533"/>
                    <a:pt x="223125" y="22254"/>
                  </a:cubicBezTo>
                  <a:cubicBezTo>
                    <a:pt x="220186" y="19922"/>
                    <a:pt x="217222" y="17565"/>
                    <a:pt x="214161" y="15330"/>
                  </a:cubicBezTo>
                  <a:cubicBezTo>
                    <a:pt x="211076" y="13023"/>
                    <a:pt x="207845" y="10933"/>
                    <a:pt x="204469" y="9039"/>
                  </a:cubicBezTo>
                  <a:lnTo>
                    <a:pt x="203181" y="8359"/>
                  </a:lnTo>
                  <a:cubicBezTo>
                    <a:pt x="202744" y="8140"/>
                    <a:pt x="202307" y="7897"/>
                    <a:pt x="201869" y="7703"/>
                  </a:cubicBezTo>
                  <a:lnTo>
                    <a:pt x="200509" y="7095"/>
                  </a:lnTo>
                  <a:cubicBezTo>
                    <a:pt x="200072" y="6901"/>
                    <a:pt x="199634" y="6658"/>
                    <a:pt x="199149" y="6488"/>
                  </a:cubicBezTo>
                  <a:lnTo>
                    <a:pt x="197764" y="5954"/>
                  </a:lnTo>
                  <a:cubicBezTo>
                    <a:pt x="197278" y="5784"/>
                    <a:pt x="196817" y="5589"/>
                    <a:pt x="196355" y="5468"/>
                  </a:cubicBezTo>
                  <a:lnTo>
                    <a:pt x="193513" y="4593"/>
                  </a:lnTo>
                  <a:cubicBezTo>
                    <a:pt x="189796" y="3670"/>
                    <a:pt x="186031" y="3014"/>
                    <a:pt x="182217" y="2698"/>
                  </a:cubicBezTo>
                  <a:cubicBezTo>
                    <a:pt x="178826" y="2386"/>
                    <a:pt x="175435" y="2258"/>
                    <a:pt x="172044" y="2258"/>
                  </a:cubicBezTo>
                  <a:cubicBezTo>
                    <a:pt x="171743" y="2258"/>
                    <a:pt x="171441" y="2259"/>
                    <a:pt x="171140" y="2261"/>
                  </a:cubicBezTo>
                  <a:cubicBezTo>
                    <a:pt x="167496" y="2285"/>
                    <a:pt x="163876" y="2480"/>
                    <a:pt x="160305" y="2674"/>
                  </a:cubicBezTo>
                  <a:cubicBezTo>
                    <a:pt x="156734" y="2868"/>
                    <a:pt x="153212" y="3184"/>
                    <a:pt x="149738" y="3476"/>
                  </a:cubicBezTo>
                  <a:lnTo>
                    <a:pt x="139341" y="4326"/>
                  </a:lnTo>
                  <a:lnTo>
                    <a:pt x="134094" y="4763"/>
                  </a:lnTo>
                  <a:lnTo>
                    <a:pt x="128847" y="5322"/>
                  </a:lnTo>
                  <a:cubicBezTo>
                    <a:pt x="127122" y="5492"/>
                    <a:pt x="125373" y="5735"/>
                    <a:pt x="123648" y="5954"/>
                  </a:cubicBezTo>
                  <a:cubicBezTo>
                    <a:pt x="121923" y="6197"/>
                    <a:pt x="120199" y="6391"/>
                    <a:pt x="118474" y="6682"/>
                  </a:cubicBezTo>
                  <a:lnTo>
                    <a:pt x="113300" y="7508"/>
                  </a:lnTo>
                  <a:cubicBezTo>
                    <a:pt x="111599" y="7824"/>
                    <a:pt x="109899" y="8164"/>
                    <a:pt x="108174" y="8456"/>
                  </a:cubicBezTo>
                  <a:lnTo>
                    <a:pt x="105623" y="8942"/>
                  </a:lnTo>
                  <a:lnTo>
                    <a:pt x="103073" y="9500"/>
                  </a:lnTo>
                  <a:lnTo>
                    <a:pt x="100546" y="10059"/>
                  </a:lnTo>
                  <a:cubicBezTo>
                    <a:pt x="99696" y="10253"/>
                    <a:pt x="98846" y="10399"/>
                    <a:pt x="97996" y="10618"/>
                  </a:cubicBezTo>
                  <a:lnTo>
                    <a:pt x="92967" y="11881"/>
                  </a:lnTo>
                  <a:lnTo>
                    <a:pt x="91704" y="12172"/>
                  </a:lnTo>
                  <a:lnTo>
                    <a:pt x="90441" y="12537"/>
                  </a:lnTo>
                  <a:lnTo>
                    <a:pt x="87963" y="13241"/>
                  </a:lnTo>
                  <a:cubicBezTo>
                    <a:pt x="84611" y="14116"/>
                    <a:pt x="81331" y="15233"/>
                    <a:pt x="78027" y="16253"/>
                  </a:cubicBezTo>
                  <a:cubicBezTo>
                    <a:pt x="76400" y="16812"/>
                    <a:pt x="74772" y="17395"/>
                    <a:pt x="73120" y="17978"/>
                  </a:cubicBezTo>
                  <a:cubicBezTo>
                    <a:pt x="72343" y="18270"/>
                    <a:pt x="71517" y="18537"/>
                    <a:pt x="70691" y="18828"/>
                  </a:cubicBezTo>
                  <a:lnTo>
                    <a:pt x="68262" y="19776"/>
                  </a:lnTo>
                  <a:lnTo>
                    <a:pt x="65833" y="20723"/>
                  </a:lnTo>
                  <a:cubicBezTo>
                    <a:pt x="65055" y="21063"/>
                    <a:pt x="64229" y="21355"/>
                    <a:pt x="63452" y="21719"/>
                  </a:cubicBezTo>
                  <a:lnTo>
                    <a:pt x="58666" y="23784"/>
                  </a:lnTo>
                  <a:lnTo>
                    <a:pt x="57646" y="24221"/>
                  </a:lnTo>
                  <a:cubicBezTo>
                    <a:pt x="57306" y="24367"/>
                    <a:pt x="56966" y="24537"/>
                    <a:pt x="56626" y="24707"/>
                  </a:cubicBezTo>
                  <a:lnTo>
                    <a:pt x="54585" y="25679"/>
                  </a:lnTo>
                  <a:lnTo>
                    <a:pt x="52520" y="26651"/>
                  </a:lnTo>
                  <a:lnTo>
                    <a:pt x="51500" y="27136"/>
                  </a:lnTo>
                  <a:cubicBezTo>
                    <a:pt x="51160" y="27282"/>
                    <a:pt x="50820" y="27452"/>
                    <a:pt x="50480" y="27622"/>
                  </a:cubicBezTo>
                  <a:lnTo>
                    <a:pt x="45791" y="30732"/>
                  </a:lnTo>
                  <a:cubicBezTo>
                    <a:pt x="45427" y="30975"/>
                    <a:pt x="45063" y="31217"/>
                    <a:pt x="44698" y="31460"/>
                  </a:cubicBezTo>
                  <a:lnTo>
                    <a:pt x="43678" y="32213"/>
                  </a:lnTo>
                  <a:lnTo>
                    <a:pt x="41710" y="33671"/>
                  </a:lnTo>
                  <a:lnTo>
                    <a:pt x="39961" y="35031"/>
                  </a:lnTo>
                  <a:lnTo>
                    <a:pt x="39160" y="35687"/>
                  </a:lnTo>
                  <a:cubicBezTo>
                    <a:pt x="38892" y="35882"/>
                    <a:pt x="38650" y="36124"/>
                    <a:pt x="38382" y="36343"/>
                  </a:cubicBezTo>
                  <a:cubicBezTo>
                    <a:pt x="37411" y="37218"/>
                    <a:pt x="36560" y="37995"/>
                    <a:pt x="35880" y="38699"/>
                  </a:cubicBezTo>
                  <a:cubicBezTo>
                    <a:pt x="34520" y="40084"/>
                    <a:pt x="33791" y="41056"/>
                    <a:pt x="34034" y="41396"/>
                  </a:cubicBezTo>
                  <a:cubicBezTo>
                    <a:pt x="34094" y="41474"/>
                    <a:pt x="34212" y="41515"/>
                    <a:pt x="34392" y="41515"/>
                  </a:cubicBezTo>
                  <a:cubicBezTo>
                    <a:pt x="34934" y="41515"/>
                    <a:pt x="36041" y="41142"/>
                    <a:pt x="37848" y="40303"/>
                  </a:cubicBezTo>
                  <a:cubicBezTo>
                    <a:pt x="38455" y="40011"/>
                    <a:pt x="39135" y="39671"/>
                    <a:pt x="39913" y="39282"/>
                  </a:cubicBezTo>
                  <a:cubicBezTo>
                    <a:pt x="40301" y="39112"/>
                    <a:pt x="40690" y="38894"/>
                    <a:pt x="41127" y="38675"/>
                  </a:cubicBezTo>
                  <a:lnTo>
                    <a:pt x="42488" y="38019"/>
                  </a:lnTo>
                  <a:cubicBezTo>
                    <a:pt x="43435" y="37558"/>
                    <a:pt x="44480" y="37023"/>
                    <a:pt x="45597" y="36440"/>
                  </a:cubicBezTo>
                  <a:lnTo>
                    <a:pt x="47370" y="35541"/>
                  </a:lnTo>
                  <a:lnTo>
                    <a:pt x="49338" y="34618"/>
                  </a:lnTo>
                  <a:lnTo>
                    <a:pt x="51500" y="33404"/>
                  </a:lnTo>
                  <a:lnTo>
                    <a:pt x="52715" y="32748"/>
                  </a:lnTo>
                  <a:cubicBezTo>
                    <a:pt x="53152" y="32529"/>
                    <a:pt x="53565" y="32286"/>
                    <a:pt x="54002" y="32068"/>
                  </a:cubicBezTo>
                  <a:lnTo>
                    <a:pt x="59274" y="29444"/>
                  </a:lnTo>
                  <a:lnTo>
                    <a:pt x="59881" y="29128"/>
                  </a:lnTo>
                  <a:lnTo>
                    <a:pt x="60488" y="28861"/>
                  </a:lnTo>
                  <a:lnTo>
                    <a:pt x="61654" y="28351"/>
                  </a:lnTo>
                  <a:lnTo>
                    <a:pt x="63598" y="27452"/>
                  </a:lnTo>
                  <a:lnTo>
                    <a:pt x="65395" y="26651"/>
                  </a:lnTo>
                  <a:cubicBezTo>
                    <a:pt x="65757" y="26575"/>
                    <a:pt x="66038" y="26542"/>
                    <a:pt x="66253" y="26542"/>
                  </a:cubicBezTo>
                  <a:cubicBezTo>
                    <a:pt x="66730" y="26542"/>
                    <a:pt x="66871" y="26707"/>
                    <a:pt x="66804" y="26942"/>
                  </a:cubicBezTo>
                  <a:cubicBezTo>
                    <a:pt x="66707" y="27258"/>
                    <a:pt x="66197" y="27817"/>
                    <a:pt x="65687" y="28375"/>
                  </a:cubicBezTo>
                  <a:cubicBezTo>
                    <a:pt x="83323" y="20820"/>
                    <a:pt x="102077" y="15986"/>
                    <a:pt x="121098" y="13241"/>
                  </a:cubicBezTo>
                  <a:lnTo>
                    <a:pt x="128239" y="12318"/>
                  </a:lnTo>
                  <a:cubicBezTo>
                    <a:pt x="130644" y="12075"/>
                    <a:pt x="133025" y="11808"/>
                    <a:pt x="135430" y="11565"/>
                  </a:cubicBezTo>
                  <a:lnTo>
                    <a:pt x="149908" y="10448"/>
                  </a:lnTo>
                  <a:cubicBezTo>
                    <a:pt x="154742" y="10059"/>
                    <a:pt x="159552" y="9695"/>
                    <a:pt x="164338" y="9476"/>
                  </a:cubicBezTo>
                  <a:cubicBezTo>
                    <a:pt x="166718" y="9354"/>
                    <a:pt x="169093" y="9294"/>
                    <a:pt x="171468" y="9294"/>
                  </a:cubicBezTo>
                  <a:cubicBezTo>
                    <a:pt x="173842" y="9294"/>
                    <a:pt x="176217" y="9354"/>
                    <a:pt x="178597" y="9476"/>
                  </a:cubicBezTo>
                  <a:cubicBezTo>
                    <a:pt x="179326" y="9500"/>
                    <a:pt x="180055" y="9573"/>
                    <a:pt x="180784" y="9646"/>
                  </a:cubicBezTo>
                  <a:lnTo>
                    <a:pt x="181877" y="9719"/>
                  </a:lnTo>
                  <a:cubicBezTo>
                    <a:pt x="182241" y="9743"/>
                    <a:pt x="182606" y="9767"/>
                    <a:pt x="182970" y="9840"/>
                  </a:cubicBezTo>
                  <a:lnTo>
                    <a:pt x="185132" y="10108"/>
                  </a:lnTo>
                  <a:lnTo>
                    <a:pt x="185666" y="10156"/>
                  </a:lnTo>
                  <a:cubicBezTo>
                    <a:pt x="185861" y="10180"/>
                    <a:pt x="186031" y="10229"/>
                    <a:pt x="186201" y="10253"/>
                  </a:cubicBezTo>
                  <a:lnTo>
                    <a:pt x="187270" y="10448"/>
                  </a:lnTo>
                  <a:lnTo>
                    <a:pt x="188339" y="10618"/>
                  </a:lnTo>
                  <a:cubicBezTo>
                    <a:pt x="188509" y="10666"/>
                    <a:pt x="188703" y="10691"/>
                    <a:pt x="188873" y="10715"/>
                  </a:cubicBezTo>
                  <a:lnTo>
                    <a:pt x="189407" y="10836"/>
                  </a:lnTo>
                  <a:lnTo>
                    <a:pt x="191472" y="11322"/>
                  </a:lnTo>
                  <a:cubicBezTo>
                    <a:pt x="191837" y="11419"/>
                    <a:pt x="192152" y="11541"/>
                    <a:pt x="192493" y="11638"/>
                  </a:cubicBezTo>
                  <a:lnTo>
                    <a:pt x="193513" y="11929"/>
                  </a:lnTo>
                  <a:lnTo>
                    <a:pt x="194533" y="12245"/>
                  </a:lnTo>
                  <a:cubicBezTo>
                    <a:pt x="194849" y="12367"/>
                    <a:pt x="195165" y="12488"/>
                    <a:pt x="195505" y="12610"/>
                  </a:cubicBezTo>
                  <a:cubicBezTo>
                    <a:pt x="196817" y="13071"/>
                    <a:pt x="198080" y="13678"/>
                    <a:pt x="199367" y="14286"/>
                  </a:cubicBezTo>
                  <a:lnTo>
                    <a:pt x="201262" y="15282"/>
                  </a:lnTo>
                  <a:cubicBezTo>
                    <a:pt x="201894" y="15622"/>
                    <a:pt x="202501" y="16011"/>
                    <a:pt x="203133" y="16351"/>
                  </a:cubicBezTo>
                  <a:cubicBezTo>
                    <a:pt x="205610" y="17832"/>
                    <a:pt x="208015" y="19460"/>
                    <a:pt x="210396" y="21209"/>
                  </a:cubicBezTo>
                  <a:cubicBezTo>
                    <a:pt x="215157" y="24707"/>
                    <a:pt x="219773" y="28545"/>
                    <a:pt x="224655" y="32238"/>
                  </a:cubicBezTo>
                  <a:cubicBezTo>
                    <a:pt x="225870" y="33137"/>
                    <a:pt x="227109" y="34060"/>
                    <a:pt x="228396" y="34934"/>
                  </a:cubicBezTo>
                  <a:lnTo>
                    <a:pt x="229344" y="35614"/>
                  </a:lnTo>
                  <a:lnTo>
                    <a:pt x="230316" y="36270"/>
                  </a:lnTo>
                  <a:cubicBezTo>
                    <a:pt x="230971" y="36683"/>
                    <a:pt x="231627" y="37145"/>
                    <a:pt x="232259" y="37533"/>
                  </a:cubicBezTo>
                  <a:lnTo>
                    <a:pt x="239838" y="42295"/>
                  </a:lnTo>
                  <a:cubicBezTo>
                    <a:pt x="242365" y="43898"/>
                    <a:pt x="244818" y="45477"/>
                    <a:pt x="247223" y="47129"/>
                  </a:cubicBezTo>
                  <a:cubicBezTo>
                    <a:pt x="248438" y="47955"/>
                    <a:pt x="249652" y="48781"/>
                    <a:pt x="250794" y="49631"/>
                  </a:cubicBezTo>
                  <a:cubicBezTo>
                    <a:pt x="251960" y="50505"/>
                    <a:pt x="253102" y="51356"/>
                    <a:pt x="254219" y="52254"/>
                  </a:cubicBezTo>
                  <a:cubicBezTo>
                    <a:pt x="258713" y="55825"/>
                    <a:pt x="262746" y="59761"/>
                    <a:pt x="266025" y="64158"/>
                  </a:cubicBezTo>
                  <a:cubicBezTo>
                    <a:pt x="267629" y="66344"/>
                    <a:pt x="269037" y="68676"/>
                    <a:pt x="270228" y="71105"/>
                  </a:cubicBezTo>
                  <a:cubicBezTo>
                    <a:pt x="271370" y="73559"/>
                    <a:pt x="272341" y="76109"/>
                    <a:pt x="273070" y="78709"/>
                  </a:cubicBezTo>
                  <a:cubicBezTo>
                    <a:pt x="274386" y="83525"/>
                    <a:pt x="274985" y="88486"/>
                    <a:pt x="274868" y="93457"/>
                  </a:cubicBezTo>
                  <a:lnTo>
                    <a:pt x="274868" y="93457"/>
                  </a:lnTo>
                  <a:lnTo>
                    <a:pt x="274868" y="91170"/>
                  </a:lnTo>
                  <a:lnTo>
                    <a:pt x="274843" y="90660"/>
                  </a:lnTo>
                  <a:lnTo>
                    <a:pt x="274746" y="88571"/>
                  </a:lnTo>
                  <a:lnTo>
                    <a:pt x="274528" y="86531"/>
                  </a:lnTo>
                  <a:cubicBezTo>
                    <a:pt x="274212" y="83786"/>
                    <a:pt x="273677" y="81089"/>
                    <a:pt x="272924" y="78417"/>
                  </a:cubicBezTo>
                  <a:cubicBezTo>
                    <a:pt x="272147" y="75794"/>
                    <a:pt x="271151" y="73243"/>
                    <a:pt x="269936" y="70789"/>
                  </a:cubicBezTo>
                  <a:lnTo>
                    <a:pt x="269013" y="68967"/>
                  </a:lnTo>
                  <a:lnTo>
                    <a:pt x="267944" y="67194"/>
                  </a:lnTo>
                  <a:lnTo>
                    <a:pt x="267701" y="66757"/>
                  </a:lnTo>
                  <a:lnTo>
                    <a:pt x="267386" y="66344"/>
                  </a:lnTo>
                  <a:lnTo>
                    <a:pt x="266778" y="65494"/>
                  </a:lnTo>
                  <a:lnTo>
                    <a:pt x="266195" y="64643"/>
                  </a:lnTo>
                  <a:lnTo>
                    <a:pt x="265564" y="63818"/>
                  </a:lnTo>
                  <a:lnTo>
                    <a:pt x="264932" y="62992"/>
                  </a:lnTo>
                  <a:cubicBezTo>
                    <a:pt x="264738" y="62724"/>
                    <a:pt x="264519" y="62457"/>
                    <a:pt x="264300" y="62190"/>
                  </a:cubicBezTo>
                  <a:lnTo>
                    <a:pt x="262940" y="60587"/>
                  </a:lnTo>
                  <a:cubicBezTo>
                    <a:pt x="261993" y="59566"/>
                    <a:pt x="261045" y="58522"/>
                    <a:pt x="260025" y="57550"/>
                  </a:cubicBezTo>
                  <a:cubicBezTo>
                    <a:pt x="257984" y="55582"/>
                    <a:pt x="255822" y="53712"/>
                    <a:pt x="253588" y="51963"/>
                  </a:cubicBezTo>
                  <a:cubicBezTo>
                    <a:pt x="249069" y="48416"/>
                    <a:pt x="244138" y="45210"/>
                    <a:pt x="239134" y="42027"/>
                  </a:cubicBezTo>
                  <a:lnTo>
                    <a:pt x="231554" y="37266"/>
                  </a:lnTo>
                  <a:cubicBezTo>
                    <a:pt x="228907" y="35566"/>
                    <a:pt x="226429" y="33768"/>
                    <a:pt x="224000" y="31922"/>
                  </a:cubicBezTo>
                  <a:cubicBezTo>
                    <a:pt x="219165" y="28229"/>
                    <a:pt x="214598" y="24440"/>
                    <a:pt x="209886" y="20990"/>
                  </a:cubicBezTo>
                  <a:cubicBezTo>
                    <a:pt x="207578" y="19290"/>
                    <a:pt x="205173" y="17687"/>
                    <a:pt x="202695" y="16205"/>
                  </a:cubicBezTo>
                  <a:cubicBezTo>
                    <a:pt x="201481" y="15476"/>
                    <a:pt x="200242" y="14845"/>
                    <a:pt x="199003" y="14189"/>
                  </a:cubicBezTo>
                  <a:lnTo>
                    <a:pt x="197108" y="13314"/>
                  </a:lnTo>
                  <a:cubicBezTo>
                    <a:pt x="196792" y="13168"/>
                    <a:pt x="196476" y="13071"/>
                    <a:pt x="196136" y="12925"/>
                  </a:cubicBezTo>
                  <a:lnTo>
                    <a:pt x="195189" y="12561"/>
                  </a:lnTo>
                  <a:cubicBezTo>
                    <a:pt x="194557" y="12318"/>
                    <a:pt x="193901" y="12099"/>
                    <a:pt x="193221" y="11905"/>
                  </a:cubicBezTo>
                  <a:lnTo>
                    <a:pt x="192225" y="11614"/>
                  </a:lnTo>
                  <a:lnTo>
                    <a:pt x="191739" y="11444"/>
                  </a:lnTo>
                  <a:lnTo>
                    <a:pt x="191229" y="11322"/>
                  </a:lnTo>
                  <a:lnTo>
                    <a:pt x="189189" y="10836"/>
                  </a:lnTo>
                  <a:cubicBezTo>
                    <a:pt x="188849" y="10763"/>
                    <a:pt x="188484" y="10691"/>
                    <a:pt x="188144" y="10642"/>
                  </a:cubicBezTo>
                  <a:lnTo>
                    <a:pt x="187100" y="10448"/>
                  </a:lnTo>
                  <a:cubicBezTo>
                    <a:pt x="185715" y="10180"/>
                    <a:pt x="184282" y="10035"/>
                    <a:pt x="182873" y="9840"/>
                  </a:cubicBezTo>
                  <a:cubicBezTo>
                    <a:pt x="182144" y="9767"/>
                    <a:pt x="181440" y="9719"/>
                    <a:pt x="180711" y="9646"/>
                  </a:cubicBezTo>
                  <a:cubicBezTo>
                    <a:pt x="180006" y="9597"/>
                    <a:pt x="179278" y="9500"/>
                    <a:pt x="178549" y="9500"/>
                  </a:cubicBezTo>
                  <a:cubicBezTo>
                    <a:pt x="176287" y="9385"/>
                    <a:pt x="174025" y="9330"/>
                    <a:pt x="171763" y="9330"/>
                  </a:cubicBezTo>
                  <a:cubicBezTo>
                    <a:pt x="169264" y="9330"/>
                    <a:pt x="166764" y="9397"/>
                    <a:pt x="164265" y="9525"/>
                  </a:cubicBezTo>
                  <a:cubicBezTo>
                    <a:pt x="159479" y="9767"/>
                    <a:pt x="154621" y="10156"/>
                    <a:pt x="149762" y="10569"/>
                  </a:cubicBezTo>
                  <a:cubicBezTo>
                    <a:pt x="147333" y="10788"/>
                    <a:pt x="144880" y="10982"/>
                    <a:pt x="142402" y="11176"/>
                  </a:cubicBezTo>
                  <a:lnTo>
                    <a:pt x="135163" y="11784"/>
                  </a:lnTo>
                  <a:lnTo>
                    <a:pt x="127924" y="12561"/>
                  </a:lnTo>
                  <a:lnTo>
                    <a:pt x="120709" y="13557"/>
                  </a:lnTo>
                  <a:cubicBezTo>
                    <a:pt x="101518" y="16424"/>
                    <a:pt x="82546" y="21476"/>
                    <a:pt x="64739" y="29347"/>
                  </a:cubicBezTo>
                  <a:cubicBezTo>
                    <a:pt x="64352" y="29816"/>
                    <a:pt x="64239" y="30165"/>
                    <a:pt x="64800" y="30165"/>
                  </a:cubicBezTo>
                  <a:cubicBezTo>
                    <a:pt x="64908" y="30165"/>
                    <a:pt x="65040" y="30152"/>
                    <a:pt x="65201" y="30124"/>
                  </a:cubicBezTo>
                  <a:cubicBezTo>
                    <a:pt x="66027" y="29979"/>
                    <a:pt x="66829" y="29760"/>
                    <a:pt x="67630" y="29468"/>
                  </a:cubicBezTo>
                  <a:cubicBezTo>
                    <a:pt x="68796" y="29128"/>
                    <a:pt x="70302" y="28618"/>
                    <a:pt x="72294" y="27914"/>
                  </a:cubicBezTo>
                  <a:lnTo>
                    <a:pt x="73436" y="27549"/>
                  </a:lnTo>
                  <a:cubicBezTo>
                    <a:pt x="73825" y="27404"/>
                    <a:pt x="74238" y="27258"/>
                    <a:pt x="74699" y="27112"/>
                  </a:cubicBezTo>
                  <a:cubicBezTo>
                    <a:pt x="75622" y="26821"/>
                    <a:pt x="76618" y="26480"/>
                    <a:pt x="77712" y="26116"/>
                  </a:cubicBezTo>
                  <a:cubicBezTo>
                    <a:pt x="78780" y="25752"/>
                    <a:pt x="79946" y="25339"/>
                    <a:pt x="81210" y="24926"/>
                  </a:cubicBezTo>
                  <a:lnTo>
                    <a:pt x="85194" y="23687"/>
                  </a:lnTo>
                  <a:lnTo>
                    <a:pt x="87356" y="22982"/>
                  </a:lnTo>
                  <a:lnTo>
                    <a:pt x="89590" y="22326"/>
                  </a:lnTo>
                  <a:cubicBezTo>
                    <a:pt x="91145" y="21889"/>
                    <a:pt x="92724" y="21428"/>
                    <a:pt x="94352" y="20966"/>
                  </a:cubicBezTo>
                  <a:lnTo>
                    <a:pt x="99405" y="19654"/>
                  </a:lnTo>
                  <a:lnTo>
                    <a:pt x="100716" y="19314"/>
                  </a:lnTo>
                  <a:lnTo>
                    <a:pt x="102028" y="19023"/>
                  </a:lnTo>
                  <a:lnTo>
                    <a:pt x="104700" y="18415"/>
                  </a:lnTo>
                  <a:lnTo>
                    <a:pt x="107421" y="17808"/>
                  </a:lnTo>
                  <a:lnTo>
                    <a:pt x="110166" y="17249"/>
                  </a:lnTo>
                  <a:lnTo>
                    <a:pt x="112935" y="16691"/>
                  </a:lnTo>
                  <a:lnTo>
                    <a:pt x="114320" y="16424"/>
                  </a:lnTo>
                  <a:lnTo>
                    <a:pt x="115705" y="16181"/>
                  </a:lnTo>
                  <a:lnTo>
                    <a:pt x="121292" y="15233"/>
                  </a:lnTo>
                  <a:lnTo>
                    <a:pt x="126831" y="14456"/>
                  </a:lnTo>
                  <a:lnTo>
                    <a:pt x="128191" y="14261"/>
                  </a:lnTo>
                  <a:lnTo>
                    <a:pt x="129551" y="14116"/>
                  </a:lnTo>
                  <a:lnTo>
                    <a:pt x="132248" y="13800"/>
                  </a:lnTo>
                  <a:lnTo>
                    <a:pt x="134871" y="13508"/>
                  </a:lnTo>
                  <a:cubicBezTo>
                    <a:pt x="135746" y="13411"/>
                    <a:pt x="136620" y="13338"/>
                    <a:pt x="137471" y="13266"/>
                  </a:cubicBezTo>
                  <a:lnTo>
                    <a:pt x="142426" y="12853"/>
                  </a:lnTo>
                  <a:lnTo>
                    <a:pt x="147163" y="12512"/>
                  </a:lnTo>
                  <a:cubicBezTo>
                    <a:pt x="151317" y="12245"/>
                    <a:pt x="155423" y="11929"/>
                    <a:pt x="159528" y="11711"/>
                  </a:cubicBezTo>
                  <a:cubicBezTo>
                    <a:pt x="163335" y="11486"/>
                    <a:pt x="167122" y="11344"/>
                    <a:pt x="170888" y="11344"/>
                  </a:cubicBezTo>
                  <a:cubicBezTo>
                    <a:pt x="171182" y="11344"/>
                    <a:pt x="171477" y="11345"/>
                    <a:pt x="171771" y="11346"/>
                  </a:cubicBezTo>
                  <a:cubicBezTo>
                    <a:pt x="175779" y="11346"/>
                    <a:pt x="179788" y="11589"/>
                    <a:pt x="183772" y="12075"/>
                  </a:cubicBezTo>
                  <a:cubicBezTo>
                    <a:pt x="187585" y="12512"/>
                    <a:pt x="191326" y="13411"/>
                    <a:pt x="194922" y="14747"/>
                  </a:cubicBezTo>
                  <a:cubicBezTo>
                    <a:pt x="198371" y="16083"/>
                    <a:pt x="201796" y="18002"/>
                    <a:pt x="205149" y="20262"/>
                  </a:cubicBezTo>
                  <a:cubicBezTo>
                    <a:pt x="208477" y="22497"/>
                    <a:pt x="211781" y="25047"/>
                    <a:pt x="215133" y="27671"/>
                  </a:cubicBezTo>
                  <a:cubicBezTo>
                    <a:pt x="218510" y="30319"/>
                    <a:pt x="221910" y="33064"/>
                    <a:pt x="225554" y="35711"/>
                  </a:cubicBezTo>
                  <a:cubicBezTo>
                    <a:pt x="226502" y="36343"/>
                    <a:pt x="227401" y="37023"/>
                    <a:pt x="228372" y="37655"/>
                  </a:cubicBezTo>
                  <a:lnTo>
                    <a:pt x="229805" y="38602"/>
                  </a:lnTo>
                  <a:lnTo>
                    <a:pt x="230534" y="39088"/>
                  </a:lnTo>
                  <a:lnTo>
                    <a:pt x="231214" y="39501"/>
                  </a:lnTo>
                  <a:lnTo>
                    <a:pt x="236729" y="42951"/>
                  </a:lnTo>
                  <a:cubicBezTo>
                    <a:pt x="240373" y="45234"/>
                    <a:pt x="243944" y="47493"/>
                    <a:pt x="247369" y="49850"/>
                  </a:cubicBezTo>
                  <a:cubicBezTo>
                    <a:pt x="250721" y="52157"/>
                    <a:pt x="253928" y="54659"/>
                    <a:pt x="256940" y="57356"/>
                  </a:cubicBezTo>
                  <a:cubicBezTo>
                    <a:pt x="259855" y="59955"/>
                    <a:pt x="262503" y="62846"/>
                    <a:pt x="264811" y="65980"/>
                  </a:cubicBezTo>
                  <a:cubicBezTo>
                    <a:pt x="266997" y="69040"/>
                    <a:pt x="268770" y="72368"/>
                    <a:pt x="270082" y="75891"/>
                  </a:cubicBezTo>
                  <a:lnTo>
                    <a:pt x="270349" y="76547"/>
                  </a:lnTo>
                  <a:cubicBezTo>
                    <a:pt x="270422" y="76765"/>
                    <a:pt x="270495" y="76984"/>
                    <a:pt x="270568" y="77202"/>
                  </a:cubicBezTo>
                  <a:lnTo>
                    <a:pt x="270981" y="78539"/>
                  </a:lnTo>
                  <a:cubicBezTo>
                    <a:pt x="271151" y="79000"/>
                    <a:pt x="271248" y="79462"/>
                    <a:pt x="271370" y="79899"/>
                  </a:cubicBezTo>
                  <a:lnTo>
                    <a:pt x="271734" y="81284"/>
                  </a:lnTo>
                  <a:lnTo>
                    <a:pt x="272050" y="82668"/>
                  </a:lnTo>
                  <a:cubicBezTo>
                    <a:pt x="272123" y="83130"/>
                    <a:pt x="272244" y="83591"/>
                    <a:pt x="272317" y="84053"/>
                  </a:cubicBezTo>
                  <a:lnTo>
                    <a:pt x="272536" y="85462"/>
                  </a:lnTo>
                  <a:lnTo>
                    <a:pt x="272633" y="86166"/>
                  </a:lnTo>
                  <a:cubicBezTo>
                    <a:pt x="272681" y="86385"/>
                    <a:pt x="272706" y="86628"/>
                    <a:pt x="272730" y="86871"/>
                  </a:cubicBezTo>
                  <a:cubicBezTo>
                    <a:pt x="273143" y="90636"/>
                    <a:pt x="273167" y="94426"/>
                    <a:pt x="272778" y="98215"/>
                  </a:cubicBezTo>
                  <a:cubicBezTo>
                    <a:pt x="272754" y="98677"/>
                    <a:pt x="272681" y="99138"/>
                    <a:pt x="272608" y="99624"/>
                  </a:cubicBezTo>
                  <a:lnTo>
                    <a:pt x="272414" y="101009"/>
                  </a:lnTo>
                  <a:cubicBezTo>
                    <a:pt x="272268" y="101956"/>
                    <a:pt x="272074" y="102879"/>
                    <a:pt x="271928" y="103802"/>
                  </a:cubicBezTo>
                  <a:cubicBezTo>
                    <a:pt x="271710" y="104750"/>
                    <a:pt x="271515" y="105649"/>
                    <a:pt x="271272" y="106572"/>
                  </a:cubicBezTo>
                  <a:lnTo>
                    <a:pt x="270884" y="107932"/>
                  </a:lnTo>
                  <a:cubicBezTo>
                    <a:pt x="270762" y="108369"/>
                    <a:pt x="270641" y="108831"/>
                    <a:pt x="270471" y="109268"/>
                  </a:cubicBezTo>
                  <a:cubicBezTo>
                    <a:pt x="269353" y="112815"/>
                    <a:pt x="267871" y="116264"/>
                    <a:pt x="266050" y="119519"/>
                  </a:cubicBezTo>
                  <a:lnTo>
                    <a:pt x="265564" y="120394"/>
                  </a:lnTo>
                  <a:lnTo>
                    <a:pt x="265029" y="121244"/>
                  </a:lnTo>
                  <a:lnTo>
                    <a:pt x="264495" y="122119"/>
                  </a:lnTo>
                  <a:lnTo>
                    <a:pt x="264252" y="122532"/>
                  </a:lnTo>
                  <a:lnTo>
                    <a:pt x="263960" y="122945"/>
                  </a:lnTo>
                  <a:lnTo>
                    <a:pt x="262843" y="124596"/>
                  </a:lnTo>
                  <a:lnTo>
                    <a:pt x="261628" y="126200"/>
                  </a:lnTo>
                  <a:cubicBezTo>
                    <a:pt x="260001" y="128289"/>
                    <a:pt x="258203" y="130257"/>
                    <a:pt x="256284" y="132054"/>
                  </a:cubicBezTo>
                  <a:cubicBezTo>
                    <a:pt x="254341" y="133828"/>
                    <a:pt x="252276" y="135431"/>
                    <a:pt x="250089" y="136864"/>
                  </a:cubicBezTo>
                  <a:lnTo>
                    <a:pt x="248389" y="137933"/>
                  </a:lnTo>
                  <a:lnTo>
                    <a:pt x="246616" y="138929"/>
                  </a:lnTo>
                  <a:lnTo>
                    <a:pt x="246178" y="139196"/>
                  </a:lnTo>
                  <a:lnTo>
                    <a:pt x="245741" y="139415"/>
                  </a:lnTo>
                  <a:lnTo>
                    <a:pt x="244818" y="139876"/>
                  </a:lnTo>
                  <a:lnTo>
                    <a:pt x="243919" y="140338"/>
                  </a:lnTo>
                  <a:lnTo>
                    <a:pt x="242996" y="140775"/>
                  </a:lnTo>
                  <a:lnTo>
                    <a:pt x="242049" y="141188"/>
                  </a:lnTo>
                  <a:lnTo>
                    <a:pt x="241587" y="141407"/>
                  </a:lnTo>
                  <a:lnTo>
                    <a:pt x="241126" y="141601"/>
                  </a:lnTo>
                  <a:lnTo>
                    <a:pt x="239231" y="142403"/>
                  </a:lnTo>
                  <a:lnTo>
                    <a:pt x="237287" y="143131"/>
                  </a:lnTo>
                  <a:cubicBezTo>
                    <a:pt x="236656" y="143399"/>
                    <a:pt x="235976" y="143593"/>
                    <a:pt x="235344" y="143836"/>
                  </a:cubicBezTo>
                  <a:cubicBezTo>
                    <a:pt x="232721" y="144735"/>
                    <a:pt x="230000" y="145512"/>
                    <a:pt x="227255" y="146192"/>
                  </a:cubicBezTo>
                  <a:cubicBezTo>
                    <a:pt x="224485" y="146872"/>
                    <a:pt x="221692" y="147455"/>
                    <a:pt x="218850" y="147990"/>
                  </a:cubicBezTo>
                  <a:cubicBezTo>
                    <a:pt x="216007" y="148500"/>
                    <a:pt x="213117" y="148986"/>
                    <a:pt x="210226" y="149374"/>
                  </a:cubicBezTo>
                  <a:cubicBezTo>
                    <a:pt x="194787" y="151592"/>
                    <a:pt x="179230" y="152704"/>
                    <a:pt x="163670" y="152704"/>
                  </a:cubicBezTo>
                  <a:cubicBezTo>
                    <a:pt x="155702" y="152704"/>
                    <a:pt x="147733" y="152412"/>
                    <a:pt x="139778" y="151828"/>
                  </a:cubicBezTo>
                  <a:lnTo>
                    <a:pt x="136742" y="151634"/>
                  </a:lnTo>
                  <a:lnTo>
                    <a:pt x="133705" y="151342"/>
                  </a:lnTo>
                  <a:lnTo>
                    <a:pt x="127608" y="150735"/>
                  </a:lnTo>
                  <a:cubicBezTo>
                    <a:pt x="125567" y="150492"/>
                    <a:pt x="123551" y="150225"/>
                    <a:pt x="121510" y="149958"/>
                  </a:cubicBezTo>
                  <a:lnTo>
                    <a:pt x="118450" y="149569"/>
                  </a:lnTo>
                  <a:cubicBezTo>
                    <a:pt x="117454" y="149423"/>
                    <a:pt x="116433" y="149253"/>
                    <a:pt x="115413" y="149107"/>
                  </a:cubicBezTo>
                  <a:lnTo>
                    <a:pt x="109316" y="148111"/>
                  </a:lnTo>
                  <a:cubicBezTo>
                    <a:pt x="107275" y="147747"/>
                    <a:pt x="105235" y="147358"/>
                    <a:pt x="103218" y="146970"/>
                  </a:cubicBezTo>
                  <a:lnTo>
                    <a:pt x="100182" y="146387"/>
                  </a:lnTo>
                  <a:cubicBezTo>
                    <a:pt x="99162" y="146192"/>
                    <a:pt x="98141" y="145949"/>
                    <a:pt x="97145" y="145731"/>
                  </a:cubicBezTo>
                  <a:lnTo>
                    <a:pt x="91072" y="144370"/>
                  </a:lnTo>
                  <a:cubicBezTo>
                    <a:pt x="89056" y="143884"/>
                    <a:pt x="87040" y="143374"/>
                    <a:pt x="85048" y="142864"/>
                  </a:cubicBezTo>
                  <a:lnTo>
                    <a:pt x="82036" y="142087"/>
                  </a:lnTo>
                  <a:cubicBezTo>
                    <a:pt x="81040" y="141820"/>
                    <a:pt x="80044" y="141528"/>
                    <a:pt x="79048" y="141237"/>
                  </a:cubicBezTo>
                  <a:lnTo>
                    <a:pt x="73096" y="139536"/>
                  </a:lnTo>
                  <a:cubicBezTo>
                    <a:pt x="71128" y="138929"/>
                    <a:pt x="69161" y="138273"/>
                    <a:pt x="67193" y="137666"/>
                  </a:cubicBezTo>
                  <a:cubicBezTo>
                    <a:pt x="63258" y="136451"/>
                    <a:pt x="59395" y="135115"/>
                    <a:pt x="55630" y="133682"/>
                  </a:cubicBezTo>
                  <a:cubicBezTo>
                    <a:pt x="51865" y="132249"/>
                    <a:pt x="48221" y="130694"/>
                    <a:pt x="44698" y="128993"/>
                  </a:cubicBezTo>
                  <a:cubicBezTo>
                    <a:pt x="41249" y="127342"/>
                    <a:pt x="37921" y="125471"/>
                    <a:pt x="34714" y="123358"/>
                  </a:cubicBezTo>
                  <a:cubicBezTo>
                    <a:pt x="33937" y="122847"/>
                    <a:pt x="33159" y="122337"/>
                    <a:pt x="32406" y="121779"/>
                  </a:cubicBezTo>
                  <a:lnTo>
                    <a:pt x="31289" y="120953"/>
                  </a:lnTo>
                  <a:cubicBezTo>
                    <a:pt x="30925" y="120685"/>
                    <a:pt x="30560" y="120394"/>
                    <a:pt x="30196" y="120127"/>
                  </a:cubicBezTo>
                  <a:cubicBezTo>
                    <a:pt x="29831" y="119835"/>
                    <a:pt x="29467" y="119568"/>
                    <a:pt x="29103" y="119252"/>
                  </a:cubicBezTo>
                  <a:lnTo>
                    <a:pt x="28058" y="118378"/>
                  </a:lnTo>
                  <a:cubicBezTo>
                    <a:pt x="27354" y="117795"/>
                    <a:pt x="26722" y="117187"/>
                    <a:pt x="26066" y="116580"/>
                  </a:cubicBezTo>
                  <a:cubicBezTo>
                    <a:pt x="23491" y="114151"/>
                    <a:pt x="21159" y="111479"/>
                    <a:pt x="19143" y="108588"/>
                  </a:cubicBezTo>
                  <a:cubicBezTo>
                    <a:pt x="17199" y="105770"/>
                    <a:pt x="15572" y="102782"/>
                    <a:pt x="14309" y="99624"/>
                  </a:cubicBezTo>
                  <a:cubicBezTo>
                    <a:pt x="13094" y="96612"/>
                    <a:pt x="12317" y="93478"/>
                    <a:pt x="11928" y="90247"/>
                  </a:cubicBezTo>
                  <a:lnTo>
                    <a:pt x="11807" y="89081"/>
                  </a:lnTo>
                  <a:cubicBezTo>
                    <a:pt x="11782" y="88887"/>
                    <a:pt x="11782" y="88693"/>
                    <a:pt x="11782" y="88523"/>
                  </a:cubicBezTo>
                  <a:lnTo>
                    <a:pt x="11758" y="87940"/>
                  </a:lnTo>
                  <a:lnTo>
                    <a:pt x="11734" y="86774"/>
                  </a:lnTo>
                  <a:cubicBezTo>
                    <a:pt x="11709" y="86385"/>
                    <a:pt x="11758" y="86021"/>
                    <a:pt x="11758" y="85632"/>
                  </a:cubicBezTo>
                  <a:cubicBezTo>
                    <a:pt x="11807" y="84101"/>
                    <a:pt x="11977" y="82571"/>
                    <a:pt x="12268" y="81065"/>
                  </a:cubicBezTo>
                  <a:cubicBezTo>
                    <a:pt x="13361" y="75065"/>
                    <a:pt x="16228" y="69478"/>
                    <a:pt x="19823" y="64571"/>
                  </a:cubicBezTo>
                  <a:cubicBezTo>
                    <a:pt x="21305" y="62530"/>
                    <a:pt x="22884" y="60562"/>
                    <a:pt x="24584" y="58692"/>
                  </a:cubicBezTo>
                  <a:cubicBezTo>
                    <a:pt x="26139" y="56967"/>
                    <a:pt x="27621" y="55485"/>
                    <a:pt x="28981" y="54149"/>
                  </a:cubicBezTo>
                  <a:cubicBezTo>
                    <a:pt x="31678" y="51501"/>
                    <a:pt x="33864" y="49534"/>
                    <a:pt x="35394" y="48100"/>
                  </a:cubicBezTo>
                  <a:cubicBezTo>
                    <a:pt x="36147" y="47372"/>
                    <a:pt x="36730" y="46789"/>
                    <a:pt x="37168" y="46327"/>
                  </a:cubicBezTo>
                  <a:cubicBezTo>
                    <a:pt x="37484" y="45987"/>
                    <a:pt x="37751" y="45623"/>
                    <a:pt x="37969" y="45210"/>
                  </a:cubicBezTo>
                  <a:cubicBezTo>
                    <a:pt x="38077" y="44940"/>
                    <a:pt x="37975" y="44805"/>
                    <a:pt x="37672" y="44805"/>
                  </a:cubicBezTo>
                  <a:cubicBezTo>
                    <a:pt x="37429" y="44805"/>
                    <a:pt x="37057" y="44891"/>
                    <a:pt x="36560" y="45064"/>
                  </a:cubicBezTo>
                  <a:cubicBezTo>
                    <a:pt x="34836" y="45720"/>
                    <a:pt x="33184" y="46546"/>
                    <a:pt x="31605" y="47517"/>
                  </a:cubicBezTo>
                  <a:cubicBezTo>
                    <a:pt x="28860" y="49145"/>
                    <a:pt x="26260" y="50967"/>
                    <a:pt x="23783" y="52983"/>
                  </a:cubicBezTo>
                  <a:cubicBezTo>
                    <a:pt x="20333" y="55753"/>
                    <a:pt x="17199" y="58886"/>
                    <a:pt x="14454" y="62311"/>
                  </a:cubicBezTo>
                  <a:cubicBezTo>
                    <a:pt x="12778" y="64352"/>
                    <a:pt x="11272" y="66538"/>
                    <a:pt x="9960" y="68822"/>
                  </a:cubicBezTo>
                  <a:cubicBezTo>
                    <a:pt x="9620" y="69429"/>
                    <a:pt x="9280" y="70061"/>
                    <a:pt x="8989" y="70692"/>
                  </a:cubicBezTo>
                  <a:cubicBezTo>
                    <a:pt x="8673" y="71324"/>
                    <a:pt x="8381" y="71980"/>
                    <a:pt x="8066" y="72636"/>
                  </a:cubicBezTo>
                  <a:cubicBezTo>
                    <a:pt x="7458" y="73996"/>
                    <a:pt x="6948" y="75381"/>
                    <a:pt x="6511" y="76814"/>
                  </a:cubicBezTo>
                  <a:lnTo>
                    <a:pt x="5466" y="76498"/>
                  </a:lnTo>
                  <a:cubicBezTo>
                    <a:pt x="5879" y="75065"/>
                    <a:pt x="6365" y="73680"/>
                    <a:pt x="6924" y="72295"/>
                  </a:cubicBezTo>
                  <a:cubicBezTo>
                    <a:pt x="7483" y="71008"/>
                    <a:pt x="8017" y="69769"/>
                    <a:pt x="8600" y="68652"/>
                  </a:cubicBezTo>
                  <a:cubicBezTo>
                    <a:pt x="9669" y="66611"/>
                    <a:pt x="10835" y="64643"/>
                    <a:pt x="12098" y="62749"/>
                  </a:cubicBezTo>
                  <a:cubicBezTo>
                    <a:pt x="13896" y="60149"/>
                    <a:pt x="15815" y="57623"/>
                    <a:pt x="17880" y="55218"/>
                  </a:cubicBezTo>
                  <a:cubicBezTo>
                    <a:pt x="19386" y="53420"/>
                    <a:pt x="20455" y="52206"/>
                    <a:pt x="21135" y="51356"/>
                  </a:cubicBezTo>
                  <a:cubicBezTo>
                    <a:pt x="21791" y="50505"/>
                    <a:pt x="22058" y="50020"/>
                    <a:pt x="22058" y="49728"/>
                  </a:cubicBezTo>
                  <a:cubicBezTo>
                    <a:pt x="22068" y="49503"/>
                    <a:pt x="21894" y="49429"/>
                    <a:pt x="21629" y="49429"/>
                  </a:cubicBezTo>
                  <a:cubicBezTo>
                    <a:pt x="21263" y="49429"/>
                    <a:pt x="20725" y="49571"/>
                    <a:pt x="20260" y="49655"/>
                  </a:cubicBezTo>
                  <a:cubicBezTo>
                    <a:pt x="20065" y="49697"/>
                    <a:pt x="19883" y="49725"/>
                    <a:pt x="19731" y="49725"/>
                  </a:cubicBezTo>
                  <a:cubicBezTo>
                    <a:pt x="19262" y="49725"/>
                    <a:pt x="19095" y="49451"/>
                    <a:pt x="19774" y="48441"/>
                  </a:cubicBezTo>
                  <a:lnTo>
                    <a:pt x="19774" y="48441"/>
                  </a:lnTo>
                  <a:cubicBezTo>
                    <a:pt x="15159" y="52789"/>
                    <a:pt x="10859" y="57672"/>
                    <a:pt x="7385" y="63283"/>
                  </a:cubicBezTo>
                  <a:cubicBezTo>
                    <a:pt x="6511" y="64692"/>
                    <a:pt x="5685" y="66125"/>
                    <a:pt x="4956" y="67631"/>
                  </a:cubicBezTo>
                  <a:cubicBezTo>
                    <a:pt x="4227" y="69162"/>
                    <a:pt x="3547" y="70668"/>
                    <a:pt x="2964" y="72271"/>
                  </a:cubicBezTo>
                  <a:cubicBezTo>
                    <a:pt x="2357" y="73850"/>
                    <a:pt x="1847" y="75478"/>
                    <a:pt x="1434" y="77130"/>
                  </a:cubicBezTo>
                  <a:cubicBezTo>
                    <a:pt x="1215" y="77956"/>
                    <a:pt x="997" y="78781"/>
                    <a:pt x="875" y="79632"/>
                  </a:cubicBezTo>
                  <a:cubicBezTo>
                    <a:pt x="729" y="80458"/>
                    <a:pt x="559" y="81308"/>
                    <a:pt x="462" y="82158"/>
                  </a:cubicBezTo>
                  <a:cubicBezTo>
                    <a:pt x="49" y="85583"/>
                    <a:pt x="1" y="89033"/>
                    <a:pt x="365" y="92458"/>
                  </a:cubicBezTo>
                  <a:cubicBezTo>
                    <a:pt x="754" y="95835"/>
                    <a:pt x="1507" y="99187"/>
                    <a:pt x="2576" y="102418"/>
                  </a:cubicBezTo>
                  <a:cubicBezTo>
                    <a:pt x="3620" y="105600"/>
                    <a:pt x="4980" y="108685"/>
                    <a:pt x="6608" y="111624"/>
                  </a:cubicBezTo>
                  <a:cubicBezTo>
                    <a:pt x="8211" y="114564"/>
                    <a:pt x="10033" y="117357"/>
                    <a:pt x="12098" y="120005"/>
                  </a:cubicBezTo>
                  <a:cubicBezTo>
                    <a:pt x="12608" y="120661"/>
                    <a:pt x="13264" y="121341"/>
                    <a:pt x="13920" y="122094"/>
                  </a:cubicBezTo>
                  <a:cubicBezTo>
                    <a:pt x="14576" y="122872"/>
                    <a:pt x="15353" y="123649"/>
                    <a:pt x="16155" y="124451"/>
                  </a:cubicBezTo>
                  <a:lnTo>
                    <a:pt x="16762" y="125058"/>
                  </a:lnTo>
                  <a:lnTo>
                    <a:pt x="17418" y="125665"/>
                  </a:lnTo>
                  <a:lnTo>
                    <a:pt x="18730" y="126880"/>
                  </a:lnTo>
                  <a:cubicBezTo>
                    <a:pt x="19191" y="127293"/>
                    <a:pt x="19653" y="127682"/>
                    <a:pt x="20115" y="128070"/>
                  </a:cubicBezTo>
                  <a:cubicBezTo>
                    <a:pt x="20576" y="128459"/>
                    <a:pt x="21038" y="128872"/>
                    <a:pt x="21523" y="129261"/>
                  </a:cubicBezTo>
                  <a:cubicBezTo>
                    <a:pt x="24900" y="131957"/>
                    <a:pt x="28471" y="134386"/>
                    <a:pt x="32212" y="136548"/>
                  </a:cubicBezTo>
                  <a:cubicBezTo>
                    <a:pt x="36245" y="138856"/>
                    <a:pt x="40399" y="140921"/>
                    <a:pt x="44674" y="142743"/>
                  </a:cubicBezTo>
                  <a:cubicBezTo>
                    <a:pt x="48901" y="144540"/>
                    <a:pt x="53152" y="146119"/>
                    <a:pt x="57379" y="147577"/>
                  </a:cubicBezTo>
                  <a:cubicBezTo>
                    <a:pt x="58423" y="147917"/>
                    <a:pt x="59492" y="148306"/>
                    <a:pt x="60561" y="148621"/>
                  </a:cubicBezTo>
                  <a:lnTo>
                    <a:pt x="63743" y="149642"/>
                  </a:lnTo>
                  <a:lnTo>
                    <a:pt x="66926" y="150638"/>
                  </a:lnTo>
                  <a:cubicBezTo>
                    <a:pt x="67970" y="150953"/>
                    <a:pt x="69039" y="151318"/>
                    <a:pt x="70108" y="151609"/>
                  </a:cubicBezTo>
                  <a:cubicBezTo>
                    <a:pt x="74383" y="152824"/>
                    <a:pt x="78635" y="154087"/>
                    <a:pt x="82934" y="155107"/>
                  </a:cubicBezTo>
                  <a:lnTo>
                    <a:pt x="86141" y="155909"/>
                  </a:lnTo>
                  <a:lnTo>
                    <a:pt x="87769" y="156346"/>
                  </a:lnTo>
                  <a:lnTo>
                    <a:pt x="89372" y="156711"/>
                  </a:lnTo>
                  <a:lnTo>
                    <a:pt x="95834" y="158144"/>
                  </a:lnTo>
                  <a:cubicBezTo>
                    <a:pt x="96392" y="158241"/>
                    <a:pt x="96927" y="158387"/>
                    <a:pt x="97461" y="158484"/>
                  </a:cubicBezTo>
                  <a:lnTo>
                    <a:pt x="99089" y="158800"/>
                  </a:lnTo>
                  <a:lnTo>
                    <a:pt x="102320" y="159407"/>
                  </a:lnTo>
                  <a:cubicBezTo>
                    <a:pt x="104506" y="159796"/>
                    <a:pt x="106644" y="160257"/>
                    <a:pt x="108830" y="160573"/>
                  </a:cubicBezTo>
                  <a:lnTo>
                    <a:pt x="115340" y="161618"/>
                  </a:lnTo>
                  <a:cubicBezTo>
                    <a:pt x="116409" y="161812"/>
                    <a:pt x="117502" y="161934"/>
                    <a:pt x="118595" y="162079"/>
                  </a:cubicBezTo>
                  <a:lnTo>
                    <a:pt x="121851" y="162492"/>
                  </a:lnTo>
                  <a:lnTo>
                    <a:pt x="125106" y="162930"/>
                  </a:lnTo>
                  <a:lnTo>
                    <a:pt x="125932" y="163027"/>
                  </a:lnTo>
                  <a:lnTo>
                    <a:pt x="126758" y="163124"/>
                  </a:lnTo>
                  <a:lnTo>
                    <a:pt x="128385" y="163270"/>
                  </a:lnTo>
                  <a:lnTo>
                    <a:pt x="134920" y="163950"/>
                  </a:lnTo>
                  <a:cubicBezTo>
                    <a:pt x="137082" y="164144"/>
                    <a:pt x="139268" y="164290"/>
                    <a:pt x="141454" y="164436"/>
                  </a:cubicBezTo>
                  <a:lnTo>
                    <a:pt x="144734" y="164679"/>
                  </a:lnTo>
                  <a:cubicBezTo>
                    <a:pt x="145827" y="164751"/>
                    <a:pt x="146920" y="164800"/>
                    <a:pt x="147989" y="164849"/>
                  </a:cubicBezTo>
                  <a:lnTo>
                    <a:pt x="154548" y="165140"/>
                  </a:lnTo>
                  <a:lnTo>
                    <a:pt x="161083" y="165262"/>
                  </a:lnTo>
                  <a:lnTo>
                    <a:pt x="164338" y="165310"/>
                  </a:lnTo>
                  <a:lnTo>
                    <a:pt x="167617" y="165262"/>
                  </a:lnTo>
                  <a:lnTo>
                    <a:pt x="174152" y="165189"/>
                  </a:lnTo>
                  <a:lnTo>
                    <a:pt x="180662" y="164897"/>
                  </a:lnTo>
                  <a:cubicBezTo>
                    <a:pt x="181755" y="164849"/>
                    <a:pt x="182824" y="164824"/>
                    <a:pt x="183917" y="164776"/>
                  </a:cubicBezTo>
                  <a:lnTo>
                    <a:pt x="187173" y="164533"/>
                  </a:lnTo>
                  <a:cubicBezTo>
                    <a:pt x="189335" y="164363"/>
                    <a:pt x="191497" y="164241"/>
                    <a:pt x="193659" y="164071"/>
                  </a:cubicBezTo>
                  <a:lnTo>
                    <a:pt x="200145" y="163415"/>
                  </a:lnTo>
                  <a:cubicBezTo>
                    <a:pt x="201213" y="163294"/>
                    <a:pt x="202307" y="163197"/>
                    <a:pt x="203375" y="163075"/>
                  </a:cubicBezTo>
                  <a:lnTo>
                    <a:pt x="206606" y="162662"/>
                  </a:lnTo>
                  <a:cubicBezTo>
                    <a:pt x="208744" y="162371"/>
                    <a:pt x="210882" y="162104"/>
                    <a:pt x="213044" y="161812"/>
                  </a:cubicBezTo>
                  <a:cubicBezTo>
                    <a:pt x="217344" y="161156"/>
                    <a:pt x="221668" y="160427"/>
                    <a:pt x="225992" y="159504"/>
                  </a:cubicBezTo>
                  <a:cubicBezTo>
                    <a:pt x="230364" y="158581"/>
                    <a:pt x="234688" y="157415"/>
                    <a:pt x="238915" y="155982"/>
                  </a:cubicBezTo>
                  <a:cubicBezTo>
                    <a:pt x="243263" y="154524"/>
                    <a:pt x="247466" y="152727"/>
                    <a:pt x="251523" y="150613"/>
                  </a:cubicBezTo>
                  <a:cubicBezTo>
                    <a:pt x="251766" y="150468"/>
                    <a:pt x="252033" y="150346"/>
                    <a:pt x="252276" y="150200"/>
                  </a:cubicBezTo>
                  <a:lnTo>
                    <a:pt x="253029" y="149763"/>
                  </a:lnTo>
                  <a:lnTo>
                    <a:pt x="254559" y="148913"/>
                  </a:lnTo>
                  <a:cubicBezTo>
                    <a:pt x="255555" y="148306"/>
                    <a:pt x="256527" y="147674"/>
                    <a:pt x="257499" y="147042"/>
                  </a:cubicBezTo>
                  <a:lnTo>
                    <a:pt x="258956" y="146022"/>
                  </a:lnTo>
                  <a:lnTo>
                    <a:pt x="259685" y="145488"/>
                  </a:lnTo>
                  <a:lnTo>
                    <a:pt x="260049" y="145245"/>
                  </a:lnTo>
                  <a:lnTo>
                    <a:pt x="260389" y="144953"/>
                  </a:lnTo>
                  <a:lnTo>
                    <a:pt x="261774" y="143860"/>
                  </a:lnTo>
                  <a:lnTo>
                    <a:pt x="262479" y="143301"/>
                  </a:lnTo>
                  <a:cubicBezTo>
                    <a:pt x="262697" y="143107"/>
                    <a:pt x="262916" y="142913"/>
                    <a:pt x="263134" y="142718"/>
                  </a:cubicBezTo>
                  <a:cubicBezTo>
                    <a:pt x="266657" y="139609"/>
                    <a:pt x="269839" y="136111"/>
                    <a:pt x="272560" y="132297"/>
                  </a:cubicBezTo>
                  <a:cubicBezTo>
                    <a:pt x="272924" y="131836"/>
                    <a:pt x="273240" y="131350"/>
                    <a:pt x="273556" y="130864"/>
                  </a:cubicBezTo>
                  <a:lnTo>
                    <a:pt x="274528" y="129406"/>
                  </a:lnTo>
                  <a:cubicBezTo>
                    <a:pt x="275159" y="128410"/>
                    <a:pt x="275718" y="127414"/>
                    <a:pt x="276325" y="126418"/>
                  </a:cubicBezTo>
                  <a:lnTo>
                    <a:pt x="277151" y="124864"/>
                  </a:lnTo>
                  <a:cubicBezTo>
                    <a:pt x="277418" y="124354"/>
                    <a:pt x="277710" y="123843"/>
                    <a:pt x="277953" y="123309"/>
                  </a:cubicBezTo>
                  <a:lnTo>
                    <a:pt x="278706" y="121754"/>
                  </a:lnTo>
                  <a:lnTo>
                    <a:pt x="279094" y="120953"/>
                  </a:lnTo>
                  <a:lnTo>
                    <a:pt x="279435" y="120151"/>
                  </a:lnTo>
                  <a:cubicBezTo>
                    <a:pt x="281256" y="115900"/>
                    <a:pt x="282665" y="111454"/>
                    <a:pt x="283637" y="106912"/>
                  </a:cubicBezTo>
                  <a:cubicBezTo>
                    <a:pt x="283686" y="106645"/>
                    <a:pt x="283759" y="106353"/>
                    <a:pt x="283807" y="106062"/>
                  </a:cubicBezTo>
                  <a:lnTo>
                    <a:pt x="283953" y="105211"/>
                  </a:lnTo>
                  <a:lnTo>
                    <a:pt x="284269" y="103487"/>
                  </a:lnTo>
                  <a:cubicBezTo>
                    <a:pt x="284439" y="102345"/>
                    <a:pt x="284560" y="101179"/>
                    <a:pt x="284730" y="100037"/>
                  </a:cubicBezTo>
                  <a:cubicBezTo>
                    <a:pt x="284803" y="98871"/>
                    <a:pt x="284925" y="97729"/>
                    <a:pt x="284973" y="96563"/>
                  </a:cubicBezTo>
                  <a:lnTo>
                    <a:pt x="285046" y="94814"/>
                  </a:lnTo>
                  <a:lnTo>
                    <a:pt x="285070" y="93940"/>
                  </a:lnTo>
                  <a:lnTo>
                    <a:pt x="285070" y="93065"/>
                  </a:lnTo>
                  <a:cubicBezTo>
                    <a:pt x="285070" y="88377"/>
                    <a:pt x="284536" y="83688"/>
                    <a:pt x="283491" y="79122"/>
                  </a:cubicBezTo>
                  <a:cubicBezTo>
                    <a:pt x="282423" y="74482"/>
                    <a:pt x="280771" y="70012"/>
                    <a:pt x="278560" y="65809"/>
                  </a:cubicBezTo>
                  <a:lnTo>
                    <a:pt x="277710" y="64230"/>
                  </a:lnTo>
                  <a:cubicBezTo>
                    <a:pt x="277443" y="63720"/>
                    <a:pt x="277127" y="63210"/>
                    <a:pt x="276811" y="62700"/>
                  </a:cubicBezTo>
                  <a:cubicBezTo>
                    <a:pt x="276495" y="62190"/>
                    <a:pt x="276179" y="61680"/>
                    <a:pt x="275864" y="61170"/>
                  </a:cubicBezTo>
                  <a:lnTo>
                    <a:pt x="274819" y="59712"/>
                  </a:lnTo>
                  <a:cubicBezTo>
                    <a:pt x="273459" y="57793"/>
                    <a:pt x="272001" y="55947"/>
                    <a:pt x="270422" y="54198"/>
                  </a:cubicBezTo>
                  <a:cubicBezTo>
                    <a:pt x="267313" y="50797"/>
                    <a:pt x="263936" y="47688"/>
                    <a:pt x="260292" y="44870"/>
                  </a:cubicBezTo>
                  <a:cubicBezTo>
                    <a:pt x="253199" y="39307"/>
                    <a:pt x="245668" y="34813"/>
                    <a:pt x="238502" y="30343"/>
                  </a:cubicBezTo>
                  <a:lnTo>
                    <a:pt x="237166" y="29517"/>
                  </a:lnTo>
                  <a:lnTo>
                    <a:pt x="236486" y="29104"/>
                  </a:lnTo>
                  <a:lnTo>
                    <a:pt x="235879" y="28691"/>
                  </a:lnTo>
                  <a:lnTo>
                    <a:pt x="234640" y="27889"/>
                  </a:lnTo>
                  <a:cubicBezTo>
                    <a:pt x="234227" y="27622"/>
                    <a:pt x="233838" y="27331"/>
                    <a:pt x="233425" y="27039"/>
                  </a:cubicBezTo>
                  <a:cubicBezTo>
                    <a:pt x="233012" y="26748"/>
                    <a:pt x="232599" y="26456"/>
                    <a:pt x="232186" y="26165"/>
                  </a:cubicBezTo>
                  <a:lnTo>
                    <a:pt x="230947" y="25242"/>
                  </a:lnTo>
                  <a:cubicBezTo>
                    <a:pt x="230121" y="24659"/>
                    <a:pt x="229295" y="24003"/>
                    <a:pt x="228469" y="23395"/>
                  </a:cubicBezTo>
                  <a:cubicBezTo>
                    <a:pt x="225166" y="20869"/>
                    <a:pt x="221813" y="18173"/>
                    <a:pt x="218315" y="15525"/>
                  </a:cubicBezTo>
                  <a:cubicBezTo>
                    <a:pt x="215309" y="13209"/>
                    <a:pt x="212185" y="11047"/>
                    <a:pt x="208969" y="9051"/>
                  </a:cubicBezTo>
                  <a:lnTo>
                    <a:pt x="208969" y="9051"/>
                  </a:lnTo>
                  <a:cubicBezTo>
                    <a:pt x="209456" y="9356"/>
                    <a:pt x="209940" y="9668"/>
                    <a:pt x="210420" y="9986"/>
                  </a:cubicBezTo>
                  <a:cubicBezTo>
                    <a:pt x="210736" y="10180"/>
                    <a:pt x="211028" y="10375"/>
                    <a:pt x="211343" y="10593"/>
                  </a:cubicBezTo>
                  <a:lnTo>
                    <a:pt x="212242" y="11201"/>
                  </a:lnTo>
                  <a:cubicBezTo>
                    <a:pt x="212849" y="11614"/>
                    <a:pt x="213457" y="12002"/>
                    <a:pt x="214040" y="12415"/>
                  </a:cubicBezTo>
                  <a:cubicBezTo>
                    <a:pt x="215206" y="13266"/>
                    <a:pt x="216372" y="14091"/>
                    <a:pt x="217489" y="14966"/>
                  </a:cubicBezTo>
                  <a:cubicBezTo>
                    <a:pt x="219748" y="16642"/>
                    <a:pt x="221910" y="18367"/>
                    <a:pt x="224072" y="20067"/>
                  </a:cubicBezTo>
                  <a:cubicBezTo>
                    <a:pt x="226210" y="21743"/>
                    <a:pt x="228299" y="23395"/>
                    <a:pt x="230413" y="24974"/>
                  </a:cubicBezTo>
                  <a:cubicBezTo>
                    <a:pt x="232526" y="26553"/>
                    <a:pt x="234591" y="27987"/>
                    <a:pt x="236729" y="29371"/>
                  </a:cubicBezTo>
                  <a:cubicBezTo>
                    <a:pt x="241271" y="32213"/>
                    <a:pt x="245911" y="35056"/>
                    <a:pt x="250551" y="38092"/>
                  </a:cubicBezTo>
                  <a:cubicBezTo>
                    <a:pt x="252883" y="39647"/>
                    <a:pt x="255191" y="41226"/>
                    <a:pt x="257450" y="42902"/>
                  </a:cubicBezTo>
                  <a:cubicBezTo>
                    <a:pt x="258592" y="43728"/>
                    <a:pt x="259709" y="44627"/>
                    <a:pt x="260827" y="45501"/>
                  </a:cubicBezTo>
                  <a:cubicBezTo>
                    <a:pt x="261385" y="45963"/>
                    <a:pt x="261944" y="46424"/>
                    <a:pt x="262503" y="46886"/>
                  </a:cubicBezTo>
                  <a:lnTo>
                    <a:pt x="263329" y="47566"/>
                  </a:lnTo>
                  <a:lnTo>
                    <a:pt x="264130" y="48295"/>
                  </a:lnTo>
                  <a:cubicBezTo>
                    <a:pt x="266317" y="50214"/>
                    <a:pt x="268382" y="52279"/>
                    <a:pt x="270325" y="54441"/>
                  </a:cubicBezTo>
                  <a:lnTo>
                    <a:pt x="271782" y="56117"/>
                  </a:lnTo>
                  <a:cubicBezTo>
                    <a:pt x="272244" y="56676"/>
                    <a:pt x="272706" y="57283"/>
                    <a:pt x="273167" y="57866"/>
                  </a:cubicBezTo>
                  <a:lnTo>
                    <a:pt x="273847" y="58740"/>
                  </a:lnTo>
                  <a:cubicBezTo>
                    <a:pt x="274066" y="59032"/>
                    <a:pt x="274260" y="59348"/>
                    <a:pt x="274503" y="59664"/>
                  </a:cubicBezTo>
                  <a:lnTo>
                    <a:pt x="275766" y="61510"/>
                  </a:lnTo>
                  <a:cubicBezTo>
                    <a:pt x="276544" y="62797"/>
                    <a:pt x="277370" y="64060"/>
                    <a:pt x="278050" y="65396"/>
                  </a:cubicBezTo>
                  <a:lnTo>
                    <a:pt x="278560" y="66392"/>
                  </a:lnTo>
                  <a:lnTo>
                    <a:pt x="278827" y="66903"/>
                  </a:lnTo>
                  <a:cubicBezTo>
                    <a:pt x="278900" y="67073"/>
                    <a:pt x="278997" y="67243"/>
                    <a:pt x="279070" y="67413"/>
                  </a:cubicBezTo>
                  <a:lnTo>
                    <a:pt x="279993" y="69453"/>
                  </a:lnTo>
                  <a:cubicBezTo>
                    <a:pt x="280309" y="70133"/>
                    <a:pt x="280552" y="70838"/>
                    <a:pt x="280844" y="71518"/>
                  </a:cubicBezTo>
                  <a:lnTo>
                    <a:pt x="281232" y="72563"/>
                  </a:lnTo>
                  <a:cubicBezTo>
                    <a:pt x="281378" y="72927"/>
                    <a:pt x="281475" y="73267"/>
                    <a:pt x="281597" y="73632"/>
                  </a:cubicBezTo>
                  <a:cubicBezTo>
                    <a:pt x="281815" y="74336"/>
                    <a:pt x="282058" y="75040"/>
                    <a:pt x="282277" y="75745"/>
                  </a:cubicBezTo>
                  <a:lnTo>
                    <a:pt x="282884" y="77907"/>
                  </a:lnTo>
                  <a:cubicBezTo>
                    <a:pt x="283589" y="80773"/>
                    <a:pt x="284099" y="83688"/>
                    <a:pt x="284390" y="86628"/>
                  </a:cubicBezTo>
                  <a:lnTo>
                    <a:pt x="284536" y="87721"/>
                  </a:lnTo>
                  <a:lnTo>
                    <a:pt x="284609" y="88838"/>
                  </a:lnTo>
                  <a:cubicBezTo>
                    <a:pt x="284657" y="89567"/>
                    <a:pt x="284706" y="90296"/>
                    <a:pt x="284730" y="91025"/>
                  </a:cubicBezTo>
                  <a:cubicBezTo>
                    <a:pt x="284755" y="92507"/>
                    <a:pt x="284779" y="93964"/>
                    <a:pt x="284706" y="95422"/>
                  </a:cubicBezTo>
                  <a:cubicBezTo>
                    <a:pt x="284682" y="96903"/>
                    <a:pt x="284512" y="98337"/>
                    <a:pt x="284414" y="99794"/>
                  </a:cubicBezTo>
                  <a:cubicBezTo>
                    <a:pt x="284317" y="100523"/>
                    <a:pt x="284220" y="101252"/>
                    <a:pt x="284123" y="101980"/>
                  </a:cubicBezTo>
                  <a:lnTo>
                    <a:pt x="284002" y="103074"/>
                  </a:lnTo>
                  <a:lnTo>
                    <a:pt x="283807" y="104142"/>
                  </a:lnTo>
                  <a:cubicBezTo>
                    <a:pt x="283321" y="107009"/>
                    <a:pt x="282641" y="109851"/>
                    <a:pt x="281791" y="112645"/>
                  </a:cubicBezTo>
                  <a:lnTo>
                    <a:pt x="281135" y="114734"/>
                  </a:lnTo>
                  <a:cubicBezTo>
                    <a:pt x="280892" y="115414"/>
                    <a:pt x="280625" y="116094"/>
                    <a:pt x="280382" y="116799"/>
                  </a:cubicBezTo>
                  <a:lnTo>
                    <a:pt x="279993" y="117819"/>
                  </a:lnTo>
                  <a:cubicBezTo>
                    <a:pt x="279872" y="118159"/>
                    <a:pt x="279726" y="118499"/>
                    <a:pt x="279580" y="118839"/>
                  </a:cubicBezTo>
                  <a:cubicBezTo>
                    <a:pt x="279289" y="119495"/>
                    <a:pt x="279022" y="120175"/>
                    <a:pt x="278706" y="120856"/>
                  </a:cubicBezTo>
                  <a:cubicBezTo>
                    <a:pt x="278074" y="122167"/>
                    <a:pt x="277491" y="123503"/>
                    <a:pt x="276762" y="124767"/>
                  </a:cubicBezTo>
                  <a:lnTo>
                    <a:pt x="276252" y="125738"/>
                  </a:lnTo>
                  <a:lnTo>
                    <a:pt x="275985" y="126224"/>
                  </a:lnTo>
                  <a:lnTo>
                    <a:pt x="275694" y="126710"/>
                  </a:lnTo>
                  <a:lnTo>
                    <a:pt x="274576" y="128580"/>
                  </a:lnTo>
                  <a:cubicBezTo>
                    <a:pt x="271442" y="133609"/>
                    <a:pt x="267604" y="138152"/>
                    <a:pt x="263159" y="142063"/>
                  </a:cubicBezTo>
                  <a:lnTo>
                    <a:pt x="262333" y="142816"/>
                  </a:lnTo>
                  <a:cubicBezTo>
                    <a:pt x="262041" y="143059"/>
                    <a:pt x="261750" y="143277"/>
                    <a:pt x="261458" y="143520"/>
                  </a:cubicBezTo>
                  <a:cubicBezTo>
                    <a:pt x="260875" y="144006"/>
                    <a:pt x="260292" y="144443"/>
                    <a:pt x="259709" y="144905"/>
                  </a:cubicBezTo>
                  <a:cubicBezTo>
                    <a:pt x="258495" y="145755"/>
                    <a:pt x="257280" y="146678"/>
                    <a:pt x="256017" y="147431"/>
                  </a:cubicBezTo>
                  <a:lnTo>
                    <a:pt x="255094" y="148014"/>
                  </a:lnTo>
                  <a:lnTo>
                    <a:pt x="254632" y="148330"/>
                  </a:lnTo>
                  <a:lnTo>
                    <a:pt x="254195" y="148621"/>
                  </a:lnTo>
                  <a:lnTo>
                    <a:pt x="252276" y="149715"/>
                  </a:lnTo>
                  <a:cubicBezTo>
                    <a:pt x="251644" y="150079"/>
                    <a:pt x="250988" y="150395"/>
                    <a:pt x="250357" y="150735"/>
                  </a:cubicBezTo>
                  <a:lnTo>
                    <a:pt x="249385" y="151245"/>
                  </a:lnTo>
                  <a:lnTo>
                    <a:pt x="248389" y="151707"/>
                  </a:lnTo>
                  <a:cubicBezTo>
                    <a:pt x="243166" y="154160"/>
                    <a:pt x="237749" y="156103"/>
                    <a:pt x="232162" y="157561"/>
                  </a:cubicBezTo>
                  <a:cubicBezTo>
                    <a:pt x="229417" y="158290"/>
                    <a:pt x="226672" y="158921"/>
                    <a:pt x="223902" y="159480"/>
                  </a:cubicBezTo>
                  <a:cubicBezTo>
                    <a:pt x="221133" y="160039"/>
                    <a:pt x="218364" y="160525"/>
                    <a:pt x="215619" y="160962"/>
                  </a:cubicBezTo>
                  <a:lnTo>
                    <a:pt x="213554" y="161278"/>
                  </a:lnTo>
                  <a:cubicBezTo>
                    <a:pt x="212849" y="161399"/>
                    <a:pt x="212169" y="161496"/>
                    <a:pt x="211465" y="161569"/>
                  </a:cubicBezTo>
                  <a:lnTo>
                    <a:pt x="207335" y="162128"/>
                  </a:lnTo>
                  <a:lnTo>
                    <a:pt x="203181" y="162662"/>
                  </a:lnTo>
                  <a:cubicBezTo>
                    <a:pt x="201796" y="162808"/>
                    <a:pt x="200412" y="162954"/>
                    <a:pt x="199027" y="163100"/>
                  </a:cubicBezTo>
                  <a:cubicBezTo>
                    <a:pt x="196234" y="163367"/>
                    <a:pt x="193464" y="163707"/>
                    <a:pt x="190646" y="163853"/>
                  </a:cubicBezTo>
                  <a:lnTo>
                    <a:pt x="186444" y="164168"/>
                  </a:lnTo>
                  <a:cubicBezTo>
                    <a:pt x="185059" y="164266"/>
                    <a:pt x="183650" y="164387"/>
                    <a:pt x="182241" y="164436"/>
                  </a:cubicBezTo>
                  <a:cubicBezTo>
                    <a:pt x="182897" y="164217"/>
                    <a:pt x="184816" y="163901"/>
                    <a:pt x="181561" y="163901"/>
                  </a:cubicBezTo>
                  <a:lnTo>
                    <a:pt x="183699" y="163804"/>
                  </a:lnTo>
                  <a:lnTo>
                    <a:pt x="185812" y="163610"/>
                  </a:lnTo>
                  <a:lnTo>
                    <a:pt x="190063" y="163270"/>
                  </a:lnTo>
                  <a:lnTo>
                    <a:pt x="192201" y="163075"/>
                  </a:lnTo>
                  <a:lnTo>
                    <a:pt x="193246" y="163002"/>
                  </a:lnTo>
                  <a:lnTo>
                    <a:pt x="194314" y="162881"/>
                  </a:lnTo>
                  <a:lnTo>
                    <a:pt x="198541" y="162419"/>
                  </a:lnTo>
                  <a:lnTo>
                    <a:pt x="202768" y="161958"/>
                  </a:lnTo>
                  <a:lnTo>
                    <a:pt x="206971" y="161375"/>
                  </a:lnTo>
                  <a:cubicBezTo>
                    <a:pt x="209764" y="160986"/>
                    <a:pt x="212558" y="160597"/>
                    <a:pt x="215352" y="160160"/>
                  </a:cubicBezTo>
                  <a:cubicBezTo>
                    <a:pt x="218145" y="159699"/>
                    <a:pt x="220939" y="159213"/>
                    <a:pt x="223732" y="158630"/>
                  </a:cubicBezTo>
                  <a:cubicBezTo>
                    <a:pt x="226526" y="158047"/>
                    <a:pt x="229320" y="157415"/>
                    <a:pt x="232089" y="156662"/>
                  </a:cubicBezTo>
                  <a:cubicBezTo>
                    <a:pt x="234858" y="155909"/>
                    <a:pt x="237603" y="155059"/>
                    <a:pt x="240324" y="154087"/>
                  </a:cubicBezTo>
                  <a:cubicBezTo>
                    <a:pt x="241028" y="153844"/>
                    <a:pt x="241684" y="153553"/>
                    <a:pt x="242365" y="153310"/>
                  </a:cubicBezTo>
                  <a:lnTo>
                    <a:pt x="243385" y="152921"/>
                  </a:lnTo>
                  <a:cubicBezTo>
                    <a:pt x="243725" y="152775"/>
                    <a:pt x="244065" y="152630"/>
                    <a:pt x="244381" y="152484"/>
                  </a:cubicBezTo>
                  <a:cubicBezTo>
                    <a:pt x="245061" y="152217"/>
                    <a:pt x="245717" y="151925"/>
                    <a:pt x="246397" y="151634"/>
                  </a:cubicBezTo>
                  <a:lnTo>
                    <a:pt x="248389" y="150711"/>
                  </a:lnTo>
                  <a:cubicBezTo>
                    <a:pt x="249045" y="150395"/>
                    <a:pt x="249677" y="150055"/>
                    <a:pt x="250332" y="149715"/>
                  </a:cubicBezTo>
                  <a:cubicBezTo>
                    <a:pt x="250988" y="149374"/>
                    <a:pt x="251644" y="149034"/>
                    <a:pt x="252276" y="148670"/>
                  </a:cubicBezTo>
                  <a:lnTo>
                    <a:pt x="254195" y="147553"/>
                  </a:lnTo>
                  <a:lnTo>
                    <a:pt x="256041" y="146387"/>
                  </a:lnTo>
                  <a:cubicBezTo>
                    <a:pt x="258543" y="144759"/>
                    <a:pt x="260924" y="142937"/>
                    <a:pt x="263134" y="140945"/>
                  </a:cubicBezTo>
                  <a:lnTo>
                    <a:pt x="263960" y="140192"/>
                  </a:lnTo>
                  <a:lnTo>
                    <a:pt x="264762" y="139415"/>
                  </a:lnTo>
                  <a:cubicBezTo>
                    <a:pt x="265272" y="138905"/>
                    <a:pt x="265831" y="138394"/>
                    <a:pt x="266341" y="137836"/>
                  </a:cubicBezTo>
                  <a:lnTo>
                    <a:pt x="267847" y="136208"/>
                  </a:lnTo>
                  <a:lnTo>
                    <a:pt x="268212" y="135795"/>
                  </a:lnTo>
                  <a:lnTo>
                    <a:pt x="268552" y="135358"/>
                  </a:lnTo>
                  <a:lnTo>
                    <a:pt x="269256" y="134508"/>
                  </a:lnTo>
                  <a:cubicBezTo>
                    <a:pt x="270228" y="133390"/>
                    <a:pt x="271078" y="132176"/>
                    <a:pt x="271953" y="130985"/>
                  </a:cubicBezTo>
                  <a:cubicBezTo>
                    <a:pt x="272778" y="129771"/>
                    <a:pt x="273629" y="128556"/>
                    <a:pt x="274382" y="127293"/>
                  </a:cubicBezTo>
                  <a:lnTo>
                    <a:pt x="274916" y="126346"/>
                  </a:lnTo>
                  <a:lnTo>
                    <a:pt x="275208" y="125860"/>
                  </a:lnTo>
                  <a:lnTo>
                    <a:pt x="275451" y="125374"/>
                  </a:lnTo>
                  <a:lnTo>
                    <a:pt x="276519" y="123455"/>
                  </a:lnTo>
                  <a:cubicBezTo>
                    <a:pt x="276860" y="122799"/>
                    <a:pt x="277151" y="122119"/>
                    <a:pt x="277491" y="121463"/>
                  </a:cubicBezTo>
                  <a:lnTo>
                    <a:pt x="277953" y="120467"/>
                  </a:lnTo>
                  <a:lnTo>
                    <a:pt x="278390" y="119471"/>
                  </a:lnTo>
                  <a:cubicBezTo>
                    <a:pt x="279556" y="116774"/>
                    <a:pt x="280552" y="114005"/>
                    <a:pt x="281378" y="111187"/>
                  </a:cubicBezTo>
                  <a:lnTo>
                    <a:pt x="281961" y="109074"/>
                  </a:lnTo>
                  <a:cubicBezTo>
                    <a:pt x="282131" y="108369"/>
                    <a:pt x="282277" y="107641"/>
                    <a:pt x="282447" y="106936"/>
                  </a:cubicBezTo>
                  <a:lnTo>
                    <a:pt x="282690" y="105867"/>
                  </a:lnTo>
                  <a:lnTo>
                    <a:pt x="282884" y="104774"/>
                  </a:lnTo>
                  <a:cubicBezTo>
                    <a:pt x="283006" y="104045"/>
                    <a:pt x="283151" y="103341"/>
                    <a:pt x="283248" y="102612"/>
                  </a:cubicBezTo>
                  <a:cubicBezTo>
                    <a:pt x="283686" y="99697"/>
                    <a:pt x="283929" y="96758"/>
                    <a:pt x="283977" y="93818"/>
                  </a:cubicBezTo>
                  <a:cubicBezTo>
                    <a:pt x="284026" y="90879"/>
                    <a:pt x="283856" y="87915"/>
                    <a:pt x="283491" y="85000"/>
                  </a:cubicBezTo>
                  <a:cubicBezTo>
                    <a:pt x="283394" y="84247"/>
                    <a:pt x="283273" y="83518"/>
                    <a:pt x="283151" y="82790"/>
                  </a:cubicBezTo>
                  <a:lnTo>
                    <a:pt x="282981" y="81697"/>
                  </a:lnTo>
                  <a:lnTo>
                    <a:pt x="282763" y="80603"/>
                  </a:lnTo>
                  <a:cubicBezTo>
                    <a:pt x="282593" y="79875"/>
                    <a:pt x="282471" y="79146"/>
                    <a:pt x="282277" y="78417"/>
                  </a:cubicBezTo>
                  <a:lnTo>
                    <a:pt x="281694" y="76255"/>
                  </a:lnTo>
                  <a:cubicBezTo>
                    <a:pt x="281621" y="75891"/>
                    <a:pt x="281499" y="75551"/>
                    <a:pt x="281378" y="75186"/>
                  </a:cubicBezTo>
                  <a:lnTo>
                    <a:pt x="281038" y="74117"/>
                  </a:lnTo>
                  <a:lnTo>
                    <a:pt x="280698" y="73049"/>
                  </a:lnTo>
                  <a:cubicBezTo>
                    <a:pt x="280576" y="72708"/>
                    <a:pt x="280431" y="72344"/>
                    <a:pt x="280285" y="72004"/>
                  </a:cubicBezTo>
                  <a:cubicBezTo>
                    <a:pt x="280018" y="71324"/>
                    <a:pt x="279750" y="70595"/>
                    <a:pt x="279483" y="69915"/>
                  </a:cubicBezTo>
                  <a:lnTo>
                    <a:pt x="278536" y="67874"/>
                  </a:lnTo>
                  <a:cubicBezTo>
                    <a:pt x="278244" y="67170"/>
                    <a:pt x="277880" y="66514"/>
                    <a:pt x="277515" y="65858"/>
                  </a:cubicBezTo>
                  <a:cubicBezTo>
                    <a:pt x="277175" y="65178"/>
                    <a:pt x="276835" y="64498"/>
                    <a:pt x="276447" y="63866"/>
                  </a:cubicBezTo>
                  <a:lnTo>
                    <a:pt x="275256" y="61923"/>
                  </a:lnTo>
                  <a:cubicBezTo>
                    <a:pt x="274843" y="61291"/>
                    <a:pt x="274406" y="60684"/>
                    <a:pt x="273993" y="60052"/>
                  </a:cubicBezTo>
                  <a:cubicBezTo>
                    <a:pt x="273774" y="59736"/>
                    <a:pt x="273556" y="59445"/>
                    <a:pt x="273337" y="59129"/>
                  </a:cubicBezTo>
                  <a:lnTo>
                    <a:pt x="272657" y="58255"/>
                  </a:lnTo>
                  <a:cubicBezTo>
                    <a:pt x="272171" y="57672"/>
                    <a:pt x="271758" y="57064"/>
                    <a:pt x="271272" y="56506"/>
                  </a:cubicBezTo>
                  <a:lnTo>
                    <a:pt x="269815" y="54805"/>
                  </a:lnTo>
                  <a:cubicBezTo>
                    <a:pt x="269572" y="54514"/>
                    <a:pt x="269329" y="54246"/>
                    <a:pt x="269062" y="53979"/>
                  </a:cubicBezTo>
                  <a:lnTo>
                    <a:pt x="268309" y="53178"/>
                  </a:lnTo>
                  <a:cubicBezTo>
                    <a:pt x="267313" y="52084"/>
                    <a:pt x="266244" y="51113"/>
                    <a:pt x="265199" y="50068"/>
                  </a:cubicBezTo>
                  <a:cubicBezTo>
                    <a:pt x="264106" y="49096"/>
                    <a:pt x="263037" y="48100"/>
                    <a:pt x="261920" y="47202"/>
                  </a:cubicBezTo>
                  <a:cubicBezTo>
                    <a:pt x="257474" y="43461"/>
                    <a:pt x="252762" y="40230"/>
                    <a:pt x="248049" y="37193"/>
                  </a:cubicBezTo>
                  <a:cubicBezTo>
                    <a:pt x="245693" y="35687"/>
                    <a:pt x="243361" y="34230"/>
                    <a:pt x="241004" y="32772"/>
                  </a:cubicBezTo>
                  <a:lnTo>
                    <a:pt x="237506" y="30610"/>
                  </a:lnTo>
                  <a:lnTo>
                    <a:pt x="236656" y="30076"/>
                  </a:lnTo>
                  <a:lnTo>
                    <a:pt x="236219" y="29784"/>
                  </a:lnTo>
                  <a:lnTo>
                    <a:pt x="235806" y="29541"/>
                  </a:lnTo>
                  <a:lnTo>
                    <a:pt x="234178" y="28472"/>
                  </a:lnTo>
                  <a:cubicBezTo>
                    <a:pt x="229878" y="25557"/>
                    <a:pt x="225627" y="22156"/>
                    <a:pt x="221206" y="18731"/>
                  </a:cubicBezTo>
                  <a:cubicBezTo>
                    <a:pt x="218971" y="17031"/>
                    <a:pt x="216712" y="15306"/>
                    <a:pt x="214331" y="13630"/>
                  </a:cubicBezTo>
                  <a:cubicBezTo>
                    <a:pt x="213190" y="12804"/>
                    <a:pt x="211951" y="12002"/>
                    <a:pt x="210736" y="11176"/>
                  </a:cubicBezTo>
                  <a:cubicBezTo>
                    <a:pt x="209473" y="10399"/>
                    <a:pt x="208210" y="9622"/>
                    <a:pt x="206898" y="8844"/>
                  </a:cubicBezTo>
                  <a:cubicBezTo>
                    <a:pt x="205610" y="8067"/>
                    <a:pt x="204226" y="7387"/>
                    <a:pt x="202865" y="6707"/>
                  </a:cubicBezTo>
                  <a:cubicBezTo>
                    <a:pt x="201456" y="6051"/>
                    <a:pt x="200072" y="5395"/>
                    <a:pt x="198541" y="4885"/>
                  </a:cubicBezTo>
                  <a:lnTo>
                    <a:pt x="197424" y="4472"/>
                  </a:lnTo>
                  <a:cubicBezTo>
                    <a:pt x="197059" y="4326"/>
                    <a:pt x="196695" y="4229"/>
                    <a:pt x="196306" y="4132"/>
                  </a:cubicBezTo>
                  <a:lnTo>
                    <a:pt x="194047" y="3476"/>
                  </a:lnTo>
                  <a:cubicBezTo>
                    <a:pt x="193318" y="3257"/>
                    <a:pt x="192541" y="3111"/>
                    <a:pt x="191812" y="2941"/>
                  </a:cubicBezTo>
                  <a:cubicBezTo>
                    <a:pt x="191059" y="2796"/>
                    <a:pt x="190306" y="2601"/>
                    <a:pt x="189553" y="2504"/>
                  </a:cubicBezTo>
                  <a:lnTo>
                    <a:pt x="189747" y="1435"/>
                  </a:lnTo>
                  <a:lnTo>
                    <a:pt x="188144" y="1168"/>
                  </a:lnTo>
                  <a:cubicBezTo>
                    <a:pt x="187610" y="1071"/>
                    <a:pt x="187051" y="949"/>
                    <a:pt x="186541" y="901"/>
                  </a:cubicBezTo>
                  <a:lnTo>
                    <a:pt x="183334" y="512"/>
                  </a:lnTo>
                  <a:lnTo>
                    <a:pt x="180152" y="245"/>
                  </a:lnTo>
                  <a:cubicBezTo>
                    <a:pt x="179107" y="172"/>
                    <a:pt x="178063" y="148"/>
                    <a:pt x="176994" y="99"/>
                  </a:cubicBezTo>
                  <a:cubicBezTo>
                    <a:pt x="175288" y="30"/>
                    <a:pt x="173586" y="1"/>
                    <a:pt x="171889" y="1"/>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27" name="Google Shape;427;p21"/>
          <p:cNvSpPr/>
          <p:nvPr/>
        </p:nvSpPr>
        <p:spPr>
          <a:xfrm>
            <a:off x="2799950" y="1824313"/>
            <a:ext cx="1947900" cy="1571700"/>
          </a:xfrm>
          <a:prstGeom prst="rect">
            <a:avLst/>
          </a:prstGeom>
          <a:noFill/>
          <a:ln cap="flat" cmpd="sng" w="9525">
            <a:solidFill>
              <a:srgbClr val="83C5BE"/>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8" name="Google Shape;428;p21"/>
          <p:cNvSpPr txBox="1"/>
          <p:nvPr/>
        </p:nvSpPr>
        <p:spPr>
          <a:xfrm>
            <a:off x="320924" y="2079800"/>
            <a:ext cx="2028000" cy="1406400"/>
          </a:xfrm>
          <a:prstGeom prst="rect">
            <a:avLst/>
          </a:prstGeom>
          <a:noFill/>
          <a:ln>
            <a:noFill/>
          </a:ln>
        </p:spPr>
        <p:txBody>
          <a:bodyPr anchorCtr="0" anchor="ctr" bIns="91425" lIns="91425" spcFirstLastPara="1" rIns="91425" wrap="square" tIns="91425">
            <a:noAutofit/>
          </a:bodyPr>
          <a:lstStyle/>
          <a:p>
            <a:pPr indent="0" lvl="0" marL="269999" rtl="0" algn="ctr">
              <a:spcBef>
                <a:spcPts val="0"/>
              </a:spcBef>
              <a:spcAft>
                <a:spcPts val="0"/>
              </a:spcAft>
              <a:buClr>
                <a:schemeClr val="dk1"/>
              </a:buClr>
              <a:buSzPts val="1100"/>
              <a:buFont typeface="Arial"/>
              <a:buNone/>
            </a:pPr>
            <a:r>
              <a:rPr lang="en-GB" sz="1100">
                <a:solidFill>
                  <a:srgbClr val="1C4588"/>
                </a:solidFill>
                <a:latin typeface="Mada"/>
                <a:ea typeface="Mada"/>
                <a:cs typeface="Mada"/>
                <a:sym typeface="Mada"/>
              </a:rPr>
              <a:t>The presence of persistent pressure or recurrent trauma at wound site may compromise the healing of the wound.</a:t>
            </a:r>
            <a:endParaRPr sz="1100">
              <a:latin typeface="Mada"/>
              <a:ea typeface="Mada"/>
              <a:cs typeface="Mada"/>
              <a:sym typeface="Mada"/>
            </a:endParaRPr>
          </a:p>
        </p:txBody>
      </p:sp>
      <p:sp>
        <p:nvSpPr>
          <p:cNvPr id="429" name="Google Shape;429;p21"/>
          <p:cNvSpPr txBox="1"/>
          <p:nvPr/>
        </p:nvSpPr>
        <p:spPr>
          <a:xfrm>
            <a:off x="888272" y="1909901"/>
            <a:ext cx="1313700" cy="4074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b="1" lang="en-GB" sz="1300">
                <a:solidFill>
                  <a:srgbClr val="1C4588"/>
                </a:solidFill>
                <a:latin typeface="Mada"/>
                <a:ea typeface="Mada"/>
                <a:cs typeface="Mada"/>
                <a:sym typeface="Mada"/>
              </a:rPr>
              <a:t>Wound site</a:t>
            </a:r>
            <a:endParaRPr b="1" sz="1300">
              <a:solidFill>
                <a:srgbClr val="1C4588"/>
              </a:solidFill>
              <a:latin typeface="Mada"/>
              <a:ea typeface="Mada"/>
              <a:cs typeface="Mada"/>
              <a:sym typeface="Mada"/>
            </a:endParaRPr>
          </a:p>
        </p:txBody>
      </p:sp>
      <p:sp>
        <p:nvSpPr>
          <p:cNvPr id="430" name="Google Shape;430;p21"/>
          <p:cNvSpPr txBox="1"/>
          <p:nvPr/>
        </p:nvSpPr>
        <p:spPr>
          <a:xfrm>
            <a:off x="2557337" y="2586588"/>
            <a:ext cx="2121000" cy="407400"/>
          </a:xfrm>
          <a:prstGeom prst="rect">
            <a:avLst/>
          </a:prstGeom>
          <a:noFill/>
          <a:ln>
            <a:noFill/>
          </a:ln>
        </p:spPr>
        <p:txBody>
          <a:bodyPr anchorCtr="0" anchor="ctr" bIns="91425" lIns="91425" spcFirstLastPara="1" rIns="91425" wrap="square" tIns="91425">
            <a:noAutofit/>
          </a:bodyPr>
          <a:lstStyle/>
          <a:p>
            <a:pPr indent="0" lvl="0" marL="269999" rtl="0" algn="ctr">
              <a:spcBef>
                <a:spcPts val="0"/>
              </a:spcBef>
              <a:spcAft>
                <a:spcPts val="0"/>
              </a:spcAft>
              <a:buClr>
                <a:schemeClr val="dk1"/>
              </a:buClr>
              <a:buSzPts val="1100"/>
              <a:buFont typeface="Arial"/>
              <a:buNone/>
            </a:pPr>
            <a:r>
              <a:rPr lang="en-GB" sz="1100">
                <a:solidFill>
                  <a:srgbClr val="1C4588"/>
                </a:solidFill>
                <a:latin typeface="Mada"/>
                <a:ea typeface="Mada"/>
                <a:cs typeface="Mada"/>
                <a:sym typeface="Mada"/>
              </a:rPr>
              <a:t>Such wound require debridement, removal of all dead tissues and foreign bodies, and cleaning.</a:t>
            </a:r>
            <a:endParaRPr sz="1100">
              <a:latin typeface="Mada"/>
              <a:ea typeface="Mada"/>
              <a:cs typeface="Mada"/>
              <a:sym typeface="Mada"/>
            </a:endParaRPr>
          </a:p>
        </p:txBody>
      </p:sp>
      <p:sp>
        <p:nvSpPr>
          <p:cNvPr id="431" name="Google Shape;431;p21"/>
          <p:cNvSpPr txBox="1"/>
          <p:nvPr/>
        </p:nvSpPr>
        <p:spPr>
          <a:xfrm>
            <a:off x="3070436" y="1960553"/>
            <a:ext cx="1313700" cy="407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1300">
                <a:solidFill>
                  <a:srgbClr val="1C4588"/>
                </a:solidFill>
                <a:latin typeface="Mada"/>
                <a:ea typeface="Mada"/>
                <a:cs typeface="Mada"/>
                <a:sym typeface="Mada"/>
              </a:rPr>
              <a:t>Wound contamination</a:t>
            </a:r>
            <a:endParaRPr b="1" sz="1300">
              <a:solidFill>
                <a:srgbClr val="1C4588"/>
              </a:solidFill>
              <a:latin typeface="Mada"/>
              <a:ea typeface="Mada"/>
              <a:cs typeface="Mada"/>
              <a:sym typeface="Mada"/>
            </a:endParaRPr>
          </a:p>
          <a:p>
            <a:pPr indent="0" lvl="0" marL="0" rtl="0" algn="ctr">
              <a:lnSpc>
                <a:spcPct val="115000"/>
              </a:lnSpc>
              <a:spcBef>
                <a:spcPts val="0"/>
              </a:spcBef>
              <a:spcAft>
                <a:spcPts val="1600"/>
              </a:spcAft>
              <a:buNone/>
            </a:pPr>
            <a:r>
              <a:t/>
            </a:r>
            <a:endParaRPr b="1" sz="1000">
              <a:latin typeface="Mada"/>
              <a:ea typeface="Mada"/>
              <a:cs typeface="Mada"/>
              <a:sym typeface="Mada"/>
            </a:endParaRPr>
          </a:p>
        </p:txBody>
      </p:sp>
      <p:sp>
        <p:nvSpPr>
          <p:cNvPr id="432" name="Google Shape;432;p21"/>
          <p:cNvSpPr/>
          <p:nvPr/>
        </p:nvSpPr>
        <p:spPr>
          <a:xfrm rot="9825884">
            <a:off x="2617034" y="1579936"/>
            <a:ext cx="838679" cy="548739"/>
          </a:xfrm>
          <a:custGeom>
            <a:rect b="b" l="l" r="r" t="t"/>
            <a:pathLst>
              <a:path extrusionOk="0" h="152869" w="280814">
                <a:moveTo>
                  <a:pt x="129208" y="1"/>
                </a:moveTo>
                <a:cubicBezTo>
                  <a:pt x="96901" y="1"/>
                  <a:pt x="66152" y="4569"/>
                  <a:pt x="32805" y="11476"/>
                </a:cubicBezTo>
                <a:cubicBezTo>
                  <a:pt x="7839" y="16658"/>
                  <a:pt x="6821" y="45129"/>
                  <a:pt x="3448" y="63859"/>
                </a:cubicBezTo>
                <a:cubicBezTo>
                  <a:pt x="0" y="82928"/>
                  <a:pt x="2770" y="103183"/>
                  <a:pt x="13435" y="119369"/>
                </a:cubicBezTo>
                <a:cubicBezTo>
                  <a:pt x="19144" y="128056"/>
                  <a:pt x="26700" y="135649"/>
                  <a:pt x="35933" y="140435"/>
                </a:cubicBezTo>
                <a:cubicBezTo>
                  <a:pt x="46673" y="145994"/>
                  <a:pt x="58997" y="147464"/>
                  <a:pt x="71056" y="148632"/>
                </a:cubicBezTo>
                <a:cubicBezTo>
                  <a:pt x="99074" y="151344"/>
                  <a:pt x="127239" y="152869"/>
                  <a:pt x="155390" y="152869"/>
                </a:cubicBezTo>
                <a:cubicBezTo>
                  <a:pt x="180440" y="152869"/>
                  <a:pt x="205477" y="151662"/>
                  <a:pt x="230390" y="149009"/>
                </a:cubicBezTo>
                <a:cubicBezTo>
                  <a:pt x="240301" y="147954"/>
                  <a:pt x="250401" y="146616"/>
                  <a:pt x="259408" y="142320"/>
                </a:cubicBezTo>
                <a:cubicBezTo>
                  <a:pt x="268415" y="138042"/>
                  <a:pt x="276291" y="130298"/>
                  <a:pt x="278326" y="120538"/>
                </a:cubicBezTo>
                <a:cubicBezTo>
                  <a:pt x="280813" y="108497"/>
                  <a:pt x="273898" y="96174"/>
                  <a:pt x="264439" y="88335"/>
                </a:cubicBezTo>
                <a:cubicBezTo>
                  <a:pt x="254980" y="80497"/>
                  <a:pt x="243260" y="76069"/>
                  <a:pt x="232124" y="70868"/>
                </a:cubicBezTo>
                <a:cubicBezTo>
                  <a:pt x="220988" y="65687"/>
                  <a:pt x="209814" y="59205"/>
                  <a:pt x="203238" y="48841"/>
                </a:cubicBezTo>
                <a:cubicBezTo>
                  <a:pt x="197170" y="39269"/>
                  <a:pt x="195606" y="27266"/>
                  <a:pt x="188880" y="18184"/>
                </a:cubicBezTo>
                <a:cubicBezTo>
                  <a:pt x="178158" y="3713"/>
                  <a:pt x="157959" y="755"/>
                  <a:pt x="139964" y="171"/>
                </a:cubicBezTo>
                <a:cubicBezTo>
                  <a:pt x="136356" y="56"/>
                  <a:pt x="132773" y="1"/>
                  <a:pt x="129208" y="1"/>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3" name="Google Shape;433;p21"/>
          <p:cNvSpPr txBox="1"/>
          <p:nvPr/>
        </p:nvSpPr>
        <p:spPr>
          <a:xfrm>
            <a:off x="641924" y="1470700"/>
            <a:ext cx="418800" cy="411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2400">
                <a:solidFill>
                  <a:srgbClr val="006D77"/>
                </a:solidFill>
                <a:latin typeface="Life Savers ExtraBold"/>
                <a:ea typeface="Life Savers ExtraBold"/>
                <a:cs typeface="Life Savers ExtraBold"/>
                <a:sym typeface="Life Savers ExtraBold"/>
              </a:rPr>
              <a:t>4</a:t>
            </a:r>
            <a:endParaRPr sz="2400">
              <a:solidFill>
                <a:srgbClr val="006D77"/>
              </a:solidFill>
              <a:latin typeface="Life Savers ExtraBold"/>
              <a:ea typeface="Life Savers ExtraBold"/>
              <a:cs typeface="Life Savers ExtraBold"/>
              <a:sym typeface="Life Savers ExtraBold"/>
            </a:endParaRPr>
          </a:p>
        </p:txBody>
      </p:sp>
      <p:sp>
        <p:nvSpPr>
          <p:cNvPr id="434" name="Google Shape;434;p21"/>
          <p:cNvSpPr txBox="1"/>
          <p:nvPr/>
        </p:nvSpPr>
        <p:spPr>
          <a:xfrm>
            <a:off x="2776238" y="1568875"/>
            <a:ext cx="594600" cy="411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2400">
                <a:solidFill>
                  <a:srgbClr val="E29578"/>
                </a:solidFill>
                <a:latin typeface="Life Savers ExtraBold"/>
                <a:ea typeface="Life Savers ExtraBold"/>
                <a:cs typeface="Life Savers ExtraBold"/>
                <a:sym typeface="Life Savers ExtraBold"/>
              </a:rPr>
              <a:t>5</a:t>
            </a:r>
            <a:endParaRPr sz="2400">
              <a:solidFill>
                <a:srgbClr val="E29578"/>
              </a:solidFill>
              <a:latin typeface="Life Savers ExtraBold"/>
              <a:ea typeface="Life Savers ExtraBold"/>
              <a:cs typeface="Life Savers ExtraBold"/>
              <a:sym typeface="Life Savers ExtraBold"/>
            </a:endParaRPr>
          </a:p>
        </p:txBody>
      </p:sp>
      <p:sp>
        <p:nvSpPr>
          <p:cNvPr id="435" name="Google Shape;435;p21"/>
          <p:cNvSpPr txBox="1"/>
          <p:nvPr/>
        </p:nvSpPr>
        <p:spPr>
          <a:xfrm>
            <a:off x="749175" y="5475650"/>
            <a:ext cx="6091200" cy="384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GB" sz="1300">
                <a:latin typeface="Mada"/>
                <a:ea typeface="Mada"/>
                <a:cs typeface="Mada"/>
                <a:sym typeface="Mada"/>
              </a:rPr>
              <a:t> In addition to </a:t>
            </a:r>
            <a:r>
              <a:rPr lang="en-GB" sz="1300">
                <a:latin typeface="Mada"/>
                <a:ea typeface="Mada"/>
                <a:cs typeface="Mada"/>
                <a:sym typeface="Mada"/>
              </a:rPr>
              <a:t>Nerve supply, trauma, hydration and temperature.</a:t>
            </a:r>
            <a:endParaRPr sz="1300">
              <a:latin typeface="Mada"/>
              <a:ea typeface="Mada"/>
              <a:cs typeface="Mada"/>
              <a:sym typeface="Mada"/>
            </a:endParaRPr>
          </a:p>
        </p:txBody>
      </p:sp>
      <p:cxnSp>
        <p:nvCxnSpPr>
          <p:cNvPr id="436" name="Google Shape;436;p21"/>
          <p:cNvCxnSpPr/>
          <p:nvPr/>
        </p:nvCxnSpPr>
        <p:spPr>
          <a:xfrm>
            <a:off x="1298763" y="6415550"/>
            <a:ext cx="883800" cy="0"/>
          </a:xfrm>
          <a:prstGeom prst="straightConnector1">
            <a:avLst/>
          </a:prstGeom>
          <a:noFill/>
          <a:ln cap="flat" cmpd="sng" w="19050">
            <a:solidFill>
              <a:srgbClr val="ABE5D9"/>
            </a:solidFill>
            <a:prstDash val="dash"/>
            <a:round/>
            <a:headEnd len="med" w="med" type="none"/>
            <a:tailEnd len="med" w="med" type="oval"/>
          </a:ln>
        </p:spPr>
      </p:cxnSp>
      <p:sp>
        <p:nvSpPr>
          <p:cNvPr id="437" name="Google Shape;437;p21"/>
          <p:cNvSpPr txBox="1"/>
          <p:nvPr/>
        </p:nvSpPr>
        <p:spPr>
          <a:xfrm>
            <a:off x="2212069" y="6187100"/>
            <a:ext cx="2143200" cy="32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600">
                <a:solidFill>
                  <a:srgbClr val="006D77"/>
                </a:solidFill>
                <a:highlight>
                  <a:srgbClr val="EDF9F9"/>
                </a:highlight>
                <a:latin typeface="Lora"/>
                <a:ea typeface="Lora"/>
                <a:cs typeface="Lora"/>
                <a:sym typeface="Lora"/>
              </a:rPr>
              <a:t>Systemic factors</a:t>
            </a:r>
            <a:endParaRPr b="1" sz="1600">
              <a:solidFill>
                <a:srgbClr val="006D77"/>
              </a:solidFill>
              <a:highlight>
                <a:srgbClr val="EDF9F9"/>
              </a:highlight>
              <a:latin typeface="Lora"/>
              <a:ea typeface="Lora"/>
              <a:cs typeface="Lora"/>
              <a:sym typeface="Lora"/>
            </a:endParaRPr>
          </a:p>
          <a:p>
            <a:pPr indent="0" lvl="0" marL="0" rtl="0" algn="l">
              <a:spcBef>
                <a:spcPts val="0"/>
              </a:spcBef>
              <a:spcAft>
                <a:spcPts val="0"/>
              </a:spcAft>
              <a:buNone/>
            </a:pPr>
            <a:r>
              <a:t/>
            </a:r>
            <a:endParaRPr b="1" sz="1600">
              <a:solidFill>
                <a:srgbClr val="006D77"/>
              </a:solidFill>
              <a:highlight>
                <a:srgbClr val="EDF9F9"/>
              </a:highlight>
              <a:latin typeface="Lora"/>
              <a:ea typeface="Lora"/>
              <a:cs typeface="Lora"/>
              <a:sym typeface="Lora"/>
            </a:endParaRPr>
          </a:p>
          <a:p>
            <a:pPr indent="0" lvl="0" marL="0" rtl="0" algn="l">
              <a:spcBef>
                <a:spcPts val="0"/>
              </a:spcBef>
              <a:spcAft>
                <a:spcPts val="0"/>
              </a:spcAft>
              <a:buNone/>
            </a:pPr>
            <a:r>
              <a:t/>
            </a:r>
            <a:endParaRPr b="1" sz="1600">
              <a:solidFill>
                <a:srgbClr val="006D77"/>
              </a:solidFill>
              <a:highlight>
                <a:srgbClr val="EDF9F9"/>
              </a:highlight>
              <a:latin typeface="Lora"/>
              <a:ea typeface="Lora"/>
              <a:cs typeface="Lora"/>
              <a:sym typeface="Lora"/>
            </a:endParaRPr>
          </a:p>
        </p:txBody>
      </p:sp>
      <p:sp>
        <p:nvSpPr>
          <p:cNvPr id="438" name="Google Shape;438;p21"/>
          <p:cNvSpPr/>
          <p:nvPr/>
        </p:nvSpPr>
        <p:spPr>
          <a:xfrm>
            <a:off x="169563" y="6034700"/>
            <a:ext cx="835200" cy="761700"/>
          </a:xfrm>
          <a:prstGeom prst="roundRect">
            <a:avLst>
              <a:gd fmla="val 16667" name="adj"/>
            </a:avLst>
          </a:prstGeom>
          <a:solidFill>
            <a:srgbClr val="EDF9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39" name="Google Shape;439;p21"/>
          <p:cNvCxnSpPr>
            <a:stCxn id="438" idx="3"/>
          </p:cNvCxnSpPr>
          <p:nvPr/>
        </p:nvCxnSpPr>
        <p:spPr>
          <a:xfrm>
            <a:off x="1004763" y="6415550"/>
            <a:ext cx="883800" cy="0"/>
          </a:xfrm>
          <a:prstGeom prst="straightConnector1">
            <a:avLst/>
          </a:prstGeom>
          <a:noFill/>
          <a:ln cap="flat" cmpd="sng" w="19050">
            <a:solidFill>
              <a:srgbClr val="ABE5D9"/>
            </a:solidFill>
            <a:prstDash val="dash"/>
            <a:round/>
            <a:headEnd len="med" w="med" type="none"/>
            <a:tailEnd len="med" w="med" type="none"/>
          </a:ln>
        </p:spPr>
      </p:cxnSp>
      <p:grpSp>
        <p:nvGrpSpPr>
          <p:cNvPr id="440" name="Google Shape;440;p21"/>
          <p:cNvGrpSpPr/>
          <p:nvPr/>
        </p:nvGrpSpPr>
        <p:grpSpPr>
          <a:xfrm>
            <a:off x="312405" y="6132602"/>
            <a:ext cx="549517" cy="565882"/>
            <a:chOff x="7587500" y="2273625"/>
            <a:chExt cx="330775" cy="421325"/>
          </a:xfrm>
        </p:grpSpPr>
        <p:sp>
          <p:nvSpPr>
            <p:cNvPr id="441" name="Google Shape;441;p21"/>
            <p:cNvSpPr/>
            <p:nvPr/>
          </p:nvSpPr>
          <p:spPr>
            <a:xfrm>
              <a:off x="7587500" y="2293875"/>
              <a:ext cx="330775" cy="401075"/>
            </a:xfrm>
            <a:custGeom>
              <a:rect b="b" l="l" r="r" t="t"/>
              <a:pathLst>
                <a:path extrusionOk="0" h="16043" w="13231">
                  <a:moveTo>
                    <a:pt x="759" y="1"/>
                  </a:moveTo>
                  <a:cubicBezTo>
                    <a:pt x="337" y="1"/>
                    <a:pt x="0" y="343"/>
                    <a:pt x="0" y="765"/>
                  </a:cubicBezTo>
                  <a:lnTo>
                    <a:pt x="0" y="15278"/>
                  </a:lnTo>
                  <a:cubicBezTo>
                    <a:pt x="0" y="15700"/>
                    <a:pt x="337" y="16042"/>
                    <a:pt x="759" y="16042"/>
                  </a:cubicBezTo>
                  <a:lnTo>
                    <a:pt x="12467" y="16042"/>
                  </a:lnTo>
                  <a:cubicBezTo>
                    <a:pt x="12888" y="16042"/>
                    <a:pt x="13230" y="15700"/>
                    <a:pt x="13230" y="15278"/>
                  </a:cubicBezTo>
                  <a:lnTo>
                    <a:pt x="13230" y="765"/>
                  </a:lnTo>
                  <a:cubicBezTo>
                    <a:pt x="13230" y="343"/>
                    <a:pt x="12888" y="1"/>
                    <a:pt x="12467" y="1"/>
                  </a:cubicBezTo>
                  <a:close/>
                </a:path>
              </a:pathLst>
            </a:custGeom>
            <a:solidFill>
              <a:srgbClr val="006D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2" name="Google Shape;442;p21"/>
            <p:cNvSpPr/>
            <p:nvPr/>
          </p:nvSpPr>
          <p:spPr>
            <a:xfrm>
              <a:off x="7841775" y="2293875"/>
              <a:ext cx="76500" cy="401075"/>
            </a:xfrm>
            <a:custGeom>
              <a:rect b="b" l="l" r="r" t="t"/>
              <a:pathLst>
                <a:path extrusionOk="0" h="16043" w="3060">
                  <a:moveTo>
                    <a:pt x="0" y="1"/>
                  </a:moveTo>
                  <a:cubicBezTo>
                    <a:pt x="422" y="1"/>
                    <a:pt x="764" y="343"/>
                    <a:pt x="764" y="765"/>
                  </a:cubicBezTo>
                  <a:lnTo>
                    <a:pt x="764" y="15278"/>
                  </a:lnTo>
                  <a:cubicBezTo>
                    <a:pt x="764" y="15700"/>
                    <a:pt x="422" y="16042"/>
                    <a:pt x="0" y="16042"/>
                  </a:cubicBezTo>
                  <a:lnTo>
                    <a:pt x="2296" y="16042"/>
                  </a:lnTo>
                  <a:cubicBezTo>
                    <a:pt x="2717" y="16042"/>
                    <a:pt x="3059" y="15700"/>
                    <a:pt x="3059" y="15278"/>
                  </a:cubicBezTo>
                  <a:lnTo>
                    <a:pt x="3059" y="765"/>
                  </a:lnTo>
                  <a:cubicBezTo>
                    <a:pt x="3059" y="343"/>
                    <a:pt x="2717" y="1"/>
                    <a:pt x="2296" y="1"/>
                  </a:cubicBezTo>
                  <a:close/>
                </a:path>
              </a:pathLst>
            </a:custGeom>
            <a:solidFill>
              <a:srgbClr val="006D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3" name="Google Shape;443;p21"/>
            <p:cNvSpPr/>
            <p:nvPr/>
          </p:nvSpPr>
          <p:spPr>
            <a:xfrm>
              <a:off x="7627900" y="2293875"/>
              <a:ext cx="249975" cy="363700"/>
            </a:xfrm>
            <a:custGeom>
              <a:rect b="b" l="l" r="r" t="t"/>
              <a:pathLst>
                <a:path extrusionOk="0" h="14548" w="9999">
                  <a:moveTo>
                    <a:pt x="0" y="1"/>
                  </a:moveTo>
                  <a:lnTo>
                    <a:pt x="0" y="14548"/>
                  </a:lnTo>
                  <a:lnTo>
                    <a:pt x="9998" y="14548"/>
                  </a:lnTo>
                  <a:lnTo>
                    <a:pt x="9998"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4" name="Google Shape;444;p21"/>
            <p:cNvSpPr/>
            <p:nvPr/>
          </p:nvSpPr>
          <p:spPr>
            <a:xfrm>
              <a:off x="7627900" y="2293875"/>
              <a:ext cx="249975" cy="363700"/>
            </a:xfrm>
            <a:custGeom>
              <a:rect b="b" l="l" r="r" t="t"/>
              <a:pathLst>
                <a:path extrusionOk="0" h="14548" w="9999">
                  <a:moveTo>
                    <a:pt x="8574" y="1"/>
                  </a:moveTo>
                  <a:lnTo>
                    <a:pt x="8574" y="9146"/>
                  </a:lnTo>
                  <a:cubicBezTo>
                    <a:pt x="8574" y="11340"/>
                    <a:pt x="6798" y="13119"/>
                    <a:pt x="4605" y="13119"/>
                  </a:cubicBezTo>
                  <a:cubicBezTo>
                    <a:pt x="4602" y="13119"/>
                    <a:pt x="4599" y="13119"/>
                    <a:pt x="4596" y="13119"/>
                  </a:cubicBezTo>
                  <a:lnTo>
                    <a:pt x="0" y="13119"/>
                  </a:lnTo>
                  <a:lnTo>
                    <a:pt x="0" y="14548"/>
                  </a:lnTo>
                  <a:lnTo>
                    <a:pt x="9998" y="14548"/>
                  </a:lnTo>
                  <a:lnTo>
                    <a:pt x="9998" y="1"/>
                  </a:lnTo>
                  <a:close/>
                </a:path>
              </a:pathLst>
            </a:custGeom>
            <a:solidFill>
              <a:srgbClr val="DFEB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5" name="Google Shape;445;p21"/>
            <p:cNvSpPr/>
            <p:nvPr/>
          </p:nvSpPr>
          <p:spPr>
            <a:xfrm>
              <a:off x="7667125" y="2273625"/>
              <a:ext cx="171625" cy="84000"/>
            </a:xfrm>
            <a:custGeom>
              <a:rect b="b" l="l" r="r" t="t"/>
              <a:pathLst>
                <a:path extrusionOk="0" h="3360" w="6865">
                  <a:moveTo>
                    <a:pt x="544" y="0"/>
                  </a:moveTo>
                  <a:cubicBezTo>
                    <a:pt x="244" y="0"/>
                    <a:pt x="1" y="244"/>
                    <a:pt x="1" y="544"/>
                  </a:cubicBezTo>
                  <a:lnTo>
                    <a:pt x="1" y="1645"/>
                  </a:lnTo>
                  <a:cubicBezTo>
                    <a:pt x="1" y="1949"/>
                    <a:pt x="244" y="2193"/>
                    <a:pt x="544" y="2193"/>
                  </a:cubicBezTo>
                  <a:lnTo>
                    <a:pt x="1983" y="2193"/>
                  </a:lnTo>
                  <a:cubicBezTo>
                    <a:pt x="1983" y="2835"/>
                    <a:pt x="2503" y="3359"/>
                    <a:pt x="3149" y="3359"/>
                  </a:cubicBezTo>
                  <a:lnTo>
                    <a:pt x="3716" y="3359"/>
                  </a:lnTo>
                  <a:cubicBezTo>
                    <a:pt x="4358" y="3359"/>
                    <a:pt x="4883" y="2835"/>
                    <a:pt x="4883" y="2193"/>
                  </a:cubicBezTo>
                  <a:lnTo>
                    <a:pt x="6321" y="2193"/>
                  </a:lnTo>
                  <a:cubicBezTo>
                    <a:pt x="6621" y="2193"/>
                    <a:pt x="6864" y="1945"/>
                    <a:pt x="6864" y="1645"/>
                  </a:cubicBezTo>
                  <a:lnTo>
                    <a:pt x="6864" y="544"/>
                  </a:lnTo>
                  <a:cubicBezTo>
                    <a:pt x="6860" y="244"/>
                    <a:pt x="6616" y="0"/>
                    <a:pt x="6316" y="0"/>
                  </a:cubicBezTo>
                  <a:close/>
                </a:path>
              </a:pathLst>
            </a:custGeom>
            <a:solidFill>
              <a:srgbClr val="006D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6" name="Google Shape;446;p21"/>
            <p:cNvSpPr/>
            <p:nvPr/>
          </p:nvSpPr>
          <p:spPr>
            <a:xfrm>
              <a:off x="7749350" y="2273625"/>
              <a:ext cx="89275" cy="84000"/>
            </a:xfrm>
            <a:custGeom>
              <a:rect b="b" l="l" r="r" t="t"/>
              <a:pathLst>
                <a:path extrusionOk="0" h="3360" w="3571">
                  <a:moveTo>
                    <a:pt x="985" y="0"/>
                  </a:moveTo>
                  <a:cubicBezTo>
                    <a:pt x="1378" y="1214"/>
                    <a:pt x="985" y="2549"/>
                    <a:pt x="1" y="3359"/>
                  </a:cubicBezTo>
                  <a:lnTo>
                    <a:pt x="422" y="3359"/>
                  </a:lnTo>
                  <a:cubicBezTo>
                    <a:pt x="1064" y="3359"/>
                    <a:pt x="1589" y="2835"/>
                    <a:pt x="1589" y="2193"/>
                  </a:cubicBezTo>
                  <a:lnTo>
                    <a:pt x="3023" y="2193"/>
                  </a:lnTo>
                  <a:cubicBezTo>
                    <a:pt x="3327" y="2193"/>
                    <a:pt x="3571" y="1945"/>
                    <a:pt x="3571" y="1645"/>
                  </a:cubicBezTo>
                  <a:lnTo>
                    <a:pt x="3571" y="544"/>
                  </a:lnTo>
                  <a:cubicBezTo>
                    <a:pt x="3571" y="244"/>
                    <a:pt x="3327" y="0"/>
                    <a:pt x="3027" y="0"/>
                  </a:cubicBez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7" name="Google Shape;447;p21"/>
            <p:cNvSpPr/>
            <p:nvPr/>
          </p:nvSpPr>
          <p:spPr>
            <a:xfrm>
              <a:off x="7666325" y="2381825"/>
              <a:ext cx="171250" cy="120325"/>
            </a:xfrm>
            <a:custGeom>
              <a:rect b="b" l="l" r="r" t="t"/>
              <a:pathLst>
                <a:path extrusionOk="0" h="4813" w="6850">
                  <a:moveTo>
                    <a:pt x="4242" y="0"/>
                  </a:moveTo>
                  <a:cubicBezTo>
                    <a:pt x="4235" y="0"/>
                    <a:pt x="4228" y="1"/>
                    <a:pt x="4221" y="1"/>
                  </a:cubicBezTo>
                  <a:cubicBezTo>
                    <a:pt x="4113" y="6"/>
                    <a:pt x="4020" y="81"/>
                    <a:pt x="3992" y="184"/>
                  </a:cubicBezTo>
                  <a:lnTo>
                    <a:pt x="3097" y="3712"/>
                  </a:lnTo>
                  <a:lnTo>
                    <a:pt x="2230" y="1196"/>
                  </a:lnTo>
                  <a:cubicBezTo>
                    <a:pt x="2197" y="1102"/>
                    <a:pt x="2118" y="1037"/>
                    <a:pt x="2019" y="1027"/>
                  </a:cubicBezTo>
                  <a:cubicBezTo>
                    <a:pt x="2015" y="1027"/>
                    <a:pt x="2011" y="1027"/>
                    <a:pt x="2006" y="1027"/>
                  </a:cubicBezTo>
                  <a:cubicBezTo>
                    <a:pt x="1917" y="1027"/>
                    <a:pt x="1830" y="1073"/>
                    <a:pt x="1780" y="1154"/>
                  </a:cubicBezTo>
                  <a:lnTo>
                    <a:pt x="1064" y="2437"/>
                  </a:lnTo>
                  <a:lnTo>
                    <a:pt x="309" y="2437"/>
                  </a:lnTo>
                  <a:cubicBezTo>
                    <a:pt x="0" y="2451"/>
                    <a:pt x="0" y="2911"/>
                    <a:pt x="309" y="2929"/>
                  </a:cubicBezTo>
                  <a:lnTo>
                    <a:pt x="1204" y="2929"/>
                  </a:lnTo>
                  <a:cubicBezTo>
                    <a:pt x="1293" y="2925"/>
                    <a:pt x="1377" y="2878"/>
                    <a:pt x="1420" y="2803"/>
                  </a:cubicBezTo>
                  <a:lnTo>
                    <a:pt x="1940" y="1871"/>
                  </a:lnTo>
                  <a:lnTo>
                    <a:pt x="2895" y="4649"/>
                  </a:lnTo>
                  <a:cubicBezTo>
                    <a:pt x="2928" y="4747"/>
                    <a:pt x="3022" y="4813"/>
                    <a:pt x="3125" y="4813"/>
                  </a:cubicBezTo>
                  <a:lnTo>
                    <a:pt x="3134" y="4813"/>
                  </a:lnTo>
                  <a:cubicBezTo>
                    <a:pt x="3247" y="4813"/>
                    <a:pt x="3336" y="4733"/>
                    <a:pt x="3364" y="4630"/>
                  </a:cubicBezTo>
                  <a:lnTo>
                    <a:pt x="4263" y="1074"/>
                  </a:lnTo>
                  <a:lnTo>
                    <a:pt x="4882" y="2765"/>
                  </a:lnTo>
                  <a:cubicBezTo>
                    <a:pt x="4919" y="2864"/>
                    <a:pt x="5013" y="2929"/>
                    <a:pt x="5116" y="2929"/>
                  </a:cubicBezTo>
                  <a:lnTo>
                    <a:pt x="6597" y="2929"/>
                  </a:lnTo>
                  <a:cubicBezTo>
                    <a:pt x="6728" y="2925"/>
                    <a:pt x="6840" y="2817"/>
                    <a:pt x="6840" y="2681"/>
                  </a:cubicBezTo>
                  <a:cubicBezTo>
                    <a:pt x="6849" y="2548"/>
                    <a:pt x="6746" y="2437"/>
                    <a:pt x="6614" y="2437"/>
                  </a:cubicBezTo>
                  <a:cubicBezTo>
                    <a:pt x="6611" y="2437"/>
                    <a:pt x="6609" y="2437"/>
                    <a:pt x="6606" y="2437"/>
                  </a:cubicBezTo>
                  <a:lnTo>
                    <a:pt x="5299" y="2437"/>
                  </a:lnTo>
                  <a:lnTo>
                    <a:pt x="4465" y="161"/>
                  </a:lnTo>
                  <a:cubicBezTo>
                    <a:pt x="4430" y="64"/>
                    <a:pt x="4341" y="0"/>
                    <a:pt x="4242" y="0"/>
                  </a:cubicBezTo>
                  <a:close/>
                </a:path>
              </a:pathLst>
            </a:custGeom>
            <a:solidFill>
              <a:srgbClr val="8F91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8" name="Google Shape;448;p21"/>
            <p:cNvSpPr/>
            <p:nvPr/>
          </p:nvSpPr>
          <p:spPr>
            <a:xfrm>
              <a:off x="7666425" y="2544400"/>
              <a:ext cx="171500" cy="12325"/>
            </a:xfrm>
            <a:custGeom>
              <a:rect b="b" l="l" r="r" t="t"/>
              <a:pathLst>
                <a:path extrusionOk="0" h="493" w="6860">
                  <a:moveTo>
                    <a:pt x="6610" y="1"/>
                  </a:moveTo>
                  <a:cubicBezTo>
                    <a:pt x="6608" y="1"/>
                    <a:pt x="6605" y="1"/>
                    <a:pt x="6602" y="1"/>
                  </a:cubicBezTo>
                  <a:lnTo>
                    <a:pt x="315" y="1"/>
                  </a:lnTo>
                  <a:cubicBezTo>
                    <a:pt x="1" y="15"/>
                    <a:pt x="1" y="479"/>
                    <a:pt x="315" y="493"/>
                  </a:cubicBezTo>
                  <a:lnTo>
                    <a:pt x="6602" y="493"/>
                  </a:lnTo>
                  <a:cubicBezTo>
                    <a:pt x="6605" y="493"/>
                    <a:pt x="6608" y="493"/>
                    <a:pt x="6611" y="493"/>
                  </a:cubicBezTo>
                  <a:cubicBezTo>
                    <a:pt x="6747" y="493"/>
                    <a:pt x="6860" y="387"/>
                    <a:pt x="6860" y="249"/>
                  </a:cubicBezTo>
                  <a:cubicBezTo>
                    <a:pt x="6860" y="111"/>
                    <a:pt x="6747" y="1"/>
                    <a:pt x="6610" y="1"/>
                  </a:cubicBezTo>
                  <a:close/>
                </a:path>
              </a:pathLst>
            </a:custGeom>
            <a:solidFill>
              <a:srgbClr val="8F91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9" name="Google Shape;449;p21"/>
            <p:cNvSpPr/>
            <p:nvPr/>
          </p:nvSpPr>
          <p:spPr>
            <a:xfrm>
              <a:off x="7666425" y="2598750"/>
              <a:ext cx="171500" cy="12325"/>
            </a:xfrm>
            <a:custGeom>
              <a:rect b="b" l="l" r="r" t="t"/>
              <a:pathLst>
                <a:path extrusionOk="0" h="493" w="6860">
                  <a:moveTo>
                    <a:pt x="6611" y="1"/>
                  </a:moveTo>
                  <a:cubicBezTo>
                    <a:pt x="6608" y="1"/>
                    <a:pt x="6605" y="1"/>
                    <a:pt x="6602" y="1"/>
                  </a:cubicBezTo>
                  <a:lnTo>
                    <a:pt x="315" y="1"/>
                  </a:lnTo>
                  <a:cubicBezTo>
                    <a:pt x="1" y="15"/>
                    <a:pt x="1" y="479"/>
                    <a:pt x="315" y="493"/>
                  </a:cubicBezTo>
                  <a:lnTo>
                    <a:pt x="6602" y="493"/>
                  </a:lnTo>
                  <a:cubicBezTo>
                    <a:pt x="6605" y="493"/>
                    <a:pt x="6608" y="493"/>
                    <a:pt x="6610" y="493"/>
                  </a:cubicBezTo>
                  <a:cubicBezTo>
                    <a:pt x="6747" y="493"/>
                    <a:pt x="6860" y="382"/>
                    <a:pt x="6860" y="244"/>
                  </a:cubicBezTo>
                  <a:cubicBezTo>
                    <a:pt x="6860" y="107"/>
                    <a:pt x="6747" y="1"/>
                    <a:pt x="6611" y="1"/>
                  </a:cubicBezTo>
                  <a:close/>
                </a:path>
              </a:pathLst>
            </a:custGeom>
            <a:solidFill>
              <a:srgbClr val="8F91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50" name="Google Shape;450;p21"/>
          <p:cNvSpPr/>
          <p:nvPr/>
        </p:nvSpPr>
        <p:spPr>
          <a:xfrm flipH="1" rot="10800000">
            <a:off x="4677238" y="6674000"/>
            <a:ext cx="904500" cy="241800"/>
          </a:xfrm>
          <a:prstGeom prst="roundRect">
            <a:avLst>
              <a:gd fmla="val 50000" name="adj"/>
            </a:avLst>
          </a:prstGeom>
          <a:solidFill>
            <a:srgbClr val="EFEF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51" name="Google Shape;451;p21"/>
          <p:cNvCxnSpPr>
            <a:stCxn id="450" idx="1"/>
          </p:cNvCxnSpPr>
          <p:nvPr/>
        </p:nvCxnSpPr>
        <p:spPr>
          <a:xfrm rot="10800000">
            <a:off x="3974038" y="6355700"/>
            <a:ext cx="703200" cy="439200"/>
          </a:xfrm>
          <a:prstGeom prst="curvedConnector3">
            <a:avLst>
              <a:gd fmla="val 50000" name="adj1"/>
            </a:avLst>
          </a:prstGeom>
          <a:noFill/>
          <a:ln cap="flat" cmpd="sng" w="19050">
            <a:solidFill>
              <a:srgbClr val="D9D9D9"/>
            </a:solidFill>
            <a:prstDash val="dash"/>
            <a:round/>
            <a:headEnd len="med" w="med" type="none"/>
            <a:tailEnd len="med" w="med" type="none"/>
          </a:ln>
        </p:spPr>
      </p:cxnSp>
      <p:sp>
        <p:nvSpPr>
          <p:cNvPr id="452" name="Google Shape;452;p21"/>
          <p:cNvSpPr txBox="1"/>
          <p:nvPr/>
        </p:nvSpPr>
        <p:spPr>
          <a:xfrm rot="-2309">
            <a:off x="4677234" y="6693943"/>
            <a:ext cx="893400" cy="201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200">
                <a:solidFill>
                  <a:srgbClr val="666666"/>
                </a:solidFill>
                <a:latin typeface="Lora"/>
                <a:ea typeface="Lora"/>
                <a:cs typeface="Lora"/>
                <a:sym typeface="Lora"/>
              </a:rPr>
              <a:t>Acquired </a:t>
            </a:r>
            <a:endParaRPr b="1" sz="1200">
              <a:solidFill>
                <a:srgbClr val="666666"/>
              </a:solidFill>
              <a:latin typeface="Lora"/>
              <a:ea typeface="Lora"/>
              <a:cs typeface="Lora"/>
              <a:sym typeface="Lora"/>
            </a:endParaRPr>
          </a:p>
        </p:txBody>
      </p:sp>
      <p:sp>
        <p:nvSpPr>
          <p:cNvPr id="453" name="Google Shape;453;p21"/>
          <p:cNvSpPr/>
          <p:nvPr/>
        </p:nvSpPr>
        <p:spPr>
          <a:xfrm>
            <a:off x="4677238" y="5863375"/>
            <a:ext cx="893400" cy="231900"/>
          </a:xfrm>
          <a:prstGeom prst="roundRect">
            <a:avLst>
              <a:gd fmla="val 50000" name="adj"/>
            </a:avLst>
          </a:prstGeom>
          <a:solidFill>
            <a:srgbClr val="E6F8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54" name="Google Shape;454;p21"/>
          <p:cNvCxnSpPr>
            <a:stCxn id="453" idx="1"/>
          </p:cNvCxnSpPr>
          <p:nvPr/>
        </p:nvCxnSpPr>
        <p:spPr>
          <a:xfrm flipH="1">
            <a:off x="3974038" y="5979325"/>
            <a:ext cx="703200" cy="381300"/>
          </a:xfrm>
          <a:prstGeom prst="curvedConnector3">
            <a:avLst>
              <a:gd fmla="val 50000" name="adj1"/>
            </a:avLst>
          </a:prstGeom>
          <a:noFill/>
          <a:ln cap="flat" cmpd="sng" w="19050">
            <a:solidFill>
              <a:srgbClr val="9DE2DE"/>
            </a:solidFill>
            <a:prstDash val="dash"/>
            <a:round/>
            <a:headEnd len="med" w="med" type="none"/>
            <a:tailEnd len="med" w="med" type="none"/>
          </a:ln>
        </p:spPr>
      </p:cxnSp>
      <p:sp>
        <p:nvSpPr>
          <p:cNvPr id="455" name="Google Shape;455;p21"/>
          <p:cNvSpPr txBox="1"/>
          <p:nvPr/>
        </p:nvSpPr>
        <p:spPr>
          <a:xfrm flipH="1">
            <a:off x="4472637" y="5841425"/>
            <a:ext cx="1302600" cy="201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200">
                <a:solidFill>
                  <a:srgbClr val="006D77"/>
                </a:solidFill>
                <a:latin typeface="Lora"/>
                <a:ea typeface="Lora"/>
                <a:cs typeface="Lora"/>
                <a:sym typeface="Lora"/>
              </a:rPr>
              <a:t>Congenital </a:t>
            </a:r>
            <a:endParaRPr b="1" sz="1200">
              <a:solidFill>
                <a:srgbClr val="006D77"/>
              </a:solidFill>
              <a:latin typeface="Lora"/>
              <a:ea typeface="Lora"/>
              <a:cs typeface="Lora"/>
              <a:sym typeface="Lora"/>
            </a:endParaRPr>
          </a:p>
        </p:txBody>
      </p:sp>
      <p:sp>
        <p:nvSpPr>
          <p:cNvPr id="456" name="Google Shape;456;p21"/>
          <p:cNvSpPr txBox="1"/>
          <p:nvPr/>
        </p:nvSpPr>
        <p:spPr>
          <a:xfrm>
            <a:off x="299450" y="6970550"/>
            <a:ext cx="2974200" cy="1254900"/>
          </a:xfrm>
          <a:prstGeom prst="rect">
            <a:avLst/>
          </a:prstGeom>
          <a:noFill/>
          <a:ln>
            <a:noFill/>
          </a:ln>
        </p:spPr>
        <p:txBody>
          <a:bodyPr anchorCtr="0" anchor="t" bIns="91425" lIns="91425" spcFirstLastPara="1" rIns="91425" wrap="square" tIns="91425">
            <a:noAutofit/>
          </a:bodyPr>
          <a:lstStyle/>
          <a:p>
            <a:pPr indent="-171450" lvl="0" marL="89999" rtl="0" algn="l">
              <a:spcBef>
                <a:spcPts val="0"/>
              </a:spcBef>
              <a:spcAft>
                <a:spcPts val="0"/>
              </a:spcAft>
              <a:buSzPts val="1200"/>
              <a:buFont typeface="Mada"/>
              <a:buChar char="●"/>
            </a:pPr>
            <a:r>
              <a:rPr lang="en-GB" sz="1200">
                <a:latin typeface="Mada"/>
                <a:ea typeface="Mada"/>
                <a:cs typeface="Mada"/>
                <a:sym typeface="Mada"/>
              </a:rPr>
              <a:t>Pseudoxanthoma elasticum</a:t>
            </a:r>
            <a:endParaRPr sz="1200">
              <a:latin typeface="Mada"/>
              <a:ea typeface="Mada"/>
              <a:cs typeface="Mada"/>
              <a:sym typeface="Mada"/>
            </a:endParaRPr>
          </a:p>
          <a:p>
            <a:pPr indent="-167900" lvl="1" marL="360000" rtl="0" algn="l">
              <a:lnSpc>
                <a:spcPct val="115000"/>
              </a:lnSpc>
              <a:spcBef>
                <a:spcPts val="0"/>
              </a:spcBef>
              <a:spcAft>
                <a:spcPts val="0"/>
              </a:spcAft>
              <a:buClr>
                <a:srgbClr val="6AA84F"/>
              </a:buClr>
              <a:buSzPts val="1000"/>
              <a:buFont typeface="Mada"/>
              <a:buChar char="○"/>
            </a:pPr>
            <a:r>
              <a:rPr lang="en-GB" sz="1000">
                <a:solidFill>
                  <a:srgbClr val="6AA84F"/>
                </a:solidFill>
                <a:latin typeface="Mada"/>
                <a:ea typeface="Mada"/>
                <a:cs typeface="Mada"/>
                <a:sym typeface="Mada"/>
              </a:rPr>
              <a:t>Autosomal dominant </a:t>
            </a:r>
            <a:endParaRPr sz="1000">
              <a:solidFill>
                <a:srgbClr val="6AA84F"/>
              </a:solidFill>
              <a:latin typeface="Mada"/>
              <a:ea typeface="Mada"/>
              <a:cs typeface="Mada"/>
              <a:sym typeface="Mada"/>
            </a:endParaRPr>
          </a:p>
          <a:p>
            <a:pPr indent="-167900" lvl="1" marL="360000" rtl="0" algn="l">
              <a:lnSpc>
                <a:spcPct val="115000"/>
              </a:lnSpc>
              <a:spcBef>
                <a:spcPts val="0"/>
              </a:spcBef>
              <a:spcAft>
                <a:spcPts val="0"/>
              </a:spcAft>
              <a:buClr>
                <a:srgbClr val="6AA84F"/>
              </a:buClr>
              <a:buSzPts val="1000"/>
              <a:buFont typeface="Mada"/>
              <a:buChar char="○"/>
            </a:pPr>
            <a:r>
              <a:rPr lang="en-GB" sz="1000">
                <a:solidFill>
                  <a:srgbClr val="6AA84F"/>
                </a:solidFill>
                <a:latin typeface="Mada"/>
                <a:ea typeface="Mada"/>
                <a:cs typeface="Mada"/>
                <a:sym typeface="Mada"/>
              </a:rPr>
              <a:t>Problem with collagen cross linkage </a:t>
            </a:r>
            <a:endParaRPr sz="1000">
              <a:solidFill>
                <a:srgbClr val="6AA84F"/>
              </a:solidFill>
              <a:latin typeface="Mada"/>
              <a:ea typeface="Mada"/>
              <a:cs typeface="Mada"/>
              <a:sym typeface="Mada"/>
            </a:endParaRPr>
          </a:p>
          <a:p>
            <a:pPr indent="0" lvl="0" marL="360000" rtl="0" algn="l">
              <a:lnSpc>
                <a:spcPct val="115000"/>
              </a:lnSpc>
              <a:spcBef>
                <a:spcPts val="0"/>
              </a:spcBef>
              <a:spcAft>
                <a:spcPts val="0"/>
              </a:spcAft>
              <a:buNone/>
            </a:pPr>
            <a:r>
              <a:rPr lang="en-GB" sz="1000">
                <a:solidFill>
                  <a:srgbClr val="6AA84F"/>
                </a:solidFill>
                <a:latin typeface="Mada"/>
                <a:ea typeface="Mada"/>
                <a:cs typeface="Mada"/>
                <a:sym typeface="Mada"/>
              </a:rPr>
              <a:t>→ weakness and failure of healing </a:t>
            </a:r>
            <a:endParaRPr sz="1000">
              <a:solidFill>
                <a:srgbClr val="6AA84F"/>
              </a:solidFill>
              <a:latin typeface="Mada"/>
              <a:ea typeface="Mada"/>
              <a:cs typeface="Mada"/>
              <a:sym typeface="Mada"/>
            </a:endParaRPr>
          </a:p>
          <a:p>
            <a:pPr indent="-171450" lvl="0" marL="89999"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Ehler-Danlos syndrome</a:t>
            </a:r>
            <a:endParaRPr sz="1200">
              <a:solidFill>
                <a:schemeClr val="dk1"/>
              </a:solidFill>
              <a:latin typeface="Mada"/>
              <a:ea typeface="Mada"/>
              <a:cs typeface="Mada"/>
              <a:sym typeface="Mada"/>
            </a:endParaRPr>
          </a:p>
          <a:p>
            <a:pPr indent="-180600" lvl="1" marL="360000"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AD, defect in synthesis, structure </a:t>
            </a:r>
            <a:endParaRPr sz="1200">
              <a:solidFill>
                <a:schemeClr val="dk1"/>
              </a:solidFill>
              <a:latin typeface="Mada"/>
              <a:ea typeface="Mada"/>
              <a:cs typeface="Mada"/>
              <a:sym typeface="Mada"/>
            </a:endParaRPr>
          </a:p>
          <a:p>
            <a:pPr indent="0" lvl="0" marL="360000" rtl="0" algn="l">
              <a:spcBef>
                <a:spcPts val="0"/>
              </a:spcBef>
              <a:spcAft>
                <a:spcPts val="0"/>
              </a:spcAft>
              <a:buNone/>
            </a:pPr>
            <a:r>
              <a:rPr lang="en-GB" sz="1200">
                <a:solidFill>
                  <a:schemeClr val="dk1"/>
                </a:solidFill>
                <a:latin typeface="Mada"/>
                <a:ea typeface="Mada"/>
                <a:cs typeface="Mada"/>
                <a:sym typeface="Mada"/>
              </a:rPr>
              <a:t>and cross linkage of collagen</a:t>
            </a:r>
            <a:endParaRPr sz="1200">
              <a:solidFill>
                <a:schemeClr val="dk1"/>
              </a:solidFill>
              <a:latin typeface="Mada"/>
              <a:ea typeface="Mada"/>
              <a:cs typeface="Mada"/>
              <a:sym typeface="Mada"/>
            </a:endParaRPr>
          </a:p>
          <a:p>
            <a:pPr indent="-171450" lvl="0" marL="89999" rtl="0" algn="l">
              <a:lnSpc>
                <a:spcPct val="115000"/>
              </a:lnSpc>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Cutis laxa</a:t>
            </a:r>
            <a:endParaRPr sz="1200">
              <a:solidFill>
                <a:schemeClr val="dk1"/>
              </a:solidFill>
              <a:latin typeface="Mada"/>
              <a:ea typeface="Mada"/>
              <a:cs typeface="Mada"/>
              <a:sym typeface="Mada"/>
            </a:endParaRPr>
          </a:p>
          <a:p>
            <a:pPr indent="-171450" lvl="0" marL="89999"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Progeria </a:t>
            </a:r>
            <a:endParaRPr sz="1200">
              <a:solidFill>
                <a:schemeClr val="dk1"/>
              </a:solidFill>
              <a:latin typeface="Mada"/>
              <a:ea typeface="Mada"/>
              <a:cs typeface="Mada"/>
              <a:sym typeface="Mada"/>
            </a:endParaRPr>
          </a:p>
          <a:p>
            <a:pPr indent="-171450" lvl="0" marL="89999" rtl="0" algn="l">
              <a:lnSpc>
                <a:spcPct val="115000"/>
              </a:lnSpc>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Werner syndrome</a:t>
            </a:r>
            <a:endParaRPr sz="1200">
              <a:solidFill>
                <a:schemeClr val="dk1"/>
              </a:solidFill>
              <a:latin typeface="Mada"/>
              <a:ea typeface="Mada"/>
              <a:cs typeface="Mada"/>
              <a:sym typeface="Mada"/>
            </a:endParaRPr>
          </a:p>
          <a:p>
            <a:pPr indent="-171450" lvl="0" marL="89999"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Epidermolysis bullosa</a:t>
            </a:r>
            <a:endParaRPr sz="1200">
              <a:solidFill>
                <a:schemeClr val="dk1"/>
              </a:solidFill>
              <a:latin typeface="Mada"/>
              <a:ea typeface="Mada"/>
              <a:cs typeface="Mada"/>
              <a:sym typeface="Mada"/>
            </a:endParaRPr>
          </a:p>
          <a:p>
            <a:pPr indent="-167900" lvl="1" marL="360000" rtl="0" algn="l">
              <a:lnSpc>
                <a:spcPct val="115000"/>
              </a:lnSpc>
              <a:spcBef>
                <a:spcPts val="0"/>
              </a:spcBef>
              <a:spcAft>
                <a:spcPts val="0"/>
              </a:spcAft>
              <a:buClr>
                <a:srgbClr val="6AA84F"/>
              </a:buClr>
              <a:buSzPts val="1000"/>
              <a:buFont typeface="Mada"/>
              <a:buChar char="○"/>
            </a:pPr>
            <a:r>
              <a:rPr lang="en-GB" sz="1000">
                <a:solidFill>
                  <a:srgbClr val="6AA84F"/>
                </a:solidFill>
                <a:latin typeface="Mada"/>
                <a:ea typeface="Mada"/>
                <a:cs typeface="Mada"/>
                <a:sym typeface="Mada"/>
              </a:rPr>
              <a:t>Similar to a burn</a:t>
            </a:r>
            <a:endParaRPr sz="1000">
              <a:solidFill>
                <a:srgbClr val="6AA84F"/>
              </a:solidFill>
              <a:latin typeface="Mada"/>
              <a:ea typeface="Mada"/>
              <a:cs typeface="Mada"/>
              <a:sym typeface="Mada"/>
            </a:endParaRPr>
          </a:p>
          <a:p>
            <a:pPr indent="0" lvl="0" marL="360000" rtl="0" algn="l">
              <a:spcBef>
                <a:spcPts val="0"/>
              </a:spcBef>
              <a:spcAft>
                <a:spcPts val="0"/>
              </a:spcAft>
              <a:buNone/>
            </a:pPr>
            <a:r>
              <a:t/>
            </a:r>
            <a:endParaRPr sz="1200">
              <a:solidFill>
                <a:schemeClr val="dk1"/>
              </a:solidFill>
              <a:latin typeface="Mada"/>
              <a:ea typeface="Mada"/>
              <a:cs typeface="Mada"/>
              <a:sym typeface="Mada"/>
            </a:endParaRPr>
          </a:p>
          <a:p>
            <a:pPr indent="0" lvl="0" marL="457200" rtl="0" algn="l">
              <a:lnSpc>
                <a:spcPct val="115000"/>
              </a:lnSpc>
              <a:spcBef>
                <a:spcPts val="0"/>
              </a:spcBef>
              <a:spcAft>
                <a:spcPts val="0"/>
              </a:spcAft>
              <a:buNone/>
            </a:pPr>
            <a:r>
              <a:t/>
            </a:r>
            <a:endParaRPr sz="1200">
              <a:latin typeface="Mada"/>
              <a:ea typeface="Mada"/>
              <a:cs typeface="Mada"/>
              <a:sym typeface="Mada"/>
            </a:endParaRPr>
          </a:p>
        </p:txBody>
      </p:sp>
      <p:pic>
        <p:nvPicPr>
          <p:cNvPr id="457" name="Google Shape;457;p21"/>
          <p:cNvPicPr preferRelativeResize="0"/>
          <p:nvPr/>
        </p:nvPicPr>
        <p:blipFill>
          <a:blip r:embed="rId3">
            <a:alphaModFix/>
          </a:blip>
          <a:stretch>
            <a:fillRect/>
          </a:stretch>
        </p:blipFill>
        <p:spPr>
          <a:xfrm>
            <a:off x="2999763" y="7055325"/>
            <a:ext cx="4367175" cy="3528300"/>
          </a:xfrm>
          <a:prstGeom prst="rect">
            <a:avLst/>
          </a:prstGeom>
          <a:noFill/>
          <a:ln cap="flat" cmpd="sng" w="19050">
            <a:solidFill>
              <a:srgbClr val="1C4588"/>
            </a:solidFill>
            <a:prstDash val="solid"/>
            <a:round/>
            <a:headEnd len="sm" w="sm" type="none"/>
            <a:tailEnd len="sm" w="sm" type="none"/>
          </a:ln>
        </p:spPr>
      </p:pic>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