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0698475" cx="7589525"/>
  <p:notesSz cx="6858000" cy="9144000"/>
  <p:embeddedFontLst>
    <p:embeddedFont>
      <p:font typeface="Playfair Display"/>
      <p:regular r:id="rId23"/>
      <p:bold r:id="rId24"/>
      <p:italic r:id="rId25"/>
      <p:boldItalic r:id="rId26"/>
    </p:embeddedFont>
    <p:embeddedFont>
      <p:font typeface="Fredoka One"/>
      <p:regular r:id="rId27"/>
    </p:embeddedFont>
    <p:embeddedFont>
      <p:font typeface="Montserrat"/>
      <p:regular r:id="rId28"/>
      <p:bold r:id="rId29"/>
      <p:italic r:id="rId30"/>
      <p:boldItalic r:id="rId31"/>
    </p:embeddedFont>
    <p:embeddedFont>
      <p:font typeface="Mada"/>
      <p:regular r:id="rId32"/>
      <p:bold r:id="rId33"/>
    </p:embeddedFont>
    <p:embeddedFont>
      <p:font typeface="Lora"/>
      <p:regular r:id="rId34"/>
      <p:bold r:id="rId35"/>
      <p:italic r:id="rId36"/>
      <p:boldItalic r:id="rId37"/>
    </p:embeddedFont>
    <p:embeddedFont>
      <p:font typeface="Pathway Gothic One"/>
      <p:regular r:id="rId38"/>
    </p:embeddedFont>
    <p:embeddedFont>
      <p:font typeface="Abel"/>
      <p:regular r:id="rId39"/>
    </p:embeddedFont>
    <p:embeddedFont>
      <p:font typeface="Pacifico"/>
      <p:regular r:id="rId40"/>
    </p:embeddedFont>
    <p:embeddedFont>
      <p:font typeface="Fira Sans"/>
      <p:regular r:id="rId41"/>
      <p:bold r:id="rId42"/>
      <p:italic r:id="rId43"/>
      <p:boldItalic r:id="rId44"/>
    </p:embeddedFont>
    <p:embeddedFont>
      <p:font typeface="Bree Serif"/>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guide id="3" orient="horz" pos="2721">
          <p15:clr>
            <a:srgbClr val="9AA0A6"/>
          </p15:clr>
        </p15:guide>
        <p15:guide id="4" orient="horz" pos="1266">
          <p15:clr>
            <a:srgbClr val="9AA0A6"/>
          </p15:clr>
        </p15:guide>
        <p15:guide id="5" orient="horz" pos="845">
          <p15:clr>
            <a:srgbClr val="9AA0A6"/>
          </p15:clr>
        </p15:guide>
        <p15:guide id="6" orient="horz" pos="941">
          <p15:clr>
            <a:srgbClr val="9AA0A6"/>
          </p15:clr>
        </p15:guide>
        <p15:guide id="7" orient="horz" pos="2494">
          <p15:clr>
            <a:srgbClr val="9AA0A6"/>
          </p15:clr>
        </p15:guide>
        <p15:guide id="8" orient="horz" pos="2590">
          <p15:clr>
            <a:srgbClr val="9AA0A6"/>
          </p15:clr>
        </p15:guide>
        <p15:guide id="9" orient="horz" pos="1672">
          <p15:clr>
            <a:srgbClr val="9AA0A6"/>
          </p15:clr>
        </p15:guide>
        <p15:guide id="10" orient="horz" pos="1587">
          <p15:clr>
            <a:srgbClr val="9AA0A6"/>
          </p15:clr>
        </p15:guide>
        <p15:guide id="11" orient="horz" pos="173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51E481-89CF-4E35-852E-60FBC6CBADBB}">
  <a:tblStyle styleId="{9851E481-89CF-4E35-852E-60FBC6CBAD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 pos="2721" orient="horz"/>
        <p:guide pos="1266" orient="horz"/>
        <p:guide pos="845" orient="horz"/>
        <p:guide pos="941" orient="horz"/>
        <p:guide pos="2494" orient="horz"/>
        <p:guide pos="2590" orient="horz"/>
        <p:guide pos="1672" orient="horz"/>
        <p:guide pos="1587" orient="horz"/>
        <p:guide pos="173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acifico-regular.fntdata"/><Relationship Id="rId20" Type="http://schemas.openxmlformats.org/officeDocument/2006/relationships/slide" Target="slides/slide14.xml"/><Relationship Id="rId42" Type="http://schemas.openxmlformats.org/officeDocument/2006/relationships/font" Target="fonts/FiraSans-bold.fntdata"/><Relationship Id="rId41" Type="http://schemas.openxmlformats.org/officeDocument/2006/relationships/font" Target="fonts/FiraSans-regular.fntdata"/><Relationship Id="rId22" Type="http://schemas.openxmlformats.org/officeDocument/2006/relationships/slide" Target="slides/slide16.xml"/><Relationship Id="rId44" Type="http://schemas.openxmlformats.org/officeDocument/2006/relationships/font" Target="fonts/FiraSans-boldItalic.fntdata"/><Relationship Id="rId21" Type="http://schemas.openxmlformats.org/officeDocument/2006/relationships/slide" Target="slides/slide15.xml"/><Relationship Id="rId43" Type="http://schemas.openxmlformats.org/officeDocument/2006/relationships/font" Target="fonts/FiraSans-italic.fntdata"/><Relationship Id="rId24" Type="http://schemas.openxmlformats.org/officeDocument/2006/relationships/font" Target="fonts/PlayfairDisplay-bold.fntdata"/><Relationship Id="rId23" Type="http://schemas.openxmlformats.org/officeDocument/2006/relationships/font" Target="fonts/PlayfairDisplay-regular.fntdata"/><Relationship Id="rId45" Type="http://schemas.openxmlformats.org/officeDocument/2006/relationships/font" Target="fonts/BreeSerif-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Montserrat-regular.fntdata"/><Relationship Id="rId27" Type="http://schemas.openxmlformats.org/officeDocument/2006/relationships/font" Target="fonts/FredokaOn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5.xml"/><Relationship Id="rId33" Type="http://schemas.openxmlformats.org/officeDocument/2006/relationships/font" Target="fonts/Mada-bold.fntdata"/><Relationship Id="rId10" Type="http://schemas.openxmlformats.org/officeDocument/2006/relationships/slide" Target="slides/slide4.xml"/><Relationship Id="rId32" Type="http://schemas.openxmlformats.org/officeDocument/2006/relationships/font" Target="fonts/Mada-regular.fntdata"/><Relationship Id="rId13" Type="http://schemas.openxmlformats.org/officeDocument/2006/relationships/slide" Target="slides/slide7.xml"/><Relationship Id="rId35" Type="http://schemas.openxmlformats.org/officeDocument/2006/relationships/font" Target="fonts/Lora-bold.fntdata"/><Relationship Id="rId12" Type="http://schemas.openxmlformats.org/officeDocument/2006/relationships/slide" Target="slides/slide6.xml"/><Relationship Id="rId34" Type="http://schemas.openxmlformats.org/officeDocument/2006/relationships/font" Target="fonts/Lora-regular.fntdata"/><Relationship Id="rId15" Type="http://schemas.openxmlformats.org/officeDocument/2006/relationships/slide" Target="slides/slide9.xml"/><Relationship Id="rId37" Type="http://schemas.openxmlformats.org/officeDocument/2006/relationships/font" Target="fonts/Lora-boldItalic.fntdata"/><Relationship Id="rId14" Type="http://schemas.openxmlformats.org/officeDocument/2006/relationships/slide" Target="slides/slide8.xml"/><Relationship Id="rId36" Type="http://schemas.openxmlformats.org/officeDocument/2006/relationships/font" Target="fonts/Lora-italic.fntdata"/><Relationship Id="rId17" Type="http://schemas.openxmlformats.org/officeDocument/2006/relationships/slide" Target="slides/slide11.xml"/><Relationship Id="rId39" Type="http://schemas.openxmlformats.org/officeDocument/2006/relationships/font" Target="fonts/Abel-regular.fntdata"/><Relationship Id="rId16" Type="http://schemas.openxmlformats.org/officeDocument/2006/relationships/slide" Target="slides/slide10.xml"/><Relationship Id="rId38" Type="http://schemas.openxmlformats.org/officeDocument/2006/relationships/font" Target="fonts/PathwayGothicOn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10741ad625de62_42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10741ad625de62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10741ad625de62_481: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10741ad625de62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789f2a457ad0f7ee_7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789f2a457ad0f7ee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83a2ba06cdaa5f4_91: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83a2ba06cdaa5f4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bb3cfc2d48_0_16: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bb3cfc2d4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bb3cfc2d48_0_3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bb3cfc2d4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820d8cd4f9_0_5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820d8cd4f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0741ad625de62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0741ad625de6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0741ad625de62_7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10741ad625de6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0741ad625de62_13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10741ad625de62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10741ad625de62_177: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10741ad625de62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0741ad625de62_24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10741ad625de62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c945ffb0c6_0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c945ffb0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10741ad625de62_36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10741ad625de62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789f2a457ad0f7ee_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789f2a457ad0f7ee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hyperlink" Target="https://docs.google.com/presentation/d/1TKjgKmuF8-7aGjiAgt-2f6dUWPkTI7rnH1d3RF0xuIw/edit?usp=sharing" TargetMode="External"/><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youtu.be/YHq3vS3_kNI" TargetMode="External"/><Relationship Id="rId4" Type="http://schemas.openxmlformats.org/officeDocument/2006/relationships/image" Target="../media/image26.jp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cs.google.com/presentation/d/1Vrjo7faTQ5wyZgLVjgKEQnyb9mHaPPYaExEd438A2QE/edit?usp=sharing" TargetMode="External"/><Relationship Id="rId4" Type="http://schemas.openxmlformats.org/officeDocument/2006/relationships/hyperlink" Target="https://docs.google.com/presentation/d/1eUNz0J6tIaTekeTGlOvYAMO6hGDCMuk-ZpptC_98scA/edit?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hyperlink" Target="https://docs.google.com/forms/d/e/1FAIpQLSellgvn263ZGMVLfCNfffhfGB8DwE-fZDSLmWJlAtaqXm_24w/viewform?usp=sf_link" TargetMode="External"/><Relationship Id="rId5" Type="http://schemas.openxmlformats.org/officeDocument/2006/relationships/image" Target="../media/image24.png"/><Relationship Id="rId6"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9.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7.jpg"/><Relationship Id="rId5" Type="http://schemas.openxmlformats.org/officeDocument/2006/relationships/image" Target="../media/image20.jp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5.png"/><Relationship Id="rId10"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8.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5400000">
            <a:off x="2970450" y="-2685775"/>
            <a:ext cx="1317300" cy="73722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5400000">
            <a:off x="2650418" y="-2650200"/>
            <a:ext cx="1284900" cy="67377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2322171" y="345764"/>
            <a:ext cx="1261879" cy="827325"/>
          </a:xfrm>
          <a:prstGeom prst="rect">
            <a:avLst/>
          </a:prstGeom>
          <a:noFill/>
          <a:ln>
            <a:noFill/>
          </a:ln>
        </p:spPr>
      </p:pic>
      <p:sp>
        <p:nvSpPr>
          <p:cNvPr id="57" name="Google Shape;57;p13"/>
          <p:cNvSpPr txBox="1"/>
          <p:nvPr/>
        </p:nvSpPr>
        <p:spPr>
          <a:xfrm>
            <a:off x="238125" y="9324975"/>
            <a:ext cx="17145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29578"/>
                </a:solidFill>
                <a:latin typeface="Lora"/>
                <a:ea typeface="Lora"/>
                <a:cs typeface="Lora"/>
                <a:sym typeface="Lora"/>
              </a:rPr>
              <a:t>Colour Index</a:t>
            </a:r>
            <a:endParaRPr>
              <a:solidFill>
                <a:srgbClr val="E29578"/>
              </a:solidFill>
              <a:latin typeface="Lora"/>
              <a:ea typeface="Lora"/>
              <a:cs typeface="Lora"/>
              <a:sym typeface="Lora"/>
            </a:endParaRPr>
          </a:p>
        </p:txBody>
      </p:sp>
      <p:sp>
        <p:nvSpPr>
          <p:cNvPr id="58" name="Google Shape;58;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C9EEC"/>
              </a:buClr>
              <a:buSzPts val="1200"/>
              <a:buFont typeface="Mada"/>
              <a:buChar char="●"/>
            </a:pPr>
            <a:r>
              <a:rPr lang="en-GB" sz="1200">
                <a:solidFill>
                  <a:srgbClr val="6C9EEC"/>
                </a:solidFill>
                <a:latin typeface="Mada"/>
                <a:ea typeface="Mada"/>
                <a:cs typeface="Mada"/>
                <a:sym typeface="Mada"/>
              </a:rPr>
              <a:t>Males slides</a:t>
            </a:r>
            <a:endParaRPr sz="1200">
              <a:solidFill>
                <a:srgbClr val="6C9EEC"/>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59" name="Google Shape;59;p13"/>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Textbook</a:t>
            </a:r>
            <a:endParaRPr sz="1200">
              <a:solidFill>
                <a:srgbClr val="1C4588"/>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CEA320"/>
              </a:buClr>
              <a:buSzPts val="1200"/>
              <a:buFont typeface="Mada"/>
              <a:buChar char="●"/>
            </a:pPr>
            <a:r>
              <a:rPr lang="en-GB" sz="1200">
                <a:solidFill>
                  <a:srgbClr val="CEA320"/>
                </a:solidFill>
                <a:latin typeface="Mada"/>
                <a:ea typeface="Mada"/>
                <a:cs typeface="Mada"/>
                <a:sym typeface="Mada"/>
              </a:rPr>
              <a:t>Golden notes</a:t>
            </a:r>
            <a:endParaRPr sz="1200">
              <a:solidFill>
                <a:srgbClr val="CEA32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0" name="Google Shape;60;p13"/>
          <p:cNvCxnSpPr/>
          <p:nvPr/>
        </p:nvCxnSpPr>
        <p:spPr>
          <a:xfrm>
            <a:off x="1704975" y="9677400"/>
            <a:ext cx="0" cy="867000"/>
          </a:xfrm>
          <a:prstGeom prst="straightConnector1">
            <a:avLst/>
          </a:prstGeom>
          <a:noFill/>
          <a:ln cap="flat" cmpd="sng" w="9525">
            <a:solidFill>
              <a:srgbClr val="FFDDD2"/>
            </a:solidFill>
            <a:prstDash val="solid"/>
            <a:round/>
            <a:headEnd len="med" w="med" type="oval"/>
            <a:tailEnd len="med" w="med" type="oval"/>
          </a:ln>
        </p:spPr>
      </p:cxnSp>
      <p:cxnSp>
        <p:nvCxnSpPr>
          <p:cNvPr id="61" name="Google Shape;61;p13"/>
          <p:cNvCxnSpPr/>
          <p:nvPr/>
        </p:nvCxnSpPr>
        <p:spPr>
          <a:xfrm>
            <a:off x="923925" y="3590925"/>
            <a:ext cx="4800600" cy="0"/>
          </a:xfrm>
          <a:prstGeom prst="straightConnector1">
            <a:avLst/>
          </a:prstGeom>
          <a:noFill/>
          <a:ln cap="flat" cmpd="sng" w="19050">
            <a:solidFill>
              <a:srgbClr val="83C5BE"/>
            </a:solidFill>
            <a:prstDash val="solid"/>
            <a:round/>
            <a:headEnd len="med" w="med" type="oval"/>
            <a:tailEnd len="med" w="med" type="none"/>
          </a:ln>
        </p:spPr>
      </p:cxnSp>
      <p:pic>
        <p:nvPicPr>
          <p:cNvPr id="62" name="Google Shape;62;p13"/>
          <p:cNvPicPr preferRelativeResize="0"/>
          <p:nvPr/>
        </p:nvPicPr>
        <p:blipFill>
          <a:blip r:embed="rId4">
            <a:alphaModFix/>
          </a:blip>
          <a:stretch>
            <a:fillRect/>
          </a:stretch>
        </p:blipFill>
        <p:spPr>
          <a:xfrm>
            <a:off x="5696038" y="2354413"/>
            <a:ext cx="1271500" cy="1271500"/>
          </a:xfrm>
          <a:prstGeom prst="rect">
            <a:avLst/>
          </a:prstGeom>
          <a:noFill/>
          <a:ln>
            <a:noFill/>
          </a:ln>
        </p:spPr>
      </p:pic>
      <p:sp>
        <p:nvSpPr>
          <p:cNvPr id="63" name="Google Shape;63;p13"/>
          <p:cNvSpPr txBox="1"/>
          <p:nvPr/>
        </p:nvSpPr>
        <p:spPr>
          <a:xfrm>
            <a:off x="641025" y="2326950"/>
            <a:ext cx="5366400" cy="131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Lora"/>
                <a:ea typeface="Lora"/>
                <a:cs typeface="Lora"/>
                <a:sym typeface="Lora"/>
              </a:rPr>
              <a:t>Gastric outlet, small and large bowel obstruction </a:t>
            </a:r>
            <a:endParaRPr sz="3000">
              <a:solidFill>
                <a:srgbClr val="006D77"/>
              </a:solidFill>
              <a:latin typeface="Lora"/>
              <a:ea typeface="Lora"/>
              <a:cs typeface="Lora"/>
              <a:sym typeface="Lora"/>
            </a:endParaRPr>
          </a:p>
        </p:txBody>
      </p:sp>
      <p:cxnSp>
        <p:nvCxnSpPr>
          <p:cNvPr id="64" name="Google Shape;64;p13"/>
          <p:cNvCxnSpPr/>
          <p:nvPr/>
        </p:nvCxnSpPr>
        <p:spPr>
          <a:xfrm>
            <a:off x="1171575" y="46101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65" name="Google Shape;65;p13"/>
          <p:cNvCxnSpPr/>
          <p:nvPr/>
        </p:nvCxnSpPr>
        <p:spPr>
          <a:xfrm rot="10800000">
            <a:off x="866775" y="5086350"/>
            <a:ext cx="5305500" cy="0"/>
          </a:xfrm>
          <a:prstGeom prst="straightConnector1">
            <a:avLst/>
          </a:prstGeom>
          <a:noFill/>
          <a:ln cap="flat" cmpd="sng" w="19050">
            <a:solidFill>
              <a:srgbClr val="FFDDD2"/>
            </a:solidFill>
            <a:prstDash val="solid"/>
            <a:round/>
            <a:headEnd len="med" w="med" type="none"/>
            <a:tailEnd len="med" w="med" type="oval"/>
          </a:ln>
        </p:spPr>
      </p:cxnSp>
      <p:sp>
        <p:nvSpPr>
          <p:cNvPr id="66" name="Google Shape;66;p13"/>
          <p:cNvSpPr txBox="1"/>
          <p:nvPr/>
        </p:nvSpPr>
        <p:spPr>
          <a:xfrm>
            <a:off x="1304925" y="4752975"/>
            <a:ext cx="21717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Objectives</a:t>
            </a:r>
            <a:endParaRPr sz="2400">
              <a:solidFill>
                <a:srgbClr val="E29578"/>
              </a:solidFill>
              <a:latin typeface="Lora"/>
              <a:ea typeface="Lora"/>
              <a:cs typeface="Lora"/>
              <a:sym typeface="Lora"/>
            </a:endParaRPr>
          </a:p>
        </p:txBody>
      </p:sp>
      <p:sp>
        <p:nvSpPr>
          <p:cNvPr id="67" name="Google Shape;67;p13"/>
          <p:cNvSpPr txBox="1"/>
          <p:nvPr/>
        </p:nvSpPr>
        <p:spPr>
          <a:xfrm>
            <a:off x="1276350" y="5303125"/>
            <a:ext cx="5734200" cy="3240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200">
                <a:solidFill>
                  <a:srgbClr val="E29578"/>
                </a:solidFill>
                <a:latin typeface="Mada"/>
                <a:ea typeface="Mada"/>
                <a:cs typeface="Mada"/>
                <a:sym typeface="Mada"/>
              </a:rPr>
              <a:t>The student is expected to describe and explain the pathogenesis, etiology, clinical features and complications of each of the following conditions:</a:t>
            </a:r>
            <a:endParaRPr sz="12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Mechanical</a:t>
            </a:r>
            <a:endParaRPr sz="12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Non-mechanical</a:t>
            </a:r>
            <a:endParaRPr sz="12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Adhesive</a:t>
            </a:r>
            <a:endParaRPr sz="12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Non-adhesive</a:t>
            </a:r>
            <a:endParaRPr sz="12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Gastric outlet obstruction</a:t>
            </a:r>
            <a:endParaRPr sz="1200">
              <a:solidFill>
                <a:srgbClr val="E29578"/>
              </a:solidFill>
              <a:latin typeface="Mada"/>
              <a:ea typeface="Mada"/>
              <a:cs typeface="Mada"/>
              <a:sym typeface="Mada"/>
            </a:endParaRPr>
          </a:p>
        </p:txBody>
      </p:sp>
      <p:pic>
        <p:nvPicPr>
          <p:cNvPr id="68" name="Google Shape;68;p13"/>
          <p:cNvPicPr preferRelativeResize="0"/>
          <p:nvPr/>
        </p:nvPicPr>
        <p:blipFill rotWithShape="1">
          <a:blip r:embed="rId5">
            <a:alphaModFix/>
          </a:blip>
          <a:srcRect b="0" l="0" r="0" t="0"/>
          <a:stretch/>
        </p:blipFill>
        <p:spPr>
          <a:xfrm>
            <a:off x="4094025" y="-12575"/>
            <a:ext cx="1261875" cy="1261875"/>
          </a:xfrm>
          <a:prstGeom prst="rect">
            <a:avLst/>
          </a:prstGeom>
          <a:noFill/>
          <a:ln>
            <a:noFill/>
          </a:ln>
        </p:spPr>
      </p:pic>
      <p:sp>
        <p:nvSpPr>
          <p:cNvPr id="69" name="Google Shape;69;p13"/>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6">
                  <a:extLst>
                    <a:ext uri="{A12FA001-AC4F-418D-AE19-62706E023703}">
                      <ahyp:hlinkClr val="tx"/>
                    </a:ext>
                  </a:extLst>
                </a:hlinkClick>
              </a:rPr>
              <a:t>Editing File</a:t>
            </a:r>
            <a:endParaRPr b="1" u="sng">
              <a:solidFill>
                <a:srgbClr val="E29578"/>
              </a:solidFill>
              <a:latin typeface="Lora"/>
              <a:ea typeface="Lora"/>
              <a:cs typeface="Lora"/>
              <a:sym typeface="Lora"/>
            </a:endParaRPr>
          </a:p>
        </p:txBody>
      </p:sp>
      <p:sp>
        <p:nvSpPr>
          <p:cNvPr id="72" name="Google Shape;72;p13"/>
          <p:cNvSpPr/>
          <p:nvPr/>
        </p:nvSpPr>
        <p:spPr>
          <a:xfrm>
            <a:off x="1931434" y="101266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3"/>
          <p:cNvPicPr preferRelativeResize="0"/>
          <p:nvPr/>
        </p:nvPicPr>
        <p:blipFill>
          <a:blip r:embed="rId7">
            <a:alphaModFix/>
          </a:blip>
          <a:stretch>
            <a:fillRect/>
          </a:stretch>
        </p:blipFill>
        <p:spPr>
          <a:xfrm>
            <a:off x="271301" y="237489"/>
            <a:ext cx="962351" cy="96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22"/>
          <p:cNvSpPr/>
          <p:nvPr/>
        </p:nvSpPr>
        <p:spPr>
          <a:xfrm>
            <a:off x="267987" y="870159"/>
            <a:ext cx="7053600" cy="1408800"/>
          </a:xfrm>
          <a:prstGeom prst="round2DiagRect">
            <a:avLst>
              <a:gd fmla="val 16667" name="adj1"/>
              <a:gd fmla="val 0" name="adj2"/>
            </a:avLst>
          </a:prstGeom>
          <a:solidFill>
            <a:srgbClr val="FFDDD2">
              <a:alpha val="37254"/>
              <a:alpha val="37430"/>
            </a:srgbClr>
          </a:solidFill>
          <a:ln cap="flat" cmpd="sng" w="28575">
            <a:solidFill>
              <a:srgbClr val="FADE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6" name="Google Shape;566;p22"/>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567" name="Google Shape;567;p22"/>
          <p:cNvSpPr txBox="1"/>
          <p:nvPr/>
        </p:nvSpPr>
        <p:spPr>
          <a:xfrm>
            <a:off x="1095673" y="1827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Gastric outlet obstruction</a:t>
            </a:r>
            <a:endParaRPr sz="2200"/>
          </a:p>
        </p:txBody>
      </p:sp>
      <p:sp>
        <p:nvSpPr>
          <p:cNvPr id="568" name="Google Shape;568;p22"/>
          <p:cNvSpPr txBox="1"/>
          <p:nvPr/>
        </p:nvSpPr>
        <p:spPr>
          <a:xfrm>
            <a:off x="368750" y="3193763"/>
            <a:ext cx="2211900" cy="16647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rgbClr val="CC0000"/>
                </a:solidFill>
                <a:latin typeface="Mada"/>
                <a:ea typeface="Mada"/>
                <a:cs typeface="Mada"/>
                <a:sym typeface="Mada"/>
              </a:rPr>
              <a:t>P</a:t>
            </a:r>
            <a:r>
              <a:rPr lang="en-GB" sz="1000">
                <a:solidFill>
                  <a:srgbClr val="CC0000"/>
                </a:solidFill>
                <a:latin typeface="Mada"/>
                <a:ea typeface="Mada"/>
                <a:cs typeface="Mada"/>
                <a:sym typeface="Mada"/>
              </a:rPr>
              <a:t>UD (peptic ulcer disease)</a:t>
            </a:r>
            <a:endParaRPr sz="1000">
              <a:solidFill>
                <a:srgbClr val="CC0000"/>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rgbClr val="CC0000"/>
                </a:solidFill>
                <a:latin typeface="Mada"/>
                <a:ea typeface="Mada"/>
                <a:cs typeface="Mada"/>
                <a:sym typeface="Mada"/>
              </a:rPr>
              <a:t>Cancers</a:t>
            </a:r>
            <a:r>
              <a:rPr lang="en-GB" sz="1000">
                <a:solidFill>
                  <a:schemeClr val="dk1"/>
                </a:solidFill>
                <a:latin typeface="Mada"/>
                <a:ea typeface="Mada"/>
                <a:cs typeface="Mada"/>
                <a:sym typeface="Mada"/>
              </a:rPr>
              <a:t> (gastric, duodenal, ampullary, pancreatic, cholangiocarcinoma) </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Gastric, duodenal polyps</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Caustic ingestion</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Pyloric stenosis </a:t>
            </a:r>
            <a:r>
              <a:rPr lang="en-GB" sz="1000">
                <a:solidFill>
                  <a:srgbClr val="6AA84F"/>
                </a:solidFill>
              </a:rPr>
              <a:t>(in newborns diagnosed with US)</a:t>
            </a:r>
            <a:endParaRPr sz="1000">
              <a:solidFill>
                <a:srgbClr val="6AA84F"/>
              </a:solidFill>
            </a:endParaRPr>
          </a:p>
          <a:p>
            <a:pPr indent="-158750" lvl="0" marL="179999" rtl="0" algn="l">
              <a:lnSpc>
                <a:spcPct val="125000"/>
              </a:lnSpc>
              <a:spcBef>
                <a:spcPts val="0"/>
              </a:spcBef>
              <a:spcAft>
                <a:spcPts val="0"/>
              </a:spcAft>
              <a:buClr>
                <a:srgbClr val="000000"/>
              </a:buClr>
              <a:buSzPts val="1000"/>
              <a:buChar char="●"/>
            </a:pPr>
            <a:r>
              <a:rPr lang="en-GB" sz="1000">
                <a:solidFill>
                  <a:schemeClr val="dk1"/>
                </a:solidFill>
                <a:latin typeface="Mada"/>
                <a:ea typeface="Mada"/>
                <a:cs typeface="Mada"/>
                <a:sym typeface="Mada"/>
              </a:rPr>
              <a:t>Congenital duodenal webs</a:t>
            </a:r>
            <a:endParaRPr sz="1000"/>
          </a:p>
        </p:txBody>
      </p:sp>
      <p:sp>
        <p:nvSpPr>
          <p:cNvPr id="569" name="Google Shape;569;p22"/>
          <p:cNvSpPr txBox="1"/>
          <p:nvPr/>
        </p:nvSpPr>
        <p:spPr>
          <a:xfrm>
            <a:off x="475000" y="967307"/>
            <a:ext cx="6690600" cy="10350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GOO is the clinical and pathophysiological consequences of any impediment to gastric emptying mechanism </a:t>
            </a:r>
            <a:r>
              <a:rPr lang="en-GB" sz="1200">
                <a:latin typeface="Mada"/>
                <a:ea typeface="Mada"/>
                <a:cs typeface="Mada"/>
                <a:sym typeface="Mada"/>
              </a:rPr>
              <a:t>due to gastric, duodenal or extraluminal disease </a:t>
            </a:r>
            <a:endParaRPr sz="1200">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Classified to benign or malignant causes</a:t>
            </a:r>
            <a:endParaRPr sz="1200">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The two common causes of gastric outlet obstruction are </a:t>
            </a:r>
            <a:r>
              <a:rPr b="1" lang="en-GB" sz="1200">
                <a:solidFill>
                  <a:srgbClr val="1C4588"/>
                </a:solidFill>
                <a:latin typeface="Mada"/>
                <a:ea typeface="Mada"/>
                <a:cs typeface="Mada"/>
                <a:sym typeface="Mada"/>
              </a:rPr>
              <a:t>gastric cancer</a:t>
            </a:r>
            <a:r>
              <a:rPr lang="en-GB" sz="1200">
                <a:solidFill>
                  <a:srgbClr val="1C4588"/>
                </a:solidFill>
                <a:latin typeface="Mada"/>
                <a:ea typeface="Mada"/>
                <a:cs typeface="Mada"/>
                <a:sym typeface="Mada"/>
              </a:rPr>
              <a:t> and pyloric stenosis secondary to </a:t>
            </a:r>
            <a:r>
              <a:rPr b="1" lang="en-GB" sz="1200">
                <a:solidFill>
                  <a:srgbClr val="1C4588"/>
                </a:solidFill>
                <a:latin typeface="Mada"/>
                <a:ea typeface="Mada"/>
                <a:cs typeface="Mada"/>
                <a:sym typeface="Mada"/>
              </a:rPr>
              <a:t>peptic ulceration</a:t>
            </a:r>
            <a:r>
              <a:rPr lang="en-GB" sz="1000">
                <a:solidFill>
                  <a:srgbClr val="1C4588"/>
                </a:solidFill>
                <a:latin typeface="Mada"/>
                <a:ea typeface="Mada"/>
                <a:cs typeface="Mada"/>
                <a:sym typeface="Mada"/>
              </a:rPr>
              <a:t>. </a:t>
            </a:r>
            <a:endParaRPr sz="1200">
              <a:solidFill>
                <a:schemeClr val="dk1"/>
              </a:solidFill>
              <a:latin typeface="Mada"/>
              <a:ea typeface="Mada"/>
              <a:cs typeface="Mada"/>
              <a:sym typeface="Mada"/>
            </a:endParaRPr>
          </a:p>
        </p:txBody>
      </p:sp>
      <p:sp>
        <p:nvSpPr>
          <p:cNvPr id="570" name="Google Shape;570;p22"/>
          <p:cNvSpPr/>
          <p:nvPr/>
        </p:nvSpPr>
        <p:spPr>
          <a:xfrm>
            <a:off x="179193" y="3381740"/>
            <a:ext cx="231900" cy="2319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2"/>
          <p:cNvSpPr/>
          <p:nvPr/>
        </p:nvSpPr>
        <p:spPr>
          <a:xfrm>
            <a:off x="179193" y="4590165"/>
            <a:ext cx="231900" cy="2319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2" name="Google Shape;572;p22"/>
          <p:cNvCxnSpPr>
            <a:stCxn id="570" idx="4"/>
            <a:endCxn id="571" idx="0"/>
          </p:cNvCxnSpPr>
          <p:nvPr/>
        </p:nvCxnSpPr>
        <p:spPr>
          <a:xfrm>
            <a:off x="295143" y="3613640"/>
            <a:ext cx="0" cy="976500"/>
          </a:xfrm>
          <a:prstGeom prst="straightConnector1">
            <a:avLst/>
          </a:prstGeom>
          <a:noFill/>
          <a:ln cap="flat" cmpd="sng" w="19050">
            <a:solidFill>
              <a:srgbClr val="F9BDA5"/>
            </a:solidFill>
            <a:prstDash val="dash"/>
            <a:round/>
            <a:headEnd len="med" w="med" type="none"/>
            <a:tailEnd len="med" w="med" type="none"/>
          </a:ln>
        </p:spPr>
      </p:cxnSp>
      <p:sp>
        <p:nvSpPr>
          <p:cNvPr id="573" name="Google Shape;573;p22"/>
          <p:cNvSpPr/>
          <p:nvPr/>
        </p:nvSpPr>
        <p:spPr>
          <a:xfrm>
            <a:off x="2353414" y="3391307"/>
            <a:ext cx="231900" cy="2319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2"/>
          <p:cNvSpPr/>
          <p:nvPr/>
        </p:nvSpPr>
        <p:spPr>
          <a:xfrm>
            <a:off x="2353414" y="4599732"/>
            <a:ext cx="231900" cy="2319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5" name="Google Shape;575;p22"/>
          <p:cNvCxnSpPr>
            <a:stCxn id="573" idx="4"/>
            <a:endCxn id="574" idx="0"/>
          </p:cNvCxnSpPr>
          <p:nvPr/>
        </p:nvCxnSpPr>
        <p:spPr>
          <a:xfrm>
            <a:off x="2469364" y="3623207"/>
            <a:ext cx="0" cy="976500"/>
          </a:xfrm>
          <a:prstGeom prst="straightConnector1">
            <a:avLst/>
          </a:prstGeom>
          <a:noFill/>
          <a:ln cap="flat" cmpd="sng" w="19050">
            <a:solidFill>
              <a:srgbClr val="F9BDA5"/>
            </a:solidFill>
            <a:prstDash val="dash"/>
            <a:round/>
            <a:headEnd len="med" w="med" type="none"/>
            <a:tailEnd len="med" w="med" type="none"/>
          </a:ln>
        </p:spPr>
      </p:cxnSp>
      <p:sp>
        <p:nvSpPr>
          <p:cNvPr id="576" name="Google Shape;576;p22"/>
          <p:cNvSpPr/>
          <p:nvPr/>
        </p:nvSpPr>
        <p:spPr>
          <a:xfrm>
            <a:off x="4982919" y="3389220"/>
            <a:ext cx="231900" cy="2319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2"/>
          <p:cNvSpPr/>
          <p:nvPr/>
        </p:nvSpPr>
        <p:spPr>
          <a:xfrm>
            <a:off x="4982919" y="4597645"/>
            <a:ext cx="231900" cy="2319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8" name="Google Shape;578;p22"/>
          <p:cNvCxnSpPr>
            <a:stCxn id="576" idx="4"/>
            <a:endCxn id="577" idx="0"/>
          </p:cNvCxnSpPr>
          <p:nvPr/>
        </p:nvCxnSpPr>
        <p:spPr>
          <a:xfrm>
            <a:off x="5098869" y="3621120"/>
            <a:ext cx="0" cy="976500"/>
          </a:xfrm>
          <a:prstGeom prst="straightConnector1">
            <a:avLst/>
          </a:prstGeom>
          <a:noFill/>
          <a:ln cap="flat" cmpd="sng" w="19050">
            <a:solidFill>
              <a:srgbClr val="F9BDA5"/>
            </a:solidFill>
            <a:prstDash val="dash"/>
            <a:round/>
            <a:headEnd len="med" w="med" type="none"/>
            <a:tailEnd len="med" w="med" type="none"/>
          </a:ln>
        </p:spPr>
      </p:cxnSp>
      <p:sp>
        <p:nvSpPr>
          <p:cNvPr id="579" name="Google Shape;579;p22"/>
          <p:cNvSpPr txBox="1"/>
          <p:nvPr/>
        </p:nvSpPr>
        <p:spPr>
          <a:xfrm>
            <a:off x="2536050" y="3199813"/>
            <a:ext cx="2597100" cy="15759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rPr>
              <a:t>Metastasis</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Gallstone (Bouveret syndrom): </a:t>
            </a:r>
            <a:r>
              <a:rPr lang="en-GB" sz="1000">
                <a:solidFill>
                  <a:srgbClr val="6AA84F"/>
                </a:solidFill>
              </a:rPr>
              <a:t>a gastric outlet obstruction secondary to an acquired fistula between the gallbladder and </a:t>
            </a:r>
            <a:r>
              <a:rPr lang="en-GB" sz="1000">
                <a:solidFill>
                  <a:srgbClr val="6AA84F"/>
                </a:solidFill>
              </a:rPr>
              <a:t>stomach</a:t>
            </a:r>
            <a:r>
              <a:rPr lang="en-GB" sz="1000">
                <a:solidFill>
                  <a:srgbClr val="6AA84F"/>
                </a:solidFill>
              </a:rPr>
              <a:t> </a:t>
            </a:r>
            <a:r>
              <a:rPr lang="en-GB" sz="1000">
                <a:solidFill>
                  <a:srgbClr val="6AA84F"/>
                </a:solidFill>
              </a:rPr>
              <a:t>or in </a:t>
            </a:r>
            <a:r>
              <a:rPr lang="en-GB" sz="1000">
                <a:solidFill>
                  <a:srgbClr val="6AA84F"/>
                </a:solidFill>
              </a:rPr>
              <a:t>duodenum, in </a:t>
            </a:r>
            <a:r>
              <a:rPr lang="en-GB" sz="1000">
                <a:solidFill>
                  <a:srgbClr val="6AA84F"/>
                </a:solidFill>
              </a:rPr>
              <a:t>duodenum called “gallstones ileus”</a:t>
            </a:r>
            <a:endParaRPr sz="1000"/>
          </a:p>
          <a:p>
            <a:pPr indent="-158750" lvl="0" marL="179999" rtl="0" algn="l">
              <a:lnSpc>
                <a:spcPct val="125000"/>
              </a:lnSpc>
              <a:spcBef>
                <a:spcPts val="0"/>
              </a:spcBef>
              <a:spcAft>
                <a:spcPts val="0"/>
              </a:spcAft>
              <a:buClr>
                <a:schemeClr val="dk1"/>
              </a:buClr>
              <a:buSzPts val="1000"/>
              <a:buChar char="●"/>
            </a:pPr>
            <a:r>
              <a:rPr lang="en-GB" sz="1000">
                <a:solidFill>
                  <a:schemeClr val="dk1"/>
                </a:solidFill>
                <a:latin typeface="Mada"/>
                <a:ea typeface="Mada"/>
                <a:cs typeface="Mada"/>
                <a:sym typeface="Mada"/>
              </a:rPr>
              <a:t>Bezoars: </a:t>
            </a:r>
            <a:r>
              <a:rPr lang="en-GB" sz="1000">
                <a:solidFill>
                  <a:srgbClr val="6AA84F"/>
                </a:solidFill>
              </a:rPr>
              <a:t>solid mass of indigestible material “hair or food” that accumulates</a:t>
            </a:r>
            <a:endParaRPr sz="1000"/>
          </a:p>
        </p:txBody>
      </p:sp>
      <p:sp>
        <p:nvSpPr>
          <p:cNvPr id="580" name="Google Shape;580;p22"/>
          <p:cNvSpPr txBox="1"/>
          <p:nvPr/>
        </p:nvSpPr>
        <p:spPr>
          <a:xfrm>
            <a:off x="5181001" y="3198438"/>
            <a:ext cx="2350200" cy="15726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Pancreatic pseudocysts</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SMA (</a:t>
            </a:r>
            <a:r>
              <a:rPr lang="en-GB" sz="1000">
                <a:solidFill>
                  <a:schemeClr val="dk1"/>
                </a:solidFill>
              </a:rPr>
              <a:t>Superior mesenteric artery) </a:t>
            </a:r>
            <a:r>
              <a:rPr lang="en-GB" sz="1000">
                <a:solidFill>
                  <a:schemeClr val="dk1"/>
                </a:solidFill>
                <a:latin typeface="Mada"/>
                <a:ea typeface="Mada"/>
                <a:cs typeface="Mada"/>
                <a:sym typeface="Mada"/>
              </a:rPr>
              <a:t>syndrom: </a:t>
            </a:r>
            <a:r>
              <a:rPr lang="en-GB" sz="1000">
                <a:solidFill>
                  <a:srgbClr val="6AA84F"/>
                </a:solidFill>
              </a:rPr>
              <a:t>acute angulation of the SMA causes compression of the third part of the duodenum between the SMA and the aorta In people who lost a significant amount of weight the mesentery of SMA will press over the duodenum </a:t>
            </a:r>
            <a:endParaRPr sz="1000"/>
          </a:p>
        </p:txBody>
      </p:sp>
      <p:sp>
        <p:nvSpPr>
          <p:cNvPr id="581" name="Google Shape;581;p22"/>
          <p:cNvSpPr/>
          <p:nvPr/>
        </p:nvSpPr>
        <p:spPr>
          <a:xfrm>
            <a:off x="179193" y="3990078"/>
            <a:ext cx="231900" cy="2319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2"/>
          <p:cNvSpPr/>
          <p:nvPr/>
        </p:nvSpPr>
        <p:spPr>
          <a:xfrm>
            <a:off x="2353414" y="3999645"/>
            <a:ext cx="231900" cy="2319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2"/>
          <p:cNvSpPr/>
          <p:nvPr/>
        </p:nvSpPr>
        <p:spPr>
          <a:xfrm>
            <a:off x="4982919" y="3997557"/>
            <a:ext cx="231900" cy="2319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4" name="Google Shape;584;p22"/>
          <p:cNvGrpSpPr/>
          <p:nvPr/>
        </p:nvGrpSpPr>
        <p:grpSpPr>
          <a:xfrm>
            <a:off x="295126" y="2646758"/>
            <a:ext cx="467181" cy="476434"/>
            <a:chOff x="2410712" y="2415450"/>
            <a:chExt cx="312600" cy="312600"/>
          </a:xfrm>
        </p:grpSpPr>
        <p:sp>
          <p:nvSpPr>
            <p:cNvPr id="585" name="Google Shape;585;p2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7" name="Google Shape;587;p22"/>
          <p:cNvSpPr txBox="1"/>
          <p:nvPr/>
        </p:nvSpPr>
        <p:spPr>
          <a:xfrm>
            <a:off x="752407" y="2673394"/>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Etiology:</a:t>
            </a:r>
            <a:endParaRPr b="1" sz="1800">
              <a:solidFill>
                <a:srgbClr val="006D77"/>
              </a:solidFill>
              <a:highlight>
                <a:srgbClr val="EDF9F9"/>
              </a:highlight>
              <a:latin typeface="Lora"/>
              <a:ea typeface="Lora"/>
              <a:cs typeface="Lora"/>
              <a:sym typeface="Lora"/>
            </a:endParaRPr>
          </a:p>
        </p:txBody>
      </p:sp>
      <p:sp>
        <p:nvSpPr>
          <p:cNvPr id="588" name="Google Shape;588;p22"/>
          <p:cNvSpPr txBox="1"/>
          <p:nvPr/>
        </p:nvSpPr>
        <p:spPr>
          <a:xfrm>
            <a:off x="-151129" y="6515614"/>
            <a:ext cx="22401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highlight>
                  <a:srgbClr val="E6F8F6"/>
                </a:highlight>
                <a:latin typeface="Lora"/>
                <a:ea typeface="Lora"/>
                <a:cs typeface="Lora"/>
                <a:sym typeface="Lora"/>
              </a:rPr>
              <a:t>Symptoms</a:t>
            </a:r>
            <a:endParaRPr sz="1000">
              <a:solidFill>
                <a:srgbClr val="6AA84F"/>
              </a:solidFill>
              <a:latin typeface="Mada"/>
              <a:ea typeface="Mada"/>
              <a:cs typeface="Mada"/>
              <a:sym typeface="Mada"/>
            </a:endParaRPr>
          </a:p>
        </p:txBody>
      </p:sp>
      <p:sp>
        <p:nvSpPr>
          <p:cNvPr id="589" name="Google Shape;589;p22"/>
          <p:cNvSpPr txBox="1"/>
          <p:nvPr/>
        </p:nvSpPr>
        <p:spPr>
          <a:xfrm>
            <a:off x="5710346" y="6515625"/>
            <a:ext cx="11826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highlight>
                  <a:srgbClr val="FFDDD2"/>
                </a:highlight>
                <a:latin typeface="Lora"/>
                <a:ea typeface="Lora"/>
                <a:cs typeface="Lora"/>
                <a:sym typeface="Lora"/>
              </a:rPr>
              <a:t>Signs</a:t>
            </a:r>
            <a:endParaRPr sz="1000">
              <a:solidFill>
                <a:srgbClr val="6AA84F"/>
              </a:solidFill>
              <a:latin typeface="Mada"/>
              <a:ea typeface="Mada"/>
              <a:cs typeface="Mada"/>
              <a:sym typeface="Mada"/>
            </a:endParaRPr>
          </a:p>
        </p:txBody>
      </p:sp>
      <p:cxnSp>
        <p:nvCxnSpPr>
          <p:cNvPr id="590" name="Google Shape;590;p22"/>
          <p:cNvCxnSpPr>
            <a:stCxn id="591" idx="3"/>
          </p:cNvCxnSpPr>
          <p:nvPr/>
        </p:nvCxnSpPr>
        <p:spPr>
          <a:xfrm flipH="1">
            <a:off x="3490060" y="8376439"/>
            <a:ext cx="999900" cy="13800"/>
          </a:xfrm>
          <a:prstGeom prst="curvedConnector3">
            <a:avLst>
              <a:gd fmla="val 50000" name="adj1"/>
            </a:avLst>
          </a:prstGeom>
          <a:noFill/>
          <a:ln cap="flat" cmpd="sng" w="19050">
            <a:solidFill>
              <a:srgbClr val="9DE2DE"/>
            </a:solidFill>
            <a:prstDash val="dash"/>
            <a:round/>
            <a:headEnd len="med" w="med" type="none"/>
            <a:tailEnd len="med" w="med" type="none"/>
          </a:ln>
        </p:spPr>
      </p:cxnSp>
      <p:sp>
        <p:nvSpPr>
          <p:cNvPr id="592" name="Google Shape;592;p22"/>
          <p:cNvSpPr/>
          <p:nvPr/>
        </p:nvSpPr>
        <p:spPr>
          <a:xfrm>
            <a:off x="4432917" y="8219598"/>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2"/>
          <p:cNvSpPr txBox="1"/>
          <p:nvPr/>
        </p:nvSpPr>
        <p:spPr>
          <a:xfrm flipH="1">
            <a:off x="4489960" y="8175439"/>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05</a:t>
            </a:r>
            <a:endParaRPr b="1" sz="2400">
              <a:solidFill>
                <a:srgbClr val="006D77"/>
              </a:solidFill>
              <a:latin typeface="Pathway Gothic One"/>
              <a:ea typeface="Pathway Gothic One"/>
              <a:cs typeface="Pathway Gothic One"/>
              <a:sym typeface="Pathway Gothic One"/>
            </a:endParaRPr>
          </a:p>
        </p:txBody>
      </p:sp>
      <p:cxnSp>
        <p:nvCxnSpPr>
          <p:cNvPr id="593" name="Google Shape;593;p22"/>
          <p:cNvCxnSpPr>
            <a:stCxn id="594" idx="3"/>
            <a:endCxn id="595" idx="1"/>
          </p:cNvCxnSpPr>
          <p:nvPr/>
        </p:nvCxnSpPr>
        <p:spPr>
          <a:xfrm>
            <a:off x="2767674" y="8356314"/>
            <a:ext cx="999900" cy="13800"/>
          </a:xfrm>
          <a:prstGeom prst="curvedConnector3">
            <a:avLst>
              <a:gd fmla="val 50000" name="adj1"/>
            </a:avLst>
          </a:prstGeom>
          <a:noFill/>
          <a:ln cap="flat" cmpd="sng" w="19050">
            <a:solidFill>
              <a:srgbClr val="9DE2DE"/>
            </a:solidFill>
            <a:prstDash val="dash"/>
            <a:round/>
            <a:headEnd len="med" w="med" type="none"/>
            <a:tailEnd len="med" w="med" type="none"/>
          </a:ln>
        </p:spPr>
      </p:cxnSp>
      <p:sp>
        <p:nvSpPr>
          <p:cNvPr id="596" name="Google Shape;596;p22"/>
          <p:cNvSpPr/>
          <p:nvPr/>
        </p:nvSpPr>
        <p:spPr>
          <a:xfrm rot="10800000">
            <a:off x="2211517" y="9078209"/>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7" name="Google Shape;597;p22"/>
          <p:cNvCxnSpPr>
            <a:stCxn id="596" idx="1"/>
            <a:endCxn id="598" idx="3"/>
          </p:cNvCxnSpPr>
          <p:nvPr/>
        </p:nvCxnSpPr>
        <p:spPr>
          <a:xfrm flipH="1" rot="10800000">
            <a:off x="2824717" y="8803109"/>
            <a:ext cx="383100" cy="432000"/>
          </a:xfrm>
          <a:prstGeom prst="curvedConnector2">
            <a:avLst/>
          </a:prstGeom>
          <a:noFill/>
          <a:ln cap="flat" cmpd="sng" w="19050">
            <a:solidFill>
              <a:srgbClr val="9DE2DE"/>
            </a:solidFill>
            <a:prstDash val="dash"/>
            <a:round/>
            <a:headEnd len="med" w="med" type="none"/>
            <a:tailEnd len="med" w="med" type="none"/>
          </a:ln>
        </p:spPr>
      </p:cxnSp>
      <p:sp>
        <p:nvSpPr>
          <p:cNvPr id="599" name="Google Shape;599;p22"/>
          <p:cNvSpPr txBox="1"/>
          <p:nvPr/>
        </p:nvSpPr>
        <p:spPr>
          <a:xfrm flipH="1" rot="2067">
            <a:off x="2268691" y="9034093"/>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03</a:t>
            </a:r>
            <a:endParaRPr b="1" sz="2400">
              <a:solidFill>
                <a:srgbClr val="006D77"/>
              </a:solidFill>
              <a:latin typeface="Pathway Gothic One"/>
              <a:ea typeface="Pathway Gothic One"/>
              <a:cs typeface="Pathway Gothic One"/>
              <a:sym typeface="Pathway Gothic One"/>
            </a:endParaRPr>
          </a:p>
        </p:txBody>
      </p:sp>
      <p:sp>
        <p:nvSpPr>
          <p:cNvPr id="600" name="Google Shape;600;p22"/>
          <p:cNvSpPr/>
          <p:nvPr/>
        </p:nvSpPr>
        <p:spPr>
          <a:xfrm flipH="1">
            <a:off x="2211542" y="7337836"/>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1" name="Google Shape;601;p22"/>
          <p:cNvCxnSpPr>
            <a:stCxn id="600" idx="1"/>
            <a:endCxn id="598" idx="1"/>
          </p:cNvCxnSpPr>
          <p:nvPr/>
        </p:nvCxnSpPr>
        <p:spPr>
          <a:xfrm>
            <a:off x="2824742" y="7494736"/>
            <a:ext cx="383100" cy="486000"/>
          </a:xfrm>
          <a:prstGeom prst="curvedConnector2">
            <a:avLst/>
          </a:prstGeom>
          <a:noFill/>
          <a:ln cap="flat" cmpd="sng" w="19050">
            <a:solidFill>
              <a:srgbClr val="9DE2DE"/>
            </a:solidFill>
            <a:prstDash val="dash"/>
            <a:round/>
            <a:headEnd len="med" w="med" type="none"/>
            <a:tailEnd len="med" w="med" type="none"/>
          </a:ln>
        </p:spPr>
      </p:cxnSp>
      <p:sp>
        <p:nvSpPr>
          <p:cNvPr id="602" name="Google Shape;602;p22"/>
          <p:cNvSpPr txBox="1"/>
          <p:nvPr/>
        </p:nvSpPr>
        <p:spPr>
          <a:xfrm>
            <a:off x="2268799" y="7293676"/>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01</a:t>
            </a:r>
            <a:endParaRPr b="1" sz="2400">
              <a:solidFill>
                <a:srgbClr val="006D77"/>
              </a:solidFill>
              <a:latin typeface="Pathway Gothic One"/>
              <a:ea typeface="Pathway Gothic One"/>
              <a:cs typeface="Pathway Gothic One"/>
              <a:sym typeface="Pathway Gothic One"/>
            </a:endParaRPr>
          </a:p>
        </p:txBody>
      </p:sp>
      <p:sp>
        <p:nvSpPr>
          <p:cNvPr id="603" name="Google Shape;603;p22"/>
          <p:cNvSpPr/>
          <p:nvPr/>
        </p:nvSpPr>
        <p:spPr>
          <a:xfrm flipH="1" rot="10800000">
            <a:off x="4426960" y="9098334"/>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4" name="Google Shape;604;p22"/>
          <p:cNvCxnSpPr>
            <a:stCxn id="603" idx="1"/>
            <a:endCxn id="598" idx="5"/>
          </p:cNvCxnSpPr>
          <p:nvPr/>
        </p:nvCxnSpPr>
        <p:spPr>
          <a:xfrm rot="10800000">
            <a:off x="4043860" y="8803134"/>
            <a:ext cx="383100" cy="452100"/>
          </a:xfrm>
          <a:prstGeom prst="curvedConnector2">
            <a:avLst/>
          </a:prstGeom>
          <a:noFill/>
          <a:ln cap="flat" cmpd="sng" w="19050">
            <a:solidFill>
              <a:srgbClr val="9DE2DE"/>
            </a:solidFill>
            <a:prstDash val="dash"/>
            <a:round/>
            <a:headEnd len="med" w="med" type="none"/>
            <a:tailEnd len="med" w="med" type="none"/>
          </a:ln>
        </p:spPr>
      </p:cxnSp>
      <p:sp>
        <p:nvSpPr>
          <p:cNvPr id="605" name="Google Shape;605;p22"/>
          <p:cNvSpPr txBox="1"/>
          <p:nvPr/>
        </p:nvSpPr>
        <p:spPr>
          <a:xfrm rot="-2067">
            <a:off x="4484112" y="9013968"/>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06</a:t>
            </a:r>
            <a:endParaRPr b="1" sz="2400">
              <a:solidFill>
                <a:srgbClr val="006D77"/>
              </a:solidFill>
              <a:latin typeface="Pathway Gothic One"/>
              <a:ea typeface="Pathway Gothic One"/>
              <a:cs typeface="Pathway Gothic One"/>
              <a:sym typeface="Pathway Gothic One"/>
            </a:endParaRPr>
          </a:p>
        </p:txBody>
      </p:sp>
      <p:sp>
        <p:nvSpPr>
          <p:cNvPr id="606" name="Google Shape;606;p22"/>
          <p:cNvSpPr/>
          <p:nvPr/>
        </p:nvSpPr>
        <p:spPr>
          <a:xfrm>
            <a:off x="4426985" y="7357961"/>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7" name="Google Shape;607;p22"/>
          <p:cNvCxnSpPr>
            <a:stCxn id="606" idx="1"/>
            <a:endCxn id="598" idx="7"/>
          </p:cNvCxnSpPr>
          <p:nvPr/>
        </p:nvCxnSpPr>
        <p:spPr>
          <a:xfrm flipH="1">
            <a:off x="4043885" y="7514861"/>
            <a:ext cx="383100" cy="465900"/>
          </a:xfrm>
          <a:prstGeom prst="curvedConnector2">
            <a:avLst/>
          </a:prstGeom>
          <a:noFill/>
          <a:ln cap="flat" cmpd="sng" w="19050">
            <a:solidFill>
              <a:srgbClr val="9DE2DE"/>
            </a:solidFill>
            <a:prstDash val="dash"/>
            <a:round/>
            <a:headEnd len="med" w="med" type="none"/>
            <a:tailEnd len="med" w="med" type="none"/>
          </a:ln>
        </p:spPr>
      </p:cxnSp>
      <p:sp>
        <p:nvSpPr>
          <p:cNvPr id="608" name="Google Shape;608;p22"/>
          <p:cNvSpPr txBox="1"/>
          <p:nvPr/>
        </p:nvSpPr>
        <p:spPr>
          <a:xfrm flipH="1">
            <a:off x="4484028" y="7313801"/>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04</a:t>
            </a:r>
            <a:endParaRPr b="1" sz="2400">
              <a:solidFill>
                <a:srgbClr val="006D77"/>
              </a:solidFill>
              <a:latin typeface="Pathway Gothic One"/>
              <a:ea typeface="Pathway Gothic One"/>
              <a:cs typeface="Pathway Gothic One"/>
              <a:sym typeface="Pathway Gothic One"/>
            </a:endParaRPr>
          </a:p>
        </p:txBody>
      </p:sp>
      <p:sp>
        <p:nvSpPr>
          <p:cNvPr id="598" name="Google Shape;598;p22"/>
          <p:cNvSpPr/>
          <p:nvPr/>
        </p:nvSpPr>
        <p:spPr>
          <a:xfrm>
            <a:off x="3034537" y="7810550"/>
            <a:ext cx="1182600" cy="1162800"/>
          </a:xfrm>
          <a:prstGeom prst="ellipse">
            <a:avLst/>
          </a:prstGeom>
          <a:solidFill>
            <a:srgbClr val="E6F8F6"/>
          </a:solidFill>
          <a:ln cap="flat" cmpd="sng" w="19050">
            <a:solidFill>
              <a:srgbClr val="9DE2D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2"/>
          <p:cNvSpPr/>
          <p:nvPr/>
        </p:nvSpPr>
        <p:spPr>
          <a:xfrm flipH="1">
            <a:off x="2211517" y="8199473"/>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2"/>
          <p:cNvSpPr txBox="1"/>
          <p:nvPr/>
        </p:nvSpPr>
        <p:spPr>
          <a:xfrm>
            <a:off x="2268774" y="8155314"/>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02</a:t>
            </a:r>
            <a:endParaRPr b="1" sz="2400">
              <a:solidFill>
                <a:srgbClr val="006D77"/>
              </a:solidFill>
              <a:latin typeface="Pathway Gothic One"/>
              <a:ea typeface="Pathway Gothic One"/>
              <a:cs typeface="Pathway Gothic One"/>
              <a:sym typeface="Pathway Gothic One"/>
            </a:endParaRPr>
          </a:p>
        </p:txBody>
      </p:sp>
      <p:pic>
        <p:nvPicPr>
          <p:cNvPr id="610" name="Google Shape;610;p22"/>
          <p:cNvPicPr preferRelativeResize="0"/>
          <p:nvPr/>
        </p:nvPicPr>
        <p:blipFill>
          <a:blip r:embed="rId3">
            <a:alphaModFix/>
          </a:blip>
          <a:stretch>
            <a:fillRect/>
          </a:stretch>
        </p:blipFill>
        <p:spPr>
          <a:xfrm>
            <a:off x="3212433" y="7928734"/>
            <a:ext cx="889800" cy="889800"/>
          </a:xfrm>
          <a:prstGeom prst="rect">
            <a:avLst/>
          </a:prstGeom>
          <a:noFill/>
          <a:ln>
            <a:noFill/>
          </a:ln>
        </p:spPr>
      </p:pic>
      <p:sp>
        <p:nvSpPr>
          <p:cNvPr id="611" name="Google Shape;611;p22"/>
          <p:cNvSpPr txBox="1"/>
          <p:nvPr/>
        </p:nvSpPr>
        <p:spPr>
          <a:xfrm>
            <a:off x="102334" y="7176900"/>
            <a:ext cx="2083200" cy="5808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Abdominal pain</a:t>
            </a:r>
            <a:r>
              <a:rPr baseline="30000" lang="en-GB" sz="1000">
                <a:solidFill>
                  <a:schemeClr val="dk1"/>
                </a:solidFill>
                <a:latin typeface="Mada"/>
                <a:ea typeface="Mada"/>
                <a:cs typeface="Mada"/>
                <a:sym typeface="Mada"/>
              </a:rPr>
              <a:t>1</a:t>
            </a:r>
            <a:r>
              <a:rPr lang="en-GB" sz="1000">
                <a:solidFill>
                  <a:schemeClr val="dk1"/>
                </a:solidFill>
                <a:latin typeface="Mada"/>
                <a:ea typeface="Mada"/>
                <a:cs typeface="Mada"/>
                <a:sym typeface="Mada"/>
              </a:rPr>
              <a:t> </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Upper abdominal distension</a:t>
            </a:r>
            <a:r>
              <a:rPr baseline="30000" lang="en-GB" sz="1000">
                <a:solidFill>
                  <a:schemeClr val="dk1"/>
                </a:solidFill>
                <a:latin typeface="Mada"/>
                <a:ea typeface="Mada"/>
                <a:cs typeface="Mada"/>
                <a:sym typeface="Mada"/>
              </a:rPr>
              <a:t>2</a:t>
            </a:r>
            <a:endParaRPr baseline="30000" sz="1000">
              <a:solidFill>
                <a:srgbClr val="6AA84F"/>
              </a:solidFill>
            </a:endParaRPr>
          </a:p>
        </p:txBody>
      </p:sp>
      <p:sp>
        <p:nvSpPr>
          <p:cNvPr id="612" name="Google Shape;612;p22"/>
          <p:cNvSpPr txBox="1"/>
          <p:nvPr/>
        </p:nvSpPr>
        <p:spPr>
          <a:xfrm>
            <a:off x="51484" y="7797925"/>
            <a:ext cx="2240100" cy="9684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Nausea, vomiting (copious, projectile</a:t>
            </a:r>
            <a:r>
              <a:rPr baseline="30000" lang="en-GB" sz="1000">
                <a:solidFill>
                  <a:schemeClr val="dk1"/>
                </a:solidFill>
                <a:latin typeface="Mada"/>
                <a:ea typeface="Mada"/>
                <a:cs typeface="Mada"/>
                <a:sym typeface="Mada"/>
              </a:rPr>
              <a:t>3</a:t>
            </a:r>
            <a:r>
              <a:rPr lang="en-GB" sz="1000">
                <a:solidFill>
                  <a:schemeClr val="dk1"/>
                </a:solidFill>
                <a:latin typeface="Mada"/>
                <a:ea typeface="Mada"/>
                <a:cs typeface="Mada"/>
                <a:sym typeface="Mada"/>
              </a:rPr>
              <a:t>, non bilious </a:t>
            </a:r>
            <a:r>
              <a:rPr lang="en-GB" sz="1000">
                <a:solidFill>
                  <a:srgbClr val="6AA84F"/>
                </a:solidFill>
                <a:latin typeface="Mada"/>
                <a:ea typeface="Mada"/>
                <a:cs typeface="Mada"/>
                <a:sym typeface="Mada"/>
              </a:rPr>
              <a:t>(no bile, bile duct joins the GI at the 2nd part of the duodenum)</a:t>
            </a:r>
            <a:r>
              <a:rPr lang="en-GB" sz="1000">
                <a:solidFill>
                  <a:schemeClr val="dk1"/>
                </a:solidFill>
                <a:latin typeface="Mada"/>
                <a:ea typeface="Mada"/>
                <a:cs typeface="Mada"/>
                <a:sym typeface="Mada"/>
              </a:rPr>
              <a:t> </a:t>
            </a:r>
            <a:r>
              <a:rPr lang="en-GB" sz="1000">
                <a:latin typeface="Mada"/>
                <a:ea typeface="Mada"/>
                <a:cs typeface="Mada"/>
                <a:sym typeface="Mada"/>
              </a:rPr>
              <a:t>undigested</a:t>
            </a:r>
            <a:r>
              <a:rPr lang="en-GB" sz="1200">
                <a:solidFill>
                  <a:srgbClr val="1C4588"/>
                </a:solidFill>
                <a:latin typeface="Mada"/>
                <a:ea typeface="Mada"/>
                <a:cs typeface="Mada"/>
                <a:sym typeface="Mada"/>
              </a:rPr>
              <a:t> </a:t>
            </a:r>
            <a:r>
              <a:rPr lang="en-GB" sz="1000">
                <a:solidFill>
                  <a:schemeClr val="dk1"/>
                </a:solidFill>
                <a:latin typeface="Mada"/>
                <a:ea typeface="Mada"/>
                <a:cs typeface="Mada"/>
                <a:sym typeface="Mada"/>
              </a:rPr>
              <a:t>food taken several hours to days ago</a:t>
            </a:r>
            <a:endParaRPr sz="1000"/>
          </a:p>
        </p:txBody>
      </p:sp>
      <p:sp>
        <p:nvSpPr>
          <p:cNvPr id="613" name="Google Shape;613;p22"/>
          <p:cNvSpPr txBox="1"/>
          <p:nvPr/>
        </p:nvSpPr>
        <p:spPr>
          <a:xfrm>
            <a:off x="102157" y="9004050"/>
            <a:ext cx="2306100" cy="6342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Anorexia and early satiety</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Dehydrated and Pallor </a:t>
            </a:r>
            <a:endParaRPr sz="1000"/>
          </a:p>
        </p:txBody>
      </p:sp>
      <p:grpSp>
        <p:nvGrpSpPr>
          <p:cNvPr id="614" name="Google Shape;614;p22"/>
          <p:cNvGrpSpPr/>
          <p:nvPr/>
        </p:nvGrpSpPr>
        <p:grpSpPr>
          <a:xfrm>
            <a:off x="318574" y="5262896"/>
            <a:ext cx="467181" cy="476434"/>
            <a:chOff x="2410712" y="2415450"/>
            <a:chExt cx="312600" cy="312600"/>
          </a:xfrm>
        </p:grpSpPr>
        <p:sp>
          <p:nvSpPr>
            <p:cNvPr id="615" name="Google Shape;615;p2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7" name="Google Shape;617;p22"/>
          <p:cNvSpPr txBox="1"/>
          <p:nvPr/>
        </p:nvSpPr>
        <p:spPr>
          <a:xfrm>
            <a:off x="775855" y="5289531"/>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Diagnosis:</a:t>
            </a:r>
            <a:endParaRPr b="1" sz="1800">
              <a:solidFill>
                <a:srgbClr val="006D77"/>
              </a:solidFill>
              <a:highlight>
                <a:srgbClr val="EDF9F9"/>
              </a:highlight>
              <a:latin typeface="Lora"/>
              <a:ea typeface="Lora"/>
              <a:cs typeface="Lora"/>
              <a:sym typeface="Lora"/>
            </a:endParaRPr>
          </a:p>
        </p:txBody>
      </p:sp>
      <p:sp>
        <p:nvSpPr>
          <p:cNvPr id="618" name="Google Shape;618;p22"/>
          <p:cNvSpPr txBox="1"/>
          <p:nvPr/>
        </p:nvSpPr>
        <p:spPr>
          <a:xfrm>
            <a:off x="5072108" y="7056900"/>
            <a:ext cx="2459100" cy="7188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Chronically ill looking</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Epigastric ,left or right hypochondrium tenderness</a:t>
            </a:r>
            <a:endParaRPr/>
          </a:p>
        </p:txBody>
      </p:sp>
      <p:sp>
        <p:nvSpPr>
          <p:cNvPr id="619" name="Google Shape;619;p22"/>
          <p:cNvSpPr txBox="1"/>
          <p:nvPr/>
        </p:nvSpPr>
        <p:spPr>
          <a:xfrm>
            <a:off x="5077428" y="7849192"/>
            <a:ext cx="2459100" cy="10719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Visible gastric peristalsis</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rgbClr val="CC0000"/>
                </a:solidFill>
                <a:latin typeface="Mada"/>
                <a:ea typeface="Mada"/>
                <a:cs typeface="Mada"/>
                <a:sym typeface="Mada"/>
              </a:rPr>
              <a:t>Succussion splash</a:t>
            </a:r>
            <a:r>
              <a:rPr baseline="30000" lang="en-GB" sz="1000">
                <a:solidFill>
                  <a:srgbClr val="CC0000"/>
                </a:solidFill>
                <a:latin typeface="Mada"/>
                <a:ea typeface="Mada"/>
                <a:cs typeface="Mada"/>
                <a:sym typeface="Mada"/>
              </a:rPr>
              <a:t>4</a:t>
            </a:r>
            <a:r>
              <a:rPr lang="en-GB" sz="1000">
                <a:solidFill>
                  <a:schemeClr val="dk1"/>
                </a:solidFill>
                <a:latin typeface="Mada"/>
                <a:ea typeface="Mada"/>
                <a:cs typeface="Mada"/>
                <a:sym typeface="Mada"/>
              </a:rPr>
              <a:t> </a:t>
            </a:r>
            <a:r>
              <a:rPr lang="en-GB" sz="1000">
                <a:solidFill>
                  <a:srgbClr val="6AA84F"/>
                </a:solidFill>
              </a:rPr>
              <a:t>(splash sound indicating the presence of a hollow viscus filled with both fluid and gas)</a:t>
            </a:r>
            <a:endParaRPr/>
          </a:p>
        </p:txBody>
      </p:sp>
      <p:sp>
        <p:nvSpPr>
          <p:cNvPr id="620" name="Google Shape;620;p22"/>
          <p:cNvSpPr txBox="1"/>
          <p:nvPr/>
        </p:nvSpPr>
        <p:spPr>
          <a:xfrm>
            <a:off x="5072103" y="8722705"/>
            <a:ext cx="2459100" cy="13491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Signs of gastric cancer (supraclavicular lymph node enlargement, </a:t>
            </a:r>
            <a:r>
              <a:rPr lang="en-GB" sz="1000">
                <a:solidFill>
                  <a:srgbClr val="CC0000"/>
                </a:solidFill>
                <a:latin typeface="Mada"/>
                <a:ea typeface="Mada"/>
                <a:cs typeface="Mada"/>
                <a:sym typeface="Mada"/>
              </a:rPr>
              <a:t>sister mary joseph sign: </a:t>
            </a:r>
            <a:r>
              <a:rPr lang="en-GB" sz="1000">
                <a:solidFill>
                  <a:srgbClr val="6AA84F"/>
                </a:solidFill>
              </a:rPr>
              <a:t>palpable nodule bulging into the umbilicus as a result of metastasis of a malignant cancer in the pelvis or abdomen</a:t>
            </a:r>
            <a:endParaRPr/>
          </a:p>
        </p:txBody>
      </p:sp>
      <p:sp>
        <p:nvSpPr>
          <p:cNvPr id="621" name="Google Shape;621;p22"/>
          <p:cNvSpPr txBox="1"/>
          <p:nvPr/>
        </p:nvSpPr>
        <p:spPr>
          <a:xfrm>
            <a:off x="434548" y="5773277"/>
            <a:ext cx="6913200" cy="5808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lang="en-GB" sz="1200">
                <a:solidFill>
                  <a:srgbClr val="1C4588"/>
                </a:solidFill>
                <a:latin typeface="Mada"/>
                <a:ea typeface="Mada"/>
                <a:cs typeface="Mada"/>
                <a:sym typeface="Mada"/>
              </a:rPr>
              <a:t>with the decrease in the incidence of peptic ulceration and the advent of potent medical treatments, gastric outlet obstruction should be considered malignant until proven otherwise</a:t>
            </a:r>
            <a:endParaRPr/>
          </a:p>
        </p:txBody>
      </p:sp>
      <p:sp>
        <p:nvSpPr>
          <p:cNvPr id="622" name="Google Shape;622;p22"/>
          <p:cNvSpPr/>
          <p:nvPr/>
        </p:nvSpPr>
        <p:spPr>
          <a:xfrm>
            <a:off x="74475" y="10071800"/>
            <a:ext cx="7440600" cy="5526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46050" lvl="0" marL="179999" rtl="0" algn="l">
              <a:spcBef>
                <a:spcPts val="0"/>
              </a:spcBef>
              <a:spcAft>
                <a:spcPts val="0"/>
              </a:spcAft>
              <a:buSzPts val="800"/>
              <a:buAutoNum type="arabicPeriod"/>
            </a:pPr>
            <a:r>
              <a:rPr lang="en-GB" sz="700">
                <a:solidFill>
                  <a:srgbClr val="6AA84F"/>
                </a:solidFill>
                <a:latin typeface="Mada"/>
                <a:ea typeface="Mada"/>
                <a:cs typeface="Mada"/>
                <a:sym typeface="Mada"/>
              </a:rPr>
              <a:t>can be due to the Disease that caused the obstruction, not due to the distention itself</a:t>
            </a:r>
            <a:endParaRPr sz="700">
              <a:latin typeface="Mada"/>
              <a:ea typeface="Mada"/>
              <a:cs typeface="Mada"/>
              <a:sym typeface="Mada"/>
            </a:endParaRPr>
          </a:p>
          <a:p>
            <a:pPr indent="-146050" lvl="0" marL="179999" rtl="0" algn="l">
              <a:spcBef>
                <a:spcPts val="0"/>
              </a:spcBef>
              <a:spcAft>
                <a:spcPts val="0"/>
              </a:spcAft>
              <a:buSzPts val="800"/>
              <a:buFont typeface="Mada"/>
              <a:buAutoNum type="arabicPeriod"/>
            </a:pPr>
            <a:r>
              <a:rPr lang="en-GB" sz="700">
                <a:solidFill>
                  <a:srgbClr val="6AA84F"/>
                </a:solidFill>
                <a:latin typeface="Mada"/>
                <a:ea typeface="Mada"/>
                <a:cs typeface="Mada"/>
                <a:sym typeface="Mada"/>
              </a:rPr>
              <a:t>generalized distention happens if the obstruction was at a lower level of the GI tract</a:t>
            </a:r>
            <a:endParaRPr sz="700">
              <a:latin typeface="Mada"/>
              <a:ea typeface="Mada"/>
              <a:cs typeface="Mada"/>
              <a:sym typeface="Mada"/>
            </a:endParaRPr>
          </a:p>
          <a:p>
            <a:pPr indent="-146050" lvl="0" marL="179999" rtl="0" algn="l">
              <a:spcBef>
                <a:spcPts val="0"/>
              </a:spcBef>
              <a:spcAft>
                <a:spcPts val="0"/>
              </a:spcAft>
              <a:buSzPts val="800"/>
              <a:buFont typeface="Mada"/>
              <a:buAutoNum type="arabicPeriod"/>
            </a:pPr>
            <a:r>
              <a:rPr lang="en-GB" sz="700">
                <a:solidFill>
                  <a:srgbClr val="6AA84F"/>
                </a:solidFill>
                <a:latin typeface="Mada"/>
                <a:ea typeface="Mada"/>
                <a:cs typeface="Mada"/>
                <a:sym typeface="Mada"/>
              </a:rPr>
              <a:t>Projectile vomiting, it’s a classical finding in neonates with pyloric stenosis projectile means it’s so strong that it’s shooting off the patient's mouth لدرجة يضرب بالجدار</a:t>
            </a:r>
            <a:endParaRPr sz="700">
              <a:solidFill>
                <a:srgbClr val="6AA84F"/>
              </a:solidFill>
              <a:latin typeface="Mada"/>
              <a:ea typeface="Mada"/>
              <a:cs typeface="Mada"/>
              <a:sym typeface="Mada"/>
            </a:endParaRPr>
          </a:p>
          <a:p>
            <a:pPr indent="-139700" lvl="0" marL="179999" rtl="0" algn="l">
              <a:spcBef>
                <a:spcPts val="0"/>
              </a:spcBef>
              <a:spcAft>
                <a:spcPts val="0"/>
              </a:spcAft>
              <a:buSzPts val="700"/>
              <a:buFont typeface="Mada"/>
              <a:buAutoNum type="arabicPeriod"/>
            </a:pPr>
            <a:r>
              <a:rPr lang="en-GB" sz="700">
                <a:solidFill>
                  <a:srgbClr val="6AA84F"/>
                </a:solidFill>
                <a:latin typeface="Mada"/>
                <a:ea typeface="Mada"/>
                <a:cs typeface="Mada"/>
                <a:sym typeface="Mada"/>
              </a:rPr>
              <a:t>put the stethoscope on the stomach and place your right hand on the left side of the patient and try to shake the patient then you will hear the suction splash (صوت خض القربه)</a:t>
            </a:r>
            <a:endParaRPr sz="700">
              <a:solidFill>
                <a:srgbClr val="6AA84F"/>
              </a:solidFill>
              <a:latin typeface="Mada"/>
              <a:ea typeface="Mada"/>
              <a:cs typeface="Mada"/>
              <a:sym typeface="Ma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3"/>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8" name="Google Shape;628;p23"/>
          <p:cNvGrpSpPr/>
          <p:nvPr/>
        </p:nvGrpSpPr>
        <p:grpSpPr>
          <a:xfrm>
            <a:off x="323344" y="536061"/>
            <a:ext cx="467181" cy="476434"/>
            <a:chOff x="2410712" y="2415450"/>
            <a:chExt cx="312600" cy="312600"/>
          </a:xfrm>
        </p:grpSpPr>
        <p:sp>
          <p:nvSpPr>
            <p:cNvPr id="629" name="Google Shape;629;p2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1" name="Google Shape;631;p23"/>
          <p:cNvSpPr txBox="1"/>
          <p:nvPr/>
        </p:nvSpPr>
        <p:spPr>
          <a:xfrm>
            <a:off x="780625" y="562697"/>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Investigation:</a:t>
            </a:r>
            <a:endParaRPr b="1" sz="1800">
              <a:solidFill>
                <a:srgbClr val="006D77"/>
              </a:solidFill>
              <a:highlight>
                <a:srgbClr val="EDF9F9"/>
              </a:highlight>
              <a:latin typeface="Lora"/>
              <a:ea typeface="Lora"/>
              <a:cs typeface="Lora"/>
              <a:sym typeface="Lora"/>
            </a:endParaRPr>
          </a:p>
        </p:txBody>
      </p:sp>
      <p:cxnSp>
        <p:nvCxnSpPr>
          <p:cNvPr id="632" name="Google Shape;632;p23"/>
          <p:cNvCxnSpPr>
            <a:endCxn id="633" idx="0"/>
          </p:cNvCxnSpPr>
          <p:nvPr/>
        </p:nvCxnSpPr>
        <p:spPr>
          <a:xfrm flipH="1">
            <a:off x="486234" y="1184662"/>
            <a:ext cx="3067800" cy="951600"/>
          </a:xfrm>
          <a:prstGeom prst="bentConnector2">
            <a:avLst/>
          </a:prstGeom>
          <a:noFill/>
          <a:ln cap="flat" cmpd="sng" w="28575">
            <a:solidFill>
              <a:srgbClr val="FFDDD2"/>
            </a:solidFill>
            <a:prstDash val="solid"/>
            <a:round/>
            <a:headEnd len="med" w="med" type="none"/>
            <a:tailEnd len="med" w="med" type="none"/>
          </a:ln>
        </p:spPr>
      </p:cxnSp>
      <p:sp>
        <p:nvSpPr>
          <p:cNvPr id="633" name="Google Shape;633;p23"/>
          <p:cNvSpPr/>
          <p:nvPr/>
        </p:nvSpPr>
        <p:spPr>
          <a:xfrm>
            <a:off x="330834" y="2136262"/>
            <a:ext cx="310800" cy="310800"/>
          </a:xfrm>
          <a:prstGeom prst="roundRect">
            <a:avLst>
              <a:gd fmla="val 50000" name="adj"/>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3"/>
          <p:cNvSpPr/>
          <p:nvPr/>
        </p:nvSpPr>
        <p:spPr>
          <a:xfrm>
            <a:off x="4753325" y="2136262"/>
            <a:ext cx="310800" cy="310800"/>
          </a:xfrm>
          <a:prstGeom prst="roundRect">
            <a:avLst>
              <a:gd fmla="val 50000" name="adj"/>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3"/>
          <p:cNvSpPr/>
          <p:nvPr/>
        </p:nvSpPr>
        <p:spPr>
          <a:xfrm>
            <a:off x="5829538" y="1669462"/>
            <a:ext cx="310800" cy="310800"/>
          </a:xfrm>
          <a:prstGeom prst="roundRect">
            <a:avLst>
              <a:gd fmla="val 50000" name="adj"/>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6" name="Google Shape;636;p23"/>
          <p:cNvCxnSpPr>
            <a:endCxn id="634" idx="0"/>
          </p:cNvCxnSpPr>
          <p:nvPr/>
        </p:nvCxnSpPr>
        <p:spPr>
          <a:xfrm>
            <a:off x="3945725" y="1184662"/>
            <a:ext cx="963000" cy="951600"/>
          </a:xfrm>
          <a:prstGeom prst="bentConnector2">
            <a:avLst/>
          </a:prstGeom>
          <a:noFill/>
          <a:ln cap="flat" cmpd="sng" w="28575">
            <a:solidFill>
              <a:srgbClr val="FFDDD2"/>
            </a:solidFill>
            <a:prstDash val="solid"/>
            <a:round/>
            <a:headEnd len="med" w="med" type="none"/>
            <a:tailEnd len="med" w="med" type="none"/>
          </a:ln>
        </p:spPr>
      </p:cxnSp>
      <p:cxnSp>
        <p:nvCxnSpPr>
          <p:cNvPr id="637" name="Google Shape;637;p23"/>
          <p:cNvCxnSpPr/>
          <p:nvPr/>
        </p:nvCxnSpPr>
        <p:spPr>
          <a:xfrm>
            <a:off x="3002975" y="1184662"/>
            <a:ext cx="3003900" cy="795600"/>
          </a:xfrm>
          <a:prstGeom prst="bentConnector3">
            <a:avLst>
              <a:gd fmla="val 99496" name="adj1"/>
            </a:avLst>
          </a:prstGeom>
          <a:noFill/>
          <a:ln cap="flat" cmpd="sng" w="28575">
            <a:solidFill>
              <a:srgbClr val="FFDDD2"/>
            </a:solidFill>
            <a:prstDash val="solid"/>
            <a:round/>
            <a:headEnd len="med" w="med" type="none"/>
            <a:tailEnd len="med" w="med" type="none"/>
          </a:ln>
        </p:spPr>
      </p:cxnSp>
      <p:sp>
        <p:nvSpPr>
          <p:cNvPr id="638" name="Google Shape;638;p23"/>
          <p:cNvSpPr/>
          <p:nvPr/>
        </p:nvSpPr>
        <p:spPr>
          <a:xfrm>
            <a:off x="3634927" y="1669462"/>
            <a:ext cx="310800" cy="310800"/>
          </a:xfrm>
          <a:prstGeom prst="roundRect">
            <a:avLst>
              <a:gd fmla="val 50000" name="adj"/>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9" name="Google Shape;639;p23"/>
          <p:cNvCxnSpPr/>
          <p:nvPr/>
        </p:nvCxnSpPr>
        <p:spPr>
          <a:xfrm>
            <a:off x="808363" y="1184662"/>
            <a:ext cx="3003900" cy="795600"/>
          </a:xfrm>
          <a:prstGeom prst="bentConnector3">
            <a:avLst>
              <a:gd fmla="val 99496" name="adj1"/>
            </a:avLst>
          </a:prstGeom>
          <a:noFill/>
          <a:ln cap="flat" cmpd="sng" w="28575">
            <a:solidFill>
              <a:srgbClr val="FFDDD2"/>
            </a:solidFill>
            <a:prstDash val="solid"/>
            <a:round/>
            <a:headEnd len="med" w="med" type="none"/>
            <a:tailEnd len="med" w="med" type="none"/>
          </a:ln>
        </p:spPr>
      </p:cxnSp>
      <p:sp>
        <p:nvSpPr>
          <p:cNvPr id="640" name="Google Shape;640;p23"/>
          <p:cNvSpPr/>
          <p:nvPr/>
        </p:nvSpPr>
        <p:spPr>
          <a:xfrm>
            <a:off x="2558716" y="2136262"/>
            <a:ext cx="310800" cy="310800"/>
          </a:xfrm>
          <a:prstGeom prst="roundRect">
            <a:avLst>
              <a:gd fmla="val 50000" name="adj"/>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1" name="Google Shape;641;p23"/>
          <p:cNvCxnSpPr>
            <a:endCxn id="640" idx="0"/>
          </p:cNvCxnSpPr>
          <p:nvPr/>
        </p:nvCxnSpPr>
        <p:spPr>
          <a:xfrm>
            <a:off x="1751116" y="1184662"/>
            <a:ext cx="963000" cy="951600"/>
          </a:xfrm>
          <a:prstGeom prst="bentConnector2">
            <a:avLst/>
          </a:prstGeom>
          <a:noFill/>
          <a:ln cap="flat" cmpd="sng" w="28575">
            <a:solidFill>
              <a:srgbClr val="FFDDD2"/>
            </a:solidFill>
            <a:prstDash val="solid"/>
            <a:round/>
            <a:headEnd len="med" w="med" type="none"/>
            <a:tailEnd len="med" w="med" type="none"/>
          </a:ln>
        </p:spPr>
      </p:cxnSp>
      <p:sp>
        <p:nvSpPr>
          <p:cNvPr id="642" name="Google Shape;642;p23"/>
          <p:cNvSpPr/>
          <p:nvPr/>
        </p:nvSpPr>
        <p:spPr>
          <a:xfrm>
            <a:off x="1440309" y="1682087"/>
            <a:ext cx="310800" cy="310800"/>
          </a:xfrm>
          <a:prstGeom prst="roundRect">
            <a:avLst>
              <a:gd fmla="val 50000" name="adj"/>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3" name="Google Shape;643;p23"/>
          <p:cNvCxnSpPr/>
          <p:nvPr/>
        </p:nvCxnSpPr>
        <p:spPr>
          <a:xfrm>
            <a:off x="553251" y="1180035"/>
            <a:ext cx="1064700" cy="812700"/>
          </a:xfrm>
          <a:prstGeom prst="bentConnector3">
            <a:avLst>
              <a:gd fmla="val 98408" name="adj1"/>
            </a:avLst>
          </a:prstGeom>
          <a:noFill/>
          <a:ln cap="flat" cmpd="sng" w="28575">
            <a:solidFill>
              <a:srgbClr val="FFDDD2"/>
            </a:solidFill>
            <a:prstDash val="solid"/>
            <a:round/>
            <a:headEnd len="med" w="med" type="none"/>
            <a:tailEnd len="med" w="med" type="none"/>
          </a:ln>
        </p:spPr>
      </p:cxnSp>
      <p:sp>
        <p:nvSpPr>
          <p:cNvPr id="644" name="Google Shape;644;p23"/>
          <p:cNvSpPr/>
          <p:nvPr/>
        </p:nvSpPr>
        <p:spPr>
          <a:xfrm>
            <a:off x="6947917" y="2136262"/>
            <a:ext cx="310800" cy="310800"/>
          </a:xfrm>
          <a:prstGeom prst="roundRect">
            <a:avLst>
              <a:gd fmla="val 50000" name="adj"/>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5" name="Google Shape;645;p23"/>
          <p:cNvCxnSpPr>
            <a:endCxn id="644" idx="0"/>
          </p:cNvCxnSpPr>
          <p:nvPr/>
        </p:nvCxnSpPr>
        <p:spPr>
          <a:xfrm>
            <a:off x="5850817" y="1183462"/>
            <a:ext cx="1252500" cy="952800"/>
          </a:xfrm>
          <a:prstGeom prst="bentConnector2">
            <a:avLst/>
          </a:prstGeom>
          <a:noFill/>
          <a:ln cap="flat" cmpd="sng" w="28575">
            <a:solidFill>
              <a:srgbClr val="FFDDD2"/>
            </a:solidFill>
            <a:prstDash val="solid"/>
            <a:round/>
            <a:headEnd len="med" w="med" type="none"/>
            <a:tailEnd len="med" w="med" type="none"/>
          </a:ln>
        </p:spPr>
      </p:cxnSp>
      <p:sp>
        <p:nvSpPr>
          <p:cNvPr id="646" name="Google Shape;646;p23"/>
          <p:cNvSpPr txBox="1"/>
          <p:nvPr/>
        </p:nvSpPr>
        <p:spPr>
          <a:xfrm>
            <a:off x="0" y="2451737"/>
            <a:ext cx="1321200" cy="8127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a:solidFill>
                  <a:schemeClr val="dk1"/>
                </a:solidFill>
                <a:latin typeface="Mada"/>
                <a:ea typeface="Mada"/>
                <a:cs typeface="Mada"/>
                <a:sym typeface="Mada"/>
              </a:rPr>
              <a:t>Stabilization</a:t>
            </a:r>
            <a:r>
              <a:rPr b="1" baseline="30000" lang="en-GB">
                <a:solidFill>
                  <a:schemeClr val="dk1"/>
                </a:solidFill>
                <a:latin typeface="Mada"/>
                <a:ea typeface="Mada"/>
                <a:cs typeface="Mada"/>
                <a:sym typeface="Mada"/>
              </a:rPr>
              <a:t>1</a:t>
            </a:r>
            <a:r>
              <a:rPr b="1" lang="en-GB" sz="1300">
                <a:solidFill>
                  <a:schemeClr val="dk1"/>
                </a:solidFill>
                <a:latin typeface="Mada"/>
                <a:ea typeface="Mada"/>
                <a:cs typeface="Mada"/>
                <a:sym typeface="Mada"/>
              </a:rPr>
              <a:t> </a:t>
            </a:r>
            <a:r>
              <a:rPr lang="en-GB" sz="1200">
                <a:solidFill>
                  <a:schemeClr val="dk1"/>
                </a:solidFill>
                <a:latin typeface="Mada"/>
                <a:ea typeface="Mada"/>
                <a:cs typeface="Mada"/>
                <a:sym typeface="Mada"/>
              </a:rPr>
              <a:t>(acute vs chronic</a:t>
            </a:r>
            <a:r>
              <a:rPr lang="en-GB" sz="1300">
                <a:solidFill>
                  <a:schemeClr val="dk1"/>
                </a:solidFill>
                <a:latin typeface="Mada"/>
                <a:ea typeface="Mada"/>
                <a:cs typeface="Mada"/>
                <a:sym typeface="Mada"/>
              </a:rPr>
              <a:t>)</a:t>
            </a:r>
            <a:endParaRPr/>
          </a:p>
        </p:txBody>
      </p:sp>
      <p:sp>
        <p:nvSpPr>
          <p:cNvPr id="647" name="Google Shape;647;p23"/>
          <p:cNvSpPr txBox="1"/>
          <p:nvPr/>
        </p:nvSpPr>
        <p:spPr>
          <a:xfrm>
            <a:off x="730913" y="1943917"/>
            <a:ext cx="1738500" cy="4764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a:solidFill>
                  <a:schemeClr val="dk1"/>
                </a:solidFill>
                <a:latin typeface="Mada"/>
                <a:ea typeface="Mada"/>
                <a:cs typeface="Mada"/>
                <a:sym typeface="Mada"/>
              </a:rPr>
              <a:t>Blood work</a:t>
            </a:r>
            <a:endParaRPr baseline="30000" sz="1000">
              <a:solidFill>
                <a:srgbClr val="1C4588"/>
              </a:solidFill>
              <a:latin typeface="Mada"/>
              <a:ea typeface="Mada"/>
              <a:cs typeface="Mada"/>
              <a:sym typeface="Mada"/>
            </a:endParaRPr>
          </a:p>
        </p:txBody>
      </p:sp>
      <p:sp>
        <p:nvSpPr>
          <p:cNvPr id="648" name="Google Shape;648;p23"/>
          <p:cNvSpPr txBox="1"/>
          <p:nvPr/>
        </p:nvSpPr>
        <p:spPr>
          <a:xfrm>
            <a:off x="3387572" y="2005299"/>
            <a:ext cx="805500" cy="5727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a:solidFill>
                  <a:schemeClr val="dk1"/>
                </a:solidFill>
                <a:latin typeface="Mada"/>
                <a:ea typeface="Mada"/>
                <a:cs typeface="Mada"/>
                <a:sym typeface="Mada"/>
              </a:rPr>
              <a:t>AXR</a:t>
            </a:r>
            <a:endParaRPr/>
          </a:p>
        </p:txBody>
      </p:sp>
      <p:sp>
        <p:nvSpPr>
          <p:cNvPr id="649" name="Google Shape;649;p23"/>
          <p:cNvSpPr/>
          <p:nvPr/>
        </p:nvSpPr>
        <p:spPr>
          <a:xfrm>
            <a:off x="74475" y="9546550"/>
            <a:ext cx="7440600" cy="10779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2400" lvl="0" marL="179999" rtl="0" algn="l">
              <a:spcBef>
                <a:spcPts val="0"/>
              </a:spcBef>
              <a:spcAft>
                <a:spcPts val="0"/>
              </a:spcAft>
              <a:buSzPts val="900"/>
              <a:buAutoNum type="arabicPeriod"/>
            </a:pPr>
            <a:r>
              <a:rPr lang="en-GB" sz="900">
                <a:solidFill>
                  <a:srgbClr val="6AA84F"/>
                </a:solidFill>
                <a:latin typeface="Mada"/>
                <a:ea typeface="Mada"/>
                <a:cs typeface="Mada"/>
                <a:sym typeface="Mada"/>
              </a:rPr>
              <a:t>ABC if the patient is severely unstable, and electrolyte correction because the patient usually will be hyponatremic, hypokalemic and having high levels of bicarb.</a:t>
            </a:r>
            <a:r>
              <a:rPr lang="en-GB" sz="900">
                <a:solidFill>
                  <a:srgbClr val="6AA84F"/>
                </a:solidFill>
                <a:latin typeface="Mada"/>
                <a:ea typeface="Mada"/>
                <a:cs typeface="Mada"/>
                <a:sym typeface="Mada"/>
              </a:rPr>
              <a:t> </a:t>
            </a:r>
            <a:r>
              <a:rPr lang="en-GB" sz="900">
                <a:solidFill>
                  <a:srgbClr val="1C4588"/>
                </a:solidFill>
                <a:latin typeface="Mada"/>
                <a:ea typeface="Mada"/>
                <a:cs typeface="Mada"/>
                <a:sym typeface="Mada"/>
              </a:rPr>
              <a:t>T</a:t>
            </a:r>
            <a:r>
              <a:rPr lang="en-GB" sz="900">
                <a:solidFill>
                  <a:srgbClr val="1C4588"/>
                </a:solidFill>
                <a:latin typeface="Mada"/>
                <a:ea typeface="Mada"/>
                <a:cs typeface="Mada"/>
                <a:sym typeface="Mada"/>
              </a:rPr>
              <a:t>he metabolic abnormality of </a:t>
            </a:r>
            <a:r>
              <a:rPr lang="en-GB" sz="900">
                <a:solidFill>
                  <a:srgbClr val="1C4588"/>
                </a:solidFill>
                <a:latin typeface="Mada"/>
                <a:ea typeface="Mada"/>
                <a:cs typeface="Mada"/>
                <a:sym typeface="Mada"/>
              </a:rPr>
              <a:t>hypochloremic</a:t>
            </a:r>
            <a:r>
              <a:rPr lang="en-GB" sz="900">
                <a:solidFill>
                  <a:srgbClr val="1C4588"/>
                </a:solidFill>
                <a:latin typeface="Mada"/>
                <a:ea typeface="Mada"/>
                <a:cs typeface="Mada"/>
                <a:sym typeface="Mada"/>
              </a:rPr>
              <a:t> alkalosis is usually only seen with peptic ulcer disease (less in malignancy) and should be treated with isotonic saline with potassium</a:t>
            </a:r>
            <a:endParaRPr sz="900">
              <a:solidFill>
                <a:srgbClr val="1C4588"/>
              </a:solidFill>
              <a:latin typeface="Mada"/>
              <a:ea typeface="Mada"/>
              <a:cs typeface="Mada"/>
              <a:sym typeface="Mada"/>
            </a:endParaRPr>
          </a:p>
          <a:p>
            <a:pPr indent="-152400" lvl="0" marL="179999" rtl="0" algn="l">
              <a:spcBef>
                <a:spcPts val="0"/>
              </a:spcBef>
              <a:spcAft>
                <a:spcPts val="0"/>
              </a:spcAft>
              <a:buSzPts val="900"/>
              <a:buFont typeface="Mada"/>
              <a:buAutoNum type="arabicPeriod"/>
            </a:pPr>
            <a:r>
              <a:rPr lang="en-GB" sz="900">
                <a:solidFill>
                  <a:srgbClr val="1C4588"/>
                </a:solidFill>
                <a:latin typeface="Mada"/>
                <a:ea typeface="Mada"/>
                <a:cs typeface="Mada"/>
                <a:sym typeface="Mada"/>
              </a:rPr>
              <a:t>Endoscopic biopsy is essential to determine whether the cause of the problem is malignancy. </a:t>
            </a:r>
            <a:r>
              <a:rPr lang="en-GB" sz="900">
                <a:solidFill>
                  <a:srgbClr val="6AA84F"/>
                </a:solidFill>
                <a:latin typeface="Mada"/>
                <a:ea typeface="Mada"/>
                <a:cs typeface="Mada"/>
                <a:sym typeface="Mada"/>
              </a:rPr>
              <a:t>Usually useless as first line investigation because the stomach will be full of hard food that we can’t suck up so basically we won’t see anything, we should do </a:t>
            </a:r>
            <a:r>
              <a:rPr lang="en-GB" sz="900">
                <a:solidFill>
                  <a:srgbClr val="CC0000"/>
                </a:solidFill>
                <a:latin typeface="Mada"/>
                <a:ea typeface="Mada"/>
                <a:cs typeface="Mada"/>
                <a:sym typeface="Mada"/>
              </a:rPr>
              <a:t>Gastric Aspiration </a:t>
            </a:r>
            <a:r>
              <a:rPr lang="en-GB" sz="900">
                <a:solidFill>
                  <a:srgbClr val="CC0000"/>
                </a:solidFill>
                <a:latin typeface="Mada"/>
                <a:ea typeface="Mada"/>
                <a:cs typeface="Mada"/>
                <a:sym typeface="Mada"/>
              </a:rPr>
              <a:t>first</a:t>
            </a:r>
            <a:r>
              <a:rPr lang="en-GB" sz="900">
                <a:solidFill>
                  <a:srgbClr val="6AA84F"/>
                </a:solidFill>
                <a:latin typeface="Mada"/>
                <a:ea typeface="Mada"/>
                <a:cs typeface="Mada"/>
                <a:sym typeface="Mada"/>
              </a:rPr>
              <a:t> </a:t>
            </a:r>
            <a:r>
              <a:rPr lang="en-GB" sz="900">
                <a:solidFill>
                  <a:srgbClr val="6AA84F"/>
                </a:solidFill>
                <a:latin typeface="Mada"/>
                <a:ea typeface="Mada"/>
                <a:cs typeface="Mada"/>
                <a:sym typeface="Mada"/>
              </a:rPr>
              <a:t>where we place 2 large tubes while the patient is fasting and if it got fIlled with 400 cc of gastric content then this is diagnostic of obstruction.  Then we will do a gastric lavage using large tubes. Then we can do the gastroscopy and diagnose.</a:t>
            </a:r>
            <a:endParaRPr sz="900">
              <a:solidFill>
                <a:srgbClr val="6AA84F"/>
              </a:solidFill>
              <a:latin typeface="Mada"/>
              <a:ea typeface="Mada"/>
              <a:cs typeface="Mada"/>
              <a:sym typeface="Mada"/>
            </a:endParaRPr>
          </a:p>
        </p:txBody>
      </p:sp>
      <p:sp>
        <p:nvSpPr>
          <p:cNvPr id="650" name="Google Shape;650;p23"/>
          <p:cNvSpPr txBox="1"/>
          <p:nvPr/>
        </p:nvSpPr>
        <p:spPr>
          <a:xfrm>
            <a:off x="2033575" y="2480737"/>
            <a:ext cx="1361100" cy="4764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a:solidFill>
                  <a:schemeClr val="dk1"/>
                </a:solidFill>
                <a:latin typeface="Mada"/>
                <a:ea typeface="Mada"/>
                <a:cs typeface="Mada"/>
                <a:sym typeface="Mada"/>
              </a:rPr>
              <a:t>Barium meal </a:t>
            </a:r>
            <a:endParaRPr/>
          </a:p>
        </p:txBody>
      </p:sp>
      <p:sp>
        <p:nvSpPr>
          <p:cNvPr id="651" name="Google Shape;651;p23"/>
          <p:cNvSpPr txBox="1"/>
          <p:nvPr/>
        </p:nvSpPr>
        <p:spPr>
          <a:xfrm>
            <a:off x="4466975" y="2481912"/>
            <a:ext cx="883500" cy="3480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a:solidFill>
                  <a:schemeClr val="dk1"/>
                </a:solidFill>
                <a:latin typeface="Mada"/>
                <a:ea typeface="Mada"/>
                <a:cs typeface="Mada"/>
                <a:sym typeface="Mada"/>
              </a:rPr>
              <a:t>CT scan </a:t>
            </a:r>
            <a:endParaRPr/>
          </a:p>
        </p:txBody>
      </p:sp>
      <p:sp>
        <p:nvSpPr>
          <p:cNvPr id="652" name="Google Shape;652;p23"/>
          <p:cNvSpPr txBox="1"/>
          <p:nvPr/>
        </p:nvSpPr>
        <p:spPr>
          <a:xfrm>
            <a:off x="5232925" y="1992887"/>
            <a:ext cx="1546200" cy="4764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a:solidFill>
                  <a:srgbClr val="CC0000"/>
                </a:solidFill>
                <a:latin typeface="Mada"/>
                <a:ea typeface="Mada"/>
                <a:cs typeface="Mada"/>
                <a:sym typeface="Mada"/>
              </a:rPr>
              <a:t>Gastroscopy</a:t>
            </a:r>
            <a:r>
              <a:rPr b="1" baseline="30000" lang="en-GB">
                <a:solidFill>
                  <a:schemeClr val="dk1"/>
                </a:solidFill>
                <a:latin typeface="Mada"/>
                <a:ea typeface="Mada"/>
                <a:cs typeface="Mada"/>
                <a:sym typeface="Mada"/>
              </a:rPr>
              <a:t>2</a:t>
            </a:r>
            <a:r>
              <a:rPr lang="en-GB">
                <a:solidFill>
                  <a:schemeClr val="dk1"/>
                </a:solidFill>
                <a:latin typeface="Mada"/>
                <a:ea typeface="Mada"/>
                <a:cs typeface="Mada"/>
                <a:sym typeface="Mada"/>
              </a:rPr>
              <a:t> </a:t>
            </a:r>
            <a:endParaRPr sz="700"/>
          </a:p>
        </p:txBody>
      </p:sp>
      <p:sp>
        <p:nvSpPr>
          <p:cNvPr id="653" name="Google Shape;653;p23"/>
          <p:cNvSpPr txBox="1"/>
          <p:nvPr/>
        </p:nvSpPr>
        <p:spPr>
          <a:xfrm>
            <a:off x="6499375" y="2451737"/>
            <a:ext cx="1064700" cy="8127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a:solidFill>
                  <a:schemeClr val="dk1"/>
                </a:solidFill>
                <a:latin typeface="Mada"/>
                <a:ea typeface="Mada"/>
                <a:cs typeface="Mada"/>
                <a:sym typeface="Mada"/>
              </a:rPr>
              <a:t>gastric emptying studies</a:t>
            </a:r>
            <a:endParaRPr/>
          </a:p>
        </p:txBody>
      </p:sp>
      <p:grpSp>
        <p:nvGrpSpPr>
          <p:cNvPr id="654" name="Google Shape;654;p23"/>
          <p:cNvGrpSpPr/>
          <p:nvPr/>
        </p:nvGrpSpPr>
        <p:grpSpPr>
          <a:xfrm>
            <a:off x="330829" y="3501008"/>
            <a:ext cx="467181" cy="476434"/>
            <a:chOff x="2410712" y="2415450"/>
            <a:chExt cx="312600" cy="312600"/>
          </a:xfrm>
        </p:grpSpPr>
        <p:sp>
          <p:nvSpPr>
            <p:cNvPr id="655" name="Google Shape;655;p2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7" name="Google Shape;657;p23"/>
          <p:cNvSpPr txBox="1"/>
          <p:nvPr/>
        </p:nvSpPr>
        <p:spPr>
          <a:xfrm>
            <a:off x="788110" y="3527643"/>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Management:</a:t>
            </a:r>
            <a:endParaRPr b="1" sz="1800">
              <a:solidFill>
                <a:srgbClr val="006D77"/>
              </a:solidFill>
              <a:highlight>
                <a:srgbClr val="EDF9F9"/>
              </a:highlight>
              <a:latin typeface="Lora"/>
              <a:ea typeface="Lora"/>
              <a:cs typeface="Lora"/>
              <a:sym typeface="Lora"/>
            </a:endParaRPr>
          </a:p>
        </p:txBody>
      </p:sp>
      <p:sp>
        <p:nvSpPr>
          <p:cNvPr id="658" name="Google Shape;658;p23"/>
          <p:cNvSpPr txBox="1"/>
          <p:nvPr/>
        </p:nvSpPr>
        <p:spPr>
          <a:xfrm>
            <a:off x="3268984" y="5172247"/>
            <a:ext cx="2234100" cy="5727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normalization of electrolyteand acid-base abnormalities</a:t>
            </a:r>
            <a:endParaRPr sz="1200">
              <a:solidFill>
                <a:srgbClr val="006D77"/>
              </a:solidFill>
              <a:latin typeface="Mada"/>
              <a:ea typeface="Mada"/>
              <a:cs typeface="Mada"/>
              <a:sym typeface="Mada"/>
            </a:endParaRPr>
          </a:p>
        </p:txBody>
      </p:sp>
      <p:sp>
        <p:nvSpPr>
          <p:cNvPr id="659" name="Google Shape;659;p23"/>
          <p:cNvSpPr txBox="1"/>
          <p:nvPr/>
        </p:nvSpPr>
        <p:spPr>
          <a:xfrm>
            <a:off x="3211934" y="4495447"/>
            <a:ext cx="1810200" cy="4023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GB" sz="1200">
                <a:solidFill>
                  <a:srgbClr val="1C4588"/>
                </a:solidFill>
                <a:latin typeface="Mada"/>
                <a:ea typeface="Mada"/>
                <a:cs typeface="Mada"/>
                <a:sym typeface="Mada"/>
              </a:rPr>
              <a:t>adequate resuscitation</a:t>
            </a:r>
            <a:endParaRPr baseline="30000" sz="1200">
              <a:solidFill>
                <a:srgbClr val="1C4588"/>
              </a:solidFill>
              <a:latin typeface="Mada"/>
              <a:ea typeface="Mada"/>
              <a:cs typeface="Mada"/>
              <a:sym typeface="Mada"/>
            </a:endParaRPr>
          </a:p>
        </p:txBody>
      </p:sp>
      <p:sp>
        <p:nvSpPr>
          <p:cNvPr id="660" name="Google Shape;660;p23"/>
          <p:cNvSpPr txBox="1"/>
          <p:nvPr/>
        </p:nvSpPr>
        <p:spPr>
          <a:xfrm>
            <a:off x="3263184" y="6068822"/>
            <a:ext cx="1546200" cy="5208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nasogastric suction and washout</a:t>
            </a:r>
            <a:endParaRPr sz="1200">
              <a:solidFill>
                <a:srgbClr val="006D77"/>
              </a:solidFill>
              <a:latin typeface="Mada"/>
              <a:ea typeface="Mada"/>
              <a:cs typeface="Mada"/>
              <a:sym typeface="Mada"/>
            </a:endParaRPr>
          </a:p>
        </p:txBody>
      </p:sp>
      <p:sp>
        <p:nvSpPr>
          <p:cNvPr id="661" name="Google Shape;661;p23"/>
          <p:cNvSpPr txBox="1"/>
          <p:nvPr/>
        </p:nvSpPr>
        <p:spPr>
          <a:xfrm>
            <a:off x="3263184" y="6872851"/>
            <a:ext cx="3562200" cy="6540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A subsequent Oesophago-Gastro-Duodenoscopy is mandatory to rule out carcinoma of the stomach</a:t>
            </a:r>
            <a:endParaRPr sz="1200">
              <a:solidFill>
                <a:srgbClr val="006D77"/>
              </a:solidFill>
              <a:latin typeface="Mada"/>
              <a:ea typeface="Mada"/>
              <a:cs typeface="Mada"/>
              <a:sym typeface="Mada"/>
            </a:endParaRPr>
          </a:p>
        </p:txBody>
      </p:sp>
      <p:grpSp>
        <p:nvGrpSpPr>
          <p:cNvPr id="662" name="Google Shape;662;p23"/>
          <p:cNvGrpSpPr/>
          <p:nvPr/>
        </p:nvGrpSpPr>
        <p:grpSpPr>
          <a:xfrm>
            <a:off x="215385" y="5040628"/>
            <a:ext cx="1653596" cy="2262033"/>
            <a:chOff x="336800" y="4151500"/>
            <a:chExt cx="292000" cy="364650"/>
          </a:xfrm>
        </p:grpSpPr>
        <p:sp>
          <p:nvSpPr>
            <p:cNvPr id="663" name="Google Shape;663;p23"/>
            <p:cNvSpPr/>
            <p:nvPr/>
          </p:nvSpPr>
          <p:spPr>
            <a:xfrm>
              <a:off x="396325" y="4168675"/>
              <a:ext cx="212600" cy="185375"/>
            </a:xfrm>
            <a:custGeom>
              <a:rect b="b" l="l" r="r" t="t"/>
              <a:pathLst>
                <a:path extrusionOk="0" h="7415" w="8504">
                  <a:moveTo>
                    <a:pt x="7261" y="0"/>
                  </a:moveTo>
                  <a:cubicBezTo>
                    <a:pt x="7011" y="0"/>
                    <a:pt x="6746" y="79"/>
                    <a:pt x="6545" y="265"/>
                  </a:cubicBezTo>
                  <a:lnTo>
                    <a:pt x="358" y="5548"/>
                  </a:lnTo>
                  <a:cubicBezTo>
                    <a:pt x="30" y="5813"/>
                    <a:pt x="0" y="6295"/>
                    <a:pt x="265" y="6623"/>
                  </a:cubicBezTo>
                  <a:lnTo>
                    <a:pt x="731" y="7149"/>
                  </a:lnTo>
                  <a:cubicBezTo>
                    <a:pt x="884" y="7321"/>
                    <a:pt x="1090" y="7414"/>
                    <a:pt x="1306" y="7414"/>
                  </a:cubicBezTo>
                  <a:cubicBezTo>
                    <a:pt x="1478" y="7414"/>
                    <a:pt x="1664" y="7354"/>
                    <a:pt x="1802" y="7242"/>
                  </a:cubicBezTo>
                  <a:lnTo>
                    <a:pt x="7992" y="1959"/>
                  </a:lnTo>
                  <a:cubicBezTo>
                    <a:pt x="8459" y="1552"/>
                    <a:pt x="8504" y="855"/>
                    <a:pt x="8101" y="388"/>
                  </a:cubicBezTo>
                  <a:cubicBezTo>
                    <a:pt x="7880" y="123"/>
                    <a:pt x="7571" y="0"/>
                    <a:pt x="7261" y="0"/>
                  </a:cubicBezTo>
                  <a:close/>
                </a:path>
              </a:pathLst>
            </a:custGeom>
            <a:solidFill>
              <a:srgbClr val="FDF2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3"/>
            <p:cNvSpPr/>
            <p:nvPr/>
          </p:nvSpPr>
          <p:spPr>
            <a:xfrm>
              <a:off x="396325" y="4168550"/>
              <a:ext cx="212600" cy="185650"/>
            </a:xfrm>
            <a:custGeom>
              <a:rect b="b" l="l" r="r" t="t"/>
              <a:pathLst>
                <a:path extrusionOk="0" h="7426" w="8504">
                  <a:moveTo>
                    <a:pt x="7262" y="1"/>
                  </a:moveTo>
                  <a:cubicBezTo>
                    <a:pt x="7008" y="1"/>
                    <a:pt x="6753" y="88"/>
                    <a:pt x="6545" y="270"/>
                  </a:cubicBezTo>
                  <a:lnTo>
                    <a:pt x="358" y="5553"/>
                  </a:lnTo>
                  <a:cubicBezTo>
                    <a:pt x="30" y="5818"/>
                    <a:pt x="0" y="6300"/>
                    <a:pt x="265" y="6628"/>
                  </a:cubicBezTo>
                  <a:lnTo>
                    <a:pt x="731" y="7154"/>
                  </a:lnTo>
                  <a:cubicBezTo>
                    <a:pt x="878" y="7335"/>
                    <a:pt x="1090" y="7426"/>
                    <a:pt x="1305" y="7426"/>
                  </a:cubicBezTo>
                  <a:cubicBezTo>
                    <a:pt x="1480" y="7426"/>
                    <a:pt x="1657" y="7366"/>
                    <a:pt x="1802" y="7247"/>
                  </a:cubicBezTo>
                  <a:lnTo>
                    <a:pt x="7992" y="1964"/>
                  </a:lnTo>
                  <a:cubicBezTo>
                    <a:pt x="8459" y="1557"/>
                    <a:pt x="8504" y="860"/>
                    <a:pt x="8101" y="393"/>
                  </a:cubicBezTo>
                  <a:cubicBezTo>
                    <a:pt x="7886" y="135"/>
                    <a:pt x="7575" y="1"/>
                    <a:pt x="7262"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3"/>
            <p:cNvSpPr/>
            <p:nvPr/>
          </p:nvSpPr>
          <p:spPr>
            <a:xfrm>
              <a:off x="400225" y="4180325"/>
              <a:ext cx="197775" cy="172600"/>
            </a:xfrm>
            <a:custGeom>
              <a:rect b="b" l="l" r="r" t="t"/>
              <a:pathLst>
                <a:path extrusionOk="0" h="6904" w="7911">
                  <a:moveTo>
                    <a:pt x="7110" y="1"/>
                  </a:moveTo>
                  <a:cubicBezTo>
                    <a:pt x="6849" y="1"/>
                    <a:pt x="6554" y="110"/>
                    <a:pt x="6295" y="325"/>
                  </a:cubicBezTo>
                  <a:lnTo>
                    <a:pt x="1" y="5720"/>
                  </a:lnTo>
                  <a:lnTo>
                    <a:pt x="1008" y="6903"/>
                  </a:lnTo>
                  <a:lnTo>
                    <a:pt x="7307" y="1523"/>
                  </a:lnTo>
                  <a:cubicBezTo>
                    <a:pt x="7773" y="1120"/>
                    <a:pt x="7911" y="545"/>
                    <a:pt x="7631" y="217"/>
                  </a:cubicBezTo>
                  <a:cubicBezTo>
                    <a:pt x="7506" y="72"/>
                    <a:pt x="7320" y="1"/>
                    <a:pt x="711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3"/>
            <p:cNvSpPr/>
            <p:nvPr/>
          </p:nvSpPr>
          <p:spPr>
            <a:xfrm>
              <a:off x="469350" y="4180700"/>
              <a:ext cx="127175" cy="112325"/>
            </a:xfrm>
            <a:custGeom>
              <a:rect b="b" l="l" r="r" t="t"/>
              <a:pathLst>
                <a:path extrusionOk="0" h="4493" w="5087">
                  <a:moveTo>
                    <a:pt x="4300" y="1"/>
                  </a:moveTo>
                  <a:cubicBezTo>
                    <a:pt x="4040" y="1"/>
                    <a:pt x="3744" y="110"/>
                    <a:pt x="3486" y="325"/>
                  </a:cubicBezTo>
                  <a:lnTo>
                    <a:pt x="1" y="3310"/>
                  </a:lnTo>
                  <a:lnTo>
                    <a:pt x="1012" y="4493"/>
                  </a:lnTo>
                  <a:lnTo>
                    <a:pt x="4493" y="1508"/>
                  </a:lnTo>
                  <a:cubicBezTo>
                    <a:pt x="4944" y="1120"/>
                    <a:pt x="5086" y="545"/>
                    <a:pt x="4821" y="217"/>
                  </a:cubicBezTo>
                  <a:cubicBezTo>
                    <a:pt x="4696" y="72"/>
                    <a:pt x="4510" y="1"/>
                    <a:pt x="4300" y="1"/>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3"/>
            <p:cNvSpPr/>
            <p:nvPr/>
          </p:nvSpPr>
          <p:spPr>
            <a:xfrm>
              <a:off x="601900" y="4151500"/>
              <a:ext cx="26900" cy="23825"/>
            </a:xfrm>
            <a:custGeom>
              <a:rect b="b" l="l" r="r" t="t"/>
              <a:pathLst>
                <a:path extrusionOk="0" h="953" w="1076">
                  <a:moveTo>
                    <a:pt x="1027" y="1"/>
                  </a:moveTo>
                  <a:lnTo>
                    <a:pt x="1" y="904"/>
                  </a:lnTo>
                  <a:lnTo>
                    <a:pt x="49" y="952"/>
                  </a:lnTo>
                  <a:lnTo>
                    <a:pt x="1075" y="49"/>
                  </a:lnTo>
                  <a:lnTo>
                    <a:pt x="1027"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3"/>
            <p:cNvSpPr/>
            <p:nvPr/>
          </p:nvSpPr>
          <p:spPr>
            <a:xfrm>
              <a:off x="589875" y="4166050"/>
              <a:ext cx="19800" cy="20000"/>
            </a:xfrm>
            <a:custGeom>
              <a:rect b="b" l="l" r="r" t="t"/>
              <a:pathLst>
                <a:path extrusionOk="0" h="800" w="792">
                  <a:moveTo>
                    <a:pt x="366" y="1"/>
                  </a:moveTo>
                  <a:cubicBezTo>
                    <a:pt x="359" y="1"/>
                    <a:pt x="351" y="4"/>
                    <a:pt x="344" y="12"/>
                  </a:cubicBezTo>
                  <a:lnTo>
                    <a:pt x="15" y="277"/>
                  </a:lnTo>
                  <a:cubicBezTo>
                    <a:pt x="0" y="292"/>
                    <a:pt x="0" y="307"/>
                    <a:pt x="15" y="322"/>
                  </a:cubicBezTo>
                  <a:lnTo>
                    <a:pt x="403" y="788"/>
                  </a:lnTo>
                  <a:cubicBezTo>
                    <a:pt x="411" y="795"/>
                    <a:pt x="419" y="799"/>
                    <a:pt x="428" y="799"/>
                  </a:cubicBezTo>
                  <a:cubicBezTo>
                    <a:pt x="436" y="799"/>
                    <a:pt x="444" y="795"/>
                    <a:pt x="452" y="788"/>
                  </a:cubicBezTo>
                  <a:lnTo>
                    <a:pt x="776" y="523"/>
                  </a:lnTo>
                  <a:cubicBezTo>
                    <a:pt x="791" y="508"/>
                    <a:pt x="791" y="478"/>
                    <a:pt x="776" y="478"/>
                  </a:cubicBezTo>
                  <a:lnTo>
                    <a:pt x="388" y="12"/>
                  </a:lnTo>
                  <a:cubicBezTo>
                    <a:pt x="381" y="4"/>
                    <a:pt x="373" y="1"/>
                    <a:pt x="36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3"/>
            <p:cNvSpPr/>
            <p:nvPr/>
          </p:nvSpPr>
          <p:spPr>
            <a:xfrm>
              <a:off x="448750" y="4258025"/>
              <a:ext cx="51325" cy="55250"/>
            </a:xfrm>
            <a:custGeom>
              <a:rect b="b" l="l" r="r" t="t"/>
              <a:pathLst>
                <a:path extrusionOk="0" h="2210" w="2053">
                  <a:moveTo>
                    <a:pt x="638" y="1"/>
                  </a:moveTo>
                  <a:lnTo>
                    <a:pt x="0" y="545"/>
                  </a:lnTo>
                  <a:lnTo>
                    <a:pt x="1418" y="2210"/>
                  </a:lnTo>
                  <a:lnTo>
                    <a:pt x="2052" y="1665"/>
                  </a:lnTo>
                  <a:lnTo>
                    <a:pt x="638"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3"/>
            <p:cNvSpPr/>
            <p:nvPr/>
          </p:nvSpPr>
          <p:spPr>
            <a:xfrm>
              <a:off x="352375" y="4282100"/>
              <a:ext cx="122050" cy="109625"/>
            </a:xfrm>
            <a:custGeom>
              <a:rect b="b" l="l" r="r" t="t"/>
              <a:pathLst>
                <a:path extrusionOk="0" h="4385" w="4882">
                  <a:moveTo>
                    <a:pt x="4183" y="0"/>
                  </a:moveTo>
                  <a:lnTo>
                    <a:pt x="1" y="3578"/>
                  </a:lnTo>
                  <a:lnTo>
                    <a:pt x="702" y="4384"/>
                  </a:lnTo>
                  <a:lnTo>
                    <a:pt x="4881" y="825"/>
                  </a:lnTo>
                  <a:lnTo>
                    <a:pt x="4183"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3"/>
            <p:cNvSpPr/>
            <p:nvPr/>
          </p:nvSpPr>
          <p:spPr>
            <a:xfrm>
              <a:off x="576250" y="4204025"/>
              <a:ext cx="16350" cy="18200"/>
            </a:xfrm>
            <a:custGeom>
              <a:rect b="b" l="l" r="r" t="t"/>
              <a:pathLst>
                <a:path extrusionOk="0" h="728" w="654">
                  <a:moveTo>
                    <a:pt x="79" y="0"/>
                  </a:moveTo>
                  <a:lnTo>
                    <a:pt x="16" y="64"/>
                  </a:lnTo>
                  <a:cubicBezTo>
                    <a:pt x="1" y="64"/>
                    <a:pt x="1" y="79"/>
                    <a:pt x="16" y="94"/>
                  </a:cubicBezTo>
                  <a:lnTo>
                    <a:pt x="545" y="717"/>
                  </a:lnTo>
                  <a:cubicBezTo>
                    <a:pt x="553" y="724"/>
                    <a:pt x="557" y="728"/>
                    <a:pt x="560" y="728"/>
                  </a:cubicBezTo>
                  <a:cubicBezTo>
                    <a:pt x="564" y="728"/>
                    <a:pt x="568" y="724"/>
                    <a:pt x="575" y="717"/>
                  </a:cubicBezTo>
                  <a:lnTo>
                    <a:pt x="639" y="668"/>
                  </a:lnTo>
                  <a:cubicBezTo>
                    <a:pt x="654" y="653"/>
                    <a:pt x="654" y="638"/>
                    <a:pt x="639" y="638"/>
                  </a:cubicBez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3"/>
            <p:cNvSpPr/>
            <p:nvPr/>
          </p:nvSpPr>
          <p:spPr>
            <a:xfrm>
              <a:off x="561150" y="4216925"/>
              <a:ext cx="16350" cy="18100"/>
            </a:xfrm>
            <a:custGeom>
              <a:rect b="b" l="l" r="r" t="t"/>
              <a:pathLst>
                <a:path extrusionOk="0" h="724" w="654">
                  <a:moveTo>
                    <a:pt x="99" y="0"/>
                  </a:moveTo>
                  <a:cubicBezTo>
                    <a:pt x="92" y="0"/>
                    <a:pt x="84" y="5"/>
                    <a:pt x="75" y="14"/>
                  </a:cubicBezTo>
                  <a:lnTo>
                    <a:pt x="15" y="59"/>
                  </a:lnTo>
                  <a:cubicBezTo>
                    <a:pt x="0" y="74"/>
                    <a:pt x="0" y="89"/>
                    <a:pt x="15" y="89"/>
                  </a:cubicBezTo>
                  <a:lnTo>
                    <a:pt x="541" y="712"/>
                  </a:lnTo>
                  <a:cubicBezTo>
                    <a:pt x="550" y="719"/>
                    <a:pt x="559" y="723"/>
                    <a:pt x="565" y="723"/>
                  </a:cubicBezTo>
                  <a:cubicBezTo>
                    <a:pt x="571" y="723"/>
                    <a:pt x="575" y="719"/>
                    <a:pt x="575" y="712"/>
                  </a:cubicBezTo>
                  <a:lnTo>
                    <a:pt x="634" y="667"/>
                  </a:lnTo>
                  <a:cubicBezTo>
                    <a:pt x="653" y="648"/>
                    <a:pt x="653" y="648"/>
                    <a:pt x="653" y="634"/>
                  </a:cubicBezTo>
                  <a:lnTo>
                    <a:pt x="108" y="14"/>
                  </a:lnTo>
                  <a:cubicBezTo>
                    <a:pt x="108" y="5"/>
                    <a:pt x="105" y="0"/>
                    <a:pt x="99"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3"/>
            <p:cNvSpPr/>
            <p:nvPr/>
          </p:nvSpPr>
          <p:spPr>
            <a:xfrm>
              <a:off x="542475" y="4233125"/>
              <a:ext cx="15900" cy="17925"/>
            </a:xfrm>
            <a:custGeom>
              <a:rect b="b" l="l" r="r" t="t"/>
              <a:pathLst>
                <a:path extrusionOk="0" h="717" w="636">
                  <a:moveTo>
                    <a:pt x="76" y="0"/>
                  </a:moveTo>
                  <a:lnTo>
                    <a:pt x="1" y="64"/>
                  </a:lnTo>
                  <a:lnTo>
                    <a:pt x="1" y="94"/>
                  </a:lnTo>
                  <a:lnTo>
                    <a:pt x="542" y="717"/>
                  </a:lnTo>
                  <a:lnTo>
                    <a:pt x="576" y="717"/>
                  </a:lnTo>
                  <a:lnTo>
                    <a:pt x="635" y="653"/>
                  </a:lnTo>
                  <a:lnTo>
                    <a:pt x="635" y="624"/>
                  </a:ln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3"/>
            <p:cNvSpPr/>
            <p:nvPr/>
          </p:nvSpPr>
          <p:spPr>
            <a:xfrm>
              <a:off x="527275" y="4246000"/>
              <a:ext cx="16350" cy="18200"/>
            </a:xfrm>
            <a:custGeom>
              <a:rect b="b" l="l" r="r" t="t"/>
              <a:pathLst>
                <a:path extrusionOk="0" h="728" w="654">
                  <a:moveTo>
                    <a:pt x="79" y="0"/>
                  </a:moveTo>
                  <a:lnTo>
                    <a:pt x="16" y="64"/>
                  </a:lnTo>
                  <a:cubicBezTo>
                    <a:pt x="1" y="64"/>
                    <a:pt x="1" y="79"/>
                    <a:pt x="1" y="94"/>
                  </a:cubicBezTo>
                  <a:lnTo>
                    <a:pt x="545" y="717"/>
                  </a:lnTo>
                  <a:cubicBezTo>
                    <a:pt x="545" y="724"/>
                    <a:pt x="549" y="728"/>
                    <a:pt x="555" y="728"/>
                  </a:cubicBezTo>
                  <a:cubicBezTo>
                    <a:pt x="560" y="728"/>
                    <a:pt x="568" y="724"/>
                    <a:pt x="575" y="717"/>
                  </a:cubicBezTo>
                  <a:lnTo>
                    <a:pt x="639" y="668"/>
                  </a:lnTo>
                  <a:cubicBezTo>
                    <a:pt x="654" y="653"/>
                    <a:pt x="654" y="638"/>
                    <a:pt x="639" y="638"/>
                  </a:cubicBez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3"/>
            <p:cNvSpPr/>
            <p:nvPr/>
          </p:nvSpPr>
          <p:spPr>
            <a:xfrm>
              <a:off x="371400" y="4304050"/>
              <a:ext cx="70825" cy="79375"/>
            </a:xfrm>
            <a:custGeom>
              <a:rect b="b" l="l" r="r" t="t"/>
              <a:pathLst>
                <a:path extrusionOk="0" h="3175" w="2833">
                  <a:moveTo>
                    <a:pt x="325" y="1"/>
                  </a:moveTo>
                  <a:cubicBezTo>
                    <a:pt x="310" y="1"/>
                    <a:pt x="295" y="4"/>
                    <a:pt x="281" y="10"/>
                  </a:cubicBezTo>
                  <a:lnTo>
                    <a:pt x="49" y="212"/>
                  </a:lnTo>
                  <a:cubicBezTo>
                    <a:pt x="16" y="242"/>
                    <a:pt x="1" y="290"/>
                    <a:pt x="34" y="320"/>
                  </a:cubicBezTo>
                  <a:lnTo>
                    <a:pt x="2460" y="3152"/>
                  </a:lnTo>
                  <a:cubicBezTo>
                    <a:pt x="2467" y="3167"/>
                    <a:pt x="2482" y="3174"/>
                    <a:pt x="2499" y="3174"/>
                  </a:cubicBezTo>
                  <a:cubicBezTo>
                    <a:pt x="2517" y="3174"/>
                    <a:pt x="2536" y="3167"/>
                    <a:pt x="2553" y="3152"/>
                  </a:cubicBezTo>
                  <a:lnTo>
                    <a:pt x="2784" y="2947"/>
                  </a:lnTo>
                  <a:cubicBezTo>
                    <a:pt x="2814" y="2932"/>
                    <a:pt x="2833" y="2887"/>
                    <a:pt x="2799" y="2853"/>
                  </a:cubicBezTo>
                  <a:lnTo>
                    <a:pt x="374" y="25"/>
                  </a:lnTo>
                  <a:cubicBezTo>
                    <a:pt x="365" y="8"/>
                    <a:pt x="346" y="1"/>
                    <a:pt x="325"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3"/>
            <p:cNvSpPr/>
            <p:nvPr/>
          </p:nvSpPr>
          <p:spPr>
            <a:xfrm>
              <a:off x="336800" y="4363550"/>
              <a:ext cx="43950" cy="48475"/>
            </a:xfrm>
            <a:custGeom>
              <a:rect b="b" l="l" r="r" t="t"/>
              <a:pathLst>
                <a:path extrusionOk="0" h="1939" w="1758">
                  <a:moveTo>
                    <a:pt x="321" y="1"/>
                  </a:moveTo>
                  <a:cubicBezTo>
                    <a:pt x="302" y="1"/>
                    <a:pt x="282" y="9"/>
                    <a:pt x="266" y="26"/>
                  </a:cubicBezTo>
                  <a:lnTo>
                    <a:pt x="34" y="227"/>
                  </a:lnTo>
                  <a:cubicBezTo>
                    <a:pt x="1" y="257"/>
                    <a:pt x="1" y="306"/>
                    <a:pt x="19" y="320"/>
                  </a:cubicBezTo>
                  <a:lnTo>
                    <a:pt x="1385" y="1921"/>
                  </a:lnTo>
                  <a:cubicBezTo>
                    <a:pt x="1393" y="1930"/>
                    <a:pt x="1413" y="1938"/>
                    <a:pt x="1434" y="1938"/>
                  </a:cubicBezTo>
                  <a:cubicBezTo>
                    <a:pt x="1450" y="1938"/>
                    <a:pt x="1466" y="1934"/>
                    <a:pt x="1478" y="1921"/>
                  </a:cubicBezTo>
                  <a:lnTo>
                    <a:pt x="1713" y="1720"/>
                  </a:lnTo>
                  <a:cubicBezTo>
                    <a:pt x="1743" y="1686"/>
                    <a:pt x="1758" y="1641"/>
                    <a:pt x="1728" y="1611"/>
                  </a:cubicBezTo>
                  <a:lnTo>
                    <a:pt x="374" y="26"/>
                  </a:lnTo>
                  <a:cubicBezTo>
                    <a:pt x="359" y="9"/>
                    <a:pt x="340" y="1"/>
                    <a:pt x="321"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3"/>
            <p:cNvSpPr/>
            <p:nvPr/>
          </p:nvSpPr>
          <p:spPr>
            <a:xfrm>
              <a:off x="404050" y="4177800"/>
              <a:ext cx="63375" cy="60000"/>
            </a:xfrm>
            <a:custGeom>
              <a:rect b="b" l="l" r="r" t="t"/>
              <a:pathLst>
                <a:path extrusionOk="0" h="2400" w="2535">
                  <a:moveTo>
                    <a:pt x="1735" y="0"/>
                  </a:moveTo>
                  <a:cubicBezTo>
                    <a:pt x="1707" y="0"/>
                    <a:pt x="1679" y="3"/>
                    <a:pt x="1650" y="8"/>
                  </a:cubicBezTo>
                  <a:lnTo>
                    <a:pt x="1307" y="68"/>
                  </a:lnTo>
                  <a:cubicBezTo>
                    <a:pt x="1231" y="44"/>
                    <a:pt x="1144" y="19"/>
                    <a:pt x="1057" y="19"/>
                  </a:cubicBezTo>
                  <a:cubicBezTo>
                    <a:pt x="1037" y="19"/>
                    <a:pt x="1017" y="20"/>
                    <a:pt x="997" y="23"/>
                  </a:cubicBezTo>
                  <a:cubicBezTo>
                    <a:pt x="904" y="23"/>
                    <a:pt x="796" y="53"/>
                    <a:pt x="717" y="131"/>
                  </a:cubicBezTo>
                  <a:cubicBezTo>
                    <a:pt x="624" y="195"/>
                    <a:pt x="560" y="318"/>
                    <a:pt x="531" y="426"/>
                  </a:cubicBezTo>
                  <a:cubicBezTo>
                    <a:pt x="482" y="534"/>
                    <a:pt x="516" y="848"/>
                    <a:pt x="296" y="956"/>
                  </a:cubicBezTo>
                  <a:cubicBezTo>
                    <a:pt x="172" y="1019"/>
                    <a:pt x="94" y="1158"/>
                    <a:pt x="49" y="1299"/>
                  </a:cubicBezTo>
                  <a:cubicBezTo>
                    <a:pt x="1" y="1437"/>
                    <a:pt x="1" y="1594"/>
                    <a:pt x="49" y="1717"/>
                  </a:cubicBezTo>
                  <a:cubicBezTo>
                    <a:pt x="94" y="1810"/>
                    <a:pt x="158" y="1904"/>
                    <a:pt x="143" y="1997"/>
                  </a:cubicBezTo>
                  <a:cubicBezTo>
                    <a:pt x="143" y="2060"/>
                    <a:pt x="109" y="2105"/>
                    <a:pt x="79" y="2154"/>
                  </a:cubicBezTo>
                  <a:cubicBezTo>
                    <a:pt x="64" y="2213"/>
                    <a:pt x="49" y="2277"/>
                    <a:pt x="64" y="2325"/>
                  </a:cubicBezTo>
                  <a:cubicBezTo>
                    <a:pt x="94" y="2385"/>
                    <a:pt x="172" y="2400"/>
                    <a:pt x="251" y="2400"/>
                  </a:cubicBezTo>
                  <a:cubicBezTo>
                    <a:pt x="344" y="2400"/>
                    <a:pt x="452" y="2385"/>
                    <a:pt x="546" y="2370"/>
                  </a:cubicBezTo>
                  <a:cubicBezTo>
                    <a:pt x="1184" y="2292"/>
                    <a:pt x="1807" y="2213"/>
                    <a:pt x="2426" y="2075"/>
                  </a:cubicBezTo>
                  <a:cubicBezTo>
                    <a:pt x="2460" y="2075"/>
                    <a:pt x="2475" y="2075"/>
                    <a:pt x="2504" y="2060"/>
                  </a:cubicBezTo>
                  <a:cubicBezTo>
                    <a:pt x="2534" y="2012"/>
                    <a:pt x="2534" y="1952"/>
                    <a:pt x="2519" y="1889"/>
                  </a:cubicBezTo>
                  <a:cubicBezTo>
                    <a:pt x="2460" y="1717"/>
                    <a:pt x="2303" y="1624"/>
                    <a:pt x="2195" y="1486"/>
                  </a:cubicBezTo>
                  <a:cubicBezTo>
                    <a:pt x="2068" y="1314"/>
                    <a:pt x="2101" y="1079"/>
                    <a:pt x="2053" y="878"/>
                  </a:cubicBezTo>
                  <a:cubicBezTo>
                    <a:pt x="2038" y="784"/>
                    <a:pt x="2008" y="706"/>
                    <a:pt x="1975" y="628"/>
                  </a:cubicBezTo>
                  <a:lnTo>
                    <a:pt x="2131" y="598"/>
                  </a:lnTo>
                  <a:cubicBezTo>
                    <a:pt x="2195" y="598"/>
                    <a:pt x="2225" y="534"/>
                    <a:pt x="2225" y="490"/>
                  </a:cubicBezTo>
                  <a:lnTo>
                    <a:pt x="2195" y="381"/>
                  </a:lnTo>
                  <a:cubicBezTo>
                    <a:pt x="2152" y="160"/>
                    <a:pt x="1954" y="0"/>
                    <a:pt x="1735"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3"/>
            <p:cNvSpPr/>
            <p:nvPr/>
          </p:nvSpPr>
          <p:spPr>
            <a:xfrm>
              <a:off x="430075" y="4187700"/>
              <a:ext cx="33525" cy="59100"/>
            </a:xfrm>
            <a:custGeom>
              <a:rect b="b" l="l" r="r" t="t"/>
              <a:pathLst>
                <a:path extrusionOk="0" h="2364" w="1341">
                  <a:moveTo>
                    <a:pt x="1012" y="0"/>
                  </a:moveTo>
                  <a:cubicBezTo>
                    <a:pt x="1012" y="0"/>
                    <a:pt x="1045" y="280"/>
                    <a:pt x="546" y="344"/>
                  </a:cubicBezTo>
                  <a:lnTo>
                    <a:pt x="422" y="590"/>
                  </a:lnTo>
                  <a:lnTo>
                    <a:pt x="393" y="590"/>
                  </a:lnTo>
                  <a:lnTo>
                    <a:pt x="206" y="605"/>
                  </a:lnTo>
                  <a:cubicBezTo>
                    <a:pt x="94" y="623"/>
                    <a:pt x="1" y="717"/>
                    <a:pt x="19" y="825"/>
                  </a:cubicBezTo>
                  <a:lnTo>
                    <a:pt x="19" y="840"/>
                  </a:lnTo>
                  <a:lnTo>
                    <a:pt x="19" y="855"/>
                  </a:lnTo>
                  <a:lnTo>
                    <a:pt x="19" y="885"/>
                  </a:lnTo>
                  <a:cubicBezTo>
                    <a:pt x="19" y="903"/>
                    <a:pt x="34" y="903"/>
                    <a:pt x="34" y="918"/>
                  </a:cubicBezTo>
                  <a:cubicBezTo>
                    <a:pt x="61" y="988"/>
                    <a:pt x="139" y="1044"/>
                    <a:pt x="222" y="1044"/>
                  </a:cubicBezTo>
                  <a:cubicBezTo>
                    <a:pt x="231" y="1044"/>
                    <a:pt x="241" y="1043"/>
                    <a:pt x="251" y="1041"/>
                  </a:cubicBezTo>
                  <a:lnTo>
                    <a:pt x="281" y="1041"/>
                  </a:lnTo>
                  <a:cubicBezTo>
                    <a:pt x="281" y="1056"/>
                    <a:pt x="281" y="1071"/>
                    <a:pt x="266" y="1090"/>
                  </a:cubicBezTo>
                  <a:lnTo>
                    <a:pt x="113" y="1508"/>
                  </a:lnTo>
                  <a:lnTo>
                    <a:pt x="143" y="2146"/>
                  </a:lnTo>
                  <a:cubicBezTo>
                    <a:pt x="157" y="2261"/>
                    <a:pt x="253" y="2364"/>
                    <a:pt x="381" y="2364"/>
                  </a:cubicBezTo>
                  <a:cubicBezTo>
                    <a:pt x="390" y="2364"/>
                    <a:pt x="399" y="2363"/>
                    <a:pt x="408" y="2362"/>
                  </a:cubicBezTo>
                  <a:lnTo>
                    <a:pt x="766" y="2347"/>
                  </a:lnTo>
                  <a:cubicBezTo>
                    <a:pt x="904" y="2332"/>
                    <a:pt x="1012" y="2239"/>
                    <a:pt x="997" y="2097"/>
                  </a:cubicBezTo>
                  <a:lnTo>
                    <a:pt x="967" y="1616"/>
                  </a:lnTo>
                  <a:cubicBezTo>
                    <a:pt x="982" y="1601"/>
                    <a:pt x="997" y="1601"/>
                    <a:pt x="997" y="1601"/>
                  </a:cubicBezTo>
                  <a:cubicBezTo>
                    <a:pt x="1232" y="1508"/>
                    <a:pt x="1340" y="1258"/>
                    <a:pt x="1232" y="1056"/>
                  </a:cubicBezTo>
                  <a:lnTo>
                    <a:pt x="1139" y="325"/>
                  </a:lnTo>
                  <a:lnTo>
                    <a:pt x="1120" y="138"/>
                  </a:lnTo>
                  <a:cubicBezTo>
                    <a:pt x="1060" y="109"/>
                    <a:pt x="1027" y="79"/>
                    <a:pt x="1012"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3"/>
            <p:cNvSpPr/>
            <p:nvPr/>
          </p:nvSpPr>
          <p:spPr>
            <a:xfrm>
              <a:off x="459650" y="4203650"/>
              <a:ext cx="400" cy="3475"/>
            </a:xfrm>
            <a:custGeom>
              <a:rect b="b" l="l" r="r" t="t"/>
              <a:pathLst>
                <a:path extrusionOk="0" h="139" w="16">
                  <a:moveTo>
                    <a:pt x="1" y="0"/>
                  </a:moveTo>
                  <a:lnTo>
                    <a:pt x="16" y="138"/>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3"/>
            <p:cNvSpPr/>
            <p:nvPr/>
          </p:nvSpPr>
          <p:spPr>
            <a:xfrm>
              <a:off x="459275" y="4203275"/>
              <a:ext cx="1150" cy="4225"/>
            </a:xfrm>
            <a:custGeom>
              <a:rect b="b" l="l" r="r" t="t"/>
              <a:pathLst>
                <a:path extrusionOk="0" h="169" w="46">
                  <a:moveTo>
                    <a:pt x="16" y="0"/>
                  </a:moveTo>
                  <a:cubicBezTo>
                    <a:pt x="1" y="0"/>
                    <a:pt x="1" y="0"/>
                    <a:pt x="1" y="15"/>
                  </a:cubicBezTo>
                  <a:lnTo>
                    <a:pt x="16" y="153"/>
                  </a:lnTo>
                  <a:cubicBezTo>
                    <a:pt x="16" y="168"/>
                    <a:pt x="16" y="168"/>
                    <a:pt x="31" y="168"/>
                  </a:cubicBezTo>
                  <a:cubicBezTo>
                    <a:pt x="45" y="168"/>
                    <a:pt x="45" y="153"/>
                    <a:pt x="45" y="153"/>
                  </a:cubicBezTo>
                  <a:lnTo>
                    <a:pt x="31" y="15"/>
                  </a:lnTo>
                  <a:cubicBezTo>
                    <a:pt x="31" y="0"/>
                    <a:pt x="16" y="0"/>
                    <a:pt x="16"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3"/>
            <p:cNvSpPr/>
            <p:nvPr/>
          </p:nvSpPr>
          <p:spPr>
            <a:xfrm>
              <a:off x="447625" y="4198400"/>
              <a:ext cx="7750" cy="3075"/>
            </a:xfrm>
            <a:custGeom>
              <a:rect b="b" l="l" r="r" t="t"/>
              <a:pathLst>
                <a:path extrusionOk="0" h="123" w="310">
                  <a:moveTo>
                    <a:pt x="50" y="1"/>
                  </a:moveTo>
                  <a:cubicBezTo>
                    <a:pt x="42" y="1"/>
                    <a:pt x="35" y="3"/>
                    <a:pt x="30" y="9"/>
                  </a:cubicBezTo>
                  <a:cubicBezTo>
                    <a:pt x="15" y="9"/>
                    <a:pt x="0" y="24"/>
                    <a:pt x="15" y="54"/>
                  </a:cubicBezTo>
                  <a:cubicBezTo>
                    <a:pt x="45" y="84"/>
                    <a:pt x="94" y="117"/>
                    <a:pt x="157" y="117"/>
                  </a:cubicBezTo>
                  <a:cubicBezTo>
                    <a:pt x="173" y="121"/>
                    <a:pt x="188" y="123"/>
                    <a:pt x="202" y="123"/>
                  </a:cubicBezTo>
                  <a:cubicBezTo>
                    <a:pt x="241" y="123"/>
                    <a:pt x="273" y="108"/>
                    <a:pt x="295" y="84"/>
                  </a:cubicBezTo>
                  <a:cubicBezTo>
                    <a:pt x="310" y="69"/>
                    <a:pt x="310" y="39"/>
                    <a:pt x="295" y="39"/>
                  </a:cubicBezTo>
                  <a:cubicBezTo>
                    <a:pt x="280" y="24"/>
                    <a:pt x="250" y="24"/>
                    <a:pt x="232" y="24"/>
                  </a:cubicBezTo>
                  <a:lnTo>
                    <a:pt x="157" y="24"/>
                  </a:lnTo>
                  <a:cubicBezTo>
                    <a:pt x="138" y="9"/>
                    <a:pt x="123" y="9"/>
                    <a:pt x="94" y="9"/>
                  </a:cubicBezTo>
                  <a:cubicBezTo>
                    <a:pt x="84" y="9"/>
                    <a:pt x="65" y="1"/>
                    <a:pt x="50"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3"/>
            <p:cNvSpPr/>
            <p:nvPr/>
          </p:nvSpPr>
          <p:spPr>
            <a:xfrm>
              <a:off x="434375" y="4206350"/>
              <a:ext cx="1600" cy="3950"/>
            </a:xfrm>
            <a:custGeom>
              <a:rect b="b" l="l" r="r" t="t"/>
              <a:pathLst>
                <a:path extrusionOk="0" h="158" w="64">
                  <a:moveTo>
                    <a:pt x="0" y="1"/>
                  </a:moveTo>
                  <a:lnTo>
                    <a:pt x="0" y="157"/>
                  </a:lnTo>
                  <a:lnTo>
                    <a:pt x="64" y="109"/>
                  </a:lnTo>
                  <a:lnTo>
                    <a:pt x="0"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3"/>
            <p:cNvSpPr/>
            <p:nvPr/>
          </p:nvSpPr>
          <p:spPr>
            <a:xfrm>
              <a:off x="433625" y="4205975"/>
              <a:ext cx="3100" cy="4700"/>
            </a:xfrm>
            <a:custGeom>
              <a:rect b="b" l="l" r="r" t="t"/>
              <a:pathLst>
                <a:path extrusionOk="0" h="188" w="124">
                  <a:moveTo>
                    <a:pt x="16" y="1"/>
                  </a:moveTo>
                  <a:lnTo>
                    <a:pt x="16" y="16"/>
                  </a:lnTo>
                  <a:lnTo>
                    <a:pt x="79" y="124"/>
                  </a:lnTo>
                  <a:lnTo>
                    <a:pt x="16" y="154"/>
                  </a:lnTo>
                  <a:cubicBezTo>
                    <a:pt x="16" y="154"/>
                    <a:pt x="1" y="172"/>
                    <a:pt x="16" y="172"/>
                  </a:cubicBezTo>
                  <a:lnTo>
                    <a:pt x="30" y="187"/>
                  </a:lnTo>
                  <a:lnTo>
                    <a:pt x="30" y="172"/>
                  </a:lnTo>
                  <a:lnTo>
                    <a:pt x="124" y="124"/>
                  </a:lnTo>
                  <a:lnTo>
                    <a:pt x="45" y="1"/>
                  </a:ln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3"/>
            <p:cNvSpPr/>
            <p:nvPr/>
          </p:nvSpPr>
          <p:spPr>
            <a:xfrm>
              <a:off x="442200" y="4225750"/>
              <a:ext cx="12450" cy="7400"/>
            </a:xfrm>
            <a:custGeom>
              <a:rect b="b" l="l" r="r" t="t"/>
              <a:pathLst>
                <a:path extrusionOk="0" h="296" w="498">
                  <a:moveTo>
                    <a:pt x="1" y="1"/>
                  </a:moveTo>
                  <a:lnTo>
                    <a:pt x="1" y="295"/>
                  </a:lnTo>
                  <a:lnTo>
                    <a:pt x="497" y="295"/>
                  </a:lnTo>
                  <a:lnTo>
                    <a:pt x="497" y="1"/>
                  </a:lnTo>
                  <a:close/>
                </a:path>
              </a:pathLst>
            </a:custGeom>
            <a:solidFill>
              <a:srgbClr val="F39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3"/>
            <p:cNvSpPr/>
            <p:nvPr/>
          </p:nvSpPr>
          <p:spPr>
            <a:xfrm>
              <a:off x="447250" y="4203275"/>
              <a:ext cx="8975" cy="6175"/>
            </a:xfrm>
            <a:custGeom>
              <a:rect b="b" l="l" r="r" t="t"/>
              <a:pathLst>
                <a:path extrusionOk="0" h="247" w="359">
                  <a:moveTo>
                    <a:pt x="340" y="153"/>
                  </a:moveTo>
                  <a:cubicBezTo>
                    <a:pt x="332" y="159"/>
                    <a:pt x="322" y="165"/>
                    <a:pt x="311" y="172"/>
                  </a:cubicBezTo>
                  <a:lnTo>
                    <a:pt x="311" y="172"/>
                  </a:lnTo>
                  <a:cubicBezTo>
                    <a:pt x="316" y="171"/>
                    <a:pt x="320" y="170"/>
                    <a:pt x="325" y="168"/>
                  </a:cubicBezTo>
                  <a:cubicBezTo>
                    <a:pt x="325" y="168"/>
                    <a:pt x="340" y="153"/>
                    <a:pt x="359" y="153"/>
                  </a:cubicBezTo>
                  <a:close/>
                  <a:moveTo>
                    <a:pt x="172" y="0"/>
                  </a:moveTo>
                  <a:cubicBezTo>
                    <a:pt x="153" y="15"/>
                    <a:pt x="138" y="15"/>
                    <a:pt x="123" y="15"/>
                  </a:cubicBezTo>
                  <a:cubicBezTo>
                    <a:pt x="60" y="45"/>
                    <a:pt x="30" y="124"/>
                    <a:pt x="15" y="168"/>
                  </a:cubicBezTo>
                  <a:cubicBezTo>
                    <a:pt x="0" y="217"/>
                    <a:pt x="45" y="247"/>
                    <a:pt x="79" y="247"/>
                  </a:cubicBezTo>
                  <a:cubicBezTo>
                    <a:pt x="168" y="234"/>
                    <a:pt x="257" y="202"/>
                    <a:pt x="311" y="172"/>
                  </a:cubicBezTo>
                  <a:lnTo>
                    <a:pt x="311" y="172"/>
                  </a:lnTo>
                  <a:cubicBezTo>
                    <a:pt x="304" y="173"/>
                    <a:pt x="297" y="174"/>
                    <a:pt x="290" y="174"/>
                  </a:cubicBezTo>
                  <a:cubicBezTo>
                    <a:pt x="242" y="174"/>
                    <a:pt x="196" y="145"/>
                    <a:pt x="172" y="109"/>
                  </a:cubicBezTo>
                  <a:cubicBezTo>
                    <a:pt x="172" y="75"/>
                    <a:pt x="172" y="30"/>
                    <a:pt x="202"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3"/>
            <p:cNvSpPr/>
            <p:nvPr/>
          </p:nvSpPr>
          <p:spPr>
            <a:xfrm>
              <a:off x="451525" y="4203275"/>
              <a:ext cx="5075" cy="4350"/>
            </a:xfrm>
            <a:custGeom>
              <a:rect b="b" l="l" r="r" t="t"/>
              <a:pathLst>
                <a:path extrusionOk="0" h="174" w="203">
                  <a:moveTo>
                    <a:pt x="31" y="0"/>
                  </a:moveTo>
                  <a:cubicBezTo>
                    <a:pt x="1" y="30"/>
                    <a:pt x="1" y="75"/>
                    <a:pt x="1" y="109"/>
                  </a:cubicBezTo>
                  <a:cubicBezTo>
                    <a:pt x="25" y="145"/>
                    <a:pt x="71" y="174"/>
                    <a:pt x="119" y="174"/>
                  </a:cubicBezTo>
                  <a:cubicBezTo>
                    <a:pt x="131" y="174"/>
                    <a:pt x="142" y="172"/>
                    <a:pt x="154" y="168"/>
                  </a:cubicBezTo>
                  <a:cubicBezTo>
                    <a:pt x="154" y="168"/>
                    <a:pt x="169" y="153"/>
                    <a:pt x="188" y="153"/>
                  </a:cubicBezTo>
                  <a:cubicBezTo>
                    <a:pt x="188" y="139"/>
                    <a:pt x="202" y="124"/>
                    <a:pt x="188" y="109"/>
                  </a:cubicBezTo>
                  <a:lnTo>
                    <a:pt x="188" y="94"/>
                  </a:lnTo>
                  <a:cubicBezTo>
                    <a:pt x="154" y="60"/>
                    <a:pt x="124" y="0"/>
                    <a:pt x="31"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3"/>
            <p:cNvSpPr/>
            <p:nvPr/>
          </p:nvSpPr>
          <p:spPr>
            <a:xfrm>
              <a:off x="437075" y="4207100"/>
              <a:ext cx="30800" cy="21800"/>
            </a:xfrm>
            <a:custGeom>
              <a:rect b="b" l="l" r="r" t="t"/>
              <a:pathLst>
                <a:path extrusionOk="0" h="872" w="1232">
                  <a:moveTo>
                    <a:pt x="933" y="0"/>
                  </a:moveTo>
                  <a:lnTo>
                    <a:pt x="933" y="0"/>
                  </a:lnTo>
                  <a:cubicBezTo>
                    <a:pt x="933" y="0"/>
                    <a:pt x="678" y="159"/>
                    <a:pt x="361" y="159"/>
                  </a:cubicBezTo>
                  <a:cubicBezTo>
                    <a:pt x="305" y="159"/>
                    <a:pt x="246" y="154"/>
                    <a:pt x="187" y="142"/>
                  </a:cubicBezTo>
                  <a:cubicBezTo>
                    <a:pt x="175" y="140"/>
                    <a:pt x="162" y="139"/>
                    <a:pt x="150" y="139"/>
                  </a:cubicBezTo>
                  <a:cubicBezTo>
                    <a:pt x="88" y="139"/>
                    <a:pt x="29" y="170"/>
                    <a:pt x="1" y="236"/>
                  </a:cubicBezTo>
                  <a:lnTo>
                    <a:pt x="1" y="250"/>
                  </a:lnTo>
                  <a:lnTo>
                    <a:pt x="34" y="638"/>
                  </a:lnTo>
                  <a:cubicBezTo>
                    <a:pt x="34" y="717"/>
                    <a:pt x="94" y="810"/>
                    <a:pt x="187" y="825"/>
                  </a:cubicBezTo>
                  <a:cubicBezTo>
                    <a:pt x="258" y="851"/>
                    <a:pt x="355" y="871"/>
                    <a:pt x="459" y="871"/>
                  </a:cubicBezTo>
                  <a:cubicBezTo>
                    <a:pt x="610" y="871"/>
                    <a:pt x="776" y="829"/>
                    <a:pt x="904" y="702"/>
                  </a:cubicBezTo>
                  <a:cubicBezTo>
                    <a:pt x="1232" y="388"/>
                    <a:pt x="933" y="0"/>
                    <a:pt x="933"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3"/>
            <p:cNvSpPr/>
            <p:nvPr/>
          </p:nvSpPr>
          <p:spPr>
            <a:xfrm>
              <a:off x="456200" y="4211400"/>
              <a:ext cx="7025" cy="3100"/>
            </a:xfrm>
            <a:custGeom>
              <a:rect b="b" l="l" r="r" t="t"/>
              <a:pathLst>
                <a:path extrusionOk="0" h="124" w="281">
                  <a:moveTo>
                    <a:pt x="247" y="0"/>
                  </a:moveTo>
                  <a:lnTo>
                    <a:pt x="15" y="93"/>
                  </a:lnTo>
                  <a:cubicBezTo>
                    <a:pt x="1" y="108"/>
                    <a:pt x="1" y="108"/>
                    <a:pt x="1" y="123"/>
                  </a:cubicBezTo>
                  <a:lnTo>
                    <a:pt x="30" y="123"/>
                  </a:lnTo>
                  <a:lnTo>
                    <a:pt x="262" y="30"/>
                  </a:lnTo>
                  <a:cubicBezTo>
                    <a:pt x="262" y="30"/>
                    <a:pt x="280" y="15"/>
                    <a:pt x="262" y="15"/>
                  </a:cubicBezTo>
                  <a:cubicBezTo>
                    <a:pt x="262" y="0"/>
                    <a:pt x="262" y="0"/>
                    <a:pt x="24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3"/>
            <p:cNvSpPr/>
            <p:nvPr/>
          </p:nvSpPr>
          <p:spPr>
            <a:xfrm>
              <a:off x="460025" y="4215675"/>
              <a:ext cx="4325" cy="2000"/>
            </a:xfrm>
            <a:custGeom>
              <a:rect b="b" l="l" r="r" t="t"/>
              <a:pathLst>
                <a:path extrusionOk="0" h="80" w="173">
                  <a:moveTo>
                    <a:pt x="142" y="1"/>
                  </a:moveTo>
                  <a:lnTo>
                    <a:pt x="15" y="64"/>
                  </a:lnTo>
                  <a:cubicBezTo>
                    <a:pt x="15" y="64"/>
                    <a:pt x="1" y="64"/>
                    <a:pt x="1" y="79"/>
                  </a:cubicBezTo>
                  <a:lnTo>
                    <a:pt x="34" y="79"/>
                  </a:lnTo>
                  <a:lnTo>
                    <a:pt x="157" y="31"/>
                  </a:lnTo>
                  <a:cubicBezTo>
                    <a:pt x="157" y="31"/>
                    <a:pt x="172" y="16"/>
                    <a:pt x="157" y="16"/>
                  </a:cubicBezTo>
                  <a:cubicBezTo>
                    <a:pt x="157" y="1"/>
                    <a:pt x="157" y="1"/>
                    <a:pt x="142"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3"/>
            <p:cNvSpPr/>
            <p:nvPr/>
          </p:nvSpPr>
          <p:spPr>
            <a:xfrm>
              <a:off x="464700" y="4348600"/>
              <a:ext cx="1225" cy="400"/>
            </a:xfrm>
            <a:custGeom>
              <a:rect b="b" l="l" r="r" t="t"/>
              <a:pathLst>
                <a:path extrusionOk="0" h="16" w="49">
                  <a:moveTo>
                    <a:pt x="0" y="1"/>
                  </a:moveTo>
                  <a:lnTo>
                    <a:pt x="49" y="16"/>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3"/>
            <p:cNvSpPr/>
            <p:nvPr/>
          </p:nvSpPr>
          <p:spPr>
            <a:xfrm>
              <a:off x="461975" y="4490100"/>
              <a:ext cx="40900" cy="24850"/>
            </a:xfrm>
            <a:custGeom>
              <a:rect b="b" l="l" r="r" t="t"/>
              <a:pathLst>
                <a:path extrusionOk="0" h="994" w="1636">
                  <a:moveTo>
                    <a:pt x="16" y="1"/>
                  </a:moveTo>
                  <a:lnTo>
                    <a:pt x="1" y="840"/>
                  </a:lnTo>
                  <a:cubicBezTo>
                    <a:pt x="1" y="915"/>
                    <a:pt x="64" y="978"/>
                    <a:pt x="143" y="978"/>
                  </a:cubicBezTo>
                  <a:lnTo>
                    <a:pt x="796" y="978"/>
                  </a:lnTo>
                  <a:lnTo>
                    <a:pt x="1616" y="993"/>
                  </a:lnTo>
                  <a:lnTo>
                    <a:pt x="1616" y="855"/>
                  </a:lnTo>
                  <a:cubicBezTo>
                    <a:pt x="1635" y="605"/>
                    <a:pt x="1430" y="404"/>
                    <a:pt x="1199" y="404"/>
                  </a:cubicBezTo>
                  <a:lnTo>
                    <a:pt x="796" y="404"/>
                  </a:lnTo>
                  <a:lnTo>
                    <a:pt x="811" y="16"/>
                  </a:lnTo>
                  <a:lnTo>
                    <a:pt x="16"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3"/>
            <p:cNvSpPr/>
            <p:nvPr/>
          </p:nvSpPr>
          <p:spPr>
            <a:xfrm>
              <a:off x="461975" y="4511850"/>
              <a:ext cx="40425" cy="3475"/>
            </a:xfrm>
            <a:custGeom>
              <a:rect b="b" l="l" r="r" t="t"/>
              <a:pathLst>
                <a:path extrusionOk="0" h="139" w="1617">
                  <a:moveTo>
                    <a:pt x="1" y="0"/>
                  </a:moveTo>
                  <a:lnTo>
                    <a:pt x="1" y="138"/>
                  </a:lnTo>
                  <a:lnTo>
                    <a:pt x="1616" y="138"/>
                  </a:lnTo>
                  <a:lnTo>
                    <a:pt x="1616"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3"/>
            <p:cNvSpPr/>
            <p:nvPr/>
          </p:nvSpPr>
          <p:spPr>
            <a:xfrm>
              <a:off x="406775" y="4491600"/>
              <a:ext cx="23325" cy="23350"/>
            </a:xfrm>
            <a:custGeom>
              <a:rect b="b" l="l" r="r" t="t"/>
              <a:pathLst>
                <a:path extrusionOk="0" h="934" w="933">
                  <a:moveTo>
                    <a:pt x="78" y="1"/>
                  </a:moveTo>
                  <a:lnTo>
                    <a:pt x="78" y="530"/>
                  </a:lnTo>
                  <a:cubicBezTo>
                    <a:pt x="34" y="594"/>
                    <a:pt x="0" y="687"/>
                    <a:pt x="0" y="780"/>
                  </a:cubicBezTo>
                  <a:lnTo>
                    <a:pt x="0" y="933"/>
                  </a:lnTo>
                  <a:lnTo>
                    <a:pt x="933" y="933"/>
                  </a:lnTo>
                  <a:lnTo>
                    <a:pt x="933" y="780"/>
                  </a:lnTo>
                  <a:cubicBezTo>
                    <a:pt x="933" y="687"/>
                    <a:pt x="918" y="609"/>
                    <a:pt x="873" y="530"/>
                  </a:cubicBezTo>
                  <a:lnTo>
                    <a:pt x="873"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3"/>
            <p:cNvSpPr/>
            <p:nvPr/>
          </p:nvSpPr>
          <p:spPr>
            <a:xfrm>
              <a:off x="406775" y="4512225"/>
              <a:ext cx="23325" cy="3925"/>
            </a:xfrm>
            <a:custGeom>
              <a:rect b="b" l="l" r="r" t="t"/>
              <a:pathLst>
                <a:path extrusionOk="0" h="157" w="933">
                  <a:moveTo>
                    <a:pt x="49" y="0"/>
                  </a:moveTo>
                  <a:cubicBezTo>
                    <a:pt x="19" y="0"/>
                    <a:pt x="0" y="15"/>
                    <a:pt x="0" y="30"/>
                  </a:cubicBezTo>
                  <a:lnTo>
                    <a:pt x="0" y="108"/>
                  </a:lnTo>
                  <a:cubicBezTo>
                    <a:pt x="0" y="123"/>
                    <a:pt x="19" y="142"/>
                    <a:pt x="34" y="142"/>
                  </a:cubicBezTo>
                  <a:lnTo>
                    <a:pt x="903" y="157"/>
                  </a:lnTo>
                  <a:cubicBezTo>
                    <a:pt x="918" y="157"/>
                    <a:pt x="933" y="142"/>
                    <a:pt x="933" y="123"/>
                  </a:cubicBezTo>
                  <a:lnTo>
                    <a:pt x="933" y="49"/>
                  </a:lnTo>
                  <a:cubicBezTo>
                    <a:pt x="933" y="30"/>
                    <a:pt x="918" y="15"/>
                    <a:pt x="903" y="15"/>
                  </a:cubicBezTo>
                  <a:lnTo>
                    <a:pt x="4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3"/>
            <p:cNvSpPr/>
            <p:nvPr/>
          </p:nvSpPr>
          <p:spPr>
            <a:xfrm>
              <a:off x="406400" y="4346275"/>
              <a:ext cx="79675" cy="150025"/>
            </a:xfrm>
            <a:custGeom>
              <a:rect b="b" l="l" r="r" t="t"/>
              <a:pathLst>
                <a:path extrusionOk="0" h="6001" w="3187">
                  <a:moveTo>
                    <a:pt x="0" y="0"/>
                  </a:moveTo>
                  <a:lnTo>
                    <a:pt x="15" y="5922"/>
                  </a:lnTo>
                  <a:lnTo>
                    <a:pt x="996" y="5940"/>
                  </a:lnTo>
                  <a:lnTo>
                    <a:pt x="1414" y="1478"/>
                  </a:lnTo>
                  <a:lnTo>
                    <a:pt x="2086" y="6000"/>
                  </a:lnTo>
                  <a:lnTo>
                    <a:pt x="3187" y="6000"/>
                  </a:lnTo>
                  <a:lnTo>
                    <a:pt x="2690"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3"/>
            <p:cNvSpPr/>
            <p:nvPr/>
          </p:nvSpPr>
          <p:spPr>
            <a:xfrm>
              <a:off x="511325" y="4187700"/>
              <a:ext cx="23350" cy="27250"/>
            </a:xfrm>
            <a:custGeom>
              <a:rect b="b" l="l" r="r" t="t"/>
              <a:pathLst>
                <a:path extrusionOk="0" h="1090" w="934">
                  <a:moveTo>
                    <a:pt x="516" y="0"/>
                  </a:moveTo>
                  <a:cubicBezTo>
                    <a:pt x="437" y="0"/>
                    <a:pt x="344" y="30"/>
                    <a:pt x="295" y="79"/>
                  </a:cubicBezTo>
                  <a:lnTo>
                    <a:pt x="157" y="250"/>
                  </a:lnTo>
                  <a:cubicBezTo>
                    <a:pt x="94" y="310"/>
                    <a:pt x="79" y="403"/>
                    <a:pt x="109" y="482"/>
                  </a:cubicBezTo>
                  <a:lnTo>
                    <a:pt x="34" y="653"/>
                  </a:lnTo>
                  <a:cubicBezTo>
                    <a:pt x="1" y="717"/>
                    <a:pt x="16" y="717"/>
                    <a:pt x="94" y="732"/>
                  </a:cubicBezTo>
                  <a:lnTo>
                    <a:pt x="609" y="1090"/>
                  </a:lnTo>
                  <a:cubicBezTo>
                    <a:pt x="575" y="978"/>
                    <a:pt x="874" y="638"/>
                    <a:pt x="889" y="545"/>
                  </a:cubicBezTo>
                  <a:cubicBezTo>
                    <a:pt x="904" y="512"/>
                    <a:pt x="904" y="482"/>
                    <a:pt x="904" y="467"/>
                  </a:cubicBezTo>
                  <a:cubicBezTo>
                    <a:pt x="933" y="295"/>
                    <a:pt x="855" y="123"/>
                    <a:pt x="717" y="30"/>
                  </a:cubicBezTo>
                  <a:cubicBezTo>
                    <a:pt x="702" y="30"/>
                    <a:pt x="687" y="15"/>
                    <a:pt x="669" y="15"/>
                  </a:cubicBezTo>
                  <a:lnTo>
                    <a:pt x="516"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a:off x="528875" y="4192350"/>
              <a:ext cx="3475" cy="3475"/>
            </a:xfrm>
            <a:custGeom>
              <a:rect b="b" l="l" r="r" t="t"/>
              <a:pathLst>
                <a:path extrusionOk="0" h="139" w="139">
                  <a:moveTo>
                    <a:pt x="138" y="1"/>
                  </a:moveTo>
                  <a:cubicBezTo>
                    <a:pt x="138" y="1"/>
                    <a:pt x="30" y="31"/>
                    <a:pt x="0" y="139"/>
                  </a:cubicBezTo>
                  <a:lnTo>
                    <a:pt x="138"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a:off x="528500" y="4191975"/>
              <a:ext cx="4225" cy="4325"/>
            </a:xfrm>
            <a:custGeom>
              <a:rect b="b" l="l" r="r" t="t"/>
              <a:pathLst>
                <a:path extrusionOk="0" h="173" w="169">
                  <a:moveTo>
                    <a:pt x="153" y="1"/>
                  </a:moveTo>
                  <a:cubicBezTo>
                    <a:pt x="138" y="1"/>
                    <a:pt x="30" y="46"/>
                    <a:pt x="0" y="154"/>
                  </a:cubicBezTo>
                  <a:cubicBezTo>
                    <a:pt x="0" y="173"/>
                    <a:pt x="15" y="173"/>
                    <a:pt x="15" y="173"/>
                  </a:cubicBezTo>
                  <a:lnTo>
                    <a:pt x="30" y="173"/>
                  </a:lnTo>
                  <a:cubicBezTo>
                    <a:pt x="60" y="61"/>
                    <a:pt x="153" y="31"/>
                    <a:pt x="153" y="31"/>
                  </a:cubicBezTo>
                  <a:cubicBezTo>
                    <a:pt x="168" y="31"/>
                    <a:pt x="168" y="16"/>
                    <a:pt x="168" y="16"/>
                  </a:cubicBezTo>
                  <a:cubicBezTo>
                    <a:pt x="168" y="1"/>
                    <a:pt x="153" y="1"/>
                    <a:pt x="153"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a:off x="524575" y="4188075"/>
              <a:ext cx="3475" cy="3575"/>
            </a:xfrm>
            <a:custGeom>
              <a:rect b="b" l="l" r="r" t="t"/>
              <a:pathLst>
                <a:path extrusionOk="0" h="143" w="139">
                  <a:moveTo>
                    <a:pt x="139" y="0"/>
                  </a:moveTo>
                  <a:cubicBezTo>
                    <a:pt x="139" y="0"/>
                    <a:pt x="30" y="30"/>
                    <a:pt x="1" y="142"/>
                  </a:cubicBezTo>
                  <a:lnTo>
                    <a:pt x="139"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3"/>
            <p:cNvSpPr/>
            <p:nvPr/>
          </p:nvSpPr>
          <p:spPr>
            <a:xfrm>
              <a:off x="524200" y="4187700"/>
              <a:ext cx="4325" cy="4300"/>
            </a:xfrm>
            <a:custGeom>
              <a:rect b="b" l="l" r="r" t="t"/>
              <a:pathLst>
                <a:path extrusionOk="0" h="172" w="173">
                  <a:moveTo>
                    <a:pt x="154" y="0"/>
                  </a:moveTo>
                  <a:cubicBezTo>
                    <a:pt x="139" y="0"/>
                    <a:pt x="30" y="30"/>
                    <a:pt x="1" y="157"/>
                  </a:cubicBezTo>
                  <a:cubicBezTo>
                    <a:pt x="1" y="157"/>
                    <a:pt x="1" y="172"/>
                    <a:pt x="16" y="172"/>
                  </a:cubicBezTo>
                  <a:cubicBezTo>
                    <a:pt x="30" y="172"/>
                    <a:pt x="30" y="172"/>
                    <a:pt x="30" y="157"/>
                  </a:cubicBezTo>
                  <a:cubicBezTo>
                    <a:pt x="60" y="64"/>
                    <a:pt x="154" y="30"/>
                    <a:pt x="154" y="30"/>
                  </a:cubicBezTo>
                  <a:cubicBezTo>
                    <a:pt x="172" y="15"/>
                    <a:pt x="172" y="15"/>
                    <a:pt x="172"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3"/>
            <p:cNvSpPr/>
            <p:nvPr/>
          </p:nvSpPr>
          <p:spPr>
            <a:xfrm>
              <a:off x="359750" y="4203275"/>
              <a:ext cx="167550" cy="145350"/>
            </a:xfrm>
            <a:custGeom>
              <a:rect b="b" l="l" r="r" t="t"/>
              <a:pathLst>
                <a:path extrusionOk="0" h="5814" w="6702">
                  <a:moveTo>
                    <a:pt x="6112" y="0"/>
                  </a:moveTo>
                  <a:lnTo>
                    <a:pt x="5661" y="933"/>
                  </a:lnTo>
                  <a:lnTo>
                    <a:pt x="4232" y="1444"/>
                  </a:lnTo>
                  <a:cubicBezTo>
                    <a:pt x="4213" y="1429"/>
                    <a:pt x="4183" y="1429"/>
                    <a:pt x="4168" y="1415"/>
                  </a:cubicBezTo>
                  <a:cubicBezTo>
                    <a:pt x="4059" y="1378"/>
                    <a:pt x="3939" y="1368"/>
                    <a:pt x="3819" y="1368"/>
                  </a:cubicBezTo>
                  <a:cubicBezTo>
                    <a:pt x="3683" y="1368"/>
                    <a:pt x="3545" y="1381"/>
                    <a:pt x="3422" y="1381"/>
                  </a:cubicBezTo>
                  <a:cubicBezTo>
                    <a:pt x="3142" y="1400"/>
                    <a:pt x="2847" y="1366"/>
                    <a:pt x="2568" y="1429"/>
                  </a:cubicBezTo>
                  <a:cubicBezTo>
                    <a:pt x="2396" y="1474"/>
                    <a:pt x="2209" y="1568"/>
                    <a:pt x="2086" y="1724"/>
                  </a:cubicBezTo>
                  <a:lnTo>
                    <a:pt x="2086" y="1709"/>
                  </a:lnTo>
                  <a:lnTo>
                    <a:pt x="780" y="3030"/>
                  </a:lnTo>
                  <a:lnTo>
                    <a:pt x="202" y="3638"/>
                  </a:lnTo>
                  <a:cubicBezTo>
                    <a:pt x="0" y="3870"/>
                    <a:pt x="49" y="4228"/>
                    <a:pt x="295" y="4444"/>
                  </a:cubicBezTo>
                  <a:cubicBezTo>
                    <a:pt x="399" y="4532"/>
                    <a:pt x="523" y="4575"/>
                    <a:pt x="642" y="4575"/>
                  </a:cubicBezTo>
                  <a:cubicBezTo>
                    <a:pt x="777" y="4575"/>
                    <a:pt x="906" y="4521"/>
                    <a:pt x="997" y="4414"/>
                  </a:cubicBezTo>
                  <a:lnTo>
                    <a:pt x="1620" y="3683"/>
                  </a:lnTo>
                  <a:lnTo>
                    <a:pt x="1620" y="3698"/>
                  </a:lnTo>
                  <a:lnTo>
                    <a:pt x="1851" y="3452"/>
                  </a:lnTo>
                  <a:lnTo>
                    <a:pt x="1851" y="3605"/>
                  </a:lnTo>
                  <a:cubicBezTo>
                    <a:pt x="1851" y="4164"/>
                    <a:pt x="1836" y="4739"/>
                    <a:pt x="1851" y="5317"/>
                  </a:cubicBezTo>
                  <a:lnTo>
                    <a:pt x="1851" y="5814"/>
                  </a:lnTo>
                  <a:lnTo>
                    <a:pt x="4526" y="5784"/>
                  </a:lnTo>
                  <a:lnTo>
                    <a:pt x="4571" y="5784"/>
                  </a:lnTo>
                  <a:cubicBezTo>
                    <a:pt x="4571" y="4866"/>
                    <a:pt x="4556" y="3933"/>
                    <a:pt x="4556" y="3015"/>
                  </a:cubicBezTo>
                  <a:lnTo>
                    <a:pt x="6064" y="1959"/>
                  </a:lnTo>
                  <a:cubicBezTo>
                    <a:pt x="6157" y="1896"/>
                    <a:pt x="6220" y="1803"/>
                    <a:pt x="6250" y="1694"/>
                  </a:cubicBezTo>
                  <a:lnTo>
                    <a:pt x="6702" y="325"/>
                  </a:lnTo>
                  <a:lnTo>
                    <a:pt x="6112"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406025" y="4272775"/>
              <a:ext cx="775" cy="36950"/>
            </a:xfrm>
            <a:custGeom>
              <a:rect b="b" l="l" r="r" t="t"/>
              <a:pathLst>
                <a:path extrusionOk="0" h="1478" w="31">
                  <a:moveTo>
                    <a:pt x="15" y="0"/>
                  </a:moveTo>
                  <a:cubicBezTo>
                    <a:pt x="0" y="0"/>
                    <a:pt x="0" y="19"/>
                    <a:pt x="0" y="19"/>
                  </a:cubicBezTo>
                  <a:lnTo>
                    <a:pt x="0" y="1463"/>
                  </a:lnTo>
                  <a:cubicBezTo>
                    <a:pt x="0" y="1478"/>
                    <a:pt x="0" y="1478"/>
                    <a:pt x="15" y="1478"/>
                  </a:cubicBezTo>
                  <a:cubicBezTo>
                    <a:pt x="30" y="1478"/>
                    <a:pt x="30" y="1478"/>
                    <a:pt x="30" y="1463"/>
                  </a:cubicBezTo>
                  <a:lnTo>
                    <a:pt x="30" y="19"/>
                  </a:lnTo>
                  <a:cubicBezTo>
                    <a:pt x="30" y="19"/>
                    <a:pt x="30" y="0"/>
                    <a:pt x="15"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3"/>
            <p:cNvSpPr/>
            <p:nvPr/>
          </p:nvSpPr>
          <p:spPr>
            <a:xfrm>
              <a:off x="473275" y="4256900"/>
              <a:ext cx="775" cy="38100"/>
            </a:xfrm>
            <a:custGeom>
              <a:rect b="b" l="l" r="r" t="t"/>
              <a:pathLst>
                <a:path extrusionOk="0" h="1524" w="31">
                  <a:moveTo>
                    <a:pt x="15" y="1"/>
                  </a:moveTo>
                  <a:cubicBezTo>
                    <a:pt x="0" y="1"/>
                    <a:pt x="0" y="16"/>
                    <a:pt x="0" y="16"/>
                  </a:cubicBezTo>
                  <a:lnTo>
                    <a:pt x="0" y="1508"/>
                  </a:lnTo>
                  <a:cubicBezTo>
                    <a:pt x="0" y="1508"/>
                    <a:pt x="0" y="1523"/>
                    <a:pt x="15" y="1523"/>
                  </a:cubicBezTo>
                  <a:lnTo>
                    <a:pt x="30" y="1508"/>
                  </a:lnTo>
                  <a:lnTo>
                    <a:pt x="30" y="16"/>
                  </a:lnTo>
                  <a:lnTo>
                    <a:pt x="15"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3"/>
            <p:cNvSpPr/>
            <p:nvPr/>
          </p:nvSpPr>
          <p:spPr>
            <a:xfrm>
              <a:off x="430550" y="4232750"/>
              <a:ext cx="27550" cy="10200"/>
            </a:xfrm>
            <a:custGeom>
              <a:rect b="b" l="l" r="r" t="t"/>
              <a:pathLst>
                <a:path extrusionOk="0" h="408" w="1102">
                  <a:moveTo>
                    <a:pt x="75" y="1"/>
                  </a:moveTo>
                  <a:cubicBezTo>
                    <a:pt x="30" y="1"/>
                    <a:pt x="0" y="49"/>
                    <a:pt x="0" y="79"/>
                  </a:cubicBezTo>
                  <a:lnTo>
                    <a:pt x="0" y="329"/>
                  </a:lnTo>
                  <a:cubicBezTo>
                    <a:pt x="0" y="359"/>
                    <a:pt x="30" y="407"/>
                    <a:pt x="75" y="407"/>
                  </a:cubicBezTo>
                  <a:lnTo>
                    <a:pt x="1027" y="407"/>
                  </a:lnTo>
                  <a:cubicBezTo>
                    <a:pt x="1071" y="407"/>
                    <a:pt x="1101" y="359"/>
                    <a:pt x="1101" y="329"/>
                  </a:cubicBezTo>
                  <a:lnTo>
                    <a:pt x="1101" y="79"/>
                  </a:lnTo>
                  <a:cubicBezTo>
                    <a:pt x="1101" y="49"/>
                    <a:pt x="1071" y="1"/>
                    <a:pt x="1027"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497700" y="4223425"/>
              <a:ext cx="5175" cy="10550"/>
            </a:xfrm>
            <a:custGeom>
              <a:rect b="b" l="l" r="r" t="t"/>
              <a:pathLst>
                <a:path extrusionOk="0" h="422" w="207">
                  <a:moveTo>
                    <a:pt x="187" y="0"/>
                  </a:moveTo>
                  <a:cubicBezTo>
                    <a:pt x="187" y="0"/>
                    <a:pt x="173" y="0"/>
                    <a:pt x="173" y="15"/>
                  </a:cubicBezTo>
                  <a:lnTo>
                    <a:pt x="1" y="407"/>
                  </a:lnTo>
                  <a:cubicBezTo>
                    <a:pt x="1" y="422"/>
                    <a:pt x="1" y="422"/>
                    <a:pt x="20" y="422"/>
                  </a:cubicBezTo>
                  <a:lnTo>
                    <a:pt x="35" y="422"/>
                  </a:lnTo>
                  <a:lnTo>
                    <a:pt x="206" y="15"/>
                  </a:lnTo>
                  <a:cubicBezTo>
                    <a:pt x="206" y="15"/>
                    <a:pt x="206" y="0"/>
                    <a:pt x="18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491550" y="4226600"/>
              <a:ext cx="10100" cy="3850"/>
            </a:xfrm>
            <a:custGeom>
              <a:rect b="b" l="l" r="r" t="t"/>
              <a:pathLst>
                <a:path extrusionOk="0" h="154" w="404">
                  <a:moveTo>
                    <a:pt x="374" y="0"/>
                  </a:moveTo>
                  <a:lnTo>
                    <a:pt x="1" y="123"/>
                  </a:lnTo>
                  <a:lnTo>
                    <a:pt x="1" y="138"/>
                  </a:lnTo>
                  <a:cubicBezTo>
                    <a:pt x="1" y="138"/>
                    <a:pt x="1" y="153"/>
                    <a:pt x="16" y="153"/>
                  </a:cubicBezTo>
                  <a:lnTo>
                    <a:pt x="389" y="30"/>
                  </a:lnTo>
                  <a:cubicBezTo>
                    <a:pt x="389" y="30"/>
                    <a:pt x="404" y="30"/>
                    <a:pt x="389" y="15"/>
                  </a:cubicBezTo>
                  <a:cubicBezTo>
                    <a:pt x="389" y="15"/>
                    <a:pt x="389" y="0"/>
                    <a:pt x="37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7" name="Google Shape;707;p23"/>
          <p:cNvSpPr/>
          <p:nvPr/>
        </p:nvSpPr>
        <p:spPr>
          <a:xfrm>
            <a:off x="248471" y="4898276"/>
            <a:ext cx="1247100" cy="209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8" name="Google Shape;708;p23"/>
          <p:cNvCxnSpPr>
            <a:stCxn id="709" idx="1"/>
            <a:endCxn id="707" idx="3"/>
          </p:cNvCxnSpPr>
          <p:nvPr/>
        </p:nvCxnSpPr>
        <p:spPr>
          <a:xfrm flipH="1">
            <a:off x="1495555" y="5458507"/>
            <a:ext cx="1103400" cy="489600"/>
          </a:xfrm>
          <a:prstGeom prst="curvedConnector3">
            <a:avLst>
              <a:gd fmla="val 49999" name="adj1"/>
            </a:avLst>
          </a:prstGeom>
          <a:noFill/>
          <a:ln cap="flat" cmpd="sng" w="19050">
            <a:solidFill>
              <a:srgbClr val="9DE2DE"/>
            </a:solidFill>
            <a:prstDash val="dash"/>
            <a:round/>
            <a:headEnd len="med" w="med" type="none"/>
            <a:tailEnd len="med" w="med" type="none"/>
          </a:ln>
        </p:spPr>
      </p:cxnSp>
      <p:sp>
        <p:nvSpPr>
          <p:cNvPr id="709" name="Google Shape;709;p23"/>
          <p:cNvSpPr/>
          <p:nvPr/>
        </p:nvSpPr>
        <p:spPr>
          <a:xfrm>
            <a:off x="2598955" y="5301607"/>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txBox="1"/>
          <p:nvPr/>
        </p:nvSpPr>
        <p:spPr>
          <a:xfrm flipH="1">
            <a:off x="2655998" y="5257447"/>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02</a:t>
            </a:r>
            <a:endParaRPr b="1" sz="2400">
              <a:solidFill>
                <a:srgbClr val="006D77"/>
              </a:solidFill>
              <a:latin typeface="Pathway Gothic One"/>
              <a:ea typeface="Pathway Gothic One"/>
              <a:cs typeface="Pathway Gothic One"/>
              <a:sym typeface="Pathway Gothic One"/>
            </a:endParaRPr>
          </a:p>
        </p:txBody>
      </p:sp>
      <p:sp>
        <p:nvSpPr>
          <p:cNvPr id="711" name="Google Shape;711;p23"/>
          <p:cNvSpPr/>
          <p:nvPr/>
        </p:nvSpPr>
        <p:spPr>
          <a:xfrm flipH="1" rot="10800000">
            <a:off x="2592998" y="6172131"/>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2" name="Google Shape;712;p23"/>
          <p:cNvCxnSpPr>
            <a:stCxn id="711" idx="1"/>
            <a:endCxn id="707" idx="3"/>
          </p:cNvCxnSpPr>
          <p:nvPr/>
        </p:nvCxnSpPr>
        <p:spPr>
          <a:xfrm rot="10800000">
            <a:off x="1495598" y="5948031"/>
            <a:ext cx="1097400" cy="381000"/>
          </a:xfrm>
          <a:prstGeom prst="curvedConnector3">
            <a:avLst>
              <a:gd fmla="val 50001" name="adj1"/>
            </a:avLst>
          </a:prstGeom>
          <a:noFill/>
          <a:ln cap="flat" cmpd="sng" w="19050">
            <a:solidFill>
              <a:srgbClr val="9DE2DE"/>
            </a:solidFill>
            <a:prstDash val="dash"/>
            <a:round/>
            <a:headEnd len="med" w="med" type="none"/>
            <a:tailEnd len="med" w="med" type="none"/>
          </a:ln>
        </p:spPr>
      </p:cxnSp>
      <p:sp>
        <p:nvSpPr>
          <p:cNvPr id="713" name="Google Shape;713;p23"/>
          <p:cNvSpPr txBox="1"/>
          <p:nvPr/>
        </p:nvSpPr>
        <p:spPr>
          <a:xfrm rot="-2067">
            <a:off x="2650124" y="6128014"/>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03</a:t>
            </a:r>
            <a:endParaRPr b="1" sz="2400">
              <a:solidFill>
                <a:srgbClr val="006D77"/>
              </a:solidFill>
              <a:latin typeface="Pathway Gothic One"/>
              <a:ea typeface="Pathway Gothic One"/>
              <a:cs typeface="Pathway Gothic One"/>
              <a:sym typeface="Pathway Gothic One"/>
            </a:endParaRPr>
          </a:p>
        </p:txBody>
      </p:sp>
      <p:sp>
        <p:nvSpPr>
          <p:cNvPr id="714" name="Google Shape;714;p23"/>
          <p:cNvSpPr/>
          <p:nvPr/>
        </p:nvSpPr>
        <p:spPr>
          <a:xfrm>
            <a:off x="2592998" y="4539607"/>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5" name="Google Shape;715;p23"/>
          <p:cNvCxnSpPr>
            <a:stCxn id="714" idx="1"/>
            <a:endCxn id="707" idx="3"/>
          </p:cNvCxnSpPr>
          <p:nvPr/>
        </p:nvCxnSpPr>
        <p:spPr>
          <a:xfrm flipH="1">
            <a:off x="1495598" y="4696507"/>
            <a:ext cx="1097400" cy="1251600"/>
          </a:xfrm>
          <a:prstGeom prst="curvedConnector3">
            <a:avLst>
              <a:gd fmla="val 50001" name="adj1"/>
            </a:avLst>
          </a:prstGeom>
          <a:noFill/>
          <a:ln cap="flat" cmpd="sng" w="19050">
            <a:solidFill>
              <a:srgbClr val="9DE2DE"/>
            </a:solidFill>
            <a:prstDash val="dash"/>
            <a:round/>
            <a:headEnd len="med" w="med" type="none"/>
            <a:tailEnd len="med" w="med" type="none"/>
          </a:ln>
        </p:spPr>
      </p:cxnSp>
      <p:sp>
        <p:nvSpPr>
          <p:cNvPr id="716" name="Google Shape;716;p23"/>
          <p:cNvSpPr txBox="1"/>
          <p:nvPr/>
        </p:nvSpPr>
        <p:spPr>
          <a:xfrm flipH="1">
            <a:off x="2650041" y="4495447"/>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01</a:t>
            </a:r>
            <a:endParaRPr b="1" sz="2400">
              <a:solidFill>
                <a:srgbClr val="006D77"/>
              </a:solidFill>
              <a:latin typeface="Pathway Gothic One"/>
              <a:ea typeface="Pathway Gothic One"/>
              <a:cs typeface="Pathway Gothic One"/>
              <a:sym typeface="Pathway Gothic One"/>
            </a:endParaRPr>
          </a:p>
        </p:txBody>
      </p:sp>
      <p:sp>
        <p:nvSpPr>
          <p:cNvPr id="717" name="Google Shape;717;p23"/>
          <p:cNvSpPr/>
          <p:nvPr/>
        </p:nvSpPr>
        <p:spPr>
          <a:xfrm flipH="1" rot="10800000">
            <a:off x="2592998" y="7042859"/>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8" name="Google Shape;718;p23"/>
          <p:cNvCxnSpPr>
            <a:stCxn id="717" idx="1"/>
            <a:endCxn id="707" idx="3"/>
          </p:cNvCxnSpPr>
          <p:nvPr/>
        </p:nvCxnSpPr>
        <p:spPr>
          <a:xfrm rot="10800000">
            <a:off x="1495598" y="5948159"/>
            <a:ext cx="1097400" cy="1251600"/>
          </a:xfrm>
          <a:prstGeom prst="curvedConnector3">
            <a:avLst>
              <a:gd fmla="val 50001" name="adj1"/>
            </a:avLst>
          </a:prstGeom>
          <a:noFill/>
          <a:ln cap="flat" cmpd="sng" w="19050">
            <a:solidFill>
              <a:srgbClr val="9DE2DE"/>
            </a:solidFill>
            <a:prstDash val="dash"/>
            <a:round/>
            <a:headEnd len="med" w="med" type="none"/>
            <a:tailEnd len="med" w="med" type="none"/>
          </a:ln>
        </p:spPr>
      </p:cxnSp>
      <p:sp>
        <p:nvSpPr>
          <p:cNvPr id="719" name="Google Shape;719;p23"/>
          <p:cNvSpPr txBox="1"/>
          <p:nvPr/>
        </p:nvSpPr>
        <p:spPr>
          <a:xfrm rot="-2067">
            <a:off x="2650124" y="6998742"/>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04</a:t>
            </a:r>
            <a:endParaRPr b="1" sz="2400">
              <a:solidFill>
                <a:srgbClr val="006D77"/>
              </a:solidFill>
              <a:latin typeface="Pathway Gothic One"/>
              <a:ea typeface="Pathway Gothic One"/>
              <a:cs typeface="Pathway Gothic One"/>
              <a:sym typeface="Pathway Gothic One"/>
            </a:endParaRPr>
          </a:p>
        </p:txBody>
      </p:sp>
      <p:sp>
        <p:nvSpPr>
          <p:cNvPr id="720" name="Google Shape;720;p23"/>
          <p:cNvSpPr/>
          <p:nvPr/>
        </p:nvSpPr>
        <p:spPr>
          <a:xfrm>
            <a:off x="4011675" y="7635114"/>
            <a:ext cx="2788500" cy="1455300"/>
          </a:xfrm>
          <a:prstGeom prst="round2DiagRect">
            <a:avLst>
              <a:gd fmla="val 10844" name="adj1"/>
              <a:gd fmla="val 0" name="adj2"/>
            </a:avLst>
          </a:prstGeom>
          <a:solidFill>
            <a:srgbClr val="FFDDD2">
              <a:alpha val="37254"/>
              <a:alpha val="37430"/>
            </a:srgbClr>
          </a:solidFill>
          <a:ln cap="flat" cmpd="sng" w="28575">
            <a:solidFill>
              <a:srgbClr val="FADE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3"/>
          <p:cNvSpPr txBox="1"/>
          <p:nvPr/>
        </p:nvSpPr>
        <p:spPr>
          <a:xfrm>
            <a:off x="323350" y="7961200"/>
            <a:ext cx="3311700" cy="13188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lang="en-GB">
                <a:solidFill>
                  <a:srgbClr val="1C4588"/>
                </a:solidFill>
                <a:latin typeface="Mada"/>
                <a:ea typeface="Mada"/>
                <a:cs typeface="Mada"/>
                <a:sym typeface="Mada"/>
              </a:rPr>
              <a:t>If medical therapy failed surgical treatment will involve a </a:t>
            </a:r>
            <a:r>
              <a:rPr b="1" lang="en-GB">
                <a:solidFill>
                  <a:srgbClr val="1C4588"/>
                </a:solidFill>
                <a:latin typeface="Mada"/>
                <a:ea typeface="Mada"/>
                <a:cs typeface="Mada"/>
                <a:sym typeface="Mada"/>
              </a:rPr>
              <a:t>gastrojejunostomy</a:t>
            </a:r>
            <a:r>
              <a:rPr lang="en-GB">
                <a:solidFill>
                  <a:srgbClr val="1C4588"/>
                </a:solidFill>
                <a:latin typeface="Mada"/>
                <a:ea typeface="Mada"/>
                <a:cs typeface="Mada"/>
                <a:sym typeface="Mada"/>
              </a:rPr>
              <a:t>, performed by open or laparoscopic access</a:t>
            </a:r>
            <a:endParaRPr>
              <a:solidFill>
                <a:srgbClr val="1C4588"/>
              </a:solidFill>
              <a:latin typeface="Mada"/>
              <a:ea typeface="Mada"/>
              <a:cs typeface="Mada"/>
              <a:sym typeface="Mada"/>
            </a:endParaRPr>
          </a:p>
          <a:p>
            <a:pPr indent="0" lvl="0" marL="0" rtl="0" algn="l">
              <a:lnSpc>
                <a:spcPct val="125000"/>
              </a:lnSpc>
              <a:spcBef>
                <a:spcPts val="0"/>
              </a:spcBef>
              <a:spcAft>
                <a:spcPts val="0"/>
              </a:spcAft>
              <a:buNone/>
            </a:pPr>
            <a:r>
              <a:t/>
            </a:r>
            <a:endParaRPr sz="1200">
              <a:solidFill>
                <a:srgbClr val="1C4588"/>
              </a:solidFill>
              <a:latin typeface="Mada"/>
              <a:ea typeface="Mada"/>
              <a:cs typeface="Mada"/>
              <a:sym typeface="Mada"/>
            </a:endParaRPr>
          </a:p>
        </p:txBody>
      </p:sp>
      <p:pic>
        <p:nvPicPr>
          <p:cNvPr id="722" name="Google Shape;722;p23">
            <a:hlinkClick r:id="rId3"/>
          </p:cNvPr>
          <p:cNvPicPr preferRelativeResize="0"/>
          <p:nvPr/>
        </p:nvPicPr>
        <p:blipFill>
          <a:blip r:embed="rId4">
            <a:alphaModFix/>
          </a:blip>
          <a:stretch>
            <a:fillRect/>
          </a:stretch>
        </p:blipFill>
        <p:spPr>
          <a:xfrm>
            <a:off x="4163078" y="7750062"/>
            <a:ext cx="2508010" cy="1217134"/>
          </a:xfrm>
          <a:prstGeom prst="rect">
            <a:avLst/>
          </a:prstGeom>
          <a:noFill/>
          <a:ln cap="flat" cmpd="sng" w="28575">
            <a:solidFill>
              <a:schemeClr val="dk2"/>
            </a:solidFill>
            <a:prstDash val="solid"/>
            <a:round/>
            <a:headEnd len="sm" w="sm" type="none"/>
            <a:tailEnd len="sm" w="sm" type="none"/>
          </a:ln>
        </p:spPr>
      </p:pic>
      <p:sp>
        <p:nvSpPr>
          <p:cNvPr id="723" name="Google Shape;723;p23"/>
          <p:cNvSpPr txBox="1"/>
          <p:nvPr/>
        </p:nvSpPr>
        <p:spPr>
          <a:xfrm>
            <a:off x="3866850" y="9062475"/>
            <a:ext cx="3100500" cy="4392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lang="en-GB" sz="900">
                <a:solidFill>
                  <a:srgbClr val="999999"/>
                </a:solidFill>
                <a:latin typeface="Mada"/>
                <a:ea typeface="Mada"/>
                <a:cs typeface="Mada"/>
                <a:sym typeface="Mada"/>
              </a:rPr>
              <a:t>Click and enjoy watching how they </a:t>
            </a:r>
            <a:r>
              <a:rPr lang="en-GB" sz="900">
                <a:solidFill>
                  <a:srgbClr val="999999"/>
                </a:solidFill>
                <a:latin typeface="Mada"/>
                <a:ea typeface="Mada"/>
                <a:cs typeface="Mada"/>
                <a:sym typeface="Mada"/>
              </a:rPr>
              <a:t>do this amazing operation </a:t>
            </a:r>
            <a:r>
              <a:rPr lang="en-GB" sz="900">
                <a:solidFill>
                  <a:srgbClr val="999999"/>
                </a:solidFill>
                <a:latin typeface="Mada"/>
                <a:ea typeface="Mada"/>
                <a:cs typeface="Mada"/>
                <a:sym typeface="Mada"/>
              </a:rPr>
              <a:t>(anastomosis between stomach and jejunum)</a:t>
            </a:r>
            <a:endParaRPr sz="900">
              <a:solidFill>
                <a:srgbClr val="999999"/>
              </a:solidFill>
              <a:latin typeface="Mada"/>
              <a:ea typeface="Mada"/>
              <a:cs typeface="Mada"/>
              <a:sym typeface="Mada"/>
            </a:endParaRPr>
          </a:p>
        </p:txBody>
      </p:sp>
      <p:pic>
        <p:nvPicPr>
          <p:cNvPr id="724" name="Google Shape;724;p23"/>
          <p:cNvPicPr preferRelativeResize="0"/>
          <p:nvPr/>
        </p:nvPicPr>
        <p:blipFill>
          <a:blip r:embed="rId5">
            <a:alphaModFix/>
          </a:blip>
          <a:stretch>
            <a:fillRect/>
          </a:stretch>
        </p:blipFill>
        <p:spPr>
          <a:xfrm>
            <a:off x="3470825" y="2354989"/>
            <a:ext cx="613200" cy="766500"/>
          </a:xfrm>
          <a:prstGeom prst="rect">
            <a:avLst/>
          </a:prstGeom>
          <a:noFill/>
          <a:ln cap="flat" cmpd="sng" w="9525">
            <a:solidFill>
              <a:srgbClr val="000000"/>
            </a:solidFill>
            <a:prstDash val="solid"/>
            <a:round/>
            <a:headEnd len="sm" w="sm" type="none"/>
            <a:tailEnd len="sm" w="sm" type="none"/>
          </a:ln>
        </p:spPr>
      </p:pic>
      <p:sp>
        <p:nvSpPr>
          <p:cNvPr id="725" name="Google Shape;725;p23"/>
          <p:cNvSpPr txBox="1"/>
          <p:nvPr/>
        </p:nvSpPr>
        <p:spPr>
          <a:xfrm>
            <a:off x="1037075" y="2170550"/>
            <a:ext cx="1173900" cy="7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6AA84F"/>
                </a:solidFill>
                <a:latin typeface="Mada"/>
                <a:ea typeface="Mada"/>
                <a:cs typeface="Mada"/>
                <a:sym typeface="Mada"/>
              </a:rPr>
              <a:t>(CBC And other usual stuff and Electrolytes)</a:t>
            </a:r>
            <a:endParaRPr/>
          </a:p>
        </p:txBody>
      </p:sp>
      <p:sp>
        <p:nvSpPr>
          <p:cNvPr id="726" name="Google Shape;726;p23"/>
          <p:cNvSpPr txBox="1"/>
          <p:nvPr/>
        </p:nvSpPr>
        <p:spPr>
          <a:xfrm>
            <a:off x="2053975" y="2698387"/>
            <a:ext cx="12471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6AA84F"/>
                </a:solidFill>
                <a:latin typeface="Mada"/>
                <a:ea typeface="Mada"/>
                <a:cs typeface="Mada"/>
                <a:sym typeface="Mada"/>
              </a:rPr>
              <a:t>Apple core appearance = cancer, we can see peptic ulcer disease.</a:t>
            </a:r>
            <a:endParaRPr/>
          </a:p>
        </p:txBody>
      </p:sp>
      <p:sp>
        <p:nvSpPr>
          <p:cNvPr id="727" name="Google Shape;727;p23"/>
          <p:cNvSpPr txBox="1"/>
          <p:nvPr/>
        </p:nvSpPr>
        <p:spPr>
          <a:xfrm>
            <a:off x="416625" y="3974175"/>
            <a:ext cx="6942300" cy="3810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First Correct the electrolyte imbalance and give iron if they’re anemic and suck the gastric stuff. Then try to detect the cause.</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24"/>
          <p:cNvSpPr/>
          <p:nvPr/>
        </p:nvSpPr>
        <p:spPr>
          <a:xfrm>
            <a:off x="366025" y="3470557"/>
            <a:ext cx="1590300" cy="19998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4"/>
          <p:cNvSpPr/>
          <p:nvPr/>
        </p:nvSpPr>
        <p:spPr>
          <a:xfrm>
            <a:off x="2119362" y="3438500"/>
            <a:ext cx="1590300" cy="19998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4"/>
          <p:cNvSpPr/>
          <p:nvPr/>
        </p:nvSpPr>
        <p:spPr>
          <a:xfrm>
            <a:off x="3872707" y="3438500"/>
            <a:ext cx="1590300" cy="19998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4"/>
          <p:cNvSpPr/>
          <p:nvPr/>
        </p:nvSpPr>
        <p:spPr>
          <a:xfrm>
            <a:off x="5632974" y="3438500"/>
            <a:ext cx="1590300" cy="19998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4"/>
          <p:cNvSpPr txBox="1"/>
          <p:nvPr/>
        </p:nvSpPr>
        <p:spPr>
          <a:xfrm>
            <a:off x="383375" y="774700"/>
            <a:ext cx="6857400" cy="24033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The obstruction patient is gonna present in ER because it’s a surgical emergency</a:t>
            </a:r>
            <a:endParaRPr sz="1200">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There are imp things to know about them like</a:t>
            </a:r>
            <a:endParaRPr sz="1200">
              <a:latin typeface="Mada"/>
              <a:ea typeface="Mada"/>
              <a:cs typeface="Mada"/>
              <a:sym typeface="Mada"/>
            </a:endParaRPr>
          </a:p>
          <a:p>
            <a:pPr indent="-171450" lvl="0" marL="360000"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the level of obstruction (gastric, small bowel, large bowel)</a:t>
            </a:r>
            <a:endParaRPr sz="1200">
              <a:solidFill>
                <a:srgbClr val="6AA84F"/>
              </a:solidFill>
              <a:latin typeface="Mada"/>
              <a:ea typeface="Mada"/>
              <a:cs typeface="Mada"/>
              <a:sym typeface="Mada"/>
            </a:endParaRPr>
          </a:p>
          <a:p>
            <a:pPr indent="-171450" lvl="0" marL="360000"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is it acute or chronic?</a:t>
            </a:r>
            <a:endParaRPr sz="1200">
              <a:latin typeface="Mada"/>
              <a:ea typeface="Mada"/>
              <a:cs typeface="Mada"/>
              <a:sym typeface="Mada"/>
            </a:endParaRPr>
          </a:p>
          <a:p>
            <a:pPr indent="-171450" lvl="0" marL="360000"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What is the cause of it?</a:t>
            </a:r>
            <a:endParaRPr sz="1200">
              <a:latin typeface="Mada"/>
              <a:ea typeface="Mada"/>
              <a:cs typeface="Mada"/>
              <a:sym typeface="Mada"/>
            </a:endParaRPr>
          </a:p>
          <a:p>
            <a:pPr indent="-171450" lvl="0" marL="360000"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What is the grade of obstruction?</a:t>
            </a:r>
            <a:r>
              <a:rPr lang="en-GB" sz="1200">
                <a:latin typeface="Mada"/>
                <a:ea typeface="Mada"/>
                <a:cs typeface="Mada"/>
                <a:sym typeface="Mada"/>
              </a:rPr>
              <a:t> </a:t>
            </a:r>
            <a:r>
              <a:rPr lang="en-GB" sz="1200">
                <a:solidFill>
                  <a:srgbClr val="6AA84F"/>
                </a:solidFill>
                <a:latin typeface="Mada"/>
                <a:ea typeface="Mada"/>
                <a:cs typeface="Mada"/>
                <a:sym typeface="Mada"/>
              </a:rPr>
              <a:t>(complete, partial)</a:t>
            </a:r>
            <a:endParaRPr sz="1200">
              <a:latin typeface="Mada"/>
              <a:ea typeface="Mada"/>
              <a:cs typeface="Mada"/>
              <a:sym typeface="Mada"/>
            </a:endParaRPr>
          </a:p>
          <a:p>
            <a:pPr indent="0" lvl="0" marL="0" rtl="0" algn="l">
              <a:lnSpc>
                <a:spcPct val="125000"/>
              </a:lnSpc>
              <a:spcBef>
                <a:spcPts val="0"/>
              </a:spcBef>
              <a:spcAft>
                <a:spcPts val="0"/>
              </a:spcAft>
              <a:buNone/>
            </a:pPr>
            <a:r>
              <a:t/>
            </a:r>
            <a:endParaRPr b="1">
              <a:latin typeface="Mada"/>
              <a:ea typeface="Mada"/>
              <a:cs typeface="Mada"/>
              <a:sym typeface="Mada"/>
            </a:endParaRPr>
          </a:p>
          <a:p>
            <a:pPr indent="-209550" lvl="0" marL="179999" rtl="0" algn="l">
              <a:lnSpc>
                <a:spcPct val="125000"/>
              </a:lnSpc>
              <a:spcBef>
                <a:spcPts val="0"/>
              </a:spcBef>
              <a:spcAft>
                <a:spcPts val="0"/>
              </a:spcAft>
              <a:buClr>
                <a:schemeClr val="dk1"/>
              </a:buClr>
              <a:buSzPts val="1800"/>
              <a:buFont typeface="Mada"/>
              <a:buChar char="●"/>
            </a:pPr>
            <a:r>
              <a:rPr b="1" lang="en-GB" sz="1800">
                <a:solidFill>
                  <a:schemeClr val="dk1"/>
                </a:solidFill>
                <a:latin typeface="Mada"/>
                <a:ea typeface="Mada"/>
                <a:cs typeface="Mada"/>
                <a:sym typeface="Mada"/>
              </a:rPr>
              <a:t>Etiology:</a:t>
            </a:r>
            <a:endParaRPr b="1" sz="1800">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b="1">
              <a:solidFill>
                <a:schemeClr val="dk1"/>
              </a:solidFill>
              <a:latin typeface="Mada"/>
              <a:ea typeface="Mada"/>
              <a:cs typeface="Mada"/>
              <a:sym typeface="Mada"/>
            </a:endParaRPr>
          </a:p>
          <a:p>
            <a:pPr indent="-184150" lvl="0" marL="179999" rtl="0" algn="l">
              <a:lnSpc>
                <a:spcPct val="125000"/>
              </a:lnSpc>
              <a:spcBef>
                <a:spcPts val="0"/>
              </a:spcBef>
              <a:spcAft>
                <a:spcPts val="0"/>
              </a:spcAft>
              <a:buClr>
                <a:schemeClr val="dk1"/>
              </a:buClr>
              <a:buSzPts val="1400"/>
              <a:buFont typeface="Mada"/>
              <a:buChar char="●"/>
            </a:pPr>
            <a:r>
              <a:rPr b="1" lang="en-GB" sz="1800">
                <a:solidFill>
                  <a:schemeClr val="dk1"/>
                </a:solidFill>
                <a:latin typeface="Mada"/>
                <a:ea typeface="Mada"/>
                <a:cs typeface="Mada"/>
                <a:sym typeface="Mada"/>
              </a:rPr>
              <a:t>Clinical features:</a:t>
            </a:r>
            <a:r>
              <a:rPr b="1" lang="en-GB">
                <a:solidFill>
                  <a:schemeClr val="dk1"/>
                </a:solidFill>
                <a:latin typeface="Mada"/>
                <a:ea typeface="Mada"/>
                <a:cs typeface="Mada"/>
                <a:sym typeface="Mada"/>
              </a:rPr>
              <a:t>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rPr lang="en-GB">
                <a:solidFill>
                  <a:schemeClr val="dk1"/>
                </a:solidFill>
                <a:latin typeface="Mada"/>
                <a:ea typeface="Mada"/>
                <a:cs typeface="Mada"/>
                <a:sym typeface="Mada"/>
              </a:rPr>
              <a:t>first exclude </a:t>
            </a:r>
            <a:r>
              <a:rPr b="1" lang="en-GB">
                <a:solidFill>
                  <a:schemeClr val="dk1"/>
                </a:solidFill>
                <a:latin typeface="Mada"/>
                <a:ea typeface="Mada"/>
                <a:cs typeface="Mada"/>
                <a:sym typeface="Mada"/>
              </a:rPr>
              <a:t>strangulation</a:t>
            </a:r>
            <a:r>
              <a:rPr lang="en-GB">
                <a:solidFill>
                  <a:schemeClr val="dk1"/>
                </a:solidFill>
                <a:latin typeface="Mada"/>
                <a:ea typeface="Mada"/>
                <a:cs typeface="Mada"/>
                <a:sym typeface="Mada"/>
              </a:rPr>
              <a:t>, </a:t>
            </a:r>
            <a:r>
              <a:rPr b="1" lang="en-GB">
                <a:solidFill>
                  <a:schemeClr val="dk1"/>
                </a:solidFill>
                <a:latin typeface="Mada"/>
                <a:ea typeface="Mada"/>
                <a:cs typeface="Mada"/>
                <a:sym typeface="Mada"/>
              </a:rPr>
              <a:t>perforation</a:t>
            </a:r>
            <a:r>
              <a:rPr lang="en-GB">
                <a:solidFill>
                  <a:schemeClr val="dk1"/>
                </a:solidFill>
                <a:latin typeface="Mada"/>
                <a:ea typeface="Mada"/>
                <a:cs typeface="Mada"/>
                <a:sym typeface="Mada"/>
              </a:rPr>
              <a:t> and </a:t>
            </a:r>
            <a:r>
              <a:rPr b="1" lang="en-GB">
                <a:solidFill>
                  <a:schemeClr val="dk1"/>
                </a:solidFill>
                <a:latin typeface="Mada"/>
                <a:ea typeface="Mada"/>
                <a:cs typeface="Mada"/>
                <a:sym typeface="Mada"/>
              </a:rPr>
              <a:t>peritonitis</a:t>
            </a:r>
            <a:r>
              <a:rPr lang="en-GB">
                <a:solidFill>
                  <a:schemeClr val="dk1"/>
                </a:solidFill>
                <a:latin typeface="Mada"/>
                <a:ea typeface="Mada"/>
                <a:cs typeface="Mada"/>
                <a:sym typeface="Mada"/>
              </a:rPr>
              <a:t> symptoms. Then try to differentiate based on cardinal symptoms:</a:t>
            </a:r>
            <a:endParaRPr>
              <a:latin typeface="Mada"/>
              <a:ea typeface="Mada"/>
              <a:cs typeface="Mada"/>
              <a:sym typeface="Mada"/>
            </a:endParaRPr>
          </a:p>
        </p:txBody>
      </p:sp>
      <p:graphicFrame>
        <p:nvGraphicFramePr>
          <p:cNvPr id="738" name="Google Shape;738;p24"/>
          <p:cNvGraphicFramePr/>
          <p:nvPr/>
        </p:nvGraphicFramePr>
        <p:xfrm>
          <a:off x="383394" y="6754159"/>
          <a:ext cx="3000000" cy="3000000"/>
        </p:xfrm>
        <a:graphic>
          <a:graphicData uri="http://schemas.openxmlformats.org/drawingml/2006/table">
            <a:tbl>
              <a:tblPr>
                <a:noFill/>
                <a:tableStyleId>{9851E481-89CF-4E35-852E-60FBC6CBADBB}</a:tableStyleId>
              </a:tblPr>
              <a:tblGrid>
                <a:gridCol w="1193050"/>
                <a:gridCol w="1297975"/>
                <a:gridCol w="1531900"/>
                <a:gridCol w="1417225"/>
                <a:gridCol w="1417225"/>
              </a:tblGrid>
              <a:tr h="258000">
                <a:tc>
                  <a:txBody>
                    <a:bodyPr/>
                    <a:lstStyle/>
                    <a:p>
                      <a:pPr indent="0" lvl="0" marL="0" rtl="0" algn="ctr">
                        <a:spcBef>
                          <a:spcPts val="0"/>
                        </a:spcBef>
                        <a:spcAft>
                          <a:spcPts val="0"/>
                        </a:spcAft>
                        <a:buNone/>
                      </a:pPr>
                      <a:r>
                        <a:t/>
                      </a:r>
                      <a:endParaRPr sz="1200">
                        <a:solidFill>
                          <a:srgbClr val="006D77"/>
                        </a:solidFill>
                        <a:latin typeface="Mada"/>
                        <a:ea typeface="Mada"/>
                        <a:cs typeface="Mada"/>
                        <a:sym typeface="Mada"/>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SBO</a:t>
                      </a:r>
                      <a:r>
                        <a:rPr b="1" lang="en-GB" sz="1200">
                          <a:solidFill>
                            <a:srgbClr val="E29578"/>
                          </a:solidFill>
                          <a:latin typeface="Lora"/>
                          <a:ea typeface="Lora"/>
                          <a:cs typeface="Lora"/>
                          <a:sym typeface="Lora"/>
                        </a:rPr>
                        <a:t> </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LBO</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GOO</a:t>
                      </a:r>
                      <a:endParaRPr b="1" sz="13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Paralytic ileus</a:t>
                      </a:r>
                      <a:endParaRPr b="1" sz="13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373525">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Pain</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147999" lvl="0" marL="179999" rtl="0" algn="l">
                        <a:spcBef>
                          <a:spcPts val="0"/>
                        </a:spcBef>
                        <a:spcAft>
                          <a:spcPts val="0"/>
                        </a:spcAft>
                        <a:buClr>
                          <a:srgbClr val="000000"/>
                        </a:buClr>
                        <a:buSzPts val="800"/>
                        <a:buFont typeface="Mada"/>
                        <a:buChar char="●"/>
                      </a:pPr>
                      <a:r>
                        <a:rPr lang="en-GB" sz="800">
                          <a:solidFill>
                            <a:srgbClr val="CC0000"/>
                          </a:solidFill>
                          <a:latin typeface="Mada"/>
                          <a:ea typeface="Mada"/>
                          <a:cs typeface="Mada"/>
                          <a:sym typeface="Mada"/>
                        </a:rPr>
                        <a:t>Colicky</a:t>
                      </a:r>
                      <a:r>
                        <a:rPr lang="en-GB" sz="800">
                          <a:latin typeface="Mada"/>
                          <a:ea typeface="Mada"/>
                          <a:cs typeface="Mada"/>
                          <a:sym typeface="Mada"/>
                        </a:rPr>
                        <a:t>, periumbilical</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lnSpc>
                          <a:spcPct val="125000"/>
                        </a:lnSpc>
                        <a:spcBef>
                          <a:spcPts val="0"/>
                        </a:spcBef>
                        <a:spcAft>
                          <a:spcPts val="0"/>
                        </a:spcAft>
                        <a:buClr>
                          <a:srgbClr val="000000"/>
                        </a:buClr>
                        <a:buSzPts val="800"/>
                        <a:buFont typeface="Mada"/>
                        <a:buChar char="●"/>
                      </a:pPr>
                      <a:r>
                        <a:rPr lang="en-GB" sz="800">
                          <a:latin typeface="Mada"/>
                          <a:ea typeface="Mada"/>
                          <a:cs typeface="Mada"/>
                          <a:sym typeface="Mada"/>
                        </a:rPr>
                        <a:t>Colicky or constant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Epigastric</a:t>
                      </a:r>
                      <a:r>
                        <a:rPr lang="en-GB" sz="800">
                          <a:latin typeface="Mada"/>
                          <a:ea typeface="Mada"/>
                          <a:cs typeface="Mada"/>
                          <a:sym typeface="Mada"/>
                        </a:rPr>
                        <a:t> pain</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Continuous </a:t>
                      </a:r>
                      <a:r>
                        <a:rPr lang="en-GB" sz="800">
                          <a:solidFill>
                            <a:srgbClr val="CC0000"/>
                          </a:solidFill>
                          <a:latin typeface="Mada"/>
                          <a:ea typeface="Mada"/>
                          <a:cs typeface="Mada"/>
                          <a:sym typeface="Mada"/>
                        </a:rPr>
                        <a:t>(noncolicky) </a:t>
                      </a:r>
                      <a:r>
                        <a:rPr lang="en-GB" sz="800">
                          <a:latin typeface="Mada"/>
                          <a:ea typeface="Mada"/>
                          <a:cs typeface="Mada"/>
                          <a:sym typeface="Mada"/>
                        </a:rPr>
                        <a:t>abdominal pain or discomfort</a:t>
                      </a:r>
                      <a:endParaRPr sz="800">
                        <a:solidFill>
                          <a:srgbClr val="000000"/>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56975">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Vomiting/ nausea</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146050" lvl="0" marL="179999" rtl="0" algn="l">
                        <a:lnSpc>
                          <a:spcPct val="125000"/>
                        </a:lnSpc>
                        <a:spcBef>
                          <a:spcPts val="0"/>
                        </a:spcBef>
                        <a:spcAft>
                          <a:spcPts val="0"/>
                        </a:spcAft>
                        <a:buClr>
                          <a:srgbClr val="000000"/>
                        </a:buClr>
                        <a:buSzPts val="800"/>
                        <a:buFont typeface="Mada"/>
                        <a:buChar char="●"/>
                      </a:pPr>
                      <a:r>
                        <a:rPr lang="en-GB" sz="800">
                          <a:latin typeface="Mada"/>
                          <a:ea typeface="Mada"/>
                          <a:cs typeface="Mada"/>
                          <a:sym typeface="Mada"/>
                        </a:rPr>
                        <a:t>Early-onset</a:t>
                      </a:r>
                      <a:endParaRPr sz="800">
                        <a:latin typeface="Mada"/>
                        <a:ea typeface="Mada"/>
                        <a:cs typeface="Mada"/>
                        <a:sym typeface="Mada"/>
                      </a:endParaRPr>
                    </a:p>
                    <a:p>
                      <a:pPr indent="-146050" lvl="0" marL="179999" rtl="0" algn="l">
                        <a:lnSpc>
                          <a:spcPct val="125000"/>
                        </a:lnSpc>
                        <a:spcBef>
                          <a:spcPts val="0"/>
                        </a:spcBef>
                        <a:spcAft>
                          <a:spcPts val="0"/>
                        </a:spcAft>
                        <a:buClr>
                          <a:srgbClr val="000000"/>
                        </a:buClr>
                        <a:buSzPts val="800"/>
                        <a:buFont typeface="Mada"/>
                        <a:buChar char="●"/>
                      </a:pPr>
                      <a:r>
                        <a:rPr lang="en-GB" sz="800">
                          <a:latin typeface="Mada"/>
                          <a:ea typeface="Mada"/>
                          <a:cs typeface="Mada"/>
                          <a:sym typeface="Mada"/>
                        </a:rPr>
                        <a:t>Large volume</a:t>
                      </a:r>
                      <a:endParaRPr sz="800">
                        <a:latin typeface="Mada"/>
                        <a:ea typeface="Mada"/>
                        <a:cs typeface="Mada"/>
                        <a:sym typeface="Mada"/>
                      </a:endParaRPr>
                    </a:p>
                    <a:p>
                      <a:pPr indent="-146050" lvl="0" marL="179999" rtl="0" algn="l">
                        <a:lnSpc>
                          <a:spcPct val="125000"/>
                        </a:lnSpc>
                        <a:spcBef>
                          <a:spcPts val="0"/>
                        </a:spcBef>
                        <a:spcAft>
                          <a:spcPts val="0"/>
                        </a:spcAft>
                        <a:buClr>
                          <a:srgbClr val="000000"/>
                        </a:buClr>
                        <a:buSzPts val="800"/>
                        <a:buFont typeface="Mada"/>
                        <a:buChar char="●"/>
                      </a:pPr>
                      <a:r>
                        <a:rPr lang="en-GB" sz="800">
                          <a:latin typeface="Mada"/>
                          <a:ea typeface="Mada"/>
                          <a:cs typeface="Mada"/>
                          <a:sym typeface="Mada"/>
                        </a:rPr>
                        <a:t>Bilious</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Late-onset</a:t>
                      </a:r>
                      <a:endParaRPr sz="800">
                        <a:latin typeface="Mada"/>
                        <a:ea typeface="Mada"/>
                        <a:cs typeface="Mada"/>
                        <a:sym typeface="Mada"/>
                      </a:endParaRPr>
                    </a:p>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Little vomiting</a:t>
                      </a:r>
                      <a:endParaRPr sz="800">
                        <a:latin typeface="Mada"/>
                        <a:ea typeface="Mada"/>
                        <a:cs typeface="Mada"/>
                        <a:sym typeface="Mada"/>
                      </a:endParaRPr>
                    </a:p>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Initially bilious Progresses to fecal vomiting</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Postprandial, nonbilious projectile vomiting</a:t>
                      </a:r>
                      <a:endParaRPr sz="800"/>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Effortless vomiting</a:t>
                      </a:r>
                      <a:endParaRPr b="1" sz="800">
                        <a:solidFill>
                          <a:srgbClr val="000000"/>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901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Constipation</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Late-onset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Early-onset</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Pronounced</a:t>
                      </a:r>
                      <a:endParaRPr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chemeClr val="dk1"/>
                          </a:solidFill>
                          <a:latin typeface="Mada"/>
                          <a:ea typeface="Mada"/>
                          <a:cs typeface="Mada"/>
                          <a:sym typeface="Mada"/>
                        </a:rPr>
                        <a:t>-</a:t>
                      </a:r>
                      <a:endParaRPr sz="800"/>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chemeClr val="dk1"/>
                          </a:solidFill>
                          <a:latin typeface="Mada"/>
                          <a:ea typeface="Mada"/>
                          <a:cs typeface="Mada"/>
                          <a:sym typeface="Mada"/>
                        </a:rPr>
                        <a:t>-</a:t>
                      </a:r>
                      <a:endParaRPr b="1" sz="800">
                        <a:solidFill>
                          <a:srgbClr val="000000"/>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901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Distention</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Minimal or absent</a:t>
                      </a:r>
                      <a:endParaRPr sz="800"/>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Early </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Pronounced</a:t>
                      </a:r>
                      <a:endParaRPr sz="800"/>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chemeClr val="dk1"/>
                        </a:buClr>
                        <a:buSzPts val="800"/>
                        <a:buFont typeface="Mada"/>
                        <a:buChar char="●"/>
                      </a:pPr>
                      <a:r>
                        <a:rPr lang="en-GB" sz="800">
                          <a:solidFill>
                            <a:srgbClr val="CC0000"/>
                          </a:solidFill>
                          <a:latin typeface="Mada"/>
                          <a:ea typeface="Mada"/>
                          <a:cs typeface="Mada"/>
                          <a:sym typeface="Mada"/>
                        </a:rPr>
                        <a:t>Upper</a:t>
                      </a:r>
                      <a:r>
                        <a:rPr lang="en-GB" sz="800">
                          <a:solidFill>
                            <a:schemeClr val="dk1"/>
                          </a:solidFill>
                          <a:latin typeface="Mada"/>
                          <a:ea typeface="Mada"/>
                          <a:cs typeface="Mada"/>
                          <a:sym typeface="Mada"/>
                        </a:rPr>
                        <a:t> abdominal distention</a:t>
                      </a:r>
                      <a:endParaRPr sz="800"/>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Marked</a:t>
                      </a:r>
                      <a:endParaRPr b="1" sz="800">
                        <a:solidFill>
                          <a:srgbClr val="000000"/>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790725">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Other</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gridSpan="2">
                  <a:txBody>
                    <a:bodyPr/>
                    <a:lstStyle/>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Dehydration.</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Tympanic percussion.</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Increased high-pitched, tinkling bowel sounds (early) or absent bowel sounds (late)</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Generalized tenderness</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Collapsed, empty rectum on digital rectal examination</a:t>
                      </a:r>
                      <a:endParaRPr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a:txBody>
                    <a:bodyPr/>
                    <a:lstStyle/>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Dehydration</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Early satiety</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Alkalosis</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Epigastric ,left or right hypochondrium tenderness</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rgbClr val="CC0000"/>
                          </a:solidFill>
                          <a:latin typeface="Mada"/>
                          <a:ea typeface="Mada"/>
                          <a:cs typeface="Mada"/>
                          <a:sym typeface="Mada"/>
                        </a:rPr>
                        <a:t>Succussion splash </a:t>
                      </a:r>
                      <a:endParaRPr sz="800">
                        <a:solidFill>
                          <a:srgbClr val="CC0000"/>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rgbClr val="CC0000"/>
                          </a:solidFill>
                          <a:latin typeface="Mada"/>
                          <a:ea typeface="Mada"/>
                          <a:cs typeface="Mada"/>
                          <a:sym typeface="Mada"/>
                        </a:rPr>
                        <a:t>sister mary joseph sign</a:t>
                      </a:r>
                      <a:endParaRPr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Tympanic percussion</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Bowel sounds usually absent</a:t>
                      </a:r>
                      <a:endParaRPr sz="800">
                        <a:solidFill>
                          <a:schemeClr val="dk1"/>
                        </a:solidFill>
                        <a:latin typeface="Mada"/>
                        <a:ea typeface="Mada"/>
                        <a:cs typeface="Mada"/>
                        <a:sym typeface="Mada"/>
                      </a:endParaRPr>
                    </a:p>
                    <a:p>
                      <a:pPr indent="-146050" lvl="0" marL="179999" rtl="0" algn="l">
                        <a:spcBef>
                          <a:spcPts val="0"/>
                        </a:spcBef>
                        <a:spcAft>
                          <a:spcPts val="0"/>
                        </a:spcAft>
                        <a:buClr>
                          <a:schemeClr val="dk1"/>
                        </a:buClr>
                        <a:buSzPts val="800"/>
                        <a:buFont typeface="Mada"/>
                        <a:buChar char="●"/>
                      </a:pPr>
                      <a:r>
                        <a:rPr lang="en-GB" sz="800">
                          <a:solidFill>
                            <a:schemeClr val="dk1"/>
                          </a:solidFill>
                          <a:latin typeface="Mada"/>
                          <a:ea typeface="Mada"/>
                          <a:cs typeface="Mada"/>
                          <a:sym typeface="Mada"/>
                        </a:rPr>
                        <a:t>No tenderness unless there is peritonitis</a:t>
                      </a:r>
                      <a:endParaRPr b="1"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739" name="Google Shape;739;p24"/>
          <p:cNvSpPr txBox="1"/>
          <p:nvPr/>
        </p:nvSpPr>
        <p:spPr>
          <a:xfrm>
            <a:off x="366000" y="3684700"/>
            <a:ext cx="1590300" cy="1698900"/>
          </a:xfrm>
          <a:prstGeom prst="rect">
            <a:avLst/>
          </a:prstGeom>
          <a:noFill/>
          <a:ln>
            <a:noFill/>
          </a:ln>
        </p:spPr>
        <p:txBody>
          <a:bodyPr anchorCtr="0" anchor="ctr" bIns="91425" lIns="91425" spcFirstLastPara="1" rIns="91425" wrap="square" tIns="91425">
            <a:noAutofit/>
          </a:bodyPr>
          <a:lstStyle/>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Adhesions</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Tumors</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Inflammatory</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Obstructed hernia</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Intraluminal</a:t>
            </a:r>
            <a:endParaRPr sz="1000">
              <a:solidFill>
                <a:schemeClr val="dk1"/>
              </a:solidFill>
              <a:latin typeface="Mada"/>
              <a:ea typeface="Mada"/>
              <a:cs typeface="Mada"/>
              <a:sym typeface="Mada"/>
            </a:endParaRPr>
          </a:p>
        </p:txBody>
      </p:sp>
      <p:sp>
        <p:nvSpPr>
          <p:cNvPr id="740" name="Google Shape;740;p24"/>
          <p:cNvSpPr txBox="1"/>
          <p:nvPr/>
        </p:nvSpPr>
        <p:spPr>
          <a:xfrm>
            <a:off x="2119375" y="3684700"/>
            <a:ext cx="1590300" cy="1635900"/>
          </a:xfrm>
          <a:prstGeom prst="rect">
            <a:avLst/>
          </a:prstGeom>
          <a:noFill/>
          <a:ln>
            <a:noFill/>
          </a:ln>
        </p:spPr>
        <p:txBody>
          <a:bodyPr anchorCtr="0" anchor="ctr" bIns="91425" lIns="91425" spcFirstLastPara="1" rIns="91425" wrap="square" tIns="91425">
            <a:noAutofit/>
          </a:bodyPr>
          <a:lstStyle/>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Colorectal carcinoma</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stricturing diverticular disease</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Sigmoid volvulus</a:t>
            </a:r>
            <a:endParaRPr sz="1000">
              <a:solidFill>
                <a:schemeClr val="dk1"/>
              </a:solidFill>
              <a:latin typeface="Mada"/>
              <a:ea typeface="Mada"/>
              <a:cs typeface="Mada"/>
              <a:sym typeface="Mada"/>
            </a:endParaRPr>
          </a:p>
        </p:txBody>
      </p:sp>
      <p:sp>
        <p:nvSpPr>
          <p:cNvPr id="741" name="Google Shape;741;p24"/>
          <p:cNvSpPr txBox="1"/>
          <p:nvPr/>
        </p:nvSpPr>
        <p:spPr>
          <a:xfrm>
            <a:off x="5633200" y="3621700"/>
            <a:ext cx="1590300" cy="1698900"/>
          </a:xfrm>
          <a:prstGeom prst="rect">
            <a:avLst/>
          </a:prstGeom>
          <a:noFill/>
          <a:ln>
            <a:noFill/>
          </a:ln>
        </p:spPr>
        <p:txBody>
          <a:bodyPr anchorCtr="0" anchor="ctr" bIns="91425" lIns="91425" spcFirstLastPara="1" rIns="91425" wrap="square" tIns="91425">
            <a:noAutofit/>
          </a:bodyPr>
          <a:lstStyle/>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Abdominal surgery</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Peritonitis</a:t>
            </a:r>
            <a:endParaRPr sz="1000"/>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Advanced mechanical bowel obstruction</a:t>
            </a:r>
            <a:endParaRPr sz="1000"/>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Gastroenteritis</a:t>
            </a:r>
            <a:endParaRPr sz="1000"/>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Drugs</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Electrolyte imbalance</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Renal &amp; lung disease</a:t>
            </a:r>
            <a:endParaRPr sz="1000"/>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Bowel ischemia</a:t>
            </a:r>
            <a:endParaRPr b="1" sz="1000">
              <a:solidFill>
                <a:schemeClr val="dk1"/>
              </a:solidFill>
              <a:latin typeface="Mada"/>
              <a:ea typeface="Mada"/>
              <a:cs typeface="Mada"/>
              <a:sym typeface="Mada"/>
            </a:endParaRPr>
          </a:p>
        </p:txBody>
      </p:sp>
      <p:sp>
        <p:nvSpPr>
          <p:cNvPr id="742" name="Google Shape;742;p24"/>
          <p:cNvSpPr txBox="1"/>
          <p:nvPr/>
        </p:nvSpPr>
        <p:spPr>
          <a:xfrm>
            <a:off x="3876175" y="3684700"/>
            <a:ext cx="1590300" cy="1635900"/>
          </a:xfrm>
          <a:prstGeom prst="rect">
            <a:avLst/>
          </a:prstGeom>
          <a:noFill/>
          <a:ln>
            <a:noFill/>
          </a:ln>
        </p:spPr>
        <p:txBody>
          <a:bodyPr anchorCtr="0" anchor="ctr" bIns="91425" lIns="91425" spcFirstLastPara="1" rIns="91425" wrap="square" tIns="91425">
            <a:noAutofit/>
          </a:bodyPr>
          <a:lstStyle/>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PUD</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Cancers</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Gastric, duodenal polyps</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Pyloric stenosis</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Gallstone</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Bezoars</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Pancreatic pseudocysts</a:t>
            </a:r>
            <a:endParaRPr sz="1000">
              <a:solidFill>
                <a:schemeClr val="dk1"/>
              </a:solidFill>
              <a:latin typeface="Mada"/>
              <a:ea typeface="Mada"/>
              <a:cs typeface="Mada"/>
              <a:sym typeface="Mada"/>
            </a:endParaRPr>
          </a:p>
          <a:p>
            <a:pPr indent="-160699"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SMA</a:t>
            </a:r>
            <a:endParaRPr sz="1000">
              <a:solidFill>
                <a:schemeClr val="dk1"/>
              </a:solidFill>
              <a:latin typeface="Mada"/>
              <a:ea typeface="Mada"/>
              <a:cs typeface="Mada"/>
              <a:sym typeface="Mada"/>
            </a:endParaRPr>
          </a:p>
        </p:txBody>
      </p:sp>
      <p:sp>
        <p:nvSpPr>
          <p:cNvPr id="743" name="Google Shape;743;p24"/>
          <p:cNvSpPr/>
          <p:nvPr/>
        </p:nvSpPr>
        <p:spPr>
          <a:xfrm flipH="1">
            <a:off x="5925343" y="3021531"/>
            <a:ext cx="1006007" cy="600170"/>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4"/>
          <p:cNvSpPr txBox="1"/>
          <p:nvPr/>
        </p:nvSpPr>
        <p:spPr>
          <a:xfrm>
            <a:off x="6019353" y="3067564"/>
            <a:ext cx="9120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200">
                <a:solidFill>
                  <a:srgbClr val="E29578"/>
                </a:solidFill>
                <a:latin typeface="Mada"/>
                <a:ea typeface="Mada"/>
                <a:cs typeface="Mada"/>
                <a:sym typeface="Mada"/>
              </a:rPr>
              <a:t>Paralytic ileus</a:t>
            </a:r>
            <a:endParaRPr sz="1200">
              <a:solidFill>
                <a:srgbClr val="E29578"/>
              </a:solidFill>
              <a:latin typeface="Playfair Display"/>
              <a:ea typeface="Playfair Display"/>
              <a:cs typeface="Playfair Display"/>
              <a:sym typeface="Playfair Display"/>
            </a:endParaRPr>
          </a:p>
        </p:txBody>
      </p:sp>
      <p:sp>
        <p:nvSpPr>
          <p:cNvPr id="745" name="Google Shape;745;p24"/>
          <p:cNvSpPr/>
          <p:nvPr/>
        </p:nvSpPr>
        <p:spPr>
          <a:xfrm flipH="1">
            <a:off x="4168313" y="3084530"/>
            <a:ext cx="1006007" cy="600170"/>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4"/>
          <p:cNvSpPr txBox="1"/>
          <p:nvPr/>
        </p:nvSpPr>
        <p:spPr>
          <a:xfrm>
            <a:off x="4262322" y="3130563"/>
            <a:ext cx="9120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200">
                <a:solidFill>
                  <a:srgbClr val="E29578"/>
                </a:solidFill>
                <a:latin typeface="Mada"/>
                <a:ea typeface="Mada"/>
                <a:cs typeface="Mada"/>
                <a:sym typeface="Mada"/>
              </a:rPr>
              <a:t>GOO</a:t>
            </a:r>
            <a:endParaRPr sz="1200">
              <a:solidFill>
                <a:srgbClr val="E29578"/>
              </a:solidFill>
              <a:latin typeface="Playfair Display"/>
              <a:ea typeface="Playfair Display"/>
              <a:cs typeface="Playfair Display"/>
              <a:sym typeface="Playfair Display"/>
            </a:endParaRPr>
          </a:p>
        </p:txBody>
      </p:sp>
      <p:sp>
        <p:nvSpPr>
          <p:cNvPr id="747" name="Google Shape;747;p24"/>
          <p:cNvSpPr/>
          <p:nvPr/>
        </p:nvSpPr>
        <p:spPr>
          <a:xfrm flipH="1">
            <a:off x="2440709" y="3011906"/>
            <a:ext cx="1006007" cy="600170"/>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4"/>
          <p:cNvSpPr txBox="1"/>
          <p:nvPr/>
        </p:nvSpPr>
        <p:spPr>
          <a:xfrm>
            <a:off x="2534719" y="3057939"/>
            <a:ext cx="9120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200">
                <a:solidFill>
                  <a:srgbClr val="E29578"/>
                </a:solidFill>
                <a:latin typeface="Mada"/>
                <a:ea typeface="Mada"/>
                <a:cs typeface="Mada"/>
                <a:sym typeface="Mada"/>
              </a:rPr>
              <a:t>LBO</a:t>
            </a:r>
            <a:endParaRPr sz="1200">
              <a:solidFill>
                <a:srgbClr val="E29578"/>
              </a:solidFill>
              <a:latin typeface="Playfair Display"/>
              <a:ea typeface="Playfair Display"/>
              <a:cs typeface="Playfair Display"/>
              <a:sym typeface="Playfair Display"/>
            </a:endParaRPr>
          </a:p>
        </p:txBody>
      </p:sp>
      <p:sp>
        <p:nvSpPr>
          <p:cNvPr id="749" name="Google Shape;749;p24"/>
          <p:cNvSpPr/>
          <p:nvPr/>
        </p:nvSpPr>
        <p:spPr>
          <a:xfrm flipH="1">
            <a:off x="654670" y="3002281"/>
            <a:ext cx="1006007" cy="600170"/>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4"/>
          <p:cNvSpPr txBox="1"/>
          <p:nvPr/>
        </p:nvSpPr>
        <p:spPr>
          <a:xfrm>
            <a:off x="748680" y="3048314"/>
            <a:ext cx="9120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200">
                <a:solidFill>
                  <a:srgbClr val="E29578"/>
                </a:solidFill>
                <a:latin typeface="Mada"/>
                <a:ea typeface="Mada"/>
                <a:cs typeface="Mada"/>
                <a:sym typeface="Mada"/>
              </a:rPr>
              <a:t>SBO</a:t>
            </a:r>
            <a:endParaRPr sz="1200">
              <a:solidFill>
                <a:srgbClr val="E29578"/>
              </a:solidFill>
              <a:latin typeface="Playfair Display"/>
              <a:ea typeface="Playfair Display"/>
              <a:cs typeface="Playfair Display"/>
              <a:sym typeface="Playfair Display"/>
            </a:endParaRPr>
          </a:p>
        </p:txBody>
      </p:sp>
      <p:sp>
        <p:nvSpPr>
          <p:cNvPr id="751" name="Google Shape;751;p24"/>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752" name="Google Shape;752;p24"/>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2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5"/>
          <p:cNvSpPr txBox="1"/>
          <p:nvPr/>
        </p:nvSpPr>
        <p:spPr>
          <a:xfrm>
            <a:off x="504950" y="774700"/>
            <a:ext cx="6579600" cy="16560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b="1" lang="en-GB" sz="1800">
                <a:solidFill>
                  <a:schemeClr val="dk1"/>
                </a:solidFill>
                <a:latin typeface="Mada"/>
                <a:ea typeface="Mada"/>
                <a:cs typeface="Mada"/>
                <a:sym typeface="Mada"/>
              </a:rPr>
              <a:t>Investigation</a:t>
            </a:r>
            <a:r>
              <a:rPr b="1" lang="en-GB" sz="1800">
                <a:solidFill>
                  <a:schemeClr val="dk1"/>
                </a:solidFill>
                <a:latin typeface="Mada"/>
                <a:ea typeface="Mada"/>
                <a:cs typeface="Mada"/>
                <a:sym typeface="Mada"/>
              </a:rPr>
              <a:t>:</a:t>
            </a:r>
            <a:r>
              <a:rPr b="1" lang="en-GB">
                <a:solidFill>
                  <a:schemeClr val="dk1"/>
                </a:solidFill>
                <a:latin typeface="Mada"/>
                <a:ea typeface="Mada"/>
                <a:cs typeface="Mada"/>
                <a:sym typeface="Mada"/>
              </a:rPr>
              <a:t>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rPr lang="en-GB" sz="1300">
                <a:solidFill>
                  <a:schemeClr val="dk1"/>
                </a:solidFill>
                <a:latin typeface="Mada"/>
                <a:ea typeface="Mada"/>
                <a:cs typeface="Mada"/>
                <a:sym typeface="Mada"/>
              </a:rPr>
              <a:t>In the workup of suspected mechanical bowel obstruction, </a:t>
            </a:r>
            <a:r>
              <a:rPr b="1" lang="en-GB" sz="1300">
                <a:solidFill>
                  <a:schemeClr val="dk1"/>
                </a:solidFill>
                <a:latin typeface="Mada"/>
                <a:ea typeface="Mada"/>
                <a:cs typeface="Mada"/>
                <a:sym typeface="Mada"/>
              </a:rPr>
              <a:t>imaging</a:t>
            </a:r>
            <a:r>
              <a:rPr lang="en-GB" sz="1300">
                <a:solidFill>
                  <a:schemeClr val="dk1"/>
                </a:solidFill>
                <a:latin typeface="Mada"/>
                <a:ea typeface="Mada"/>
                <a:cs typeface="Mada"/>
                <a:sym typeface="Mada"/>
              </a:rPr>
              <a:t> allows for quick confirmation of the diagnosis as well as detection of conditions requiring immediate surgery (e.g., perforation). </a:t>
            </a:r>
            <a:r>
              <a:rPr b="1" lang="en-GB" sz="1300">
                <a:solidFill>
                  <a:schemeClr val="dk1"/>
                </a:solidFill>
                <a:latin typeface="Mada"/>
                <a:ea typeface="Mada"/>
                <a:cs typeface="Mada"/>
                <a:sym typeface="Mada"/>
              </a:rPr>
              <a:t>Laboratory tests</a:t>
            </a:r>
            <a:r>
              <a:rPr lang="en-GB" sz="1300">
                <a:solidFill>
                  <a:schemeClr val="dk1"/>
                </a:solidFill>
                <a:latin typeface="Mada"/>
                <a:ea typeface="Mada"/>
                <a:cs typeface="Mada"/>
                <a:sym typeface="Mada"/>
              </a:rPr>
              <a:t> may further help to assess the severity of the condition (e.g., electrolyte imbalance due to vomiting).</a:t>
            </a:r>
            <a:endParaRPr sz="1300">
              <a:latin typeface="Mada"/>
              <a:ea typeface="Mada"/>
              <a:cs typeface="Mada"/>
              <a:sym typeface="Mada"/>
            </a:endParaRPr>
          </a:p>
        </p:txBody>
      </p:sp>
      <p:sp>
        <p:nvSpPr>
          <p:cNvPr id="759" name="Google Shape;759;p25"/>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sz="2200"/>
          </a:p>
        </p:txBody>
      </p:sp>
      <p:cxnSp>
        <p:nvCxnSpPr>
          <p:cNvPr id="760" name="Google Shape;760;p25"/>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cxnSp>
        <p:nvCxnSpPr>
          <p:cNvPr id="761" name="Google Shape;761;p25"/>
          <p:cNvCxnSpPr/>
          <p:nvPr/>
        </p:nvCxnSpPr>
        <p:spPr>
          <a:xfrm>
            <a:off x="658950" y="2296059"/>
            <a:ext cx="0" cy="4771500"/>
          </a:xfrm>
          <a:prstGeom prst="straightConnector1">
            <a:avLst/>
          </a:prstGeom>
          <a:noFill/>
          <a:ln cap="flat" cmpd="sng" w="28575">
            <a:solidFill>
              <a:srgbClr val="FFDDD2"/>
            </a:solidFill>
            <a:prstDash val="solid"/>
            <a:round/>
            <a:headEnd len="med" w="med" type="oval"/>
            <a:tailEnd len="med" w="med" type="oval"/>
          </a:ln>
        </p:spPr>
      </p:cxnSp>
      <p:cxnSp>
        <p:nvCxnSpPr>
          <p:cNvPr id="762" name="Google Shape;762;p25"/>
          <p:cNvCxnSpPr>
            <a:stCxn id="763" idx="6"/>
          </p:cNvCxnSpPr>
          <p:nvPr/>
        </p:nvCxnSpPr>
        <p:spPr>
          <a:xfrm flipH="1" rot="10800000">
            <a:off x="771758" y="5495741"/>
            <a:ext cx="242400" cy="600"/>
          </a:xfrm>
          <a:prstGeom prst="straightConnector1">
            <a:avLst/>
          </a:prstGeom>
          <a:noFill/>
          <a:ln cap="flat" cmpd="sng" w="19050">
            <a:solidFill>
              <a:srgbClr val="83C5BE"/>
            </a:solidFill>
            <a:prstDash val="solid"/>
            <a:round/>
            <a:headEnd len="med" w="med" type="none"/>
            <a:tailEnd len="med" w="med" type="oval"/>
          </a:ln>
        </p:spPr>
      </p:cxnSp>
      <p:cxnSp>
        <p:nvCxnSpPr>
          <p:cNvPr id="764" name="Google Shape;764;p25"/>
          <p:cNvCxnSpPr/>
          <p:nvPr/>
        </p:nvCxnSpPr>
        <p:spPr>
          <a:xfrm flipH="1" rot="10800000">
            <a:off x="771758" y="6462813"/>
            <a:ext cx="242400" cy="600"/>
          </a:xfrm>
          <a:prstGeom prst="straightConnector1">
            <a:avLst/>
          </a:prstGeom>
          <a:noFill/>
          <a:ln cap="flat" cmpd="sng" w="19050">
            <a:solidFill>
              <a:srgbClr val="83C5BE"/>
            </a:solidFill>
            <a:prstDash val="solid"/>
            <a:round/>
            <a:headEnd len="med" w="med" type="none"/>
            <a:tailEnd len="med" w="med" type="oval"/>
          </a:ln>
        </p:spPr>
      </p:cxnSp>
      <p:sp>
        <p:nvSpPr>
          <p:cNvPr id="765" name="Google Shape;765;p25"/>
          <p:cNvSpPr/>
          <p:nvPr/>
        </p:nvSpPr>
        <p:spPr>
          <a:xfrm>
            <a:off x="419439" y="5254389"/>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5"/>
          <p:cNvSpPr/>
          <p:nvPr/>
        </p:nvSpPr>
        <p:spPr>
          <a:xfrm>
            <a:off x="557558" y="5389241"/>
            <a:ext cx="214200" cy="21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5"/>
          <p:cNvSpPr/>
          <p:nvPr/>
        </p:nvSpPr>
        <p:spPr>
          <a:xfrm>
            <a:off x="419439" y="6206011"/>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5"/>
          <p:cNvSpPr/>
          <p:nvPr/>
        </p:nvSpPr>
        <p:spPr>
          <a:xfrm>
            <a:off x="557558" y="6340861"/>
            <a:ext cx="214200" cy="21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8" name="Google Shape;768;p25"/>
          <p:cNvCxnSpPr/>
          <p:nvPr/>
        </p:nvCxnSpPr>
        <p:spPr>
          <a:xfrm flipH="1" rot="10800000">
            <a:off x="771758" y="2750899"/>
            <a:ext cx="242400" cy="600"/>
          </a:xfrm>
          <a:prstGeom prst="straightConnector1">
            <a:avLst/>
          </a:prstGeom>
          <a:noFill/>
          <a:ln cap="flat" cmpd="sng" w="19050">
            <a:solidFill>
              <a:srgbClr val="83C5BE"/>
            </a:solidFill>
            <a:prstDash val="solid"/>
            <a:round/>
            <a:headEnd len="med" w="med" type="none"/>
            <a:tailEnd len="med" w="med" type="oval"/>
          </a:ln>
        </p:spPr>
      </p:cxnSp>
      <p:sp>
        <p:nvSpPr>
          <p:cNvPr id="769" name="Google Shape;769;p25"/>
          <p:cNvSpPr/>
          <p:nvPr/>
        </p:nvSpPr>
        <p:spPr>
          <a:xfrm>
            <a:off x="419439" y="2509259"/>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5"/>
          <p:cNvSpPr/>
          <p:nvPr/>
        </p:nvSpPr>
        <p:spPr>
          <a:xfrm>
            <a:off x="557558" y="2644109"/>
            <a:ext cx="214200" cy="21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5"/>
          <p:cNvSpPr txBox="1"/>
          <p:nvPr/>
        </p:nvSpPr>
        <p:spPr>
          <a:xfrm>
            <a:off x="1014150" y="2430710"/>
            <a:ext cx="6224700" cy="37440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GB">
                <a:solidFill>
                  <a:schemeClr val="dk1"/>
                </a:solidFill>
                <a:latin typeface="Mada"/>
                <a:ea typeface="Mada"/>
                <a:cs typeface="Mada"/>
                <a:sym typeface="Mada"/>
              </a:rPr>
              <a:t>Imaging</a:t>
            </a:r>
            <a:endParaRPr b="1">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erect and supine abdominal x-rays (best initial): </a:t>
            </a:r>
            <a:endParaRPr sz="12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SBO → central dilated loops</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LBO → peripheral dilated loops</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GOO → enlarged stomach</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paralytic ileus → Generalized small and large bowel gaseous distention</a:t>
            </a:r>
            <a:endParaRPr sz="1000">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erect chest x-ray: air under the diaphragm indicates perforation</a:t>
            </a:r>
            <a:endParaRPr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Abdominal CT: most accurate determine the cause and assess the bowel</a:t>
            </a:r>
            <a:endParaRPr sz="12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mechanical obstruction → transition point</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paralytic ileus → only to rule out suspected mechanical bowel obstruction</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Contrast study: has a therapeutic role</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water-soluble enema → differentiate large bowel obstruction from pseudo-obstruction</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barium meal → apple core appearance in GOO</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to follow up conservative treatment if not passed take to OR</a:t>
            </a:r>
            <a:endParaRPr sz="1000"/>
          </a:p>
        </p:txBody>
      </p:sp>
      <p:sp>
        <p:nvSpPr>
          <p:cNvPr id="772" name="Google Shape;772;p25"/>
          <p:cNvSpPr txBox="1"/>
          <p:nvPr/>
        </p:nvSpPr>
        <p:spPr>
          <a:xfrm>
            <a:off x="1014150" y="5223273"/>
            <a:ext cx="5876100" cy="12192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GB">
                <a:solidFill>
                  <a:schemeClr val="dk1"/>
                </a:solidFill>
                <a:latin typeface="Mada"/>
                <a:ea typeface="Mada"/>
                <a:cs typeface="Mada"/>
                <a:sym typeface="Mada"/>
              </a:rPr>
              <a:t>Laboratory</a:t>
            </a:r>
            <a:endParaRPr b="1">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Blood work and electrolyte:</a:t>
            </a:r>
            <a:endParaRPr sz="12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vomiting → Hypochloremic hypokalemic metabolic alkalosis and Hyponatremia</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strangulation → neutrophilia, hyperkalemia, hyperamylasemia &amp; raised LDH</a:t>
            </a:r>
            <a:endParaRPr sz="1000"/>
          </a:p>
        </p:txBody>
      </p:sp>
      <p:sp>
        <p:nvSpPr>
          <p:cNvPr id="773" name="Google Shape;773;p25"/>
          <p:cNvSpPr txBox="1"/>
          <p:nvPr/>
        </p:nvSpPr>
        <p:spPr>
          <a:xfrm>
            <a:off x="1018050" y="6163448"/>
            <a:ext cx="5876100" cy="12192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GB">
                <a:solidFill>
                  <a:schemeClr val="dk1"/>
                </a:solidFill>
                <a:latin typeface="Mada"/>
                <a:ea typeface="Mada"/>
                <a:cs typeface="Mada"/>
                <a:sym typeface="Mada"/>
              </a:rPr>
              <a:t>Endoscopy</a:t>
            </a:r>
            <a:endParaRPr b="1">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Sigmoidoscopy →  in carcinoma, volvulus</a:t>
            </a:r>
            <a:endParaRPr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gastroscopy → to determine pathology in GOO</a:t>
            </a:r>
            <a:endParaRPr sz="1200"/>
          </a:p>
        </p:txBody>
      </p:sp>
      <p:sp>
        <p:nvSpPr>
          <p:cNvPr id="774" name="Google Shape;774;p25"/>
          <p:cNvSpPr txBox="1"/>
          <p:nvPr/>
        </p:nvSpPr>
        <p:spPr>
          <a:xfrm>
            <a:off x="504950" y="7226650"/>
            <a:ext cx="6495000" cy="13095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b="1" lang="en-GB" sz="1800">
                <a:solidFill>
                  <a:schemeClr val="dk1"/>
                </a:solidFill>
                <a:latin typeface="Mada"/>
                <a:ea typeface="Mada"/>
                <a:cs typeface="Mada"/>
                <a:sym typeface="Mada"/>
              </a:rPr>
              <a:t>Management</a:t>
            </a:r>
            <a:r>
              <a:rPr b="1" lang="en-GB" sz="1800">
                <a:solidFill>
                  <a:schemeClr val="dk1"/>
                </a:solidFill>
                <a:latin typeface="Mada"/>
                <a:ea typeface="Mada"/>
                <a:cs typeface="Mada"/>
                <a:sym typeface="Mada"/>
              </a:rPr>
              <a:t>:</a:t>
            </a:r>
            <a:r>
              <a:rPr b="1" lang="en-GB">
                <a:solidFill>
                  <a:schemeClr val="dk1"/>
                </a:solidFill>
                <a:latin typeface="Mada"/>
                <a:ea typeface="Mada"/>
                <a:cs typeface="Mada"/>
                <a:sym typeface="Mada"/>
              </a:rPr>
              <a:t> </a:t>
            </a:r>
            <a:endParaRPr b="1">
              <a:solidFill>
                <a:schemeClr val="dk1"/>
              </a:solidFill>
              <a:latin typeface="Mada"/>
              <a:ea typeface="Mada"/>
              <a:cs typeface="Mada"/>
              <a:sym typeface="Mada"/>
            </a:endParaRPr>
          </a:p>
          <a:p>
            <a:pPr indent="0" lvl="0" marL="0" rtl="0" algn="l">
              <a:lnSpc>
                <a:spcPct val="125000"/>
              </a:lnSpc>
              <a:spcBef>
                <a:spcPts val="0"/>
              </a:spcBef>
              <a:spcAft>
                <a:spcPts val="0"/>
              </a:spcAft>
              <a:buNone/>
            </a:pPr>
            <a:r>
              <a:rPr lang="en-GB" sz="1300">
                <a:solidFill>
                  <a:schemeClr val="dk1"/>
                </a:solidFill>
                <a:latin typeface="Mada"/>
                <a:ea typeface="Mada"/>
                <a:cs typeface="Mada"/>
                <a:sym typeface="Mada"/>
              </a:rPr>
              <a:t>Management in general is conservative by </a:t>
            </a:r>
            <a:r>
              <a:rPr b="1" lang="en-GB" sz="1300">
                <a:solidFill>
                  <a:schemeClr val="dk1"/>
                </a:solidFill>
                <a:latin typeface="Mada"/>
                <a:ea typeface="Mada"/>
                <a:cs typeface="Mada"/>
                <a:sym typeface="Mada"/>
              </a:rPr>
              <a:t>Fluid resuscitation, correction of electrolyte imbalance, Intestinal decompression( nasogastric tube), Bowel rest (NPO) </a:t>
            </a:r>
            <a:r>
              <a:rPr lang="en-GB" sz="1300">
                <a:solidFill>
                  <a:schemeClr val="dk1"/>
                </a:solidFill>
                <a:latin typeface="Mada"/>
                <a:ea typeface="Mada"/>
                <a:cs typeface="Mada"/>
                <a:sym typeface="Mada"/>
              </a:rPr>
              <a:t>and </a:t>
            </a:r>
            <a:r>
              <a:rPr b="1" lang="en-GB" sz="1300">
                <a:solidFill>
                  <a:schemeClr val="dk1"/>
                </a:solidFill>
                <a:latin typeface="Mada"/>
                <a:ea typeface="Mada"/>
                <a:cs typeface="Mada"/>
                <a:sym typeface="Mada"/>
              </a:rPr>
              <a:t>Administration of IV analgesics and antiemetics if needed</a:t>
            </a:r>
            <a:r>
              <a:rPr lang="en-GB" sz="1300">
                <a:solidFill>
                  <a:schemeClr val="dk1"/>
                </a:solidFill>
                <a:latin typeface="Mada"/>
                <a:ea typeface="Mada"/>
                <a:cs typeface="Mada"/>
                <a:sym typeface="Mada"/>
              </a:rPr>
              <a:t>. Procedure:</a:t>
            </a:r>
            <a:endParaRPr sz="1300">
              <a:solidFill>
                <a:schemeClr val="dk1"/>
              </a:solidFill>
              <a:latin typeface="Mada"/>
              <a:ea typeface="Mada"/>
              <a:cs typeface="Mada"/>
              <a:sym typeface="Mada"/>
            </a:endParaRPr>
          </a:p>
        </p:txBody>
      </p:sp>
      <p:graphicFrame>
        <p:nvGraphicFramePr>
          <p:cNvPr id="775" name="Google Shape;775;p25"/>
          <p:cNvGraphicFramePr/>
          <p:nvPr/>
        </p:nvGraphicFramePr>
        <p:xfrm>
          <a:off x="469982" y="8536032"/>
          <a:ext cx="3000000" cy="3000000"/>
        </p:xfrm>
        <a:graphic>
          <a:graphicData uri="http://schemas.openxmlformats.org/drawingml/2006/table">
            <a:tbl>
              <a:tblPr>
                <a:noFill/>
                <a:tableStyleId>{9851E481-89CF-4E35-852E-60FBC6CBADBB}</a:tableStyleId>
              </a:tblPr>
              <a:tblGrid>
                <a:gridCol w="1068475"/>
                <a:gridCol w="1422550"/>
                <a:gridCol w="1531900"/>
                <a:gridCol w="1417225"/>
                <a:gridCol w="1417225"/>
              </a:tblGrid>
              <a:tr h="207850">
                <a:tc>
                  <a:txBody>
                    <a:bodyPr/>
                    <a:lstStyle/>
                    <a:p>
                      <a:pPr indent="0" lvl="0" marL="0" rtl="0" algn="ctr">
                        <a:spcBef>
                          <a:spcPts val="0"/>
                        </a:spcBef>
                        <a:spcAft>
                          <a:spcPts val="0"/>
                        </a:spcAft>
                        <a:buNone/>
                      </a:pPr>
                      <a:r>
                        <a:t/>
                      </a:r>
                      <a:endParaRPr sz="1200">
                        <a:solidFill>
                          <a:srgbClr val="006D77"/>
                        </a:solidFill>
                        <a:latin typeface="Mada"/>
                        <a:ea typeface="Mada"/>
                        <a:cs typeface="Mada"/>
                        <a:sym typeface="Mada"/>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Mechanical</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Adhesive</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GOO</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000">
                          <a:solidFill>
                            <a:srgbClr val="E29578"/>
                          </a:solidFill>
                          <a:latin typeface="Lora"/>
                          <a:ea typeface="Lora"/>
                          <a:cs typeface="Lora"/>
                          <a:sym typeface="Lora"/>
                        </a:rPr>
                        <a:t>Pseudoobstruction</a:t>
                      </a:r>
                      <a:endParaRPr b="1" sz="10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212275">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Procedure</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sz="900">
                          <a:latin typeface="Mada"/>
                          <a:ea typeface="Mada"/>
                          <a:cs typeface="Mada"/>
                          <a:sym typeface="Mada"/>
                        </a:rPr>
                        <a:t>exploratory laparotomy</a:t>
                      </a:r>
                      <a:endParaRPr b="1" sz="9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25000"/>
                        </a:lnSpc>
                        <a:spcBef>
                          <a:spcPts val="0"/>
                        </a:spcBef>
                        <a:spcAft>
                          <a:spcPts val="0"/>
                        </a:spcAft>
                        <a:buNone/>
                      </a:pPr>
                      <a:r>
                        <a:rPr b="1" lang="en-GB" sz="900">
                          <a:latin typeface="Mada"/>
                          <a:ea typeface="Mada"/>
                          <a:cs typeface="Mada"/>
                          <a:sym typeface="Mada"/>
                        </a:rPr>
                        <a:t>Laparoscopic adhesiolysis</a:t>
                      </a:r>
                      <a:endParaRPr sz="9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25000"/>
                        </a:lnSpc>
                        <a:spcBef>
                          <a:spcPts val="0"/>
                        </a:spcBef>
                        <a:spcAft>
                          <a:spcPts val="0"/>
                        </a:spcAft>
                        <a:buNone/>
                      </a:pPr>
                      <a:r>
                        <a:rPr b="1" lang="en-GB" sz="900">
                          <a:latin typeface="Mada"/>
                          <a:ea typeface="Mada"/>
                          <a:cs typeface="Mada"/>
                          <a:sym typeface="Mada"/>
                        </a:rPr>
                        <a:t>gastrojejunostomy</a:t>
                      </a:r>
                      <a:endParaRPr sz="9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25000"/>
                        </a:lnSpc>
                        <a:spcBef>
                          <a:spcPts val="0"/>
                        </a:spcBef>
                        <a:spcAft>
                          <a:spcPts val="0"/>
                        </a:spcAft>
                        <a:buNone/>
                      </a:pPr>
                      <a:r>
                        <a:rPr b="1" lang="en-GB" sz="900">
                          <a:latin typeface="Mada"/>
                          <a:ea typeface="Mada"/>
                          <a:cs typeface="Mada"/>
                          <a:sym typeface="Mada"/>
                        </a:rPr>
                        <a:t>colectomy</a:t>
                      </a:r>
                      <a:endParaRPr sz="9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737275">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Indication</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139700" lvl="0" marL="179999" rtl="0" algn="l">
                        <a:lnSpc>
                          <a:spcPct val="125000"/>
                        </a:lnSpc>
                        <a:spcBef>
                          <a:spcPts val="0"/>
                        </a:spcBef>
                        <a:spcAft>
                          <a:spcPts val="0"/>
                        </a:spcAft>
                        <a:buClr>
                          <a:srgbClr val="000000"/>
                        </a:buClr>
                        <a:buSzPts val="700"/>
                        <a:buFont typeface="Mada"/>
                        <a:buChar char="●"/>
                      </a:pPr>
                      <a:r>
                        <a:rPr lang="en-GB" sz="700">
                          <a:latin typeface="Mada"/>
                          <a:ea typeface="Mada"/>
                          <a:cs typeface="Mada"/>
                          <a:sym typeface="Mada"/>
                        </a:rPr>
                        <a:t>Virgin abdomen (No previous surgery)</a:t>
                      </a:r>
                      <a:endParaRPr sz="700">
                        <a:latin typeface="Mada"/>
                        <a:ea typeface="Mada"/>
                        <a:cs typeface="Mada"/>
                        <a:sym typeface="Mada"/>
                      </a:endParaRPr>
                    </a:p>
                    <a:p>
                      <a:pPr indent="-139700" lvl="0" marL="179999" rtl="0" algn="l">
                        <a:lnSpc>
                          <a:spcPct val="125000"/>
                        </a:lnSpc>
                        <a:spcBef>
                          <a:spcPts val="0"/>
                        </a:spcBef>
                        <a:spcAft>
                          <a:spcPts val="0"/>
                        </a:spcAft>
                        <a:buClr>
                          <a:srgbClr val="000000"/>
                        </a:buClr>
                        <a:buSzPts val="700"/>
                        <a:buFont typeface="Mada"/>
                        <a:buChar char="●"/>
                      </a:pPr>
                      <a:r>
                        <a:rPr lang="en-GB" sz="700">
                          <a:latin typeface="Mada"/>
                          <a:ea typeface="Mada"/>
                          <a:cs typeface="Mada"/>
                          <a:sym typeface="Mada"/>
                        </a:rPr>
                        <a:t>Failure of conservative management</a:t>
                      </a:r>
                      <a:endParaRPr sz="700">
                        <a:latin typeface="Mada"/>
                        <a:ea typeface="Mada"/>
                        <a:cs typeface="Mada"/>
                        <a:sym typeface="Mada"/>
                      </a:endParaRPr>
                    </a:p>
                    <a:p>
                      <a:pPr indent="-139700" lvl="0" marL="179999" rtl="0" algn="l">
                        <a:lnSpc>
                          <a:spcPct val="125000"/>
                        </a:lnSpc>
                        <a:spcBef>
                          <a:spcPts val="0"/>
                        </a:spcBef>
                        <a:spcAft>
                          <a:spcPts val="0"/>
                        </a:spcAft>
                        <a:buClr>
                          <a:srgbClr val="000000"/>
                        </a:buClr>
                        <a:buSzPts val="700"/>
                        <a:buFont typeface="Mada"/>
                        <a:buChar char="●"/>
                      </a:pPr>
                      <a:r>
                        <a:rPr lang="en-GB" sz="700">
                          <a:latin typeface="Mada"/>
                          <a:ea typeface="Mada"/>
                          <a:cs typeface="Mada"/>
                          <a:sym typeface="Mada"/>
                        </a:rPr>
                        <a:t>Tender, irreducible hernia</a:t>
                      </a:r>
                      <a:endParaRPr sz="700">
                        <a:latin typeface="Mada"/>
                        <a:ea typeface="Mada"/>
                        <a:cs typeface="Mada"/>
                        <a:sym typeface="Mada"/>
                      </a:endParaRPr>
                    </a:p>
                    <a:p>
                      <a:pPr indent="-139700" lvl="0" marL="179999" rtl="0" algn="l">
                        <a:lnSpc>
                          <a:spcPct val="125000"/>
                        </a:lnSpc>
                        <a:spcBef>
                          <a:spcPts val="0"/>
                        </a:spcBef>
                        <a:spcAft>
                          <a:spcPts val="0"/>
                        </a:spcAft>
                        <a:buClr>
                          <a:srgbClr val="000000"/>
                        </a:buClr>
                        <a:buSzPts val="700"/>
                        <a:buFont typeface="Mada"/>
                        <a:buChar char="●"/>
                      </a:pPr>
                      <a:r>
                        <a:rPr lang="en-GB" sz="700">
                          <a:latin typeface="Mada"/>
                          <a:ea typeface="Mada"/>
                          <a:cs typeface="Mada"/>
                          <a:sym typeface="Mada"/>
                        </a:rPr>
                        <a:t>Strangulation or perforation</a:t>
                      </a:r>
                      <a:endParaRPr sz="700">
                        <a:latin typeface="Mada"/>
                        <a:ea typeface="Mada"/>
                        <a:cs typeface="Mada"/>
                        <a:sym typeface="Mada"/>
                      </a:endParaRPr>
                    </a:p>
                    <a:p>
                      <a:pPr indent="-139700" lvl="0" marL="179999" rtl="0" algn="l">
                        <a:lnSpc>
                          <a:spcPct val="125000"/>
                        </a:lnSpc>
                        <a:spcBef>
                          <a:spcPts val="0"/>
                        </a:spcBef>
                        <a:spcAft>
                          <a:spcPts val="0"/>
                        </a:spcAft>
                        <a:buClr>
                          <a:srgbClr val="000000"/>
                        </a:buClr>
                        <a:buSzPts val="700"/>
                        <a:buFont typeface="Mada"/>
                        <a:buChar char="●"/>
                      </a:pPr>
                      <a:r>
                        <a:rPr lang="en-GB" sz="700">
                          <a:latin typeface="Mada"/>
                          <a:ea typeface="Mada"/>
                          <a:cs typeface="Mada"/>
                          <a:sym typeface="Mada"/>
                        </a:rPr>
                        <a:t>Complete or closed-loop obstruction obstruction</a:t>
                      </a:r>
                      <a:endParaRPr sz="7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Failure of conservative treatment &gt; 72 hours</a:t>
                      </a:r>
                      <a:endParaRPr sz="800"/>
                    </a:p>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Evidence of strangulation or peritonitis</a:t>
                      </a:r>
                      <a:endParaRPr sz="800"/>
                    </a:p>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Free intraperitoneal gas in the abdominal imaging</a:t>
                      </a:r>
                      <a:endParaRPr sz="800"/>
                    </a:p>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Complete intestinal obstruction in the abdominal imaging</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If medical therapy failed</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800">
                          <a:solidFill>
                            <a:schemeClr val="dk1"/>
                          </a:solidFill>
                          <a:latin typeface="Mada"/>
                          <a:ea typeface="Mada"/>
                          <a:cs typeface="Mada"/>
                          <a:sym typeface="Mada"/>
                        </a:rPr>
                        <a:t>Failure of conservative treatment which is:</a:t>
                      </a:r>
                      <a:endParaRPr sz="800">
                        <a:solidFill>
                          <a:schemeClr val="dk1"/>
                        </a:solidFill>
                        <a:latin typeface="Mada"/>
                        <a:ea typeface="Mada"/>
                        <a:cs typeface="Mada"/>
                        <a:sym typeface="Mada"/>
                      </a:endParaRPr>
                    </a:p>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Stimulant enemas</a:t>
                      </a:r>
                      <a:endParaRPr sz="800">
                        <a:latin typeface="Mada"/>
                        <a:ea typeface="Mada"/>
                        <a:cs typeface="Mada"/>
                        <a:sym typeface="Mada"/>
                      </a:endParaRPr>
                    </a:p>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Colonoscopic deflation</a:t>
                      </a:r>
                      <a:endParaRPr sz="800">
                        <a:latin typeface="Mada"/>
                        <a:ea typeface="Mada"/>
                        <a:cs typeface="Mada"/>
                        <a:sym typeface="Mada"/>
                      </a:endParaRPr>
                    </a:p>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IV erythromycin</a:t>
                      </a:r>
                      <a:endParaRPr sz="800">
                        <a:latin typeface="Mada"/>
                        <a:ea typeface="Mada"/>
                        <a:cs typeface="Mada"/>
                        <a:sym typeface="Mada"/>
                      </a:endParaRPr>
                    </a:p>
                    <a:p>
                      <a:pPr indent="-146050" lvl="0" marL="179999" rtl="0" algn="l">
                        <a:spcBef>
                          <a:spcPts val="0"/>
                        </a:spcBef>
                        <a:spcAft>
                          <a:spcPts val="0"/>
                        </a:spcAft>
                        <a:buClr>
                          <a:srgbClr val="000000"/>
                        </a:buClr>
                        <a:buSzPts val="800"/>
                        <a:buFont typeface="Mada"/>
                        <a:buChar char="●"/>
                      </a:pPr>
                      <a:r>
                        <a:rPr lang="en-GB" sz="800">
                          <a:latin typeface="Mada"/>
                          <a:ea typeface="Mada"/>
                          <a:cs typeface="Mada"/>
                          <a:sym typeface="Mada"/>
                        </a:rPr>
                        <a:t>IV neostigmine</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2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6"/>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782" name="Google Shape;782;p26"/>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sp>
        <p:nvSpPr>
          <p:cNvPr id="783" name="Google Shape;783;p26"/>
          <p:cNvSpPr/>
          <p:nvPr/>
        </p:nvSpPr>
        <p:spPr>
          <a:xfrm>
            <a:off x="74475" y="1014125"/>
            <a:ext cx="7440600" cy="95472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6"/>
          <p:cNvSpPr txBox="1"/>
          <p:nvPr/>
        </p:nvSpPr>
        <p:spPr>
          <a:xfrm>
            <a:off x="621951" y="698500"/>
            <a:ext cx="1682400" cy="30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785" name="Google Shape;785;p26"/>
          <p:cNvSpPr txBox="1"/>
          <p:nvPr/>
        </p:nvSpPr>
        <p:spPr>
          <a:xfrm>
            <a:off x="482975" y="1225450"/>
            <a:ext cx="6360600" cy="90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006D77"/>
                </a:solidFill>
                <a:latin typeface="Lora"/>
                <a:ea typeface="Lora"/>
                <a:cs typeface="Lora"/>
                <a:sym typeface="Lora"/>
              </a:rPr>
              <a:t>Q1: What is small bowel obstructio</a:t>
            </a:r>
            <a:r>
              <a:rPr lang="en-GB" sz="1000">
                <a:solidFill>
                  <a:srgbClr val="006D77"/>
                </a:solidFill>
                <a:latin typeface="Lora"/>
                <a:ea typeface="Lora"/>
                <a:cs typeface="Lora"/>
                <a:sym typeface="Lora"/>
              </a:rPr>
              <a:t>n </a:t>
            </a:r>
            <a:r>
              <a:rPr lang="en-GB" sz="1000">
                <a:solidFill>
                  <a:srgbClr val="006D77"/>
                </a:solidFill>
                <a:latin typeface="Lora"/>
                <a:ea typeface="Lora"/>
                <a:cs typeface="Lora"/>
                <a:sym typeface="Lora"/>
              </a:rPr>
              <a:t>(SBO)?</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Mechanical obstruction to the passage of intraluminal contents</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Q2: What are the signs/symptoms?</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Abdominal discomfort, cramping, nausea, abdominal distention, emesis, high- pitched bowel sounds</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Q</a:t>
            </a:r>
            <a:r>
              <a:rPr lang="en-GB" sz="1000">
                <a:solidFill>
                  <a:srgbClr val="006D77"/>
                </a:solidFill>
                <a:latin typeface="Lora"/>
                <a:ea typeface="Lora"/>
                <a:cs typeface="Lora"/>
                <a:sym typeface="Lora"/>
              </a:rPr>
              <a:t>3</a:t>
            </a:r>
            <a:r>
              <a:rPr lang="en-GB" sz="1000">
                <a:solidFill>
                  <a:srgbClr val="006D77"/>
                </a:solidFill>
                <a:latin typeface="Lora"/>
                <a:ea typeface="Lora"/>
                <a:cs typeface="Lora"/>
                <a:sym typeface="Lora"/>
              </a:rPr>
              <a:t>: What lab tests are performed with SBO?</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Electrolytes, CBC, type and screen, urinalysis</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Q4: What are classic electrolyte/acid–base findings with proximal obstruction?</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Hypovolemic, hypochloremic, hypokalemia, alkalosis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Q5: What must be ruled out on physical exam in patients with SBO?</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Incarcerated hernia (also look for surgical scars)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Q6: What major AXR findings are associated with SBO?</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Distended loops of small bowel air-fluid levels on upright film</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Q7: Define complete SBO.</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Complete obstruction of the lumen</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Q8: What is the danger of complete SBO?</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Closed loop strangulation of the bowel leading to bowel necrosis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Q9: Define partial SBO.</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Incomplete SBO</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Q10: What is initial management of all patients with SBO?</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NPO, NGT, IVF, Foley</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Q11: What tests can differentiate partial from complete bowel obstruction?</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CT scan with oral contrast</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Q12: What are the ABCs of SBO?</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Causes of SBO:</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1. </a:t>
            </a:r>
            <a:r>
              <a:rPr b="1" lang="en-GB" sz="1000">
                <a:solidFill>
                  <a:srgbClr val="83C5BE"/>
                </a:solidFill>
                <a:latin typeface="Mada"/>
                <a:ea typeface="Mada"/>
                <a:cs typeface="Mada"/>
                <a:sym typeface="Mada"/>
              </a:rPr>
              <a:t>A</a:t>
            </a:r>
            <a:r>
              <a:rPr lang="en-GB" sz="1000">
                <a:solidFill>
                  <a:srgbClr val="83C5BE"/>
                </a:solidFill>
                <a:latin typeface="Mada"/>
                <a:ea typeface="Mada"/>
                <a:cs typeface="Mada"/>
                <a:sym typeface="Mada"/>
              </a:rPr>
              <a:t>dhesions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2. </a:t>
            </a:r>
            <a:r>
              <a:rPr b="1" lang="en-GB" sz="1000">
                <a:solidFill>
                  <a:srgbClr val="83C5BE"/>
                </a:solidFill>
                <a:latin typeface="Mada"/>
                <a:ea typeface="Mada"/>
                <a:cs typeface="Mada"/>
                <a:sym typeface="Mada"/>
              </a:rPr>
              <a:t>B</a:t>
            </a:r>
            <a:r>
              <a:rPr lang="en-GB" sz="1000">
                <a:solidFill>
                  <a:srgbClr val="83C5BE"/>
                </a:solidFill>
                <a:latin typeface="Mada"/>
                <a:ea typeface="Mada"/>
                <a:cs typeface="Mada"/>
                <a:sym typeface="Mada"/>
              </a:rPr>
              <a:t>ulge(hernias)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3. </a:t>
            </a:r>
            <a:r>
              <a:rPr b="1" lang="en-GB" sz="1000">
                <a:solidFill>
                  <a:srgbClr val="83C5BE"/>
                </a:solidFill>
                <a:latin typeface="Mada"/>
                <a:ea typeface="Mada"/>
                <a:cs typeface="Mada"/>
                <a:sym typeface="Mada"/>
              </a:rPr>
              <a:t>C</a:t>
            </a:r>
            <a:r>
              <a:rPr lang="en-GB" sz="1000">
                <a:solidFill>
                  <a:srgbClr val="83C5BE"/>
                </a:solidFill>
                <a:latin typeface="Mada"/>
                <a:ea typeface="Mada"/>
                <a:cs typeface="Mada"/>
                <a:sym typeface="Mada"/>
              </a:rPr>
              <a:t>ancer And Tumors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Q13: What is the treatment of complete SBO?</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Laparotomy and lysis of adhesions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Q14: Intraoperatively, how can the level of obstruction be determined in patients with SBO?</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Transition from dilated bowel proximal to the decompressed bowel distal to the obstruction</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Q15: What is the most common indication for abdominal surgery in patients with Crohn’s disease?</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SBO due to strictures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Q16: Can a patient have complete SBO and bowel movements and flatus?</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Yes; the bowel distal to the obstruction can clear out gas and stool</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Q17: What may cause SBO if patient is on Coumadin®?</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Bowel wall hematoma</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Q18: What is an absolute indication for operation with partial SBO?</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Peritoneal signs, free air on AXR</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Q19: What tumor classically causes SBO due to “mesenteric fibrosis”?</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Carcinoid tumor</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27"/>
          <p:cNvSpPr/>
          <p:nvPr/>
        </p:nvSpPr>
        <p:spPr>
          <a:xfrm rot="5400000">
            <a:off x="1839075" y="-1618561"/>
            <a:ext cx="1030500" cy="48354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7"/>
          <p:cNvSpPr/>
          <p:nvPr/>
        </p:nvSpPr>
        <p:spPr>
          <a:xfrm rot="5400000">
            <a:off x="1630943" y="-1630950"/>
            <a:ext cx="1005300" cy="4419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7"/>
          <p:cNvSpPr txBox="1"/>
          <p:nvPr/>
        </p:nvSpPr>
        <p:spPr>
          <a:xfrm>
            <a:off x="-28575" y="77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006D77"/>
                </a:solidFill>
                <a:latin typeface="Lora"/>
                <a:ea typeface="Lora"/>
                <a:cs typeface="Lora"/>
                <a:sym typeface="Lora"/>
              </a:rPr>
              <a:t>Quiz</a:t>
            </a:r>
            <a:endParaRPr sz="6000">
              <a:solidFill>
                <a:srgbClr val="006D77"/>
              </a:solidFill>
              <a:latin typeface="Lora"/>
              <a:ea typeface="Lora"/>
              <a:cs typeface="Lora"/>
              <a:sym typeface="Lora"/>
            </a:endParaRPr>
          </a:p>
        </p:txBody>
      </p:sp>
      <p:graphicFrame>
        <p:nvGraphicFramePr>
          <p:cNvPr id="793" name="Google Shape;793;p27"/>
          <p:cNvGraphicFramePr/>
          <p:nvPr/>
        </p:nvGraphicFramePr>
        <p:xfrm>
          <a:off x="1477951" y="9473188"/>
          <a:ext cx="3000000" cy="3000000"/>
        </p:xfrm>
        <a:graphic>
          <a:graphicData uri="http://schemas.openxmlformats.org/drawingml/2006/table">
            <a:tbl>
              <a:tblPr>
                <a:noFill/>
                <a:tableStyleId>{9851E481-89CF-4E35-852E-60FBC6CBADBB}</a:tableStyleId>
              </a:tblPr>
              <a:tblGrid>
                <a:gridCol w="382350"/>
                <a:gridCol w="382350"/>
              </a:tblGrid>
              <a:tr h="12380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Q1</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Q2</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Q3</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794" name="Google Shape;794;p27"/>
          <p:cNvSpPr/>
          <p:nvPr/>
        </p:nvSpPr>
        <p:spPr>
          <a:xfrm>
            <a:off x="114300" y="1914525"/>
            <a:ext cx="7381800" cy="71937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7"/>
          <p:cNvSpPr txBox="1"/>
          <p:nvPr/>
        </p:nvSpPr>
        <p:spPr>
          <a:xfrm>
            <a:off x="676275" y="1455375"/>
            <a:ext cx="1669200" cy="5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MCQ</a:t>
            </a:r>
            <a:endParaRPr sz="2400">
              <a:solidFill>
                <a:srgbClr val="E29578"/>
              </a:solidFill>
              <a:latin typeface="Lora"/>
              <a:ea typeface="Lora"/>
              <a:cs typeface="Lora"/>
              <a:sym typeface="Lora"/>
            </a:endParaRPr>
          </a:p>
        </p:txBody>
      </p:sp>
      <p:sp>
        <p:nvSpPr>
          <p:cNvPr id="796" name="Google Shape;796;p27"/>
          <p:cNvSpPr/>
          <p:nvPr/>
        </p:nvSpPr>
        <p:spPr>
          <a:xfrm flipH="1" rot="-5400000">
            <a:off x="6799187"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7"/>
          <p:cNvSpPr/>
          <p:nvPr/>
        </p:nvSpPr>
        <p:spPr>
          <a:xfrm flipH="1" rot="-5400000">
            <a:off x="6900600"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7"/>
          <p:cNvSpPr txBox="1"/>
          <p:nvPr/>
        </p:nvSpPr>
        <p:spPr>
          <a:xfrm>
            <a:off x="6572200" y="9674913"/>
            <a:ext cx="14952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3">
                  <a:extLst>
                    <a:ext uri="{A12FA001-AC4F-418D-AE19-62706E023703}">
                      <ahyp:hlinkClr val="tx"/>
                    </a:ext>
                  </a:extLst>
                </a:hlinkClick>
              </a:rPr>
              <a:t>Extra Questions</a:t>
            </a:r>
            <a:endParaRPr b="1" u="sng">
              <a:solidFill>
                <a:srgbClr val="E29578"/>
              </a:solidFill>
              <a:latin typeface="Lora"/>
              <a:ea typeface="Lora"/>
              <a:cs typeface="Lora"/>
              <a:sym typeface="Lora"/>
            </a:endParaRPr>
          </a:p>
        </p:txBody>
      </p:sp>
      <p:sp>
        <p:nvSpPr>
          <p:cNvPr id="799" name="Google Shape;799;p27"/>
          <p:cNvSpPr txBox="1"/>
          <p:nvPr/>
        </p:nvSpPr>
        <p:spPr>
          <a:xfrm>
            <a:off x="342513" y="2341350"/>
            <a:ext cx="6904500" cy="68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006D77"/>
                </a:solidFill>
                <a:latin typeface="Lora"/>
                <a:ea typeface="Lora"/>
                <a:cs typeface="Lora"/>
                <a:sym typeface="Lora"/>
              </a:rPr>
              <a:t>Q1: A 54-year-old man comes to the emergency department because of a 2-day history of increasingly severe abdominal pain, nausea, and bilious vomiting. His last bowel movement was yesterday and he has not passed flatus since then. He takes a topical corticosteroid, ramipril, metformin, and ibuprofen daily. Abdominal examination shows three well-healed laparoscopic scars. The abdomen is distended and there are frequent, high-pitched bowel sounds on auscultation. Which of the following is the most likely cause of this patient's condition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 Ibuprofen</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B) </a:t>
            </a:r>
            <a:r>
              <a:rPr lang="en-GB" sz="1000">
                <a:solidFill>
                  <a:srgbClr val="83C5BE"/>
                </a:solidFill>
                <a:latin typeface="Mada"/>
                <a:ea typeface="Mada"/>
                <a:cs typeface="Mada"/>
                <a:sym typeface="Mada"/>
              </a:rPr>
              <a:t>paralytic ileus</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C)  </a:t>
            </a:r>
            <a:r>
              <a:rPr lang="en-GB" sz="1000">
                <a:solidFill>
                  <a:srgbClr val="83C5BE"/>
                </a:solidFill>
                <a:latin typeface="Mada"/>
                <a:ea typeface="Mada"/>
                <a:cs typeface="Mada"/>
                <a:sym typeface="Mada"/>
              </a:rPr>
              <a:t>History of abdominal surgery</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Q2: A 63-year-old man comes to the emergency department because of a 2-day history of persistent vomiting after meals. The vomit consists of undigested food and a clear fluid. Abdominal examination shows epigastric fullness with mild tenderness. Which of the following is most likely to confirm the diagnosis?</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 Upper endoscopy</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B) AXR</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C) Esophageal manometry</a:t>
            </a:r>
            <a:endParaRPr sz="1000">
              <a:solidFill>
                <a:srgbClr val="006D77"/>
              </a:solidFill>
              <a:latin typeface="Lora"/>
              <a:ea typeface="Lora"/>
              <a:cs typeface="Lora"/>
              <a:sym typeface="Lor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Q3: Four days after undergoing a total abdominal hysterectomy for atypical endometrial hyperplasia, a 59 year-old woman reports abdominal bloating and discomfort. She has also had nausea without vomiting. Her postoperative pain has been well controlled on a hydromorphone patient-controlled analgesia (PCA) pump. Examination shows a mildly distended, tympanic abdomen; bowel sounds are absent. An x-ray of the abdomen shows uniform distribution of gas in the small bowel, colon, and rectum without air-fluid levels. Which of the following is the most appropriate next step in the management of this patient?</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 Reduce use of opioid therapy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B) </a:t>
            </a:r>
            <a:r>
              <a:rPr lang="en-GB" sz="1000">
                <a:solidFill>
                  <a:srgbClr val="83C5BE"/>
                </a:solidFill>
                <a:latin typeface="Mada"/>
                <a:ea typeface="Mada"/>
                <a:cs typeface="Mada"/>
                <a:sym typeface="Mada"/>
              </a:rPr>
              <a:t>Gastrografin enema</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C) Return to OR for bowel resection</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Q4: A 63-year-old man is brought to the emergency department for evaluation of abdominal pain. The pain started four days ago and is now a diffuse crampy pain. The patient has nausea and has vomited twice today. He has a history of hypertension and recurrent constipation. Five years ago, he underwent emergency laparotomy for a perforated duodenal ulcer. His father died of colorectal cancer at the age of 65 years. The patient has been smoking one pack of cigarettes daily for the past 40 years. Abdominal examination shows distention and mild tenderness to palpation. There is no guarding or rebound tenderness. The bowel sounds are high-pitched. In addition to fluid resuscitation, which of the following is the most appropriate next step in the management of this patient?</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 Colonoscopy</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B) Nasogastric tube placement and bowel rest</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C) Surgical bowel decompression</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p:txBody>
      </p:sp>
      <p:sp>
        <p:nvSpPr>
          <p:cNvPr id="800" name="Google Shape;800;p27"/>
          <p:cNvSpPr/>
          <p:nvPr/>
        </p:nvSpPr>
        <p:spPr>
          <a:xfrm rot="5400000">
            <a:off x="352300"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7"/>
          <p:cNvSpPr/>
          <p:nvPr/>
        </p:nvSpPr>
        <p:spPr>
          <a:xfrm rot="5400000">
            <a:off x="262287"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7"/>
          <p:cNvSpPr txBox="1"/>
          <p:nvPr/>
        </p:nvSpPr>
        <p:spPr>
          <a:xfrm>
            <a:off x="-285750" y="9522522"/>
            <a:ext cx="1382700" cy="6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u="sng">
                <a:solidFill>
                  <a:srgbClr val="E29578"/>
                </a:solidFill>
                <a:latin typeface="Lora"/>
                <a:ea typeface="Lora"/>
                <a:cs typeface="Lora"/>
                <a:sym typeface="Lora"/>
              </a:rPr>
              <a:t>Answers</a:t>
            </a:r>
            <a:endParaRPr b="1" u="sng">
              <a:solidFill>
                <a:srgbClr val="E29578"/>
              </a:solidFill>
              <a:latin typeface="Lora"/>
              <a:ea typeface="Lora"/>
              <a:cs typeface="Lora"/>
              <a:sym typeface="Lora"/>
            </a:endParaRPr>
          </a:p>
          <a:p>
            <a:pPr indent="0" lvl="0" marL="0" rtl="0" algn="ctr">
              <a:spcBef>
                <a:spcPts val="0"/>
              </a:spcBef>
              <a:spcAft>
                <a:spcPts val="0"/>
              </a:spcAft>
              <a:buNone/>
            </a:pPr>
            <a:r>
              <a:rPr b="1" lang="en-GB" sz="800" u="sng">
                <a:solidFill>
                  <a:srgbClr val="006D77"/>
                </a:solidFill>
                <a:latin typeface="Lora"/>
                <a:ea typeface="Lora"/>
                <a:cs typeface="Lora"/>
                <a:sym typeface="Lora"/>
                <a:hlinkClick r:id="rId4">
                  <a:extLst>
                    <a:ext uri="{A12FA001-AC4F-418D-AE19-62706E023703}">
                      <ahyp:hlinkClr val="tx"/>
                    </a:ext>
                  </a:extLst>
                </a:hlinkClick>
              </a:rPr>
              <a:t>Click here for explanation</a:t>
            </a:r>
            <a:endParaRPr b="1" sz="800" u="sng">
              <a:solidFill>
                <a:srgbClr val="006D77"/>
              </a:solidFill>
              <a:latin typeface="Lora"/>
              <a:ea typeface="Lora"/>
              <a:cs typeface="Lora"/>
              <a:sym typeface="Lora"/>
            </a:endParaRPr>
          </a:p>
          <a:p>
            <a:pPr indent="0" lvl="0" marL="0" rtl="0" algn="ctr">
              <a:spcBef>
                <a:spcPts val="0"/>
              </a:spcBef>
              <a:spcAft>
                <a:spcPts val="0"/>
              </a:spcAft>
              <a:buNone/>
            </a:pPr>
            <a:r>
              <a:t/>
            </a:r>
            <a:endParaRPr b="1" u="sng">
              <a:solidFill>
                <a:srgbClr val="E29578"/>
              </a:solidFill>
              <a:latin typeface="Lora"/>
              <a:ea typeface="Lora"/>
              <a:cs typeface="Lora"/>
              <a:sym typeface="Lora"/>
            </a:endParaRPr>
          </a:p>
        </p:txBody>
      </p:sp>
      <p:graphicFrame>
        <p:nvGraphicFramePr>
          <p:cNvPr id="803" name="Google Shape;803;p27"/>
          <p:cNvGraphicFramePr/>
          <p:nvPr/>
        </p:nvGraphicFramePr>
        <p:xfrm>
          <a:off x="2242651" y="9473188"/>
          <a:ext cx="3000000" cy="3000000"/>
        </p:xfrm>
        <a:graphic>
          <a:graphicData uri="http://schemas.openxmlformats.org/drawingml/2006/table">
            <a:tbl>
              <a:tblPr>
                <a:noFill/>
                <a:tableStyleId>{9851E481-89CF-4E35-852E-60FBC6CBADBB}</a:tableStyleId>
              </a:tblPr>
              <a:tblGrid>
                <a:gridCol w="382350"/>
                <a:gridCol w="384575"/>
              </a:tblGrid>
              <a:tr h="12380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Q4</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28"/>
          <p:cNvSpPr/>
          <p:nvPr/>
        </p:nvSpPr>
        <p:spPr>
          <a:xfrm rot="5400000">
            <a:off x="2749050" y="-1810343"/>
            <a:ext cx="1959300" cy="75699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8"/>
          <p:cNvSpPr/>
          <p:nvPr/>
        </p:nvSpPr>
        <p:spPr>
          <a:xfrm rot="5400000">
            <a:off x="2427672" y="-1903575"/>
            <a:ext cx="1911300" cy="6918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8"/>
          <p:cNvSpPr txBox="1"/>
          <p:nvPr/>
        </p:nvSpPr>
        <p:spPr>
          <a:xfrm>
            <a:off x="-28575" y="992225"/>
            <a:ext cx="48102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006D77"/>
                </a:solidFill>
                <a:latin typeface="Lora"/>
                <a:ea typeface="Lora"/>
                <a:cs typeface="Lora"/>
                <a:sym typeface="Lora"/>
              </a:rPr>
              <a:t>Good Luck!</a:t>
            </a:r>
            <a:endParaRPr sz="4000">
              <a:solidFill>
                <a:srgbClr val="006D77"/>
              </a:solidFill>
              <a:latin typeface="Lora"/>
              <a:ea typeface="Lora"/>
              <a:cs typeface="Lora"/>
              <a:sym typeface="Lora"/>
            </a:endParaRPr>
          </a:p>
        </p:txBody>
      </p:sp>
      <p:cxnSp>
        <p:nvCxnSpPr>
          <p:cNvPr id="811" name="Google Shape;811;p28"/>
          <p:cNvCxnSpPr/>
          <p:nvPr/>
        </p:nvCxnSpPr>
        <p:spPr>
          <a:xfrm>
            <a:off x="1323975" y="59817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812" name="Google Shape;812;p28"/>
          <p:cNvCxnSpPr/>
          <p:nvPr/>
        </p:nvCxnSpPr>
        <p:spPr>
          <a:xfrm rot="10800000">
            <a:off x="1019175" y="6457950"/>
            <a:ext cx="5305500" cy="0"/>
          </a:xfrm>
          <a:prstGeom prst="straightConnector1">
            <a:avLst/>
          </a:prstGeom>
          <a:noFill/>
          <a:ln cap="flat" cmpd="sng" w="19050">
            <a:solidFill>
              <a:srgbClr val="FFDDD2"/>
            </a:solidFill>
            <a:prstDash val="solid"/>
            <a:round/>
            <a:headEnd len="med" w="med" type="none"/>
            <a:tailEnd len="med" w="med" type="oval"/>
          </a:ln>
        </p:spPr>
      </p:cxnSp>
      <p:sp>
        <p:nvSpPr>
          <p:cNvPr id="813" name="Google Shape;813;p28"/>
          <p:cNvSpPr txBox="1"/>
          <p:nvPr/>
        </p:nvSpPr>
        <p:spPr>
          <a:xfrm>
            <a:off x="1457325" y="5981700"/>
            <a:ext cx="4076700" cy="3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This lecture was done by:</a:t>
            </a:r>
            <a:endParaRPr sz="2400">
              <a:solidFill>
                <a:srgbClr val="E29578"/>
              </a:solidFill>
              <a:latin typeface="Lora"/>
              <a:ea typeface="Lora"/>
              <a:cs typeface="Lora"/>
              <a:sym typeface="Lora"/>
            </a:endParaRPr>
          </a:p>
        </p:txBody>
      </p:sp>
      <p:sp>
        <p:nvSpPr>
          <p:cNvPr id="814" name="Google Shape;814;p28"/>
          <p:cNvSpPr txBox="1"/>
          <p:nvPr/>
        </p:nvSpPr>
        <p:spPr>
          <a:xfrm>
            <a:off x="723900" y="3457575"/>
            <a:ext cx="56958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Lora"/>
                <a:ea typeface="Lora"/>
                <a:cs typeface="Lora"/>
                <a:sym typeface="Lora"/>
              </a:rPr>
              <a:t>Team leaders:</a:t>
            </a:r>
            <a:endParaRPr sz="2400">
              <a:solidFill>
                <a:srgbClr val="83C5BE"/>
              </a:solidFill>
              <a:latin typeface="Lora"/>
              <a:ea typeface="Lora"/>
              <a:cs typeface="Lora"/>
              <a:sym typeface="Lora"/>
            </a:endParaRPr>
          </a:p>
        </p:txBody>
      </p:sp>
      <p:sp>
        <p:nvSpPr>
          <p:cNvPr id="815" name="Google Shape;815;p28"/>
          <p:cNvSpPr txBox="1"/>
          <p:nvPr/>
        </p:nvSpPr>
        <p:spPr>
          <a:xfrm>
            <a:off x="600075" y="4086225"/>
            <a:ext cx="33432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2300"/>
              <a:buFont typeface="Arial"/>
              <a:buNone/>
            </a:pPr>
            <a:r>
              <a:rPr lang="en-GB" sz="2300">
                <a:solidFill>
                  <a:srgbClr val="83C5BE"/>
                </a:solidFill>
                <a:latin typeface="Lora"/>
                <a:ea typeface="Lora"/>
                <a:cs typeface="Lora"/>
                <a:sym typeface="Lora"/>
              </a:rPr>
              <a:t>Nouf Alshammari</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Clr>
                <a:schemeClr val="dk1"/>
              </a:buClr>
              <a:buSzPts val="2300"/>
              <a:buFont typeface="Arial"/>
              <a:buNone/>
            </a:pPr>
            <a:r>
              <a:rPr lang="en-GB" sz="2300">
                <a:solidFill>
                  <a:srgbClr val="83C5BE"/>
                </a:solidFill>
                <a:latin typeface="Lora"/>
                <a:ea typeface="Lora"/>
                <a:cs typeface="Lora"/>
                <a:sym typeface="Lora"/>
              </a:rPr>
              <a:t>Haneen Somily</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t/>
            </a:r>
            <a:endParaRPr sz="2400">
              <a:solidFill>
                <a:srgbClr val="83C5BE"/>
              </a:solidFill>
              <a:latin typeface="Lora"/>
              <a:ea typeface="Lora"/>
              <a:cs typeface="Lora"/>
              <a:sym typeface="Lora"/>
            </a:endParaRPr>
          </a:p>
        </p:txBody>
      </p:sp>
      <p:sp>
        <p:nvSpPr>
          <p:cNvPr id="816" name="Google Shape;816;p28"/>
          <p:cNvSpPr txBox="1"/>
          <p:nvPr/>
        </p:nvSpPr>
        <p:spPr>
          <a:xfrm>
            <a:off x="4195800" y="4086225"/>
            <a:ext cx="31260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2300"/>
              <a:buFont typeface="Arial"/>
              <a:buNone/>
            </a:pPr>
            <a:r>
              <a:rPr lang="en-GB" sz="2300">
                <a:solidFill>
                  <a:srgbClr val="83C5BE"/>
                </a:solidFill>
                <a:latin typeface="Lora"/>
                <a:ea typeface="Lora"/>
                <a:cs typeface="Lora"/>
                <a:sym typeface="Lora"/>
              </a:rPr>
              <a:t>Naif Alsulais</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Clr>
                <a:schemeClr val="dk1"/>
              </a:buClr>
              <a:buSzPts val="2300"/>
              <a:buFont typeface="Arial"/>
              <a:buNone/>
            </a:pPr>
            <a:r>
              <a:rPr lang="en-GB" sz="2300">
                <a:solidFill>
                  <a:srgbClr val="83C5BE"/>
                </a:solidFill>
                <a:latin typeface="Lora"/>
                <a:ea typeface="Lora"/>
                <a:cs typeface="Lora"/>
                <a:sym typeface="Lora"/>
              </a:rPr>
              <a:t>Mohammed alshoieer</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t/>
            </a:r>
            <a:endParaRPr sz="2400">
              <a:solidFill>
                <a:srgbClr val="83C5BE"/>
              </a:solidFill>
              <a:latin typeface="Lora"/>
              <a:ea typeface="Lora"/>
              <a:cs typeface="Lora"/>
              <a:sym typeface="Lora"/>
            </a:endParaRPr>
          </a:p>
        </p:txBody>
      </p:sp>
      <p:pic>
        <p:nvPicPr>
          <p:cNvPr id="817" name="Google Shape;817;p28"/>
          <p:cNvPicPr preferRelativeResize="0"/>
          <p:nvPr/>
        </p:nvPicPr>
        <p:blipFill rotWithShape="1">
          <a:blip r:embed="rId3">
            <a:alphaModFix/>
          </a:blip>
          <a:srcRect b="0" l="0" r="0" t="0"/>
          <a:stretch/>
        </p:blipFill>
        <p:spPr>
          <a:xfrm>
            <a:off x="4655575" y="410926"/>
            <a:ext cx="2029774" cy="2029800"/>
          </a:xfrm>
          <a:prstGeom prst="rect">
            <a:avLst/>
          </a:prstGeom>
          <a:noFill/>
          <a:ln>
            <a:noFill/>
          </a:ln>
        </p:spPr>
      </p:pic>
      <p:sp>
        <p:nvSpPr>
          <p:cNvPr id="818" name="Google Shape;818;p28"/>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8"/>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8"/>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4">
                  <a:extLst>
                    <a:ext uri="{A12FA001-AC4F-418D-AE19-62706E023703}">
                      <ahyp:hlinkClr val="tx"/>
                    </a:ext>
                  </a:extLst>
                </a:hlinkClick>
              </a:rPr>
              <a:t>Feedback</a:t>
            </a:r>
            <a:endParaRPr b="1" u="sng">
              <a:solidFill>
                <a:srgbClr val="E29578"/>
              </a:solidFill>
              <a:latin typeface="Lora"/>
              <a:ea typeface="Lora"/>
              <a:cs typeface="Lora"/>
              <a:sym typeface="Lora"/>
            </a:endParaRPr>
          </a:p>
        </p:txBody>
      </p:sp>
      <p:pic>
        <p:nvPicPr>
          <p:cNvPr id="821" name="Google Shape;821;p28"/>
          <p:cNvPicPr preferRelativeResize="0"/>
          <p:nvPr/>
        </p:nvPicPr>
        <p:blipFill>
          <a:blip r:embed="rId5">
            <a:alphaModFix/>
          </a:blip>
          <a:stretch>
            <a:fillRect/>
          </a:stretch>
        </p:blipFill>
        <p:spPr>
          <a:xfrm>
            <a:off x="104150" y="9976075"/>
            <a:ext cx="495300" cy="495300"/>
          </a:xfrm>
          <a:prstGeom prst="rect">
            <a:avLst/>
          </a:prstGeom>
          <a:noFill/>
          <a:ln>
            <a:noFill/>
          </a:ln>
        </p:spPr>
      </p:pic>
      <p:sp>
        <p:nvSpPr>
          <p:cNvPr id="822" name="Google Shape;822;p28"/>
          <p:cNvSpPr txBox="1"/>
          <p:nvPr/>
        </p:nvSpPr>
        <p:spPr>
          <a:xfrm>
            <a:off x="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Note taker</a:t>
            </a:r>
            <a:endParaRPr b="1" sz="1000">
              <a:solidFill>
                <a:srgbClr val="83C5BE"/>
              </a:solidFill>
              <a:latin typeface="Mada"/>
              <a:ea typeface="Mada"/>
              <a:cs typeface="Mada"/>
              <a:sym typeface="Mada"/>
            </a:endParaRPr>
          </a:p>
        </p:txBody>
      </p:sp>
      <p:sp>
        <p:nvSpPr>
          <p:cNvPr id="823" name="Google Shape;823;p28"/>
          <p:cNvSpPr txBox="1"/>
          <p:nvPr/>
        </p:nvSpPr>
        <p:spPr>
          <a:xfrm>
            <a:off x="76200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Reviewer</a:t>
            </a:r>
            <a:endParaRPr b="1" sz="1000">
              <a:solidFill>
                <a:srgbClr val="83C5BE"/>
              </a:solidFill>
              <a:latin typeface="Mada"/>
              <a:ea typeface="Mada"/>
              <a:cs typeface="Mada"/>
              <a:sym typeface="Mada"/>
            </a:endParaRPr>
          </a:p>
        </p:txBody>
      </p:sp>
      <p:pic>
        <p:nvPicPr>
          <p:cNvPr id="824" name="Google Shape;824;p28"/>
          <p:cNvPicPr preferRelativeResize="0"/>
          <p:nvPr/>
        </p:nvPicPr>
        <p:blipFill>
          <a:blip r:embed="rId6">
            <a:alphaModFix/>
          </a:blip>
          <a:stretch>
            <a:fillRect/>
          </a:stretch>
        </p:blipFill>
        <p:spPr>
          <a:xfrm>
            <a:off x="872800" y="9961650"/>
            <a:ext cx="508200" cy="508200"/>
          </a:xfrm>
          <a:prstGeom prst="rect">
            <a:avLst/>
          </a:prstGeom>
          <a:noFill/>
          <a:ln>
            <a:noFill/>
          </a:ln>
        </p:spPr>
      </p:pic>
      <p:sp>
        <p:nvSpPr>
          <p:cNvPr id="825" name="Google Shape;825;p28"/>
          <p:cNvSpPr txBox="1"/>
          <p:nvPr/>
        </p:nvSpPr>
        <p:spPr>
          <a:xfrm>
            <a:off x="1488875" y="6569500"/>
            <a:ext cx="4492800" cy="2542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Naif Alsulais</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Razan AlRabah</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Jude Alkhalifah</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Abdullah alghamdi</a:t>
            </a:r>
            <a:endParaRPr sz="2400">
              <a:solidFill>
                <a:srgbClr val="E29578"/>
              </a:solidFill>
              <a:latin typeface="Mada"/>
              <a:ea typeface="Mada"/>
              <a:cs typeface="Mada"/>
              <a:sym typeface="Mada"/>
            </a:endParaRPr>
          </a:p>
        </p:txBody>
      </p:sp>
      <p:pic>
        <p:nvPicPr>
          <p:cNvPr id="826" name="Google Shape;826;p28"/>
          <p:cNvPicPr preferRelativeResize="0"/>
          <p:nvPr/>
        </p:nvPicPr>
        <p:blipFill>
          <a:blip r:embed="rId5">
            <a:alphaModFix/>
          </a:blip>
          <a:stretch>
            <a:fillRect/>
          </a:stretch>
        </p:blipFill>
        <p:spPr>
          <a:xfrm>
            <a:off x="1625011" y="7075836"/>
            <a:ext cx="314100" cy="314100"/>
          </a:xfrm>
          <a:prstGeom prst="rect">
            <a:avLst/>
          </a:prstGeom>
          <a:noFill/>
          <a:ln>
            <a:noFill/>
          </a:ln>
        </p:spPr>
      </p:pic>
      <p:pic>
        <p:nvPicPr>
          <p:cNvPr id="827" name="Google Shape;827;p28"/>
          <p:cNvPicPr preferRelativeResize="0"/>
          <p:nvPr/>
        </p:nvPicPr>
        <p:blipFill>
          <a:blip r:embed="rId5">
            <a:alphaModFix/>
          </a:blip>
          <a:stretch>
            <a:fillRect/>
          </a:stretch>
        </p:blipFill>
        <p:spPr>
          <a:xfrm>
            <a:off x="1625000" y="7447271"/>
            <a:ext cx="314100" cy="314100"/>
          </a:xfrm>
          <a:prstGeom prst="rect">
            <a:avLst/>
          </a:prstGeom>
          <a:noFill/>
          <a:ln>
            <a:noFill/>
          </a:ln>
        </p:spPr>
      </p:pic>
      <p:pic>
        <p:nvPicPr>
          <p:cNvPr id="828" name="Google Shape;828;p28"/>
          <p:cNvPicPr preferRelativeResize="0"/>
          <p:nvPr/>
        </p:nvPicPr>
        <p:blipFill>
          <a:blip r:embed="rId6">
            <a:alphaModFix/>
          </a:blip>
          <a:stretch>
            <a:fillRect/>
          </a:stretch>
        </p:blipFill>
        <p:spPr>
          <a:xfrm>
            <a:off x="1654175" y="7785501"/>
            <a:ext cx="314100" cy="31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nvSpPr>
        <p:spPr>
          <a:xfrm>
            <a:off x="1118525" y="9817250"/>
            <a:ext cx="6225300" cy="6462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more </a:t>
            </a:r>
            <a:r>
              <a:rPr b="1" lang="en-GB" sz="1200">
                <a:solidFill>
                  <a:schemeClr val="dk1"/>
                </a:solidFill>
                <a:latin typeface="Mada"/>
                <a:ea typeface="Mada"/>
                <a:cs typeface="Mada"/>
                <a:sym typeface="Mada"/>
              </a:rPr>
              <a:t>insidiously </a:t>
            </a:r>
            <a:r>
              <a:rPr lang="en-GB" sz="1200">
                <a:solidFill>
                  <a:schemeClr val="dk1"/>
                </a:solidFill>
                <a:latin typeface="Mada"/>
                <a:ea typeface="Mada"/>
                <a:cs typeface="Mada"/>
                <a:sym typeface="Mada"/>
              </a:rPr>
              <a:t>with poorly defined hindgut abdominal pain/discomfort </a:t>
            </a:r>
            <a:endParaRPr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weight loss, </a:t>
            </a:r>
            <a:r>
              <a:rPr b="1" lang="en-GB" sz="1200">
                <a:solidFill>
                  <a:srgbClr val="CC0000"/>
                </a:solidFill>
                <a:latin typeface="Mada"/>
                <a:ea typeface="Mada"/>
                <a:cs typeface="Mada"/>
                <a:sym typeface="Mada"/>
              </a:rPr>
              <a:t>pronounced abdominal distension</a:t>
            </a:r>
            <a:endParaRPr b="1" sz="1200">
              <a:solidFill>
                <a:srgbClr val="CC0000"/>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history of altered bowel habit tending to constipation with </a:t>
            </a:r>
            <a:r>
              <a:rPr b="1" lang="en-GB" sz="1200">
                <a:solidFill>
                  <a:srgbClr val="CC0000"/>
                </a:solidFill>
                <a:latin typeface="Mada"/>
                <a:ea typeface="Mada"/>
                <a:cs typeface="Mada"/>
                <a:sym typeface="Mada"/>
              </a:rPr>
              <a:t>little or no vomiting</a:t>
            </a:r>
            <a:endParaRPr b="1" sz="1200">
              <a:solidFill>
                <a:srgbClr val="CC0000"/>
              </a:solidFill>
            </a:endParaRPr>
          </a:p>
        </p:txBody>
      </p:sp>
      <p:sp>
        <p:nvSpPr>
          <p:cNvPr id="79" name="Google Shape;79;p14"/>
          <p:cNvSpPr/>
          <p:nvPr/>
        </p:nvSpPr>
        <p:spPr>
          <a:xfrm>
            <a:off x="2794912" y="7030063"/>
            <a:ext cx="1999708" cy="2617185"/>
          </a:xfrm>
          <a:custGeom>
            <a:rect b="b" l="l" r="r" t="t"/>
            <a:pathLst>
              <a:path extrusionOk="0" h="164914" w="117371">
                <a:moveTo>
                  <a:pt x="58159" y="0"/>
                </a:moveTo>
                <a:cubicBezTo>
                  <a:pt x="49437" y="0"/>
                  <a:pt x="46079" y="8271"/>
                  <a:pt x="46605" y="16617"/>
                </a:cubicBezTo>
                <a:cubicBezTo>
                  <a:pt x="46079" y="16642"/>
                  <a:pt x="45528" y="16867"/>
                  <a:pt x="45302" y="17719"/>
                </a:cubicBezTo>
                <a:cubicBezTo>
                  <a:pt x="44851" y="19549"/>
                  <a:pt x="44851" y="22857"/>
                  <a:pt x="46330" y="24035"/>
                </a:cubicBezTo>
                <a:cubicBezTo>
                  <a:pt x="46711" y="24350"/>
                  <a:pt x="47158" y="24468"/>
                  <a:pt x="47591" y="24468"/>
                </a:cubicBezTo>
                <a:cubicBezTo>
                  <a:pt x="47813" y="24468"/>
                  <a:pt x="48031" y="24437"/>
                  <a:pt x="48234" y="24386"/>
                </a:cubicBezTo>
                <a:cubicBezTo>
                  <a:pt x="48986" y="26366"/>
                  <a:pt x="49964" y="28146"/>
                  <a:pt x="51142" y="29624"/>
                </a:cubicBezTo>
                <a:cubicBezTo>
                  <a:pt x="51267" y="31755"/>
                  <a:pt x="51292" y="35138"/>
                  <a:pt x="50440" y="36617"/>
                </a:cubicBezTo>
                <a:cubicBezTo>
                  <a:pt x="49162" y="38797"/>
                  <a:pt x="29437" y="43158"/>
                  <a:pt x="24876" y="49549"/>
                </a:cubicBezTo>
                <a:cubicBezTo>
                  <a:pt x="21868" y="53760"/>
                  <a:pt x="21918" y="81178"/>
                  <a:pt x="20816" y="85965"/>
                </a:cubicBezTo>
                <a:cubicBezTo>
                  <a:pt x="19713" y="90727"/>
                  <a:pt x="16605" y="95389"/>
                  <a:pt x="16054" y="104938"/>
                </a:cubicBezTo>
                <a:cubicBezTo>
                  <a:pt x="15502" y="114487"/>
                  <a:pt x="14124" y="123735"/>
                  <a:pt x="13397" y="125389"/>
                </a:cubicBezTo>
                <a:cubicBezTo>
                  <a:pt x="12645" y="127043"/>
                  <a:pt x="8435" y="127219"/>
                  <a:pt x="6605" y="129525"/>
                </a:cubicBezTo>
                <a:cubicBezTo>
                  <a:pt x="4775" y="131805"/>
                  <a:pt x="2670" y="134211"/>
                  <a:pt x="1016" y="135038"/>
                </a:cubicBezTo>
                <a:cubicBezTo>
                  <a:pt x="1" y="135531"/>
                  <a:pt x="468" y="137524"/>
                  <a:pt x="2319" y="137524"/>
                </a:cubicBezTo>
                <a:cubicBezTo>
                  <a:pt x="3484" y="137524"/>
                  <a:pt x="5196" y="136735"/>
                  <a:pt x="7432" y="134287"/>
                </a:cubicBezTo>
                <a:lnTo>
                  <a:pt x="7432" y="134287"/>
                </a:lnTo>
                <a:cubicBezTo>
                  <a:pt x="7432" y="134287"/>
                  <a:pt x="6605" y="142783"/>
                  <a:pt x="5126" y="146041"/>
                </a:cubicBezTo>
                <a:cubicBezTo>
                  <a:pt x="4091" y="148330"/>
                  <a:pt x="4538" y="149472"/>
                  <a:pt x="5305" y="149472"/>
                </a:cubicBezTo>
                <a:cubicBezTo>
                  <a:pt x="5765" y="149472"/>
                  <a:pt x="6339" y="149063"/>
                  <a:pt x="6780" y="148246"/>
                </a:cubicBezTo>
                <a:cubicBezTo>
                  <a:pt x="7983" y="146041"/>
                  <a:pt x="9913" y="141630"/>
                  <a:pt x="9913" y="141630"/>
                </a:cubicBezTo>
                <a:lnTo>
                  <a:pt x="9913" y="141630"/>
                </a:lnTo>
                <a:cubicBezTo>
                  <a:pt x="9913" y="141631"/>
                  <a:pt x="8535" y="147044"/>
                  <a:pt x="7808" y="149424"/>
                </a:cubicBezTo>
                <a:cubicBezTo>
                  <a:pt x="7310" y="151002"/>
                  <a:pt x="8110" y="151743"/>
                  <a:pt x="8918" y="151743"/>
                </a:cubicBezTo>
                <a:cubicBezTo>
                  <a:pt x="9330" y="151743"/>
                  <a:pt x="9743" y="151551"/>
                  <a:pt x="9988" y="151179"/>
                </a:cubicBezTo>
                <a:cubicBezTo>
                  <a:pt x="10740" y="150076"/>
                  <a:pt x="12845" y="142909"/>
                  <a:pt x="12846" y="142908"/>
                </a:cubicBezTo>
                <a:lnTo>
                  <a:pt x="12846" y="142908"/>
                </a:lnTo>
                <a:cubicBezTo>
                  <a:pt x="12846" y="142909"/>
                  <a:pt x="12369" y="148597"/>
                  <a:pt x="12119" y="150252"/>
                </a:cubicBezTo>
                <a:cubicBezTo>
                  <a:pt x="11970" y="151144"/>
                  <a:pt x="12405" y="151555"/>
                  <a:pt x="12968" y="151555"/>
                </a:cubicBezTo>
                <a:cubicBezTo>
                  <a:pt x="13447" y="151555"/>
                  <a:pt x="14019" y="151256"/>
                  <a:pt x="14400" y="150703"/>
                </a:cubicBezTo>
                <a:cubicBezTo>
                  <a:pt x="15227" y="149525"/>
                  <a:pt x="16505" y="142632"/>
                  <a:pt x="16505" y="142632"/>
                </a:cubicBezTo>
                <a:cubicBezTo>
                  <a:pt x="16505" y="142632"/>
                  <a:pt x="16780" y="147495"/>
                  <a:pt x="16881" y="148597"/>
                </a:cubicBezTo>
                <a:cubicBezTo>
                  <a:pt x="16914" y="149091"/>
                  <a:pt x="17264" y="149308"/>
                  <a:pt x="17674" y="149308"/>
                </a:cubicBezTo>
                <a:cubicBezTo>
                  <a:pt x="18180" y="149308"/>
                  <a:pt x="18778" y="148976"/>
                  <a:pt x="18986" y="148422"/>
                </a:cubicBezTo>
                <a:cubicBezTo>
                  <a:pt x="19362" y="147419"/>
                  <a:pt x="20089" y="130903"/>
                  <a:pt x="20640" y="127695"/>
                </a:cubicBezTo>
                <a:cubicBezTo>
                  <a:pt x="21192" y="124487"/>
                  <a:pt x="29437" y="102281"/>
                  <a:pt x="29989" y="98697"/>
                </a:cubicBezTo>
                <a:cubicBezTo>
                  <a:pt x="30540" y="95113"/>
                  <a:pt x="30916" y="90527"/>
                  <a:pt x="31542" y="87870"/>
                </a:cubicBezTo>
                <a:cubicBezTo>
                  <a:pt x="32194" y="85214"/>
                  <a:pt x="35678" y="72657"/>
                  <a:pt x="35678" y="72657"/>
                </a:cubicBezTo>
                <a:cubicBezTo>
                  <a:pt x="35678" y="72657"/>
                  <a:pt x="39613" y="84211"/>
                  <a:pt x="39437" y="92457"/>
                </a:cubicBezTo>
                <a:cubicBezTo>
                  <a:pt x="39262" y="100727"/>
                  <a:pt x="34500" y="117043"/>
                  <a:pt x="33197" y="126216"/>
                </a:cubicBezTo>
                <a:cubicBezTo>
                  <a:pt x="32169" y="133660"/>
                  <a:pt x="34625" y="156542"/>
                  <a:pt x="35578" y="164913"/>
                </a:cubicBezTo>
                <a:lnTo>
                  <a:pt x="55503" y="164913"/>
                </a:lnTo>
                <a:cubicBezTo>
                  <a:pt x="56054" y="157896"/>
                  <a:pt x="57282" y="143109"/>
                  <a:pt x="57959" y="141454"/>
                </a:cubicBezTo>
                <a:cubicBezTo>
                  <a:pt x="58142" y="141019"/>
                  <a:pt x="58325" y="140834"/>
                  <a:pt x="58504" y="140834"/>
                </a:cubicBezTo>
                <a:cubicBezTo>
                  <a:pt x="59230" y="140834"/>
                  <a:pt x="59883" y="143895"/>
                  <a:pt x="60164" y="145665"/>
                </a:cubicBezTo>
                <a:cubicBezTo>
                  <a:pt x="60440" y="147344"/>
                  <a:pt x="61167" y="159399"/>
                  <a:pt x="61493" y="164913"/>
                </a:cubicBezTo>
                <a:lnTo>
                  <a:pt x="81818" y="164913"/>
                </a:lnTo>
                <a:cubicBezTo>
                  <a:pt x="82295" y="156968"/>
                  <a:pt x="83673" y="134211"/>
                  <a:pt x="83849" y="127870"/>
                </a:cubicBezTo>
                <a:cubicBezTo>
                  <a:pt x="84024" y="120176"/>
                  <a:pt x="77407" y="94487"/>
                  <a:pt x="77783" y="88973"/>
                </a:cubicBezTo>
                <a:cubicBezTo>
                  <a:pt x="78159" y="83484"/>
                  <a:pt x="81693" y="72657"/>
                  <a:pt x="81693" y="72657"/>
                </a:cubicBezTo>
                <a:cubicBezTo>
                  <a:pt x="81693" y="72657"/>
                  <a:pt x="85177" y="85214"/>
                  <a:pt x="85803" y="87870"/>
                </a:cubicBezTo>
                <a:cubicBezTo>
                  <a:pt x="86455" y="90527"/>
                  <a:pt x="86831" y="95113"/>
                  <a:pt x="87382" y="98697"/>
                </a:cubicBezTo>
                <a:cubicBezTo>
                  <a:pt x="87934" y="102281"/>
                  <a:pt x="96179" y="124487"/>
                  <a:pt x="96731" y="127695"/>
                </a:cubicBezTo>
                <a:cubicBezTo>
                  <a:pt x="97282" y="130903"/>
                  <a:pt x="98009" y="147419"/>
                  <a:pt x="98385" y="148422"/>
                </a:cubicBezTo>
                <a:cubicBezTo>
                  <a:pt x="98593" y="148976"/>
                  <a:pt x="99183" y="149308"/>
                  <a:pt x="99687" y="149308"/>
                </a:cubicBezTo>
                <a:cubicBezTo>
                  <a:pt x="100095" y="149308"/>
                  <a:pt x="100445" y="149091"/>
                  <a:pt x="100490" y="148597"/>
                </a:cubicBezTo>
                <a:cubicBezTo>
                  <a:pt x="100590" y="147495"/>
                  <a:pt x="100866" y="142632"/>
                  <a:pt x="100866" y="142632"/>
                </a:cubicBezTo>
                <a:cubicBezTo>
                  <a:pt x="100866" y="142632"/>
                  <a:pt x="102144" y="149525"/>
                  <a:pt x="102971" y="150703"/>
                </a:cubicBezTo>
                <a:cubicBezTo>
                  <a:pt x="103352" y="151256"/>
                  <a:pt x="103924" y="151555"/>
                  <a:pt x="104403" y="151555"/>
                </a:cubicBezTo>
                <a:cubicBezTo>
                  <a:pt x="104966" y="151555"/>
                  <a:pt x="105401" y="151144"/>
                  <a:pt x="105252" y="150252"/>
                </a:cubicBezTo>
                <a:cubicBezTo>
                  <a:pt x="104976" y="148597"/>
                  <a:pt x="104525" y="142909"/>
                  <a:pt x="104525" y="142908"/>
                </a:cubicBezTo>
                <a:lnTo>
                  <a:pt x="104525" y="142908"/>
                </a:lnTo>
                <a:cubicBezTo>
                  <a:pt x="104526" y="142909"/>
                  <a:pt x="106631" y="150076"/>
                  <a:pt x="107382" y="151179"/>
                </a:cubicBezTo>
                <a:cubicBezTo>
                  <a:pt x="107628" y="151551"/>
                  <a:pt x="108041" y="151743"/>
                  <a:pt x="108453" y="151743"/>
                </a:cubicBezTo>
                <a:cubicBezTo>
                  <a:pt x="109261" y="151743"/>
                  <a:pt x="110061" y="151002"/>
                  <a:pt x="109563" y="149424"/>
                </a:cubicBezTo>
                <a:cubicBezTo>
                  <a:pt x="108836" y="147044"/>
                  <a:pt x="107458" y="141631"/>
                  <a:pt x="107458" y="141630"/>
                </a:cubicBezTo>
                <a:lnTo>
                  <a:pt x="107458" y="141630"/>
                </a:lnTo>
                <a:cubicBezTo>
                  <a:pt x="107458" y="141631"/>
                  <a:pt x="109388" y="146041"/>
                  <a:pt x="110591" y="148246"/>
                </a:cubicBezTo>
                <a:cubicBezTo>
                  <a:pt x="111032" y="149063"/>
                  <a:pt x="111603" y="149472"/>
                  <a:pt x="112059" y="149472"/>
                </a:cubicBezTo>
                <a:cubicBezTo>
                  <a:pt x="112821" y="149472"/>
                  <a:pt x="113264" y="148330"/>
                  <a:pt x="112245" y="146041"/>
                </a:cubicBezTo>
                <a:cubicBezTo>
                  <a:pt x="110766" y="142783"/>
                  <a:pt x="109939" y="134287"/>
                  <a:pt x="109939" y="134287"/>
                </a:cubicBezTo>
                <a:lnTo>
                  <a:pt x="109939" y="134287"/>
                </a:lnTo>
                <a:cubicBezTo>
                  <a:pt x="112175" y="136735"/>
                  <a:pt x="113887" y="137524"/>
                  <a:pt x="115052" y="137524"/>
                </a:cubicBezTo>
                <a:cubicBezTo>
                  <a:pt x="116903" y="137524"/>
                  <a:pt x="117370" y="135531"/>
                  <a:pt x="116355" y="135038"/>
                </a:cubicBezTo>
                <a:cubicBezTo>
                  <a:pt x="114701" y="134211"/>
                  <a:pt x="112596" y="131805"/>
                  <a:pt x="110766" y="129525"/>
                </a:cubicBezTo>
                <a:cubicBezTo>
                  <a:pt x="108936" y="127219"/>
                  <a:pt x="104701" y="127043"/>
                  <a:pt x="103974" y="125389"/>
                </a:cubicBezTo>
                <a:cubicBezTo>
                  <a:pt x="103247" y="123735"/>
                  <a:pt x="101869" y="114487"/>
                  <a:pt x="101317" y="104938"/>
                </a:cubicBezTo>
                <a:cubicBezTo>
                  <a:pt x="100766" y="95389"/>
                  <a:pt x="97658" y="90727"/>
                  <a:pt x="96555" y="85965"/>
                </a:cubicBezTo>
                <a:cubicBezTo>
                  <a:pt x="95453" y="81178"/>
                  <a:pt x="95503" y="53760"/>
                  <a:pt x="92470" y="49549"/>
                </a:cubicBezTo>
                <a:cubicBezTo>
                  <a:pt x="87934" y="43158"/>
                  <a:pt x="68209" y="38797"/>
                  <a:pt x="66931" y="36617"/>
                </a:cubicBezTo>
                <a:cubicBezTo>
                  <a:pt x="66079" y="35188"/>
                  <a:pt x="66104" y="31905"/>
                  <a:pt x="66229" y="29775"/>
                </a:cubicBezTo>
                <a:cubicBezTo>
                  <a:pt x="67558" y="28246"/>
                  <a:pt x="68686" y="26391"/>
                  <a:pt x="69538" y="24336"/>
                </a:cubicBezTo>
                <a:cubicBezTo>
                  <a:pt x="69808" y="24416"/>
                  <a:pt x="70095" y="24468"/>
                  <a:pt x="70383" y="24468"/>
                </a:cubicBezTo>
                <a:cubicBezTo>
                  <a:pt x="70816" y="24468"/>
                  <a:pt x="71252" y="24351"/>
                  <a:pt x="71643" y="24035"/>
                </a:cubicBezTo>
                <a:cubicBezTo>
                  <a:pt x="73122" y="22857"/>
                  <a:pt x="73122" y="19549"/>
                  <a:pt x="72645" y="17719"/>
                </a:cubicBezTo>
                <a:cubicBezTo>
                  <a:pt x="72445" y="16917"/>
                  <a:pt x="71944" y="16667"/>
                  <a:pt x="71442" y="16617"/>
                </a:cubicBezTo>
                <a:cubicBezTo>
                  <a:pt x="72144" y="8271"/>
                  <a:pt x="68560" y="0"/>
                  <a:pt x="5815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 name="Google Shape;80;p14"/>
          <p:cNvCxnSpPr/>
          <p:nvPr/>
        </p:nvCxnSpPr>
        <p:spPr>
          <a:xfrm>
            <a:off x="1414045" y="7704352"/>
            <a:ext cx="2356500" cy="497700"/>
          </a:xfrm>
          <a:prstGeom prst="bentConnector3">
            <a:avLst>
              <a:gd fmla="val 63284" name="adj1"/>
            </a:avLst>
          </a:prstGeom>
          <a:noFill/>
          <a:ln cap="flat" cmpd="sng" w="19050">
            <a:solidFill>
              <a:srgbClr val="ABE5D9"/>
            </a:solidFill>
            <a:prstDash val="dash"/>
            <a:round/>
            <a:headEnd len="med" w="med" type="none"/>
            <a:tailEnd len="med" w="med" type="oval"/>
          </a:ln>
        </p:spPr>
      </p:cxnSp>
      <p:sp>
        <p:nvSpPr>
          <p:cNvPr id="81" name="Google Shape;81;p1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 name="Google Shape;82;p14"/>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83" name="Google Shape;83;p14"/>
          <p:cNvSpPr txBox="1"/>
          <p:nvPr/>
        </p:nvSpPr>
        <p:spPr>
          <a:xfrm>
            <a:off x="1095673" y="1827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Intestinal obstruction</a:t>
            </a:r>
            <a:endParaRPr sz="2200"/>
          </a:p>
        </p:txBody>
      </p:sp>
      <p:grpSp>
        <p:nvGrpSpPr>
          <p:cNvPr id="84" name="Google Shape;84;p14"/>
          <p:cNvGrpSpPr/>
          <p:nvPr/>
        </p:nvGrpSpPr>
        <p:grpSpPr>
          <a:xfrm>
            <a:off x="265031" y="2593935"/>
            <a:ext cx="467181" cy="476434"/>
            <a:chOff x="2410712" y="2415450"/>
            <a:chExt cx="312600" cy="312600"/>
          </a:xfrm>
        </p:grpSpPr>
        <p:sp>
          <p:nvSpPr>
            <p:cNvPr id="85" name="Google Shape;85;p1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14"/>
          <p:cNvSpPr txBox="1"/>
          <p:nvPr/>
        </p:nvSpPr>
        <p:spPr>
          <a:xfrm>
            <a:off x="722313" y="2620571"/>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Classification:</a:t>
            </a:r>
            <a:endParaRPr b="1" sz="1800">
              <a:solidFill>
                <a:srgbClr val="006D77"/>
              </a:solidFill>
              <a:highlight>
                <a:srgbClr val="EDF9F9"/>
              </a:highlight>
              <a:latin typeface="Lora"/>
              <a:ea typeface="Lora"/>
              <a:cs typeface="Lora"/>
              <a:sym typeface="Lora"/>
            </a:endParaRPr>
          </a:p>
        </p:txBody>
      </p:sp>
      <p:sp>
        <p:nvSpPr>
          <p:cNvPr id="88" name="Google Shape;88;p14"/>
          <p:cNvSpPr/>
          <p:nvPr/>
        </p:nvSpPr>
        <p:spPr>
          <a:xfrm>
            <a:off x="216200" y="964575"/>
            <a:ext cx="7157100" cy="1407000"/>
          </a:xfrm>
          <a:prstGeom prst="snip2SameRect">
            <a:avLst>
              <a:gd fmla="val 21457" name="adj1"/>
              <a:gd fmla="val 0" name="adj2"/>
            </a:avLst>
          </a:prstGeom>
          <a:solidFill>
            <a:srgbClr val="FFDDD2">
              <a:alpha val="37254"/>
              <a:alpha val="37430"/>
            </a:srgbClr>
          </a:solidFill>
          <a:ln cap="flat" cmpd="sng" w="28575">
            <a:solidFill>
              <a:srgbClr val="FADE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331838" y="1064363"/>
            <a:ext cx="7102500" cy="13551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Defined as </a:t>
            </a:r>
            <a:r>
              <a:rPr b="1" lang="en-GB" sz="1200">
                <a:solidFill>
                  <a:schemeClr val="dk1"/>
                </a:solidFill>
                <a:latin typeface="Mada"/>
                <a:ea typeface="Mada"/>
                <a:cs typeface="Mada"/>
                <a:sym typeface="Mada"/>
              </a:rPr>
              <a:t>mechanical </a:t>
            </a:r>
            <a:r>
              <a:rPr lang="en-GB" sz="1200">
                <a:solidFill>
                  <a:schemeClr val="dk1"/>
                </a:solidFill>
                <a:latin typeface="Mada"/>
                <a:ea typeface="Mada"/>
                <a:cs typeface="Mada"/>
                <a:sym typeface="Mada"/>
              </a:rPr>
              <a:t>or </a:t>
            </a:r>
            <a:r>
              <a:rPr b="1" lang="en-GB" sz="1200">
                <a:solidFill>
                  <a:schemeClr val="dk1"/>
                </a:solidFill>
                <a:latin typeface="Mada"/>
                <a:ea typeface="Mada"/>
                <a:cs typeface="Mada"/>
                <a:sym typeface="Mada"/>
              </a:rPr>
              <a:t>functional </a:t>
            </a:r>
            <a:r>
              <a:rPr lang="en-GB" sz="1200">
                <a:solidFill>
                  <a:schemeClr val="dk1"/>
                </a:solidFill>
                <a:latin typeface="Mada"/>
                <a:ea typeface="Mada"/>
                <a:cs typeface="Mada"/>
                <a:sym typeface="Mada"/>
              </a:rPr>
              <a:t>obstruction of intestine by causes in the lumen/ wall/ outside wall resulting in stoppage in anal ward movement of bowel content, proximal dilation and distal collapse and associated with complex of symptoms and signs</a:t>
            </a:r>
            <a:endParaRPr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One of the common cause of acute abdomen</a:t>
            </a:r>
            <a:endParaRPr b="1"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May lead to </a:t>
            </a:r>
            <a:r>
              <a:rPr b="1" lang="en-GB" sz="1200">
                <a:solidFill>
                  <a:schemeClr val="dk1"/>
                </a:solidFill>
                <a:latin typeface="Mada"/>
                <a:ea typeface="Mada"/>
                <a:cs typeface="Mada"/>
                <a:sym typeface="Mada"/>
              </a:rPr>
              <a:t>high morbidity and mortality </a:t>
            </a:r>
            <a:r>
              <a:rPr lang="en-GB" sz="1200">
                <a:solidFill>
                  <a:schemeClr val="dk1"/>
                </a:solidFill>
                <a:latin typeface="Mada"/>
                <a:ea typeface="Mada"/>
                <a:cs typeface="Mada"/>
                <a:sym typeface="Mada"/>
              </a:rPr>
              <a:t>if not treated correctly</a:t>
            </a:r>
            <a:endParaRPr sz="1200"/>
          </a:p>
        </p:txBody>
      </p:sp>
      <p:sp>
        <p:nvSpPr>
          <p:cNvPr id="90" name="Google Shape;90;p14"/>
          <p:cNvSpPr/>
          <p:nvPr/>
        </p:nvSpPr>
        <p:spPr>
          <a:xfrm flipH="1">
            <a:off x="1155135" y="7560634"/>
            <a:ext cx="533749"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nvSpPr>
        <p:spPr>
          <a:xfrm>
            <a:off x="934077" y="7450259"/>
            <a:ext cx="816600" cy="2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rgbClr val="006D77"/>
                </a:solidFill>
                <a:latin typeface="Pathway Gothic One"/>
                <a:ea typeface="Pathway Gothic One"/>
                <a:cs typeface="Pathway Gothic One"/>
                <a:sym typeface="Pathway Gothic One"/>
              </a:rPr>
              <a:t>Proximal</a:t>
            </a:r>
            <a:endParaRPr sz="1600">
              <a:solidFill>
                <a:srgbClr val="006D77"/>
              </a:solidFill>
              <a:latin typeface="Pathway Gothic One"/>
              <a:ea typeface="Pathway Gothic One"/>
              <a:cs typeface="Pathway Gothic One"/>
              <a:sym typeface="Pathway Gothic One"/>
            </a:endParaRPr>
          </a:p>
        </p:txBody>
      </p:sp>
      <p:cxnSp>
        <p:nvCxnSpPr>
          <p:cNvPr id="92" name="Google Shape;92;p14"/>
          <p:cNvCxnSpPr/>
          <p:nvPr/>
        </p:nvCxnSpPr>
        <p:spPr>
          <a:xfrm flipH="1">
            <a:off x="3934319" y="8415838"/>
            <a:ext cx="1846800" cy="3600"/>
          </a:xfrm>
          <a:prstGeom prst="straightConnector1">
            <a:avLst/>
          </a:prstGeom>
          <a:noFill/>
          <a:ln cap="flat" cmpd="sng" w="19050">
            <a:solidFill>
              <a:srgbClr val="ABE5D9"/>
            </a:solidFill>
            <a:prstDash val="dash"/>
            <a:round/>
            <a:headEnd len="med" w="med" type="none"/>
            <a:tailEnd len="med" w="med" type="oval"/>
          </a:ln>
        </p:spPr>
      </p:cxnSp>
      <p:sp>
        <p:nvSpPr>
          <p:cNvPr id="93" name="Google Shape;93;p14"/>
          <p:cNvSpPr/>
          <p:nvPr/>
        </p:nvSpPr>
        <p:spPr>
          <a:xfrm>
            <a:off x="5677440" y="8217000"/>
            <a:ext cx="422269"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14"/>
          <p:cNvGrpSpPr/>
          <p:nvPr/>
        </p:nvGrpSpPr>
        <p:grpSpPr>
          <a:xfrm>
            <a:off x="331856" y="5266310"/>
            <a:ext cx="467181" cy="476434"/>
            <a:chOff x="2410712" y="2415450"/>
            <a:chExt cx="312600" cy="312600"/>
          </a:xfrm>
        </p:grpSpPr>
        <p:sp>
          <p:nvSpPr>
            <p:cNvPr id="95" name="Google Shape;95;p1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4"/>
          <p:cNvSpPr txBox="1"/>
          <p:nvPr/>
        </p:nvSpPr>
        <p:spPr>
          <a:xfrm>
            <a:off x="789138" y="5292946"/>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Clinical picture:</a:t>
            </a:r>
            <a:endParaRPr b="1" sz="1800">
              <a:solidFill>
                <a:srgbClr val="006D77"/>
              </a:solidFill>
              <a:highlight>
                <a:srgbClr val="EDF9F9"/>
              </a:highlight>
              <a:latin typeface="Lora"/>
              <a:ea typeface="Lora"/>
              <a:cs typeface="Lora"/>
              <a:sym typeface="Lora"/>
            </a:endParaRPr>
          </a:p>
        </p:txBody>
      </p:sp>
      <p:sp>
        <p:nvSpPr>
          <p:cNvPr id="98" name="Google Shape;98;p14"/>
          <p:cNvSpPr txBox="1"/>
          <p:nvPr/>
        </p:nvSpPr>
        <p:spPr>
          <a:xfrm>
            <a:off x="448775" y="5742738"/>
            <a:ext cx="7052400" cy="8151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rgbClr val="000000"/>
              </a:buClr>
              <a:buSzPts val="1200"/>
              <a:buFont typeface="Mada"/>
              <a:buChar char="●"/>
            </a:pPr>
            <a:r>
              <a:rPr b="1" lang="en-GB" sz="1200">
                <a:solidFill>
                  <a:srgbClr val="CC0000"/>
                </a:solidFill>
                <a:latin typeface="Mada"/>
                <a:ea typeface="Mada"/>
                <a:cs typeface="Mada"/>
                <a:sym typeface="Mada"/>
              </a:rPr>
              <a:t>Cardinal symptoms</a:t>
            </a:r>
            <a:r>
              <a:rPr lang="en-GB" sz="1200">
                <a:latin typeface="Mada"/>
                <a:ea typeface="Mada"/>
                <a:cs typeface="Mada"/>
                <a:sym typeface="Mada"/>
              </a:rPr>
              <a:t> of bowel obstruction are </a:t>
            </a:r>
            <a:r>
              <a:rPr b="1" lang="en-GB" sz="1200">
                <a:latin typeface="Mada"/>
                <a:ea typeface="Mada"/>
                <a:cs typeface="Mada"/>
                <a:sym typeface="Mada"/>
              </a:rPr>
              <a:t>abdominal pain</a:t>
            </a:r>
            <a:r>
              <a:rPr lang="en-GB" sz="1200">
                <a:latin typeface="Mada"/>
                <a:ea typeface="Mada"/>
                <a:cs typeface="Mada"/>
                <a:sym typeface="Mada"/>
              </a:rPr>
              <a:t>, </a:t>
            </a:r>
            <a:r>
              <a:rPr b="1" lang="en-GB" sz="1200">
                <a:latin typeface="Mada"/>
                <a:ea typeface="Mada"/>
                <a:cs typeface="Mada"/>
                <a:sym typeface="Mada"/>
              </a:rPr>
              <a:t>vomiting</a:t>
            </a:r>
            <a:r>
              <a:rPr lang="en-GB" sz="1200">
                <a:latin typeface="Mada"/>
                <a:ea typeface="Mada"/>
                <a:cs typeface="Mada"/>
                <a:sym typeface="Mada"/>
              </a:rPr>
              <a:t>, </a:t>
            </a:r>
            <a:r>
              <a:rPr b="1" lang="en-GB" sz="1200">
                <a:latin typeface="Mada"/>
                <a:ea typeface="Mada"/>
                <a:cs typeface="Mada"/>
                <a:sym typeface="Mada"/>
              </a:rPr>
              <a:t>Distention </a:t>
            </a:r>
            <a:r>
              <a:rPr lang="en-GB" sz="1200">
                <a:latin typeface="Mada"/>
                <a:ea typeface="Mada"/>
                <a:cs typeface="Mada"/>
                <a:sym typeface="Mada"/>
              </a:rPr>
              <a:t>and</a:t>
            </a:r>
            <a:r>
              <a:rPr b="1" lang="en-GB" sz="1200">
                <a:latin typeface="Mada"/>
                <a:ea typeface="Mada"/>
                <a:cs typeface="Mada"/>
                <a:sym typeface="Mada"/>
              </a:rPr>
              <a:t> constipation</a:t>
            </a:r>
            <a:endParaRPr b="1" sz="1200">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rgbClr val="999999"/>
                </a:solidFill>
                <a:latin typeface="Mada"/>
                <a:ea typeface="Mada"/>
                <a:cs typeface="Mada"/>
                <a:sym typeface="Mada"/>
              </a:rPr>
              <a:t>As we move distally; abdominal pain</a:t>
            </a:r>
            <a:r>
              <a:rPr b="1" lang="en-GB" sz="1200">
                <a:solidFill>
                  <a:srgbClr val="999999"/>
                </a:solidFill>
                <a:latin typeface="Mada"/>
                <a:ea typeface="Mada"/>
                <a:cs typeface="Mada"/>
                <a:sym typeface="Mada"/>
              </a:rPr>
              <a:t>↓</a:t>
            </a:r>
            <a:r>
              <a:rPr lang="en-GB" sz="1200">
                <a:solidFill>
                  <a:srgbClr val="999999"/>
                </a:solidFill>
                <a:latin typeface="Mada"/>
                <a:ea typeface="Mada"/>
                <a:cs typeface="Mada"/>
                <a:sym typeface="Mada"/>
              </a:rPr>
              <a:t> vomiting</a:t>
            </a:r>
            <a:r>
              <a:rPr b="1" lang="en-GB" sz="1200">
                <a:solidFill>
                  <a:srgbClr val="999999"/>
                </a:solidFill>
                <a:latin typeface="Mada"/>
                <a:ea typeface="Mada"/>
                <a:cs typeface="Mada"/>
                <a:sym typeface="Mada"/>
              </a:rPr>
              <a:t>↓ </a:t>
            </a:r>
            <a:r>
              <a:rPr lang="en-GB" sz="1200">
                <a:solidFill>
                  <a:srgbClr val="999999"/>
                </a:solidFill>
                <a:latin typeface="Mada"/>
                <a:ea typeface="Mada"/>
                <a:cs typeface="Mada"/>
                <a:sym typeface="Mada"/>
              </a:rPr>
              <a:t>distention</a:t>
            </a:r>
            <a:r>
              <a:rPr b="1" lang="en-GB" sz="1200">
                <a:solidFill>
                  <a:srgbClr val="999999"/>
                </a:solidFill>
                <a:latin typeface="Mada"/>
                <a:ea typeface="Mada"/>
                <a:cs typeface="Mada"/>
                <a:sym typeface="Mada"/>
              </a:rPr>
              <a:t>↑ </a:t>
            </a:r>
            <a:r>
              <a:rPr lang="en-GB" sz="1200">
                <a:solidFill>
                  <a:srgbClr val="999999"/>
                </a:solidFill>
                <a:latin typeface="Mada"/>
                <a:ea typeface="Mada"/>
                <a:cs typeface="Mada"/>
                <a:sym typeface="Mada"/>
              </a:rPr>
              <a:t>constipation</a:t>
            </a:r>
            <a:r>
              <a:rPr b="1" lang="en-GB" sz="1200">
                <a:solidFill>
                  <a:srgbClr val="999999"/>
                </a:solidFill>
                <a:latin typeface="Mada"/>
                <a:ea typeface="Mada"/>
                <a:cs typeface="Mada"/>
                <a:sym typeface="Mada"/>
              </a:rPr>
              <a:t>↑</a:t>
            </a:r>
            <a:endParaRPr sz="1200">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Vary according to </a:t>
            </a:r>
            <a:r>
              <a:rPr b="1" lang="en-GB" sz="1200">
                <a:solidFill>
                  <a:schemeClr val="dk1"/>
                </a:solidFill>
                <a:latin typeface="Mada"/>
                <a:ea typeface="Mada"/>
                <a:cs typeface="Mada"/>
                <a:sym typeface="Mada"/>
              </a:rPr>
              <a:t>location</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duration</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underlying pathology</a:t>
            </a:r>
            <a:r>
              <a:rPr lang="en-GB" sz="1200">
                <a:solidFill>
                  <a:schemeClr val="dk1"/>
                </a:solidFill>
                <a:latin typeface="Mada"/>
                <a:ea typeface="Mada"/>
                <a:cs typeface="Mada"/>
                <a:sym typeface="Mada"/>
              </a:rPr>
              <a:t> and </a:t>
            </a:r>
            <a:r>
              <a:rPr b="1" lang="en-GB" sz="1200">
                <a:solidFill>
                  <a:schemeClr val="dk1"/>
                </a:solidFill>
                <a:latin typeface="Mada"/>
                <a:ea typeface="Mada"/>
                <a:cs typeface="Mada"/>
                <a:sym typeface="Mada"/>
              </a:rPr>
              <a:t>intestinal ischemia</a:t>
            </a:r>
            <a:endParaRPr b="1"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clinical presentation of mechanical bowel obstruction reflects the anatomical location of the lesion. </a:t>
            </a:r>
            <a:endParaRPr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predominating features from proximal to distal are as follows:</a:t>
            </a:r>
            <a:endParaRPr sz="1200"/>
          </a:p>
        </p:txBody>
      </p:sp>
      <p:sp>
        <p:nvSpPr>
          <p:cNvPr id="99" name="Google Shape;99;p14"/>
          <p:cNvSpPr txBox="1"/>
          <p:nvPr/>
        </p:nvSpPr>
        <p:spPr>
          <a:xfrm>
            <a:off x="5562719" y="8114871"/>
            <a:ext cx="816600" cy="2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rgbClr val="006D77"/>
                </a:solidFill>
                <a:latin typeface="Pathway Gothic One"/>
                <a:ea typeface="Pathway Gothic One"/>
                <a:cs typeface="Pathway Gothic One"/>
                <a:sym typeface="Pathway Gothic One"/>
              </a:rPr>
              <a:t>Distal</a:t>
            </a:r>
            <a:endParaRPr sz="1600">
              <a:solidFill>
                <a:srgbClr val="006D77"/>
              </a:solidFill>
              <a:latin typeface="Pathway Gothic One"/>
              <a:ea typeface="Pathway Gothic One"/>
              <a:cs typeface="Pathway Gothic One"/>
              <a:sym typeface="Pathway Gothic One"/>
            </a:endParaRPr>
          </a:p>
        </p:txBody>
      </p:sp>
      <p:sp>
        <p:nvSpPr>
          <p:cNvPr id="100" name="Google Shape;100;p14"/>
          <p:cNvSpPr txBox="1"/>
          <p:nvPr/>
        </p:nvSpPr>
        <p:spPr>
          <a:xfrm>
            <a:off x="4518125" y="7371113"/>
            <a:ext cx="2964300" cy="8490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lang="en-GB" sz="1200">
                <a:solidFill>
                  <a:schemeClr val="dk1"/>
                </a:solidFill>
                <a:latin typeface="Mada"/>
                <a:ea typeface="Mada"/>
                <a:cs typeface="Mada"/>
                <a:sym typeface="Mada"/>
              </a:rPr>
              <a:t>short history of </a:t>
            </a:r>
            <a:r>
              <a:rPr b="1" lang="en-GB" sz="1200">
                <a:solidFill>
                  <a:schemeClr val="dk1"/>
                </a:solidFill>
                <a:latin typeface="Mada"/>
                <a:ea typeface="Mada"/>
                <a:cs typeface="Mada"/>
                <a:sym typeface="Mada"/>
              </a:rPr>
              <a:t>colicky </a:t>
            </a:r>
            <a:r>
              <a:rPr lang="en-GB" sz="1200">
                <a:solidFill>
                  <a:schemeClr val="dk1"/>
                </a:solidFill>
                <a:latin typeface="Mada"/>
                <a:ea typeface="Mada"/>
                <a:cs typeface="Mada"/>
                <a:sym typeface="Mada"/>
              </a:rPr>
              <a:t>midgut (periumbilical pain, </a:t>
            </a:r>
            <a:r>
              <a:rPr b="1" lang="en-GB" sz="1200">
                <a:solidFill>
                  <a:schemeClr val="dk1"/>
                </a:solidFill>
                <a:latin typeface="Mada"/>
                <a:ea typeface="Mada"/>
                <a:cs typeface="Mada"/>
                <a:sym typeface="Mada"/>
              </a:rPr>
              <a:t>distension</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vomiting </a:t>
            </a:r>
            <a:r>
              <a:rPr lang="en-GB" sz="1200">
                <a:solidFill>
                  <a:schemeClr val="dk1"/>
                </a:solidFill>
                <a:latin typeface="Mada"/>
                <a:ea typeface="Mada"/>
                <a:cs typeface="Mada"/>
                <a:sym typeface="Mada"/>
              </a:rPr>
              <a:t>and recent absolute constipation)</a:t>
            </a:r>
            <a:endParaRPr sz="1200"/>
          </a:p>
        </p:txBody>
      </p:sp>
      <p:sp>
        <p:nvSpPr>
          <p:cNvPr id="101" name="Google Shape;101;p14"/>
          <p:cNvSpPr/>
          <p:nvPr/>
        </p:nvSpPr>
        <p:spPr>
          <a:xfrm flipH="1">
            <a:off x="4165730" y="9575267"/>
            <a:ext cx="533749"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 name="Google Shape;102;p14"/>
          <p:cNvGrpSpPr/>
          <p:nvPr/>
        </p:nvGrpSpPr>
        <p:grpSpPr>
          <a:xfrm rot="-5400000">
            <a:off x="3351518" y="4451022"/>
            <a:ext cx="1558060" cy="166228"/>
            <a:chOff x="1619525" y="1693513"/>
            <a:chExt cx="1931400" cy="184800"/>
          </a:xfrm>
        </p:grpSpPr>
        <p:cxnSp>
          <p:nvCxnSpPr>
            <p:cNvPr id="103" name="Google Shape;103;p14"/>
            <p:cNvCxnSpPr/>
            <p:nvPr/>
          </p:nvCxnSpPr>
          <p:spPr>
            <a:xfrm>
              <a:off x="1619525" y="1878200"/>
              <a:ext cx="1931400" cy="0"/>
            </a:xfrm>
            <a:prstGeom prst="straightConnector1">
              <a:avLst/>
            </a:prstGeom>
            <a:noFill/>
            <a:ln cap="flat" cmpd="sng" w="38100">
              <a:solidFill>
                <a:srgbClr val="9DE2DE"/>
              </a:solidFill>
              <a:prstDash val="solid"/>
              <a:round/>
              <a:headEnd len="med" w="med" type="none"/>
              <a:tailEnd len="med" w="med" type="none"/>
            </a:ln>
          </p:spPr>
        </p:cxnSp>
        <p:cxnSp>
          <p:nvCxnSpPr>
            <p:cNvPr id="104" name="Google Shape;104;p14"/>
            <p:cNvCxnSpPr/>
            <p:nvPr/>
          </p:nvCxnSpPr>
          <p:spPr>
            <a:xfrm>
              <a:off x="2585225" y="1693513"/>
              <a:ext cx="0" cy="184800"/>
            </a:xfrm>
            <a:prstGeom prst="straightConnector1">
              <a:avLst/>
            </a:prstGeom>
            <a:noFill/>
            <a:ln cap="flat" cmpd="sng" w="38100">
              <a:solidFill>
                <a:srgbClr val="9DE2DE"/>
              </a:solidFill>
              <a:prstDash val="solid"/>
              <a:round/>
              <a:headEnd len="med" w="med" type="none"/>
              <a:tailEnd len="med" w="med" type="none"/>
            </a:ln>
          </p:spPr>
        </p:cxnSp>
      </p:grpSp>
      <p:sp>
        <p:nvSpPr>
          <p:cNvPr id="105" name="Google Shape;105;p14"/>
          <p:cNvSpPr/>
          <p:nvPr/>
        </p:nvSpPr>
        <p:spPr>
          <a:xfrm>
            <a:off x="2419843" y="4278675"/>
            <a:ext cx="1627500" cy="5154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txBox="1"/>
          <p:nvPr/>
        </p:nvSpPr>
        <p:spPr>
          <a:xfrm>
            <a:off x="2346043" y="4258300"/>
            <a:ext cx="17751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Lora"/>
                <a:ea typeface="Lora"/>
                <a:cs typeface="Lora"/>
                <a:sym typeface="Lora"/>
              </a:rPr>
              <a:t>Non-mechanical </a:t>
            </a:r>
            <a:endParaRPr b="1">
              <a:solidFill>
                <a:srgbClr val="006D77"/>
              </a:solidFill>
              <a:latin typeface="Lora"/>
              <a:ea typeface="Lora"/>
              <a:cs typeface="Lora"/>
              <a:sym typeface="Lora"/>
            </a:endParaRPr>
          </a:p>
          <a:p>
            <a:pPr indent="0" lvl="0" marL="0" rtl="0" algn="ctr">
              <a:spcBef>
                <a:spcPts val="0"/>
              </a:spcBef>
              <a:spcAft>
                <a:spcPts val="0"/>
              </a:spcAft>
              <a:buNone/>
            </a:pPr>
            <a:r>
              <a:rPr b="1" lang="en-GB" sz="1000">
                <a:solidFill>
                  <a:srgbClr val="006D77"/>
                </a:solidFill>
                <a:latin typeface="Lora"/>
                <a:ea typeface="Lora"/>
                <a:cs typeface="Lora"/>
                <a:sym typeface="Lora"/>
              </a:rPr>
              <a:t>(adynamic)</a:t>
            </a:r>
            <a:endParaRPr b="1" sz="1000">
              <a:solidFill>
                <a:srgbClr val="006D77"/>
              </a:solidFill>
              <a:latin typeface="Lora"/>
              <a:ea typeface="Lora"/>
              <a:cs typeface="Lora"/>
              <a:sym typeface="Lora"/>
            </a:endParaRPr>
          </a:p>
          <a:p>
            <a:pPr indent="0" lvl="0" marL="0" rtl="0" algn="ctr">
              <a:spcBef>
                <a:spcPts val="0"/>
              </a:spcBef>
              <a:spcAft>
                <a:spcPts val="0"/>
              </a:spcAft>
              <a:buNone/>
            </a:pPr>
            <a:r>
              <a:t/>
            </a:r>
            <a:endParaRPr>
              <a:solidFill>
                <a:srgbClr val="006D77"/>
              </a:solidFill>
              <a:latin typeface="Lora"/>
              <a:ea typeface="Lora"/>
              <a:cs typeface="Lora"/>
              <a:sym typeface="Lora"/>
            </a:endParaRPr>
          </a:p>
        </p:txBody>
      </p:sp>
      <p:sp>
        <p:nvSpPr>
          <p:cNvPr id="107" name="Google Shape;107;p14"/>
          <p:cNvSpPr/>
          <p:nvPr/>
        </p:nvSpPr>
        <p:spPr>
          <a:xfrm>
            <a:off x="2419856" y="3607925"/>
            <a:ext cx="1627500" cy="5154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txBox="1"/>
          <p:nvPr/>
        </p:nvSpPr>
        <p:spPr>
          <a:xfrm>
            <a:off x="2516918" y="3587549"/>
            <a:ext cx="14334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Lora"/>
                <a:ea typeface="Lora"/>
                <a:cs typeface="Lora"/>
                <a:sym typeface="Lora"/>
              </a:rPr>
              <a:t>Mechanical </a:t>
            </a:r>
            <a:r>
              <a:rPr b="1" lang="en-GB" sz="1000">
                <a:solidFill>
                  <a:srgbClr val="006D77"/>
                </a:solidFill>
                <a:latin typeface="Lora"/>
                <a:ea typeface="Lora"/>
                <a:cs typeface="Lora"/>
                <a:sym typeface="Lora"/>
              </a:rPr>
              <a:t>(dynamic)</a:t>
            </a:r>
            <a:endParaRPr b="1" sz="1000">
              <a:solidFill>
                <a:srgbClr val="006D77"/>
              </a:solidFill>
              <a:latin typeface="Lora"/>
              <a:ea typeface="Lora"/>
              <a:cs typeface="Lora"/>
              <a:sym typeface="Lora"/>
            </a:endParaRPr>
          </a:p>
          <a:p>
            <a:pPr indent="0" lvl="0" marL="0" rtl="0" algn="l">
              <a:spcBef>
                <a:spcPts val="0"/>
              </a:spcBef>
              <a:spcAft>
                <a:spcPts val="0"/>
              </a:spcAft>
              <a:buNone/>
            </a:pPr>
            <a:r>
              <a:t/>
            </a:r>
            <a:endParaRPr>
              <a:solidFill>
                <a:srgbClr val="006D77"/>
              </a:solidFill>
              <a:latin typeface="Lora"/>
              <a:ea typeface="Lora"/>
              <a:cs typeface="Lora"/>
              <a:sym typeface="Lora"/>
            </a:endParaRPr>
          </a:p>
        </p:txBody>
      </p:sp>
      <p:sp>
        <p:nvSpPr>
          <p:cNvPr id="109" name="Google Shape;109;p14"/>
          <p:cNvSpPr txBox="1"/>
          <p:nvPr/>
        </p:nvSpPr>
        <p:spPr>
          <a:xfrm>
            <a:off x="307700" y="3273650"/>
            <a:ext cx="1846800" cy="13551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1200">
                <a:solidFill>
                  <a:schemeClr val="dk1"/>
                </a:solidFill>
                <a:latin typeface="Mada"/>
                <a:ea typeface="Mada"/>
                <a:cs typeface="Mada"/>
                <a:sym typeface="Mada"/>
              </a:rPr>
              <a:t>P</a:t>
            </a:r>
            <a:r>
              <a:rPr b="1" lang="en-GB" sz="1200">
                <a:solidFill>
                  <a:schemeClr val="dk1"/>
                </a:solidFill>
                <a:latin typeface="Mada"/>
                <a:ea typeface="Mada"/>
                <a:cs typeface="Mada"/>
                <a:sym typeface="Mada"/>
              </a:rPr>
              <a:t>eristalsis is working </a:t>
            </a:r>
            <a:r>
              <a:rPr lang="en-GB" sz="1200">
                <a:solidFill>
                  <a:schemeClr val="dk1"/>
                </a:solidFill>
                <a:latin typeface="Mada"/>
                <a:ea typeface="Mada"/>
                <a:cs typeface="Mada"/>
                <a:sym typeface="Mada"/>
              </a:rPr>
              <a:t>against a </a:t>
            </a:r>
            <a:r>
              <a:rPr b="1" lang="en-GB" sz="1200">
                <a:solidFill>
                  <a:schemeClr val="dk1"/>
                </a:solidFill>
                <a:latin typeface="Mada"/>
                <a:ea typeface="Mada"/>
                <a:cs typeface="Mada"/>
                <a:sym typeface="Mada"/>
              </a:rPr>
              <a:t>mechanical obstruction</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ctr">
              <a:lnSpc>
                <a:spcPct val="125000"/>
              </a:lnSpc>
              <a:spcBef>
                <a:spcPts val="0"/>
              </a:spcBef>
              <a:spcAft>
                <a:spcPts val="0"/>
              </a:spcAft>
              <a:buNone/>
            </a:pPr>
            <a:r>
              <a:rPr lang="en-GB" sz="1200">
                <a:solidFill>
                  <a:schemeClr val="dk1"/>
                </a:solidFill>
                <a:latin typeface="Mada"/>
                <a:ea typeface="Mada"/>
                <a:cs typeface="Mada"/>
                <a:sym typeface="Mada"/>
              </a:rPr>
              <a:t>(partial or complete)</a:t>
            </a:r>
            <a:endParaRPr sz="1200"/>
          </a:p>
        </p:txBody>
      </p:sp>
      <p:sp>
        <p:nvSpPr>
          <p:cNvPr id="110" name="Google Shape;110;p14"/>
          <p:cNvSpPr txBox="1"/>
          <p:nvPr/>
        </p:nvSpPr>
        <p:spPr>
          <a:xfrm>
            <a:off x="4310750" y="3082501"/>
            <a:ext cx="3100500" cy="22668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lang="en-GB" sz="1200">
                <a:solidFill>
                  <a:schemeClr val="dk1"/>
                </a:solidFill>
                <a:latin typeface="Mada"/>
                <a:ea typeface="Mada"/>
                <a:cs typeface="Mada"/>
                <a:sym typeface="Mada"/>
              </a:rPr>
              <a:t>M</a:t>
            </a:r>
            <a:r>
              <a:rPr lang="en-GB" sz="1200">
                <a:solidFill>
                  <a:schemeClr val="dk1"/>
                </a:solidFill>
                <a:latin typeface="Mada"/>
                <a:ea typeface="Mada"/>
                <a:cs typeface="Mada"/>
                <a:sym typeface="Mada"/>
              </a:rPr>
              <a:t>echanical element is absent, peristalsis may be </a:t>
            </a:r>
            <a:r>
              <a:rPr b="1" lang="en-GB" sz="1200">
                <a:solidFill>
                  <a:schemeClr val="dk1"/>
                </a:solidFill>
                <a:latin typeface="Mada"/>
                <a:ea typeface="Mada"/>
                <a:cs typeface="Mada"/>
                <a:sym typeface="Mada"/>
              </a:rPr>
              <a:t>absent </a:t>
            </a:r>
            <a:r>
              <a:rPr lang="en-GB" sz="1200">
                <a:solidFill>
                  <a:schemeClr val="dk1"/>
                </a:solidFill>
                <a:latin typeface="Mada"/>
                <a:ea typeface="Mada"/>
                <a:cs typeface="Mada"/>
                <a:sym typeface="Mada"/>
              </a:rPr>
              <a:t>(paralytic ileus) or present in </a:t>
            </a:r>
            <a:r>
              <a:rPr b="1" lang="en-GB" sz="1200">
                <a:solidFill>
                  <a:schemeClr val="dk1"/>
                </a:solidFill>
                <a:latin typeface="Mada"/>
                <a:ea typeface="Mada"/>
                <a:cs typeface="Mada"/>
                <a:sym typeface="Mada"/>
              </a:rPr>
              <a:t>non propulsive form</a:t>
            </a:r>
            <a:r>
              <a:rPr lang="en-GB" sz="1200">
                <a:solidFill>
                  <a:schemeClr val="dk1"/>
                </a:solidFill>
                <a:latin typeface="Mada"/>
                <a:ea typeface="Mada"/>
                <a:cs typeface="Mada"/>
                <a:sym typeface="Mada"/>
              </a:rPr>
              <a:t> (mesenteric vascular occlusion or pseudo-obstruction)</a:t>
            </a:r>
            <a:endParaRPr sz="1200">
              <a:solidFill>
                <a:schemeClr val="dk1"/>
              </a:solidFill>
              <a:latin typeface="Mada"/>
              <a:ea typeface="Mada"/>
              <a:cs typeface="Mada"/>
              <a:sym typeface="Mada"/>
            </a:endParaRPr>
          </a:p>
          <a:p>
            <a:pPr indent="-184150" lvl="0" marL="179999" rtl="0" algn="l">
              <a:lnSpc>
                <a:spcPct val="125000"/>
              </a:lnSpc>
              <a:spcBef>
                <a:spcPts val="0"/>
              </a:spcBef>
              <a:spcAft>
                <a:spcPts val="0"/>
              </a:spcAft>
              <a:buClr>
                <a:schemeClr val="dk1"/>
              </a:buClr>
              <a:buSzPts val="1400"/>
              <a:buFont typeface="Mada"/>
              <a:buChar char="●"/>
            </a:pPr>
            <a:r>
              <a:rPr b="1" lang="en-GB" sz="1200">
                <a:solidFill>
                  <a:schemeClr val="dk1"/>
                </a:solidFill>
                <a:latin typeface="Mada"/>
                <a:ea typeface="Mada"/>
                <a:cs typeface="Mada"/>
                <a:sym typeface="Mada"/>
              </a:rPr>
              <a:t>L</a:t>
            </a:r>
            <a:r>
              <a:rPr b="1" lang="en-GB" sz="1200">
                <a:solidFill>
                  <a:schemeClr val="dk1"/>
                </a:solidFill>
                <a:latin typeface="Mada"/>
                <a:ea typeface="Mada"/>
                <a:cs typeface="Mada"/>
                <a:sym typeface="Mada"/>
              </a:rPr>
              <a:t>ocalized:</a:t>
            </a:r>
            <a:r>
              <a:rPr lang="en-GB" sz="1200">
                <a:solidFill>
                  <a:schemeClr val="dk1"/>
                </a:solidFill>
                <a:latin typeface="Mada"/>
                <a:ea typeface="Mada"/>
                <a:cs typeface="Mada"/>
                <a:sym typeface="Mada"/>
              </a:rPr>
              <a:t> </a:t>
            </a:r>
            <a:r>
              <a:rPr lang="en-GB" sz="1200">
                <a:solidFill>
                  <a:srgbClr val="6AA84F"/>
                </a:solidFill>
                <a:latin typeface="Mada"/>
                <a:ea typeface="Mada"/>
                <a:cs typeface="Mada"/>
                <a:sym typeface="Mada"/>
              </a:rPr>
              <a:t>when there is appendicitis obstructing only part of intestine </a:t>
            </a:r>
            <a:endParaRPr sz="1200">
              <a:solidFill>
                <a:srgbClr val="6AA84F"/>
              </a:solidFill>
              <a:latin typeface="Mada"/>
              <a:ea typeface="Mada"/>
              <a:cs typeface="Mada"/>
              <a:sym typeface="Mada"/>
            </a:endParaRPr>
          </a:p>
          <a:p>
            <a:pPr indent="-184150" lvl="0" marL="179999" rtl="0" algn="l">
              <a:lnSpc>
                <a:spcPct val="125000"/>
              </a:lnSpc>
              <a:spcBef>
                <a:spcPts val="0"/>
              </a:spcBef>
              <a:spcAft>
                <a:spcPts val="0"/>
              </a:spcAft>
              <a:buClr>
                <a:schemeClr val="dk1"/>
              </a:buClr>
              <a:buSzPts val="1400"/>
              <a:buFont typeface="Mada"/>
              <a:buChar char="●"/>
            </a:pPr>
            <a:r>
              <a:rPr b="1" lang="en-GB" sz="1200">
                <a:solidFill>
                  <a:schemeClr val="dk1"/>
                </a:solidFill>
                <a:latin typeface="Mada"/>
                <a:ea typeface="Mada"/>
                <a:cs typeface="Mada"/>
                <a:sym typeface="Mada"/>
              </a:rPr>
              <a:t>G</a:t>
            </a:r>
            <a:r>
              <a:rPr b="1" lang="en-GB" sz="1200">
                <a:solidFill>
                  <a:schemeClr val="dk1"/>
                </a:solidFill>
                <a:latin typeface="Mada"/>
                <a:ea typeface="Mada"/>
                <a:cs typeface="Mada"/>
                <a:sym typeface="Mada"/>
              </a:rPr>
              <a:t>eneralized:</a:t>
            </a:r>
            <a:r>
              <a:rPr lang="en-GB" sz="1200">
                <a:solidFill>
                  <a:schemeClr val="dk1"/>
                </a:solidFill>
                <a:latin typeface="Mada"/>
                <a:ea typeface="Mada"/>
                <a:cs typeface="Mada"/>
                <a:sym typeface="Mada"/>
              </a:rPr>
              <a:t> </a:t>
            </a:r>
            <a:r>
              <a:rPr lang="en-GB" sz="1200">
                <a:solidFill>
                  <a:srgbClr val="6AA84F"/>
                </a:solidFill>
                <a:latin typeface="Mada"/>
                <a:ea typeface="Mada"/>
                <a:cs typeface="Mada"/>
                <a:sym typeface="Mada"/>
              </a:rPr>
              <a:t>generalized peritonitis and after any abdominal surgery there is physiological ileus for two days</a:t>
            </a:r>
            <a:endParaRPr sz="1200"/>
          </a:p>
        </p:txBody>
      </p:sp>
      <p:grpSp>
        <p:nvGrpSpPr>
          <p:cNvPr id="111" name="Google Shape;111;p14"/>
          <p:cNvGrpSpPr/>
          <p:nvPr/>
        </p:nvGrpSpPr>
        <p:grpSpPr>
          <a:xfrm rot="5400000">
            <a:off x="1557643" y="3782510"/>
            <a:ext cx="1558060" cy="166228"/>
            <a:chOff x="1619525" y="1693513"/>
            <a:chExt cx="1931400" cy="184800"/>
          </a:xfrm>
        </p:grpSpPr>
        <p:cxnSp>
          <p:nvCxnSpPr>
            <p:cNvPr id="112" name="Google Shape;112;p14"/>
            <p:cNvCxnSpPr/>
            <p:nvPr/>
          </p:nvCxnSpPr>
          <p:spPr>
            <a:xfrm>
              <a:off x="1619525" y="1878200"/>
              <a:ext cx="1931400" cy="0"/>
            </a:xfrm>
            <a:prstGeom prst="straightConnector1">
              <a:avLst/>
            </a:prstGeom>
            <a:noFill/>
            <a:ln cap="flat" cmpd="sng" w="38100">
              <a:solidFill>
                <a:srgbClr val="9DE2DE"/>
              </a:solidFill>
              <a:prstDash val="solid"/>
              <a:round/>
              <a:headEnd len="med" w="med" type="none"/>
              <a:tailEnd len="med" w="med" type="none"/>
            </a:ln>
          </p:spPr>
        </p:cxnSp>
        <p:cxnSp>
          <p:nvCxnSpPr>
            <p:cNvPr id="113" name="Google Shape;113;p14"/>
            <p:cNvCxnSpPr/>
            <p:nvPr/>
          </p:nvCxnSpPr>
          <p:spPr>
            <a:xfrm>
              <a:off x="2585225" y="1693513"/>
              <a:ext cx="0" cy="184800"/>
            </a:xfrm>
            <a:prstGeom prst="straightConnector1">
              <a:avLst/>
            </a:prstGeom>
            <a:noFill/>
            <a:ln cap="flat" cmpd="sng" w="38100">
              <a:solidFill>
                <a:srgbClr val="9DE2DE"/>
              </a:solidFill>
              <a:prstDash val="solid"/>
              <a:round/>
              <a:headEnd len="med" w="med" type="none"/>
              <a:tailEnd len="med" w="med" type="none"/>
            </a:ln>
          </p:spPr>
        </p:cxnSp>
      </p:grpSp>
      <p:sp>
        <p:nvSpPr>
          <p:cNvPr id="114" name="Google Shape;114;p14"/>
          <p:cNvSpPr txBox="1"/>
          <p:nvPr/>
        </p:nvSpPr>
        <p:spPr>
          <a:xfrm>
            <a:off x="107088" y="8122663"/>
            <a:ext cx="3000000" cy="11226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very short history of anorexia, vomiting</a:t>
            </a:r>
            <a:endParaRPr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relatively severe upper abdominal pain </a:t>
            </a:r>
            <a:endParaRPr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rgbClr val="CC0000"/>
              </a:buClr>
              <a:buSzPts val="1200"/>
              <a:buFont typeface="Mada"/>
              <a:buChar char="●"/>
            </a:pPr>
            <a:r>
              <a:rPr b="1" lang="en-GB" sz="1200">
                <a:solidFill>
                  <a:srgbClr val="CC0000"/>
                </a:solidFill>
                <a:latin typeface="Mada"/>
                <a:ea typeface="Mada"/>
                <a:cs typeface="Mada"/>
                <a:sym typeface="Mada"/>
              </a:rPr>
              <a:t>absent/minimal abdominal distention </a:t>
            </a:r>
            <a:endParaRPr b="1" sz="1200">
              <a:solidFill>
                <a:srgbClr val="CC0000"/>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limited if any changes in bowel</a:t>
            </a:r>
            <a:endParaRPr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rgbClr val="CC0000"/>
              </a:buClr>
              <a:buSzPts val="1200"/>
              <a:buFont typeface="Mada"/>
              <a:buChar char="★"/>
            </a:pPr>
            <a:r>
              <a:rPr b="1" lang="en-GB" sz="1200">
                <a:solidFill>
                  <a:srgbClr val="6AA84F"/>
                </a:solidFill>
                <a:latin typeface="Mada"/>
                <a:ea typeface="Mada"/>
                <a:cs typeface="Mada"/>
                <a:sym typeface="Mada"/>
              </a:rPr>
              <a:t>Profound </a:t>
            </a:r>
            <a:r>
              <a:rPr b="1" lang="en-GB" sz="1200">
                <a:solidFill>
                  <a:srgbClr val="6AA84F"/>
                </a:solidFill>
                <a:latin typeface="Mada"/>
                <a:ea typeface="Mada"/>
                <a:cs typeface="Mada"/>
                <a:sym typeface="Mada"/>
              </a:rPr>
              <a:t>vomiting</a:t>
            </a:r>
            <a:r>
              <a:rPr b="1" lang="en-GB" sz="1200">
                <a:solidFill>
                  <a:srgbClr val="6AA84F"/>
                </a:solidFill>
                <a:latin typeface="Mada"/>
                <a:ea typeface="Mada"/>
                <a:cs typeface="Mada"/>
                <a:sym typeface="Mada"/>
              </a:rPr>
              <a:t>!</a:t>
            </a:r>
            <a:endParaRPr b="1" sz="1200">
              <a:solidFill>
                <a:srgbClr val="6AA84F"/>
              </a:solidFill>
              <a:latin typeface="Mada"/>
              <a:ea typeface="Mada"/>
              <a:cs typeface="Mada"/>
              <a:sym typeface="Mada"/>
            </a:endParaRPr>
          </a:p>
        </p:txBody>
      </p:sp>
      <p:cxnSp>
        <p:nvCxnSpPr>
          <p:cNvPr id="115" name="Google Shape;115;p14"/>
          <p:cNvCxnSpPr/>
          <p:nvPr/>
        </p:nvCxnSpPr>
        <p:spPr>
          <a:xfrm flipH="1" rot="-5400000">
            <a:off x="3522595" y="8973521"/>
            <a:ext cx="1118700" cy="472500"/>
          </a:xfrm>
          <a:prstGeom prst="bentConnector3">
            <a:avLst>
              <a:gd fmla="val 8046" name="adj1"/>
            </a:avLst>
          </a:prstGeom>
          <a:noFill/>
          <a:ln cap="flat" cmpd="sng" w="19050">
            <a:solidFill>
              <a:srgbClr val="ABE5D9"/>
            </a:solidFill>
            <a:prstDash val="dash"/>
            <a:round/>
            <a:headEnd len="med" w="med" type="none"/>
            <a:tailEnd len="med" w="med" type="oval"/>
          </a:ln>
        </p:spPr>
      </p:cxnSp>
      <p:grpSp>
        <p:nvGrpSpPr>
          <p:cNvPr id="116" name="Google Shape;116;p14"/>
          <p:cNvGrpSpPr/>
          <p:nvPr/>
        </p:nvGrpSpPr>
        <p:grpSpPr>
          <a:xfrm>
            <a:off x="3474438" y="8045540"/>
            <a:ext cx="642576" cy="849014"/>
            <a:chOff x="1676646" y="3655818"/>
            <a:chExt cx="742863" cy="796000"/>
          </a:xfrm>
        </p:grpSpPr>
        <p:sp>
          <p:nvSpPr>
            <p:cNvPr id="117" name="Google Shape;117;p14"/>
            <p:cNvSpPr/>
            <p:nvPr/>
          </p:nvSpPr>
          <p:spPr>
            <a:xfrm>
              <a:off x="1787948" y="3752595"/>
              <a:ext cx="557731" cy="466365"/>
            </a:xfrm>
            <a:custGeom>
              <a:rect b="b" l="l" r="r" t="t"/>
              <a:pathLst>
                <a:path extrusionOk="0" h="20581" w="24613">
                  <a:moveTo>
                    <a:pt x="19722" y="1"/>
                  </a:moveTo>
                  <a:cubicBezTo>
                    <a:pt x="19659" y="1"/>
                    <a:pt x="19602" y="2"/>
                    <a:pt x="19550" y="4"/>
                  </a:cubicBezTo>
                  <a:cubicBezTo>
                    <a:pt x="18522" y="80"/>
                    <a:pt x="11028" y="1684"/>
                    <a:pt x="11028" y="1684"/>
                  </a:cubicBezTo>
                  <a:lnTo>
                    <a:pt x="1579" y="1809"/>
                  </a:lnTo>
                  <a:lnTo>
                    <a:pt x="1" y="8902"/>
                  </a:lnTo>
                  <a:lnTo>
                    <a:pt x="1028" y="13188"/>
                  </a:lnTo>
                  <a:lnTo>
                    <a:pt x="4988" y="17423"/>
                  </a:lnTo>
                  <a:lnTo>
                    <a:pt x="4988" y="18877"/>
                  </a:lnTo>
                  <a:cubicBezTo>
                    <a:pt x="4988" y="18877"/>
                    <a:pt x="5397" y="20385"/>
                    <a:pt x="6895" y="20385"/>
                  </a:cubicBezTo>
                  <a:cubicBezTo>
                    <a:pt x="7013" y="20385"/>
                    <a:pt x="7137" y="20376"/>
                    <a:pt x="7269" y="20355"/>
                  </a:cubicBezTo>
                  <a:cubicBezTo>
                    <a:pt x="8428" y="20162"/>
                    <a:pt x="9184" y="19607"/>
                    <a:pt x="9929" y="19607"/>
                  </a:cubicBezTo>
                  <a:cubicBezTo>
                    <a:pt x="10343" y="19607"/>
                    <a:pt x="10754" y="19779"/>
                    <a:pt x="11229" y="20280"/>
                  </a:cubicBezTo>
                  <a:cubicBezTo>
                    <a:pt x="11432" y="20491"/>
                    <a:pt x="11806" y="20581"/>
                    <a:pt x="12294" y="20581"/>
                  </a:cubicBezTo>
                  <a:cubicBezTo>
                    <a:pt x="14989" y="20581"/>
                    <a:pt x="21154" y="17849"/>
                    <a:pt x="21154" y="17849"/>
                  </a:cubicBezTo>
                  <a:lnTo>
                    <a:pt x="24211" y="12987"/>
                  </a:lnTo>
                  <a:lnTo>
                    <a:pt x="24537" y="6045"/>
                  </a:lnTo>
                  <a:cubicBezTo>
                    <a:pt x="24537" y="6045"/>
                    <a:pt x="24612" y="857"/>
                    <a:pt x="24261" y="631"/>
                  </a:cubicBezTo>
                  <a:cubicBezTo>
                    <a:pt x="23952" y="440"/>
                    <a:pt x="20925" y="1"/>
                    <a:pt x="19722"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1676646" y="3655818"/>
              <a:ext cx="742863" cy="796000"/>
            </a:xfrm>
            <a:custGeom>
              <a:rect b="b" l="l" r="r" t="t"/>
              <a:pathLst>
                <a:path extrusionOk="0" h="35128" w="32783">
                  <a:moveTo>
                    <a:pt x="29332" y="1"/>
                  </a:moveTo>
                  <a:cubicBezTo>
                    <a:pt x="28443" y="1"/>
                    <a:pt x="27511" y="341"/>
                    <a:pt x="26742" y="992"/>
                  </a:cubicBezTo>
                  <a:cubicBezTo>
                    <a:pt x="25596" y="1980"/>
                    <a:pt x="23281" y="2579"/>
                    <a:pt x="21493" y="2579"/>
                  </a:cubicBezTo>
                  <a:cubicBezTo>
                    <a:pt x="21013" y="2579"/>
                    <a:pt x="20572" y="2536"/>
                    <a:pt x="20201" y="2446"/>
                  </a:cubicBezTo>
                  <a:cubicBezTo>
                    <a:pt x="19756" y="2346"/>
                    <a:pt x="19280" y="2308"/>
                    <a:pt x="18816" y="2308"/>
                  </a:cubicBezTo>
                  <a:cubicBezTo>
                    <a:pt x="17424" y="2308"/>
                    <a:pt x="16141" y="2646"/>
                    <a:pt x="16141" y="2646"/>
                  </a:cubicBezTo>
                  <a:cubicBezTo>
                    <a:pt x="16141" y="2646"/>
                    <a:pt x="14202" y="3059"/>
                    <a:pt x="12565" y="3059"/>
                  </a:cubicBezTo>
                  <a:cubicBezTo>
                    <a:pt x="11992" y="3059"/>
                    <a:pt x="11456" y="3008"/>
                    <a:pt x="11053" y="2872"/>
                  </a:cubicBezTo>
                  <a:cubicBezTo>
                    <a:pt x="9959" y="2507"/>
                    <a:pt x="9130" y="1951"/>
                    <a:pt x="8275" y="1951"/>
                  </a:cubicBezTo>
                  <a:cubicBezTo>
                    <a:pt x="7895" y="1951"/>
                    <a:pt x="7509" y="2060"/>
                    <a:pt x="7093" y="2346"/>
                  </a:cubicBezTo>
                  <a:cubicBezTo>
                    <a:pt x="5740" y="3273"/>
                    <a:pt x="5639" y="3599"/>
                    <a:pt x="3960" y="4000"/>
                  </a:cubicBezTo>
                  <a:cubicBezTo>
                    <a:pt x="2306" y="4426"/>
                    <a:pt x="1253" y="5980"/>
                    <a:pt x="1354" y="7233"/>
                  </a:cubicBezTo>
                  <a:cubicBezTo>
                    <a:pt x="1479" y="8486"/>
                    <a:pt x="0" y="11719"/>
                    <a:pt x="953" y="12646"/>
                  </a:cubicBezTo>
                  <a:cubicBezTo>
                    <a:pt x="1880" y="13574"/>
                    <a:pt x="1780" y="14727"/>
                    <a:pt x="1679" y="16080"/>
                  </a:cubicBezTo>
                  <a:cubicBezTo>
                    <a:pt x="1579" y="17433"/>
                    <a:pt x="1153" y="19714"/>
                    <a:pt x="3033" y="20341"/>
                  </a:cubicBezTo>
                  <a:cubicBezTo>
                    <a:pt x="4913" y="20967"/>
                    <a:pt x="4913" y="20441"/>
                    <a:pt x="5639" y="21594"/>
                  </a:cubicBezTo>
                  <a:cubicBezTo>
                    <a:pt x="5870" y="21960"/>
                    <a:pt x="6205" y="22063"/>
                    <a:pt x="6571" y="22063"/>
                  </a:cubicBezTo>
                  <a:cubicBezTo>
                    <a:pt x="7043" y="22063"/>
                    <a:pt x="7567" y="21892"/>
                    <a:pt x="7989" y="21892"/>
                  </a:cubicBezTo>
                  <a:cubicBezTo>
                    <a:pt x="8269" y="21892"/>
                    <a:pt x="8503" y="21968"/>
                    <a:pt x="8647" y="22220"/>
                  </a:cubicBezTo>
                  <a:cubicBezTo>
                    <a:pt x="9027" y="22890"/>
                    <a:pt x="9564" y="23899"/>
                    <a:pt x="10031" y="23899"/>
                  </a:cubicBezTo>
                  <a:cubicBezTo>
                    <a:pt x="10211" y="23899"/>
                    <a:pt x="10380" y="23750"/>
                    <a:pt x="10527" y="23373"/>
                  </a:cubicBezTo>
                  <a:cubicBezTo>
                    <a:pt x="11053" y="22020"/>
                    <a:pt x="9374" y="21794"/>
                    <a:pt x="9900" y="20667"/>
                  </a:cubicBezTo>
                  <a:cubicBezTo>
                    <a:pt x="10426" y="19514"/>
                    <a:pt x="10201" y="18687"/>
                    <a:pt x="9173" y="17433"/>
                  </a:cubicBezTo>
                  <a:cubicBezTo>
                    <a:pt x="8121" y="16180"/>
                    <a:pt x="6667" y="14927"/>
                    <a:pt x="7093" y="13373"/>
                  </a:cubicBezTo>
                  <a:cubicBezTo>
                    <a:pt x="7494" y="11819"/>
                    <a:pt x="8020" y="11293"/>
                    <a:pt x="7293" y="10140"/>
                  </a:cubicBezTo>
                  <a:cubicBezTo>
                    <a:pt x="6567" y="9012"/>
                    <a:pt x="7193" y="7960"/>
                    <a:pt x="8121" y="7433"/>
                  </a:cubicBezTo>
                  <a:cubicBezTo>
                    <a:pt x="8680" y="7139"/>
                    <a:pt x="9594" y="6801"/>
                    <a:pt x="10481" y="6801"/>
                  </a:cubicBezTo>
                  <a:cubicBezTo>
                    <a:pt x="11105" y="6801"/>
                    <a:pt x="11715" y="6968"/>
                    <a:pt x="12181" y="7433"/>
                  </a:cubicBezTo>
                  <a:cubicBezTo>
                    <a:pt x="12714" y="7966"/>
                    <a:pt x="13509" y="8167"/>
                    <a:pt x="14315" y="8167"/>
                  </a:cubicBezTo>
                  <a:cubicBezTo>
                    <a:pt x="15251" y="8167"/>
                    <a:pt x="16201" y="7896"/>
                    <a:pt x="16767" y="7559"/>
                  </a:cubicBezTo>
                  <a:cubicBezTo>
                    <a:pt x="17795" y="6932"/>
                    <a:pt x="19875" y="6707"/>
                    <a:pt x="19875" y="6707"/>
                  </a:cubicBezTo>
                  <a:cubicBezTo>
                    <a:pt x="19875" y="6707"/>
                    <a:pt x="20464" y="6770"/>
                    <a:pt x="21230" y="6770"/>
                  </a:cubicBezTo>
                  <a:cubicBezTo>
                    <a:pt x="22202" y="6770"/>
                    <a:pt x="23460" y="6668"/>
                    <a:pt x="24161" y="6205"/>
                  </a:cubicBezTo>
                  <a:cubicBezTo>
                    <a:pt x="24993" y="5639"/>
                    <a:pt x="25726" y="5173"/>
                    <a:pt x="26432" y="5173"/>
                  </a:cubicBezTo>
                  <a:cubicBezTo>
                    <a:pt x="26790" y="5173"/>
                    <a:pt x="27140" y="5292"/>
                    <a:pt x="27494" y="5579"/>
                  </a:cubicBezTo>
                  <a:cubicBezTo>
                    <a:pt x="28522" y="6406"/>
                    <a:pt x="26642" y="9012"/>
                    <a:pt x="27369" y="10466"/>
                  </a:cubicBezTo>
                  <a:cubicBezTo>
                    <a:pt x="28096" y="11920"/>
                    <a:pt x="29048" y="13073"/>
                    <a:pt x="28096" y="14426"/>
                  </a:cubicBezTo>
                  <a:cubicBezTo>
                    <a:pt x="27168" y="15779"/>
                    <a:pt x="25715" y="17634"/>
                    <a:pt x="25815" y="18787"/>
                  </a:cubicBezTo>
                  <a:cubicBezTo>
                    <a:pt x="25915" y="19940"/>
                    <a:pt x="25815" y="20867"/>
                    <a:pt x="23309" y="21594"/>
                  </a:cubicBezTo>
                  <a:cubicBezTo>
                    <a:pt x="20827" y="22321"/>
                    <a:pt x="18747" y="21494"/>
                    <a:pt x="18020" y="22546"/>
                  </a:cubicBezTo>
                  <a:cubicBezTo>
                    <a:pt x="17294" y="23574"/>
                    <a:pt x="15514" y="22947"/>
                    <a:pt x="15213" y="24100"/>
                  </a:cubicBezTo>
                  <a:cubicBezTo>
                    <a:pt x="14888" y="25228"/>
                    <a:pt x="16441" y="26807"/>
                    <a:pt x="16040" y="29088"/>
                  </a:cubicBezTo>
                  <a:cubicBezTo>
                    <a:pt x="16040" y="29088"/>
                    <a:pt x="15414" y="31694"/>
                    <a:pt x="16040" y="32521"/>
                  </a:cubicBezTo>
                  <a:cubicBezTo>
                    <a:pt x="16667" y="33348"/>
                    <a:pt x="15715" y="35128"/>
                    <a:pt x="16767" y="35128"/>
                  </a:cubicBezTo>
                  <a:cubicBezTo>
                    <a:pt x="17795" y="35128"/>
                    <a:pt x="17068" y="33348"/>
                    <a:pt x="17695" y="32847"/>
                  </a:cubicBezTo>
                  <a:cubicBezTo>
                    <a:pt x="18321" y="32321"/>
                    <a:pt x="18421" y="29514"/>
                    <a:pt x="19048" y="28987"/>
                  </a:cubicBezTo>
                  <a:cubicBezTo>
                    <a:pt x="19675" y="28461"/>
                    <a:pt x="22281" y="28987"/>
                    <a:pt x="22908" y="28060"/>
                  </a:cubicBezTo>
                  <a:cubicBezTo>
                    <a:pt x="23534" y="27108"/>
                    <a:pt x="23835" y="26907"/>
                    <a:pt x="25289" y="26481"/>
                  </a:cubicBezTo>
                  <a:cubicBezTo>
                    <a:pt x="26742" y="26080"/>
                    <a:pt x="27795" y="25128"/>
                    <a:pt x="28221" y="23474"/>
                  </a:cubicBezTo>
                  <a:cubicBezTo>
                    <a:pt x="28622" y="21794"/>
                    <a:pt x="29148" y="21794"/>
                    <a:pt x="30301" y="20240"/>
                  </a:cubicBezTo>
                  <a:cubicBezTo>
                    <a:pt x="31429" y="18687"/>
                    <a:pt x="32156" y="17759"/>
                    <a:pt x="31755" y="16281"/>
                  </a:cubicBezTo>
                  <a:cubicBezTo>
                    <a:pt x="31329" y="14827"/>
                    <a:pt x="30928" y="14426"/>
                    <a:pt x="31755" y="12747"/>
                  </a:cubicBezTo>
                  <a:cubicBezTo>
                    <a:pt x="32582" y="11093"/>
                    <a:pt x="32482" y="10040"/>
                    <a:pt x="32281" y="8286"/>
                  </a:cubicBezTo>
                  <a:cubicBezTo>
                    <a:pt x="32056" y="6506"/>
                    <a:pt x="31228" y="5879"/>
                    <a:pt x="31655" y="4727"/>
                  </a:cubicBezTo>
                  <a:cubicBezTo>
                    <a:pt x="32056" y="3599"/>
                    <a:pt x="32782" y="2145"/>
                    <a:pt x="31529" y="892"/>
                  </a:cubicBezTo>
                  <a:cubicBezTo>
                    <a:pt x="30940" y="290"/>
                    <a:pt x="30154" y="1"/>
                    <a:pt x="29332" y="1"/>
                  </a:cubicBez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14"/>
            <p:cNvGrpSpPr/>
            <p:nvPr/>
          </p:nvGrpSpPr>
          <p:grpSpPr>
            <a:xfrm>
              <a:off x="1708597" y="3677889"/>
              <a:ext cx="683251" cy="716562"/>
              <a:chOff x="3349586" y="3650207"/>
              <a:chExt cx="696059" cy="729994"/>
            </a:xfrm>
          </p:grpSpPr>
          <p:sp>
            <p:nvSpPr>
              <p:cNvPr id="120" name="Google Shape;120;p14"/>
              <p:cNvSpPr/>
              <p:nvPr/>
            </p:nvSpPr>
            <p:spPr>
              <a:xfrm>
                <a:off x="3992596" y="3976906"/>
                <a:ext cx="46101" cy="83868"/>
              </a:xfrm>
              <a:custGeom>
                <a:rect b="b" l="l" r="r" t="t"/>
                <a:pathLst>
                  <a:path extrusionOk="0" h="3633" w="1997">
                    <a:moveTo>
                      <a:pt x="1119" y="0"/>
                    </a:moveTo>
                    <a:cubicBezTo>
                      <a:pt x="806" y="0"/>
                      <a:pt x="468" y="328"/>
                      <a:pt x="518" y="711"/>
                    </a:cubicBezTo>
                    <a:cubicBezTo>
                      <a:pt x="643" y="1338"/>
                      <a:pt x="493" y="1965"/>
                      <a:pt x="242" y="2541"/>
                    </a:cubicBezTo>
                    <a:cubicBezTo>
                      <a:pt x="1" y="3110"/>
                      <a:pt x="472" y="3632"/>
                      <a:pt x="936" y="3632"/>
                    </a:cubicBezTo>
                    <a:cubicBezTo>
                      <a:pt x="1146" y="3632"/>
                      <a:pt x="1355" y="3525"/>
                      <a:pt x="1495" y="3268"/>
                    </a:cubicBezTo>
                    <a:cubicBezTo>
                      <a:pt x="1997" y="2315"/>
                      <a:pt x="1971" y="1263"/>
                      <a:pt x="1520" y="285"/>
                    </a:cubicBezTo>
                    <a:cubicBezTo>
                      <a:pt x="1428" y="84"/>
                      <a:pt x="1276" y="0"/>
                      <a:pt x="1119"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3973112" y="4063059"/>
                <a:ext cx="30288" cy="27725"/>
              </a:xfrm>
              <a:custGeom>
                <a:rect b="b" l="l" r="r" t="t"/>
                <a:pathLst>
                  <a:path extrusionOk="0" h="1201" w="1312">
                    <a:moveTo>
                      <a:pt x="762" y="1"/>
                    </a:moveTo>
                    <a:cubicBezTo>
                      <a:pt x="604" y="1"/>
                      <a:pt x="443" y="79"/>
                      <a:pt x="359" y="213"/>
                    </a:cubicBezTo>
                    <a:cubicBezTo>
                      <a:pt x="259" y="363"/>
                      <a:pt x="184" y="513"/>
                      <a:pt x="109" y="689"/>
                    </a:cubicBezTo>
                    <a:cubicBezTo>
                      <a:pt x="0" y="977"/>
                      <a:pt x="282" y="1201"/>
                      <a:pt x="551" y="1201"/>
                    </a:cubicBezTo>
                    <a:cubicBezTo>
                      <a:pt x="655" y="1201"/>
                      <a:pt x="758" y="1167"/>
                      <a:pt x="836" y="1090"/>
                    </a:cubicBezTo>
                    <a:cubicBezTo>
                      <a:pt x="961" y="989"/>
                      <a:pt x="1061" y="839"/>
                      <a:pt x="1161" y="689"/>
                    </a:cubicBezTo>
                    <a:cubicBezTo>
                      <a:pt x="1312" y="488"/>
                      <a:pt x="1186" y="162"/>
                      <a:pt x="986" y="62"/>
                    </a:cubicBezTo>
                    <a:cubicBezTo>
                      <a:pt x="919" y="20"/>
                      <a:pt x="841" y="1"/>
                      <a:pt x="762"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4013788" y="3796543"/>
                <a:ext cx="31280" cy="67639"/>
              </a:xfrm>
              <a:custGeom>
                <a:rect b="b" l="l" r="r" t="t"/>
                <a:pathLst>
                  <a:path extrusionOk="0" h="2930" w="1355">
                    <a:moveTo>
                      <a:pt x="350" y="0"/>
                    </a:moveTo>
                    <a:cubicBezTo>
                      <a:pt x="184" y="0"/>
                      <a:pt x="10" y="119"/>
                      <a:pt x="26" y="304"/>
                    </a:cubicBezTo>
                    <a:cubicBezTo>
                      <a:pt x="76" y="981"/>
                      <a:pt x="26" y="1632"/>
                      <a:pt x="1" y="2309"/>
                    </a:cubicBezTo>
                    <a:cubicBezTo>
                      <a:pt x="1" y="2728"/>
                      <a:pt x="341" y="2929"/>
                      <a:pt x="675" y="2929"/>
                    </a:cubicBezTo>
                    <a:cubicBezTo>
                      <a:pt x="1018" y="2929"/>
                      <a:pt x="1355" y="2716"/>
                      <a:pt x="1304" y="2309"/>
                    </a:cubicBezTo>
                    <a:cubicBezTo>
                      <a:pt x="1204" y="1532"/>
                      <a:pt x="953" y="855"/>
                      <a:pt x="602" y="153"/>
                    </a:cubicBezTo>
                    <a:cubicBezTo>
                      <a:pt x="554" y="47"/>
                      <a:pt x="454" y="0"/>
                      <a:pt x="350"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3974451" y="3650207"/>
                <a:ext cx="50949" cy="35274"/>
              </a:xfrm>
              <a:custGeom>
                <a:rect b="b" l="l" r="r" t="t"/>
                <a:pathLst>
                  <a:path extrusionOk="0" h="1528" w="2207">
                    <a:moveTo>
                      <a:pt x="779" y="0"/>
                    </a:moveTo>
                    <a:cubicBezTo>
                      <a:pt x="651" y="0"/>
                      <a:pt x="523" y="16"/>
                      <a:pt x="402" y="51"/>
                    </a:cubicBezTo>
                    <a:cubicBezTo>
                      <a:pt x="176" y="126"/>
                      <a:pt x="1" y="352"/>
                      <a:pt x="1" y="603"/>
                    </a:cubicBezTo>
                    <a:cubicBezTo>
                      <a:pt x="1" y="878"/>
                      <a:pt x="176" y="1054"/>
                      <a:pt x="402" y="1154"/>
                    </a:cubicBezTo>
                    <a:cubicBezTo>
                      <a:pt x="502" y="1179"/>
                      <a:pt x="702" y="1229"/>
                      <a:pt x="853" y="1279"/>
                    </a:cubicBezTo>
                    <a:cubicBezTo>
                      <a:pt x="953" y="1330"/>
                      <a:pt x="1028" y="1380"/>
                      <a:pt x="1179" y="1455"/>
                    </a:cubicBezTo>
                    <a:cubicBezTo>
                      <a:pt x="1281" y="1501"/>
                      <a:pt x="1393" y="1527"/>
                      <a:pt x="1505" y="1527"/>
                    </a:cubicBezTo>
                    <a:cubicBezTo>
                      <a:pt x="1694" y="1527"/>
                      <a:pt x="1879" y="1453"/>
                      <a:pt x="2006" y="1279"/>
                    </a:cubicBezTo>
                    <a:cubicBezTo>
                      <a:pt x="2181" y="1054"/>
                      <a:pt x="2206" y="653"/>
                      <a:pt x="1955" y="427"/>
                    </a:cubicBezTo>
                    <a:cubicBezTo>
                      <a:pt x="1647" y="177"/>
                      <a:pt x="1206" y="0"/>
                      <a:pt x="779"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4023622" y="3684280"/>
                <a:ext cx="22023" cy="25809"/>
              </a:xfrm>
              <a:custGeom>
                <a:rect b="b" l="l" r="r" t="t"/>
                <a:pathLst>
                  <a:path extrusionOk="0" h="1118" w="954">
                    <a:moveTo>
                      <a:pt x="428" y="1"/>
                    </a:moveTo>
                    <a:cubicBezTo>
                      <a:pt x="411" y="1"/>
                      <a:pt x="394" y="2"/>
                      <a:pt x="377" y="4"/>
                    </a:cubicBezTo>
                    <a:cubicBezTo>
                      <a:pt x="201" y="29"/>
                      <a:pt x="1" y="204"/>
                      <a:pt x="26" y="405"/>
                    </a:cubicBezTo>
                    <a:cubicBezTo>
                      <a:pt x="26" y="530"/>
                      <a:pt x="51" y="681"/>
                      <a:pt x="76" y="806"/>
                    </a:cubicBezTo>
                    <a:cubicBezTo>
                      <a:pt x="119" y="998"/>
                      <a:pt x="325" y="1118"/>
                      <a:pt x="510" y="1118"/>
                    </a:cubicBezTo>
                    <a:cubicBezTo>
                      <a:pt x="542" y="1118"/>
                      <a:pt x="573" y="1114"/>
                      <a:pt x="602" y="1107"/>
                    </a:cubicBezTo>
                    <a:cubicBezTo>
                      <a:pt x="853" y="1031"/>
                      <a:pt x="953" y="806"/>
                      <a:pt x="903" y="555"/>
                    </a:cubicBezTo>
                    <a:cubicBezTo>
                      <a:pt x="903" y="480"/>
                      <a:pt x="878" y="380"/>
                      <a:pt x="828" y="305"/>
                    </a:cubicBezTo>
                    <a:cubicBezTo>
                      <a:pt x="782" y="121"/>
                      <a:pt x="610" y="1"/>
                      <a:pt x="428"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3869161" y="3695177"/>
                <a:ext cx="45685" cy="28187"/>
              </a:xfrm>
              <a:custGeom>
                <a:rect b="b" l="l" r="r" t="t"/>
                <a:pathLst>
                  <a:path extrusionOk="0" h="1221" w="1979">
                    <a:moveTo>
                      <a:pt x="1285" y="0"/>
                    </a:moveTo>
                    <a:cubicBezTo>
                      <a:pt x="1212" y="0"/>
                      <a:pt x="1133" y="18"/>
                      <a:pt x="1053" y="58"/>
                    </a:cubicBezTo>
                    <a:cubicBezTo>
                      <a:pt x="802" y="184"/>
                      <a:pt x="552" y="209"/>
                      <a:pt x="326" y="334"/>
                    </a:cubicBezTo>
                    <a:cubicBezTo>
                      <a:pt x="0" y="534"/>
                      <a:pt x="0" y="1136"/>
                      <a:pt x="426" y="1211"/>
                    </a:cubicBezTo>
                    <a:cubicBezTo>
                      <a:pt x="478" y="1218"/>
                      <a:pt x="530" y="1221"/>
                      <a:pt x="582" y="1221"/>
                    </a:cubicBezTo>
                    <a:cubicBezTo>
                      <a:pt x="924" y="1221"/>
                      <a:pt x="1246" y="1081"/>
                      <a:pt x="1529" y="885"/>
                    </a:cubicBezTo>
                    <a:cubicBezTo>
                      <a:pt x="1978" y="607"/>
                      <a:pt x="1715" y="0"/>
                      <a:pt x="1285"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3643505" y="3701640"/>
                <a:ext cx="64246" cy="36243"/>
              </a:xfrm>
              <a:custGeom>
                <a:rect b="b" l="l" r="r" t="t"/>
                <a:pathLst>
                  <a:path extrusionOk="0" h="1570" w="2783">
                    <a:moveTo>
                      <a:pt x="1672" y="1"/>
                    </a:moveTo>
                    <a:cubicBezTo>
                      <a:pt x="1555" y="1"/>
                      <a:pt x="1438" y="12"/>
                      <a:pt x="1329" y="29"/>
                    </a:cubicBezTo>
                    <a:cubicBezTo>
                      <a:pt x="953" y="79"/>
                      <a:pt x="627" y="179"/>
                      <a:pt x="352" y="430"/>
                    </a:cubicBezTo>
                    <a:cubicBezTo>
                      <a:pt x="1" y="756"/>
                      <a:pt x="176" y="1407"/>
                      <a:pt x="652" y="1533"/>
                    </a:cubicBezTo>
                    <a:cubicBezTo>
                      <a:pt x="766" y="1559"/>
                      <a:pt x="879" y="1570"/>
                      <a:pt x="993" y="1570"/>
                    </a:cubicBezTo>
                    <a:cubicBezTo>
                      <a:pt x="1205" y="1570"/>
                      <a:pt x="1417" y="1531"/>
                      <a:pt x="1630" y="1482"/>
                    </a:cubicBezTo>
                    <a:cubicBezTo>
                      <a:pt x="1930" y="1432"/>
                      <a:pt x="2206" y="1357"/>
                      <a:pt x="2457" y="1132"/>
                    </a:cubicBezTo>
                    <a:cubicBezTo>
                      <a:pt x="2783" y="856"/>
                      <a:pt x="2632" y="405"/>
                      <a:pt x="2331" y="179"/>
                    </a:cubicBezTo>
                    <a:cubicBezTo>
                      <a:pt x="2148" y="46"/>
                      <a:pt x="1908" y="1"/>
                      <a:pt x="1672"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3723933" y="3700186"/>
                <a:ext cx="26063" cy="22369"/>
              </a:xfrm>
              <a:custGeom>
                <a:rect b="b" l="l" r="r" t="t"/>
                <a:pathLst>
                  <a:path extrusionOk="0" h="969" w="1129">
                    <a:moveTo>
                      <a:pt x="514" y="1"/>
                    </a:moveTo>
                    <a:cubicBezTo>
                      <a:pt x="353" y="1"/>
                      <a:pt x="207" y="79"/>
                      <a:pt x="126" y="242"/>
                    </a:cubicBezTo>
                    <a:cubicBezTo>
                      <a:pt x="0" y="443"/>
                      <a:pt x="50" y="769"/>
                      <a:pt x="301" y="869"/>
                    </a:cubicBezTo>
                    <a:cubicBezTo>
                      <a:pt x="301" y="894"/>
                      <a:pt x="326" y="894"/>
                      <a:pt x="351" y="919"/>
                    </a:cubicBezTo>
                    <a:cubicBezTo>
                      <a:pt x="424" y="951"/>
                      <a:pt x="506" y="968"/>
                      <a:pt x="586" y="968"/>
                    </a:cubicBezTo>
                    <a:cubicBezTo>
                      <a:pt x="754" y="968"/>
                      <a:pt x="918" y="896"/>
                      <a:pt x="1003" y="743"/>
                    </a:cubicBezTo>
                    <a:cubicBezTo>
                      <a:pt x="1128" y="543"/>
                      <a:pt x="1053" y="217"/>
                      <a:pt x="827" y="92"/>
                    </a:cubicBezTo>
                    <a:cubicBezTo>
                      <a:pt x="802" y="92"/>
                      <a:pt x="802" y="67"/>
                      <a:pt x="777" y="67"/>
                    </a:cubicBezTo>
                    <a:cubicBezTo>
                      <a:pt x="690" y="23"/>
                      <a:pt x="600" y="1"/>
                      <a:pt x="514"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3474569" y="3701894"/>
                <a:ext cx="49194" cy="29757"/>
              </a:xfrm>
              <a:custGeom>
                <a:rect b="b" l="l" r="r" t="t"/>
                <a:pathLst>
                  <a:path extrusionOk="0" h="1289" w="2131">
                    <a:moveTo>
                      <a:pt x="1277" y="0"/>
                    </a:moveTo>
                    <a:cubicBezTo>
                      <a:pt x="928" y="0"/>
                      <a:pt x="554" y="122"/>
                      <a:pt x="326" y="294"/>
                    </a:cubicBezTo>
                    <a:cubicBezTo>
                      <a:pt x="101" y="444"/>
                      <a:pt x="0" y="695"/>
                      <a:pt x="101" y="945"/>
                    </a:cubicBezTo>
                    <a:cubicBezTo>
                      <a:pt x="185" y="1135"/>
                      <a:pt x="393" y="1289"/>
                      <a:pt x="606" y="1289"/>
                    </a:cubicBezTo>
                    <a:cubicBezTo>
                      <a:pt x="646" y="1289"/>
                      <a:pt x="687" y="1283"/>
                      <a:pt x="727" y="1271"/>
                    </a:cubicBezTo>
                    <a:cubicBezTo>
                      <a:pt x="928" y="1196"/>
                      <a:pt x="1128" y="1096"/>
                      <a:pt x="1329" y="1045"/>
                    </a:cubicBezTo>
                    <a:cubicBezTo>
                      <a:pt x="1554" y="995"/>
                      <a:pt x="1755" y="970"/>
                      <a:pt x="1955" y="820"/>
                    </a:cubicBezTo>
                    <a:cubicBezTo>
                      <a:pt x="2131" y="669"/>
                      <a:pt x="2081" y="394"/>
                      <a:pt x="1955" y="243"/>
                    </a:cubicBezTo>
                    <a:cubicBezTo>
                      <a:pt x="1793" y="70"/>
                      <a:pt x="1542" y="0"/>
                      <a:pt x="1277"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3450537" y="3729319"/>
                <a:ext cx="29826" cy="24470"/>
              </a:xfrm>
              <a:custGeom>
                <a:rect b="b" l="l" r="r" t="t"/>
                <a:pathLst>
                  <a:path extrusionOk="0" h="1060" w="1292">
                    <a:moveTo>
                      <a:pt x="735" y="1"/>
                    </a:moveTo>
                    <a:cubicBezTo>
                      <a:pt x="616" y="1"/>
                      <a:pt x="496" y="40"/>
                      <a:pt x="415" y="133"/>
                    </a:cubicBezTo>
                    <a:lnTo>
                      <a:pt x="289" y="309"/>
                    </a:lnTo>
                    <a:cubicBezTo>
                      <a:pt x="1" y="655"/>
                      <a:pt x="258" y="1060"/>
                      <a:pt x="598" y="1060"/>
                    </a:cubicBezTo>
                    <a:cubicBezTo>
                      <a:pt x="701" y="1060"/>
                      <a:pt x="811" y="1023"/>
                      <a:pt x="916" y="935"/>
                    </a:cubicBezTo>
                    <a:cubicBezTo>
                      <a:pt x="991" y="910"/>
                      <a:pt x="1041" y="860"/>
                      <a:pt x="1091" y="810"/>
                    </a:cubicBezTo>
                    <a:cubicBezTo>
                      <a:pt x="1292" y="659"/>
                      <a:pt x="1267" y="309"/>
                      <a:pt x="1091" y="133"/>
                    </a:cubicBezTo>
                    <a:cubicBezTo>
                      <a:pt x="1011" y="53"/>
                      <a:pt x="873" y="1"/>
                      <a:pt x="735"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3349586" y="3838742"/>
                <a:ext cx="34166" cy="68332"/>
              </a:xfrm>
              <a:custGeom>
                <a:rect b="b" l="l" r="r" t="t"/>
                <a:pathLst>
                  <a:path extrusionOk="0" h="2960" w="1480">
                    <a:moveTo>
                      <a:pt x="943" y="1"/>
                    </a:moveTo>
                    <a:cubicBezTo>
                      <a:pt x="774" y="1"/>
                      <a:pt x="599" y="83"/>
                      <a:pt x="477" y="255"/>
                    </a:cubicBezTo>
                    <a:cubicBezTo>
                      <a:pt x="251" y="556"/>
                      <a:pt x="176" y="982"/>
                      <a:pt x="126" y="1333"/>
                    </a:cubicBezTo>
                    <a:cubicBezTo>
                      <a:pt x="51" y="1734"/>
                      <a:pt x="1" y="2135"/>
                      <a:pt x="126" y="2536"/>
                    </a:cubicBezTo>
                    <a:cubicBezTo>
                      <a:pt x="204" y="2808"/>
                      <a:pt x="475" y="2959"/>
                      <a:pt x="737" y="2959"/>
                    </a:cubicBezTo>
                    <a:cubicBezTo>
                      <a:pt x="982" y="2959"/>
                      <a:pt x="1218" y="2827"/>
                      <a:pt x="1279" y="2536"/>
                    </a:cubicBezTo>
                    <a:cubicBezTo>
                      <a:pt x="1329" y="2185"/>
                      <a:pt x="1304" y="1859"/>
                      <a:pt x="1329" y="1508"/>
                    </a:cubicBezTo>
                    <a:cubicBezTo>
                      <a:pt x="1354" y="1183"/>
                      <a:pt x="1479" y="832"/>
                      <a:pt x="1454" y="506"/>
                    </a:cubicBezTo>
                    <a:cubicBezTo>
                      <a:pt x="1425" y="178"/>
                      <a:pt x="1191" y="1"/>
                      <a:pt x="943"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3368678" y="3913792"/>
                <a:ext cx="20269" cy="24586"/>
              </a:xfrm>
              <a:custGeom>
                <a:rect b="b" l="l" r="r" t="t"/>
                <a:pathLst>
                  <a:path extrusionOk="0" h="1065" w="878">
                    <a:moveTo>
                      <a:pt x="419" y="1"/>
                    </a:moveTo>
                    <a:cubicBezTo>
                      <a:pt x="388" y="1"/>
                      <a:pt x="357" y="4"/>
                      <a:pt x="327" y="12"/>
                    </a:cubicBezTo>
                    <a:cubicBezTo>
                      <a:pt x="101" y="62"/>
                      <a:pt x="1" y="288"/>
                      <a:pt x="26" y="513"/>
                    </a:cubicBezTo>
                    <a:cubicBezTo>
                      <a:pt x="51" y="638"/>
                      <a:pt x="76" y="764"/>
                      <a:pt x="151" y="864"/>
                    </a:cubicBezTo>
                    <a:cubicBezTo>
                      <a:pt x="217" y="1005"/>
                      <a:pt x="332" y="1065"/>
                      <a:pt x="452" y="1065"/>
                    </a:cubicBezTo>
                    <a:cubicBezTo>
                      <a:pt x="651" y="1065"/>
                      <a:pt x="862" y="898"/>
                      <a:pt x="878" y="663"/>
                    </a:cubicBezTo>
                    <a:cubicBezTo>
                      <a:pt x="878" y="538"/>
                      <a:pt x="853" y="413"/>
                      <a:pt x="828" y="288"/>
                    </a:cubicBezTo>
                    <a:cubicBezTo>
                      <a:pt x="785" y="117"/>
                      <a:pt x="597" y="1"/>
                      <a:pt x="419"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3393748" y="4047661"/>
                <a:ext cx="60021" cy="41830"/>
              </a:xfrm>
              <a:custGeom>
                <a:rect b="b" l="l" r="r" t="t"/>
                <a:pathLst>
                  <a:path extrusionOk="0" h="1812" w="2600">
                    <a:moveTo>
                      <a:pt x="614" y="1"/>
                    </a:moveTo>
                    <a:cubicBezTo>
                      <a:pt x="241" y="1"/>
                      <a:pt x="0" y="504"/>
                      <a:pt x="268" y="854"/>
                    </a:cubicBezTo>
                    <a:cubicBezTo>
                      <a:pt x="622" y="1275"/>
                      <a:pt x="1230" y="1812"/>
                      <a:pt x="1833" y="1812"/>
                    </a:cubicBezTo>
                    <a:cubicBezTo>
                      <a:pt x="1913" y="1812"/>
                      <a:pt x="1993" y="1802"/>
                      <a:pt x="2073" y="1782"/>
                    </a:cubicBezTo>
                    <a:cubicBezTo>
                      <a:pt x="2524" y="1656"/>
                      <a:pt x="2599" y="1130"/>
                      <a:pt x="2323" y="804"/>
                    </a:cubicBezTo>
                    <a:cubicBezTo>
                      <a:pt x="2148" y="604"/>
                      <a:pt x="1847" y="529"/>
                      <a:pt x="1597" y="428"/>
                    </a:cubicBezTo>
                    <a:cubicBezTo>
                      <a:pt x="1346" y="303"/>
                      <a:pt x="1095" y="203"/>
                      <a:pt x="870" y="78"/>
                    </a:cubicBezTo>
                    <a:cubicBezTo>
                      <a:pt x="781" y="24"/>
                      <a:pt x="694" y="1"/>
                      <a:pt x="614"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3447374" y="4080465"/>
                <a:ext cx="24909" cy="20776"/>
              </a:xfrm>
              <a:custGeom>
                <a:rect b="b" l="l" r="r" t="t"/>
                <a:pathLst>
                  <a:path extrusionOk="0" h="900" w="1079">
                    <a:moveTo>
                      <a:pt x="486" y="0"/>
                    </a:moveTo>
                    <a:cubicBezTo>
                      <a:pt x="319" y="0"/>
                      <a:pt x="169" y="90"/>
                      <a:pt x="101" y="261"/>
                    </a:cubicBezTo>
                    <a:cubicBezTo>
                      <a:pt x="0" y="486"/>
                      <a:pt x="126" y="812"/>
                      <a:pt x="376" y="862"/>
                    </a:cubicBezTo>
                    <a:cubicBezTo>
                      <a:pt x="426" y="862"/>
                      <a:pt x="477" y="887"/>
                      <a:pt x="527" y="887"/>
                    </a:cubicBezTo>
                    <a:cubicBezTo>
                      <a:pt x="561" y="896"/>
                      <a:pt x="595" y="900"/>
                      <a:pt x="629" y="900"/>
                    </a:cubicBezTo>
                    <a:cubicBezTo>
                      <a:pt x="792" y="900"/>
                      <a:pt x="941" y="803"/>
                      <a:pt x="1003" y="636"/>
                    </a:cubicBezTo>
                    <a:cubicBezTo>
                      <a:pt x="1078" y="461"/>
                      <a:pt x="1028" y="210"/>
                      <a:pt x="852" y="110"/>
                    </a:cubicBezTo>
                    <a:cubicBezTo>
                      <a:pt x="802" y="110"/>
                      <a:pt x="752" y="85"/>
                      <a:pt x="727" y="60"/>
                    </a:cubicBezTo>
                    <a:cubicBezTo>
                      <a:pt x="647" y="20"/>
                      <a:pt x="565" y="0"/>
                      <a:pt x="486"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3502132" y="4052832"/>
                <a:ext cx="32365" cy="24332"/>
              </a:xfrm>
              <a:custGeom>
                <a:rect b="b" l="l" r="r" t="t"/>
                <a:pathLst>
                  <a:path extrusionOk="0" h="1054" w="1402">
                    <a:moveTo>
                      <a:pt x="631" y="0"/>
                    </a:moveTo>
                    <a:cubicBezTo>
                      <a:pt x="304" y="0"/>
                      <a:pt x="0" y="440"/>
                      <a:pt x="310" y="731"/>
                    </a:cubicBezTo>
                    <a:cubicBezTo>
                      <a:pt x="385" y="806"/>
                      <a:pt x="460" y="856"/>
                      <a:pt x="536" y="931"/>
                    </a:cubicBezTo>
                    <a:cubicBezTo>
                      <a:pt x="622" y="1017"/>
                      <a:pt x="718" y="1053"/>
                      <a:pt x="812" y="1053"/>
                    </a:cubicBezTo>
                    <a:cubicBezTo>
                      <a:pt x="1126" y="1053"/>
                      <a:pt x="1402" y="645"/>
                      <a:pt x="1112" y="355"/>
                    </a:cubicBezTo>
                    <a:cubicBezTo>
                      <a:pt x="1037" y="280"/>
                      <a:pt x="987" y="204"/>
                      <a:pt x="912" y="129"/>
                    </a:cubicBezTo>
                    <a:cubicBezTo>
                      <a:pt x="826" y="38"/>
                      <a:pt x="728" y="0"/>
                      <a:pt x="631"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3445643" y="3871962"/>
                <a:ext cx="23154" cy="26340"/>
              </a:xfrm>
              <a:custGeom>
                <a:rect b="b" l="l" r="r" t="t"/>
                <a:pathLst>
                  <a:path extrusionOk="0" h="1141" w="1003">
                    <a:moveTo>
                      <a:pt x="501" y="0"/>
                    </a:moveTo>
                    <a:cubicBezTo>
                      <a:pt x="276" y="0"/>
                      <a:pt x="50" y="157"/>
                      <a:pt x="25" y="470"/>
                    </a:cubicBezTo>
                    <a:cubicBezTo>
                      <a:pt x="25" y="546"/>
                      <a:pt x="0" y="596"/>
                      <a:pt x="25" y="671"/>
                    </a:cubicBezTo>
                    <a:cubicBezTo>
                      <a:pt x="50" y="984"/>
                      <a:pt x="276" y="1141"/>
                      <a:pt x="505" y="1141"/>
                    </a:cubicBezTo>
                    <a:cubicBezTo>
                      <a:pt x="733" y="1141"/>
                      <a:pt x="965" y="984"/>
                      <a:pt x="1003" y="671"/>
                    </a:cubicBezTo>
                    <a:cubicBezTo>
                      <a:pt x="1003" y="596"/>
                      <a:pt x="1003" y="546"/>
                      <a:pt x="978" y="470"/>
                    </a:cubicBezTo>
                    <a:cubicBezTo>
                      <a:pt x="953" y="157"/>
                      <a:pt x="727" y="0"/>
                      <a:pt x="501"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3844275" y="4182778"/>
                <a:ext cx="76642" cy="43815"/>
              </a:xfrm>
              <a:custGeom>
                <a:rect b="b" l="l" r="r" t="t"/>
                <a:pathLst>
                  <a:path extrusionOk="0" h="1898" w="3320">
                    <a:moveTo>
                      <a:pt x="2501" y="1"/>
                    </a:moveTo>
                    <a:cubicBezTo>
                      <a:pt x="2394" y="1"/>
                      <a:pt x="2285" y="35"/>
                      <a:pt x="2181" y="114"/>
                    </a:cubicBezTo>
                    <a:cubicBezTo>
                      <a:pt x="1730" y="440"/>
                      <a:pt x="1279" y="841"/>
                      <a:pt x="677" y="916"/>
                    </a:cubicBezTo>
                    <a:cubicBezTo>
                      <a:pt x="201" y="966"/>
                      <a:pt x="0" y="1693"/>
                      <a:pt x="577" y="1819"/>
                    </a:cubicBezTo>
                    <a:cubicBezTo>
                      <a:pt x="787" y="1871"/>
                      <a:pt x="1003" y="1898"/>
                      <a:pt x="1219" y="1898"/>
                    </a:cubicBezTo>
                    <a:cubicBezTo>
                      <a:pt x="1931" y="1898"/>
                      <a:pt x="2635" y="1607"/>
                      <a:pt x="3058" y="991"/>
                    </a:cubicBezTo>
                    <a:cubicBezTo>
                      <a:pt x="3320" y="569"/>
                      <a:pt x="2935" y="1"/>
                      <a:pt x="2501"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a:off x="3917177" y="4156761"/>
                <a:ext cx="30311" cy="28002"/>
              </a:xfrm>
              <a:custGeom>
                <a:rect b="b" l="l" r="r" t="t"/>
                <a:pathLst>
                  <a:path extrusionOk="0" h="1213" w="1313">
                    <a:moveTo>
                      <a:pt x="792" y="0"/>
                    </a:moveTo>
                    <a:cubicBezTo>
                      <a:pt x="709" y="0"/>
                      <a:pt x="619" y="20"/>
                      <a:pt x="527" y="63"/>
                    </a:cubicBezTo>
                    <a:cubicBezTo>
                      <a:pt x="376" y="139"/>
                      <a:pt x="276" y="289"/>
                      <a:pt x="176" y="439"/>
                    </a:cubicBezTo>
                    <a:cubicBezTo>
                      <a:pt x="0" y="665"/>
                      <a:pt x="126" y="1016"/>
                      <a:pt x="351" y="1141"/>
                    </a:cubicBezTo>
                    <a:cubicBezTo>
                      <a:pt x="441" y="1190"/>
                      <a:pt x="531" y="1213"/>
                      <a:pt x="618" y="1213"/>
                    </a:cubicBezTo>
                    <a:cubicBezTo>
                      <a:pt x="796" y="1213"/>
                      <a:pt x="960" y="1117"/>
                      <a:pt x="1078" y="966"/>
                    </a:cubicBezTo>
                    <a:cubicBezTo>
                      <a:pt x="1153" y="840"/>
                      <a:pt x="1228" y="740"/>
                      <a:pt x="1253" y="615"/>
                    </a:cubicBezTo>
                    <a:cubicBezTo>
                      <a:pt x="1312" y="261"/>
                      <a:pt x="1094" y="0"/>
                      <a:pt x="792"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3721047" y="4165533"/>
                <a:ext cx="30426" cy="23847"/>
              </a:xfrm>
              <a:custGeom>
                <a:rect b="b" l="l" r="r" t="t"/>
                <a:pathLst>
                  <a:path extrusionOk="0" h="1033" w="1318">
                    <a:moveTo>
                      <a:pt x="827" y="1"/>
                    </a:moveTo>
                    <a:cubicBezTo>
                      <a:pt x="794" y="1"/>
                      <a:pt x="761" y="3"/>
                      <a:pt x="727" y="9"/>
                    </a:cubicBezTo>
                    <a:cubicBezTo>
                      <a:pt x="627" y="34"/>
                      <a:pt x="551" y="59"/>
                      <a:pt x="476" y="134"/>
                    </a:cubicBezTo>
                    <a:lnTo>
                      <a:pt x="451" y="134"/>
                    </a:lnTo>
                    <a:cubicBezTo>
                      <a:pt x="251" y="134"/>
                      <a:pt x="50" y="310"/>
                      <a:pt x="25" y="510"/>
                    </a:cubicBezTo>
                    <a:cubicBezTo>
                      <a:pt x="0" y="736"/>
                      <a:pt x="125" y="911"/>
                      <a:pt x="351" y="987"/>
                    </a:cubicBezTo>
                    <a:cubicBezTo>
                      <a:pt x="429" y="1018"/>
                      <a:pt x="516" y="1033"/>
                      <a:pt x="606" y="1033"/>
                    </a:cubicBezTo>
                    <a:cubicBezTo>
                      <a:pt x="948" y="1033"/>
                      <a:pt x="1318" y="813"/>
                      <a:pt x="1278" y="435"/>
                    </a:cubicBezTo>
                    <a:cubicBezTo>
                      <a:pt x="1256" y="169"/>
                      <a:pt x="1076" y="1"/>
                      <a:pt x="827"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3713521" y="4313070"/>
                <a:ext cx="17960" cy="36936"/>
              </a:xfrm>
              <a:custGeom>
                <a:rect b="b" l="l" r="r" t="t"/>
                <a:pathLst>
                  <a:path extrusionOk="0" h="1600" w="778">
                    <a:moveTo>
                      <a:pt x="379" y="0"/>
                    </a:moveTo>
                    <a:cubicBezTo>
                      <a:pt x="285" y="0"/>
                      <a:pt x="193" y="60"/>
                      <a:pt x="151" y="160"/>
                    </a:cubicBezTo>
                    <a:cubicBezTo>
                      <a:pt x="75" y="335"/>
                      <a:pt x="100" y="535"/>
                      <a:pt x="50" y="711"/>
                    </a:cubicBezTo>
                    <a:cubicBezTo>
                      <a:pt x="25" y="911"/>
                      <a:pt x="0" y="1087"/>
                      <a:pt x="25" y="1287"/>
                    </a:cubicBezTo>
                    <a:cubicBezTo>
                      <a:pt x="53" y="1491"/>
                      <a:pt x="191" y="1600"/>
                      <a:pt x="335" y="1600"/>
                    </a:cubicBezTo>
                    <a:cubicBezTo>
                      <a:pt x="457" y="1600"/>
                      <a:pt x="583" y="1523"/>
                      <a:pt x="652" y="1363"/>
                    </a:cubicBezTo>
                    <a:cubicBezTo>
                      <a:pt x="777" y="1037"/>
                      <a:pt x="777" y="435"/>
                      <a:pt x="577" y="109"/>
                    </a:cubicBezTo>
                    <a:cubicBezTo>
                      <a:pt x="523" y="34"/>
                      <a:pt x="450" y="0"/>
                      <a:pt x="379"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3704264" y="4361294"/>
                <a:ext cx="20846" cy="18907"/>
              </a:xfrm>
              <a:custGeom>
                <a:rect b="b" l="l" r="r" t="t"/>
                <a:pathLst>
                  <a:path extrusionOk="0" h="819" w="903">
                    <a:moveTo>
                      <a:pt x="451" y="0"/>
                    </a:moveTo>
                    <a:cubicBezTo>
                      <a:pt x="226" y="0"/>
                      <a:pt x="0" y="226"/>
                      <a:pt x="100" y="451"/>
                    </a:cubicBezTo>
                    <a:cubicBezTo>
                      <a:pt x="126" y="552"/>
                      <a:pt x="176" y="677"/>
                      <a:pt x="251" y="752"/>
                    </a:cubicBezTo>
                    <a:cubicBezTo>
                      <a:pt x="318" y="792"/>
                      <a:pt x="385" y="818"/>
                      <a:pt x="452" y="818"/>
                    </a:cubicBezTo>
                    <a:cubicBezTo>
                      <a:pt x="510" y="818"/>
                      <a:pt x="569" y="799"/>
                      <a:pt x="627" y="752"/>
                    </a:cubicBezTo>
                    <a:cubicBezTo>
                      <a:pt x="727" y="677"/>
                      <a:pt x="752" y="552"/>
                      <a:pt x="802" y="451"/>
                    </a:cubicBezTo>
                    <a:cubicBezTo>
                      <a:pt x="902" y="226"/>
                      <a:pt x="652" y="0"/>
                      <a:pt x="451"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14"/>
            <p:cNvGrpSpPr/>
            <p:nvPr/>
          </p:nvGrpSpPr>
          <p:grpSpPr>
            <a:xfrm>
              <a:off x="1856432" y="3831321"/>
              <a:ext cx="443801" cy="367254"/>
              <a:chOff x="3500193" y="3806516"/>
              <a:chExt cx="452120" cy="374139"/>
            </a:xfrm>
          </p:grpSpPr>
          <p:sp>
            <p:nvSpPr>
              <p:cNvPr id="142" name="Google Shape;142;p14"/>
              <p:cNvSpPr/>
              <p:nvPr/>
            </p:nvSpPr>
            <p:spPr>
              <a:xfrm>
                <a:off x="3504602" y="3806516"/>
                <a:ext cx="447710" cy="217576"/>
              </a:xfrm>
              <a:custGeom>
                <a:rect b="b" l="l" r="r" t="t"/>
                <a:pathLst>
                  <a:path extrusionOk="0" h="9425" w="19394">
                    <a:moveTo>
                      <a:pt x="18535" y="1"/>
                    </a:moveTo>
                    <a:cubicBezTo>
                      <a:pt x="18496" y="1"/>
                      <a:pt x="18456" y="15"/>
                      <a:pt x="18424" y="47"/>
                    </a:cubicBezTo>
                    <a:cubicBezTo>
                      <a:pt x="17922" y="574"/>
                      <a:pt x="17371" y="1000"/>
                      <a:pt x="16669" y="1250"/>
                    </a:cubicBezTo>
                    <a:cubicBezTo>
                      <a:pt x="16143" y="1426"/>
                      <a:pt x="15567" y="1426"/>
                      <a:pt x="15040" y="1551"/>
                    </a:cubicBezTo>
                    <a:cubicBezTo>
                      <a:pt x="14709" y="912"/>
                      <a:pt x="14176" y="317"/>
                      <a:pt x="13441" y="317"/>
                    </a:cubicBezTo>
                    <a:cubicBezTo>
                      <a:pt x="13398" y="317"/>
                      <a:pt x="13355" y="319"/>
                      <a:pt x="13311" y="323"/>
                    </a:cubicBezTo>
                    <a:cubicBezTo>
                      <a:pt x="12434" y="398"/>
                      <a:pt x="11983" y="1175"/>
                      <a:pt x="11256" y="1451"/>
                    </a:cubicBezTo>
                    <a:cubicBezTo>
                      <a:pt x="11005" y="1551"/>
                      <a:pt x="10905" y="1626"/>
                      <a:pt x="10729" y="1827"/>
                    </a:cubicBezTo>
                    <a:cubicBezTo>
                      <a:pt x="10332" y="2202"/>
                      <a:pt x="9973" y="2441"/>
                      <a:pt x="9430" y="2441"/>
                    </a:cubicBezTo>
                    <a:cubicBezTo>
                      <a:pt x="9357" y="2441"/>
                      <a:pt x="9281" y="2437"/>
                      <a:pt x="9201" y="2428"/>
                    </a:cubicBezTo>
                    <a:cubicBezTo>
                      <a:pt x="8549" y="2378"/>
                      <a:pt x="8173" y="1877"/>
                      <a:pt x="7622" y="1676"/>
                    </a:cubicBezTo>
                    <a:cubicBezTo>
                      <a:pt x="7973" y="1351"/>
                      <a:pt x="8223" y="899"/>
                      <a:pt x="8323" y="448"/>
                    </a:cubicBezTo>
                    <a:cubicBezTo>
                      <a:pt x="8371" y="290"/>
                      <a:pt x="8258" y="191"/>
                      <a:pt x="8130" y="191"/>
                    </a:cubicBezTo>
                    <a:cubicBezTo>
                      <a:pt x="8056" y="191"/>
                      <a:pt x="7978" y="224"/>
                      <a:pt x="7922" y="298"/>
                    </a:cubicBezTo>
                    <a:cubicBezTo>
                      <a:pt x="7346" y="1025"/>
                      <a:pt x="7246" y="1551"/>
                      <a:pt x="6093" y="1626"/>
                    </a:cubicBezTo>
                    <a:cubicBezTo>
                      <a:pt x="5516" y="1651"/>
                      <a:pt x="5040" y="1651"/>
                      <a:pt x="4464" y="1777"/>
                    </a:cubicBezTo>
                    <a:cubicBezTo>
                      <a:pt x="3856" y="1917"/>
                      <a:pt x="3296" y="2012"/>
                      <a:pt x="2768" y="2012"/>
                    </a:cubicBezTo>
                    <a:cubicBezTo>
                      <a:pt x="1880" y="2012"/>
                      <a:pt x="1079" y="1744"/>
                      <a:pt x="278" y="975"/>
                    </a:cubicBezTo>
                    <a:cubicBezTo>
                      <a:pt x="255" y="952"/>
                      <a:pt x="227" y="942"/>
                      <a:pt x="199" y="942"/>
                    </a:cubicBezTo>
                    <a:cubicBezTo>
                      <a:pt x="102" y="942"/>
                      <a:pt x="0" y="1053"/>
                      <a:pt x="78" y="1150"/>
                    </a:cubicBezTo>
                    <a:cubicBezTo>
                      <a:pt x="786" y="2177"/>
                      <a:pt x="1782" y="2553"/>
                      <a:pt x="2880" y="2553"/>
                    </a:cubicBezTo>
                    <a:cubicBezTo>
                      <a:pt x="3336" y="2553"/>
                      <a:pt x="3810" y="2488"/>
                      <a:pt x="4288" y="2378"/>
                    </a:cubicBezTo>
                    <a:cubicBezTo>
                      <a:pt x="4890" y="2253"/>
                      <a:pt x="5466" y="2153"/>
                      <a:pt x="6093" y="2153"/>
                    </a:cubicBezTo>
                    <a:cubicBezTo>
                      <a:pt x="6225" y="2162"/>
                      <a:pt x="6351" y="2171"/>
                      <a:pt x="6472" y="2171"/>
                    </a:cubicBezTo>
                    <a:cubicBezTo>
                      <a:pt x="6671" y="2171"/>
                      <a:pt x="6858" y="2146"/>
                      <a:pt x="7045" y="2052"/>
                    </a:cubicBezTo>
                    <a:cubicBezTo>
                      <a:pt x="7171" y="2027"/>
                      <a:pt x="7246" y="1952"/>
                      <a:pt x="7346" y="1902"/>
                    </a:cubicBezTo>
                    <a:cubicBezTo>
                      <a:pt x="7797" y="2052"/>
                      <a:pt x="7973" y="2503"/>
                      <a:pt x="8399" y="2729"/>
                    </a:cubicBezTo>
                    <a:cubicBezTo>
                      <a:pt x="8749" y="2929"/>
                      <a:pt x="9226" y="2929"/>
                      <a:pt x="9602" y="2929"/>
                    </a:cubicBezTo>
                    <a:cubicBezTo>
                      <a:pt x="9877" y="2929"/>
                      <a:pt x="10103" y="2854"/>
                      <a:pt x="10278" y="2779"/>
                    </a:cubicBezTo>
                    <a:cubicBezTo>
                      <a:pt x="10579" y="2955"/>
                      <a:pt x="10780" y="3556"/>
                      <a:pt x="11005" y="4007"/>
                    </a:cubicBezTo>
                    <a:cubicBezTo>
                      <a:pt x="10980" y="3982"/>
                      <a:pt x="10955" y="3982"/>
                      <a:pt x="10905" y="3982"/>
                    </a:cubicBezTo>
                    <a:cubicBezTo>
                      <a:pt x="10303" y="3982"/>
                      <a:pt x="9752" y="4258"/>
                      <a:pt x="9451" y="4759"/>
                    </a:cubicBezTo>
                    <a:cubicBezTo>
                      <a:pt x="9000" y="5486"/>
                      <a:pt x="9326" y="6288"/>
                      <a:pt x="9602" y="7040"/>
                    </a:cubicBezTo>
                    <a:cubicBezTo>
                      <a:pt x="9845" y="7769"/>
                      <a:pt x="9826" y="8907"/>
                      <a:pt x="9016" y="8907"/>
                    </a:cubicBezTo>
                    <a:cubicBezTo>
                      <a:pt x="8824" y="8907"/>
                      <a:pt x="8587" y="8843"/>
                      <a:pt x="8298" y="8694"/>
                    </a:cubicBezTo>
                    <a:cubicBezTo>
                      <a:pt x="7572" y="8318"/>
                      <a:pt x="7221" y="7516"/>
                      <a:pt x="7020" y="6764"/>
                    </a:cubicBezTo>
                    <a:cubicBezTo>
                      <a:pt x="6820" y="5987"/>
                      <a:pt x="6820" y="5285"/>
                      <a:pt x="7145" y="4534"/>
                    </a:cubicBezTo>
                    <a:cubicBezTo>
                      <a:pt x="7321" y="4158"/>
                      <a:pt x="7471" y="3882"/>
                      <a:pt x="7521" y="3481"/>
                    </a:cubicBezTo>
                    <a:cubicBezTo>
                      <a:pt x="7537" y="3357"/>
                      <a:pt x="7418" y="3271"/>
                      <a:pt x="7308" y="3271"/>
                    </a:cubicBezTo>
                    <a:cubicBezTo>
                      <a:pt x="7239" y="3271"/>
                      <a:pt x="7174" y="3304"/>
                      <a:pt x="7145" y="3381"/>
                    </a:cubicBezTo>
                    <a:cubicBezTo>
                      <a:pt x="6895" y="3932"/>
                      <a:pt x="6469" y="4408"/>
                      <a:pt x="6343" y="5010"/>
                    </a:cubicBezTo>
                    <a:cubicBezTo>
                      <a:pt x="6193" y="5586"/>
                      <a:pt x="6268" y="6188"/>
                      <a:pt x="6394" y="6764"/>
                    </a:cubicBezTo>
                    <a:cubicBezTo>
                      <a:pt x="6644" y="7817"/>
                      <a:pt x="7271" y="9170"/>
                      <a:pt x="8499" y="9396"/>
                    </a:cubicBezTo>
                    <a:cubicBezTo>
                      <a:pt x="8604" y="9415"/>
                      <a:pt x="8709" y="9424"/>
                      <a:pt x="8812" y="9424"/>
                    </a:cubicBezTo>
                    <a:cubicBezTo>
                      <a:pt x="9514" y="9424"/>
                      <a:pt x="10122" y="8986"/>
                      <a:pt x="10253" y="8243"/>
                    </a:cubicBezTo>
                    <a:cubicBezTo>
                      <a:pt x="10454" y="6864"/>
                      <a:pt x="8524" y="4759"/>
                      <a:pt x="10955" y="4308"/>
                    </a:cubicBezTo>
                    <a:cubicBezTo>
                      <a:pt x="11030" y="4283"/>
                      <a:pt x="11080" y="4233"/>
                      <a:pt x="11080" y="4158"/>
                    </a:cubicBezTo>
                    <a:cubicBezTo>
                      <a:pt x="11156" y="4283"/>
                      <a:pt x="11231" y="4408"/>
                      <a:pt x="11306" y="4483"/>
                    </a:cubicBezTo>
                    <a:cubicBezTo>
                      <a:pt x="11807" y="4884"/>
                      <a:pt x="12509" y="5010"/>
                      <a:pt x="13135" y="5060"/>
                    </a:cubicBezTo>
                    <a:cubicBezTo>
                      <a:pt x="13244" y="5065"/>
                      <a:pt x="13353" y="5068"/>
                      <a:pt x="13461" y="5068"/>
                    </a:cubicBezTo>
                    <a:cubicBezTo>
                      <a:pt x="15187" y="5068"/>
                      <a:pt x="16830" y="4416"/>
                      <a:pt x="18570" y="4416"/>
                    </a:cubicBezTo>
                    <a:cubicBezTo>
                      <a:pt x="18729" y="4416"/>
                      <a:pt x="18889" y="4421"/>
                      <a:pt x="19050" y="4433"/>
                    </a:cubicBezTo>
                    <a:cubicBezTo>
                      <a:pt x="19058" y="4434"/>
                      <a:pt x="19065" y="4434"/>
                      <a:pt x="19072" y="4434"/>
                    </a:cubicBezTo>
                    <a:cubicBezTo>
                      <a:pt x="19330" y="4434"/>
                      <a:pt x="19394" y="4006"/>
                      <a:pt x="19125" y="3957"/>
                    </a:cubicBezTo>
                    <a:cubicBezTo>
                      <a:pt x="18797" y="3891"/>
                      <a:pt x="18472" y="3864"/>
                      <a:pt x="18151" y="3864"/>
                    </a:cubicBezTo>
                    <a:cubicBezTo>
                      <a:pt x="16630" y="3864"/>
                      <a:pt x="15172" y="4476"/>
                      <a:pt x="13662" y="4559"/>
                    </a:cubicBezTo>
                    <a:cubicBezTo>
                      <a:pt x="13510" y="4574"/>
                      <a:pt x="13358" y="4582"/>
                      <a:pt x="13207" y="4582"/>
                    </a:cubicBezTo>
                    <a:cubicBezTo>
                      <a:pt x="12859" y="4582"/>
                      <a:pt x="12515" y="4538"/>
                      <a:pt x="12183" y="4433"/>
                    </a:cubicBezTo>
                    <a:cubicBezTo>
                      <a:pt x="11481" y="4208"/>
                      <a:pt x="11331" y="3782"/>
                      <a:pt x="11030" y="3180"/>
                    </a:cubicBezTo>
                    <a:cubicBezTo>
                      <a:pt x="10905" y="2929"/>
                      <a:pt x="10805" y="2729"/>
                      <a:pt x="10604" y="2604"/>
                    </a:cubicBezTo>
                    <a:cubicBezTo>
                      <a:pt x="10830" y="2453"/>
                      <a:pt x="11030" y="2278"/>
                      <a:pt x="11231" y="2077"/>
                    </a:cubicBezTo>
                    <a:cubicBezTo>
                      <a:pt x="11707" y="1802"/>
                      <a:pt x="12158" y="1451"/>
                      <a:pt x="12634" y="1175"/>
                    </a:cubicBezTo>
                    <a:cubicBezTo>
                      <a:pt x="12869" y="1046"/>
                      <a:pt x="13133" y="984"/>
                      <a:pt x="13394" y="984"/>
                    </a:cubicBezTo>
                    <a:cubicBezTo>
                      <a:pt x="14193" y="984"/>
                      <a:pt x="14954" y="1559"/>
                      <a:pt x="14689" y="2503"/>
                    </a:cubicBezTo>
                    <a:cubicBezTo>
                      <a:pt x="14564" y="3005"/>
                      <a:pt x="14113" y="3155"/>
                      <a:pt x="13837" y="3556"/>
                    </a:cubicBezTo>
                    <a:cubicBezTo>
                      <a:pt x="13812" y="3606"/>
                      <a:pt x="13837" y="3706"/>
                      <a:pt x="13912" y="3731"/>
                    </a:cubicBezTo>
                    <a:cubicBezTo>
                      <a:pt x="13962" y="3741"/>
                      <a:pt x="14010" y="3745"/>
                      <a:pt x="14058" y="3745"/>
                    </a:cubicBezTo>
                    <a:cubicBezTo>
                      <a:pt x="14663" y="3745"/>
                      <a:pt x="15121" y="3040"/>
                      <a:pt x="15191" y="2528"/>
                    </a:cubicBezTo>
                    <a:cubicBezTo>
                      <a:pt x="15216" y="2353"/>
                      <a:pt x="15216" y="2178"/>
                      <a:pt x="15191" y="2002"/>
                    </a:cubicBezTo>
                    <a:lnTo>
                      <a:pt x="15191" y="2002"/>
                    </a:lnTo>
                    <a:cubicBezTo>
                      <a:pt x="15316" y="2027"/>
                      <a:pt x="15444" y="2038"/>
                      <a:pt x="15573" y="2038"/>
                    </a:cubicBezTo>
                    <a:cubicBezTo>
                      <a:pt x="16760" y="2038"/>
                      <a:pt x="18064" y="1059"/>
                      <a:pt x="18674" y="223"/>
                    </a:cubicBezTo>
                    <a:cubicBezTo>
                      <a:pt x="18748" y="112"/>
                      <a:pt x="18645" y="1"/>
                      <a:pt x="18535" y="1"/>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a:off x="3500193" y="3873439"/>
                <a:ext cx="343389" cy="307215"/>
              </a:xfrm>
              <a:custGeom>
                <a:rect b="b" l="l" r="r" t="t"/>
                <a:pathLst>
                  <a:path extrusionOk="0" h="13308" w="14875">
                    <a:moveTo>
                      <a:pt x="5464" y="0"/>
                    </a:moveTo>
                    <a:cubicBezTo>
                      <a:pt x="5432" y="0"/>
                      <a:pt x="5402" y="10"/>
                      <a:pt x="5382" y="30"/>
                    </a:cubicBezTo>
                    <a:cubicBezTo>
                      <a:pt x="4855" y="457"/>
                      <a:pt x="4705" y="908"/>
                      <a:pt x="4554" y="1509"/>
                    </a:cubicBezTo>
                    <a:cubicBezTo>
                      <a:pt x="4580" y="1985"/>
                      <a:pt x="4479" y="2411"/>
                      <a:pt x="4204" y="2838"/>
                    </a:cubicBezTo>
                    <a:cubicBezTo>
                      <a:pt x="4070" y="2861"/>
                      <a:pt x="3946" y="2873"/>
                      <a:pt x="3832" y="2873"/>
                    </a:cubicBezTo>
                    <a:cubicBezTo>
                      <a:pt x="3350" y="2873"/>
                      <a:pt x="3052" y="2657"/>
                      <a:pt x="2950" y="2211"/>
                    </a:cubicBezTo>
                    <a:cubicBezTo>
                      <a:pt x="2825" y="1910"/>
                      <a:pt x="2775" y="1584"/>
                      <a:pt x="2625" y="1284"/>
                    </a:cubicBezTo>
                    <a:cubicBezTo>
                      <a:pt x="2299" y="564"/>
                      <a:pt x="1739" y="336"/>
                      <a:pt x="1090" y="336"/>
                    </a:cubicBezTo>
                    <a:cubicBezTo>
                      <a:pt x="789" y="336"/>
                      <a:pt x="469" y="385"/>
                      <a:pt x="143" y="457"/>
                    </a:cubicBezTo>
                    <a:cubicBezTo>
                      <a:pt x="1" y="480"/>
                      <a:pt x="61" y="684"/>
                      <a:pt x="196" y="684"/>
                    </a:cubicBezTo>
                    <a:cubicBezTo>
                      <a:pt x="203" y="684"/>
                      <a:pt x="211" y="683"/>
                      <a:pt x="219" y="682"/>
                    </a:cubicBezTo>
                    <a:cubicBezTo>
                      <a:pt x="440" y="647"/>
                      <a:pt x="651" y="626"/>
                      <a:pt x="849" y="626"/>
                    </a:cubicBezTo>
                    <a:cubicBezTo>
                      <a:pt x="1503" y="626"/>
                      <a:pt x="2022" y="859"/>
                      <a:pt x="2349" y="1609"/>
                    </a:cubicBezTo>
                    <a:cubicBezTo>
                      <a:pt x="2474" y="1910"/>
                      <a:pt x="2474" y="2261"/>
                      <a:pt x="2625" y="2562"/>
                    </a:cubicBezTo>
                    <a:cubicBezTo>
                      <a:pt x="2800" y="2988"/>
                      <a:pt x="3126" y="3339"/>
                      <a:pt x="3602" y="3414"/>
                    </a:cubicBezTo>
                    <a:cubicBezTo>
                      <a:pt x="3452" y="3564"/>
                      <a:pt x="3326" y="3765"/>
                      <a:pt x="3276" y="4041"/>
                    </a:cubicBezTo>
                    <a:cubicBezTo>
                      <a:pt x="3001" y="5218"/>
                      <a:pt x="3577" y="6973"/>
                      <a:pt x="2224" y="7599"/>
                    </a:cubicBezTo>
                    <a:cubicBezTo>
                      <a:pt x="2048" y="7675"/>
                      <a:pt x="2148" y="7925"/>
                      <a:pt x="2299" y="7925"/>
                    </a:cubicBezTo>
                    <a:cubicBezTo>
                      <a:pt x="3026" y="7925"/>
                      <a:pt x="3402" y="7349"/>
                      <a:pt x="3527" y="6697"/>
                    </a:cubicBezTo>
                    <a:cubicBezTo>
                      <a:pt x="3727" y="5519"/>
                      <a:pt x="3201" y="4091"/>
                      <a:pt x="4304" y="3314"/>
                    </a:cubicBezTo>
                    <a:cubicBezTo>
                      <a:pt x="4404" y="3289"/>
                      <a:pt x="4504" y="3239"/>
                      <a:pt x="4605" y="3163"/>
                    </a:cubicBezTo>
                    <a:cubicBezTo>
                      <a:pt x="4755" y="4116"/>
                      <a:pt x="5632" y="5043"/>
                      <a:pt x="5858" y="5995"/>
                    </a:cubicBezTo>
                    <a:cubicBezTo>
                      <a:pt x="6033" y="6747"/>
                      <a:pt x="5532" y="7524"/>
                      <a:pt x="5983" y="8251"/>
                    </a:cubicBezTo>
                    <a:cubicBezTo>
                      <a:pt x="6159" y="8502"/>
                      <a:pt x="6409" y="8677"/>
                      <a:pt x="6685" y="8777"/>
                    </a:cubicBezTo>
                    <a:cubicBezTo>
                      <a:pt x="6660" y="8802"/>
                      <a:pt x="6635" y="8802"/>
                      <a:pt x="6610" y="8828"/>
                    </a:cubicBezTo>
                    <a:cubicBezTo>
                      <a:pt x="6166" y="9034"/>
                      <a:pt x="5782" y="9210"/>
                      <a:pt x="5376" y="9210"/>
                    </a:cubicBezTo>
                    <a:cubicBezTo>
                      <a:pt x="5140" y="9210"/>
                      <a:pt x="4897" y="9150"/>
                      <a:pt x="4630" y="9003"/>
                    </a:cubicBezTo>
                    <a:cubicBezTo>
                      <a:pt x="4423" y="8573"/>
                      <a:pt x="3892" y="8275"/>
                      <a:pt x="3404" y="8275"/>
                    </a:cubicBezTo>
                    <a:cubicBezTo>
                      <a:pt x="3124" y="8275"/>
                      <a:pt x="2858" y="8373"/>
                      <a:pt x="2675" y="8602"/>
                    </a:cubicBezTo>
                    <a:cubicBezTo>
                      <a:pt x="2374" y="8978"/>
                      <a:pt x="2499" y="9479"/>
                      <a:pt x="2800" y="9830"/>
                    </a:cubicBezTo>
                    <a:cubicBezTo>
                      <a:pt x="3001" y="10081"/>
                      <a:pt x="3326" y="10206"/>
                      <a:pt x="3602" y="10406"/>
                    </a:cubicBezTo>
                    <a:cubicBezTo>
                      <a:pt x="3953" y="10632"/>
                      <a:pt x="4279" y="10933"/>
                      <a:pt x="4354" y="11359"/>
                    </a:cubicBezTo>
                    <a:cubicBezTo>
                      <a:pt x="4421" y="11717"/>
                      <a:pt x="4169" y="12893"/>
                      <a:pt x="3651" y="12893"/>
                    </a:cubicBezTo>
                    <a:cubicBezTo>
                      <a:pt x="3588" y="12893"/>
                      <a:pt x="3522" y="12875"/>
                      <a:pt x="3452" y="12838"/>
                    </a:cubicBezTo>
                    <a:cubicBezTo>
                      <a:pt x="3429" y="12829"/>
                      <a:pt x="3406" y="12824"/>
                      <a:pt x="3383" y="12824"/>
                    </a:cubicBezTo>
                    <a:cubicBezTo>
                      <a:pt x="3278" y="12824"/>
                      <a:pt x="3181" y="12910"/>
                      <a:pt x="3201" y="13013"/>
                    </a:cubicBezTo>
                    <a:cubicBezTo>
                      <a:pt x="3226" y="13063"/>
                      <a:pt x="3226" y="13113"/>
                      <a:pt x="3251" y="13138"/>
                    </a:cubicBezTo>
                    <a:cubicBezTo>
                      <a:pt x="3276" y="13214"/>
                      <a:pt x="3326" y="13289"/>
                      <a:pt x="3402" y="13289"/>
                    </a:cubicBezTo>
                    <a:cubicBezTo>
                      <a:pt x="3468" y="13302"/>
                      <a:pt x="3532" y="13308"/>
                      <a:pt x="3594" y="13308"/>
                    </a:cubicBezTo>
                    <a:cubicBezTo>
                      <a:pt x="4497" y="13308"/>
                      <a:pt x="4969" y="12007"/>
                      <a:pt x="4805" y="11234"/>
                    </a:cubicBezTo>
                    <a:cubicBezTo>
                      <a:pt x="4580" y="10256"/>
                      <a:pt x="3702" y="10231"/>
                      <a:pt x="3176" y="9554"/>
                    </a:cubicBezTo>
                    <a:cubicBezTo>
                      <a:pt x="2875" y="9128"/>
                      <a:pt x="3201" y="8828"/>
                      <a:pt x="3627" y="8828"/>
                    </a:cubicBezTo>
                    <a:cubicBezTo>
                      <a:pt x="4394" y="8851"/>
                      <a:pt x="4708" y="9671"/>
                      <a:pt x="5469" y="9671"/>
                    </a:cubicBezTo>
                    <a:cubicBezTo>
                      <a:pt x="5529" y="9671"/>
                      <a:pt x="5591" y="9666"/>
                      <a:pt x="5657" y="9655"/>
                    </a:cubicBezTo>
                    <a:cubicBezTo>
                      <a:pt x="6334" y="9554"/>
                      <a:pt x="6885" y="9178"/>
                      <a:pt x="7537" y="8953"/>
                    </a:cubicBezTo>
                    <a:cubicBezTo>
                      <a:pt x="7938" y="8802"/>
                      <a:pt x="8489" y="8652"/>
                      <a:pt x="9041" y="8577"/>
                    </a:cubicBezTo>
                    <a:lnTo>
                      <a:pt x="9041" y="8577"/>
                    </a:lnTo>
                    <a:cubicBezTo>
                      <a:pt x="8940" y="8677"/>
                      <a:pt x="8840" y="8777"/>
                      <a:pt x="8765" y="8953"/>
                    </a:cubicBezTo>
                    <a:cubicBezTo>
                      <a:pt x="8590" y="9329"/>
                      <a:pt x="8640" y="9780"/>
                      <a:pt x="8690" y="10181"/>
                    </a:cubicBezTo>
                    <a:cubicBezTo>
                      <a:pt x="8740" y="10482"/>
                      <a:pt x="8966" y="10983"/>
                      <a:pt x="8690" y="11234"/>
                    </a:cubicBezTo>
                    <a:cubicBezTo>
                      <a:pt x="8565" y="11359"/>
                      <a:pt x="8264" y="11334"/>
                      <a:pt x="8113" y="11459"/>
                    </a:cubicBezTo>
                    <a:cubicBezTo>
                      <a:pt x="8013" y="11534"/>
                      <a:pt x="7963" y="11710"/>
                      <a:pt x="8113" y="11760"/>
                    </a:cubicBezTo>
                    <a:cubicBezTo>
                      <a:pt x="8235" y="11833"/>
                      <a:pt x="8369" y="11866"/>
                      <a:pt x="8502" y="11866"/>
                    </a:cubicBezTo>
                    <a:cubicBezTo>
                      <a:pt x="8917" y="11866"/>
                      <a:pt x="9329" y="11545"/>
                      <a:pt x="9367" y="11108"/>
                    </a:cubicBezTo>
                    <a:cubicBezTo>
                      <a:pt x="9417" y="10632"/>
                      <a:pt x="9116" y="10156"/>
                      <a:pt x="9091" y="9655"/>
                    </a:cubicBezTo>
                    <a:cubicBezTo>
                      <a:pt x="9066" y="8828"/>
                      <a:pt x="9642" y="8627"/>
                      <a:pt x="10294" y="8552"/>
                    </a:cubicBezTo>
                    <a:cubicBezTo>
                      <a:pt x="11096" y="8752"/>
                      <a:pt x="11447" y="9529"/>
                      <a:pt x="11923" y="10131"/>
                    </a:cubicBezTo>
                    <a:cubicBezTo>
                      <a:pt x="12329" y="10639"/>
                      <a:pt x="12928" y="10953"/>
                      <a:pt x="13522" y="10953"/>
                    </a:cubicBezTo>
                    <a:cubicBezTo>
                      <a:pt x="13953" y="10953"/>
                      <a:pt x="14382" y="10787"/>
                      <a:pt x="14730" y="10406"/>
                    </a:cubicBezTo>
                    <a:cubicBezTo>
                      <a:pt x="14874" y="10242"/>
                      <a:pt x="14747" y="9992"/>
                      <a:pt x="14572" y="9992"/>
                    </a:cubicBezTo>
                    <a:cubicBezTo>
                      <a:pt x="14535" y="9992"/>
                      <a:pt x="14494" y="10004"/>
                      <a:pt x="14454" y="10031"/>
                    </a:cubicBezTo>
                    <a:cubicBezTo>
                      <a:pt x="14454" y="10031"/>
                      <a:pt x="14429" y="10031"/>
                      <a:pt x="14429" y="10056"/>
                    </a:cubicBezTo>
                    <a:cubicBezTo>
                      <a:pt x="13627" y="9905"/>
                      <a:pt x="13126" y="8401"/>
                      <a:pt x="13126" y="7775"/>
                    </a:cubicBezTo>
                    <a:cubicBezTo>
                      <a:pt x="13126" y="7123"/>
                      <a:pt x="13502" y="6472"/>
                      <a:pt x="13502" y="5795"/>
                    </a:cubicBezTo>
                    <a:cubicBezTo>
                      <a:pt x="13502" y="4968"/>
                      <a:pt x="13326" y="3990"/>
                      <a:pt x="12474" y="3640"/>
                    </a:cubicBezTo>
                    <a:cubicBezTo>
                      <a:pt x="12449" y="3632"/>
                      <a:pt x="12425" y="3628"/>
                      <a:pt x="12402" y="3628"/>
                    </a:cubicBezTo>
                    <a:cubicBezTo>
                      <a:pt x="12201" y="3628"/>
                      <a:pt x="12114" y="3905"/>
                      <a:pt x="12249" y="4041"/>
                    </a:cubicBezTo>
                    <a:cubicBezTo>
                      <a:pt x="13076" y="5018"/>
                      <a:pt x="12951" y="5995"/>
                      <a:pt x="12675" y="7148"/>
                    </a:cubicBezTo>
                    <a:cubicBezTo>
                      <a:pt x="12524" y="7775"/>
                      <a:pt x="12625" y="8176"/>
                      <a:pt x="12850" y="8802"/>
                    </a:cubicBezTo>
                    <a:cubicBezTo>
                      <a:pt x="13026" y="9354"/>
                      <a:pt x="13301" y="10081"/>
                      <a:pt x="13828" y="10331"/>
                    </a:cubicBezTo>
                    <a:cubicBezTo>
                      <a:pt x="13712" y="10365"/>
                      <a:pt x="13603" y="10380"/>
                      <a:pt x="13500" y="10380"/>
                    </a:cubicBezTo>
                    <a:cubicBezTo>
                      <a:pt x="12604" y="10380"/>
                      <a:pt x="12169" y="9201"/>
                      <a:pt x="11472" y="8527"/>
                    </a:cubicBezTo>
                    <a:cubicBezTo>
                      <a:pt x="11043" y="8115"/>
                      <a:pt x="10531" y="7973"/>
                      <a:pt x="10002" y="7973"/>
                    </a:cubicBezTo>
                    <a:cubicBezTo>
                      <a:pt x="9758" y="7973"/>
                      <a:pt x="9511" y="8003"/>
                      <a:pt x="9266" y="8051"/>
                    </a:cubicBezTo>
                    <a:cubicBezTo>
                      <a:pt x="9241" y="7900"/>
                      <a:pt x="9216" y="7750"/>
                      <a:pt x="9216" y="7599"/>
                    </a:cubicBezTo>
                    <a:cubicBezTo>
                      <a:pt x="9241" y="7274"/>
                      <a:pt x="9467" y="6923"/>
                      <a:pt x="9316" y="6597"/>
                    </a:cubicBezTo>
                    <a:cubicBezTo>
                      <a:pt x="9298" y="6560"/>
                      <a:pt x="9253" y="6537"/>
                      <a:pt x="9210" y="6537"/>
                    </a:cubicBezTo>
                    <a:cubicBezTo>
                      <a:pt x="9195" y="6537"/>
                      <a:pt x="9179" y="6540"/>
                      <a:pt x="9166" y="6547"/>
                    </a:cubicBezTo>
                    <a:cubicBezTo>
                      <a:pt x="8765" y="6672"/>
                      <a:pt x="8740" y="7198"/>
                      <a:pt x="8690" y="7524"/>
                    </a:cubicBezTo>
                    <a:cubicBezTo>
                      <a:pt x="8690" y="7725"/>
                      <a:pt x="8665" y="7975"/>
                      <a:pt x="8690" y="8201"/>
                    </a:cubicBezTo>
                    <a:cubicBezTo>
                      <a:pt x="8308" y="8310"/>
                      <a:pt x="7829" y="8442"/>
                      <a:pt x="7403" y="8442"/>
                    </a:cubicBezTo>
                    <a:cubicBezTo>
                      <a:pt x="7047" y="8442"/>
                      <a:pt x="6729" y="8350"/>
                      <a:pt x="6534" y="8076"/>
                    </a:cubicBezTo>
                    <a:cubicBezTo>
                      <a:pt x="6284" y="7725"/>
                      <a:pt x="6409" y="6948"/>
                      <a:pt x="6409" y="6522"/>
                    </a:cubicBezTo>
                    <a:cubicBezTo>
                      <a:pt x="6409" y="6296"/>
                      <a:pt x="6384" y="6071"/>
                      <a:pt x="6334" y="5870"/>
                    </a:cubicBezTo>
                    <a:cubicBezTo>
                      <a:pt x="6133" y="5118"/>
                      <a:pt x="5632" y="4517"/>
                      <a:pt x="5306" y="3815"/>
                    </a:cubicBezTo>
                    <a:cubicBezTo>
                      <a:pt x="4780" y="2637"/>
                      <a:pt x="5131" y="1309"/>
                      <a:pt x="5607" y="156"/>
                    </a:cubicBezTo>
                    <a:cubicBezTo>
                      <a:pt x="5643" y="65"/>
                      <a:pt x="5548" y="0"/>
                      <a:pt x="5464" y="0"/>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3832155" y="3957445"/>
                <a:ext cx="43238" cy="144697"/>
              </a:xfrm>
              <a:custGeom>
                <a:rect b="b" l="l" r="r" t="t"/>
                <a:pathLst>
                  <a:path extrusionOk="0" h="6268" w="1873">
                    <a:moveTo>
                      <a:pt x="244" y="1"/>
                    </a:moveTo>
                    <a:cubicBezTo>
                      <a:pt x="116" y="1"/>
                      <a:pt x="0" y="173"/>
                      <a:pt x="124" y="276"/>
                    </a:cubicBezTo>
                    <a:cubicBezTo>
                      <a:pt x="1453" y="1429"/>
                      <a:pt x="300" y="2958"/>
                      <a:pt x="325" y="4387"/>
                    </a:cubicBezTo>
                    <a:cubicBezTo>
                      <a:pt x="325" y="5214"/>
                      <a:pt x="500" y="6166"/>
                      <a:pt x="1503" y="6266"/>
                    </a:cubicBezTo>
                    <a:cubicBezTo>
                      <a:pt x="1511" y="6267"/>
                      <a:pt x="1520" y="6267"/>
                      <a:pt x="1528" y="6267"/>
                    </a:cubicBezTo>
                    <a:cubicBezTo>
                      <a:pt x="1808" y="6267"/>
                      <a:pt x="1872" y="5862"/>
                      <a:pt x="1653" y="5740"/>
                    </a:cubicBezTo>
                    <a:cubicBezTo>
                      <a:pt x="826" y="5289"/>
                      <a:pt x="876" y="3885"/>
                      <a:pt x="1077" y="3083"/>
                    </a:cubicBezTo>
                    <a:cubicBezTo>
                      <a:pt x="1152" y="2657"/>
                      <a:pt x="1352" y="2281"/>
                      <a:pt x="1327" y="1830"/>
                    </a:cubicBezTo>
                    <a:cubicBezTo>
                      <a:pt x="1327" y="1103"/>
                      <a:pt x="926" y="477"/>
                      <a:pt x="325" y="26"/>
                    </a:cubicBezTo>
                    <a:cubicBezTo>
                      <a:pt x="299" y="8"/>
                      <a:pt x="271" y="1"/>
                      <a:pt x="244" y="1"/>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a:off x="3508111" y="3931175"/>
                <a:ext cx="50371" cy="22693"/>
              </a:xfrm>
              <a:custGeom>
                <a:rect b="b" l="l" r="r" t="t"/>
                <a:pathLst>
                  <a:path extrusionOk="0" h="983" w="2182">
                    <a:moveTo>
                      <a:pt x="1849" y="0"/>
                    </a:moveTo>
                    <a:cubicBezTo>
                      <a:pt x="1835" y="0"/>
                      <a:pt x="1820" y="3"/>
                      <a:pt x="1805" y="11"/>
                    </a:cubicBezTo>
                    <a:cubicBezTo>
                      <a:pt x="1580" y="86"/>
                      <a:pt x="1505" y="362"/>
                      <a:pt x="1279" y="487"/>
                    </a:cubicBezTo>
                    <a:cubicBezTo>
                      <a:pt x="1043" y="614"/>
                      <a:pt x="753" y="649"/>
                      <a:pt x="469" y="649"/>
                    </a:cubicBezTo>
                    <a:cubicBezTo>
                      <a:pt x="361" y="649"/>
                      <a:pt x="254" y="644"/>
                      <a:pt x="151" y="637"/>
                    </a:cubicBezTo>
                    <a:cubicBezTo>
                      <a:pt x="26" y="637"/>
                      <a:pt x="1" y="813"/>
                      <a:pt x="126" y="838"/>
                    </a:cubicBezTo>
                    <a:cubicBezTo>
                      <a:pt x="401" y="910"/>
                      <a:pt x="684" y="982"/>
                      <a:pt x="962" y="982"/>
                    </a:cubicBezTo>
                    <a:cubicBezTo>
                      <a:pt x="1165" y="982"/>
                      <a:pt x="1364" y="944"/>
                      <a:pt x="1555" y="838"/>
                    </a:cubicBezTo>
                    <a:cubicBezTo>
                      <a:pt x="1805" y="687"/>
                      <a:pt x="2181" y="337"/>
                      <a:pt x="1931" y="36"/>
                    </a:cubicBezTo>
                    <a:cubicBezTo>
                      <a:pt x="1913" y="18"/>
                      <a:pt x="1883" y="0"/>
                      <a:pt x="1849" y="0"/>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6" name="Google Shape;146;p14"/>
          <p:cNvSpPr txBox="1"/>
          <p:nvPr/>
        </p:nvSpPr>
        <p:spPr>
          <a:xfrm>
            <a:off x="4117025" y="9500475"/>
            <a:ext cx="816600" cy="1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rgbClr val="006D77"/>
                </a:solidFill>
                <a:latin typeface="Pathway Gothic One"/>
                <a:ea typeface="Pathway Gothic One"/>
                <a:cs typeface="Pathway Gothic One"/>
                <a:sym typeface="Pathway Gothic One"/>
              </a:rPr>
              <a:t>Colonic</a:t>
            </a:r>
            <a:endParaRPr sz="1600">
              <a:solidFill>
                <a:srgbClr val="006D77"/>
              </a:solidFill>
              <a:latin typeface="Pathway Gothic One"/>
              <a:ea typeface="Pathway Gothic One"/>
              <a:cs typeface="Pathway Gothic One"/>
              <a:sym typeface="Pathway Gothic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cxnSp>
        <p:nvCxnSpPr>
          <p:cNvPr id="151" name="Google Shape;151;p15"/>
          <p:cNvCxnSpPr/>
          <p:nvPr/>
        </p:nvCxnSpPr>
        <p:spPr>
          <a:xfrm rot="10800000">
            <a:off x="651242" y="2144152"/>
            <a:ext cx="1193400" cy="499500"/>
          </a:xfrm>
          <a:prstGeom prst="curvedConnector3">
            <a:avLst>
              <a:gd fmla="val 50000" name="adj1"/>
            </a:avLst>
          </a:prstGeom>
          <a:noFill/>
          <a:ln cap="flat" cmpd="sng" w="19050">
            <a:solidFill>
              <a:srgbClr val="9DE2DE"/>
            </a:solidFill>
            <a:prstDash val="dash"/>
            <a:round/>
            <a:headEnd len="med" w="med" type="none"/>
            <a:tailEnd len="med" w="med" type="none"/>
          </a:ln>
        </p:spPr>
      </p:cxnSp>
      <p:cxnSp>
        <p:nvCxnSpPr>
          <p:cNvPr id="152" name="Google Shape;152;p15"/>
          <p:cNvCxnSpPr/>
          <p:nvPr/>
        </p:nvCxnSpPr>
        <p:spPr>
          <a:xfrm flipH="1">
            <a:off x="651377" y="1599200"/>
            <a:ext cx="1199100" cy="554400"/>
          </a:xfrm>
          <a:prstGeom prst="curvedConnector3">
            <a:avLst>
              <a:gd fmla="val 50000" name="adj1"/>
            </a:avLst>
          </a:prstGeom>
          <a:noFill/>
          <a:ln cap="flat" cmpd="sng" w="19050">
            <a:solidFill>
              <a:srgbClr val="9DE2DE"/>
            </a:solidFill>
            <a:prstDash val="dash"/>
            <a:round/>
            <a:headEnd len="med" w="med" type="none"/>
            <a:tailEnd len="med" w="med" type="none"/>
          </a:ln>
        </p:spPr>
      </p:cxnSp>
      <p:sp>
        <p:nvSpPr>
          <p:cNvPr id="153" name="Google Shape;153;p1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4" name="Google Shape;154;p15"/>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55" name="Google Shape;155;p15"/>
          <p:cNvSpPr txBox="1"/>
          <p:nvPr/>
        </p:nvSpPr>
        <p:spPr>
          <a:xfrm>
            <a:off x="1095673" y="1827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Mechanical obstruction</a:t>
            </a:r>
            <a:endParaRPr sz="2200"/>
          </a:p>
        </p:txBody>
      </p:sp>
      <p:grpSp>
        <p:nvGrpSpPr>
          <p:cNvPr id="156" name="Google Shape;156;p15"/>
          <p:cNvGrpSpPr/>
          <p:nvPr/>
        </p:nvGrpSpPr>
        <p:grpSpPr>
          <a:xfrm>
            <a:off x="323344" y="938699"/>
            <a:ext cx="467181" cy="476434"/>
            <a:chOff x="2410712" y="2415450"/>
            <a:chExt cx="312600" cy="312600"/>
          </a:xfrm>
        </p:grpSpPr>
        <p:sp>
          <p:nvSpPr>
            <p:cNvPr id="157" name="Google Shape;157;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15"/>
          <p:cNvSpPr txBox="1"/>
          <p:nvPr/>
        </p:nvSpPr>
        <p:spPr>
          <a:xfrm>
            <a:off x="780625" y="96533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Classification:</a:t>
            </a:r>
            <a:endParaRPr b="1" sz="1800">
              <a:solidFill>
                <a:srgbClr val="006D77"/>
              </a:solidFill>
              <a:highlight>
                <a:srgbClr val="EDF9F9"/>
              </a:highlight>
              <a:latin typeface="Lora"/>
              <a:ea typeface="Lora"/>
              <a:cs typeface="Lora"/>
              <a:sym typeface="Lora"/>
            </a:endParaRPr>
          </a:p>
        </p:txBody>
      </p:sp>
      <p:grpSp>
        <p:nvGrpSpPr>
          <p:cNvPr id="160" name="Google Shape;160;p15"/>
          <p:cNvGrpSpPr/>
          <p:nvPr/>
        </p:nvGrpSpPr>
        <p:grpSpPr>
          <a:xfrm>
            <a:off x="323344" y="7150460"/>
            <a:ext cx="467181" cy="476434"/>
            <a:chOff x="2410712" y="2415450"/>
            <a:chExt cx="312600" cy="312600"/>
          </a:xfrm>
        </p:grpSpPr>
        <p:sp>
          <p:nvSpPr>
            <p:cNvPr id="161" name="Google Shape;161;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15"/>
          <p:cNvSpPr txBox="1"/>
          <p:nvPr/>
        </p:nvSpPr>
        <p:spPr>
          <a:xfrm>
            <a:off x="780625" y="7177096"/>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Etiology:</a:t>
            </a:r>
            <a:endParaRPr b="1" sz="1800">
              <a:solidFill>
                <a:srgbClr val="006D77"/>
              </a:solidFill>
              <a:highlight>
                <a:srgbClr val="EDF9F9"/>
              </a:highlight>
              <a:latin typeface="Lora"/>
              <a:ea typeface="Lora"/>
              <a:cs typeface="Lora"/>
              <a:sym typeface="Lora"/>
            </a:endParaRPr>
          </a:p>
        </p:txBody>
      </p:sp>
      <p:sp>
        <p:nvSpPr>
          <p:cNvPr id="164" name="Google Shape;164;p15"/>
          <p:cNvSpPr txBox="1"/>
          <p:nvPr/>
        </p:nvSpPr>
        <p:spPr>
          <a:xfrm>
            <a:off x="1816725" y="1399400"/>
            <a:ext cx="5558100" cy="17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006D77"/>
                </a:solidFill>
                <a:highlight>
                  <a:srgbClr val="EDF9F9"/>
                </a:highlight>
                <a:latin typeface="Lora"/>
                <a:ea typeface="Lora"/>
                <a:cs typeface="Lora"/>
                <a:sym typeface="Lora"/>
              </a:rPr>
              <a:t>Small bowel obstruction (SB0):</a:t>
            </a:r>
            <a:endParaRPr b="1" sz="1200">
              <a:solidFill>
                <a:srgbClr val="006D77"/>
              </a:solidFill>
              <a:highlight>
                <a:srgbClr val="EDF9F9"/>
              </a:highlight>
              <a:latin typeface="Lora"/>
              <a:ea typeface="Lora"/>
              <a:cs typeface="Lora"/>
              <a:sym typeface="Lora"/>
            </a:endParaRPr>
          </a:p>
          <a:p>
            <a:pPr indent="-158750" lvl="0" marL="179999" rtl="0" algn="l">
              <a:lnSpc>
                <a:spcPct val="125000"/>
              </a:lnSpc>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H</a:t>
            </a:r>
            <a:r>
              <a:rPr b="1" lang="en-GB" sz="1000">
                <a:solidFill>
                  <a:schemeClr val="dk1"/>
                </a:solidFill>
                <a:latin typeface="Mada"/>
                <a:ea typeface="Mada"/>
                <a:cs typeface="Mada"/>
                <a:sym typeface="Mada"/>
              </a:rPr>
              <a:t>igh</a:t>
            </a:r>
            <a:r>
              <a:rPr lang="en-GB" sz="1000">
                <a:solidFill>
                  <a:schemeClr val="dk1"/>
                </a:solidFill>
                <a:latin typeface="Mada"/>
                <a:ea typeface="Mada"/>
                <a:cs typeface="Mada"/>
                <a:sym typeface="Mada"/>
              </a:rPr>
              <a:t> --&gt; </a:t>
            </a:r>
            <a:r>
              <a:rPr b="1" lang="en-GB" sz="1000">
                <a:latin typeface="Mada"/>
                <a:ea typeface="Mada"/>
                <a:cs typeface="Mada"/>
                <a:sym typeface="Mada"/>
              </a:rPr>
              <a:t>vomiting </a:t>
            </a:r>
            <a:r>
              <a:rPr lang="en-GB" sz="1000">
                <a:latin typeface="Mada"/>
                <a:ea typeface="Mada"/>
                <a:cs typeface="Mada"/>
                <a:sym typeface="Mada"/>
              </a:rPr>
              <a:t>occurs </a:t>
            </a:r>
            <a:r>
              <a:rPr b="1" lang="en-GB" sz="1000">
                <a:latin typeface="Mada"/>
                <a:ea typeface="Mada"/>
                <a:cs typeface="Mada"/>
                <a:sym typeface="Mada"/>
              </a:rPr>
              <a:t>early</a:t>
            </a:r>
            <a:r>
              <a:rPr lang="en-GB" sz="1000">
                <a:latin typeface="Mada"/>
                <a:ea typeface="Mada"/>
                <a:cs typeface="Mada"/>
                <a:sym typeface="Mada"/>
              </a:rPr>
              <a:t>, </a:t>
            </a:r>
            <a:r>
              <a:rPr b="1" lang="en-GB" sz="1000">
                <a:latin typeface="Mada"/>
                <a:ea typeface="Mada"/>
                <a:cs typeface="Mada"/>
                <a:sym typeface="Mada"/>
              </a:rPr>
              <a:t>profuse </a:t>
            </a:r>
            <a:r>
              <a:rPr lang="en-GB" sz="1000">
                <a:latin typeface="Mada"/>
                <a:ea typeface="Mada"/>
                <a:cs typeface="Mada"/>
                <a:sym typeface="Mada"/>
              </a:rPr>
              <a:t>and causes </a:t>
            </a:r>
            <a:r>
              <a:rPr b="1" lang="en-GB" sz="1000">
                <a:latin typeface="Mada"/>
                <a:ea typeface="Mada"/>
                <a:cs typeface="Mada"/>
                <a:sym typeface="Mada"/>
              </a:rPr>
              <a:t>rapid dehydration</a:t>
            </a:r>
            <a:r>
              <a:rPr lang="en-GB" sz="1000">
                <a:latin typeface="Mada"/>
                <a:ea typeface="Mada"/>
                <a:cs typeface="Mada"/>
                <a:sym typeface="Mada"/>
              </a:rPr>
              <a:t>.</a:t>
            </a:r>
            <a:r>
              <a:rPr lang="en-GB" sz="1000">
                <a:solidFill>
                  <a:srgbClr val="1C4588"/>
                </a:solidFill>
                <a:latin typeface="Mada"/>
                <a:ea typeface="Mada"/>
                <a:cs typeface="Mada"/>
                <a:sym typeface="Mada"/>
              </a:rPr>
              <a:t> Distension is </a:t>
            </a:r>
            <a:r>
              <a:rPr b="1" lang="en-GB" sz="1000">
                <a:solidFill>
                  <a:srgbClr val="1C4588"/>
                </a:solidFill>
                <a:latin typeface="Mada"/>
                <a:ea typeface="Mada"/>
                <a:cs typeface="Mada"/>
                <a:sym typeface="Mada"/>
              </a:rPr>
              <a:t>minimal </a:t>
            </a:r>
            <a:r>
              <a:rPr lang="en-GB" sz="1000">
                <a:solidFill>
                  <a:srgbClr val="1C4588"/>
                </a:solidFill>
                <a:latin typeface="Mada"/>
                <a:ea typeface="Mada"/>
                <a:cs typeface="Mada"/>
                <a:sym typeface="Mada"/>
              </a:rPr>
              <a:t>with little evidence of dilated small bowel loops on abdominal radiography</a:t>
            </a:r>
            <a:endParaRPr sz="1000">
              <a:solidFill>
                <a:srgbClr val="1C4588"/>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low</a:t>
            </a:r>
            <a:r>
              <a:rPr lang="en-GB" sz="1000">
                <a:solidFill>
                  <a:schemeClr val="dk1"/>
                </a:solidFill>
                <a:latin typeface="Mada"/>
                <a:ea typeface="Mada"/>
                <a:cs typeface="Mada"/>
                <a:sym typeface="Mada"/>
              </a:rPr>
              <a:t> --&gt; </a:t>
            </a:r>
            <a:r>
              <a:rPr b="1" lang="en-GB" sz="1000">
                <a:solidFill>
                  <a:schemeClr val="dk1"/>
                </a:solidFill>
                <a:latin typeface="Mada"/>
                <a:ea typeface="Mada"/>
                <a:cs typeface="Mada"/>
                <a:sym typeface="Mada"/>
              </a:rPr>
              <a:t>predominant pain</a:t>
            </a:r>
            <a:r>
              <a:rPr lang="en-GB" sz="1000">
                <a:solidFill>
                  <a:schemeClr val="dk1"/>
                </a:solidFill>
                <a:latin typeface="Mada"/>
                <a:ea typeface="Mada"/>
                <a:cs typeface="Mada"/>
                <a:sym typeface="Mada"/>
              </a:rPr>
              <a:t>, and central </a:t>
            </a:r>
            <a:r>
              <a:rPr b="1" lang="en-GB" sz="1000">
                <a:solidFill>
                  <a:schemeClr val="dk1"/>
                </a:solidFill>
                <a:latin typeface="Mada"/>
                <a:ea typeface="Mada"/>
                <a:cs typeface="Mada"/>
                <a:sym typeface="Mada"/>
              </a:rPr>
              <a:t>distention</a:t>
            </a:r>
            <a:r>
              <a:rPr lang="en-GB" sz="1000">
                <a:solidFill>
                  <a:schemeClr val="dk1"/>
                </a:solidFill>
                <a:latin typeface="Mada"/>
                <a:ea typeface="Mada"/>
                <a:cs typeface="Mada"/>
                <a:sym typeface="Mada"/>
              </a:rPr>
              <a:t>. Vomiting is </a:t>
            </a:r>
            <a:r>
              <a:rPr b="1" lang="en-GB" sz="1000">
                <a:solidFill>
                  <a:schemeClr val="dk1"/>
                </a:solidFill>
                <a:latin typeface="Mada"/>
                <a:ea typeface="Mada"/>
                <a:cs typeface="Mada"/>
                <a:sym typeface="Mada"/>
              </a:rPr>
              <a:t>delayed</a:t>
            </a:r>
            <a:r>
              <a:rPr lang="en-GB" sz="1000">
                <a:solidFill>
                  <a:schemeClr val="dk1"/>
                </a:solidFill>
                <a:latin typeface="Mada"/>
                <a:ea typeface="Mada"/>
                <a:cs typeface="Mada"/>
                <a:sym typeface="Mada"/>
              </a:rPr>
              <a:t>, multiple central air-fluid levels seen on abdominal x-rays </a:t>
            </a:r>
            <a:r>
              <a:rPr lang="en-GB" sz="1000">
                <a:solidFill>
                  <a:srgbClr val="1C4588"/>
                </a:solidFill>
                <a:latin typeface="Mada"/>
                <a:ea typeface="Mada"/>
                <a:cs typeface="Mada"/>
                <a:sym typeface="Mada"/>
              </a:rPr>
              <a:t>(dilated small bowel loops)</a:t>
            </a:r>
            <a:r>
              <a:rPr lang="en-GB" sz="1000">
                <a:solidFill>
                  <a:srgbClr val="FF0000"/>
                </a:solidFill>
                <a:latin typeface="Mada"/>
                <a:ea typeface="Mada"/>
                <a:cs typeface="Mada"/>
                <a:sym typeface="Mada"/>
              </a:rPr>
              <a:t> </a:t>
            </a:r>
            <a:r>
              <a:rPr lang="en-GB" sz="1000">
                <a:solidFill>
                  <a:srgbClr val="1C4588"/>
                </a:solidFill>
                <a:latin typeface="Mada"/>
                <a:ea typeface="Mada"/>
                <a:cs typeface="Mada"/>
                <a:sym typeface="Mada"/>
              </a:rPr>
              <a:t>(pic A) </a:t>
            </a:r>
            <a:endParaRPr sz="1000">
              <a:solidFill>
                <a:srgbClr val="FF0000"/>
              </a:solidFill>
              <a:latin typeface="Mada"/>
              <a:ea typeface="Mada"/>
              <a:cs typeface="Mada"/>
              <a:sym typeface="Mada"/>
            </a:endParaRPr>
          </a:p>
          <a:p>
            <a:pPr indent="0" lvl="0" marL="0" rtl="0" algn="l">
              <a:lnSpc>
                <a:spcPct val="125000"/>
              </a:lnSpc>
              <a:spcBef>
                <a:spcPts val="0"/>
              </a:spcBef>
              <a:spcAft>
                <a:spcPts val="0"/>
              </a:spcAft>
              <a:buNone/>
            </a:pPr>
            <a:r>
              <a:t/>
            </a:r>
            <a:endParaRPr sz="600">
              <a:solidFill>
                <a:schemeClr val="dk1"/>
              </a:solidFill>
              <a:latin typeface="Mada"/>
              <a:ea typeface="Mada"/>
              <a:cs typeface="Mada"/>
              <a:sym typeface="Mada"/>
            </a:endParaRPr>
          </a:p>
          <a:p>
            <a:pPr indent="0" lvl="0" marL="0" rtl="0" algn="l">
              <a:spcBef>
                <a:spcPts val="0"/>
              </a:spcBef>
              <a:spcAft>
                <a:spcPts val="0"/>
              </a:spcAft>
              <a:buNone/>
            </a:pPr>
            <a:r>
              <a:rPr b="1" lang="en-GB" sz="1200">
                <a:solidFill>
                  <a:srgbClr val="006D77"/>
                </a:solidFill>
                <a:highlight>
                  <a:srgbClr val="EDF9F9"/>
                </a:highlight>
                <a:latin typeface="Lora"/>
                <a:ea typeface="Lora"/>
                <a:cs typeface="Lora"/>
                <a:sym typeface="Lora"/>
              </a:rPr>
              <a:t>Large bowel obstruction (LB0):</a:t>
            </a:r>
            <a:endParaRPr sz="12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b="1" lang="en-GB" sz="1000" u="sng">
                <a:solidFill>
                  <a:srgbClr val="CC0000"/>
                </a:solidFill>
                <a:latin typeface="Mada"/>
                <a:ea typeface="Mada"/>
                <a:cs typeface="Mada"/>
                <a:sym typeface="Mada"/>
              </a:rPr>
              <a:t>E</a:t>
            </a:r>
            <a:r>
              <a:rPr b="1" lang="en-GB" sz="1000" u="sng">
                <a:solidFill>
                  <a:srgbClr val="CC0000"/>
                </a:solidFill>
                <a:latin typeface="Mada"/>
                <a:ea typeface="Mada"/>
                <a:cs typeface="Mada"/>
                <a:sym typeface="Mada"/>
              </a:rPr>
              <a:t>arly</a:t>
            </a:r>
            <a:r>
              <a:rPr b="1" lang="en-GB" sz="1000">
                <a:solidFill>
                  <a:srgbClr val="CC0000"/>
                </a:solidFill>
                <a:latin typeface="Mada"/>
                <a:ea typeface="Mada"/>
                <a:cs typeface="Mada"/>
                <a:sym typeface="Mada"/>
              </a:rPr>
              <a:t> </a:t>
            </a:r>
            <a:r>
              <a:rPr b="1" lang="en-GB" sz="1000">
                <a:solidFill>
                  <a:schemeClr val="dk1"/>
                </a:solidFill>
                <a:latin typeface="Mada"/>
                <a:ea typeface="Mada"/>
                <a:cs typeface="Mada"/>
                <a:sym typeface="Mada"/>
              </a:rPr>
              <a:t>pronounced distension</a:t>
            </a:r>
            <a:r>
              <a:rPr lang="en-GB" sz="1000">
                <a:solidFill>
                  <a:schemeClr val="dk1"/>
                </a:solidFill>
                <a:latin typeface="Mada"/>
                <a:ea typeface="Mada"/>
                <a:cs typeface="Mada"/>
                <a:sym typeface="Mada"/>
              </a:rPr>
              <a:t>, mild pain and vomiting, dehydration late </a:t>
            </a:r>
            <a:endParaRPr sz="1000">
              <a:solidFill>
                <a:schemeClr val="dk1"/>
              </a:solidFill>
              <a:latin typeface="Mada"/>
              <a:ea typeface="Mada"/>
              <a:cs typeface="Mada"/>
              <a:sym typeface="Mada"/>
            </a:endParaRPr>
          </a:p>
          <a:p>
            <a:pPr indent="0" lvl="0" marL="0" rtl="0" algn="l">
              <a:lnSpc>
                <a:spcPct val="125000"/>
              </a:lnSpc>
              <a:spcBef>
                <a:spcPts val="0"/>
              </a:spcBef>
              <a:spcAft>
                <a:spcPts val="0"/>
              </a:spcAft>
              <a:buNone/>
            </a:pPr>
            <a:r>
              <a:rPr lang="en-GB" sz="1000">
                <a:solidFill>
                  <a:schemeClr val="dk1"/>
                </a:solidFill>
                <a:latin typeface="Mada"/>
                <a:ea typeface="Mada"/>
                <a:cs typeface="Mada"/>
                <a:sym typeface="Mada"/>
              </a:rPr>
              <a:t>        e.g. carcinoma, diverticulitis or volvulus. </a:t>
            </a:r>
            <a:r>
              <a:rPr b="1" lang="en-GB" sz="1000">
                <a:solidFill>
                  <a:srgbClr val="6AA84F"/>
                </a:solidFill>
                <a:latin typeface="Mada"/>
                <a:ea typeface="Mada"/>
                <a:cs typeface="Mada"/>
                <a:sym typeface="Mada"/>
              </a:rPr>
              <a:t>An </a:t>
            </a:r>
            <a:r>
              <a:rPr b="1" lang="en-GB" sz="1000">
                <a:solidFill>
                  <a:srgbClr val="6AA84F"/>
                </a:solidFill>
                <a:latin typeface="Mada"/>
                <a:ea typeface="Mada"/>
                <a:cs typeface="Mada"/>
                <a:sym typeface="Mada"/>
              </a:rPr>
              <a:t>emergency, take to OR!</a:t>
            </a:r>
            <a:endParaRPr b="1" sz="1000">
              <a:solidFill>
                <a:srgbClr val="6AA84F"/>
              </a:solidFill>
              <a:latin typeface="Mada"/>
              <a:ea typeface="Mada"/>
              <a:cs typeface="Mada"/>
              <a:sym typeface="Mada"/>
            </a:endParaRPr>
          </a:p>
        </p:txBody>
      </p:sp>
      <p:sp>
        <p:nvSpPr>
          <p:cNvPr id="165" name="Google Shape;165;p15"/>
          <p:cNvSpPr/>
          <p:nvPr/>
        </p:nvSpPr>
        <p:spPr>
          <a:xfrm>
            <a:off x="323350" y="1771100"/>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txBox="1"/>
          <p:nvPr/>
        </p:nvSpPr>
        <p:spPr>
          <a:xfrm>
            <a:off x="323363" y="1909775"/>
            <a:ext cx="8352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006D77"/>
                </a:solidFill>
                <a:latin typeface="Mada"/>
                <a:ea typeface="Mada"/>
                <a:cs typeface="Mada"/>
                <a:sym typeface="Mada"/>
              </a:rPr>
              <a:t>Site</a:t>
            </a:r>
            <a:endParaRPr sz="1300"/>
          </a:p>
        </p:txBody>
      </p:sp>
      <p:cxnSp>
        <p:nvCxnSpPr>
          <p:cNvPr id="167" name="Google Shape;167;p15"/>
          <p:cNvCxnSpPr/>
          <p:nvPr/>
        </p:nvCxnSpPr>
        <p:spPr>
          <a:xfrm flipH="1">
            <a:off x="816804" y="3894581"/>
            <a:ext cx="999900" cy="13800"/>
          </a:xfrm>
          <a:prstGeom prst="curvedConnector3">
            <a:avLst>
              <a:gd fmla="val 50000" name="adj1"/>
            </a:avLst>
          </a:prstGeom>
          <a:noFill/>
          <a:ln cap="flat" cmpd="sng" w="19050">
            <a:solidFill>
              <a:srgbClr val="9DE2DE"/>
            </a:solidFill>
            <a:prstDash val="dash"/>
            <a:round/>
            <a:headEnd len="med" w="med" type="none"/>
            <a:tailEnd len="med" w="med" type="none"/>
          </a:ln>
        </p:spPr>
      </p:cxnSp>
      <p:sp>
        <p:nvSpPr>
          <p:cNvPr id="168" name="Google Shape;168;p15"/>
          <p:cNvSpPr txBox="1"/>
          <p:nvPr/>
        </p:nvSpPr>
        <p:spPr>
          <a:xfrm>
            <a:off x="1816700" y="3124650"/>
            <a:ext cx="4287600" cy="16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006D77"/>
                </a:solidFill>
                <a:highlight>
                  <a:srgbClr val="EDF9F9"/>
                </a:highlight>
                <a:latin typeface="Lora"/>
                <a:ea typeface="Lora"/>
                <a:cs typeface="Lora"/>
                <a:sym typeface="Lora"/>
              </a:rPr>
              <a:t>Intraluminal:</a:t>
            </a:r>
            <a:endParaRPr b="1" sz="1200">
              <a:solidFill>
                <a:srgbClr val="006D77"/>
              </a:solidFill>
              <a:highlight>
                <a:srgbClr val="EDF9F9"/>
              </a:highlight>
              <a:latin typeface="Lora"/>
              <a:ea typeface="Lora"/>
              <a:cs typeface="Lora"/>
              <a:sym typeface="Lor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impacted faeces, foreign bodies, gallstones, Bezoars: </a:t>
            </a:r>
            <a:r>
              <a:rPr lang="en-GB" sz="1000">
                <a:solidFill>
                  <a:srgbClr val="6AA84F"/>
                </a:solidFill>
                <a:latin typeface="Mada"/>
                <a:ea typeface="Mada"/>
                <a:cs typeface="Mada"/>
                <a:sym typeface="Mada"/>
              </a:rPr>
              <a:t>solid mass of indigestible material “hair or food” that accumulates</a:t>
            </a:r>
            <a:endParaRPr sz="1000">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sz="300">
              <a:solidFill>
                <a:schemeClr val="dk1"/>
              </a:solidFill>
              <a:latin typeface="Mada"/>
              <a:ea typeface="Mada"/>
              <a:cs typeface="Mada"/>
              <a:sym typeface="Mada"/>
            </a:endParaRPr>
          </a:p>
          <a:p>
            <a:pPr indent="0" lvl="0" marL="0" rtl="0" algn="l">
              <a:spcBef>
                <a:spcPts val="0"/>
              </a:spcBef>
              <a:spcAft>
                <a:spcPts val="0"/>
              </a:spcAft>
              <a:buNone/>
            </a:pPr>
            <a:r>
              <a:rPr b="1" lang="en-GB" sz="1200">
                <a:solidFill>
                  <a:srgbClr val="006D77"/>
                </a:solidFill>
                <a:highlight>
                  <a:srgbClr val="EDF9F9"/>
                </a:highlight>
                <a:latin typeface="Lora"/>
                <a:ea typeface="Lora"/>
                <a:cs typeface="Lora"/>
                <a:sym typeface="Lora"/>
              </a:rPr>
              <a:t>Intramural:</a:t>
            </a:r>
            <a:endParaRPr sz="12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tumors, inflammatory strictures</a:t>
            </a:r>
            <a:endParaRPr sz="1000">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sz="300">
              <a:solidFill>
                <a:schemeClr val="dk1"/>
              </a:solidFill>
              <a:latin typeface="Mada"/>
              <a:ea typeface="Mada"/>
              <a:cs typeface="Mada"/>
              <a:sym typeface="Mada"/>
            </a:endParaRPr>
          </a:p>
          <a:p>
            <a:pPr indent="0" lvl="0" marL="0" rtl="0" algn="l">
              <a:spcBef>
                <a:spcPts val="0"/>
              </a:spcBef>
              <a:spcAft>
                <a:spcPts val="0"/>
              </a:spcAft>
              <a:buNone/>
            </a:pPr>
            <a:r>
              <a:rPr b="1" lang="en-GB" sz="1200">
                <a:solidFill>
                  <a:srgbClr val="006D77"/>
                </a:solidFill>
                <a:highlight>
                  <a:srgbClr val="EDF9F9"/>
                </a:highlight>
                <a:latin typeface="Lora"/>
                <a:ea typeface="Lora"/>
                <a:cs typeface="Lora"/>
                <a:sym typeface="Lora"/>
              </a:rPr>
              <a:t>Extramural:</a:t>
            </a:r>
            <a:endParaRPr b="1" sz="1200">
              <a:solidFill>
                <a:srgbClr val="006D77"/>
              </a:solidFill>
              <a:highlight>
                <a:srgbClr val="EDF9F9"/>
              </a:highlight>
              <a:latin typeface="Lora"/>
              <a:ea typeface="Lora"/>
              <a:cs typeface="Lora"/>
              <a:sym typeface="Lor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adhesion, hernias, </a:t>
            </a:r>
            <a:r>
              <a:rPr lang="en-GB" sz="1000">
                <a:solidFill>
                  <a:schemeClr val="dk1"/>
                </a:solidFill>
                <a:latin typeface="Mada"/>
                <a:ea typeface="Mada"/>
                <a:cs typeface="Mada"/>
                <a:sym typeface="Mada"/>
              </a:rPr>
              <a:t>tumors, </a:t>
            </a:r>
            <a:r>
              <a:rPr lang="en-GB" sz="1000">
                <a:solidFill>
                  <a:schemeClr val="dk1"/>
                </a:solidFill>
                <a:latin typeface="Mada"/>
                <a:ea typeface="Mada"/>
                <a:cs typeface="Mada"/>
                <a:sym typeface="Mada"/>
              </a:rPr>
              <a:t>volvulus: </a:t>
            </a:r>
            <a:r>
              <a:rPr lang="en-GB" sz="1000">
                <a:solidFill>
                  <a:srgbClr val="1C4588"/>
                </a:solidFill>
                <a:latin typeface="Mada"/>
                <a:ea typeface="Mada"/>
                <a:cs typeface="Mada"/>
                <a:sym typeface="Mada"/>
              </a:rPr>
              <a:t>twisting or axial rotation of a portion of bowel about  its  mesentery</a:t>
            </a:r>
            <a:r>
              <a:rPr lang="en-GB" sz="1000">
                <a:solidFill>
                  <a:schemeClr val="dk1"/>
                </a:solidFill>
                <a:latin typeface="Mada"/>
                <a:ea typeface="Mada"/>
                <a:cs typeface="Mada"/>
                <a:sym typeface="Mada"/>
              </a:rPr>
              <a:t>, intussusception: </a:t>
            </a:r>
            <a:r>
              <a:rPr lang="en-GB" sz="1000">
                <a:solidFill>
                  <a:srgbClr val="1C4588"/>
                </a:solidFill>
                <a:latin typeface="Mada"/>
                <a:ea typeface="Mada"/>
                <a:cs typeface="Mada"/>
                <a:sym typeface="Mada"/>
              </a:rPr>
              <a:t>when one portion of the gut invaginates into an immediately  adjacent  segment</a:t>
            </a:r>
            <a:r>
              <a:rPr lang="en-GB" sz="1000">
                <a:solidFill>
                  <a:schemeClr val="dk1"/>
                </a:solidFill>
                <a:latin typeface="Mada"/>
                <a:ea typeface="Mada"/>
                <a:cs typeface="Mada"/>
                <a:sym typeface="Mada"/>
              </a:rPr>
              <a:t>.</a:t>
            </a:r>
            <a:endParaRPr b="1" sz="1000">
              <a:solidFill>
                <a:srgbClr val="006D77"/>
              </a:solidFill>
              <a:highlight>
                <a:srgbClr val="EDF9F9"/>
              </a:highlight>
              <a:latin typeface="Lora"/>
              <a:ea typeface="Lora"/>
              <a:cs typeface="Lora"/>
              <a:sym typeface="Lora"/>
            </a:endParaRPr>
          </a:p>
        </p:txBody>
      </p:sp>
      <p:cxnSp>
        <p:nvCxnSpPr>
          <p:cNvPr id="169" name="Google Shape;169;p15"/>
          <p:cNvCxnSpPr/>
          <p:nvPr/>
        </p:nvCxnSpPr>
        <p:spPr>
          <a:xfrm rot="10800000">
            <a:off x="651333" y="3952093"/>
            <a:ext cx="1158600" cy="452100"/>
          </a:xfrm>
          <a:prstGeom prst="curvedConnector3">
            <a:avLst>
              <a:gd fmla="val 50000" name="adj1"/>
            </a:avLst>
          </a:prstGeom>
          <a:noFill/>
          <a:ln cap="flat" cmpd="sng" w="19050">
            <a:solidFill>
              <a:srgbClr val="9DE2DE"/>
            </a:solidFill>
            <a:prstDash val="dash"/>
            <a:round/>
            <a:headEnd len="med" w="med" type="none"/>
            <a:tailEnd len="med" w="med" type="none"/>
          </a:ln>
        </p:spPr>
      </p:cxnSp>
      <p:cxnSp>
        <p:nvCxnSpPr>
          <p:cNvPr id="170" name="Google Shape;170;p15"/>
          <p:cNvCxnSpPr/>
          <p:nvPr/>
        </p:nvCxnSpPr>
        <p:spPr>
          <a:xfrm flipH="1">
            <a:off x="651341" y="3315566"/>
            <a:ext cx="1165500" cy="646500"/>
          </a:xfrm>
          <a:prstGeom prst="curvedConnector3">
            <a:avLst>
              <a:gd fmla="val 50000" name="adj1"/>
            </a:avLst>
          </a:prstGeom>
          <a:noFill/>
          <a:ln cap="flat" cmpd="sng" w="19050">
            <a:solidFill>
              <a:srgbClr val="9DE2DE"/>
            </a:solidFill>
            <a:prstDash val="dash"/>
            <a:round/>
            <a:headEnd len="med" w="med" type="none"/>
            <a:tailEnd len="med" w="med" type="none"/>
          </a:ln>
        </p:spPr>
      </p:cxnSp>
      <p:sp>
        <p:nvSpPr>
          <p:cNvPr id="171" name="Google Shape;171;p15"/>
          <p:cNvSpPr/>
          <p:nvPr/>
        </p:nvSpPr>
        <p:spPr>
          <a:xfrm>
            <a:off x="323338" y="3579138"/>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txBox="1"/>
          <p:nvPr/>
        </p:nvSpPr>
        <p:spPr>
          <a:xfrm>
            <a:off x="323350" y="3717813"/>
            <a:ext cx="8352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006D77"/>
                </a:solidFill>
                <a:latin typeface="Mada"/>
                <a:ea typeface="Mada"/>
                <a:cs typeface="Mada"/>
                <a:sym typeface="Mada"/>
              </a:rPr>
              <a:t>Location</a:t>
            </a:r>
            <a:endParaRPr sz="1300"/>
          </a:p>
        </p:txBody>
      </p:sp>
      <p:cxnSp>
        <p:nvCxnSpPr>
          <p:cNvPr id="173" name="Google Shape;173;p15"/>
          <p:cNvCxnSpPr/>
          <p:nvPr/>
        </p:nvCxnSpPr>
        <p:spPr>
          <a:xfrm flipH="1">
            <a:off x="826254" y="5960556"/>
            <a:ext cx="999900" cy="13800"/>
          </a:xfrm>
          <a:prstGeom prst="curvedConnector3">
            <a:avLst>
              <a:gd fmla="val 50000" name="adj1"/>
            </a:avLst>
          </a:prstGeom>
          <a:noFill/>
          <a:ln cap="flat" cmpd="sng" w="19050">
            <a:solidFill>
              <a:srgbClr val="9DE2DE"/>
            </a:solidFill>
            <a:prstDash val="dash"/>
            <a:round/>
            <a:headEnd len="med" w="med" type="none"/>
            <a:tailEnd len="med" w="med" type="none"/>
          </a:ln>
        </p:spPr>
      </p:cxnSp>
      <p:sp>
        <p:nvSpPr>
          <p:cNvPr id="174" name="Google Shape;174;p15"/>
          <p:cNvSpPr txBox="1"/>
          <p:nvPr/>
        </p:nvSpPr>
        <p:spPr>
          <a:xfrm>
            <a:off x="1826150" y="5035500"/>
            <a:ext cx="5558100" cy="20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006D77"/>
                </a:solidFill>
                <a:highlight>
                  <a:srgbClr val="EDF9F9"/>
                </a:highlight>
                <a:latin typeface="Lora"/>
                <a:ea typeface="Lora"/>
                <a:cs typeface="Lora"/>
                <a:sym typeface="Lora"/>
              </a:rPr>
              <a:t>Open loop obstruction (simple linear obstruction):</a:t>
            </a:r>
            <a:endParaRPr b="1" sz="1200">
              <a:solidFill>
                <a:srgbClr val="006D77"/>
              </a:solidFill>
              <a:highlight>
                <a:srgbClr val="EDF9F9"/>
              </a:highlight>
              <a:latin typeface="Lora"/>
              <a:ea typeface="Lora"/>
              <a:cs typeface="Lora"/>
              <a:sym typeface="Lor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when there is one point of obstruction in intestine it is less severe in symptoms &amp; signs </a:t>
            </a:r>
            <a:r>
              <a:rPr b="1" lang="en-GB" sz="1000">
                <a:solidFill>
                  <a:schemeClr val="dk1"/>
                </a:solidFill>
                <a:latin typeface="Mada"/>
                <a:ea typeface="Mada"/>
                <a:cs typeface="Mada"/>
                <a:sym typeface="Mada"/>
              </a:rPr>
              <a:t>(without interfering with vascular supply)</a:t>
            </a:r>
            <a:endParaRPr b="1" sz="1000">
              <a:solidFill>
                <a:schemeClr val="dk1"/>
              </a:solidFill>
              <a:latin typeface="Mada"/>
              <a:ea typeface="Mada"/>
              <a:cs typeface="Mada"/>
              <a:sym typeface="Mada"/>
            </a:endParaRPr>
          </a:p>
          <a:p>
            <a:pPr indent="0" lvl="0" marL="0" rtl="0" algn="l">
              <a:lnSpc>
                <a:spcPct val="125000"/>
              </a:lnSpc>
              <a:spcBef>
                <a:spcPts val="0"/>
              </a:spcBef>
              <a:spcAft>
                <a:spcPts val="0"/>
              </a:spcAft>
              <a:buNone/>
            </a:pPr>
            <a:r>
              <a:t/>
            </a:r>
            <a:endParaRPr sz="700">
              <a:solidFill>
                <a:schemeClr val="dk1"/>
              </a:solidFill>
              <a:latin typeface="Mada"/>
              <a:ea typeface="Mada"/>
              <a:cs typeface="Mada"/>
              <a:sym typeface="Mada"/>
            </a:endParaRPr>
          </a:p>
          <a:p>
            <a:pPr indent="0" lvl="0" marL="0" rtl="0" algn="l">
              <a:spcBef>
                <a:spcPts val="0"/>
              </a:spcBef>
              <a:spcAft>
                <a:spcPts val="0"/>
              </a:spcAft>
              <a:buNone/>
            </a:pPr>
            <a:r>
              <a:rPr b="1" lang="en-GB" sz="1200">
                <a:solidFill>
                  <a:srgbClr val="006D77"/>
                </a:solidFill>
                <a:highlight>
                  <a:srgbClr val="EDF9F9"/>
                </a:highlight>
                <a:latin typeface="Lora"/>
                <a:ea typeface="Lora"/>
                <a:cs typeface="Lora"/>
                <a:sym typeface="Lora"/>
              </a:rPr>
              <a:t>Closed loop obstruction (rotational obstruction):</a:t>
            </a:r>
            <a:endParaRPr sz="1200">
              <a:solidFill>
                <a:schemeClr val="dk1"/>
              </a:solidFill>
              <a:latin typeface="Mada"/>
              <a:ea typeface="Mada"/>
              <a:cs typeface="Mada"/>
              <a:sym typeface="Mada"/>
            </a:endParaRPr>
          </a:p>
          <a:p>
            <a:pPr indent="-152400" lvl="0" marL="179999" rtl="0" algn="l">
              <a:lnSpc>
                <a:spcPct val="125000"/>
              </a:lnSpc>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When there are two points of obstruction in intestines. Loop of intestine between these two points is isolated from rest (more severe) </a:t>
            </a:r>
            <a:r>
              <a:rPr lang="en-GB" sz="900">
                <a:latin typeface="Mada"/>
                <a:ea typeface="Mada"/>
                <a:cs typeface="Mada"/>
                <a:sym typeface="Mada"/>
              </a:rPr>
              <a:t>and more likely to strangulate and perforate</a:t>
            </a:r>
            <a:r>
              <a:rPr lang="en-GB" sz="900">
                <a:solidFill>
                  <a:srgbClr val="6AA84F"/>
                </a:solidFill>
                <a:latin typeface="Mada"/>
                <a:ea typeface="Mada"/>
                <a:cs typeface="Mada"/>
                <a:sym typeface="Mada"/>
              </a:rPr>
              <a:t> and manade early surgical intervention. may present in those who have competent </a:t>
            </a:r>
            <a:r>
              <a:rPr lang="en-GB" sz="900">
                <a:solidFill>
                  <a:srgbClr val="6AA84F"/>
                </a:solidFill>
                <a:latin typeface="Mada"/>
                <a:ea typeface="Mada"/>
                <a:cs typeface="Mada"/>
                <a:sym typeface="Mada"/>
              </a:rPr>
              <a:t>ileocecal</a:t>
            </a:r>
            <a:r>
              <a:rPr lang="en-GB" sz="900">
                <a:solidFill>
                  <a:srgbClr val="6AA84F"/>
                </a:solidFill>
                <a:latin typeface="Mada"/>
                <a:ea typeface="Mada"/>
                <a:cs typeface="Mada"/>
                <a:sym typeface="Mada"/>
              </a:rPr>
              <a:t> valve (present in 15% of population)</a:t>
            </a:r>
            <a:endParaRPr sz="900">
              <a:solidFill>
                <a:srgbClr val="6AA84F"/>
              </a:solidFill>
              <a:latin typeface="Mada"/>
              <a:ea typeface="Mada"/>
              <a:cs typeface="Mada"/>
              <a:sym typeface="Mada"/>
            </a:endParaRPr>
          </a:p>
          <a:p>
            <a:pPr indent="0" lvl="0" marL="0" rtl="0" algn="l">
              <a:lnSpc>
                <a:spcPct val="125000"/>
              </a:lnSpc>
              <a:spcBef>
                <a:spcPts val="0"/>
              </a:spcBef>
              <a:spcAft>
                <a:spcPts val="0"/>
              </a:spcAft>
              <a:buNone/>
            </a:pPr>
            <a:r>
              <a:t/>
            </a:r>
            <a:endParaRPr sz="800">
              <a:solidFill>
                <a:schemeClr val="dk1"/>
              </a:solidFill>
              <a:latin typeface="Mada"/>
              <a:ea typeface="Mada"/>
              <a:cs typeface="Mada"/>
              <a:sym typeface="Mada"/>
            </a:endParaRPr>
          </a:p>
          <a:p>
            <a:pPr indent="0" lvl="0" marL="0" rtl="0" algn="l">
              <a:spcBef>
                <a:spcPts val="0"/>
              </a:spcBef>
              <a:spcAft>
                <a:spcPts val="0"/>
              </a:spcAft>
              <a:buNone/>
            </a:pPr>
            <a:r>
              <a:rPr b="1" lang="en-GB" sz="1200">
                <a:solidFill>
                  <a:srgbClr val="006D77"/>
                </a:solidFill>
                <a:highlight>
                  <a:srgbClr val="EDF9F9"/>
                </a:highlight>
                <a:latin typeface="Lora"/>
                <a:ea typeface="Lora"/>
                <a:cs typeface="Lora"/>
                <a:sym typeface="Lora"/>
              </a:rPr>
              <a:t>Strangulation (surgical emergency):</a:t>
            </a:r>
            <a:endParaRPr b="1" sz="1200">
              <a:solidFill>
                <a:srgbClr val="006D77"/>
              </a:solidFill>
              <a:highlight>
                <a:srgbClr val="EDF9F9"/>
              </a:highlight>
              <a:latin typeface="Lora"/>
              <a:ea typeface="Lora"/>
              <a:cs typeface="Lora"/>
              <a:sym typeface="Lor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a:t>
            </a:r>
            <a:r>
              <a:rPr lang="en-GB" sz="1000">
                <a:solidFill>
                  <a:schemeClr val="dk1"/>
                </a:solidFill>
                <a:latin typeface="Mada"/>
                <a:ea typeface="Mada"/>
                <a:cs typeface="Mada"/>
                <a:sym typeface="Mada"/>
              </a:rPr>
              <a:t>ignificant impairment of blood supply. </a:t>
            </a:r>
            <a:r>
              <a:rPr b="1" lang="en-GB" sz="1000">
                <a:solidFill>
                  <a:schemeClr val="dk1"/>
                </a:solidFill>
                <a:latin typeface="Mada"/>
                <a:ea typeface="Mada"/>
                <a:cs typeface="Mada"/>
                <a:sym typeface="Mada"/>
              </a:rPr>
              <a:t>Most commonly associated with hernia</a:t>
            </a:r>
            <a:r>
              <a:rPr lang="en-GB" sz="1000">
                <a:solidFill>
                  <a:schemeClr val="dk1"/>
                </a:solidFill>
                <a:latin typeface="Mada"/>
                <a:ea typeface="Mada"/>
                <a:cs typeface="Mada"/>
                <a:sym typeface="Mada"/>
              </a:rPr>
              <a:t>, volvulus, intussusception, </a:t>
            </a:r>
            <a:r>
              <a:rPr lang="en-GB" sz="1000">
                <a:solidFill>
                  <a:schemeClr val="dk1"/>
                </a:solidFill>
                <a:latin typeface="Mada"/>
                <a:ea typeface="Mada"/>
                <a:cs typeface="Mada"/>
                <a:sym typeface="Mada"/>
              </a:rPr>
              <a:t>mesenteric</a:t>
            </a:r>
            <a:r>
              <a:rPr lang="en-GB" sz="1000">
                <a:solidFill>
                  <a:schemeClr val="dk1"/>
                </a:solidFill>
                <a:latin typeface="Mada"/>
                <a:ea typeface="Mada"/>
                <a:cs typeface="Mada"/>
                <a:sym typeface="Mada"/>
              </a:rPr>
              <a:t> infarction, adhesions/Bands</a:t>
            </a:r>
            <a:endParaRPr b="1" sz="1000">
              <a:solidFill>
                <a:srgbClr val="FF0000"/>
              </a:solidFill>
              <a:highlight>
                <a:srgbClr val="EDF9F9"/>
              </a:highlight>
              <a:latin typeface="Lora"/>
              <a:ea typeface="Lora"/>
              <a:cs typeface="Lora"/>
              <a:sym typeface="Lora"/>
            </a:endParaRPr>
          </a:p>
        </p:txBody>
      </p:sp>
      <p:cxnSp>
        <p:nvCxnSpPr>
          <p:cNvPr id="175" name="Google Shape;175;p15"/>
          <p:cNvCxnSpPr/>
          <p:nvPr/>
        </p:nvCxnSpPr>
        <p:spPr>
          <a:xfrm rot="10800000">
            <a:off x="660917" y="6018400"/>
            <a:ext cx="1186200" cy="631200"/>
          </a:xfrm>
          <a:prstGeom prst="curvedConnector3">
            <a:avLst>
              <a:gd fmla="val 50000" name="adj1"/>
            </a:avLst>
          </a:prstGeom>
          <a:noFill/>
          <a:ln cap="flat" cmpd="sng" w="19050">
            <a:solidFill>
              <a:srgbClr val="9DE2DE"/>
            </a:solidFill>
            <a:prstDash val="dash"/>
            <a:round/>
            <a:headEnd len="med" w="med" type="none"/>
            <a:tailEnd len="med" w="med" type="none"/>
          </a:ln>
        </p:spPr>
      </p:cxnSp>
      <p:cxnSp>
        <p:nvCxnSpPr>
          <p:cNvPr id="176" name="Google Shape;176;p15"/>
          <p:cNvCxnSpPr/>
          <p:nvPr/>
        </p:nvCxnSpPr>
        <p:spPr>
          <a:xfrm flipH="1">
            <a:off x="660563" y="5267609"/>
            <a:ext cx="1172700" cy="760500"/>
          </a:xfrm>
          <a:prstGeom prst="curvedConnector3">
            <a:avLst>
              <a:gd fmla="val 50000" name="adj1"/>
            </a:avLst>
          </a:prstGeom>
          <a:noFill/>
          <a:ln cap="flat" cmpd="sng" w="19050">
            <a:solidFill>
              <a:srgbClr val="9DE2DE"/>
            </a:solidFill>
            <a:prstDash val="dash"/>
            <a:round/>
            <a:headEnd len="med" w="med" type="none"/>
            <a:tailEnd len="med" w="med" type="none"/>
          </a:ln>
        </p:spPr>
      </p:cxnSp>
      <p:sp>
        <p:nvSpPr>
          <p:cNvPr id="177" name="Google Shape;177;p15"/>
          <p:cNvSpPr/>
          <p:nvPr/>
        </p:nvSpPr>
        <p:spPr>
          <a:xfrm>
            <a:off x="332788" y="5645113"/>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txBox="1"/>
          <p:nvPr/>
        </p:nvSpPr>
        <p:spPr>
          <a:xfrm>
            <a:off x="332800" y="5783788"/>
            <a:ext cx="8352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006D77"/>
                </a:solidFill>
                <a:latin typeface="Mada"/>
                <a:ea typeface="Mada"/>
                <a:cs typeface="Mada"/>
                <a:sym typeface="Mada"/>
              </a:rPr>
              <a:t>Nature</a:t>
            </a:r>
            <a:endParaRPr sz="1300"/>
          </a:p>
        </p:txBody>
      </p:sp>
      <p:sp>
        <p:nvSpPr>
          <p:cNvPr id="179" name="Google Shape;179;p15"/>
          <p:cNvSpPr/>
          <p:nvPr/>
        </p:nvSpPr>
        <p:spPr>
          <a:xfrm rot="-3584944">
            <a:off x="1047178" y="8820464"/>
            <a:ext cx="918583" cy="660690"/>
          </a:xfrm>
          <a:custGeom>
            <a:rect b="b" l="l" r="r" t="t"/>
            <a:pathLst>
              <a:path extrusionOk="0" h="12087" w="16891">
                <a:moveTo>
                  <a:pt x="8923" y="1"/>
                </a:moveTo>
                <a:cubicBezTo>
                  <a:pt x="8501" y="1"/>
                  <a:pt x="8062" y="17"/>
                  <a:pt x="7597" y="38"/>
                </a:cubicBezTo>
                <a:cubicBezTo>
                  <a:pt x="3897" y="207"/>
                  <a:pt x="0" y="3746"/>
                  <a:pt x="1015" y="7878"/>
                </a:cubicBezTo>
                <a:cubicBezTo>
                  <a:pt x="1452" y="9664"/>
                  <a:pt x="3221" y="12086"/>
                  <a:pt x="7824" y="12086"/>
                </a:cubicBezTo>
                <a:cubicBezTo>
                  <a:pt x="9195" y="12086"/>
                  <a:pt x="10817" y="11871"/>
                  <a:pt x="12730" y="11361"/>
                </a:cubicBezTo>
                <a:cubicBezTo>
                  <a:pt x="15026" y="10749"/>
                  <a:pt x="16514" y="10013"/>
                  <a:pt x="16712" y="7878"/>
                </a:cubicBezTo>
                <a:cubicBezTo>
                  <a:pt x="16891" y="5973"/>
                  <a:pt x="16089" y="3654"/>
                  <a:pt x="14103" y="1910"/>
                </a:cubicBezTo>
                <a:cubicBezTo>
                  <a:pt x="12287" y="314"/>
                  <a:pt x="10773" y="1"/>
                  <a:pt x="892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15"/>
          <p:cNvSpPr/>
          <p:nvPr/>
        </p:nvSpPr>
        <p:spPr>
          <a:xfrm rot="-2682821">
            <a:off x="933332" y="8577899"/>
            <a:ext cx="1146164" cy="1145955"/>
          </a:xfrm>
          <a:prstGeom prst="pie">
            <a:avLst>
              <a:gd fmla="val 6704714" name="adj1"/>
              <a:gd fmla="val 9758670" name="adj2"/>
            </a:avLst>
          </a:prstGeom>
          <a:solidFill>
            <a:srgbClr val="ABE5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15"/>
          <p:cNvSpPr/>
          <p:nvPr/>
        </p:nvSpPr>
        <p:spPr>
          <a:xfrm rot="9587615">
            <a:off x="931184" y="8579631"/>
            <a:ext cx="1150829" cy="1142345"/>
          </a:xfrm>
          <a:prstGeom prst="pie">
            <a:avLst>
              <a:gd fmla="val 12776231" name="adj1"/>
              <a:gd fmla="val 16150089" name="adj2"/>
            </a:avLst>
          </a:prstGeom>
          <a:solidFill>
            <a:srgbClr val="EDF6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15"/>
          <p:cNvSpPr/>
          <p:nvPr/>
        </p:nvSpPr>
        <p:spPr>
          <a:xfrm>
            <a:off x="930515" y="8580808"/>
            <a:ext cx="1152000" cy="1140300"/>
          </a:xfrm>
          <a:prstGeom prst="pie">
            <a:avLst>
              <a:gd fmla="val 6901672" name="adj1"/>
              <a:gd fmla="val 16200000" name="adj2"/>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15"/>
          <p:cNvSpPr/>
          <p:nvPr/>
        </p:nvSpPr>
        <p:spPr>
          <a:xfrm rot="6247657">
            <a:off x="935809" y="8574517"/>
            <a:ext cx="1140598" cy="1152607"/>
          </a:xfrm>
          <a:prstGeom prst="pie">
            <a:avLst>
              <a:gd fmla="val 13526060" name="adj1"/>
              <a:gd fmla="val 16216158"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15"/>
          <p:cNvSpPr/>
          <p:nvPr/>
        </p:nvSpPr>
        <p:spPr>
          <a:xfrm rot="3701955">
            <a:off x="935003" y="8575541"/>
            <a:ext cx="1142797" cy="1150571"/>
          </a:xfrm>
          <a:prstGeom prst="pie">
            <a:avLst>
              <a:gd fmla="val 13860524" name="adj1"/>
              <a:gd fmla="val 16043160" name="adj2"/>
            </a:avLst>
          </a:prstGeom>
          <a:solidFill>
            <a:srgbClr val="9E9E9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15"/>
          <p:cNvSpPr/>
          <p:nvPr/>
        </p:nvSpPr>
        <p:spPr>
          <a:xfrm rot="1900918">
            <a:off x="932053" y="8578639"/>
            <a:ext cx="1149268" cy="1144080"/>
          </a:xfrm>
          <a:prstGeom prst="pie">
            <a:avLst>
              <a:gd fmla="val 14258257" name="adj1"/>
              <a:gd fmla="val 15708921" name="adj2"/>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15"/>
          <p:cNvSpPr/>
          <p:nvPr/>
        </p:nvSpPr>
        <p:spPr>
          <a:xfrm rot="-3584944">
            <a:off x="5766953" y="8874752"/>
            <a:ext cx="918583" cy="660690"/>
          </a:xfrm>
          <a:custGeom>
            <a:rect b="b" l="l" r="r" t="t"/>
            <a:pathLst>
              <a:path extrusionOk="0" h="12087" w="16891">
                <a:moveTo>
                  <a:pt x="8923" y="1"/>
                </a:moveTo>
                <a:cubicBezTo>
                  <a:pt x="8501" y="1"/>
                  <a:pt x="8062" y="17"/>
                  <a:pt x="7597" y="38"/>
                </a:cubicBezTo>
                <a:cubicBezTo>
                  <a:pt x="3897" y="207"/>
                  <a:pt x="0" y="3746"/>
                  <a:pt x="1015" y="7878"/>
                </a:cubicBezTo>
                <a:cubicBezTo>
                  <a:pt x="1452" y="9664"/>
                  <a:pt x="3221" y="12086"/>
                  <a:pt x="7824" y="12086"/>
                </a:cubicBezTo>
                <a:cubicBezTo>
                  <a:pt x="9195" y="12086"/>
                  <a:pt x="10817" y="11871"/>
                  <a:pt x="12730" y="11361"/>
                </a:cubicBezTo>
                <a:cubicBezTo>
                  <a:pt x="15026" y="10749"/>
                  <a:pt x="16514" y="10013"/>
                  <a:pt x="16712" y="7878"/>
                </a:cubicBezTo>
                <a:cubicBezTo>
                  <a:pt x="16891" y="5973"/>
                  <a:pt x="16089" y="3654"/>
                  <a:pt x="14103" y="1910"/>
                </a:cubicBezTo>
                <a:cubicBezTo>
                  <a:pt x="12287" y="314"/>
                  <a:pt x="10773" y="1"/>
                  <a:pt x="892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p15"/>
          <p:cNvSpPr/>
          <p:nvPr/>
        </p:nvSpPr>
        <p:spPr>
          <a:xfrm rot="-7205345">
            <a:off x="5653368" y="8632581"/>
            <a:ext cx="1145916" cy="1145641"/>
          </a:xfrm>
          <a:prstGeom prst="pie">
            <a:avLst>
              <a:gd fmla="val 6704714" name="adj1"/>
              <a:gd fmla="val 9242309" name="adj2"/>
            </a:avLst>
          </a:prstGeom>
          <a:solidFill>
            <a:srgbClr val="ABE5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15"/>
          <p:cNvSpPr/>
          <p:nvPr/>
        </p:nvSpPr>
        <p:spPr>
          <a:xfrm rot="6900905">
            <a:off x="5650933" y="8634163"/>
            <a:ext cx="1150744" cy="1142229"/>
          </a:xfrm>
          <a:prstGeom prst="pie">
            <a:avLst>
              <a:gd fmla="val 12776231" name="adj1"/>
              <a:gd fmla="val 14192154" name="adj2"/>
            </a:avLst>
          </a:prstGeom>
          <a:solidFill>
            <a:srgbClr val="EDF6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15"/>
          <p:cNvSpPr/>
          <p:nvPr/>
        </p:nvSpPr>
        <p:spPr>
          <a:xfrm>
            <a:off x="5650290" y="8635095"/>
            <a:ext cx="1152000" cy="1140300"/>
          </a:xfrm>
          <a:prstGeom prst="pie">
            <a:avLst>
              <a:gd fmla="val 1950946" name="adj1"/>
              <a:gd fmla="val 16200000" name="adj2"/>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15"/>
          <p:cNvSpPr txBox="1"/>
          <p:nvPr/>
        </p:nvSpPr>
        <p:spPr>
          <a:xfrm>
            <a:off x="137217" y="8888925"/>
            <a:ext cx="1207500" cy="47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800">
                <a:solidFill>
                  <a:srgbClr val="CC0000"/>
                </a:solidFill>
                <a:latin typeface="Mada"/>
                <a:ea typeface="Mada"/>
                <a:cs typeface="Mada"/>
                <a:sym typeface="Mada"/>
              </a:rPr>
              <a:t>Adhesions </a:t>
            </a:r>
            <a:r>
              <a:rPr b="1" lang="en-GB" sz="800">
                <a:solidFill>
                  <a:srgbClr val="CC0000"/>
                </a:solidFill>
                <a:latin typeface="Mada"/>
                <a:ea typeface="Mada"/>
                <a:cs typeface="Mada"/>
                <a:sym typeface="Mada"/>
              </a:rPr>
              <a:t>40%</a:t>
            </a:r>
            <a:endParaRPr b="1" sz="800">
              <a:solidFill>
                <a:srgbClr val="CC0000"/>
              </a:solidFill>
              <a:latin typeface="Mada"/>
              <a:ea typeface="Mada"/>
              <a:cs typeface="Mada"/>
              <a:sym typeface="Mada"/>
            </a:endParaRPr>
          </a:p>
          <a:p>
            <a:pPr indent="0" lvl="0" marL="0" rtl="0" algn="l">
              <a:lnSpc>
                <a:spcPct val="100000"/>
              </a:lnSpc>
              <a:spcBef>
                <a:spcPts val="0"/>
              </a:spcBef>
              <a:spcAft>
                <a:spcPts val="0"/>
              </a:spcAft>
              <a:buNone/>
            </a:pPr>
            <a:r>
              <a:rPr b="1" lang="en-GB" sz="700">
                <a:solidFill>
                  <a:srgbClr val="6AA84F"/>
                </a:solidFill>
                <a:latin typeface="Mada"/>
                <a:ea typeface="Mada"/>
                <a:cs typeface="Mada"/>
                <a:sym typeface="Mada"/>
              </a:rPr>
              <a:t>(MOST COMMON)</a:t>
            </a:r>
            <a:endParaRPr b="1" sz="700">
              <a:solidFill>
                <a:srgbClr val="6AA84F"/>
              </a:solidFill>
              <a:latin typeface="Mada"/>
              <a:ea typeface="Mada"/>
              <a:cs typeface="Mada"/>
              <a:sym typeface="Mada"/>
            </a:endParaRPr>
          </a:p>
        </p:txBody>
      </p:sp>
      <p:sp>
        <p:nvSpPr>
          <p:cNvPr id="191" name="Google Shape;191;p15"/>
          <p:cNvSpPr txBox="1"/>
          <p:nvPr/>
        </p:nvSpPr>
        <p:spPr>
          <a:xfrm>
            <a:off x="1084392" y="9676800"/>
            <a:ext cx="785100" cy="3222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GB" sz="800">
                <a:solidFill>
                  <a:schemeClr val="dk1"/>
                </a:solidFill>
                <a:latin typeface="Mada"/>
                <a:ea typeface="Mada"/>
                <a:cs typeface="Mada"/>
                <a:sym typeface="Mada"/>
              </a:rPr>
              <a:t>Tumors 15%</a:t>
            </a:r>
            <a:endParaRPr b="1" sz="800"/>
          </a:p>
        </p:txBody>
      </p:sp>
      <p:sp>
        <p:nvSpPr>
          <p:cNvPr id="192" name="Google Shape;192;p15"/>
          <p:cNvSpPr txBox="1"/>
          <p:nvPr/>
        </p:nvSpPr>
        <p:spPr>
          <a:xfrm>
            <a:off x="1869488" y="9461156"/>
            <a:ext cx="1311600" cy="341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GB" sz="800">
                <a:solidFill>
                  <a:schemeClr val="dk1"/>
                </a:solidFill>
                <a:latin typeface="Mada"/>
                <a:ea typeface="Mada"/>
                <a:cs typeface="Mada"/>
                <a:sym typeface="Mada"/>
              </a:rPr>
              <a:t>Inflammatory 15% </a:t>
            </a:r>
            <a:endParaRPr b="1" sz="800"/>
          </a:p>
        </p:txBody>
      </p:sp>
      <p:sp>
        <p:nvSpPr>
          <p:cNvPr id="193" name="Google Shape;193;p15"/>
          <p:cNvSpPr txBox="1"/>
          <p:nvPr/>
        </p:nvSpPr>
        <p:spPr>
          <a:xfrm>
            <a:off x="1980929" y="8860925"/>
            <a:ext cx="940800" cy="5445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800">
                <a:solidFill>
                  <a:schemeClr val="dk1"/>
                </a:solidFill>
                <a:latin typeface="Mada"/>
                <a:ea typeface="Mada"/>
                <a:cs typeface="Mada"/>
                <a:sym typeface="Mada"/>
              </a:rPr>
              <a:t>Obstructed hernia 12%</a:t>
            </a:r>
            <a:endParaRPr b="1" sz="800"/>
          </a:p>
        </p:txBody>
      </p:sp>
      <p:sp>
        <p:nvSpPr>
          <p:cNvPr id="194" name="Google Shape;194;p15"/>
          <p:cNvSpPr txBox="1"/>
          <p:nvPr/>
        </p:nvSpPr>
        <p:spPr>
          <a:xfrm>
            <a:off x="1869478" y="8533766"/>
            <a:ext cx="1163700" cy="3222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GB" sz="800">
                <a:solidFill>
                  <a:schemeClr val="dk1"/>
                </a:solidFill>
                <a:latin typeface="Mada"/>
                <a:ea typeface="Mada"/>
                <a:cs typeface="Mada"/>
                <a:sym typeface="Mada"/>
              </a:rPr>
              <a:t>Intraluminal 10%</a:t>
            </a:r>
            <a:endParaRPr b="1" sz="800"/>
          </a:p>
        </p:txBody>
      </p:sp>
      <p:sp>
        <p:nvSpPr>
          <p:cNvPr id="195" name="Google Shape;195;p15"/>
          <p:cNvSpPr txBox="1"/>
          <p:nvPr/>
        </p:nvSpPr>
        <p:spPr>
          <a:xfrm>
            <a:off x="967883" y="8205750"/>
            <a:ext cx="1077600" cy="3717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GB" sz="800">
                <a:solidFill>
                  <a:schemeClr val="dk1"/>
                </a:solidFill>
                <a:latin typeface="Mada"/>
                <a:ea typeface="Mada"/>
                <a:cs typeface="Mada"/>
                <a:sym typeface="Mada"/>
              </a:rPr>
              <a:t>Miscellaneous 8%</a:t>
            </a:r>
            <a:endParaRPr b="1" sz="800"/>
          </a:p>
        </p:txBody>
      </p:sp>
      <p:sp>
        <p:nvSpPr>
          <p:cNvPr id="196" name="Google Shape;196;p15"/>
          <p:cNvSpPr txBox="1"/>
          <p:nvPr/>
        </p:nvSpPr>
        <p:spPr>
          <a:xfrm rot="-1947">
            <a:off x="682400" y="7781646"/>
            <a:ext cx="1589100" cy="2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600">
                <a:solidFill>
                  <a:srgbClr val="006D77"/>
                </a:solidFill>
                <a:latin typeface="Bree Serif"/>
                <a:ea typeface="Bree Serif"/>
                <a:cs typeface="Bree Serif"/>
                <a:sym typeface="Bree Serif"/>
              </a:rPr>
              <a:t>Small intestine</a:t>
            </a:r>
            <a:endParaRPr sz="1600">
              <a:solidFill>
                <a:srgbClr val="006D77"/>
              </a:solidFill>
              <a:latin typeface="Abel"/>
              <a:ea typeface="Abel"/>
              <a:cs typeface="Abel"/>
              <a:sym typeface="Abel"/>
            </a:endParaRPr>
          </a:p>
        </p:txBody>
      </p:sp>
      <p:sp>
        <p:nvSpPr>
          <p:cNvPr id="197" name="Google Shape;197;p15"/>
          <p:cNvSpPr txBox="1"/>
          <p:nvPr/>
        </p:nvSpPr>
        <p:spPr>
          <a:xfrm>
            <a:off x="411475" y="9951588"/>
            <a:ext cx="2347200" cy="6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1C4588"/>
                </a:solidFill>
                <a:latin typeface="Mada"/>
                <a:ea typeface="Mada"/>
                <a:cs typeface="Mada"/>
                <a:sym typeface="Mada"/>
              </a:rPr>
              <a:t>Percentages from davidson:</a:t>
            </a:r>
            <a:endParaRPr sz="900">
              <a:solidFill>
                <a:srgbClr val="1C4588"/>
              </a:solidFill>
              <a:latin typeface="Mada"/>
              <a:ea typeface="Mada"/>
              <a:cs typeface="Mada"/>
              <a:sym typeface="Mada"/>
            </a:endParaRPr>
          </a:p>
          <a:p>
            <a:pPr indent="0" lvl="0" marL="0" rtl="0" algn="ctr">
              <a:spcBef>
                <a:spcPts val="0"/>
              </a:spcBef>
              <a:spcAft>
                <a:spcPts val="0"/>
              </a:spcAft>
              <a:buNone/>
            </a:pPr>
            <a:r>
              <a:rPr lang="en-GB" sz="900">
                <a:solidFill>
                  <a:srgbClr val="1C4588"/>
                </a:solidFill>
                <a:latin typeface="Mada"/>
                <a:ea typeface="Mada"/>
                <a:cs typeface="Mada"/>
                <a:sym typeface="Mada"/>
              </a:rPr>
              <a:t>intestinal obstruction are adhesions (60%)</a:t>
            </a:r>
            <a:endParaRPr sz="900">
              <a:solidFill>
                <a:srgbClr val="1C4588"/>
              </a:solidFill>
              <a:latin typeface="Mada"/>
              <a:ea typeface="Mada"/>
              <a:cs typeface="Mada"/>
              <a:sym typeface="Mada"/>
            </a:endParaRPr>
          </a:p>
          <a:p>
            <a:pPr indent="0" lvl="0" marL="0" rtl="0" algn="ctr">
              <a:spcBef>
                <a:spcPts val="0"/>
              </a:spcBef>
              <a:spcAft>
                <a:spcPts val="0"/>
              </a:spcAft>
              <a:buNone/>
            </a:pPr>
            <a:r>
              <a:rPr lang="en-GB" sz="900">
                <a:solidFill>
                  <a:srgbClr val="1C4588"/>
                </a:solidFill>
                <a:latin typeface="Mada"/>
                <a:ea typeface="Mada"/>
                <a:cs typeface="Mada"/>
                <a:sym typeface="Mada"/>
              </a:rPr>
              <a:t>obstructed hernia (20%) </a:t>
            </a:r>
            <a:endParaRPr sz="900">
              <a:solidFill>
                <a:srgbClr val="1C4588"/>
              </a:solidFill>
              <a:latin typeface="Mada"/>
              <a:ea typeface="Mada"/>
              <a:cs typeface="Mada"/>
              <a:sym typeface="Mada"/>
            </a:endParaRPr>
          </a:p>
          <a:p>
            <a:pPr indent="0" lvl="0" marL="0" rtl="0" algn="ctr">
              <a:spcBef>
                <a:spcPts val="0"/>
              </a:spcBef>
              <a:spcAft>
                <a:spcPts val="0"/>
              </a:spcAft>
              <a:buNone/>
            </a:pPr>
            <a:r>
              <a:rPr lang="en-GB" sz="900">
                <a:solidFill>
                  <a:srgbClr val="1C4588"/>
                </a:solidFill>
                <a:latin typeface="Mada"/>
                <a:ea typeface="Mada"/>
                <a:cs typeface="Mada"/>
                <a:sym typeface="Mada"/>
              </a:rPr>
              <a:t>malignancy (primary or secondary; 5–8%)</a:t>
            </a:r>
            <a:endParaRPr sz="900">
              <a:solidFill>
                <a:srgbClr val="1C4588"/>
              </a:solidFill>
              <a:latin typeface="Mada"/>
              <a:ea typeface="Mada"/>
              <a:cs typeface="Mada"/>
              <a:sym typeface="Mada"/>
            </a:endParaRPr>
          </a:p>
        </p:txBody>
      </p:sp>
      <p:sp>
        <p:nvSpPr>
          <p:cNvPr id="198" name="Google Shape;198;p15"/>
          <p:cNvSpPr txBox="1"/>
          <p:nvPr/>
        </p:nvSpPr>
        <p:spPr>
          <a:xfrm rot="-1947">
            <a:off x="5431783" y="7928208"/>
            <a:ext cx="1589100" cy="2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600">
                <a:solidFill>
                  <a:srgbClr val="006D77"/>
                </a:solidFill>
                <a:latin typeface="Bree Serif"/>
                <a:ea typeface="Bree Serif"/>
                <a:cs typeface="Bree Serif"/>
                <a:sym typeface="Bree Serif"/>
              </a:rPr>
              <a:t>Large intestine</a:t>
            </a:r>
            <a:endParaRPr sz="1600">
              <a:solidFill>
                <a:srgbClr val="006D77"/>
              </a:solidFill>
              <a:latin typeface="Abel"/>
              <a:ea typeface="Abel"/>
              <a:cs typeface="Abel"/>
              <a:sym typeface="Abel"/>
            </a:endParaRPr>
          </a:p>
        </p:txBody>
      </p:sp>
      <p:sp>
        <p:nvSpPr>
          <p:cNvPr id="199" name="Google Shape;199;p15"/>
          <p:cNvSpPr txBox="1"/>
          <p:nvPr/>
        </p:nvSpPr>
        <p:spPr>
          <a:xfrm>
            <a:off x="4851788" y="9303050"/>
            <a:ext cx="1036500" cy="6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GB" sz="800">
                <a:solidFill>
                  <a:srgbClr val="CC0000"/>
                </a:solidFill>
                <a:latin typeface="Mada"/>
                <a:ea typeface="Mada"/>
                <a:cs typeface="Mada"/>
                <a:sym typeface="Mada"/>
              </a:rPr>
              <a:t>C</a:t>
            </a:r>
            <a:r>
              <a:rPr b="1" lang="en-GB" sz="800">
                <a:solidFill>
                  <a:srgbClr val="CC0000"/>
                </a:solidFill>
                <a:latin typeface="Mada"/>
                <a:ea typeface="Mada"/>
                <a:cs typeface="Mada"/>
                <a:sym typeface="Mada"/>
              </a:rPr>
              <a:t>olorectal adenocarcinoma</a:t>
            </a:r>
            <a:r>
              <a:rPr b="1" lang="en-GB" sz="800">
                <a:solidFill>
                  <a:schemeClr val="dk1"/>
                </a:solidFill>
                <a:latin typeface="Mada"/>
                <a:ea typeface="Mada"/>
                <a:cs typeface="Mada"/>
                <a:sym typeface="Mada"/>
              </a:rPr>
              <a:t> 70%</a:t>
            </a:r>
            <a:endParaRPr b="1" sz="800">
              <a:solidFill>
                <a:schemeClr val="dk1"/>
              </a:solidFill>
              <a:latin typeface="Mada"/>
              <a:ea typeface="Mada"/>
              <a:cs typeface="Mada"/>
              <a:sym typeface="Mada"/>
            </a:endParaRPr>
          </a:p>
          <a:p>
            <a:pPr indent="0" lvl="0" marL="0" rtl="0" algn="ctr">
              <a:lnSpc>
                <a:spcPct val="100000"/>
              </a:lnSpc>
              <a:spcBef>
                <a:spcPts val="0"/>
              </a:spcBef>
              <a:spcAft>
                <a:spcPts val="0"/>
              </a:spcAft>
              <a:buClr>
                <a:schemeClr val="dk1"/>
              </a:buClr>
              <a:buSzPts val="1100"/>
              <a:buFont typeface="Arial"/>
              <a:buNone/>
            </a:pPr>
            <a:r>
              <a:rPr b="1" lang="en-GB" sz="700">
                <a:solidFill>
                  <a:srgbClr val="6AA84F"/>
                </a:solidFill>
                <a:latin typeface="Mada"/>
                <a:ea typeface="Mada"/>
                <a:cs typeface="Mada"/>
                <a:sym typeface="Mada"/>
              </a:rPr>
              <a:t>(MOST COMMON)</a:t>
            </a:r>
            <a:endParaRPr b="1" sz="800">
              <a:solidFill>
                <a:schemeClr val="dk1"/>
              </a:solidFill>
              <a:latin typeface="Mada"/>
              <a:ea typeface="Mada"/>
              <a:cs typeface="Mada"/>
              <a:sym typeface="Mada"/>
            </a:endParaRPr>
          </a:p>
        </p:txBody>
      </p:sp>
      <p:sp>
        <p:nvSpPr>
          <p:cNvPr id="200" name="Google Shape;200;p15"/>
          <p:cNvSpPr txBox="1"/>
          <p:nvPr/>
        </p:nvSpPr>
        <p:spPr>
          <a:xfrm>
            <a:off x="6548883" y="9461159"/>
            <a:ext cx="940800" cy="4779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800">
                <a:solidFill>
                  <a:schemeClr val="dk1"/>
                </a:solidFill>
                <a:latin typeface="Mada"/>
                <a:ea typeface="Mada"/>
                <a:cs typeface="Mada"/>
                <a:sym typeface="Mada"/>
              </a:rPr>
              <a:t>stricturing diverticular disease 10%</a:t>
            </a:r>
            <a:endParaRPr b="1" sz="800"/>
          </a:p>
        </p:txBody>
      </p:sp>
      <p:sp>
        <p:nvSpPr>
          <p:cNvPr id="201" name="Google Shape;201;p15"/>
          <p:cNvSpPr txBox="1"/>
          <p:nvPr/>
        </p:nvSpPr>
        <p:spPr>
          <a:xfrm>
            <a:off x="6626731" y="8459630"/>
            <a:ext cx="785100" cy="4779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800">
                <a:solidFill>
                  <a:schemeClr val="dk1"/>
                </a:solidFill>
                <a:latin typeface="Mada"/>
                <a:ea typeface="Mada"/>
                <a:cs typeface="Mada"/>
                <a:sym typeface="Mada"/>
              </a:rPr>
              <a:t>sigmoid volvulus 5%</a:t>
            </a:r>
            <a:endParaRPr b="1" sz="800"/>
          </a:p>
        </p:txBody>
      </p:sp>
      <p:pic>
        <p:nvPicPr>
          <p:cNvPr id="202" name="Google Shape;202;p15"/>
          <p:cNvPicPr preferRelativeResize="0"/>
          <p:nvPr/>
        </p:nvPicPr>
        <p:blipFill>
          <a:blip r:embed="rId3">
            <a:alphaModFix/>
          </a:blip>
          <a:stretch>
            <a:fillRect/>
          </a:stretch>
        </p:blipFill>
        <p:spPr>
          <a:xfrm>
            <a:off x="2950313" y="7976475"/>
            <a:ext cx="1901475" cy="2514726"/>
          </a:xfrm>
          <a:prstGeom prst="rect">
            <a:avLst/>
          </a:prstGeom>
          <a:noFill/>
          <a:ln cap="flat" cmpd="sng" w="9525">
            <a:solidFill>
              <a:srgbClr val="000000"/>
            </a:solidFill>
            <a:prstDash val="solid"/>
            <a:round/>
            <a:headEnd len="sm" w="sm" type="none"/>
            <a:tailEnd len="sm" w="sm" type="none"/>
          </a:ln>
        </p:spPr>
      </p:pic>
      <p:pic>
        <p:nvPicPr>
          <p:cNvPr id="203" name="Google Shape;203;p15"/>
          <p:cNvPicPr preferRelativeResize="0"/>
          <p:nvPr/>
        </p:nvPicPr>
        <p:blipFill>
          <a:blip r:embed="rId4">
            <a:alphaModFix/>
          </a:blip>
          <a:stretch>
            <a:fillRect/>
          </a:stretch>
        </p:blipFill>
        <p:spPr>
          <a:xfrm>
            <a:off x="6004697" y="2426118"/>
            <a:ext cx="1193400" cy="1291707"/>
          </a:xfrm>
          <a:prstGeom prst="rect">
            <a:avLst/>
          </a:prstGeom>
          <a:noFill/>
          <a:ln>
            <a:noFill/>
          </a:ln>
        </p:spPr>
      </p:pic>
      <p:sp>
        <p:nvSpPr>
          <p:cNvPr id="204" name="Google Shape;204;p15"/>
          <p:cNvSpPr txBox="1"/>
          <p:nvPr/>
        </p:nvSpPr>
        <p:spPr>
          <a:xfrm>
            <a:off x="1901300" y="7256300"/>
            <a:ext cx="4725300" cy="3717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000">
                <a:solidFill>
                  <a:srgbClr val="6AA84F"/>
                </a:solidFill>
                <a:latin typeface="Mada"/>
                <a:ea typeface="Mada"/>
                <a:cs typeface="Mada"/>
                <a:sym typeface="Mada"/>
              </a:rPr>
              <a:t>Doctor said Percentages aren’t important, </a:t>
            </a:r>
            <a:r>
              <a:rPr lang="en-GB" sz="1000">
                <a:solidFill>
                  <a:srgbClr val="6AA84F"/>
                </a:solidFill>
                <a:latin typeface="Mada"/>
                <a:ea typeface="Mada"/>
                <a:cs typeface="Mada"/>
                <a:sym typeface="Mada"/>
              </a:rPr>
              <a:t>just know the two most common </a:t>
            </a:r>
            <a:endParaRPr sz="1000"/>
          </a:p>
        </p:txBody>
      </p:sp>
      <p:sp>
        <p:nvSpPr>
          <p:cNvPr id="205" name="Google Shape;205;p15"/>
          <p:cNvSpPr txBox="1"/>
          <p:nvPr/>
        </p:nvSpPr>
        <p:spPr>
          <a:xfrm>
            <a:off x="5957925" y="2394175"/>
            <a:ext cx="1272600" cy="1362900"/>
          </a:xfrm>
          <a:prstGeom prst="rect">
            <a:avLst/>
          </a:prstGeom>
          <a:noFill/>
          <a:ln cap="flat" cmpd="sng" w="9525">
            <a:solidFill>
              <a:srgbClr val="96D6E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ada"/>
              <a:ea typeface="Mada"/>
              <a:cs typeface="Mada"/>
              <a:sym typeface="Mada"/>
            </a:endParaRPr>
          </a:p>
        </p:txBody>
      </p:sp>
      <p:sp>
        <p:nvSpPr>
          <p:cNvPr id="206" name="Google Shape;206;p15"/>
          <p:cNvSpPr txBox="1"/>
          <p:nvPr/>
        </p:nvSpPr>
        <p:spPr>
          <a:xfrm>
            <a:off x="5916875" y="2337025"/>
            <a:ext cx="230700" cy="3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006D77"/>
                </a:solidFill>
                <a:highlight>
                  <a:srgbClr val="A4E4E0"/>
                </a:highlight>
                <a:latin typeface="Mada"/>
                <a:ea typeface="Mada"/>
                <a:cs typeface="Mada"/>
                <a:sym typeface="Mada"/>
              </a:rPr>
              <a:t>A</a:t>
            </a:r>
            <a:endParaRPr b="1" sz="1000">
              <a:solidFill>
                <a:srgbClr val="006D77"/>
              </a:solidFill>
              <a:highlight>
                <a:srgbClr val="A4E4E0"/>
              </a:highlight>
              <a:latin typeface="Mada"/>
              <a:ea typeface="Mada"/>
              <a:cs typeface="Mada"/>
              <a:sym typeface="Mada"/>
            </a:endParaRPr>
          </a:p>
        </p:txBody>
      </p:sp>
      <p:pic>
        <p:nvPicPr>
          <p:cNvPr id="207" name="Google Shape;207;p15"/>
          <p:cNvPicPr preferRelativeResize="0"/>
          <p:nvPr/>
        </p:nvPicPr>
        <p:blipFill>
          <a:blip r:embed="rId5">
            <a:alphaModFix/>
          </a:blip>
          <a:stretch>
            <a:fillRect/>
          </a:stretch>
        </p:blipFill>
        <p:spPr>
          <a:xfrm>
            <a:off x="6004700" y="4171488"/>
            <a:ext cx="1152000" cy="864000"/>
          </a:xfrm>
          <a:prstGeom prst="rect">
            <a:avLst/>
          </a:prstGeom>
          <a:noFill/>
          <a:ln>
            <a:noFill/>
          </a:ln>
        </p:spPr>
      </p:pic>
      <p:sp>
        <p:nvSpPr>
          <p:cNvPr id="208" name="Google Shape;208;p15"/>
          <p:cNvSpPr txBox="1"/>
          <p:nvPr/>
        </p:nvSpPr>
        <p:spPr>
          <a:xfrm>
            <a:off x="5043450" y="9951600"/>
            <a:ext cx="2347200" cy="6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6AA84F"/>
                </a:solidFill>
                <a:latin typeface="Mada"/>
                <a:ea typeface="Mada"/>
                <a:cs typeface="Mada"/>
                <a:sym typeface="Mada"/>
              </a:rPr>
              <a:t>Diverticulosis if it happened it will cause large abscess that will cause bowel obstruction</a:t>
            </a:r>
            <a:endParaRPr sz="900">
              <a:solidFill>
                <a:srgbClr val="6AA84F"/>
              </a:solidFill>
              <a:latin typeface="Mada"/>
              <a:ea typeface="Mada"/>
              <a:cs typeface="Mada"/>
              <a:sym typeface="Mada"/>
            </a:endParaRPr>
          </a:p>
        </p:txBody>
      </p:sp>
      <p:sp>
        <p:nvSpPr>
          <p:cNvPr id="209" name="Google Shape;209;p15"/>
          <p:cNvSpPr txBox="1"/>
          <p:nvPr/>
        </p:nvSpPr>
        <p:spPr>
          <a:xfrm>
            <a:off x="-82443" y="9240834"/>
            <a:ext cx="11991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6AA84F"/>
                </a:solidFill>
                <a:latin typeface="Mada"/>
                <a:ea typeface="Mada"/>
                <a:cs typeface="Mada"/>
                <a:sym typeface="Mada"/>
              </a:rPr>
              <a:t>Adhesion can be congenital but mostly post-op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cxnSp>
        <p:nvCxnSpPr>
          <p:cNvPr id="214" name="Google Shape;214;p16"/>
          <p:cNvCxnSpPr/>
          <p:nvPr/>
        </p:nvCxnSpPr>
        <p:spPr>
          <a:xfrm flipH="1">
            <a:off x="4096660" y="3838071"/>
            <a:ext cx="2781600" cy="3000"/>
          </a:xfrm>
          <a:prstGeom prst="straightConnector1">
            <a:avLst/>
          </a:prstGeom>
          <a:noFill/>
          <a:ln cap="flat" cmpd="sng" w="19050">
            <a:solidFill>
              <a:srgbClr val="FADED2"/>
            </a:solidFill>
            <a:prstDash val="dash"/>
            <a:round/>
            <a:headEnd len="med" w="med" type="none"/>
            <a:tailEnd len="med" w="med" type="oval"/>
          </a:ln>
        </p:spPr>
      </p:cxnSp>
      <p:cxnSp>
        <p:nvCxnSpPr>
          <p:cNvPr id="215" name="Google Shape;215;p16"/>
          <p:cNvCxnSpPr/>
          <p:nvPr/>
        </p:nvCxnSpPr>
        <p:spPr>
          <a:xfrm flipH="1">
            <a:off x="3881134" y="2372994"/>
            <a:ext cx="2781600" cy="3000"/>
          </a:xfrm>
          <a:prstGeom prst="straightConnector1">
            <a:avLst/>
          </a:prstGeom>
          <a:noFill/>
          <a:ln cap="flat" cmpd="sng" w="19050">
            <a:solidFill>
              <a:srgbClr val="FADED2"/>
            </a:solidFill>
            <a:prstDash val="dash"/>
            <a:round/>
            <a:headEnd len="med" w="med" type="none"/>
            <a:tailEnd len="med" w="med" type="oval"/>
          </a:ln>
        </p:spPr>
      </p:cxnSp>
      <p:sp>
        <p:nvSpPr>
          <p:cNvPr id="216" name="Google Shape;216;p16"/>
          <p:cNvSpPr txBox="1"/>
          <p:nvPr/>
        </p:nvSpPr>
        <p:spPr>
          <a:xfrm>
            <a:off x="176333" y="2354896"/>
            <a:ext cx="3048300" cy="14088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rgbClr val="6AA84F"/>
                </a:solidFill>
                <a:latin typeface="Mada"/>
                <a:ea typeface="Mada"/>
                <a:cs typeface="Mada"/>
                <a:sym typeface="Mada"/>
              </a:rPr>
              <a:t>The distension is caused by three factors:</a:t>
            </a:r>
            <a:endParaRPr sz="1000">
              <a:solidFill>
                <a:schemeClr val="dk1"/>
              </a:solidFill>
              <a:latin typeface="Mada"/>
              <a:ea typeface="Mada"/>
              <a:cs typeface="Mada"/>
              <a:sym typeface="Mada"/>
            </a:endParaRPr>
          </a:p>
          <a:p>
            <a:pPr indent="-158750" lvl="0" marL="360000" rtl="0" algn="l">
              <a:lnSpc>
                <a:spcPct val="125000"/>
              </a:lnSpc>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Solids:</a:t>
            </a:r>
            <a:r>
              <a:rPr lang="en-GB" sz="1000">
                <a:solidFill>
                  <a:schemeClr val="dk1"/>
                </a:solidFill>
                <a:latin typeface="Mada"/>
                <a:ea typeface="Mada"/>
                <a:cs typeface="Mada"/>
                <a:sym typeface="Mada"/>
              </a:rPr>
              <a:t> </a:t>
            </a:r>
            <a:r>
              <a:rPr lang="en-GB" sz="1000">
                <a:solidFill>
                  <a:srgbClr val="6AA84F"/>
                </a:solidFill>
                <a:latin typeface="Mada"/>
                <a:ea typeface="Mada"/>
                <a:cs typeface="Mada"/>
                <a:sym typeface="Mada"/>
              </a:rPr>
              <a:t>the food we eat</a:t>
            </a:r>
            <a:endParaRPr sz="1000">
              <a:solidFill>
                <a:schemeClr val="dk1"/>
              </a:solidFill>
              <a:latin typeface="Mada"/>
              <a:ea typeface="Mada"/>
              <a:cs typeface="Mada"/>
              <a:sym typeface="Mada"/>
            </a:endParaRPr>
          </a:p>
          <a:p>
            <a:pPr indent="-158750" lvl="0" marL="360000" rtl="0" algn="l">
              <a:lnSpc>
                <a:spcPct val="125000"/>
              </a:lnSpc>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Fluids</a:t>
            </a:r>
            <a:r>
              <a:rPr lang="en-GB" sz="1000">
                <a:solidFill>
                  <a:schemeClr val="dk1"/>
                </a:solidFill>
                <a:latin typeface="Mada"/>
                <a:ea typeface="Mada"/>
                <a:cs typeface="Mada"/>
                <a:sym typeface="Mada"/>
              </a:rPr>
              <a:t>: </a:t>
            </a:r>
            <a:r>
              <a:rPr lang="en-GB" sz="1000">
                <a:solidFill>
                  <a:srgbClr val="1C4588"/>
                </a:solidFill>
                <a:latin typeface="Mada"/>
                <a:ea typeface="Mada"/>
                <a:cs typeface="Mada"/>
                <a:sym typeface="Mada"/>
              </a:rPr>
              <a:t>this is made up o</a:t>
            </a:r>
            <a:r>
              <a:rPr lang="en-GB" sz="1000">
                <a:solidFill>
                  <a:srgbClr val="1C4588"/>
                </a:solidFill>
                <a:latin typeface="Mada"/>
                <a:ea typeface="Mada"/>
                <a:cs typeface="Mada"/>
                <a:sym typeface="Mada"/>
              </a:rPr>
              <a:t>f</a:t>
            </a:r>
            <a:r>
              <a:rPr lang="en-GB" sz="1000">
                <a:solidFill>
                  <a:srgbClr val="1C4588"/>
                </a:solidFill>
                <a:latin typeface="Mada"/>
                <a:ea typeface="Mada"/>
                <a:cs typeface="Mada"/>
                <a:sym typeface="Mada"/>
              </a:rPr>
              <a:t> the various digestive  juices 1 litre per day (saliva, bile, pancreatic and gastric secretions)</a:t>
            </a:r>
            <a:endParaRPr sz="1000">
              <a:solidFill>
                <a:schemeClr val="dk1"/>
              </a:solidFill>
              <a:latin typeface="Mada"/>
              <a:ea typeface="Mada"/>
              <a:cs typeface="Mada"/>
              <a:sym typeface="Mada"/>
            </a:endParaRPr>
          </a:p>
          <a:p>
            <a:pPr indent="-152400" lvl="0" marL="360000" rtl="0" algn="l">
              <a:lnSpc>
                <a:spcPct val="125000"/>
              </a:lnSpc>
              <a:spcBef>
                <a:spcPts val="0"/>
              </a:spcBef>
              <a:spcAft>
                <a:spcPts val="0"/>
              </a:spcAft>
              <a:buClr>
                <a:schemeClr val="dk1"/>
              </a:buClr>
              <a:buSzPts val="900"/>
              <a:buFont typeface="Mada"/>
              <a:buChar char="○"/>
            </a:pPr>
            <a:r>
              <a:rPr b="1" lang="en-GB" sz="1000">
                <a:solidFill>
                  <a:schemeClr val="dk1"/>
                </a:solidFill>
                <a:latin typeface="Mada"/>
                <a:ea typeface="Mada"/>
                <a:cs typeface="Mada"/>
                <a:sym typeface="Mada"/>
              </a:rPr>
              <a:t>Gas</a:t>
            </a:r>
            <a:r>
              <a:rPr lang="en-GB" sz="1000">
                <a:solidFill>
                  <a:schemeClr val="dk1"/>
                </a:solidFill>
                <a:latin typeface="Mada"/>
                <a:ea typeface="Mada"/>
                <a:cs typeface="Mada"/>
                <a:sym typeface="Mada"/>
              </a:rPr>
              <a:t>: </a:t>
            </a:r>
            <a:r>
              <a:rPr lang="en-GB" sz="1000">
                <a:solidFill>
                  <a:srgbClr val="1C4588"/>
                </a:solidFill>
                <a:latin typeface="Mada"/>
                <a:ea typeface="Mada"/>
                <a:cs typeface="Mada"/>
                <a:sym typeface="Mada"/>
              </a:rPr>
              <a:t>there is a significant overgrowth of both  aerobic and anaerobic organisms, resulting  in  considerable gas production</a:t>
            </a:r>
            <a:r>
              <a:rPr lang="en-GB" sz="900">
                <a:solidFill>
                  <a:srgbClr val="1C4588"/>
                </a:solidFill>
                <a:latin typeface="Mada"/>
                <a:ea typeface="Mada"/>
                <a:cs typeface="Mada"/>
                <a:sym typeface="Mada"/>
              </a:rPr>
              <a:t> </a:t>
            </a:r>
            <a:endParaRPr/>
          </a:p>
        </p:txBody>
      </p:sp>
      <p:cxnSp>
        <p:nvCxnSpPr>
          <p:cNvPr id="217" name="Google Shape;217;p16"/>
          <p:cNvCxnSpPr/>
          <p:nvPr/>
        </p:nvCxnSpPr>
        <p:spPr>
          <a:xfrm flipH="1" rot="10800000">
            <a:off x="770763" y="4100886"/>
            <a:ext cx="3134100" cy="8400"/>
          </a:xfrm>
          <a:prstGeom prst="straightConnector1">
            <a:avLst/>
          </a:prstGeom>
          <a:noFill/>
          <a:ln cap="flat" cmpd="sng" w="19050">
            <a:solidFill>
              <a:srgbClr val="FADED2"/>
            </a:solidFill>
            <a:prstDash val="dash"/>
            <a:round/>
            <a:headEnd len="med" w="med" type="none"/>
            <a:tailEnd len="med" w="med" type="oval"/>
          </a:ln>
        </p:spPr>
      </p:cxnSp>
      <p:cxnSp>
        <p:nvCxnSpPr>
          <p:cNvPr id="218" name="Google Shape;218;p16"/>
          <p:cNvCxnSpPr/>
          <p:nvPr/>
        </p:nvCxnSpPr>
        <p:spPr>
          <a:xfrm flipH="1" rot="10800000">
            <a:off x="717798" y="2327534"/>
            <a:ext cx="3190200" cy="6600"/>
          </a:xfrm>
          <a:prstGeom prst="straightConnector1">
            <a:avLst/>
          </a:prstGeom>
          <a:noFill/>
          <a:ln cap="flat" cmpd="sng" w="19050">
            <a:solidFill>
              <a:srgbClr val="FADED2"/>
            </a:solidFill>
            <a:prstDash val="dash"/>
            <a:round/>
            <a:headEnd len="med" w="med" type="none"/>
            <a:tailEnd len="med" w="med" type="oval"/>
          </a:ln>
        </p:spPr>
      </p:cxnSp>
      <p:pic>
        <p:nvPicPr>
          <p:cNvPr id="219" name="Google Shape;219;p16"/>
          <p:cNvPicPr preferRelativeResize="0"/>
          <p:nvPr/>
        </p:nvPicPr>
        <p:blipFill rotWithShape="1">
          <a:blip r:embed="rId3">
            <a:alphaModFix/>
          </a:blip>
          <a:srcRect b="22307" l="19096" r="17692" t="13626"/>
          <a:stretch/>
        </p:blipFill>
        <p:spPr>
          <a:xfrm>
            <a:off x="3165305" y="2300365"/>
            <a:ext cx="1698900" cy="1704000"/>
          </a:xfrm>
          <a:prstGeom prst="ellipse">
            <a:avLst/>
          </a:prstGeom>
          <a:noFill/>
          <a:ln>
            <a:noFill/>
          </a:ln>
        </p:spPr>
      </p:pic>
      <p:sp>
        <p:nvSpPr>
          <p:cNvPr id="220" name="Google Shape;220;p16"/>
          <p:cNvSpPr/>
          <p:nvPr/>
        </p:nvSpPr>
        <p:spPr>
          <a:xfrm rot="-8778468">
            <a:off x="3137078" y="2340203"/>
            <a:ext cx="1674773" cy="1633781"/>
          </a:xfrm>
          <a:custGeom>
            <a:rect b="b" l="l" r="r" t="t"/>
            <a:pathLst>
              <a:path extrusionOk="0" h="44834" w="44925">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
          <p:cNvSpPr/>
          <p:nvPr/>
        </p:nvSpPr>
        <p:spPr>
          <a:xfrm rot="-8778303">
            <a:off x="2983999" y="2177782"/>
            <a:ext cx="1946908" cy="1949274"/>
          </a:xfrm>
          <a:custGeom>
            <a:rect b="b" l="l" r="r" t="t"/>
            <a:pathLst>
              <a:path extrusionOk="0" h="59758" w="59789">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16"/>
          <p:cNvGrpSpPr/>
          <p:nvPr/>
        </p:nvGrpSpPr>
        <p:grpSpPr>
          <a:xfrm>
            <a:off x="323344" y="706399"/>
            <a:ext cx="467181" cy="476434"/>
            <a:chOff x="2410712" y="2415450"/>
            <a:chExt cx="312600" cy="312600"/>
          </a:xfrm>
        </p:grpSpPr>
        <p:sp>
          <p:nvSpPr>
            <p:cNvPr id="224" name="Google Shape;224;p1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 name="Google Shape;226;p16"/>
          <p:cNvSpPr txBox="1"/>
          <p:nvPr/>
        </p:nvSpPr>
        <p:spPr>
          <a:xfrm>
            <a:off x="780625" y="73303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Pathophysiology:</a:t>
            </a:r>
            <a:endParaRPr b="1" sz="1800">
              <a:solidFill>
                <a:srgbClr val="006D77"/>
              </a:solidFill>
              <a:highlight>
                <a:srgbClr val="EDF9F9"/>
              </a:highlight>
              <a:latin typeface="Lora"/>
              <a:ea typeface="Lora"/>
              <a:cs typeface="Lora"/>
              <a:sym typeface="Lora"/>
            </a:endParaRPr>
          </a:p>
        </p:txBody>
      </p:sp>
      <p:sp>
        <p:nvSpPr>
          <p:cNvPr id="227" name="Google Shape;227;p16"/>
          <p:cNvSpPr/>
          <p:nvPr/>
        </p:nvSpPr>
        <p:spPr>
          <a:xfrm flipH="1">
            <a:off x="609285" y="2180880"/>
            <a:ext cx="282570" cy="253335"/>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ADE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txBox="1"/>
          <p:nvPr/>
        </p:nvSpPr>
        <p:spPr>
          <a:xfrm>
            <a:off x="471220" y="2108345"/>
            <a:ext cx="425400" cy="457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E29578"/>
                </a:solidFill>
                <a:latin typeface="Pathway Gothic One"/>
                <a:ea typeface="Pathway Gothic One"/>
                <a:cs typeface="Pathway Gothic One"/>
                <a:sym typeface="Pathway Gothic One"/>
              </a:rPr>
              <a:t>01</a:t>
            </a:r>
            <a:endParaRPr sz="1600">
              <a:solidFill>
                <a:srgbClr val="E29578"/>
              </a:solidFill>
              <a:latin typeface="Pathway Gothic One"/>
              <a:ea typeface="Pathway Gothic One"/>
              <a:cs typeface="Pathway Gothic One"/>
              <a:sym typeface="Pathway Gothic One"/>
            </a:endParaRPr>
          </a:p>
        </p:txBody>
      </p:sp>
      <p:sp>
        <p:nvSpPr>
          <p:cNvPr id="229" name="Google Shape;229;p16"/>
          <p:cNvSpPr/>
          <p:nvPr/>
        </p:nvSpPr>
        <p:spPr>
          <a:xfrm>
            <a:off x="6626727" y="2219741"/>
            <a:ext cx="282570" cy="253335"/>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ADE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txBox="1"/>
          <p:nvPr/>
        </p:nvSpPr>
        <p:spPr>
          <a:xfrm flipH="1">
            <a:off x="6483911" y="2147205"/>
            <a:ext cx="425400" cy="457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E29578"/>
                </a:solidFill>
                <a:latin typeface="Pathway Gothic One"/>
                <a:ea typeface="Pathway Gothic One"/>
                <a:cs typeface="Pathway Gothic One"/>
                <a:sym typeface="Pathway Gothic One"/>
              </a:rPr>
              <a:t>03</a:t>
            </a:r>
            <a:endParaRPr sz="1600">
              <a:solidFill>
                <a:srgbClr val="E29578"/>
              </a:solidFill>
              <a:latin typeface="Pathway Gothic One"/>
              <a:ea typeface="Pathway Gothic One"/>
              <a:cs typeface="Pathway Gothic One"/>
              <a:sym typeface="Pathway Gothic One"/>
            </a:endParaRPr>
          </a:p>
        </p:txBody>
      </p:sp>
      <p:sp>
        <p:nvSpPr>
          <p:cNvPr id="231" name="Google Shape;231;p16"/>
          <p:cNvSpPr/>
          <p:nvPr/>
        </p:nvSpPr>
        <p:spPr>
          <a:xfrm>
            <a:off x="6842253" y="3684817"/>
            <a:ext cx="282570" cy="253335"/>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ADE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txBox="1"/>
          <p:nvPr/>
        </p:nvSpPr>
        <p:spPr>
          <a:xfrm flipH="1">
            <a:off x="6699438" y="3612282"/>
            <a:ext cx="425400" cy="457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E29578"/>
                </a:solidFill>
                <a:latin typeface="Pathway Gothic One"/>
                <a:ea typeface="Pathway Gothic One"/>
                <a:cs typeface="Pathway Gothic One"/>
                <a:sym typeface="Pathway Gothic One"/>
              </a:rPr>
              <a:t>04</a:t>
            </a:r>
            <a:endParaRPr sz="1600">
              <a:solidFill>
                <a:srgbClr val="E29578"/>
              </a:solidFill>
              <a:latin typeface="Pathway Gothic One"/>
              <a:ea typeface="Pathway Gothic One"/>
              <a:cs typeface="Pathway Gothic One"/>
              <a:sym typeface="Pathway Gothic One"/>
            </a:endParaRPr>
          </a:p>
        </p:txBody>
      </p:sp>
      <p:sp>
        <p:nvSpPr>
          <p:cNvPr id="233" name="Google Shape;233;p16"/>
          <p:cNvSpPr/>
          <p:nvPr/>
        </p:nvSpPr>
        <p:spPr>
          <a:xfrm flipH="1">
            <a:off x="662251" y="3956033"/>
            <a:ext cx="282570" cy="253335"/>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FADE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txBox="1"/>
          <p:nvPr/>
        </p:nvSpPr>
        <p:spPr>
          <a:xfrm>
            <a:off x="524186" y="3883497"/>
            <a:ext cx="425400" cy="457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E29578"/>
                </a:solidFill>
                <a:latin typeface="Pathway Gothic One"/>
                <a:ea typeface="Pathway Gothic One"/>
                <a:cs typeface="Pathway Gothic One"/>
                <a:sym typeface="Pathway Gothic One"/>
              </a:rPr>
              <a:t>02</a:t>
            </a:r>
            <a:endParaRPr sz="1600">
              <a:solidFill>
                <a:srgbClr val="E29578"/>
              </a:solidFill>
              <a:latin typeface="Pathway Gothic One"/>
              <a:ea typeface="Pathway Gothic One"/>
              <a:cs typeface="Pathway Gothic One"/>
              <a:sym typeface="Pathway Gothic One"/>
            </a:endParaRPr>
          </a:p>
        </p:txBody>
      </p:sp>
      <p:sp>
        <p:nvSpPr>
          <p:cNvPr id="235" name="Google Shape;235;p16"/>
          <p:cNvSpPr txBox="1"/>
          <p:nvPr/>
        </p:nvSpPr>
        <p:spPr>
          <a:xfrm>
            <a:off x="406038" y="1261375"/>
            <a:ext cx="7102800" cy="693000"/>
          </a:xfrm>
          <a:prstGeom prst="rect">
            <a:avLst/>
          </a:prstGeom>
          <a:noFill/>
          <a:ln>
            <a:noFill/>
          </a:ln>
        </p:spPr>
        <p:txBody>
          <a:bodyPr anchorCtr="0" anchor="t" bIns="91425" lIns="91425" spcFirstLastPara="1" rIns="91425" wrap="square" tIns="91425">
            <a:noAutofit/>
          </a:bodyPr>
          <a:lstStyle/>
          <a:p>
            <a:pPr indent="-165100" lvl="0" marL="179999" rtl="0" algn="l">
              <a:lnSpc>
                <a:spcPct val="125000"/>
              </a:lnSpc>
              <a:spcBef>
                <a:spcPts val="0"/>
              </a:spcBef>
              <a:spcAft>
                <a:spcPts val="0"/>
              </a:spcAft>
              <a:buClr>
                <a:schemeClr val="dk1"/>
              </a:buClr>
              <a:buSzPts val="1100"/>
              <a:buFont typeface="Mada"/>
              <a:buChar char="●"/>
            </a:pPr>
            <a:r>
              <a:rPr lang="en-GB" sz="1100">
                <a:latin typeface="Mada"/>
                <a:ea typeface="Mada"/>
                <a:cs typeface="Mada"/>
                <a:sym typeface="Mada"/>
              </a:rPr>
              <a:t>Initially the small bowel proximal to an obstruction contracts vigorously to overcome the mechanical impedance (This why exaggerated bowel sound at the beginning)</a:t>
            </a:r>
            <a:endParaRPr sz="1100">
              <a:latin typeface="Mada"/>
              <a:ea typeface="Mada"/>
              <a:cs typeface="Mada"/>
              <a:sym typeface="Mada"/>
            </a:endParaRPr>
          </a:p>
          <a:p>
            <a:pPr indent="-165100" lvl="0" marL="179999" rtl="0" algn="l">
              <a:lnSpc>
                <a:spcPct val="12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Distal to obstruction nothing is passed &amp; bowel collapse &gt; constipation </a:t>
            </a:r>
            <a:endParaRPr sz="1100"/>
          </a:p>
        </p:txBody>
      </p:sp>
      <p:sp>
        <p:nvSpPr>
          <p:cNvPr id="236" name="Google Shape;236;p16"/>
          <p:cNvSpPr txBox="1"/>
          <p:nvPr/>
        </p:nvSpPr>
        <p:spPr>
          <a:xfrm>
            <a:off x="323350" y="4209375"/>
            <a:ext cx="4030500" cy="7137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Reflex </a:t>
            </a:r>
            <a:r>
              <a:rPr lang="en-GB" sz="1000">
                <a:solidFill>
                  <a:schemeClr val="dk1"/>
                </a:solidFill>
                <a:latin typeface="Mada"/>
                <a:ea typeface="Mada"/>
                <a:cs typeface="Mada"/>
                <a:sym typeface="Mada"/>
              </a:rPr>
              <a:t>contraction </a:t>
            </a:r>
            <a:r>
              <a:rPr lang="en-GB" sz="1000">
                <a:solidFill>
                  <a:schemeClr val="dk1"/>
                </a:solidFill>
                <a:latin typeface="Mada"/>
                <a:ea typeface="Mada"/>
                <a:cs typeface="Mada"/>
                <a:sym typeface="Mada"/>
              </a:rPr>
              <a:t>of smooth muscle &gt; colicky </a:t>
            </a:r>
            <a:r>
              <a:rPr lang="en-GB" sz="1000">
                <a:solidFill>
                  <a:schemeClr val="dk1"/>
                </a:solidFill>
                <a:latin typeface="Mada"/>
                <a:ea typeface="Mada"/>
                <a:cs typeface="Mada"/>
                <a:sym typeface="Mada"/>
              </a:rPr>
              <a:t>pain</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Increased intraluminal pressure &gt; Vomiting </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Increased peristalsis</a:t>
            </a:r>
            <a:r>
              <a:rPr lang="en-GB" sz="1000">
                <a:solidFill>
                  <a:schemeClr val="dk1"/>
                </a:solidFill>
                <a:latin typeface="Mada"/>
                <a:ea typeface="Mada"/>
                <a:cs typeface="Mada"/>
                <a:sym typeface="Mada"/>
              </a:rPr>
              <a:t> &gt; </a:t>
            </a:r>
            <a:r>
              <a:rPr lang="en-GB" sz="1000">
                <a:solidFill>
                  <a:schemeClr val="dk1"/>
                </a:solidFill>
                <a:latin typeface="Mada"/>
                <a:ea typeface="Mada"/>
                <a:cs typeface="Mada"/>
                <a:sym typeface="Mada"/>
              </a:rPr>
              <a:t>Increased bowel sounds</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If obstruction not overcome &gt; bowel atony</a:t>
            </a:r>
            <a:endParaRPr sz="1000">
              <a:solidFill>
                <a:schemeClr val="dk1"/>
              </a:solidFill>
              <a:latin typeface="Mada"/>
              <a:ea typeface="Mada"/>
              <a:cs typeface="Mada"/>
              <a:sym typeface="Mada"/>
            </a:endParaRPr>
          </a:p>
        </p:txBody>
      </p:sp>
      <p:sp>
        <p:nvSpPr>
          <p:cNvPr id="237" name="Google Shape;237;p16"/>
          <p:cNvSpPr txBox="1"/>
          <p:nvPr/>
        </p:nvSpPr>
        <p:spPr>
          <a:xfrm>
            <a:off x="4796475" y="2310971"/>
            <a:ext cx="2879400" cy="12600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Dehydration </a:t>
            </a:r>
            <a:r>
              <a:rPr lang="en-GB" sz="1000">
                <a:solidFill>
                  <a:srgbClr val="1C4588"/>
                </a:solidFill>
                <a:latin typeface="Mada"/>
                <a:ea typeface="Mada"/>
                <a:cs typeface="Mada"/>
                <a:sym typeface="Mada"/>
              </a:rPr>
              <a:t>caused by: </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rgbClr val="1C4588"/>
                </a:solidFill>
                <a:latin typeface="Mada"/>
                <a:ea typeface="Mada"/>
                <a:cs typeface="Mada"/>
                <a:sym typeface="Mada"/>
              </a:rPr>
              <a:t>R</a:t>
            </a:r>
            <a:r>
              <a:rPr lang="en-GB" sz="1000">
                <a:solidFill>
                  <a:srgbClr val="1C4588"/>
                </a:solidFill>
                <a:latin typeface="Mada"/>
                <a:ea typeface="Mada"/>
                <a:cs typeface="Mada"/>
                <a:sym typeface="Mada"/>
              </a:rPr>
              <a:t>educed oral intake</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rgbClr val="1C4588"/>
                </a:solidFill>
                <a:latin typeface="Mada"/>
                <a:ea typeface="Mada"/>
                <a:cs typeface="Mada"/>
                <a:sym typeface="Mada"/>
              </a:rPr>
              <a:t>D</a:t>
            </a:r>
            <a:r>
              <a:rPr lang="en-GB" sz="1000">
                <a:solidFill>
                  <a:srgbClr val="1C4588"/>
                </a:solidFill>
                <a:latin typeface="Mada"/>
                <a:ea typeface="Mada"/>
                <a:cs typeface="Mada"/>
                <a:sym typeface="Mada"/>
              </a:rPr>
              <a:t>efective intestinal absorption</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rgbClr val="000000"/>
              </a:buClr>
              <a:buSzPts val="1000"/>
              <a:buFont typeface="Mada"/>
              <a:buChar char="○"/>
            </a:pPr>
            <a:r>
              <a:rPr lang="en-GB" sz="1000">
                <a:latin typeface="Mada"/>
                <a:ea typeface="Mada"/>
                <a:cs typeface="Mada"/>
                <a:sym typeface="Mada"/>
              </a:rPr>
              <a:t>L</a:t>
            </a:r>
            <a:r>
              <a:rPr lang="en-GB" sz="1000">
                <a:latin typeface="Mada"/>
                <a:ea typeface="Mada"/>
                <a:cs typeface="Mada"/>
                <a:sym typeface="Mada"/>
              </a:rPr>
              <a:t>osses as a result of vomiting</a:t>
            </a:r>
            <a:endParaRPr sz="1000">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solidFill>
                  <a:srgbClr val="1C4588"/>
                </a:solidFill>
                <a:latin typeface="Mada"/>
                <a:ea typeface="Mada"/>
                <a:cs typeface="Mada"/>
                <a:sym typeface="Mada"/>
              </a:rPr>
              <a:t>S</a:t>
            </a:r>
            <a:r>
              <a:rPr lang="en-GB" sz="1000">
                <a:solidFill>
                  <a:srgbClr val="1C4588"/>
                </a:solidFill>
                <a:latin typeface="Mada"/>
                <a:ea typeface="Mada"/>
                <a:cs typeface="Mada"/>
                <a:sym typeface="Mada"/>
              </a:rPr>
              <a:t>equestration in the bowel lumen</a:t>
            </a:r>
            <a:endParaRPr sz="1000">
              <a:solidFill>
                <a:schemeClr val="dk1"/>
              </a:solidFill>
              <a:latin typeface="Mada"/>
              <a:ea typeface="Mada"/>
              <a:cs typeface="Mada"/>
              <a:sym typeface="Mada"/>
            </a:endParaRPr>
          </a:p>
          <a:p>
            <a:pPr indent="-158750" lvl="0" marL="360000" rtl="0" algn="l">
              <a:lnSpc>
                <a:spcPct val="115000"/>
              </a:lnSpc>
              <a:spcBef>
                <a:spcPts val="0"/>
              </a:spcBef>
              <a:spcAft>
                <a:spcPts val="0"/>
              </a:spcAft>
              <a:buClr>
                <a:srgbClr val="000000"/>
              </a:buClr>
              <a:buSzPts val="1000"/>
              <a:buFont typeface="Mada"/>
              <a:buChar char="○"/>
            </a:pPr>
            <a:r>
              <a:rPr lang="en-GB" sz="1000">
                <a:latin typeface="Mada"/>
                <a:ea typeface="Mada"/>
                <a:cs typeface="Mada"/>
                <a:sym typeface="Mada"/>
              </a:rPr>
              <a:t>T</a:t>
            </a:r>
            <a:r>
              <a:rPr lang="en-GB" sz="1000">
                <a:latin typeface="Mada"/>
                <a:ea typeface="Mada"/>
                <a:cs typeface="Mada"/>
                <a:sym typeface="Mada"/>
              </a:rPr>
              <a:t>ransudation of fluid into the peritoneal cavity (third space loss)</a:t>
            </a:r>
            <a:endParaRPr sz="1000">
              <a:latin typeface="Mada"/>
              <a:ea typeface="Mada"/>
              <a:cs typeface="Mada"/>
              <a:sym typeface="Mada"/>
            </a:endParaRPr>
          </a:p>
          <a:p>
            <a:pPr indent="-158750" lvl="0" marL="360000" rtl="0" algn="l">
              <a:lnSpc>
                <a:spcPct val="115000"/>
              </a:lnSpc>
              <a:spcBef>
                <a:spcPts val="0"/>
              </a:spcBef>
              <a:spcAft>
                <a:spcPts val="0"/>
              </a:spcAft>
              <a:buClr>
                <a:schemeClr val="dk1"/>
              </a:buClr>
              <a:buSzPts val="1000"/>
              <a:buFont typeface="Mada"/>
              <a:buChar char="○"/>
            </a:pPr>
            <a:r>
              <a:rPr lang="en-GB" sz="1000">
                <a:latin typeface="Mada"/>
                <a:ea typeface="Mada"/>
                <a:cs typeface="Mada"/>
                <a:sym typeface="Mada"/>
              </a:rPr>
              <a:t>E</a:t>
            </a:r>
            <a:r>
              <a:rPr lang="en-GB" sz="1000">
                <a:latin typeface="Mada"/>
                <a:ea typeface="Mada"/>
                <a:cs typeface="Mada"/>
                <a:sym typeface="Mada"/>
              </a:rPr>
              <a:t>nforced fasting</a:t>
            </a:r>
            <a:endParaRPr sz="1000">
              <a:latin typeface="Mada"/>
              <a:ea typeface="Mada"/>
              <a:cs typeface="Mada"/>
              <a:sym typeface="Mada"/>
            </a:endParaRPr>
          </a:p>
        </p:txBody>
      </p:sp>
      <p:sp>
        <p:nvSpPr>
          <p:cNvPr id="238" name="Google Shape;238;p16"/>
          <p:cNvSpPr txBox="1"/>
          <p:nvPr/>
        </p:nvSpPr>
        <p:spPr>
          <a:xfrm>
            <a:off x="4318650" y="3877546"/>
            <a:ext cx="3270900" cy="10902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Fecalization</a:t>
            </a:r>
            <a:r>
              <a:rPr lang="en-GB" sz="1000">
                <a:solidFill>
                  <a:schemeClr val="dk1"/>
                </a:solidFill>
                <a:latin typeface="Mada"/>
                <a:ea typeface="Mada"/>
                <a:cs typeface="Mada"/>
                <a:sym typeface="Mada"/>
              </a:rPr>
              <a:t> </a:t>
            </a:r>
            <a:r>
              <a:rPr lang="en-GB" sz="1000">
                <a:solidFill>
                  <a:srgbClr val="6AA84F"/>
                </a:solidFill>
                <a:latin typeface="Mada"/>
                <a:ea typeface="Mada"/>
                <a:cs typeface="Mada"/>
                <a:sym typeface="Mada"/>
              </a:rPr>
              <a:t>happens in small bowel where there is no stool usually (only chyme); microorganisms will grow in the stagnated chyme and converted to a stool like material then the wall of the intestine will be inflamed </a:t>
            </a:r>
            <a:endParaRPr sz="1000">
              <a:solidFill>
                <a:srgbClr val="6AA84F"/>
              </a:solidFill>
              <a:latin typeface="Mada"/>
              <a:ea typeface="Mada"/>
              <a:cs typeface="Mada"/>
              <a:sym typeface="Mada"/>
            </a:endParaRPr>
          </a:p>
          <a:p>
            <a:pPr indent="-158750" lvl="0" marL="179999" rtl="0" algn="l">
              <a:lnSpc>
                <a:spcPct val="125000"/>
              </a:lnSpc>
              <a:spcBef>
                <a:spcPts val="0"/>
              </a:spcBef>
              <a:spcAft>
                <a:spcPts val="0"/>
              </a:spcAft>
              <a:buClr>
                <a:srgbClr val="000000"/>
              </a:buClr>
              <a:buSzPts val="1000"/>
              <a:buFont typeface="Mada"/>
              <a:buChar char="●"/>
            </a:pPr>
            <a:r>
              <a:rPr lang="en-GB" sz="1000">
                <a:solidFill>
                  <a:schemeClr val="dk1"/>
                </a:solidFill>
                <a:latin typeface="Mada"/>
                <a:ea typeface="Mada"/>
                <a:cs typeface="Mada"/>
                <a:sym typeface="Mada"/>
              </a:rPr>
              <a:t>S</a:t>
            </a:r>
            <a:r>
              <a:rPr lang="en-GB" sz="1000">
                <a:solidFill>
                  <a:schemeClr val="dk1"/>
                </a:solidFill>
                <a:latin typeface="Mada"/>
                <a:ea typeface="Mada"/>
                <a:cs typeface="Mada"/>
                <a:sym typeface="Mada"/>
              </a:rPr>
              <a:t>ystemic effects of inflammation are hypovolemia, PH abnormality (acidosis) and sepsis</a:t>
            </a:r>
            <a:endParaRPr sz="1000">
              <a:latin typeface="Mada"/>
              <a:ea typeface="Mada"/>
              <a:cs typeface="Mada"/>
              <a:sym typeface="Mada"/>
            </a:endParaRPr>
          </a:p>
        </p:txBody>
      </p:sp>
      <p:grpSp>
        <p:nvGrpSpPr>
          <p:cNvPr id="239" name="Google Shape;239;p16"/>
          <p:cNvGrpSpPr/>
          <p:nvPr/>
        </p:nvGrpSpPr>
        <p:grpSpPr>
          <a:xfrm>
            <a:off x="323344" y="5962887"/>
            <a:ext cx="467181" cy="476434"/>
            <a:chOff x="2410712" y="2415450"/>
            <a:chExt cx="312600" cy="312600"/>
          </a:xfrm>
        </p:grpSpPr>
        <p:sp>
          <p:nvSpPr>
            <p:cNvPr id="240" name="Google Shape;240;p1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16"/>
          <p:cNvSpPr txBox="1"/>
          <p:nvPr/>
        </p:nvSpPr>
        <p:spPr>
          <a:xfrm>
            <a:off x="780625" y="5989522"/>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Complications:</a:t>
            </a:r>
            <a:endParaRPr b="1" sz="1800">
              <a:solidFill>
                <a:srgbClr val="006D77"/>
              </a:solidFill>
              <a:highlight>
                <a:srgbClr val="EDF9F9"/>
              </a:highlight>
              <a:latin typeface="Lora"/>
              <a:ea typeface="Lora"/>
              <a:cs typeface="Lora"/>
              <a:sym typeface="Lora"/>
            </a:endParaRPr>
          </a:p>
        </p:txBody>
      </p:sp>
      <p:sp>
        <p:nvSpPr>
          <p:cNvPr id="243" name="Google Shape;243;p16"/>
          <p:cNvSpPr/>
          <p:nvPr/>
        </p:nvSpPr>
        <p:spPr>
          <a:xfrm>
            <a:off x="107763" y="7252563"/>
            <a:ext cx="2298000" cy="32400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p:nvPr/>
        </p:nvSpPr>
        <p:spPr>
          <a:xfrm>
            <a:off x="2640763" y="7252563"/>
            <a:ext cx="2298000" cy="32400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5183763" y="7252563"/>
            <a:ext cx="2298000" cy="32400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6"/>
          <p:cNvSpPr/>
          <p:nvPr/>
        </p:nvSpPr>
        <p:spPr>
          <a:xfrm flipH="1">
            <a:off x="619741" y="6784416"/>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
          <p:cNvSpPr txBox="1"/>
          <p:nvPr/>
        </p:nvSpPr>
        <p:spPr>
          <a:xfrm>
            <a:off x="714650" y="6917283"/>
            <a:ext cx="9120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a:solidFill>
                  <a:srgbClr val="E29578"/>
                </a:solidFill>
                <a:latin typeface="Mada"/>
                <a:ea typeface="Mada"/>
                <a:cs typeface="Mada"/>
                <a:sym typeface="Mada"/>
              </a:rPr>
              <a:t>Paralytic ileus</a:t>
            </a:r>
            <a:endParaRPr>
              <a:solidFill>
                <a:srgbClr val="E29578"/>
              </a:solidFill>
              <a:latin typeface="Playfair Display"/>
              <a:ea typeface="Playfair Display"/>
              <a:cs typeface="Playfair Display"/>
              <a:sym typeface="Playfair Display"/>
            </a:endParaRPr>
          </a:p>
        </p:txBody>
      </p:sp>
      <p:sp>
        <p:nvSpPr>
          <p:cNvPr id="248" name="Google Shape;248;p16"/>
          <p:cNvSpPr txBox="1"/>
          <p:nvPr/>
        </p:nvSpPr>
        <p:spPr>
          <a:xfrm>
            <a:off x="2706825" y="7641125"/>
            <a:ext cx="2232000" cy="2105100"/>
          </a:xfrm>
          <a:prstGeom prst="rect">
            <a:avLst/>
          </a:prstGeom>
          <a:noFill/>
          <a:ln>
            <a:noFill/>
          </a:ln>
        </p:spPr>
        <p:txBody>
          <a:bodyPr anchorCtr="0" anchor="t" bIns="0" lIns="0" spcFirstLastPara="1" rIns="0" wrap="square" tIns="6025">
            <a:noAutofit/>
          </a:bodyPr>
          <a:lstStyle/>
          <a:p>
            <a:pPr indent="-152400" lvl="0" marL="179999" rtl="0" algn="l">
              <a:lnSpc>
                <a:spcPct val="125000"/>
              </a:lnSpc>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Distension &gt; blood vessels will collapse due to the pressure &gt; </a:t>
            </a:r>
            <a:r>
              <a:rPr b="1" lang="en-GB" sz="900">
                <a:solidFill>
                  <a:schemeClr val="dk1"/>
                </a:solidFill>
                <a:latin typeface="Mada"/>
                <a:ea typeface="Mada"/>
                <a:cs typeface="Mada"/>
                <a:sym typeface="Mada"/>
              </a:rPr>
              <a:t>ischemia</a:t>
            </a:r>
            <a:r>
              <a:rPr lang="en-GB" sz="900">
                <a:solidFill>
                  <a:schemeClr val="dk1"/>
                </a:solidFill>
                <a:latin typeface="Mada"/>
                <a:ea typeface="Mada"/>
                <a:cs typeface="Mada"/>
                <a:sym typeface="Mada"/>
              </a:rPr>
              <a:t> then </a:t>
            </a:r>
            <a:r>
              <a:rPr b="1" lang="en-GB" sz="900">
                <a:solidFill>
                  <a:schemeClr val="dk1"/>
                </a:solidFill>
                <a:latin typeface="Mada"/>
                <a:ea typeface="Mada"/>
                <a:cs typeface="Mada"/>
                <a:sym typeface="Mada"/>
              </a:rPr>
              <a:t>perforation</a:t>
            </a:r>
            <a:endParaRPr b="1" sz="900">
              <a:solidFill>
                <a:schemeClr val="dk1"/>
              </a:solidFill>
              <a:latin typeface="Mada"/>
              <a:ea typeface="Mada"/>
              <a:cs typeface="Mada"/>
              <a:sym typeface="Mada"/>
            </a:endParaRPr>
          </a:p>
          <a:p>
            <a:pPr indent="-152400" lvl="0" marL="179999" rtl="0" algn="l">
              <a:lnSpc>
                <a:spcPct val="125000"/>
              </a:lnSpc>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Features that indicate imminent perforation, strangulation or established peritonitis from perforation are:</a:t>
            </a:r>
            <a:r>
              <a:rPr lang="en-GB" sz="900">
                <a:solidFill>
                  <a:schemeClr val="dk1"/>
                </a:solidFill>
                <a:latin typeface="Mada"/>
                <a:ea typeface="Mada"/>
                <a:cs typeface="Mada"/>
                <a:sym typeface="Mada"/>
              </a:rPr>
              <a:t> </a:t>
            </a:r>
            <a:endParaRPr sz="900">
              <a:solidFill>
                <a:schemeClr val="dk1"/>
              </a:solidFill>
              <a:latin typeface="Mada"/>
              <a:ea typeface="Mada"/>
              <a:cs typeface="Mada"/>
              <a:sym typeface="Mada"/>
            </a:endParaRPr>
          </a:p>
          <a:p>
            <a:pPr indent="-152400" lvl="0" marL="360000" rtl="0" algn="l">
              <a:lnSpc>
                <a:spcPct val="125000"/>
              </a:lnSpc>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pyrexia, tachycardia, dehydration</a:t>
            </a:r>
            <a:endParaRPr sz="900">
              <a:solidFill>
                <a:schemeClr val="dk1"/>
              </a:solidFill>
              <a:latin typeface="Mada"/>
              <a:ea typeface="Mada"/>
              <a:cs typeface="Mada"/>
              <a:sym typeface="Mada"/>
            </a:endParaRPr>
          </a:p>
          <a:p>
            <a:pPr indent="-152400" lvl="0" marL="360000" rtl="0" algn="l">
              <a:lnSpc>
                <a:spcPct val="125000"/>
              </a:lnSpc>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hypotension, leukocytosis</a:t>
            </a:r>
            <a:endParaRPr sz="900">
              <a:solidFill>
                <a:schemeClr val="dk1"/>
              </a:solidFill>
              <a:latin typeface="Mada"/>
              <a:ea typeface="Mada"/>
              <a:cs typeface="Mada"/>
              <a:sym typeface="Mada"/>
            </a:endParaRPr>
          </a:p>
          <a:p>
            <a:pPr indent="-152400" lvl="0" marL="360000" rtl="0" algn="l">
              <a:lnSpc>
                <a:spcPct val="125000"/>
              </a:lnSpc>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peritonism on abdominal palpation and completely absent bowel sounds</a:t>
            </a:r>
            <a:endParaRPr sz="900">
              <a:solidFill>
                <a:schemeClr val="dk1"/>
              </a:solidFill>
              <a:latin typeface="Mada"/>
              <a:ea typeface="Mada"/>
              <a:cs typeface="Mada"/>
              <a:sym typeface="Mada"/>
            </a:endParaRPr>
          </a:p>
          <a:p>
            <a:pPr indent="0" lvl="0" marL="0" rtl="0" algn="l">
              <a:lnSpc>
                <a:spcPct val="125000"/>
              </a:lnSpc>
              <a:spcBef>
                <a:spcPts val="0"/>
              </a:spcBef>
              <a:spcAft>
                <a:spcPts val="0"/>
              </a:spcAft>
              <a:buNone/>
            </a:pPr>
            <a:r>
              <a:rPr lang="en-GB" sz="900">
                <a:solidFill>
                  <a:srgbClr val="CC0000"/>
                </a:solidFill>
                <a:latin typeface="Mada"/>
                <a:ea typeface="Mada"/>
                <a:cs typeface="Mada"/>
                <a:sym typeface="Mada"/>
              </a:rPr>
              <a:t>The risk of perforation increases as the cecal diameter exceeds 12 cm, so take immediately to the OR.</a:t>
            </a:r>
            <a:endParaRPr sz="900">
              <a:solidFill>
                <a:srgbClr val="CC0000"/>
              </a:solidFill>
              <a:latin typeface="Mada"/>
              <a:ea typeface="Mada"/>
              <a:cs typeface="Mada"/>
              <a:sym typeface="Mada"/>
            </a:endParaRPr>
          </a:p>
        </p:txBody>
      </p:sp>
      <p:sp>
        <p:nvSpPr>
          <p:cNvPr id="249" name="Google Shape;249;p16"/>
          <p:cNvSpPr/>
          <p:nvPr/>
        </p:nvSpPr>
        <p:spPr>
          <a:xfrm flipH="1">
            <a:off x="3225650" y="6785918"/>
            <a:ext cx="1128199" cy="807230"/>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p:nvPr/>
        </p:nvSpPr>
        <p:spPr>
          <a:xfrm flipH="1">
            <a:off x="5705541" y="6784416"/>
            <a:ext cx="1101819" cy="810236"/>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txBox="1"/>
          <p:nvPr/>
        </p:nvSpPr>
        <p:spPr>
          <a:xfrm>
            <a:off x="3058950" y="6917283"/>
            <a:ext cx="14616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a:solidFill>
                  <a:srgbClr val="E29578"/>
                </a:solidFill>
                <a:latin typeface="Mada"/>
                <a:ea typeface="Mada"/>
                <a:cs typeface="Mada"/>
                <a:sym typeface="Mada"/>
              </a:rPr>
              <a:t>Perforation</a:t>
            </a:r>
            <a:endParaRPr>
              <a:solidFill>
                <a:srgbClr val="E29578"/>
              </a:solidFill>
              <a:latin typeface="Playfair Display"/>
              <a:ea typeface="Playfair Display"/>
              <a:cs typeface="Playfair Display"/>
              <a:sym typeface="Playfair Display"/>
            </a:endParaRPr>
          </a:p>
        </p:txBody>
      </p:sp>
      <p:sp>
        <p:nvSpPr>
          <p:cNvPr id="252" name="Google Shape;252;p16"/>
          <p:cNvSpPr txBox="1"/>
          <p:nvPr/>
        </p:nvSpPr>
        <p:spPr>
          <a:xfrm>
            <a:off x="5525650" y="6917283"/>
            <a:ext cx="14616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a:solidFill>
                  <a:srgbClr val="E29578"/>
                </a:solidFill>
                <a:latin typeface="Mada"/>
                <a:ea typeface="Mada"/>
                <a:cs typeface="Mada"/>
                <a:sym typeface="Mada"/>
              </a:rPr>
              <a:t>Infection</a:t>
            </a:r>
            <a:endParaRPr b="1">
              <a:solidFill>
                <a:srgbClr val="E29578"/>
              </a:solidFill>
              <a:latin typeface="Mada"/>
              <a:ea typeface="Mada"/>
              <a:cs typeface="Mada"/>
              <a:sym typeface="Mada"/>
            </a:endParaRPr>
          </a:p>
        </p:txBody>
      </p:sp>
      <p:sp>
        <p:nvSpPr>
          <p:cNvPr id="253" name="Google Shape;253;p16"/>
          <p:cNvSpPr txBox="1"/>
          <p:nvPr/>
        </p:nvSpPr>
        <p:spPr>
          <a:xfrm>
            <a:off x="225575" y="7641613"/>
            <a:ext cx="2019600" cy="1386900"/>
          </a:xfrm>
          <a:prstGeom prst="rect">
            <a:avLst/>
          </a:prstGeom>
          <a:noFill/>
          <a:ln>
            <a:noFill/>
          </a:ln>
        </p:spPr>
        <p:txBody>
          <a:bodyPr anchorCtr="0" anchor="t" bIns="0" lIns="0" spcFirstLastPara="1" rIns="0" wrap="square" tIns="6025">
            <a:noAutofit/>
          </a:bodyPr>
          <a:lstStyle/>
          <a:p>
            <a:pPr indent="-165100" lvl="0" marL="179999" rtl="0" algn="l">
              <a:lnSpc>
                <a:spcPct val="12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If obstruction not overcome &gt; peristalsis subsides and paralytic ileus (bowel atony) ensues due to electrolyte imbalance and gross distension proximal to the obstruction</a:t>
            </a:r>
            <a:endParaRPr sz="1100">
              <a:solidFill>
                <a:schemeClr val="dk1"/>
              </a:solidFill>
              <a:latin typeface="Mada"/>
              <a:ea typeface="Mada"/>
              <a:cs typeface="Mada"/>
              <a:sym typeface="Mada"/>
            </a:endParaRPr>
          </a:p>
          <a:p>
            <a:pPr indent="-165100" lvl="0" marL="179999" rtl="0" algn="l">
              <a:lnSpc>
                <a:spcPct val="12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Decreased reabsorption with time and flaccidity prevent vascular damage from high pressure</a:t>
            </a:r>
            <a:endParaRPr sz="1100">
              <a:latin typeface="Mada"/>
              <a:ea typeface="Mada"/>
              <a:cs typeface="Mada"/>
              <a:sym typeface="Mada"/>
            </a:endParaRPr>
          </a:p>
        </p:txBody>
      </p:sp>
      <p:sp>
        <p:nvSpPr>
          <p:cNvPr id="254" name="Google Shape;254;p16"/>
          <p:cNvSpPr txBox="1"/>
          <p:nvPr/>
        </p:nvSpPr>
        <p:spPr>
          <a:xfrm>
            <a:off x="5281025" y="7631438"/>
            <a:ext cx="2142000" cy="1645500"/>
          </a:xfrm>
          <a:prstGeom prst="rect">
            <a:avLst/>
          </a:prstGeom>
          <a:noFill/>
          <a:ln>
            <a:noFill/>
          </a:ln>
        </p:spPr>
        <p:txBody>
          <a:bodyPr anchorCtr="0" anchor="t" bIns="0" lIns="0" spcFirstLastPara="1" rIns="0" wrap="square" tIns="6025">
            <a:noAutofit/>
          </a:bodyPr>
          <a:lstStyle/>
          <a:p>
            <a:pPr indent="-165100" lvl="0" marL="179999" rtl="0" algn="l">
              <a:lnSpc>
                <a:spcPct val="125000"/>
              </a:lnSpc>
              <a:spcBef>
                <a:spcPts val="0"/>
              </a:spcBef>
              <a:spcAft>
                <a:spcPts val="0"/>
              </a:spcAft>
              <a:buClr>
                <a:srgbClr val="000000"/>
              </a:buClr>
              <a:buSzPts val="1100"/>
              <a:buFont typeface="Mada"/>
              <a:buChar char="●"/>
            </a:pPr>
            <a:r>
              <a:rPr lang="en-GB" sz="1100">
                <a:latin typeface="Mada"/>
                <a:ea typeface="Mada"/>
                <a:cs typeface="Mada"/>
                <a:sym typeface="Mada"/>
              </a:rPr>
              <a:t>If the situation continues without decompression and resolution, there is progressive </a:t>
            </a:r>
            <a:r>
              <a:rPr b="1" lang="en-GB" sz="1100">
                <a:latin typeface="Mada"/>
                <a:ea typeface="Mada"/>
                <a:cs typeface="Mada"/>
                <a:sym typeface="Mada"/>
              </a:rPr>
              <a:t>bacterial translocation</a:t>
            </a:r>
            <a:r>
              <a:rPr lang="en-GB" sz="1100">
                <a:latin typeface="Mada"/>
                <a:ea typeface="Mada"/>
                <a:cs typeface="Mada"/>
                <a:sym typeface="Mada"/>
              </a:rPr>
              <a:t> into the portal circulation then septicemia</a:t>
            </a:r>
            <a:endParaRPr sz="1100">
              <a:latin typeface="Mada"/>
              <a:ea typeface="Mada"/>
              <a:cs typeface="Mada"/>
              <a:sym typeface="Mada"/>
            </a:endParaRPr>
          </a:p>
          <a:p>
            <a:pPr indent="-165100" lvl="0" marL="179999" rtl="0" algn="l">
              <a:lnSpc>
                <a:spcPct val="125000"/>
              </a:lnSpc>
              <a:spcBef>
                <a:spcPts val="0"/>
              </a:spcBef>
              <a:spcAft>
                <a:spcPts val="0"/>
              </a:spcAft>
              <a:buClr>
                <a:srgbClr val="000000"/>
              </a:buClr>
              <a:buSzPts val="1100"/>
              <a:buFont typeface="Mada"/>
              <a:buChar char="●"/>
            </a:pPr>
            <a:r>
              <a:rPr lang="en-GB" sz="1100">
                <a:solidFill>
                  <a:schemeClr val="dk1"/>
                </a:solidFill>
                <a:latin typeface="Mada"/>
                <a:ea typeface="Mada"/>
                <a:cs typeface="Mada"/>
                <a:sym typeface="Mada"/>
              </a:rPr>
              <a:t>perforation may progress to peritonitis</a:t>
            </a:r>
            <a:endParaRPr sz="1100">
              <a:latin typeface="Mada"/>
              <a:ea typeface="Mada"/>
              <a:cs typeface="Mada"/>
              <a:sym typeface="Mada"/>
            </a:endParaRPr>
          </a:p>
        </p:txBody>
      </p:sp>
      <p:sp>
        <p:nvSpPr>
          <p:cNvPr id="255" name="Google Shape;255;p16"/>
          <p:cNvSpPr/>
          <p:nvPr/>
        </p:nvSpPr>
        <p:spPr>
          <a:xfrm>
            <a:off x="2665261" y="81454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7"/>
          <p:cNvSpPr txBox="1"/>
          <p:nvPr/>
        </p:nvSpPr>
        <p:spPr>
          <a:xfrm>
            <a:off x="-62925" y="3243125"/>
            <a:ext cx="1541700" cy="10632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lang="en-GB" sz="900">
                <a:solidFill>
                  <a:srgbClr val="1C4588"/>
                </a:solidFill>
                <a:latin typeface="Mada"/>
                <a:ea typeface="Mada"/>
                <a:cs typeface="Mada"/>
                <a:sym typeface="Mada"/>
              </a:rPr>
              <a:t>first encountered symptoms, colicky severe around umbilicus (small bowel) or lower abdomen (large bowel)</a:t>
            </a:r>
            <a:endParaRPr sz="900">
              <a:solidFill>
                <a:srgbClr val="FFFFFF"/>
              </a:solidFill>
              <a:latin typeface="Fira Sans"/>
              <a:ea typeface="Fira Sans"/>
              <a:cs typeface="Fira Sans"/>
              <a:sym typeface="Fira Sans"/>
            </a:endParaRPr>
          </a:p>
        </p:txBody>
      </p:sp>
      <p:sp>
        <p:nvSpPr>
          <p:cNvPr id="261" name="Google Shape;261;p17"/>
          <p:cNvSpPr/>
          <p:nvPr/>
        </p:nvSpPr>
        <p:spPr>
          <a:xfrm>
            <a:off x="1218050" y="7581351"/>
            <a:ext cx="1228200" cy="1252500"/>
          </a:xfrm>
          <a:prstGeom prst="ellipse">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7"/>
          <p:cNvSpPr txBox="1"/>
          <p:nvPr/>
        </p:nvSpPr>
        <p:spPr>
          <a:xfrm>
            <a:off x="400588" y="882914"/>
            <a:ext cx="6857400" cy="10632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Full clinical history and examination is essential, along with immediate initiation of intravenous fluid and electrolyte therapy.</a:t>
            </a:r>
            <a:endParaRPr sz="1200">
              <a:solidFill>
                <a:schemeClr val="dk1"/>
              </a:solidFill>
              <a:latin typeface="Mada"/>
              <a:ea typeface="Mada"/>
              <a:cs typeface="Mada"/>
              <a:sym typeface="Mada"/>
            </a:endParaRPr>
          </a:p>
          <a:p>
            <a:pPr indent="-184150" lvl="0" marL="179999" rtl="0" algn="l">
              <a:lnSpc>
                <a:spcPct val="125000"/>
              </a:lnSpc>
              <a:spcBef>
                <a:spcPts val="0"/>
              </a:spcBef>
              <a:spcAft>
                <a:spcPts val="0"/>
              </a:spcAft>
              <a:buClr>
                <a:schemeClr val="dk1"/>
              </a:buClr>
              <a:buSzPts val="1400"/>
              <a:buFont typeface="Mada"/>
              <a:buChar char="●"/>
            </a:pPr>
            <a:r>
              <a:rPr lang="en-GB" sz="1200">
                <a:solidFill>
                  <a:srgbClr val="1C4588"/>
                </a:solidFill>
                <a:latin typeface="Mada"/>
                <a:ea typeface="Mada"/>
                <a:cs typeface="Mada"/>
                <a:sym typeface="Mada"/>
              </a:rPr>
              <a:t>The diagnosis of Mechanical obstruction depends mainly on the cardinal symptoms and signs, The nature of the presentation will also be influenced by the type of obstruction (small bowel/ large bowel) and degree</a:t>
            </a:r>
            <a:r>
              <a:rPr baseline="30000" lang="en-GB" sz="1200">
                <a:solidFill>
                  <a:srgbClr val="1C4588"/>
                </a:solidFill>
                <a:latin typeface="Mada"/>
                <a:ea typeface="Mada"/>
                <a:cs typeface="Mada"/>
                <a:sym typeface="Mada"/>
              </a:rPr>
              <a:t>1</a:t>
            </a:r>
            <a:r>
              <a:rPr lang="en-GB" sz="1200">
                <a:solidFill>
                  <a:srgbClr val="1C4588"/>
                </a:solidFill>
                <a:latin typeface="Mada"/>
                <a:ea typeface="Mada"/>
                <a:cs typeface="Mada"/>
                <a:sym typeface="Mada"/>
              </a:rPr>
              <a:t> (complete/ incomplete). </a:t>
            </a:r>
            <a:r>
              <a:rPr lang="en-GB" sz="1200">
                <a:latin typeface="Mada"/>
                <a:ea typeface="Mada"/>
                <a:cs typeface="Mada"/>
                <a:sym typeface="Mada"/>
              </a:rPr>
              <a:t>The </a:t>
            </a:r>
            <a:r>
              <a:rPr lang="en-GB" sz="1200">
                <a:solidFill>
                  <a:schemeClr val="dk1"/>
                </a:solidFill>
                <a:latin typeface="Mada"/>
                <a:ea typeface="Mada"/>
                <a:cs typeface="Mada"/>
                <a:sym typeface="Mada"/>
              </a:rPr>
              <a:t>symptoms:</a:t>
            </a:r>
            <a:endParaRPr>
              <a:solidFill>
                <a:schemeClr val="dk1"/>
              </a:solidFill>
              <a:latin typeface="Mada"/>
              <a:ea typeface="Mada"/>
              <a:cs typeface="Mada"/>
              <a:sym typeface="Mada"/>
            </a:endParaRPr>
          </a:p>
        </p:txBody>
      </p:sp>
      <p:grpSp>
        <p:nvGrpSpPr>
          <p:cNvPr id="264" name="Google Shape;264;p17"/>
          <p:cNvGrpSpPr/>
          <p:nvPr/>
        </p:nvGrpSpPr>
        <p:grpSpPr>
          <a:xfrm>
            <a:off x="331556" y="406488"/>
            <a:ext cx="467181" cy="476434"/>
            <a:chOff x="2410712" y="2415450"/>
            <a:chExt cx="312600" cy="312600"/>
          </a:xfrm>
        </p:grpSpPr>
        <p:sp>
          <p:nvSpPr>
            <p:cNvPr id="265" name="Google Shape;265;p1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17"/>
          <p:cNvSpPr txBox="1"/>
          <p:nvPr/>
        </p:nvSpPr>
        <p:spPr>
          <a:xfrm>
            <a:off x="788838" y="433123"/>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History:</a:t>
            </a:r>
            <a:endParaRPr b="1" sz="1800">
              <a:solidFill>
                <a:srgbClr val="006D77"/>
              </a:solidFill>
              <a:highlight>
                <a:srgbClr val="EDF9F9"/>
              </a:highlight>
              <a:latin typeface="Lora"/>
              <a:ea typeface="Lora"/>
              <a:cs typeface="Lora"/>
              <a:sym typeface="Lora"/>
            </a:endParaRPr>
          </a:p>
        </p:txBody>
      </p:sp>
      <p:sp>
        <p:nvSpPr>
          <p:cNvPr id="268" name="Google Shape;268;p17"/>
          <p:cNvSpPr/>
          <p:nvPr/>
        </p:nvSpPr>
        <p:spPr>
          <a:xfrm>
            <a:off x="74475" y="9595050"/>
            <a:ext cx="7440600" cy="10212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46050" lvl="0" marL="179999" rtl="0" algn="l">
              <a:spcBef>
                <a:spcPts val="0"/>
              </a:spcBef>
              <a:spcAft>
                <a:spcPts val="0"/>
              </a:spcAft>
              <a:buSzPts val="800"/>
              <a:buAutoNum type="arabicPeriod"/>
            </a:pPr>
            <a:r>
              <a:rPr lang="en-GB" sz="800">
                <a:solidFill>
                  <a:srgbClr val="073763"/>
                </a:solidFill>
                <a:latin typeface="Mada"/>
                <a:ea typeface="Mada"/>
                <a:cs typeface="Mada"/>
                <a:sym typeface="Mada"/>
              </a:rPr>
              <a:t>complete: has all the cardinal features, </a:t>
            </a:r>
            <a:r>
              <a:rPr lang="en-GB" sz="800">
                <a:solidFill>
                  <a:srgbClr val="6AA84F"/>
                </a:solidFill>
                <a:latin typeface="Mada"/>
                <a:ea typeface="Mada"/>
                <a:cs typeface="Mada"/>
                <a:sym typeface="Mada"/>
              </a:rPr>
              <a:t>food and gas </a:t>
            </a:r>
            <a:r>
              <a:rPr lang="en-GB" sz="800">
                <a:solidFill>
                  <a:srgbClr val="6AA84F"/>
                </a:solidFill>
                <a:latin typeface="Mada"/>
                <a:ea typeface="Mada"/>
                <a:cs typeface="Mada"/>
                <a:sym typeface="Mada"/>
              </a:rPr>
              <a:t>can’t pass </a:t>
            </a:r>
            <a:r>
              <a:rPr b="1" lang="en-GB" sz="800">
                <a:solidFill>
                  <a:srgbClr val="6AA84F"/>
                </a:solidFill>
                <a:latin typeface="Mada"/>
                <a:ea typeface="Mada"/>
                <a:cs typeface="Mada"/>
                <a:sym typeface="Mada"/>
              </a:rPr>
              <a:t>(no air in rectum). </a:t>
            </a:r>
            <a:r>
              <a:rPr lang="en-GB" sz="800">
                <a:solidFill>
                  <a:srgbClr val="6AA84F"/>
                </a:solidFill>
                <a:latin typeface="Mada"/>
                <a:ea typeface="Mada"/>
                <a:cs typeface="Mada"/>
                <a:sym typeface="Mada"/>
              </a:rPr>
              <a:t>Incomplete: food and gas will be able to pass </a:t>
            </a:r>
            <a:r>
              <a:rPr b="1" lang="en-GB" sz="800">
                <a:solidFill>
                  <a:srgbClr val="6AA84F"/>
                </a:solidFill>
                <a:latin typeface="Mada"/>
                <a:ea typeface="Mada"/>
                <a:cs typeface="Mada"/>
                <a:sym typeface="Mada"/>
              </a:rPr>
              <a:t>(air in rectum)</a:t>
            </a:r>
            <a:endParaRPr b="1" sz="800">
              <a:solidFill>
                <a:srgbClr val="6AA84F"/>
              </a:solidFill>
              <a:latin typeface="Mada"/>
              <a:ea typeface="Mada"/>
              <a:cs typeface="Mada"/>
              <a:sym typeface="Mada"/>
            </a:endParaRPr>
          </a:p>
          <a:p>
            <a:pPr indent="-146050" lvl="0" marL="179999" rtl="0" algn="l">
              <a:spcBef>
                <a:spcPts val="0"/>
              </a:spcBef>
              <a:spcAft>
                <a:spcPts val="0"/>
              </a:spcAft>
              <a:buSzPts val="800"/>
              <a:buAutoNum type="arabicPeriod"/>
            </a:pPr>
            <a:r>
              <a:rPr lang="en-GB" sz="800">
                <a:solidFill>
                  <a:srgbClr val="073763"/>
                </a:solidFill>
                <a:latin typeface="Mada"/>
                <a:ea typeface="Mada"/>
                <a:cs typeface="Mada"/>
                <a:sym typeface="Mada"/>
              </a:rPr>
              <a:t>Absolute constipation </a:t>
            </a:r>
            <a:r>
              <a:rPr lang="en-GB" sz="800">
                <a:latin typeface="Mada"/>
                <a:ea typeface="Mada"/>
                <a:cs typeface="Mada"/>
                <a:sym typeface="Mada"/>
              </a:rPr>
              <a:t>(</a:t>
            </a:r>
            <a:r>
              <a:rPr lang="en-GB" sz="800">
                <a:solidFill>
                  <a:schemeClr val="dk1"/>
                </a:solidFill>
                <a:latin typeface="Mada"/>
                <a:ea typeface="Mada"/>
                <a:cs typeface="Mada"/>
                <a:sym typeface="Mada"/>
              </a:rPr>
              <a:t>Obstipation: failure to pass stool &amp; gas)</a:t>
            </a:r>
            <a:r>
              <a:rPr lang="en-GB" sz="800">
                <a:solidFill>
                  <a:srgbClr val="073763"/>
                </a:solidFill>
                <a:latin typeface="Mada"/>
                <a:ea typeface="Mada"/>
                <a:cs typeface="Mada"/>
                <a:sym typeface="Mada"/>
              </a:rPr>
              <a:t>  is a cardinal feature of complete intestinal obstruction. Some patients may pass flatus or faeces after the onset of obstruction as a result of the evacuation of the distal bowel contents. The administration of enemas should be avoided in cases of suspected obstruction. This merely stimulates evacuation of bowel contents distal to the obstruction and confuses the clinical picture.</a:t>
            </a:r>
            <a:endParaRPr sz="800">
              <a:solidFill>
                <a:srgbClr val="073763"/>
              </a:solidFill>
              <a:latin typeface="Mada"/>
              <a:ea typeface="Mada"/>
              <a:cs typeface="Mada"/>
              <a:sym typeface="Mada"/>
            </a:endParaRPr>
          </a:p>
          <a:p>
            <a:pPr indent="-146050" lvl="0" marL="179999" rtl="0" algn="l">
              <a:spcBef>
                <a:spcPts val="0"/>
              </a:spcBef>
              <a:spcAft>
                <a:spcPts val="0"/>
              </a:spcAft>
              <a:buSzPts val="800"/>
              <a:buFont typeface="Mada"/>
              <a:buAutoNum type="arabicPeriod"/>
            </a:pPr>
            <a:r>
              <a:rPr lang="en-GB" sz="800">
                <a:solidFill>
                  <a:srgbClr val="6AA84F"/>
                </a:solidFill>
                <a:latin typeface="Mada"/>
                <a:ea typeface="Mada"/>
                <a:cs typeface="Mada"/>
                <a:sym typeface="Mada"/>
              </a:rPr>
              <a:t>Pain when you press means there is inflammation in an organ</a:t>
            </a:r>
            <a:endParaRPr sz="800">
              <a:solidFill>
                <a:srgbClr val="6AA84F"/>
              </a:solidFill>
              <a:latin typeface="Mada"/>
              <a:ea typeface="Mada"/>
              <a:cs typeface="Mada"/>
              <a:sym typeface="Mada"/>
            </a:endParaRPr>
          </a:p>
          <a:p>
            <a:pPr indent="-146050" lvl="0" marL="179999" rtl="0" algn="l">
              <a:spcBef>
                <a:spcPts val="0"/>
              </a:spcBef>
              <a:spcAft>
                <a:spcPts val="0"/>
              </a:spcAft>
              <a:buSzPts val="800"/>
              <a:buFont typeface="Mada"/>
              <a:buAutoNum type="arabicPeriod"/>
            </a:pPr>
            <a:r>
              <a:rPr lang="en-GB" sz="800">
                <a:solidFill>
                  <a:srgbClr val="6AA84F"/>
                </a:solidFill>
                <a:latin typeface="Mada"/>
                <a:ea typeface="Mada"/>
                <a:cs typeface="Mada"/>
                <a:sym typeface="Mada"/>
              </a:rPr>
              <a:t>When you press the abdomen and </a:t>
            </a:r>
            <a:r>
              <a:rPr lang="en-GB" sz="800">
                <a:solidFill>
                  <a:srgbClr val="6AA84F"/>
                </a:solidFill>
                <a:latin typeface="Mada"/>
                <a:ea typeface="Mada"/>
                <a:cs typeface="Mada"/>
                <a:sym typeface="Mada"/>
              </a:rPr>
              <a:t>suddenly release your hand,</a:t>
            </a:r>
            <a:r>
              <a:rPr lang="en-GB" sz="800">
                <a:solidFill>
                  <a:srgbClr val="6AA84F"/>
                </a:solidFill>
                <a:latin typeface="Mada"/>
                <a:ea typeface="Mada"/>
                <a:cs typeface="Mada"/>
                <a:sym typeface="Mada"/>
              </a:rPr>
              <a:t> patient will feel severe pain. That means there is inflammation in the abdominal wall</a:t>
            </a:r>
            <a:endParaRPr sz="800">
              <a:latin typeface="Mada"/>
              <a:ea typeface="Mada"/>
              <a:cs typeface="Mada"/>
              <a:sym typeface="Mada"/>
            </a:endParaRPr>
          </a:p>
          <a:p>
            <a:pPr indent="-146050" lvl="0" marL="179999" rtl="0" algn="l">
              <a:spcBef>
                <a:spcPts val="0"/>
              </a:spcBef>
              <a:spcAft>
                <a:spcPts val="0"/>
              </a:spcAft>
              <a:buSzPts val="800"/>
              <a:buFont typeface="Mada"/>
              <a:buAutoNum type="arabicPeriod"/>
            </a:pPr>
            <a:r>
              <a:rPr lang="en-GB" sz="800">
                <a:solidFill>
                  <a:srgbClr val="6AA84F"/>
                </a:solidFill>
                <a:latin typeface="Mada"/>
                <a:ea typeface="Mada"/>
                <a:cs typeface="Mada"/>
                <a:sym typeface="Mada"/>
              </a:rPr>
              <a:t>C</a:t>
            </a:r>
            <a:r>
              <a:rPr lang="en-GB" sz="800">
                <a:solidFill>
                  <a:srgbClr val="6AA84F"/>
                </a:solidFill>
                <a:latin typeface="Mada"/>
                <a:ea typeface="Mada"/>
                <a:cs typeface="Mada"/>
                <a:sym typeface="Mada"/>
              </a:rPr>
              <a:t>ontraction of muscles of the abdominal wall whenever there’s an inflammation in the abdomen so you feel the abdomen hard and tense</a:t>
            </a:r>
            <a:endParaRPr sz="800">
              <a:latin typeface="Mada"/>
              <a:ea typeface="Mada"/>
              <a:cs typeface="Mada"/>
              <a:sym typeface="Mada"/>
            </a:endParaRPr>
          </a:p>
        </p:txBody>
      </p:sp>
      <p:cxnSp>
        <p:nvCxnSpPr>
          <p:cNvPr id="269" name="Google Shape;269;p17"/>
          <p:cNvCxnSpPr/>
          <p:nvPr/>
        </p:nvCxnSpPr>
        <p:spPr>
          <a:xfrm flipH="1" rot="10800000">
            <a:off x="931" y="3232872"/>
            <a:ext cx="7602300" cy="600"/>
          </a:xfrm>
          <a:prstGeom prst="straightConnector1">
            <a:avLst/>
          </a:prstGeom>
          <a:noFill/>
          <a:ln cap="flat" cmpd="sng" w="9525">
            <a:solidFill>
              <a:srgbClr val="A4E4E0"/>
            </a:solidFill>
            <a:prstDash val="solid"/>
            <a:round/>
            <a:headEnd len="med" w="med" type="none"/>
            <a:tailEnd len="med" w="med" type="none"/>
          </a:ln>
        </p:spPr>
      </p:cxnSp>
      <p:sp>
        <p:nvSpPr>
          <p:cNvPr id="270" name="Google Shape;270;p17"/>
          <p:cNvSpPr/>
          <p:nvPr/>
        </p:nvSpPr>
        <p:spPr>
          <a:xfrm>
            <a:off x="172425" y="2378260"/>
            <a:ext cx="8493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
          <p:cNvSpPr/>
          <p:nvPr/>
        </p:nvSpPr>
        <p:spPr>
          <a:xfrm>
            <a:off x="1454138" y="3480935"/>
            <a:ext cx="8493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7"/>
          <p:cNvSpPr/>
          <p:nvPr/>
        </p:nvSpPr>
        <p:spPr>
          <a:xfrm>
            <a:off x="2821638" y="2378260"/>
            <a:ext cx="8493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7"/>
          <p:cNvSpPr/>
          <p:nvPr/>
        </p:nvSpPr>
        <p:spPr>
          <a:xfrm>
            <a:off x="4090337" y="3480935"/>
            <a:ext cx="8493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4" name="Google Shape;274;p17"/>
          <p:cNvCxnSpPr>
            <a:stCxn id="270" idx="4"/>
          </p:cNvCxnSpPr>
          <p:nvPr/>
        </p:nvCxnSpPr>
        <p:spPr>
          <a:xfrm>
            <a:off x="597075" y="2986060"/>
            <a:ext cx="0" cy="247500"/>
          </a:xfrm>
          <a:prstGeom prst="straightConnector1">
            <a:avLst/>
          </a:prstGeom>
          <a:noFill/>
          <a:ln cap="flat" cmpd="sng" w="9525">
            <a:solidFill>
              <a:srgbClr val="A4E4E0"/>
            </a:solidFill>
            <a:prstDash val="solid"/>
            <a:round/>
            <a:headEnd len="med" w="med" type="none"/>
            <a:tailEnd len="med" w="med" type="none"/>
          </a:ln>
        </p:spPr>
      </p:cxnSp>
      <p:cxnSp>
        <p:nvCxnSpPr>
          <p:cNvPr id="275" name="Google Shape;275;p17"/>
          <p:cNvCxnSpPr/>
          <p:nvPr/>
        </p:nvCxnSpPr>
        <p:spPr>
          <a:xfrm>
            <a:off x="3225418" y="2986008"/>
            <a:ext cx="0" cy="247500"/>
          </a:xfrm>
          <a:prstGeom prst="straightConnector1">
            <a:avLst/>
          </a:prstGeom>
          <a:noFill/>
          <a:ln cap="flat" cmpd="sng" w="9525">
            <a:solidFill>
              <a:srgbClr val="A4E4E0"/>
            </a:solidFill>
            <a:prstDash val="solid"/>
            <a:round/>
            <a:headEnd len="med" w="med" type="none"/>
            <a:tailEnd len="med" w="med" type="none"/>
          </a:ln>
        </p:spPr>
      </p:cxnSp>
      <p:cxnSp>
        <p:nvCxnSpPr>
          <p:cNvPr id="276" name="Google Shape;276;p17"/>
          <p:cNvCxnSpPr/>
          <p:nvPr/>
        </p:nvCxnSpPr>
        <p:spPr>
          <a:xfrm>
            <a:off x="1889369" y="3233472"/>
            <a:ext cx="0" cy="247500"/>
          </a:xfrm>
          <a:prstGeom prst="straightConnector1">
            <a:avLst/>
          </a:prstGeom>
          <a:noFill/>
          <a:ln cap="flat" cmpd="sng" w="9525">
            <a:solidFill>
              <a:srgbClr val="A4E4E0"/>
            </a:solidFill>
            <a:prstDash val="solid"/>
            <a:round/>
            <a:headEnd len="med" w="med" type="none"/>
            <a:tailEnd len="med" w="med" type="none"/>
          </a:ln>
        </p:spPr>
      </p:cxnSp>
      <p:cxnSp>
        <p:nvCxnSpPr>
          <p:cNvPr id="277" name="Google Shape;277;p17"/>
          <p:cNvCxnSpPr/>
          <p:nvPr/>
        </p:nvCxnSpPr>
        <p:spPr>
          <a:xfrm>
            <a:off x="4492536" y="3233472"/>
            <a:ext cx="0" cy="247500"/>
          </a:xfrm>
          <a:prstGeom prst="straightConnector1">
            <a:avLst/>
          </a:prstGeom>
          <a:noFill/>
          <a:ln cap="flat" cmpd="sng" w="9525">
            <a:solidFill>
              <a:srgbClr val="A4E4E0"/>
            </a:solidFill>
            <a:prstDash val="solid"/>
            <a:round/>
            <a:headEnd len="med" w="med" type="none"/>
            <a:tailEnd len="med" w="med" type="none"/>
          </a:ln>
        </p:spPr>
      </p:cxnSp>
      <p:sp>
        <p:nvSpPr>
          <p:cNvPr id="278" name="Google Shape;278;p17"/>
          <p:cNvSpPr txBox="1"/>
          <p:nvPr/>
        </p:nvSpPr>
        <p:spPr>
          <a:xfrm flipH="1">
            <a:off x="334594" y="2541352"/>
            <a:ext cx="5127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solidFill>
                <a:srgbClr val="006D77"/>
              </a:solidFill>
              <a:latin typeface="Pathway Gothic One"/>
              <a:ea typeface="Pathway Gothic One"/>
              <a:cs typeface="Pathway Gothic One"/>
              <a:sym typeface="Pathway Gothic One"/>
            </a:endParaRPr>
          </a:p>
        </p:txBody>
      </p:sp>
      <p:sp>
        <p:nvSpPr>
          <p:cNvPr id="279" name="Google Shape;279;p17"/>
          <p:cNvSpPr/>
          <p:nvPr/>
        </p:nvSpPr>
        <p:spPr>
          <a:xfrm>
            <a:off x="5456237" y="2378260"/>
            <a:ext cx="8493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17"/>
          <p:cNvCxnSpPr>
            <a:stCxn id="279" idx="4"/>
          </p:cNvCxnSpPr>
          <p:nvPr/>
        </p:nvCxnSpPr>
        <p:spPr>
          <a:xfrm>
            <a:off x="5880887" y="2986060"/>
            <a:ext cx="0" cy="247500"/>
          </a:xfrm>
          <a:prstGeom prst="straightConnector1">
            <a:avLst/>
          </a:prstGeom>
          <a:noFill/>
          <a:ln cap="flat" cmpd="sng" w="9525">
            <a:solidFill>
              <a:srgbClr val="A4E4E0"/>
            </a:solidFill>
            <a:prstDash val="solid"/>
            <a:round/>
            <a:headEnd len="med" w="med" type="none"/>
            <a:tailEnd len="med" w="med" type="none"/>
          </a:ln>
        </p:spPr>
      </p:cxnSp>
      <p:sp>
        <p:nvSpPr>
          <p:cNvPr id="281" name="Google Shape;281;p17"/>
          <p:cNvSpPr/>
          <p:nvPr/>
        </p:nvSpPr>
        <p:spPr>
          <a:xfrm>
            <a:off x="6629562" y="3480935"/>
            <a:ext cx="8493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2" name="Google Shape;282;p17"/>
          <p:cNvCxnSpPr/>
          <p:nvPr/>
        </p:nvCxnSpPr>
        <p:spPr>
          <a:xfrm>
            <a:off x="7007136" y="3233472"/>
            <a:ext cx="0" cy="247500"/>
          </a:xfrm>
          <a:prstGeom prst="straightConnector1">
            <a:avLst/>
          </a:prstGeom>
          <a:noFill/>
          <a:ln cap="flat" cmpd="sng" w="9525">
            <a:solidFill>
              <a:srgbClr val="A4E4E0"/>
            </a:solidFill>
            <a:prstDash val="solid"/>
            <a:round/>
            <a:headEnd len="med" w="med" type="none"/>
            <a:tailEnd len="med" w="med" type="none"/>
          </a:ln>
        </p:spPr>
      </p:cxnSp>
      <p:sp>
        <p:nvSpPr>
          <p:cNvPr id="283" name="Google Shape;283;p17"/>
          <p:cNvSpPr txBox="1"/>
          <p:nvPr/>
        </p:nvSpPr>
        <p:spPr>
          <a:xfrm>
            <a:off x="66225" y="2422960"/>
            <a:ext cx="10080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006D77"/>
                </a:solidFill>
                <a:latin typeface="Lora"/>
                <a:ea typeface="Lora"/>
                <a:cs typeface="Lora"/>
                <a:sym typeface="Lora"/>
              </a:rPr>
              <a:t>Abdominal pain </a:t>
            </a:r>
            <a:endParaRPr sz="1000"/>
          </a:p>
        </p:txBody>
      </p:sp>
      <p:sp>
        <p:nvSpPr>
          <p:cNvPr id="284" name="Google Shape;284;p17"/>
          <p:cNvSpPr txBox="1"/>
          <p:nvPr/>
        </p:nvSpPr>
        <p:spPr>
          <a:xfrm>
            <a:off x="1374788" y="3595073"/>
            <a:ext cx="1008000" cy="37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006D77"/>
                </a:solidFill>
                <a:latin typeface="Lora"/>
                <a:ea typeface="Lora"/>
                <a:cs typeface="Lora"/>
                <a:sym typeface="Lora"/>
              </a:rPr>
              <a:t>Vomiting </a:t>
            </a:r>
            <a:endParaRPr sz="1000"/>
          </a:p>
        </p:txBody>
      </p:sp>
      <p:sp>
        <p:nvSpPr>
          <p:cNvPr id="285" name="Google Shape;285;p17"/>
          <p:cNvSpPr txBox="1"/>
          <p:nvPr/>
        </p:nvSpPr>
        <p:spPr>
          <a:xfrm>
            <a:off x="1260625" y="2422972"/>
            <a:ext cx="1309800" cy="6876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lang="en-GB" sz="900">
                <a:solidFill>
                  <a:srgbClr val="1C4588"/>
                </a:solidFill>
                <a:latin typeface="Mada"/>
                <a:ea typeface="Mada"/>
                <a:cs typeface="Mada"/>
                <a:sym typeface="Mada"/>
              </a:rPr>
              <a:t>Early in proximal obstruction, late when distal</a:t>
            </a:r>
            <a:endParaRPr sz="900">
              <a:solidFill>
                <a:srgbClr val="FFFFFF"/>
              </a:solidFill>
              <a:latin typeface="Fira Sans"/>
              <a:ea typeface="Fira Sans"/>
              <a:cs typeface="Fira Sans"/>
              <a:sym typeface="Fira Sans"/>
            </a:endParaRPr>
          </a:p>
        </p:txBody>
      </p:sp>
      <p:sp>
        <p:nvSpPr>
          <p:cNvPr id="286" name="Google Shape;286;p17"/>
          <p:cNvSpPr txBox="1"/>
          <p:nvPr/>
        </p:nvSpPr>
        <p:spPr>
          <a:xfrm>
            <a:off x="2679288" y="2495860"/>
            <a:ext cx="11340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006D77"/>
                </a:solidFill>
                <a:latin typeface="Lora"/>
                <a:ea typeface="Lora"/>
                <a:cs typeface="Lora"/>
                <a:sym typeface="Lora"/>
              </a:rPr>
              <a:t>Constipation </a:t>
            </a:r>
            <a:endParaRPr sz="1000"/>
          </a:p>
        </p:txBody>
      </p:sp>
      <p:sp>
        <p:nvSpPr>
          <p:cNvPr id="287" name="Google Shape;287;p17"/>
          <p:cNvSpPr txBox="1"/>
          <p:nvPr/>
        </p:nvSpPr>
        <p:spPr>
          <a:xfrm>
            <a:off x="2536913" y="3320260"/>
            <a:ext cx="1441500" cy="7530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lang="en-GB" sz="900">
                <a:solidFill>
                  <a:srgbClr val="1C4588"/>
                </a:solidFill>
                <a:latin typeface="Mada"/>
                <a:ea typeface="Mada"/>
                <a:cs typeface="Mada"/>
                <a:sym typeface="Mada"/>
              </a:rPr>
              <a:t>absolute</a:t>
            </a:r>
            <a:r>
              <a:rPr baseline="30000" lang="en-GB" sz="900">
                <a:solidFill>
                  <a:srgbClr val="1C4588"/>
                </a:solidFill>
                <a:latin typeface="Mada"/>
                <a:ea typeface="Mada"/>
                <a:cs typeface="Mada"/>
                <a:sym typeface="Mada"/>
              </a:rPr>
              <a:t>2</a:t>
            </a:r>
            <a:r>
              <a:rPr lang="en-GB" sz="900">
                <a:solidFill>
                  <a:srgbClr val="1C4588"/>
                </a:solidFill>
                <a:latin typeface="Mada"/>
                <a:ea typeface="Mada"/>
                <a:cs typeface="Mada"/>
                <a:sym typeface="Mada"/>
              </a:rPr>
              <a:t> (i.e. neither faeces nor flatus is passed) or relative (where only flatus is passed)</a:t>
            </a:r>
            <a:endParaRPr sz="900">
              <a:solidFill>
                <a:srgbClr val="FFFFFF"/>
              </a:solidFill>
              <a:latin typeface="Fira Sans"/>
              <a:ea typeface="Fira Sans"/>
              <a:cs typeface="Fira Sans"/>
              <a:sym typeface="Fira Sans"/>
            </a:endParaRPr>
          </a:p>
        </p:txBody>
      </p:sp>
      <p:sp>
        <p:nvSpPr>
          <p:cNvPr id="288" name="Google Shape;288;p17"/>
          <p:cNvSpPr txBox="1"/>
          <p:nvPr/>
        </p:nvSpPr>
        <p:spPr>
          <a:xfrm>
            <a:off x="4010977" y="3507130"/>
            <a:ext cx="10080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006D77"/>
                </a:solidFill>
                <a:latin typeface="Lora"/>
                <a:ea typeface="Lora"/>
                <a:cs typeface="Lora"/>
                <a:sym typeface="Lora"/>
              </a:rPr>
              <a:t>Abdominal distension</a:t>
            </a:r>
            <a:endParaRPr sz="1000"/>
          </a:p>
        </p:txBody>
      </p:sp>
      <p:sp>
        <p:nvSpPr>
          <p:cNvPr id="289" name="Google Shape;289;p17"/>
          <p:cNvSpPr txBox="1"/>
          <p:nvPr/>
        </p:nvSpPr>
        <p:spPr>
          <a:xfrm>
            <a:off x="3852525" y="2425150"/>
            <a:ext cx="1372200" cy="6876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lang="en-GB" sz="900">
                <a:solidFill>
                  <a:srgbClr val="1C4588"/>
                </a:solidFill>
                <a:latin typeface="Mada"/>
                <a:ea typeface="Mada"/>
                <a:cs typeface="Mada"/>
                <a:sym typeface="Mada"/>
              </a:rPr>
              <a:t>the distension greater the more distal the lesion.</a:t>
            </a:r>
            <a:endParaRPr sz="900">
              <a:solidFill>
                <a:srgbClr val="FFFFFF"/>
              </a:solidFill>
              <a:latin typeface="Fira Sans"/>
              <a:ea typeface="Fira Sans"/>
              <a:cs typeface="Fira Sans"/>
              <a:sym typeface="Fira Sans"/>
            </a:endParaRPr>
          </a:p>
        </p:txBody>
      </p:sp>
      <p:sp>
        <p:nvSpPr>
          <p:cNvPr id="290" name="Google Shape;290;p17"/>
          <p:cNvSpPr txBox="1"/>
          <p:nvPr/>
        </p:nvSpPr>
        <p:spPr>
          <a:xfrm>
            <a:off x="5406288" y="2500360"/>
            <a:ext cx="949200" cy="37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006D77"/>
                </a:solidFill>
                <a:latin typeface="Lora"/>
                <a:ea typeface="Lora"/>
                <a:cs typeface="Lora"/>
                <a:sym typeface="Lora"/>
              </a:rPr>
              <a:t>Dehydration</a:t>
            </a:r>
            <a:endParaRPr sz="1000"/>
          </a:p>
        </p:txBody>
      </p:sp>
      <p:sp>
        <p:nvSpPr>
          <p:cNvPr id="291" name="Google Shape;291;p17"/>
          <p:cNvSpPr txBox="1"/>
          <p:nvPr/>
        </p:nvSpPr>
        <p:spPr>
          <a:xfrm>
            <a:off x="5036563" y="3320262"/>
            <a:ext cx="1593000" cy="8325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lang="en-GB" sz="900">
                <a:solidFill>
                  <a:srgbClr val="1C4588"/>
                </a:solidFill>
                <a:latin typeface="Mada"/>
                <a:ea typeface="Mada"/>
                <a:cs typeface="Mada"/>
                <a:sym typeface="Mada"/>
              </a:rPr>
              <a:t>most commonly in small bowel obstruction because of repeated vomiting and fluid sequestration</a:t>
            </a:r>
            <a:endParaRPr sz="900">
              <a:solidFill>
                <a:srgbClr val="1C4588"/>
              </a:solidFill>
              <a:latin typeface="Mada"/>
              <a:ea typeface="Mada"/>
              <a:cs typeface="Mada"/>
              <a:sym typeface="Mada"/>
            </a:endParaRPr>
          </a:p>
        </p:txBody>
      </p:sp>
      <p:sp>
        <p:nvSpPr>
          <p:cNvPr id="292" name="Google Shape;292;p17"/>
          <p:cNvSpPr txBox="1"/>
          <p:nvPr/>
        </p:nvSpPr>
        <p:spPr>
          <a:xfrm>
            <a:off x="6579613" y="3524985"/>
            <a:ext cx="949200" cy="37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006D77"/>
                </a:solidFill>
                <a:latin typeface="Lora"/>
                <a:ea typeface="Lora"/>
                <a:cs typeface="Lora"/>
                <a:sym typeface="Lora"/>
              </a:rPr>
              <a:t>Bowel sounds</a:t>
            </a:r>
            <a:endParaRPr b="1" sz="1000">
              <a:solidFill>
                <a:srgbClr val="006D77"/>
              </a:solidFill>
              <a:latin typeface="Lora"/>
              <a:ea typeface="Lora"/>
              <a:cs typeface="Lora"/>
              <a:sym typeface="Lora"/>
            </a:endParaRPr>
          </a:p>
        </p:txBody>
      </p:sp>
      <p:sp>
        <p:nvSpPr>
          <p:cNvPr id="293" name="Google Shape;293;p17"/>
          <p:cNvSpPr txBox="1"/>
          <p:nvPr/>
        </p:nvSpPr>
        <p:spPr>
          <a:xfrm>
            <a:off x="6243163" y="2282763"/>
            <a:ext cx="1372200" cy="8325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lang="en-GB" sz="800">
                <a:solidFill>
                  <a:srgbClr val="1C4588"/>
                </a:solidFill>
                <a:latin typeface="Mada"/>
                <a:ea typeface="Mada"/>
                <a:cs typeface="Mada"/>
                <a:sym typeface="Mada"/>
              </a:rPr>
              <a:t>Bowel sounds may be scanty or absent if the obstruction is longstanding and the small bowel has become inactive</a:t>
            </a:r>
            <a:endParaRPr sz="800">
              <a:solidFill>
                <a:srgbClr val="1C4588"/>
              </a:solidFill>
              <a:latin typeface="Mada"/>
              <a:ea typeface="Mada"/>
              <a:cs typeface="Mada"/>
              <a:sym typeface="Mada"/>
            </a:endParaRPr>
          </a:p>
        </p:txBody>
      </p:sp>
      <p:sp>
        <p:nvSpPr>
          <p:cNvPr id="294" name="Google Shape;294;p17"/>
          <p:cNvSpPr/>
          <p:nvPr/>
        </p:nvSpPr>
        <p:spPr>
          <a:xfrm>
            <a:off x="232775" y="4505100"/>
            <a:ext cx="7157100" cy="980100"/>
          </a:xfrm>
          <a:prstGeom prst="snip2SameRect">
            <a:avLst>
              <a:gd fmla="val 21457" name="adj1"/>
              <a:gd fmla="val 0" name="adj2"/>
            </a:avLst>
          </a:prstGeom>
          <a:solidFill>
            <a:srgbClr val="FFDDD2">
              <a:alpha val="37254"/>
              <a:alpha val="37430"/>
            </a:srgbClr>
          </a:solidFill>
          <a:ln cap="flat" cmpd="sng" w="28575">
            <a:solidFill>
              <a:srgbClr val="FADE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5" name="Google Shape;295;p17"/>
          <p:cNvPicPr preferRelativeResize="0"/>
          <p:nvPr/>
        </p:nvPicPr>
        <p:blipFill>
          <a:blip r:embed="rId3">
            <a:alphaModFix/>
          </a:blip>
          <a:stretch>
            <a:fillRect/>
          </a:stretch>
        </p:blipFill>
        <p:spPr>
          <a:xfrm>
            <a:off x="348600" y="4654225"/>
            <a:ext cx="578400" cy="614940"/>
          </a:xfrm>
          <a:prstGeom prst="rect">
            <a:avLst/>
          </a:prstGeom>
          <a:noFill/>
          <a:ln>
            <a:noFill/>
          </a:ln>
        </p:spPr>
      </p:pic>
      <p:sp>
        <p:nvSpPr>
          <p:cNvPr id="296" name="Google Shape;296;p17"/>
          <p:cNvSpPr txBox="1"/>
          <p:nvPr/>
        </p:nvSpPr>
        <p:spPr>
          <a:xfrm>
            <a:off x="997025" y="4505201"/>
            <a:ext cx="3758100" cy="437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GB" sz="1200">
                <a:solidFill>
                  <a:srgbClr val="CC0000"/>
                </a:solidFill>
                <a:latin typeface="Mada"/>
                <a:ea typeface="Mada"/>
                <a:cs typeface="Mada"/>
                <a:sym typeface="Mada"/>
              </a:rPr>
              <a:t>Symptoms In strangulation (EMERGENCY): </a:t>
            </a:r>
            <a:endParaRPr b="1" sz="1200">
              <a:solidFill>
                <a:srgbClr val="CC0000"/>
              </a:solidFill>
            </a:endParaRPr>
          </a:p>
        </p:txBody>
      </p:sp>
      <p:sp>
        <p:nvSpPr>
          <p:cNvPr id="297" name="Google Shape;297;p17"/>
          <p:cNvSpPr txBox="1"/>
          <p:nvPr/>
        </p:nvSpPr>
        <p:spPr>
          <a:xfrm>
            <a:off x="1082125" y="4782600"/>
            <a:ext cx="3099600" cy="6534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a:t>
            </a:r>
            <a:r>
              <a:rPr lang="en-GB" sz="1000">
                <a:solidFill>
                  <a:schemeClr val="dk1"/>
                </a:solidFill>
                <a:latin typeface="Mada"/>
                <a:ea typeface="Mada"/>
                <a:cs typeface="Mada"/>
                <a:sym typeface="Mada"/>
              </a:rPr>
              <a:t>evere constant abdominal pain</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Fever </a:t>
            </a:r>
            <a:r>
              <a:rPr lang="en-GB" sz="900">
                <a:solidFill>
                  <a:srgbClr val="1C4588"/>
                </a:solidFill>
                <a:latin typeface="Mada"/>
                <a:ea typeface="Mada"/>
                <a:cs typeface="Mada"/>
                <a:sym typeface="Mada"/>
              </a:rPr>
              <a:t>indicate ischaemia, perforation and inflammation</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rgbClr val="1C4588"/>
                </a:solidFill>
                <a:latin typeface="Mada"/>
                <a:ea typeface="Mada"/>
                <a:cs typeface="Mada"/>
                <a:sym typeface="Mada"/>
              </a:rPr>
              <a:t>Marked leukocytosis</a:t>
            </a:r>
            <a:endParaRPr sz="1000">
              <a:solidFill>
                <a:schemeClr val="dk1"/>
              </a:solidFill>
              <a:latin typeface="Mada"/>
              <a:ea typeface="Mada"/>
              <a:cs typeface="Mada"/>
              <a:sym typeface="Mada"/>
            </a:endParaRPr>
          </a:p>
        </p:txBody>
      </p:sp>
      <p:sp>
        <p:nvSpPr>
          <p:cNvPr id="298" name="Google Shape;298;p17"/>
          <p:cNvSpPr txBox="1"/>
          <p:nvPr/>
        </p:nvSpPr>
        <p:spPr>
          <a:xfrm>
            <a:off x="4039864" y="4797500"/>
            <a:ext cx="1908000" cy="5451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tachycardia</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shock</a:t>
            </a:r>
            <a:endParaRPr sz="1000">
              <a:solidFill>
                <a:schemeClr val="dk1"/>
              </a:solidFill>
              <a:latin typeface="Mada"/>
              <a:ea typeface="Mada"/>
              <a:cs typeface="Mada"/>
              <a:sym typeface="Mada"/>
            </a:endParaRPr>
          </a:p>
        </p:txBody>
      </p:sp>
      <p:sp>
        <p:nvSpPr>
          <p:cNvPr id="299" name="Google Shape;299;p17"/>
          <p:cNvSpPr txBox="1"/>
          <p:nvPr/>
        </p:nvSpPr>
        <p:spPr>
          <a:xfrm>
            <a:off x="5292900" y="4797525"/>
            <a:ext cx="2133000" cy="6876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tenderness with rigidity and peritonism/rebound tenderness</a:t>
            </a:r>
            <a:endParaRPr sz="1000">
              <a:solidFill>
                <a:schemeClr val="dk1"/>
              </a:solidFill>
              <a:latin typeface="Mada"/>
              <a:ea typeface="Mada"/>
              <a:cs typeface="Mada"/>
              <a:sym typeface="Mada"/>
            </a:endParaRPr>
          </a:p>
        </p:txBody>
      </p:sp>
      <p:grpSp>
        <p:nvGrpSpPr>
          <p:cNvPr id="300" name="Google Shape;300;p17"/>
          <p:cNvGrpSpPr/>
          <p:nvPr/>
        </p:nvGrpSpPr>
        <p:grpSpPr>
          <a:xfrm>
            <a:off x="348594" y="5732763"/>
            <a:ext cx="467181" cy="476434"/>
            <a:chOff x="2410712" y="2415450"/>
            <a:chExt cx="312600" cy="312600"/>
          </a:xfrm>
        </p:grpSpPr>
        <p:sp>
          <p:nvSpPr>
            <p:cNvPr id="301" name="Google Shape;301;p1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 name="Google Shape;303;p17"/>
          <p:cNvSpPr txBox="1"/>
          <p:nvPr/>
        </p:nvSpPr>
        <p:spPr>
          <a:xfrm>
            <a:off x="805875" y="575939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Examination:</a:t>
            </a:r>
            <a:endParaRPr b="1" sz="1800">
              <a:solidFill>
                <a:srgbClr val="006D77"/>
              </a:solidFill>
              <a:highlight>
                <a:srgbClr val="EDF9F9"/>
              </a:highlight>
              <a:latin typeface="Lora"/>
              <a:ea typeface="Lora"/>
              <a:cs typeface="Lora"/>
              <a:sym typeface="Lora"/>
            </a:endParaRPr>
          </a:p>
        </p:txBody>
      </p:sp>
      <p:pic>
        <p:nvPicPr>
          <p:cNvPr id="304" name="Google Shape;304;p17"/>
          <p:cNvPicPr preferRelativeResize="0"/>
          <p:nvPr/>
        </p:nvPicPr>
        <p:blipFill>
          <a:blip r:embed="rId4">
            <a:alphaModFix/>
          </a:blip>
          <a:stretch>
            <a:fillRect/>
          </a:stretch>
        </p:blipFill>
        <p:spPr>
          <a:xfrm>
            <a:off x="891079" y="7504200"/>
            <a:ext cx="1882140" cy="1368950"/>
          </a:xfrm>
          <a:prstGeom prst="rect">
            <a:avLst/>
          </a:prstGeom>
          <a:noFill/>
          <a:ln>
            <a:noFill/>
          </a:ln>
        </p:spPr>
      </p:pic>
      <p:cxnSp>
        <p:nvCxnSpPr>
          <p:cNvPr id="305" name="Google Shape;305;p17"/>
          <p:cNvCxnSpPr/>
          <p:nvPr/>
        </p:nvCxnSpPr>
        <p:spPr>
          <a:xfrm>
            <a:off x="3956374" y="7000601"/>
            <a:ext cx="3000" cy="2160300"/>
          </a:xfrm>
          <a:prstGeom prst="straightConnector1">
            <a:avLst/>
          </a:prstGeom>
          <a:noFill/>
          <a:ln cap="flat" cmpd="sng" w="28575">
            <a:solidFill>
              <a:srgbClr val="FFDDD2"/>
            </a:solidFill>
            <a:prstDash val="solid"/>
            <a:round/>
            <a:headEnd len="med" w="med" type="oval"/>
            <a:tailEnd len="med" w="med" type="oval"/>
          </a:ln>
        </p:spPr>
      </p:cxnSp>
      <p:sp>
        <p:nvSpPr>
          <p:cNvPr id="306" name="Google Shape;306;p17"/>
          <p:cNvSpPr/>
          <p:nvPr/>
        </p:nvSpPr>
        <p:spPr>
          <a:xfrm>
            <a:off x="3776263" y="7899296"/>
            <a:ext cx="361800" cy="348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p:nvPr/>
        </p:nvSpPr>
        <p:spPr>
          <a:xfrm>
            <a:off x="3880128" y="7996497"/>
            <a:ext cx="160800" cy="15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7"/>
          <p:cNvSpPr/>
          <p:nvPr/>
        </p:nvSpPr>
        <p:spPr>
          <a:xfrm>
            <a:off x="3776263" y="8613315"/>
            <a:ext cx="361800" cy="348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p:nvPr/>
        </p:nvSpPr>
        <p:spPr>
          <a:xfrm>
            <a:off x="3880128" y="8721434"/>
            <a:ext cx="160800" cy="15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7"/>
          <p:cNvSpPr/>
          <p:nvPr/>
        </p:nvSpPr>
        <p:spPr>
          <a:xfrm>
            <a:off x="3776263" y="7154274"/>
            <a:ext cx="361800" cy="348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p:nvPr/>
        </p:nvSpPr>
        <p:spPr>
          <a:xfrm>
            <a:off x="3880128" y="7251474"/>
            <a:ext cx="160800" cy="15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
          <p:cNvSpPr/>
          <p:nvPr/>
        </p:nvSpPr>
        <p:spPr>
          <a:xfrm>
            <a:off x="1286342" y="8513340"/>
            <a:ext cx="99000" cy="102900"/>
          </a:xfrm>
          <a:prstGeom prst="ellipse">
            <a:avLst/>
          </a:prstGeom>
          <a:solidFill>
            <a:srgbClr val="83C5BE"/>
          </a:solid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
          <p:cNvSpPr/>
          <p:nvPr/>
        </p:nvSpPr>
        <p:spPr>
          <a:xfrm>
            <a:off x="2306006" y="8513340"/>
            <a:ext cx="99000" cy="102900"/>
          </a:xfrm>
          <a:prstGeom prst="ellipse">
            <a:avLst/>
          </a:prstGeom>
          <a:solidFill>
            <a:srgbClr val="83C5BE"/>
          </a:solid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
          <p:cNvSpPr/>
          <p:nvPr/>
        </p:nvSpPr>
        <p:spPr>
          <a:xfrm>
            <a:off x="1272773" y="7783567"/>
            <a:ext cx="99000" cy="102900"/>
          </a:xfrm>
          <a:prstGeom prst="ellipse">
            <a:avLst/>
          </a:prstGeom>
          <a:solidFill>
            <a:srgbClr val="83C5BE"/>
          </a:solid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7"/>
          <p:cNvSpPr/>
          <p:nvPr/>
        </p:nvSpPr>
        <p:spPr>
          <a:xfrm>
            <a:off x="2292437" y="7783567"/>
            <a:ext cx="99000" cy="102900"/>
          </a:xfrm>
          <a:prstGeom prst="ellipse">
            <a:avLst/>
          </a:prstGeom>
          <a:solidFill>
            <a:srgbClr val="83C5BE"/>
          </a:solid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txBox="1"/>
          <p:nvPr/>
        </p:nvSpPr>
        <p:spPr>
          <a:xfrm>
            <a:off x="417625" y="6229539"/>
            <a:ext cx="7157100" cy="753000"/>
          </a:xfrm>
          <a:prstGeom prst="rect">
            <a:avLst/>
          </a:prstGeom>
          <a:noFill/>
          <a:ln>
            <a:noFill/>
          </a:ln>
        </p:spPr>
        <p:txBody>
          <a:bodyPr anchorCtr="0" anchor="t" bIns="91425" lIns="91425" spcFirstLastPara="1" rIns="91425" wrap="square" tIns="91425">
            <a:noAutofit/>
          </a:bodyPr>
          <a:lstStyle/>
          <a:p>
            <a:pPr indent="-165100" lvl="0" marL="179999" rtl="0" algn="l">
              <a:lnSpc>
                <a:spcPct val="12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In general examination check vital sign and signs of dehydration, tachycardia, hypotension, dry mucus membrane, decreased skin turgor, decreased urine output.</a:t>
            </a:r>
            <a:endParaRPr sz="1100">
              <a:solidFill>
                <a:schemeClr val="dk1"/>
              </a:solidFill>
              <a:latin typeface="Mada"/>
              <a:ea typeface="Mada"/>
              <a:cs typeface="Mada"/>
              <a:sym typeface="Mada"/>
            </a:endParaRPr>
          </a:p>
          <a:p>
            <a:pPr indent="-165100" lvl="0" marL="179999" rtl="0" algn="l">
              <a:lnSpc>
                <a:spcPct val="125000"/>
              </a:lnSpc>
              <a:spcBef>
                <a:spcPts val="0"/>
              </a:spcBef>
              <a:spcAft>
                <a:spcPts val="0"/>
              </a:spcAft>
              <a:buClr>
                <a:schemeClr val="dk1"/>
              </a:buClr>
              <a:buSzPts val="1100"/>
              <a:buFont typeface="Mada"/>
              <a:buChar char="●"/>
            </a:pPr>
            <a:r>
              <a:rPr b="1" lang="en-GB" sz="1100">
                <a:solidFill>
                  <a:srgbClr val="6AA84F"/>
                </a:solidFill>
                <a:latin typeface="Mada"/>
                <a:ea typeface="Mada"/>
                <a:cs typeface="Mada"/>
                <a:sym typeface="Mada"/>
              </a:rPr>
              <a:t>Any patient with bowel obstruction; you MUST do Digital rectal &amp; Hernial orifices exam</a:t>
            </a:r>
            <a:r>
              <a:rPr lang="en-GB" sz="1100">
                <a:solidFill>
                  <a:schemeClr val="dk1"/>
                </a:solidFill>
                <a:latin typeface="Mada"/>
                <a:ea typeface="Mada"/>
                <a:cs typeface="Mada"/>
                <a:sym typeface="Mada"/>
              </a:rPr>
              <a:t> </a:t>
            </a:r>
            <a:endParaRPr sz="1100"/>
          </a:p>
        </p:txBody>
      </p:sp>
      <p:sp>
        <p:nvSpPr>
          <p:cNvPr id="317" name="Google Shape;317;p17"/>
          <p:cNvSpPr txBox="1"/>
          <p:nvPr/>
        </p:nvSpPr>
        <p:spPr>
          <a:xfrm>
            <a:off x="59480" y="7007976"/>
            <a:ext cx="1541700" cy="7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rgbClr val="006D77"/>
                </a:solidFill>
                <a:latin typeface="Lora"/>
                <a:ea typeface="Lora"/>
                <a:cs typeface="Lora"/>
                <a:sym typeface="Lora"/>
              </a:rPr>
              <a:t>Inspection</a:t>
            </a:r>
            <a:endParaRPr b="1" sz="1100">
              <a:solidFill>
                <a:srgbClr val="006D77"/>
              </a:solidFill>
              <a:latin typeface="Lora"/>
              <a:ea typeface="Lora"/>
              <a:cs typeface="Lora"/>
              <a:sym typeface="Lora"/>
            </a:endParaRPr>
          </a:p>
          <a:p>
            <a:pPr indent="0" lvl="0" marL="0" rtl="0" algn="ctr">
              <a:lnSpc>
                <a:spcPct val="125000"/>
              </a:lnSpc>
              <a:spcBef>
                <a:spcPts val="0"/>
              </a:spcBef>
              <a:spcAft>
                <a:spcPts val="0"/>
              </a:spcAft>
              <a:buNone/>
            </a:pPr>
            <a:r>
              <a:rPr lang="en-GB" sz="900">
                <a:solidFill>
                  <a:schemeClr val="dk1"/>
                </a:solidFill>
                <a:latin typeface="Mada"/>
                <a:ea typeface="Mada"/>
                <a:cs typeface="Mada"/>
                <a:sym typeface="Mada"/>
              </a:rPr>
              <a:t>distension, scars, peristalsis, masses, hernial orifices</a:t>
            </a:r>
            <a:endParaRPr b="1" sz="900">
              <a:solidFill>
                <a:srgbClr val="006D77"/>
              </a:solidFill>
              <a:latin typeface="Lora"/>
              <a:ea typeface="Lora"/>
              <a:cs typeface="Lora"/>
              <a:sym typeface="Lora"/>
            </a:endParaRPr>
          </a:p>
        </p:txBody>
      </p:sp>
      <p:sp>
        <p:nvSpPr>
          <p:cNvPr id="318" name="Google Shape;318;p17"/>
          <p:cNvSpPr txBox="1"/>
          <p:nvPr/>
        </p:nvSpPr>
        <p:spPr>
          <a:xfrm>
            <a:off x="1855092" y="7028139"/>
            <a:ext cx="1541700" cy="7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rgbClr val="006D77"/>
                </a:solidFill>
                <a:latin typeface="Lora"/>
                <a:ea typeface="Lora"/>
                <a:cs typeface="Lora"/>
                <a:sym typeface="Lora"/>
              </a:rPr>
              <a:t>Percussion</a:t>
            </a:r>
            <a:endParaRPr b="1" sz="1100">
              <a:solidFill>
                <a:srgbClr val="006D77"/>
              </a:solidFill>
              <a:latin typeface="Lora"/>
              <a:ea typeface="Lora"/>
              <a:cs typeface="Lora"/>
              <a:sym typeface="Lora"/>
            </a:endParaRPr>
          </a:p>
          <a:p>
            <a:pPr indent="0" lvl="0" marL="0" rtl="0" algn="ctr">
              <a:lnSpc>
                <a:spcPct val="125000"/>
              </a:lnSpc>
              <a:spcBef>
                <a:spcPts val="0"/>
              </a:spcBef>
              <a:spcAft>
                <a:spcPts val="0"/>
              </a:spcAft>
              <a:buNone/>
            </a:pPr>
            <a:r>
              <a:rPr lang="en-GB" sz="900">
                <a:solidFill>
                  <a:schemeClr val="dk1"/>
                </a:solidFill>
                <a:latin typeface="Mada"/>
                <a:ea typeface="Mada"/>
                <a:cs typeface="Mada"/>
                <a:sym typeface="Mada"/>
              </a:rPr>
              <a:t>tympanitic abdomen </a:t>
            </a:r>
            <a:endParaRPr b="1" sz="900">
              <a:solidFill>
                <a:srgbClr val="006D77"/>
              </a:solidFill>
              <a:latin typeface="Lora"/>
              <a:ea typeface="Lora"/>
              <a:cs typeface="Lora"/>
              <a:sym typeface="Lora"/>
            </a:endParaRPr>
          </a:p>
        </p:txBody>
      </p:sp>
      <p:sp>
        <p:nvSpPr>
          <p:cNvPr id="319" name="Google Shape;319;p17"/>
          <p:cNvSpPr txBox="1"/>
          <p:nvPr/>
        </p:nvSpPr>
        <p:spPr>
          <a:xfrm>
            <a:off x="33831" y="8610352"/>
            <a:ext cx="1593000" cy="85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rgbClr val="006D77"/>
                </a:solidFill>
                <a:latin typeface="Lora"/>
                <a:ea typeface="Lora"/>
                <a:cs typeface="Lora"/>
                <a:sym typeface="Lora"/>
              </a:rPr>
              <a:t>Palpation</a:t>
            </a:r>
            <a:endParaRPr b="1" sz="1100">
              <a:solidFill>
                <a:srgbClr val="006D77"/>
              </a:solidFill>
              <a:latin typeface="Lora"/>
              <a:ea typeface="Lora"/>
              <a:cs typeface="Lora"/>
              <a:sym typeface="Lora"/>
            </a:endParaRPr>
          </a:p>
          <a:p>
            <a:pPr indent="0" lvl="0" marL="0" rtl="0" algn="ctr">
              <a:lnSpc>
                <a:spcPct val="125000"/>
              </a:lnSpc>
              <a:spcBef>
                <a:spcPts val="0"/>
              </a:spcBef>
              <a:spcAft>
                <a:spcPts val="0"/>
              </a:spcAft>
              <a:buNone/>
            </a:pPr>
            <a:r>
              <a:rPr lang="en-GB" sz="800">
                <a:solidFill>
                  <a:schemeClr val="dk1"/>
                </a:solidFill>
                <a:latin typeface="Mada"/>
                <a:ea typeface="Mada"/>
                <a:cs typeface="Mada"/>
                <a:sym typeface="Mada"/>
              </a:rPr>
              <a:t>tenderness</a:t>
            </a:r>
            <a:r>
              <a:rPr baseline="30000" lang="en-GB" sz="800">
                <a:solidFill>
                  <a:schemeClr val="dk1"/>
                </a:solidFill>
                <a:latin typeface="Mada"/>
                <a:ea typeface="Mada"/>
                <a:cs typeface="Mada"/>
                <a:sym typeface="Mada"/>
              </a:rPr>
              <a:t>3</a:t>
            </a:r>
            <a:r>
              <a:rPr lang="en-GB" sz="800">
                <a:solidFill>
                  <a:schemeClr val="dk1"/>
                </a:solidFill>
                <a:latin typeface="Mada"/>
                <a:ea typeface="Mada"/>
                <a:cs typeface="Mada"/>
                <a:sym typeface="Mada"/>
              </a:rPr>
              <a:t>, rebound tenderness</a:t>
            </a:r>
            <a:r>
              <a:rPr baseline="30000" lang="en-GB" sz="800">
                <a:solidFill>
                  <a:schemeClr val="dk1"/>
                </a:solidFill>
                <a:latin typeface="Mada"/>
                <a:ea typeface="Mada"/>
                <a:cs typeface="Mada"/>
                <a:sym typeface="Mada"/>
              </a:rPr>
              <a:t>4</a:t>
            </a:r>
            <a:r>
              <a:rPr lang="en-GB" sz="800">
                <a:solidFill>
                  <a:schemeClr val="dk1"/>
                </a:solidFill>
                <a:latin typeface="Mada"/>
                <a:ea typeface="Mada"/>
                <a:cs typeface="Mada"/>
                <a:sym typeface="Mada"/>
              </a:rPr>
              <a:t>, guarding</a:t>
            </a:r>
            <a:r>
              <a:rPr baseline="30000" lang="en-GB" sz="800">
                <a:solidFill>
                  <a:schemeClr val="dk1"/>
                </a:solidFill>
                <a:latin typeface="Mada"/>
                <a:ea typeface="Mada"/>
                <a:cs typeface="Mada"/>
                <a:sym typeface="Mada"/>
              </a:rPr>
              <a:t>5</a:t>
            </a:r>
            <a:r>
              <a:rPr lang="en-GB" sz="800">
                <a:solidFill>
                  <a:schemeClr val="dk1"/>
                </a:solidFill>
                <a:latin typeface="Mada"/>
                <a:ea typeface="Mada"/>
                <a:cs typeface="Mada"/>
                <a:sym typeface="Mada"/>
              </a:rPr>
              <a:t>, masses and rigidity</a:t>
            </a:r>
            <a:endParaRPr b="1" sz="800">
              <a:solidFill>
                <a:srgbClr val="006D77"/>
              </a:solidFill>
              <a:latin typeface="Lora"/>
              <a:ea typeface="Lora"/>
              <a:cs typeface="Lora"/>
              <a:sym typeface="Lora"/>
            </a:endParaRPr>
          </a:p>
        </p:txBody>
      </p:sp>
      <p:sp>
        <p:nvSpPr>
          <p:cNvPr id="320" name="Google Shape;320;p17"/>
          <p:cNvSpPr txBox="1"/>
          <p:nvPr/>
        </p:nvSpPr>
        <p:spPr>
          <a:xfrm>
            <a:off x="1824205" y="8610314"/>
            <a:ext cx="1754700" cy="85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rgbClr val="006D77"/>
                </a:solidFill>
                <a:latin typeface="Lora"/>
                <a:ea typeface="Lora"/>
                <a:cs typeface="Lora"/>
                <a:sym typeface="Lora"/>
              </a:rPr>
              <a:t>Auscultation</a:t>
            </a:r>
            <a:endParaRPr b="1" sz="1100">
              <a:solidFill>
                <a:srgbClr val="006D77"/>
              </a:solidFill>
              <a:latin typeface="Lora"/>
              <a:ea typeface="Lora"/>
              <a:cs typeface="Lora"/>
              <a:sym typeface="Lora"/>
            </a:endParaRPr>
          </a:p>
          <a:p>
            <a:pPr indent="0" lvl="0" marL="0" rtl="0" algn="ctr">
              <a:lnSpc>
                <a:spcPct val="125000"/>
              </a:lnSpc>
              <a:spcBef>
                <a:spcPts val="0"/>
              </a:spcBef>
              <a:spcAft>
                <a:spcPts val="0"/>
              </a:spcAft>
              <a:buNone/>
            </a:pPr>
            <a:r>
              <a:rPr lang="en-GB" sz="800">
                <a:solidFill>
                  <a:schemeClr val="dk1"/>
                </a:solidFill>
                <a:latin typeface="Mada"/>
                <a:ea typeface="Mada"/>
                <a:cs typeface="Mada"/>
                <a:sym typeface="Mada"/>
              </a:rPr>
              <a:t>high pitched bowel sound or silent abdomen, Early tinkling bowel sounds, </a:t>
            </a:r>
            <a:r>
              <a:rPr lang="en-GB" sz="800">
                <a:solidFill>
                  <a:schemeClr val="dk1"/>
                </a:solidFill>
                <a:latin typeface="Mada"/>
                <a:ea typeface="Mada"/>
                <a:cs typeface="Mada"/>
                <a:sym typeface="Mada"/>
              </a:rPr>
              <a:t>absent</a:t>
            </a:r>
            <a:r>
              <a:rPr lang="en-GB" sz="800">
                <a:solidFill>
                  <a:schemeClr val="dk1"/>
                </a:solidFill>
                <a:latin typeface="Mada"/>
                <a:ea typeface="Mada"/>
                <a:cs typeface="Mada"/>
                <a:sym typeface="Mada"/>
              </a:rPr>
              <a:t> bowel sounds lately</a:t>
            </a:r>
            <a:endParaRPr b="1" sz="800">
              <a:solidFill>
                <a:srgbClr val="006D77"/>
              </a:solidFill>
              <a:latin typeface="Lora"/>
              <a:ea typeface="Lora"/>
              <a:cs typeface="Lora"/>
              <a:sym typeface="Lora"/>
            </a:endParaRPr>
          </a:p>
        </p:txBody>
      </p:sp>
      <p:sp>
        <p:nvSpPr>
          <p:cNvPr id="321" name="Google Shape;321;p17"/>
          <p:cNvSpPr txBox="1"/>
          <p:nvPr/>
        </p:nvSpPr>
        <p:spPr>
          <a:xfrm>
            <a:off x="4131525" y="6955051"/>
            <a:ext cx="3224400" cy="653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900">
                <a:solidFill>
                  <a:schemeClr val="dk1"/>
                </a:solidFill>
                <a:latin typeface="Mada"/>
                <a:ea typeface="Mada"/>
                <a:cs typeface="Mada"/>
                <a:sym typeface="Mada"/>
              </a:rPr>
              <a:t>Examine </a:t>
            </a:r>
            <a:r>
              <a:rPr b="1" lang="en-GB" sz="900">
                <a:solidFill>
                  <a:schemeClr val="dk1"/>
                </a:solidFill>
                <a:latin typeface="Mada"/>
                <a:ea typeface="Mada"/>
                <a:cs typeface="Mada"/>
                <a:sym typeface="Mada"/>
              </a:rPr>
              <a:t>rectum</a:t>
            </a:r>
            <a:r>
              <a:rPr lang="en-GB" sz="900">
                <a:solidFill>
                  <a:schemeClr val="dk1"/>
                </a:solidFill>
                <a:latin typeface="Mada"/>
                <a:ea typeface="Mada"/>
                <a:cs typeface="Mada"/>
                <a:sym typeface="Mada"/>
              </a:rPr>
              <a:t> for mass, blood, feces or it may be empty in case of complete obstruction. </a:t>
            </a:r>
            <a:r>
              <a:rPr b="1" lang="en-GB" sz="900">
                <a:solidFill>
                  <a:schemeClr val="dk1"/>
                </a:solidFill>
                <a:latin typeface="Mada"/>
                <a:ea typeface="Mada"/>
                <a:cs typeface="Mada"/>
                <a:sym typeface="Mada"/>
              </a:rPr>
              <a:t>Hernial orifices </a:t>
            </a:r>
            <a:r>
              <a:rPr lang="en-GB" sz="900">
                <a:solidFill>
                  <a:schemeClr val="dk1"/>
                </a:solidFill>
                <a:latin typeface="Mada"/>
                <a:ea typeface="Mada"/>
                <a:cs typeface="Mada"/>
                <a:sym typeface="Mada"/>
              </a:rPr>
              <a:t>must be carefully inspected and any previous surgical </a:t>
            </a:r>
            <a:r>
              <a:rPr b="1" lang="en-GB" sz="900">
                <a:solidFill>
                  <a:schemeClr val="dk1"/>
                </a:solidFill>
                <a:latin typeface="Mada"/>
                <a:ea typeface="Mada"/>
                <a:cs typeface="Mada"/>
                <a:sym typeface="Mada"/>
              </a:rPr>
              <a:t>abdominal scars</a:t>
            </a:r>
            <a:r>
              <a:rPr lang="en-GB" sz="900">
                <a:solidFill>
                  <a:schemeClr val="dk1"/>
                </a:solidFill>
                <a:latin typeface="Mada"/>
                <a:ea typeface="Mada"/>
                <a:cs typeface="Mada"/>
                <a:sym typeface="Mada"/>
              </a:rPr>
              <a:t> noted.</a:t>
            </a:r>
            <a:endParaRPr sz="900"/>
          </a:p>
        </p:txBody>
      </p:sp>
      <p:sp>
        <p:nvSpPr>
          <p:cNvPr id="322" name="Google Shape;322;p17"/>
          <p:cNvSpPr txBox="1"/>
          <p:nvPr/>
        </p:nvSpPr>
        <p:spPr>
          <a:xfrm>
            <a:off x="4131525" y="7574975"/>
            <a:ext cx="3459900" cy="859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GB" sz="900">
                <a:solidFill>
                  <a:schemeClr val="dk1"/>
                </a:solidFill>
                <a:latin typeface="Mada"/>
                <a:ea typeface="Mada"/>
                <a:cs typeface="Mada"/>
                <a:sym typeface="Mada"/>
              </a:rPr>
              <a:t>Right iliac fossa tenderness</a:t>
            </a:r>
            <a:r>
              <a:rPr lang="en-GB" sz="900">
                <a:solidFill>
                  <a:schemeClr val="dk1"/>
                </a:solidFill>
                <a:latin typeface="Mada"/>
                <a:ea typeface="Mada"/>
                <a:cs typeface="Mada"/>
                <a:sym typeface="Mada"/>
              </a:rPr>
              <a:t> along with radiological evidence of gross </a:t>
            </a:r>
            <a:r>
              <a:rPr b="1" lang="en-GB" sz="900">
                <a:solidFill>
                  <a:schemeClr val="dk1"/>
                </a:solidFill>
                <a:latin typeface="Mada"/>
                <a:ea typeface="Mada"/>
                <a:cs typeface="Mada"/>
                <a:sym typeface="Mada"/>
              </a:rPr>
              <a:t>cecal</a:t>
            </a:r>
            <a:r>
              <a:rPr b="1" lang="en-GB" sz="900">
                <a:solidFill>
                  <a:schemeClr val="dk1"/>
                </a:solidFill>
                <a:latin typeface="Mada"/>
                <a:ea typeface="Mada"/>
                <a:cs typeface="Mada"/>
                <a:sym typeface="Mada"/>
              </a:rPr>
              <a:t> distension</a:t>
            </a:r>
            <a:r>
              <a:rPr lang="en-GB" sz="900">
                <a:solidFill>
                  <a:schemeClr val="dk1"/>
                </a:solidFill>
                <a:latin typeface="Mada"/>
                <a:ea typeface="Mada"/>
                <a:cs typeface="Mada"/>
                <a:sym typeface="Mada"/>
              </a:rPr>
              <a:t> in the presence of </a:t>
            </a:r>
            <a:r>
              <a:rPr b="1" lang="en-GB" sz="900">
                <a:solidFill>
                  <a:schemeClr val="dk1"/>
                </a:solidFill>
                <a:latin typeface="Mada"/>
                <a:ea typeface="Mada"/>
                <a:cs typeface="Mada"/>
                <a:sym typeface="Mada"/>
              </a:rPr>
              <a:t>distal colonic obstruction </a:t>
            </a:r>
            <a:r>
              <a:rPr lang="en-GB" sz="900">
                <a:solidFill>
                  <a:schemeClr val="dk1"/>
                </a:solidFill>
                <a:latin typeface="Mada"/>
                <a:ea typeface="Mada"/>
                <a:cs typeface="Mada"/>
                <a:sym typeface="Mada"/>
              </a:rPr>
              <a:t>is a </a:t>
            </a:r>
            <a:r>
              <a:rPr b="1" lang="en-GB" sz="900">
                <a:solidFill>
                  <a:srgbClr val="CC0000"/>
                </a:solidFill>
                <a:latin typeface="Mada"/>
                <a:ea typeface="Mada"/>
                <a:cs typeface="Mada"/>
                <a:sym typeface="Mada"/>
              </a:rPr>
              <a:t>critical sign</a:t>
            </a:r>
            <a:r>
              <a:rPr lang="en-GB" sz="900">
                <a:solidFill>
                  <a:schemeClr val="dk1"/>
                </a:solidFill>
                <a:latin typeface="Mada"/>
                <a:ea typeface="Mada"/>
                <a:cs typeface="Mada"/>
                <a:sym typeface="Mada"/>
              </a:rPr>
              <a:t> as it indicates </a:t>
            </a:r>
            <a:r>
              <a:rPr b="1" lang="en-GB" sz="900">
                <a:solidFill>
                  <a:srgbClr val="CC0000"/>
                </a:solidFill>
                <a:latin typeface="Mada"/>
                <a:ea typeface="Mada"/>
                <a:cs typeface="Mada"/>
                <a:sym typeface="Mada"/>
              </a:rPr>
              <a:t>imminent caecal perforation</a:t>
            </a:r>
            <a:r>
              <a:rPr lang="en-GB" sz="900">
                <a:solidFill>
                  <a:schemeClr val="dk1"/>
                </a:solidFill>
                <a:latin typeface="Mada"/>
                <a:ea typeface="Mada"/>
                <a:cs typeface="Mada"/>
                <a:sym typeface="Mada"/>
              </a:rPr>
              <a:t>, which is a frequent complication of distal colonic obstruction. </a:t>
            </a:r>
            <a:r>
              <a:rPr lang="en-GB" sz="900">
                <a:solidFill>
                  <a:srgbClr val="6AA84F"/>
                </a:solidFill>
                <a:latin typeface="Mada"/>
                <a:ea typeface="Mada"/>
                <a:cs typeface="Mada"/>
                <a:sym typeface="Mada"/>
              </a:rPr>
              <a:t>think of competent </a:t>
            </a:r>
            <a:r>
              <a:rPr lang="en-GB" sz="900">
                <a:solidFill>
                  <a:srgbClr val="6AA84F"/>
                </a:solidFill>
                <a:latin typeface="Mada"/>
                <a:ea typeface="Mada"/>
                <a:cs typeface="Mada"/>
                <a:sym typeface="Mada"/>
              </a:rPr>
              <a:t>ileocecal</a:t>
            </a:r>
            <a:r>
              <a:rPr lang="en-GB" sz="900">
                <a:solidFill>
                  <a:srgbClr val="6AA84F"/>
                </a:solidFill>
                <a:latin typeface="Mada"/>
                <a:ea typeface="Mada"/>
                <a:cs typeface="Mada"/>
                <a:sym typeface="Mada"/>
              </a:rPr>
              <a:t> valve</a:t>
            </a:r>
            <a:endParaRPr sz="900">
              <a:solidFill>
                <a:srgbClr val="6AA84F"/>
              </a:solidFill>
            </a:endParaRPr>
          </a:p>
        </p:txBody>
      </p:sp>
      <p:sp>
        <p:nvSpPr>
          <p:cNvPr id="323" name="Google Shape;323;p17"/>
          <p:cNvSpPr txBox="1"/>
          <p:nvPr/>
        </p:nvSpPr>
        <p:spPr>
          <a:xfrm>
            <a:off x="4131525" y="8502574"/>
            <a:ext cx="3459900" cy="8325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900">
                <a:solidFill>
                  <a:schemeClr val="dk1"/>
                </a:solidFill>
                <a:latin typeface="Mada"/>
                <a:ea typeface="Mada"/>
                <a:cs typeface="Mada"/>
                <a:sym typeface="Mada"/>
              </a:rPr>
              <a:t>The reason that the caecum perforates even with obstruction due to sigmoid cancer is because the caecum is anatomically the largest diameter segment in the gut. Thus tension is greatest in the caecal wall, despite equalized intra-luminal pressure along the colon.</a:t>
            </a:r>
            <a:endParaRPr sz="900"/>
          </a:p>
        </p:txBody>
      </p:sp>
      <p:sp>
        <p:nvSpPr>
          <p:cNvPr id="324" name="Google Shape;324;p17"/>
          <p:cNvSpPr/>
          <p:nvPr/>
        </p:nvSpPr>
        <p:spPr>
          <a:xfrm>
            <a:off x="1113370" y="50451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8"/>
          <p:cNvSpPr txBox="1"/>
          <p:nvPr/>
        </p:nvSpPr>
        <p:spPr>
          <a:xfrm>
            <a:off x="6082419" y="1443422"/>
            <a:ext cx="1345200" cy="891900"/>
          </a:xfrm>
          <a:prstGeom prst="rect">
            <a:avLst/>
          </a:prstGeom>
          <a:noFill/>
          <a:ln cap="flat" cmpd="sng" w="9525">
            <a:solidFill>
              <a:srgbClr val="96D6E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ada"/>
              <a:ea typeface="Mada"/>
              <a:cs typeface="Mada"/>
              <a:sym typeface="Mada"/>
            </a:endParaRPr>
          </a:p>
        </p:txBody>
      </p:sp>
      <p:sp>
        <p:nvSpPr>
          <p:cNvPr id="330" name="Google Shape;330;p1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 name="Google Shape;331;p18"/>
          <p:cNvGrpSpPr/>
          <p:nvPr/>
        </p:nvGrpSpPr>
        <p:grpSpPr>
          <a:xfrm>
            <a:off x="338185" y="331801"/>
            <a:ext cx="467181" cy="476434"/>
            <a:chOff x="2410712" y="2415450"/>
            <a:chExt cx="312600" cy="312600"/>
          </a:xfrm>
        </p:grpSpPr>
        <p:sp>
          <p:nvSpPr>
            <p:cNvPr id="332" name="Google Shape;332;p1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4" name="Google Shape;334;p18"/>
          <p:cNvSpPr txBox="1"/>
          <p:nvPr/>
        </p:nvSpPr>
        <p:spPr>
          <a:xfrm>
            <a:off x="795466" y="382311"/>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Investigation:</a:t>
            </a:r>
            <a:endParaRPr b="1" sz="1800">
              <a:solidFill>
                <a:srgbClr val="006D77"/>
              </a:solidFill>
              <a:highlight>
                <a:srgbClr val="EDF9F9"/>
              </a:highlight>
              <a:latin typeface="Lora"/>
              <a:ea typeface="Lora"/>
              <a:cs typeface="Lora"/>
              <a:sym typeface="Lora"/>
            </a:endParaRPr>
          </a:p>
        </p:txBody>
      </p:sp>
      <p:grpSp>
        <p:nvGrpSpPr>
          <p:cNvPr id="335" name="Google Shape;335;p18"/>
          <p:cNvGrpSpPr/>
          <p:nvPr/>
        </p:nvGrpSpPr>
        <p:grpSpPr>
          <a:xfrm>
            <a:off x="338185" y="4553603"/>
            <a:ext cx="467181" cy="476434"/>
            <a:chOff x="2410712" y="2415450"/>
            <a:chExt cx="312600" cy="312600"/>
          </a:xfrm>
        </p:grpSpPr>
        <p:sp>
          <p:nvSpPr>
            <p:cNvPr id="336" name="Google Shape;336;p1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 name="Google Shape;338;p18"/>
          <p:cNvSpPr txBox="1"/>
          <p:nvPr/>
        </p:nvSpPr>
        <p:spPr>
          <a:xfrm>
            <a:off x="795466" y="458023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Management:</a:t>
            </a:r>
            <a:endParaRPr b="1" sz="1800">
              <a:solidFill>
                <a:srgbClr val="006D77"/>
              </a:solidFill>
              <a:highlight>
                <a:srgbClr val="EDF9F9"/>
              </a:highlight>
              <a:latin typeface="Lora"/>
              <a:ea typeface="Lora"/>
              <a:cs typeface="Lora"/>
              <a:sym typeface="Lora"/>
            </a:endParaRPr>
          </a:p>
        </p:txBody>
      </p:sp>
      <p:cxnSp>
        <p:nvCxnSpPr>
          <p:cNvPr id="339" name="Google Shape;339;p18"/>
          <p:cNvCxnSpPr>
            <a:stCxn id="340" idx="1"/>
            <a:endCxn id="341" idx="2"/>
          </p:cNvCxnSpPr>
          <p:nvPr/>
        </p:nvCxnSpPr>
        <p:spPr>
          <a:xfrm rot="10800000">
            <a:off x="714476" y="3312423"/>
            <a:ext cx="555000" cy="658800"/>
          </a:xfrm>
          <a:prstGeom prst="curvedConnector2">
            <a:avLst/>
          </a:prstGeom>
          <a:noFill/>
          <a:ln cap="flat" cmpd="sng" w="28575">
            <a:solidFill>
              <a:srgbClr val="FFDDD2"/>
            </a:solidFill>
            <a:prstDash val="solid"/>
            <a:round/>
            <a:headEnd len="med" w="med" type="none"/>
            <a:tailEnd len="med" w="med" type="none"/>
          </a:ln>
        </p:spPr>
      </p:cxnSp>
      <p:cxnSp>
        <p:nvCxnSpPr>
          <p:cNvPr id="342" name="Google Shape;342;p18"/>
          <p:cNvCxnSpPr>
            <a:stCxn id="343" idx="2"/>
          </p:cNvCxnSpPr>
          <p:nvPr/>
        </p:nvCxnSpPr>
        <p:spPr>
          <a:xfrm rot="10800000">
            <a:off x="784938" y="3001923"/>
            <a:ext cx="819000" cy="8400"/>
          </a:xfrm>
          <a:prstGeom prst="curvedConnector3">
            <a:avLst>
              <a:gd fmla="val 50000" name="adj1"/>
            </a:avLst>
          </a:prstGeom>
          <a:noFill/>
          <a:ln cap="flat" cmpd="sng" w="28575">
            <a:solidFill>
              <a:srgbClr val="FFDDD2"/>
            </a:solidFill>
            <a:prstDash val="solid"/>
            <a:round/>
            <a:headEnd len="med" w="med" type="none"/>
            <a:tailEnd len="med" w="med" type="none"/>
          </a:ln>
        </p:spPr>
      </p:cxnSp>
      <p:cxnSp>
        <p:nvCxnSpPr>
          <p:cNvPr id="344" name="Google Shape;344;p18"/>
          <p:cNvCxnSpPr>
            <a:endCxn id="341" idx="0"/>
          </p:cNvCxnSpPr>
          <p:nvPr/>
        </p:nvCxnSpPr>
        <p:spPr>
          <a:xfrm flipH="1">
            <a:off x="714525" y="1829646"/>
            <a:ext cx="720000" cy="632700"/>
          </a:xfrm>
          <a:prstGeom prst="curvedConnector2">
            <a:avLst/>
          </a:prstGeom>
          <a:noFill/>
          <a:ln cap="flat" cmpd="sng" w="28575">
            <a:solidFill>
              <a:srgbClr val="FFDDD2"/>
            </a:solidFill>
            <a:prstDash val="solid"/>
            <a:round/>
            <a:headEnd len="med" w="med" type="none"/>
            <a:tailEnd len="med" w="med" type="none"/>
          </a:ln>
        </p:spPr>
      </p:cxnSp>
      <p:sp>
        <p:nvSpPr>
          <p:cNvPr id="343" name="Google Shape;343;p18"/>
          <p:cNvSpPr/>
          <p:nvPr/>
        </p:nvSpPr>
        <p:spPr>
          <a:xfrm>
            <a:off x="1603938" y="2858073"/>
            <a:ext cx="283500" cy="304500"/>
          </a:xfrm>
          <a:prstGeom prst="ellipse">
            <a:avLst/>
          </a:prstGeom>
          <a:solidFill>
            <a:srgbClr val="EDF9F9"/>
          </a:solidFill>
          <a:ln>
            <a:noFill/>
          </a:ln>
        </p:spPr>
        <p:txBody>
          <a:bodyPr anchorCtr="0" anchor="ctr" bIns="0" lIns="0" spcFirstLastPara="1" rIns="0" wrap="square" tIns="0">
            <a:noAutofit/>
          </a:bodyPr>
          <a:lstStyle/>
          <a:p>
            <a:pPr indent="0" lvl="0" marL="0" rtl="0" algn="ctr">
              <a:spcBef>
                <a:spcPts val="0"/>
              </a:spcBef>
              <a:spcAft>
                <a:spcPts val="0"/>
              </a:spcAft>
              <a:buNone/>
            </a:pPr>
            <a:r>
              <a:t/>
            </a:r>
            <a:endParaRPr sz="2600">
              <a:latin typeface="Pacifico"/>
              <a:ea typeface="Pacifico"/>
              <a:cs typeface="Pacifico"/>
              <a:sym typeface="Pacifico"/>
            </a:endParaRPr>
          </a:p>
        </p:txBody>
      </p:sp>
      <p:sp>
        <p:nvSpPr>
          <p:cNvPr id="345" name="Google Shape;345;p18"/>
          <p:cNvSpPr txBox="1"/>
          <p:nvPr/>
        </p:nvSpPr>
        <p:spPr>
          <a:xfrm>
            <a:off x="1647451" y="2881323"/>
            <a:ext cx="196500" cy="25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500">
                <a:solidFill>
                  <a:srgbClr val="83C5BE"/>
                </a:solidFill>
                <a:latin typeface="Pacifico"/>
                <a:ea typeface="Pacifico"/>
                <a:cs typeface="Pacifico"/>
                <a:sym typeface="Pacifico"/>
              </a:rPr>
              <a:t>2</a:t>
            </a:r>
            <a:endParaRPr sz="2500">
              <a:solidFill>
                <a:srgbClr val="83C5BE"/>
              </a:solidFill>
              <a:latin typeface="Pacifico"/>
              <a:ea typeface="Pacifico"/>
              <a:cs typeface="Pacifico"/>
              <a:sym typeface="Pacifico"/>
            </a:endParaRPr>
          </a:p>
        </p:txBody>
      </p:sp>
      <p:sp>
        <p:nvSpPr>
          <p:cNvPr id="346" name="Google Shape;346;p18"/>
          <p:cNvSpPr/>
          <p:nvPr/>
        </p:nvSpPr>
        <p:spPr>
          <a:xfrm flipH="1" rot="7634662">
            <a:off x="224069" y="2375852"/>
            <a:ext cx="1051637" cy="1032154"/>
          </a:xfrm>
          <a:custGeom>
            <a:rect b="b" l="l" r="r" t="t"/>
            <a:pathLst>
              <a:path extrusionOk="0" h="90549" w="91644">
                <a:moveTo>
                  <a:pt x="65495" y="1"/>
                </a:moveTo>
                <a:cubicBezTo>
                  <a:pt x="61193" y="1"/>
                  <a:pt x="56859" y="973"/>
                  <a:pt x="53043" y="2964"/>
                </a:cubicBezTo>
                <a:cubicBezTo>
                  <a:pt x="51353" y="3845"/>
                  <a:pt x="49769" y="4857"/>
                  <a:pt x="48209" y="5833"/>
                </a:cubicBezTo>
                <a:cubicBezTo>
                  <a:pt x="45268" y="7666"/>
                  <a:pt x="42304" y="9381"/>
                  <a:pt x="38541" y="9798"/>
                </a:cubicBezTo>
                <a:cubicBezTo>
                  <a:pt x="37831" y="9877"/>
                  <a:pt x="37122" y="9909"/>
                  <a:pt x="36415" y="9909"/>
                </a:cubicBezTo>
                <a:cubicBezTo>
                  <a:pt x="33291" y="9909"/>
                  <a:pt x="30189" y="9277"/>
                  <a:pt x="27064" y="9238"/>
                </a:cubicBezTo>
                <a:cubicBezTo>
                  <a:pt x="26995" y="9237"/>
                  <a:pt x="26926" y="9237"/>
                  <a:pt x="26858" y="9237"/>
                </a:cubicBezTo>
                <a:cubicBezTo>
                  <a:pt x="19021" y="9237"/>
                  <a:pt x="11236" y="13268"/>
                  <a:pt x="6692" y="19323"/>
                </a:cubicBezTo>
                <a:cubicBezTo>
                  <a:pt x="2108" y="25431"/>
                  <a:pt x="810" y="33384"/>
                  <a:pt x="2906" y="40337"/>
                </a:cubicBezTo>
                <a:cubicBezTo>
                  <a:pt x="3989" y="43933"/>
                  <a:pt x="5930" y="47326"/>
                  <a:pt x="6228" y="51088"/>
                </a:cubicBezTo>
                <a:cubicBezTo>
                  <a:pt x="6954" y="60411"/>
                  <a:pt x="1" y="67817"/>
                  <a:pt x="5502" y="77008"/>
                </a:cubicBezTo>
                <a:cubicBezTo>
                  <a:pt x="8907" y="82688"/>
                  <a:pt x="14765" y="85855"/>
                  <a:pt x="21849" y="86259"/>
                </a:cubicBezTo>
                <a:cubicBezTo>
                  <a:pt x="22847" y="86317"/>
                  <a:pt x="23847" y="86337"/>
                  <a:pt x="24848" y="86337"/>
                </a:cubicBezTo>
                <a:cubicBezTo>
                  <a:pt x="27150" y="86337"/>
                  <a:pt x="29457" y="86231"/>
                  <a:pt x="31754" y="86231"/>
                </a:cubicBezTo>
                <a:cubicBezTo>
                  <a:pt x="33441" y="86231"/>
                  <a:pt x="35122" y="86288"/>
                  <a:pt x="36791" y="86486"/>
                </a:cubicBezTo>
                <a:cubicBezTo>
                  <a:pt x="41554" y="87045"/>
                  <a:pt x="46019" y="88712"/>
                  <a:pt x="50650" y="89808"/>
                </a:cubicBezTo>
                <a:cubicBezTo>
                  <a:pt x="52792" y="90310"/>
                  <a:pt x="54938" y="90549"/>
                  <a:pt x="57057" y="90549"/>
                </a:cubicBezTo>
                <a:cubicBezTo>
                  <a:pt x="69987" y="90549"/>
                  <a:pt x="81896" y="81663"/>
                  <a:pt x="85702" y="69746"/>
                </a:cubicBezTo>
                <a:cubicBezTo>
                  <a:pt x="87119" y="65293"/>
                  <a:pt x="87643" y="60947"/>
                  <a:pt x="86488" y="56494"/>
                </a:cubicBezTo>
                <a:cubicBezTo>
                  <a:pt x="85333" y="52089"/>
                  <a:pt x="83095" y="47814"/>
                  <a:pt x="83499" y="43111"/>
                </a:cubicBezTo>
                <a:cubicBezTo>
                  <a:pt x="83880" y="38396"/>
                  <a:pt x="86964" y="34170"/>
                  <a:pt x="88548" y="29633"/>
                </a:cubicBezTo>
                <a:cubicBezTo>
                  <a:pt x="91643" y="20811"/>
                  <a:pt x="88548" y="10595"/>
                  <a:pt x="80987" y="4892"/>
                </a:cubicBezTo>
                <a:cubicBezTo>
                  <a:pt x="76701" y="1666"/>
                  <a:pt x="71126" y="1"/>
                  <a:pt x="65495"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a:off x="1255683" y="1800321"/>
            <a:ext cx="283500" cy="304500"/>
          </a:xfrm>
          <a:prstGeom prst="ellipse">
            <a:avLst/>
          </a:prstGeom>
          <a:solidFill>
            <a:srgbClr val="EDF9F9"/>
          </a:solidFill>
          <a:ln>
            <a:noFill/>
          </a:ln>
        </p:spPr>
        <p:txBody>
          <a:bodyPr anchorCtr="0" anchor="ctr" bIns="0" lIns="0" spcFirstLastPara="1" rIns="0" wrap="square" tIns="0">
            <a:noAutofit/>
          </a:bodyPr>
          <a:lstStyle/>
          <a:p>
            <a:pPr indent="0" lvl="0" marL="0" rtl="0" algn="ctr">
              <a:spcBef>
                <a:spcPts val="0"/>
              </a:spcBef>
              <a:spcAft>
                <a:spcPts val="0"/>
              </a:spcAft>
              <a:buNone/>
            </a:pPr>
            <a:r>
              <a:t/>
            </a:r>
            <a:endParaRPr sz="2600">
              <a:latin typeface="Pacifico"/>
              <a:ea typeface="Pacifico"/>
              <a:cs typeface="Pacifico"/>
              <a:sym typeface="Pacifico"/>
            </a:endParaRPr>
          </a:p>
        </p:txBody>
      </p:sp>
      <p:sp>
        <p:nvSpPr>
          <p:cNvPr id="348" name="Google Shape;348;p18"/>
          <p:cNvSpPr txBox="1"/>
          <p:nvPr/>
        </p:nvSpPr>
        <p:spPr>
          <a:xfrm>
            <a:off x="1281659" y="1800334"/>
            <a:ext cx="213900" cy="25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500">
                <a:solidFill>
                  <a:srgbClr val="83C5BE"/>
                </a:solidFill>
                <a:latin typeface="Pacifico"/>
                <a:ea typeface="Pacifico"/>
                <a:cs typeface="Pacifico"/>
                <a:sym typeface="Pacifico"/>
              </a:rPr>
              <a:t>1</a:t>
            </a:r>
            <a:endParaRPr sz="2500">
              <a:solidFill>
                <a:srgbClr val="83C5BE"/>
              </a:solidFill>
              <a:latin typeface="Pacifico"/>
              <a:ea typeface="Pacifico"/>
              <a:cs typeface="Pacifico"/>
              <a:sym typeface="Pacifico"/>
            </a:endParaRPr>
          </a:p>
        </p:txBody>
      </p:sp>
      <p:sp>
        <p:nvSpPr>
          <p:cNvPr id="349" name="Google Shape;349;p18"/>
          <p:cNvSpPr/>
          <p:nvPr/>
        </p:nvSpPr>
        <p:spPr>
          <a:xfrm>
            <a:off x="1225963" y="3850198"/>
            <a:ext cx="283500" cy="304500"/>
          </a:xfrm>
          <a:prstGeom prst="ellipse">
            <a:avLst/>
          </a:prstGeom>
          <a:solidFill>
            <a:srgbClr val="EDF9F9"/>
          </a:solidFill>
          <a:ln>
            <a:noFill/>
          </a:ln>
        </p:spPr>
        <p:txBody>
          <a:bodyPr anchorCtr="0" anchor="ctr" bIns="0" lIns="0" spcFirstLastPara="1" rIns="0" wrap="square" tIns="0">
            <a:noAutofit/>
          </a:bodyPr>
          <a:lstStyle/>
          <a:p>
            <a:pPr indent="0" lvl="0" marL="0" rtl="0" algn="ctr">
              <a:spcBef>
                <a:spcPts val="0"/>
              </a:spcBef>
              <a:spcAft>
                <a:spcPts val="0"/>
              </a:spcAft>
              <a:buNone/>
            </a:pPr>
            <a:r>
              <a:t/>
            </a:r>
            <a:endParaRPr sz="2600">
              <a:latin typeface="Pacifico"/>
              <a:ea typeface="Pacifico"/>
              <a:cs typeface="Pacifico"/>
              <a:sym typeface="Pacifico"/>
            </a:endParaRPr>
          </a:p>
        </p:txBody>
      </p:sp>
      <p:sp>
        <p:nvSpPr>
          <p:cNvPr id="340" name="Google Shape;340;p18"/>
          <p:cNvSpPr txBox="1"/>
          <p:nvPr/>
        </p:nvSpPr>
        <p:spPr>
          <a:xfrm>
            <a:off x="1269476" y="3842223"/>
            <a:ext cx="196500" cy="25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500">
                <a:solidFill>
                  <a:srgbClr val="83C5BE"/>
                </a:solidFill>
                <a:latin typeface="Pacifico"/>
                <a:ea typeface="Pacifico"/>
                <a:cs typeface="Pacifico"/>
                <a:sym typeface="Pacifico"/>
              </a:rPr>
              <a:t>3</a:t>
            </a:r>
            <a:endParaRPr sz="2500">
              <a:solidFill>
                <a:srgbClr val="83C5BE"/>
              </a:solidFill>
              <a:latin typeface="Pacifico"/>
              <a:ea typeface="Pacifico"/>
              <a:cs typeface="Pacifico"/>
              <a:sym typeface="Pacifico"/>
            </a:endParaRPr>
          </a:p>
        </p:txBody>
      </p:sp>
      <p:pic>
        <p:nvPicPr>
          <p:cNvPr id="341" name="Google Shape;341;p18"/>
          <p:cNvPicPr preferRelativeResize="0"/>
          <p:nvPr/>
        </p:nvPicPr>
        <p:blipFill>
          <a:blip r:embed="rId3">
            <a:alphaModFix/>
          </a:blip>
          <a:stretch>
            <a:fillRect/>
          </a:stretch>
        </p:blipFill>
        <p:spPr>
          <a:xfrm>
            <a:off x="289488" y="2462346"/>
            <a:ext cx="850075" cy="850103"/>
          </a:xfrm>
          <a:prstGeom prst="rect">
            <a:avLst/>
          </a:prstGeom>
          <a:noFill/>
          <a:ln>
            <a:noFill/>
          </a:ln>
        </p:spPr>
      </p:pic>
      <p:sp>
        <p:nvSpPr>
          <p:cNvPr id="350" name="Google Shape;350;p18"/>
          <p:cNvSpPr txBox="1"/>
          <p:nvPr/>
        </p:nvSpPr>
        <p:spPr>
          <a:xfrm>
            <a:off x="1603950" y="1256975"/>
            <a:ext cx="4478400" cy="12495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Plain X-ray</a:t>
            </a:r>
            <a:r>
              <a:rPr baseline="30000" lang="en-GB" sz="1000">
                <a:solidFill>
                  <a:schemeClr val="dk1"/>
                </a:solidFill>
                <a:latin typeface="Mada"/>
                <a:ea typeface="Mada"/>
                <a:cs typeface="Mada"/>
                <a:sym typeface="Mada"/>
              </a:rPr>
              <a:t>2</a:t>
            </a:r>
            <a:r>
              <a:rPr lang="en-GB" sz="1000">
                <a:solidFill>
                  <a:schemeClr val="dk1"/>
                </a:solidFill>
                <a:latin typeface="Mada"/>
                <a:ea typeface="Mada"/>
                <a:cs typeface="Mada"/>
                <a:sym typeface="Mada"/>
              </a:rPr>
              <a:t> </a:t>
            </a:r>
            <a:r>
              <a:rPr b="1" lang="en-GB" sz="1000">
                <a:solidFill>
                  <a:srgbClr val="1C4588"/>
                </a:solidFill>
                <a:latin typeface="Mada"/>
                <a:ea typeface="Mada"/>
                <a:cs typeface="Mada"/>
                <a:sym typeface="Mada"/>
              </a:rPr>
              <a:t>best initial</a:t>
            </a:r>
            <a:r>
              <a:rPr lang="en-GB" sz="1000">
                <a:solidFill>
                  <a:srgbClr val="1C4588"/>
                </a:solidFill>
                <a:latin typeface="Mada"/>
                <a:ea typeface="Mada"/>
                <a:cs typeface="Mada"/>
                <a:sym typeface="Mada"/>
              </a:rPr>
              <a:t>, in </a:t>
            </a:r>
            <a:r>
              <a:rPr lang="en-GB" sz="1000">
                <a:solidFill>
                  <a:srgbClr val="1C4588"/>
                </a:solidFill>
                <a:latin typeface="Mada"/>
                <a:ea typeface="Mada"/>
                <a:cs typeface="Mada"/>
                <a:sym typeface="Mada"/>
              </a:rPr>
              <a:t>upright and supine position </a:t>
            </a:r>
            <a:r>
              <a:rPr lang="en-GB" sz="1000">
                <a:solidFill>
                  <a:srgbClr val="1C4588"/>
                </a:solidFill>
                <a:latin typeface="Mada"/>
                <a:ea typeface="Mada"/>
                <a:cs typeface="Mada"/>
                <a:sym typeface="Mada"/>
              </a:rPr>
              <a:t>reveal distended small bowel (pic A) or large bowel loops (pic B ) Grossly distended bowel loops or evidence of a closed loop obstruction also merit early surgical intervention</a:t>
            </a:r>
            <a:endParaRPr sz="1000">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CT abdomen</a:t>
            </a:r>
            <a:r>
              <a:rPr baseline="30000" lang="en-GB" sz="1000">
                <a:solidFill>
                  <a:schemeClr val="dk1"/>
                </a:solidFill>
                <a:latin typeface="Mada"/>
                <a:ea typeface="Mada"/>
                <a:cs typeface="Mada"/>
                <a:sym typeface="Mada"/>
              </a:rPr>
              <a:t>3</a:t>
            </a:r>
            <a:r>
              <a:rPr lang="en-GB" sz="1000">
                <a:solidFill>
                  <a:schemeClr val="dk1"/>
                </a:solidFill>
                <a:latin typeface="Mada"/>
                <a:ea typeface="Mada"/>
                <a:cs typeface="Mada"/>
                <a:sym typeface="Mada"/>
              </a:rPr>
              <a:t> </a:t>
            </a:r>
            <a:r>
              <a:rPr b="1" lang="en-GB" sz="1000">
                <a:solidFill>
                  <a:srgbClr val="1C4588"/>
                </a:solidFill>
                <a:latin typeface="Mada"/>
                <a:ea typeface="Mada"/>
                <a:cs typeface="Mada"/>
                <a:sym typeface="Mada"/>
              </a:rPr>
              <a:t>most accurate</a:t>
            </a:r>
            <a:r>
              <a:rPr lang="en-GB" sz="1000">
                <a:solidFill>
                  <a:srgbClr val="1C4588"/>
                </a:solidFill>
                <a:latin typeface="Mada"/>
                <a:ea typeface="Mada"/>
                <a:cs typeface="Mada"/>
                <a:sym typeface="Mada"/>
              </a:rPr>
              <a:t> </a:t>
            </a:r>
            <a:r>
              <a:rPr lang="en-GB" sz="1000">
                <a:solidFill>
                  <a:srgbClr val="6AA84F"/>
                </a:solidFill>
                <a:latin typeface="Mada"/>
                <a:ea typeface="Mada"/>
                <a:cs typeface="Mada"/>
                <a:sym typeface="Mada"/>
              </a:rPr>
              <a:t>used to </a:t>
            </a:r>
            <a:r>
              <a:rPr lang="en-GB" sz="1000">
                <a:solidFill>
                  <a:srgbClr val="6AA84F"/>
                </a:solidFill>
                <a:latin typeface="Mada"/>
                <a:ea typeface="Mada"/>
                <a:cs typeface="Mada"/>
                <a:sym typeface="Mada"/>
              </a:rPr>
              <a:t>determine the cause</a:t>
            </a:r>
            <a:r>
              <a:rPr lang="en-GB" sz="1000">
                <a:solidFill>
                  <a:srgbClr val="1C4588"/>
                </a:solidFill>
                <a:latin typeface="Mada"/>
                <a:ea typeface="Mada"/>
                <a:cs typeface="Mada"/>
                <a:sym typeface="Mada"/>
              </a:rPr>
              <a:t> and </a:t>
            </a:r>
            <a:r>
              <a:rPr lang="en-GB" sz="1000">
                <a:solidFill>
                  <a:srgbClr val="1C4588"/>
                </a:solidFill>
                <a:latin typeface="Mada"/>
                <a:ea typeface="Mada"/>
                <a:cs typeface="Mada"/>
                <a:sym typeface="Mada"/>
              </a:rPr>
              <a:t>assess bowel obstruction, because it allows interpretation of the likely need for surgery.</a:t>
            </a:r>
            <a:endParaRPr sz="1000">
              <a:solidFill>
                <a:srgbClr val="1C4588"/>
              </a:solidFill>
              <a:latin typeface="Mada"/>
              <a:ea typeface="Mada"/>
              <a:cs typeface="Mada"/>
              <a:sym typeface="Mada"/>
            </a:endParaRPr>
          </a:p>
        </p:txBody>
      </p:sp>
      <p:sp>
        <p:nvSpPr>
          <p:cNvPr id="351" name="Google Shape;351;p18"/>
          <p:cNvSpPr txBox="1"/>
          <p:nvPr/>
        </p:nvSpPr>
        <p:spPr>
          <a:xfrm>
            <a:off x="461741" y="853386"/>
            <a:ext cx="6593100" cy="3678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In patients without evidence of strangulation there is a role for other imaging modalities</a:t>
            </a:r>
            <a:r>
              <a:rPr baseline="30000" lang="en-GB" sz="1200">
                <a:solidFill>
                  <a:srgbClr val="1C4588"/>
                </a:solidFill>
                <a:latin typeface="Mada"/>
                <a:ea typeface="Mada"/>
                <a:cs typeface="Mada"/>
                <a:sym typeface="Mada"/>
              </a:rPr>
              <a:t>1</a:t>
            </a:r>
            <a:endParaRPr baseline="30000" sz="1200"/>
          </a:p>
        </p:txBody>
      </p:sp>
      <p:pic>
        <p:nvPicPr>
          <p:cNvPr id="352" name="Google Shape;352;p18"/>
          <p:cNvPicPr preferRelativeResize="0"/>
          <p:nvPr/>
        </p:nvPicPr>
        <p:blipFill rotWithShape="1">
          <a:blip r:embed="rId4">
            <a:alphaModFix/>
          </a:blip>
          <a:srcRect b="9506" l="3963" r="53459" t="5307"/>
          <a:stretch/>
        </p:blipFill>
        <p:spPr>
          <a:xfrm>
            <a:off x="6118368" y="1482660"/>
            <a:ext cx="623527" cy="812883"/>
          </a:xfrm>
          <a:prstGeom prst="rect">
            <a:avLst/>
          </a:prstGeom>
          <a:noFill/>
          <a:ln>
            <a:noFill/>
          </a:ln>
        </p:spPr>
      </p:pic>
      <p:pic>
        <p:nvPicPr>
          <p:cNvPr id="353" name="Google Shape;353;p18"/>
          <p:cNvPicPr preferRelativeResize="0"/>
          <p:nvPr/>
        </p:nvPicPr>
        <p:blipFill rotWithShape="1">
          <a:blip r:embed="rId5">
            <a:alphaModFix/>
          </a:blip>
          <a:srcRect b="9293" l="52918" r="3430" t="388"/>
          <a:stretch/>
        </p:blipFill>
        <p:spPr>
          <a:xfrm>
            <a:off x="6787729" y="1482659"/>
            <a:ext cx="603013" cy="812874"/>
          </a:xfrm>
          <a:prstGeom prst="rect">
            <a:avLst/>
          </a:prstGeom>
          <a:noFill/>
          <a:ln>
            <a:noFill/>
          </a:ln>
        </p:spPr>
      </p:pic>
      <p:sp>
        <p:nvSpPr>
          <p:cNvPr id="354" name="Google Shape;354;p18"/>
          <p:cNvSpPr txBox="1"/>
          <p:nvPr/>
        </p:nvSpPr>
        <p:spPr>
          <a:xfrm>
            <a:off x="6024169" y="1386271"/>
            <a:ext cx="247800" cy="3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006D77"/>
                </a:solidFill>
                <a:highlight>
                  <a:srgbClr val="A4E4E0"/>
                </a:highlight>
                <a:latin typeface="Mada"/>
                <a:ea typeface="Mada"/>
                <a:cs typeface="Mada"/>
                <a:sym typeface="Mada"/>
              </a:rPr>
              <a:t>A</a:t>
            </a:r>
            <a:endParaRPr b="1" sz="1000">
              <a:solidFill>
                <a:srgbClr val="006D77"/>
              </a:solidFill>
              <a:highlight>
                <a:srgbClr val="A4E4E0"/>
              </a:highlight>
              <a:latin typeface="Mada"/>
              <a:ea typeface="Mada"/>
              <a:cs typeface="Mada"/>
              <a:sym typeface="Mada"/>
            </a:endParaRPr>
          </a:p>
        </p:txBody>
      </p:sp>
      <p:sp>
        <p:nvSpPr>
          <p:cNvPr id="355" name="Google Shape;355;p18"/>
          <p:cNvSpPr txBox="1"/>
          <p:nvPr/>
        </p:nvSpPr>
        <p:spPr>
          <a:xfrm>
            <a:off x="6692024" y="1386260"/>
            <a:ext cx="255300" cy="3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006D77"/>
                </a:solidFill>
                <a:highlight>
                  <a:srgbClr val="A4E4E0"/>
                </a:highlight>
                <a:latin typeface="Mada"/>
                <a:ea typeface="Mada"/>
                <a:cs typeface="Mada"/>
                <a:sym typeface="Mada"/>
              </a:rPr>
              <a:t>B</a:t>
            </a:r>
            <a:endParaRPr b="1" sz="1000">
              <a:solidFill>
                <a:srgbClr val="006D77"/>
              </a:solidFill>
              <a:highlight>
                <a:srgbClr val="A4E4E0"/>
              </a:highlight>
              <a:latin typeface="Mada"/>
              <a:ea typeface="Mada"/>
              <a:cs typeface="Mada"/>
              <a:sym typeface="Mada"/>
            </a:endParaRPr>
          </a:p>
        </p:txBody>
      </p:sp>
      <p:sp>
        <p:nvSpPr>
          <p:cNvPr id="356" name="Google Shape;356;p18"/>
          <p:cNvSpPr txBox="1"/>
          <p:nvPr/>
        </p:nvSpPr>
        <p:spPr>
          <a:xfrm>
            <a:off x="1843950" y="2295525"/>
            <a:ext cx="5671200" cy="12957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Contrast enema. </a:t>
            </a:r>
            <a:r>
              <a:rPr lang="en-GB" sz="1000">
                <a:solidFill>
                  <a:srgbClr val="6AA84F"/>
                </a:solidFill>
                <a:latin typeface="Mada"/>
                <a:ea typeface="Mada"/>
                <a:cs typeface="Mada"/>
                <a:sym typeface="Mada"/>
              </a:rPr>
              <a:t>Contrast study are used to assess the level and the degree of obstruction.</a:t>
            </a:r>
            <a:r>
              <a:rPr lang="en-GB" sz="1000">
                <a:solidFill>
                  <a:srgbClr val="1C4588"/>
                </a:solidFill>
                <a:latin typeface="Mada"/>
                <a:ea typeface="Mada"/>
                <a:cs typeface="Mada"/>
                <a:sym typeface="Mada"/>
              </a:rPr>
              <a:t> water-soluble enema used to differentiate large bowel obstruction from pseudo-obstruction. contraindicated when complete obstruction is suspected. Has a </a:t>
            </a:r>
            <a:r>
              <a:rPr lang="en-GB" sz="1000">
                <a:solidFill>
                  <a:srgbClr val="1C4588"/>
                </a:solidFill>
                <a:latin typeface="Mada"/>
                <a:ea typeface="Mada"/>
                <a:cs typeface="Mada"/>
                <a:sym typeface="Mada"/>
              </a:rPr>
              <a:t>therapeutic role</a:t>
            </a:r>
            <a:endParaRPr sz="1000">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Contrast follow through. </a:t>
            </a:r>
            <a:r>
              <a:rPr lang="en-GB" sz="1000">
                <a:solidFill>
                  <a:srgbClr val="1C4588"/>
                </a:solidFill>
                <a:latin typeface="Mada"/>
                <a:ea typeface="Mada"/>
                <a:cs typeface="Mada"/>
                <a:sym typeface="Mada"/>
              </a:rPr>
              <a:t>study of choice when investigating possible malrotation and contraindicated in the presence of acute obstruction and may be life-threatening.</a:t>
            </a:r>
            <a:endParaRPr sz="1000">
              <a:solidFill>
                <a:srgbClr val="1C4588"/>
              </a:solidFill>
              <a:latin typeface="Mada"/>
              <a:ea typeface="Mada"/>
              <a:cs typeface="Mada"/>
              <a:sym typeface="Mada"/>
            </a:endParaRPr>
          </a:p>
          <a:p>
            <a:pPr indent="-158750" lvl="0" marL="179999" rtl="0" algn="l">
              <a:lnSpc>
                <a:spcPct val="125000"/>
              </a:lnSpc>
              <a:spcBef>
                <a:spcPts val="0"/>
              </a:spcBef>
              <a:spcAft>
                <a:spcPts val="0"/>
              </a:spcAft>
              <a:buClr>
                <a:srgbClr val="000000"/>
              </a:buClr>
              <a:buSzPts val="1000"/>
              <a:buFont typeface="Mada"/>
              <a:buChar char="●"/>
            </a:pPr>
            <a:r>
              <a:rPr lang="en-GB" sz="1000">
                <a:solidFill>
                  <a:srgbClr val="6AA84F"/>
                </a:solidFill>
                <a:latin typeface="Mada"/>
                <a:ea typeface="Mada"/>
                <a:cs typeface="Mada"/>
                <a:sym typeface="Mada"/>
              </a:rPr>
              <a:t>Contrast study Indicated in patient who failed to resolve: Passed contrast → continue conservative management, Delayed passages → OR</a:t>
            </a:r>
            <a:endParaRPr sz="1000">
              <a:solidFill>
                <a:srgbClr val="6AA84F"/>
              </a:solidFill>
              <a:latin typeface="Mada"/>
              <a:ea typeface="Mada"/>
              <a:cs typeface="Mada"/>
              <a:sym typeface="Mada"/>
            </a:endParaRPr>
          </a:p>
        </p:txBody>
      </p:sp>
      <p:sp>
        <p:nvSpPr>
          <p:cNvPr id="357" name="Google Shape;357;p18"/>
          <p:cNvSpPr txBox="1"/>
          <p:nvPr/>
        </p:nvSpPr>
        <p:spPr>
          <a:xfrm>
            <a:off x="1603941" y="3689161"/>
            <a:ext cx="5221800" cy="8502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CBC, </a:t>
            </a:r>
            <a:r>
              <a:rPr b="1" lang="en-GB" sz="1000">
                <a:solidFill>
                  <a:srgbClr val="CC0000"/>
                </a:solidFill>
                <a:latin typeface="Mada"/>
                <a:ea typeface="Mada"/>
                <a:cs typeface="Mada"/>
                <a:sym typeface="Mada"/>
              </a:rPr>
              <a:t>High WBC (neutrophilia with strangulation) </a:t>
            </a:r>
            <a:endParaRPr b="1" sz="1000">
              <a:solidFill>
                <a:srgbClr val="CC0000"/>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Hyperkalemia: </a:t>
            </a:r>
            <a:r>
              <a:rPr lang="en-GB" sz="1000">
                <a:solidFill>
                  <a:srgbClr val="1C4588"/>
                </a:solidFill>
                <a:latin typeface="Mada"/>
                <a:ea typeface="Mada"/>
                <a:cs typeface="Mada"/>
                <a:sym typeface="Mada"/>
              </a:rPr>
              <a:t>due to the release of intracellular K+ from ischemic cells into the circulation</a:t>
            </a:r>
            <a:r>
              <a:rPr lang="en-GB" sz="1000">
                <a:solidFill>
                  <a:schemeClr val="dk1"/>
                </a:solidFill>
                <a:latin typeface="Mada"/>
                <a:ea typeface="Mada"/>
                <a:cs typeface="Mada"/>
                <a:sym typeface="Mada"/>
              </a:rPr>
              <a:t>, </a:t>
            </a:r>
            <a:r>
              <a:rPr lang="en-GB" sz="1000">
                <a:solidFill>
                  <a:schemeClr val="dk1"/>
                </a:solidFill>
                <a:latin typeface="Mada"/>
                <a:ea typeface="Mada"/>
                <a:cs typeface="Mada"/>
                <a:sym typeface="Mada"/>
              </a:rPr>
              <a:t>hyperamylasemia</a:t>
            </a:r>
            <a:r>
              <a:rPr lang="en-GB" sz="1000">
                <a:solidFill>
                  <a:schemeClr val="dk1"/>
                </a:solidFill>
                <a:latin typeface="Mada"/>
                <a:ea typeface="Mada"/>
                <a:cs typeface="Mada"/>
                <a:sym typeface="Mada"/>
              </a:rPr>
              <a:t> &amp; raised LDH may be associated with strangulation</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Sigmoidoscopy (only in carcinoma, volvulus) </a:t>
            </a:r>
            <a:endParaRPr sz="1000">
              <a:solidFill>
                <a:schemeClr val="dk1"/>
              </a:solidFill>
              <a:latin typeface="Mada"/>
              <a:ea typeface="Mada"/>
              <a:cs typeface="Mada"/>
              <a:sym typeface="Mada"/>
            </a:endParaRPr>
          </a:p>
        </p:txBody>
      </p:sp>
      <p:cxnSp>
        <p:nvCxnSpPr>
          <p:cNvPr id="358" name="Google Shape;358;p18"/>
          <p:cNvCxnSpPr/>
          <p:nvPr/>
        </p:nvCxnSpPr>
        <p:spPr>
          <a:xfrm rot="10800000">
            <a:off x="3889689" y="9377236"/>
            <a:ext cx="3171900" cy="0"/>
          </a:xfrm>
          <a:prstGeom prst="straightConnector1">
            <a:avLst/>
          </a:prstGeom>
          <a:noFill/>
          <a:ln cap="flat" cmpd="sng" w="19050">
            <a:solidFill>
              <a:srgbClr val="ABE5D9"/>
            </a:solidFill>
            <a:prstDash val="solid"/>
            <a:round/>
            <a:headEnd len="med" w="med" type="oval"/>
            <a:tailEnd len="med" w="med" type="none"/>
          </a:ln>
        </p:spPr>
      </p:cxnSp>
      <p:cxnSp>
        <p:nvCxnSpPr>
          <p:cNvPr id="359" name="Google Shape;359;p18"/>
          <p:cNvCxnSpPr/>
          <p:nvPr/>
        </p:nvCxnSpPr>
        <p:spPr>
          <a:xfrm rot="10800000">
            <a:off x="3517989" y="8158111"/>
            <a:ext cx="3171900" cy="0"/>
          </a:xfrm>
          <a:prstGeom prst="straightConnector1">
            <a:avLst/>
          </a:prstGeom>
          <a:noFill/>
          <a:ln cap="flat" cmpd="sng" w="19050">
            <a:solidFill>
              <a:srgbClr val="ABE5D9"/>
            </a:solidFill>
            <a:prstDash val="solid"/>
            <a:round/>
            <a:headEnd len="med" w="med" type="oval"/>
            <a:tailEnd len="med" w="med" type="none"/>
          </a:ln>
        </p:spPr>
      </p:cxnSp>
      <p:cxnSp>
        <p:nvCxnSpPr>
          <p:cNvPr id="360" name="Google Shape;360;p18"/>
          <p:cNvCxnSpPr/>
          <p:nvPr/>
        </p:nvCxnSpPr>
        <p:spPr>
          <a:xfrm>
            <a:off x="384489" y="9377236"/>
            <a:ext cx="3171900" cy="0"/>
          </a:xfrm>
          <a:prstGeom prst="straightConnector1">
            <a:avLst/>
          </a:prstGeom>
          <a:noFill/>
          <a:ln cap="flat" cmpd="sng" w="19050">
            <a:solidFill>
              <a:srgbClr val="ABE5D9"/>
            </a:solidFill>
            <a:prstDash val="solid"/>
            <a:round/>
            <a:headEnd len="med" w="med" type="oval"/>
            <a:tailEnd len="med" w="med" type="none"/>
          </a:ln>
        </p:spPr>
      </p:cxnSp>
      <p:cxnSp>
        <p:nvCxnSpPr>
          <p:cNvPr id="361" name="Google Shape;361;p18"/>
          <p:cNvCxnSpPr/>
          <p:nvPr/>
        </p:nvCxnSpPr>
        <p:spPr>
          <a:xfrm>
            <a:off x="774789" y="8158111"/>
            <a:ext cx="3171900" cy="0"/>
          </a:xfrm>
          <a:prstGeom prst="straightConnector1">
            <a:avLst/>
          </a:prstGeom>
          <a:noFill/>
          <a:ln cap="flat" cmpd="sng" w="19050">
            <a:solidFill>
              <a:srgbClr val="ABE5D9"/>
            </a:solidFill>
            <a:prstDash val="solid"/>
            <a:round/>
            <a:headEnd len="med" w="med" type="oval"/>
            <a:tailEnd len="med" w="med" type="none"/>
          </a:ln>
        </p:spPr>
      </p:cxnSp>
      <p:sp>
        <p:nvSpPr>
          <p:cNvPr id="362" name="Google Shape;362;p18"/>
          <p:cNvSpPr/>
          <p:nvPr/>
        </p:nvSpPr>
        <p:spPr>
          <a:xfrm flipH="1" rot="7148470">
            <a:off x="2612022" y="7724851"/>
            <a:ext cx="2320097" cy="1753489"/>
          </a:xfrm>
          <a:custGeom>
            <a:rect b="b" l="l" r="r" t="t"/>
            <a:pathLst>
              <a:path extrusionOk="0" h="165520" w="222074">
                <a:moveTo>
                  <a:pt x="83161" y="1"/>
                </a:moveTo>
                <a:cubicBezTo>
                  <a:pt x="63972" y="1"/>
                  <a:pt x="44809" y="7106"/>
                  <a:pt x="30207" y="19578"/>
                </a:cubicBezTo>
                <a:cubicBezTo>
                  <a:pt x="11049" y="36574"/>
                  <a:pt x="0" y="63300"/>
                  <a:pt x="4663" y="88483"/>
                </a:cubicBezTo>
                <a:cubicBezTo>
                  <a:pt x="9325" y="113665"/>
                  <a:pt x="31084" y="135555"/>
                  <a:pt x="56618" y="137519"/>
                </a:cubicBezTo>
                <a:cubicBezTo>
                  <a:pt x="58119" y="137635"/>
                  <a:pt x="59626" y="137687"/>
                  <a:pt x="61138" y="137687"/>
                </a:cubicBezTo>
                <a:cubicBezTo>
                  <a:pt x="76417" y="137687"/>
                  <a:pt x="92185" y="132320"/>
                  <a:pt x="106988" y="132320"/>
                </a:cubicBezTo>
                <a:cubicBezTo>
                  <a:pt x="113359" y="132320"/>
                  <a:pt x="119551" y="133314"/>
                  <a:pt x="125448" y="136158"/>
                </a:cubicBezTo>
                <a:cubicBezTo>
                  <a:pt x="137111" y="141782"/>
                  <a:pt x="144656" y="153574"/>
                  <a:pt x="155752" y="160251"/>
                </a:cubicBezTo>
                <a:cubicBezTo>
                  <a:pt x="161712" y="163837"/>
                  <a:pt x="168567" y="165520"/>
                  <a:pt x="175470" y="165520"/>
                </a:cubicBezTo>
                <a:cubicBezTo>
                  <a:pt x="189745" y="165520"/>
                  <a:pt x="204224" y="158321"/>
                  <a:pt x="211412" y="145862"/>
                </a:cubicBezTo>
                <a:cubicBezTo>
                  <a:pt x="222073" y="127377"/>
                  <a:pt x="214676" y="100796"/>
                  <a:pt x="195999" y="90478"/>
                </a:cubicBezTo>
                <a:cubicBezTo>
                  <a:pt x="186977" y="85493"/>
                  <a:pt x="176032" y="83945"/>
                  <a:pt x="168198" y="77248"/>
                </a:cubicBezTo>
                <a:cubicBezTo>
                  <a:pt x="163110" y="72900"/>
                  <a:pt x="159883" y="66822"/>
                  <a:pt x="156775" y="60895"/>
                </a:cubicBezTo>
                <a:cubicBezTo>
                  <a:pt x="143363" y="35326"/>
                  <a:pt x="134715" y="12398"/>
                  <a:pt x="105030" y="3245"/>
                </a:cubicBezTo>
                <a:cubicBezTo>
                  <a:pt x="97908" y="1049"/>
                  <a:pt x="90533" y="1"/>
                  <a:pt x="83161"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643908" y="8042153"/>
            <a:ext cx="231900" cy="2319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254408" y="9263053"/>
            <a:ext cx="231900" cy="2319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6587508" y="8042153"/>
            <a:ext cx="231900" cy="2319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6960008" y="9263053"/>
            <a:ext cx="231900" cy="2319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7" name="Google Shape;367;p18"/>
          <p:cNvPicPr preferRelativeResize="0"/>
          <p:nvPr/>
        </p:nvPicPr>
        <p:blipFill>
          <a:blip r:embed="rId6">
            <a:alphaModFix/>
          </a:blip>
          <a:stretch>
            <a:fillRect/>
          </a:stretch>
        </p:blipFill>
        <p:spPr>
          <a:xfrm>
            <a:off x="2927839" y="7840436"/>
            <a:ext cx="1536826" cy="1620225"/>
          </a:xfrm>
          <a:prstGeom prst="rect">
            <a:avLst/>
          </a:prstGeom>
          <a:noFill/>
          <a:ln>
            <a:noFill/>
          </a:ln>
        </p:spPr>
      </p:pic>
      <p:sp>
        <p:nvSpPr>
          <p:cNvPr id="368" name="Google Shape;368;p18"/>
          <p:cNvSpPr/>
          <p:nvPr/>
        </p:nvSpPr>
        <p:spPr>
          <a:xfrm>
            <a:off x="4332464" y="5695618"/>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03</a:t>
            </a:r>
            <a:endParaRPr>
              <a:solidFill>
                <a:srgbClr val="E29578"/>
              </a:solidFill>
            </a:endParaRPr>
          </a:p>
        </p:txBody>
      </p:sp>
      <p:sp>
        <p:nvSpPr>
          <p:cNvPr id="369" name="Google Shape;369;p18"/>
          <p:cNvSpPr/>
          <p:nvPr/>
        </p:nvSpPr>
        <p:spPr>
          <a:xfrm>
            <a:off x="2620989" y="5695618"/>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02</a:t>
            </a:r>
            <a:endParaRPr>
              <a:solidFill>
                <a:srgbClr val="E29578"/>
              </a:solidFill>
            </a:endParaRPr>
          </a:p>
        </p:txBody>
      </p:sp>
      <p:sp>
        <p:nvSpPr>
          <p:cNvPr id="370" name="Google Shape;370;p18"/>
          <p:cNvSpPr/>
          <p:nvPr/>
        </p:nvSpPr>
        <p:spPr>
          <a:xfrm>
            <a:off x="909504" y="5695599"/>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01</a:t>
            </a:r>
            <a:endParaRPr b="1">
              <a:solidFill>
                <a:srgbClr val="E29578"/>
              </a:solidFill>
              <a:latin typeface="Montserrat"/>
              <a:ea typeface="Montserrat"/>
              <a:cs typeface="Montserrat"/>
              <a:sym typeface="Montserrat"/>
            </a:endParaRPr>
          </a:p>
        </p:txBody>
      </p:sp>
      <p:sp>
        <p:nvSpPr>
          <p:cNvPr id="371" name="Google Shape;371;p18"/>
          <p:cNvSpPr/>
          <p:nvPr/>
        </p:nvSpPr>
        <p:spPr>
          <a:xfrm>
            <a:off x="2078100" y="5916749"/>
            <a:ext cx="79940" cy="178431"/>
          </a:xfrm>
          <a:custGeom>
            <a:rect b="b" l="l" r="r" t="t"/>
            <a:pathLst>
              <a:path extrusionOk="0" fill="none" h="3203" w="1435">
                <a:moveTo>
                  <a:pt x="0" y="0"/>
                </a:moveTo>
                <a:lnTo>
                  <a:pt x="1434" y="1768"/>
                </a:lnTo>
                <a:lnTo>
                  <a:pt x="0" y="3202"/>
                </a:lnTo>
              </a:path>
            </a:pathLst>
          </a:custGeom>
          <a:noFill/>
          <a:ln cap="flat" cmpd="sng" w="667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72" name="Google Shape;372;p18"/>
          <p:cNvSpPr/>
          <p:nvPr/>
        </p:nvSpPr>
        <p:spPr>
          <a:xfrm>
            <a:off x="3737922" y="5916768"/>
            <a:ext cx="81834" cy="178431"/>
          </a:xfrm>
          <a:custGeom>
            <a:rect b="b" l="l" r="r" t="t"/>
            <a:pathLst>
              <a:path extrusionOk="0" fill="none" h="3203" w="1469">
                <a:moveTo>
                  <a:pt x="1" y="0"/>
                </a:moveTo>
                <a:lnTo>
                  <a:pt x="1469" y="1768"/>
                </a:lnTo>
                <a:lnTo>
                  <a:pt x="1" y="3202"/>
                </a:lnTo>
              </a:path>
            </a:pathLst>
          </a:custGeom>
          <a:noFill/>
          <a:ln cap="flat" cmpd="sng" w="667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73" name="Google Shape;373;p18"/>
          <p:cNvSpPr txBox="1"/>
          <p:nvPr/>
        </p:nvSpPr>
        <p:spPr>
          <a:xfrm>
            <a:off x="543053" y="6470299"/>
            <a:ext cx="1386900" cy="3528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006D77"/>
                </a:solidFill>
                <a:latin typeface="Mada"/>
                <a:ea typeface="Mada"/>
                <a:cs typeface="Mada"/>
                <a:sym typeface="Mada"/>
              </a:rPr>
              <a:t>Fluid and electrolyte replacement</a:t>
            </a:r>
            <a:endParaRPr b="1" sz="900">
              <a:solidFill>
                <a:srgbClr val="006D77"/>
              </a:solidFill>
              <a:latin typeface="Mada"/>
              <a:ea typeface="Mada"/>
              <a:cs typeface="Mada"/>
              <a:sym typeface="Mada"/>
            </a:endParaRPr>
          </a:p>
        </p:txBody>
      </p:sp>
      <p:sp>
        <p:nvSpPr>
          <p:cNvPr id="374" name="Google Shape;374;p18"/>
          <p:cNvSpPr txBox="1"/>
          <p:nvPr/>
        </p:nvSpPr>
        <p:spPr>
          <a:xfrm>
            <a:off x="3966004" y="6465636"/>
            <a:ext cx="1386900" cy="3528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solidFill>
                  <a:srgbClr val="006D77"/>
                </a:solidFill>
                <a:latin typeface="Mada"/>
                <a:ea typeface="Mada"/>
                <a:cs typeface="Mada"/>
                <a:sym typeface="Mada"/>
              </a:rPr>
              <a:t>NPO (nothing per mouth) + Foley catheter</a:t>
            </a:r>
            <a:r>
              <a:rPr b="1" baseline="30000" lang="en-GB" sz="800">
                <a:solidFill>
                  <a:srgbClr val="006D77"/>
                </a:solidFill>
                <a:latin typeface="Mada"/>
                <a:ea typeface="Mada"/>
                <a:cs typeface="Mada"/>
                <a:sym typeface="Mada"/>
              </a:rPr>
              <a:t>4</a:t>
            </a:r>
            <a:endParaRPr b="1" baseline="30000" sz="800">
              <a:solidFill>
                <a:srgbClr val="006D77"/>
              </a:solidFill>
              <a:latin typeface="Mada"/>
              <a:ea typeface="Mada"/>
              <a:cs typeface="Mada"/>
              <a:sym typeface="Mada"/>
            </a:endParaRPr>
          </a:p>
        </p:txBody>
      </p:sp>
      <p:sp>
        <p:nvSpPr>
          <p:cNvPr id="375" name="Google Shape;375;p18"/>
          <p:cNvSpPr txBox="1"/>
          <p:nvPr/>
        </p:nvSpPr>
        <p:spPr>
          <a:xfrm>
            <a:off x="2254529" y="6465636"/>
            <a:ext cx="1386900" cy="3528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006D77"/>
                </a:solidFill>
                <a:latin typeface="Mada"/>
                <a:ea typeface="Mada"/>
                <a:cs typeface="Mada"/>
                <a:sym typeface="Mada"/>
              </a:rPr>
              <a:t>NG (nasogastric) tube decompression</a:t>
            </a:r>
            <a:endParaRPr b="1" sz="900">
              <a:solidFill>
                <a:srgbClr val="006D77"/>
              </a:solidFill>
              <a:latin typeface="Mada"/>
              <a:ea typeface="Mada"/>
              <a:cs typeface="Mada"/>
              <a:sym typeface="Mada"/>
            </a:endParaRPr>
          </a:p>
        </p:txBody>
      </p:sp>
      <p:sp>
        <p:nvSpPr>
          <p:cNvPr id="376" name="Google Shape;376;p18"/>
          <p:cNvSpPr/>
          <p:nvPr/>
        </p:nvSpPr>
        <p:spPr>
          <a:xfrm>
            <a:off x="6043939" y="5695618"/>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04</a:t>
            </a:r>
            <a:endParaRPr>
              <a:solidFill>
                <a:srgbClr val="E29578"/>
              </a:solidFill>
            </a:endParaRPr>
          </a:p>
        </p:txBody>
      </p:sp>
      <p:sp>
        <p:nvSpPr>
          <p:cNvPr id="377" name="Google Shape;377;p18"/>
          <p:cNvSpPr/>
          <p:nvPr/>
        </p:nvSpPr>
        <p:spPr>
          <a:xfrm>
            <a:off x="5499147" y="5916768"/>
            <a:ext cx="81834" cy="178431"/>
          </a:xfrm>
          <a:custGeom>
            <a:rect b="b" l="l" r="r" t="t"/>
            <a:pathLst>
              <a:path extrusionOk="0" fill="none" h="3203" w="1469">
                <a:moveTo>
                  <a:pt x="1" y="0"/>
                </a:moveTo>
                <a:lnTo>
                  <a:pt x="1469" y="1768"/>
                </a:lnTo>
                <a:lnTo>
                  <a:pt x="1" y="3202"/>
                </a:lnTo>
              </a:path>
            </a:pathLst>
          </a:custGeom>
          <a:noFill/>
          <a:ln cap="flat" cmpd="sng" w="667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78" name="Google Shape;378;p18"/>
          <p:cNvSpPr txBox="1"/>
          <p:nvPr/>
        </p:nvSpPr>
        <p:spPr>
          <a:xfrm>
            <a:off x="5677479" y="6470299"/>
            <a:ext cx="1386900" cy="3528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006D77"/>
                </a:solidFill>
                <a:latin typeface="Mada"/>
                <a:ea typeface="Mada"/>
                <a:cs typeface="Mada"/>
                <a:sym typeface="Mada"/>
              </a:rPr>
              <a:t>IV antibiotics and administration of Analgesics</a:t>
            </a:r>
            <a:r>
              <a:rPr b="1" baseline="30000" lang="en-GB" sz="700">
                <a:solidFill>
                  <a:srgbClr val="006D77"/>
                </a:solidFill>
                <a:latin typeface="Mada"/>
                <a:ea typeface="Mada"/>
                <a:cs typeface="Mada"/>
                <a:sym typeface="Mada"/>
              </a:rPr>
              <a:t>5</a:t>
            </a:r>
            <a:endParaRPr b="1" baseline="30000" sz="700">
              <a:solidFill>
                <a:srgbClr val="006D77"/>
              </a:solidFill>
              <a:latin typeface="Mada"/>
              <a:ea typeface="Mada"/>
              <a:cs typeface="Mada"/>
              <a:sym typeface="Mada"/>
            </a:endParaRPr>
          </a:p>
        </p:txBody>
      </p:sp>
      <p:sp>
        <p:nvSpPr>
          <p:cNvPr id="379" name="Google Shape;379;p18"/>
          <p:cNvSpPr/>
          <p:nvPr/>
        </p:nvSpPr>
        <p:spPr>
          <a:xfrm>
            <a:off x="74475" y="9774400"/>
            <a:ext cx="7440600" cy="8502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2400" lvl="0" marL="179999" rtl="0" algn="l">
              <a:spcBef>
                <a:spcPts val="0"/>
              </a:spcBef>
              <a:spcAft>
                <a:spcPts val="0"/>
              </a:spcAft>
              <a:buSzPts val="900"/>
              <a:buAutoNum type="arabicPeriod"/>
            </a:pPr>
            <a:r>
              <a:rPr lang="en-GB" sz="800">
                <a:solidFill>
                  <a:srgbClr val="1C4588"/>
                </a:solidFill>
                <a:latin typeface="Mada"/>
                <a:ea typeface="Mada"/>
                <a:cs typeface="Mada"/>
                <a:sym typeface="Mada"/>
              </a:rPr>
              <a:t>even with the best imaging techniques, the diagnosis of strangulation remains a clinical one</a:t>
            </a:r>
            <a:endParaRPr sz="800">
              <a:latin typeface="Mada"/>
              <a:ea typeface="Mada"/>
              <a:cs typeface="Mada"/>
              <a:sym typeface="Mada"/>
            </a:endParaRPr>
          </a:p>
          <a:p>
            <a:pPr indent="-152400" lvl="0" marL="179999" rtl="0" algn="l">
              <a:spcBef>
                <a:spcPts val="0"/>
              </a:spcBef>
              <a:spcAft>
                <a:spcPts val="0"/>
              </a:spcAft>
              <a:buSzPts val="900"/>
              <a:buFont typeface="Mada"/>
              <a:buAutoNum type="arabicPeriod"/>
            </a:pPr>
            <a:r>
              <a:rPr lang="en-GB" sz="800">
                <a:solidFill>
                  <a:srgbClr val="1C4588"/>
                </a:solidFill>
                <a:latin typeface="Mada"/>
                <a:ea typeface="Mada"/>
                <a:cs typeface="Mada"/>
                <a:sym typeface="Mada"/>
              </a:rPr>
              <a:t>A chest x-ray should be obtained to screen for air under the diaphragm indicates perforation and mandates laparotomy</a:t>
            </a:r>
            <a:endParaRPr sz="900">
              <a:latin typeface="Mada"/>
              <a:ea typeface="Mada"/>
              <a:cs typeface="Mada"/>
              <a:sym typeface="Mada"/>
            </a:endParaRPr>
          </a:p>
          <a:p>
            <a:pPr indent="-152400" lvl="0" marL="179999" rtl="0" algn="l">
              <a:spcBef>
                <a:spcPts val="0"/>
              </a:spcBef>
              <a:spcAft>
                <a:spcPts val="0"/>
              </a:spcAft>
              <a:buSzPts val="900"/>
              <a:buFont typeface="Mada"/>
              <a:buAutoNum type="arabicPeriod"/>
            </a:pPr>
            <a:r>
              <a:rPr lang="en-GB" sz="800">
                <a:solidFill>
                  <a:srgbClr val="6AA84F"/>
                </a:solidFill>
                <a:latin typeface="Mada"/>
                <a:ea typeface="Mada"/>
                <a:cs typeface="Mada"/>
                <a:sym typeface="Mada"/>
              </a:rPr>
              <a:t>You can see the transition zone = distended bowel followed by collapsed bowel. It will show you “Pneumatosis intestinalis “ air in the intestinal wall. It’s a feature of ischemia. And it can show poor blood supply</a:t>
            </a:r>
            <a:endParaRPr sz="800">
              <a:solidFill>
                <a:srgbClr val="6AA84F"/>
              </a:solidFill>
              <a:latin typeface="Mada"/>
              <a:ea typeface="Mada"/>
              <a:cs typeface="Mada"/>
              <a:sym typeface="Mada"/>
            </a:endParaRPr>
          </a:p>
          <a:p>
            <a:pPr indent="-152400" lvl="0" marL="179999" rtl="0" algn="l">
              <a:spcBef>
                <a:spcPts val="0"/>
              </a:spcBef>
              <a:spcAft>
                <a:spcPts val="0"/>
              </a:spcAft>
              <a:buSzPts val="900"/>
              <a:buFont typeface="Mada"/>
              <a:buAutoNum type="arabicPeriod"/>
            </a:pPr>
            <a:r>
              <a:rPr lang="en-GB" sz="800">
                <a:solidFill>
                  <a:srgbClr val="6AA84F"/>
                </a:solidFill>
                <a:latin typeface="Mada"/>
                <a:ea typeface="Mada"/>
                <a:cs typeface="Mada"/>
                <a:sym typeface="Mada"/>
              </a:rPr>
              <a:t>to monitor the urine output to assess dehydration</a:t>
            </a:r>
            <a:endParaRPr sz="800">
              <a:latin typeface="Mada"/>
              <a:ea typeface="Mada"/>
              <a:cs typeface="Mada"/>
              <a:sym typeface="Mada"/>
            </a:endParaRPr>
          </a:p>
          <a:p>
            <a:pPr indent="-146050" lvl="0" marL="179999" rtl="0" algn="l">
              <a:spcBef>
                <a:spcPts val="0"/>
              </a:spcBef>
              <a:spcAft>
                <a:spcPts val="0"/>
              </a:spcAft>
              <a:buSzPts val="800"/>
              <a:buFont typeface="Mada"/>
              <a:buAutoNum type="arabicPeriod"/>
            </a:pPr>
            <a:r>
              <a:rPr lang="en-GB" sz="800">
                <a:solidFill>
                  <a:srgbClr val="1C4588"/>
                </a:solidFill>
                <a:latin typeface="Mada"/>
                <a:ea typeface="Mada"/>
                <a:cs typeface="Mada"/>
                <a:sym typeface="Mada"/>
              </a:rPr>
              <a:t>mandatory for all patients undergoing surgery for intestinal obstruction.</a:t>
            </a:r>
            <a:endParaRPr sz="800">
              <a:solidFill>
                <a:srgbClr val="6AA84F"/>
              </a:solidFill>
              <a:latin typeface="Mada"/>
              <a:ea typeface="Mada"/>
              <a:cs typeface="Mada"/>
              <a:sym typeface="Mada"/>
            </a:endParaRPr>
          </a:p>
        </p:txBody>
      </p:sp>
      <p:sp>
        <p:nvSpPr>
          <p:cNvPr id="380" name="Google Shape;380;p18"/>
          <p:cNvSpPr txBox="1"/>
          <p:nvPr/>
        </p:nvSpPr>
        <p:spPr>
          <a:xfrm>
            <a:off x="420741" y="5065936"/>
            <a:ext cx="6930900" cy="8919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There should be frequent clinical assessments and monitoring ins and outs</a:t>
            </a:r>
            <a:endParaRPr sz="1200">
              <a:solidFill>
                <a:schemeClr val="dk1"/>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Some cases will settle by using this conservative regimen, other need surgical intervention</a:t>
            </a:r>
            <a:endParaRPr sz="1200">
              <a:solidFill>
                <a:schemeClr val="dk1"/>
              </a:solidFill>
              <a:latin typeface="Mada"/>
              <a:ea typeface="Mada"/>
              <a:cs typeface="Mada"/>
              <a:sym typeface="Mada"/>
            </a:endParaRPr>
          </a:p>
        </p:txBody>
      </p:sp>
      <p:sp>
        <p:nvSpPr>
          <p:cNvPr id="381" name="Google Shape;381;p18"/>
          <p:cNvSpPr txBox="1"/>
          <p:nvPr/>
        </p:nvSpPr>
        <p:spPr>
          <a:xfrm>
            <a:off x="639650" y="7308050"/>
            <a:ext cx="2661600" cy="8502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Surgery should be delayed till resuscitation is complete unless signs of strangulation and evidence of closed-loop obstruction </a:t>
            </a:r>
            <a:r>
              <a:rPr lang="en-GB" sz="1000">
                <a:solidFill>
                  <a:srgbClr val="6AA84F"/>
                </a:solidFill>
                <a:latin typeface="Mada"/>
                <a:ea typeface="Mada"/>
                <a:cs typeface="Mada"/>
                <a:sym typeface="Mada"/>
              </a:rPr>
              <a:t>and large bowel obstruction </a:t>
            </a:r>
            <a:endParaRPr sz="1000"/>
          </a:p>
        </p:txBody>
      </p:sp>
      <p:sp>
        <p:nvSpPr>
          <p:cNvPr id="382" name="Google Shape;382;p18"/>
          <p:cNvSpPr txBox="1"/>
          <p:nvPr/>
        </p:nvSpPr>
        <p:spPr>
          <a:xfrm>
            <a:off x="4212239" y="7408111"/>
            <a:ext cx="2445300" cy="4764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b="1" lang="en-GB" sz="1000">
                <a:solidFill>
                  <a:srgbClr val="1C4588"/>
                </a:solidFill>
                <a:latin typeface="Mada"/>
                <a:ea typeface="Mada"/>
                <a:cs typeface="Mada"/>
                <a:sym typeface="Mada"/>
              </a:rPr>
              <a:t>procedure: exploratory </a:t>
            </a:r>
            <a:r>
              <a:rPr b="1" lang="en-GB" sz="1000">
                <a:solidFill>
                  <a:srgbClr val="1C4588"/>
                </a:solidFill>
                <a:latin typeface="Mada"/>
                <a:ea typeface="Mada"/>
                <a:cs typeface="Mada"/>
                <a:sym typeface="Mada"/>
              </a:rPr>
              <a:t>laparotomy</a:t>
            </a:r>
            <a:endParaRPr sz="1000">
              <a:solidFill>
                <a:schemeClr val="dk1"/>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"The sun should not both rise and set" in cases of unrelieved obstruction.</a:t>
            </a:r>
            <a:endParaRPr sz="1000"/>
          </a:p>
        </p:txBody>
      </p:sp>
      <p:sp>
        <p:nvSpPr>
          <p:cNvPr id="383" name="Google Shape;383;p18"/>
          <p:cNvSpPr txBox="1"/>
          <p:nvPr/>
        </p:nvSpPr>
        <p:spPr>
          <a:xfrm>
            <a:off x="151482" y="8379686"/>
            <a:ext cx="2887500" cy="8919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Cases that show reasons for delay should be monitored continuously for 72 hours in hope of spontaneous resolution e.g. adhesions with radiological findings but no pain or tenderness</a:t>
            </a:r>
            <a:endParaRPr sz="1000"/>
          </a:p>
        </p:txBody>
      </p:sp>
      <p:sp>
        <p:nvSpPr>
          <p:cNvPr id="384" name="Google Shape;384;p18"/>
          <p:cNvSpPr txBox="1"/>
          <p:nvPr/>
        </p:nvSpPr>
        <p:spPr>
          <a:xfrm>
            <a:off x="4442125" y="8093900"/>
            <a:ext cx="3100500" cy="12495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b="1" lang="en-GB" sz="1000">
                <a:solidFill>
                  <a:srgbClr val="CC0000"/>
                </a:solidFill>
                <a:latin typeface="Mada"/>
                <a:ea typeface="Mada"/>
                <a:cs typeface="Mada"/>
                <a:sym typeface="Mada"/>
              </a:rPr>
              <a:t>I</a:t>
            </a:r>
            <a:r>
              <a:rPr b="1" lang="en-GB" sz="1000">
                <a:solidFill>
                  <a:srgbClr val="CC0000"/>
                </a:solidFill>
                <a:latin typeface="Mada"/>
                <a:ea typeface="Mada"/>
                <a:cs typeface="Mada"/>
                <a:sym typeface="Mada"/>
              </a:rPr>
              <a:t>ndication for surgery:</a:t>
            </a:r>
            <a:endParaRPr b="1" sz="1000">
              <a:solidFill>
                <a:srgbClr val="CC0000"/>
              </a:solidFill>
              <a:latin typeface="Mada"/>
              <a:ea typeface="Mada"/>
              <a:cs typeface="Mada"/>
              <a:sym typeface="Mada"/>
            </a:endParaRPr>
          </a:p>
          <a:p>
            <a:pPr indent="-158750" lvl="0" marL="360000"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Virgin abdomen (No previous surgery)</a:t>
            </a:r>
            <a:endParaRPr sz="1000">
              <a:solidFill>
                <a:schemeClr val="dk1"/>
              </a:solidFill>
              <a:latin typeface="Mada"/>
              <a:ea typeface="Mada"/>
              <a:cs typeface="Mada"/>
              <a:sym typeface="Mada"/>
            </a:endParaRPr>
          </a:p>
          <a:p>
            <a:pPr indent="-158750" lvl="0" marL="360000"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Failure of conservative management </a:t>
            </a:r>
            <a:endParaRPr sz="1000">
              <a:solidFill>
                <a:schemeClr val="dk1"/>
              </a:solidFill>
              <a:latin typeface="Mada"/>
              <a:ea typeface="Mada"/>
              <a:cs typeface="Mada"/>
              <a:sym typeface="Mada"/>
            </a:endParaRPr>
          </a:p>
          <a:p>
            <a:pPr indent="-158750" lvl="0" marL="360000"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Tender, irreducible hernia</a:t>
            </a:r>
            <a:endParaRPr sz="1000">
              <a:solidFill>
                <a:schemeClr val="dk1"/>
              </a:solidFill>
              <a:latin typeface="Mada"/>
              <a:ea typeface="Mada"/>
              <a:cs typeface="Mada"/>
              <a:sym typeface="Mada"/>
            </a:endParaRPr>
          </a:p>
          <a:p>
            <a:pPr indent="-158750" lvl="0" marL="360000" rtl="0" algn="l">
              <a:lnSpc>
                <a:spcPct val="12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Strangulation </a:t>
            </a:r>
            <a:r>
              <a:rPr lang="en-GB" sz="1000">
                <a:solidFill>
                  <a:srgbClr val="6AA84F"/>
                </a:solidFill>
                <a:latin typeface="Mada"/>
                <a:ea typeface="Mada"/>
                <a:cs typeface="Mada"/>
                <a:sym typeface="Mada"/>
              </a:rPr>
              <a:t>or</a:t>
            </a:r>
            <a:r>
              <a:rPr lang="en-GB" sz="1000">
                <a:solidFill>
                  <a:srgbClr val="6AA84F"/>
                </a:solidFill>
                <a:latin typeface="Mada"/>
                <a:ea typeface="Mada"/>
                <a:cs typeface="Mada"/>
                <a:sym typeface="Mada"/>
              </a:rPr>
              <a:t> perforation</a:t>
            </a:r>
            <a:endParaRPr sz="1000">
              <a:solidFill>
                <a:srgbClr val="6AA84F"/>
              </a:solidFill>
              <a:latin typeface="Mada"/>
              <a:ea typeface="Mada"/>
              <a:cs typeface="Mada"/>
              <a:sym typeface="Mada"/>
            </a:endParaRPr>
          </a:p>
          <a:p>
            <a:pPr indent="-158750" lvl="0" marL="360000" rtl="0" algn="l">
              <a:lnSpc>
                <a:spcPct val="125000"/>
              </a:lnSpc>
              <a:spcBef>
                <a:spcPts val="0"/>
              </a:spcBef>
              <a:spcAft>
                <a:spcPts val="0"/>
              </a:spcAft>
              <a:buClr>
                <a:schemeClr val="dk1"/>
              </a:buClr>
              <a:buSzPts val="1000"/>
              <a:buFont typeface="Mada"/>
              <a:buChar char="○"/>
            </a:pPr>
            <a:r>
              <a:rPr lang="en-GB" sz="1000">
                <a:solidFill>
                  <a:srgbClr val="1C4588"/>
                </a:solidFill>
                <a:latin typeface="Mada"/>
                <a:ea typeface="Mada"/>
                <a:cs typeface="Mada"/>
                <a:sym typeface="Mada"/>
              </a:rPr>
              <a:t>Complete or </a:t>
            </a:r>
            <a:r>
              <a:rPr lang="en-GB" sz="1000">
                <a:solidFill>
                  <a:srgbClr val="1C4588"/>
                </a:solidFill>
                <a:latin typeface="Mada"/>
                <a:ea typeface="Mada"/>
                <a:cs typeface="Mada"/>
                <a:sym typeface="Mada"/>
              </a:rPr>
              <a:t>losed-loop obstruction obstruction</a:t>
            </a:r>
            <a:endParaRPr sz="1000"/>
          </a:p>
        </p:txBody>
      </p:sp>
      <p:sp>
        <p:nvSpPr>
          <p:cNvPr id="385" name="Google Shape;385;p18"/>
          <p:cNvSpPr txBox="1"/>
          <p:nvPr/>
        </p:nvSpPr>
        <p:spPr>
          <a:xfrm>
            <a:off x="390816" y="6768511"/>
            <a:ext cx="1691400" cy="63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900">
                <a:solidFill>
                  <a:srgbClr val="6AA84F"/>
                </a:solidFill>
                <a:latin typeface="Mada"/>
                <a:ea typeface="Mada"/>
                <a:cs typeface="Mada"/>
                <a:sym typeface="Mada"/>
              </a:rPr>
              <a:t>with Normal saline and K (low Cl and K, metabolic alkalosis) </a:t>
            </a:r>
            <a:endParaRPr sz="900">
              <a:solidFill>
                <a:srgbClr val="6AA84F"/>
              </a:solidFill>
              <a:latin typeface="Mada"/>
              <a:ea typeface="Mada"/>
              <a:cs typeface="Mada"/>
              <a:sym typeface="Mada"/>
            </a:endParaRPr>
          </a:p>
        </p:txBody>
      </p:sp>
      <p:sp>
        <p:nvSpPr>
          <p:cNvPr id="386" name="Google Shape;386;p18"/>
          <p:cNvSpPr/>
          <p:nvPr/>
        </p:nvSpPr>
        <p:spPr>
          <a:xfrm>
            <a:off x="1639041" y="1341277"/>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9"/>
          <p:cNvSpPr/>
          <p:nvPr/>
        </p:nvSpPr>
        <p:spPr>
          <a:xfrm>
            <a:off x="300725" y="4090869"/>
            <a:ext cx="2253900" cy="528600"/>
          </a:xfrm>
          <a:prstGeom prst="round1Rect">
            <a:avLst>
              <a:gd fmla="val 50000"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a:off x="442650" y="4090775"/>
            <a:ext cx="136200" cy="528600"/>
          </a:xfrm>
          <a:prstGeom prst="rect">
            <a:avLst/>
          </a:pr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
          <p:cNvSpPr txBox="1"/>
          <p:nvPr/>
        </p:nvSpPr>
        <p:spPr>
          <a:xfrm>
            <a:off x="886236" y="4121575"/>
            <a:ext cx="1161000" cy="4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rgbClr val="006D77"/>
                </a:solidFill>
                <a:highlight>
                  <a:srgbClr val="EDF9F9"/>
                </a:highlight>
                <a:latin typeface="Lora"/>
                <a:ea typeface="Lora"/>
                <a:cs typeface="Lora"/>
                <a:sym typeface="Lora"/>
              </a:rPr>
              <a:t>Etiology:</a:t>
            </a:r>
            <a:endParaRPr b="1" sz="1700">
              <a:solidFill>
                <a:srgbClr val="006D77"/>
              </a:solidFill>
              <a:highlight>
                <a:srgbClr val="EDF9F9"/>
              </a:highlight>
              <a:latin typeface="Lora"/>
              <a:ea typeface="Lora"/>
              <a:cs typeface="Lora"/>
              <a:sym typeface="Lora"/>
            </a:endParaRPr>
          </a:p>
        </p:txBody>
      </p:sp>
      <p:sp>
        <p:nvSpPr>
          <p:cNvPr id="394" name="Google Shape;394;p19"/>
          <p:cNvSpPr/>
          <p:nvPr/>
        </p:nvSpPr>
        <p:spPr>
          <a:xfrm>
            <a:off x="300725" y="2245825"/>
            <a:ext cx="6977700" cy="1550400"/>
          </a:xfrm>
          <a:prstGeom prst="round1Rect">
            <a:avLst>
              <a:gd fmla="val 50000" name="adj"/>
            </a:avLst>
          </a:prstGeom>
          <a:solidFill>
            <a:srgbClr val="FFDDD2">
              <a:alpha val="37430"/>
            </a:srgbClr>
          </a:solidFill>
          <a:ln cap="flat" cmpd="sng" w="28575">
            <a:solidFill>
              <a:srgbClr val="FADE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6" name="Google Shape;396;p19"/>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397" name="Google Shape;397;p19"/>
          <p:cNvSpPr txBox="1"/>
          <p:nvPr/>
        </p:nvSpPr>
        <p:spPr>
          <a:xfrm>
            <a:off x="1095673" y="1827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Non-Mechanical obstruction</a:t>
            </a:r>
            <a:endParaRPr sz="2200"/>
          </a:p>
        </p:txBody>
      </p:sp>
      <p:sp>
        <p:nvSpPr>
          <p:cNvPr id="398" name="Google Shape;398;p19"/>
          <p:cNvSpPr txBox="1"/>
          <p:nvPr/>
        </p:nvSpPr>
        <p:spPr>
          <a:xfrm>
            <a:off x="456750" y="846950"/>
            <a:ext cx="6977700" cy="8373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lang="en-GB" sz="1200">
                <a:solidFill>
                  <a:schemeClr val="dk1"/>
                </a:solidFill>
                <a:latin typeface="Mada"/>
                <a:ea typeface="Mada"/>
                <a:cs typeface="Mada"/>
                <a:sym typeface="Mada"/>
              </a:rPr>
              <a:t>Mechanical element is absent, peristalsis may be absent (paralytic ileus) and present in non propulsive form (mesenteric vascular occlusion or pseudo-obstruction)</a:t>
            </a:r>
            <a:endParaRPr/>
          </a:p>
        </p:txBody>
      </p:sp>
      <p:grpSp>
        <p:nvGrpSpPr>
          <p:cNvPr id="399" name="Google Shape;399;p19"/>
          <p:cNvGrpSpPr/>
          <p:nvPr/>
        </p:nvGrpSpPr>
        <p:grpSpPr>
          <a:xfrm>
            <a:off x="316118" y="1561149"/>
            <a:ext cx="467181" cy="476434"/>
            <a:chOff x="2410712" y="2415450"/>
            <a:chExt cx="312600" cy="312600"/>
          </a:xfrm>
        </p:grpSpPr>
        <p:sp>
          <p:nvSpPr>
            <p:cNvPr id="400" name="Google Shape;400;p1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2" name="Google Shape;402;p19"/>
          <p:cNvSpPr txBox="1"/>
          <p:nvPr/>
        </p:nvSpPr>
        <p:spPr>
          <a:xfrm>
            <a:off x="773400" y="1587784"/>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Paralytic ileus:</a:t>
            </a:r>
            <a:endParaRPr b="1" sz="1800">
              <a:solidFill>
                <a:srgbClr val="006D77"/>
              </a:solidFill>
              <a:highlight>
                <a:srgbClr val="EDF9F9"/>
              </a:highlight>
              <a:latin typeface="Lora"/>
              <a:ea typeface="Lora"/>
              <a:cs typeface="Lora"/>
              <a:sym typeface="Lora"/>
            </a:endParaRPr>
          </a:p>
        </p:txBody>
      </p:sp>
      <p:sp>
        <p:nvSpPr>
          <p:cNvPr id="403" name="Google Shape;403;p19"/>
          <p:cNvSpPr txBox="1"/>
          <p:nvPr/>
        </p:nvSpPr>
        <p:spPr>
          <a:xfrm>
            <a:off x="384500" y="2291338"/>
            <a:ext cx="6870000" cy="8931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The term refers to lack of propulsive contractions </a:t>
            </a:r>
            <a:r>
              <a:rPr lang="en-GB">
                <a:solidFill>
                  <a:srgbClr val="1C4588"/>
                </a:solidFill>
                <a:latin typeface="Mada"/>
                <a:ea typeface="Mada"/>
                <a:cs typeface="Mada"/>
                <a:sym typeface="Mada"/>
              </a:rPr>
              <a:t>or absent peristaltic movement </a:t>
            </a:r>
            <a:r>
              <a:rPr lang="en-GB">
                <a:solidFill>
                  <a:schemeClr val="dk1"/>
                </a:solidFill>
                <a:latin typeface="Mada"/>
                <a:ea typeface="Mada"/>
                <a:cs typeface="Mada"/>
                <a:sym typeface="Mada"/>
              </a:rPr>
              <a:t>of both jejunum and ileum </a:t>
            </a:r>
            <a:r>
              <a:rPr lang="en-GB">
                <a:solidFill>
                  <a:srgbClr val="1C4588"/>
                </a:solidFill>
                <a:latin typeface="Mada"/>
                <a:ea typeface="Mada"/>
                <a:cs typeface="Mada"/>
                <a:sym typeface="Mada"/>
              </a:rPr>
              <a:t>due to neuromuscular failure (i.e. submucous "Meissner's" and myenteric "Auerbach's" plexuses)</a:t>
            </a:r>
            <a:r>
              <a:rPr lang="en-GB">
                <a:solidFill>
                  <a:schemeClr val="dk1"/>
                </a:solidFill>
                <a:latin typeface="Mada"/>
                <a:ea typeface="Mada"/>
                <a:cs typeface="Mada"/>
                <a:sym typeface="Mada"/>
              </a:rPr>
              <a:t>, although the ileus can be localized in some instances. It is common as a secondary feature of peritonitis due to any cause or sequela of the end stage of mechanical obstruction.</a:t>
            </a:r>
            <a:endParaRPr/>
          </a:p>
        </p:txBody>
      </p:sp>
      <p:sp>
        <p:nvSpPr>
          <p:cNvPr id="404" name="Google Shape;404;p19"/>
          <p:cNvSpPr/>
          <p:nvPr/>
        </p:nvSpPr>
        <p:spPr>
          <a:xfrm>
            <a:off x="414855" y="4900535"/>
            <a:ext cx="969786" cy="673542"/>
          </a:xfrm>
          <a:prstGeom prst="flowChartTerminator">
            <a:avLst/>
          </a:prstGeom>
          <a:solidFill>
            <a:srgbClr val="EDF9F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5" name="Google Shape;405;p19"/>
          <p:cNvPicPr preferRelativeResize="0"/>
          <p:nvPr/>
        </p:nvPicPr>
        <p:blipFill rotWithShape="1">
          <a:blip r:embed="rId3">
            <a:alphaModFix/>
          </a:blip>
          <a:srcRect b="0" l="0" r="0" t="43358"/>
          <a:stretch/>
        </p:blipFill>
        <p:spPr>
          <a:xfrm>
            <a:off x="544631" y="5025260"/>
            <a:ext cx="710225" cy="424100"/>
          </a:xfrm>
          <a:prstGeom prst="rect">
            <a:avLst/>
          </a:prstGeom>
          <a:noFill/>
          <a:ln>
            <a:noFill/>
          </a:ln>
        </p:spPr>
      </p:pic>
      <p:sp>
        <p:nvSpPr>
          <p:cNvPr id="406" name="Google Shape;406;p19"/>
          <p:cNvSpPr txBox="1"/>
          <p:nvPr/>
        </p:nvSpPr>
        <p:spPr>
          <a:xfrm>
            <a:off x="-2533" y="5550128"/>
            <a:ext cx="1795500" cy="5286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1200">
                <a:solidFill>
                  <a:srgbClr val="CC0000"/>
                </a:solidFill>
                <a:latin typeface="Mada"/>
                <a:ea typeface="Mada"/>
                <a:cs typeface="Mada"/>
                <a:sym typeface="Mada"/>
              </a:rPr>
              <a:t>Abdominal surger</a:t>
            </a:r>
            <a:r>
              <a:rPr b="1" lang="en-GB">
                <a:solidFill>
                  <a:srgbClr val="CC0000"/>
                </a:solidFill>
                <a:latin typeface="Mada"/>
                <a:ea typeface="Mada"/>
                <a:cs typeface="Mada"/>
                <a:sym typeface="Mada"/>
              </a:rPr>
              <a:t>y</a:t>
            </a:r>
            <a:endParaRPr b="1">
              <a:solidFill>
                <a:srgbClr val="CC0000"/>
              </a:solidFill>
              <a:latin typeface="Mada"/>
              <a:ea typeface="Mada"/>
              <a:cs typeface="Mada"/>
              <a:sym typeface="Mada"/>
            </a:endParaRPr>
          </a:p>
          <a:p>
            <a:pPr indent="0" lvl="0" marL="0" rtl="0" algn="ctr">
              <a:lnSpc>
                <a:spcPct val="125000"/>
              </a:lnSpc>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after any surgical procedure due to handling of the bowel</a:t>
            </a:r>
            <a:endParaRPr b="1" sz="1000">
              <a:solidFill>
                <a:schemeClr val="dk1"/>
              </a:solidFill>
              <a:latin typeface="Mada"/>
              <a:ea typeface="Mada"/>
              <a:cs typeface="Mada"/>
              <a:sym typeface="Mada"/>
            </a:endParaRPr>
          </a:p>
        </p:txBody>
      </p:sp>
      <p:cxnSp>
        <p:nvCxnSpPr>
          <p:cNvPr id="407" name="Google Shape;407;p19"/>
          <p:cNvCxnSpPr>
            <a:stCxn id="404" idx="3"/>
            <a:endCxn id="408" idx="1"/>
          </p:cNvCxnSpPr>
          <p:nvPr/>
        </p:nvCxnSpPr>
        <p:spPr>
          <a:xfrm>
            <a:off x="1384641" y="5237306"/>
            <a:ext cx="4716300" cy="0"/>
          </a:xfrm>
          <a:prstGeom prst="straightConnector1">
            <a:avLst/>
          </a:prstGeom>
          <a:noFill/>
          <a:ln cap="flat" cmpd="sng" w="28575">
            <a:solidFill>
              <a:srgbClr val="ABE5D9"/>
            </a:solidFill>
            <a:prstDash val="solid"/>
            <a:round/>
            <a:headEnd len="med" w="med" type="none"/>
            <a:tailEnd len="med" w="med" type="none"/>
          </a:ln>
        </p:spPr>
      </p:cxnSp>
      <p:sp>
        <p:nvSpPr>
          <p:cNvPr id="409" name="Google Shape;409;p19"/>
          <p:cNvSpPr/>
          <p:nvPr/>
        </p:nvSpPr>
        <p:spPr>
          <a:xfrm>
            <a:off x="2282088" y="4900547"/>
            <a:ext cx="969786" cy="673542"/>
          </a:xfrm>
          <a:prstGeom prst="flowChartTerminator">
            <a:avLst/>
          </a:prstGeom>
          <a:solidFill>
            <a:srgbClr val="EDF9F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a:off x="4191580" y="4900535"/>
            <a:ext cx="969786" cy="673542"/>
          </a:xfrm>
          <a:prstGeom prst="flowChartTerminator">
            <a:avLst/>
          </a:prstGeom>
          <a:solidFill>
            <a:srgbClr val="EDF9F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9"/>
          <p:cNvSpPr/>
          <p:nvPr/>
        </p:nvSpPr>
        <p:spPr>
          <a:xfrm>
            <a:off x="6101055" y="4900535"/>
            <a:ext cx="969786" cy="673542"/>
          </a:xfrm>
          <a:prstGeom prst="flowChartTerminator">
            <a:avLst/>
          </a:prstGeom>
          <a:solidFill>
            <a:srgbClr val="EDF9F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1" name="Google Shape;411;p19"/>
          <p:cNvPicPr preferRelativeResize="0"/>
          <p:nvPr/>
        </p:nvPicPr>
        <p:blipFill>
          <a:blip r:embed="rId4">
            <a:alphaModFix/>
          </a:blip>
          <a:stretch>
            <a:fillRect/>
          </a:stretch>
        </p:blipFill>
        <p:spPr>
          <a:xfrm>
            <a:off x="2554518" y="5003725"/>
            <a:ext cx="467174" cy="467174"/>
          </a:xfrm>
          <a:prstGeom prst="rect">
            <a:avLst/>
          </a:prstGeom>
          <a:noFill/>
          <a:ln>
            <a:noFill/>
          </a:ln>
        </p:spPr>
      </p:pic>
      <p:sp>
        <p:nvSpPr>
          <p:cNvPr id="412" name="Google Shape;412;p19"/>
          <p:cNvSpPr txBox="1"/>
          <p:nvPr/>
        </p:nvSpPr>
        <p:spPr>
          <a:xfrm>
            <a:off x="1890355" y="5550122"/>
            <a:ext cx="1795500" cy="3891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1200">
                <a:solidFill>
                  <a:srgbClr val="CC0000"/>
                </a:solidFill>
                <a:latin typeface="Mada"/>
                <a:ea typeface="Mada"/>
                <a:cs typeface="Mada"/>
                <a:sym typeface="Mada"/>
              </a:rPr>
              <a:t>Peritonitis</a:t>
            </a:r>
            <a:endParaRPr b="1" sz="1200">
              <a:solidFill>
                <a:srgbClr val="CC0000"/>
              </a:solidFill>
            </a:endParaRPr>
          </a:p>
        </p:txBody>
      </p:sp>
      <p:sp>
        <p:nvSpPr>
          <p:cNvPr id="413" name="Google Shape;413;p19"/>
          <p:cNvSpPr txBox="1"/>
          <p:nvPr/>
        </p:nvSpPr>
        <p:spPr>
          <a:xfrm>
            <a:off x="3708055" y="5550122"/>
            <a:ext cx="1936800" cy="5286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1200">
                <a:solidFill>
                  <a:schemeClr val="dk1"/>
                </a:solidFill>
                <a:latin typeface="Mada"/>
                <a:ea typeface="Mada"/>
                <a:cs typeface="Mada"/>
                <a:sym typeface="Mada"/>
              </a:rPr>
              <a:t>Advanced mechanical bowel obstruction</a:t>
            </a:r>
            <a:endParaRPr b="1" sz="1200"/>
          </a:p>
        </p:txBody>
      </p:sp>
      <p:pic>
        <p:nvPicPr>
          <p:cNvPr id="414" name="Google Shape;414;p19"/>
          <p:cNvPicPr preferRelativeResize="0"/>
          <p:nvPr/>
        </p:nvPicPr>
        <p:blipFill>
          <a:blip r:embed="rId5">
            <a:alphaModFix/>
          </a:blip>
          <a:stretch>
            <a:fillRect/>
          </a:stretch>
        </p:blipFill>
        <p:spPr>
          <a:xfrm>
            <a:off x="4442885" y="5003738"/>
            <a:ext cx="467174" cy="467164"/>
          </a:xfrm>
          <a:prstGeom prst="rect">
            <a:avLst/>
          </a:prstGeom>
          <a:noFill/>
          <a:ln>
            <a:noFill/>
          </a:ln>
        </p:spPr>
      </p:pic>
      <p:sp>
        <p:nvSpPr>
          <p:cNvPr id="415" name="Google Shape;415;p19"/>
          <p:cNvSpPr txBox="1"/>
          <p:nvPr/>
        </p:nvSpPr>
        <p:spPr>
          <a:xfrm>
            <a:off x="3742780" y="7254572"/>
            <a:ext cx="2046000" cy="4764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1200">
                <a:solidFill>
                  <a:schemeClr val="dk1"/>
                </a:solidFill>
                <a:latin typeface="Mada"/>
                <a:ea typeface="Mada"/>
                <a:cs typeface="Mada"/>
                <a:sym typeface="Mada"/>
              </a:rPr>
              <a:t>Electrolyte imbalance</a:t>
            </a:r>
            <a:endParaRPr b="1" sz="1200">
              <a:solidFill>
                <a:schemeClr val="dk1"/>
              </a:solidFill>
              <a:latin typeface="Mada"/>
              <a:ea typeface="Mada"/>
              <a:cs typeface="Mada"/>
              <a:sym typeface="Mada"/>
            </a:endParaRPr>
          </a:p>
          <a:p>
            <a:pPr indent="0" lvl="0" marL="0" rtl="0" algn="ctr">
              <a:lnSpc>
                <a:spcPct val="125000"/>
              </a:lnSpc>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such as hypokalaemia </a:t>
            </a:r>
            <a:r>
              <a:rPr lang="en-GB" sz="1000">
                <a:solidFill>
                  <a:srgbClr val="6AA84F"/>
                </a:solidFill>
                <a:latin typeface="Mada"/>
                <a:ea typeface="Mada"/>
                <a:cs typeface="Mada"/>
                <a:sym typeface="Mada"/>
              </a:rPr>
              <a:t>(when we put patient on NPO potassium decreases)</a:t>
            </a:r>
            <a:r>
              <a:rPr lang="en-GB" sz="1000">
                <a:solidFill>
                  <a:schemeClr val="dk1"/>
                </a:solidFill>
                <a:latin typeface="Mada"/>
                <a:ea typeface="Mada"/>
                <a:cs typeface="Mada"/>
                <a:sym typeface="Mada"/>
              </a:rPr>
              <a:t>, hyponatraemia, uraemia, diabetic ketoacidosis</a:t>
            </a:r>
            <a:endParaRPr b="1" sz="1000">
              <a:solidFill>
                <a:schemeClr val="dk1"/>
              </a:solidFill>
              <a:latin typeface="Mada"/>
              <a:ea typeface="Mada"/>
              <a:cs typeface="Mada"/>
              <a:sym typeface="Mada"/>
            </a:endParaRPr>
          </a:p>
        </p:txBody>
      </p:sp>
      <p:sp>
        <p:nvSpPr>
          <p:cNvPr id="416" name="Google Shape;416;p19"/>
          <p:cNvSpPr/>
          <p:nvPr/>
        </p:nvSpPr>
        <p:spPr>
          <a:xfrm>
            <a:off x="414855" y="6572497"/>
            <a:ext cx="969786" cy="673542"/>
          </a:xfrm>
          <a:prstGeom prst="flowChartTerminator">
            <a:avLst/>
          </a:prstGeom>
          <a:solidFill>
            <a:srgbClr val="EDF9F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7" name="Google Shape;417;p19"/>
          <p:cNvCxnSpPr>
            <a:stCxn id="416" idx="3"/>
            <a:endCxn id="418" idx="1"/>
          </p:cNvCxnSpPr>
          <p:nvPr/>
        </p:nvCxnSpPr>
        <p:spPr>
          <a:xfrm>
            <a:off x="1384641" y="6909268"/>
            <a:ext cx="4716300" cy="0"/>
          </a:xfrm>
          <a:prstGeom prst="straightConnector1">
            <a:avLst/>
          </a:prstGeom>
          <a:noFill/>
          <a:ln cap="flat" cmpd="sng" w="28575">
            <a:solidFill>
              <a:srgbClr val="ABE5D9"/>
            </a:solidFill>
            <a:prstDash val="solid"/>
            <a:round/>
            <a:headEnd len="med" w="med" type="none"/>
            <a:tailEnd len="med" w="med" type="none"/>
          </a:ln>
        </p:spPr>
      </p:cxnSp>
      <p:sp>
        <p:nvSpPr>
          <p:cNvPr id="419" name="Google Shape;419;p19"/>
          <p:cNvSpPr/>
          <p:nvPr/>
        </p:nvSpPr>
        <p:spPr>
          <a:xfrm>
            <a:off x="2282088" y="6572510"/>
            <a:ext cx="969786" cy="673542"/>
          </a:xfrm>
          <a:prstGeom prst="flowChartTerminator">
            <a:avLst/>
          </a:prstGeom>
          <a:solidFill>
            <a:srgbClr val="EDF9F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4191580" y="6572497"/>
            <a:ext cx="969786" cy="673542"/>
          </a:xfrm>
          <a:prstGeom prst="flowChartTerminator">
            <a:avLst/>
          </a:prstGeom>
          <a:solidFill>
            <a:srgbClr val="EDF9F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6101055" y="6572497"/>
            <a:ext cx="969786" cy="673542"/>
          </a:xfrm>
          <a:prstGeom prst="flowChartTerminator">
            <a:avLst/>
          </a:prstGeom>
          <a:solidFill>
            <a:srgbClr val="EDF9F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txBox="1"/>
          <p:nvPr/>
        </p:nvSpPr>
        <p:spPr>
          <a:xfrm>
            <a:off x="1890380" y="7264835"/>
            <a:ext cx="1795500" cy="3891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1200">
                <a:solidFill>
                  <a:schemeClr val="dk1"/>
                </a:solidFill>
                <a:latin typeface="Mada"/>
                <a:ea typeface="Mada"/>
                <a:cs typeface="Mada"/>
                <a:sym typeface="Mada"/>
              </a:rPr>
              <a:t>Bowel ischemia</a:t>
            </a:r>
            <a:endParaRPr b="1" sz="1200"/>
          </a:p>
        </p:txBody>
      </p:sp>
      <p:sp>
        <p:nvSpPr>
          <p:cNvPr id="422" name="Google Shape;422;p19"/>
          <p:cNvSpPr txBox="1"/>
          <p:nvPr/>
        </p:nvSpPr>
        <p:spPr>
          <a:xfrm>
            <a:off x="-68655" y="7281785"/>
            <a:ext cx="1936800" cy="5286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1200">
                <a:solidFill>
                  <a:schemeClr val="dk1"/>
                </a:solidFill>
                <a:latin typeface="Mada"/>
                <a:ea typeface="Mada"/>
                <a:cs typeface="Mada"/>
                <a:sym typeface="Mada"/>
              </a:rPr>
              <a:t>Renal &amp; lung disease</a:t>
            </a:r>
            <a:endParaRPr b="1" sz="1200"/>
          </a:p>
        </p:txBody>
      </p:sp>
      <p:pic>
        <p:nvPicPr>
          <p:cNvPr id="423" name="Google Shape;423;p19"/>
          <p:cNvPicPr preferRelativeResize="0"/>
          <p:nvPr/>
        </p:nvPicPr>
        <p:blipFill>
          <a:blip r:embed="rId6">
            <a:alphaModFix/>
          </a:blip>
          <a:stretch>
            <a:fillRect/>
          </a:stretch>
        </p:blipFill>
        <p:spPr>
          <a:xfrm>
            <a:off x="6352355" y="5003722"/>
            <a:ext cx="467174" cy="467174"/>
          </a:xfrm>
          <a:prstGeom prst="rect">
            <a:avLst/>
          </a:prstGeom>
          <a:noFill/>
          <a:ln>
            <a:noFill/>
          </a:ln>
        </p:spPr>
      </p:pic>
      <p:sp>
        <p:nvSpPr>
          <p:cNvPr id="424" name="Google Shape;424;p19"/>
          <p:cNvSpPr txBox="1"/>
          <p:nvPr/>
        </p:nvSpPr>
        <p:spPr>
          <a:xfrm>
            <a:off x="5667042" y="5550122"/>
            <a:ext cx="1795500" cy="3891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1200">
                <a:solidFill>
                  <a:schemeClr val="dk1"/>
                </a:solidFill>
                <a:latin typeface="Mada"/>
                <a:ea typeface="Mada"/>
                <a:cs typeface="Mada"/>
                <a:sym typeface="Mada"/>
              </a:rPr>
              <a:t>Gastroenteritis</a:t>
            </a:r>
            <a:endParaRPr b="1" sz="1200"/>
          </a:p>
        </p:txBody>
      </p:sp>
      <p:sp>
        <p:nvSpPr>
          <p:cNvPr id="425" name="Google Shape;425;p19"/>
          <p:cNvSpPr txBox="1"/>
          <p:nvPr/>
        </p:nvSpPr>
        <p:spPr>
          <a:xfrm>
            <a:off x="5620692" y="7221172"/>
            <a:ext cx="1888200" cy="5286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sz="1200">
                <a:solidFill>
                  <a:schemeClr val="dk1"/>
                </a:solidFill>
                <a:latin typeface="Mada"/>
                <a:ea typeface="Mada"/>
                <a:cs typeface="Mada"/>
                <a:sym typeface="Mada"/>
              </a:rPr>
              <a:t>Drugs</a:t>
            </a:r>
            <a:endParaRPr b="1">
              <a:solidFill>
                <a:schemeClr val="dk1"/>
              </a:solidFill>
              <a:latin typeface="Mada"/>
              <a:ea typeface="Mada"/>
              <a:cs typeface="Mada"/>
              <a:sym typeface="Mada"/>
            </a:endParaRPr>
          </a:p>
          <a:p>
            <a:pPr indent="0" lvl="0" marL="0" rtl="0" algn="ctr">
              <a:lnSpc>
                <a:spcPct val="125000"/>
              </a:lnSpc>
              <a:spcBef>
                <a:spcPts val="0"/>
              </a:spcBef>
              <a:spcAft>
                <a:spcPts val="0"/>
              </a:spcAft>
              <a:buNone/>
            </a:pPr>
            <a:r>
              <a:rPr lang="en-GB" sz="1000">
                <a:solidFill>
                  <a:schemeClr val="dk1"/>
                </a:solidFill>
                <a:latin typeface="Mada"/>
                <a:ea typeface="Mada"/>
                <a:cs typeface="Mada"/>
                <a:sym typeface="Mada"/>
              </a:rPr>
              <a:t>such as tricyclic antidepressant; lithium therapy, excessive opiate use and Narcotic analgesics</a:t>
            </a:r>
            <a:endParaRPr b="1" sz="1000">
              <a:solidFill>
                <a:schemeClr val="dk1"/>
              </a:solidFill>
              <a:latin typeface="Mada"/>
              <a:ea typeface="Mada"/>
              <a:cs typeface="Mada"/>
              <a:sym typeface="Mada"/>
            </a:endParaRPr>
          </a:p>
        </p:txBody>
      </p:sp>
      <p:pic>
        <p:nvPicPr>
          <p:cNvPr id="426" name="Google Shape;426;p19"/>
          <p:cNvPicPr preferRelativeResize="0"/>
          <p:nvPr/>
        </p:nvPicPr>
        <p:blipFill>
          <a:blip r:embed="rId7">
            <a:alphaModFix/>
          </a:blip>
          <a:stretch>
            <a:fillRect/>
          </a:stretch>
        </p:blipFill>
        <p:spPr>
          <a:xfrm>
            <a:off x="6331231" y="6644986"/>
            <a:ext cx="528600" cy="528600"/>
          </a:xfrm>
          <a:prstGeom prst="rect">
            <a:avLst/>
          </a:prstGeom>
          <a:noFill/>
          <a:ln>
            <a:noFill/>
          </a:ln>
        </p:spPr>
      </p:pic>
      <p:pic>
        <p:nvPicPr>
          <p:cNvPr id="427" name="Google Shape;427;p19"/>
          <p:cNvPicPr preferRelativeResize="0"/>
          <p:nvPr/>
        </p:nvPicPr>
        <p:blipFill>
          <a:blip r:embed="rId8">
            <a:alphaModFix/>
          </a:blip>
          <a:stretch>
            <a:fillRect/>
          </a:stretch>
        </p:blipFill>
        <p:spPr>
          <a:xfrm>
            <a:off x="666157" y="6711836"/>
            <a:ext cx="467174" cy="467174"/>
          </a:xfrm>
          <a:prstGeom prst="rect">
            <a:avLst/>
          </a:prstGeom>
          <a:noFill/>
          <a:ln>
            <a:noFill/>
          </a:ln>
        </p:spPr>
      </p:pic>
      <p:pic>
        <p:nvPicPr>
          <p:cNvPr id="428" name="Google Shape;428;p19"/>
          <p:cNvPicPr preferRelativeResize="0"/>
          <p:nvPr/>
        </p:nvPicPr>
        <p:blipFill>
          <a:blip r:embed="rId9">
            <a:alphaModFix/>
          </a:blip>
          <a:stretch>
            <a:fillRect/>
          </a:stretch>
        </p:blipFill>
        <p:spPr>
          <a:xfrm>
            <a:off x="2528755" y="6671047"/>
            <a:ext cx="476451" cy="476451"/>
          </a:xfrm>
          <a:prstGeom prst="rect">
            <a:avLst/>
          </a:prstGeom>
          <a:noFill/>
          <a:ln>
            <a:noFill/>
          </a:ln>
        </p:spPr>
      </p:pic>
      <p:pic>
        <p:nvPicPr>
          <p:cNvPr id="429" name="Google Shape;429;p19"/>
          <p:cNvPicPr preferRelativeResize="0"/>
          <p:nvPr/>
        </p:nvPicPr>
        <p:blipFill>
          <a:blip r:embed="rId10">
            <a:alphaModFix/>
          </a:blip>
          <a:stretch>
            <a:fillRect/>
          </a:stretch>
        </p:blipFill>
        <p:spPr>
          <a:xfrm>
            <a:off x="4399236" y="6678372"/>
            <a:ext cx="528600" cy="528600"/>
          </a:xfrm>
          <a:prstGeom prst="rect">
            <a:avLst/>
          </a:prstGeom>
          <a:noFill/>
          <a:ln>
            <a:noFill/>
          </a:ln>
        </p:spPr>
      </p:pic>
      <p:cxnSp>
        <p:nvCxnSpPr>
          <p:cNvPr id="430" name="Google Shape;430;p19"/>
          <p:cNvCxnSpPr>
            <a:stCxn id="408" idx="3"/>
            <a:endCxn id="418" idx="3"/>
          </p:cNvCxnSpPr>
          <p:nvPr/>
        </p:nvCxnSpPr>
        <p:spPr>
          <a:xfrm>
            <a:off x="7070841" y="5237306"/>
            <a:ext cx="600" cy="1671900"/>
          </a:xfrm>
          <a:prstGeom prst="curvedConnector3">
            <a:avLst>
              <a:gd fmla="val 67576286" name="adj1"/>
            </a:avLst>
          </a:prstGeom>
          <a:noFill/>
          <a:ln cap="flat" cmpd="sng" w="28575">
            <a:solidFill>
              <a:srgbClr val="ABE5D9"/>
            </a:solidFill>
            <a:prstDash val="solid"/>
            <a:round/>
            <a:headEnd len="med" w="med" type="none"/>
            <a:tailEnd len="med" w="med" type="none"/>
          </a:ln>
        </p:spPr>
      </p:cxnSp>
      <p:sp>
        <p:nvSpPr>
          <p:cNvPr id="431" name="Google Shape;431;p19"/>
          <p:cNvSpPr/>
          <p:nvPr/>
        </p:nvSpPr>
        <p:spPr>
          <a:xfrm>
            <a:off x="418369" y="9044214"/>
            <a:ext cx="231900" cy="231900"/>
          </a:xfrm>
          <a:prstGeom prst="ellipse">
            <a:avLst/>
          </a:prstGeom>
          <a:solidFill>
            <a:srgbClr val="EDF9F9"/>
          </a:solid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9"/>
          <p:cNvSpPr/>
          <p:nvPr/>
        </p:nvSpPr>
        <p:spPr>
          <a:xfrm>
            <a:off x="418357" y="9611976"/>
            <a:ext cx="231900" cy="231900"/>
          </a:xfrm>
          <a:prstGeom prst="ellipse">
            <a:avLst/>
          </a:prstGeom>
          <a:solidFill>
            <a:srgbClr val="EDF9F9"/>
          </a:solid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
          <p:cNvSpPr/>
          <p:nvPr/>
        </p:nvSpPr>
        <p:spPr>
          <a:xfrm>
            <a:off x="418344" y="10179764"/>
            <a:ext cx="231900" cy="231900"/>
          </a:xfrm>
          <a:prstGeom prst="ellipse">
            <a:avLst/>
          </a:prstGeom>
          <a:solidFill>
            <a:srgbClr val="EDF9F9"/>
          </a:solid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4" name="Google Shape;434;p19"/>
          <p:cNvCxnSpPr>
            <a:stCxn id="431" idx="4"/>
            <a:endCxn id="432" idx="0"/>
          </p:cNvCxnSpPr>
          <p:nvPr/>
        </p:nvCxnSpPr>
        <p:spPr>
          <a:xfrm>
            <a:off x="534319" y="9276114"/>
            <a:ext cx="0" cy="336000"/>
          </a:xfrm>
          <a:prstGeom prst="straightConnector1">
            <a:avLst/>
          </a:prstGeom>
          <a:noFill/>
          <a:ln cap="flat" cmpd="sng" w="19050">
            <a:solidFill>
              <a:srgbClr val="83C5BE"/>
            </a:solidFill>
            <a:prstDash val="dash"/>
            <a:round/>
            <a:headEnd len="med" w="med" type="none"/>
            <a:tailEnd len="med" w="med" type="none"/>
          </a:ln>
        </p:spPr>
      </p:cxnSp>
      <p:cxnSp>
        <p:nvCxnSpPr>
          <p:cNvPr id="435" name="Google Shape;435;p19"/>
          <p:cNvCxnSpPr>
            <a:stCxn id="432" idx="4"/>
            <a:endCxn id="433" idx="0"/>
          </p:cNvCxnSpPr>
          <p:nvPr/>
        </p:nvCxnSpPr>
        <p:spPr>
          <a:xfrm>
            <a:off x="534307" y="9843876"/>
            <a:ext cx="0" cy="336000"/>
          </a:xfrm>
          <a:prstGeom prst="straightConnector1">
            <a:avLst/>
          </a:prstGeom>
          <a:noFill/>
          <a:ln cap="flat" cmpd="sng" w="19050">
            <a:solidFill>
              <a:srgbClr val="83C5BE"/>
            </a:solidFill>
            <a:prstDash val="dash"/>
            <a:round/>
            <a:headEnd len="med" w="med" type="none"/>
            <a:tailEnd len="med" w="med" type="none"/>
          </a:ln>
        </p:spPr>
      </p:cxnSp>
      <p:sp>
        <p:nvSpPr>
          <p:cNvPr id="436" name="Google Shape;436;p19"/>
          <p:cNvSpPr txBox="1"/>
          <p:nvPr/>
        </p:nvSpPr>
        <p:spPr>
          <a:xfrm>
            <a:off x="758000" y="8881850"/>
            <a:ext cx="5775300" cy="196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C4588"/>
                </a:solidFill>
                <a:latin typeface="Mada"/>
                <a:ea typeface="Mada"/>
                <a:cs typeface="Mada"/>
                <a:sym typeface="Mada"/>
              </a:rPr>
              <a:t>Stressful stimuli to the bowel (e.g., surgery, peritonitis) → sympathetic nervous system activation → decreased/arrested peristalsis</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rgbClr val="1C4588"/>
              </a:solidFill>
              <a:latin typeface="Mada"/>
              <a:ea typeface="Mada"/>
              <a:cs typeface="Mada"/>
              <a:sym typeface="Mada"/>
            </a:endParaRPr>
          </a:p>
          <a:p>
            <a:pPr indent="0" lvl="0" marL="0" rtl="0" algn="l">
              <a:spcBef>
                <a:spcPts val="0"/>
              </a:spcBef>
              <a:spcAft>
                <a:spcPts val="0"/>
              </a:spcAft>
              <a:buNone/>
            </a:pPr>
            <a:r>
              <a:rPr lang="en-GB" sz="1200">
                <a:solidFill>
                  <a:srgbClr val="1C4588"/>
                </a:solidFill>
                <a:latin typeface="Mada"/>
                <a:ea typeface="Mada"/>
                <a:cs typeface="Mada"/>
                <a:sym typeface="Mada"/>
              </a:rPr>
              <a:t>Inflammation or intraoperative manipulation → local release of nitric oxide → relaxation of intestinal smooth muscles → decreased/arrested peristalsis</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rgbClr val="1C4588"/>
              </a:solidFill>
              <a:latin typeface="Mada"/>
              <a:ea typeface="Mada"/>
              <a:cs typeface="Mada"/>
              <a:sym typeface="Mada"/>
            </a:endParaRPr>
          </a:p>
          <a:p>
            <a:pPr indent="0" lvl="0" marL="0" rtl="0" algn="l">
              <a:spcBef>
                <a:spcPts val="0"/>
              </a:spcBef>
              <a:spcAft>
                <a:spcPts val="0"/>
              </a:spcAft>
              <a:buNone/>
            </a:pPr>
            <a:r>
              <a:rPr lang="en-GB" sz="1200">
                <a:solidFill>
                  <a:srgbClr val="1C4588"/>
                </a:solidFill>
                <a:latin typeface="Mada"/>
                <a:ea typeface="Mada"/>
                <a:cs typeface="Mada"/>
                <a:sym typeface="Mada"/>
              </a:rPr>
              <a:t>Decreased/arrested peristalsis → bowel wall distention → progresses to paralytic ileus as detailed in mechanical bowel obstruction.</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900">
              <a:latin typeface="Mada"/>
              <a:ea typeface="Mada"/>
              <a:cs typeface="Mada"/>
              <a:sym typeface="Mada"/>
            </a:endParaRPr>
          </a:p>
        </p:txBody>
      </p:sp>
      <p:sp>
        <p:nvSpPr>
          <p:cNvPr id="437" name="Google Shape;437;p19"/>
          <p:cNvSpPr/>
          <p:nvPr/>
        </p:nvSpPr>
        <p:spPr>
          <a:xfrm>
            <a:off x="316117" y="8200769"/>
            <a:ext cx="2253900" cy="528600"/>
          </a:xfrm>
          <a:prstGeom prst="round1Rect">
            <a:avLst>
              <a:gd fmla="val 50000"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p:nvPr/>
        </p:nvSpPr>
        <p:spPr>
          <a:xfrm>
            <a:off x="458042" y="8200675"/>
            <a:ext cx="136200" cy="528600"/>
          </a:xfrm>
          <a:prstGeom prst="rect">
            <a:avLst/>
          </a:pr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txBox="1"/>
          <p:nvPr/>
        </p:nvSpPr>
        <p:spPr>
          <a:xfrm>
            <a:off x="594250" y="8231434"/>
            <a:ext cx="2126100" cy="4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rgbClr val="006D77"/>
                </a:solidFill>
                <a:highlight>
                  <a:srgbClr val="EDF9F9"/>
                </a:highlight>
                <a:latin typeface="Lora"/>
                <a:ea typeface="Lora"/>
                <a:cs typeface="Lora"/>
                <a:sym typeface="Lora"/>
              </a:rPr>
              <a:t>Pathophysiology:</a:t>
            </a:r>
            <a:endParaRPr b="1" sz="1700">
              <a:solidFill>
                <a:srgbClr val="006D77"/>
              </a:solidFill>
              <a:highlight>
                <a:srgbClr val="EDF9F9"/>
              </a:highlight>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0"/>
          <p:cNvSpPr txBox="1"/>
          <p:nvPr/>
        </p:nvSpPr>
        <p:spPr>
          <a:xfrm>
            <a:off x="3894050" y="3004164"/>
            <a:ext cx="3583500" cy="818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Abdominal x-ray shows gas-filled loops of small and large intestine down to the rectum with multiple air-fluid levels (erect film)</a:t>
            </a:r>
            <a:endParaRPr sz="1200"/>
          </a:p>
        </p:txBody>
      </p:sp>
      <p:sp>
        <p:nvSpPr>
          <p:cNvPr id="445" name="Google Shape;445;p20"/>
          <p:cNvSpPr txBox="1"/>
          <p:nvPr/>
        </p:nvSpPr>
        <p:spPr>
          <a:xfrm>
            <a:off x="3894050" y="2271325"/>
            <a:ext cx="3339900" cy="5619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Increased pain in the abdominal wound due to abdominal distension</a:t>
            </a:r>
            <a:endParaRPr sz="1200"/>
          </a:p>
        </p:txBody>
      </p:sp>
      <p:sp>
        <p:nvSpPr>
          <p:cNvPr id="446" name="Google Shape;446;p2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0"/>
          <p:cNvSpPr/>
          <p:nvPr/>
        </p:nvSpPr>
        <p:spPr>
          <a:xfrm>
            <a:off x="298600" y="479813"/>
            <a:ext cx="2253900" cy="528600"/>
          </a:xfrm>
          <a:prstGeom prst="round1Rect">
            <a:avLst>
              <a:gd fmla="val 50000"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0"/>
          <p:cNvSpPr/>
          <p:nvPr/>
        </p:nvSpPr>
        <p:spPr>
          <a:xfrm>
            <a:off x="440525" y="479719"/>
            <a:ext cx="136200" cy="528600"/>
          </a:xfrm>
          <a:prstGeom prst="rect">
            <a:avLst/>
          </a:pr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0"/>
          <p:cNvSpPr txBox="1"/>
          <p:nvPr/>
        </p:nvSpPr>
        <p:spPr>
          <a:xfrm>
            <a:off x="543700" y="510500"/>
            <a:ext cx="2108400" cy="4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rgbClr val="006D77"/>
                </a:solidFill>
                <a:highlight>
                  <a:srgbClr val="EDF9F9"/>
                </a:highlight>
                <a:latin typeface="Lora"/>
                <a:ea typeface="Lora"/>
                <a:cs typeface="Lora"/>
                <a:sym typeface="Lora"/>
              </a:rPr>
              <a:t>Clinical features:</a:t>
            </a:r>
            <a:endParaRPr b="1" sz="1700">
              <a:solidFill>
                <a:srgbClr val="006D77"/>
              </a:solidFill>
              <a:highlight>
                <a:srgbClr val="EDF9F9"/>
              </a:highlight>
              <a:latin typeface="Lora"/>
              <a:ea typeface="Lora"/>
              <a:cs typeface="Lora"/>
              <a:sym typeface="Lora"/>
            </a:endParaRPr>
          </a:p>
        </p:txBody>
      </p:sp>
      <p:sp>
        <p:nvSpPr>
          <p:cNvPr id="450" name="Google Shape;450;p20"/>
          <p:cNvSpPr txBox="1"/>
          <p:nvPr/>
        </p:nvSpPr>
        <p:spPr>
          <a:xfrm>
            <a:off x="298600" y="1159525"/>
            <a:ext cx="6766500" cy="5694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Paralytic ileus is clinically significant if it prolonged more than 72 hours after abdominal surgery: </a:t>
            </a:r>
            <a:endParaRPr sz="1200">
              <a:solidFill>
                <a:srgbClr val="1C4588"/>
              </a:solidFill>
              <a:latin typeface="Mada"/>
              <a:ea typeface="Mada"/>
              <a:cs typeface="Mada"/>
              <a:sym typeface="Mada"/>
            </a:endParaRPr>
          </a:p>
        </p:txBody>
      </p:sp>
      <p:sp>
        <p:nvSpPr>
          <p:cNvPr id="451" name="Google Shape;451;p20"/>
          <p:cNvSpPr/>
          <p:nvPr/>
        </p:nvSpPr>
        <p:spPr>
          <a:xfrm flipH="1">
            <a:off x="310700" y="1644863"/>
            <a:ext cx="193200" cy="1916700"/>
          </a:xfrm>
          <a:prstGeom prst="round1Rect">
            <a:avLst>
              <a:gd fmla="val 50000"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0"/>
          <p:cNvSpPr txBox="1"/>
          <p:nvPr/>
        </p:nvSpPr>
        <p:spPr>
          <a:xfrm>
            <a:off x="310575" y="1829738"/>
            <a:ext cx="566100" cy="5619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2400">
                <a:solidFill>
                  <a:srgbClr val="49A59F"/>
                </a:solidFill>
                <a:latin typeface="Fredoka One"/>
                <a:ea typeface="Fredoka One"/>
                <a:cs typeface="Fredoka One"/>
                <a:sym typeface="Fredoka One"/>
              </a:rPr>
              <a:t>1</a:t>
            </a:r>
            <a:endParaRPr sz="2400">
              <a:solidFill>
                <a:srgbClr val="49A59F"/>
              </a:solidFill>
              <a:latin typeface="Fredoka One"/>
              <a:ea typeface="Fredoka One"/>
              <a:cs typeface="Fredoka One"/>
              <a:sym typeface="Fredoka One"/>
            </a:endParaRPr>
          </a:p>
        </p:txBody>
      </p:sp>
      <p:sp>
        <p:nvSpPr>
          <p:cNvPr id="453" name="Google Shape;453;p20"/>
          <p:cNvSpPr txBox="1"/>
          <p:nvPr/>
        </p:nvSpPr>
        <p:spPr>
          <a:xfrm>
            <a:off x="298600" y="2383863"/>
            <a:ext cx="448500" cy="467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2400">
                <a:solidFill>
                  <a:srgbClr val="49A59F"/>
                </a:solidFill>
                <a:latin typeface="Fredoka One"/>
                <a:ea typeface="Fredoka One"/>
                <a:cs typeface="Fredoka One"/>
                <a:sym typeface="Fredoka One"/>
              </a:rPr>
              <a:t>2</a:t>
            </a:r>
            <a:endParaRPr sz="2400">
              <a:solidFill>
                <a:srgbClr val="49A59F"/>
              </a:solidFill>
              <a:latin typeface="Fredoka One"/>
              <a:ea typeface="Fredoka One"/>
              <a:cs typeface="Fredoka One"/>
              <a:sym typeface="Fredoka One"/>
            </a:endParaRPr>
          </a:p>
        </p:txBody>
      </p:sp>
      <p:sp>
        <p:nvSpPr>
          <p:cNvPr id="454" name="Google Shape;454;p20"/>
          <p:cNvSpPr txBox="1"/>
          <p:nvPr/>
        </p:nvSpPr>
        <p:spPr>
          <a:xfrm>
            <a:off x="609559" y="1645975"/>
            <a:ext cx="1818900" cy="4182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No passage of flatus</a:t>
            </a:r>
            <a:endParaRPr sz="1200"/>
          </a:p>
        </p:txBody>
      </p:sp>
      <p:sp>
        <p:nvSpPr>
          <p:cNvPr id="455" name="Google Shape;455;p20"/>
          <p:cNvSpPr txBox="1"/>
          <p:nvPr/>
        </p:nvSpPr>
        <p:spPr>
          <a:xfrm>
            <a:off x="597562" y="2120078"/>
            <a:ext cx="2746800" cy="467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No return sounds on auscultation</a:t>
            </a:r>
            <a:endParaRPr sz="1200"/>
          </a:p>
        </p:txBody>
      </p:sp>
      <p:sp>
        <p:nvSpPr>
          <p:cNvPr id="456" name="Google Shape;456;p20"/>
          <p:cNvSpPr txBox="1"/>
          <p:nvPr/>
        </p:nvSpPr>
        <p:spPr>
          <a:xfrm>
            <a:off x="310600" y="2765238"/>
            <a:ext cx="472500" cy="6063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2400">
                <a:solidFill>
                  <a:srgbClr val="49A59F"/>
                </a:solidFill>
                <a:latin typeface="Fredoka One"/>
                <a:ea typeface="Fredoka One"/>
                <a:cs typeface="Fredoka One"/>
                <a:sym typeface="Fredoka One"/>
              </a:rPr>
              <a:t>3</a:t>
            </a:r>
            <a:endParaRPr sz="2400">
              <a:solidFill>
                <a:srgbClr val="49A59F"/>
              </a:solidFill>
              <a:latin typeface="Fredoka One"/>
              <a:ea typeface="Fredoka One"/>
              <a:cs typeface="Fredoka One"/>
              <a:sym typeface="Fredoka One"/>
            </a:endParaRPr>
          </a:p>
        </p:txBody>
      </p:sp>
      <p:sp>
        <p:nvSpPr>
          <p:cNvPr id="457" name="Google Shape;457;p20"/>
          <p:cNvSpPr txBox="1"/>
          <p:nvPr/>
        </p:nvSpPr>
        <p:spPr>
          <a:xfrm>
            <a:off x="609562" y="2542759"/>
            <a:ext cx="3000000" cy="680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Effortless vomiting may occur in the absence of gastric aspiration</a:t>
            </a:r>
            <a:endParaRPr sz="1200"/>
          </a:p>
        </p:txBody>
      </p:sp>
      <p:sp>
        <p:nvSpPr>
          <p:cNvPr id="458" name="Google Shape;458;p20"/>
          <p:cNvSpPr txBox="1"/>
          <p:nvPr/>
        </p:nvSpPr>
        <p:spPr>
          <a:xfrm>
            <a:off x="298600" y="3287813"/>
            <a:ext cx="472500" cy="569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2400">
                <a:solidFill>
                  <a:srgbClr val="49A59F"/>
                </a:solidFill>
                <a:latin typeface="Fredoka One"/>
                <a:ea typeface="Fredoka One"/>
                <a:cs typeface="Fredoka One"/>
                <a:sym typeface="Fredoka One"/>
              </a:rPr>
              <a:t>4</a:t>
            </a:r>
            <a:endParaRPr sz="2400">
              <a:solidFill>
                <a:srgbClr val="49A59F"/>
              </a:solidFill>
              <a:latin typeface="Fredoka One"/>
              <a:ea typeface="Fredoka One"/>
              <a:cs typeface="Fredoka One"/>
              <a:sym typeface="Fredoka One"/>
            </a:endParaRPr>
          </a:p>
        </p:txBody>
      </p:sp>
      <p:sp>
        <p:nvSpPr>
          <p:cNvPr id="459" name="Google Shape;459;p20"/>
          <p:cNvSpPr txBox="1"/>
          <p:nvPr/>
        </p:nvSpPr>
        <p:spPr>
          <a:xfrm>
            <a:off x="570600" y="3060061"/>
            <a:ext cx="2746800" cy="5286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Tympanic and marked abdominal distension and bowel sounds are usually absent on auscultation</a:t>
            </a:r>
            <a:endParaRPr sz="1200"/>
          </a:p>
        </p:txBody>
      </p:sp>
      <p:sp>
        <p:nvSpPr>
          <p:cNvPr id="460" name="Google Shape;460;p20"/>
          <p:cNvSpPr/>
          <p:nvPr/>
        </p:nvSpPr>
        <p:spPr>
          <a:xfrm flipH="1">
            <a:off x="3630050" y="1644863"/>
            <a:ext cx="193200" cy="1943700"/>
          </a:xfrm>
          <a:prstGeom prst="round1Rect">
            <a:avLst>
              <a:gd fmla="val 50000"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0"/>
          <p:cNvSpPr txBox="1"/>
          <p:nvPr/>
        </p:nvSpPr>
        <p:spPr>
          <a:xfrm>
            <a:off x="3629925" y="1759788"/>
            <a:ext cx="566100" cy="6318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2400">
                <a:solidFill>
                  <a:srgbClr val="49A59F"/>
                </a:solidFill>
                <a:latin typeface="Fredoka One"/>
                <a:ea typeface="Fredoka One"/>
                <a:cs typeface="Fredoka One"/>
                <a:sym typeface="Fredoka One"/>
              </a:rPr>
              <a:t>5</a:t>
            </a:r>
            <a:endParaRPr sz="2400">
              <a:solidFill>
                <a:srgbClr val="49A59F"/>
              </a:solidFill>
              <a:latin typeface="Fredoka One"/>
              <a:ea typeface="Fredoka One"/>
              <a:cs typeface="Fredoka One"/>
              <a:sym typeface="Fredoka One"/>
            </a:endParaRPr>
          </a:p>
        </p:txBody>
      </p:sp>
      <p:sp>
        <p:nvSpPr>
          <p:cNvPr id="462" name="Google Shape;462;p20"/>
          <p:cNvSpPr txBox="1"/>
          <p:nvPr/>
        </p:nvSpPr>
        <p:spPr>
          <a:xfrm>
            <a:off x="3629925" y="2395188"/>
            <a:ext cx="448500" cy="680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2400">
                <a:solidFill>
                  <a:srgbClr val="49A59F"/>
                </a:solidFill>
                <a:latin typeface="Fredoka One"/>
                <a:ea typeface="Fredoka One"/>
                <a:cs typeface="Fredoka One"/>
                <a:sym typeface="Fredoka One"/>
              </a:rPr>
              <a:t>6</a:t>
            </a:r>
            <a:endParaRPr sz="2400">
              <a:solidFill>
                <a:srgbClr val="49A59F"/>
              </a:solidFill>
              <a:latin typeface="Fredoka One"/>
              <a:ea typeface="Fredoka One"/>
              <a:cs typeface="Fredoka One"/>
              <a:sym typeface="Fredoka One"/>
            </a:endParaRPr>
          </a:p>
        </p:txBody>
      </p:sp>
      <p:sp>
        <p:nvSpPr>
          <p:cNvPr id="463" name="Google Shape;463;p20"/>
          <p:cNvSpPr txBox="1"/>
          <p:nvPr/>
        </p:nvSpPr>
        <p:spPr>
          <a:xfrm>
            <a:off x="3629925" y="3453563"/>
            <a:ext cx="472500" cy="3528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GB" sz="2400">
                <a:solidFill>
                  <a:srgbClr val="49A59F"/>
                </a:solidFill>
                <a:latin typeface="Fredoka One"/>
                <a:ea typeface="Fredoka One"/>
                <a:cs typeface="Fredoka One"/>
                <a:sym typeface="Fredoka One"/>
              </a:rPr>
              <a:t>7</a:t>
            </a:r>
            <a:endParaRPr sz="2400">
              <a:solidFill>
                <a:srgbClr val="49A59F"/>
              </a:solidFill>
              <a:latin typeface="Fredoka One"/>
              <a:ea typeface="Fredoka One"/>
              <a:cs typeface="Fredoka One"/>
              <a:sym typeface="Fredoka One"/>
            </a:endParaRPr>
          </a:p>
        </p:txBody>
      </p:sp>
      <p:sp>
        <p:nvSpPr>
          <p:cNvPr id="464" name="Google Shape;464;p20"/>
          <p:cNvSpPr/>
          <p:nvPr/>
        </p:nvSpPr>
        <p:spPr>
          <a:xfrm>
            <a:off x="314925" y="4123454"/>
            <a:ext cx="2253900" cy="528600"/>
          </a:xfrm>
          <a:prstGeom prst="round1Rect">
            <a:avLst>
              <a:gd fmla="val 50000"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0"/>
          <p:cNvSpPr/>
          <p:nvPr/>
        </p:nvSpPr>
        <p:spPr>
          <a:xfrm>
            <a:off x="456850" y="4123359"/>
            <a:ext cx="136200" cy="528600"/>
          </a:xfrm>
          <a:prstGeom prst="rect">
            <a:avLst/>
          </a:pr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0"/>
          <p:cNvSpPr txBox="1"/>
          <p:nvPr/>
        </p:nvSpPr>
        <p:spPr>
          <a:xfrm>
            <a:off x="619525" y="4154150"/>
            <a:ext cx="2049000" cy="4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rgbClr val="006D77"/>
                </a:solidFill>
                <a:highlight>
                  <a:srgbClr val="EDF9F9"/>
                </a:highlight>
                <a:latin typeface="Lora"/>
                <a:ea typeface="Lora"/>
                <a:cs typeface="Lora"/>
                <a:sym typeface="Lora"/>
              </a:rPr>
              <a:t>Management:</a:t>
            </a:r>
            <a:endParaRPr b="1" sz="1700">
              <a:solidFill>
                <a:srgbClr val="006D77"/>
              </a:solidFill>
              <a:highlight>
                <a:srgbClr val="EDF9F9"/>
              </a:highlight>
              <a:latin typeface="Lora"/>
              <a:ea typeface="Lora"/>
              <a:cs typeface="Lora"/>
              <a:sym typeface="Lora"/>
            </a:endParaRPr>
          </a:p>
        </p:txBody>
      </p:sp>
      <p:sp>
        <p:nvSpPr>
          <p:cNvPr id="467" name="Google Shape;467;p20"/>
          <p:cNvSpPr txBox="1"/>
          <p:nvPr/>
        </p:nvSpPr>
        <p:spPr>
          <a:xfrm>
            <a:off x="314925" y="4853297"/>
            <a:ext cx="7279200" cy="10149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lang="en-GB">
                <a:solidFill>
                  <a:srgbClr val="1C4588"/>
                </a:solidFill>
                <a:latin typeface="Mada"/>
                <a:ea typeface="Mada"/>
                <a:cs typeface="Mada"/>
                <a:sym typeface="Mada"/>
              </a:rPr>
              <a:t>Treatment is focused on the cause and conservative management with:</a:t>
            </a:r>
            <a:endParaRPr>
              <a:solidFill>
                <a:srgbClr val="1C4588"/>
              </a:solidFill>
              <a:latin typeface="Mada"/>
              <a:ea typeface="Mada"/>
              <a:cs typeface="Mada"/>
              <a:sym typeface="Mada"/>
            </a:endParaRPr>
          </a:p>
        </p:txBody>
      </p:sp>
      <p:sp>
        <p:nvSpPr>
          <p:cNvPr id="468" name="Google Shape;468;p20"/>
          <p:cNvSpPr/>
          <p:nvPr/>
        </p:nvSpPr>
        <p:spPr>
          <a:xfrm>
            <a:off x="4333111" y="5451416"/>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03</a:t>
            </a:r>
            <a:endParaRPr>
              <a:solidFill>
                <a:srgbClr val="E29578"/>
              </a:solidFill>
            </a:endParaRPr>
          </a:p>
        </p:txBody>
      </p:sp>
      <p:sp>
        <p:nvSpPr>
          <p:cNvPr id="469" name="Google Shape;469;p20"/>
          <p:cNvSpPr/>
          <p:nvPr/>
        </p:nvSpPr>
        <p:spPr>
          <a:xfrm>
            <a:off x="2621636" y="5451416"/>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02</a:t>
            </a:r>
            <a:endParaRPr>
              <a:solidFill>
                <a:srgbClr val="E29578"/>
              </a:solidFill>
            </a:endParaRPr>
          </a:p>
        </p:txBody>
      </p:sp>
      <p:sp>
        <p:nvSpPr>
          <p:cNvPr id="470" name="Google Shape;470;p20"/>
          <p:cNvSpPr/>
          <p:nvPr/>
        </p:nvSpPr>
        <p:spPr>
          <a:xfrm>
            <a:off x="910150" y="5451396"/>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01</a:t>
            </a:r>
            <a:endParaRPr b="1">
              <a:solidFill>
                <a:srgbClr val="E29578"/>
              </a:solidFill>
              <a:latin typeface="Montserrat"/>
              <a:ea typeface="Montserrat"/>
              <a:cs typeface="Montserrat"/>
              <a:sym typeface="Montserrat"/>
            </a:endParaRPr>
          </a:p>
        </p:txBody>
      </p:sp>
      <p:sp>
        <p:nvSpPr>
          <p:cNvPr id="471" name="Google Shape;471;p20"/>
          <p:cNvSpPr/>
          <p:nvPr/>
        </p:nvSpPr>
        <p:spPr>
          <a:xfrm>
            <a:off x="2078746" y="5672546"/>
            <a:ext cx="79940" cy="178431"/>
          </a:xfrm>
          <a:custGeom>
            <a:rect b="b" l="l" r="r" t="t"/>
            <a:pathLst>
              <a:path extrusionOk="0" fill="none" h="3203" w="1435">
                <a:moveTo>
                  <a:pt x="0" y="0"/>
                </a:moveTo>
                <a:lnTo>
                  <a:pt x="1434" y="1768"/>
                </a:lnTo>
                <a:lnTo>
                  <a:pt x="0" y="3202"/>
                </a:lnTo>
              </a:path>
            </a:pathLst>
          </a:custGeom>
          <a:noFill/>
          <a:ln cap="flat" cmpd="sng" w="667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472" name="Google Shape;472;p20"/>
          <p:cNvSpPr/>
          <p:nvPr/>
        </p:nvSpPr>
        <p:spPr>
          <a:xfrm>
            <a:off x="3738568" y="5672566"/>
            <a:ext cx="81834" cy="178431"/>
          </a:xfrm>
          <a:custGeom>
            <a:rect b="b" l="l" r="r" t="t"/>
            <a:pathLst>
              <a:path extrusionOk="0" fill="none" h="3203" w="1469">
                <a:moveTo>
                  <a:pt x="1" y="0"/>
                </a:moveTo>
                <a:lnTo>
                  <a:pt x="1469" y="1768"/>
                </a:lnTo>
                <a:lnTo>
                  <a:pt x="1" y="3202"/>
                </a:lnTo>
              </a:path>
            </a:pathLst>
          </a:custGeom>
          <a:noFill/>
          <a:ln cap="flat" cmpd="sng" w="667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473" name="Google Shape;473;p20"/>
          <p:cNvSpPr txBox="1"/>
          <p:nvPr/>
        </p:nvSpPr>
        <p:spPr>
          <a:xfrm>
            <a:off x="543700" y="6226096"/>
            <a:ext cx="1386900" cy="3528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lnSpc>
                <a:spcPct val="125000"/>
              </a:lnSpc>
              <a:spcBef>
                <a:spcPts val="0"/>
              </a:spcBef>
              <a:spcAft>
                <a:spcPts val="0"/>
              </a:spcAft>
              <a:buNone/>
            </a:pPr>
            <a:r>
              <a:rPr b="1" lang="en-GB" sz="1000">
                <a:solidFill>
                  <a:srgbClr val="1C4588"/>
                </a:solidFill>
                <a:latin typeface="Mada"/>
                <a:ea typeface="Mada"/>
                <a:cs typeface="Mada"/>
                <a:sym typeface="Mada"/>
              </a:rPr>
              <a:t>bowel rest (NPO)</a:t>
            </a:r>
            <a:endParaRPr b="1" sz="1000">
              <a:solidFill>
                <a:srgbClr val="006D77"/>
              </a:solidFill>
              <a:latin typeface="Mada"/>
              <a:ea typeface="Mada"/>
              <a:cs typeface="Mada"/>
              <a:sym typeface="Mada"/>
            </a:endParaRPr>
          </a:p>
        </p:txBody>
      </p:sp>
      <p:sp>
        <p:nvSpPr>
          <p:cNvPr id="474" name="Google Shape;474;p20"/>
          <p:cNvSpPr txBox="1"/>
          <p:nvPr/>
        </p:nvSpPr>
        <p:spPr>
          <a:xfrm>
            <a:off x="3966650" y="6221434"/>
            <a:ext cx="1386900" cy="3528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lnSpc>
                <a:spcPct val="125000"/>
              </a:lnSpc>
              <a:spcBef>
                <a:spcPts val="0"/>
              </a:spcBef>
              <a:spcAft>
                <a:spcPts val="0"/>
              </a:spcAft>
              <a:buNone/>
            </a:pPr>
            <a:r>
              <a:rPr b="1" lang="en-GB" sz="900">
                <a:solidFill>
                  <a:srgbClr val="1C4588"/>
                </a:solidFill>
                <a:latin typeface="Mada"/>
                <a:ea typeface="Mada"/>
                <a:cs typeface="Mada"/>
                <a:sym typeface="Mada"/>
              </a:rPr>
              <a:t>fluid and electrolyte support</a:t>
            </a:r>
            <a:endParaRPr b="1" baseline="30000" sz="900">
              <a:solidFill>
                <a:srgbClr val="006D77"/>
              </a:solidFill>
              <a:latin typeface="Mada"/>
              <a:ea typeface="Mada"/>
              <a:cs typeface="Mada"/>
              <a:sym typeface="Mada"/>
            </a:endParaRPr>
          </a:p>
        </p:txBody>
      </p:sp>
      <p:sp>
        <p:nvSpPr>
          <p:cNvPr id="475" name="Google Shape;475;p20"/>
          <p:cNvSpPr txBox="1"/>
          <p:nvPr/>
        </p:nvSpPr>
        <p:spPr>
          <a:xfrm>
            <a:off x="2255175" y="6221434"/>
            <a:ext cx="1386900" cy="3528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lnSpc>
                <a:spcPct val="125000"/>
              </a:lnSpc>
              <a:spcBef>
                <a:spcPts val="0"/>
              </a:spcBef>
              <a:spcAft>
                <a:spcPts val="0"/>
              </a:spcAft>
              <a:buNone/>
            </a:pPr>
            <a:r>
              <a:rPr b="1" lang="en-GB" sz="900">
                <a:solidFill>
                  <a:srgbClr val="1C4588"/>
                </a:solidFill>
                <a:latin typeface="Mada"/>
                <a:ea typeface="Mada"/>
                <a:cs typeface="Mada"/>
                <a:sym typeface="Mada"/>
              </a:rPr>
              <a:t>nasogastric aspiration</a:t>
            </a:r>
            <a:endParaRPr b="1" sz="900">
              <a:solidFill>
                <a:srgbClr val="006D77"/>
              </a:solidFill>
              <a:latin typeface="Mada"/>
              <a:ea typeface="Mada"/>
              <a:cs typeface="Mada"/>
              <a:sym typeface="Mada"/>
            </a:endParaRPr>
          </a:p>
        </p:txBody>
      </p:sp>
      <p:sp>
        <p:nvSpPr>
          <p:cNvPr id="476" name="Google Shape;476;p20"/>
          <p:cNvSpPr/>
          <p:nvPr/>
        </p:nvSpPr>
        <p:spPr>
          <a:xfrm>
            <a:off x="6044586" y="5451416"/>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04</a:t>
            </a:r>
            <a:endParaRPr>
              <a:solidFill>
                <a:srgbClr val="E29578"/>
              </a:solidFill>
            </a:endParaRPr>
          </a:p>
        </p:txBody>
      </p:sp>
      <p:sp>
        <p:nvSpPr>
          <p:cNvPr id="477" name="Google Shape;477;p20"/>
          <p:cNvSpPr/>
          <p:nvPr/>
        </p:nvSpPr>
        <p:spPr>
          <a:xfrm>
            <a:off x="5499793" y="5672566"/>
            <a:ext cx="81834" cy="178431"/>
          </a:xfrm>
          <a:custGeom>
            <a:rect b="b" l="l" r="r" t="t"/>
            <a:pathLst>
              <a:path extrusionOk="0" fill="none" h="3203" w="1469">
                <a:moveTo>
                  <a:pt x="1" y="0"/>
                </a:moveTo>
                <a:lnTo>
                  <a:pt x="1469" y="1768"/>
                </a:lnTo>
                <a:lnTo>
                  <a:pt x="1" y="3202"/>
                </a:lnTo>
              </a:path>
            </a:pathLst>
          </a:custGeom>
          <a:noFill/>
          <a:ln cap="flat" cmpd="sng" w="667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478" name="Google Shape;478;p20"/>
          <p:cNvSpPr txBox="1"/>
          <p:nvPr/>
        </p:nvSpPr>
        <p:spPr>
          <a:xfrm>
            <a:off x="5678125" y="6227121"/>
            <a:ext cx="1386900" cy="3528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lnSpc>
                <a:spcPct val="125000"/>
              </a:lnSpc>
              <a:spcBef>
                <a:spcPts val="0"/>
              </a:spcBef>
              <a:spcAft>
                <a:spcPts val="0"/>
              </a:spcAft>
              <a:buNone/>
            </a:pPr>
            <a:r>
              <a:rPr b="1" lang="en-GB" sz="900">
                <a:solidFill>
                  <a:srgbClr val="1C4588"/>
                </a:solidFill>
                <a:latin typeface="Mada"/>
                <a:ea typeface="Mada"/>
                <a:cs typeface="Mada"/>
                <a:sym typeface="Mada"/>
              </a:rPr>
              <a:t>treat underlying cause</a:t>
            </a:r>
            <a:endParaRPr b="1" baseline="30000" sz="900">
              <a:solidFill>
                <a:srgbClr val="006D77"/>
              </a:solidFill>
              <a:latin typeface="Mada"/>
              <a:ea typeface="Mada"/>
              <a:cs typeface="Mada"/>
              <a:sym typeface="Mada"/>
            </a:endParaRPr>
          </a:p>
        </p:txBody>
      </p:sp>
      <p:grpSp>
        <p:nvGrpSpPr>
          <p:cNvPr id="479" name="Google Shape;479;p20"/>
          <p:cNvGrpSpPr/>
          <p:nvPr/>
        </p:nvGrpSpPr>
        <p:grpSpPr>
          <a:xfrm>
            <a:off x="298606" y="7020448"/>
            <a:ext cx="467181" cy="476434"/>
            <a:chOff x="2410712" y="2415450"/>
            <a:chExt cx="312600" cy="312600"/>
          </a:xfrm>
        </p:grpSpPr>
        <p:sp>
          <p:nvSpPr>
            <p:cNvPr id="480" name="Google Shape;480;p2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2" name="Google Shape;482;p20"/>
          <p:cNvSpPr txBox="1"/>
          <p:nvPr/>
        </p:nvSpPr>
        <p:spPr>
          <a:xfrm>
            <a:off x="755888" y="7047083"/>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Pseudoobstruction:</a:t>
            </a:r>
            <a:endParaRPr b="1" sz="1800">
              <a:solidFill>
                <a:srgbClr val="006D77"/>
              </a:solidFill>
              <a:highlight>
                <a:srgbClr val="EDF9F9"/>
              </a:highlight>
              <a:latin typeface="Lora"/>
              <a:ea typeface="Lora"/>
              <a:cs typeface="Lora"/>
              <a:sym typeface="Lora"/>
            </a:endParaRPr>
          </a:p>
        </p:txBody>
      </p:sp>
      <p:sp>
        <p:nvSpPr>
          <p:cNvPr id="483" name="Google Shape;483;p20"/>
          <p:cNvSpPr/>
          <p:nvPr/>
        </p:nvSpPr>
        <p:spPr>
          <a:xfrm>
            <a:off x="298600" y="7734265"/>
            <a:ext cx="6977700" cy="1157400"/>
          </a:xfrm>
          <a:prstGeom prst="round1Rect">
            <a:avLst>
              <a:gd fmla="val 50000" name="adj"/>
            </a:avLst>
          </a:prstGeom>
          <a:solidFill>
            <a:srgbClr val="FFDDD2">
              <a:alpha val="37430"/>
            </a:srgbClr>
          </a:solidFill>
          <a:ln cap="flat" cmpd="sng" w="28575">
            <a:solidFill>
              <a:srgbClr val="FADE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0"/>
          <p:cNvSpPr txBox="1"/>
          <p:nvPr/>
        </p:nvSpPr>
        <p:spPr>
          <a:xfrm>
            <a:off x="382375" y="7822854"/>
            <a:ext cx="6870000" cy="10686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lang="en-GB">
                <a:solidFill>
                  <a:srgbClr val="1C4588"/>
                </a:solidFill>
                <a:latin typeface="Mada"/>
                <a:ea typeface="Mada"/>
                <a:cs typeface="Mada"/>
                <a:sym typeface="Mada"/>
              </a:rPr>
              <a:t>The underlying mechanism of </a:t>
            </a:r>
            <a:r>
              <a:rPr lang="en-GB">
                <a:solidFill>
                  <a:srgbClr val="1C4588"/>
                </a:solidFill>
                <a:latin typeface="Mada"/>
                <a:ea typeface="Mada"/>
                <a:cs typeface="Mada"/>
                <a:sym typeface="Mada"/>
              </a:rPr>
              <a:t>pseudoobstruction</a:t>
            </a:r>
            <a:r>
              <a:rPr lang="en-GB">
                <a:solidFill>
                  <a:srgbClr val="1C4588"/>
                </a:solidFill>
                <a:latin typeface="Mada"/>
                <a:ea typeface="Mada"/>
                <a:cs typeface="Mada"/>
                <a:sym typeface="Mada"/>
              </a:rPr>
              <a:t> is not fully understood</a:t>
            </a:r>
            <a:endParaRPr>
              <a:latin typeface="Mada"/>
              <a:ea typeface="Mada"/>
              <a:cs typeface="Mada"/>
              <a:sym typeface="Mada"/>
            </a:endParaRPr>
          </a:p>
          <a:p>
            <a:pPr indent="-184150" lvl="0" marL="179999" rtl="0" algn="l">
              <a:lnSpc>
                <a:spcPct val="125000"/>
              </a:lnSpc>
              <a:spcBef>
                <a:spcPts val="0"/>
              </a:spcBef>
              <a:spcAft>
                <a:spcPts val="0"/>
              </a:spcAft>
              <a:buClr>
                <a:schemeClr val="dk1"/>
              </a:buClr>
              <a:buSzPts val="1400"/>
              <a:buFont typeface="Mada"/>
              <a:buChar char="●"/>
            </a:pPr>
            <a:r>
              <a:rPr lang="en-GB">
                <a:solidFill>
                  <a:srgbClr val="6AA84F"/>
                </a:solidFill>
                <a:latin typeface="Mada"/>
                <a:ea typeface="Mada"/>
                <a:cs typeface="Mada"/>
                <a:sym typeface="Mada"/>
              </a:rPr>
              <a:t>Autonomic imbalance resulting from decreased parasympathetic tone or excessive sympathetic output. The majority of cases are due to large bowel dysfunction.</a:t>
            </a:r>
            <a:endParaRPr/>
          </a:p>
        </p:txBody>
      </p:sp>
      <p:pic>
        <p:nvPicPr>
          <p:cNvPr id="485" name="Google Shape;485;p20"/>
          <p:cNvPicPr preferRelativeResize="0"/>
          <p:nvPr/>
        </p:nvPicPr>
        <p:blipFill>
          <a:blip r:embed="rId3">
            <a:alphaModFix/>
          </a:blip>
          <a:stretch>
            <a:fillRect/>
          </a:stretch>
        </p:blipFill>
        <p:spPr>
          <a:xfrm>
            <a:off x="-2002071" y="8219270"/>
            <a:ext cx="1591290" cy="1943701"/>
          </a:xfrm>
          <a:prstGeom prst="rect">
            <a:avLst/>
          </a:prstGeom>
          <a:noFill/>
          <a:ln>
            <a:noFill/>
          </a:ln>
        </p:spPr>
      </p:pic>
      <p:sp>
        <p:nvSpPr>
          <p:cNvPr id="486" name="Google Shape;486;p20"/>
          <p:cNvSpPr/>
          <p:nvPr/>
        </p:nvSpPr>
        <p:spPr>
          <a:xfrm rot="5400000">
            <a:off x="2416744" y="9637290"/>
            <a:ext cx="1294200" cy="4560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7" name="Google Shape;487;p20"/>
          <p:cNvGrpSpPr/>
          <p:nvPr/>
        </p:nvGrpSpPr>
        <p:grpSpPr>
          <a:xfrm rot="5400000">
            <a:off x="2024629" y="9772897"/>
            <a:ext cx="1437541" cy="184800"/>
            <a:chOff x="1619525" y="1693513"/>
            <a:chExt cx="1931400" cy="184800"/>
          </a:xfrm>
        </p:grpSpPr>
        <p:cxnSp>
          <p:nvCxnSpPr>
            <p:cNvPr id="488" name="Google Shape;488;p20"/>
            <p:cNvCxnSpPr/>
            <p:nvPr/>
          </p:nvCxnSpPr>
          <p:spPr>
            <a:xfrm>
              <a:off x="1619525" y="1878200"/>
              <a:ext cx="1931400" cy="0"/>
            </a:xfrm>
            <a:prstGeom prst="straightConnector1">
              <a:avLst/>
            </a:prstGeom>
            <a:noFill/>
            <a:ln cap="flat" cmpd="sng" w="19050">
              <a:solidFill>
                <a:srgbClr val="9DE2DE"/>
              </a:solidFill>
              <a:prstDash val="solid"/>
              <a:round/>
              <a:headEnd len="med" w="med" type="none"/>
              <a:tailEnd len="med" w="med" type="none"/>
            </a:ln>
          </p:spPr>
        </p:cxnSp>
        <p:cxnSp>
          <p:nvCxnSpPr>
            <p:cNvPr id="489" name="Google Shape;489;p20"/>
            <p:cNvCxnSpPr/>
            <p:nvPr/>
          </p:nvCxnSpPr>
          <p:spPr>
            <a:xfrm>
              <a:off x="2585225" y="1693513"/>
              <a:ext cx="0" cy="184800"/>
            </a:xfrm>
            <a:prstGeom prst="straightConnector1">
              <a:avLst/>
            </a:prstGeom>
            <a:noFill/>
            <a:ln cap="flat" cmpd="sng" w="19050">
              <a:solidFill>
                <a:srgbClr val="9DE2DE"/>
              </a:solidFill>
              <a:prstDash val="solid"/>
              <a:round/>
              <a:headEnd len="med" w="med" type="none"/>
              <a:tailEnd len="med" w="med" type="none"/>
            </a:ln>
          </p:spPr>
        </p:cxnSp>
      </p:grpSp>
      <p:sp>
        <p:nvSpPr>
          <p:cNvPr id="490" name="Google Shape;490;p20"/>
          <p:cNvSpPr txBox="1"/>
          <p:nvPr/>
        </p:nvSpPr>
        <p:spPr>
          <a:xfrm rot="5400000">
            <a:off x="2529538" y="9676900"/>
            <a:ext cx="1068600" cy="37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Lora"/>
                <a:ea typeface="Lora"/>
                <a:cs typeface="Lora"/>
                <a:sym typeface="Lora"/>
              </a:rPr>
              <a:t>Diagnosis</a:t>
            </a:r>
            <a:endParaRPr>
              <a:solidFill>
                <a:srgbClr val="006D77"/>
              </a:solidFill>
              <a:latin typeface="Lora"/>
              <a:ea typeface="Lora"/>
              <a:cs typeface="Lora"/>
              <a:sym typeface="Lora"/>
            </a:endParaRPr>
          </a:p>
        </p:txBody>
      </p:sp>
      <p:sp>
        <p:nvSpPr>
          <p:cNvPr id="491" name="Google Shape;491;p20"/>
          <p:cNvSpPr/>
          <p:nvPr/>
        </p:nvSpPr>
        <p:spPr>
          <a:xfrm rot="-5400000">
            <a:off x="3269181" y="9625796"/>
            <a:ext cx="1294200" cy="4560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2" name="Google Shape;492;p20"/>
          <p:cNvGrpSpPr/>
          <p:nvPr/>
        </p:nvGrpSpPr>
        <p:grpSpPr>
          <a:xfrm rot="-5400000">
            <a:off x="3518400" y="9806679"/>
            <a:ext cx="1436575" cy="184800"/>
            <a:chOff x="1619525" y="1693513"/>
            <a:chExt cx="1931400" cy="184800"/>
          </a:xfrm>
        </p:grpSpPr>
        <p:cxnSp>
          <p:nvCxnSpPr>
            <p:cNvPr id="493" name="Google Shape;493;p20"/>
            <p:cNvCxnSpPr/>
            <p:nvPr/>
          </p:nvCxnSpPr>
          <p:spPr>
            <a:xfrm>
              <a:off x="1619525" y="1878200"/>
              <a:ext cx="1931400" cy="0"/>
            </a:xfrm>
            <a:prstGeom prst="straightConnector1">
              <a:avLst/>
            </a:prstGeom>
            <a:noFill/>
            <a:ln cap="flat" cmpd="sng" w="19050">
              <a:solidFill>
                <a:srgbClr val="9DE2DE"/>
              </a:solidFill>
              <a:prstDash val="solid"/>
              <a:round/>
              <a:headEnd len="med" w="med" type="none"/>
              <a:tailEnd len="med" w="med" type="none"/>
            </a:ln>
          </p:spPr>
        </p:cxnSp>
        <p:cxnSp>
          <p:nvCxnSpPr>
            <p:cNvPr id="494" name="Google Shape;494;p20"/>
            <p:cNvCxnSpPr/>
            <p:nvPr/>
          </p:nvCxnSpPr>
          <p:spPr>
            <a:xfrm>
              <a:off x="2585225" y="1693513"/>
              <a:ext cx="0" cy="184800"/>
            </a:xfrm>
            <a:prstGeom prst="straightConnector1">
              <a:avLst/>
            </a:prstGeom>
            <a:noFill/>
            <a:ln cap="flat" cmpd="sng" w="19050">
              <a:solidFill>
                <a:srgbClr val="9DE2DE"/>
              </a:solidFill>
              <a:prstDash val="solid"/>
              <a:round/>
              <a:headEnd len="med" w="med" type="none"/>
              <a:tailEnd len="med" w="med" type="none"/>
            </a:ln>
          </p:spPr>
        </p:cxnSp>
      </p:grpSp>
      <p:sp>
        <p:nvSpPr>
          <p:cNvPr id="495" name="Google Shape;495;p20"/>
          <p:cNvSpPr txBox="1"/>
          <p:nvPr/>
        </p:nvSpPr>
        <p:spPr>
          <a:xfrm rot="-5400000">
            <a:off x="3239481" y="9671088"/>
            <a:ext cx="1353600" cy="45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Lora"/>
                <a:ea typeface="Lora"/>
                <a:cs typeface="Lora"/>
                <a:sym typeface="Lora"/>
              </a:rPr>
              <a:t>Management</a:t>
            </a:r>
            <a:endParaRPr>
              <a:solidFill>
                <a:srgbClr val="006D77"/>
              </a:solidFill>
              <a:latin typeface="Lora"/>
              <a:ea typeface="Lora"/>
              <a:cs typeface="Lora"/>
              <a:sym typeface="Lora"/>
            </a:endParaRPr>
          </a:p>
        </p:txBody>
      </p:sp>
      <p:sp>
        <p:nvSpPr>
          <p:cNvPr id="496" name="Google Shape;496;p20"/>
          <p:cNvSpPr txBox="1"/>
          <p:nvPr/>
        </p:nvSpPr>
        <p:spPr>
          <a:xfrm>
            <a:off x="188850" y="9295800"/>
            <a:ext cx="2422500" cy="9531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chemeClr val="dk1"/>
              </a:buClr>
              <a:buSzPts val="1200"/>
              <a:buFont typeface="Mada"/>
              <a:buChar char="●"/>
            </a:pPr>
            <a:r>
              <a:rPr b="1" lang="en-GB" sz="1200">
                <a:solidFill>
                  <a:srgbClr val="1C4588"/>
                </a:solidFill>
                <a:latin typeface="Mada"/>
                <a:ea typeface="Mada"/>
                <a:cs typeface="Mada"/>
                <a:sym typeface="Mada"/>
              </a:rPr>
              <a:t>Blood electrolyte analysis</a:t>
            </a:r>
            <a:r>
              <a:rPr lang="en-GB" sz="1200">
                <a:solidFill>
                  <a:srgbClr val="1C4588"/>
                </a:solidFill>
                <a:latin typeface="Mada"/>
                <a:ea typeface="Mada"/>
                <a:cs typeface="Mada"/>
                <a:sym typeface="Mada"/>
              </a:rPr>
              <a:t> is essential</a:t>
            </a:r>
            <a:endParaRPr sz="1200">
              <a:solidFill>
                <a:srgbClr val="1C4588"/>
              </a:solidFill>
              <a:latin typeface="Mada"/>
              <a:ea typeface="Mada"/>
              <a:cs typeface="Mada"/>
              <a:sym typeface="Mada"/>
            </a:endParaRPr>
          </a:p>
          <a:p>
            <a:pPr indent="-171450" lvl="0" marL="179999" rtl="0" algn="l">
              <a:lnSpc>
                <a:spcPct val="125000"/>
              </a:lnSpc>
              <a:spcBef>
                <a:spcPts val="0"/>
              </a:spcBef>
              <a:spcAft>
                <a:spcPts val="0"/>
              </a:spcAft>
              <a:buClr>
                <a:schemeClr val="dk1"/>
              </a:buClr>
              <a:buSzPts val="1200"/>
              <a:buFont typeface="Mada"/>
              <a:buChar char="●"/>
            </a:pPr>
            <a:r>
              <a:rPr b="1" lang="en-GB" sz="1200">
                <a:solidFill>
                  <a:srgbClr val="1C4588"/>
                </a:solidFill>
                <a:latin typeface="Mada"/>
                <a:ea typeface="Mada"/>
                <a:cs typeface="Mada"/>
                <a:sym typeface="Mada"/>
              </a:rPr>
              <a:t>imaging</a:t>
            </a:r>
            <a:r>
              <a:rPr lang="en-GB" sz="1200">
                <a:solidFill>
                  <a:srgbClr val="1C4588"/>
                </a:solidFill>
                <a:latin typeface="Mada"/>
                <a:ea typeface="Mada"/>
                <a:cs typeface="Mada"/>
                <a:sym typeface="Mada"/>
              </a:rPr>
              <a:t> to exclude mechanical obstruction</a:t>
            </a:r>
            <a:endParaRPr sz="1200">
              <a:solidFill>
                <a:srgbClr val="1C4588"/>
              </a:solidFill>
              <a:latin typeface="Mada"/>
              <a:ea typeface="Mada"/>
              <a:cs typeface="Mada"/>
              <a:sym typeface="Mada"/>
            </a:endParaRPr>
          </a:p>
        </p:txBody>
      </p:sp>
      <p:sp>
        <p:nvSpPr>
          <p:cNvPr id="497" name="Google Shape;497;p20"/>
          <p:cNvSpPr txBox="1"/>
          <p:nvPr/>
        </p:nvSpPr>
        <p:spPr>
          <a:xfrm>
            <a:off x="4413625" y="8992575"/>
            <a:ext cx="3100500" cy="2003400"/>
          </a:xfrm>
          <a:prstGeom prst="rect">
            <a:avLst/>
          </a:prstGeom>
          <a:noFill/>
          <a:ln>
            <a:noFill/>
          </a:ln>
        </p:spPr>
        <p:txBody>
          <a:bodyPr anchorCtr="0" anchor="t" bIns="91425" lIns="91425" spcFirstLastPara="1" rIns="91425" wrap="square" tIns="91425">
            <a:noAutofit/>
          </a:bodyPr>
          <a:lstStyle/>
          <a:p>
            <a:pPr indent="-158750" lvl="0" marL="179999" rtl="0" algn="l">
              <a:lnSpc>
                <a:spcPct val="125000"/>
              </a:lnSpc>
              <a:spcBef>
                <a:spcPts val="0"/>
              </a:spcBef>
              <a:spcAft>
                <a:spcPts val="0"/>
              </a:spcAft>
              <a:buClr>
                <a:schemeClr val="dk1"/>
              </a:buClr>
              <a:buSzPts val="1000"/>
              <a:buFont typeface="Mada"/>
              <a:buChar char="●"/>
            </a:pPr>
            <a:r>
              <a:rPr b="1" lang="en-GB" sz="1000">
                <a:solidFill>
                  <a:srgbClr val="1C4588"/>
                </a:solidFill>
                <a:latin typeface="Mada"/>
                <a:ea typeface="Mada"/>
                <a:cs typeface="Mada"/>
                <a:sym typeface="Mada"/>
              </a:rPr>
              <a:t>Stimulant enemas</a:t>
            </a:r>
            <a:endParaRPr b="1" sz="1000">
              <a:solidFill>
                <a:srgbClr val="1C4588"/>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b="1" lang="en-GB" sz="1000">
                <a:solidFill>
                  <a:srgbClr val="1C4588"/>
                </a:solidFill>
                <a:latin typeface="Mada"/>
                <a:ea typeface="Mada"/>
                <a:cs typeface="Mada"/>
                <a:sym typeface="Mada"/>
              </a:rPr>
              <a:t>Colonoscopic deflation:</a:t>
            </a:r>
            <a:r>
              <a:rPr lang="en-GB" sz="1000">
                <a:solidFill>
                  <a:srgbClr val="1C4588"/>
                </a:solidFill>
                <a:latin typeface="Mada"/>
                <a:ea typeface="Mada"/>
                <a:cs typeface="Mada"/>
                <a:sym typeface="Mada"/>
              </a:rPr>
              <a:t> in cases where cecal distension causes perforation</a:t>
            </a:r>
            <a:endParaRPr sz="1000">
              <a:solidFill>
                <a:srgbClr val="1C4588"/>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b="1" lang="en-GB" sz="1000">
                <a:solidFill>
                  <a:srgbClr val="1C4588"/>
                </a:solidFill>
                <a:latin typeface="Mada"/>
                <a:ea typeface="Mada"/>
                <a:cs typeface="Mada"/>
                <a:sym typeface="Mada"/>
              </a:rPr>
              <a:t>IV erythromycin:</a:t>
            </a:r>
            <a:r>
              <a:rPr lang="en-GB" sz="1000">
                <a:solidFill>
                  <a:srgbClr val="1C4588"/>
                </a:solidFill>
                <a:latin typeface="Mada"/>
                <a:ea typeface="Mada"/>
                <a:cs typeface="Mada"/>
                <a:sym typeface="Mada"/>
              </a:rPr>
              <a:t> shown to stimulate motility by binding to colonic  motilin receptors.  </a:t>
            </a:r>
            <a:endParaRPr sz="1000">
              <a:solidFill>
                <a:srgbClr val="1C4588"/>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b="1" lang="en-GB" sz="1000">
                <a:solidFill>
                  <a:srgbClr val="1C4588"/>
                </a:solidFill>
                <a:latin typeface="Mada"/>
                <a:ea typeface="Mada"/>
                <a:cs typeface="Mada"/>
                <a:sym typeface="Mada"/>
              </a:rPr>
              <a:t>IV neostigmine:</a:t>
            </a:r>
            <a:r>
              <a:rPr lang="en-GB" sz="1000">
                <a:solidFill>
                  <a:srgbClr val="1C4588"/>
                </a:solidFill>
                <a:latin typeface="Mada"/>
                <a:ea typeface="Mada"/>
                <a:cs typeface="Mada"/>
                <a:sym typeface="Mada"/>
              </a:rPr>
              <a:t> when other measures fail</a:t>
            </a:r>
            <a:endParaRPr b="1" sz="1000">
              <a:solidFill>
                <a:srgbClr val="1C4588"/>
              </a:solidFill>
              <a:latin typeface="Mada"/>
              <a:ea typeface="Mada"/>
              <a:cs typeface="Mada"/>
              <a:sym typeface="Mada"/>
            </a:endParaRPr>
          </a:p>
          <a:p>
            <a:pPr indent="-158750" lvl="0" marL="179999" rtl="0" algn="l">
              <a:lnSpc>
                <a:spcPct val="125000"/>
              </a:lnSpc>
              <a:spcBef>
                <a:spcPts val="0"/>
              </a:spcBef>
              <a:spcAft>
                <a:spcPts val="0"/>
              </a:spcAft>
              <a:buClr>
                <a:schemeClr val="dk1"/>
              </a:buClr>
              <a:buSzPts val="1000"/>
              <a:buFont typeface="Mada"/>
              <a:buChar char="●"/>
            </a:pPr>
            <a:r>
              <a:rPr lang="en-GB" sz="1000">
                <a:solidFill>
                  <a:srgbClr val="1C4588"/>
                </a:solidFill>
                <a:latin typeface="Mada"/>
                <a:ea typeface="Mada"/>
                <a:cs typeface="Mada"/>
                <a:sym typeface="Mada"/>
              </a:rPr>
              <a:t>In a small minority of cases </a:t>
            </a:r>
            <a:r>
              <a:rPr b="1" lang="en-GB" sz="1000">
                <a:solidFill>
                  <a:srgbClr val="1C4588"/>
                </a:solidFill>
                <a:latin typeface="Mada"/>
                <a:ea typeface="Mada"/>
                <a:cs typeface="Mada"/>
                <a:sym typeface="Mada"/>
              </a:rPr>
              <a:t>colectomy</a:t>
            </a:r>
            <a:r>
              <a:rPr lang="en-GB" sz="1000">
                <a:solidFill>
                  <a:srgbClr val="1C4588"/>
                </a:solidFill>
                <a:latin typeface="Mada"/>
                <a:ea typeface="Mada"/>
                <a:cs typeface="Mada"/>
                <a:sym typeface="Mada"/>
              </a:rPr>
              <a:t> with ileorectal anastomosis, or with ileostomy</a:t>
            </a:r>
            <a:endParaRPr sz="1000">
              <a:solidFill>
                <a:srgbClr val="1C4588"/>
              </a:solidFill>
              <a:latin typeface="Mada"/>
              <a:ea typeface="Mada"/>
              <a:cs typeface="Mada"/>
              <a:sym typeface="Mada"/>
            </a:endParaRPr>
          </a:p>
        </p:txBody>
      </p:sp>
      <p:sp>
        <p:nvSpPr>
          <p:cNvPr id="498" name="Google Shape;498;p20"/>
          <p:cNvSpPr txBox="1"/>
          <p:nvPr/>
        </p:nvSpPr>
        <p:spPr>
          <a:xfrm>
            <a:off x="3894051" y="1676813"/>
            <a:ext cx="3339900" cy="4182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CC0000"/>
                </a:solidFill>
                <a:latin typeface="Mada"/>
                <a:ea typeface="Mada"/>
                <a:cs typeface="Mada"/>
                <a:sym typeface="Mada"/>
              </a:rPr>
              <a:t>Colicky abdominal pain is not a feature</a:t>
            </a:r>
            <a:endParaRPr sz="1200">
              <a:solidFill>
                <a:srgbClr val="CC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1"/>
          <p:cNvSpPr/>
          <p:nvPr/>
        </p:nvSpPr>
        <p:spPr>
          <a:xfrm>
            <a:off x="376875" y="1010300"/>
            <a:ext cx="6835806" cy="999702"/>
          </a:xfrm>
          <a:prstGeom prst="flowChartTerminator">
            <a:avLst/>
          </a:prstGeom>
          <a:solidFill>
            <a:srgbClr val="FFDDD2">
              <a:alpha val="37430"/>
            </a:srgbClr>
          </a:solidFill>
          <a:ln cap="flat" cmpd="sng" w="28575">
            <a:solidFill>
              <a:srgbClr val="FADE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5" name="Google Shape;505;p21"/>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506" name="Google Shape;506;p21"/>
          <p:cNvSpPr txBox="1"/>
          <p:nvPr/>
        </p:nvSpPr>
        <p:spPr>
          <a:xfrm>
            <a:off x="1095673" y="18278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Adhesive obstruction</a:t>
            </a:r>
            <a:endParaRPr sz="2200"/>
          </a:p>
        </p:txBody>
      </p:sp>
      <p:sp>
        <p:nvSpPr>
          <p:cNvPr id="507" name="Google Shape;507;p21"/>
          <p:cNvSpPr txBox="1"/>
          <p:nvPr/>
        </p:nvSpPr>
        <p:spPr>
          <a:xfrm>
            <a:off x="820875" y="1153425"/>
            <a:ext cx="6772500" cy="720000"/>
          </a:xfrm>
          <a:prstGeom prst="rect">
            <a:avLst/>
          </a:prstGeom>
          <a:noFill/>
          <a:ln>
            <a:noFill/>
          </a:ln>
        </p:spPr>
        <p:txBody>
          <a:bodyPr anchorCtr="0" anchor="t" bIns="91425" lIns="91425" spcFirstLastPara="1" rIns="91425" wrap="square" tIns="91425">
            <a:noAutofit/>
          </a:bodyPr>
          <a:lstStyle/>
          <a:p>
            <a:pPr indent="-171450" lvl="0" marL="179999" rtl="0" algn="l">
              <a:lnSpc>
                <a:spcPct val="125000"/>
              </a:lnSpc>
              <a:spcBef>
                <a:spcPts val="0"/>
              </a:spcBef>
              <a:spcAft>
                <a:spcPts val="0"/>
              </a:spcAft>
              <a:buClr>
                <a:srgbClr val="000000"/>
              </a:buClr>
              <a:buSzPts val="1200"/>
              <a:buFont typeface="Mada"/>
              <a:buChar char="●"/>
            </a:pPr>
            <a:r>
              <a:rPr lang="en-GB">
                <a:solidFill>
                  <a:srgbClr val="1C4588"/>
                </a:solidFill>
                <a:latin typeface="Mada"/>
                <a:ea typeface="Mada"/>
                <a:cs typeface="Mada"/>
                <a:sym typeface="Mada"/>
              </a:rPr>
              <a:t>Most common cause of mechanical obstruction.</a:t>
            </a:r>
            <a:endParaRPr>
              <a:latin typeface="Mada"/>
              <a:ea typeface="Mada"/>
              <a:cs typeface="Mada"/>
              <a:sym typeface="Mada"/>
            </a:endParaRPr>
          </a:p>
          <a:p>
            <a:pPr indent="-171450" lvl="0" marL="179999" rtl="0" algn="l">
              <a:lnSpc>
                <a:spcPct val="125000"/>
              </a:lnSpc>
              <a:spcBef>
                <a:spcPts val="0"/>
              </a:spcBef>
              <a:spcAft>
                <a:spcPts val="0"/>
              </a:spcAft>
              <a:buClr>
                <a:srgbClr val="000000"/>
              </a:buClr>
              <a:buSzPts val="1200"/>
              <a:buFont typeface="Mada"/>
              <a:buChar char="●"/>
            </a:pPr>
            <a:r>
              <a:rPr lang="en-GB">
                <a:solidFill>
                  <a:srgbClr val="1C4588"/>
                </a:solidFill>
                <a:latin typeface="Mada"/>
                <a:ea typeface="Mada"/>
                <a:cs typeface="Mada"/>
                <a:sym typeface="Mada"/>
              </a:rPr>
              <a:t>It start after surgery in hour, difficult to distinguish from paralytic ileus.</a:t>
            </a:r>
            <a:endParaRPr>
              <a:latin typeface="Mada"/>
              <a:ea typeface="Mada"/>
              <a:cs typeface="Mada"/>
              <a:sym typeface="Mada"/>
            </a:endParaRPr>
          </a:p>
        </p:txBody>
      </p:sp>
      <p:grpSp>
        <p:nvGrpSpPr>
          <p:cNvPr id="508" name="Google Shape;508;p21"/>
          <p:cNvGrpSpPr/>
          <p:nvPr/>
        </p:nvGrpSpPr>
        <p:grpSpPr>
          <a:xfrm>
            <a:off x="296536" y="2290259"/>
            <a:ext cx="467181" cy="476434"/>
            <a:chOff x="2410712" y="2415450"/>
            <a:chExt cx="312600" cy="312600"/>
          </a:xfrm>
        </p:grpSpPr>
        <p:sp>
          <p:nvSpPr>
            <p:cNvPr id="509" name="Google Shape;509;p2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1" name="Google Shape;511;p21"/>
          <p:cNvSpPr txBox="1"/>
          <p:nvPr/>
        </p:nvSpPr>
        <p:spPr>
          <a:xfrm>
            <a:off x="753818" y="2316894"/>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Causes</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sp>
        <p:nvSpPr>
          <p:cNvPr id="512" name="Google Shape;512;p21"/>
          <p:cNvSpPr txBox="1"/>
          <p:nvPr/>
        </p:nvSpPr>
        <p:spPr>
          <a:xfrm>
            <a:off x="385395" y="2868133"/>
            <a:ext cx="7114500" cy="7929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lang="en-GB">
                <a:solidFill>
                  <a:srgbClr val="1C4588"/>
                </a:solidFill>
                <a:latin typeface="Mada"/>
                <a:ea typeface="Mada"/>
                <a:cs typeface="Mada"/>
                <a:sym typeface="Mada"/>
              </a:rPr>
              <a:t>Any irritation to the peritoneum. May cause local production of fibrin which result in adhesions</a:t>
            </a:r>
            <a:endParaRPr>
              <a:latin typeface="Mada"/>
              <a:ea typeface="Mada"/>
              <a:cs typeface="Mada"/>
              <a:sym typeface="Mada"/>
            </a:endParaRPr>
          </a:p>
        </p:txBody>
      </p:sp>
      <p:sp>
        <p:nvSpPr>
          <p:cNvPr id="513" name="Google Shape;513;p21"/>
          <p:cNvSpPr txBox="1"/>
          <p:nvPr/>
        </p:nvSpPr>
        <p:spPr>
          <a:xfrm>
            <a:off x="1251779" y="3620526"/>
            <a:ext cx="1603800" cy="677400"/>
          </a:xfrm>
          <a:prstGeom prst="rect">
            <a:avLst/>
          </a:prstGeom>
          <a:noFill/>
          <a:ln>
            <a:noFill/>
          </a:ln>
        </p:spPr>
        <p:txBody>
          <a:bodyPr anchorCtr="0" anchor="t" bIns="91425" lIns="91425" spcFirstLastPara="1" rIns="91425" wrap="square" tIns="91425">
            <a:noAutofit/>
          </a:bodyPr>
          <a:lstStyle/>
          <a:p>
            <a:pPr indent="-228600" lvl="0" marL="0" rtl="0" algn="l">
              <a:lnSpc>
                <a:spcPct val="115000"/>
              </a:lnSpc>
              <a:spcBef>
                <a:spcPts val="1200"/>
              </a:spcBef>
              <a:spcAft>
                <a:spcPts val="1200"/>
              </a:spcAft>
              <a:buNone/>
            </a:pPr>
            <a:r>
              <a:rPr lang="en-GB">
                <a:solidFill>
                  <a:srgbClr val="CC0000"/>
                </a:solidFill>
                <a:latin typeface="Mada"/>
                <a:ea typeface="Mada"/>
                <a:cs typeface="Mada"/>
                <a:sym typeface="Mada"/>
              </a:rPr>
              <a:t>Postoperative</a:t>
            </a:r>
            <a:endParaRPr>
              <a:solidFill>
                <a:srgbClr val="CC0000"/>
              </a:solidFill>
            </a:endParaRPr>
          </a:p>
        </p:txBody>
      </p:sp>
      <p:sp>
        <p:nvSpPr>
          <p:cNvPr id="514" name="Google Shape;514;p21"/>
          <p:cNvSpPr txBox="1"/>
          <p:nvPr/>
        </p:nvSpPr>
        <p:spPr>
          <a:xfrm>
            <a:off x="1251778" y="4260874"/>
            <a:ext cx="2056800" cy="720000"/>
          </a:xfrm>
          <a:prstGeom prst="rect">
            <a:avLst/>
          </a:prstGeom>
          <a:noFill/>
          <a:ln>
            <a:noFill/>
          </a:ln>
        </p:spPr>
        <p:txBody>
          <a:bodyPr anchorCtr="0" anchor="t" bIns="91425" lIns="91425" spcFirstLastPara="1" rIns="91425" wrap="square" tIns="91425">
            <a:noAutofit/>
          </a:bodyPr>
          <a:lstStyle/>
          <a:p>
            <a:pPr indent="-228600" lvl="0" marL="0" rtl="0" algn="l">
              <a:lnSpc>
                <a:spcPct val="115000"/>
              </a:lnSpc>
              <a:spcBef>
                <a:spcPts val="1200"/>
              </a:spcBef>
              <a:spcAft>
                <a:spcPts val="1200"/>
              </a:spcAft>
              <a:buNone/>
            </a:pPr>
            <a:r>
              <a:rPr lang="en-GB">
                <a:solidFill>
                  <a:srgbClr val="1C4588"/>
                </a:solidFill>
                <a:latin typeface="Mada"/>
                <a:ea typeface="Mada"/>
                <a:cs typeface="Mada"/>
                <a:sym typeface="Mada"/>
              </a:rPr>
              <a:t>Acute inflammation</a:t>
            </a:r>
            <a:endParaRPr>
              <a:solidFill>
                <a:srgbClr val="1C4588"/>
              </a:solidFill>
            </a:endParaRPr>
          </a:p>
        </p:txBody>
      </p:sp>
      <p:sp>
        <p:nvSpPr>
          <p:cNvPr id="515" name="Google Shape;515;p21"/>
          <p:cNvSpPr txBox="1"/>
          <p:nvPr/>
        </p:nvSpPr>
        <p:spPr>
          <a:xfrm>
            <a:off x="1251779" y="4884000"/>
            <a:ext cx="3000000" cy="792900"/>
          </a:xfrm>
          <a:prstGeom prst="rect">
            <a:avLst/>
          </a:prstGeom>
          <a:noFill/>
          <a:ln>
            <a:noFill/>
          </a:ln>
        </p:spPr>
        <p:txBody>
          <a:bodyPr anchorCtr="0" anchor="t" bIns="91425" lIns="91425" spcFirstLastPara="1" rIns="91425" wrap="square" tIns="91425">
            <a:noAutofit/>
          </a:bodyPr>
          <a:lstStyle/>
          <a:p>
            <a:pPr indent="-228600" lvl="0" marL="0" rtl="0" algn="l">
              <a:lnSpc>
                <a:spcPct val="115000"/>
              </a:lnSpc>
              <a:spcBef>
                <a:spcPts val="1200"/>
              </a:spcBef>
              <a:spcAft>
                <a:spcPts val="1200"/>
              </a:spcAft>
              <a:buNone/>
            </a:pPr>
            <a:r>
              <a:rPr lang="en-GB">
                <a:solidFill>
                  <a:srgbClr val="1C4588"/>
                </a:solidFill>
                <a:latin typeface="Mada"/>
                <a:ea typeface="Mada"/>
                <a:cs typeface="Mada"/>
                <a:sym typeface="Mada"/>
              </a:rPr>
              <a:t>Foreign bodies (mesh, gauze, sutures)</a:t>
            </a:r>
            <a:endParaRPr>
              <a:solidFill>
                <a:srgbClr val="1C4588"/>
              </a:solidFill>
            </a:endParaRPr>
          </a:p>
        </p:txBody>
      </p:sp>
      <p:sp>
        <p:nvSpPr>
          <p:cNvPr id="516" name="Google Shape;516;p21"/>
          <p:cNvSpPr txBox="1"/>
          <p:nvPr/>
        </p:nvSpPr>
        <p:spPr>
          <a:xfrm>
            <a:off x="5067429" y="3620551"/>
            <a:ext cx="2056800" cy="677400"/>
          </a:xfrm>
          <a:prstGeom prst="rect">
            <a:avLst/>
          </a:prstGeom>
          <a:noFill/>
          <a:ln>
            <a:noFill/>
          </a:ln>
        </p:spPr>
        <p:txBody>
          <a:bodyPr anchorCtr="0" anchor="t" bIns="91425" lIns="91425" spcFirstLastPara="1" rIns="91425" wrap="square" tIns="91425">
            <a:noAutofit/>
          </a:bodyPr>
          <a:lstStyle/>
          <a:p>
            <a:pPr indent="-228600" lvl="0" marL="0" rtl="0" algn="l">
              <a:lnSpc>
                <a:spcPct val="115000"/>
              </a:lnSpc>
              <a:spcBef>
                <a:spcPts val="1200"/>
              </a:spcBef>
              <a:spcAft>
                <a:spcPts val="1200"/>
              </a:spcAft>
              <a:buNone/>
            </a:pPr>
            <a:r>
              <a:rPr lang="en-GB">
                <a:solidFill>
                  <a:srgbClr val="1C4588"/>
                </a:solidFill>
                <a:latin typeface="Mada"/>
                <a:ea typeface="Mada"/>
                <a:cs typeface="Mada"/>
                <a:sym typeface="Mada"/>
              </a:rPr>
              <a:t>Infection (peritonitis, TB)</a:t>
            </a:r>
            <a:endParaRPr>
              <a:solidFill>
                <a:srgbClr val="1C4588"/>
              </a:solidFill>
            </a:endParaRPr>
          </a:p>
        </p:txBody>
      </p:sp>
      <p:sp>
        <p:nvSpPr>
          <p:cNvPr id="517" name="Google Shape;517;p21"/>
          <p:cNvSpPr txBox="1"/>
          <p:nvPr/>
        </p:nvSpPr>
        <p:spPr>
          <a:xfrm>
            <a:off x="5067417" y="4120712"/>
            <a:ext cx="2258400" cy="860100"/>
          </a:xfrm>
          <a:prstGeom prst="rect">
            <a:avLst/>
          </a:prstGeom>
          <a:noFill/>
          <a:ln>
            <a:noFill/>
          </a:ln>
        </p:spPr>
        <p:txBody>
          <a:bodyPr anchorCtr="0" anchor="t" bIns="91425" lIns="91425" spcFirstLastPara="1" rIns="91425" wrap="square" tIns="91425">
            <a:noAutofit/>
          </a:bodyPr>
          <a:lstStyle/>
          <a:p>
            <a:pPr indent="-228600" lvl="0" marL="0" rtl="0" algn="l">
              <a:lnSpc>
                <a:spcPct val="115000"/>
              </a:lnSpc>
              <a:spcBef>
                <a:spcPts val="1200"/>
              </a:spcBef>
              <a:spcAft>
                <a:spcPts val="1200"/>
              </a:spcAft>
              <a:buNone/>
            </a:pPr>
            <a:r>
              <a:rPr lang="en-GB">
                <a:solidFill>
                  <a:srgbClr val="1C4588"/>
                </a:solidFill>
                <a:latin typeface="Mada"/>
                <a:ea typeface="Mada"/>
                <a:cs typeface="Mada"/>
                <a:sym typeface="Mada"/>
              </a:rPr>
              <a:t>Chronic inflammatory disease (crohn disease)</a:t>
            </a:r>
            <a:endParaRPr>
              <a:solidFill>
                <a:srgbClr val="1C4588"/>
              </a:solidFill>
            </a:endParaRPr>
          </a:p>
        </p:txBody>
      </p:sp>
      <p:sp>
        <p:nvSpPr>
          <p:cNvPr id="518" name="Google Shape;518;p21"/>
          <p:cNvSpPr txBox="1"/>
          <p:nvPr/>
        </p:nvSpPr>
        <p:spPr>
          <a:xfrm>
            <a:off x="5067404" y="4884000"/>
            <a:ext cx="3000000" cy="833400"/>
          </a:xfrm>
          <a:prstGeom prst="rect">
            <a:avLst/>
          </a:prstGeom>
          <a:noFill/>
          <a:ln>
            <a:noFill/>
          </a:ln>
        </p:spPr>
        <p:txBody>
          <a:bodyPr anchorCtr="0" anchor="t" bIns="91425" lIns="91425" spcFirstLastPara="1" rIns="91425" wrap="square" tIns="91425">
            <a:noAutofit/>
          </a:bodyPr>
          <a:lstStyle/>
          <a:p>
            <a:pPr indent="-228600" lvl="0" marL="0" rtl="0" algn="l">
              <a:lnSpc>
                <a:spcPct val="115000"/>
              </a:lnSpc>
              <a:spcBef>
                <a:spcPts val="1200"/>
              </a:spcBef>
              <a:spcAft>
                <a:spcPts val="1200"/>
              </a:spcAft>
              <a:buNone/>
            </a:pPr>
            <a:r>
              <a:rPr lang="en-GB">
                <a:solidFill>
                  <a:srgbClr val="1C4588"/>
                </a:solidFill>
                <a:latin typeface="Mada"/>
                <a:ea typeface="Mada"/>
                <a:cs typeface="Mada"/>
                <a:sym typeface="Mada"/>
              </a:rPr>
              <a:t>Radiation enteritis</a:t>
            </a:r>
            <a:endParaRPr>
              <a:solidFill>
                <a:srgbClr val="1C4588"/>
              </a:solidFill>
            </a:endParaRPr>
          </a:p>
        </p:txBody>
      </p:sp>
      <p:cxnSp>
        <p:nvCxnSpPr>
          <p:cNvPr id="519" name="Google Shape;519;p21"/>
          <p:cNvCxnSpPr/>
          <p:nvPr/>
        </p:nvCxnSpPr>
        <p:spPr>
          <a:xfrm flipH="1">
            <a:off x="490168" y="3892366"/>
            <a:ext cx="18600" cy="1478400"/>
          </a:xfrm>
          <a:prstGeom prst="straightConnector1">
            <a:avLst/>
          </a:prstGeom>
          <a:noFill/>
          <a:ln cap="flat" cmpd="sng" w="47625">
            <a:solidFill>
              <a:srgbClr val="E6F8F6"/>
            </a:solidFill>
            <a:prstDash val="solid"/>
            <a:round/>
            <a:headEnd len="med" w="med" type="none"/>
            <a:tailEnd len="med" w="med" type="none"/>
          </a:ln>
        </p:spPr>
      </p:cxnSp>
      <p:sp>
        <p:nvSpPr>
          <p:cNvPr id="520" name="Google Shape;520;p21"/>
          <p:cNvSpPr/>
          <p:nvPr/>
        </p:nvSpPr>
        <p:spPr>
          <a:xfrm rot="-5400000">
            <a:off x="628384" y="3698347"/>
            <a:ext cx="269471" cy="568825"/>
          </a:xfrm>
          <a:prstGeom prst="flowChartOffpageConnector">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1"/>
          <p:cNvSpPr txBox="1"/>
          <p:nvPr/>
        </p:nvSpPr>
        <p:spPr>
          <a:xfrm>
            <a:off x="589779" y="3724750"/>
            <a:ext cx="309600" cy="4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latin typeface="Playfair Display"/>
                <a:ea typeface="Playfair Display"/>
                <a:cs typeface="Playfair Display"/>
                <a:sym typeface="Playfair Display"/>
              </a:rPr>
              <a:t>1</a:t>
            </a:r>
            <a:endParaRPr b="1" sz="1800">
              <a:solidFill>
                <a:srgbClr val="006D77"/>
              </a:solidFill>
              <a:latin typeface="Playfair Display"/>
              <a:ea typeface="Playfair Display"/>
              <a:cs typeface="Playfair Display"/>
              <a:sym typeface="Playfair Display"/>
            </a:endParaRPr>
          </a:p>
        </p:txBody>
      </p:sp>
      <p:sp>
        <p:nvSpPr>
          <p:cNvPr id="522" name="Google Shape;522;p21"/>
          <p:cNvSpPr/>
          <p:nvPr/>
        </p:nvSpPr>
        <p:spPr>
          <a:xfrm rot="-5400000">
            <a:off x="628384" y="4350282"/>
            <a:ext cx="269471" cy="568825"/>
          </a:xfrm>
          <a:prstGeom prst="flowChartOffpageConnector">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1"/>
          <p:cNvSpPr txBox="1"/>
          <p:nvPr/>
        </p:nvSpPr>
        <p:spPr>
          <a:xfrm>
            <a:off x="589779" y="4393446"/>
            <a:ext cx="309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latin typeface="Playfair Display"/>
                <a:ea typeface="Playfair Display"/>
                <a:cs typeface="Playfair Display"/>
                <a:sym typeface="Playfair Display"/>
              </a:rPr>
              <a:t>2</a:t>
            </a:r>
            <a:endParaRPr b="1" sz="1800">
              <a:solidFill>
                <a:srgbClr val="006D77"/>
              </a:solidFill>
              <a:latin typeface="Playfair Display"/>
              <a:ea typeface="Playfair Display"/>
              <a:cs typeface="Playfair Display"/>
              <a:sym typeface="Playfair Display"/>
            </a:endParaRPr>
          </a:p>
        </p:txBody>
      </p:sp>
      <p:sp>
        <p:nvSpPr>
          <p:cNvPr id="524" name="Google Shape;524;p21"/>
          <p:cNvSpPr/>
          <p:nvPr/>
        </p:nvSpPr>
        <p:spPr>
          <a:xfrm rot="-5400000">
            <a:off x="628384" y="4954151"/>
            <a:ext cx="269471" cy="568825"/>
          </a:xfrm>
          <a:prstGeom prst="flowChartOffpageConnector">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1"/>
          <p:cNvSpPr txBox="1"/>
          <p:nvPr/>
        </p:nvSpPr>
        <p:spPr>
          <a:xfrm>
            <a:off x="589779" y="4984727"/>
            <a:ext cx="309600" cy="4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latin typeface="Playfair Display"/>
                <a:ea typeface="Playfair Display"/>
                <a:cs typeface="Playfair Display"/>
                <a:sym typeface="Playfair Display"/>
              </a:rPr>
              <a:t>3</a:t>
            </a:r>
            <a:endParaRPr b="1" sz="1800">
              <a:solidFill>
                <a:srgbClr val="006D77"/>
              </a:solidFill>
              <a:latin typeface="Playfair Display"/>
              <a:ea typeface="Playfair Display"/>
              <a:cs typeface="Playfair Display"/>
              <a:sym typeface="Playfair Display"/>
            </a:endParaRPr>
          </a:p>
        </p:txBody>
      </p:sp>
      <p:cxnSp>
        <p:nvCxnSpPr>
          <p:cNvPr id="526" name="Google Shape;526;p21"/>
          <p:cNvCxnSpPr/>
          <p:nvPr/>
        </p:nvCxnSpPr>
        <p:spPr>
          <a:xfrm flipH="1">
            <a:off x="4359693" y="3892366"/>
            <a:ext cx="18600" cy="1478400"/>
          </a:xfrm>
          <a:prstGeom prst="straightConnector1">
            <a:avLst/>
          </a:prstGeom>
          <a:noFill/>
          <a:ln cap="flat" cmpd="sng" w="47625">
            <a:solidFill>
              <a:srgbClr val="E6F8F6"/>
            </a:solidFill>
            <a:prstDash val="solid"/>
            <a:round/>
            <a:headEnd len="med" w="med" type="none"/>
            <a:tailEnd len="med" w="med" type="none"/>
          </a:ln>
        </p:spPr>
      </p:cxnSp>
      <p:sp>
        <p:nvSpPr>
          <p:cNvPr id="527" name="Google Shape;527;p21"/>
          <p:cNvSpPr/>
          <p:nvPr/>
        </p:nvSpPr>
        <p:spPr>
          <a:xfrm rot="-5400000">
            <a:off x="4497909" y="3698347"/>
            <a:ext cx="269471" cy="568825"/>
          </a:xfrm>
          <a:prstGeom prst="flowChartOffpageConnector">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1"/>
          <p:cNvSpPr txBox="1"/>
          <p:nvPr/>
        </p:nvSpPr>
        <p:spPr>
          <a:xfrm>
            <a:off x="4459304" y="3724750"/>
            <a:ext cx="309600" cy="4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latin typeface="Playfair Display"/>
                <a:ea typeface="Playfair Display"/>
                <a:cs typeface="Playfair Display"/>
                <a:sym typeface="Playfair Display"/>
              </a:rPr>
              <a:t>4</a:t>
            </a:r>
            <a:endParaRPr b="1" sz="1800">
              <a:solidFill>
                <a:srgbClr val="006D77"/>
              </a:solidFill>
              <a:latin typeface="Playfair Display"/>
              <a:ea typeface="Playfair Display"/>
              <a:cs typeface="Playfair Display"/>
              <a:sym typeface="Playfair Display"/>
            </a:endParaRPr>
          </a:p>
        </p:txBody>
      </p:sp>
      <p:sp>
        <p:nvSpPr>
          <p:cNvPr id="529" name="Google Shape;529;p21"/>
          <p:cNvSpPr/>
          <p:nvPr/>
        </p:nvSpPr>
        <p:spPr>
          <a:xfrm rot="-5400000">
            <a:off x="4497909" y="4350282"/>
            <a:ext cx="269471" cy="568825"/>
          </a:xfrm>
          <a:prstGeom prst="flowChartOffpageConnector">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1"/>
          <p:cNvSpPr txBox="1"/>
          <p:nvPr/>
        </p:nvSpPr>
        <p:spPr>
          <a:xfrm>
            <a:off x="4459304" y="4393446"/>
            <a:ext cx="309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latin typeface="Playfair Display"/>
                <a:ea typeface="Playfair Display"/>
                <a:cs typeface="Playfair Display"/>
                <a:sym typeface="Playfair Display"/>
              </a:rPr>
              <a:t>5</a:t>
            </a:r>
            <a:endParaRPr b="1" sz="1800">
              <a:solidFill>
                <a:srgbClr val="006D77"/>
              </a:solidFill>
              <a:latin typeface="Playfair Display"/>
              <a:ea typeface="Playfair Display"/>
              <a:cs typeface="Playfair Display"/>
              <a:sym typeface="Playfair Display"/>
            </a:endParaRPr>
          </a:p>
        </p:txBody>
      </p:sp>
      <p:sp>
        <p:nvSpPr>
          <p:cNvPr id="531" name="Google Shape;531;p21"/>
          <p:cNvSpPr/>
          <p:nvPr/>
        </p:nvSpPr>
        <p:spPr>
          <a:xfrm rot="-5400000">
            <a:off x="4497909" y="4954151"/>
            <a:ext cx="269471" cy="568825"/>
          </a:xfrm>
          <a:prstGeom prst="flowChartOffpageConnector">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1"/>
          <p:cNvSpPr txBox="1"/>
          <p:nvPr/>
        </p:nvSpPr>
        <p:spPr>
          <a:xfrm>
            <a:off x="4459304" y="5007925"/>
            <a:ext cx="3096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latin typeface="Playfair Display"/>
                <a:ea typeface="Playfair Display"/>
                <a:cs typeface="Playfair Display"/>
                <a:sym typeface="Playfair Display"/>
              </a:rPr>
              <a:t>6</a:t>
            </a:r>
            <a:endParaRPr b="1" sz="1800">
              <a:solidFill>
                <a:srgbClr val="006D77"/>
              </a:solidFill>
              <a:latin typeface="Playfair Display"/>
              <a:ea typeface="Playfair Display"/>
              <a:cs typeface="Playfair Display"/>
              <a:sym typeface="Playfair Display"/>
            </a:endParaRPr>
          </a:p>
        </p:txBody>
      </p:sp>
      <p:grpSp>
        <p:nvGrpSpPr>
          <p:cNvPr id="533" name="Google Shape;533;p21"/>
          <p:cNvGrpSpPr/>
          <p:nvPr/>
        </p:nvGrpSpPr>
        <p:grpSpPr>
          <a:xfrm>
            <a:off x="288449" y="6059436"/>
            <a:ext cx="467181" cy="476434"/>
            <a:chOff x="2410712" y="2415450"/>
            <a:chExt cx="312600" cy="312600"/>
          </a:xfrm>
        </p:grpSpPr>
        <p:sp>
          <p:nvSpPr>
            <p:cNvPr id="534" name="Google Shape;534;p2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6" name="Google Shape;536;p21"/>
          <p:cNvSpPr txBox="1"/>
          <p:nvPr/>
        </p:nvSpPr>
        <p:spPr>
          <a:xfrm>
            <a:off x="745730" y="6086071"/>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Management</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sp>
        <p:nvSpPr>
          <p:cNvPr id="537" name="Google Shape;537;p21"/>
          <p:cNvSpPr txBox="1"/>
          <p:nvPr/>
        </p:nvSpPr>
        <p:spPr>
          <a:xfrm>
            <a:off x="288429" y="6624205"/>
            <a:ext cx="7203300" cy="1240200"/>
          </a:xfrm>
          <a:prstGeom prst="rect">
            <a:avLst/>
          </a:prstGeom>
          <a:noFill/>
          <a:ln>
            <a:noFill/>
          </a:ln>
        </p:spPr>
        <p:txBody>
          <a:bodyPr anchorCtr="0" anchor="t" bIns="91425" lIns="91425" spcFirstLastPara="1" rIns="91425" wrap="square" tIns="91425">
            <a:noAutofit/>
          </a:bodyPr>
          <a:lstStyle/>
          <a:p>
            <a:pPr indent="-184150" lvl="0" marL="179999" rtl="0" algn="l">
              <a:lnSpc>
                <a:spcPct val="125000"/>
              </a:lnSpc>
              <a:spcBef>
                <a:spcPts val="0"/>
              </a:spcBef>
              <a:spcAft>
                <a:spcPts val="0"/>
              </a:spcAft>
              <a:buClr>
                <a:schemeClr val="dk1"/>
              </a:buClr>
              <a:buSzPts val="1400"/>
              <a:buFont typeface="Mada"/>
              <a:buChar char="●"/>
            </a:pPr>
            <a:r>
              <a:rPr lang="en-GB">
                <a:solidFill>
                  <a:srgbClr val="1C4588"/>
                </a:solidFill>
                <a:latin typeface="Mada"/>
                <a:ea typeface="Mada"/>
                <a:cs typeface="Mada"/>
                <a:sym typeface="Mada"/>
              </a:rPr>
              <a:t>The initial treatment is based on </a:t>
            </a:r>
            <a:r>
              <a:rPr b="1" lang="en-GB">
                <a:solidFill>
                  <a:srgbClr val="1C4588"/>
                </a:solidFill>
                <a:latin typeface="Mada"/>
                <a:ea typeface="Mada"/>
                <a:cs typeface="Mada"/>
                <a:sym typeface="Mada"/>
              </a:rPr>
              <a:t>intravenous fluid rehydration</a:t>
            </a:r>
            <a:r>
              <a:rPr lang="en-GB">
                <a:solidFill>
                  <a:srgbClr val="1C4588"/>
                </a:solidFill>
                <a:latin typeface="Mada"/>
                <a:ea typeface="Mada"/>
                <a:cs typeface="Mada"/>
                <a:sym typeface="Mada"/>
              </a:rPr>
              <a:t>, </a:t>
            </a:r>
            <a:r>
              <a:rPr b="1" lang="en-GB">
                <a:solidFill>
                  <a:srgbClr val="1C4588"/>
                </a:solidFill>
                <a:latin typeface="Mada"/>
                <a:ea typeface="Mada"/>
                <a:cs typeface="Mada"/>
                <a:sym typeface="Mada"/>
              </a:rPr>
              <a:t>electrolytes replacement</a:t>
            </a:r>
            <a:r>
              <a:rPr lang="en-GB">
                <a:solidFill>
                  <a:srgbClr val="1C4588"/>
                </a:solidFill>
                <a:latin typeface="Mada"/>
                <a:ea typeface="Mada"/>
                <a:cs typeface="Mada"/>
                <a:sym typeface="Mada"/>
              </a:rPr>
              <a:t>, and </a:t>
            </a:r>
            <a:r>
              <a:rPr b="1" lang="en-GB">
                <a:solidFill>
                  <a:srgbClr val="1C4588"/>
                </a:solidFill>
                <a:latin typeface="Mada"/>
                <a:ea typeface="Mada"/>
                <a:cs typeface="Mada"/>
                <a:sym typeface="Mada"/>
              </a:rPr>
              <a:t>nasogastric decompression</a:t>
            </a:r>
            <a:r>
              <a:rPr lang="en-GB">
                <a:solidFill>
                  <a:srgbClr val="1C4588"/>
                </a:solidFill>
                <a:latin typeface="Mada"/>
                <a:ea typeface="Mada"/>
                <a:cs typeface="Mada"/>
                <a:sym typeface="Mada"/>
              </a:rPr>
              <a:t>.</a:t>
            </a:r>
            <a:endParaRPr>
              <a:latin typeface="Mada"/>
              <a:ea typeface="Mada"/>
              <a:cs typeface="Mada"/>
              <a:sym typeface="Mada"/>
            </a:endParaRPr>
          </a:p>
          <a:p>
            <a:pPr indent="-184150" lvl="0" marL="179999" rtl="0" algn="l">
              <a:lnSpc>
                <a:spcPct val="125000"/>
              </a:lnSpc>
              <a:spcBef>
                <a:spcPts val="0"/>
              </a:spcBef>
              <a:spcAft>
                <a:spcPts val="0"/>
              </a:spcAft>
              <a:buClr>
                <a:schemeClr val="dk1"/>
              </a:buClr>
              <a:buSzPts val="1400"/>
              <a:buFont typeface="Mada"/>
              <a:buChar char="●"/>
            </a:pPr>
            <a:r>
              <a:rPr lang="en-GB">
                <a:solidFill>
                  <a:srgbClr val="1C4588"/>
                </a:solidFill>
                <a:latin typeface="Mada"/>
                <a:ea typeface="Mada"/>
                <a:cs typeface="Mada"/>
                <a:sym typeface="Mada"/>
              </a:rPr>
              <a:t>this conservative treatment is successful and curative</a:t>
            </a:r>
            <a:endParaRPr>
              <a:latin typeface="Mada"/>
              <a:ea typeface="Mada"/>
              <a:cs typeface="Mada"/>
              <a:sym typeface="Mada"/>
            </a:endParaRPr>
          </a:p>
          <a:p>
            <a:pPr indent="-184150" lvl="0" marL="179999" rtl="0" algn="l">
              <a:lnSpc>
                <a:spcPct val="125000"/>
              </a:lnSpc>
              <a:spcBef>
                <a:spcPts val="0"/>
              </a:spcBef>
              <a:spcAft>
                <a:spcPts val="0"/>
              </a:spcAft>
              <a:buClr>
                <a:schemeClr val="dk1"/>
              </a:buClr>
              <a:buSzPts val="1400"/>
              <a:buFont typeface="Mada"/>
              <a:buChar char="●"/>
            </a:pPr>
            <a:r>
              <a:rPr lang="en-GB">
                <a:solidFill>
                  <a:srgbClr val="1C4588"/>
                </a:solidFill>
                <a:latin typeface="Mada"/>
                <a:ea typeface="Mada"/>
                <a:cs typeface="Mada"/>
                <a:sym typeface="Mada"/>
              </a:rPr>
              <a:t>regular clinical evaluation is necessary and the surgical intervention indicated in:</a:t>
            </a:r>
            <a:endParaRPr>
              <a:latin typeface="Mada"/>
              <a:ea typeface="Mada"/>
              <a:cs typeface="Mada"/>
              <a:sym typeface="Mada"/>
            </a:endParaRPr>
          </a:p>
        </p:txBody>
      </p:sp>
      <p:cxnSp>
        <p:nvCxnSpPr>
          <p:cNvPr id="538" name="Google Shape;538;p21"/>
          <p:cNvCxnSpPr/>
          <p:nvPr/>
        </p:nvCxnSpPr>
        <p:spPr>
          <a:xfrm>
            <a:off x="2279166" y="8437873"/>
            <a:ext cx="947400" cy="7200"/>
          </a:xfrm>
          <a:prstGeom prst="straightConnector1">
            <a:avLst/>
          </a:prstGeom>
          <a:noFill/>
          <a:ln cap="flat" cmpd="sng" w="28575">
            <a:solidFill>
              <a:srgbClr val="9DE2DE"/>
            </a:solidFill>
            <a:prstDash val="solid"/>
            <a:round/>
            <a:headEnd len="med" w="med" type="none"/>
            <a:tailEnd len="med" w="med" type="none"/>
          </a:ln>
        </p:spPr>
      </p:cxnSp>
      <p:cxnSp>
        <p:nvCxnSpPr>
          <p:cNvPr id="539" name="Google Shape;539;p21"/>
          <p:cNvCxnSpPr/>
          <p:nvPr/>
        </p:nvCxnSpPr>
        <p:spPr>
          <a:xfrm>
            <a:off x="3220398" y="8449630"/>
            <a:ext cx="4800" cy="408000"/>
          </a:xfrm>
          <a:prstGeom prst="straightConnector1">
            <a:avLst/>
          </a:prstGeom>
          <a:noFill/>
          <a:ln cap="flat" cmpd="sng" w="28575">
            <a:solidFill>
              <a:srgbClr val="9DE2DE"/>
            </a:solidFill>
            <a:prstDash val="solid"/>
            <a:round/>
            <a:headEnd len="med" w="med" type="none"/>
            <a:tailEnd len="med" w="med" type="none"/>
          </a:ln>
        </p:spPr>
      </p:cxnSp>
      <p:sp>
        <p:nvSpPr>
          <p:cNvPr id="540" name="Google Shape;540;p21"/>
          <p:cNvSpPr/>
          <p:nvPr/>
        </p:nvSpPr>
        <p:spPr>
          <a:xfrm>
            <a:off x="3129453" y="8352586"/>
            <a:ext cx="186600" cy="1941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1" name="Google Shape;541;p21"/>
          <p:cNvCxnSpPr/>
          <p:nvPr/>
        </p:nvCxnSpPr>
        <p:spPr>
          <a:xfrm flipH="1">
            <a:off x="4378783" y="8449627"/>
            <a:ext cx="4800" cy="408000"/>
          </a:xfrm>
          <a:prstGeom prst="straightConnector1">
            <a:avLst/>
          </a:prstGeom>
          <a:noFill/>
          <a:ln cap="flat" cmpd="sng" w="28575">
            <a:solidFill>
              <a:srgbClr val="9DE2DE"/>
            </a:solidFill>
            <a:prstDash val="solid"/>
            <a:round/>
            <a:headEnd len="med" w="med" type="none"/>
            <a:tailEnd len="med" w="med" type="none"/>
          </a:ln>
        </p:spPr>
      </p:cxnSp>
      <p:cxnSp>
        <p:nvCxnSpPr>
          <p:cNvPr id="542" name="Google Shape;542;p21"/>
          <p:cNvCxnSpPr/>
          <p:nvPr/>
        </p:nvCxnSpPr>
        <p:spPr>
          <a:xfrm>
            <a:off x="2280270" y="9603276"/>
            <a:ext cx="944700" cy="5400"/>
          </a:xfrm>
          <a:prstGeom prst="straightConnector1">
            <a:avLst/>
          </a:prstGeom>
          <a:noFill/>
          <a:ln cap="flat" cmpd="sng" w="28575">
            <a:solidFill>
              <a:srgbClr val="9DE2DE"/>
            </a:solidFill>
            <a:prstDash val="solid"/>
            <a:round/>
            <a:headEnd len="med" w="med" type="none"/>
            <a:tailEnd len="med" w="med" type="none"/>
          </a:ln>
        </p:spPr>
      </p:cxnSp>
      <p:cxnSp>
        <p:nvCxnSpPr>
          <p:cNvPr id="543" name="Google Shape;543;p21"/>
          <p:cNvCxnSpPr/>
          <p:nvPr/>
        </p:nvCxnSpPr>
        <p:spPr>
          <a:xfrm flipH="1" rot="10800000">
            <a:off x="3220370" y="9167044"/>
            <a:ext cx="4800" cy="441300"/>
          </a:xfrm>
          <a:prstGeom prst="straightConnector1">
            <a:avLst/>
          </a:prstGeom>
          <a:noFill/>
          <a:ln cap="flat" cmpd="sng" w="28575">
            <a:solidFill>
              <a:srgbClr val="9DE2DE"/>
            </a:solidFill>
            <a:prstDash val="solid"/>
            <a:round/>
            <a:headEnd len="med" w="med" type="none"/>
            <a:tailEnd len="med" w="med" type="none"/>
          </a:ln>
        </p:spPr>
      </p:cxnSp>
      <p:sp>
        <p:nvSpPr>
          <p:cNvPr id="544" name="Google Shape;544;p21"/>
          <p:cNvSpPr/>
          <p:nvPr/>
        </p:nvSpPr>
        <p:spPr>
          <a:xfrm flipH="1" rot="10800000">
            <a:off x="3129426" y="9503240"/>
            <a:ext cx="186600" cy="2100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5" name="Google Shape;545;p21"/>
          <p:cNvCxnSpPr/>
          <p:nvPr/>
        </p:nvCxnSpPr>
        <p:spPr>
          <a:xfrm rot="10800000">
            <a:off x="4378757" y="9167047"/>
            <a:ext cx="4800" cy="441300"/>
          </a:xfrm>
          <a:prstGeom prst="straightConnector1">
            <a:avLst/>
          </a:prstGeom>
          <a:noFill/>
          <a:ln cap="flat" cmpd="sng" w="28575">
            <a:solidFill>
              <a:srgbClr val="9DE2DE"/>
            </a:solidFill>
            <a:prstDash val="solid"/>
            <a:round/>
            <a:headEnd len="med" w="med" type="none"/>
            <a:tailEnd len="med" w="med" type="none"/>
          </a:ln>
        </p:spPr>
      </p:cxnSp>
      <p:sp>
        <p:nvSpPr>
          <p:cNvPr id="546" name="Google Shape;546;p21"/>
          <p:cNvSpPr/>
          <p:nvPr/>
        </p:nvSpPr>
        <p:spPr>
          <a:xfrm>
            <a:off x="2903434" y="8662501"/>
            <a:ext cx="1744200" cy="7251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7" name="Google Shape;547;p21"/>
          <p:cNvCxnSpPr/>
          <p:nvPr/>
        </p:nvCxnSpPr>
        <p:spPr>
          <a:xfrm>
            <a:off x="2279518" y="8258201"/>
            <a:ext cx="4500" cy="382800"/>
          </a:xfrm>
          <a:prstGeom prst="straightConnector1">
            <a:avLst/>
          </a:prstGeom>
          <a:noFill/>
          <a:ln cap="flat" cmpd="sng" w="28575">
            <a:solidFill>
              <a:srgbClr val="9DE2DE"/>
            </a:solidFill>
            <a:prstDash val="solid"/>
            <a:round/>
            <a:headEnd len="med" w="med" type="none"/>
            <a:tailEnd len="med" w="med" type="none"/>
          </a:ln>
        </p:spPr>
      </p:cxnSp>
      <p:cxnSp>
        <p:nvCxnSpPr>
          <p:cNvPr id="548" name="Google Shape;548;p21"/>
          <p:cNvCxnSpPr/>
          <p:nvPr/>
        </p:nvCxnSpPr>
        <p:spPr>
          <a:xfrm>
            <a:off x="2279519" y="9418036"/>
            <a:ext cx="4500" cy="382800"/>
          </a:xfrm>
          <a:prstGeom prst="straightConnector1">
            <a:avLst/>
          </a:prstGeom>
          <a:noFill/>
          <a:ln cap="flat" cmpd="sng" w="28575">
            <a:solidFill>
              <a:srgbClr val="9DE2DE"/>
            </a:solidFill>
            <a:prstDash val="solid"/>
            <a:round/>
            <a:headEnd len="med" w="med" type="none"/>
            <a:tailEnd len="med" w="med" type="none"/>
          </a:ln>
        </p:spPr>
      </p:cxnSp>
      <p:sp>
        <p:nvSpPr>
          <p:cNvPr id="549" name="Google Shape;549;p21"/>
          <p:cNvSpPr txBox="1"/>
          <p:nvPr/>
        </p:nvSpPr>
        <p:spPr>
          <a:xfrm>
            <a:off x="485979" y="8113330"/>
            <a:ext cx="1764900" cy="677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Failure of conservative treatment &gt; 72 hours</a:t>
            </a:r>
            <a:endParaRPr sz="1200">
              <a:solidFill>
                <a:srgbClr val="1C4588"/>
              </a:solidFill>
            </a:endParaRPr>
          </a:p>
        </p:txBody>
      </p:sp>
      <p:sp>
        <p:nvSpPr>
          <p:cNvPr id="550" name="Google Shape;550;p21"/>
          <p:cNvSpPr txBox="1"/>
          <p:nvPr/>
        </p:nvSpPr>
        <p:spPr>
          <a:xfrm>
            <a:off x="458829" y="9270730"/>
            <a:ext cx="1819200" cy="677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chemeClr val="dk1"/>
                </a:solidFill>
                <a:latin typeface="Mada"/>
                <a:ea typeface="Mada"/>
                <a:cs typeface="Mada"/>
                <a:sym typeface="Mada"/>
              </a:rPr>
              <a:t>‏</a:t>
            </a:r>
            <a:r>
              <a:rPr lang="en-GB" sz="1200">
                <a:solidFill>
                  <a:srgbClr val="1C4588"/>
                </a:solidFill>
                <a:latin typeface="Mada"/>
                <a:ea typeface="Mada"/>
                <a:cs typeface="Mada"/>
                <a:sym typeface="Mada"/>
              </a:rPr>
              <a:t>Evidence of strangulation or peritonitis</a:t>
            </a:r>
            <a:endParaRPr sz="1200">
              <a:solidFill>
                <a:srgbClr val="1C4588"/>
              </a:solidFill>
            </a:endParaRPr>
          </a:p>
        </p:txBody>
      </p:sp>
      <p:sp>
        <p:nvSpPr>
          <p:cNvPr id="551" name="Google Shape;551;p21"/>
          <p:cNvSpPr txBox="1"/>
          <p:nvPr/>
        </p:nvSpPr>
        <p:spPr>
          <a:xfrm>
            <a:off x="5404905" y="8113330"/>
            <a:ext cx="1951800" cy="677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chemeClr val="dk1"/>
                </a:solidFill>
                <a:latin typeface="Mada"/>
                <a:ea typeface="Mada"/>
                <a:cs typeface="Mada"/>
                <a:sym typeface="Mada"/>
              </a:rPr>
              <a:t>‏</a:t>
            </a:r>
            <a:r>
              <a:rPr lang="en-GB" sz="1200">
                <a:solidFill>
                  <a:srgbClr val="1C4588"/>
                </a:solidFill>
                <a:latin typeface="Mada"/>
                <a:ea typeface="Mada"/>
                <a:cs typeface="Mada"/>
                <a:sym typeface="Mada"/>
              </a:rPr>
              <a:t>Free intraperitoneal gas in the abdominal imaging</a:t>
            </a:r>
            <a:endParaRPr sz="1200">
              <a:solidFill>
                <a:srgbClr val="1C4588"/>
              </a:solidFill>
            </a:endParaRPr>
          </a:p>
        </p:txBody>
      </p:sp>
      <p:sp>
        <p:nvSpPr>
          <p:cNvPr id="552" name="Google Shape;552;p21"/>
          <p:cNvSpPr txBox="1"/>
          <p:nvPr/>
        </p:nvSpPr>
        <p:spPr>
          <a:xfrm>
            <a:off x="5377754" y="9282780"/>
            <a:ext cx="2219100" cy="677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GB" sz="1200">
                <a:solidFill>
                  <a:srgbClr val="1C4588"/>
                </a:solidFill>
                <a:latin typeface="Mada"/>
                <a:ea typeface="Mada"/>
                <a:cs typeface="Mada"/>
                <a:sym typeface="Mada"/>
              </a:rPr>
              <a:t>‏</a:t>
            </a:r>
            <a:r>
              <a:rPr lang="en-GB" sz="1200">
                <a:solidFill>
                  <a:srgbClr val="1C4588"/>
                </a:solidFill>
                <a:latin typeface="Mada"/>
                <a:ea typeface="Mada"/>
                <a:cs typeface="Mada"/>
                <a:sym typeface="Mada"/>
              </a:rPr>
              <a:t>‏Complete intestinal obstruction in the abdominal imaging</a:t>
            </a:r>
            <a:endParaRPr sz="1200">
              <a:solidFill>
                <a:srgbClr val="1C4588"/>
              </a:solidFill>
            </a:endParaRPr>
          </a:p>
        </p:txBody>
      </p:sp>
      <p:cxnSp>
        <p:nvCxnSpPr>
          <p:cNvPr id="553" name="Google Shape;553;p21"/>
          <p:cNvCxnSpPr/>
          <p:nvPr/>
        </p:nvCxnSpPr>
        <p:spPr>
          <a:xfrm rot="10800000">
            <a:off x="4378941" y="9605035"/>
            <a:ext cx="947400" cy="7200"/>
          </a:xfrm>
          <a:prstGeom prst="straightConnector1">
            <a:avLst/>
          </a:prstGeom>
          <a:noFill/>
          <a:ln cap="flat" cmpd="sng" w="28575">
            <a:solidFill>
              <a:srgbClr val="9DE2DE"/>
            </a:solidFill>
            <a:prstDash val="solid"/>
            <a:round/>
            <a:headEnd len="med" w="med" type="none"/>
            <a:tailEnd len="med" w="med" type="none"/>
          </a:ln>
        </p:spPr>
      </p:cxnSp>
      <p:cxnSp>
        <p:nvCxnSpPr>
          <p:cNvPr id="554" name="Google Shape;554;p21"/>
          <p:cNvCxnSpPr/>
          <p:nvPr/>
        </p:nvCxnSpPr>
        <p:spPr>
          <a:xfrm rot="10800000">
            <a:off x="4380537" y="8441431"/>
            <a:ext cx="944700" cy="5400"/>
          </a:xfrm>
          <a:prstGeom prst="straightConnector1">
            <a:avLst/>
          </a:prstGeom>
          <a:noFill/>
          <a:ln cap="flat" cmpd="sng" w="28575">
            <a:solidFill>
              <a:srgbClr val="9DE2DE"/>
            </a:solidFill>
            <a:prstDash val="solid"/>
            <a:round/>
            <a:headEnd len="med" w="med" type="none"/>
            <a:tailEnd len="med" w="med" type="none"/>
          </a:ln>
        </p:spPr>
      </p:cxnSp>
      <p:cxnSp>
        <p:nvCxnSpPr>
          <p:cNvPr id="555" name="Google Shape;555;p21"/>
          <p:cNvCxnSpPr/>
          <p:nvPr/>
        </p:nvCxnSpPr>
        <p:spPr>
          <a:xfrm rot="10800000">
            <a:off x="5320364" y="9413557"/>
            <a:ext cx="4500" cy="382800"/>
          </a:xfrm>
          <a:prstGeom prst="straightConnector1">
            <a:avLst/>
          </a:prstGeom>
          <a:noFill/>
          <a:ln cap="flat" cmpd="sng" w="28575">
            <a:solidFill>
              <a:srgbClr val="9DE2DE"/>
            </a:solidFill>
            <a:prstDash val="solid"/>
            <a:round/>
            <a:headEnd len="med" w="med" type="none"/>
            <a:tailEnd len="med" w="med" type="none"/>
          </a:ln>
        </p:spPr>
      </p:cxnSp>
      <p:cxnSp>
        <p:nvCxnSpPr>
          <p:cNvPr id="556" name="Google Shape;556;p21"/>
          <p:cNvCxnSpPr/>
          <p:nvPr/>
        </p:nvCxnSpPr>
        <p:spPr>
          <a:xfrm rot="10800000">
            <a:off x="5320363" y="8253722"/>
            <a:ext cx="4500" cy="382800"/>
          </a:xfrm>
          <a:prstGeom prst="straightConnector1">
            <a:avLst/>
          </a:prstGeom>
          <a:noFill/>
          <a:ln cap="flat" cmpd="sng" w="28575">
            <a:solidFill>
              <a:srgbClr val="9DE2DE"/>
            </a:solidFill>
            <a:prstDash val="solid"/>
            <a:round/>
            <a:headEnd len="med" w="med" type="none"/>
            <a:tailEnd len="med" w="med" type="none"/>
          </a:ln>
        </p:spPr>
      </p:cxnSp>
      <p:sp>
        <p:nvSpPr>
          <p:cNvPr id="557" name="Google Shape;557;p21"/>
          <p:cNvSpPr/>
          <p:nvPr/>
        </p:nvSpPr>
        <p:spPr>
          <a:xfrm rot="10800000">
            <a:off x="4287901" y="9503240"/>
            <a:ext cx="186600" cy="2100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1"/>
          <p:cNvSpPr/>
          <p:nvPr/>
        </p:nvSpPr>
        <p:spPr>
          <a:xfrm flipH="1">
            <a:off x="4287926" y="8352586"/>
            <a:ext cx="186600" cy="1941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1"/>
          <p:cNvSpPr txBox="1"/>
          <p:nvPr/>
        </p:nvSpPr>
        <p:spPr>
          <a:xfrm>
            <a:off x="2959204" y="8686255"/>
            <a:ext cx="1686000" cy="6774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None/>
            </a:pPr>
            <a:r>
              <a:rPr b="1" lang="en-GB">
                <a:solidFill>
                  <a:srgbClr val="1C4588"/>
                </a:solidFill>
                <a:latin typeface="Mada"/>
                <a:ea typeface="Mada"/>
                <a:cs typeface="Mada"/>
                <a:sym typeface="Mada"/>
              </a:rPr>
              <a:t>Laparoscopic adhesiolysis</a:t>
            </a:r>
            <a:endParaRPr b="1">
              <a:solidFill>
                <a:srgbClr val="1C458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