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698475" cx="7589525"/>
  <p:notesSz cx="6858000" cy="9144000"/>
  <p:embeddedFontLst>
    <p:embeddedFont>
      <p:font typeface="Englebert"/>
      <p:regular r:id="rId30"/>
    </p:embeddedFont>
    <p:embeddedFont>
      <p:font typeface="Fredoka One"/>
      <p:regular r:id="rId31"/>
    </p:embeddedFont>
    <p:embeddedFont>
      <p:font typeface="Playfair Display"/>
      <p:regular r:id="rId32"/>
      <p:bold r:id="rId33"/>
      <p:italic r:id="rId34"/>
      <p:boldItalic r:id="rId35"/>
    </p:embeddedFont>
    <p:embeddedFont>
      <p:font typeface="Mada"/>
      <p:regular r:id="rId36"/>
      <p:bold r:id="rId37"/>
    </p:embeddedFont>
    <p:embeddedFont>
      <p:font typeface="Life Savers"/>
      <p:regular r:id="rId38"/>
      <p:bold r:id="rId39"/>
    </p:embeddedFont>
    <p:embeddedFont>
      <p:font typeface="Fira Sans Extra Condensed Medium"/>
      <p:regular r:id="rId40"/>
      <p:bold r:id="rId41"/>
      <p:italic r:id="rId42"/>
      <p:boldItalic r:id="rId43"/>
    </p:embeddedFont>
    <p:embeddedFont>
      <p:font typeface="Lora"/>
      <p:regular r:id="rId44"/>
      <p:bold r:id="rId45"/>
      <p:italic r:id="rId46"/>
      <p:boldItalic r:id="rId47"/>
    </p:embeddedFont>
    <p:embeddedFont>
      <p:font typeface="Fira Sans"/>
      <p:regular r:id="rId48"/>
      <p:bold r:id="rId49"/>
      <p:italic r:id="rId50"/>
      <p:boldItalic r:id="rId51"/>
    </p:embeddedFont>
    <p:embeddedFont>
      <p:font typeface="Karla"/>
      <p:regular r:id="rId52"/>
      <p:bold r:id="rId53"/>
      <p:italic r:id="rId54"/>
      <p:boldItalic r:id="rId55"/>
    </p:embeddedFont>
    <p:embeddedFont>
      <p:font typeface="Life Savers ExtraBold"/>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guide id="3" orient="horz" pos="2721">
          <p15:clr>
            <a:srgbClr val="9AA0A6"/>
          </p15:clr>
        </p15:guide>
        <p15:guide id="4" orient="horz" pos="1266">
          <p15:clr>
            <a:srgbClr val="9AA0A6"/>
          </p15:clr>
        </p15:guide>
        <p15:guide id="5" orient="horz" pos="845">
          <p15:clr>
            <a:srgbClr val="9AA0A6"/>
          </p15:clr>
        </p15:guide>
        <p15:guide id="6" orient="horz" pos="941">
          <p15:clr>
            <a:srgbClr val="9AA0A6"/>
          </p15:clr>
        </p15:guide>
        <p15:guide id="7" orient="horz" pos="2494">
          <p15:clr>
            <a:srgbClr val="9AA0A6"/>
          </p15:clr>
        </p15:guide>
        <p15:guide id="8" orient="horz" pos="2590">
          <p15:clr>
            <a:srgbClr val="9AA0A6"/>
          </p15:clr>
        </p15:guide>
        <p15:guide id="9" orient="horz" pos="1672">
          <p15:clr>
            <a:srgbClr val="9AA0A6"/>
          </p15:clr>
        </p15:guide>
        <p15:guide id="10" orient="horz" pos="1587">
          <p15:clr>
            <a:srgbClr val="9AA0A6"/>
          </p15:clr>
        </p15:guide>
        <p15:guide id="11" orient="horz" pos="173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993488-F257-4DCD-ADED-D5428B9FAE80}">
  <a:tblStyle styleId="{00993488-F257-4DCD-ADED-D5428B9FAE8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 pos="2721" orient="horz"/>
        <p:guide pos="1266" orient="horz"/>
        <p:guide pos="845" orient="horz"/>
        <p:guide pos="941" orient="horz"/>
        <p:guide pos="2494" orient="horz"/>
        <p:guide pos="2590" orient="horz"/>
        <p:guide pos="1672" orient="horz"/>
        <p:guide pos="1587" orient="horz"/>
        <p:guide pos="173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regular.fntdata"/><Relationship Id="rId42" Type="http://schemas.openxmlformats.org/officeDocument/2006/relationships/font" Target="fonts/FiraSansExtraCondensedMedium-italic.fntdata"/><Relationship Id="rId41" Type="http://schemas.openxmlformats.org/officeDocument/2006/relationships/font" Target="fonts/FiraSansExtraCondensedMedium-bold.fntdata"/><Relationship Id="rId44" Type="http://schemas.openxmlformats.org/officeDocument/2006/relationships/font" Target="fonts/Lora-regular.fntdata"/><Relationship Id="rId43" Type="http://schemas.openxmlformats.org/officeDocument/2006/relationships/font" Target="fonts/FiraSansExtraCondensedMedium-boldItalic.fntdata"/><Relationship Id="rId46" Type="http://schemas.openxmlformats.org/officeDocument/2006/relationships/font" Target="fonts/Lora-italic.fntdata"/><Relationship Id="rId45" Type="http://schemas.openxmlformats.org/officeDocument/2006/relationships/font" Target="fonts/Lor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FiraSans-regular.fntdata"/><Relationship Id="rId47" Type="http://schemas.openxmlformats.org/officeDocument/2006/relationships/font" Target="fonts/Lora-boldItalic.fntdata"/><Relationship Id="rId49" Type="http://schemas.openxmlformats.org/officeDocument/2006/relationships/font" Target="fonts/Fira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redokaOne-regular.fntdata"/><Relationship Id="rId30" Type="http://schemas.openxmlformats.org/officeDocument/2006/relationships/font" Target="fonts/Englebert-regular.fntdata"/><Relationship Id="rId33" Type="http://schemas.openxmlformats.org/officeDocument/2006/relationships/font" Target="fonts/PlayfairDisplay-bold.fntdata"/><Relationship Id="rId32" Type="http://schemas.openxmlformats.org/officeDocument/2006/relationships/font" Target="fonts/PlayfairDisplay-regular.fntdata"/><Relationship Id="rId35" Type="http://schemas.openxmlformats.org/officeDocument/2006/relationships/font" Target="fonts/PlayfairDisplay-boldItalic.fntdata"/><Relationship Id="rId34" Type="http://schemas.openxmlformats.org/officeDocument/2006/relationships/font" Target="fonts/PlayfairDisplay-italic.fntdata"/><Relationship Id="rId37" Type="http://schemas.openxmlformats.org/officeDocument/2006/relationships/font" Target="fonts/Mada-bold.fntdata"/><Relationship Id="rId36" Type="http://schemas.openxmlformats.org/officeDocument/2006/relationships/font" Target="fonts/Mada-regular.fntdata"/><Relationship Id="rId39" Type="http://schemas.openxmlformats.org/officeDocument/2006/relationships/font" Target="fonts/LifeSavers-bold.fntdata"/><Relationship Id="rId38" Type="http://schemas.openxmlformats.org/officeDocument/2006/relationships/font" Target="fonts/LifeSavers-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FiraSans-boldItalic.fntdata"/><Relationship Id="rId50" Type="http://schemas.openxmlformats.org/officeDocument/2006/relationships/font" Target="fonts/FiraSans-italic.fntdata"/><Relationship Id="rId53" Type="http://schemas.openxmlformats.org/officeDocument/2006/relationships/font" Target="fonts/Karla-bold.fntdata"/><Relationship Id="rId52" Type="http://schemas.openxmlformats.org/officeDocument/2006/relationships/font" Target="fonts/Karla-regular.fntdata"/><Relationship Id="rId11" Type="http://schemas.openxmlformats.org/officeDocument/2006/relationships/slide" Target="slides/slide5.xml"/><Relationship Id="rId55" Type="http://schemas.openxmlformats.org/officeDocument/2006/relationships/font" Target="fonts/Karla-boldItalic.fntdata"/><Relationship Id="rId10" Type="http://schemas.openxmlformats.org/officeDocument/2006/relationships/slide" Target="slides/slide4.xml"/><Relationship Id="rId54" Type="http://schemas.openxmlformats.org/officeDocument/2006/relationships/font" Target="fonts/Karla-italic.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LifeSaversExtraBo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9fa067e5d5460b2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9fa067e5d5460b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c7eada7773_0_9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c7eada777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3b8d358219b8fdeb_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b8d358219b8fdeb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cc051aafa4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980" name="Google Shape;1980;gcc051aaf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1" name="Shape 2011"/>
        <p:cNvGrpSpPr/>
        <p:nvPr/>
      </p:nvGrpSpPr>
      <p:grpSpPr>
        <a:xfrm>
          <a:off x="0" y="0"/>
          <a:ext cx="0" cy="0"/>
          <a:chOff x="0" y="0"/>
          <a:chExt cx="0" cy="0"/>
        </a:xfrm>
      </p:grpSpPr>
      <p:sp>
        <p:nvSpPr>
          <p:cNvPr id="2012" name="Google Shape;2012;gcc051aafa4_0_6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013" name="Google Shape;2013;gcc051aafa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cc051aafa4_0_11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045" name="Google Shape;2045;gcc051aafa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g63d5adab4d985c6_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188" name="Google Shape;2188;g63d5adab4d985c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0" name="Shape 2410"/>
        <p:cNvGrpSpPr/>
        <p:nvPr/>
      </p:nvGrpSpPr>
      <p:grpSpPr>
        <a:xfrm>
          <a:off x="0" y="0"/>
          <a:ext cx="0" cy="0"/>
          <a:chOff x="0" y="0"/>
          <a:chExt cx="0" cy="0"/>
        </a:xfrm>
      </p:grpSpPr>
      <p:sp>
        <p:nvSpPr>
          <p:cNvPr id="2411" name="Google Shape;2411;gcc3a72f705_0_1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12" name="Google Shape;2412;gcc3a72f70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gcc3a72f705_0_4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22" name="Google Shape;2422;gcc3a72f70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0" name="Shape 2430"/>
        <p:cNvGrpSpPr/>
        <p:nvPr/>
      </p:nvGrpSpPr>
      <p:grpSpPr>
        <a:xfrm>
          <a:off x="0" y="0"/>
          <a:ext cx="0" cy="0"/>
          <a:chOff x="0" y="0"/>
          <a:chExt cx="0" cy="0"/>
        </a:xfrm>
      </p:grpSpPr>
      <p:sp>
        <p:nvSpPr>
          <p:cNvPr id="2431" name="Google Shape;2431;gd0d5fada82_0_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32" name="Google Shape;2432;gd0d5fada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b62e3136e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b62e31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gd0d5fada82_0_2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46" name="Google Shape;2446;gd0d5fada8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9" name="Shape 2459"/>
        <p:cNvGrpSpPr/>
        <p:nvPr/>
      </p:nvGrpSpPr>
      <p:grpSpPr>
        <a:xfrm>
          <a:off x="0" y="0"/>
          <a:ext cx="0" cy="0"/>
          <a:chOff x="0" y="0"/>
          <a:chExt cx="0" cy="0"/>
        </a:xfrm>
      </p:grpSpPr>
      <p:sp>
        <p:nvSpPr>
          <p:cNvPr id="2460" name="Google Shape;2460;gbb62e3136e_0_16: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61" name="Google Shape;2461;gbb62e3136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9" name="Shape 2469"/>
        <p:cNvGrpSpPr/>
        <p:nvPr/>
      </p:nvGrpSpPr>
      <p:grpSpPr>
        <a:xfrm>
          <a:off x="0" y="0"/>
          <a:ext cx="0" cy="0"/>
          <a:chOff x="0" y="0"/>
          <a:chExt cx="0" cy="0"/>
        </a:xfrm>
      </p:grpSpPr>
      <p:sp>
        <p:nvSpPr>
          <p:cNvPr id="2470" name="Google Shape;2470;gbb62e3136e_0_3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71" name="Google Shape;2471;gbb62e3136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6" name="Shape 2486"/>
        <p:cNvGrpSpPr/>
        <p:nvPr/>
      </p:nvGrpSpPr>
      <p:grpSpPr>
        <a:xfrm>
          <a:off x="0" y="0"/>
          <a:ext cx="0" cy="0"/>
          <a:chOff x="0" y="0"/>
          <a:chExt cx="0" cy="0"/>
        </a:xfrm>
      </p:grpSpPr>
      <p:sp>
        <p:nvSpPr>
          <p:cNvPr id="2487" name="Google Shape;2487;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88" name="Google Shape;2488;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c3cc6315b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c3cc631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f0c4bc404_0_7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f0c4bc40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cc3cc6315b_0_11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cc3cc6315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bf0c4bc404_0_15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bf0c4bc40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ce763ae776_0_8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ce763ae77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bf0c4bc404_0_19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bf0c4bc404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0d1f9a57c797e5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30d1f9a57c797e5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hyperlink" Target="https://docs.google.com/presentation/d/1TKjgKmuF8-7aGjiAgt-2f6dUWPkTI7rnH1d3RF0xuIw/edit?usp=sharing" TargetMode="External"/><Relationship Id="rId7" Type="http://schemas.openxmlformats.org/officeDocument/2006/relationships/image" Target="../media/image8.jp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4.jp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31.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9.png"/><Relationship Id="rId5" Type="http://schemas.openxmlformats.org/officeDocument/2006/relationships/image" Target="../media/image32.png"/><Relationship Id="rId6" Type="http://schemas.openxmlformats.org/officeDocument/2006/relationships/image" Target="../media/image43.png"/><Relationship Id="rId7" Type="http://schemas.openxmlformats.org/officeDocument/2006/relationships/image" Target="../media/image35.png"/><Relationship Id="rId8"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7.jp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presentation/d/1Vrjo7faTQ5wyZgLVjgKEQnyb9mHaPPYaExEd438A2QE/edit?usp=sharing" TargetMode="External"/><Relationship Id="rId4" Type="http://schemas.openxmlformats.org/officeDocument/2006/relationships/hyperlink" Target="https://docs.google.com/presentation/d/1eUNz0J6tIaTekeTGlOvYAMO6hGDCMuk-ZpptC_98scA/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41.png"/><Relationship Id="rId6"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1.jpg"/><Relationship Id="rId7"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37.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46.png"/><Relationship Id="rId5"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53025" y="3224813"/>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725138" y="1988300"/>
            <a:ext cx="1271500" cy="1271500"/>
          </a:xfrm>
          <a:prstGeom prst="rect">
            <a:avLst/>
          </a:prstGeom>
          <a:noFill/>
          <a:ln>
            <a:noFill/>
          </a:ln>
        </p:spPr>
      </p:pic>
      <p:sp>
        <p:nvSpPr>
          <p:cNvPr id="63" name="Google Shape;63;p13"/>
          <p:cNvSpPr txBox="1"/>
          <p:nvPr/>
        </p:nvSpPr>
        <p:spPr>
          <a:xfrm>
            <a:off x="592875" y="2120275"/>
            <a:ext cx="5458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400">
                <a:solidFill>
                  <a:srgbClr val="006D77"/>
                </a:solidFill>
                <a:latin typeface="Lora"/>
                <a:ea typeface="Lora"/>
                <a:cs typeface="Lora"/>
                <a:sym typeface="Lora"/>
              </a:rPr>
              <a:t>Intra-abdominal and Gastrointestinal bleeding</a:t>
            </a:r>
            <a:endParaRPr sz="3400">
              <a:solidFill>
                <a:srgbClr val="006D77"/>
              </a:solidFill>
              <a:latin typeface="Lora"/>
              <a:ea typeface="Lora"/>
              <a:cs typeface="Lora"/>
              <a:sym typeface="Lora"/>
            </a:endParaRPr>
          </a:p>
        </p:txBody>
      </p:sp>
      <p:cxnSp>
        <p:nvCxnSpPr>
          <p:cNvPr id="64" name="Google Shape;64;p13"/>
          <p:cNvCxnSpPr/>
          <p:nvPr/>
        </p:nvCxnSpPr>
        <p:spPr>
          <a:xfrm flipH="1">
            <a:off x="887775" y="3372650"/>
            <a:ext cx="9900" cy="56163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592875" y="384890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031025" y="351552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txBox="1"/>
          <p:nvPr/>
        </p:nvSpPr>
        <p:spPr>
          <a:xfrm>
            <a:off x="897675" y="3900875"/>
            <a:ext cx="6370200" cy="52542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rgbClr val="E29578"/>
              </a:buClr>
              <a:buSzPts val="1100"/>
              <a:buFont typeface="Mada"/>
              <a:buChar char="●"/>
            </a:pPr>
            <a:r>
              <a:rPr b="1" lang="en-GB" sz="1100" u="sng">
                <a:solidFill>
                  <a:srgbClr val="E29578"/>
                </a:solidFill>
                <a:latin typeface="Mada"/>
                <a:ea typeface="Mada"/>
                <a:cs typeface="Mada"/>
                <a:sym typeface="Mada"/>
              </a:rPr>
              <a:t>Intra-abdominal hemorrhage:</a:t>
            </a:r>
            <a:endParaRPr b="1" sz="1100" u="sng">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100">
                <a:solidFill>
                  <a:srgbClr val="E29578"/>
                </a:solidFill>
                <a:latin typeface="Mada"/>
                <a:ea typeface="Mada"/>
                <a:cs typeface="Mada"/>
                <a:sym typeface="Mada"/>
              </a:rPr>
              <a:t>The student is expected to describe and explain the etiology and clinical features of the following conditions: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Ruptured abdominal aortic aneurysm</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Ruptured spleen</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Ruptured ectopic pregnancy</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Ruptured ovarian cyst</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Ruptured liver adenoma</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b="1" lang="en-GB" sz="1100" u="sng">
                <a:solidFill>
                  <a:srgbClr val="E29578"/>
                </a:solidFill>
                <a:latin typeface="Mada"/>
                <a:ea typeface="Mada"/>
                <a:cs typeface="Mada"/>
                <a:sym typeface="Mada"/>
              </a:rPr>
              <a:t>Gastrointestinal hemorrhage</a:t>
            </a:r>
            <a:endParaRPr b="1" sz="1100" u="sng">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100">
                <a:solidFill>
                  <a:srgbClr val="E29578"/>
                </a:solidFill>
                <a:latin typeface="Mada"/>
                <a:ea typeface="Mada"/>
                <a:cs typeface="Mada"/>
                <a:sym typeface="Mada"/>
              </a:rPr>
              <a:t>The student is expected to describe and explain the etiology, clinical features and complications of the following conditions:</a:t>
            </a:r>
            <a:endParaRPr sz="11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b="1" lang="en-GB" sz="1100">
                <a:solidFill>
                  <a:srgbClr val="E29578"/>
                </a:solidFill>
                <a:latin typeface="Mada"/>
                <a:ea typeface="Mada"/>
                <a:cs typeface="Mada"/>
                <a:sym typeface="Mada"/>
              </a:rPr>
              <a:t>a- Upper gastrointestinal bleeding</a:t>
            </a:r>
            <a:endParaRPr b="1"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Peptic ulcer disease</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Gastroesophageal varices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Portal hypertensive gastropathy</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Gastroduodenal tumors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Dieulafoy’s lesion</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Mallory Weiss syndrome</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Others</a:t>
            </a:r>
            <a:endParaRPr sz="11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100">
              <a:solidFill>
                <a:srgbClr val="E29578"/>
              </a:solidFill>
              <a:latin typeface="Mada"/>
              <a:ea typeface="Mada"/>
              <a:cs typeface="Mada"/>
              <a:sym typeface="Mada"/>
            </a:endParaRPr>
          </a:p>
        </p:txBody>
      </p:sp>
      <p:pic>
        <p:nvPicPr>
          <p:cNvPr id="68" name="Google Shape;68;p13"/>
          <p:cNvPicPr preferRelativeResize="0"/>
          <p:nvPr/>
        </p:nvPicPr>
        <p:blipFill rotWithShape="1">
          <a:blip r:embed="rId5">
            <a:alphaModFix/>
          </a:blip>
          <a:srcRect b="0" l="0" r="0" t="0"/>
          <a:stretch/>
        </p:blipFill>
        <p:spPr>
          <a:xfrm>
            <a:off x="4094025" y="-12575"/>
            <a:ext cx="1261875" cy="1261875"/>
          </a:xfrm>
          <a:prstGeom prst="rect">
            <a:avLst/>
          </a:prstGeom>
          <a:noFill/>
          <a:ln>
            <a:noFill/>
          </a:ln>
        </p:spPr>
      </p:pic>
      <p:sp>
        <p:nvSpPr>
          <p:cNvPr id="69" name="Google Shape;69;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6">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sp>
        <p:nvSpPr>
          <p:cNvPr id="72" name="Google Shape;72;p13"/>
          <p:cNvSpPr/>
          <p:nvPr/>
        </p:nvSpPr>
        <p:spPr>
          <a:xfrm>
            <a:off x="1922775" y="101157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3656175" y="4621175"/>
            <a:ext cx="3706800" cy="1369800"/>
          </a:xfrm>
          <a:prstGeom prst="rect">
            <a:avLst/>
          </a:prstGeom>
          <a:noFill/>
          <a:ln>
            <a:noFill/>
          </a:ln>
        </p:spPr>
        <p:txBody>
          <a:bodyPr anchorCtr="0" anchor="t" bIns="91425" lIns="91425" spcFirstLastPara="1" rIns="91425" wrap="square" tIns="91425">
            <a:spAutoFit/>
          </a:bodyPr>
          <a:lstStyle/>
          <a:p>
            <a:pPr indent="-298450" lvl="1" marL="914400" rtl="0" algn="l">
              <a:lnSpc>
                <a:spcPct val="150000"/>
              </a:lnSpc>
              <a:spcBef>
                <a:spcPts val="0"/>
              </a:spcBef>
              <a:spcAft>
                <a:spcPts val="0"/>
              </a:spcAft>
              <a:buClr>
                <a:srgbClr val="E29578"/>
              </a:buClr>
              <a:buSzPts val="1100"/>
              <a:buFont typeface="Mada"/>
              <a:buChar char="○"/>
            </a:pPr>
            <a:r>
              <a:rPr lang="en-GB" sz="1100" u="sng">
                <a:solidFill>
                  <a:srgbClr val="E29578"/>
                </a:solidFill>
                <a:latin typeface="Mada"/>
                <a:ea typeface="Mada"/>
                <a:cs typeface="Mada"/>
                <a:sym typeface="Mada"/>
              </a:rPr>
              <a:t>Ruptured hepatocellular carcinoma</a:t>
            </a:r>
            <a:endParaRPr sz="1100" u="sng">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Ruptured visceral aneurysm (</a:t>
            </a:r>
            <a:r>
              <a:rPr lang="en-GB" sz="1100" u="sng">
                <a:solidFill>
                  <a:srgbClr val="E29578"/>
                </a:solidFill>
                <a:latin typeface="Mada"/>
                <a:ea typeface="Mada"/>
                <a:cs typeface="Mada"/>
                <a:sym typeface="Mada"/>
              </a:rPr>
              <a:t>splenic</a:t>
            </a:r>
            <a:r>
              <a:rPr lang="en-GB" sz="1100">
                <a:solidFill>
                  <a:srgbClr val="E29578"/>
                </a:solidFill>
                <a:latin typeface="Mada"/>
                <a:ea typeface="Mada"/>
                <a:cs typeface="Mada"/>
                <a:sym typeface="Mada"/>
              </a:rPr>
              <a:t>, hepatic and mesenteric)</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Retroperitoneal hemorrhage (over anticoagulation)</a:t>
            </a:r>
            <a:endParaRPr sz="1300"/>
          </a:p>
        </p:txBody>
      </p:sp>
      <p:sp>
        <p:nvSpPr>
          <p:cNvPr id="74" name="Google Shape;74;p13"/>
          <p:cNvSpPr txBox="1"/>
          <p:nvPr/>
        </p:nvSpPr>
        <p:spPr>
          <a:xfrm>
            <a:off x="3656175" y="6574225"/>
            <a:ext cx="3706800" cy="2670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b="1" lang="en-GB" sz="1100">
                <a:solidFill>
                  <a:srgbClr val="E29578"/>
                </a:solidFill>
                <a:latin typeface="Mada"/>
                <a:ea typeface="Mada"/>
                <a:cs typeface="Mada"/>
                <a:sym typeface="Mada"/>
              </a:rPr>
              <a:t>b- Lower gastrointestinal bleeding</a:t>
            </a:r>
            <a:endParaRPr b="1"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Angiodysplasia</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Diverticulosis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Inflammatory bowel diseases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Anorectal conditions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Colitis (infectious and ischemic)</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Colorectal tumors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Colorectal polyps</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Meckel’s diverticulum</a:t>
            </a:r>
            <a:endParaRPr sz="1100">
              <a:solidFill>
                <a:srgbClr val="E29578"/>
              </a:solidFill>
              <a:latin typeface="Mada"/>
              <a:ea typeface="Mada"/>
              <a:cs typeface="Mada"/>
              <a:sym typeface="Mada"/>
            </a:endParaRPr>
          </a:p>
          <a:p>
            <a:pPr indent="0" lvl="0" marL="0" rtl="0" algn="l">
              <a:spcBef>
                <a:spcPts val="0"/>
              </a:spcBef>
              <a:spcAft>
                <a:spcPts val="0"/>
              </a:spcAft>
              <a:buNone/>
            </a:pPr>
            <a:r>
              <a:t/>
            </a:r>
            <a:endParaRPr sz="1300"/>
          </a:p>
        </p:txBody>
      </p:sp>
      <p:pic>
        <p:nvPicPr>
          <p:cNvPr id="75" name="Google Shape;75;p13"/>
          <p:cNvPicPr preferRelativeResize="0"/>
          <p:nvPr/>
        </p:nvPicPr>
        <p:blipFill>
          <a:blip r:embed="rId7">
            <a:alphaModFix/>
          </a:blip>
          <a:stretch>
            <a:fillRect/>
          </a:stretch>
        </p:blipFill>
        <p:spPr>
          <a:xfrm>
            <a:off x="6198975" y="8431888"/>
            <a:ext cx="1261875" cy="1245512"/>
          </a:xfrm>
          <a:prstGeom prst="rect">
            <a:avLst/>
          </a:prstGeom>
          <a:noFill/>
          <a:ln>
            <a:noFill/>
          </a:ln>
        </p:spPr>
      </p:pic>
      <p:pic>
        <p:nvPicPr>
          <p:cNvPr id="76" name="Google Shape;76;p13"/>
          <p:cNvPicPr preferRelativeResize="0"/>
          <p:nvPr/>
        </p:nvPicPr>
        <p:blipFill>
          <a:blip r:embed="rId8">
            <a:alphaModFix/>
          </a:blip>
          <a:stretch>
            <a:fillRect/>
          </a:stretch>
        </p:blipFill>
        <p:spPr>
          <a:xfrm>
            <a:off x="271301" y="237489"/>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5" name="Google Shape;775;p22"/>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grpSp>
        <p:nvGrpSpPr>
          <p:cNvPr id="776" name="Google Shape;776;p22"/>
          <p:cNvGrpSpPr/>
          <p:nvPr/>
        </p:nvGrpSpPr>
        <p:grpSpPr>
          <a:xfrm>
            <a:off x="247144" y="778765"/>
            <a:ext cx="467181" cy="476434"/>
            <a:chOff x="2410712" y="2415450"/>
            <a:chExt cx="312600" cy="312600"/>
          </a:xfrm>
        </p:grpSpPr>
        <p:sp>
          <p:nvSpPr>
            <p:cNvPr id="777" name="Google Shape;777;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22"/>
          <p:cNvSpPr txBox="1"/>
          <p:nvPr/>
        </p:nvSpPr>
        <p:spPr>
          <a:xfrm>
            <a:off x="725425" y="806200"/>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Diverticular Disease:</a:t>
            </a:r>
            <a:endParaRPr b="1" sz="1800">
              <a:solidFill>
                <a:srgbClr val="006D77"/>
              </a:solidFill>
              <a:highlight>
                <a:srgbClr val="EDF9F9"/>
              </a:highlight>
              <a:latin typeface="Lora"/>
              <a:ea typeface="Lora"/>
              <a:cs typeface="Lora"/>
              <a:sym typeface="Lora"/>
            </a:endParaRPr>
          </a:p>
        </p:txBody>
      </p:sp>
      <p:sp>
        <p:nvSpPr>
          <p:cNvPr id="780" name="Google Shape;780;p22"/>
          <p:cNvSpPr txBox="1"/>
          <p:nvPr/>
        </p:nvSpPr>
        <p:spPr>
          <a:xfrm>
            <a:off x="270075" y="1270900"/>
            <a:ext cx="6881700" cy="1313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Mada"/>
              <a:buChar char="●"/>
            </a:pPr>
            <a:r>
              <a:rPr lang="en-GB" sz="1100">
                <a:latin typeface="Mada"/>
                <a:ea typeface="Mada"/>
                <a:cs typeface="Mada"/>
                <a:sym typeface="Mada"/>
              </a:rPr>
              <a:t>Pseudo-diverticulum.</a:t>
            </a:r>
            <a:endParaRPr sz="1100">
              <a:latin typeface="Mada"/>
              <a:ea typeface="Mada"/>
              <a:cs typeface="Mada"/>
              <a:sym typeface="Mada"/>
            </a:endParaRPr>
          </a:p>
          <a:p>
            <a:pPr indent="0" lvl="0" marL="457200" rtl="0" algn="l">
              <a:lnSpc>
                <a:spcPct val="115000"/>
              </a:lnSpc>
              <a:spcBef>
                <a:spcPts val="0"/>
              </a:spcBef>
              <a:spcAft>
                <a:spcPts val="0"/>
              </a:spcAft>
              <a:buNone/>
            </a:pPr>
            <a:r>
              <a:rPr lang="en-GB" sz="1100">
                <a:solidFill>
                  <a:srgbClr val="6AA84F"/>
                </a:solidFill>
                <a:latin typeface="Mada"/>
                <a:ea typeface="Mada"/>
                <a:cs typeface="Mada"/>
                <a:sym typeface="Mada"/>
              </a:rPr>
              <a:t>True diverticulum: all the layers are pouching e.g. Mickle’s </a:t>
            </a:r>
            <a:endParaRPr sz="1100">
              <a:solidFill>
                <a:srgbClr val="6AA84F"/>
              </a:solidFill>
              <a:latin typeface="Mada"/>
              <a:ea typeface="Mada"/>
              <a:cs typeface="Mada"/>
              <a:sym typeface="Mada"/>
            </a:endParaRPr>
          </a:p>
          <a:p>
            <a:pPr indent="0" lvl="0" marL="457200" rtl="0" algn="l">
              <a:lnSpc>
                <a:spcPct val="115000"/>
              </a:lnSpc>
              <a:spcBef>
                <a:spcPts val="0"/>
              </a:spcBef>
              <a:spcAft>
                <a:spcPts val="0"/>
              </a:spcAft>
              <a:buNone/>
            </a:pPr>
            <a:r>
              <a:rPr lang="en-GB" sz="1100">
                <a:solidFill>
                  <a:srgbClr val="6AA84F"/>
                </a:solidFill>
                <a:latin typeface="Mada"/>
                <a:ea typeface="Mada"/>
                <a:cs typeface="Mada"/>
                <a:sym typeface="Mada"/>
              </a:rPr>
              <a:t>False diverticulum:  inner layers will pouch on the outer layer </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rgbClr val="F1C232"/>
              </a:buClr>
              <a:buSzPts val="1100"/>
              <a:buFont typeface="Mada"/>
              <a:buChar char="★"/>
            </a:pPr>
            <a:r>
              <a:rPr b="1" lang="en-GB" sz="1100">
                <a:solidFill>
                  <a:srgbClr val="CC0000"/>
                </a:solidFill>
                <a:latin typeface="Mada"/>
                <a:ea typeface="Mada"/>
                <a:cs typeface="Mada"/>
                <a:sym typeface="Mada"/>
              </a:rPr>
              <a:t>Most common cause of significant lower GI bleeding.</a:t>
            </a:r>
            <a:endParaRPr b="1" sz="1100">
              <a:solidFill>
                <a:srgbClr val="CC0000"/>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latin typeface="Mada"/>
                <a:ea typeface="Mada"/>
                <a:cs typeface="Mada"/>
                <a:sym typeface="Mada"/>
              </a:rPr>
              <a:t>Only 3% to 15% experience any bleeding.</a:t>
            </a:r>
            <a:endParaRPr sz="1100">
              <a:latin typeface="Mada"/>
              <a:ea typeface="Mada"/>
              <a:cs typeface="Mada"/>
              <a:sym typeface="Mada"/>
            </a:endParaRPr>
          </a:p>
          <a:p>
            <a:pPr indent="-298450" lvl="1" marL="914400" rtl="0" algn="l">
              <a:lnSpc>
                <a:spcPct val="115000"/>
              </a:lnSpc>
              <a:spcBef>
                <a:spcPts val="0"/>
              </a:spcBef>
              <a:spcAft>
                <a:spcPts val="0"/>
              </a:spcAft>
              <a:buSzPts val="1100"/>
              <a:buFont typeface="Mada"/>
              <a:buChar char="○"/>
            </a:pPr>
            <a:r>
              <a:rPr lang="en-GB" sz="1100">
                <a:latin typeface="Mada"/>
                <a:ea typeface="Mada"/>
                <a:cs typeface="Mada"/>
                <a:sym typeface="Mada"/>
              </a:rPr>
              <a:t>75-80% </a:t>
            </a:r>
            <a:r>
              <a:rPr lang="en-GB" sz="1100">
                <a:latin typeface="Mada"/>
                <a:ea typeface="Mada"/>
                <a:cs typeface="Mada"/>
                <a:sym typeface="Mada"/>
              </a:rPr>
              <a:t>resolves spontaneously</a:t>
            </a:r>
            <a:endParaRPr sz="1100">
              <a:latin typeface="Mada"/>
              <a:ea typeface="Mada"/>
              <a:cs typeface="Mada"/>
              <a:sym typeface="Mada"/>
            </a:endParaRPr>
          </a:p>
          <a:p>
            <a:pPr indent="-298450" lvl="1" marL="914400" rtl="0" algn="l">
              <a:lnSpc>
                <a:spcPct val="115000"/>
              </a:lnSpc>
              <a:spcBef>
                <a:spcPts val="0"/>
              </a:spcBef>
              <a:spcAft>
                <a:spcPts val="0"/>
              </a:spcAft>
              <a:buSzPts val="1100"/>
              <a:buFont typeface="Mada"/>
              <a:buChar char="○"/>
            </a:pPr>
            <a:r>
              <a:rPr lang="en-GB" sz="1100">
                <a:latin typeface="Mada"/>
                <a:ea typeface="Mada"/>
                <a:cs typeface="Mada"/>
                <a:sym typeface="Mada"/>
              </a:rPr>
              <a:t>10% rebleed within a year.</a:t>
            </a:r>
            <a:endParaRPr sz="1100">
              <a:latin typeface="Mada"/>
              <a:ea typeface="Mada"/>
              <a:cs typeface="Mada"/>
              <a:sym typeface="Mada"/>
            </a:endParaRPr>
          </a:p>
          <a:p>
            <a:pPr indent="-298450" lvl="0" marL="4572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Most</a:t>
            </a:r>
            <a:r>
              <a:rPr lang="en-GB" sz="1100">
                <a:solidFill>
                  <a:srgbClr val="6AA84F"/>
                </a:solidFill>
                <a:latin typeface="Mada"/>
                <a:ea typeface="Mada"/>
                <a:cs typeface="Mada"/>
                <a:sym typeface="Mada"/>
              </a:rPr>
              <a:t> common risk factor is chronic constipation</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It is very common</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Mostly stops spontaneously, low rebleeding incidence</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Colonoscopy is diagnostic gold standard</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Once a diverticula occur, it never regress “anatomically”</a:t>
            </a:r>
            <a:endParaRPr sz="1100">
              <a:solidFill>
                <a:srgbClr val="6AA84F"/>
              </a:solidFill>
              <a:latin typeface="Mada"/>
              <a:ea typeface="Mada"/>
              <a:cs typeface="Mada"/>
              <a:sym typeface="Mada"/>
            </a:endParaRPr>
          </a:p>
        </p:txBody>
      </p:sp>
      <p:sp>
        <p:nvSpPr>
          <p:cNvPr id="781" name="Google Shape;781;p22"/>
          <p:cNvSpPr txBox="1"/>
          <p:nvPr/>
        </p:nvSpPr>
        <p:spPr>
          <a:xfrm>
            <a:off x="2083529" y="4815850"/>
            <a:ext cx="1884600" cy="476400"/>
          </a:xfrm>
          <a:prstGeom prst="rect">
            <a:avLst/>
          </a:prstGeom>
          <a:noFill/>
          <a:ln>
            <a:noFill/>
          </a:ln>
        </p:spPr>
        <p:txBody>
          <a:bodyPr anchorCtr="0" anchor="t" bIns="0" lIns="0" spcFirstLastPara="1" rIns="0" wrap="square" tIns="60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best</a:t>
            </a:r>
            <a:r>
              <a:rPr b="1" lang="en-GB" sz="1100">
                <a:solidFill>
                  <a:schemeClr val="dk1"/>
                </a:solidFill>
                <a:latin typeface="Mada"/>
                <a:ea typeface="Mada"/>
                <a:cs typeface="Mada"/>
                <a:sym typeface="Mada"/>
              </a:rPr>
              <a:t> </a:t>
            </a:r>
            <a:r>
              <a:rPr b="1" lang="en-GB" sz="1100">
                <a:latin typeface="Mada"/>
                <a:ea typeface="Mada"/>
                <a:cs typeface="Mada"/>
                <a:sym typeface="Mada"/>
              </a:rPr>
              <a:t>Initial</a:t>
            </a:r>
            <a:r>
              <a:rPr lang="en-GB" sz="1100">
                <a:latin typeface="Mada"/>
                <a:ea typeface="Mada"/>
                <a:cs typeface="Mada"/>
                <a:sym typeface="Mada"/>
              </a:rPr>
              <a:t>, </a:t>
            </a:r>
            <a:r>
              <a:rPr b="1" lang="en-GB" sz="1100">
                <a:latin typeface="Mada"/>
                <a:ea typeface="Mada"/>
                <a:cs typeface="Mada"/>
                <a:sym typeface="Mada"/>
              </a:rPr>
              <a:t>diagnostic</a:t>
            </a:r>
            <a:endParaRPr b="1" sz="1100">
              <a:latin typeface="Mada"/>
              <a:ea typeface="Mada"/>
              <a:cs typeface="Mada"/>
              <a:sym typeface="Mada"/>
            </a:endParaRPr>
          </a:p>
          <a:p>
            <a:pPr indent="0" lvl="0" marL="0" rtl="0" algn="l">
              <a:spcBef>
                <a:spcPts val="0"/>
              </a:spcBef>
              <a:spcAft>
                <a:spcPts val="0"/>
              </a:spcAft>
              <a:buNone/>
            </a:pPr>
            <a:r>
              <a:rPr lang="en-GB" sz="1100">
                <a:latin typeface="Mada"/>
                <a:ea typeface="Mada"/>
                <a:cs typeface="Mada"/>
                <a:sym typeface="Mada"/>
              </a:rPr>
              <a:t> test and </a:t>
            </a:r>
            <a:r>
              <a:rPr b="1" lang="en-GB" sz="1100">
                <a:latin typeface="Mada"/>
                <a:ea typeface="Mada"/>
                <a:cs typeface="Mada"/>
                <a:sym typeface="Mada"/>
              </a:rPr>
              <a:t>treatment</a:t>
            </a:r>
            <a:r>
              <a:rPr lang="en-GB" sz="1100">
                <a:latin typeface="Mada"/>
                <a:ea typeface="Mada"/>
                <a:cs typeface="Mada"/>
                <a:sym typeface="Mada"/>
              </a:rPr>
              <a:t> is  </a:t>
            </a:r>
            <a:r>
              <a:rPr b="1" lang="en-GB" sz="1100">
                <a:solidFill>
                  <a:srgbClr val="FF0000"/>
                </a:solidFill>
                <a:latin typeface="Mada"/>
                <a:ea typeface="Mada"/>
                <a:cs typeface="Mada"/>
                <a:sym typeface="Mada"/>
              </a:rPr>
              <a:t>Colonoscopy</a:t>
            </a:r>
            <a:endParaRPr b="1" sz="1100">
              <a:solidFill>
                <a:srgbClr val="FF0000"/>
              </a:solidFill>
              <a:latin typeface="Mada"/>
              <a:ea typeface="Mada"/>
              <a:cs typeface="Mada"/>
              <a:sym typeface="Mada"/>
            </a:endParaRPr>
          </a:p>
        </p:txBody>
      </p:sp>
      <p:sp>
        <p:nvSpPr>
          <p:cNvPr id="782" name="Google Shape;782;p22"/>
          <p:cNvSpPr txBox="1"/>
          <p:nvPr/>
        </p:nvSpPr>
        <p:spPr>
          <a:xfrm>
            <a:off x="5675250" y="4518050"/>
            <a:ext cx="1914300" cy="1055400"/>
          </a:xfrm>
          <a:prstGeom prst="rect">
            <a:avLst/>
          </a:prstGeom>
          <a:noFill/>
          <a:ln>
            <a:noFill/>
          </a:ln>
        </p:spPr>
        <p:txBody>
          <a:bodyPr anchorCtr="0" anchor="t" bIns="0" lIns="0" spcFirstLastPara="1" rIns="0" wrap="square" tIns="6025">
            <a:noAutofit/>
          </a:bodyPr>
          <a:lstStyle/>
          <a:p>
            <a:pPr indent="0" lvl="0" marL="0" rtl="0" algn="l">
              <a:spcBef>
                <a:spcPts val="0"/>
              </a:spcBef>
              <a:spcAft>
                <a:spcPts val="0"/>
              </a:spcAft>
              <a:buNone/>
            </a:pPr>
            <a:r>
              <a:rPr lang="en-GB" sz="1100">
                <a:latin typeface="Mada"/>
                <a:ea typeface="Mada"/>
                <a:cs typeface="Mada"/>
                <a:sym typeface="Mada"/>
              </a:rPr>
              <a:t>If bleeding is massive or cannot be controlled by endoscopy treatment:</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b="1" lang="en-GB" sz="1100">
                <a:latin typeface="Mada"/>
                <a:ea typeface="Mada"/>
                <a:cs typeface="Mada"/>
                <a:sym typeface="Mada"/>
              </a:rPr>
              <a:t>Angioembolization                 </a:t>
            </a:r>
            <a:r>
              <a:rPr lang="en-GB" sz="1100">
                <a:latin typeface="Mada"/>
                <a:ea typeface="Mada"/>
                <a:cs typeface="Mada"/>
                <a:sym typeface="Mada"/>
              </a:rPr>
              <a:t>(risk for perforation &amp; ischemia)</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b="1" lang="en-GB" sz="1100">
                <a:latin typeface="Mada"/>
                <a:ea typeface="Mada"/>
                <a:cs typeface="Mada"/>
                <a:sym typeface="Mada"/>
              </a:rPr>
              <a:t>Surgery</a:t>
            </a:r>
            <a:endParaRPr b="1" sz="1100">
              <a:latin typeface="Mada"/>
              <a:ea typeface="Mada"/>
              <a:cs typeface="Mada"/>
              <a:sym typeface="Mada"/>
            </a:endParaRPr>
          </a:p>
          <a:p>
            <a:pPr indent="0" lvl="0" marL="457200" rtl="0" algn="l">
              <a:spcBef>
                <a:spcPts val="0"/>
              </a:spcBef>
              <a:spcAft>
                <a:spcPts val="0"/>
              </a:spcAft>
              <a:buNone/>
            </a:pPr>
            <a:r>
              <a:t/>
            </a:r>
            <a:endParaRPr sz="1100">
              <a:latin typeface="Mada"/>
              <a:ea typeface="Mada"/>
              <a:cs typeface="Mada"/>
              <a:sym typeface="Mada"/>
            </a:endParaRPr>
          </a:p>
        </p:txBody>
      </p:sp>
      <p:sp>
        <p:nvSpPr>
          <p:cNvPr id="783" name="Google Shape;783;p22"/>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pic>
        <p:nvPicPr>
          <p:cNvPr id="784" name="Google Shape;784;p22"/>
          <p:cNvPicPr preferRelativeResize="0"/>
          <p:nvPr/>
        </p:nvPicPr>
        <p:blipFill>
          <a:blip r:embed="rId3">
            <a:alphaModFix/>
          </a:blip>
          <a:stretch>
            <a:fillRect/>
          </a:stretch>
        </p:blipFill>
        <p:spPr>
          <a:xfrm>
            <a:off x="5797550" y="851725"/>
            <a:ext cx="1683600" cy="3033314"/>
          </a:xfrm>
          <a:prstGeom prst="rect">
            <a:avLst/>
          </a:prstGeom>
          <a:noFill/>
          <a:ln>
            <a:noFill/>
          </a:ln>
        </p:spPr>
      </p:pic>
      <p:grpSp>
        <p:nvGrpSpPr>
          <p:cNvPr id="785" name="Google Shape;785;p22"/>
          <p:cNvGrpSpPr/>
          <p:nvPr/>
        </p:nvGrpSpPr>
        <p:grpSpPr>
          <a:xfrm>
            <a:off x="217706" y="6209290"/>
            <a:ext cx="467181" cy="476434"/>
            <a:chOff x="2410712" y="2415450"/>
            <a:chExt cx="312600" cy="312600"/>
          </a:xfrm>
        </p:grpSpPr>
        <p:sp>
          <p:nvSpPr>
            <p:cNvPr id="786" name="Google Shape;786;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22"/>
          <p:cNvSpPr txBox="1"/>
          <p:nvPr/>
        </p:nvSpPr>
        <p:spPr>
          <a:xfrm>
            <a:off x="695988" y="6209290"/>
            <a:ext cx="31005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Angiodysplasia:</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pic>
        <p:nvPicPr>
          <p:cNvPr id="789" name="Google Shape;789;p22"/>
          <p:cNvPicPr preferRelativeResize="0"/>
          <p:nvPr/>
        </p:nvPicPr>
        <p:blipFill>
          <a:blip r:embed="rId4">
            <a:alphaModFix/>
          </a:blip>
          <a:stretch>
            <a:fillRect/>
          </a:stretch>
        </p:blipFill>
        <p:spPr>
          <a:xfrm>
            <a:off x="2124942" y="9217777"/>
            <a:ext cx="1343169" cy="1313700"/>
          </a:xfrm>
          <a:prstGeom prst="rect">
            <a:avLst/>
          </a:prstGeom>
          <a:noFill/>
          <a:ln>
            <a:noFill/>
          </a:ln>
        </p:spPr>
      </p:pic>
      <p:sp>
        <p:nvSpPr>
          <p:cNvPr id="790" name="Google Shape;790;p22"/>
          <p:cNvSpPr/>
          <p:nvPr/>
        </p:nvSpPr>
        <p:spPr>
          <a:xfrm>
            <a:off x="3162100" y="927063"/>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1" name="Google Shape;791;p22"/>
          <p:cNvGrpSpPr/>
          <p:nvPr/>
        </p:nvGrpSpPr>
        <p:grpSpPr>
          <a:xfrm>
            <a:off x="128502" y="4446788"/>
            <a:ext cx="1399614" cy="1435039"/>
            <a:chOff x="2715450" y="2528575"/>
            <a:chExt cx="582275" cy="578225"/>
          </a:xfrm>
        </p:grpSpPr>
        <p:sp>
          <p:nvSpPr>
            <p:cNvPr id="792" name="Google Shape;792;p22"/>
            <p:cNvSpPr/>
            <p:nvPr/>
          </p:nvSpPr>
          <p:spPr>
            <a:xfrm>
              <a:off x="2839500" y="2576675"/>
              <a:ext cx="198625" cy="220800"/>
            </a:xfrm>
            <a:custGeom>
              <a:rect b="b" l="l" r="r" t="t"/>
              <a:pathLst>
                <a:path extrusionOk="0" h="8832" w="7945">
                  <a:moveTo>
                    <a:pt x="3984" y="0"/>
                  </a:moveTo>
                  <a:cubicBezTo>
                    <a:pt x="1803" y="0"/>
                    <a:pt x="45" y="1737"/>
                    <a:pt x="30" y="3918"/>
                  </a:cubicBezTo>
                  <a:lnTo>
                    <a:pt x="16" y="5832"/>
                  </a:lnTo>
                  <a:cubicBezTo>
                    <a:pt x="1" y="7463"/>
                    <a:pt x="1321" y="8798"/>
                    <a:pt x="2952" y="8817"/>
                  </a:cubicBezTo>
                  <a:lnTo>
                    <a:pt x="5254" y="8832"/>
                  </a:lnTo>
                  <a:cubicBezTo>
                    <a:pt x="6717" y="8832"/>
                    <a:pt x="7896" y="7664"/>
                    <a:pt x="7911" y="6205"/>
                  </a:cubicBezTo>
                  <a:lnTo>
                    <a:pt x="7929" y="3981"/>
                  </a:lnTo>
                  <a:cubicBezTo>
                    <a:pt x="7944" y="1788"/>
                    <a:pt x="6187" y="15"/>
                    <a:pt x="4012" y="0"/>
                  </a:cubicBezTo>
                  <a:cubicBezTo>
                    <a:pt x="4002" y="0"/>
                    <a:pt x="3993" y="0"/>
                    <a:pt x="398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2"/>
            <p:cNvSpPr/>
            <p:nvPr/>
          </p:nvSpPr>
          <p:spPr>
            <a:xfrm>
              <a:off x="2859275" y="2637675"/>
              <a:ext cx="158600" cy="150475"/>
            </a:xfrm>
            <a:custGeom>
              <a:rect b="b" l="l" r="r" t="t"/>
              <a:pathLst>
                <a:path extrusionOk="0" h="6019" w="6344">
                  <a:moveTo>
                    <a:pt x="3160" y="0"/>
                  </a:moveTo>
                  <a:cubicBezTo>
                    <a:pt x="1433" y="0"/>
                    <a:pt x="16" y="1409"/>
                    <a:pt x="16" y="3142"/>
                  </a:cubicBezTo>
                  <a:lnTo>
                    <a:pt x="1" y="3810"/>
                  </a:lnTo>
                  <a:cubicBezTo>
                    <a:pt x="1" y="5008"/>
                    <a:pt x="963" y="5985"/>
                    <a:pt x="2161" y="6004"/>
                  </a:cubicBezTo>
                  <a:lnTo>
                    <a:pt x="4463" y="6019"/>
                  </a:lnTo>
                  <a:cubicBezTo>
                    <a:pt x="5489" y="6019"/>
                    <a:pt x="6314" y="5194"/>
                    <a:pt x="6329" y="4183"/>
                  </a:cubicBezTo>
                  <a:lnTo>
                    <a:pt x="6329" y="3187"/>
                  </a:lnTo>
                  <a:cubicBezTo>
                    <a:pt x="6344" y="1448"/>
                    <a:pt x="4944" y="15"/>
                    <a:pt x="3187" y="1"/>
                  </a:cubicBezTo>
                  <a:cubicBezTo>
                    <a:pt x="3178" y="0"/>
                    <a:pt x="3169" y="0"/>
                    <a:pt x="3160" y="0"/>
                  </a:cubicBezTo>
                  <a:close/>
                </a:path>
              </a:pathLst>
            </a:custGeom>
            <a:solidFill>
              <a:srgbClr val="067E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2"/>
            <p:cNvSpPr/>
            <p:nvPr/>
          </p:nvSpPr>
          <p:spPr>
            <a:xfrm>
              <a:off x="2940900" y="2585625"/>
              <a:ext cx="1600" cy="9350"/>
            </a:xfrm>
            <a:custGeom>
              <a:rect b="b" l="l" r="r" t="t"/>
              <a:pathLst>
                <a:path extrusionOk="0" h="374" w="64">
                  <a:moveTo>
                    <a:pt x="30" y="1"/>
                  </a:moveTo>
                  <a:cubicBezTo>
                    <a:pt x="15" y="1"/>
                    <a:pt x="0" y="15"/>
                    <a:pt x="0" y="30"/>
                  </a:cubicBezTo>
                  <a:lnTo>
                    <a:pt x="0" y="344"/>
                  </a:lnTo>
                  <a:cubicBezTo>
                    <a:pt x="0" y="359"/>
                    <a:pt x="15" y="374"/>
                    <a:pt x="30" y="374"/>
                  </a:cubicBezTo>
                  <a:cubicBezTo>
                    <a:pt x="49" y="374"/>
                    <a:pt x="64" y="359"/>
                    <a:pt x="64" y="344"/>
                  </a:cubicBezTo>
                  <a:lnTo>
                    <a:pt x="64" y="30"/>
                  </a:lnTo>
                  <a:cubicBezTo>
                    <a:pt x="64" y="15"/>
                    <a:pt x="49" y="1"/>
                    <a:pt x="30"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2"/>
            <p:cNvSpPr/>
            <p:nvPr/>
          </p:nvSpPr>
          <p:spPr>
            <a:xfrm>
              <a:off x="2940900" y="2599250"/>
              <a:ext cx="1600" cy="10100"/>
            </a:xfrm>
            <a:custGeom>
              <a:rect b="b" l="l" r="r" t="t"/>
              <a:pathLst>
                <a:path extrusionOk="0" h="404" w="64">
                  <a:moveTo>
                    <a:pt x="30" y="0"/>
                  </a:moveTo>
                  <a:cubicBezTo>
                    <a:pt x="15" y="0"/>
                    <a:pt x="0" y="15"/>
                    <a:pt x="0" y="30"/>
                  </a:cubicBezTo>
                  <a:lnTo>
                    <a:pt x="0" y="373"/>
                  </a:lnTo>
                  <a:cubicBezTo>
                    <a:pt x="0" y="403"/>
                    <a:pt x="15" y="403"/>
                    <a:pt x="30" y="403"/>
                  </a:cubicBezTo>
                  <a:cubicBezTo>
                    <a:pt x="49" y="403"/>
                    <a:pt x="64" y="403"/>
                    <a:pt x="64" y="373"/>
                  </a:cubicBezTo>
                  <a:lnTo>
                    <a:pt x="64" y="30"/>
                  </a:lnTo>
                  <a:cubicBezTo>
                    <a:pt x="64" y="15"/>
                    <a:pt x="49" y="0"/>
                    <a:pt x="30"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2"/>
            <p:cNvSpPr/>
            <p:nvPr/>
          </p:nvSpPr>
          <p:spPr>
            <a:xfrm>
              <a:off x="2989500" y="2590300"/>
              <a:ext cx="400" cy="375"/>
            </a:xfrm>
            <a:custGeom>
              <a:rect b="b" l="l" r="r" t="t"/>
              <a:pathLst>
                <a:path extrusionOk="0" h="15" w="16">
                  <a:moveTo>
                    <a:pt x="0" y="0"/>
                  </a:moveTo>
                  <a:lnTo>
                    <a:pt x="15" y="15"/>
                  </a:lnTo>
                  <a:cubicBezTo>
                    <a:pt x="15" y="0"/>
                    <a:pt x="0" y="0"/>
                    <a:pt x="0"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2"/>
            <p:cNvSpPr/>
            <p:nvPr/>
          </p:nvSpPr>
          <p:spPr>
            <a:xfrm>
              <a:off x="2971225" y="2590300"/>
              <a:ext cx="19050" cy="24925"/>
            </a:xfrm>
            <a:custGeom>
              <a:rect b="b" l="l" r="r" t="t"/>
              <a:pathLst>
                <a:path extrusionOk="0" h="997" w="762">
                  <a:moveTo>
                    <a:pt x="716" y="0"/>
                  </a:moveTo>
                  <a:cubicBezTo>
                    <a:pt x="310" y="216"/>
                    <a:pt x="187" y="511"/>
                    <a:pt x="30" y="884"/>
                  </a:cubicBezTo>
                  <a:lnTo>
                    <a:pt x="0" y="948"/>
                  </a:lnTo>
                  <a:cubicBezTo>
                    <a:pt x="0" y="963"/>
                    <a:pt x="0" y="978"/>
                    <a:pt x="15" y="996"/>
                  </a:cubicBezTo>
                  <a:lnTo>
                    <a:pt x="30" y="996"/>
                  </a:lnTo>
                  <a:cubicBezTo>
                    <a:pt x="49" y="996"/>
                    <a:pt x="64" y="978"/>
                    <a:pt x="64" y="978"/>
                  </a:cubicBezTo>
                  <a:lnTo>
                    <a:pt x="93" y="918"/>
                  </a:lnTo>
                  <a:cubicBezTo>
                    <a:pt x="250" y="530"/>
                    <a:pt x="358" y="250"/>
                    <a:pt x="731" y="63"/>
                  </a:cubicBezTo>
                  <a:cubicBezTo>
                    <a:pt x="746" y="45"/>
                    <a:pt x="761" y="30"/>
                    <a:pt x="746" y="15"/>
                  </a:cubicBezTo>
                  <a:lnTo>
                    <a:pt x="731" y="0"/>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2"/>
            <p:cNvSpPr/>
            <p:nvPr/>
          </p:nvSpPr>
          <p:spPr>
            <a:xfrm>
              <a:off x="3018600" y="2616675"/>
              <a:ext cx="875" cy="1250"/>
            </a:xfrm>
            <a:custGeom>
              <a:rect b="b" l="l" r="r" t="t"/>
              <a:pathLst>
                <a:path extrusionOk="0" h="50" w="35">
                  <a:moveTo>
                    <a:pt x="1" y="1"/>
                  </a:moveTo>
                  <a:cubicBezTo>
                    <a:pt x="1" y="16"/>
                    <a:pt x="19" y="35"/>
                    <a:pt x="34" y="49"/>
                  </a:cubicBezTo>
                  <a:cubicBezTo>
                    <a:pt x="34" y="35"/>
                    <a:pt x="34" y="16"/>
                    <a:pt x="19" y="1"/>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2"/>
            <p:cNvSpPr/>
            <p:nvPr/>
          </p:nvSpPr>
          <p:spPr>
            <a:xfrm>
              <a:off x="2997250" y="2615950"/>
              <a:ext cx="22225" cy="12050"/>
            </a:xfrm>
            <a:custGeom>
              <a:rect b="b" l="l" r="r" t="t"/>
              <a:pathLst>
                <a:path extrusionOk="0" h="482" w="889">
                  <a:moveTo>
                    <a:pt x="687" y="0"/>
                  </a:moveTo>
                  <a:cubicBezTo>
                    <a:pt x="575" y="0"/>
                    <a:pt x="481" y="30"/>
                    <a:pt x="373" y="93"/>
                  </a:cubicBezTo>
                  <a:cubicBezTo>
                    <a:pt x="235" y="172"/>
                    <a:pt x="108" y="310"/>
                    <a:pt x="15" y="418"/>
                  </a:cubicBezTo>
                  <a:cubicBezTo>
                    <a:pt x="0" y="437"/>
                    <a:pt x="0" y="452"/>
                    <a:pt x="15" y="467"/>
                  </a:cubicBezTo>
                  <a:lnTo>
                    <a:pt x="34" y="481"/>
                  </a:lnTo>
                  <a:cubicBezTo>
                    <a:pt x="49" y="481"/>
                    <a:pt x="64" y="467"/>
                    <a:pt x="64" y="467"/>
                  </a:cubicBezTo>
                  <a:cubicBezTo>
                    <a:pt x="157" y="358"/>
                    <a:pt x="265" y="217"/>
                    <a:pt x="407" y="138"/>
                  </a:cubicBezTo>
                  <a:cubicBezTo>
                    <a:pt x="500" y="93"/>
                    <a:pt x="593" y="64"/>
                    <a:pt x="687" y="64"/>
                  </a:cubicBezTo>
                  <a:cubicBezTo>
                    <a:pt x="746" y="64"/>
                    <a:pt x="795" y="78"/>
                    <a:pt x="840" y="93"/>
                  </a:cubicBezTo>
                  <a:lnTo>
                    <a:pt x="855" y="93"/>
                  </a:lnTo>
                  <a:cubicBezTo>
                    <a:pt x="873" y="93"/>
                    <a:pt x="873" y="93"/>
                    <a:pt x="888" y="78"/>
                  </a:cubicBezTo>
                  <a:cubicBezTo>
                    <a:pt x="873" y="64"/>
                    <a:pt x="855" y="45"/>
                    <a:pt x="855" y="30"/>
                  </a:cubicBezTo>
                  <a:cubicBezTo>
                    <a:pt x="795" y="15"/>
                    <a:pt x="746" y="0"/>
                    <a:pt x="687"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2"/>
            <p:cNvSpPr/>
            <p:nvPr/>
          </p:nvSpPr>
          <p:spPr>
            <a:xfrm>
              <a:off x="3014400" y="2645050"/>
              <a:ext cx="8900" cy="4675"/>
            </a:xfrm>
            <a:custGeom>
              <a:rect b="b" l="l" r="r" t="t"/>
              <a:pathLst>
                <a:path extrusionOk="0" h="187" w="356">
                  <a:moveTo>
                    <a:pt x="310" y="0"/>
                  </a:moveTo>
                  <a:cubicBezTo>
                    <a:pt x="202" y="19"/>
                    <a:pt x="109" y="64"/>
                    <a:pt x="16" y="127"/>
                  </a:cubicBezTo>
                  <a:cubicBezTo>
                    <a:pt x="1" y="142"/>
                    <a:pt x="1" y="157"/>
                    <a:pt x="16" y="172"/>
                  </a:cubicBezTo>
                  <a:cubicBezTo>
                    <a:pt x="16" y="187"/>
                    <a:pt x="30" y="187"/>
                    <a:pt x="30" y="187"/>
                  </a:cubicBezTo>
                  <a:lnTo>
                    <a:pt x="60" y="187"/>
                  </a:lnTo>
                  <a:cubicBezTo>
                    <a:pt x="139" y="127"/>
                    <a:pt x="232" y="79"/>
                    <a:pt x="325" y="64"/>
                  </a:cubicBezTo>
                  <a:cubicBezTo>
                    <a:pt x="340" y="49"/>
                    <a:pt x="355" y="34"/>
                    <a:pt x="355" y="19"/>
                  </a:cubicBezTo>
                  <a:cubicBezTo>
                    <a:pt x="340" y="0"/>
                    <a:pt x="325" y="0"/>
                    <a:pt x="32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2"/>
            <p:cNvSpPr/>
            <p:nvPr/>
          </p:nvSpPr>
          <p:spPr>
            <a:xfrm>
              <a:off x="2888475" y="2590300"/>
              <a:ext cx="19050" cy="24925"/>
            </a:xfrm>
            <a:custGeom>
              <a:rect b="b" l="l" r="r" t="t"/>
              <a:pathLst>
                <a:path extrusionOk="0" h="997" w="762">
                  <a:moveTo>
                    <a:pt x="30" y="0"/>
                  </a:moveTo>
                  <a:cubicBezTo>
                    <a:pt x="15" y="0"/>
                    <a:pt x="1" y="0"/>
                    <a:pt x="1" y="15"/>
                  </a:cubicBezTo>
                  <a:cubicBezTo>
                    <a:pt x="1" y="30"/>
                    <a:pt x="1" y="45"/>
                    <a:pt x="15" y="63"/>
                  </a:cubicBezTo>
                  <a:cubicBezTo>
                    <a:pt x="168" y="138"/>
                    <a:pt x="355" y="250"/>
                    <a:pt x="482" y="437"/>
                  </a:cubicBezTo>
                  <a:cubicBezTo>
                    <a:pt x="542" y="545"/>
                    <a:pt x="575" y="653"/>
                    <a:pt x="620" y="776"/>
                  </a:cubicBezTo>
                  <a:cubicBezTo>
                    <a:pt x="635" y="840"/>
                    <a:pt x="668" y="903"/>
                    <a:pt x="683" y="978"/>
                  </a:cubicBezTo>
                  <a:cubicBezTo>
                    <a:pt x="698" y="978"/>
                    <a:pt x="698" y="996"/>
                    <a:pt x="713" y="996"/>
                  </a:cubicBezTo>
                  <a:lnTo>
                    <a:pt x="728" y="996"/>
                  </a:lnTo>
                  <a:cubicBezTo>
                    <a:pt x="747" y="978"/>
                    <a:pt x="762" y="963"/>
                    <a:pt x="747" y="948"/>
                  </a:cubicBezTo>
                  <a:cubicBezTo>
                    <a:pt x="713" y="884"/>
                    <a:pt x="698" y="825"/>
                    <a:pt x="683" y="761"/>
                  </a:cubicBezTo>
                  <a:cubicBezTo>
                    <a:pt x="635" y="638"/>
                    <a:pt x="605" y="511"/>
                    <a:pt x="527" y="403"/>
                  </a:cubicBezTo>
                  <a:cubicBezTo>
                    <a:pt x="403" y="202"/>
                    <a:pt x="217" y="93"/>
                    <a:pt x="4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2"/>
            <p:cNvSpPr/>
            <p:nvPr/>
          </p:nvSpPr>
          <p:spPr>
            <a:xfrm>
              <a:off x="2858900" y="2615950"/>
              <a:ext cx="22150" cy="12050"/>
            </a:xfrm>
            <a:custGeom>
              <a:rect b="b" l="l" r="r" t="t"/>
              <a:pathLst>
                <a:path extrusionOk="0" h="482" w="886">
                  <a:moveTo>
                    <a:pt x="202" y="0"/>
                  </a:moveTo>
                  <a:cubicBezTo>
                    <a:pt x="139" y="0"/>
                    <a:pt x="79" y="15"/>
                    <a:pt x="31" y="45"/>
                  </a:cubicBezTo>
                  <a:cubicBezTo>
                    <a:pt x="16" y="45"/>
                    <a:pt x="1" y="64"/>
                    <a:pt x="16" y="78"/>
                  </a:cubicBezTo>
                  <a:cubicBezTo>
                    <a:pt x="16" y="93"/>
                    <a:pt x="31" y="93"/>
                    <a:pt x="45" y="93"/>
                  </a:cubicBezTo>
                  <a:cubicBezTo>
                    <a:pt x="94" y="78"/>
                    <a:pt x="157" y="64"/>
                    <a:pt x="202" y="64"/>
                  </a:cubicBezTo>
                  <a:cubicBezTo>
                    <a:pt x="310" y="64"/>
                    <a:pt x="437" y="108"/>
                    <a:pt x="512" y="172"/>
                  </a:cubicBezTo>
                  <a:cubicBezTo>
                    <a:pt x="639" y="250"/>
                    <a:pt x="732" y="358"/>
                    <a:pt x="825" y="467"/>
                  </a:cubicBezTo>
                  <a:cubicBezTo>
                    <a:pt x="840" y="481"/>
                    <a:pt x="840" y="481"/>
                    <a:pt x="855" y="481"/>
                  </a:cubicBezTo>
                  <a:cubicBezTo>
                    <a:pt x="855" y="481"/>
                    <a:pt x="870" y="481"/>
                    <a:pt x="870" y="467"/>
                  </a:cubicBezTo>
                  <a:cubicBezTo>
                    <a:pt x="885" y="467"/>
                    <a:pt x="885" y="437"/>
                    <a:pt x="870" y="418"/>
                  </a:cubicBezTo>
                  <a:cubicBezTo>
                    <a:pt x="777" y="310"/>
                    <a:pt x="684" y="202"/>
                    <a:pt x="560" y="123"/>
                  </a:cubicBezTo>
                  <a:cubicBezTo>
                    <a:pt x="437" y="45"/>
                    <a:pt x="310" y="0"/>
                    <a:pt x="202"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2"/>
            <p:cNvSpPr/>
            <p:nvPr/>
          </p:nvSpPr>
          <p:spPr>
            <a:xfrm>
              <a:off x="2855350" y="2645050"/>
              <a:ext cx="8625" cy="4675"/>
            </a:xfrm>
            <a:custGeom>
              <a:rect b="b" l="l" r="r" t="t"/>
              <a:pathLst>
                <a:path extrusionOk="0" h="187" w="345">
                  <a:moveTo>
                    <a:pt x="35" y="0"/>
                  </a:moveTo>
                  <a:cubicBezTo>
                    <a:pt x="20" y="0"/>
                    <a:pt x="1" y="0"/>
                    <a:pt x="1" y="19"/>
                  </a:cubicBezTo>
                  <a:cubicBezTo>
                    <a:pt x="1" y="34"/>
                    <a:pt x="1" y="49"/>
                    <a:pt x="20" y="64"/>
                  </a:cubicBezTo>
                  <a:cubicBezTo>
                    <a:pt x="128" y="79"/>
                    <a:pt x="221" y="127"/>
                    <a:pt x="299" y="187"/>
                  </a:cubicBezTo>
                  <a:lnTo>
                    <a:pt x="314" y="187"/>
                  </a:lnTo>
                  <a:cubicBezTo>
                    <a:pt x="329" y="187"/>
                    <a:pt x="329" y="187"/>
                    <a:pt x="344" y="172"/>
                  </a:cubicBezTo>
                  <a:cubicBezTo>
                    <a:pt x="344" y="157"/>
                    <a:pt x="344" y="142"/>
                    <a:pt x="329" y="127"/>
                  </a:cubicBezTo>
                  <a:cubicBezTo>
                    <a:pt x="251" y="64"/>
                    <a:pt x="143" y="19"/>
                    <a:pt x="3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2"/>
            <p:cNvSpPr/>
            <p:nvPr/>
          </p:nvSpPr>
          <p:spPr>
            <a:xfrm>
              <a:off x="2849575" y="2655200"/>
              <a:ext cx="181550" cy="239400"/>
            </a:xfrm>
            <a:custGeom>
              <a:rect b="b" l="l" r="r" t="t"/>
              <a:pathLst>
                <a:path extrusionOk="0" h="9576" w="7262">
                  <a:moveTo>
                    <a:pt x="2254" y="1"/>
                  </a:moveTo>
                  <a:cubicBezTo>
                    <a:pt x="2209" y="919"/>
                    <a:pt x="1478" y="1087"/>
                    <a:pt x="978" y="1087"/>
                  </a:cubicBezTo>
                  <a:lnTo>
                    <a:pt x="978" y="1199"/>
                  </a:lnTo>
                  <a:lnTo>
                    <a:pt x="963" y="1479"/>
                  </a:lnTo>
                  <a:lnTo>
                    <a:pt x="963" y="2333"/>
                  </a:lnTo>
                  <a:lnTo>
                    <a:pt x="885" y="2333"/>
                  </a:lnTo>
                  <a:cubicBezTo>
                    <a:pt x="404" y="2333"/>
                    <a:pt x="16" y="2706"/>
                    <a:pt x="16" y="3187"/>
                  </a:cubicBezTo>
                  <a:cubicBezTo>
                    <a:pt x="1" y="3669"/>
                    <a:pt x="389" y="4057"/>
                    <a:pt x="870" y="4057"/>
                  </a:cubicBezTo>
                  <a:lnTo>
                    <a:pt x="948" y="4057"/>
                  </a:lnTo>
                  <a:lnTo>
                    <a:pt x="948" y="4307"/>
                  </a:lnTo>
                  <a:cubicBezTo>
                    <a:pt x="948" y="5083"/>
                    <a:pt x="1321" y="5799"/>
                    <a:pt x="1896" y="6266"/>
                  </a:cubicBezTo>
                  <a:lnTo>
                    <a:pt x="1896" y="7945"/>
                  </a:lnTo>
                  <a:cubicBezTo>
                    <a:pt x="1881" y="8848"/>
                    <a:pt x="2612" y="9575"/>
                    <a:pt x="3497" y="9575"/>
                  </a:cubicBezTo>
                  <a:cubicBezTo>
                    <a:pt x="3508" y="9575"/>
                    <a:pt x="3519" y="9575"/>
                    <a:pt x="3531" y="9575"/>
                  </a:cubicBezTo>
                  <a:cubicBezTo>
                    <a:pt x="4418" y="9575"/>
                    <a:pt x="5131" y="8851"/>
                    <a:pt x="5146" y="7974"/>
                  </a:cubicBezTo>
                  <a:lnTo>
                    <a:pt x="5146" y="6310"/>
                  </a:lnTo>
                  <a:cubicBezTo>
                    <a:pt x="5769" y="5844"/>
                    <a:pt x="6157" y="5146"/>
                    <a:pt x="6157" y="4337"/>
                  </a:cubicBezTo>
                  <a:lnTo>
                    <a:pt x="6157" y="4105"/>
                  </a:lnTo>
                  <a:lnTo>
                    <a:pt x="6373" y="4105"/>
                  </a:lnTo>
                  <a:cubicBezTo>
                    <a:pt x="6855" y="4105"/>
                    <a:pt x="7247" y="3717"/>
                    <a:pt x="7247" y="3232"/>
                  </a:cubicBezTo>
                  <a:cubicBezTo>
                    <a:pt x="7262" y="2766"/>
                    <a:pt x="6873" y="2378"/>
                    <a:pt x="6388" y="2363"/>
                  </a:cubicBezTo>
                  <a:lnTo>
                    <a:pt x="6172" y="2363"/>
                  </a:lnTo>
                  <a:lnTo>
                    <a:pt x="6187" y="1523"/>
                  </a:lnTo>
                  <a:cubicBezTo>
                    <a:pt x="5945" y="1388"/>
                    <a:pt x="5368" y="978"/>
                    <a:pt x="5291" y="978"/>
                  </a:cubicBezTo>
                  <a:cubicBezTo>
                    <a:pt x="5290" y="978"/>
                    <a:pt x="5289" y="978"/>
                    <a:pt x="5288" y="979"/>
                  </a:cubicBezTo>
                  <a:cubicBezTo>
                    <a:pt x="4970" y="1021"/>
                    <a:pt x="4684" y="1040"/>
                    <a:pt x="4429" y="1040"/>
                  </a:cubicBezTo>
                  <a:cubicBezTo>
                    <a:pt x="2521" y="1040"/>
                    <a:pt x="2254" y="1"/>
                    <a:pt x="2254"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2"/>
            <p:cNvSpPr/>
            <p:nvPr/>
          </p:nvSpPr>
          <p:spPr>
            <a:xfrm>
              <a:off x="2913300" y="2825450"/>
              <a:ext cx="54500" cy="17475"/>
            </a:xfrm>
            <a:custGeom>
              <a:rect b="b" l="l" r="r" t="t"/>
              <a:pathLst>
                <a:path extrusionOk="0" h="699" w="2180">
                  <a:moveTo>
                    <a:pt x="2179" y="0"/>
                  </a:moveTo>
                  <a:lnTo>
                    <a:pt x="2179" y="0"/>
                  </a:lnTo>
                  <a:cubicBezTo>
                    <a:pt x="1866" y="138"/>
                    <a:pt x="1492" y="217"/>
                    <a:pt x="1026" y="217"/>
                  </a:cubicBezTo>
                  <a:lnTo>
                    <a:pt x="981" y="217"/>
                  </a:lnTo>
                  <a:cubicBezTo>
                    <a:pt x="608" y="217"/>
                    <a:pt x="280" y="153"/>
                    <a:pt x="0" y="60"/>
                  </a:cubicBezTo>
                  <a:lnTo>
                    <a:pt x="0" y="60"/>
                  </a:lnTo>
                  <a:cubicBezTo>
                    <a:pt x="172" y="373"/>
                    <a:pt x="466" y="605"/>
                    <a:pt x="854" y="683"/>
                  </a:cubicBezTo>
                  <a:cubicBezTo>
                    <a:pt x="918" y="698"/>
                    <a:pt x="996" y="698"/>
                    <a:pt x="1075" y="698"/>
                  </a:cubicBezTo>
                  <a:cubicBezTo>
                    <a:pt x="1556" y="698"/>
                    <a:pt x="1974" y="418"/>
                    <a:pt x="2179" y="0"/>
                  </a:cubicBezTo>
                  <a:close/>
                </a:path>
              </a:pathLst>
            </a:custGeom>
            <a:solidFill>
              <a:srgbClr val="F29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2"/>
            <p:cNvSpPr/>
            <p:nvPr/>
          </p:nvSpPr>
          <p:spPr>
            <a:xfrm>
              <a:off x="2907500" y="2629925"/>
              <a:ext cx="1150" cy="775"/>
            </a:xfrm>
            <a:custGeom>
              <a:rect b="b" l="l" r="r" t="t"/>
              <a:pathLst>
                <a:path extrusionOk="0" h="31" w="46">
                  <a:moveTo>
                    <a:pt x="1" y="31"/>
                  </a:moveTo>
                  <a:cubicBezTo>
                    <a:pt x="16" y="31"/>
                    <a:pt x="31" y="16"/>
                    <a:pt x="45" y="1"/>
                  </a:cubicBezTo>
                  <a:cubicBezTo>
                    <a:pt x="31" y="16"/>
                    <a:pt x="16" y="31"/>
                    <a:pt x="1" y="3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2"/>
            <p:cNvSpPr/>
            <p:nvPr/>
          </p:nvSpPr>
          <p:spPr>
            <a:xfrm>
              <a:off x="2912925" y="2627600"/>
              <a:ext cx="1600" cy="775"/>
            </a:xfrm>
            <a:custGeom>
              <a:rect b="b" l="l" r="r" t="t"/>
              <a:pathLst>
                <a:path extrusionOk="0" h="31" w="64">
                  <a:moveTo>
                    <a:pt x="0" y="30"/>
                  </a:moveTo>
                  <a:cubicBezTo>
                    <a:pt x="15" y="15"/>
                    <a:pt x="49" y="1"/>
                    <a:pt x="64" y="1"/>
                  </a:cubicBezTo>
                  <a:cubicBezTo>
                    <a:pt x="49" y="1"/>
                    <a:pt x="15"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2"/>
            <p:cNvSpPr/>
            <p:nvPr/>
          </p:nvSpPr>
          <p:spPr>
            <a:xfrm>
              <a:off x="2910200" y="2628725"/>
              <a:ext cx="1625" cy="850"/>
            </a:xfrm>
            <a:custGeom>
              <a:rect b="b" l="l" r="r" t="t"/>
              <a:pathLst>
                <a:path extrusionOk="0" h="34" w="65">
                  <a:moveTo>
                    <a:pt x="1" y="34"/>
                  </a:moveTo>
                  <a:cubicBezTo>
                    <a:pt x="16" y="19"/>
                    <a:pt x="31" y="19"/>
                    <a:pt x="64" y="0"/>
                  </a:cubicBezTo>
                  <a:cubicBezTo>
                    <a:pt x="31" y="19"/>
                    <a:pt x="16" y="19"/>
                    <a:pt x="1"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2"/>
            <p:cNvSpPr/>
            <p:nvPr/>
          </p:nvSpPr>
          <p:spPr>
            <a:xfrm>
              <a:off x="2902000" y="2633000"/>
              <a:ext cx="1600" cy="1250"/>
            </a:xfrm>
            <a:custGeom>
              <a:rect b="b" l="l" r="r" t="t"/>
              <a:pathLst>
                <a:path extrusionOk="0" h="50" w="64">
                  <a:moveTo>
                    <a:pt x="1" y="49"/>
                  </a:moveTo>
                  <a:cubicBezTo>
                    <a:pt x="19" y="35"/>
                    <a:pt x="34" y="16"/>
                    <a:pt x="64" y="1"/>
                  </a:cubicBezTo>
                  <a:cubicBezTo>
                    <a:pt x="34" y="16"/>
                    <a:pt x="19" y="35"/>
                    <a:pt x="1"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2"/>
            <p:cNvSpPr/>
            <p:nvPr/>
          </p:nvSpPr>
          <p:spPr>
            <a:xfrm>
              <a:off x="2904800" y="2631525"/>
              <a:ext cx="1150" cy="775"/>
            </a:xfrm>
            <a:custGeom>
              <a:rect b="b" l="l" r="r" t="t"/>
              <a:pathLst>
                <a:path extrusionOk="0" h="31" w="46">
                  <a:moveTo>
                    <a:pt x="0" y="30"/>
                  </a:moveTo>
                  <a:cubicBezTo>
                    <a:pt x="15" y="30"/>
                    <a:pt x="30" y="15"/>
                    <a:pt x="45" y="0"/>
                  </a:cubicBezTo>
                  <a:cubicBezTo>
                    <a:pt x="30" y="15"/>
                    <a:pt x="15" y="30"/>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2"/>
            <p:cNvSpPr/>
            <p:nvPr/>
          </p:nvSpPr>
          <p:spPr>
            <a:xfrm>
              <a:off x="2892675" y="2640375"/>
              <a:ext cx="1225" cy="1250"/>
            </a:xfrm>
            <a:custGeom>
              <a:rect b="b" l="l" r="r" t="t"/>
              <a:pathLst>
                <a:path extrusionOk="0" h="50" w="49">
                  <a:moveTo>
                    <a:pt x="0" y="49"/>
                  </a:moveTo>
                  <a:cubicBezTo>
                    <a:pt x="19" y="34"/>
                    <a:pt x="34" y="19"/>
                    <a:pt x="49" y="1"/>
                  </a:cubicBezTo>
                  <a:cubicBezTo>
                    <a:pt x="34" y="19"/>
                    <a:pt x="19" y="34"/>
                    <a:pt x="0"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2"/>
            <p:cNvSpPr/>
            <p:nvPr/>
          </p:nvSpPr>
          <p:spPr>
            <a:xfrm>
              <a:off x="2899675" y="2634975"/>
              <a:ext cx="1225" cy="775"/>
            </a:xfrm>
            <a:custGeom>
              <a:rect b="b" l="l" r="r" t="t"/>
              <a:pathLst>
                <a:path extrusionOk="0" h="31" w="49">
                  <a:moveTo>
                    <a:pt x="0" y="30"/>
                  </a:moveTo>
                  <a:cubicBezTo>
                    <a:pt x="19" y="15"/>
                    <a:pt x="34" y="0"/>
                    <a:pt x="49" y="0"/>
                  </a:cubicBezTo>
                  <a:cubicBezTo>
                    <a:pt x="34" y="0"/>
                    <a:pt x="19"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2"/>
            <p:cNvSpPr/>
            <p:nvPr/>
          </p:nvSpPr>
          <p:spPr>
            <a:xfrm>
              <a:off x="2894625" y="2638525"/>
              <a:ext cx="1625" cy="1125"/>
            </a:xfrm>
            <a:custGeom>
              <a:rect b="b" l="l" r="r" t="t"/>
              <a:pathLst>
                <a:path extrusionOk="0" h="45" w="65">
                  <a:moveTo>
                    <a:pt x="1" y="45"/>
                  </a:moveTo>
                  <a:cubicBezTo>
                    <a:pt x="16" y="30"/>
                    <a:pt x="49" y="15"/>
                    <a:pt x="64" y="0"/>
                  </a:cubicBezTo>
                  <a:cubicBezTo>
                    <a:pt x="49" y="15"/>
                    <a:pt x="16" y="30"/>
                    <a:pt x="1" y="4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2"/>
            <p:cNvSpPr/>
            <p:nvPr/>
          </p:nvSpPr>
          <p:spPr>
            <a:xfrm>
              <a:off x="2896975" y="2636550"/>
              <a:ext cx="1600" cy="1150"/>
            </a:xfrm>
            <a:custGeom>
              <a:rect b="b" l="l" r="r" t="t"/>
              <a:pathLst>
                <a:path extrusionOk="0" h="46" w="64">
                  <a:moveTo>
                    <a:pt x="0" y="46"/>
                  </a:moveTo>
                  <a:cubicBezTo>
                    <a:pt x="15" y="31"/>
                    <a:pt x="49" y="16"/>
                    <a:pt x="63" y="1"/>
                  </a:cubicBezTo>
                  <a:cubicBezTo>
                    <a:pt x="49" y="16"/>
                    <a:pt x="15" y="31"/>
                    <a:pt x="0" y="46"/>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2"/>
            <p:cNvSpPr/>
            <p:nvPr/>
          </p:nvSpPr>
          <p:spPr>
            <a:xfrm>
              <a:off x="2931575" y="2623300"/>
              <a:ext cx="1225" cy="25"/>
            </a:xfrm>
            <a:custGeom>
              <a:rect b="b" l="l" r="r" t="t"/>
              <a:pathLst>
                <a:path extrusionOk="0" h="1" w="49">
                  <a:moveTo>
                    <a:pt x="0" y="1"/>
                  </a:moveTo>
                  <a:lnTo>
                    <a:pt x="49"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2"/>
            <p:cNvSpPr/>
            <p:nvPr/>
          </p:nvSpPr>
          <p:spPr>
            <a:xfrm>
              <a:off x="2935125" y="262292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2"/>
            <p:cNvSpPr/>
            <p:nvPr/>
          </p:nvSpPr>
          <p:spPr>
            <a:xfrm>
              <a:off x="2890350" y="2642350"/>
              <a:ext cx="1600" cy="1600"/>
            </a:xfrm>
            <a:custGeom>
              <a:rect b="b" l="l" r="r" t="t"/>
              <a:pathLst>
                <a:path extrusionOk="0" h="64" w="64">
                  <a:moveTo>
                    <a:pt x="0" y="63"/>
                  </a:moveTo>
                  <a:cubicBezTo>
                    <a:pt x="19" y="49"/>
                    <a:pt x="34" y="34"/>
                    <a:pt x="64" y="0"/>
                  </a:cubicBezTo>
                  <a:cubicBezTo>
                    <a:pt x="34" y="34"/>
                    <a:pt x="19" y="49"/>
                    <a:pt x="0" y="6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2"/>
            <p:cNvSpPr/>
            <p:nvPr/>
          </p:nvSpPr>
          <p:spPr>
            <a:xfrm>
              <a:off x="2865900" y="2741125"/>
              <a:ext cx="142975" cy="89750"/>
            </a:xfrm>
            <a:custGeom>
              <a:rect b="b" l="l" r="r" t="t"/>
              <a:pathLst>
                <a:path extrusionOk="0" h="3590" w="5719">
                  <a:moveTo>
                    <a:pt x="3025" y="0"/>
                  </a:moveTo>
                  <a:cubicBezTo>
                    <a:pt x="2777" y="0"/>
                    <a:pt x="2531" y="63"/>
                    <a:pt x="2303" y="187"/>
                  </a:cubicBezTo>
                  <a:cubicBezTo>
                    <a:pt x="1893" y="421"/>
                    <a:pt x="1278" y="675"/>
                    <a:pt x="700" y="675"/>
                  </a:cubicBezTo>
                  <a:cubicBezTo>
                    <a:pt x="552" y="675"/>
                    <a:pt x="405" y="658"/>
                    <a:pt x="265" y="620"/>
                  </a:cubicBezTo>
                  <a:lnTo>
                    <a:pt x="265" y="620"/>
                  </a:lnTo>
                  <a:cubicBezTo>
                    <a:pt x="265" y="620"/>
                    <a:pt x="1" y="3560"/>
                    <a:pt x="2877" y="3590"/>
                  </a:cubicBezTo>
                  <a:cubicBezTo>
                    <a:pt x="2891" y="3590"/>
                    <a:pt x="2906" y="3590"/>
                    <a:pt x="2920" y="3590"/>
                  </a:cubicBezTo>
                  <a:cubicBezTo>
                    <a:pt x="5718" y="3590"/>
                    <a:pt x="5504" y="635"/>
                    <a:pt x="5504" y="635"/>
                  </a:cubicBezTo>
                  <a:cubicBezTo>
                    <a:pt x="5504" y="635"/>
                    <a:pt x="4616" y="590"/>
                    <a:pt x="3683" y="153"/>
                  </a:cubicBezTo>
                  <a:cubicBezTo>
                    <a:pt x="3471" y="51"/>
                    <a:pt x="3248" y="0"/>
                    <a:pt x="30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2"/>
            <p:cNvSpPr/>
            <p:nvPr/>
          </p:nvSpPr>
          <p:spPr>
            <a:xfrm>
              <a:off x="2915625" y="2748050"/>
              <a:ext cx="51700" cy="10175"/>
            </a:xfrm>
            <a:custGeom>
              <a:rect b="b" l="l" r="r" t="t"/>
              <a:pathLst>
                <a:path extrusionOk="0" h="407" w="2068">
                  <a:moveTo>
                    <a:pt x="1015" y="1"/>
                  </a:moveTo>
                  <a:cubicBezTo>
                    <a:pt x="587" y="1"/>
                    <a:pt x="47" y="328"/>
                    <a:pt x="15" y="343"/>
                  </a:cubicBezTo>
                  <a:cubicBezTo>
                    <a:pt x="0" y="358"/>
                    <a:pt x="0" y="376"/>
                    <a:pt x="15" y="391"/>
                  </a:cubicBezTo>
                  <a:lnTo>
                    <a:pt x="34" y="406"/>
                  </a:lnTo>
                  <a:lnTo>
                    <a:pt x="49" y="391"/>
                  </a:lnTo>
                  <a:cubicBezTo>
                    <a:pt x="63" y="391"/>
                    <a:pt x="607" y="61"/>
                    <a:pt x="1024" y="61"/>
                  </a:cubicBezTo>
                  <a:cubicBezTo>
                    <a:pt x="1041" y="61"/>
                    <a:pt x="1058" y="62"/>
                    <a:pt x="1075" y="63"/>
                  </a:cubicBezTo>
                  <a:cubicBezTo>
                    <a:pt x="1493" y="78"/>
                    <a:pt x="2023" y="391"/>
                    <a:pt x="2023" y="391"/>
                  </a:cubicBezTo>
                  <a:cubicBezTo>
                    <a:pt x="2030" y="399"/>
                    <a:pt x="2038" y="402"/>
                    <a:pt x="2045" y="402"/>
                  </a:cubicBezTo>
                  <a:cubicBezTo>
                    <a:pt x="2052" y="402"/>
                    <a:pt x="2060" y="399"/>
                    <a:pt x="2067" y="391"/>
                  </a:cubicBezTo>
                  <a:cubicBezTo>
                    <a:pt x="2067" y="376"/>
                    <a:pt x="2067" y="358"/>
                    <a:pt x="2052" y="343"/>
                  </a:cubicBezTo>
                  <a:cubicBezTo>
                    <a:pt x="2038" y="328"/>
                    <a:pt x="1508" y="33"/>
                    <a:pt x="1075" y="3"/>
                  </a:cubicBezTo>
                  <a:cubicBezTo>
                    <a:pt x="1055" y="2"/>
                    <a:pt x="1036" y="1"/>
                    <a:pt x="1015"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2"/>
            <p:cNvSpPr/>
            <p:nvPr/>
          </p:nvSpPr>
          <p:spPr>
            <a:xfrm>
              <a:off x="2941275" y="2748875"/>
              <a:ext cx="1600" cy="26400"/>
            </a:xfrm>
            <a:custGeom>
              <a:rect b="b" l="l" r="r" t="t"/>
              <a:pathLst>
                <a:path extrusionOk="0" h="1056" w="64">
                  <a:moveTo>
                    <a:pt x="34" y="0"/>
                  </a:moveTo>
                  <a:cubicBezTo>
                    <a:pt x="15" y="0"/>
                    <a:pt x="0" y="15"/>
                    <a:pt x="0" y="30"/>
                  </a:cubicBezTo>
                  <a:lnTo>
                    <a:pt x="0" y="1026"/>
                  </a:lnTo>
                  <a:cubicBezTo>
                    <a:pt x="0" y="1041"/>
                    <a:pt x="15" y="1056"/>
                    <a:pt x="34" y="1056"/>
                  </a:cubicBezTo>
                  <a:cubicBezTo>
                    <a:pt x="64" y="1056"/>
                    <a:pt x="64" y="1041"/>
                    <a:pt x="64" y="1026"/>
                  </a:cubicBezTo>
                  <a:lnTo>
                    <a:pt x="64" y="30"/>
                  </a:lnTo>
                  <a:cubicBezTo>
                    <a:pt x="64" y="15"/>
                    <a:pt x="64" y="0"/>
                    <a:pt x="34" y="0"/>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2"/>
            <p:cNvSpPr/>
            <p:nvPr/>
          </p:nvSpPr>
          <p:spPr>
            <a:xfrm>
              <a:off x="2921125" y="2783475"/>
              <a:ext cx="40775" cy="3475"/>
            </a:xfrm>
            <a:custGeom>
              <a:rect b="b" l="l" r="r" t="t"/>
              <a:pathLst>
                <a:path extrusionOk="0" h="139" w="1631">
                  <a:moveTo>
                    <a:pt x="30" y="0"/>
                  </a:moveTo>
                  <a:cubicBezTo>
                    <a:pt x="15" y="0"/>
                    <a:pt x="0" y="15"/>
                    <a:pt x="0" y="30"/>
                  </a:cubicBezTo>
                  <a:cubicBezTo>
                    <a:pt x="0" y="45"/>
                    <a:pt x="0" y="60"/>
                    <a:pt x="30" y="60"/>
                  </a:cubicBezTo>
                  <a:lnTo>
                    <a:pt x="1601" y="138"/>
                  </a:lnTo>
                  <a:cubicBezTo>
                    <a:pt x="1616" y="138"/>
                    <a:pt x="1631" y="123"/>
                    <a:pt x="1631" y="109"/>
                  </a:cubicBezTo>
                  <a:cubicBezTo>
                    <a:pt x="1631" y="94"/>
                    <a:pt x="1616" y="79"/>
                    <a:pt x="1601" y="79"/>
                  </a:cubicBezTo>
                  <a:lnTo>
                    <a:pt x="30" y="0"/>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2"/>
            <p:cNvSpPr/>
            <p:nvPr/>
          </p:nvSpPr>
          <p:spPr>
            <a:xfrm>
              <a:off x="2919525" y="2795875"/>
              <a:ext cx="40800" cy="3100"/>
            </a:xfrm>
            <a:custGeom>
              <a:rect b="b" l="l" r="r" t="t"/>
              <a:pathLst>
                <a:path extrusionOk="0" h="124" w="1632">
                  <a:moveTo>
                    <a:pt x="31" y="1"/>
                  </a:moveTo>
                  <a:cubicBezTo>
                    <a:pt x="16" y="1"/>
                    <a:pt x="1" y="1"/>
                    <a:pt x="1" y="30"/>
                  </a:cubicBezTo>
                  <a:cubicBezTo>
                    <a:pt x="1" y="49"/>
                    <a:pt x="1" y="64"/>
                    <a:pt x="31" y="64"/>
                  </a:cubicBezTo>
                  <a:lnTo>
                    <a:pt x="1602" y="124"/>
                  </a:lnTo>
                  <a:cubicBezTo>
                    <a:pt x="1617" y="124"/>
                    <a:pt x="1632" y="109"/>
                    <a:pt x="1632" y="94"/>
                  </a:cubicBezTo>
                  <a:cubicBezTo>
                    <a:pt x="1632" y="79"/>
                    <a:pt x="1617" y="64"/>
                    <a:pt x="1602" y="64"/>
                  </a:cubicBezTo>
                  <a:lnTo>
                    <a:pt x="31" y="1"/>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2"/>
            <p:cNvSpPr/>
            <p:nvPr/>
          </p:nvSpPr>
          <p:spPr>
            <a:xfrm>
              <a:off x="2928500" y="262367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2"/>
            <p:cNvSpPr/>
            <p:nvPr/>
          </p:nvSpPr>
          <p:spPr>
            <a:xfrm>
              <a:off x="2924950" y="2624050"/>
              <a:ext cx="1600" cy="500"/>
            </a:xfrm>
            <a:custGeom>
              <a:rect b="b" l="l" r="r" t="t"/>
              <a:pathLst>
                <a:path extrusionOk="0" h="20" w="64">
                  <a:moveTo>
                    <a:pt x="0" y="19"/>
                  </a:moveTo>
                  <a:cubicBezTo>
                    <a:pt x="34" y="1"/>
                    <a:pt x="49" y="1"/>
                    <a:pt x="64" y="1"/>
                  </a:cubicBezTo>
                  <a:cubicBezTo>
                    <a:pt x="49" y="1"/>
                    <a:pt x="34" y="1"/>
                    <a:pt x="0" y="1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2"/>
            <p:cNvSpPr/>
            <p:nvPr/>
          </p:nvSpPr>
          <p:spPr>
            <a:xfrm>
              <a:off x="2916000" y="2626400"/>
              <a:ext cx="1225" cy="850"/>
            </a:xfrm>
            <a:custGeom>
              <a:rect b="b" l="l" r="r" t="t"/>
              <a:pathLst>
                <a:path extrusionOk="0" h="34" w="49">
                  <a:moveTo>
                    <a:pt x="0" y="34"/>
                  </a:moveTo>
                  <a:cubicBezTo>
                    <a:pt x="19" y="19"/>
                    <a:pt x="34" y="19"/>
                    <a:pt x="49" y="0"/>
                  </a:cubicBezTo>
                  <a:cubicBezTo>
                    <a:pt x="34" y="19"/>
                    <a:pt x="19" y="19"/>
                    <a:pt x="0"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2"/>
            <p:cNvSpPr/>
            <p:nvPr/>
          </p:nvSpPr>
          <p:spPr>
            <a:xfrm>
              <a:off x="2918800" y="2625650"/>
              <a:ext cx="1500" cy="400"/>
            </a:xfrm>
            <a:custGeom>
              <a:rect b="b" l="l" r="r" t="t"/>
              <a:pathLst>
                <a:path extrusionOk="0" h="16" w="60">
                  <a:moveTo>
                    <a:pt x="0" y="15"/>
                  </a:moveTo>
                  <a:cubicBezTo>
                    <a:pt x="30" y="15"/>
                    <a:pt x="45" y="0"/>
                    <a:pt x="60" y="0"/>
                  </a:cubicBezTo>
                  <a:cubicBezTo>
                    <a:pt x="45" y="0"/>
                    <a:pt x="30" y="15"/>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2"/>
            <p:cNvSpPr/>
            <p:nvPr/>
          </p:nvSpPr>
          <p:spPr>
            <a:xfrm>
              <a:off x="2921875" y="2624900"/>
              <a:ext cx="1600" cy="400"/>
            </a:xfrm>
            <a:custGeom>
              <a:rect b="b" l="l" r="r" t="t"/>
              <a:pathLst>
                <a:path extrusionOk="0" h="16" w="64">
                  <a:moveTo>
                    <a:pt x="0" y="15"/>
                  </a:moveTo>
                  <a:cubicBezTo>
                    <a:pt x="15" y="0"/>
                    <a:pt x="45" y="0"/>
                    <a:pt x="64" y="0"/>
                  </a:cubicBezTo>
                  <a:cubicBezTo>
                    <a:pt x="45" y="0"/>
                    <a:pt x="15" y="0"/>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2"/>
            <p:cNvSpPr/>
            <p:nvPr/>
          </p:nvSpPr>
          <p:spPr>
            <a:xfrm>
              <a:off x="2874475" y="2673875"/>
              <a:ext cx="775" cy="2350"/>
            </a:xfrm>
            <a:custGeom>
              <a:rect b="b" l="l" r="r" t="t"/>
              <a:pathLst>
                <a:path extrusionOk="0" h="94" w="31">
                  <a:moveTo>
                    <a:pt x="1" y="93"/>
                  </a:moveTo>
                  <a:cubicBezTo>
                    <a:pt x="16" y="60"/>
                    <a:pt x="16" y="30"/>
                    <a:pt x="31" y="0"/>
                  </a:cubicBezTo>
                  <a:cubicBezTo>
                    <a:pt x="16" y="30"/>
                    <a:pt x="16" y="60"/>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2"/>
            <p:cNvSpPr/>
            <p:nvPr/>
          </p:nvSpPr>
          <p:spPr>
            <a:xfrm>
              <a:off x="2874025" y="2676575"/>
              <a:ext cx="475" cy="2725"/>
            </a:xfrm>
            <a:custGeom>
              <a:rect b="b" l="l" r="r" t="t"/>
              <a:pathLst>
                <a:path extrusionOk="0" h="109" w="19">
                  <a:moveTo>
                    <a:pt x="0" y="109"/>
                  </a:moveTo>
                  <a:cubicBezTo>
                    <a:pt x="19" y="79"/>
                    <a:pt x="19" y="45"/>
                    <a:pt x="19" y="0"/>
                  </a:cubicBezTo>
                  <a:cubicBezTo>
                    <a:pt x="19" y="45"/>
                    <a:pt x="19" y="79"/>
                    <a:pt x="0" y="10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2"/>
            <p:cNvSpPr/>
            <p:nvPr/>
          </p:nvSpPr>
          <p:spPr>
            <a:xfrm>
              <a:off x="2875975" y="2668000"/>
              <a:ext cx="875" cy="2350"/>
            </a:xfrm>
            <a:custGeom>
              <a:rect b="b" l="l" r="r" t="t"/>
              <a:pathLst>
                <a:path extrusionOk="0" h="94" w="35">
                  <a:moveTo>
                    <a:pt x="1" y="93"/>
                  </a:moveTo>
                  <a:cubicBezTo>
                    <a:pt x="1" y="64"/>
                    <a:pt x="15" y="34"/>
                    <a:pt x="34" y="0"/>
                  </a:cubicBezTo>
                  <a:cubicBezTo>
                    <a:pt x="15" y="34"/>
                    <a:pt x="1" y="64"/>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2"/>
            <p:cNvSpPr/>
            <p:nvPr/>
          </p:nvSpPr>
          <p:spPr>
            <a:xfrm>
              <a:off x="2875225" y="2670700"/>
              <a:ext cx="400" cy="2350"/>
            </a:xfrm>
            <a:custGeom>
              <a:rect b="b" l="l" r="r" t="t"/>
              <a:pathLst>
                <a:path extrusionOk="0" h="94" w="16">
                  <a:moveTo>
                    <a:pt x="1" y="94"/>
                  </a:moveTo>
                  <a:cubicBezTo>
                    <a:pt x="1" y="64"/>
                    <a:pt x="16" y="34"/>
                    <a:pt x="16" y="0"/>
                  </a:cubicBezTo>
                  <a:cubicBezTo>
                    <a:pt x="16" y="34"/>
                    <a:pt x="1" y="64"/>
                    <a:pt x="1" y="9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2"/>
            <p:cNvSpPr/>
            <p:nvPr/>
          </p:nvSpPr>
          <p:spPr>
            <a:xfrm>
              <a:off x="2874025" y="2622925"/>
              <a:ext cx="130225" cy="70375"/>
            </a:xfrm>
            <a:custGeom>
              <a:rect b="b" l="l" r="r" t="t"/>
              <a:pathLst>
                <a:path extrusionOk="0" h="2815" w="5209">
                  <a:moveTo>
                    <a:pt x="2444" y="1"/>
                  </a:moveTo>
                  <a:cubicBezTo>
                    <a:pt x="2411" y="1"/>
                    <a:pt x="2381" y="16"/>
                    <a:pt x="2351" y="16"/>
                  </a:cubicBezTo>
                  <a:lnTo>
                    <a:pt x="2302" y="16"/>
                  </a:lnTo>
                  <a:cubicBezTo>
                    <a:pt x="2272" y="16"/>
                    <a:pt x="2258" y="16"/>
                    <a:pt x="2224" y="31"/>
                  </a:cubicBezTo>
                  <a:lnTo>
                    <a:pt x="2179" y="31"/>
                  </a:lnTo>
                  <a:cubicBezTo>
                    <a:pt x="2146" y="31"/>
                    <a:pt x="2131" y="46"/>
                    <a:pt x="2101" y="46"/>
                  </a:cubicBezTo>
                  <a:cubicBezTo>
                    <a:pt x="2086" y="46"/>
                    <a:pt x="2071" y="46"/>
                    <a:pt x="2037" y="64"/>
                  </a:cubicBezTo>
                  <a:cubicBezTo>
                    <a:pt x="2022" y="64"/>
                    <a:pt x="1993" y="64"/>
                    <a:pt x="1978" y="79"/>
                  </a:cubicBezTo>
                  <a:cubicBezTo>
                    <a:pt x="1959" y="79"/>
                    <a:pt x="1929" y="79"/>
                    <a:pt x="1914" y="94"/>
                  </a:cubicBezTo>
                  <a:cubicBezTo>
                    <a:pt x="1899" y="94"/>
                    <a:pt x="1866" y="94"/>
                    <a:pt x="1851" y="109"/>
                  </a:cubicBezTo>
                  <a:cubicBezTo>
                    <a:pt x="1836" y="109"/>
                    <a:pt x="1821" y="124"/>
                    <a:pt x="1791" y="124"/>
                  </a:cubicBezTo>
                  <a:cubicBezTo>
                    <a:pt x="1772" y="124"/>
                    <a:pt x="1758" y="139"/>
                    <a:pt x="1728" y="139"/>
                  </a:cubicBezTo>
                  <a:cubicBezTo>
                    <a:pt x="1713" y="158"/>
                    <a:pt x="1698" y="158"/>
                    <a:pt x="1679" y="173"/>
                  </a:cubicBezTo>
                  <a:cubicBezTo>
                    <a:pt x="1649" y="173"/>
                    <a:pt x="1634" y="173"/>
                    <a:pt x="1620" y="188"/>
                  </a:cubicBezTo>
                  <a:cubicBezTo>
                    <a:pt x="1605" y="188"/>
                    <a:pt x="1571" y="202"/>
                    <a:pt x="1556" y="217"/>
                  </a:cubicBezTo>
                  <a:cubicBezTo>
                    <a:pt x="1541" y="217"/>
                    <a:pt x="1526" y="217"/>
                    <a:pt x="1511" y="232"/>
                  </a:cubicBezTo>
                  <a:cubicBezTo>
                    <a:pt x="1478" y="251"/>
                    <a:pt x="1463" y="251"/>
                    <a:pt x="1448" y="266"/>
                  </a:cubicBezTo>
                  <a:cubicBezTo>
                    <a:pt x="1433" y="266"/>
                    <a:pt x="1418" y="281"/>
                    <a:pt x="1384" y="281"/>
                  </a:cubicBezTo>
                  <a:cubicBezTo>
                    <a:pt x="1370" y="296"/>
                    <a:pt x="1355" y="311"/>
                    <a:pt x="1340" y="311"/>
                  </a:cubicBezTo>
                  <a:cubicBezTo>
                    <a:pt x="1325" y="326"/>
                    <a:pt x="1291" y="344"/>
                    <a:pt x="1276" y="344"/>
                  </a:cubicBezTo>
                  <a:cubicBezTo>
                    <a:pt x="1261" y="359"/>
                    <a:pt x="1246" y="374"/>
                    <a:pt x="1231" y="374"/>
                  </a:cubicBezTo>
                  <a:cubicBezTo>
                    <a:pt x="1213" y="389"/>
                    <a:pt x="1198" y="404"/>
                    <a:pt x="1183" y="404"/>
                  </a:cubicBezTo>
                  <a:cubicBezTo>
                    <a:pt x="1153" y="419"/>
                    <a:pt x="1138" y="438"/>
                    <a:pt x="1120" y="452"/>
                  </a:cubicBezTo>
                  <a:cubicBezTo>
                    <a:pt x="1105" y="452"/>
                    <a:pt x="1090" y="467"/>
                    <a:pt x="1075" y="482"/>
                  </a:cubicBezTo>
                  <a:cubicBezTo>
                    <a:pt x="1060" y="482"/>
                    <a:pt x="1045" y="497"/>
                    <a:pt x="1026" y="512"/>
                  </a:cubicBezTo>
                  <a:cubicBezTo>
                    <a:pt x="1011" y="531"/>
                    <a:pt x="996" y="531"/>
                    <a:pt x="981" y="546"/>
                  </a:cubicBezTo>
                  <a:cubicBezTo>
                    <a:pt x="967" y="561"/>
                    <a:pt x="933" y="576"/>
                    <a:pt x="918" y="591"/>
                  </a:cubicBezTo>
                  <a:cubicBezTo>
                    <a:pt x="903" y="605"/>
                    <a:pt x="903" y="605"/>
                    <a:pt x="888" y="624"/>
                  </a:cubicBezTo>
                  <a:cubicBezTo>
                    <a:pt x="873" y="639"/>
                    <a:pt x="840" y="654"/>
                    <a:pt x="825" y="669"/>
                  </a:cubicBezTo>
                  <a:cubicBezTo>
                    <a:pt x="825" y="684"/>
                    <a:pt x="810" y="684"/>
                    <a:pt x="795" y="699"/>
                  </a:cubicBezTo>
                  <a:cubicBezTo>
                    <a:pt x="780" y="717"/>
                    <a:pt x="765" y="732"/>
                    <a:pt x="746" y="747"/>
                  </a:cubicBezTo>
                  <a:cubicBezTo>
                    <a:pt x="731" y="762"/>
                    <a:pt x="717" y="777"/>
                    <a:pt x="717" y="777"/>
                  </a:cubicBezTo>
                  <a:cubicBezTo>
                    <a:pt x="687" y="811"/>
                    <a:pt x="672" y="826"/>
                    <a:pt x="653" y="840"/>
                  </a:cubicBezTo>
                  <a:cubicBezTo>
                    <a:pt x="653" y="855"/>
                    <a:pt x="638" y="855"/>
                    <a:pt x="623" y="870"/>
                  </a:cubicBezTo>
                  <a:cubicBezTo>
                    <a:pt x="608" y="885"/>
                    <a:pt x="593" y="919"/>
                    <a:pt x="579" y="934"/>
                  </a:cubicBezTo>
                  <a:cubicBezTo>
                    <a:pt x="560" y="949"/>
                    <a:pt x="560" y="949"/>
                    <a:pt x="545" y="964"/>
                  </a:cubicBezTo>
                  <a:cubicBezTo>
                    <a:pt x="530" y="979"/>
                    <a:pt x="515" y="1012"/>
                    <a:pt x="500" y="1027"/>
                  </a:cubicBezTo>
                  <a:cubicBezTo>
                    <a:pt x="500" y="1042"/>
                    <a:pt x="485" y="1042"/>
                    <a:pt x="485" y="1057"/>
                  </a:cubicBezTo>
                  <a:cubicBezTo>
                    <a:pt x="467" y="1072"/>
                    <a:pt x="452" y="1105"/>
                    <a:pt x="437" y="1120"/>
                  </a:cubicBezTo>
                  <a:cubicBezTo>
                    <a:pt x="422" y="1135"/>
                    <a:pt x="422" y="1150"/>
                    <a:pt x="407" y="1150"/>
                  </a:cubicBezTo>
                  <a:cubicBezTo>
                    <a:pt x="392" y="1184"/>
                    <a:pt x="373" y="1199"/>
                    <a:pt x="358" y="1229"/>
                  </a:cubicBezTo>
                  <a:cubicBezTo>
                    <a:pt x="358" y="1229"/>
                    <a:pt x="343" y="1243"/>
                    <a:pt x="343" y="1258"/>
                  </a:cubicBezTo>
                  <a:cubicBezTo>
                    <a:pt x="329" y="1277"/>
                    <a:pt x="314" y="1307"/>
                    <a:pt x="299" y="1337"/>
                  </a:cubicBezTo>
                  <a:cubicBezTo>
                    <a:pt x="299" y="1337"/>
                    <a:pt x="299" y="1352"/>
                    <a:pt x="280" y="1352"/>
                  </a:cubicBezTo>
                  <a:cubicBezTo>
                    <a:pt x="265" y="1385"/>
                    <a:pt x="265" y="1415"/>
                    <a:pt x="250" y="1430"/>
                  </a:cubicBezTo>
                  <a:cubicBezTo>
                    <a:pt x="235" y="1445"/>
                    <a:pt x="235" y="1464"/>
                    <a:pt x="235" y="1464"/>
                  </a:cubicBezTo>
                  <a:cubicBezTo>
                    <a:pt x="220" y="1493"/>
                    <a:pt x="205" y="1523"/>
                    <a:pt x="187" y="1538"/>
                  </a:cubicBezTo>
                  <a:lnTo>
                    <a:pt x="187" y="1572"/>
                  </a:lnTo>
                  <a:cubicBezTo>
                    <a:pt x="172" y="1602"/>
                    <a:pt x="157" y="1631"/>
                    <a:pt x="157" y="1665"/>
                  </a:cubicBezTo>
                  <a:cubicBezTo>
                    <a:pt x="142" y="1665"/>
                    <a:pt x="142" y="1680"/>
                    <a:pt x="142" y="1680"/>
                  </a:cubicBezTo>
                  <a:cubicBezTo>
                    <a:pt x="127" y="1710"/>
                    <a:pt x="127" y="1743"/>
                    <a:pt x="112" y="1773"/>
                  </a:cubicBezTo>
                  <a:lnTo>
                    <a:pt x="112" y="1803"/>
                  </a:lnTo>
                  <a:cubicBezTo>
                    <a:pt x="93" y="1837"/>
                    <a:pt x="79" y="1867"/>
                    <a:pt x="79" y="1896"/>
                  </a:cubicBezTo>
                  <a:cubicBezTo>
                    <a:pt x="79" y="1896"/>
                    <a:pt x="79" y="1911"/>
                    <a:pt x="64" y="1911"/>
                  </a:cubicBezTo>
                  <a:cubicBezTo>
                    <a:pt x="64" y="1945"/>
                    <a:pt x="49" y="1975"/>
                    <a:pt x="49" y="2005"/>
                  </a:cubicBezTo>
                  <a:lnTo>
                    <a:pt x="49" y="2038"/>
                  </a:lnTo>
                  <a:cubicBezTo>
                    <a:pt x="34" y="2068"/>
                    <a:pt x="34" y="2098"/>
                    <a:pt x="19" y="2131"/>
                  </a:cubicBezTo>
                  <a:lnTo>
                    <a:pt x="19" y="2146"/>
                  </a:lnTo>
                  <a:cubicBezTo>
                    <a:pt x="19" y="2191"/>
                    <a:pt x="19" y="2225"/>
                    <a:pt x="0" y="2255"/>
                  </a:cubicBezTo>
                  <a:lnTo>
                    <a:pt x="0" y="2270"/>
                  </a:lnTo>
                  <a:lnTo>
                    <a:pt x="0" y="2378"/>
                  </a:lnTo>
                  <a:cubicBezTo>
                    <a:pt x="500" y="2378"/>
                    <a:pt x="1231" y="2210"/>
                    <a:pt x="1276" y="1292"/>
                  </a:cubicBezTo>
                  <a:cubicBezTo>
                    <a:pt x="1276" y="1292"/>
                    <a:pt x="1543" y="2331"/>
                    <a:pt x="3451" y="2331"/>
                  </a:cubicBezTo>
                  <a:cubicBezTo>
                    <a:pt x="3706" y="2331"/>
                    <a:pt x="3992" y="2312"/>
                    <a:pt x="4310" y="2270"/>
                  </a:cubicBezTo>
                  <a:cubicBezTo>
                    <a:pt x="4311" y="2269"/>
                    <a:pt x="4312" y="2269"/>
                    <a:pt x="4313" y="2269"/>
                  </a:cubicBezTo>
                  <a:cubicBezTo>
                    <a:pt x="4390" y="2269"/>
                    <a:pt x="4967" y="2679"/>
                    <a:pt x="5209" y="2814"/>
                  </a:cubicBezTo>
                  <a:lnTo>
                    <a:pt x="5209" y="2534"/>
                  </a:lnTo>
                  <a:cubicBezTo>
                    <a:pt x="5209" y="1150"/>
                    <a:pt x="4060" y="16"/>
                    <a:pt x="2612"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2"/>
            <p:cNvSpPr/>
            <p:nvPr/>
          </p:nvSpPr>
          <p:spPr>
            <a:xfrm>
              <a:off x="3006575" y="2728375"/>
              <a:ext cx="11300" cy="15850"/>
            </a:xfrm>
            <a:custGeom>
              <a:rect b="b" l="l" r="r" t="t"/>
              <a:pathLst>
                <a:path extrusionOk="0" h="634" w="452">
                  <a:moveTo>
                    <a:pt x="391" y="1"/>
                  </a:moveTo>
                  <a:cubicBezTo>
                    <a:pt x="372" y="1"/>
                    <a:pt x="352" y="8"/>
                    <a:pt x="343" y="25"/>
                  </a:cubicBezTo>
                  <a:lnTo>
                    <a:pt x="0" y="398"/>
                  </a:lnTo>
                  <a:lnTo>
                    <a:pt x="250" y="619"/>
                  </a:lnTo>
                  <a:cubicBezTo>
                    <a:pt x="265" y="633"/>
                    <a:pt x="280" y="633"/>
                    <a:pt x="295" y="633"/>
                  </a:cubicBezTo>
                  <a:cubicBezTo>
                    <a:pt x="314" y="633"/>
                    <a:pt x="329" y="633"/>
                    <a:pt x="343" y="619"/>
                  </a:cubicBezTo>
                  <a:cubicBezTo>
                    <a:pt x="358" y="585"/>
                    <a:pt x="358" y="555"/>
                    <a:pt x="343" y="525"/>
                  </a:cubicBezTo>
                  <a:lnTo>
                    <a:pt x="172" y="384"/>
                  </a:lnTo>
                  <a:lnTo>
                    <a:pt x="437" y="104"/>
                  </a:lnTo>
                  <a:cubicBezTo>
                    <a:pt x="452" y="74"/>
                    <a:pt x="452" y="44"/>
                    <a:pt x="422" y="10"/>
                  </a:cubicBezTo>
                  <a:cubicBezTo>
                    <a:pt x="416" y="4"/>
                    <a:pt x="404" y="1"/>
                    <a:pt x="391"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2"/>
            <p:cNvSpPr/>
            <p:nvPr/>
          </p:nvSpPr>
          <p:spPr>
            <a:xfrm>
              <a:off x="2860500" y="2727625"/>
              <a:ext cx="10825" cy="16225"/>
            </a:xfrm>
            <a:custGeom>
              <a:rect b="b" l="l" r="r" t="t"/>
              <a:pathLst>
                <a:path extrusionOk="0" h="649" w="433">
                  <a:moveTo>
                    <a:pt x="58" y="1"/>
                  </a:moveTo>
                  <a:cubicBezTo>
                    <a:pt x="43" y="1"/>
                    <a:pt x="27" y="4"/>
                    <a:pt x="15" y="11"/>
                  </a:cubicBezTo>
                  <a:cubicBezTo>
                    <a:pt x="0" y="40"/>
                    <a:pt x="0" y="74"/>
                    <a:pt x="15" y="104"/>
                  </a:cubicBezTo>
                  <a:lnTo>
                    <a:pt x="261" y="399"/>
                  </a:lnTo>
                  <a:lnTo>
                    <a:pt x="108" y="540"/>
                  </a:lnTo>
                  <a:cubicBezTo>
                    <a:pt x="75" y="555"/>
                    <a:pt x="75" y="600"/>
                    <a:pt x="93" y="615"/>
                  </a:cubicBezTo>
                  <a:cubicBezTo>
                    <a:pt x="108" y="634"/>
                    <a:pt x="123" y="649"/>
                    <a:pt x="138" y="649"/>
                  </a:cubicBezTo>
                  <a:cubicBezTo>
                    <a:pt x="153" y="649"/>
                    <a:pt x="168" y="634"/>
                    <a:pt x="187" y="634"/>
                  </a:cubicBezTo>
                  <a:lnTo>
                    <a:pt x="433" y="399"/>
                  </a:lnTo>
                  <a:lnTo>
                    <a:pt x="108" y="25"/>
                  </a:lnTo>
                  <a:cubicBezTo>
                    <a:pt x="100" y="8"/>
                    <a:pt x="79" y="1"/>
                    <a:pt x="58"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2"/>
            <p:cNvSpPr/>
            <p:nvPr/>
          </p:nvSpPr>
          <p:spPr>
            <a:xfrm>
              <a:off x="2891550" y="2690825"/>
              <a:ext cx="32675" cy="16175"/>
            </a:xfrm>
            <a:custGeom>
              <a:rect b="b" l="l" r="r" t="t"/>
              <a:pathLst>
                <a:path extrusionOk="0" h="647" w="1307">
                  <a:moveTo>
                    <a:pt x="829" y="1"/>
                  </a:moveTo>
                  <a:cubicBezTo>
                    <a:pt x="751" y="1"/>
                    <a:pt x="666" y="11"/>
                    <a:pt x="575" y="35"/>
                  </a:cubicBezTo>
                  <a:cubicBezTo>
                    <a:pt x="295" y="113"/>
                    <a:pt x="109" y="285"/>
                    <a:pt x="64" y="427"/>
                  </a:cubicBezTo>
                  <a:cubicBezTo>
                    <a:pt x="1" y="550"/>
                    <a:pt x="64" y="643"/>
                    <a:pt x="139" y="643"/>
                  </a:cubicBezTo>
                  <a:cubicBezTo>
                    <a:pt x="156" y="646"/>
                    <a:pt x="173" y="647"/>
                    <a:pt x="190" y="647"/>
                  </a:cubicBezTo>
                  <a:cubicBezTo>
                    <a:pt x="266" y="647"/>
                    <a:pt x="342" y="622"/>
                    <a:pt x="419" y="595"/>
                  </a:cubicBezTo>
                  <a:cubicBezTo>
                    <a:pt x="512" y="565"/>
                    <a:pt x="605" y="535"/>
                    <a:pt x="698" y="501"/>
                  </a:cubicBezTo>
                  <a:cubicBezTo>
                    <a:pt x="777" y="486"/>
                    <a:pt x="870" y="456"/>
                    <a:pt x="978" y="442"/>
                  </a:cubicBezTo>
                  <a:cubicBezTo>
                    <a:pt x="1071" y="408"/>
                    <a:pt x="1165" y="393"/>
                    <a:pt x="1243" y="348"/>
                  </a:cubicBezTo>
                  <a:cubicBezTo>
                    <a:pt x="1307" y="285"/>
                    <a:pt x="1307" y="192"/>
                    <a:pt x="1198" y="98"/>
                  </a:cubicBezTo>
                  <a:cubicBezTo>
                    <a:pt x="1125" y="45"/>
                    <a:pt x="994" y="1"/>
                    <a:pt x="829"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2"/>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51"/>
                    <a:pt x="669" y="137"/>
                    <a:pt x="936" y="137"/>
                  </a:cubicBezTo>
                  <a:cubicBezTo>
                    <a:pt x="945" y="137"/>
                    <a:pt x="954" y="138"/>
                    <a:pt x="963" y="138"/>
                  </a:cubicBez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2"/>
            <p:cNvSpPr/>
            <p:nvPr/>
          </p:nvSpPr>
          <p:spPr>
            <a:xfrm>
              <a:off x="2902475" y="2719650"/>
              <a:ext cx="25200" cy="20050"/>
            </a:xfrm>
            <a:custGeom>
              <a:rect b="b" l="l" r="r" t="t"/>
              <a:pathLst>
                <a:path extrusionOk="0" h="802" w="1008">
                  <a:moveTo>
                    <a:pt x="484" y="0"/>
                  </a:moveTo>
                  <a:cubicBezTo>
                    <a:pt x="217" y="0"/>
                    <a:pt x="0" y="214"/>
                    <a:pt x="0" y="453"/>
                  </a:cubicBezTo>
                  <a:cubicBezTo>
                    <a:pt x="0" y="594"/>
                    <a:pt x="60" y="718"/>
                    <a:pt x="168" y="796"/>
                  </a:cubicBezTo>
                  <a:cubicBezTo>
                    <a:pt x="222" y="800"/>
                    <a:pt x="278" y="801"/>
                    <a:pt x="335" y="801"/>
                  </a:cubicBezTo>
                  <a:cubicBezTo>
                    <a:pt x="510" y="801"/>
                    <a:pt x="696" y="784"/>
                    <a:pt x="884" y="747"/>
                  </a:cubicBezTo>
                  <a:lnTo>
                    <a:pt x="899" y="747"/>
                  </a:lnTo>
                  <a:cubicBezTo>
                    <a:pt x="963" y="673"/>
                    <a:pt x="1008" y="561"/>
                    <a:pt x="1008" y="453"/>
                  </a:cubicBezTo>
                  <a:cubicBezTo>
                    <a:pt x="1008" y="206"/>
                    <a:pt x="776" y="1"/>
                    <a:pt x="511" y="1"/>
                  </a:cubicBezTo>
                  <a:cubicBezTo>
                    <a:pt x="502" y="1"/>
                    <a:pt x="493" y="0"/>
                    <a:pt x="484"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2"/>
            <p:cNvSpPr/>
            <p:nvPr/>
          </p:nvSpPr>
          <p:spPr>
            <a:xfrm>
              <a:off x="2948650" y="2716425"/>
              <a:ext cx="40125" cy="23500"/>
            </a:xfrm>
            <a:custGeom>
              <a:rect b="b" l="l" r="r" t="t"/>
              <a:pathLst>
                <a:path extrusionOk="0" h="940" w="1605">
                  <a:moveTo>
                    <a:pt x="889" y="0"/>
                  </a:moveTo>
                  <a:cubicBezTo>
                    <a:pt x="838" y="0"/>
                    <a:pt x="789" y="7"/>
                    <a:pt x="746" y="7"/>
                  </a:cubicBezTo>
                  <a:cubicBezTo>
                    <a:pt x="437" y="56"/>
                    <a:pt x="220" y="287"/>
                    <a:pt x="93" y="503"/>
                  </a:cubicBezTo>
                  <a:cubicBezTo>
                    <a:pt x="0" y="645"/>
                    <a:pt x="93" y="847"/>
                    <a:pt x="265" y="876"/>
                  </a:cubicBezTo>
                  <a:cubicBezTo>
                    <a:pt x="392" y="910"/>
                    <a:pt x="515" y="925"/>
                    <a:pt x="638" y="940"/>
                  </a:cubicBezTo>
                  <a:cubicBezTo>
                    <a:pt x="545" y="847"/>
                    <a:pt x="485" y="738"/>
                    <a:pt x="485" y="597"/>
                  </a:cubicBezTo>
                  <a:cubicBezTo>
                    <a:pt x="485" y="350"/>
                    <a:pt x="702" y="130"/>
                    <a:pt x="981" y="130"/>
                  </a:cubicBezTo>
                  <a:cubicBezTo>
                    <a:pt x="1261" y="130"/>
                    <a:pt x="1493" y="335"/>
                    <a:pt x="1493" y="597"/>
                  </a:cubicBezTo>
                  <a:cubicBezTo>
                    <a:pt x="1493" y="723"/>
                    <a:pt x="1433" y="832"/>
                    <a:pt x="1340" y="925"/>
                  </a:cubicBezTo>
                  <a:cubicBezTo>
                    <a:pt x="1384" y="925"/>
                    <a:pt x="1418" y="910"/>
                    <a:pt x="1448" y="910"/>
                  </a:cubicBezTo>
                  <a:cubicBezTo>
                    <a:pt x="1541" y="895"/>
                    <a:pt x="1605" y="817"/>
                    <a:pt x="1605" y="738"/>
                  </a:cubicBezTo>
                  <a:cubicBezTo>
                    <a:pt x="1605" y="709"/>
                    <a:pt x="1605" y="690"/>
                    <a:pt x="1586" y="660"/>
                  </a:cubicBezTo>
                  <a:cubicBezTo>
                    <a:pt x="1556" y="429"/>
                    <a:pt x="1433" y="85"/>
                    <a:pt x="967" y="7"/>
                  </a:cubicBezTo>
                  <a:cubicBezTo>
                    <a:pt x="940" y="2"/>
                    <a:pt x="914" y="0"/>
                    <a:pt x="889"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2"/>
            <p:cNvSpPr/>
            <p:nvPr/>
          </p:nvSpPr>
          <p:spPr>
            <a:xfrm>
              <a:off x="2960775" y="2719675"/>
              <a:ext cx="25200" cy="20425"/>
            </a:xfrm>
            <a:custGeom>
              <a:rect b="b" l="l" r="r" t="t"/>
              <a:pathLst>
                <a:path extrusionOk="0" h="817" w="1008">
                  <a:moveTo>
                    <a:pt x="496" y="0"/>
                  </a:moveTo>
                  <a:cubicBezTo>
                    <a:pt x="217" y="0"/>
                    <a:pt x="0" y="220"/>
                    <a:pt x="0" y="467"/>
                  </a:cubicBezTo>
                  <a:cubicBezTo>
                    <a:pt x="0" y="608"/>
                    <a:pt x="60" y="717"/>
                    <a:pt x="153" y="810"/>
                  </a:cubicBezTo>
                  <a:cubicBezTo>
                    <a:pt x="235" y="814"/>
                    <a:pt x="315" y="816"/>
                    <a:pt x="390" y="816"/>
                  </a:cubicBezTo>
                  <a:cubicBezTo>
                    <a:pt x="573" y="816"/>
                    <a:pt x="733" y="805"/>
                    <a:pt x="855" y="795"/>
                  </a:cubicBezTo>
                  <a:cubicBezTo>
                    <a:pt x="948" y="702"/>
                    <a:pt x="1008" y="593"/>
                    <a:pt x="1008" y="467"/>
                  </a:cubicBezTo>
                  <a:cubicBezTo>
                    <a:pt x="1008" y="205"/>
                    <a:pt x="776" y="0"/>
                    <a:pt x="496"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2"/>
            <p:cNvSpPr/>
            <p:nvPr/>
          </p:nvSpPr>
          <p:spPr>
            <a:xfrm>
              <a:off x="2940150" y="2703800"/>
              <a:ext cx="3100" cy="38475"/>
            </a:xfrm>
            <a:custGeom>
              <a:rect b="b" l="l" r="r" t="t"/>
              <a:pathLst>
                <a:path extrusionOk="0" h="1539" w="124">
                  <a:moveTo>
                    <a:pt x="60" y="1"/>
                  </a:moveTo>
                  <a:cubicBezTo>
                    <a:pt x="16" y="1"/>
                    <a:pt x="1" y="31"/>
                    <a:pt x="1" y="61"/>
                  </a:cubicBezTo>
                  <a:lnTo>
                    <a:pt x="1" y="1475"/>
                  </a:lnTo>
                  <a:cubicBezTo>
                    <a:pt x="1" y="1508"/>
                    <a:pt x="16" y="1538"/>
                    <a:pt x="60" y="1538"/>
                  </a:cubicBezTo>
                  <a:cubicBezTo>
                    <a:pt x="94" y="1538"/>
                    <a:pt x="124" y="1508"/>
                    <a:pt x="124" y="1475"/>
                  </a:cubicBezTo>
                  <a:lnTo>
                    <a:pt x="124" y="61"/>
                  </a:lnTo>
                  <a:cubicBezTo>
                    <a:pt x="124" y="31"/>
                    <a:pt x="94" y="1"/>
                    <a:pt x="60"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2"/>
            <p:cNvSpPr/>
            <p:nvPr/>
          </p:nvSpPr>
          <p:spPr>
            <a:xfrm>
              <a:off x="2953775" y="2704175"/>
              <a:ext cx="33425" cy="12500"/>
            </a:xfrm>
            <a:custGeom>
              <a:rect b="b" l="l" r="r" t="t"/>
              <a:pathLst>
                <a:path extrusionOk="0" h="500" w="1337">
                  <a:moveTo>
                    <a:pt x="653" y="1"/>
                  </a:moveTo>
                  <a:cubicBezTo>
                    <a:pt x="373" y="1"/>
                    <a:pt x="153" y="124"/>
                    <a:pt x="94" y="232"/>
                  </a:cubicBezTo>
                  <a:cubicBezTo>
                    <a:pt x="0" y="359"/>
                    <a:pt x="30" y="452"/>
                    <a:pt x="109" y="482"/>
                  </a:cubicBezTo>
                  <a:cubicBezTo>
                    <a:pt x="142" y="495"/>
                    <a:pt x="180" y="499"/>
                    <a:pt x="221" y="499"/>
                  </a:cubicBezTo>
                  <a:cubicBezTo>
                    <a:pt x="276" y="499"/>
                    <a:pt x="335" y="491"/>
                    <a:pt x="388" y="482"/>
                  </a:cubicBezTo>
                  <a:lnTo>
                    <a:pt x="668" y="482"/>
                  </a:lnTo>
                  <a:cubicBezTo>
                    <a:pt x="715" y="475"/>
                    <a:pt x="762" y="471"/>
                    <a:pt x="810" y="471"/>
                  </a:cubicBezTo>
                  <a:cubicBezTo>
                    <a:pt x="859" y="471"/>
                    <a:pt x="909" y="475"/>
                    <a:pt x="963" y="482"/>
                  </a:cubicBezTo>
                  <a:cubicBezTo>
                    <a:pt x="1056" y="482"/>
                    <a:pt x="1164" y="482"/>
                    <a:pt x="1228" y="452"/>
                  </a:cubicBezTo>
                  <a:cubicBezTo>
                    <a:pt x="1306" y="419"/>
                    <a:pt x="1336" y="325"/>
                    <a:pt x="1243" y="217"/>
                  </a:cubicBezTo>
                  <a:cubicBezTo>
                    <a:pt x="1164" y="109"/>
                    <a:pt x="948" y="1"/>
                    <a:pt x="653"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2"/>
            <p:cNvSpPr/>
            <p:nvPr/>
          </p:nvSpPr>
          <p:spPr>
            <a:xfrm>
              <a:off x="2861600" y="2695600"/>
              <a:ext cx="151250" cy="20275"/>
            </a:xfrm>
            <a:custGeom>
              <a:rect b="b" l="l" r="r" t="t"/>
              <a:pathLst>
                <a:path extrusionOk="0" h="811" w="6050">
                  <a:moveTo>
                    <a:pt x="1" y="1"/>
                  </a:moveTo>
                  <a:lnTo>
                    <a:pt x="1" y="810"/>
                  </a:lnTo>
                  <a:lnTo>
                    <a:pt x="6049" y="810"/>
                  </a:lnTo>
                  <a:lnTo>
                    <a:pt x="6049" y="1"/>
                  </a:lnTo>
                  <a:close/>
                </a:path>
              </a:pathLst>
            </a:custGeom>
            <a:solidFill>
              <a:srgbClr val="70A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2"/>
            <p:cNvSpPr/>
            <p:nvPr/>
          </p:nvSpPr>
          <p:spPr>
            <a:xfrm>
              <a:off x="2861600" y="2695600"/>
              <a:ext cx="150875" cy="53300"/>
            </a:xfrm>
            <a:custGeom>
              <a:rect b="b" l="l" r="r" t="t"/>
              <a:pathLst>
                <a:path extrusionOk="0" h="2132" w="6035">
                  <a:moveTo>
                    <a:pt x="4370" y="344"/>
                  </a:moveTo>
                  <a:cubicBezTo>
                    <a:pt x="4635" y="344"/>
                    <a:pt x="4851" y="452"/>
                    <a:pt x="4930" y="560"/>
                  </a:cubicBezTo>
                  <a:cubicBezTo>
                    <a:pt x="5023" y="668"/>
                    <a:pt x="4993" y="762"/>
                    <a:pt x="4915" y="795"/>
                  </a:cubicBezTo>
                  <a:cubicBezTo>
                    <a:pt x="4866" y="825"/>
                    <a:pt x="4807" y="825"/>
                    <a:pt x="4743" y="825"/>
                  </a:cubicBezTo>
                  <a:lnTo>
                    <a:pt x="4650" y="825"/>
                  </a:lnTo>
                  <a:cubicBezTo>
                    <a:pt x="4572" y="825"/>
                    <a:pt x="4508" y="810"/>
                    <a:pt x="4434" y="810"/>
                  </a:cubicBezTo>
                  <a:cubicBezTo>
                    <a:pt x="4415" y="810"/>
                    <a:pt x="4385" y="810"/>
                    <a:pt x="4355" y="825"/>
                  </a:cubicBezTo>
                  <a:lnTo>
                    <a:pt x="4075" y="825"/>
                  </a:lnTo>
                  <a:cubicBezTo>
                    <a:pt x="4027" y="840"/>
                    <a:pt x="3982" y="840"/>
                    <a:pt x="3934" y="840"/>
                  </a:cubicBezTo>
                  <a:cubicBezTo>
                    <a:pt x="3889" y="840"/>
                    <a:pt x="3840" y="840"/>
                    <a:pt x="3796" y="825"/>
                  </a:cubicBezTo>
                  <a:cubicBezTo>
                    <a:pt x="3717" y="795"/>
                    <a:pt x="3687" y="702"/>
                    <a:pt x="3781" y="575"/>
                  </a:cubicBezTo>
                  <a:cubicBezTo>
                    <a:pt x="3840" y="467"/>
                    <a:pt x="4060" y="344"/>
                    <a:pt x="4340" y="344"/>
                  </a:cubicBezTo>
                  <a:close/>
                  <a:moveTo>
                    <a:pt x="2038" y="825"/>
                  </a:moveTo>
                  <a:cubicBezTo>
                    <a:pt x="2348" y="870"/>
                    <a:pt x="2568" y="1120"/>
                    <a:pt x="2691" y="1321"/>
                  </a:cubicBezTo>
                  <a:cubicBezTo>
                    <a:pt x="2784" y="1463"/>
                    <a:pt x="2706" y="1665"/>
                    <a:pt x="2534" y="1709"/>
                  </a:cubicBezTo>
                  <a:lnTo>
                    <a:pt x="2519" y="1709"/>
                  </a:lnTo>
                  <a:cubicBezTo>
                    <a:pt x="2303" y="1743"/>
                    <a:pt x="2068" y="1758"/>
                    <a:pt x="1867" y="1758"/>
                  </a:cubicBezTo>
                  <a:lnTo>
                    <a:pt x="1803" y="1758"/>
                  </a:lnTo>
                  <a:cubicBezTo>
                    <a:pt x="1617" y="1758"/>
                    <a:pt x="1449" y="1743"/>
                    <a:pt x="1337" y="1728"/>
                  </a:cubicBezTo>
                  <a:cubicBezTo>
                    <a:pt x="1243" y="1728"/>
                    <a:pt x="1184" y="1650"/>
                    <a:pt x="1184" y="1556"/>
                  </a:cubicBezTo>
                  <a:cubicBezTo>
                    <a:pt x="1184" y="1542"/>
                    <a:pt x="1199" y="1508"/>
                    <a:pt x="1199" y="1493"/>
                  </a:cubicBezTo>
                  <a:cubicBezTo>
                    <a:pt x="1228" y="1262"/>
                    <a:pt x="1355" y="904"/>
                    <a:pt x="1822" y="825"/>
                  </a:cubicBezTo>
                  <a:close/>
                  <a:moveTo>
                    <a:pt x="4449" y="840"/>
                  </a:moveTo>
                  <a:cubicBezTo>
                    <a:pt x="4915" y="918"/>
                    <a:pt x="5038" y="1262"/>
                    <a:pt x="5068" y="1493"/>
                  </a:cubicBezTo>
                  <a:cubicBezTo>
                    <a:pt x="5087" y="1523"/>
                    <a:pt x="5087" y="1542"/>
                    <a:pt x="5087" y="1571"/>
                  </a:cubicBezTo>
                  <a:cubicBezTo>
                    <a:pt x="5087" y="1650"/>
                    <a:pt x="5023" y="1728"/>
                    <a:pt x="4930" y="1743"/>
                  </a:cubicBezTo>
                  <a:cubicBezTo>
                    <a:pt x="4900" y="1743"/>
                    <a:pt x="4866" y="1758"/>
                    <a:pt x="4822" y="1758"/>
                  </a:cubicBezTo>
                  <a:cubicBezTo>
                    <a:pt x="4713" y="1773"/>
                    <a:pt x="4572" y="1773"/>
                    <a:pt x="4400" y="1773"/>
                  </a:cubicBezTo>
                  <a:lnTo>
                    <a:pt x="4120" y="1773"/>
                  </a:lnTo>
                  <a:cubicBezTo>
                    <a:pt x="3997" y="1758"/>
                    <a:pt x="3874" y="1743"/>
                    <a:pt x="3747" y="1709"/>
                  </a:cubicBezTo>
                  <a:cubicBezTo>
                    <a:pt x="3575" y="1680"/>
                    <a:pt x="3482" y="1478"/>
                    <a:pt x="3575" y="1336"/>
                  </a:cubicBezTo>
                  <a:cubicBezTo>
                    <a:pt x="3702" y="1120"/>
                    <a:pt x="3919" y="889"/>
                    <a:pt x="4228" y="840"/>
                  </a:cubicBezTo>
                  <a:close/>
                  <a:moveTo>
                    <a:pt x="1" y="1415"/>
                  </a:moveTo>
                  <a:lnTo>
                    <a:pt x="1" y="1616"/>
                  </a:lnTo>
                  <a:cubicBezTo>
                    <a:pt x="1" y="1695"/>
                    <a:pt x="16" y="1758"/>
                    <a:pt x="49" y="1821"/>
                  </a:cubicBezTo>
                  <a:lnTo>
                    <a:pt x="64" y="1821"/>
                  </a:lnTo>
                  <a:lnTo>
                    <a:pt x="217" y="1680"/>
                  </a:lnTo>
                  <a:lnTo>
                    <a:pt x="1" y="1415"/>
                  </a:lnTo>
                  <a:close/>
                  <a:moveTo>
                    <a:pt x="482" y="1"/>
                  </a:moveTo>
                  <a:lnTo>
                    <a:pt x="482" y="717"/>
                  </a:lnTo>
                  <a:lnTo>
                    <a:pt x="389" y="717"/>
                  </a:lnTo>
                  <a:cubicBezTo>
                    <a:pt x="251" y="717"/>
                    <a:pt x="124" y="747"/>
                    <a:pt x="1" y="810"/>
                  </a:cubicBezTo>
                  <a:lnTo>
                    <a:pt x="1" y="1277"/>
                  </a:lnTo>
                  <a:lnTo>
                    <a:pt x="16" y="1277"/>
                  </a:lnTo>
                  <a:cubicBezTo>
                    <a:pt x="31" y="1277"/>
                    <a:pt x="49" y="1292"/>
                    <a:pt x="64" y="1306"/>
                  </a:cubicBezTo>
                  <a:lnTo>
                    <a:pt x="389" y="1680"/>
                  </a:lnTo>
                  <a:lnTo>
                    <a:pt x="143" y="1915"/>
                  </a:lnTo>
                  <a:lnTo>
                    <a:pt x="124" y="1915"/>
                  </a:lnTo>
                  <a:cubicBezTo>
                    <a:pt x="236" y="2038"/>
                    <a:pt x="389" y="2116"/>
                    <a:pt x="576" y="2116"/>
                  </a:cubicBezTo>
                  <a:lnTo>
                    <a:pt x="2023" y="2116"/>
                  </a:lnTo>
                  <a:cubicBezTo>
                    <a:pt x="2475" y="2116"/>
                    <a:pt x="2848" y="1803"/>
                    <a:pt x="2848" y="1415"/>
                  </a:cubicBezTo>
                  <a:cubicBezTo>
                    <a:pt x="2848" y="1336"/>
                    <a:pt x="2908" y="1277"/>
                    <a:pt x="3001" y="1277"/>
                  </a:cubicBezTo>
                  <a:lnTo>
                    <a:pt x="3143" y="1277"/>
                  </a:lnTo>
                  <a:lnTo>
                    <a:pt x="3143" y="389"/>
                  </a:lnTo>
                  <a:cubicBezTo>
                    <a:pt x="3143" y="359"/>
                    <a:pt x="3158" y="329"/>
                    <a:pt x="3202" y="329"/>
                  </a:cubicBezTo>
                  <a:cubicBezTo>
                    <a:pt x="3236" y="329"/>
                    <a:pt x="3266" y="359"/>
                    <a:pt x="3266" y="389"/>
                  </a:cubicBezTo>
                  <a:lnTo>
                    <a:pt x="3266" y="1292"/>
                  </a:lnTo>
                  <a:cubicBezTo>
                    <a:pt x="3329" y="1306"/>
                    <a:pt x="3374" y="1355"/>
                    <a:pt x="3374" y="1415"/>
                  </a:cubicBezTo>
                  <a:cubicBezTo>
                    <a:pt x="3374" y="1586"/>
                    <a:pt x="3437" y="1743"/>
                    <a:pt x="3560" y="1866"/>
                  </a:cubicBezTo>
                  <a:cubicBezTo>
                    <a:pt x="3654" y="1896"/>
                    <a:pt x="3762" y="1930"/>
                    <a:pt x="3855" y="1974"/>
                  </a:cubicBezTo>
                  <a:cubicBezTo>
                    <a:pt x="3982" y="2038"/>
                    <a:pt x="4105" y="2083"/>
                    <a:pt x="4247" y="2131"/>
                  </a:cubicBezTo>
                  <a:lnTo>
                    <a:pt x="5240" y="2131"/>
                  </a:lnTo>
                  <a:cubicBezTo>
                    <a:pt x="5519" y="2131"/>
                    <a:pt x="5769" y="2008"/>
                    <a:pt x="5907" y="1803"/>
                  </a:cubicBezTo>
                  <a:lnTo>
                    <a:pt x="5799" y="1709"/>
                  </a:lnTo>
                  <a:lnTo>
                    <a:pt x="6019" y="1478"/>
                  </a:lnTo>
                  <a:lnTo>
                    <a:pt x="6034" y="762"/>
                  </a:lnTo>
                  <a:cubicBezTo>
                    <a:pt x="5986" y="762"/>
                    <a:pt x="5956" y="747"/>
                    <a:pt x="5907" y="747"/>
                  </a:cubicBezTo>
                  <a:lnTo>
                    <a:pt x="5691" y="747"/>
                  </a:lnTo>
                  <a:lnTo>
                    <a:pt x="5706" y="1"/>
                  </a:lnTo>
                  <a:lnTo>
                    <a:pt x="2475" y="1"/>
                  </a:lnTo>
                  <a:cubicBezTo>
                    <a:pt x="2505" y="64"/>
                    <a:pt x="2475" y="109"/>
                    <a:pt x="2441" y="157"/>
                  </a:cubicBezTo>
                  <a:cubicBezTo>
                    <a:pt x="2363" y="202"/>
                    <a:pt x="2269" y="217"/>
                    <a:pt x="2176" y="251"/>
                  </a:cubicBezTo>
                  <a:cubicBezTo>
                    <a:pt x="2068" y="265"/>
                    <a:pt x="1975" y="295"/>
                    <a:pt x="1896" y="310"/>
                  </a:cubicBezTo>
                  <a:cubicBezTo>
                    <a:pt x="1803" y="344"/>
                    <a:pt x="1710" y="374"/>
                    <a:pt x="1617" y="404"/>
                  </a:cubicBezTo>
                  <a:cubicBezTo>
                    <a:pt x="1542" y="422"/>
                    <a:pt x="1449" y="452"/>
                    <a:pt x="1370" y="452"/>
                  </a:cubicBezTo>
                  <a:lnTo>
                    <a:pt x="1337" y="452"/>
                  </a:lnTo>
                  <a:cubicBezTo>
                    <a:pt x="1262" y="452"/>
                    <a:pt x="1199" y="359"/>
                    <a:pt x="1262" y="236"/>
                  </a:cubicBezTo>
                  <a:cubicBezTo>
                    <a:pt x="1292" y="157"/>
                    <a:pt x="1355" y="79"/>
                    <a:pt x="1449" y="1"/>
                  </a:cubicBezTo>
                  <a:close/>
                </a:path>
              </a:pathLst>
            </a:custGeom>
            <a:solidFill>
              <a:srgbClr val="D2C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2"/>
            <p:cNvSpPr/>
            <p:nvPr/>
          </p:nvSpPr>
          <p:spPr>
            <a:xfrm>
              <a:off x="2950600" y="2742250"/>
              <a:ext cx="17200" cy="6650"/>
            </a:xfrm>
            <a:custGeom>
              <a:rect b="b" l="l" r="r" t="t"/>
              <a:pathLst>
                <a:path extrusionOk="0" h="266" w="688">
                  <a:moveTo>
                    <a:pt x="0" y="0"/>
                  </a:moveTo>
                  <a:cubicBezTo>
                    <a:pt x="157" y="172"/>
                    <a:pt x="389" y="265"/>
                    <a:pt x="639" y="265"/>
                  </a:cubicBezTo>
                  <a:lnTo>
                    <a:pt x="687" y="265"/>
                  </a:lnTo>
                  <a:cubicBezTo>
                    <a:pt x="545" y="217"/>
                    <a:pt x="422" y="172"/>
                    <a:pt x="295" y="108"/>
                  </a:cubicBezTo>
                  <a:cubicBezTo>
                    <a:pt x="202" y="64"/>
                    <a:pt x="94" y="30"/>
                    <a:pt x="0"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2"/>
            <p:cNvSpPr/>
            <p:nvPr/>
          </p:nvSpPr>
          <p:spPr>
            <a:xfrm>
              <a:off x="3006575" y="2732550"/>
              <a:ext cx="5525" cy="8125"/>
            </a:xfrm>
            <a:custGeom>
              <a:rect b="b" l="l" r="r" t="t"/>
              <a:pathLst>
                <a:path extrusionOk="0" h="325" w="221">
                  <a:moveTo>
                    <a:pt x="220" y="0"/>
                  </a:moveTo>
                  <a:lnTo>
                    <a:pt x="0" y="231"/>
                  </a:lnTo>
                  <a:lnTo>
                    <a:pt x="108" y="325"/>
                  </a:lnTo>
                  <a:cubicBezTo>
                    <a:pt x="172" y="231"/>
                    <a:pt x="202" y="123"/>
                    <a:pt x="220" y="15"/>
                  </a:cubicBezTo>
                  <a:lnTo>
                    <a:pt x="220" y="0"/>
                  </a:ln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2"/>
            <p:cNvSpPr/>
            <p:nvPr/>
          </p:nvSpPr>
          <p:spPr>
            <a:xfrm>
              <a:off x="2861600" y="2727500"/>
              <a:ext cx="9725" cy="15975"/>
            </a:xfrm>
            <a:custGeom>
              <a:rect b="b" l="l" r="r" t="t"/>
              <a:pathLst>
                <a:path extrusionOk="0" h="639" w="389">
                  <a:moveTo>
                    <a:pt x="1" y="1"/>
                  </a:moveTo>
                  <a:lnTo>
                    <a:pt x="1" y="139"/>
                  </a:lnTo>
                  <a:lnTo>
                    <a:pt x="217" y="404"/>
                  </a:lnTo>
                  <a:lnTo>
                    <a:pt x="64" y="545"/>
                  </a:lnTo>
                  <a:lnTo>
                    <a:pt x="49" y="545"/>
                  </a:lnTo>
                  <a:cubicBezTo>
                    <a:pt x="64" y="575"/>
                    <a:pt x="94" y="605"/>
                    <a:pt x="124" y="639"/>
                  </a:cubicBezTo>
                  <a:lnTo>
                    <a:pt x="143" y="639"/>
                  </a:lnTo>
                  <a:lnTo>
                    <a:pt x="389" y="404"/>
                  </a:lnTo>
                  <a:lnTo>
                    <a:pt x="64" y="30"/>
                  </a:lnTo>
                  <a:cubicBezTo>
                    <a:pt x="49" y="16"/>
                    <a:pt x="31" y="1"/>
                    <a:pt x="16"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2"/>
            <p:cNvSpPr/>
            <p:nvPr/>
          </p:nvSpPr>
          <p:spPr>
            <a:xfrm>
              <a:off x="2891550" y="2695600"/>
              <a:ext cx="32675" cy="11325"/>
            </a:xfrm>
            <a:custGeom>
              <a:rect b="b" l="l" r="r" t="t"/>
              <a:pathLst>
                <a:path extrusionOk="0" h="453" w="1307">
                  <a:moveTo>
                    <a:pt x="251" y="1"/>
                  </a:moveTo>
                  <a:cubicBezTo>
                    <a:pt x="157" y="79"/>
                    <a:pt x="94" y="157"/>
                    <a:pt x="64" y="236"/>
                  </a:cubicBezTo>
                  <a:cubicBezTo>
                    <a:pt x="1" y="359"/>
                    <a:pt x="64" y="452"/>
                    <a:pt x="139" y="452"/>
                  </a:cubicBezTo>
                  <a:lnTo>
                    <a:pt x="172" y="452"/>
                  </a:lnTo>
                  <a:cubicBezTo>
                    <a:pt x="251" y="452"/>
                    <a:pt x="344" y="422"/>
                    <a:pt x="419" y="404"/>
                  </a:cubicBezTo>
                  <a:cubicBezTo>
                    <a:pt x="512" y="374"/>
                    <a:pt x="605" y="344"/>
                    <a:pt x="698" y="310"/>
                  </a:cubicBezTo>
                  <a:cubicBezTo>
                    <a:pt x="777" y="295"/>
                    <a:pt x="870" y="265"/>
                    <a:pt x="978" y="251"/>
                  </a:cubicBezTo>
                  <a:cubicBezTo>
                    <a:pt x="1071" y="217"/>
                    <a:pt x="1165" y="202"/>
                    <a:pt x="1243" y="157"/>
                  </a:cubicBezTo>
                  <a:cubicBezTo>
                    <a:pt x="1277" y="109"/>
                    <a:pt x="1307" y="64"/>
                    <a:pt x="1277"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2"/>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43"/>
                    <a:pt x="669" y="138"/>
                    <a:pt x="948" y="138"/>
                  </a:cubicBezTo>
                  <a:lnTo>
                    <a:pt x="963" y="138"/>
                  </a:ln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2"/>
            <p:cNvSpPr/>
            <p:nvPr/>
          </p:nvSpPr>
          <p:spPr>
            <a:xfrm>
              <a:off x="2902475" y="2719675"/>
              <a:ext cx="25200" cy="19875"/>
            </a:xfrm>
            <a:custGeom>
              <a:rect b="b" l="l" r="r" t="t"/>
              <a:pathLst>
                <a:path extrusionOk="0" h="795" w="1008">
                  <a:moveTo>
                    <a:pt x="496" y="0"/>
                  </a:moveTo>
                  <a:cubicBezTo>
                    <a:pt x="217" y="0"/>
                    <a:pt x="0" y="205"/>
                    <a:pt x="0" y="452"/>
                  </a:cubicBezTo>
                  <a:cubicBezTo>
                    <a:pt x="0" y="593"/>
                    <a:pt x="60" y="717"/>
                    <a:pt x="168" y="795"/>
                  </a:cubicBezTo>
                  <a:lnTo>
                    <a:pt x="232" y="795"/>
                  </a:lnTo>
                  <a:cubicBezTo>
                    <a:pt x="433" y="795"/>
                    <a:pt x="668" y="780"/>
                    <a:pt x="884" y="746"/>
                  </a:cubicBezTo>
                  <a:lnTo>
                    <a:pt x="899" y="746"/>
                  </a:lnTo>
                  <a:cubicBezTo>
                    <a:pt x="963" y="672"/>
                    <a:pt x="1008" y="560"/>
                    <a:pt x="1008" y="452"/>
                  </a:cubicBezTo>
                  <a:cubicBezTo>
                    <a:pt x="1008" y="205"/>
                    <a:pt x="776" y="0"/>
                    <a:pt x="511"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2"/>
            <p:cNvSpPr/>
            <p:nvPr/>
          </p:nvSpPr>
          <p:spPr>
            <a:xfrm>
              <a:off x="2948650" y="2716600"/>
              <a:ext cx="40125" cy="23325"/>
            </a:xfrm>
            <a:custGeom>
              <a:rect b="b" l="l" r="r" t="t"/>
              <a:pathLst>
                <a:path extrusionOk="0" h="933" w="1605">
                  <a:moveTo>
                    <a:pt x="746" y="0"/>
                  </a:moveTo>
                  <a:cubicBezTo>
                    <a:pt x="437" y="49"/>
                    <a:pt x="220" y="280"/>
                    <a:pt x="93" y="496"/>
                  </a:cubicBezTo>
                  <a:cubicBezTo>
                    <a:pt x="0" y="638"/>
                    <a:pt x="93" y="840"/>
                    <a:pt x="265" y="869"/>
                  </a:cubicBezTo>
                  <a:cubicBezTo>
                    <a:pt x="392" y="903"/>
                    <a:pt x="515" y="918"/>
                    <a:pt x="638" y="933"/>
                  </a:cubicBezTo>
                  <a:cubicBezTo>
                    <a:pt x="545" y="840"/>
                    <a:pt x="485" y="731"/>
                    <a:pt x="485" y="590"/>
                  </a:cubicBezTo>
                  <a:cubicBezTo>
                    <a:pt x="485" y="343"/>
                    <a:pt x="702" y="123"/>
                    <a:pt x="981" y="123"/>
                  </a:cubicBezTo>
                  <a:cubicBezTo>
                    <a:pt x="1261" y="123"/>
                    <a:pt x="1493" y="343"/>
                    <a:pt x="1493" y="590"/>
                  </a:cubicBezTo>
                  <a:cubicBezTo>
                    <a:pt x="1493" y="716"/>
                    <a:pt x="1433" y="840"/>
                    <a:pt x="1340" y="918"/>
                  </a:cubicBezTo>
                  <a:cubicBezTo>
                    <a:pt x="1384" y="918"/>
                    <a:pt x="1418" y="903"/>
                    <a:pt x="1448" y="903"/>
                  </a:cubicBezTo>
                  <a:cubicBezTo>
                    <a:pt x="1541" y="888"/>
                    <a:pt x="1605" y="810"/>
                    <a:pt x="1605" y="731"/>
                  </a:cubicBezTo>
                  <a:cubicBezTo>
                    <a:pt x="1605" y="702"/>
                    <a:pt x="1605" y="683"/>
                    <a:pt x="1586" y="653"/>
                  </a:cubicBezTo>
                  <a:cubicBezTo>
                    <a:pt x="1556" y="422"/>
                    <a:pt x="1433" y="78"/>
                    <a:pt x="967"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2"/>
            <p:cNvSpPr/>
            <p:nvPr/>
          </p:nvSpPr>
          <p:spPr>
            <a:xfrm>
              <a:off x="2960775" y="2719675"/>
              <a:ext cx="25200" cy="20250"/>
            </a:xfrm>
            <a:custGeom>
              <a:rect b="b" l="l" r="r" t="t"/>
              <a:pathLst>
                <a:path extrusionOk="0" h="810" w="1008">
                  <a:moveTo>
                    <a:pt x="496" y="0"/>
                  </a:moveTo>
                  <a:cubicBezTo>
                    <a:pt x="217" y="0"/>
                    <a:pt x="0" y="220"/>
                    <a:pt x="0" y="467"/>
                  </a:cubicBezTo>
                  <a:cubicBezTo>
                    <a:pt x="0" y="608"/>
                    <a:pt x="60" y="717"/>
                    <a:pt x="153" y="810"/>
                  </a:cubicBezTo>
                  <a:lnTo>
                    <a:pt x="433" y="810"/>
                  </a:lnTo>
                  <a:cubicBezTo>
                    <a:pt x="605" y="810"/>
                    <a:pt x="746" y="810"/>
                    <a:pt x="855" y="795"/>
                  </a:cubicBezTo>
                  <a:cubicBezTo>
                    <a:pt x="948" y="717"/>
                    <a:pt x="1008" y="593"/>
                    <a:pt x="1008" y="467"/>
                  </a:cubicBezTo>
                  <a:cubicBezTo>
                    <a:pt x="1008" y="220"/>
                    <a:pt x="776" y="0"/>
                    <a:pt x="496"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2"/>
            <p:cNvSpPr/>
            <p:nvPr/>
          </p:nvSpPr>
          <p:spPr>
            <a:xfrm>
              <a:off x="2940150" y="2703800"/>
              <a:ext cx="3100" cy="24100"/>
            </a:xfrm>
            <a:custGeom>
              <a:rect b="b" l="l" r="r" t="t"/>
              <a:pathLst>
                <a:path extrusionOk="0" h="964" w="124">
                  <a:moveTo>
                    <a:pt x="60" y="1"/>
                  </a:moveTo>
                  <a:cubicBezTo>
                    <a:pt x="16" y="1"/>
                    <a:pt x="1" y="31"/>
                    <a:pt x="1" y="61"/>
                  </a:cubicBezTo>
                  <a:lnTo>
                    <a:pt x="1" y="949"/>
                  </a:lnTo>
                  <a:lnTo>
                    <a:pt x="79" y="949"/>
                  </a:lnTo>
                  <a:cubicBezTo>
                    <a:pt x="94" y="949"/>
                    <a:pt x="109" y="949"/>
                    <a:pt x="124" y="964"/>
                  </a:cubicBezTo>
                  <a:lnTo>
                    <a:pt x="124" y="61"/>
                  </a:lnTo>
                  <a:cubicBezTo>
                    <a:pt x="124" y="31"/>
                    <a:pt x="94" y="1"/>
                    <a:pt x="60"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2"/>
            <p:cNvSpPr/>
            <p:nvPr/>
          </p:nvSpPr>
          <p:spPr>
            <a:xfrm>
              <a:off x="2953775" y="2704175"/>
              <a:ext cx="33425" cy="12450"/>
            </a:xfrm>
            <a:custGeom>
              <a:rect b="b" l="l" r="r" t="t"/>
              <a:pathLst>
                <a:path extrusionOk="0" h="498" w="1337">
                  <a:moveTo>
                    <a:pt x="653" y="1"/>
                  </a:moveTo>
                  <a:cubicBezTo>
                    <a:pt x="373" y="1"/>
                    <a:pt x="153" y="124"/>
                    <a:pt x="94" y="232"/>
                  </a:cubicBezTo>
                  <a:cubicBezTo>
                    <a:pt x="0" y="359"/>
                    <a:pt x="30" y="452"/>
                    <a:pt x="109" y="482"/>
                  </a:cubicBezTo>
                  <a:cubicBezTo>
                    <a:pt x="153" y="497"/>
                    <a:pt x="202" y="497"/>
                    <a:pt x="247" y="497"/>
                  </a:cubicBezTo>
                  <a:cubicBezTo>
                    <a:pt x="295" y="497"/>
                    <a:pt x="340" y="497"/>
                    <a:pt x="388" y="482"/>
                  </a:cubicBezTo>
                  <a:lnTo>
                    <a:pt x="668" y="482"/>
                  </a:lnTo>
                  <a:cubicBezTo>
                    <a:pt x="698" y="467"/>
                    <a:pt x="728" y="467"/>
                    <a:pt x="747" y="467"/>
                  </a:cubicBezTo>
                  <a:cubicBezTo>
                    <a:pt x="821" y="467"/>
                    <a:pt x="885" y="482"/>
                    <a:pt x="963" y="482"/>
                  </a:cubicBezTo>
                  <a:lnTo>
                    <a:pt x="1056" y="482"/>
                  </a:lnTo>
                  <a:cubicBezTo>
                    <a:pt x="1120" y="482"/>
                    <a:pt x="1179" y="482"/>
                    <a:pt x="1228" y="452"/>
                  </a:cubicBezTo>
                  <a:cubicBezTo>
                    <a:pt x="1306" y="419"/>
                    <a:pt x="1336" y="325"/>
                    <a:pt x="1243" y="217"/>
                  </a:cubicBezTo>
                  <a:cubicBezTo>
                    <a:pt x="1164" y="109"/>
                    <a:pt x="948" y="1"/>
                    <a:pt x="683"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2"/>
            <p:cNvSpPr/>
            <p:nvPr/>
          </p:nvSpPr>
          <p:spPr>
            <a:xfrm>
              <a:off x="2879150" y="2694600"/>
              <a:ext cx="35375" cy="53550"/>
            </a:xfrm>
            <a:custGeom>
              <a:rect b="b" l="l" r="r" t="t"/>
              <a:pathLst>
                <a:path extrusionOk="0" h="2142" w="1415">
                  <a:moveTo>
                    <a:pt x="1344" y="1"/>
                  </a:moveTo>
                  <a:cubicBezTo>
                    <a:pt x="1326" y="1"/>
                    <a:pt x="1307" y="8"/>
                    <a:pt x="1288" y="26"/>
                  </a:cubicBezTo>
                  <a:lnTo>
                    <a:pt x="15" y="2048"/>
                  </a:lnTo>
                  <a:cubicBezTo>
                    <a:pt x="0" y="2078"/>
                    <a:pt x="0" y="2108"/>
                    <a:pt x="30" y="2123"/>
                  </a:cubicBezTo>
                  <a:cubicBezTo>
                    <a:pt x="45" y="2141"/>
                    <a:pt x="45" y="2141"/>
                    <a:pt x="60" y="2141"/>
                  </a:cubicBezTo>
                  <a:cubicBezTo>
                    <a:pt x="75" y="2141"/>
                    <a:pt x="109" y="2123"/>
                    <a:pt x="109" y="2108"/>
                  </a:cubicBezTo>
                  <a:lnTo>
                    <a:pt x="1400" y="89"/>
                  </a:lnTo>
                  <a:cubicBezTo>
                    <a:pt x="1415" y="55"/>
                    <a:pt x="1415" y="26"/>
                    <a:pt x="1381" y="11"/>
                  </a:cubicBezTo>
                  <a:cubicBezTo>
                    <a:pt x="1369" y="5"/>
                    <a:pt x="1356"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2"/>
            <p:cNvSpPr/>
            <p:nvPr/>
          </p:nvSpPr>
          <p:spPr>
            <a:xfrm>
              <a:off x="2867475" y="2694600"/>
              <a:ext cx="35400" cy="53550"/>
            </a:xfrm>
            <a:custGeom>
              <a:rect b="b" l="l" r="r" t="t"/>
              <a:pathLst>
                <a:path extrusionOk="0" h="2142" w="1416">
                  <a:moveTo>
                    <a:pt x="1344" y="1"/>
                  </a:moveTo>
                  <a:cubicBezTo>
                    <a:pt x="1326" y="1"/>
                    <a:pt x="1308" y="8"/>
                    <a:pt x="1288" y="26"/>
                  </a:cubicBezTo>
                  <a:lnTo>
                    <a:pt x="16" y="2048"/>
                  </a:lnTo>
                  <a:cubicBezTo>
                    <a:pt x="1" y="2078"/>
                    <a:pt x="1" y="2108"/>
                    <a:pt x="31" y="2123"/>
                  </a:cubicBezTo>
                  <a:cubicBezTo>
                    <a:pt x="46" y="2141"/>
                    <a:pt x="46" y="2141"/>
                    <a:pt x="61" y="2141"/>
                  </a:cubicBezTo>
                  <a:cubicBezTo>
                    <a:pt x="76" y="2141"/>
                    <a:pt x="109" y="2123"/>
                    <a:pt x="109" y="2108"/>
                  </a:cubicBezTo>
                  <a:lnTo>
                    <a:pt x="1400" y="89"/>
                  </a:lnTo>
                  <a:cubicBezTo>
                    <a:pt x="1415" y="55"/>
                    <a:pt x="1415" y="26"/>
                    <a:pt x="1382" y="11"/>
                  </a:cubicBezTo>
                  <a:cubicBezTo>
                    <a:pt x="1369" y="5"/>
                    <a:pt x="1357"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2"/>
            <p:cNvSpPr/>
            <p:nvPr/>
          </p:nvSpPr>
          <p:spPr>
            <a:xfrm>
              <a:off x="2982875" y="2703950"/>
              <a:ext cx="29975" cy="44200"/>
            </a:xfrm>
            <a:custGeom>
              <a:rect b="b" l="l" r="r" t="t"/>
              <a:pathLst>
                <a:path extrusionOk="0" h="1768" w="1199">
                  <a:moveTo>
                    <a:pt x="1114" y="0"/>
                  </a:moveTo>
                  <a:cubicBezTo>
                    <a:pt x="1098" y="0"/>
                    <a:pt x="1084" y="7"/>
                    <a:pt x="1075" y="25"/>
                  </a:cubicBezTo>
                  <a:lnTo>
                    <a:pt x="30" y="1674"/>
                  </a:lnTo>
                  <a:cubicBezTo>
                    <a:pt x="0" y="1704"/>
                    <a:pt x="15" y="1734"/>
                    <a:pt x="49" y="1749"/>
                  </a:cubicBezTo>
                  <a:cubicBezTo>
                    <a:pt x="49" y="1767"/>
                    <a:pt x="64" y="1767"/>
                    <a:pt x="79" y="1767"/>
                  </a:cubicBezTo>
                  <a:cubicBezTo>
                    <a:pt x="94" y="1767"/>
                    <a:pt x="124" y="1749"/>
                    <a:pt x="124" y="1734"/>
                  </a:cubicBezTo>
                  <a:lnTo>
                    <a:pt x="1183" y="103"/>
                  </a:lnTo>
                  <a:cubicBezTo>
                    <a:pt x="1198" y="70"/>
                    <a:pt x="1183" y="25"/>
                    <a:pt x="1150" y="10"/>
                  </a:cubicBezTo>
                  <a:cubicBezTo>
                    <a:pt x="1137" y="4"/>
                    <a:pt x="1125" y="0"/>
                    <a:pt x="111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2"/>
            <p:cNvSpPr/>
            <p:nvPr/>
          </p:nvSpPr>
          <p:spPr>
            <a:xfrm>
              <a:off x="2964225" y="2694700"/>
              <a:ext cx="35375" cy="53450"/>
            </a:xfrm>
            <a:custGeom>
              <a:rect b="b" l="l" r="r" t="t"/>
              <a:pathLst>
                <a:path extrusionOk="0" h="2138" w="1415">
                  <a:moveTo>
                    <a:pt x="1360" y="1"/>
                  </a:moveTo>
                  <a:cubicBezTo>
                    <a:pt x="1337" y="1"/>
                    <a:pt x="1313" y="15"/>
                    <a:pt x="1291" y="37"/>
                  </a:cubicBezTo>
                  <a:lnTo>
                    <a:pt x="15" y="2044"/>
                  </a:lnTo>
                  <a:cubicBezTo>
                    <a:pt x="0" y="2074"/>
                    <a:pt x="15" y="2104"/>
                    <a:pt x="30" y="2119"/>
                  </a:cubicBezTo>
                  <a:cubicBezTo>
                    <a:pt x="49" y="2137"/>
                    <a:pt x="64" y="2137"/>
                    <a:pt x="79" y="2137"/>
                  </a:cubicBezTo>
                  <a:cubicBezTo>
                    <a:pt x="94" y="2137"/>
                    <a:pt x="108" y="2119"/>
                    <a:pt x="123" y="2104"/>
                  </a:cubicBezTo>
                  <a:lnTo>
                    <a:pt x="1399" y="100"/>
                  </a:lnTo>
                  <a:cubicBezTo>
                    <a:pt x="1414" y="66"/>
                    <a:pt x="1414" y="37"/>
                    <a:pt x="1385" y="7"/>
                  </a:cubicBezTo>
                  <a:cubicBezTo>
                    <a:pt x="1377" y="3"/>
                    <a:pt x="1368" y="1"/>
                    <a:pt x="136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2"/>
            <p:cNvSpPr/>
            <p:nvPr/>
          </p:nvSpPr>
          <p:spPr>
            <a:xfrm>
              <a:off x="2859275" y="2693275"/>
              <a:ext cx="155900" cy="57950"/>
            </a:xfrm>
            <a:custGeom>
              <a:rect b="b" l="l" r="r" t="t"/>
              <a:pathLst>
                <a:path extrusionOk="0" h="2318" w="6236">
                  <a:moveTo>
                    <a:pt x="5877" y="187"/>
                  </a:moveTo>
                  <a:cubicBezTo>
                    <a:pt x="5926" y="187"/>
                    <a:pt x="5985" y="202"/>
                    <a:pt x="6019" y="250"/>
                  </a:cubicBezTo>
                  <a:cubicBezTo>
                    <a:pt x="6034" y="265"/>
                    <a:pt x="6049" y="295"/>
                    <a:pt x="6049" y="329"/>
                  </a:cubicBezTo>
                  <a:lnTo>
                    <a:pt x="6019" y="1571"/>
                  </a:lnTo>
                  <a:cubicBezTo>
                    <a:pt x="6000" y="1881"/>
                    <a:pt x="5706" y="2131"/>
                    <a:pt x="5333" y="2131"/>
                  </a:cubicBezTo>
                  <a:lnTo>
                    <a:pt x="4292" y="2131"/>
                  </a:lnTo>
                  <a:cubicBezTo>
                    <a:pt x="3889" y="2131"/>
                    <a:pt x="3560" y="1851"/>
                    <a:pt x="3560" y="1508"/>
                  </a:cubicBezTo>
                  <a:cubicBezTo>
                    <a:pt x="3560" y="1385"/>
                    <a:pt x="3452" y="1276"/>
                    <a:pt x="3314" y="1276"/>
                  </a:cubicBezTo>
                  <a:lnTo>
                    <a:pt x="3094" y="1276"/>
                  </a:lnTo>
                  <a:cubicBezTo>
                    <a:pt x="2956" y="1276"/>
                    <a:pt x="2848" y="1385"/>
                    <a:pt x="2848" y="1508"/>
                  </a:cubicBezTo>
                  <a:cubicBezTo>
                    <a:pt x="2848" y="1851"/>
                    <a:pt x="2519" y="2116"/>
                    <a:pt x="2116" y="2116"/>
                  </a:cubicBezTo>
                  <a:lnTo>
                    <a:pt x="669" y="2116"/>
                  </a:lnTo>
                  <a:cubicBezTo>
                    <a:pt x="404" y="2116"/>
                    <a:pt x="187" y="1929"/>
                    <a:pt x="187" y="1709"/>
                  </a:cubicBezTo>
                  <a:lnTo>
                    <a:pt x="187" y="280"/>
                  </a:lnTo>
                  <a:cubicBezTo>
                    <a:pt x="187" y="235"/>
                    <a:pt x="251" y="187"/>
                    <a:pt x="310" y="187"/>
                  </a:cubicBezTo>
                  <a:close/>
                  <a:moveTo>
                    <a:pt x="310" y="0"/>
                  </a:moveTo>
                  <a:cubicBezTo>
                    <a:pt x="142" y="0"/>
                    <a:pt x="1" y="123"/>
                    <a:pt x="1" y="280"/>
                  </a:cubicBezTo>
                  <a:lnTo>
                    <a:pt x="1" y="1709"/>
                  </a:lnTo>
                  <a:cubicBezTo>
                    <a:pt x="1" y="2037"/>
                    <a:pt x="310" y="2302"/>
                    <a:pt x="669" y="2302"/>
                  </a:cubicBezTo>
                  <a:lnTo>
                    <a:pt x="2116" y="2302"/>
                  </a:lnTo>
                  <a:cubicBezTo>
                    <a:pt x="2627" y="2302"/>
                    <a:pt x="3034" y="1944"/>
                    <a:pt x="3034" y="1508"/>
                  </a:cubicBezTo>
                  <a:cubicBezTo>
                    <a:pt x="3034" y="1493"/>
                    <a:pt x="3064" y="1463"/>
                    <a:pt x="3094" y="1463"/>
                  </a:cubicBezTo>
                  <a:lnTo>
                    <a:pt x="3314" y="1463"/>
                  </a:lnTo>
                  <a:cubicBezTo>
                    <a:pt x="3344" y="1463"/>
                    <a:pt x="3374" y="1493"/>
                    <a:pt x="3374" y="1508"/>
                  </a:cubicBezTo>
                  <a:cubicBezTo>
                    <a:pt x="3374" y="1959"/>
                    <a:pt x="3795" y="2317"/>
                    <a:pt x="4292" y="2317"/>
                  </a:cubicBezTo>
                  <a:lnTo>
                    <a:pt x="5333" y="2317"/>
                  </a:lnTo>
                  <a:cubicBezTo>
                    <a:pt x="5799" y="2317"/>
                    <a:pt x="6187" y="1989"/>
                    <a:pt x="6206" y="1586"/>
                  </a:cubicBezTo>
                  <a:lnTo>
                    <a:pt x="6235" y="329"/>
                  </a:lnTo>
                  <a:cubicBezTo>
                    <a:pt x="6235" y="250"/>
                    <a:pt x="6206" y="172"/>
                    <a:pt x="6142" y="108"/>
                  </a:cubicBezTo>
                  <a:cubicBezTo>
                    <a:pt x="6079" y="49"/>
                    <a:pt x="5985" y="0"/>
                    <a:pt x="587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2"/>
            <p:cNvSpPr/>
            <p:nvPr/>
          </p:nvSpPr>
          <p:spPr>
            <a:xfrm>
              <a:off x="3003850" y="2706150"/>
              <a:ext cx="400" cy="1125"/>
            </a:xfrm>
            <a:custGeom>
              <a:rect b="b" l="l" r="r" t="t"/>
              <a:pathLst>
                <a:path extrusionOk="0" h="45" w="16">
                  <a:moveTo>
                    <a:pt x="1" y="0"/>
                  </a:moveTo>
                  <a:lnTo>
                    <a:pt x="1" y="45"/>
                  </a:lnTo>
                  <a:lnTo>
                    <a:pt x="16" y="30"/>
                  </a:lnTo>
                  <a:lnTo>
                    <a:pt x="1" y="0"/>
                  </a:lnTo>
                  <a:close/>
                </a:path>
              </a:pathLst>
            </a:custGeom>
            <a:solidFill>
              <a:srgbClr val="B1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2"/>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4631" y="0"/>
                  </a:lnTo>
                  <a:lnTo>
                    <a:pt x="3030" y="1743"/>
                  </a:lnTo>
                  <a:lnTo>
                    <a:pt x="13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2"/>
            <p:cNvSpPr/>
            <p:nvPr/>
          </p:nvSpPr>
          <p:spPr>
            <a:xfrm>
              <a:off x="2863200" y="2844850"/>
              <a:ext cx="7775" cy="25"/>
            </a:xfrm>
            <a:custGeom>
              <a:rect b="b" l="l" r="r" t="t"/>
              <a:pathLst>
                <a:path extrusionOk="0" h="1" w="311">
                  <a:moveTo>
                    <a:pt x="0" y="0"/>
                  </a:moveTo>
                  <a:lnTo>
                    <a:pt x="0" y="0"/>
                  </a:lnTo>
                  <a:lnTo>
                    <a:pt x="310" y="0"/>
                  </a:lnTo>
                  <a:lnTo>
                    <a:pt x="310" y="0"/>
                  </a:ln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2"/>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5750" y="0"/>
                  </a:lnTo>
                  <a:lnTo>
                    <a:pt x="4929" y="2082"/>
                  </a:lnTo>
                  <a:lnTo>
                    <a:pt x="3172" y="6343"/>
                  </a:lnTo>
                  <a:lnTo>
                    <a:pt x="2907" y="6343"/>
                  </a:lnTo>
                  <a:lnTo>
                    <a:pt x="1150" y="2082"/>
                  </a:lnTo>
                  <a:lnTo>
                    <a:pt x="310"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2"/>
            <p:cNvSpPr/>
            <p:nvPr/>
          </p:nvSpPr>
          <p:spPr>
            <a:xfrm>
              <a:off x="2881850" y="2850825"/>
              <a:ext cx="113925" cy="60925"/>
            </a:xfrm>
            <a:custGeom>
              <a:rect b="b" l="l" r="r" t="t"/>
              <a:pathLst>
                <a:path extrusionOk="0" h="2437" w="4557">
                  <a:moveTo>
                    <a:pt x="4521" y="0"/>
                  </a:moveTo>
                  <a:cubicBezTo>
                    <a:pt x="4512" y="0"/>
                    <a:pt x="4500" y="4"/>
                    <a:pt x="4493" y="11"/>
                  </a:cubicBezTo>
                  <a:lnTo>
                    <a:pt x="2254" y="2373"/>
                  </a:lnTo>
                  <a:lnTo>
                    <a:pt x="60" y="120"/>
                  </a:lnTo>
                  <a:cubicBezTo>
                    <a:pt x="53" y="112"/>
                    <a:pt x="45" y="108"/>
                    <a:pt x="38" y="108"/>
                  </a:cubicBezTo>
                  <a:cubicBezTo>
                    <a:pt x="30" y="108"/>
                    <a:pt x="23" y="112"/>
                    <a:pt x="16" y="120"/>
                  </a:cubicBezTo>
                  <a:cubicBezTo>
                    <a:pt x="1" y="135"/>
                    <a:pt x="1" y="149"/>
                    <a:pt x="16" y="164"/>
                  </a:cubicBezTo>
                  <a:lnTo>
                    <a:pt x="2224" y="2437"/>
                  </a:lnTo>
                  <a:lnTo>
                    <a:pt x="2284" y="2437"/>
                  </a:lnTo>
                  <a:lnTo>
                    <a:pt x="4538" y="41"/>
                  </a:lnTo>
                  <a:cubicBezTo>
                    <a:pt x="4556" y="41"/>
                    <a:pt x="4556" y="11"/>
                    <a:pt x="4538" y="11"/>
                  </a:cubicBezTo>
                  <a:cubicBezTo>
                    <a:pt x="4538" y="4"/>
                    <a:pt x="4530" y="0"/>
                    <a:pt x="4521"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2"/>
            <p:cNvSpPr/>
            <p:nvPr/>
          </p:nvSpPr>
          <p:spPr>
            <a:xfrm>
              <a:off x="2799400" y="3003425"/>
              <a:ext cx="22225" cy="26050"/>
            </a:xfrm>
            <a:custGeom>
              <a:rect b="b" l="l" r="r" t="t"/>
              <a:pathLst>
                <a:path extrusionOk="0" h="1042" w="889">
                  <a:moveTo>
                    <a:pt x="888" y="0"/>
                  </a:moveTo>
                  <a:lnTo>
                    <a:pt x="0" y="1041"/>
                  </a:lnTo>
                  <a:lnTo>
                    <a:pt x="717" y="1041"/>
                  </a:lnTo>
                  <a:cubicBezTo>
                    <a:pt x="717" y="918"/>
                    <a:pt x="732" y="795"/>
                    <a:pt x="746" y="668"/>
                  </a:cubicBezTo>
                  <a:lnTo>
                    <a:pt x="888"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2"/>
            <p:cNvSpPr/>
            <p:nvPr/>
          </p:nvSpPr>
          <p:spPr>
            <a:xfrm>
              <a:off x="2862350" y="2844850"/>
              <a:ext cx="875" cy="25"/>
            </a:xfrm>
            <a:custGeom>
              <a:rect b="b" l="l" r="r" t="t"/>
              <a:pathLst>
                <a:path extrusionOk="0" h="1" w="35">
                  <a:moveTo>
                    <a:pt x="1" y="0"/>
                  </a:moveTo>
                  <a:lnTo>
                    <a:pt x="1" y="0"/>
                  </a:lnTo>
                  <a:lnTo>
                    <a:pt x="3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2"/>
            <p:cNvSpPr/>
            <p:nvPr/>
          </p:nvSpPr>
          <p:spPr>
            <a:xfrm>
              <a:off x="2715450" y="2844850"/>
              <a:ext cx="447750" cy="261950"/>
            </a:xfrm>
            <a:custGeom>
              <a:rect b="b" l="l" r="r" t="t"/>
              <a:pathLst>
                <a:path extrusionOk="0" h="10478" w="17910">
                  <a:moveTo>
                    <a:pt x="5426" y="0"/>
                  </a:moveTo>
                  <a:cubicBezTo>
                    <a:pt x="3805" y="0"/>
                    <a:pt x="2393" y="1086"/>
                    <a:pt x="1959" y="2627"/>
                  </a:cubicBezTo>
                  <a:lnTo>
                    <a:pt x="0" y="10448"/>
                  </a:lnTo>
                  <a:lnTo>
                    <a:pt x="2892" y="10463"/>
                  </a:lnTo>
                  <a:lnTo>
                    <a:pt x="3377" y="10463"/>
                  </a:lnTo>
                  <a:lnTo>
                    <a:pt x="4944" y="10478"/>
                  </a:lnTo>
                  <a:lnTo>
                    <a:pt x="4944" y="10463"/>
                  </a:lnTo>
                  <a:lnTo>
                    <a:pt x="14384" y="10463"/>
                  </a:lnTo>
                  <a:lnTo>
                    <a:pt x="14384" y="7384"/>
                  </a:lnTo>
                  <a:lnTo>
                    <a:pt x="15518" y="7384"/>
                  </a:lnTo>
                  <a:lnTo>
                    <a:pt x="17910" y="5955"/>
                  </a:lnTo>
                  <a:lnTo>
                    <a:pt x="14787" y="1056"/>
                  </a:lnTo>
                  <a:cubicBezTo>
                    <a:pt x="13899" y="64"/>
                    <a:pt x="13309" y="15"/>
                    <a:pt x="11974" y="0"/>
                  </a:cubicBezTo>
                  <a:lnTo>
                    <a:pt x="10839" y="2877"/>
                  </a:lnTo>
                  <a:lnTo>
                    <a:pt x="9082" y="7138"/>
                  </a:lnTo>
                  <a:lnTo>
                    <a:pt x="8817" y="7138"/>
                  </a:lnTo>
                  <a:lnTo>
                    <a:pt x="7060" y="2877"/>
                  </a:lnTo>
                  <a:lnTo>
                    <a:pt x="5910" y="0"/>
                  </a:lnTo>
                  <a:lnTo>
                    <a:pt x="5459" y="0"/>
                  </a:lnTo>
                  <a:cubicBezTo>
                    <a:pt x="5448" y="0"/>
                    <a:pt x="5437" y="0"/>
                    <a:pt x="5426"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2"/>
            <p:cNvSpPr/>
            <p:nvPr/>
          </p:nvSpPr>
          <p:spPr>
            <a:xfrm>
              <a:off x="3048925" y="3032625"/>
              <a:ext cx="26125" cy="73800"/>
            </a:xfrm>
            <a:custGeom>
              <a:rect b="b" l="l" r="r" t="t"/>
              <a:pathLst>
                <a:path extrusionOk="0" h="2952" w="1045">
                  <a:moveTo>
                    <a:pt x="142" y="0"/>
                  </a:moveTo>
                  <a:lnTo>
                    <a:pt x="0" y="2922"/>
                  </a:lnTo>
                  <a:lnTo>
                    <a:pt x="1045" y="2952"/>
                  </a:lnTo>
                  <a:lnTo>
                    <a:pt x="1026" y="526"/>
                  </a:lnTo>
                  <a:cubicBezTo>
                    <a:pt x="918" y="482"/>
                    <a:pt x="795" y="403"/>
                    <a:pt x="672" y="325"/>
                  </a:cubicBezTo>
                  <a:cubicBezTo>
                    <a:pt x="545" y="261"/>
                    <a:pt x="422" y="187"/>
                    <a:pt x="299" y="108"/>
                  </a:cubicBezTo>
                  <a:cubicBezTo>
                    <a:pt x="235" y="60"/>
                    <a:pt x="187" y="30"/>
                    <a:pt x="142" y="0"/>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2"/>
            <p:cNvSpPr/>
            <p:nvPr/>
          </p:nvSpPr>
          <p:spPr>
            <a:xfrm>
              <a:off x="2804525" y="2960700"/>
              <a:ext cx="23350" cy="144975"/>
            </a:xfrm>
            <a:custGeom>
              <a:rect b="b" l="l" r="r" t="t"/>
              <a:pathLst>
                <a:path extrusionOk="0" h="5799" w="934">
                  <a:moveTo>
                    <a:pt x="900" y="1"/>
                  </a:moveTo>
                  <a:cubicBezTo>
                    <a:pt x="885" y="1"/>
                    <a:pt x="870" y="15"/>
                    <a:pt x="870" y="30"/>
                  </a:cubicBezTo>
                  <a:lnTo>
                    <a:pt x="0" y="5769"/>
                  </a:lnTo>
                  <a:cubicBezTo>
                    <a:pt x="0" y="5784"/>
                    <a:pt x="15" y="5799"/>
                    <a:pt x="30" y="5799"/>
                  </a:cubicBezTo>
                  <a:cubicBezTo>
                    <a:pt x="45" y="5799"/>
                    <a:pt x="60" y="5799"/>
                    <a:pt x="60" y="5784"/>
                  </a:cubicBezTo>
                  <a:lnTo>
                    <a:pt x="933" y="30"/>
                  </a:lnTo>
                  <a:cubicBezTo>
                    <a:pt x="933" y="15"/>
                    <a:pt x="933" y="1"/>
                    <a:pt x="915"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2"/>
            <p:cNvSpPr/>
            <p:nvPr/>
          </p:nvSpPr>
          <p:spPr>
            <a:xfrm>
              <a:off x="2827000" y="2860050"/>
              <a:ext cx="82850" cy="143400"/>
            </a:xfrm>
            <a:custGeom>
              <a:rect b="b" l="l" r="r" t="t"/>
              <a:pathLst>
                <a:path extrusionOk="0" h="5736" w="3314">
                  <a:moveTo>
                    <a:pt x="997" y="1"/>
                  </a:moveTo>
                  <a:lnTo>
                    <a:pt x="997" y="16"/>
                  </a:lnTo>
                  <a:lnTo>
                    <a:pt x="64" y="404"/>
                  </a:lnTo>
                  <a:cubicBezTo>
                    <a:pt x="34" y="419"/>
                    <a:pt x="16" y="433"/>
                    <a:pt x="1" y="482"/>
                  </a:cubicBezTo>
                  <a:cubicBezTo>
                    <a:pt x="1" y="512"/>
                    <a:pt x="16" y="542"/>
                    <a:pt x="34" y="560"/>
                  </a:cubicBezTo>
                  <a:lnTo>
                    <a:pt x="1542" y="1959"/>
                  </a:lnTo>
                  <a:cubicBezTo>
                    <a:pt x="1542" y="1974"/>
                    <a:pt x="1557" y="1989"/>
                    <a:pt x="1542" y="2004"/>
                  </a:cubicBezTo>
                  <a:cubicBezTo>
                    <a:pt x="1542" y="2004"/>
                    <a:pt x="1542" y="2019"/>
                    <a:pt x="1527" y="2019"/>
                  </a:cubicBezTo>
                  <a:lnTo>
                    <a:pt x="594" y="2426"/>
                  </a:lnTo>
                  <a:cubicBezTo>
                    <a:pt x="575" y="2441"/>
                    <a:pt x="545" y="2471"/>
                    <a:pt x="545" y="2500"/>
                  </a:cubicBezTo>
                  <a:cubicBezTo>
                    <a:pt x="530" y="2534"/>
                    <a:pt x="545" y="2564"/>
                    <a:pt x="560" y="2579"/>
                  </a:cubicBezTo>
                  <a:lnTo>
                    <a:pt x="3265" y="5735"/>
                  </a:lnTo>
                  <a:lnTo>
                    <a:pt x="3314" y="5735"/>
                  </a:lnTo>
                  <a:lnTo>
                    <a:pt x="3314" y="5691"/>
                  </a:lnTo>
                  <a:lnTo>
                    <a:pt x="609" y="2549"/>
                  </a:lnTo>
                  <a:cubicBezTo>
                    <a:pt x="609" y="2534"/>
                    <a:pt x="594" y="2519"/>
                    <a:pt x="609" y="2500"/>
                  </a:cubicBezTo>
                  <a:cubicBezTo>
                    <a:pt x="609" y="2500"/>
                    <a:pt x="609" y="2486"/>
                    <a:pt x="624" y="2486"/>
                  </a:cubicBezTo>
                  <a:lnTo>
                    <a:pt x="1557" y="2083"/>
                  </a:lnTo>
                  <a:cubicBezTo>
                    <a:pt x="1586" y="2068"/>
                    <a:pt x="1601" y="2034"/>
                    <a:pt x="1601" y="2004"/>
                  </a:cubicBezTo>
                  <a:cubicBezTo>
                    <a:pt x="1620" y="1974"/>
                    <a:pt x="1601" y="1941"/>
                    <a:pt x="1571" y="1911"/>
                  </a:cubicBezTo>
                  <a:lnTo>
                    <a:pt x="79" y="527"/>
                  </a:lnTo>
                  <a:cubicBezTo>
                    <a:pt x="79" y="512"/>
                    <a:pt x="64" y="497"/>
                    <a:pt x="64" y="482"/>
                  </a:cubicBezTo>
                  <a:lnTo>
                    <a:pt x="94" y="448"/>
                  </a:lnTo>
                  <a:lnTo>
                    <a:pt x="1012" y="60"/>
                  </a:lnTo>
                  <a:cubicBezTo>
                    <a:pt x="1027" y="60"/>
                    <a:pt x="1042" y="45"/>
                    <a:pt x="1027" y="30"/>
                  </a:cubicBezTo>
                  <a:cubicBezTo>
                    <a:pt x="1027" y="16"/>
                    <a:pt x="1012" y="1"/>
                    <a:pt x="997"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2"/>
            <p:cNvSpPr/>
            <p:nvPr/>
          </p:nvSpPr>
          <p:spPr>
            <a:xfrm>
              <a:off x="2963475" y="2860050"/>
              <a:ext cx="73425" cy="143400"/>
            </a:xfrm>
            <a:custGeom>
              <a:rect b="b" l="l" r="r" t="t"/>
              <a:pathLst>
                <a:path extrusionOk="0" h="5736" w="2937">
                  <a:moveTo>
                    <a:pt x="2317" y="1"/>
                  </a:moveTo>
                  <a:cubicBezTo>
                    <a:pt x="2299" y="1"/>
                    <a:pt x="2299" y="16"/>
                    <a:pt x="2284" y="30"/>
                  </a:cubicBezTo>
                  <a:cubicBezTo>
                    <a:pt x="2284" y="45"/>
                    <a:pt x="2284" y="60"/>
                    <a:pt x="2299" y="60"/>
                  </a:cubicBezTo>
                  <a:lnTo>
                    <a:pt x="2922" y="325"/>
                  </a:lnTo>
                  <a:cubicBezTo>
                    <a:pt x="2922" y="310"/>
                    <a:pt x="2922" y="280"/>
                    <a:pt x="2937" y="262"/>
                  </a:cubicBezTo>
                  <a:lnTo>
                    <a:pt x="2332" y="16"/>
                  </a:lnTo>
                  <a:cubicBezTo>
                    <a:pt x="2332" y="1"/>
                    <a:pt x="2317" y="1"/>
                    <a:pt x="2317" y="1"/>
                  </a:cubicBezTo>
                  <a:close/>
                  <a:moveTo>
                    <a:pt x="2844" y="900"/>
                  </a:moveTo>
                  <a:cubicBezTo>
                    <a:pt x="2829" y="900"/>
                    <a:pt x="2829" y="900"/>
                    <a:pt x="2829" y="913"/>
                  </a:cubicBezTo>
                  <a:lnTo>
                    <a:pt x="2829" y="913"/>
                  </a:lnTo>
                  <a:lnTo>
                    <a:pt x="2844" y="900"/>
                  </a:lnTo>
                  <a:close/>
                  <a:moveTo>
                    <a:pt x="2829" y="913"/>
                  </a:moveTo>
                  <a:lnTo>
                    <a:pt x="1739" y="1911"/>
                  </a:lnTo>
                  <a:cubicBezTo>
                    <a:pt x="1724" y="1941"/>
                    <a:pt x="1709" y="1974"/>
                    <a:pt x="1709" y="2004"/>
                  </a:cubicBezTo>
                  <a:cubicBezTo>
                    <a:pt x="1724" y="2034"/>
                    <a:pt x="1739" y="2068"/>
                    <a:pt x="1773" y="2083"/>
                  </a:cubicBezTo>
                  <a:lnTo>
                    <a:pt x="2564" y="2426"/>
                  </a:lnTo>
                  <a:cubicBezTo>
                    <a:pt x="2564" y="2407"/>
                    <a:pt x="2579" y="2377"/>
                    <a:pt x="2579" y="2362"/>
                  </a:cubicBezTo>
                  <a:lnTo>
                    <a:pt x="1803" y="2019"/>
                  </a:lnTo>
                  <a:cubicBezTo>
                    <a:pt x="1788" y="2019"/>
                    <a:pt x="1773" y="2004"/>
                    <a:pt x="1773" y="2004"/>
                  </a:cubicBezTo>
                  <a:cubicBezTo>
                    <a:pt x="1773" y="1989"/>
                    <a:pt x="1773" y="1974"/>
                    <a:pt x="1788" y="1959"/>
                  </a:cubicBezTo>
                  <a:lnTo>
                    <a:pt x="2829" y="993"/>
                  </a:lnTo>
                  <a:lnTo>
                    <a:pt x="2829" y="915"/>
                  </a:lnTo>
                  <a:cubicBezTo>
                    <a:pt x="2829" y="914"/>
                    <a:pt x="2829" y="914"/>
                    <a:pt x="2829" y="913"/>
                  </a:cubicBezTo>
                  <a:close/>
                  <a:moveTo>
                    <a:pt x="2504" y="2780"/>
                  </a:moveTo>
                  <a:lnTo>
                    <a:pt x="15" y="5691"/>
                  </a:lnTo>
                  <a:cubicBezTo>
                    <a:pt x="0" y="5706"/>
                    <a:pt x="0" y="5720"/>
                    <a:pt x="15" y="5735"/>
                  </a:cubicBezTo>
                  <a:lnTo>
                    <a:pt x="60" y="5735"/>
                  </a:lnTo>
                  <a:lnTo>
                    <a:pt x="2485" y="2892"/>
                  </a:lnTo>
                  <a:cubicBezTo>
                    <a:pt x="2485" y="2859"/>
                    <a:pt x="2504" y="2814"/>
                    <a:pt x="2504" y="2780"/>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2"/>
            <p:cNvSpPr/>
            <p:nvPr/>
          </p:nvSpPr>
          <p:spPr>
            <a:xfrm>
              <a:off x="2938200" y="3028700"/>
              <a:ext cx="1600" cy="76975"/>
            </a:xfrm>
            <a:custGeom>
              <a:rect b="b" l="l" r="r" t="t"/>
              <a:pathLst>
                <a:path extrusionOk="0" h="3079" w="64">
                  <a:moveTo>
                    <a:pt x="30" y="1"/>
                  </a:moveTo>
                  <a:cubicBezTo>
                    <a:pt x="15" y="1"/>
                    <a:pt x="0" y="15"/>
                    <a:pt x="0" y="30"/>
                  </a:cubicBezTo>
                  <a:lnTo>
                    <a:pt x="0" y="3049"/>
                  </a:lnTo>
                  <a:cubicBezTo>
                    <a:pt x="0" y="3064"/>
                    <a:pt x="15" y="3079"/>
                    <a:pt x="30" y="3079"/>
                  </a:cubicBezTo>
                  <a:cubicBezTo>
                    <a:pt x="45" y="3079"/>
                    <a:pt x="64" y="3064"/>
                    <a:pt x="64" y="3049"/>
                  </a:cubicBezTo>
                  <a:lnTo>
                    <a:pt x="64" y="30"/>
                  </a:lnTo>
                  <a:cubicBezTo>
                    <a:pt x="64" y="15"/>
                    <a:pt x="45" y="1"/>
                    <a:pt x="30"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2"/>
            <p:cNvSpPr/>
            <p:nvPr/>
          </p:nvSpPr>
          <p:spPr>
            <a:xfrm>
              <a:off x="3092850" y="2866200"/>
              <a:ext cx="11675" cy="11700"/>
            </a:xfrm>
            <a:custGeom>
              <a:rect b="b" l="l" r="r" t="t"/>
              <a:pathLst>
                <a:path extrusionOk="0" h="468" w="467">
                  <a:moveTo>
                    <a:pt x="236" y="1"/>
                  </a:moveTo>
                  <a:cubicBezTo>
                    <a:pt x="109" y="1"/>
                    <a:pt x="1" y="109"/>
                    <a:pt x="1" y="236"/>
                  </a:cubicBezTo>
                  <a:cubicBezTo>
                    <a:pt x="1" y="359"/>
                    <a:pt x="109" y="467"/>
                    <a:pt x="236" y="467"/>
                  </a:cubicBezTo>
                  <a:cubicBezTo>
                    <a:pt x="359" y="467"/>
                    <a:pt x="467" y="359"/>
                    <a:pt x="467" y="236"/>
                  </a:cubicBezTo>
                  <a:cubicBezTo>
                    <a:pt x="467" y="109"/>
                    <a:pt x="359" y="1"/>
                    <a:pt x="23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2"/>
            <p:cNvSpPr/>
            <p:nvPr/>
          </p:nvSpPr>
          <p:spPr>
            <a:xfrm>
              <a:off x="3022525" y="2801275"/>
              <a:ext cx="153925" cy="253450"/>
            </a:xfrm>
            <a:custGeom>
              <a:rect b="b" l="l" r="r" t="t"/>
              <a:pathLst>
                <a:path extrusionOk="0" h="10138" w="6157">
                  <a:moveTo>
                    <a:pt x="963" y="1"/>
                  </a:moveTo>
                  <a:cubicBezTo>
                    <a:pt x="810" y="1090"/>
                    <a:pt x="638" y="2180"/>
                    <a:pt x="467" y="3266"/>
                  </a:cubicBezTo>
                  <a:cubicBezTo>
                    <a:pt x="310" y="4370"/>
                    <a:pt x="15" y="5475"/>
                    <a:pt x="0" y="6594"/>
                  </a:cubicBezTo>
                  <a:cubicBezTo>
                    <a:pt x="0" y="7154"/>
                    <a:pt x="94" y="7743"/>
                    <a:pt x="344" y="8243"/>
                  </a:cubicBezTo>
                  <a:cubicBezTo>
                    <a:pt x="732" y="8989"/>
                    <a:pt x="1463" y="9501"/>
                    <a:pt x="2224" y="9829"/>
                  </a:cubicBezTo>
                  <a:cubicBezTo>
                    <a:pt x="2688" y="10011"/>
                    <a:pt x="3183" y="10138"/>
                    <a:pt x="3676" y="10138"/>
                  </a:cubicBezTo>
                  <a:cubicBezTo>
                    <a:pt x="3809" y="10138"/>
                    <a:pt x="3942" y="10129"/>
                    <a:pt x="4075" y="10109"/>
                  </a:cubicBezTo>
                  <a:cubicBezTo>
                    <a:pt x="5008" y="9952"/>
                    <a:pt x="5627" y="9221"/>
                    <a:pt x="5847" y="8321"/>
                  </a:cubicBezTo>
                  <a:cubicBezTo>
                    <a:pt x="6157" y="7139"/>
                    <a:pt x="5892" y="5863"/>
                    <a:pt x="5690" y="4684"/>
                  </a:cubicBezTo>
                  <a:cubicBezTo>
                    <a:pt x="5552" y="3874"/>
                    <a:pt x="5410" y="3079"/>
                    <a:pt x="5287" y="2273"/>
                  </a:cubicBezTo>
                  <a:lnTo>
                    <a:pt x="963"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2"/>
            <p:cNvSpPr/>
            <p:nvPr/>
          </p:nvSpPr>
          <p:spPr>
            <a:xfrm>
              <a:off x="3022525" y="2965375"/>
              <a:ext cx="25" cy="1975"/>
            </a:xfrm>
            <a:custGeom>
              <a:rect b="b" l="l" r="r" t="t"/>
              <a:pathLst>
                <a:path extrusionOk="0" h="79" w="1">
                  <a:moveTo>
                    <a:pt x="0" y="15"/>
                  </a:moveTo>
                  <a:lnTo>
                    <a:pt x="0" y="30"/>
                  </a:lnTo>
                  <a:lnTo>
                    <a:pt x="0" y="78"/>
                  </a:lnTo>
                  <a:lnTo>
                    <a:pt x="0" y="30"/>
                  </a:lnTo>
                  <a:lnTo>
                    <a:pt x="0" y="15"/>
                  </a:lnTo>
                  <a:close/>
                  <a:moveTo>
                    <a:pt x="0" y="0"/>
                  </a:moveTo>
                  <a:lnTo>
                    <a:pt x="0" y="15"/>
                  </a:lnTo>
                  <a:lnTo>
                    <a:pt x="0" y="0"/>
                  </a:lnTo>
                  <a:close/>
                  <a:moveTo>
                    <a:pt x="0" y="0"/>
                  </a:moveTo>
                  <a:lnTo>
                    <a:pt x="0" y="0"/>
                  </a:ln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2"/>
            <p:cNvSpPr/>
            <p:nvPr/>
          </p:nvSpPr>
          <p:spPr>
            <a:xfrm>
              <a:off x="3168700" y="3007350"/>
              <a:ext cx="375" cy="1975"/>
            </a:xfrm>
            <a:custGeom>
              <a:rect b="b" l="l" r="r" t="t"/>
              <a:pathLst>
                <a:path extrusionOk="0" h="79" w="15">
                  <a:moveTo>
                    <a:pt x="0" y="78"/>
                  </a:moveTo>
                  <a:lnTo>
                    <a:pt x="0" y="78"/>
                  </a:lnTo>
                  <a:lnTo>
                    <a:pt x="0" y="78"/>
                  </a:lnTo>
                  <a:close/>
                  <a:moveTo>
                    <a:pt x="15" y="60"/>
                  </a:moveTo>
                  <a:cubicBezTo>
                    <a:pt x="0" y="60"/>
                    <a:pt x="0" y="60"/>
                    <a:pt x="0" y="78"/>
                  </a:cubicBezTo>
                  <a:cubicBezTo>
                    <a:pt x="0" y="60"/>
                    <a:pt x="0" y="60"/>
                    <a:pt x="15" y="60"/>
                  </a:cubicBezTo>
                  <a:close/>
                  <a:moveTo>
                    <a:pt x="15" y="60"/>
                  </a:moveTo>
                  <a:lnTo>
                    <a:pt x="15" y="60"/>
                  </a:lnTo>
                  <a:lnTo>
                    <a:pt x="15" y="60"/>
                  </a:lnTo>
                  <a:close/>
                  <a:moveTo>
                    <a:pt x="15" y="45"/>
                  </a:moveTo>
                  <a:lnTo>
                    <a:pt x="15" y="60"/>
                  </a:lnTo>
                  <a:lnTo>
                    <a:pt x="15" y="45"/>
                  </a:lnTo>
                  <a:close/>
                  <a:moveTo>
                    <a:pt x="15" y="45"/>
                  </a:moveTo>
                  <a:lnTo>
                    <a:pt x="15" y="45"/>
                  </a:lnTo>
                  <a:lnTo>
                    <a:pt x="15" y="45"/>
                  </a:lnTo>
                  <a:close/>
                  <a:moveTo>
                    <a:pt x="15" y="30"/>
                  </a:moveTo>
                  <a:lnTo>
                    <a:pt x="15" y="30"/>
                  </a:lnTo>
                  <a:lnTo>
                    <a:pt x="15" y="30"/>
                  </a:lnTo>
                  <a:close/>
                  <a:moveTo>
                    <a:pt x="15" y="15"/>
                  </a:moveTo>
                  <a:lnTo>
                    <a:pt x="15" y="15"/>
                  </a:lnTo>
                  <a:lnTo>
                    <a:pt x="15" y="15"/>
                  </a:lnTo>
                  <a:close/>
                  <a:moveTo>
                    <a:pt x="15" y="15"/>
                  </a:moveTo>
                  <a:lnTo>
                    <a:pt x="15" y="15"/>
                  </a:lnTo>
                  <a:lnTo>
                    <a:pt x="15" y="15"/>
                  </a:lnTo>
                  <a:close/>
                  <a:moveTo>
                    <a:pt x="15" y="0"/>
                  </a:moveTo>
                  <a:lnTo>
                    <a:pt x="15" y="0"/>
                  </a:lnTo>
                  <a:close/>
                </a:path>
              </a:pathLst>
            </a:custGeom>
            <a:solidFill>
              <a:srgbClr val="F2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2"/>
            <p:cNvSpPr/>
            <p:nvPr/>
          </p:nvSpPr>
          <p:spPr>
            <a:xfrm>
              <a:off x="3022525" y="2950525"/>
              <a:ext cx="150475" cy="104225"/>
            </a:xfrm>
            <a:custGeom>
              <a:rect b="b" l="l" r="r" t="t"/>
              <a:pathLst>
                <a:path extrusionOk="0" h="4169" w="6019">
                  <a:moveTo>
                    <a:pt x="1355" y="3392"/>
                  </a:moveTo>
                  <a:lnTo>
                    <a:pt x="1355" y="3392"/>
                  </a:lnTo>
                  <a:cubicBezTo>
                    <a:pt x="1478" y="3471"/>
                    <a:pt x="1601" y="3545"/>
                    <a:pt x="1728" y="3609"/>
                  </a:cubicBezTo>
                  <a:cubicBezTo>
                    <a:pt x="1586" y="3531"/>
                    <a:pt x="1463" y="3452"/>
                    <a:pt x="1355" y="3392"/>
                  </a:cubicBezTo>
                  <a:close/>
                  <a:moveTo>
                    <a:pt x="30" y="1"/>
                  </a:moveTo>
                  <a:cubicBezTo>
                    <a:pt x="15" y="206"/>
                    <a:pt x="0" y="393"/>
                    <a:pt x="0" y="594"/>
                  </a:cubicBezTo>
                  <a:lnTo>
                    <a:pt x="0" y="609"/>
                  </a:lnTo>
                  <a:lnTo>
                    <a:pt x="0" y="624"/>
                  </a:lnTo>
                  <a:lnTo>
                    <a:pt x="0" y="672"/>
                  </a:lnTo>
                  <a:cubicBezTo>
                    <a:pt x="0" y="1232"/>
                    <a:pt x="94" y="1792"/>
                    <a:pt x="344" y="2273"/>
                  </a:cubicBezTo>
                  <a:cubicBezTo>
                    <a:pt x="530" y="2631"/>
                    <a:pt x="795" y="2926"/>
                    <a:pt x="1090" y="3191"/>
                  </a:cubicBezTo>
                  <a:lnTo>
                    <a:pt x="1090" y="3172"/>
                  </a:lnTo>
                  <a:cubicBezTo>
                    <a:pt x="1105" y="3172"/>
                    <a:pt x="1120" y="3157"/>
                    <a:pt x="1120" y="3157"/>
                  </a:cubicBezTo>
                  <a:cubicBezTo>
                    <a:pt x="1135" y="3157"/>
                    <a:pt x="1135" y="3157"/>
                    <a:pt x="1135" y="3172"/>
                  </a:cubicBezTo>
                  <a:cubicBezTo>
                    <a:pt x="1149" y="3172"/>
                    <a:pt x="1728" y="3564"/>
                    <a:pt x="2131" y="3766"/>
                  </a:cubicBezTo>
                  <a:cubicBezTo>
                    <a:pt x="2146" y="3781"/>
                    <a:pt x="2146" y="3795"/>
                    <a:pt x="2146" y="3810"/>
                  </a:cubicBezTo>
                  <a:cubicBezTo>
                    <a:pt x="2176" y="3825"/>
                    <a:pt x="2209" y="3844"/>
                    <a:pt x="2224" y="3859"/>
                  </a:cubicBezTo>
                  <a:cubicBezTo>
                    <a:pt x="2676" y="4045"/>
                    <a:pt x="3172" y="4169"/>
                    <a:pt x="3653" y="4169"/>
                  </a:cubicBezTo>
                  <a:cubicBezTo>
                    <a:pt x="3795" y="4169"/>
                    <a:pt x="3933" y="4154"/>
                    <a:pt x="4075" y="4139"/>
                  </a:cubicBezTo>
                  <a:cubicBezTo>
                    <a:pt x="5008" y="3982"/>
                    <a:pt x="5627" y="3251"/>
                    <a:pt x="5847" y="2351"/>
                  </a:cubicBezTo>
                  <a:cubicBezTo>
                    <a:pt x="5847" y="2333"/>
                    <a:pt x="5847" y="2333"/>
                    <a:pt x="5862" y="2333"/>
                  </a:cubicBezTo>
                  <a:lnTo>
                    <a:pt x="5862" y="2318"/>
                  </a:lnTo>
                  <a:lnTo>
                    <a:pt x="5862" y="2303"/>
                  </a:lnTo>
                  <a:lnTo>
                    <a:pt x="5862" y="2288"/>
                  </a:lnTo>
                  <a:lnTo>
                    <a:pt x="5862" y="2273"/>
                  </a:lnTo>
                  <a:cubicBezTo>
                    <a:pt x="6019" y="1605"/>
                    <a:pt x="6000" y="919"/>
                    <a:pt x="5925" y="236"/>
                  </a:cubicBezTo>
                  <a:lnTo>
                    <a:pt x="5925" y="236"/>
                  </a:lnTo>
                  <a:cubicBezTo>
                    <a:pt x="5907" y="467"/>
                    <a:pt x="5877" y="702"/>
                    <a:pt x="5813" y="919"/>
                  </a:cubicBezTo>
                  <a:cubicBezTo>
                    <a:pt x="5582" y="1822"/>
                    <a:pt x="4974" y="2538"/>
                    <a:pt x="4026" y="2691"/>
                  </a:cubicBezTo>
                  <a:cubicBezTo>
                    <a:pt x="3903" y="2725"/>
                    <a:pt x="3761" y="2725"/>
                    <a:pt x="3623" y="2725"/>
                  </a:cubicBezTo>
                  <a:cubicBezTo>
                    <a:pt x="3127" y="2725"/>
                    <a:pt x="2642" y="2598"/>
                    <a:pt x="2194" y="2426"/>
                  </a:cubicBezTo>
                  <a:cubicBezTo>
                    <a:pt x="1429" y="2101"/>
                    <a:pt x="702" y="1587"/>
                    <a:pt x="310" y="840"/>
                  </a:cubicBezTo>
                  <a:cubicBezTo>
                    <a:pt x="172" y="579"/>
                    <a:pt x="94" y="299"/>
                    <a:pt x="30" y="1"/>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2"/>
            <p:cNvSpPr/>
            <p:nvPr/>
          </p:nvSpPr>
          <p:spPr>
            <a:xfrm>
              <a:off x="3075025" y="3045400"/>
              <a:ext cx="1150" cy="775"/>
            </a:xfrm>
            <a:custGeom>
              <a:rect b="b" l="l" r="r" t="t"/>
              <a:pathLst>
                <a:path extrusionOk="0" h="31" w="46">
                  <a:moveTo>
                    <a:pt x="1" y="0"/>
                  </a:moveTo>
                  <a:lnTo>
                    <a:pt x="1" y="30"/>
                  </a:lnTo>
                  <a:lnTo>
                    <a:pt x="16" y="30"/>
                  </a:lnTo>
                  <a:cubicBezTo>
                    <a:pt x="31" y="30"/>
                    <a:pt x="31" y="30"/>
                    <a:pt x="46" y="15"/>
                  </a:cubicBezTo>
                  <a:cubicBezTo>
                    <a:pt x="31" y="15"/>
                    <a:pt x="16" y="15"/>
                    <a:pt x="1" y="0"/>
                  </a:cubicBez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2"/>
            <p:cNvSpPr/>
            <p:nvPr/>
          </p:nvSpPr>
          <p:spPr>
            <a:xfrm>
              <a:off x="3049750" y="3030275"/>
              <a:ext cx="25300" cy="15900"/>
            </a:xfrm>
            <a:custGeom>
              <a:rect b="b" l="l" r="r" t="t"/>
              <a:pathLst>
                <a:path extrusionOk="0" h="636" w="1012">
                  <a:moveTo>
                    <a:pt x="1" y="1"/>
                  </a:moveTo>
                  <a:cubicBezTo>
                    <a:pt x="1" y="1"/>
                    <a:pt x="1" y="16"/>
                    <a:pt x="16" y="31"/>
                  </a:cubicBezTo>
                  <a:cubicBezTo>
                    <a:pt x="16" y="31"/>
                    <a:pt x="46" y="46"/>
                    <a:pt x="109" y="94"/>
                  </a:cubicBezTo>
                  <a:lnTo>
                    <a:pt x="109" y="76"/>
                  </a:lnTo>
                  <a:cubicBezTo>
                    <a:pt x="79" y="46"/>
                    <a:pt x="31" y="16"/>
                    <a:pt x="1" y="1"/>
                  </a:cubicBezTo>
                  <a:close/>
                  <a:moveTo>
                    <a:pt x="993" y="605"/>
                  </a:moveTo>
                  <a:lnTo>
                    <a:pt x="993" y="620"/>
                  </a:lnTo>
                  <a:cubicBezTo>
                    <a:pt x="1012" y="620"/>
                    <a:pt x="1012" y="635"/>
                    <a:pt x="1012" y="635"/>
                  </a:cubicBezTo>
                  <a:lnTo>
                    <a:pt x="1012" y="605"/>
                  </a:ln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2"/>
            <p:cNvSpPr/>
            <p:nvPr/>
          </p:nvSpPr>
          <p:spPr>
            <a:xfrm>
              <a:off x="3052450" y="3032150"/>
              <a:ext cx="22150" cy="13650"/>
            </a:xfrm>
            <a:custGeom>
              <a:rect b="b" l="l" r="r" t="t"/>
              <a:pathLst>
                <a:path extrusionOk="0" h="546" w="886">
                  <a:moveTo>
                    <a:pt x="1" y="1"/>
                  </a:moveTo>
                  <a:lnTo>
                    <a:pt x="1" y="19"/>
                  </a:lnTo>
                  <a:cubicBezTo>
                    <a:pt x="46" y="49"/>
                    <a:pt x="94" y="79"/>
                    <a:pt x="158" y="127"/>
                  </a:cubicBezTo>
                  <a:cubicBezTo>
                    <a:pt x="109" y="79"/>
                    <a:pt x="46" y="49"/>
                    <a:pt x="1" y="1"/>
                  </a:cubicBezTo>
                  <a:close/>
                  <a:moveTo>
                    <a:pt x="531" y="344"/>
                  </a:moveTo>
                  <a:lnTo>
                    <a:pt x="531" y="344"/>
                  </a:lnTo>
                  <a:cubicBezTo>
                    <a:pt x="654" y="422"/>
                    <a:pt x="777" y="501"/>
                    <a:pt x="885" y="545"/>
                  </a:cubicBezTo>
                  <a:lnTo>
                    <a:pt x="885" y="530"/>
                  </a:lnTo>
                  <a:cubicBezTo>
                    <a:pt x="762" y="467"/>
                    <a:pt x="639" y="407"/>
                    <a:pt x="531" y="344"/>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2"/>
            <p:cNvSpPr/>
            <p:nvPr/>
          </p:nvSpPr>
          <p:spPr>
            <a:xfrm>
              <a:off x="3049750" y="3029450"/>
              <a:ext cx="26425" cy="16350"/>
            </a:xfrm>
            <a:custGeom>
              <a:rect b="b" l="l" r="r" t="t"/>
              <a:pathLst>
                <a:path extrusionOk="0" h="654" w="1057">
                  <a:moveTo>
                    <a:pt x="31" y="0"/>
                  </a:moveTo>
                  <a:cubicBezTo>
                    <a:pt x="31" y="0"/>
                    <a:pt x="16" y="15"/>
                    <a:pt x="1" y="15"/>
                  </a:cubicBezTo>
                  <a:lnTo>
                    <a:pt x="1" y="34"/>
                  </a:lnTo>
                  <a:cubicBezTo>
                    <a:pt x="94" y="94"/>
                    <a:pt x="172" y="172"/>
                    <a:pt x="266" y="235"/>
                  </a:cubicBezTo>
                  <a:cubicBezTo>
                    <a:pt x="374" y="295"/>
                    <a:pt x="497" y="374"/>
                    <a:pt x="639" y="452"/>
                  </a:cubicBezTo>
                  <a:cubicBezTo>
                    <a:pt x="762" y="530"/>
                    <a:pt x="900" y="594"/>
                    <a:pt x="1057" y="653"/>
                  </a:cubicBezTo>
                  <a:cubicBezTo>
                    <a:pt x="1057" y="638"/>
                    <a:pt x="1057" y="624"/>
                    <a:pt x="1042" y="609"/>
                  </a:cubicBezTo>
                  <a:cubicBezTo>
                    <a:pt x="639" y="407"/>
                    <a:pt x="60" y="15"/>
                    <a:pt x="46" y="15"/>
                  </a:cubicBezTo>
                  <a:cubicBezTo>
                    <a:pt x="46" y="0"/>
                    <a:pt x="46" y="0"/>
                    <a:pt x="31" y="0"/>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2"/>
            <p:cNvSpPr/>
            <p:nvPr/>
          </p:nvSpPr>
          <p:spPr>
            <a:xfrm>
              <a:off x="3046200" y="2645075"/>
              <a:ext cx="169900" cy="213050"/>
            </a:xfrm>
            <a:custGeom>
              <a:rect b="b" l="l" r="r" t="t"/>
              <a:pathLst>
                <a:path extrusionOk="0" h="8522" w="6796">
                  <a:moveTo>
                    <a:pt x="2626" y="1"/>
                  </a:moveTo>
                  <a:cubicBezTo>
                    <a:pt x="2520" y="1"/>
                    <a:pt x="2417" y="25"/>
                    <a:pt x="2318" y="78"/>
                  </a:cubicBezTo>
                  <a:cubicBezTo>
                    <a:pt x="1695" y="421"/>
                    <a:pt x="1" y="4850"/>
                    <a:pt x="79" y="6342"/>
                  </a:cubicBezTo>
                  <a:lnTo>
                    <a:pt x="4340" y="8521"/>
                  </a:lnTo>
                  <a:lnTo>
                    <a:pt x="4900" y="7555"/>
                  </a:lnTo>
                  <a:cubicBezTo>
                    <a:pt x="5863" y="6980"/>
                    <a:pt x="6452" y="5551"/>
                    <a:pt x="6795" y="4477"/>
                  </a:cubicBezTo>
                  <a:lnTo>
                    <a:pt x="6049" y="4260"/>
                  </a:lnTo>
                  <a:cubicBezTo>
                    <a:pt x="6049" y="4260"/>
                    <a:pt x="4034" y="1"/>
                    <a:pt x="262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2"/>
            <p:cNvSpPr/>
            <p:nvPr/>
          </p:nvSpPr>
          <p:spPr>
            <a:xfrm>
              <a:off x="3084725" y="2694025"/>
              <a:ext cx="129800" cy="114000"/>
            </a:xfrm>
            <a:custGeom>
              <a:rect b="b" l="l" r="r" t="t"/>
              <a:pathLst>
                <a:path extrusionOk="0" h="4560" w="5192">
                  <a:moveTo>
                    <a:pt x="1740" y="0"/>
                  </a:moveTo>
                  <a:cubicBezTo>
                    <a:pt x="1740" y="0"/>
                    <a:pt x="1" y="981"/>
                    <a:pt x="46" y="2690"/>
                  </a:cubicBezTo>
                  <a:cubicBezTo>
                    <a:pt x="77" y="3817"/>
                    <a:pt x="1186" y="4560"/>
                    <a:pt x="2185" y="4560"/>
                  </a:cubicBezTo>
                  <a:cubicBezTo>
                    <a:pt x="2718" y="4560"/>
                    <a:pt x="3220" y="4349"/>
                    <a:pt x="3512" y="3873"/>
                  </a:cubicBezTo>
                  <a:cubicBezTo>
                    <a:pt x="4337" y="2504"/>
                    <a:pt x="5191" y="500"/>
                    <a:pt x="1740" y="0"/>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2"/>
            <p:cNvSpPr/>
            <p:nvPr/>
          </p:nvSpPr>
          <p:spPr>
            <a:xfrm>
              <a:off x="3035400" y="2800000"/>
              <a:ext cx="130975" cy="81300"/>
            </a:xfrm>
            <a:custGeom>
              <a:rect b="b" l="l" r="r" t="t"/>
              <a:pathLst>
                <a:path extrusionOk="0" h="3252" w="5239">
                  <a:moveTo>
                    <a:pt x="544" y="0"/>
                  </a:moveTo>
                  <a:cubicBezTo>
                    <a:pt x="376" y="0"/>
                    <a:pt x="221" y="125"/>
                    <a:pt x="187" y="302"/>
                  </a:cubicBezTo>
                  <a:lnTo>
                    <a:pt x="30" y="1097"/>
                  </a:lnTo>
                  <a:cubicBezTo>
                    <a:pt x="0" y="1265"/>
                    <a:pt x="93" y="1436"/>
                    <a:pt x="261" y="1500"/>
                  </a:cubicBezTo>
                  <a:lnTo>
                    <a:pt x="4694" y="3223"/>
                  </a:lnTo>
                  <a:cubicBezTo>
                    <a:pt x="4741" y="3242"/>
                    <a:pt x="4788" y="3251"/>
                    <a:pt x="4834" y="3251"/>
                  </a:cubicBezTo>
                  <a:cubicBezTo>
                    <a:pt x="5017" y="3251"/>
                    <a:pt x="5178" y="3113"/>
                    <a:pt x="5190" y="2914"/>
                  </a:cubicBezTo>
                  <a:lnTo>
                    <a:pt x="5239" y="2354"/>
                  </a:lnTo>
                  <a:cubicBezTo>
                    <a:pt x="5239" y="2197"/>
                    <a:pt x="5160" y="2059"/>
                    <a:pt x="5019" y="1996"/>
                  </a:cubicBezTo>
                  <a:lnTo>
                    <a:pt x="698" y="37"/>
                  </a:lnTo>
                  <a:cubicBezTo>
                    <a:pt x="647" y="12"/>
                    <a:pt x="595" y="0"/>
                    <a:pt x="54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2"/>
            <p:cNvSpPr/>
            <p:nvPr/>
          </p:nvSpPr>
          <p:spPr>
            <a:xfrm>
              <a:off x="3051250" y="2800175"/>
              <a:ext cx="25" cy="25"/>
            </a:xfrm>
            <a:custGeom>
              <a:rect b="b" l="l" r="r" t="t"/>
              <a:pathLst>
                <a:path extrusionOk="0" h="1" w="1">
                  <a:moveTo>
                    <a:pt x="0" y="0"/>
                  </a:moveTo>
                  <a:lnTo>
                    <a:pt x="0" y="0"/>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2"/>
            <p:cNvSpPr/>
            <p:nvPr/>
          </p:nvSpPr>
          <p:spPr>
            <a:xfrm>
              <a:off x="3159725" y="2849150"/>
              <a:ext cx="1150" cy="750"/>
            </a:xfrm>
            <a:custGeom>
              <a:rect b="b" l="l" r="r" t="t"/>
              <a:pathLst>
                <a:path extrusionOk="0" h="30" w="46">
                  <a:moveTo>
                    <a:pt x="1" y="0"/>
                  </a:moveTo>
                  <a:lnTo>
                    <a:pt x="1" y="0"/>
                  </a:lnTo>
                  <a:lnTo>
                    <a:pt x="46" y="30"/>
                  </a:lnTo>
                  <a:lnTo>
                    <a:pt x="46" y="30"/>
                  </a:lnTo>
                  <a:lnTo>
                    <a:pt x="46" y="30"/>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2"/>
            <p:cNvSpPr/>
            <p:nvPr/>
          </p:nvSpPr>
          <p:spPr>
            <a:xfrm>
              <a:off x="3051250" y="2800175"/>
              <a:ext cx="7475" cy="3475"/>
            </a:xfrm>
            <a:custGeom>
              <a:rect b="b" l="l" r="r" t="t"/>
              <a:pathLst>
                <a:path extrusionOk="0" h="139" w="299">
                  <a:moveTo>
                    <a:pt x="0" y="0"/>
                  </a:moveTo>
                  <a:cubicBezTo>
                    <a:pt x="19" y="15"/>
                    <a:pt x="49" y="15"/>
                    <a:pt x="64" y="30"/>
                  </a:cubicBezTo>
                  <a:lnTo>
                    <a:pt x="299" y="138"/>
                  </a:lnTo>
                  <a:lnTo>
                    <a:pt x="299" y="138"/>
                  </a:lnTo>
                  <a:lnTo>
                    <a:pt x="64" y="30"/>
                  </a:lnTo>
                  <a:cubicBezTo>
                    <a:pt x="49" y="15"/>
                    <a:pt x="19" y="15"/>
                    <a:pt x="0" y="0"/>
                  </a:cubicBez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2"/>
            <p:cNvSpPr/>
            <p:nvPr/>
          </p:nvSpPr>
          <p:spPr>
            <a:xfrm>
              <a:off x="3160850" y="2849875"/>
              <a:ext cx="500" cy="25"/>
            </a:xfrm>
            <a:custGeom>
              <a:rect b="b" l="l" r="r" t="t"/>
              <a:pathLst>
                <a:path extrusionOk="0" h="1" w="20">
                  <a:moveTo>
                    <a:pt x="19" y="1"/>
                  </a:moveTo>
                  <a:lnTo>
                    <a:pt x="19" y="1"/>
                  </a:lnTo>
                  <a:lnTo>
                    <a:pt x="19" y="1"/>
                  </a:lnTo>
                  <a:close/>
                  <a:moveTo>
                    <a:pt x="19" y="1"/>
                  </a:moveTo>
                  <a:lnTo>
                    <a:pt x="19" y="1"/>
                  </a:lnTo>
                  <a:lnTo>
                    <a:pt x="19" y="1"/>
                  </a:lnTo>
                  <a:close/>
                  <a:moveTo>
                    <a:pt x="19" y="1"/>
                  </a:moveTo>
                  <a:lnTo>
                    <a:pt x="19" y="1"/>
                  </a:lnTo>
                  <a:lnTo>
                    <a:pt x="19" y="1"/>
                  </a:lnTo>
                  <a:close/>
                  <a:moveTo>
                    <a:pt x="1" y="1"/>
                  </a:moveTo>
                  <a:lnTo>
                    <a:pt x="19" y="1"/>
                  </a:lnTo>
                  <a:lnTo>
                    <a:pt x="1" y="1"/>
                  </a:lnTo>
                  <a:close/>
                  <a:moveTo>
                    <a:pt x="1" y="1"/>
                  </a:moveTo>
                  <a:lnTo>
                    <a:pt x="1" y="1"/>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2"/>
            <p:cNvSpPr/>
            <p:nvPr/>
          </p:nvSpPr>
          <p:spPr>
            <a:xfrm>
              <a:off x="3041925" y="2800175"/>
              <a:ext cx="123625" cy="55250"/>
            </a:xfrm>
            <a:custGeom>
              <a:rect b="b" l="l" r="r" t="t"/>
              <a:pathLst>
                <a:path extrusionOk="0" h="2210" w="4945">
                  <a:moveTo>
                    <a:pt x="280" y="0"/>
                  </a:moveTo>
                  <a:cubicBezTo>
                    <a:pt x="172" y="0"/>
                    <a:pt x="79" y="45"/>
                    <a:pt x="0" y="123"/>
                  </a:cubicBezTo>
                  <a:cubicBezTo>
                    <a:pt x="19" y="265"/>
                    <a:pt x="94" y="388"/>
                    <a:pt x="235" y="452"/>
                  </a:cubicBezTo>
                  <a:lnTo>
                    <a:pt x="702" y="623"/>
                  </a:lnTo>
                  <a:cubicBezTo>
                    <a:pt x="672" y="511"/>
                    <a:pt x="672" y="403"/>
                    <a:pt x="672" y="280"/>
                  </a:cubicBezTo>
                  <a:lnTo>
                    <a:pt x="672" y="138"/>
                  </a:lnTo>
                  <a:lnTo>
                    <a:pt x="437" y="30"/>
                  </a:lnTo>
                  <a:cubicBezTo>
                    <a:pt x="422" y="15"/>
                    <a:pt x="392" y="15"/>
                    <a:pt x="373" y="0"/>
                  </a:cubicBezTo>
                  <a:close/>
                  <a:moveTo>
                    <a:pt x="3358" y="1351"/>
                  </a:moveTo>
                  <a:cubicBezTo>
                    <a:pt x="3284" y="1429"/>
                    <a:pt x="3191" y="1508"/>
                    <a:pt x="3097" y="1571"/>
                  </a:cubicBezTo>
                  <a:lnTo>
                    <a:pt x="3732" y="1817"/>
                  </a:lnTo>
                  <a:lnTo>
                    <a:pt x="3750" y="1787"/>
                  </a:lnTo>
                  <a:cubicBezTo>
                    <a:pt x="3750" y="1773"/>
                    <a:pt x="3765" y="1773"/>
                    <a:pt x="3780" y="1773"/>
                  </a:cubicBezTo>
                  <a:cubicBezTo>
                    <a:pt x="3795" y="1773"/>
                    <a:pt x="3810" y="1787"/>
                    <a:pt x="3810" y="1802"/>
                  </a:cubicBezTo>
                  <a:lnTo>
                    <a:pt x="3795" y="1836"/>
                  </a:lnTo>
                  <a:lnTo>
                    <a:pt x="4683" y="2175"/>
                  </a:lnTo>
                  <a:cubicBezTo>
                    <a:pt x="4713" y="2190"/>
                    <a:pt x="4758" y="2209"/>
                    <a:pt x="4806" y="2209"/>
                  </a:cubicBezTo>
                  <a:cubicBezTo>
                    <a:pt x="4851" y="2209"/>
                    <a:pt x="4899" y="2190"/>
                    <a:pt x="4944" y="2175"/>
                  </a:cubicBezTo>
                  <a:cubicBezTo>
                    <a:pt x="4914" y="2097"/>
                    <a:pt x="4851" y="2037"/>
                    <a:pt x="4776" y="1989"/>
                  </a:cubicBezTo>
                  <a:lnTo>
                    <a:pt x="4758" y="1989"/>
                  </a:lnTo>
                  <a:lnTo>
                    <a:pt x="4713" y="1959"/>
                  </a:lnTo>
                  <a:lnTo>
                    <a:pt x="3358" y="1351"/>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2"/>
            <p:cNvSpPr/>
            <p:nvPr/>
          </p:nvSpPr>
          <p:spPr>
            <a:xfrm>
              <a:off x="3054050" y="2815750"/>
              <a:ext cx="5425" cy="17100"/>
            </a:xfrm>
            <a:custGeom>
              <a:rect b="b" l="l" r="r" t="t"/>
              <a:pathLst>
                <a:path extrusionOk="0" h="684" w="217">
                  <a:moveTo>
                    <a:pt x="187" y="0"/>
                  </a:moveTo>
                  <a:cubicBezTo>
                    <a:pt x="168" y="0"/>
                    <a:pt x="153" y="15"/>
                    <a:pt x="153" y="30"/>
                  </a:cubicBezTo>
                  <a:lnTo>
                    <a:pt x="15" y="635"/>
                  </a:lnTo>
                  <a:cubicBezTo>
                    <a:pt x="0" y="653"/>
                    <a:pt x="15" y="668"/>
                    <a:pt x="30" y="683"/>
                  </a:cubicBezTo>
                  <a:lnTo>
                    <a:pt x="45" y="683"/>
                  </a:lnTo>
                  <a:cubicBezTo>
                    <a:pt x="60" y="683"/>
                    <a:pt x="60" y="668"/>
                    <a:pt x="75" y="653"/>
                  </a:cubicBezTo>
                  <a:lnTo>
                    <a:pt x="217" y="45"/>
                  </a:lnTo>
                  <a:cubicBezTo>
                    <a:pt x="217" y="30"/>
                    <a:pt x="202" y="0"/>
                    <a:pt x="187"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2"/>
            <p:cNvSpPr/>
            <p:nvPr/>
          </p:nvSpPr>
          <p:spPr>
            <a:xfrm>
              <a:off x="3073450" y="2838600"/>
              <a:ext cx="1150" cy="1225"/>
            </a:xfrm>
            <a:custGeom>
              <a:rect b="b" l="l" r="r" t="t"/>
              <a:pathLst>
                <a:path extrusionOk="0" h="49" w="46">
                  <a:moveTo>
                    <a:pt x="0" y="0"/>
                  </a:moveTo>
                  <a:cubicBezTo>
                    <a:pt x="0" y="34"/>
                    <a:pt x="0" y="49"/>
                    <a:pt x="15" y="49"/>
                  </a:cubicBezTo>
                  <a:lnTo>
                    <a:pt x="30" y="49"/>
                  </a:lnTo>
                  <a:cubicBezTo>
                    <a:pt x="45" y="49"/>
                    <a:pt x="45" y="49"/>
                    <a:pt x="45" y="34"/>
                  </a:cubicBezTo>
                  <a:cubicBezTo>
                    <a:pt x="30" y="19"/>
                    <a:pt x="15" y="19"/>
                    <a:pt x="0"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2"/>
            <p:cNvSpPr/>
            <p:nvPr/>
          </p:nvSpPr>
          <p:spPr>
            <a:xfrm>
              <a:off x="3112725" y="2840550"/>
              <a:ext cx="4675" cy="13275"/>
            </a:xfrm>
            <a:custGeom>
              <a:rect b="b" l="l" r="r" t="t"/>
              <a:pathLst>
                <a:path extrusionOk="0" h="531" w="187">
                  <a:moveTo>
                    <a:pt x="187" y="1"/>
                  </a:moveTo>
                  <a:lnTo>
                    <a:pt x="187" y="1"/>
                  </a:lnTo>
                  <a:cubicBezTo>
                    <a:pt x="153" y="16"/>
                    <a:pt x="138" y="34"/>
                    <a:pt x="109" y="34"/>
                  </a:cubicBezTo>
                  <a:lnTo>
                    <a:pt x="0" y="501"/>
                  </a:lnTo>
                  <a:cubicBezTo>
                    <a:pt x="0" y="516"/>
                    <a:pt x="15" y="531"/>
                    <a:pt x="30" y="531"/>
                  </a:cubicBezTo>
                  <a:cubicBezTo>
                    <a:pt x="45" y="531"/>
                    <a:pt x="60" y="531"/>
                    <a:pt x="60" y="516"/>
                  </a:cubicBezTo>
                  <a:lnTo>
                    <a:pt x="187" y="1"/>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2"/>
            <p:cNvSpPr/>
            <p:nvPr/>
          </p:nvSpPr>
          <p:spPr>
            <a:xfrm>
              <a:off x="3131750" y="2845600"/>
              <a:ext cx="5050" cy="15600"/>
            </a:xfrm>
            <a:custGeom>
              <a:rect b="b" l="l" r="r" t="t"/>
              <a:pathLst>
                <a:path extrusionOk="0" h="624" w="202">
                  <a:moveTo>
                    <a:pt x="139" y="0"/>
                  </a:moveTo>
                  <a:lnTo>
                    <a:pt x="15" y="594"/>
                  </a:lnTo>
                  <a:cubicBezTo>
                    <a:pt x="0" y="608"/>
                    <a:pt x="15" y="623"/>
                    <a:pt x="30" y="623"/>
                  </a:cubicBezTo>
                  <a:cubicBezTo>
                    <a:pt x="45" y="623"/>
                    <a:pt x="64" y="623"/>
                    <a:pt x="64" y="608"/>
                  </a:cubicBezTo>
                  <a:lnTo>
                    <a:pt x="202" y="19"/>
                  </a:lnTo>
                  <a:lnTo>
                    <a:pt x="139"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2"/>
            <p:cNvSpPr/>
            <p:nvPr/>
          </p:nvSpPr>
          <p:spPr>
            <a:xfrm>
              <a:off x="3135200" y="2844475"/>
              <a:ext cx="1975" cy="1600"/>
            </a:xfrm>
            <a:custGeom>
              <a:rect b="b" l="l" r="r" t="t"/>
              <a:pathLst>
                <a:path extrusionOk="0" h="64" w="79">
                  <a:moveTo>
                    <a:pt x="49" y="1"/>
                  </a:moveTo>
                  <a:cubicBezTo>
                    <a:pt x="34" y="1"/>
                    <a:pt x="19" y="1"/>
                    <a:pt x="19" y="15"/>
                  </a:cubicBezTo>
                  <a:lnTo>
                    <a:pt x="1" y="45"/>
                  </a:lnTo>
                  <a:lnTo>
                    <a:pt x="64" y="64"/>
                  </a:lnTo>
                  <a:lnTo>
                    <a:pt x="79" y="30"/>
                  </a:lnTo>
                  <a:cubicBezTo>
                    <a:pt x="79" y="15"/>
                    <a:pt x="64" y="1"/>
                    <a:pt x="49" y="1"/>
                  </a:cubicBezTo>
                  <a:close/>
                </a:path>
              </a:pathLst>
            </a:custGeom>
            <a:solidFill>
              <a:srgbClr val="79B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2"/>
            <p:cNvSpPr/>
            <p:nvPr/>
          </p:nvSpPr>
          <p:spPr>
            <a:xfrm>
              <a:off x="3052825" y="2545975"/>
              <a:ext cx="229325" cy="300375"/>
            </a:xfrm>
            <a:custGeom>
              <a:rect b="b" l="l" r="r" t="t"/>
              <a:pathLst>
                <a:path extrusionOk="0" h="12015" w="9173">
                  <a:moveTo>
                    <a:pt x="6501" y="1"/>
                  </a:moveTo>
                  <a:lnTo>
                    <a:pt x="497" y="9515"/>
                  </a:lnTo>
                  <a:cubicBezTo>
                    <a:pt x="1" y="10306"/>
                    <a:pt x="202" y="11317"/>
                    <a:pt x="934" y="11784"/>
                  </a:cubicBezTo>
                  <a:cubicBezTo>
                    <a:pt x="1183" y="11940"/>
                    <a:pt x="1461" y="12014"/>
                    <a:pt x="1739" y="12014"/>
                  </a:cubicBezTo>
                  <a:cubicBezTo>
                    <a:pt x="2291" y="12014"/>
                    <a:pt x="2842" y="11721"/>
                    <a:pt x="3172" y="11194"/>
                  </a:cubicBezTo>
                  <a:lnTo>
                    <a:pt x="9172" y="1680"/>
                  </a:lnTo>
                  <a:lnTo>
                    <a:pt x="6501"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2"/>
            <p:cNvSpPr/>
            <p:nvPr/>
          </p:nvSpPr>
          <p:spPr>
            <a:xfrm>
              <a:off x="3067200" y="2548325"/>
              <a:ext cx="210275" cy="279500"/>
            </a:xfrm>
            <a:custGeom>
              <a:rect b="b" l="l" r="r" t="t"/>
              <a:pathLst>
                <a:path extrusionOk="0" h="11180" w="8411">
                  <a:moveTo>
                    <a:pt x="6079" y="0"/>
                  </a:moveTo>
                  <a:lnTo>
                    <a:pt x="467" y="8906"/>
                  </a:lnTo>
                  <a:cubicBezTo>
                    <a:pt x="0" y="9653"/>
                    <a:pt x="142" y="10570"/>
                    <a:pt x="795" y="10992"/>
                  </a:cubicBezTo>
                  <a:cubicBezTo>
                    <a:pt x="997" y="11119"/>
                    <a:pt x="1224" y="11180"/>
                    <a:pt x="1456" y="11180"/>
                  </a:cubicBezTo>
                  <a:cubicBezTo>
                    <a:pt x="1958" y="11180"/>
                    <a:pt x="2480" y="10895"/>
                    <a:pt x="2799" y="10384"/>
                  </a:cubicBezTo>
                  <a:lnTo>
                    <a:pt x="8411" y="1478"/>
                  </a:lnTo>
                  <a:lnTo>
                    <a:pt x="6079"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2"/>
            <p:cNvSpPr/>
            <p:nvPr/>
          </p:nvSpPr>
          <p:spPr>
            <a:xfrm>
              <a:off x="3180725" y="2588700"/>
              <a:ext cx="7400" cy="11325"/>
            </a:xfrm>
            <a:custGeom>
              <a:rect b="b" l="l" r="r" t="t"/>
              <a:pathLst>
                <a:path extrusionOk="0" h="453" w="296">
                  <a:moveTo>
                    <a:pt x="295" y="1"/>
                  </a:moveTo>
                  <a:lnTo>
                    <a:pt x="0" y="452"/>
                  </a:lnTo>
                  <a:lnTo>
                    <a:pt x="15" y="452"/>
                  </a:lnTo>
                  <a:lnTo>
                    <a:pt x="295" y="1"/>
                  </a:lnTo>
                  <a:close/>
                </a:path>
              </a:pathLst>
            </a:custGeom>
            <a:solidFill>
              <a:srgbClr val="D7E3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2"/>
            <p:cNvSpPr/>
            <p:nvPr/>
          </p:nvSpPr>
          <p:spPr>
            <a:xfrm>
              <a:off x="3181100" y="2588700"/>
              <a:ext cx="73525" cy="54025"/>
            </a:xfrm>
            <a:custGeom>
              <a:rect b="b" l="l" r="r" t="t"/>
              <a:pathLst>
                <a:path extrusionOk="0" h="2161" w="2941">
                  <a:moveTo>
                    <a:pt x="280" y="1"/>
                  </a:moveTo>
                  <a:lnTo>
                    <a:pt x="0" y="452"/>
                  </a:lnTo>
                  <a:lnTo>
                    <a:pt x="157" y="545"/>
                  </a:lnTo>
                  <a:lnTo>
                    <a:pt x="437" y="109"/>
                  </a:lnTo>
                  <a:lnTo>
                    <a:pt x="280" y="1"/>
                  </a:lnTo>
                  <a:close/>
                  <a:moveTo>
                    <a:pt x="2769" y="1601"/>
                  </a:moveTo>
                  <a:lnTo>
                    <a:pt x="2489" y="2053"/>
                  </a:lnTo>
                  <a:lnTo>
                    <a:pt x="2642" y="2161"/>
                  </a:lnTo>
                  <a:lnTo>
                    <a:pt x="2940" y="1713"/>
                  </a:lnTo>
                  <a:lnTo>
                    <a:pt x="2769" y="160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2"/>
            <p:cNvSpPr/>
            <p:nvPr/>
          </p:nvSpPr>
          <p:spPr>
            <a:xfrm>
              <a:off x="3185000" y="2591400"/>
              <a:ext cx="65325" cy="48625"/>
            </a:xfrm>
            <a:custGeom>
              <a:rect b="b" l="l" r="r" t="t"/>
              <a:pathLst>
                <a:path extrusionOk="0" h="1945" w="2613">
                  <a:moveTo>
                    <a:pt x="281" y="1"/>
                  </a:moveTo>
                  <a:lnTo>
                    <a:pt x="1" y="437"/>
                  </a:lnTo>
                  <a:lnTo>
                    <a:pt x="2333" y="1945"/>
                  </a:lnTo>
                  <a:lnTo>
                    <a:pt x="2613" y="1493"/>
                  </a:lnTo>
                  <a:lnTo>
                    <a:pt x="281" y="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2"/>
            <p:cNvSpPr/>
            <p:nvPr/>
          </p:nvSpPr>
          <p:spPr>
            <a:xfrm>
              <a:off x="3066825" y="2612400"/>
              <a:ext cx="168675" cy="216950"/>
            </a:xfrm>
            <a:custGeom>
              <a:rect b="b" l="l" r="r" t="t"/>
              <a:pathLst>
                <a:path extrusionOk="0" h="8678" w="6747">
                  <a:moveTo>
                    <a:pt x="4620" y="0"/>
                  </a:moveTo>
                  <a:lnTo>
                    <a:pt x="344" y="6780"/>
                  </a:lnTo>
                  <a:cubicBezTo>
                    <a:pt x="1" y="7340"/>
                    <a:pt x="187" y="8101"/>
                    <a:pt x="777" y="8474"/>
                  </a:cubicBezTo>
                  <a:cubicBezTo>
                    <a:pt x="996" y="8612"/>
                    <a:pt x="1239" y="8678"/>
                    <a:pt x="1476" y="8678"/>
                  </a:cubicBezTo>
                  <a:cubicBezTo>
                    <a:pt x="1878" y="8678"/>
                    <a:pt x="2264" y="8487"/>
                    <a:pt x="2489" y="8134"/>
                  </a:cubicBezTo>
                  <a:lnTo>
                    <a:pt x="6747" y="1355"/>
                  </a:lnTo>
                  <a:lnTo>
                    <a:pt x="4620"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2"/>
            <p:cNvSpPr/>
            <p:nvPr/>
          </p:nvSpPr>
          <p:spPr>
            <a:xfrm>
              <a:off x="3069150" y="2789250"/>
              <a:ext cx="11325" cy="30350"/>
            </a:xfrm>
            <a:custGeom>
              <a:rect b="b" l="l" r="r" t="t"/>
              <a:pathLst>
                <a:path extrusionOk="0" h="1214" w="453">
                  <a:moveTo>
                    <a:pt x="124" y="1"/>
                  </a:moveTo>
                  <a:cubicBezTo>
                    <a:pt x="1" y="422"/>
                    <a:pt x="124" y="889"/>
                    <a:pt x="452" y="1213"/>
                  </a:cubicBezTo>
                  <a:cubicBezTo>
                    <a:pt x="124" y="889"/>
                    <a:pt x="1" y="422"/>
                    <a:pt x="124"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2"/>
            <p:cNvSpPr/>
            <p:nvPr/>
          </p:nvSpPr>
          <p:spPr>
            <a:xfrm>
              <a:off x="3072225" y="2612400"/>
              <a:ext cx="163275" cy="176875"/>
            </a:xfrm>
            <a:custGeom>
              <a:rect b="b" l="l" r="r" t="t"/>
              <a:pathLst>
                <a:path extrusionOk="0" h="7075" w="6531">
                  <a:moveTo>
                    <a:pt x="2770" y="2597"/>
                  </a:moveTo>
                  <a:lnTo>
                    <a:pt x="2770" y="2597"/>
                  </a:lnTo>
                  <a:lnTo>
                    <a:pt x="128" y="6780"/>
                  </a:lnTo>
                  <a:cubicBezTo>
                    <a:pt x="64" y="6873"/>
                    <a:pt x="35" y="6981"/>
                    <a:pt x="1" y="7075"/>
                  </a:cubicBezTo>
                  <a:lnTo>
                    <a:pt x="1" y="7075"/>
                  </a:lnTo>
                  <a:cubicBezTo>
                    <a:pt x="35" y="6981"/>
                    <a:pt x="64" y="6873"/>
                    <a:pt x="128" y="6780"/>
                  </a:cubicBezTo>
                  <a:lnTo>
                    <a:pt x="2770" y="2597"/>
                  </a:lnTo>
                  <a:close/>
                  <a:moveTo>
                    <a:pt x="2911" y="2381"/>
                  </a:moveTo>
                  <a:lnTo>
                    <a:pt x="2911" y="2381"/>
                  </a:lnTo>
                  <a:lnTo>
                    <a:pt x="2911" y="2381"/>
                  </a:lnTo>
                  <a:lnTo>
                    <a:pt x="2911" y="2381"/>
                  </a:lnTo>
                  <a:lnTo>
                    <a:pt x="2911" y="2381"/>
                  </a:lnTo>
                  <a:close/>
                  <a:moveTo>
                    <a:pt x="6344" y="1232"/>
                  </a:moveTo>
                  <a:lnTo>
                    <a:pt x="6344" y="1232"/>
                  </a:lnTo>
                  <a:lnTo>
                    <a:pt x="6531" y="1340"/>
                  </a:lnTo>
                  <a:lnTo>
                    <a:pt x="6344" y="1232"/>
                  </a:lnTo>
                  <a:close/>
                  <a:moveTo>
                    <a:pt x="4404" y="0"/>
                  </a:moveTo>
                  <a:lnTo>
                    <a:pt x="4061" y="545"/>
                  </a:lnTo>
                  <a:lnTo>
                    <a:pt x="4061" y="54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2"/>
            <p:cNvSpPr/>
            <p:nvPr/>
          </p:nvSpPr>
          <p:spPr>
            <a:xfrm>
              <a:off x="3103775" y="2821525"/>
              <a:ext cx="20250" cy="7775"/>
            </a:xfrm>
            <a:custGeom>
              <a:rect b="b" l="l" r="r" t="t"/>
              <a:pathLst>
                <a:path extrusionOk="0" h="311" w="810">
                  <a:moveTo>
                    <a:pt x="810" y="1"/>
                  </a:moveTo>
                  <a:lnTo>
                    <a:pt x="810" y="1"/>
                  </a:lnTo>
                  <a:cubicBezTo>
                    <a:pt x="590" y="202"/>
                    <a:pt x="295" y="310"/>
                    <a:pt x="0" y="310"/>
                  </a:cubicBezTo>
                  <a:lnTo>
                    <a:pt x="0" y="310"/>
                  </a:lnTo>
                  <a:cubicBezTo>
                    <a:pt x="295" y="310"/>
                    <a:pt x="590" y="202"/>
                    <a:pt x="810"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2"/>
            <p:cNvSpPr/>
            <p:nvPr/>
          </p:nvSpPr>
          <p:spPr>
            <a:xfrm>
              <a:off x="3124000" y="2646250"/>
              <a:ext cx="111500" cy="175300"/>
            </a:xfrm>
            <a:custGeom>
              <a:rect b="b" l="l" r="r" t="t"/>
              <a:pathLst>
                <a:path extrusionOk="0" h="7012" w="4460">
                  <a:moveTo>
                    <a:pt x="1616" y="4508"/>
                  </a:moveTo>
                  <a:lnTo>
                    <a:pt x="202" y="6780"/>
                  </a:lnTo>
                  <a:cubicBezTo>
                    <a:pt x="139" y="6855"/>
                    <a:pt x="75" y="6933"/>
                    <a:pt x="1" y="7012"/>
                  </a:cubicBezTo>
                  <a:lnTo>
                    <a:pt x="1" y="7012"/>
                  </a:lnTo>
                  <a:cubicBezTo>
                    <a:pt x="75" y="6933"/>
                    <a:pt x="139" y="6855"/>
                    <a:pt x="202" y="6780"/>
                  </a:cubicBezTo>
                  <a:lnTo>
                    <a:pt x="1616" y="4508"/>
                  </a:lnTo>
                  <a:lnTo>
                    <a:pt x="1616" y="4508"/>
                  </a:lnTo>
                  <a:close/>
                  <a:moveTo>
                    <a:pt x="1725" y="4336"/>
                  </a:moveTo>
                  <a:lnTo>
                    <a:pt x="1725" y="4336"/>
                  </a:lnTo>
                  <a:lnTo>
                    <a:pt x="1725" y="4336"/>
                  </a:lnTo>
                  <a:lnTo>
                    <a:pt x="1725" y="4336"/>
                  </a:lnTo>
                  <a:lnTo>
                    <a:pt x="1725" y="4336"/>
                  </a:lnTo>
                  <a:close/>
                  <a:moveTo>
                    <a:pt x="4460" y="1"/>
                  </a:moveTo>
                  <a:lnTo>
                    <a:pt x="3575" y="1415"/>
                  </a:lnTo>
                  <a:lnTo>
                    <a:pt x="3575" y="141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2"/>
            <p:cNvSpPr/>
            <p:nvPr/>
          </p:nvSpPr>
          <p:spPr>
            <a:xfrm>
              <a:off x="3069150" y="2612400"/>
              <a:ext cx="166350" cy="216900"/>
            </a:xfrm>
            <a:custGeom>
              <a:rect b="b" l="l" r="r" t="t"/>
              <a:pathLst>
                <a:path extrusionOk="0" h="8676" w="6654">
                  <a:moveTo>
                    <a:pt x="4527" y="0"/>
                  </a:moveTo>
                  <a:lnTo>
                    <a:pt x="4184" y="545"/>
                  </a:lnTo>
                  <a:cubicBezTo>
                    <a:pt x="4262" y="560"/>
                    <a:pt x="4340" y="579"/>
                    <a:pt x="4415" y="609"/>
                  </a:cubicBezTo>
                  <a:lnTo>
                    <a:pt x="4728" y="127"/>
                  </a:lnTo>
                  <a:lnTo>
                    <a:pt x="4527" y="0"/>
                  </a:lnTo>
                  <a:close/>
                  <a:moveTo>
                    <a:pt x="6654" y="1340"/>
                  </a:moveTo>
                  <a:lnTo>
                    <a:pt x="5754" y="2754"/>
                  </a:lnTo>
                  <a:cubicBezTo>
                    <a:pt x="5769" y="2754"/>
                    <a:pt x="5769" y="2754"/>
                    <a:pt x="5769" y="2769"/>
                  </a:cubicBezTo>
                  <a:lnTo>
                    <a:pt x="6654" y="1355"/>
                  </a:lnTo>
                  <a:lnTo>
                    <a:pt x="6654" y="1340"/>
                  </a:lnTo>
                  <a:close/>
                  <a:moveTo>
                    <a:pt x="3295" y="2381"/>
                  </a:moveTo>
                  <a:lnTo>
                    <a:pt x="3295" y="2381"/>
                  </a:lnTo>
                  <a:cubicBezTo>
                    <a:pt x="3157" y="2459"/>
                    <a:pt x="3016" y="2519"/>
                    <a:pt x="2893" y="2597"/>
                  </a:cubicBezTo>
                  <a:lnTo>
                    <a:pt x="251" y="6780"/>
                  </a:lnTo>
                  <a:cubicBezTo>
                    <a:pt x="187" y="6873"/>
                    <a:pt x="158" y="6981"/>
                    <a:pt x="124" y="7075"/>
                  </a:cubicBezTo>
                  <a:cubicBezTo>
                    <a:pt x="1" y="7496"/>
                    <a:pt x="124" y="7963"/>
                    <a:pt x="452" y="8287"/>
                  </a:cubicBezTo>
                  <a:cubicBezTo>
                    <a:pt x="516" y="8351"/>
                    <a:pt x="590" y="8414"/>
                    <a:pt x="684" y="8474"/>
                  </a:cubicBezTo>
                  <a:cubicBezTo>
                    <a:pt x="904" y="8601"/>
                    <a:pt x="1135" y="8675"/>
                    <a:pt x="1385" y="8675"/>
                  </a:cubicBezTo>
                  <a:cubicBezTo>
                    <a:pt x="1680" y="8675"/>
                    <a:pt x="1975" y="8567"/>
                    <a:pt x="2195" y="8366"/>
                  </a:cubicBezTo>
                  <a:cubicBezTo>
                    <a:pt x="2269" y="8287"/>
                    <a:pt x="2333" y="8209"/>
                    <a:pt x="2396" y="8134"/>
                  </a:cubicBezTo>
                  <a:lnTo>
                    <a:pt x="3810" y="5862"/>
                  </a:lnTo>
                  <a:lnTo>
                    <a:pt x="3810" y="5847"/>
                  </a:lnTo>
                  <a:lnTo>
                    <a:pt x="2396" y="8086"/>
                  </a:lnTo>
                  <a:cubicBezTo>
                    <a:pt x="2161" y="8459"/>
                    <a:pt x="1773" y="8660"/>
                    <a:pt x="1385" y="8660"/>
                  </a:cubicBezTo>
                  <a:cubicBezTo>
                    <a:pt x="1184" y="8660"/>
                    <a:pt x="982" y="8601"/>
                    <a:pt x="796" y="8489"/>
                  </a:cubicBezTo>
                  <a:cubicBezTo>
                    <a:pt x="266" y="8164"/>
                    <a:pt x="124" y="7433"/>
                    <a:pt x="467" y="6873"/>
                  </a:cubicBezTo>
                  <a:lnTo>
                    <a:pt x="3295" y="2381"/>
                  </a:lnTo>
                  <a:close/>
                </a:path>
              </a:pathLst>
            </a:custGeom>
            <a:solidFill>
              <a:srgbClr val="EC65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2"/>
            <p:cNvSpPr/>
            <p:nvPr/>
          </p:nvSpPr>
          <p:spPr>
            <a:xfrm>
              <a:off x="3093225" y="2615575"/>
              <a:ext cx="137600" cy="176575"/>
            </a:xfrm>
            <a:custGeom>
              <a:rect b="b" l="l" r="r" t="t"/>
              <a:pathLst>
                <a:path extrusionOk="0" h="7063" w="5504">
                  <a:moveTo>
                    <a:pt x="3765" y="0"/>
                  </a:moveTo>
                  <a:lnTo>
                    <a:pt x="280" y="5519"/>
                  </a:lnTo>
                  <a:cubicBezTo>
                    <a:pt x="0" y="5985"/>
                    <a:pt x="157" y="6589"/>
                    <a:pt x="639" y="6903"/>
                  </a:cubicBezTo>
                  <a:cubicBezTo>
                    <a:pt x="810" y="7011"/>
                    <a:pt x="1002" y="7063"/>
                    <a:pt x="1192" y="7063"/>
                  </a:cubicBezTo>
                  <a:cubicBezTo>
                    <a:pt x="1518" y="7063"/>
                    <a:pt x="1836" y="6909"/>
                    <a:pt x="2023" y="6623"/>
                  </a:cubicBezTo>
                  <a:lnTo>
                    <a:pt x="5504" y="1105"/>
                  </a:lnTo>
                  <a:lnTo>
                    <a:pt x="3765"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2"/>
            <p:cNvSpPr/>
            <p:nvPr/>
          </p:nvSpPr>
          <p:spPr>
            <a:xfrm>
              <a:off x="3178400" y="2654225"/>
              <a:ext cx="8975" cy="7775"/>
            </a:xfrm>
            <a:custGeom>
              <a:rect b="b" l="l" r="r" t="t"/>
              <a:pathLst>
                <a:path extrusionOk="0" h="311" w="359">
                  <a:moveTo>
                    <a:pt x="181" y="1"/>
                  </a:moveTo>
                  <a:cubicBezTo>
                    <a:pt x="128" y="1"/>
                    <a:pt x="77" y="28"/>
                    <a:pt x="45" y="70"/>
                  </a:cubicBezTo>
                  <a:cubicBezTo>
                    <a:pt x="0" y="148"/>
                    <a:pt x="30" y="241"/>
                    <a:pt x="93" y="286"/>
                  </a:cubicBezTo>
                  <a:cubicBezTo>
                    <a:pt x="120" y="303"/>
                    <a:pt x="149" y="310"/>
                    <a:pt x="177" y="310"/>
                  </a:cubicBezTo>
                  <a:cubicBezTo>
                    <a:pt x="230" y="310"/>
                    <a:pt x="280" y="283"/>
                    <a:pt x="310" y="241"/>
                  </a:cubicBezTo>
                  <a:cubicBezTo>
                    <a:pt x="358" y="163"/>
                    <a:pt x="325" y="70"/>
                    <a:pt x="265" y="25"/>
                  </a:cubicBezTo>
                  <a:cubicBezTo>
                    <a:pt x="238" y="8"/>
                    <a:pt x="209" y="1"/>
                    <a:pt x="18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2"/>
            <p:cNvSpPr/>
            <p:nvPr/>
          </p:nvSpPr>
          <p:spPr>
            <a:xfrm>
              <a:off x="3169050" y="2706900"/>
              <a:ext cx="9000" cy="7625"/>
            </a:xfrm>
            <a:custGeom>
              <a:rect b="b" l="l" r="r" t="t"/>
              <a:pathLst>
                <a:path extrusionOk="0" h="305" w="360">
                  <a:moveTo>
                    <a:pt x="190" y="1"/>
                  </a:moveTo>
                  <a:cubicBezTo>
                    <a:pt x="134" y="1"/>
                    <a:pt x="79" y="25"/>
                    <a:pt x="46" y="78"/>
                  </a:cubicBezTo>
                  <a:cubicBezTo>
                    <a:pt x="1" y="138"/>
                    <a:pt x="31" y="231"/>
                    <a:pt x="94" y="280"/>
                  </a:cubicBezTo>
                  <a:cubicBezTo>
                    <a:pt x="123" y="296"/>
                    <a:pt x="154" y="305"/>
                    <a:pt x="184" y="305"/>
                  </a:cubicBezTo>
                  <a:cubicBezTo>
                    <a:pt x="235" y="305"/>
                    <a:pt x="282" y="281"/>
                    <a:pt x="311" y="231"/>
                  </a:cubicBezTo>
                  <a:cubicBezTo>
                    <a:pt x="359" y="157"/>
                    <a:pt x="326" y="63"/>
                    <a:pt x="266" y="15"/>
                  </a:cubicBezTo>
                  <a:cubicBezTo>
                    <a:pt x="241" y="6"/>
                    <a:pt x="215" y="1"/>
                    <a:pt x="19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2"/>
            <p:cNvSpPr/>
            <p:nvPr/>
          </p:nvSpPr>
          <p:spPr>
            <a:xfrm>
              <a:off x="3131000" y="2708975"/>
              <a:ext cx="8900" cy="7525"/>
            </a:xfrm>
            <a:custGeom>
              <a:rect b="b" l="l" r="r" t="t"/>
              <a:pathLst>
                <a:path extrusionOk="0" h="301" w="356">
                  <a:moveTo>
                    <a:pt x="174" y="0"/>
                  </a:moveTo>
                  <a:cubicBezTo>
                    <a:pt x="124" y="0"/>
                    <a:pt x="76" y="24"/>
                    <a:pt x="45" y="74"/>
                  </a:cubicBezTo>
                  <a:cubicBezTo>
                    <a:pt x="1" y="133"/>
                    <a:pt x="16" y="227"/>
                    <a:pt x="94" y="275"/>
                  </a:cubicBezTo>
                  <a:cubicBezTo>
                    <a:pt x="122" y="292"/>
                    <a:pt x="152" y="300"/>
                    <a:pt x="181" y="300"/>
                  </a:cubicBezTo>
                  <a:cubicBezTo>
                    <a:pt x="232" y="300"/>
                    <a:pt x="280" y="276"/>
                    <a:pt x="310" y="227"/>
                  </a:cubicBezTo>
                  <a:cubicBezTo>
                    <a:pt x="355" y="167"/>
                    <a:pt x="325" y="55"/>
                    <a:pt x="262" y="25"/>
                  </a:cubicBezTo>
                  <a:cubicBezTo>
                    <a:pt x="234" y="9"/>
                    <a:pt x="204" y="0"/>
                    <a:pt x="17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2"/>
            <p:cNvSpPr/>
            <p:nvPr/>
          </p:nvSpPr>
          <p:spPr>
            <a:xfrm>
              <a:off x="3082775" y="2809675"/>
              <a:ext cx="39300" cy="12625"/>
            </a:xfrm>
            <a:custGeom>
              <a:rect b="b" l="l" r="r" t="t"/>
              <a:pathLst>
                <a:path extrusionOk="0" h="505" w="1572">
                  <a:moveTo>
                    <a:pt x="71" y="1"/>
                  </a:moveTo>
                  <a:cubicBezTo>
                    <a:pt x="54" y="1"/>
                    <a:pt x="38" y="8"/>
                    <a:pt x="30" y="23"/>
                  </a:cubicBezTo>
                  <a:cubicBezTo>
                    <a:pt x="1" y="38"/>
                    <a:pt x="1" y="87"/>
                    <a:pt x="30" y="116"/>
                  </a:cubicBezTo>
                  <a:cubicBezTo>
                    <a:pt x="295" y="366"/>
                    <a:pt x="575" y="504"/>
                    <a:pt x="840" y="504"/>
                  </a:cubicBezTo>
                  <a:cubicBezTo>
                    <a:pt x="855" y="504"/>
                    <a:pt x="870" y="490"/>
                    <a:pt x="885" y="490"/>
                  </a:cubicBezTo>
                  <a:cubicBezTo>
                    <a:pt x="1292" y="475"/>
                    <a:pt x="1538" y="195"/>
                    <a:pt x="1557" y="180"/>
                  </a:cubicBezTo>
                  <a:cubicBezTo>
                    <a:pt x="1571" y="150"/>
                    <a:pt x="1571" y="116"/>
                    <a:pt x="1538" y="87"/>
                  </a:cubicBezTo>
                  <a:cubicBezTo>
                    <a:pt x="1525" y="80"/>
                    <a:pt x="1513" y="77"/>
                    <a:pt x="1500" y="77"/>
                  </a:cubicBezTo>
                  <a:cubicBezTo>
                    <a:pt x="1483" y="77"/>
                    <a:pt x="1464" y="84"/>
                    <a:pt x="1445" y="102"/>
                  </a:cubicBezTo>
                  <a:cubicBezTo>
                    <a:pt x="1445" y="102"/>
                    <a:pt x="1228" y="352"/>
                    <a:pt x="885" y="366"/>
                  </a:cubicBezTo>
                  <a:cubicBezTo>
                    <a:pt x="869" y="367"/>
                    <a:pt x="853" y="368"/>
                    <a:pt x="838" y="368"/>
                  </a:cubicBezTo>
                  <a:cubicBezTo>
                    <a:pt x="594" y="368"/>
                    <a:pt x="359" y="258"/>
                    <a:pt x="124" y="23"/>
                  </a:cubicBezTo>
                  <a:cubicBezTo>
                    <a:pt x="109" y="8"/>
                    <a:pt x="89" y="1"/>
                    <a:pt x="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2"/>
            <p:cNvSpPr/>
            <p:nvPr/>
          </p:nvSpPr>
          <p:spPr>
            <a:xfrm>
              <a:off x="3185000" y="2528575"/>
              <a:ext cx="112725" cy="104000"/>
            </a:xfrm>
            <a:custGeom>
              <a:rect b="b" l="l" r="r" t="t"/>
              <a:pathLst>
                <a:path extrusionOk="0" h="4160" w="4509">
                  <a:moveTo>
                    <a:pt x="1656" y="0"/>
                  </a:moveTo>
                  <a:cubicBezTo>
                    <a:pt x="1496" y="0"/>
                    <a:pt x="1335" y="79"/>
                    <a:pt x="1243" y="230"/>
                  </a:cubicBezTo>
                  <a:lnTo>
                    <a:pt x="139" y="1924"/>
                  </a:lnTo>
                  <a:cubicBezTo>
                    <a:pt x="1" y="2159"/>
                    <a:pt x="61" y="2469"/>
                    <a:pt x="296" y="2607"/>
                  </a:cubicBezTo>
                  <a:lnTo>
                    <a:pt x="2598" y="4085"/>
                  </a:lnTo>
                  <a:cubicBezTo>
                    <a:pt x="2680" y="4135"/>
                    <a:pt x="2771" y="4160"/>
                    <a:pt x="2861" y="4160"/>
                  </a:cubicBezTo>
                  <a:cubicBezTo>
                    <a:pt x="3022" y="4160"/>
                    <a:pt x="3180" y="4080"/>
                    <a:pt x="3281" y="3932"/>
                  </a:cubicBezTo>
                  <a:lnTo>
                    <a:pt x="4370" y="2234"/>
                  </a:lnTo>
                  <a:cubicBezTo>
                    <a:pt x="4508" y="2003"/>
                    <a:pt x="4445" y="1708"/>
                    <a:pt x="4214" y="1551"/>
                  </a:cubicBezTo>
                  <a:lnTo>
                    <a:pt x="1911" y="74"/>
                  </a:lnTo>
                  <a:cubicBezTo>
                    <a:pt x="1834" y="24"/>
                    <a:pt x="1745" y="0"/>
                    <a:pt x="1656" y="0"/>
                  </a:cubicBezTo>
                  <a:close/>
                </a:path>
              </a:pathLst>
            </a:custGeom>
            <a:solidFill>
              <a:srgbClr val="EC6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2"/>
            <p:cNvSpPr/>
            <p:nvPr/>
          </p:nvSpPr>
          <p:spPr>
            <a:xfrm>
              <a:off x="3207950" y="2542175"/>
              <a:ext cx="68400" cy="78075"/>
            </a:xfrm>
            <a:custGeom>
              <a:rect b="b" l="l" r="r" t="t"/>
              <a:pathLst>
                <a:path extrusionOk="0" h="3123" w="2736">
                  <a:moveTo>
                    <a:pt x="1602" y="123"/>
                  </a:moveTo>
                  <a:cubicBezTo>
                    <a:pt x="1631" y="123"/>
                    <a:pt x="1680" y="138"/>
                    <a:pt x="1725" y="153"/>
                  </a:cubicBezTo>
                  <a:lnTo>
                    <a:pt x="2501" y="664"/>
                  </a:lnTo>
                  <a:cubicBezTo>
                    <a:pt x="2549" y="698"/>
                    <a:pt x="2579" y="742"/>
                    <a:pt x="2594" y="806"/>
                  </a:cubicBezTo>
                  <a:cubicBezTo>
                    <a:pt x="2613" y="869"/>
                    <a:pt x="2594" y="914"/>
                    <a:pt x="2564" y="977"/>
                  </a:cubicBezTo>
                  <a:lnTo>
                    <a:pt x="1322" y="2903"/>
                  </a:lnTo>
                  <a:cubicBezTo>
                    <a:pt x="1288" y="2951"/>
                    <a:pt x="1243" y="2981"/>
                    <a:pt x="1180" y="2996"/>
                  </a:cubicBezTo>
                  <a:cubicBezTo>
                    <a:pt x="1163" y="3001"/>
                    <a:pt x="1148" y="3003"/>
                    <a:pt x="1132" y="3003"/>
                  </a:cubicBezTo>
                  <a:cubicBezTo>
                    <a:pt x="1092" y="3003"/>
                    <a:pt x="1054" y="2988"/>
                    <a:pt x="1008" y="2966"/>
                  </a:cubicBezTo>
                  <a:lnTo>
                    <a:pt x="232" y="2470"/>
                  </a:lnTo>
                  <a:cubicBezTo>
                    <a:pt x="187" y="2436"/>
                    <a:pt x="154" y="2391"/>
                    <a:pt x="139" y="2328"/>
                  </a:cubicBezTo>
                  <a:cubicBezTo>
                    <a:pt x="124" y="2268"/>
                    <a:pt x="139" y="2205"/>
                    <a:pt x="169" y="2156"/>
                  </a:cubicBezTo>
                  <a:lnTo>
                    <a:pt x="1400" y="231"/>
                  </a:lnTo>
                  <a:cubicBezTo>
                    <a:pt x="1445" y="168"/>
                    <a:pt x="1523" y="123"/>
                    <a:pt x="1602" y="123"/>
                  </a:cubicBezTo>
                  <a:close/>
                  <a:moveTo>
                    <a:pt x="1590" y="1"/>
                  </a:moveTo>
                  <a:cubicBezTo>
                    <a:pt x="1475" y="1"/>
                    <a:pt x="1366" y="59"/>
                    <a:pt x="1307" y="168"/>
                  </a:cubicBezTo>
                  <a:lnTo>
                    <a:pt x="61" y="2082"/>
                  </a:lnTo>
                  <a:cubicBezTo>
                    <a:pt x="16" y="2175"/>
                    <a:pt x="1" y="2268"/>
                    <a:pt x="16" y="2343"/>
                  </a:cubicBezTo>
                  <a:cubicBezTo>
                    <a:pt x="31" y="2436"/>
                    <a:pt x="94" y="2515"/>
                    <a:pt x="169" y="2578"/>
                  </a:cubicBezTo>
                  <a:lnTo>
                    <a:pt x="949" y="3074"/>
                  </a:lnTo>
                  <a:cubicBezTo>
                    <a:pt x="1008" y="3108"/>
                    <a:pt x="1072" y="3123"/>
                    <a:pt x="1135" y="3123"/>
                  </a:cubicBezTo>
                  <a:cubicBezTo>
                    <a:pt x="1258" y="3123"/>
                    <a:pt x="1366" y="3074"/>
                    <a:pt x="1430" y="2966"/>
                  </a:cubicBezTo>
                  <a:lnTo>
                    <a:pt x="2672" y="1037"/>
                  </a:lnTo>
                  <a:cubicBezTo>
                    <a:pt x="2721" y="962"/>
                    <a:pt x="2736" y="869"/>
                    <a:pt x="2721" y="776"/>
                  </a:cubicBezTo>
                  <a:cubicBezTo>
                    <a:pt x="2687" y="683"/>
                    <a:pt x="2643" y="604"/>
                    <a:pt x="2564" y="556"/>
                  </a:cubicBezTo>
                  <a:lnTo>
                    <a:pt x="1788" y="59"/>
                  </a:lnTo>
                  <a:cubicBezTo>
                    <a:pt x="1725" y="20"/>
                    <a:pt x="1657" y="1"/>
                    <a:pt x="159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2"/>
            <p:cNvSpPr/>
            <p:nvPr/>
          </p:nvSpPr>
          <p:spPr>
            <a:xfrm>
              <a:off x="3216825" y="2534650"/>
              <a:ext cx="28850" cy="12475"/>
            </a:xfrm>
            <a:custGeom>
              <a:rect b="b" l="l" r="r" t="t"/>
              <a:pathLst>
                <a:path extrusionOk="0" h="499" w="1154">
                  <a:moveTo>
                    <a:pt x="456" y="1"/>
                  </a:moveTo>
                  <a:cubicBezTo>
                    <a:pt x="363" y="1"/>
                    <a:pt x="270" y="47"/>
                    <a:pt x="220" y="125"/>
                  </a:cubicBezTo>
                  <a:lnTo>
                    <a:pt x="19" y="454"/>
                  </a:lnTo>
                  <a:cubicBezTo>
                    <a:pt x="0" y="454"/>
                    <a:pt x="0" y="484"/>
                    <a:pt x="19" y="484"/>
                  </a:cubicBezTo>
                  <a:lnTo>
                    <a:pt x="34" y="499"/>
                  </a:lnTo>
                  <a:cubicBezTo>
                    <a:pt x="49" y="499"/>
                    <a:pt x="64" y="484"/>
                    <a:pt x="64" y="484"/>
                  </a:cubicBezTo>
                  <a:lnTo>
                    <a:pt x="265" y="159"/>
                  </a:lnTo>
                  <a:cubicBezTo>
                    <a:pt x="306" y="98"/>
                    <a:pt x="387" y="63"/>
                    <a:pt x="464" y="63"/>
                  </a:cubicBezTo>
                  <a:cubicBezTo>
                    <a:pt x="505" y="63"/>
                    <a:pt x="546" y="73"/>
                    <a:pt x="579" y="96"/>
                  </a:cubicBezTo>
                  <a:lnTo>
                    <a:pt x="1090" y="424"/>
                  </a:lnTo>
                  <a:cubicBezTo>
                    <a:pt x="1097" y="431"/>
                    <a:pt x="1109" y="435"/>
                    <a:pt x="1120" y="435"/>
                  </a:cubicBezTo>
                  <a:cubicBezTo>
                    <a:pt x="1130" y="435"/>
                    <a:pt x="1138" y="431"/>
                    <a:pt x="1138" y="424"/>
                  </a:cubicBezTo>
                  <a:cubicBezTo>
                    <a:pt x="1153" y="405"/>
                    <a:pt x="1153" y="390"/>
                    <a:pt x="1138" y="375"/>
                  </a:cubicBezTo>
                  <a:lnTo>
                    <a:pt x="609" y="51"/>
                  </a:lnTo>
                  <a:cubicBezTo>
                    <a:pt x="563" y="17"/>
                    <a:pt x="510" y="1"/>
                    <a:pt x="45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2"/>
            <p:cNvSpPr/>
            <p:nvPr/>
          </p:nvSpPr>
          <p:spPr>
            <a:xfrm>
              <a:off x="3092850" y="2638900"/>
              <a:ext cx="123625" cy="154300"/>
            </a:xfrm>
            <a:custGeom>
              <a:rect b="b" l="l" r="r" t="t"/>
              <a:pathLst>
                <a:path extrusionOk="0" h="6172" w="4945">
                  <a:moveTo>
                    <a:pt x="3280" y="0"/>
                  </a:moveTo>
                  <a:lnTo>
                    <a:pt x="1" y="5097"/>
                  </a:lnTo>
                  <a:lnTo>
                    <a:pt x="1665" y="6171"/>
                  </a:lnTo>
                  <a:lnTo>
                    <a:pt x="4944" y="1056"/>
                  </a:lnTo>
                  <a:lnTo>
                    <a:pt x="3280"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2"/>
            <p:cNvSpPr/>
            <p:nvPr/>
          </p:nvSpPr>
          <p:spPr>
            <a:xfrm>
              <a:off x="3166725" y="2664550"/>
              <a:ext cx="27650" cy="26400"/>
            </a:xfrm>
            <a:custGeom>
              <a:rect b="b" l="l" r="r" t="t"/>
              <a:pathLst>
                <a:path extrusionOk="0" h="1056" w="1106">
                  <a:moveTo>
                    <a:pt x="404" y="60"/>
                  </a:moveTo>
                  <a:lnTo>
                    <a:pt x="1027" y="466"/>
                  </a:lnTo>
                  <a:lnTo>
                    <a:pt x="698" y="993"/>
                  </a:lnTo>
                  <a:lnTo>
                    <a:pt x="64" y="590"/>
                  </a:lnTo>
                  <a:lnTo>
                    <a:pt x="404" y="60"/>
                  </a:lnTo>
                  <a:close/>
                  <a:moveTo>
                    <a:pt x="389" y="0"/>
                  </a:moveTo>
                  <a:cubicBezTo>
                    <a:pt x="374" y="15"/>
                    <a:pt x="359" y="15"/>
                    <a:pt x="344" y="30"/>
                  </a:cubicBezTo>
                  <a:lnTo>
                    <a:pt x="16" y="560"/>
                  </a:lnTo>
                  <a:cubicBezTo>
                    <a:pt x="1" y="590"/>
                    <a:pt x="1" y="619"/>
                    <a:pt x="31" y="638"/>
                  </a:cubicBezTo>
                  <a:lnTo>
                    <a:pt x="669" y="1056"/>
                  </a:lnTo>
                  <a:lnTo>
                    <a:pt x="717" y="1056"/>
                  </a:lnTo>
                  <a:cubicBezTo>
                    <a:pt x="732" y="1056"/>
                    <a:pt x="747" y="1041"/>
                    <a:pt x="747" y="1026"/>
                  </a:cubicBezTo>
                  <a:lnTo>
                    <a:pt x="1090" y="511"/>
                  </a:lnTo>
                  <a:cubicBezTo>
                    <a:pt x="1090" y="496"/>
                    <a:pt x="1105" y="481"/>
                    <a:pt x="1090" y="466"/>
                  </a:cubicBezTo>
                  <a:cubicBezTo>
                    <a:pt x="1090" y="452"/>
                    <a:pt x="1090" y="433"/>
                    <a:pt x="1072" y="418"/>
                  </a:cubicBezTo>
                  <a:lnTo>
                    <a:pt x="437" y="15"/>
                  </a:lnTo>
                  <a:cubicBezTo>
                    <a:pt x="419" y="0"/>
                    <a:pt x="404" y="0"/>
                    <a:pt x="389"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2"/>
            <p:cNvSpPr/>
            <p:nvPr/>
          </p:nvSpPr>
          <p:spPr>
            <a:xfrm>
              <a:off x="3187350" y="2660850"/>
              <a:ext cx="4300" cy="5675"/>
            </a:xfrm>
            <a:custGeom>
              <a:rect b="b" l="l" r="r" t="t"/>
              <a:pathLst>
                <a:path extrusionOk="0" h="227" w="172">
                  <a:moveTo>
                    <a:pt x="140" y="0"/>
                  </a:moveTo>
                  <a:cubicBezTo>
                    <a:pt x="130" y="0"/>
                    <a:pt x="119" y="11"/>
                    <a:pt x="108" y="21"/>
                  </a:cubicBezTo>
                  <a:lnTo>
                    <a:pt x="15" y="178"/>
                  </a:lnTo>
                  <a:cubicBezTo>
                    <a:pt x="0" y="178"/>
                    <a:pt x="15" y="208"/>
                    <a:pt x="15" y="208"/>
                  </a:cubicBezTo>
                  <a:cubicBezTo>
                    <a:pt x="30" y="226"/>
                    <a:pt x="30" y="226"/>
                    <a:pt x="45" y="226"/>
                  </a:cubicBezTo>
                  <a:lnTo>
                    <a:pt x="60" y="208"/>
                  </a:lnTo>
                  <a:lnTo>
                    <a:pt x="172" y="55"/>
                  </a:lnTo>
                  <a:cubicBezTo>
                    <a:pt x="172" y="40"/>
                    <a:pt x="172" y="21"/>
                    <a:pt x="153" y="6"/>
                  </a:cubicBezTo>
                  <a:cubicBezTo>
                    <a:pt x="149" y="2"/>
                    <a:pt x="144" y="0"/>
                    <a:pt x="14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2"/>
            <p:cNvSpPr/>
            <p:nvPr/>
          </p:nvSpPr>
          <p:spPr>
            <a:xfrm>
              <a:off x="3186125" y="2661375"/>
              <a:ext cx="6650" cy="4300"/>
            </a:xfrm>
            <a:custGeom>
              <a:rect b="b" l="l" r="r" t="t"/>
              <a:pathLst>
                <a:path extrusionOk="0" h="172" w="266">
                  <a:moveTo>
                    <a:pt x="64" y="0"/>
                  </a:moveTo>
                  <a:cubicBezTo>
                    <a:pt x="49" y="0"/>
                    <a:pt x="34" y="0"/>
                    <a:pt x="16" y="19"/>
                  </a:cubicBezTo>
                  <a:cubicBezTo>
                    <a:pt x="1" y="34"/>
                    <a:pt x="16" y="49"/>
                    <a:pt x="34" y="64"/>
                  </a:cubicBezTo>
                  <a:lnTo>
                    <a:pt x="221" y="172"/>
                  </a:lnTo>
                  <a:lnTo>
                    <a:pt x="251" y="172"/>
                  </a:lnTo>
                  <a:cubicBezTo>
                    <a:pt x="266" y="157"/>
                    <a:pt x="266" y="127"/>
                    <a:pt x="251" y="127"/>
                  </a:cubicBez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2"/>
            <p:cNvSpPr/>
            <p:nvPr/>
          </p:nvSpPr>
          <p:spPr>
            <a:xfrm>
              <a:off x="3143775" y="2697700"/>
              <a:ext cx="29225" cy="29000"/>
            </a:xfrm>
            <a:custGeom>
              <a:rect b="b" l="l" r="r" t="t"/>
              <a:pathLst>
                <a:path extrusionOk="0" h="1160" w="1169">
                  <a:moveTo>
                    <a:pt x="467" y="58"/>
                  </a:moveTo>
                  <a:lnTo>
                    <a:pt x="1105" y="461"/>
                  </a:lnTo>
                  <a:lnTo>
                    <a:pt x="702" y="1099"/>
                  </a:lnTo>
                  <a:lnTo>
                    <a:pt x="64" y="693"/>
                  </a:lnTo>
                  <a:lnTo>
                    <a:pt x="467" y="58"/>
                  </a:lnTo>
                  <a:close/>
                  <a:moveTo>
                    <a:pt x="461" y="0"/>
                  </a:moveTo>
                  <a:cubicBezTo>
                    <a:pt x="445" y="0"/>
                    <a:pt x="431" y="7"/>
                    <a:pt x="422" y="25"/>
                  </a:cubicBezTo>
                  <a:lnTo>
                    <a:pt x="1" y="663"/>
                  </a:lnTo>
                  <a:lnTo>
                    <a:pt x="1" y="711"/>
                  </a:lnTo>
                  <a:cubicBezTo>
                    <a:pt x="1" y="726"/>
                    <a:pt x="16" y="741"/>
                    <a:pt x="31" y="741"/>
                  </a:cubicBezTo>
                  <a:lnTo>
                    <a:pt x="669" y="1159"/>
                  </a:lnTo>
                  <a:lnTo>
                    <a:pt x="702" y="1159"/>
                  </a:lnTo>
                  <a:cubicBezTo>
                    <a:pt x="717" y="1159"/>
                    <a:pt x="732" y="1159"/>
                    <a:pt x="747" y="1144"/>
                  </a:cubicBezTo>
                  <a:lnTo>
                    <a:pt x="1150" y="491"/>
                  </a:lnTo>
                  <a:cubicBezTo>
                    <a:pt x="1169" y="476"/>
                    <a:pt x="1169" y="431"/>
                    <a:pt x="1135" y="413"/>
                  </a:cubicBezTo>
                  <a:lnTo>
                    <a:pt x="497" y="10"/>
                  </a:lnTo>
                  <a:cubicBezTo>
                    <a:pt x="485" y="4"/>
                    <a:pt x="472" y="0"/>
                    <a:pt x="461"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2"/>
            <p:cNvSpPr/>
            <p:nvPr/>
          </p:nvSpPr>
          <p:spPr>
            <a:xfrm>
              <a:off x="3166350" y="2693000"/>
              <a:ext cx="4700" cy="6175"/>
            </a:xfrm>
            <a:custGeom>
              <a:rect b="b" l="l" r="r" t="t"/>
              <a:pathLst>
                <a:path extrusionOk="0" h="247" w="188">
                  <a:moveTo>
                    <a:pt x="147" y="0"/>
                  </a:moveTo>
                  <a:cubicBezTo>
                    <a:pt x="139" y="0"/>
                    <a:pt x="131" y="4"/>
                    <a:pt x="124" y="11"/>
                  </a:cubicBezTo>
                  <a:lnTo>
                    <a:pt x="16" y="198"/>
                  </a:lnTo>
                  <a:cubicBezTo>
                    <a:pt x="1" y="213"/>
                    <a:pt x="1" y="228"/>
                    <a:pt x="16" y="246"/>
                  </a:cubicBezTo>
                  <a:lnTo>
                    <a:pt x="31" y="246"/>
                  </a:lnTo>
                  <a:cubicBezTo>
                    <a:pt x="46" y="246"/>
                    <a:pt x="60" y="246"/>
                    <a:pt x="60" y="228"/>
                  </a:cubicBezTo>
                  <a:lnTo>
                    <a:pt x="187" y="41"/>
                  </a:lnTo>
                  <a:cubicBezTo>
                    <a:pt x="187" y="26"/>
                    <a:pt x="187" y="11"/>
                    <a:pt x="172" y="11"/>
                  </a:cubicBezTo>
                  <a:cubicBezTo>
                    <a:pt x="163" y="4"/>
                    <a:pt x="155" y="0"/>
                    <a:pt x="1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2"/>
            <p:cNvSpPr/>
            <p:nvPr/>
          </p:nvSpPr>
          <p:spPr>
            <a:xfrm>
              <a:off x="3110100" y="2758750"/>
              <a:ext cx="6850" cy="6850"/>
            </a:xfrm>
            <a:custGeom>
              <a:rect b="b" l="l" r="r" t="t"/>
              <a:pathLst>
                <a:path extrusionOk="0" h="274" w="274">
                  <a:moveTo>
                    <a:pt x="116" y="1"/>
                  </a:moveTo>
                  <a:cubicBezTo>
                    <a:pt x="98" y="4"/>
                    <a:pt x="83" y="12"/>
                    <a:pt x="64" y="23"/>
                  </a:cubicBezTo>
                  <a:cubicBezTo>
                    <a:pt x="49" y="34"/>
                    <a:pt x="34" y="45"/>
                    <a:pt x="23" y="64"/>
                  </a:cubicBezTo>
                  <a:cubicBezTo>
                    <a:pt x="12" y="83"/>
                    <a:pt x="5" y="109"/>
                    <a:pt x="1" y="131"/>
                  </a:cubicBezTo>
                  <a:cubicBezTo>
                    <a:pt x="1" y="157"/>
                    <a:pt x="5" y="180"/>
                    <a:pt x="16" y="198"/>
                  </a:cubicBezTo>
                  <a:cubicBezTo>
                    <a:pt x="27" y="221"/>
                    <a:pt x="42" y="239"/>
                    <a:pt x="64" y="251"/>
                  </a:cubicBezTo>
                  <a:cubicBezTo>
                    <a:pt x="83" y="265"/>
                    <a:pt x="105" y="273"/>
                    <a:pt x="131" y="273"/>
                  </a:cubicBezTo>
                  <a:cubicBezTo>
                    <a:pt x="135" y="274"/>
                    <a:pt x="139" y="274"/>
                    <a:pt x="143" y="274"/>
                  </a:cubicBezTo>
                  <a:cubicBezTo>
                    <a:pt x="162" y="274"/>
                    <a:pt x="180" y="267"/>
                    <a:pt x="199" y="258"/>
                  </a:cubicBezTo>
                  <a:cubicBezTo>
                    <a:pt x="221" y="247"/>
                    <a:pt x="236" y="232"/>
                    <a:pt x="251" y="210"/>
                  </a:cubicBezTo>
                  <a:cubicBezTo>
                    <a:pt x="262" y="195"/>
                    <a:pt x="266" y="176"/>
                    <a:pt x="269" y="157"/>
                  </a:cubicBezTo>
                  <a:cubicBezTo>
                    <a:pt x="273" y="135"/>
                    <a:pt x="273" y="116"/>
                    <a:pt x="269" y="94"/>
                  </a:cubicBezTo>
                  <a:lnTo>
                    <a:pt x="217" y="105"/>
                  </a:lnTo>
                  <a:cubicBezTo>
                    <a:pt x="221" y="116"/>
                    <a:pt x="221" y="131"/>
                    <a:pt x="221" y="142"/>
                  </a:cubicBezTo>
                  <a:cubicBezTo>
                    <a:pt x="217" y="157"/>
                    <a:pt x="214" y="168"/>
                    <a:pt x="206" y="180"/>
                  </a:cubicBezTo>
                  <a:cubicBezTo>
                    <a:pt x="199" y="191"/>
                    <a:pt x="187" y="198"/>
                    <a:pt x="176" y="206"/>
                  </a:cubicBezTo>
                  <a:cubicBezTo>
                    <a:pt x="168" y="211"/>
                    <a:pt x="158" y="215"/>
                    <a:pt x="147" y="215"/>
                  </a:cubicBezTo>
                  <a:cubicBezTo>
                    <a:pt x="143" y="215"/>
                    <a:pt x="139" y="214"/>
                    <a:pt x="135" y="213"/>
                  </a:cubicBezTo>
                  <a:cubicBezTo>
                    <a:pt x="120" y="213"/>
                    <a:pt x="109" y="210"/>
                    <a:pt x="94" y="202"/>
                  </a:cubicBezTo>
                  <a:cubicBezTo>
                    <a:pt x="83" y="191"/>
                    <a:pt x="72" y="183"/>
                    <a:pt x="64" y="168"/>
                  </a:cubicBezTo>
                  <a:cubicBezTo>
                    <a:pt x="57" y="157"/>
                    <a:pt x="57" y="142"/>
                    <a:pt x="57" y="127"/>
                  </a:cubicBezTo>
                  <a:cubicBezTo>
                    <a:pt x="57" y="116"/>
                    <a:pt x="61" y="101"/>
                    <a:pt x="68" y="90"/>
                  </a:cubicBezTo>
                  <a:cubicBezTo>
                    <a:pt x="75" y="79"/>
                    <a:pt x="83" y="71"/>
                    <a:pt x="98" y="64"/>
                  </a:cubicBezTo>
                  <a:cubicBezTo>
                    <a:pt x="109" y="57"/>
                    <a:pt x="120" y="53"/>
                    <a:pt x="135" y="49"/>
                  </a:cubicBezTo>
                  <a:lnTo>
                    <a:pt x="1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2"/>
            <p:cNvSpPr/>
            <p:nvPr/>
          </p:nvSpPr>
          <p:spPr>
            <a:xfrm>
              <a:off x="3113750" y="2752950"/>
              <a:ext cx="6925" cy="6950"/>
            </a:xfrm>
            <a:custGeom>
              <a:rect b="b" l="l" r="r" t="t"/>
              <a:pathLst>
                <a:path extrusionOk="0" h="278" w="277">
                  <a:moveTo>
                    <a:pt x="142" y="57"/>
                  </a:moveTo>
                  <a:cubicBezTo>
                    <a:pt x="157" y="57"/>
                    <a:pt x="168" y="65"/>
                    <a:pt x="183" y="72"/>
                  </a:cubicBezTo>
                  <a:cubicBezTo>
                    <a:pt x="194" y="80"/>
                    <a:pt x="206" y="91"/>
                    <a:pt x="213" y="102"/>
                  </a:cubicBezTo>
                  <a:cubicBezTo>
                    <a:pt x="217" y="117"/>
                    <a:pt x="220" y="128"/>
                    <a:pt x="220" y="143"/>
                  </a:cubicBezTo>
                  <a:cubicBezTo>
                    <a:pt x="220" y="158"/>
                    <a:pt x="217" y="173"/>
                    <a:pt x="209" y="184"/>
                  </a:cubicBezTo>
                  <a:cubicBezTo>
                    <a:pt x="202" y="195"/>
                    <a:pt x="191" y="206"/>
                    <a:pt x="179" y="210"/>
                  </a:cubicBezTo>
                  <a:cubicBezTo>
                    <a:pt x="165" y="218"/>
                    <a:pt x="150" y="221"/>
                    <a:pt x="138" y="221"/>
                  </a:cubicBezTo>
                  <a:cubicBezTo>
                    <a:pt x="123" y="218"/>
                    <a:pt x="109" y="214"/>
                    <a:pt x="94" y="206"/>
                  </a:cubicBezTo>
                  <a:cubicBezTo>
                    <a:pt x="82" y="199"/>
                    <a:pt x="71" y="188"/>
                    <a:pt x="68" y="173"/>
                  </a:cubicBezTo>
                  <a:cubicBezTo>
                    <a:pt x="60" y="162"/>
                    <a:pt x="56" y="147"/>
                    <a:pt x="56" y="132"/>
                  </a:cubicBezTo>
                  <a:cubicBezTo>
                    <a:pt x="56" y="117"/>
                    <a:pt x="60" y="106"/>
                    <a:pt x="68" y="95"/>
                  </a:cubicBezTo>
                  <a:cubicBezTo>
                    <a:pt x="79" y="80"/>
                    <a:pt x="86" y="72"/>
                    <a:pt x="101" y="65"/>
                  </a:cubicBezTo>
                  <a:cubicBezTo>
                    <a:pt x="112" y="61"/>
                    <a:pt x="127" y="57"/>
                    <a:pt x="142" y="57"/>
                  </a:cubicBezTo>
                  <a:close/>
                  <a:moveTo>
                    <a:pt x="134" y="0"/>
                  </a:moveTo>
                  <a:cubicBezTo>
                    <a:pt x="116" y="0"/>
                    <a:pt x="97" y="7"/>
                    <a:pt x="79" y="16"/>
                  </a:cubicBezTo>
                  <a:cubicBezTo>
                    <a:pt x="56" y="27"/>
                    <a:pt x="41" y="42"/>
                    <a:pt x="26" y="65"/>
                  </a:cubicBezTo>
                  <a:cubicBezTo>
                    <a:pt x="12" y="87"/>
                    <a:pt x="4" y="113"/>
                    <a:pt x="0" y="136"/>
                  </a:cubicBezTo>
                  <a:cubicBezTo>
                    <a:pt x="0" y="162"/>
                    <a:pt x="4" y="184"/>
                    <a:pt x="15" y="203"/>
                  </a:cubicBezTo>
                  <a:cubicBezTo>
                    <a:pt x="26" y="225"/>
                    <a:pt x="41" y="244"/>
                    <a:pt x="64" y="255"/>
                  </a:cubicBezTo>
                  <a:cubicBezTo>
                    <a:pt x="82" y="270"/>
                    <a:pt x="109" y="277"/>
                    <a:pt x="131" y="277"/>
                  </a:cubicBezTo>
                  <a:cubicBezTo>
                    <a:pt x="153" y="277"/>
                    <a:pt x="176" y="274"/>
                    <a:pt x="198" y="262"/>
                  </a:cubicBezTo>
                  <a:cubicBezTo>
                    <a:pt x="220" y="251"/>
                    <a:pt x="239" y="233"/>
                    <a:pt x="250" y="210"/>
                  </a:cubicBezTo>
                  <a:cubicBezTo>
                    <a:pt x="265" y="188"/>
                    <a:pt x="273" y="165"/>
                    <a:pt x="276" y="143"/>
                  </a:cubicBezTo>
                  <a:cubicBezTo>
                    <a:pt x="276" y="117"/>
                    <a:pt x="273" y="95"/>
                    <a:pt x="262" y="72"/>
                  </a:cubicBezTo>
                  <a:cubicBezTo>
                    <a:pt x="250" y="53"/>
                    <a:pt x="235" y="35"/>
                    <a:pt x="213" y="20"/>
                  </a:cubicBezTo>
                  <a:cubicBezTo>
                    <a:pt x="194" y="9"/>
                    <a:pt x="172" y="1"/>
                    <a:pt x="146" y="1"/>
                  </a:cubicBezTo>
                  <a:cubicBezTo>
                    <a:pt x="142" y="1"/>
                    <a:pt x="138" y="0"/>
                    <a:pt x="13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2"/>
            <p:cNvSpPr/>
            <p:nvPr/>
          </p:nvSpPr>
          <p:spPr>
            <a:xfrm>
              <a:off x="3116650" y="2745700"/>
              <a:ext cx="7650" cy="6925"/>
            </a:xfrm>
            <a:custGeom>
              <a:rect b="b" l="l" r="r" t="t"/>
              <a:pathLst>
                <a:path extrusionOk="0" h="277" w="306">
                  <a:moveTo>
                    <a:pt x="146" y="0"/>
                  </a:moveTo>
                  <a:lnTo>
                    <a:pt x="112" y="49"/>
                  </a:lnTo>
                  <a:lnTo>
                    <a:pt x="239" y="217"/>
                  </a:lnTo>
                  <a:lnTo>
                    <a:pt x="34" y="168"/>
                  </a:lnTo>
                  <a:lnTo>
                    <a:pt x="0" y="224"/>
                  </a:lnTo>
                  <a:lnTo>
                    <a:pt x="276" y="276"/>
                  </a:lnTo>
                  <a:lnTo>
                    <a:pt x="306" y="228"/>
                  </a:lnTo>
                  <a:lnTo>
                    <a:pt x="14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2"/>
            <p:cNvSpPr/>
            <p:nvPr/>
          </p:nvSpPr>
          <p:spPr>
            <a:xfrm>
              <a:off x="3120650" y="2743725"/>
              <a:ext cx="6375" cy="4800"/>
            </a:xfrm>
            <a:custGeom>
              <a:rect b="b" l="l" r="r" t="t"/>
              <a:pathLst>
                <a:path extrusionOk="0" h="192" w="255">
                  <a:moveTo>
                    <a:pt x="34" y="1"/>
                  </a:moveTo>
                  <a:lnTo>
                    <a:pt x="0" y="49"/>
                  </a:lnTo>
                  <a:lnTo>
                    <a:pt x="221" y="191"/>
                  </a:lnTo>
                  <a:lnTo>
                    <a:pt x="254" y="143"/>
                  </a:ln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2"/>
            <p:cNvSpPr/>
            <p:nvPr/>
          </p:nvSpPr>
          <p:spPr>
            <a:xfrm>
              <a:off x="3122325" y="2738425"/>
              <a:ext cx="7675" cy="7575"/>
            </a:xfrm>
            <a:custGeom>
              <a:rect b="b" l="l" r="r" t="t"/>
              <a:pathLst>
                <a:path extrusionOk="0" h="303" w="307">
                  <a:moveTo>
                    <a:pt x="160" y="58"/>
                  </a:moveTo>
                  <a:cubicBezTo>
                    <a:pt x="164" y="58"/>
                    <a:pt x="168" y="59"/>
                    <a:pt x="172" y="60"/>
                  </a:cubicBezTo>
                  <a:cubicBezTo>
                    <a:pt x="183" y="60"/>
                    <a:pt x="198" y="64"/>
                    <a:pt x="213" y="75"/>
                  </a:cubicBezTo>
                  <a:cubicBezTo>
                    <a:pt x="224" y="82"/>
                    <a:pt x="236" y="93"/>
                    <a:pt x="243" y="105"/>
                  </a:cubicBezTo>
                  <a:cubicBezTo>
                    <a:pt x="247" y="116"/>
                    <a:pt x="251" y="127"/>
                    <a:pt x="251" y="142"/>
                  </a:cubicBezTo>
                  <a:cubicBezTo>
                    <a:pt x="251" y="157"/>
                    <a:pt x="247" y="168"/>
                    <a:pt x="239" y="179"/>
                  </a:cubicBezTo>
                  <a:lnTo>
                    <a:pt x="210" y="224"/>
                  </a:lnTo>
                  <a:lnTo>
                    <a:pt x="75" y="138"/>
                  </a:lnTo>
                  <a:lnTo>
                    <a:pt x="101" y="93"/>
                  </a:lnTo>
                  <a:cubicBezTo>
                    <a:pt x="109" y="82"/>
                    <a:pt x="120" y="75"/>
                    <a:pt x="131" y="67"/>
                  </a:cubicBezTo>
                  <a:cubicBezTo>
                    <a:pt x="139" y="62"/>
                    <a:pt x="150" y="58"/>
                    <a:pt x="160" y="58"/>
                  </a:cubicBezTo>
                  <a:close/>
                  <a:moveTo>
                    <a:pt x="176" y="0"/>
                  </a:moveTo>
                  <a:cubicBezTo>
                    <a:pt x="154" y="0"/>
                    <a:pt x="131" y="4"/>
                    <a:pt x="113" y="15"/>
                  </a:cubicBezTo>
                  <a:cubicBezTo>
                    <a:pt x="90" y="26"/>
                    <a:pt x="75" y="45"/>
                    <a:pt x="60" y="67"/>
                  </a:cubicBezTo>
                  <a:lnTo>
                    <a:pt x="1" y="161"/>
                  </a:lnTo>
                  <a:lnTo>
                    <a:pt x="221" y="302"/>
                  </a:lnTo>
                  <a:lnTo>
                    <a:pt x="277" y="209"/>
                  </a:lnTo>
                  <a:cubicBezTo>
                    <a:pt x="292" y="187"/>
                    <a:pt x="303" y="164"/>
                    <a:pt x="303" y="142"/>
                  </a:cubicBezTo>
                  <a:cubicBezTo>
                    <a:pt x="307" y="116"/>
                    <a:pt x="303" y="93"/>
                    <a:pt x="292" y="75"/>
                  </a:cubicBezTo>
                  <a:cubicBezTo>
                    <a:pt x="280" y="52"/>
                    <a:pt x="266" y="37"/>
                    <a:pt x="243" y="23"/>
                  </a:cubicBezTo>
                  <a:cubicBezTo>
                    <a:pt x="221" y="8"/>
                    <a:pt x="202" y="0"/>
                    <a:pt x="17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a:off x="3129125" y="2735700"/>
              <a:ext cx="2175" cy="2550"/>
            </a:xfrm>
            <a:custGeom>
              <a:rect b="b" l="l" r="r" t="t"/>
              <a:pathLst>
                <a:path extrusionOk="0" h="102" w="87">
                  <a:moveTo>
                    <a:pt x="53" y="1"/>
                  </a:moveTo>
                  <a:lnTo>
                    <a:pt x="1" y="79"/>
                  </a:lnTo>
                  <a:lnTo>
                    <a:pt x="35" y="102"/>
                  </a:lnTo>
                  <a:lnTo>
                    <a:pt x="87" y="20"/>
                  </a:lnTo>
                  <a:lnTo>
                    <a:pt x="53"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2"/>
            <p:cNvSpPr/>
            <p:nvPr/>
          </p:nvSpPr>
          <p:spPr>
            <a:xfrm>
              <a:off x="3128025" y="2731150"/>
              <a:ext cx="7025" cy="4775"/>
            </a:xfrm>
            <a:custGeom>
              <a:rect b="b" l="l" r="r" t="t"/>
              <a:pathLst>
                <a:path extrusionOk="0" h="191" w="281">
                  <a:moveTo>
                    <a:pt x="64" y="0"/>
                  </a:moveTo>
                  <a:lnTo>
                    <a:pt x="0" y="93"/>
                  </a:lnTo>
                  <a:lnTo>
                    <a:pt x="45" y="120"/>
                  </a:lnTo>
                  <a:lnTo>
                    <a:pt x="71" y="75"/>
                  </a:lnTo>
                  <a:lnTo>
                    <a:pt x="250" y="190"/>
                  </a:lnTo>
                  <a:lnTo>
                    <a:pt x="280" y="142"/>
                  </a:ln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2"/>
            <p:cNvSpPr/>
            <p:nvPr/>
          </p:nvSpPr>
          <p:spPr>
            <a:xfrm>
              <a:off x="3131000" y="2726825"/>
              <a:ext cx="6475" cy="6475"/>
            </a:xfrm>
            <a:custGeom>
              <a:rect b="b" l="l" r="r" t="t"/>
              <a:pathLst>
                <a:path extrusionOk="0" h="259" w="259">
                  <a:moveTo>
                    <a:pt x="95" y="52"/>
                  </a:moveTo>
                  <a:cubicBezTo>
                    <a:pt x="103" y="52"/>
                    <a:pt x="111" y="56"/>
                    <a:pt x="116" y="61"/>
                  </a:cubicBezTo>
                  <a:cubicBezTo>
                    <a:pt x="127" y="65"/>
                    <a:pt x="135" y="76"/>
                    <a:pt x="135" y="87"/>
                  </a:cubicBezTo>
                  <a:cubicBezTo>
                    <a:pt x="139" y="99"/>
                    <a:pt x="135" y="110"/>
                    <a:pt x="127" y="121"/>
                  </a:cubicBezTo>
                  <a:cubicBezTo>
                    <a:pt x="120" y="132"/>
                    <a:pt x="113" y="136"/>
                    <a:pt x="101" y="140"/>
                  </a:cubicBezTo>
                  <a:cubicBezTo>
                    <a:pt x="98" y="141"/>
                    <a:pt x="96" y="141"/>
                    <a:pt x="93" y="141"/>
                  </a:cubicBezTo>
                  <a:cubicBezTo>
                    <a:pt x="86" y="141"/>
                    <a:pt x="80" y="138"/>
                    <a:pt x="72" y="132"/>
                  </a:cubicBezTo>
                  <a:cubicBezTo>
                    <a:pt x="60" y="125"/>
                    <a:pt x="53" y="117"/>
                    <a:pt x="53" y="106"/>
                  </a:cubicBezTo>
                  <a:cubicBezTo>
                    <a:pt x="49" y="95"/>
                    <a:pt x="53" y="87"/>
                    <a:pt x="60" y="76"/>
                  </a:cubicBezTo>
                  <a:cubicBezTo>
                    <a:pt x="68" y="61"/>
                    <a:pt x="75" y="54"/>
                    <a:pt x="86" y="54"/>
                  </a:cubicBezTo>
                  <a:cubicBezTo>
                    <a:pt x="89" y="53"/>
                    <a:pt x="92" y="52"/>
                    <a:pt x="95" y="52"/>
                  </a:cubicBezTo>
                  <a:close/>
                  <a:moveTo>
                    <a:pt x="104" y="0"/>
                  </a:moveTo>
                  <a:cubicBezTo>
                    <a:pt x="90" y="0"/>
                    <a:pt x="75" y="4"/>
                    <a:pt x="64" y="9"/>
                  </a:cubicBezTo>
                  <a:cubicBezTo>
                    <a:pt x="45" y="16"/>
                    <a:pt x="30" y="31"/>
                    <a:pt x="19" y="50"/>
                  </a:cubicBezTo>
                  <a:cubicBezTo>
                    <a:pt x="8" y="65"/>
                    <a:pt x="1" y="84"/>
                    <a:pt x="1" y="99"/>
                  </a:cubicBezTo>
                  <a:cubicBezTo>
                    <a:pt x="1" y="113"/>
                    <a:pt x="1" y="128"/>
                    <a:pt x="8" y="143"/>
                  </a:cubicBezTo>
                  <a:cubicBezTo>
                    <a:pt x="16" y="158"/>
                    <a:pt x="27" y="169"/>
                    <a:pt x="42" y="177"/>
                  </a:cubicBezTo>
                  <a:cubicBezTo>
                    <a:pt x="59" y="188"/>
                    <a:pt x="76" y="193"/>
                    <a:pt x="91" y="193"/>
                  </a:cubicBezTo>
                  <a:cubicBezTo>
                    <a:pt x="96" y="193"/>
                    <a:pt x="101" y="193"/>
                    <a:pt x="105" y="192"/>
                  </a:cubicBezTo>
                  <a:cubicBezTo>
                    <a:pt x="127" y="188"/>
                    <a:pt x="146" y="173"/>
                    <a:pt x="157" y="154"/>
                  </a:cubicBezTo>
                  <a:cubicBezTo>
                    <a:pt x="165" y="140"/>
                    <a:pt x="172" y="128"/>
                    <a:pt x="172" y="117"/>
                  </a:cubicBezTo>
                  <a:cubicBezTo>
                    <a:pt x="172" y="106"/>
                    <a:pt x="172" y="95"/>
                    <a:pt x="165" y="84"/>
                  </a:cubicBezTo>
                  <a:lnTo>
                    <a:pt x="165" y="84"/>
                  </a:lnTo>
                  <a:cubicBezTo>
                    <a:pt x="187" y="95"/>
                    <a:pt x="202" y="110"/>
                    <a:pt x="206" y="125"/>
                  </a:cubicBezTo>
                  <a:cubicBezTo>
                    <a:pt x="213" y="143"/>
                    <a:pt x="210" y="162"/>
                    <a:pt x="198" y="181"/>
                  </a:cubicBezTo>
                  <a:cubicBezTo>
                    <a:pt x="191" y="188"/>
                    <a:pt x="187" y="196"/>
                    <a:pt x="180" y="203"/>
                  </a:cubicBezTo>
                  <a:cubicBezTo>
                    <a:pt x="172" y="207"/>
                    <a:pt x="161" y="214"/>
                    <a:pt x="154" y="218"/>
                  </a:cubicBezTo>
                  <a:lnTo>
                    <a:pt x="176" y="259"/>
                  </a:lnTo>
                  <a:cubicBezTo>
                    <a:pt x="187" y="251"/>
                    <a:pt x="198" y="244"/>
                    <a:pt x="210" y="233"/>
                  </a:cubicBezTo>
                  <a:cubicBezTo>
                    <a:pt x="221" y="222"/>
                    <a:pt x="232" y="214"/>
                    <a:pt x="239" y="199"/>
                  </a:cubicBezTo>
                  <a:cubicBezTo>
                    <a:pt x="251" y="181"/>
                    <a:pt x="258" y="162"/>
                    <a:pt x="258" y="140"/>
                  </a:cubicBezTo>
                  <a:cubicBezTo>
                    <a:pt x="258" y="121"/>
                    <a:pt x="251" y="99"/>
                    <a:pt x="239" y="80"/>
                  </a:cubicBezTo>
                  <a:cubicBezTo>
                    <a:pt x="224" y="61"/>
                    <a:pt x="210" y="43"/>
                    <a:pt x="183" y="28"/>
                  </a:cubicBezTo>
                  <a:cubicBezTo>
                    <a:pt x="161" y="13"/>
                    <a:pt x="142" y="5"/>
                    <a:pt x="120" y="2"/>
                  </a:cubicBezTo>
                  <a:cubicBezTo>
                    <a:pt x="115" y="1"/>
                    <a:pt x="110" y="0"/>
                    <a:pt x="10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2"/>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2"/>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2"/>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2"/>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2"/>
            <p:cNvSpPr/>
            <p:nvPr/>
          </p:nvSpPr>
          <p:spPr>
            <a:xfrm>
              <a:off x="3101800" y="2624250"/>
              <a:ext cx="97975" cy="69975"/>
            </a:xfrm>
            <a:custGeom>
              <a:rect b="b" l="l" r="r" t="t"/>
              <a:pathLst>
                <a:path extrusionOk="0" h="2799" w="3919">
                  <a:moveTo>
                    <a:pt x="2380" y="0"/>
                  </a:moveTo>
                  <a:cubicBezTo>
                    <a:pt x="1189" y="0"/>
                    <a:pt x="1" y="974"/>
                    <a:pt x="1" y="974"/>
                  </a:cubicBezTo>
                  <a:lnTo>
                    <a:pt x="825" y="2698"/>
                  </a:lnTo>
                  <a:cubicBezTo>
                    <a:pt x="825" y="2698"/>
                    <a:pt x="796" y="2798"/>
                    <a:pt x="815" y="2798"/>
                  </a:cubicBezTo>
                  <a:cubicBezTo>
                    <a:pt x="830" y="2798"/>
                    <a:pt x="873" y="2739"/>
                    <a:pt x="982" y="2530"/>
                  </a:cubicBezTo>
                  <a:cubicBezTo>
                    <a:pt x="1228" y="2045"/>
                    <a:pt x="2519" y="1519"/>
                    <a:pt x="3221" y="1097"/>
                  </a:cubicBezTo>
                  <a:cubicBezTo>
                    <a:pt x="3919" y="679"/>
                    <a:pt x="3280" y="228"/>
                    <a:pt x="3280" y="228"/>
                  </a:cubicBezTo>
                  <a:cubicBezTo>
                    <a:pt x="2994" y="65"/>
                    <a:pt x="2687" y="0"/>
                    <a:pt x="238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2"/>
            <p:cNvSpPr/>
            <p:nvPr/>
          </p:nvSpPr>
          <p:spPr>
            <a:xfrm>
              <a:off x="3125125" y="2675825"/>
              <a:ext cx="13650" cy="13550"/>
            </a:xfrm>
            <a:custGeom>
              <a:rect b="b" l="l" r="r" t="t"/>
              <a:pathLst>
                <a:path extrusionOk="0" h="542" w="546">
                  <a:moveTo>
                    <a:pt x="545" y="1"/>
                  </a:moveTo>
                  <a:lnTo>
                    <a:pt x="545" y="1"/>
                  </a:lnTo>
                  <a:cubicBezTo>
                    <a:pt x="310" y="154"/>
                    <a:pt x="124" y="310"/>
                    <a:pt x="49" y="467"/>
                  </a:cubicBezTo>
                  <a:cubicBezTo>
                    <a:pt x="30" y="482"/>
                    <a:pt x="30" y="497"/>
                    <a:pt x="15" y="512"/>
                  </a:cubicBezTo>
                  <a:cubicBezTo>
                    <a:pt x="15" y="517"/>
                    <a:pt x="15" y="520"/>
                    <a:pt x="15" y="523"/>
                  </a:cubicBezTo>
                  <a:lnTo>
                    <a:pt x="15" y="523"/>
                  </a:lnTo>
                  <a:cubicBezTo>
                    <a:pt x="108" y="408"/>
                    <a:pt x="245" y="304"/>
                    <a:pt x="422" y="187"/>
                  </a:cubicBezTo>
                  <a:lnTo>
                    <a:pt x="545" y="1"/>
                  </a:lnTo>
                  <a:close/>
                  <a:moveTo>
                    <a:pt x="15" y="523"/>
                  </a:moveTo>
                  <a:cubicBezTo>
                    <a:pt x="10" y="529"/>
                    <a:pt x="5" y="535"/>
                    <a:pt x="1" y="542"/>
                  </a:cubicBezTo>
                  <a:cubicBezTo>
                    <a:pt x="10" y="532"/>
                    <a:pt x="14" y="529"/>
                    <a:pt x="15" y="523"/>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2"/>
            <p:cNvSpPr/>
            <p:nvPr/>
          </p:nvSpPr>
          <p:spPr>
            <a:xfrm>
              <a:off x="3135675" y="2671900"/>
              <a:ext cx="9350" cy="8625"/>
            </a:xfrm>
            <a:custGeom>
              <a:rect b="b" l="l" r="r" t="t"/>
              <a:pathLst>
                <a:path extrusionOk="0" h="345" w="374">
                  <a:moveTo>
                    <a:pt x="373" y="1"/>
                  </a:moveTo>
                  <a:lnTo>
                    <a:pt x="373" y="1"/>
                  </a:lnTo>
                  <a:cubicBezTo>
                    <a:pt x="280" y="46"/>
                    <a:pt x="202" y="109"/>
                    <a:pt x="123" y="158"/>
                  </a:cubicBezTo>
                  <a:lnTo>
                    <a:pt x="0" y="344"/>
                  </a:lnTo>
                  <a:cubicBezTo>
                    <a:pt x="75" y="296"/>
                    <a:pt x="153" y="266"/>
                    <a:pt x="232" y="217"/>
                  </a:cubicBezTo>
                  <a:lnTo>
                    <a:pt x="373"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
            <p:cNvSpPr/>
            <p:nvPr/>
          </p:nvSpPr>
          <p:spPr>
            <a:xfrm>
              <a:off x="3151525" y="2666025"/>
              <a:ext cx="3950" cy="5900"/>
            </a:xfrm>
            <a:custGeom>
              <a:rect b="b" l="l" r="r" t="t"/>
              <a:pathLst>
                <a:path extrusionOk="0" h="236" w="158">
                  <a:moveTo>
                    <a:pt x="157" y="1"/>
                  </a:moveTo>
                  <a:lnTo>
                    <a:pt x="157" y="1"/>
                  </a:lnTo>
                  <a:lnTo>
                    <a:pt x="0" y="236"/>
                  </a:lnTo>
                  <a:lnTo>
                    <a:pt x="0" y="236"/>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2"/>
            <p:cNvSpPr/>
            <p:nvPr/>
          </p:nvSpPr>
          <p:spPr>
            <a:xfrm>
              <a:off x="3141450" y="2671900"/>
              <a:ext cx="3575" cy="5450"/>
            </a:xfrm>
            <a:custGeom>
              <a:rect b="b" l="l" r="r" t="t"/>
              <a:pathLst>
                <a:path extrusionOk="0" h="218" w="143">
                  <a:moveTo>
                    <a:pt x="142" y="1"/>
                  </a:moveTo>
                  <a:lnTo>
                    <a:pt x="142" y="1"/>
                  </a:lnTo>
                  <a:lnTo>
                    <a:pt x="1" y="217"/>
                  </a:lnTo>
                  <a:lnTo>
                    <a:pt x="1" y="217"/>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2"/>
            <p:cNvSpPr/>
            <p:nvPr/>
          </p:nvSpPr>
          <p:spPr>
            <a:xfrm>
              <a:off x="3141450" y="2666025"/>
              <a:ext cx="14025" cy="11325"/>
            </a:xfrm>
            <a:custGeom>
              <a:rect b="b" l="l" r="r" t="t"/>
              <a:pathLst>
                <a:path extrusionOk="0" h="453" w="561">
                  <a:moveTo>
                    <a:pt x="560" y="1"/>
                  </a:moveTo>
                  <a:lnTo>
                    <a:pt x="560" y="1"/>
                  </a:lnTo>
                  <a:cubicBezTo>
                    <a:pt x="422" y="79"/>
                    <a:pt x="265" y="157"/>
                    <a:pt x="142" y="236"/>
                  </a:cubicBezTo>
                  <a:lnTo>
                    <a:pt x="1" y="452"/>
                  </a:lnTo>
                  <a:cubicBezTo>
                    <a:pt x="124" y="374"/>
                    <a:pt x="265" y="314"/>
                    <a:pt x="403" y="236"/>
                  </a:cubicBezTo>
                  <a:lnTo>
                    <a:pt x="560" y="1"/>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2"/>
            <p:cNvSpPr/>
            <p:nvPr/>
          </p:nvSpPr>
          <p:spPr>
            <a:xfrm>
              <a:off x="3151525" y="2643175"/>
              <a:ext cx="39300" cy="28750"/>
            </a:xfrm>
            <a:custGeom>
              <a:rect b="b" l="l" r="r" t="t"/>
              <a:pathLst>
                <a:path extrusionOk="0" h="1150" w="1572">
                  <a:moveTo>
                    <a:pt x="1541" y="1"/>
                  </a:moveTo>
                  <a:cubicBezTo>
                    <a:pt x="1527" y="60"/>
                    <a:pt x="1493" y="109"/>
                    <a:pt x="1448" y="154"/>
                  </a:cubicBezTo>
                  <a:lnTo>
                    <a:pt x="1556" y="217"/>
                  </a:lnTo>
                  <a:cubicBezTo>
                    <a:pt x="1571" y="139"/>
                    <a:pt x="1556" y="75"/>
                    <a:pt x="1541" y="1"/>
                  </a:cubicBezTo>
                  <a:close/>
                  <a:moveTo>
                    <a:pt x="265" y="855"/>
                  </a:moveTo>
                  <a:cubicBezTo>
                    <a:pt x="221" y="885"/>
                    <a:pt x="187" y="900"/>
                    <a:pt x="157" y="915"/>
                  </a:cubicBezTo>
                  <a:lnTo>
                    <a:pt x="0" y="1150"/>
                  </a:lnTo>
                  <a:cubicBezTo>
                    <a:pt x="34" y="1135"/>
                    <a:pt x="64" y="1120"/>
                    <a:pt x="94" y="1101"/>
                  </a:cubicBezTo>
                  <a:lnTo>
                    <a:pt x="265" y="855"/>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2"/>
            <p:cNvSpPr/>
            <p:nvPr/>
          </p:nvSpPr>
          <p:spPr>
            <a:xfrm>
              <a:off x="3153850" y="2647000"/>
              <a:ext cx="36600" cy="23725"/>
            </a:xfrm>
            <a:custGeom>
              <a:rect b="b" l="l" r="r" t="t"/>
              <a:pathLst>
                <a:path extrusionOk="0" h="949" w="1464">
                  <a:moveTo>
                    <a:pt x="1355" y="1"/>
                  </a:moveTo>
                  <a:cubicBezTo>
                    <a:pt x="1307" y="64"/>
                    <a:pt x="1247" y="127"/>
                    <a:pt x="1154" y="172"/>
                  </a:cubicBezTo>
                  <a:lnTo>
                    <a:pt x="1154" y="187"/>
                  </a:lnTo>
                  <a:lnTo>
                    <a:pt x="1139" y="187"/>
                  </a:lnTo>
                  <a:cubicBezTo>
                    <a:pt x="1105" y="202"/>
                    <a:pt x="1090" y="221"/>
                    <a:pt x="1060" y="236"/>
                  </a:cubicBezTo>
                  <a:cubicBezTo>
                    <a:pt x="810" y="374"/>
                    <a:pt x="486" y="545"/>
                    <a:pt x="172" y="702"/>
                  </a:cubicBezTo>
                  <a:lnTo>
                    <a:pt x="1" y="948"/>
                  </a:lnTo>
                  <a:cubicBezTo>
                    <a:pt x="407" y="762"/>
                    <a:pt x="825" y="594"/>
                    <a:pt x="1120" y="422"/>
                  </a:cubicBezTo>
                  <a:cubicBezTo>
                    <a:pt x="1340" y="314"/>
                    <a:pt x="1434" y="187"/>
                    <a:pt x="1463" y="64"/>
                  </a:cubicBezTo>
                  <a:lnTo>
                    <a:pt x="135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2"/>
            <p:cNvSpPr/>
            <p:nvPr/>
          </p:nvSpPr>
          <p:spPr>
            <a:xfrm>
              <a:off x="3182675" y="2643175"/>
              <a:ext cx="7400" cy="8150"/>
            </a:xfrm>
            <a:custGeom>
              <a:rect b="b" l="l" r="r" t="t"/>
              <a:pathLst>
                <a:path extrusionOk="0" h="326" w="296">
                  <a:moveTo>
                    <a:pt x="295" y="1"/>
                  </a:moveTo>
                  <a:cubicBezTo>
                    <a:pt x="289" y="25"/>
                    <a:pt x="279" y="49"/>
                    <a:pt x="266" y="73"/>
                  </a:cubicBezTo>
                  <a:lnTo>
                    <a:pt x="266" y="73"/>
                  </a:lnTo>
                  <a:cubicBezTo>
                    <a:pt x="279" y="51"/>
                    <a:pt x="289" y="27"/>
                    <a:pt x="295" y="1"/>
                  </a:cubicBezTo>
                  <a:close/>
                  <a:moveTo>
                    <a:pt x="266" y="73"/>
                  </a:moveTo>
                  <a:cubicBezTo>
                    <a:pt x="249" y="102"/>
                    <a:pt x="227" y="129"/>
                    <a:pt x="202" y="154"/>
                  </a:cubicBezTo>
                  <a:cubicBezTo>
                    <a:pt x="189" y="171"/>
                    <a:pt x="174" y="189"/>
                    <a:pt x="158" y="207"/>
                  </a:cubicBezTo>
                  <a:lnTo>
                    <a:pt x="158" y="207"/>
                  </a:lnTo>
                  <a:cubicBezTo>
                    <a:pt x="206" y="162"/>
                    <a:pt x="241" y="118"/>
                    <a:pt x="266" y="73"/>
                  </a:cubicBezTo>
                  <a:close/>
                  <a:moveTo>
                    <a:pt x="158" y="207"/>
                  </a:moveTo>
                  <a:cubicBezTo>
                    <a:pt x="116" y="246"/>
                    <a:pt x="63" y="286"/>
                    <a:pt x="1" y="325"/>
                  </a:cubicBezTo>
                  <a:cubicBezTo>
                    <a:pt x="68" y="293"/>
                    <a:pt x="117" y="251"/>
                    <a:pt x="158" y="207"/>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2"/>
            <p:cNvSpPr/>
            <p:nvPr/>
          </p:nvSpPr>
          <p:spPr>
            <a:xfrm>
              <a:off x="3204775" y="2774900"/>
              <a:ext cx="19075" cy="11675"/>
            </a:xfrm>
            <a:custGeom>
              <a:rect b="b" l="l" r="r" t="t"/>
              <a:pathLst>
                <a:path extrusionOk="0" h="467" w="763">
                  <a:moveTo>
                    <a:pt x="762" y="0"/>
                  </a:moveTo>
                  <a:lnTo>
                    <a:pt x="314" y="295"/>
                  </a:lnTo>
                  <a:cubicBezTo>
                    <a:pt x="312" y="297"/>
                    <a:pt x="309" y="299"/>
                    <a:pt x="306" y="302"/>
                  </a:cubicBezTo>
                  <a:lnTo>
                    <a:pt x="306" y="302"/>
                  </a:lnTo>
                  <a:lnTo>
                    <a:pt x="747" y="15"/>
                  </a:lnTo>
                  <a:lnTo>
                    <a:pt x="762" y="0"/>
                  </a:lnTo>
                  <a:close/>
                  <a:moveTo>
                    <a:pt x="306" y="302"/>
                  </a:moveTo>
                  <a:lnTo>
                    <a:pt x="249" y="338"/>
                  </a:lnTo>
                  <a:lnTo>
                    <a:pt x="249" y="338"/>
                  </a:lnTo>
                  <a:cubicBezTo>
                    <a:pt x="269" y="328"/>
                    <a:pt x="288" y="316"/>
                    <a:pt x="306" y="302"/>
                  </a:cubicBezTo>
                  <a:close/>
                  <a:moveTo>
                    <a:pt x="249" y="338"/>
                  </a:moveTo>
                  <a:cubicBezTo>
                    <a:pt x="186" y="373"/>
                    <a:pt x="114" y="392"/>
                    <a:pt x="35" y="403"/>
                  </a:cubicBezTo>
                  <a:cubicBezTo>
                    <a:pt x="35" y="422"/>
                    <a:pt x="16" y="452"/>
                    <a:pt x="1" y="466"/>
                  </a:cubicBezTo>
                  <a:cubicBezTo>
                    <a:pt x="64" y="452"/>
                    <a:pt x="109" y="437"/>
                    <a:pt x="173" y="388"/>
                  </a:cubicBezTo>
                  <a:lnTo>
                    <a:pt x="249" y="338"/>
                  </a:lnTo>
                  <a:close/>
                </a:path>
              </a:pathLst>
            </a:custGeom>
            <a:solidFill>
              <a:srgbClr val="7F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2"/>
            <p:cNvSpPr/>
            <p:nvPr/>
          </p:nvSpPr>
          <p:spPr>
            <a:xfrm>
              <a:off x="3183425" y="2760525"/>
              <a:ext cx="22225" cy="26800"/>
            </a:xfrm>
            <a:custGeom>
              <a:rect b="b" l="l" r="r" t="t"/>
              <a:pathLst>
                <a:path extrusionOk="0" h="1072" w="889">
                  <a:moveTo>
                    <a:pt x="265" y="0"/>
                  </a:moveTo>
                  <a:lnTo>
                    <a:pt x="187" y="64"/>
                  </a:lnTo>
                  <a:lnTo>
                    <a:pt x="124" y="94"/>
                  </a:lnTo>
                  <a:cubicBezTo>
                    <a:pt x="124" y="94"/>
                    <a:pt x="109" y="109"/>
                    <a:pt x="109" y="124"/>
                  </a:cubicBezTo>
                  <a:cubicBezTo>
                    <a:pt x="94" y="172"/>
                    <a:pt x="64" y="232"/>
                    <a:pt x="49" y="280"/>
                  </a:cubicBezTo>
                  <a:cubicBezTo>
                    <a:pt x="1" y="452"/>
                    <a:pt x="30" y="638"/>
                    <a:pt x="142" y="791"/>
                  </a:cubicBezTo>
                  <a:cubicBezTo>
                    <a:pt x="265" y="978"/>
                    <a:pt x="467" y="1071"/>
                    <a:pt x="668" y="1071"/>
                  </a:cubicBezTo>
                  <a:cubicBezTo>
                    <a:pt x="732" y="1071"/>
                    <a:pt x="795" y="1071"/>
                    <a:pt x="855" y="1041"/>
                  </a:cubicBezTo>
                  <a:cubicBezTo>
                    <a:pt x="870" y="1027"/>
                    <a:pt x="889" y="997"/>
                    <a:pt x="889" y="978"/>
                  </a:cubicBezTo>
                  <a:lnTo>
                    <a:pt x="825" y="978"/>
                  </a:lnTo>
                  <a:cubicBezTo>
                    <a:pt x="654" y="978"/>
                    <a:pt x="482" y="903"/>
                    <a:pt x="359" y="777"/>
                  </a:cubicBezTo>
                  <a:cubicBezTo>
                    <a:pt x="329" y="762"/>
                    <a:pt x="310" y="732"/>
                    <a:pt x="280" y="683"/>
                  </a:cubicBezTo>
                  <a:cubicBezTo>
                    <a:pt x="280" y="668"/>
                    <a:pt x="265" y="668"/>
                    <a:pt x="265" y="668"/>
                  </a:cubicBezTo>
                  <a:lnTo>
                    <a:pt x="265" y="653"/>
                  </a:lnTo>
                  <a:lnTo>
                    <a:pt x="251" y="653"/>
                  </a:lnTo>
                  <a:lnTo>
                    <a:pt x="251" y="638"/>
                  </a:lnTo>
                  <a:cubicBezTo>
                    <a:pt x="142" y="437"/>
                    <a:pt x="157" y="187"/>
                    <a:pt x="265" y="0"/>
                  </a:cubicBezTo>
                  <a:close/>
                </a:path>
              </a:pathLst>
            </a:custGeom>
            <a:solidFill>
              <a:srgbClr val="529C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2"/>
            <p:cNvSpPr/>
            <p:nvPr/>
          </p:nvSpPr>
          <p:spPr>
            <a:xfrm>
              <a:off x="3184650" y="2763600"/>
              <a:ext cx="1500" cy="3950"/>
            </a:xfrm>
            <a:custGeom>
              <a:rect b="b" l="l" r="r" t="t"/>
              <a:pathLst>
                <a:path extrusionOk="0" h="158" w="60">
                  <a:moveTo>
                    <a:pt x="60" y="1"/>
                  </a:moveTo>
                  <a:cubicBezTo>
                    <a:pt x="30" y="49"/>
                    <a:pt x="15" y="94"/>
                    <a:pt x="0" y="157"/>
                  </a:cubicBezTo>
                  <a:cubicBezTo>
                    <a:pt x="15" y="109"/>
                    <a:pt x="45" y="49"/>
                    <a:pt x="60" y="1"/>
                  </a:cubicBezTo>
                  <a:close/>
                </a:path>
              </a:pathLst>
            </a:custGeom>
            <a:solidFill>
              <a:srgbClr val="038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2"/>
            <p:cNvSpPr/>
            <p:nvPr/>
          </p:nvSpPr>
          <p:spPr>
            <a:xfrm>
              <a:off x="3139500" y="2677950"/>
              <a:ext cx="82000" cy="61975"/>
            </a:xfrm>
            <a:custGeom>
              <a:rect b="b" l="l" r="r" t="t"/>
              <a:pathLst>
                <a:path extrusionOk="0" h="2479" w="3280">
                  <a:moveTo>
                    <a:pt x="2546" y="0"/>
                  </a:moveTo>
                  <a:cubicBezTo>
                    <a:pt x="2425" y="0"/>
                    <a:pt x="2302" y="34"/>
                    <a:pt x="2194" y="102"/>
                  </a:cubicBezTo>
                  <a:lnTo>
                    <a:pt x="373" y="1296"/>
                  </a:lnTo>
                  <a:cubicBezTo>
                    <a:pt x="93" y="1501"/>
                    <a:pt x="0" y="1904"/>
                    <a:pt x="202" y="2199"/>
                  </a:cubicBezTo>
                  <a:cubicBezTo>
                    <a:pt x="320" y="2376"/>
                    <a:pt x="526" y="2479"/>
                    <a:pt x="737" y="2479"/>
                  </a:cubicBezTo>
                  <a:cubicBezTo>
                    <a:pt x="859" y="2479"/>
                    <a:pt x="982" y="2444"/>
                    <a:pt x="1090" y="2371"/>
                  </a:cubicBezTo>
                  <a:lnTo>
                    <a:pt x="2907" y="1173"/>
                  </a:lnTo>
                  <a:cubicBezTo>
                    <a:pt x="3205" y="971"/>
                    <a:pt x="3280" y="583"/>
                    <a:pt x="3078" y="289"/>
                  </a:cubicBezTo>
                  <a:cubicBezTo>
                    <a:pt x="2960" y="100"/>
                    <a:pt x="2755" y="0"/>
                    <a:pt x="254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2"/>
            <p:cNvSpPr/>
            <p:nvPr/>
          </p:nvSpPr>
          <p:spPr>
            <a:xfrm>
              <a:off x="3162800" y="2712475"/>
              <a:ext cx="63850" cy="50125"/>
            </a:xfrm>
            <a:custGeom>
              <a:rect b="b" l="l" r="r" t="t"/>
              <a:pathLst>
                <a:path extrusionOk="0" h="2005" w="2554">
                  <a:moveTo>
                    <a:pt x="1813" y="1"/>
                  </a:moveTo>
                  <a:cubicBezTo>
                    <a:pt x="1693" y="1"/>
                    <a:pt x="1571" y="34"/>
                    <a:pt x="1464" y="102"/>
                  </a:cubicBezTo>
                  <a:lnTo>
                    <a:pt x="374" y="833"/>
                  </a:lnTo>
                  <a:cubicBezTo>
                    <a:pt x="79" y="1020"/>
                    <a:pt x="1" y="1426"/>
                    <a:pt x="188" y="1721"/>
                  </a:cubicBezTo>
                  <a:cubicBezTo>
                    <a:pt x="313" y="1905"/>
                    <a:pt x="519" y="2005"/>
                    <a:pt x="727" y="2005"/>
                  </a:cubicBezTo>
                  <a:cubicBezTo>
                    <a:pt x="853" y="2005"/>
                    <a:pt x="980" y="1968"/>
                    <a:pt x="1090" y="1893"/>
                  </a:cubicBezTo>
                  <a:lnTo>
                    <a:pt x="2180" y="1176"/>
                  </a:lnTo>
                  <a:cubicBezTo>
                    <a:pt x="2475" y="975"/>
                    <a:pt x="2553" y="587"/>
                    <a:pt x="2348" y="288"/>
                  </a:cubicBezTo>
                  <a:cubicBezTo>
                    <a:pt x="2229" y="101"/>
                    <a:pt x="2023" y="1"/>
                    <a:pt x="1813"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2"/>
            <p:cNvSpPr/>
            <p:nvPr/>
          </p:nvSpPr>
          <p:spPr>
            <a:xfrm>
              <a:off x="3136425" y="2715000"/>
              <a:ext cx="31450" cy="28000"/>
            </a:xfrm>
            <a:custGeom>
              <a:rect b="b" l="l" r="r" t="t"/>
              <a:pathLst>
                <a:path extrusionOk="0" h="1120" w="1258">
                  <a:moveTo>
                    <a:pt x="295" y="1"/>
                  </a:moveTo>
                  <a:cubicBezTo>
                    <a:pt x="63" y="206"/>
                    <a:pt x="0" y="560"/>
                    <a:pt x="187" y="825"/>
                  </a:cubicBezTo>
                  <a:lnTo>
                    <a:pt x="187" y="840"/>
                  </a:lnTo>
                  <a:lnTo>
                    <a:pt x="250" y="732"/>
                  </a:lnTo>
                  <a:lnTo>
                    <a:pt x="683" y="1012"/>
                  </a:lnTo>
                  <a:lnTo>
                    <a:pt x="623" y="1105"/>
                  </a:lnTo>
                  <a:cubicBezTo>
                    <a:pt x="653" y="1120"/>
                    <a:pt x="683" y="1120"/>
                    <a:pt x="716" y="1120"/>
                  </a:cubicBezTo>
                  <a:cubicBezTo>
                    <a:pt x="840" y="1120"/>
                    <a:pt x="963" y="1090"/>
                    <a:pt x="1071" y="1012"/>
                  </a:cubicBezTo>
                  <a:lnTo>
                    <a:pt x="1183" y="952"/>
                  </a:lnTo>
                  <a:cubicBezTo>
                    <a:pt x="1198" y="919"/>
                    <a:pt x="1228" y="889"/>
                    <a:pt x="1257" y="874"/>
                  </a:cubicBezTo>
                  <a:lnTo>
                    <a:pt x="1257" y="874"/>
                  </a:lnTo>
                  <a:lnTo>
                    <a:pt x="1213" y="889"/>
                  </a:lnTo>
                  <a:cubicBezTo>
                    <a:pt x="1104" y="967"/>
                    <a:pt x="978" y="997"/>
                    <a:pt x="854" y="997"/>
                  </a:cubicBezTo>
                  <a:cubicBezTo>
                    <a:pt x="653" y="997"/>
                    <a:pt x="452" y="889"/>
                    <a:pt x="325" y="717"/>
                  </a:cubicBezTo>
                  <a:lnTo>
                    <a:pt x="325" y="702"/>
                  </a:lnTo>
                  <a:lnTo>
                    <a:pt x="310" y="702"/>
                  </a:lnTo>
                  <a:lnTo>
                    <a:pt x="310" y="687"/>
                  </a:lnTo>
                  <a:cubicBezTo>
                    <a:pt x="187" y="486"/>
                    <a:pt x="187" y="236"/>
                    <a:pt x="295" y="34"/>
                  </a:cubicBezTo>
                  <a:lnTo>
                    <a:pt x="295" y="19"/>
                  </a:lnTo>
                  <a:lnTo>
                    <a:pt x="29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2"/>
            <p:cNvSpPr/>
            <p:nvPr/>
          </p:nvSpPr>
          <p:spPr>
            <a:xfrm>
              <a:off x="3143775" y="2713500"/>
              <a:ext cx="2000" cy="2375"/>
            </a:xfrm>
            <a:custGeom>
              <a:rect b="b" l="l" r="r" t="t"/>
              <a:pathLst>
                <a:path extrusionOk="0" h="95" w="80">
                  <a:moveTo>
                    <a:pt x="79" y="1"/>
                  </a:moveTo>
                  <a:cubicBezTo>
                    <a:pt x="49" y="16"/>
                    <a:pt x="16" y="31"/>
                    <a:pt x="1" y="61"/>
                  </a:cubicBezTo>
                  <a:lnTo>
                    <a:pt x="1" y="79"/>
                  </a:lnTo>
                  <a:lnTo>
                    <a:pt x="1" y="94"/>
                  </a:lnTo>
                  <a:cubicBezTo>
                    <a:pt x="31" y="61"/>
                    <a:pt x="49" y="31"/>
                    <a:pt x="79"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2"/>
            <p:cNvSpPr/>
            <p:nvPr/>
          </p:nvSpPr>
          <p:spPr>
            <a:xfrm>
              <a:off x="3141075" y="2733275"/>
              <a:ext cx="12425" cy="9375"/>
            </a:xfrm>
            <a:custGeom>
              <a:rect b="b" l="l" r="r" t="t"/>
              <a:pathLst>
                <a:path extrusionOk="0" h="375" w="497">
                  <a:moveTo>
                    <a:pt x="1" y="1"/>
                  </a:moveTo>
                  <a:lnTo>
                    <a:pt x="1" y="374"/>
                  </a:lnTo>
                  <a:lnTo>
                    <a:pt x="497" y="374"/>
                  </a:lnTo>
                  <a:lnTo>
                    <a:pt x="497"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2"/>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2"/>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2"/>
            <p:cNvSpPr/>
            <p:nvPr/>
          </p:nvSpPr>
          <p:spPr>
            <a:xfrm>
              <a:off x="3140700" y="2713500"/>
              <a:ext cx="5075" cy="18700"/>
            </a:xfrm>
            <a:custGeom>
              <a:rect b="b" l="l" r="r" t="t"/>
              <a:pathLst>
                <a:path extrusionOk="0" h="748" w="203">
                  <a:moveTo>
                    <a:pt x="202" y="1"/>
                  </a:moveTo>
                  <a:cubicBezTo>
                    <a:pt x="172" y="31"/>
                    <a:pt x="154" y="61"/>
                    <a:pt x="124" y="94"/>
                  </a:cubicBezTo>
                  <a:cubicBezTo>
                    <a:pt x="16" y="296"/>
                    <a:pt x="16" y="546"/>
                    <a:pt x="139" y="747"/>
                  </a:cubicBezTo>
                  <a:cubicBezTo>
                    <a:pt x="1" y="497"/>
                    <a:pt x="31" y="202"/>
                    <a:pt x="202"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2"/>
            <p:cNvSpPr/>
            <p:nvPr/>
          </p:nvSpPr>
          <p:spPr>
            <a:xfrm>
              <a:off x="3186500" y="2761650"/>
              <a:ext cx="875" cy="1225"/>
            </a:xfrm>
            <a:custGeom>
              <a:rect b="b" l="l" r="r" t="t"/>
              <a:pathLst>
                <a:path extrusionOk="0" h="49" w="35">
                  <a:moveTo>
                    <a:pt x="19" y="0"/>
                  </a:moveTo>
                  <a:cubicBezTo>
                    <a:pt x="1" y="19"/>
                    <a:pt x="1" y="34"/>
                    <a:pt x="1" y="49"/>
                  </a:cubicBezTo>
                  <a:cubicBezTo>
                    <a:pt x="19" y="34"/>
                    <a:pt x="19" y="19"/>
                    <a:pt x="34" y="19"/>
                  </a:cubicBezTo>
                  <a:cubicBezTo>
                    <a:pt x="19" y="19"/>
                    <a:pt x="19" y="0"/>
                    <a:pt x="19" y="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2"/>
            <p:cNvSpPr/>
            <p:nvPr/>
          </p:nvSpPr>
          <p:spPr>
            <a:xfrm>
              <a:off x="3171025" y="2760525"/>
              <a:ext cx="15975" cy="5050"/>
            </a:xfrm>
            <a:custGeom>
              <a:rect b="b" l="l" r="r" t="t"/>
              <a:pathLst>
                <a:path extrusionOk="0" h="202" w="639">
                  <a:moveTo>
                    <a:pt x="94" y="0"/>
                  </a:moveTo>
                  <a:lnTo>
                    <a:pt x="0" y="157"/>
                  </a:lnTo>
                  <a:cubicBezTo>
                    <a:pt x="94" y="187"/>
                    <a:pt x="172" y="202"/>
                    <a:pt x="265" y="202"/>
                  </a:cubicBezTo>
                  <a:cubicBezTo>
                    <a:pt x="388" y="202"/>
                    <a:pt x="511" y="172"/>
                    <a:pt x="620" y="94"/>
                  </a:cubicBezTo>
                  <a:cubicBezTo>
                    <a:pt x="620" y="79"/>
                    <a:pt x="620" y="64"/>
                    <a:pt x="638" y="45"/>
                  </a:cubicBezTo>
                  <a:lnTo>
                    <a:pt x="638" y="30"/>
                  </a:lnTo>
                  <a:cubicBezTo>
                    <a:pt x="560" y="64"/>
                    <a:pt x="482" y="79"/>
                    <a:pt x="403" y="79"/>
                  </a:cubicBezTo>
                  <a:cubicBezTo>
                    <a:pt x="295" y="79"/>
                    <a:pt x="187" y="64"/>
                    <a:pt x="94" y="0"/>
                  </a:cubicBezTo>
                  <a:close/>
                </a:path>
              </a:pathLst>
            </a:custGeom>
            <a:solidFill>
              <a:srgbClr val="06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2"/>
            <p:cNvSpPr/>
            <p:nvPr/>
          </p:nvSpPr>
          <p:spPr>
            <a:xfrm>
              <a:off x="3166725" y="2757450"/>
              <a:ext cx="6650" cy="7025"/>
            </a:xfrm>
            <a:custGeom>
              <a:rect b="b" l="l" r="r" t="t"/>
              <a:pathLst>
                <a:path extrusionOk="0" h="281" w="266">
                  <a:moveTo>
                    <a:pt x="94" y="0"/>
                  </a:moveTo>
                  <a:lnTo>
                    <a:pt x="1" y="153"/>
                  </a:lnTo>
                  <a:cubicBezTo>
                    <a:pt x="45" y="202"/>
                    <a:pt x="109" y="247"/>
                    <a:pt x="172" y="280"/>
                  </a:cubicBezTo>
                  <a:lnTo>
                    <a:pt x="266" y="123"/>
                  </a:lnTo>
                  <a:cubicBezTo>
                    <a:pt x="202" y="94"/>
                    <a:pt x="139" y="45"/>
                    <a:pt x="94" y="0"/>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2"/>
            <p:cNvSpPr/>
            <p:nvPr/>
          </p:nvSpPr>
          <p:spPr>
            <a:xfrm>
              <a:off x="3164400" y="2754650"/>
              <a:ext cx="4675" cy="6650"/>
            </a:xfrm>
            <a:custGeom>
              <a:rect b="b" l="l" r="r" t="t"/>
              <a:pathLst>
                <a:path extrusionOk="0" h="266" w="187">
                  <a:moveTo>
                    <a:pt x="109" y="0"/>
                  </a:moveTo>
                  <a:lnTo>
                    <a:pt x="0" y="172"/>
                  </a:lnTo>
                  <a:cubicBezTo>
                    <a:pt x="30" y="206"/>
                    <a:pt x="64" y="235"/>
                    <a:pt x="94" y="265"/>
                  </a:cubicBezTo>
                  <a:lnTo>
                    <a:pt x="187" y="112"/>
                  </a:lnTo>
                  <a:cubicBezTo>
                    <a:pt x="172" y="79"/>
                    <a:pt x="157" y="64"/>
                    <a:pt x="124" y="34"/>
                  </a:cubicBezTo>
                  <a:lnTo>
                    <a:pt x="124" y="19"/>
                  </a:lnTo>
                  <a:lnTo>
                    <a:pt x="124" y="0"/>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a:off x="3161700" y="2747275"/>
              <a:ext cx="5425" cy="11325"/>
            </a:xfrm>
            <a:custGeom>
              <a:rect b="b" l="l" r="r" t="t"/>
              <a:pathLst>
                <a:path extrusionOk="0" h="453" w="217">
                  <a:moveTo>
                    <a:pt x="138" y="1"/>
                  </a:moveTo>
                  <a:lnTo>
                    <a:pt x="0" y="202"/>
                  </a:lnTo>
                  <a:cubicBezTo>
                    <a:pt x="15" y="295"/>
                    <a:pt x="45" y="374"/>
                    <a:pt x="93" y="452"/>
                  </a:cubicBezTo>
                  <a:lnTo>
                    <a:pt x="108" y="452"/>
                  </a:lnTo>
                  <a:lnTo>
                    <a:pt x="217" y="280"/>
                  </a:lnTo>
                  <a:cubicBezTo>
                    <a:pt x="172" y="187"/>
                    <a:pt x="138" y="94"/>
                    <a:pt x="138" y="1"/>
                  </a:cubicBez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a:off x="3164400" y="2754650"/>
              <a:ext cx="2725" cy="4325"/>
            </a:xfrm>
            <a:custGeom>
              <a:rect b="b" l="l" r="r" t="t"/>
              <a:pathLst>
                <a:path extrusionOk="0" h="173" w="109">
                  <a:moveTo>
                    <a:pt x="109" y="0"/>
                  </a:moveTo>
                  <a:lnTo>
                    <a:pt x="0" y="172"/>
                  </a:lnTo>
                  <a:lnTo>
                    <a:pt x="0" y="172"/>
                  </a:lnTo>
                  <a:lnTo>
                    <a:pt x="109" y="0"/>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a:off x="3164400" y="2754275"/>
              <a:ext cx="2725" cy="4700"/>
            </a:xfrm>
            <a:custGeom>
              <a:rect b="b" l="l" r="r" t="t"/>
              <a:pathLst>
                <a:path extrusionOk="0" h="188" w="109">
                  <a:moveTo>
                    <a:pt x="109" y="0"/>
                  </a:moveTo>
                  <a:lnTo>
                    <a:pt x="0" y="172"/>
                  </a:lnTo>
                  <a:lnTo>
                    <a:pt x="0" y="187"/>
                  </a:lnTo>
                  <a:lnTo>
                    <a:pt x="109" y="15"/>
                  </a:lnTo>
                  <a:lnTo>
                    <a:pt x="109" y="0"/>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a:off x="3161700" y="2745325"/>
              <a:ext cx="3475" cy="7025"/>
            </a:xfrm>
            <a:custGeom>
              <a:rect b="b" l="l" r="r" t="t"/>
              <a:pathLst>
                <a:path extrusionOk="0" h="281" w="139">
                  <a:moveTo>
                    <a:pt x="138" y="0"/>
                  </a:moveTo>
                  <a:lnTo>
                    <a:pt x="0" y="220"/>
                  </a:lnTo>
                  <a:lnTo>
                    <a:pt x="0" y="280"/>
                  </a:lnTo>
                  <a:lnTo>
                    <a:pt x="138" y="79"/>
                  </a:lnTo>
                  <a:lnTo>
                    <a:pt x="138" y="0"/>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a:off x="3161325" y="2736825"/>
              <a:ext cx="7025" cy="14025"/>
            </a:xfrm>
            <a:custGeom>
              <a:rect b="b" l="l" r="r" t="t"/>
              <a:pathLst>
                <a:path extrusionOk="0" h="561" w="281">
                  <a:moveTo>
                    <a:pt x="261" y="1"/>
                  </a:moveTo>
                  <a:cubicBezTo>
                    <a:pt x="232" y="16"/>
                    <a:pt x="202" y="46"/>
                    <a:pt x="187" y="79"/>
                  </a:cubicBezTo>
                  <a:cubicBezTo>
                    <a:pt x="60" y="202"/>
                    <a:pt x="0" y="374"/>
                    <a:pt x="15" y="560"/>
                  </a:cubicBezTo>
                  <a:lnTo>
                    <a:pt x="153" y="340"/>
                  </a:lnTo>
                  <a:cubicBezTo>
                    <a:pt x="153" y="217"/>
                    <a:pt x="202" y="94"/>
                    <a:pt x="280" y="1"/>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a:off x="3216075" y="2741875"/>
              <a:ext cx="775" cy="775"/>
            </a:xfrm>
            <a:custGeom>
              <a:rect b="b" l="l" r="r" t="t"/>
              <a:pathLst>
                <a:path extrusionOk="0" h="31" w="31">
                  <a:moveTo>
                    <a:pt x="30" y="0"/>
                  </a:moveTo>
                  <a:lnTo>
                    <a:pt x="0" y="30"/>
                  </a:lnTo>
                  <a:lnTo>
                    <a:pt x="15" y="30"/>
                  </a:lnTo>
                  <a:cubicBezTo>
                    <a:pt x="15" y="15"/>
                    <a:pt x="30" y="15"/>
                    <a:pt x="30" y="0"/>
                  </a:cubicBezTo>
                  <a:close/>
                </a:path>
              </a:pathLst>
            </a:custGeom>
            <a:solidFill>
              <a:srgbClr val="ADC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a:off x="3186500" y="2762100"/>
              <a:ext cx="1625" cy="775"/>
            </a:xfrm>
            <a:custGeom>
              <a:rect b="b" l="l" r="r" t="t"/>
              <a:pathLst>
                <a:path extrusionOk="0" h="31" w="65">
                  <a:moveTo>
                    <a:pt x="34" y="1"/>
                  </a:moveTo>
                  <a:cubicBezTo>
                    <a:pt x="19" y="1"/>
                    <a:pt x="19" y="16"/>
                    <a:pt x="1" y="31"/>
                  </a:cubicBezTo>
                  <a:lnTo>
                    <a:pt x="64" y="1"/>
                  </a:lnTo>
                  <a:close/>
                </a:path>
              </a:pathLst>
            </a:custGeom>
            <a:solidFill>
              <a:srgbClr val="3A8F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a:off x="3164775" y="2736825"/>
              <a:ext cx="16350" cy="25675"/>
            </a:xfrm>
            <a:custGeom>
              <a:rect b="b" l="l" r="r" t="t"/>
              <a:pathLst>
                <a:path extrusionOk="0" h="1027" w="654">
                  <a:moveTo>
                    <a:pt x="142" y="1"/>
                  </a:moveTo>
                  <a:lnTo>
                    <a:pt x="142" y="1"/>
                  </a:lnTo>
                  <a:cubicBezTo>
                    <a:pt x="70" y="86"/>
                    <a:pt x="23" y="197"/>
                    <a:pt x="16" y="310"/>
                  </a:cubicBezTo>
                  <a:lnTo>
                    <a:pt x="16" y="310"/>
                  </a:lnTo>
                  <a:cubicBezTo>
                    <a:pt x="30" y="199"/>
                    <a:pt x="71" y="92"/>
                    <a:pt x="142" y="1"/>
                  </a:cubicBezTo>
                  <a:close/>
                  <a:moveTo>
                    <a:pt x="16" y="310"/>
                  </a:moveTo>
                  <a:lnTo>
                    <a:pt x="16" y="310"/>
                  </a:lnTo>
                  <a:cubicBezTo>
                    <a:pt x="0" y="445"/>
                    <a:pt x="26" y="586"/>
                    <a:pt x="94" y="713"/>
                  </a:cubicBezTo>
                  <a:lnTo>
                    <a:pt x="94" y="698"/>
                  </a:lnTo>
                  <a:cubicBezTo>
                    <a:pt x="49" y="605"/>
                    <a:pt x="15" y="512"/>
                    <a:pt x="15" y="419"/>
                  </a:cubicBezTo>
                  <a:lnTo>
                    <a:pt x="15" y="340"/>
                  </a:lnTo>
                  <a:cubicBezTo>
                    <a:pt x="15" y="330"/>
                    <a:pt x="16" y="320"/>
                    <a:pt x="16" y="310"/>
                  </a:cubicBezTo>
                  <a:close/>
                  <a:moveTo>
                    <a:pt x="109" y="747"/>
                  </a:moveTo>
                  <a:cubicBezTo>
                    <a:pt x="183" y="857"/>
                    <a:pt x="284" y="934"/>
                    <a:pt x="398" y="980"/>
                  </a:cubicBezTo>
                  <a:lnTo>
                    <a:pt x="398" y="980"/>
                  </a:lnTo>
                  <a:cubicBezTo>
                    <a:pt x="380" y="971"/>
                    <a:pt x="361" y="961"/>
                    <a:pt x="344" y="948"/>
                  </a:cubicBezTo>
                  <a:cubicBezTo>
                    <a:pt x="280" y="919"/>
                    <a:pt x="217" y="870"/>
                    <a:pt x="172" y="825"/>
                  </a:cubicBezTo>
                  <a:cubicBezTo>
                    <a:pt x="157" y="792"/>
                    <a:pt x="142" y="777"/>
                    <a:pt x="109" y="747"/>
                  </a:cubicBezTo>
                  <a:close/>
                  <a:moveTo>
                    <a:pt x="398" y="980"/>
                  </a:moveTo>
                  <a:cubicBezTo>
                    <a:pt x="478" y="1017"/>
                    <a:pt x="566" y="1027"/>
                    <a:pt x="653" y="1027"/>
                  </a:cubicBezTo>
                  <a:cubicBezTo>
                    <a:pt x="564" y="1027"/>
                    <a:pt x="478" y="1011"/>
                    <a:pt x="398" y="98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a:off x="3185750" y="2743250"/>
              <a:ext cx="50975" cy="41725"/>
            </a:xfrm>
            <a:custGeom>
              <a:rect b="b" l="l" r="r" t="t"/>
              <a:pathLst>
                <a:path extrusionOk="0" h="1669" w="2039">
                  <a:moveTo>
                    <a:pt x="1302" y="0"/>
                  </a:moveTo>
                  <a:cubicBezTo>
                    <a:pt x="1180" y="0"/>
                    <a:pt x="1057" y="34"/>
                    <a:pt x="949" y="102"/>
                  </a:cubicBezTo>
                  <a:lnTo>
                    <a:pt x="374" y="490"/>
                  </a:lnTo>
                  <a:cubicBezTo>
                    <a:pt x="79" y="691"/>
                    <a:pt x="1" y="1079"/>
                    <a:pt x="187" y="1374"/>
                  </a:cubicBezTo>
                  <a:cubicBezTo>
                    <a:pt x="316" y="1562"/>
                    <a:pt x="520" y="1668"/>
                    <a:pt x="729" y="1668"/>
                  </a:cubicBezTo>
                  <a:cubicBezTo>
                    <a:pt x="847" y="1668"/>
                    <a:pt x="967" y="1634"/>
                    <a:pt x="1075" y="1561"/>
                  </a:cubicBezTo>
                  <a:lnTo>
                    <a:pt x="1665" y="1173"/>
                  </a:lnTo>
                  <a:cubicBezTo>
                    <a:pt x="1960" y="986"/>
                    <a:pt x="2038" y="583"/>
                    <a:pt x="1837" y="288"/>
                  </a:cubicBezTo>
                  <a:cubicBezTo>
                    <a:pt x="1718" y="99"/>
                    <a:pt x="1512" y="0"/>
                    <a:pt x="1302"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a:off x="3148825" y="2677700"/>
              <a:ext cx="54500" cy="33125"/>
            </a:xfrm>
            <a:custGeom>
              <a:rect b="b" l="l" r="r" t="t"/>
              <a:pathLst>
                <a:path extrusionOk="0" h="1325" w="2180">
                  <a:moveTo>
                    <a:pt x="0" y="1325"/>
                  </a:moveTo>
                  <a:lnTo>
                    <a:pt x="0" y="1325"/>
                  </a:lnTo>
                  <a:lnTo>
                    <a:pt x="0" y="1325"/>
                  </a:lnTo>
                  <a:close/>
                  <a:moveTo>
                    <a:pt x="482" y="996"/>
                  </a:moveTo>
                  <a:lnTo>
                    <a:pt x="0" y="1306"/>
                  </a:lnTo>
                  <a:lnTo>
                    <a:pt x="0" y="1306"/>
                  </a:lnTo>
                  <a:lnTo>
                    <a:pt x="0" y="1306"/>
                  </a:lnTo>
                  <a:lnTo>
                    <a:pt x="482" y="996"/>
                  </a:lnTo>
                  <a:close/>
                  <a:moveTo>
                    <a:pt x="1821" y="112"/>
                  </a:moveTo>
                  <a:lnTo>
                    <a:pt x="1821" y="112"/>
                  </a:lnTo>
                  <a:lnTo>
                    <a:pt x="1635" y="235"/>
                  </a:lnTo>
                  <a:lnTo>
                    <a:pt x="1821" y="112"/>
                  </a:lnTo>
                  <a:lnTo>
                    <a:pt x="1821" y="112"/>
                  </a:lnTo>
                  <a:close/>
                  <a:moveTo>
                    <a:pt x="1836" y="112"/>
                  </a:moveTo>
                  <a:lnTo>
                    <a:pt x="1836" y="112"/>
                  </a:lnTo>
                  <a:lnTo>
                    <a:pt x="1836" y="112"/>
                  </a:lnTo>
                  <a:close/>
                  <a:moveTo>
                    <a:pt x="2179" y="0"/>
                  </a:moveTo>
                  <a:cubicBezTo>
                    <a:pt x="2052" y="0"/>
                    <a:pt x="1944" y="34"/>
                    <a:pt x="1836" y="112"/>
                  </a:cubicBezTo>
                  <a:cubicBezTo>
                    <a:pt x="1944" y="34"/>
                    <a:pt x="2052" y="0"/>
                    <a:pt x="2179" y="0"/>
                  </a:cubicBezTo>
                  <a:close/>
                  <a:moveTo>
                    <a:pt x="2179" y="0"/>
                  </a:moveTo>
                  <a:lnTo>
                    <a:pt x="2179" y="0"/>
                  </a:lnTo>
                  <a:lnTo>
                    <a:pt x="2179" y="0"/>
                  </a:lnTo>
                  <a:close/>
                </a:path>
              </a:pathLst>
            </a:custGeom>
            <a:solidFill>
              <a:srgbClr val="DFE3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a:off x="3145000" y="2677700"/>
              <a:ext cx="74175" cy="36575"/>
            </a:xfrm>
            <a:custGeom>
              <a:rect b="b" l="l" r="r" t="t"/>
              <a:pathLst>
                <a:path extrusionOk="0" h="1463" w="2967">
                  <a:moveTo>
                    <a:pt x="2332" y="0"/>
                  </a:moveTo>
                  <a:cubicBezTo>
                    <a:pt x="2205" y="0"/>
                    <a:pt x="2097" y="34"/>
                    <a:pt x="1989" y="112"/>
                  </a:cubicBezTo>
                  <a:lnTo>
                    <a:pt x="1974" y="112"/>
                  </a:lnTo>
                  <a:lnTo>
                    <a:pt x="1788" y="235"/>
                  </a:lnTo>
                  <a:lnTo>
                    <a:pt x="1661" y="314"/>
                  </a:lnTo>
                  <a:lnTo>
                    <a:pt x="1508" y="422"/>
                  </a:lnTo>
                  <a:lnTo>
                    <a:pt x="1444" y="467"/>
                  </a:lnTo>
                  <a:lnTo>
                    <a:pt x="948" y="795"/>
                  </a:lnTo>
                  <a:lnTo>
                    <a:pt x="870" y="840"/>
                  </a:lnTo>
                  <a:lnTo>
                    <a:pt x="698" y="967"/>
                  </a:lnTo>
                  <a:lnTo>
                    <a:pt x="635" y="996"/>
                  </a:lnTo>
                  <a:lnTo>
                    <a:pt x="153" y="1306"/>
                  </a:lnTo>
                  <a:lnTo>
                    <a:pt x="153" y="1325"/>
                  </a:lnTo>
                  <a:cubicBezTo>
                    <a:pt x="94" y="1355"/>
                    <a:pt x="45" y="1418"/>
                    <a:pt x="0" y="1463"/>
                  </a:cubicBezTo>
                  <a:lnTo>
                    <a:pt x="1754" y="299"/>
                  </a:lnTo>
                  <a:cubicBezTo>
                    <a:pt x="1866" y="235"/>
                    <a:pt x="1989" y="205"/>
                    <a:pt x="2112" y="205"/>
                  </a:cubicBezTo>
                  <a:cubicBezTo>
                    <a:pt x="2314" y="205"/>
                    <a:pt x="2519" y="299"/>
                    <a:pt x="2642" y="485"/>
                  </a:cubicBezTo>
                  <a:cubicBezTo>
                    <a:pt x="2799" y="717"/>
                    <a:pt x="2780" y="1011"/>
                    <a:pt x="2627" y="1213"/>
                  </a:cubicBezTo>
                  <a:lnTo>
                    <a:pt x="2687" y="1183"/>
                  </a:lnTo>
                  <a:cubicBezTo>
                    <a:pt x="2873" y="1060"/>
                    <a:pt x="2967" y="858"/>
                    <a:pt x="2967" y="638"/>
                  </a:cubicBezTo>
                  <a:cubicBezTo>
                    <a:pt x="2967" y="579"/>
                    <a:pt x="2967" y="515"/>
                    <a:pt x="2937" y="452"/>
                  </a:cubicBezTo>
                  <a:cubicBezTo>
                    <a:pt x="2922" y="392"/>
                    <a:pt x="2907" y="343"/>
                    <a:pt x="2858" y="299"/>
                  </a:cubicBezTo>
                  <a:lnTo>
                    <a:pt x="2858" y="280"/>
                  </a:lnTo>
                  <a:cubicBezTo>
                    <a:pt x="2735" y="112"/>
                    <a:pt x="2534" y="0"/>
                    <a:pt x="2332"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a:off x="3218025" y="2717325"/>
              <a:ext cx="8625" cy="24200"/>
            </a:xfrm>
            <a:custGeom>
              <a:rect b="b" l="l" r="r" t="t"/>
              <a:pathLst>
                <a:path extrusionOk="0" h="968" w="345">
                  <a:moveTo>
                    <a:pt x="79" y="1"/>
                  </a:moveTo>
                  <a:cubicBezTo>
                    <a:pt x="109" y="35"/>
                    <a:pt x="124" y="64"/>
                    <a:pt x="139" y="94"/>
                  </a:cubicBezTo>
                  <a:cubicBezTo>
                    <a:pt x="344" y="374"/>
                    <a:pt x="266" y="766"/>
                    <a:pt x="1" y="967"/>
                  </a:cubicBezTo>
                  <a:cubicBezTo>
                    <a:pt x="266" y="766"/>
                    <a:pt x="344" y="374"/>
                    <a:pt x="139" y="94"/>
                  </a:cubicBezTo>
                  <a:cubicBezTo>
                    <a:pt x="124" y="64"/>
                    <a:pt x="109" y="35"/>
                    <a:pt x="79" y="1"/>
                  </a:cubicBezTo>
                  <a:close/>
                </a:path>
              </a:pathLst>
            </a:custGeom>
            <a:solidFill>
              <a:srgbClr val="EE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a:off x="3197425" y="2712300"/>
              <a:ext cx="29225" cy="30350"/>
            </a:xfrm>
            <a:custGeom>
              <a:rect b="b" l="l" r="r" t="t"/>
              <a:pathLst>
                <a:path extrusionOk="0" h="1214" w="1169">
                  <a:moveTo>
                    <a:pt x="437" y="0"/>
                  </a:moveTo>
                  <a:cubicBezTo>
                    <a:pt x="403" y="0"/>
                    <a:pt x="373" y="0"/>
                    <a:pt x="329" y="15"/>
                  </a:cubicBezTo>
                  <a:lnTo>
                    <a:pt x="0" y="236"/>
                  </a:lnTo>
                  <a:cubicBezTo>
                    <a:pt x="64" y="221"/>
                    <a:pt x="142" y="202"/>
                    <a:pt x="217" y="202"/>
                  </a:cubicBezTo>
                  <a:cubicBezTo>
                    <a:pt x="422" y="202"/>
                    <a:pt x="623" y="295"/>
                    <a:pt x="746" y="482"/>
                  </a:cubicBezTo>
                  <a:cubicBezTo>
                    <a:pt x="903" y="717"/>
                    <a:pt x="888" y="997"/>
                    <a:pt x="746" y="1198"/>
                  </a:cubicBezTo>
                  <a:lnTo>
                    <a:pt x="746" y="1213"/>
                  </a:lnTo>
                  <a:lnTo>
                    <a:pt x="795" y="1183"/>
                  </a:lnTo>
                  <a:cubicBezTo>
                    <a:pt x="795" y="1183"/>
                    <a:pt x="810" y="1168"/>
                    <a:pt x="825" y="1168"/>
                  </a:cubicBezTo>
                  <a:cubicBezTo>
                    <a:pt x="1090" y="967"/>
                    <a:pt x="1168" y="575"/>
                    <a:pt x="963" y="295"/>
                  </a:cubicBezTo>
                  <a:cubicBezTo>
                    <a:pt x="948" y="265"/>
                    <a:pt x="933" y="236"/>
                    <a:pt x="903" y="202"/>
                  </a:cubicBezTo>
                  <a:cubicBezTo>
                    <a:pt x="776" y="79"/>
                    <a:pt x="608" y="0"/>
                    <a:pt x="437"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a:off x="3209075" y="2743450"/>
              <a:ext cx="27650" cy="30350"/>
            </a:xfrm>
            <a:custGeom>
              <a:rect b="b" l="l" r="r" t="t"/>
              <a:pathLst>
                <a:path extrusionOk="0" h="1214" w="1106">
                  <a:moveTo>
                    <a:pt x="310" y="1"/>
                  </a:moveTo>
                  <a:lnTo>
                    <a:pt x="295" y="16"/>
                  </a:lnTo>
                  <a:lnTo>
                    <a:pt x="1" y="202"/>
                  </a:lnTo>
                  <a:cubicBezTo>
                    <a:pt x="49" y="187"/>
                    <a:pt x="94" y="187"/>
                    <a:pt x="157" y="187"/>
                  </a:cubicBezTo>
                  <a:cubicBezTo>
                    <a:pt x="359" y="187"/>
                    <a:pt x="560" y="295"/>
                    <a:pt x="683" y="482"/>
                  </a:cubicBezTo>
                  <a:cubicBezTo>
                    <a:pt x="840" y="698"/>
                    <a:pt x="825" y="993"/>
                    <a:pt x="669" y="1213"/>
                  </a:cubicBezTo>
                  <a:lnTo>
                    <a:pt x="732" y="1165"/>
                  </a:lnTo>
                  <a:cubicBezTo>
                    <a:pt x="1027" y="978"/>
                    <a:pt x="1105" y="575"/>
                    <a:pt x="904" y="280"/>
                  </a:cubicBezTo>
                  <a:cubicBezTo>
                    <a:pt x="777" y="94"/>
                    <a:pt x="575" y="1"/>
                    <a:pt x="374" y="1"/>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a:off x="3203300" y="2712300"/>
              <a:ext cx="1500" cy="875"/>
            </a:xfrm>
            <a:custGeom>
              <a:rect b="b" l="l" r="r" t="t"/>
              <a:pathLst>
                <a:path extrusionOk="0" h="35" w="60">
                  <a:moveTo>
                    <a:pt x="45" y="0"/>
                  </a:moveTo>
                  <a:lnTo>
                    <a:pt x="0" y="34"/>
                  </a:lnTo>
                  <a:cubicBezTo>
                    <a:pt x="15" y="34"/>
                    <a:pt x="45" y="34"/>
                    <a:pt x="60" y="15"/>
                  </a:cubicBezTo>
                  <a:lnTo>
                    <a:pt x="60" y="0"/>
                  </a:ln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a:off x="3202825" y="2713150"/>
              <a:ext cx="500" cy="375"/>
            </a:xfrm>
            <a:custGeom>
              <a:rect b="b" l="l" r="r" t="t"/>
              <a:pathLst>
                <a:path extrusionOk="0" h="15" w="20">
                  <a:moveTo>
                    <a:pt x="19" y="0"/>
                  </a:moveTo>
                  <a:lnTo>
                    <a:pt x="1" y="15"/>
                  </a:lnTo>
                  <a:lnTo>
                    <a:pt x="19" y="0"/>
                  </a:lnTo>
                  <a:close/>
                </a:path>
              </a:pathLst>
            </a:custGeom>
            <a:solidFill>
              <a:srgbClr val="93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a:off x="3167475" y="2711925"/>
              <a:ext cx="36975" cy="24925"/>
            </a:xfrm>
            <a:custGeom>
              <a:rect b="b" l="l" r="r" t="t"/>
              <a:pathLst>
                <a:path extrusionOk="0" h="997" w="1479">
                  <a:moveTo>
                    <a:pt x="1448" y="1"/>
                  </a:moveTo>
                  <a:lnTo>
                    <a:pt x="15" y="933"/>
                  </a:lnTo>
                  <a:cubicBezTo>
                    <a:pt x="1" y="948"/>
                    <a:pt x="1" y="963"/>
                    <a:pt x="1" y="982"/>
                  </a:cubicBezTo>
                  <a:lnTo>
                    <a:pt x="15" y="997"/>
                  </a:lnTo>
                  <a:lnTo>
                    <a:pt x="79" y="948"/>
                  </a:lnTo>
                  <a:cubicBezTo>
                    <a:pt x="109" y="903"/>
                    <a:pt x="142" y="870"/>
                    <a:pt x="187" y="855"/>
                  </a:cubicBezTo>
                  <a:lnTo>
                    <a:pt x="1277" y="124"/>
                  </a:lnTo>
                  <a:cubicBezTo>
                    <a:pt x="1321" y="94"/>
                    <a:pt x="1370" y="79"/>
                    <a:pt x="1415" y="64"/>
                  </a:cubicBezTo>
                  <a:lnTo>
                    <a:pt x="1433" y="49"/>
                  </a:lnTo>
                  <a:lnTo>
                    <a:pt x="1478" y="15"/>
                  </a:lnTo>
                  <a:cubicBezTo>
                    <a:pt x="1478" y="1"/>
                    <a:pt x="1478" y="1"/>
                    <a:pt x="1463"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a:off x="3168325" y="2712675"/>
              <a:ext cx="36475" cy="24175"/>
            </a:xfrm>
            <a:custGeom>
              <a:rect b="b" l="l" r="r" t="t"/>
              <a:pathLst>
                <a:path extrusionOk="0" h="967" w="1459">
                  <a:moveTo>
                    <a:pt x="1459" y="0"/>
                  </a:moveTo>
                  <a:cubicBezTo>
                    <a:pt x="1444" y="19"/>
                    <a:pt x="1414" y="19"/>
                    <a:pt x="1399" y="19"/>
                  </a:cubicBezTo>
                  <a:lnTo>
                    <a:pt x="1381" y="34"/>
                  </a:lnTo>
                  <a:cubicBezTo>
                    <a:pt x="1336" y="49"/>
                    <a:pt x="1287" y="64"/>
                    <a:pt x="1243" y="94"/>
                  </a:cubicBezTo>
                  <a:lnTo>
                    <a:pt x="153" y="825"/>
                  </a:lnTo>
                  <a:cubicBezTo>
                    <a:pt x="108" y="840"/>
                    <a:pt x="75" y="873"/>
                    <a:pt x="45" y="918"/>
                  </a:cubicBezTo>
                  <a:cubicBezTo>
                    <a:pt x="30" y="918"/>
                    <a:pt x="30" y="933"/>
                    <a:pt x="30" y="933"/>
                  </a:cubicBezTo>
                  <a:cubicBezTo>
                    <a:pt x="15" y="952"/>
                    <a:pt x="0" y="952"/>
                    <a:pt x="0" y="967"/>
                  </a:cubicBezTo>
                  <a:lnTo>
                    <a:pt x="15" y="967"/>
                  </a:lnTo>
                  <a:lnTo>
                    <a:pt x="1444" y="34"/>
                  </a:lnTo>
                  <a:cubicBezTo>
                    <a:pt x="1459" y="19"/>
                    <a:pt x="1459" y="19"/>
                    <a:pt x="1459"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a:off x="3167850" y="2735625"/>
              <a:ext cx="1600" cy="1225"/>
            </a:xfrm>
            <a:custGeom>
              <a:rect b="b" l="l" r="r" t="t"/>
              <a:pathLst>
                <a:path extrusionOk="0" h="49" w="64">
                  <a:moveTo>
                    <a:pt x="64" y="0"/>
                  </a:moveTo>
                  <a:cubicBezTo>
                    <a:pt x="49" y="0"/>
                    <a:pt x="49" y="15"/>
                    <a:pt x="34" y="15"/>
                  </a:cubicBezTo>
                  <a:lnTo>
                    <a:pt x="0" y="49"/>
                  </a:lnTo>
                  <a:lnTo>
                    <a:pt x="0" y="49"/>
                  </a:lnTo>
                  <a:lnTo>
                    <a:pt x="64" y="0"/>
                  </a:ln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a:off x="3167850" y="2735625"/>
              <a:ext cx="1600" cy="1225"/>
            </a:xfrm>
            <a:custGeom>
              <a:rect b="b" l="l" r="r" t="t"/>
              <a:pathLst>
                <a:path extrusionOk="0" h="49" w="64">
                  <a:moveTo>
                    <a:pt x="64" y="0"/>
                  </a:moveTo>
                  <a:lnTo>
                    <a:pt x="0" y="49"/>
                  </a:lnTo>
                  <a:lnTo>
                    <a:pt x="0" y="49"/>
                  </a:lnTo>
                  <a:lnTo>
                    <a:pt x="64" y="0"/>
                  </a:ln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a:off x="3168700" y="2735625"/>
              <a:ext cx="750" cy="400"/>
            </a:xfrm>
            <a:custGeom>
              <a:rect b="b" l="l" r="r" t="t"/>
              <a:pathLst>
                <a:path extrusionOk="0" h="16" w="30">
                  <a:moveTo>
                    <a:pt x="29" y="0"/>
                  </a:moveTo>
                  <a:cubicBezTo>
                    <a:pt x="15" y="1"/>
                    <a:pt x="15" y="15"/>
                    <a:pt x="0" y="15"/>
                  </a:cubicBezTo>
                  <a:lnTo>
                    <a:pt x="15" y="15"/>
                  </a:lnTo>
                  <a:cubicBezTo>
                    <a:pt x="15" y="15"/>
                    <a:pt x="15" y="1"/>
                    <a:pt x="29"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a:off x="3167850" y="2736000"/>
              <a:ext cx="875" cy="850"/>
            </a:xfrm>
            <a:custGeom>
              <a:rect b="b" l="l" r="r" t="t"/>
              <a:pathLst>
                <a:path extrusionOk="0" h="34" w="35">
                  <a:moveTo>
                    <a:pt x="34" y="0"/>
                  </a:moveTo>
                  <a:lnTo>
                    <a:pt x="0" y="34"/>
                  </a:lnTo>
                  <a:lnTo>
                    <a:pt x="19" y="34"/>
                  </a:lnTo>
                  <a:cubicBezTo>
                    <a:pt x="19" y="19"/>
                    <a:pt x="34" y="19"/>
                    <a:pt x="34" y="0"/>
                  </a:cubicBez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3168325" y="2736000"/>
              <a:ext cx="750" cy="850"/>
            </a:xfrm>
            <a:custGeom>
              <a:rect b="b" l="l" r="r" t="t"/>
              <a:pathLst>
                <a:path extrusionOk="0" h="34" w="30">
                  <a:moveTo>
                    <a:pt x="15" y="0"/>
                  </a:moveTo>
                  <a:cubicBezTo>
                    <a:pt x="15" y="19"/>
                    <a:pt x="0" y="19"/>
                    <a:pt x="0" y="34"/>
                  </a:cubicBezTo>
                  <a:cubicBezTo>
                    <a:pt x="0" y="19"/>
                    <a:pt x="15" y="19"/>
                    <a:pt x="30"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3215325" y="2742625"/>
              <a:ext cx="1525" cy="850"/>
            </a:xfrm>
            <a:custGeom>
              <a:rect b="b" l="l" r="r" t="t"/>
              <a:pathLst>
                <a:path extrusionOk="0" h="34" w="61">
                  <a:moveTo>
                    <a:pt x="45" y="0"/>
                  </a:moveTo>
                  <a:cubicBezTo>
                    <a:pt x="30" y="15"/>
                    <a:pt x="16" y="34"/>
                    <a:pt x="1" y="34"/>
                  </a:cubicBezTo>
                  <a:lnTo>
                    <a:pt x="60" y="34"/>
                  </a:lnTo>
                  <a:cubicBezTo>
                    <a:pt x="60" y="15"/>
                    <a:pt x="60" y="15"/>
                    <a:pt x="45"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a:off x="3213000" y="2742250"/>
              <a:ext cx="3100" cy="1975"/>
            </a:xfrm>
            <a:custGeom>
              <a:rect b="b" l="l" r="r" t="t"/>
              <a:pathLst>
                <a:path extrusionOk="0" h="79" w="124">
                  <a:moveTo>
                    <a:pt x="123" y="0"/>
                  </a:moveTo>
                  <a:cubicBezTo>
                    <a:pt x="109" y="0"/>
                    <a:pt x="109" y="15"/>
                    <a:pt x="109" y="15"/>
                  </a:cubicBezTo>
                  <a:cubicBezTo>
                    <a:pt x="109" y="15"/>
                    <a:pt x="123" y="15"/>
                    <a:pt x="123" y="0"/>
                  </a:cubicBezTo>
                  <a:close/>
                  <a:moveTo>
                    <a:pt x="109" y="15"/>
                  </a:moveTo>
                  <a:lnTo>
                    <a:pt x="0" y="78"/>
                  </a:lnTo>
                  <a:cubicBezTo>
                    <a:pt x="15" y="78"/>
                    <a:pt x="30" y="64"/>
                    <a:pt x="45" y="64"/>
                  </a:cubicBezTo>
                  <a:lnTo>
                    <a:pt x="123" y="15"/>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a:off x="3214125" y="2742625"/>
              <a:ext cx="2350" cy="1225"/>
            </a:xfrm>
            <a:custGeom>
              <a:rect b="b" l="l" r="r" t="t"/>
              <a:pathLst>
                <a:path extrusionOk="0" h="49" w="94">
                  <a:moveTo>
                    <a:pt x="78" y="0"/>
                  </a:moveTo>
                  <a:lnTo>
                    <a:pt x="0" y="49"/>
                  </a:lnTo>
                  <a:cubicBezTo>
                    <a:pt x="15" y="49"/>
                    <a:pt x="34" y="49"/>
                    <a:pt x="49" y="34"/>
                  </a:cubicBezTo>
                  <a:cubicBezTo>
                    <a:pt x="64" y="34"/>
                    <a:pt x="78" y="15"/>
                    <a:pt x="93" y="0"/>
                  </a:cubicBezTo>
                  <a:close/>
                </a:path>
              </a:pathLst>
            </a:custGeom>
            <a:solidFill>
              <a:srgbClr val="6E9F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2"/>
            <p:cNvSpPr/>
            <p:nvPr/>
          </p:nvSpPr>
          <p:spPr>
            <a:xfrm>
              <a:off x="3188100" y="2760525"/>
              <a:ext cx="2350" cy="1600"/>
            </a:xfrm>
            <a:custGeom>
              <a:rect b="b" l="l" r="r" t="t"/>
              <a:pathLst>
                <a:path extrusionOk="0" h="64" w="94">
                  <a:moveTo>
                    <a:pt x="78" y="0"/>
                  </a:moveTo>
                  <a:lnTo>
                    <a:pt x="0" y="64"/>
                  </a:lnTo>
                  <a:lnTo>
                    <a:pt x="0" y="64"/>
                  </a:lnTo>
                  <a:lnTo>
                    <a:pt x="93" y="0"/>
                  </a:lnTo>
                  <a:close/>
                </a:path>
              </a:pathLst>
            </a:custGeom>
            <a:solidFill>
              <a:srgbClr val="36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2"/>
            <p:cNvSpPr/>
            <p:nvPr/>
          </p:nvSpPr>
          <p:spPr>
            <a:xfrm>
              <a:off x="3186500" y="2756225"/>
              <a:ext cx="7500" cy="5075"/>
            </a:xfrm>
            <a:custGeom>
              <a:rect b="b" l="l" r="r" t="t"/>
              <a:pathLst>
                <a:path extrusionOk="0" h="203" w="300">
                  <a:moveTo>
                    <a:pt x="299" y="1"/>
                  </a:moveTo>
                  <a:lnTo>
                    <a:pt x="299" y="1"/>
                  </a:lnTo>
                  <a:cubicBezTo>
                    <a:pt x="297" y="2"/>
                    <a:pt x="294" y="4"/>
                    <a:pt x="292" y="6"/>
                  </a:cubicBezTo>
                  <a:lnTo>
                    <a:pt x="292" y="6"/>
                  </a:lnTo>
                  <a:lnTo>
                    <a:pt x="299" y="1"/>
                  </a:lnTo>
                  <a:close/>
                  <a:moveTo>
                    <a:pt x="292" y="6"/>
                  </a:moveTo>
                  <a:lnTo>
                    <a:pt x="34" y="172"/>
                  </a:lnTo>
                  <a:cubicBezTo>
                    <a:pt x="19" y="187"/>
                    <a:pt x="1" y="202"/>
                    <a:pt x="19" y="202"/>
                  </a:cubicBezTo>
                  <a:cubicBezTo>
                    <a:pt x="49" y="187"/>
                    <a:pt x="94" y="172"/>
                    <a:pt x="142" y="143"/>
                  </a:cubicBezTo>
                  <a:lnTo>
                    <a:pt x="187" y="109"/>
                  </a:lnTo>
                  <a:cubicBezTo>
                    <a:pt x="219" y="81"/>
                    <a:pt x="248" y="36"/>
                    <a:pt x="292" y="6"/>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2"/>
            <p:cNvSpPr/>
            <p:nvPr/>
          </p:nvSpPr>
          <p:spPr>
            <a:xfrm>
              <a:off x="3186975" y="2760900"/>
              <a:ext cx="1150" cy="1225"/>
            </a:xfrm>
            <a:custGeom>
              <a:rect b="b" l="l" r="r" t="t"/>
              <a:pathLst>
                <a:path extrusionOk="0" h="49" w="46">
                  <a:moveTo>
                    <a:pt x="45" y="0"/>
                  </a:moveTo>
                  <a:cubicBezTo>
                    <a:pt x="30" y="15"/>
                    <a:pt x="15" y="15"/>
                    <a:pt x="0" y="15"/>
                  </a:cubicBezTo>
                  <a:lnTo>
                    <a:pt x="0" y="30"/>
                  </a:lnTo>
                  <a:cubicBezTo>
                    <a:pt x="0" y="30"/>
                    <a:pt x="0" y="49"/>
                    <a:pt x="15" y="49"/>
                  </a:cubicBezTo>
                  <a:cubicBezTo>
                    <a:pt x="15" y="30"/>
                    <a:pt x="30" y="15"/>
                    <a:pt x="45"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2"/>
            <p:cNvSpPr/>
            <p:nvPr/>
          </p:nvSpPr>
          <p:spPr>
            <a:xfrm>
              <a:off x="3186975" y="2761275"/>
              <a:ext cx="25" cy="400"/>
            </a:xfrm>
            <a:custGeom>
              <a:rect b="b" l="l" r="r" t="t"/>
              <a:pathLst>
                <a:path extrusionOk="0" h="16" w="1">
                  <a:moveTo>
                    <a:pt x="0" y="0"/>
                  </a:moveTo>
                  <a:lnTo>
                    <a:pt x="0" y="0"/>
                  </a:lnTo>
                  <a:lnTo>
                    <a:pt x="0" y="15"/>
                  </a:lnTo>
                  <a:close/>
                </a:path>
              </a:pathLst>
            </a:custGeom>
            <a:solidFill>
              <a:srgbClr val="078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2"/>
            <p:cNvSpPr/>
            <p:nvPr/>
          </p:nvSpPr>
          <p:spPr>
            <a:xfrm>
              <a:off x="3187350" y="2758950"/>
              <a:ext cx="3850" cy="3175"/>
            </a:xfrm>
            <a:custGeom>
              <a:rect b="b" l="l" r="r" t="t"/>
              <a:pathLst>
                <a:path extrusionOk="0" h="127" w="154">
                  <a:moveTo>
                    <a:pt x="153" y="0"/>
                  </a:moveTo>
                  <a:lnTo>
                    <a:pt x="108" y="34"/>
                  </a:lnTo>
                  <a:cubicBezTo>
                    <a:pt x="79" y="63"/>
                    <a:pt x="45" y="63"/>
                    <a:pt x="30" y="78"/>
                  </a:cubicBezTo>
                  <a:cubicBezTo>
                    <a:pt x="15" y="93"/>
                    <a:pt x="0" y="108"/>
                    <a:pt x="0" y="127"/>
                  </a:cubicBezTo>
                  <a:lnTo>
                    <a:pt x="30" y="127"/>
                  </a:lnTo>
                  <a:lnTo>
                    <a:pt x="123" y="63"/>
                  </a:lnTo>
                  <a:cubicBezTo>
                    <a:pt x="123" y="34"/>
                    <a:pt x="138" y="15"/>
                    <a:pt x="153" y="0"/>
                  </a:cubicBezTo>
                  <a:close/>
                </a:path>
              </a:pathLst>
            </a:custGeom>
            <a:solidFill>
              <a:srgbClr val="288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2"/>
            <p:cNvSpPr/>
            <p:nvPr/>
          </p:nvSpPr>
          <p:spPr>
            <a:xfrm>
              <a:off x="3186975" y="2759775"/>
              <a:ext cx="3100" cy="1525"/>
            </a:xfrm>
            <a:custGeom>
              <a:rect b="b" l="l" r="r" t="t"/>
              <a:pathLst>
                <a:path extrusionOk="0" h="61" w="124">
                  <a:moveTo>
                    <a:pt x="123" y="1"/>
                  </a:moveTo>
                  <a:lnTo>
                    <a:pt x="123" y="1"/>
                  </a:lnTo>
                  <a:cubicBezTo>
                    <a:pt x="75" y="30"/>
                    <a:pt x="30" y="45"/>
                    <a:pt x="0" y="60"/>
                  </a:cubicBezTo>
                  <a:cubicBezTo>
                    <a:pt x="15" y="60"/>
                    <a:pt x="30" y="60"/>
                    <a:pt x="45" y="45"/>
                  </a:cubicBezTo>
                  <a:cubicBezTo>
                    <a:pt x="60" y="30"/>
                    <a:pt x="94" y="30"/>
                    <a:pt x="123" y="1"/>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a:off x="3190050" y="2743450"/>
              <a:ext cx="26800" cy="17100"/>
            </a:xfrm>
            <a:custGeom>
              <a:rect b="b" l="l" r="r" t="t"/>
              <a:pathLst>
                <a:path extrusionOk="0" h="684" w="1072">
                  <a:moveTo>
                    <a:pt x="1012" y="1"/>
                  </a:moveTo>
                  <a:cubicBezTo>
                    <a:pt x="997" y="16"/>
                    <a:pt x="978" y="16"/>
                    <a:pt x="963" y="16"/>
                  </a:cubicBezTo>
                  <a:cubicBezTo>
                    <a:pt x="948" y="16"/>
                    <a:pt x="933" y="30"/>
                    <a:pt x="918" y="30"/>
                  </a:cubicBezTo>
                  <a:lnTo>
                    <a:pt x="157" y="512"/>
                  </a:lnTo>
                  <a:cubicBezTo>
                    <a:pt x="109" y="542"/>
                    <a:pt x="79" y="590"/>
                    <a:pt x="45" y="620"/>
                  </a:cubicBezTo>
                  <a:cubicBezTo>
                    <a:pt x="32" y="633"/>
                    <a:pt x="19" y="649"/>
                    <a:pt x="16" y="674"/>
                  </a:cubicBezTo>
                  <a:lnTo>
                    <a:pt x="16" y="674"/>
                  </a:lnTo>
                  <a:lnTo>
                    <a:pt x="747" y="212"/>
                  </a:lnTo>
                  <a:lnTo>
                    <a:pt x="747" y="212"/>
                  </a:lnTo>
                  <a:cubicBezTo>
                    <a:pt x="747" y="213"/>
                    <a:pt x="747" y="215"/>
                    <a:pt x="747" y="217"/>
                  </a:cubicBezTo>
                  <a:lnTo>
                    <a:pt x="870" y="124"/>
                  </a:lnTo>
                  <a:cubicBezTo>
                    <a:pt x="918" y="94"/>
                    <a:pt x="963" y="45"/>
                    <a:pt x="997" y="16"/>
                  </a:cubicBezTo>
                  <a:cubicBezTo>
                    <a:pt x="1027" y="1"/>
                    <a:pt x="1041" y="1"/>
                    <a:pt x="1071" y="1"/>
                  </a:cubicBezTo>
                  <a:close/>
                  <a:moveTo>
                    <a:pt x="16" y="674"/>
                  </a:moveTo>
                  <a:lnTo>
                    <a:pt x="0" y="683"/>
                  </a:lnTo>
                  <a:lnTo>
                    <a:pt x="15" y="683"/>
                  </a:lnTo>
                  <a:cubicBezTo>
                    <a:pt x="15" y="680"/>
                    <a:pt x="16" y="677"/>
                    <a:pt x="16" y="674"/>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a:off x="3215700" y="2742250"/>
              <a:ext cx="400" cy="400"/>
            </a:xfrm>
            <a:custGeom>
              <a:rect b="b" l="l" r="r" t="t"/>
              <a:pathLst>
                <a:path extrusionOk="0" h="16" w="16">
                  <a:moveTo>
                    <a:pt x="15" y="0"/>
                  </a:moveTo>
                  <a:cubicBezTo>
                    <a:pt x="15" y="15"/>
                    <a:pt x="1" y="15"/>
                    <a:pt x="1" y="15"/>
                  </a:cubicBezTo>
                  <a:lnTo>
                    <a:pt x="15" y="15"/>
                  </a:lnTo>
                  <a:lnTo>
                    <a:pt x="15" y="0"/>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a:off x="3208700" y="2743450"/>
              <a:ext cx="8150" cy="5450"/>
            </a:xfrm>
            <a:custGeom>
              <a:rect b="b" l="l" r="r" t="t"/>
              <a:pathLst>
                <a:path extrusionOk="0" h="218" w="326">
                  <a:moveTo>
                    <a:pt x="325" y="1"/>
                  </a:moveTo>
                  <a:cubicBezTo>
                    <a:pt x="295" y="1"/>
                    <a:pt x="281" y="1"/>
                    <a:pt x="251" y="16"/>
                  </a:cubicBezTo>
                  <a:cubicBezTo>
                    <a:pt x="217" y="45"/>
                    <a:pt x="172" y="94"/>
                    <a:pt x="124" y="124"/>
                  </a:cubicBezTo>
                  <a:lnTo>
                    <a:pt x="45" y="184"/>
                  </a:lnTo>
                  <a:lnTo>
                    <a:pt x="310" y="16"/>
                  </a:lnTo>
                  <a:lnTo>
                    <a:pt x="325" y="1"/>
                  </a:lnTo>
                  <a:close/>
                  <a:moveTo>
                    <a:pt x="45" y="184"/>
                  </a:moveTo>
                  <a:lnTo>
                    <a:pt x="16" y="202"/>
                  </a:lnTo>
                  <a:cubicBezTo>
                    <a:pt x="1" y="202"/>
                    <a:pt x="1" y="202"/>
                    <a:pt x="1" y="217"/>
                  </a:cubicBezTo>
                  <a:lnTo>
                    <a:pt x="45" y="184"/>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a:off x="3029525" y="2848775"/>
              <a:ext cx="9350" cy="65675"/>
            </a:xfrm>
            <a:custGeom>
              <a:rect b="b" l="l" r="r" t="t"/>
              <a:pathLst>
                <a:path extrusionOk="0" h="2627" w="374">
                  <a:moveTo>
                    <a:pt x="373" y="0"/>
                  </a:moveTo>
                  <a:lnTo>
                    <a:pt x="0" y="2627"/>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2"/>
            <p:cNvSpPr/>
            <p:nvPr/>
          </p:nvSpPr>
          <p:spPr>
            <a:xfrm>
              <a:off x="3028775" y="2848400"/>
              <a:ext cx="10850" cy="66425"/>
            </a:xfrm>
            <a:custGeom>
              <a:rect b="b" l="l" r="r" t="t"/>
              <a:pathLst>
                <a:path extrusionOk="0" h="2657" w="434">
                  <a:moveTo>
                    <a:pt x="373" y="0"/>
                  </a:moveTo>
                  <a:lnTo>
                    <a:pt x="0" y="2642"/>
                  </a:lnTo>
                  <a:lnTo>
                    <a:pt x="60" y="2657"/>
                  </a:lnTo>
                  <a:lnTo>
                    <a:pt x="433" y="15"/>
                  </a:lnTo>
                  <a:lnTo>
                    <a:pt x="373" y="0"/>
                  </a:lnTo>
                  <a:close/>
                </a:path>
              </a:pathLst>
            </a:custGeom>
            <a:solidFill>
              <a:srgbClr val="BB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4" name="Google Shape;994;p22"/>
          <p:cNvSpPr/>
          <p:nvPr/>
        </p:nvSpPr>
        <p:spPr>
          <a:xfrm>
            <a:off x="1394347" y="4268221"/>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2"/>
          <p:cNvSpPr/>
          <p:nvPr/>
        </p:nvSpPr>
        <p:spPr>
          <a:xfrm>
            <a:off x="1894937" y="4986303"/>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
          <p:cNvSpPr/>
          <p:nvPr/>
        </p:nvSpPr>
        <p:spPr>
          <a:xfrm>
            <a:off x="4955972" y="4344358"/>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2"/>
          <p:cNvSpPr/>
          <p:nvPr/>
        </p:nvSpPr>
        <p:spPr>
          <a:xfrm>
            <a:off x="5469194" y="5097004"/>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8" name="Google Shape;998;p22"/>
          <p:cNvGrpSpPr/>
          <p:nvPr/>
        </p:nvGrpSpPr>
        <p:grpSpPr>
          <a:xfrm flipH="1">
            <a:off x="3761559" y="4437895"/>
            <a:ext cx="1342497" cy="1660197"/>
            <a:chOff x="741075" y="4150000"/>
            <a:chExt cx="289950" cy="366150"/>
          </a:xfrm>
        </p:grpSpPr>
        <p:sp>
          <p:nvSpPr>
            <p:cNvPr id="999" name="Google Shape;999;p22"/>
            <p:cNvSpPr/>
            <p:nvPr/>
          </p:nvSpPr>
          <p:spPr>
            <a:xfrm>
              <a:off x="760850" y="4167075"/>
              <a:ext cx="212625" cy="185475"/>
            </a:xfrm>
            <a:custGeom>
              <a:rect b="b" l="l" r="r" t="t"/>
              <a:pathLst>
                <a:path extrusionOk="0" h="7419" w="8505">
                  <a:moveTo>
                    <a:pt x="1247" y="1"/>
                  </a:moveTo>
                  <a:cubicBezTo>
                    <a:pt x="933" y="1"/>
                    <a:pt x="624" y="124"/>
                    <a:pt x="389" y="389"/>
                  </a:cubicBezTo>
                  <a:cubicBezTo>
                    <a:pt x="1" y="855"/>
                    <a:pt x="49" y="1557"/>
                    <a:pt x="516" y="1960"/>
                  </a:cubicBezTo>
                  <a:lnTo>
                    <a:pt x="6702" y="7247"/>
                  </a:lnTo>
                  <a:cubicBezTo>
                    <a:pt x="6844" y="7355"/>
                    <a:pt x="7030" y="7418"/>
                    <a:pt x="7198" y="7418"/>
                  </a:cubicBezTo>
                  <a:cubicBezTo>
                    <a:pt x="7418" y="7418"/>
                    <a:pt x="7620" y="7325"/>
                    <a:pt x="7776" y="7153"/>
                  </a:cubicBezTo>
                  <a:lnTo>
                    <a:pt x="8224" y="6624"/>
                  </a:lnTo>
                  <a:cubicBezTo>
                    <a:pt x="8504" y="6299"/>
                    <a:pt x="8459" y="5814"/>
                    <a:pt x="8150" y="5553"/>
                  </a:cubicBezTo>
                  <a:lnTo>
                    <a:pt x="1960" y="266"/>
                  </a:lnTo>
                  <a:cubicBezTo>
                    <a:pt x="1758" y="79"/>
                    <a:pt x="1493" y="1"/>
                    <a:pt x="1247" y="1"/>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2"/>
            <p:cNvSpPr/>
            <p:nvPr/>
          </p:nvSpPr>
          <p:spPr>
            <a:xfrm>
              <a:off x="760850" y="4167000"/>
              <a:ext cx="212625" cy="185675"/>
            </a:xfrm>
            <a:custGeom>
              <a:rect b="b" l="l" r="r" t="t"/>
              <a:pathLst>
                <a:path extrusionOk="0" h="7427" w="8505">
                  <a:moveTo>
                    <a:pt x="1241" y="1"/>
                  </a:moveTo>
                  <a:cubicBezTo>
                    <a:pt x="927" y="1"/>
                    <a:pt x="613" y="134"/>
                    <a:pt x="389" y="392"/>
                  </a:cubicBezTo>
                  <a:cubicBezTo>
                    <a:pt x="1" y="858"/>
                    <a:pt x="49" y="1560"/>
                    <a:pt x="516" y="1963"/>
                  </a:cubicBezTo>
                  <a:lnTo>
                    <a:pt x="6702" y="7250"/>
                  </a:lnTo>
                  <a:cubicBezTo>
                    <a:pt x="6848" y="7368"/>
                    <a:pt x="7022" y="7427"/>
                    <a:pt x="7195" y="7427"/>
                  </a:cubicBezTo>
                  <a:cubicBezTo>
                    <a:pt x="7409" y="7427"/>
                    <a:pt x="7621" y="7336"/>
                    <a:pt x="7776" y="7156"/>
                  </a:cubicBezTo>
                  <a:lnTo>
                    <a:pt x="8224" y="6627"/>
                  </a:lnTo>
                  <a:cubicBezTo>
                    <a:pt x="8504" y="6302"/>
                    <a:pt x="8459" y="5817"/>
                    <a:pt x="8150" y="5556"/>
                  </a:cubicBezTo>
                  <a:lnTo>
                    <a:pt x="1960" y="269"/>
                  </a:lnTo>
                  <a:cubicBezTo>
                    <a:pt x="1751" y="88"/>
                    <a:pt x="1496" y="1"/>
                    <a:pt x="124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2"/>
            <p:cNvSpPr/>
            <p:nvPr/>
          </p:nvSpPr>
          <p:spPr>
            <a:xfrm>
              <a:off x="771400" y="4178750"/>
              <a:ext cx="198250" cy="172575"/>
            </a:xfrm>
            <a:custGeom>
              <a:rect b="b" l="l" r="r" t="t"/>
              <a:pathLst>
                <a:path extrusionOk="0" h="6903" w="7930">
                  <a:moveTo>
                    <a:pt x="806" y="1"/>
                  </a:moveTo>
                  <a:cubicBezTo>
                    <a:pt x="594" y="1"/>
                    <a:pt x="405" y="72"/>
                    <a:pt x="280" y="217"/>
                  </a:cubicBezTo>
                  <a:cubicBezTo>
                    <a:pt x="0" y="545"/>
                    <a:pt x="153" y="1120"/>
                    <a:pt x="605" y="1522"/>
                  </a:cubicBezTo>
                  <a:lnTo>
                    <a:pt x="6918" y="6903"/>
                  </a:lnTo>
                  <a:lnTo>
                    <a:pt x="7929" y="5720"/>
                  </a:lnTo>
                  <a:lnTo>
                    <a:pt x="1631" y="329"/>
                  </a:lnTo>
                  <a:cubicBezTo>
                    <a:pt x="1372" y="111"/>
                    <a:pt x="1071" y="1"/>
                    <a:pt x="80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2"/>
            <p:cNvSpPr/>
            <p:nvPr/>
          </p:nvSpPr>
          <p:spPr>
            <a:xfrm>
              <a:off x="772875" y="4179175"/>
              <a:ext cx="127550" cy="112275"/>
            </a:xfrm>
            <a:custGeom>
              <a:rect b="b" l="l" r="r" t="t"/>
              <a:pathLst>
                <a:path extrusionOk="0" h="4491" w="5102">
                  <a:moveTo>
                    <a:pt x="801" y="0"/>
                  </a:moveTo>
                  <a:cubicBezTo>
                    <a:pt x="592" y="0"/>
                    <a:pt x="405" y="72"/>
                    <a:pt x="281" y="218"/>
                  </a:cubicBezTo>
                  <a:cubicBezTo>
                    <a:pt x="1" y="543"/>
                    <a:pt x="143" y="1117"/>
                    <a:pt x="594" y="1505"/>
                  </a:cubicBezTo>
                  <a:lnTo>
                    <a:pt x="4090" y="4490"/>
                  </a:lnTo>
                  <a:lnTo>
                    <a:pt x="5102" y="3311"/>
                  </a:lnTo>
                  <a:lnTo>
                    <a:pt x="1605" y="326"/>
                  </a:lnTo>
                  <a:cubicBezTo>
                    <a:pt x="1355" y="111"/>
                    <a:pt x="1061" y="0"/>
                    <a:pt x="801" y="0"/>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
            <p:cNvSpPr/>
            <p:nvPr/>
          </p:nvSpPr>
          <p:spPr>
            <a:xfrm>
              <a:off x="741075" y="4150000"/>
              <a:ext cx="26800" cy="23725"/>
            </a:xfrm>
            <a:custGeom>
              <a:rect b="b" l="l" r="r" t="t"/>
              <a:pathLst>
                <a:path extrusionOk="0" h="949" w="1072">
                  <a:moveTo>
                    <a:pt x="30" y="1"/>
                  </a:moveTo>
                  <a:lnTo>
                    <a:pt x="1" y="46"/>
                  </a:lnTo>
                  <a:lnTo>
                    <a:pt x="1027" y="949"/>
                  </a:lnTo>
                  <a:lnTo>
                    <a:pt x="1071" y="900"/>
                  </a:lnTo>
                  <a:lnTo>
                    <a:pt x="30"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2"/>
            <p:cNvSpPr/>
            <p:nvPr/>
          </p:nvSpPr>
          <p:spPr>
            <a:xfrm>
              <a:off x="760100" y="4164475"/>
              <a:ext cx="19800" cy="20050"/>
            </a:xfrm>
            <a:custGeom>
              <a:rect b="b" l="l" r="r" t="t"/>
              <a:pathLst>
                <a:path extrusionOk="0" h="802" w="792">
                  <a:moveTo>
                    <a:pt x="428" y="0"/>
                  </a:moveTo>
                  <a:cubicBezTo>
                    <a:pt x="420" y="0"/>
                    <a:pt x="411" y="4"/>
                    <a:pt x="404" y="11"/>
                  </a:cubicBezTo>
                  <a:lnTo>
                    <a:pt x="16" y="478"/>
                  </a:lnTo>
                  <a:cubicBezTo>
                    <a:pt x="1" y="478"/>
                    <a:pt x="1" y="508"/>
                    <a:pt x="16" y="526"/>
                  </a:cubicBezTo>
                  <a:lnTo>
                    <a:pt x="344" y="788"/>
                  </a:lnTo>
                  <a:cubicBezTo>
                    <a:pt x="352" y="797"/>
                    <a:pt x="359" y="802"/>
                    <a:pt x="366" y="802"/>
                  </a:cubicBezTo>
                  <a:cubicBezTo>
                    <a:pt x="374" y="802"/>
                    <a:pt x="381" y="797"/>
                    <a:pt x="389" y="788"/>
                  </a:cubicBezTo>
                  <a:lnTo>
                    <a:pt x="777" y="321"/>
                  </a:lnTo>
                  <a:cubicBezTo>
                    <a:pt x="792" y="306"/>
                    <a:pt x="792" y="291"/>
                    <a:pt x="777" y="276"/>
                  </a:cubicBezTo>
                  <a:lnTo>
                    <a:pt x="452" y="11"/>
                  </a:lnTo>
                  <a:cubicBezTo>
                    <a:pt x="445" y="4"/>
                    <a:pt x="436" y="0"/>
                    <a:pt x="428"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2"/>
            <p:cNvSpPr/>
            <p:nvPr/>
          </p:nvSpPr>
          <p:spPr>
            <a:xfrm>
              <a:off x="869700" y="4256450"/>
              <a:ext cx="51350" cy="55250"/>
            </a:xfrm>
            <a:custGeom>
              <a:rect b="b" l="l" r="r" t="t"/>
              <a:pathLst>
                <a:path extrusionOk="0" h="2210" w="2054">
                  <a:moveTo>
                    <a:pt x="1415" y="0"/>
                  </a:moveTo>
                  <a:lnTo>
                    <a:pt x="1" y="1664"/>
                  </a:lnTo>
                  <a:lnTo>
                    <a:pt x="639" y="2209"/>
                  </a:lnTo>
                  <a:lnTo>
                    <a:pt x="2053" y="545"/>
                  </a:lnTo>
                  <a:lnTo>
                    <a:pt x="1415"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2"/>
            <p:cNvSpPr/>
            <p:nvPr/>
          </p:nvSpPr>
          <p:spPr>
            <a:xfrm>
              <a:off x="895375" y="4280600"/>
              <a:ext cx="121650" cy="109625"/>
            </a:xfrm>
            <a:custGeom>
              <a:rect b="b" l="l" r="r" t="t"/>
              <a:pathLst>
                <a:path extrusionOk="0" h="4385" w="4866">
                  <a:moveTo>
                    <a:pt x="698" y="1"/>
                  </a:moveTo>
                  <a:lnTo>
                    <a:pt x="0" y="825"/>
                  </a:lnTo>
                  <a:lnTo>
                    <a:pt x="4183" y="4385"/>
                  </a:lnTo>
                  <a:lnTo>
                    <a:pt x="4865" y="3575"/>
                  </a:lnTo>
                  <a:lnTo>
                    <a:pt x="69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2"/>
            <p:cNvSpPr/>
            <p:nvPr/>
          </p:nvSpPr>
          <p:spPr>
            <a:xfrm>
              <a:off x="777175" y="4202425"/>
              <a:ext cx="16350" cy="18225"/>
            </a:xfrm>
            <a:custGeom>
              <a:rect b="b" l="l" r="r" t="t"/>
              <a:pathLst>
                <a:path extrusionOk="0" h="729" w="654">
                  <a:moveTo>
                    <a:pt x="545" y="1"/>
                  </a:moveTo>
                  <a:lnTo>
                    <a:pt x="1" y="639"/>
                  </a:lnTo>
                  <a:cubicBezTo>
                    <a:pt x="1" y="639"/>
                    <a:pt x="1" y="654"/>
                    <a:pt x="16" y="669"/>
                  </a:cubicBezTo>
                  <a:lnTo>
                    <a:pt x="79" y="717"/>
                  </a:lnTo>
                  <a:cubicBezTo>
                    <a:pt x="79" y="725"/>
                    <a:pt x="83" y="728"/>
                    <a:pt x="88" y="728"/>
                  </a:cubicBezTo>
                  <a:cubicBezTo>
                    <a:pt x="94" y="728"/>
                    <a:pt x="101" y="725"/>
                    <a:pt x="109" y="717"/>
                  </a:cubicBezTo>
                  <a:lnTo>
                    <a:pt x="639" y="94"/>
                  </a:lnTo>
                  <a:cubicBezTo>
                    <a:pt x="654" y="79"/>
                    <a:pt x="639"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2"/>
            <p:cNvSpPr/>
            <p:nvPr/>
          </p:nvSpPr>
          <p:spPr>
            <a:xfrm>
              <a:off x="792375" y="4215400"/>
              <a:ext cx="15975" cy="18100"/>
            </a:xfrm>
            <a:custGeom>
              <a:rect b="b" l="l" r="r" t="t"/>
              <a:pathLst>
                <a:path extrusionOk="0" h="724" w="639">
                  <a:moveTo>
                    <a:pt x="555" y="1"/>
                  </a:moveTo>
                  <a:cubicBezTo>
                    <a:pt x="549" y="1"/>
                    <a:pt x="546" y="4"/>
                    <a:pt x="546" y="12"/>
                  </a:cubicBezTo>
                  <a:lnTo>
                    <a:pt x="1" y="635"/>
                  </a:lnTo>
                  <a:lnTo>
                    <a:pt x="1" y="665"/>
                  </a:lnTo>
                  <a:lnTo>
                    <a:pt x="79" y="709"/>
                  </a:lnTo>
                  <a:cubicBezTo>
                    <a:pt x="79" y="719"/>
                    <a:pt x="83" y="723"/>
                    <a:pt x="88" y="723"/>
                  </a:cubicBezTo>
                  <a:cubicBezTo>
                    <a:pt x="94" y="723"/>
                    <a:pt x="102" y="719"/>
                    <a:pt x="109" y="709"/>
                  </a:cubicBezTo>
                  <a:lnTo>
                    <a:pt x="639" y="90"/>
                  </a:lnTo>
                  <a:lnTo>
                    <a:pt x="639" y="56"/>
                  </a:lnTo>
                  <a:lnTo>
                    <a:pt x="575" y="12"/>
                  </a:lnTo>
                  <a:cubicBezTo>
                    <a:pt x="568" y="4"/>
                    <a:pt x="560" y="1"/>
                    <a:pt x="55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2"/>
            <p:cNvSpPr/>
            <p:nvPr/>
          </p:nvSpPr>
          <p:spPr>
            <a:xfrm>
              <a:off x="811050" y="4231625"/>
              <a:ext cx="16325" cy="17850"/>
            </a:xfrm>
            <a:custGeom>
              <a:rect b="b" l="l" r="r" t="t"/>
              <a:pathLst>
                <a:path extrusionOk="0" h="714" w="653">
                  <a:moveTo>
                    <a:pt x="545" y="1"/>
                  </a:moveTo>
                  <a:lnTo>
                    <a:pt x="15" y="620"/>
                  </a:lnTo>
                  <a:cubicBezTo>
                    <a:pt x="0" y="639"/>
                    <a:pt x="0" y="654"/>
                    <a:pt x="15" y="654"/>
                  </a:cubicBezTo>
                  <a:lnTo>
                    <a:pt x="78" y="713"/>
                  </a:lnTo>
                  <a:lnTo>
                    <a:pt x="108" y="713"/>
                  </a:lnTo>
                  <a:lnTo>
                    <a:pt x="638" y="94"/>
                  </a:lnTo>
                  <a:cubicBezTo>
                    <a:pt x="653" y="79"/>
                    <a:pt x="653" y="60"/>
                    <a:pt x="638" y="60"/>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2"/>
            <p:cNvSpPr/>
            <p:nvPr/>
          </p:nvSpPr>
          <p:spPr>
            <a:xfrm>
              <a:off x="826150" y="4244400"/>
              <a:ext cx="16350" cy="18225"/>
            </a:xfrm>
            <a:custGeom>
              <a:rect b="b" l="l" r="r" t="t"/>
              <a:pathLst>
                <a:path extrusionOk="0" h="729" w="654">
                  <a:moveTo>
                    <a:pt x="545" y="1"/>
                  </a:moveTo>
                  <a:lnTo>
                    <a:pt x="15" y="639"/>
                  </a:lnTo>
                  <a:cubicBezTo>
                    <a:pt x="0" y="639"/>
                    <a:pt x="0" y="654"/>
                    <a:pt x="15" y="669"/>
                  </a:cubicBezTo>
                  <a:lnTo>
                    <a:pt x="79" y="717"/>
                  </a:lnTo>
                  <a:cubicBezTo>
                    <a:pt x="86" y="725"/>
                    <a:pt x="94" y="728"/>
                    <a:pt x="99" y="728"/>
                  </a:cubicBezTo>
                  <a:cubicBezTo>
                    <a:pt x="105" y="728"/>
                    <a:pt x="109" y="725"/>
                    <a:pt x="109" y="717"/>
                  </a:cubicBezTo>
                  <a:lnTo>
                    <a:pt x="639" y="94"/>
                  </a:lnTo>
                  <a:cubicBezTo>
                    <a:pt x="653" y="79"/>
                    <a:pt x="653"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2"/>
            <p:cNvSpPr/>
            <p:nvPr/>
          </p:nvSpPr>
          <p:spPr>
            <a:xfrm>
              <a:off x="927650" y="4302475"/>
              <a:ext cx="70350" cy="79350"/>
            </a:xfrm>
            <a:custGeom>
              <a:rect b="b" l="l" r="r" t="t"/>
              <a:pathLst>
                <a:path extrusionOk="0" h="3174" w="2814">
                  <a:moveTo>
                    <a:pt x="2504" y="0"/>
                  </a:moveTo>
                  <a:cubicBezTo>
                    <a:pt x="2482" y="0"/>
                    <a:pt x="2458" y="7"/>
                    <a:pt x="2440" y="25"/>
                  </a:cubicBezTo>
                  <a:lnTo>
                    <a:pt x="30" y="2857"/>
                  </a:lnTo>
                  <a:cubicBezTo>
                    <a:pt x="0" y="2887"/>
                    <a:pt x="15" y="2935"/>
                    <a:pt x="45" y="2950"/>
                  </a:cubicBezTo>
                  <a:lnTo>
                    <a:pt x="280" y="3152"/>
                  </a:lnTo>
                  <a:cubicBezTo>
                    <a:pt x="295" y="3166"/>
                    <a:pt x="314" y="3174"/>
                    <a:pt x="332" y="3174"/>
                  </a:cubicBezTo>
                  <a:cubicBezTo>
                    <a:pt x="350" y="3174"/>
                    <a:pt x="366" y="3166"/>
                    <a:pt x="373" y="3152"/>
                  </a:cubicBezTo>
                  <a:lnTo>
                    <a:pt x="2798" y="323"/>
                  </a:lnTo>
                  <a:cubicBezTo>
                    <a:pt x="2813" y="290"/>
                    <a:pt x="2813" y="245"/>
                    <a:pt x="2783" y="211"/>
                  </a:cubicBezTo>
                  <a:lnTo>
                    <a:pt x="2548" y="10"/>
                  </a:lnTo>
                  <a:cubicBezTo>
                    <a:pt x="2536" y="4"/>
                    <a:pt x="2520" y="0"/>
                    <a:pt x="2504"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2"/>
            <p:cNvSpPr/>
            <p:nvPr/>
          </p:nvSpPr>
          <p:spPr>
            <a:xfrm>
              <a:off x="987425" y="4360075"/>
              <a:ext cx="43600" cy="48450"/>
            </a:xfrm>
            <a:custGeom>
              <a:rect b="b" l="l" r="r" t="t"/>
              <a:pathLst>
                <a:path extrusionOk="0" h="1938" w="1744">
                  <a:moveTo>
                    <a:pt x="1424" y="1"/>
                  </a:moveTo>
                  <a:cubicBezTo>
                    <a:pt x="1405" y="1"/>
                    <a:pt x="1385" y="8"/>
                    <a:pt x="1370" y="23"/>
                  </a:cubicBezTo>
                  <a:lnTo>
                    <a:pt x="19" y="1609"/>
                  </a:lnTo>
                  <a:cubicBezTo>
                    <a:pt x="1" y="1639"/>
                    <a:pt x="1" y="1687"/>
                    <a:pt x="34" y="1717"/>
                  </a:cubicBezTo>
                  <a:lnTo>
                    <a:pt x="266" y="1918"/>
                  </a:lnTo>
                  <a:cubicBezTo>
                    <a:pt x="279" y="1932"/>
                    <a:pt x="294" y="1937"/>
                    <a:pt x="308" y="1937"/>
                  </a:cubicBezTo>
                  <a:cubicBezTo>
                    <a:pt x="330" y="1937"/>
                    <a:pt x="350" y="1924"/>
                    <a:pt x="359" y="1903"/>
                  </a:cubicBezTo>
                  <a:lnTo>
                    <a:pt x="1728" y="318"/>
                  </a:lnTo>
                  <a:cubicBezTo>
                    <a:pt x="1743" y="288"/>
                    <a:pt x="1743" y="239"/>
                    <a:pt x="1713" y="224"/>
                  </a:cubicBezTo>
                  <a:lnTo>
                    <a:pt x="1478" y="23"/>
                  </a:lnTo>
                  <a:cubicBezTo>
                    <a:pt x="1463" y="8"/>
                    <a:pt x="1444" y="1"/>
                    <a:pt x="1424"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2"/>
            <p:cNvSpPr/>
            <p:nvPr/>
          </p:nvSpPr>
          <p:spPr>
            <a:xfrm>
              <a:off x="866625" y="4490100"/>
              <a:ext cx="40800" cy="24850"/>
            </a:xfrm>
            <a:custGeom>
              <a:rect b="b" l="l" r="r" t="t"/>
              <a:pathLst>
                <a:path extrusionOk="0" h="994" w="1632">
                  <a:moveTo>
                    <a:pt x="1631" y="1"/>
                  </a:moveTo>
                  <a:lnTo>
                    <a:pt x="840" y="16"/>
                  </a:lnTo>
                  <a:lnTo>
                    <a:pt x="840" y="404"/>
                  </a:lnTo>
                  <a:lnTo>
                    <a:pt x="434" y="404"/>
                  </a:lnTo>
                  <a:cubicBezTo>
                    <a:pt x="202" y="404"/>
                    <a:pt x="1" y="605"/>
                    <a:pt x="1" y="855"/>
                  </a:cubicBezTo>
                  <a:lnTo>
                    <a:pt x="1" y="993"/>
                  </a:lnTo>
                  <a:lnTo>
                    <a:pt x="840" y="978"/>
                  </a:lnTo>
                  <a:lnTo>
                    <a:pt x="1493" y="978"/>
                  </a:lnTo>
                  <a:cubicBezTo>
                    <a:pt x="1568" y="978"/>
                    <a:pt x="1631" y="915"/>
                    <a:pt x="1631" y="840"/>
                  </a:cubicBezTo>
                  <a:lnTo>
                    <a:pt x="1631"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2"/>
            <p:cNvSpPr/>
            <p:nvPr/>
          </p:nvSpPr>
          <p:spPr>
            <a:xfrm>
              <a:off x="866625" y="4511850"/>
              <a:ext cx="40800" cy="3475"/>
            </a:xfrm>
            <a:custGeom>
              <a:rect b="b" l="l" r="r" t="t"/>
              <a:pathLst>
                <a:path extrusionOk="0" h="139" w="1632">
                  <a:moveTo>
                    <a:pt x="1" y="0"/>
                  </a:moveTo>
                  <a:lnTo>
                    <a:pt x="1" y="138"/>
                  </a:lnTo>
                  <a:lnTo>
                    <a:pt x="1631" y="138"/>
                  </a:lnTo>
                  <a:lnTo>
                    <a:pt x="1631"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2"/>
            <p:cNvSpPr/>
            <p:nvPr/>
          </p:nvSpPr>
          <p:spPr>
            <a:xfrm>
              <a:off x="939675" y="4491600"/>
              <a:ext cx="23725" cy="23350"/>
            </a:xfrm>
            <a:custGeom>
              <a:rect b="b" l="l" r="r" t="t"/>
              <a:pathLst>
                <a:path extrusionOk="0" h="934" w="949">
                  <a:moveTo>
                    <a:pt x="79" y="1"/>
                  </a:moveTo>
                  <a:lnTo>
                    <a:pt x="79" y="530"/>
                  </a:lnTo>
                  <a:cubicBezTo>
                    <a:pt x="30" y="609"/>
                    <a:pt x="0" y="687"/>
                    <a:pt x="0" y="780"/>
                  </a:cubicBezTo>
                  <a:lnTo>
                    <a:pt x="0" y="933"/>
                  </a:lnTo>
                  <a:lnTo>
                    <a:pt x="933" y="933"/>
                  </a:lnTo>
                  <a:lnTo>
                    <a:pt x="948" y="780"/>
                  </a:lnTo>
                  <a:cubicBezTo>
                    <a:pt x="948" y="687"/>
                    <a:pt x="918" y="594"/>
                    <a:pt x="855" y="530"/>
                  </a:cubicBezTo>
                  <a:lnTo>
                    <a:pt x="855"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2"/>
            <p:cNvSpPr/>
            <p:nvPr/>
          </p:nvSpPr>
          <p:spPr>
            <a:xfrm>
              <a:off x="939675" y="4512225"/>
              <a:ext cx="23725" cy="3925"/>
            </a:xfrm>
            <a:custGeom>
              <a:rect b="b" l="l" r="r" t="t"/>
              <a:pathLst>
                <a:path extrusionOk="0" h="157" w="949">
                  <a:moveTo>
                    <a:pt x="903" y="0"/>
                  </a:moveTo>
                  <a:lnTo>
                    <a:pt x="30" y="15"/>
                  </a:lnTo>
                  <a:cubicBezTo>
                    <a:pt x="15" y="15"/>
                    <a:pt x="0" y="30"/>
                    <a:pt x="0" y="49"/>
                  </a:cubicBezTo>
                  <a:lnTo>
                    <a:pt x="0" y="123"/>
                  </a:lnTo>
                  <a:cubicBezTo>
                    <a:pt x="0" y="142"/>
                    <a:pt x="15" y="157"/>
                    <a:pt x="30" y="157"/>
                  </a:cubicBezTo>
                  <a:lnTo>
                    <a:pt x="903" y="142"/>
                  </a:lnTo>
                  <a:cubicBezTo>
                    <a:pt x="933" y="142"/>
                    <a:pt x="948" y="123"/>
                    <a:pt x="948" y="108"/>
                  </a:cubicBezTo>
                  <a:lnTo>
                    <a:pt x="948" y="30"/>
                  </a:lnTo>
                  <a:cubicBezTo>
                    <a:pt x="948" y="15"/>
                    <a:pt x="933" y="0"/>
                    <a:pt x="903"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2"/>
            <p:cNvSpPr/>
            <p:nvPr/>
          </p:nvSpPr>
          <p:spPr>
            <a:xfrm>
              <a:off x="883325" y="4346275"/>
              <a:ext cx="80425" cy="150025"/>
            </a:xfrm>
            <a:custGeom>
              <a:rect b="b" l="l" r="r" t="t"/>
              <a:pathLst>
                <a:path extrusionOk="0" h="6001" w="3217">
                  <a:moveTo>
                    <a:pt x="497" y="0"/>
                  </a:moveTo>
                  <a:lnTo>
                    <a:pt x="1" y="6000"/>
                  </a:lnTo>
                  <a:lnTo>
                    <a:pt x="1120" y="6000"/>
                  </a:lnTo>
                  <a:lnTo>
                    <a:pt x="1788" y="1478"/>
                  </a:lnTo>
                  <a:lnTo>
                    <a:pt x="2206" y="5940"/>
                  </a:lnTo>
                  <a:lnTo>
                    <a:pt x="3202" y="5922"/>
                  </a:lnTo>
                  <a:lnTo>
                    <a:pt x="3217"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2"/>
            <p:cNvSpPr/>
            <p:nvPr/>
          </p:nvSpPr>
          <p:spPr>
            <a:xfrm>
              <a:off x="906275" y="4175225"/>
              <a:ext cx="44325" cy="46725"/>
            </a:xfrm>
            <a:custGeom>
              <a:rect b="b" l="l" r="r" t="t"/>
              <a:pathLst>
                <a:path extrusionOk="0" h="1869" w="1773">
                  <a:moveTo>
                    <a:pt x="549" y="0"/>
                  </a:moveTo>
                  <a:cubicBezTo>
                    <a:pt x="422" y="0"/>
                    <a:pt x="306" y="77"/>
                    <a:pt x="262" y="205"/>
                  </a:cubicBezTo>
                  <a:cubicBezTo>
                    <a:pt x="154" y="220"/>
                    <a:pt x="60" y="328"/>
                    <a:pt x="30" y="451"/>
                  </a:cubicBezTo>
                  <a:cubicBezTo>
                    <a:pt x="1" y="622"/>
                    <a:pt x="109" y="779"/>
                    <a:pt x="280" y="809"/>
                  </a:cubicBezTo>
                  <a:cubicBezTo>
                    <a:pt x="294" y="812"/>
                    <a:pt x="307" y="813"/>
                    <a:pt x="320" y="813"/>
                  </a:cubicBezTo>
                  <a:cubicBezTo>
                    <a:pt x="382" y="813"/>
                    <a:pt x="445" y="786"/>
                    <a:pt x="497" y="749"/>
                  </a:cubicBezTo>
                  <a:cubicBezTo>
                    <a:pt x="515" y="752"/>
                    <a:pt x="534" y="753"/>
                    <a:pt x="554" y="753"/>
                  </a:cubicBezTo>
                  <a:cubicBezTo>
                    <a:pt x="665" y="753"/>
                    <a:pt x="797" y="717"/>
                    <a:pt x="993" y="637"/>
                  </a:cubicBezTo>
                  <a:lnTo>
                    <a:pt x="993" y="637"/>
                  </a:lnTo>
                  <a:cubicBezTo>
                    <a:pt x="993" y="637"/>
                    <a:pt x="915" y="872"/>
                    <a:pt x="1027" y="1029"/>
                  </a:cubicBezTo>
                  <a:lnTo>
                    <a:pt x="1150" y="1059"/>
                  </a:lnTo>
                  <a:cubicBezTo>
                    <a:pt x="1258" y="1074"/>
                    <a:pt x="1321" y="1167"/>
                    <a:pt x="1321" y="1275"/>
                  </a:cubicBezTo>
                  <a:lnTo>
                    <a:pt x="1321" y="1309"/>
                  </a:lnTo>
                  <a:lnTo>
                    <a:pt x="1321" y="1324"/>
                  </a:lnTo>
                  <a:cubicBezTo>
                    <a:pt x="1321" y="1339"/>
                    <a:pt x="1306" y="1339"/>
                    <a:pt x="1306" y="1354"/>
                  </a:cubicBezTo>
                  <a:cubicBezTo>
                    <a:pt x="1273" y="1417"/>
                    <a:pt x="1243" y="1447"/>
                    <a:pt x="1195" y="1477"/>
                  </a:cubicBezTo>
                  <a:lnTo>
                    <a:pt x="1180" y="1477"/>
                  </a:lnTo>
                  <a:cubicBezTo>
                    <a:pt x="1165" y="1486"/>
                    <a:pt x="1145" y="1491"/>
                    <a:pt x="1124" y="1491"/>
                  </a:cubicBezTo>
                  <a:cubicBezTo>
                    <a:pt x="1102" y="1491"/>
                    <a:pt x="1079" y="1486"/>
                    <a:pt x="1056" y="1477"/>
                  </a:cubicBezTo>
                  <a:lnTo>
                    <a:pt x="1056" y="1477"/>
                  </a:lnTo>
                  <a:lnTo>
                    <a:pt x="1228" y="1869"/>
                  </a:lnTo>
                  <a:lnTo>
                    <a:pt x="1400" y="1496"/>
                  </a:lnTo>
                  <a:cubicBezTo>
                    <a:pt x="1538" y="1477"/>
                    <a:pt x="1631" y="1369"/>
                    <a:pt x="1646" y="1231"/>
                  </a:cubicBezTo>
                  <a:cubicBezTo>
                    <a:pt x="1661" y="1182"/>
                    <a:pt x="1646" y="1122"/>
                    <a:pt x="1631" y="1074"/>
                  </a:cubicBezTo>
                  <a:cubicBezTo>
                    <a:pt x="1695" y="1029"/>
                    <a:pt x="1754" y="966"/>
                    <a:pt x="1754" y="872"/>
                  </a:cubicBezTo>
                  <a:cubicBezTo>
                    <a:pt x="1773" y="794"/>
                    <a:pt x="1754" y="716"/>
                    <a:pt x="1709" y="656"/>
                  </a:cubicBezTo>
                  <a:cubicBezTo>
                    <a:pt x="1739" y="391"/>
                    <a:pt x="1538" y="141"/>
                    <a:pt x="1273" y="111"/>
                  </a:cubicBezTo>
                  <a:lnTo>
                    <a:pt x="840" y="63"/>
                  </a:lnTo>
                  <a:cubicBezTo>
                    <a:pt x="816" y="55"/>
                    <a:pt x="796" y="52"/>
                    <a:pt x="777" y="52"/>
                  </a:cubicBezTo>
                  <a:cubicBezTo>
                    <a:pt x="757" y="52"/>
                    <a:pt x="737" y="55"/>
                    <a:pt x="713" y="63"/>
                  </a:cubicBezTo>
                  <a:cubicBezTo>
                    <a:pt x="683" y="33"/>
                    <a:pt x="635" y="18"/>
                    <a:pt x="590" y="3"/>
                  </a:cubicBezTo>
                  <a:cubicBezTo>
                    <a:pt x="576" y="1"/>
                    <a:pt x="562" y="0"/>
                    <a:pt x="54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2"/>
            <p:cNvSpPr/>
            <p:nvPr/>
          </p:nvSpPr>
          <p:spPr>
            <a:xfrm>
              <a:off x="906650" y="4191150"/>
              <a:ext cx="32675" cy="54150"/>
            </a:xfrm>
            <a:custGeom>
              <a:rect b="b" l="l" r="r" t="t"/>
              <a:pathLst>
                <a:path extrusionOk="0" h="2166" w="1307">
                  <a:moveTo>
                    <a:pt x="978" y="0"/>
                  </a:moveTo>
                  <a:cubicBezTo>
                    <a:pt x="758" y="91"/>
                    <a:pt x="612" y="120"/>
                    <a:pt x="499" y="120"/>
                  </a:cubicBezTo>
                  <a:cubicBezTo>
                    <a:pt x="380" y="120"/>
                    <a:pt x="297" y="89"/>
                    <a:pt x="202" y="64"/>
                  </a:cubicBezTo>
                  <a:lnTo>
                    <a:pt x="202" y="127"/>
                  </a:lnTo>
                  <a:lnTo>
                    <a:pt x="94" y="859"/>
                  </a:lnTo>
                  <a:cubicBezTo>
                    <a:pt x="0" y="1060"/>
                    <a:pt x="94" y="1306"/>
                    <a:pt x="340" y="1400"/>
                  </a:cubicBezTo>
                  <a:lnTo>
                    <a:pt x="325" y="1900"/>
                  </a:lnTo>
                  <a:cubicBezTo>
                    <a:pt x="310" y="2038"/>
                    <a:pt x="418" y="2131"/>
                    <a:pt x="560" y="2146"/>
                  </a:cubicBezTo>
                  <a:lnTo>
                    <a:pt x="918" y="2164"/>
                  </a:lnTo>
                  <a:cubicBezTo>
                    <a:pt x="927" y="2165"/>
                    <a:pt x="935" y="2166"/>
                    <a:pt x="944" y="2166"/>
                  </a:cubicBezTo>
                  <a:cubicBezTo>
                    <a:pt x="1070" y="2166"/>
                    <a:pt x="1166" y="2063"/>
                    <a:pt x="1180" y="1944"/>
                  </a:cubicBezTo>
                  <a:lnTo>
                    <a:pt x="1213" y="1232"/>
                  </a:lnTo>
                  <a:lnTo>
                    <a:pt x="1041" y="840"/>
                  </a:lnTo>
                  <a:lnTo>
                    <a:pt x="1041" y="840"/>
                  </a:lnTo>
                  <a:cubicBezTo>
                    <a:pt x="1064" y="849"/>
                    <a:pt x="1087" y="854"/>
                    <a:pt x="1109" y="854"/>
                  </a:cubicBezTo>
                  <a:cubicBezTo>
                    <a:pt x="1130" y="854"/>
                    <a:pt x="1150" y="849"/>
                    <a:pt x="1165" y="840"/>
                  </a:cubicBezTo>
                  <a:lnTo>
                    <a:pt x="1180" y="840"/>
                  </a:lnTo>
                  <a:cubicBezTo>
                    <a:pt x="1228" y="810"/>
                    <a:pt x="1258" y="780"/>
                    <a:pt x="1291" y="717"/>
                  </a:cubicBezTo>
                  <a:cubicBezTo>
                    <a:pt x="1291" y="702"/>
                    <a:pt x="1306" y="702"/>
                    <a:pt x="1306" y="687"/>
                  </a:cubicBezTo>
                  <a:lnTo>
                    <a:pt x="1306" y="672"/>
                  </a:lnTo>
                  <a:lnTo>
                    <a:pt x="1306" y="638"/>
                  </a:lnTo>
                  <a:cubicBezTo>
                    <a:pt x="1306" y="530"/>
                    <a:pt x="1243" y="437"/>
                    <a:pt x="1135" y="422"/>
                  </a:cubicBezTo>
                  <a:lnTo>
                    <a:pt x="1012" y="392"/>
                  </a:lnTo>
                  <a:cubicBezTo>
                    <a:pt x="900" y="235"/>
                    <a:pt x="978" y="0"/>
                    <a:pt x="978"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2"/>
            <p:cNvSpPr/>
            <p:nvPr/>
          </p:nvSpPr>
          <p:spPr>
            <a:xfrm>
              <a:off x="909725" y="4202050"/>
              <a:ext cx="400" cy="3575"/>
            </a:xfrm>
            <a:custGeom>
              <a:rect b="b" l="l" r="r" t="t"/>
              <a:pathLst>
                <a:path extrusionOk="0" h="143" w="16">
                  <a:moveTo>
                    <a:pt x="16" y="1"/>
                  </a:moveTo>
                  <a:lnTo>
                    <a:pt x="1" y="143"/>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2"/>
            <p:cNvSpPr/>
            <p:nvPr/>
          </p:nvSpPr>
          <p:spPr>
            <a:xfrm>
              <a:off x="909350" y="4201700"/>
              <a:ext cx="1150" cy="4300"/>
            </a:xfrm>
            <a:custGeom>
              <a:rect b="b" l="l" r="r" t="t"/>
              <a:pathLst>
                <a:path extrusionOk="0" h="172" w="46">
                  <a:moveTo>
                    <a:pt x="31" y="0"/>
                  </a:moveTo>
                  <a:cubicBezTo>
                    <a:pt x="31" y="0"/>
                    <a:pt x="16" y="0"/>
                    <a:pt x="16" y="15"/>
                  </a:cubicBezTo>
                  <a:lnTo>
                    <a:pt x="1" y="157"/>
                  </a:lnTo>
                  <a:cubicBezTo>
                    <a:pt x="1" y="157"/>
                    <a:pt x="1" y="172"/>
                    <a:pt x="16" y="172"/>
                  </a:cubicBezTo>
                  <a:cubicBezTo>
                    <a:pt x="16" y="172"/>
                    <a:pt x="31" y="172"/>
                    <a:pt x="31" y="157"/>
                  </a:cubicBezTo>
                  <a:lnTo>
                    <a:pt x="45" y="15"/>
                  </a:lnTo>
                  <a:cubicBezTo>
                    <a:pt x="45" y="0"/>
                    <a:pt x="45" y="0"/>
                    <a:pt x="31"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2"/>
            <p:cNvSpPr/>
            <p:nvPr/>
          </p:nvSpPr>
          <p:spPr>
            <a:xfrm>
              <a:off x="935750" y="4212125"/>
              <a:ext cx="400" cy="25"/>
            </a:xfrm>
            <a:custGeom>
              <a:rect b="b" l="l" r="r" t="t"/>
              <a:pathLst>
                <a:path extrusionOk="0" h="1" w="16">
                  <a:moveTo>
                    <a:pt x="16" y="1"/>
                  </a:moveTo>
                  <a:lnTo>
                    <a:pt x="16" y="1"/>
                  </a:lnTo>
                  <a:lnTo>
                    <a:pt x="1" y="1"/>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2"/>
            <p:cNvSpPr/>
            <p:nvPr/>
          </p:nvSpPr>
          <p:spPr>
            <a:xfrm>
              <a:off x="939300" y="4207100"/>
              <a:ext cx="25" cy="875"/>
            </a:xfrm>
            <a:custGeom>
              <a:rect b="b" l="l" r="r" t="t"/>
              <a:pathLst>
                <a:path extrusionOk="0" h="35" w="1">
                  <a:moveTo>
                    <a:pt x="0" y="34"/>
                  </a:moveTo>
                  <a:lnTo>
                    <a:pt x="0"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2"/>
            <p:cNvSpPr/>
            <p:nvPr/>
          </p:nvSpPr>
          <p:spPr>
            <a:xfrm>
              <a:off x="938925" y="4208300"/>
              <a:ext cx="400" cy="775"/>
            </a:xfrm>
            <a:custGeom>
              <a:rect b="b" l="l" r="r" t="t"/>
              <a:pathLst>
                <a:path extrusionOk="0" h="31" w="16">
                  <a:moveTo>
                    <a:pt x="0" y="31"/>
                  </a:moveTo>
                  <a:cubicBezTo>
                    <a:pt x="0" y="16"/>
                    <a:pt x="15" y="16"/>
                    <a:pt x="15" y="1"/>
                  </a:cubicBezTo>
                  <a:cubicBezTo>
                    <a:pt x="15" y="16"/>
                    <a:pt x="0" y="16"/>
                    <a:pt x="0" y="31"/>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2"/>
            <p:cNvSpPr/>
            <p:nvPr/>
          </p:nvSpPr>
          <p:spPr>
            <a:xfrm>
              <a:off x="914400" y="4196850"/>
              <a:ext cx="7375" cy="3050"/>
            </a:xfrm>
            <a:custGeom>
              <a:rect b="b" l="l" r="r" t="t"/>
              <a:pathLst>
                <a:path extrusionOk="0" h="122" w="295">
                  <a:moveTo>
                    <a:pt x="261" y="1"/>
                  </a:moveTo>
                  <a:cubicBezTo>
                    <a:pt x="246" y="1"/>
                    <a:pt x="229" y="7"/>
                    <a:pt x="217" y="7"/>
                  </a:cubicBezTo>
                  <a:cubicBezTo>
                    <a:pt x="187" y="7"/>
                    <a:pt x="172" y="7"/>
                    <a:pt x="142" y="22"/>
                  </a:cubicBezTo>
                  <a:lnTo>
                    <a:pt x="79" y="22"/>
                  </a:lnTo>
                  <a:cubicBezTo>
                    <a:pt x="64" y="22"/>
                    <a:pt x="30" y="22"/>
                    <a:pt x="15" y="37"/>
                  </a:cubicBezTo>
                  <a:cubicBezTo>
                    <a:pt x="0" y="37"/>
                    <a:pt x="0" y="71"/>
                    <a:pt x="15" y="86"/>
                  </a:cubicBezTo>
                  <a:cubicBezTo>
                    <a:pt x="40" y="108"/>
                    <a:pt x="70" y="122"/>
                    <a:pt x="110" y="122"/>
                  </a:cubicBezTo>
                  <a:cubicBezTo>
                    <a:pt x="124" y="122"/>
                    <a:pt x="140" y="120"/>
                    <a:pt x="157" y="116"/>
                  </a:cubicBezTo>
                  <a:cubicBezTo>
                    <a:pt x="217" y="116"/>
                    <a:pt x="265" y="86"/>
                    <a:pt x="280" y="52"/>
                  </a:cubicBezTo>
                  <a:cubicBezTo>
                    <a:pt x="295" y="22"/>
                    <a:pt x="295" y="7"/>
                    <a:pt x="280" y="7"/>
                  </a:cubicBezTo>
                  <a:cubicBezTo>
                    <a:pt x="275" y="2"/>
                    <a:pt x="268" y="1"/>
                    <a:pt x="26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2"/>
            <p:cNvSpPr/>
            <p:nvPr/>
          </p:nvSpPr>
          <p:spPr>
            <a:xfrm>
              <a:off x="933425" y="4205150"/>
              <a:ext cx="1975" cy="3925"/>
            </a:xfrm>
            <a:custGeom>
              <a:rect b="b" l="l" r="r" t="t"/>
              <a:pathLst>
                <a:path extrusionOk="0" h="157" w="79">
                  <a:moveTo>
                    <a:pt x="79" y="0"/>
                  </a:moveTo>
                  <a:lnTo>
                    <a:pt x="0" y="112"/>
                  </a:lnTo>
                  <a:lnTo>
                    <a:pt x="79" y="157"/>
                  </a:lnTo>
                  <a:lnTo>
                    <a:pt x="7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2"/>
            <p:cNvSpPr/>
            <p:nvPr/>
          </p:nvSpPr>
          <p:spPr>
            <a:xfrm>
              <a:off x="933050" y="4204775"/>
              <a:ext cx="2725" cy="4675"/>
            </a:xfrm>
            <a:custGeom>
              <a:rect b="b" l="l" r="r" t="t"/>
              <a:pathLst>
                <a:path extrusionOk="0" h="187" w="109">
                  <a:moveTo>
                    <a:pt x="94" y="0"/>
                  </a:moveTo>
                  <a:lnTo>
                    <a:pt x="0" y="127"/>
                  </a:lnTo>
                  <a:lnTo>
                    <a:pt x="79" y="172"/>
                  </a:lnTo>
                  <a:lnTo>
                    <a:pt x="94" y="187"/>
                  </a:lnTo>
                  <a:lnTo>
                    <a:pt x="94" y="172"/>
                  </a:lnTo>
                  <a:cubicBezTo>
                    <a:pt x="109" y="172"/>
                    <a:pt x="109" y="157"/>
                    <a:pt x="94" y="157"/>
                  </a:cubicBezTo>
                  <a:lnTo>
                    <a:pt x="49" y="108"/>
                  </a:lnTo>
                  <a:lnTo>
                    <a:pt x="109" y="15"/>
                  </a:lnTo>
                  <a:lnTo>
                    <a:pt x="109" y="0"/>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2"/>
            <p:cNvSpPr/>
            <p:nvPr/>
          </p:nvSpPr>
          <p:spPr>
            <a:xfrm>
              <a:off x="915150" y="4224250"/>
              <a:ext cx="12150" cy="7400"/>
            </a:xfrm>
            <a:custGeom>
              <a:rect b="b" l="l" r="r" t="t"/>
              <a:pathLst>
                <a:path extrusionOk="0" h="296" w="486">
                  <a:moveTo>
                    <a:pt x="485" y="1"/>
                  </a:moveTo>
                  <a:cubicBezTo>
                    <a:pt x="485" y="1"/>
                    <a:pt x="392" y="124"/>
                    <a:pt x="172" y="124"/>
                  </a:cubicBezTo>
                  <a:cubicBezTo>
                    <a:pt x="127" y="124"/>
                    <a:pt x="63" y="109"/>
                    <a:pt x="19" y="94"/>
                  </a:cubicBezTo>
                  <a:lnTo>
                    <a:pt x="0" y="281"/>
                  </a:lnTo>
                  <a:cubicBezTo>
                    <a:pt x="19" y="281"/>
                    <a:pt x="49" y="296"/>
                    <a:pt x="112" y="296"/>
                  </a:cubicBezTo>
                  <a:cubicBezTo>
                    <a:pt x="250" y="296"/>
                    <a:pt x="452" y="247"/>
                    <a:pt x="485" y="1"/>
                  </a:cubicBez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2"/>
            <p:cNvSpPr/>
            <p:nvPr/>
          </p:nvSpPr>
          <p:spPr>
            <a:xfrm>
              <a:off x="913650" y="4201700"/>
              <a:ext cx="8500" cy="6275"/>
            </a:xfrm>
            <a:custGeom>
              <a:rect b="b" l="l" r="r" t="t"/>
              <a:pathLst>
                <a:path extrusionOk="0" h="251" w="340">
                  <a:moveTo>
                    <a:pt x="0" y="157"/>
                  </a:moveTo>
                  <a:cubicBezTo>
                    <a:pt x="15" y="157"/>
                    <a:pt x="15" y="172"/>
                    <a:pt x="30" y="172"/>
                  </a:cubicBezTo>
                  <a:cubicBezTo>
                    <a:pt x="35" y="173"/>
                    <a:pt x="40" y="174"/>
                    <a:pt x="44" y="174"/>
                  </a:cubicBezTo>
                  <a:lnTo>
                    <a:pt x="44" y="174"/>
                  </a:lnTo>
                  <a:cubicBezTo>
                    <a:pt x="33" y="168"/>
                    <a:pt x="23" y="162"/>
                    <a:pt x="15" y="157"/>
                  </a:cubicBezTo>
                  <a:close/>
                  <a:moveTo>
                    <a:pt x="153" y="0"/>
                  </a:moveTo>
                  <a:cubicBezTo>
                    <a:pt x="172" y="30"/>
                    <a:pt x="187" y="78"/>
                    <a:pt x="172" y="108"/>
                  </a:cubicBezTo>
                  <a:cubicBezTo>
                    <a:pt x="157" y="148"/>
                    <a:pt x="113" y="176"/>
                    <a:pt x="63" y="176"/>
                  </a:cubicBezTo>
                  <a:cubicBezTo>
                    <a:pt x="57" y="176"/>
                    <a:pt x="51" y="175"/>
                    <a:pt x="44" y="174"/>
                  </a:cubicBezTo>
                  <a:lnTo>
                    <a:pt x="44" y="174"/>
                  </a:lnTo>
                  <a:cubicBezTo>
                    <a:pt x="95" y="202"/>
                    <a:pt x="176" y="235"/>
                    <a:pt x="280" y="250"/>
                  </a:cubicBezTo>
                  <a:cubicBezTo>
                    <a:pt x="310" y="250"/>
                    <a:pt x="340" y="216"/>
                    <a:pt x="340" y="172"/>
                  </a:cubicBezTo>
                  <a:cubicBezTo>
                    <a:pt x="325" y="123"/>
                    <a:pt x="295" y="45"/>
                    <a:pt x="232" y="15"/>
                  </a:cubicBezTo>
                  <a:cubicBezTo>
                    <a:pt x="217" y="15"/>
                    <a:pt x="202" y="15"/>
                    <a:pt x="187"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2"/>
            <p:cNvSpPr/>
            <p:nvPr/>
          </p:nvSpPr>
          <p:spPr>
            <a:xfrm>
              <a:off x="913275" y="4201700"/>
              <a:ext cx="5050" cy="4400"/>
            </a:xfrm>
            <a:custGeom>
              <a:rect b="b" l="l" r="r" t="t"/>
              <a:pathLst>
                <a:path extrusionOk="0" h="176" w="202">
                  <a:moveTo>
                    <a:pt x="168" y="0"/>
                  </a:moveTo>
                  <a:cubicBezTo>
                    <a:pt x="75" y="0"/>
                    <a:pt x="30" y="63"/>
                    <a:pt x="15" y="93"/>
                  </a:cubicBezTo>
                  <a:lnTo>
                    <a:pt x="15" y="108"/>
                  </a:lnTo>
                  <a:cubicBezTo>
                    <a:pt x="0" y="123"/>
                    <a:pt x="0" y="138"/>
                    <a:pt x="15" y="157"/>
                  </a:cubicBezTo>
                  <a:cubicBezTo>
                    <a:pt x="30" y="157"/>
                    <a:pt x="30" y="172"/>
                    <a:pt x="45" y="172"/>
                  </a:cubicBezTo>
                  <a:cubicBezTo>
                    <a:pt x="56" y="174"/>
                    <a:pt x="67" y="176"/>
                    <a:pt x="78" y="176"/>
                  </a:cubicBezTo>
                  <a:cubicBezTo>
                    <a:pt x="128" y="176"/>
                    <a:pt x="172" y="148"/>
                    <a:pt x="187" y="108"/>
                  </a:cubicBezTo>
                  <a:cubicBezTo>
                    <a:pt x="202" y="78"/>
                    <a:pt x="187" y="30"/>
                    <a:pt x="168"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2"/>
            <p:cNvSpPr/>
            <p:nvPr/>
          </p:nvSpPr>
          <p:spPr>
            <a:xfrm>
              <a:off x="901625" y="4204400"/>
              <a:ext cx="31075" cy="22725"/>
            </a:xfrm>
            <a:custGeom>
              <a:rect b="b" l="l" r="r" t="t"/>
              <a:pathLst>
                <a:path extrusionOk="0" h="909" w="1243">
                  <a:moveTo>
                    <a:pt x="325" y="0"/>
                  </a:moveTo>
                  <a:cubicBezTo>
                    <a:pt x="325" y="0"/>
                    <a:pt x="0" y="373"/>
                    <a:pt x="310" y="717"/>
                  </a:cubicBezTo>
                  <a:cubicBezTo>
                    <a:pt x="453" y="870"/>
                    <a:pt x="639" y="908"/>
                    <a:pt x="802" y="908"/>
                  </a:cubicBezTo>
                  <a:cubicBezTo>
                    <a:pt x="885" y="908"/>
                    <a:pt x="963" y="898"/>
                    <a:pt x="1026" y="888"/>
                  </a:cubicBezTo>
                  <a:cubicBezTo>
                    <a:pt x="1101" y="870"/>
                    <a:pt x="1179" y="795"/>
                    <a:pt x="1194" y="702"/>
                  </a:cubicBezTo>
                  <a:lnTo>
                    <a:pt x="1242" y="310"/>
                  </a:lnTo>
                  <a:cubicBezTo>
                    <a:pt x="1216" y="244"/>
                    <a:pt x="1153" y="199"/>
                    <a:pt x="1085" y="199"/>
                  </a:cubicBezTo>
                  <a:cubicBezTo>
                    <a:pt x="1075" y="199"/>
                    <a:pt x="1065" y="200"/>
                    <a:pt x="1056" y="202"/>
                  </a:cubicBezTo>
                  <a:cubicBezTo>
                    <a:pt x="1022" y="206"/>
                    <a:pt x="988" y="208"/>
                    <a:pt x="954" y="208"/>
                  </a:cubicBezTo>
                  <a:cubicBezTo>
                    <a:pt x="610" y="208"/>
                    <a:pt x="325" y="0"/>
                    <a:pt x="3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2"/>
            <p:cNvSpPr/>
            <p:nvPr/>
          </p:nvSpPr>
          <p:spPr>
            <a:xfrm>
              <a:off x="906650" y="4208675"/>
              <a:ext cx="6650" cy="3950"/>
            </a:xfrm>
            <a:custGeom>
              <a:rect b="b" l="l" r="r" t="t"/>
              <a:pathLst>
                <a:path extrusionOk="0" h="158" w="266">
                  <a:moveTo>
                    <a:pt x="30" y="1"/>
                  </a:moveTo>
                  <a:cubicBezTo>
                    <a:pt x="15" y="1"/>
                    <a:pt x="15" y="1"/>
                    <a:pt x="15" y="16"/>
                  </a:cubicBezTo>
                  <a:cubicBezTo>
                    <a:pt x="0" y="16"/>
                    <a:pt x="15" y="31"/>
                    <a:pt x="15" y="31"/>
                  </a:cubicBezTo>
                  <a:lnTo>
                    <a:pt x="247" y="139"/>
                  </a:lnTo>
                  <a:lnTo>
                    <a:pt x="247" y="158"/>
                  </a:lnTo>
                  <a:cubicBezTo>
                    <a:pt x="265" y="158"/>
                    <a:pt x="265" y="139"/>
                    <a:pt x="265" y="139"/>
                  </a:cubicBezTo>
                  <a:lnTo>
                    <a:pt x="265" y="124"/>
                  </a:lnTo>
                  <a:lnTo>
                    <a:pt x="30"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2"/>
            <p:cNvSpPr/>
            <p:nvPr/>
          </p:nvSpPr>
          <p:spPr>
            <a:xfrm>
              <a:off x="905425" y="4212975"/>
              <a:ext cx="3950" cy="2350"/>
            </a:xfrm>
            <a:custGeom>
              <a:rect b="b" l="l" r="r" t="t"/>
              <a:pathLst>
                <a:path extrusionOk="0" h="94" w="158">
                  <a:moveTo>
                    <a:pt x="16" y="1"/>
                  </a:moveTo>
                  <a:cubicBezTo>
                    <a:pt x="16" y="1"/>
                    <a:pt x="1" y="1"/>
                    <a:pt x="1" y="15"/>
                  </a:cubicBezTo>
                  <a:cubicBezTo>
                    <a:pt x="1" y="15"/>
                    <a:pt x="1" y="30"/>
                    <a:pt x="16" y="30"/>
                  </a:cubicBezTo>
                  <a:lnTo>
                    <a:pt x="128" y="94"/>
                  </a:lnTo>
                  <a:lnTo>
                    <a:pt x="158" y="94"/>
                  </a:lnTo>
                  <a:cubicBezTo>
                    <a:pt x="158" y="79"/>
                    <a:pt x="158" y="60"/>
                    <a:pt x="143" y="60"/>
                  </a:cubicBezTo>
                  <a:lnTo>
                    <a:pt x="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2"/>
            <p:cNvSpPr/>
            <p:nvPr/>
          </p:nvSpPr>
          <p:spPr>
            <a:xfrm>
              <a:off x="903950" y="4347025"/>
              <a:ext cx="1150" cy="400"/>
            </a:xfrm>
            <a:custGeom>
              <a:rect b="b" l="l" r="r" t="t"/>
              <a:pathLst>
                <a:path extrusionOk="0" h="16" w="46">
                  <a:moveTo>
                    <a:pt x="45" y="0"/>
                  </a:moveTo>
                  <a:lnTo>
                    <a:pt x="0" y="15"/>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2"/>
            <p:cNvSpPr/>
            <p:nvPr/>
          </p:nvSpPr>
          <p:spPr>
            <a:xfrm>
              <a:off x="842475" y="4201700"/>
              <a:ext cx="155150" cy="145350"/>
            </a:xfrm>
            <a:custGeom>
              <a:rect b="b" l="l" r="r" t="t"/>
              <a:pathLst>
                <a:path extrusionOk="0" h="5814" w="6206">
                  <a:moveTo>
                    <a:pt x="575" y="0"/>
                  </a:moveTo>
                  <a:lnTo>
                    <a:pt x="0" y="325"/>
                  </a:lnTo>
                  <a:lnTo>
                    <a:pt x="374" y="1556"/>
                  </a:lnTo>
                  <a:cubicBezTo>
                    <a:pt x="422" y="1742"/>
                    <a:pt x="545" y="1881"/>
                    <a:pt x="702" y="1974"/>
                  </a:cubicBezTo>
                  <a:lnTo>
                    <a:pt x="2146" y="2843"/>
                  </a:lnTo>
                  <a:cubicBezTo>
                    <a:pt x="2146" y="3824"/>
                    <a:pt x="2131" y="4802"/>
                    <a:pt x="2131" y="5783"/>
                  </a:cubicBezTo>
                  <a:lnTo>
                    <a:pt x="2179" y="5783"/>
                  </a:lnTo>
                  <a:lnTo>
                    <a:pt x="4851" y="5813"/>
                  </a:lnTo>
                  <a:lnTo>
                    <a:pt x="4851" y="5317"/>
                  </a:lnTo>
                  <a:lnTo>
                    <a:pt x="4851" y="4149"/>
                  </a:lnTo>
                  <a:lnTo>
                    <a:pt x="5116" y="4664"/>
                  </a:lnTo>
                  <a:cubicBezTo>
                    <a:pt x="5190" y="4822"/>
                    <a:pt x="5359" y="4908"/>
                    <a:pt x="5537" y="4908"/>
                  </a:cubicBezTo>
                  <a:cubicBezTo>
                    <a:pt x="5621" y="4908"/>
                    <a:pt x="5706" y="4890"/>
                    <a:pt x="5784" y="4851"/>
                  </a:cubicBezTo>
                  <a:cubicBezTo>
                    <a:pt x="6079" y="4694"/>
                    <a:pt x="6205" y="4354"/>
                    <a:pt x="6064" y="4089"/>
                  </a:cubicBezTo>
                  <a:lnTo>
                    <a:pt x="5552" y="3201"/>
                  </a:lnTo>
                  <a:lnTo>
                    <a:pt x="4728" y="1895"/>
                  </a:lnTo>
                  <a:cubicBezTo>
                    <a:pt x="4713" y="1881"/>
                    <a:pt x="4713" y="1866"/>
                    <a:pt x="4698" y="1851"/>
                  </a:cubicBezTo>
                  <a:cubicBezTo>
                    <a:pt x="4586" y="1631"/>
                    <a:pt x="4355" y="1492"/>
                    <a:pt x="4138" y="1429"/>
                  </a:cubicBezTo>
                  <a:cubicBezTo>
                    <a:pt x="3952" y="1389"/>
                    <a:pt x="3757" y="1389"/>
                    <a:pt x="3565" y="1389"/>
                  </a:cubicBezTo>
                  <a:lnTo>
                    <a:pt x="3565" y="1389"/>
                  </a:lnTo>
                  <a:cubicBezTo>
                    <a:pt x="3469" y="1389"/>
                    <a:pt x="3373" y="1389"/>
                    <a:pt x="3280" y="1384"/>
                  </a:cubicBezTo>
                  <a:cubicBezTo>
                    <a:pt x="3144" y="1384"/>
                    <a:pt x="3002" y="1369"/>
                    <a:pt x="2863" y="1369"/>
                  </a:cubicBezTo>
                  <a:cubicBezTo>
                    <a:pt x="2750" y="1369"/>
                    <a:pt x="2639" y="1379"/>
                    <a:pt x="2534" y="1414"/>
                  </a:cubicBezTo>
                  <a:cubicBezTo>
                    <a:pt x="2504" y="1429"/>
                    <a:pt x="2489" y="1429"/>
                    <a:pt x="2459" y="1444"/>
                  </a:cubicBezTo>
                  <a:lnTo>
                    <a:pt x="1041" y="933"/>
                  </a:lnTo>
                  <a:lnTo>
                    <a:pt x="575"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2"/>
            <p:cNvSpPr/>
            <p:nvPr/>
          </p:nvSpPr>
          <p:spPr>
            <a:xfrm>
              <a:off x="835850" y="4187700"/>
              <a:ext cx="23350" cy="27250"/>
            </a:xfrm>
            <a:custGeom>
              <a:rect b="b" l="l" r="r" t="t"/>
              <a:pathLst>
                <a:path extrusionOk="0" h="1090" w="934">
                  <a:moveTo>
                    <a:pt x="422" y="0"/>
                  </a:moveTo>
                  <a:lnTo>
                    <a:pt x="265" y="15"/>
                  </a:lnTo>
                  <a:cubicBezTo>
                    <a:pt x="251" y="15"/>
                    <a:pt x="236" y="30"/>
                    <a:pt x="221" y="30"/>
                  </a:cubicBezTo>
                  <a:cubicBezTo>
                    <a:pt x="79" y="123"/>
                    <a:pt x="1" y="295"/>
                    <a:pt x="34" y="467"/>
                  </a:cubicBezTo>
                  <a:cubicBezTo>
                    <a:pt x="34" y="482"/>
                    <a:pt x="34" y="512"/>
                    <a:pt x="49" y="545"/>
                  </a:cubicBezTo>
                  <a:cubicBezTo>
                    <a:pt x="64" y="638"/>
                    <a:pt x="344" y="978"/>
                    <a:pt x="329" y="1090"/>
                  </a:cubicBezTo>
                  <a:lnTo>
                    <a:pt x="840" y="732"/>
                  </a:lnTo>
                  <a:cubicBezTo>
                    <a:pt x="918" y="717"/>
                    <a:pt x="933" y="717"/>
                    <a:pt x="903" y="653"/>
                  </a:cubicBezTo>
                  <a:lnTo>
                    <a:pt x="825" y="482"/>
                  </a:lnTo>
                  <a:cubicBezTo>
                    <a:pt x="859" y="403"/>
                    <a:pt x="840" y="310"/>
                    <a:pt x="780" y="250"/>
                  </a:cubicBezTo>
                  <a:lnTo>
                    <a:pt x="639" y="79"/>
                  </a:lnTo>
                  <a:cubicBezTo>
                    <a:pt x="579" y="30"/>
                    <a:pt x="500" y="0"/>
                    <a:pt x="42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2"/>
            <p:cNvSpPr/>
            <p:nvPr/>
          </p:nvSpPr>
          <p:spPr>
            <a:xfrm>
              <a:off x="838175" y="4192350"/>
              <a:ext cx="3200" cy="3475"/>
            </a:xfrm>
            <a:custGeom>
              <a:rect b="b" l="l" r="r" t="t"/>
              <a:pathLst>
                <a:path extrusionOk="0" h="139" w="128">
                  <a:moveTo>
                    <a:pt x="1" y="1"/>
                  </a:moveTo>
                  <a:lnTo>
                    <a:pt x="128" y="139"/>
                  </a:lnTo>
                  <a:cubicBezTo>
                    <a:pt x="113" y="31"/>
                    <a:pt x="1" y="1"/>
                    <a:pt x="1"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2"/>
            <p:cNvSpPr/>
            <p:nvPr/>
          </p:nvSpPr>
          <p:spPr>
            <a:xfrm>
              <a:off x="837800" y="4191975"/>
              <a:ext cx="4325" cy="4325"/>
            </a:xfrm>
            <a:custGeom>
              <a:rect b="b" l="l" r="r" t="t"/>
              <a:pathLst>
                <a:path extrusionOk="0" h="173" w="173">
                  <a:moveTo>
                    <a:pt x="16" y="1"/>
                  </a:moveTo>
                  <a:cubicBezTo>
                    <a:pt x="1" y="1"/>
                    <a:pt x="1" y="1"/>
                    <a:pt x="1" y="16"/>
                  </a:cubicBezTo>
                  <a:lnTo>
                    <a:pt x="1" y="31"/>
                  </a:lnTo>
                  <a:cubicBezTo>
                    <a:pt x="1" y="31"/>
                    <a:pt x="109" y="61"/>
                    <a:pt x="128" y="173"/>
                  </a:cubicBezTo>
                  <a:lnTo>
                    <a:pt x="158" y="173"/>
                  </a:lnTo>
                  <a:cubicBezTo>
                    <a:pt x="158" y="173"/>
                    <a:pt x="173" y="173"/>
                    <a:pt x="158" y="154"/>
                  </a:cubicBezTo>
                  <a:cubicBezTo>
                    <a:pt x="143" y="46"/>
                    <a:pt x="16" y="1"/>
                    <a:pt x="16"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2"/>
            <p:cNvSpPr/>
            <p:nvPr/>
          </p:nvSpPr>
          <p:spPr>
            <a:xfrm>
              <a:off x="842475" y="4188075"/>
              <a:ext cx="3575" cy="3575"/>
            </a:xfrm>
            <a:custGeom>
              <a:rect b="b" l="l" r="r" t="t"/>
              <a:pathLst>
                <a:path extrusionOk="0" h="143" w="143">
                  <a:moveTo>
                    <a:pt x="0" y="0"/>
                  </a:moveTo>
                  <a:lnTo>
                    <a:pt x="142" y="142"/>
                  </a:lnTo>
                  <a:cubicBezTo>
                    <a:pt x="109" y="30"/>
                    <a:pt x="0" y="0"/>
                    <a:pt x="0"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2"/>
            <p:cNvSpPr/>
            <p:nvPr/>
          </p:nvSpPr>
          <p:spPr>
            <a:xfrm>
              <a:off x="842100" y="4187700"/>
              <a:ext cx="4325" cy="4300"/>
            </a:xfrm>
            <a:custGeom>
              <a:rect b="b" l="l" r="r" t="t"/>
              <a:pathLst>
                <a:path extrusionOk="0" h="172" w="173">
                  <a:moveTo>
                    <a:pt x="1" y="0"/>
                  </a:moveTo>
                  <a:cubicBezTo>
                    <a:pt x="1" y="15"/>
                    <a:pt x="1" y="15"/>
                    <a:pt x="15" y="30"/>
                  </a:cubicBezTo>
                  <a:cubicBezTo>
                    <a:pt x="15" y="30"/>
                    <a:pt x="109" y="64"/>
                    <a:pt x="142" y="157"/>
                  </a:cubicBezTo>
                  <a:cubicBezTo>
                    <a:pt x="142" y="172"/>
                    <a:pt x="142" y="172"/>
                    <a:pt x="157" y="172"/>
                  </a:cubicBezTo>
                  <a:lnTo>
                    <a:pt x="172" y="157"/>
                  </a:lnTo>
                  <a:cubicBezTo>
                    <a:pt x="142" y="30"/>
                    <a:pt x="15" y="0"/>
                    <a:pt x="15"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2"/>
            <p:cNvSpPr/>
            <p:nvPr/>
          </p:nvSpPr>
          <p:spPr>
            <a:xfrm>
              <a:off x="896100" y="4252625"/>
              <a:ext cx="875" cy="24825"/>
            </a:xfrm>
            <a:custGeom>
              <a:rect b="b" l="l" r="r" t="t"/>
              <a:pathLst>
                <a:path extrusionOk="0" h="993" w="35">
                  <a:moveTo>
                    <a:pt x="16" y="0"/>
                  </a:moveTo>
                  <a:cubicBezTo>
                    <a:pt x="1" y="0"/>
                    <a:pt x="1" y="15"/>
                    <a:pt x="1" y="15"/>
                  </a:cubicBezTo>
                  <a:lnTo>
                    <a:pt x="1" y="978"/>
                  </a:lnTo>
                  <a:cubicBezTo>
                    <a:pt x="1" y="978"/>
                    <a:pt x="1" y="993"/>
                    <a:pt x="16" y="993"/>
                  </a:cubicBezTo>
                  <a:lnTo>
                    <a:pt x="34" y="978"/>
                  </a:lnTo>
                  <a:lnTo>
                    <a:pt x="34" y="15"/>
                  </a:lnTo>
                  <a:lnTo>
                    <a:pt x="1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2"/>
            <p:cNvSpPr/>
            <p:nvPr/>
          </p:nvSpPr>
          <p:spPr>
            <a:xfrm>
              <a:off x="863825" y="4216250"/>
              <a:ext cx="7025" cy="13075"/>
            </a:xfrm>
            <a:custGeom>
              <a:rect b="b" l="l" r="r" t="t"/>
              <a:pathLst>
                <a:path extrusionOk="0" h="523" w="281">
                  <a:moveTo>
                    <a:pt x="30" y="1"/>
                  </a:moveTo>
                  <a:cubicBezTo>
                    <a:pt x="28" y="1"/>
                    <a:pt x="25" y="3"/>
                    <a:pt x="20" y="8"/>
                  </a:cubicBezTo>
                  <a:cubicBezTo>
                    <a:pt x="20" y="8"/>
                    <a:pt x="1" y="8"/>
                    <a:pt x="20" y="22"/>
                  </a:cubicBezTo>
                  <a:lnTo>
                    <a:pt x="251" y="522"/>
                  </a:lnTo>
                  <a:lnTo>
                    <a:pt x="266" y="522"/>
                  </a:lnTo>
                  <a:cubicBezTo>
                    <a:pt x="281" y="522"/>
                    <a:pt x="281" y="508"/>
                    <a:pt x="281" y="508"/>
                  </a:cubicBezTo>
                  <a:lnTo>
                    <a:pt x="34" y="8"/>
                  </a:lnTo>
                  <a:cubicBezTo>
                    <a:pt x="34" y="8"/>
                    <a:pt x="34" y="1"/>
                    <a:pt x="30"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2"/>
            <p:cNvSpPr/>
            <p:nvPr/>
          </p:nvSpPr>
          <p:spPr>
            <a:xfrm>
              <a:off x="868125" y="4224625"/>
              <a:ext cx="10575" cy="4325"/>
            </a:xfrm>
            <a:custGeom>
              <a:rect b="b" l="l" r="r" t="t"/>
              <a:pathLst>
                <a:path extrusionOk="0" h="173" w="423">
                  <a:moveTo>
                    <a:pt x="34" y="1"/>
                  </a:moveTo>
                  <a:cubicBezTo>
                    <a:pt x="15" y="1"/>
                    <a:pt x="1" y="16"/>
                    <a:pt x="1" y="16"/>
                  </a:cubicBezTo>
                  <a:cubicBezTo>
                    <a:pt x="1" y="31"/>
                    <a:pt x="1" y="31"/>
                    <a:pt x="15" y="31"/>
                  </a:cubicBezTo>
                  <a:lnTo>
                    <a:pt x="389" y="173"/>
                  </a:lnTo>
                  <a:cubicBezTo>
                    <a:pt x="407" y="173"/>
                    <a:pt x="407" y="154"/>
                    <a:pt x="407" y="154"/>
                  </a:cubicBezTo>
                  <a:cubicBezTo>
                    <a:pt x="422" y="154"/>
                    <a:pt x="407" y="139"/>
                    <a:pt x="407" y="139"/>
                  </a:cubicBez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2"/>
            <p:cNvSpPr/>
            <p:nvPr/>
          </p:nvSpPr>
          <p:spPr>
            <a:xfrm>
              <a:off x="963375" y="4268100"/>
              <a:ext cx="750" cy="38550"/>
            </a:xfrm>
            <a:custGeom>
              <a:rect b="b" l="l" r="r" t="t"/>
              <a:pathLst>
                <a:path extrusionOk="0" h="1542" w="30">
                  <a:moveTo>
                    <a:pt x="15" y="1"/>
                  </a:moveTo>
                  <a:cubicBezTo>
                    <a:pt x="15" y="1"/>
                    <a:pt x="0" y="1"/>
                    <a:pt x="0" y="19"/>
                  </a:cubicBezTo>
                  <a:lnTo>
                    <a:pt x="0" y="1527"/>
                  </a:lnTo>
                  <a:lnTo>
                    <a:pt x="15" y="1542"/>
                  </a:lnTo>
                  <a:cubicBezTo>
                    <a:pt x="30" y="1542"/>
                    <a:pt x="30" y="1527"/>
                    <a:pt x="30" y="1527"/>
                  </a:cubicBezTo>
                  <a:lnTo>
                    <a:pt x="30" y="19"/>
                  </a:lnTo>
                  <a:cubicBezTo>
                    <a:pt x="30" y="1"/>
                    <a:pt x="30" y="1"/>
                    <a:pt x="15"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2"/>
            <p:cNvSpPr/>
            <p:nvPr/>
          </p:nvSpPr>
          <p:spPr>
            <a:xfrm>
              <a:off x="913275" y="4233600"/>
              <a:ext cx="24450" cy="8125"/>
            </a:xfrm>
            <a:custGeom>
              <a:rect b="b" l="l" r="r" t="t"/>
              <a:pathLst>
                <a:path extrusionOk="0" h="325" w="978">
                  <a:moveTo>
                    <a:pt x="30" y="0"/>
                  </a:moveTo>
                  <a:cubicBezTo>
                    <a:pt x="15" y="0"/>
                    <a:pt x="0" y="15"/>
                    <a:pt x="0" y="45"/>
                  </a:cubicBezTo>
                  <a:lnTo>
                    <a:pt x="0" y="280"/>
                  </a:lnTo>
                  <a:cubicBezTo>
                    <a:pt x="0" y="295"/>
                    <a:pt x="15" y="325"/>
                    <a:pt x="30" y="325"/>
                  </a:cubicBezTo>
                  <a:lnTo>
                    <a:pt x="948" y="325"/>
                  </a:lnTo>
                  <a:cubicBezTo>
                    <a:pt x="963" y="325"/>
                    <a:pt x="978" y="295"/>
                    <a:pt x="978" y="280"/>
                  </a:cubicBezTo>
                  <a:lnTo>
                    <a:pt x="978" y="45"/>
                  </a:lnTo>
                  <a:cubicBezTo>
                    <a:pt x="978" y="15"/>
                    <a:pt x="963" y="0"/>
                    <a:pt x="948"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6" name="Google Shape;1046;p22"/>
          <p:cNvSpPr txBox="1"/>
          <p:nvPr/>
        </p:nvSpPr>
        <p:spPr>
          <a:xfrm>
            <a:off x="211316" y="3801278"/>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ECCC6"/>
                </a:solidFill>
                <a:highlight>
                  <a:srgbClr val="EDF9F9"/>
                </a:highlight>
                <a:latin typeface="Lora"/>
                <a:ea typeface="Lora"/>
                <a:cs typeface="Lora"/>
                <a:sym typeface="Lora"/>
              </a:rPr>
              <a:t>Diagnosis</a:t>
            </a:r>
            <a:endParaRPr b="1" i="0" sz="1800" u="none" cap="none" strike="noStrike">
              <a:solidFill>
                <a:srgbClr val="7ECCC6"/>
              </a:solidFill>
              <a:highlight>
                <a:srgbClr val="EDF9F9"/>
              </a:highlight>
              <a:latin typeface="Lora"/>
              <a:ea typeface="Lora"/>
              <a:cs typeface="Lora"/>
              <a:sym typeface="Lora"/>
            </a:endParaRPr>
          </a:p>
        </p:txBody>
      </p:sp>
      <p:sp>
        <p:nvSpPr>
          <p:cNvPr id="1047" name="Google Shape;1047;p22"/>
          <p:cNvSpPr txBox="1"/>
          <p:nvPr/>
        </p:nvSpPr>
        <p:spPr>
          <a:xfrm>
            <a:off x="3854316" y="3801278"/>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7ECCC6"/>
                </a:solidFill>
                <a:highlight>
                  <a:srgbClr val="EDF9F9"/>
                </a:highlight>
                <a:latin typeface="Lora"/>
                <a:ea typeface="Lora"/>
                <a:cs typeface="Lora"/>
                <a:sym typeface="Lora"/>
              </a:rPr>
              <a:t>Treatment</a:t>
            </a:r>
            <a:endParaRPr b="1" i="0" sz="1800" u="none" cap="none" strike="noStrike">
              <a:solidFill>
                <a:srgbClr val="7ECCC6"/>
              </a:solidFill>
              <a:highlight>
                <a:srgbClr val="EDF9F9"/>
              </a:highlight>
              <a:latin typeface="Lora"/>
              <a:ea typeface="Lora"/>
              <a:cs typeface="Lora"/>
              <a:sym typeface="Lora"/>
            </a:endParaRPr>
          </a:p>
        </p:txBody>
      </p:sp>
      <p:sp>
        <p:nvSpPr>
          <p:cNvPr id="1048" name="Google Shape;1048;p22"/>
          <p:cNvSpPr/>
          <p:nvPr/>
        </p:nvSpPr>
        <p:spPr>
          <a:xfrm>
            <a:off x="3925007" y="6819739"/>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1049" name="Google Shape;1049;p22"/>
          <p:cNvSpPr/>
          <p:nvPr/>
        </p:nvSpPr>
        <p:spPr>
          <a:xfrm>
            <a:off x="6366151" y="6778901"/>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2"/>
          <p:cNvSpPr/>
          <p:nvPr/>
        </p:nvSpPr>
        <p:spPr>
          <a:xfrm>
            <a:off x="6398054" y="6810772"/>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2"/>
          <p:cNvSpPr/>
          <p:nvPr/>
        </p:nvSpPr>
        <p:spPr>
          <a:xfrm flipH="1">
            <a:off x="1076931" y="6819739"/>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1052" name="Google Shape;1052;p22"/>
          <p:cNvSpPr/>
          <p:nvPr/>
        </p:nvSpPr>
        <p:spPr>
          <a:xfrm flipH="1">
            <a:off x="496007" y="6778901"/>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2"/>
          <p:cNvSpPr/>
          <p:nvPr/>
        </p:nvSpPr>
        <p:spPr>
          <a:xfrm flipH="1">
            <a:off x="527910" y="6810772"/>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2"/>
          <p:cNvSpPr txBox="1"/>
          <p:nvPr/>
        </p:nvSpPr>
        <p:spPr>
          <a:xfrm>
            <a:off x="1285725" y="7165250"/>
            <a:ext cx="2726100" cy="1122000"/>
          </a:xfrm>
          <a:prstGeom prst="rect">
            <a:avLst/>
          </a:prstGeom>
          <a:noFill/>
          <a:ln>
            <a:noFill/>
          </a:ln>
        </p:spPr>
        <p:txBody>
          <a:bodyPr anchorCtr="0" anchor="t" bIns="0" lIns="0" spcFirstLastPara="1" rIns="0" wrap="square" tIns="6025">
            <a:noAutofit/>
          </a:bodyPr>
          <a:lstStyle/>
          <a:p>
            <a:pPr indent="-165100" lvl="0" marL="269999" rtl="0" algn="l">
              <a:lnSpc>
                <a:spcPct val="115000"/>
              </a:lnSpc>
              <a:spcBef>
                <a:spcPts val="0"/>
              </a:spcBef>
              <a:spcAft>
                <a:spcPts val="0"/>
              </a:spcAft>
              <a:buClr>
                <a:srgbClr val="CC0000"/>
              </a:buClr>
              <a:buSzPts val="1100"/>
              <a:buFont typeface="Mada"/>
              <a:buChar char="★"/>
            </a:pPr>
            <a:r>
              <a:rPr b="1" lang="en-GB" sz="1100">
                <a:solidFill>
                  <a:srgbClr val="CC0000"/>
                </a:solidFill>
                <a:latin typeface="Mada"/>
                <a:ea typeface="Mada"/>
                <a:cs typeface="Mada"/>
                <a:sym typeface="Mada"/>
              </a:rPr>
              <a:t>Acquired</a:t>
            </a:r>
            <a:r>
              <a:rPr b="1" lang="en-GB" sz="1100">
                <a:solidFill>
                  <a:schemeClr val="dk1"/>
                </a:solidFill>
                <a:latin typeface="Mada"/>
                <a:ea typeface="Mada"/>
                <a:cs typeface="Mada"/>
                <a:sym typeface="Mada"/>
              </a:rPr>
              <a:t> </a:t>
            </a:r>
            <a:r>
              <a:rPr lang="en-GB" sz="1100">
                <a:solidFill>
                  <a:schemeClr val="dk1"/>
                </a:solidFill>
                <a:latin typeface="Mada"/>
                <a:ea typeface="Mada"/>
                <a:cs typeface="Mada"/>
                <a:sym typeface="Mada"/>
              </a:rPr>
              <a:t>arteriovenous malformations.</a:t>
            </a:r>
            <a:endParaRPr sz="1100">
              <a:solidFill>
                <a:schemeClr val="dk1"/>
              </a:solidFill>
              <a:latin typeface="Mada"/>
              <a:ea typeface="Mada"/>
              <a:cs typeface="Mada"/>
              <a:sym typeface="Mada"/>
            </a:endParaRPr>
          </a:p>
          <a:p>
            <a:pPr indent="-165100" lvl="0" marL="269999"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Secondary to progressive dilation of normal blood vessels within the submucosa of the intestine.</a:t>
            </a:r>
            <a:endParaRPr sz="1100">
              <a:solidFill>
                <a:schemeClr val="dk1"/>
              </a:solidFill>
              <a:latin typeface="Mada"/>
              <a:ea typeface="Mada"/>
              <a:cs typeface="Mada"/>
              <a:sym typeface="Mada"/>
            </a:endParaRPr>
          </a:p>
          <a:p>
            <a:pPr indent="-158750" lvl="0" marL="269999"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Rare disease, and if present rarely causes major bleeding.</a:t>
            </a:r>
            <a:endParaRPr sz="1000">
              <a:solidFill>
                <a:srgbClr val="6AA84F"/>
              </a:solidFill>
              <a:latin typeface="Mada"/>
              <a:ea typeface="Mada"/>
              <a:cs typeface="Mada"/>
              <a:sym typeface="Mada"/>
            </a:endParaRPr>
          </a:p>
          <a:p>
            <a:pPr indent="-158750" lvl="0" marL="269999"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How to differentiate it from Hemangioma ?</a:t>
            </a:r>
            <a:endParaRPr sz="1000">
              <a:solidFill>
                <a:srgbClr val="6AA84F"/>
              </a:solidFill>
              <a:latin typeface="Mada"/>
              <a:ea typeface="Mada"/>
              <a:cs typeface="Mada"/>
              <a:sym typeface="Mada"/>
            </a:endParaRPr>
          </a:p>
          <a:p>
            <a:pPr indent="-292100" lvl="1"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Hema is congenital</a:t>
            </a:r>
            <a:endParaRPr sz="1000">
              <a:solidFill>
                <a:srgbClr val="6AA84F"/>
              </a:solidFill>
              <a:latin typeface="Mada"/>
              <a:ea typeface="Mada"/>
              <a:cs typeface="Mada"/>
              <a:sym typeface="Mada"/>
            </a:endParaRPr>
          </a:p>
          <a:p>
            <a:pPr indent="-292100" lvl="1"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Angio is acquired</a:t>
            </a:r>
            <a:endParaRPr sz="1000">
              <a:solidFill>
                <a:srgbClr val="6AA84F"/>
              </a:solidFill>
              <a:latin typeface="Mada"/>
              <a:ea typeface="Mada"/>
              <a:cs typeface="Mada"/>
              <a:sym typeface="Mada"/>
            </a:endParaRPr>
          </a:p>
          <a:p>
            <a:pPr indent="-292100" lvl="1"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Both are AV malformation </a:t>
            </a:r>
            <a:endParaRPr sz="1100">
              <a:solidFill>
                <a:schemeClr val="dk1"/>
              </a:solidFill>
              <a:latin typeface="Mada"/>
              <a:ea typeface="Mada"/>
              <a:cs typeface="Mada"/>
              <a:sym typeface="Mada"/>
            </a:endParaRPr>
          </a:p>
        </p:txBody>
      </p:sp>
      <p:sp>
        <p:nvSpPr>
          <p:cNvPr id="1055" name="Google Shape;1055;p22"/>
          <p:cNvSpPr txBox="1"/>
          <p:nvPr/>
        </p:nvSpPr>
        <p:spPr>
          <a:xfrm>
            <a:off x="3900650" y="7137000"/>
            <a:ext cx="2544300" cy="1122000"/>
          </a:xfrm>
          <a:prstGeom prst="rect">
            <a:avLst/>
          </a:prstGeom>
          <a:noFill/>
          <a:ln>
            <a:noFill/>
          </a:ln>
        </p:spPr>
        <p:txBody>
          <a:bodyPr anchorCtr="0" anchor="t" bIns="0" lIns="0" spcFirstLastPara="1" rIns="0" wrap="square" tIns="6025">
            <a:noAutofit/>
          </a:bodyPr>
          <a:lstStyle/>
          <a:p>
            <a:pPr indent="-16510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Almost uniformly found in patients &gt; 50, </a:t>
            </a:r>
            <a:r>
              <a:rPr lang="en-GB" sz="1100">
                <a:solidFill>
                  <a:srgbClr val="6AA84F"/>
                </a:solidFill>
                <a:latin typeface="Mada"/>
                <a:ea typeface="Mada"/>
                <a:cs typeface="Mada"/>
                <a:sym typeface="Mada"/>
              </a:rPr>
              <a:t>65 </a:t>
            </a:r>
            <a:r>
              <a:rPr lang="en-GB" sz="1100">
                <a:solidFill>
                  <a:schemeClr val="dk1"/>
                </a:solidFill>
                <a:latin typeface="Mada"/>
                <a:ea typeface="Mada"/>
                <a:cs typeface="Mada"/>
                <a:sym typeface="Mada"/>
              </a:rPr>
              <a:t>years. </a:t>
            </a:r>
            <a:endParaRPr sz="1100">
              <a:solidFill>
                <a:schemeClr val="dk1"/>
              </a:solidFill>
              <a:latin typeface="Mada"/>
              <a:ea typeface="Mada"/>
              <a:cs typeface="Mada"/>
              <a:sym typeface="Mada"/>
            </a:endParaRPr>
          </a:p>
          <a:p>
            <a:pPr indent="-16510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Associated with aortic stenosis and renal failure. </a:t>
            </a:r>
            <a:r>
              <a:rPr b="1" lang="en-GB" sz="1100">
                <a:solidFill>
                  <a:srgbClr val="6AA84F"/>
                </a:solidFill>
                <a:latin typeface="Mada"/>
                <a:ea typeface="Mada"/>
                <a:cs typeface="Mada"/>
                <a:sym typeface="Mada"/>
              </a:rPr>
              <a:t>Classic presentation:</a:t>
            </a:r>
            <a:r>
              <a:rPr lang="en-GB" sz="1100">
                <a:solidFill>
                  <a:srgbClr val="6AA84F"/>
                </a:solidFill>
                <a:latin typeface="Mada"/>
                <a:ea typeface="Mada"/>
                <a:cs typeface="Mada"/>
                <a:sym typeface="Mada"/>
              </a:rPr>
              <a:t> elderly patient with </a:t>
            </a:r>
            <a:r>
              <a:rPr lang="en-GB" sz="1100" u="sng">
                <a:solidFill>
                  <a:srgbClr val="6AA84F"/>
                </a:solidFill>
                <a:latin typeface="Mada"/>
                <a:ea typeface="Mada"/>
                <a:cs typeface="Mada"/>
                <a:sym typeface="Mada"/>
              </a:rPr>
              <a:t>renal failure</a:t>
            </a:r>
            <a:r>
              <a:rPr lang="en-GB" sz="1100">
                <a:solidFill>
                  <a:srgbClr val="6AA84F"/>
                </a:solidFill>
                <a:latin typeface="Mada"/>
                <a:ea typeface="Mada"/>
                <a:cs typeface="Mada"/>
                <a:sym typeface="Mada"/>
              </a:rPr>
              <a:t> or aortic stenosis</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16510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Hemorrhage tends to arise from the right side of the colon, </a:t>
            </a:r>
            <a:r>
              <a:rPr lang="en-GB" sz="1100">
                <a:solidFill>
                  <a:srgbClr val="6AA84F"/>
                </a:solidFill>
                <a:latin typeface="Mada"/>
                <a:ea typeface="Mada"/>
                <a:cs typeface="Mada"/>
                <a:sym typeface="Mada"/>
              </a:rPr>
              <a:t>most common location is the cecum.</a:t>
            </a:r>
            <a:endParaRPr sz="1100">
              <a:solidFill>
                <a:srgbClr val="6AA84F"/>
              </a:solidFill>
              <a:latin typeface="Mada"/>
              <a:ea typeface="Mada"/>
              <a:cs typeface="Mada"/>
              <a:sym typeface="Mada"/>
            </a:endParaRPr>
          </a:p>
          <a:p>
            <a:pPr indent="-16510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Bleeding stops spontaneously in most cases.</a:t>
            </a:r>
            <a:endParaRPr sz="1100">
              <a:solidFill>
                <a:schemeClr val="dk1"/>
              </a:solidFill>
              <a:latin typeface="Mada"/>
              <a:ea typeface="Mada"/>
              <a:cs typeface="Mada"/>
              <a:sym typeface="Mada"/>
            </a:endParaRPr>
          </a:p>
        </p:txBody>
      </p:sp>
      <p:grpSp>
        <p:nvGrpSpPr>
          <p:cNvPr id="1056" name="Google Shape;1056;p22"/>
          <p:cNvGrpSpPr/>
          <p:nvPr/>
        </p:nvGrpSpPr>
        <p:grpSpPr>
          <a:xfrm>
            <a:off x="6521083" y="6844522"/>
            <a:ext cx="556037" cy="734649"/>
            <a:chOff x="1000408" y="1924134"/>
            <a:chExt cx="556037" cy="734649"/>
          </a:xfrm>
        </p:grpSpPr>
        <p:sp>
          <p:nvSpPr>
            <p:cNvPr id="1057" name="Google Shape;1057;p22"/>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2"/>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2"/>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2"/>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2"/>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2"/>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2"/>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2"/>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2"/>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2"/>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2"/>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2"/>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2"/>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2"/>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2"/>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2"/>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2"/>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2"/>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2"/>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22"/>
          <p:cNvGrpSpPr/>
          <p:nvPr/>
        </p:nvGrpSpPr>
        <p:grpSpPr>
          <a:xfrm>
            <a:off x="650924" y="6881014"/>
            <a:ext cx="556079" cy="661647"/>
            <a:chOff x="7783766" y="3754986"/>
            <a:chExt cx="796333" cy="980654"/>
          </a:xfrm>
        </p:grpSpPr>
        <p:sp>
          <p:nvSpPr>
            <p:cNvPr id="1077" name="Google Shape;1077;p22"/>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2"/>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2"/>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2"/>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2"/>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2"/>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2"/>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2"/>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2"/>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2"/>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2"/>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2"/>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2"/>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2"/>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2"/>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2"/>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2"/>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2"/>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2"/>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2"/>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2"/>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2"/>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2"/>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2"/>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2"/>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0" name="Google Shape;1110;p22"/>
          <p:cNvSpPr txBox="1"/>
          <p:nvPr/>
        </p:nvSpPr>
        <p:spPr>
          <a:xfrm>
            <a:off x="2032575" y="9157550"/>
            <a:ext cx="3815400" cy="1434900"/>
          </a:xfrm>
          <a:prstGeom prst="rect">
            <a:avLst/>
          </a:prstGeom>
          <a:noFill/>
          <a:ln cap="flat" cmpd="sng" w="19050">
            <a:solidFill>
              <a:srgbClr val="FADED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1200"/>
              </a:spcBef>
              <a:spcAft>
                <a:spcPts val="1200"/>
              </a:spcAft>
              <a:buNone/>
            </a:pPr>
            <a:r>
              <a:t/>
            </a:r>
            <a:endParaRPr sz="1000">
              <a:solidFill>
                <a:srgbClr val="6AA84F"/>
              </a:solidFill>
              <a:latin typeface="Mada"/>
              <a:ea typeface="Mada"/>
              <a:cs typeface="Mada"/>
              <a:sym typeface="Mada"/>
            </a:endParaRPr>
          </a:p>
        </p:txBody>
      </p:sp>
      <p:sp>
        <p:nvSpPr>
          <p:cNvPr id="1111" name="Google Shape;1111;p22"/>
          <p:cNvSpPr txBox="1"/>
          <p:nvPr/>
        </p:nvSpPr>
        <p:spPr>
          <a:xfrm>
            <a:off x="3627675" y="9471375"/>
            <a:ext cx="2031600" cy="11697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Clr>
                <a:schemeClr val="dk1"/>
              </a:buClr>
              <a:buSzPts val="1100"/>
              <a:buFont typeface="Arial"/>
              <a:buNone/>
            </a:pPr>
            <a:r>
              <a:rPr lang="en-GB" sz="1000">
                <a:solidFill>
                  <a:srgbClr val="6AA84F"/>
                </a:solidFill>
                <a:latin typeface="Mada"/>
                <a:ea typeface="Mada"/>
                <a:cs typeface="Mada"/>
                <a:sym typeface="Mada"/>
              </a:rPr>
              <a:t>Increased pressure will cause the walls of the veins  and arteries to open on each other and form a Star-like sign.</a:t>
            </a:r>
            <a:endParaRPr sz="1000">
              <a:solidFill>
                <a:srgbClr val="6AA84F"/>
              </a:solidFill>
              <a:latin typeface="Mada"/>
              <a:ea typeface="Mada"/>
              <a:cs typeface="Mada"/>
              <a:sym typeface="Mada"/>
            </a:endParaRPr>
          </a:p>
          <a:p>
            <a:pPr indent="0" lvl="0" marL="0" rtl="0" algn="l">
              <a:spcBef>
                <a:spcPts val="1200"/>
              </a:spcBef>
              <a:spcAft>
                <a:spcPts val="0"/>
              </a:spcAft>
              <a:buNone/>
            </a:pPr>
            <a:r>
              <a:t/>
            </a:r>
            <a:endParaRPr/>
          </a:p>
        </p:txBody>
      </p:sp>
      <p:pic>
        <p:nvPicPr>
          <p:cNvPr id="1112" name="Google Shape;1112;p22"/>
          <p:cNvPicPr preferRelativeResize="0"/>
          <p:nvPr/>
        </p:nvPicPr>
        <p:blipFill>
          <a:blip r:embed="rId5">
            <a:alphaModFix/>
          </a:blip>
          <a:stretch>
            <a:fillRect/>
          </a:stretch>
        </p:blipFill>
        <p:spPr>
          <a:xfrm>
            <a:off x="5469200" y="8965625"/>
            <a:ext cx="581949" cy="581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8" name="Google Shape;1118;p23"/>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119" name="Google Shape;1119;p23"/>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cxnSp>
        <p:nvCxnSpPr>
          <p:cNvPr id="1120" name="Google Shape;1120;p23"/>
          <p:cNvCxnSpPr/>
          <p:nvPr/>
        </p:nvCxnSpPr>
        <p:spPr>
          <a:xfrm>
            <a:off x="-3755548" y="5088292"/>
            <a:ext cx="15600" cy="150600"/>
          </a:xfrm>
          <a:prstGeom prst="straightConnector1">
            <a:avLst/>
          </a:prstGeom>
          <a:noFill/>
          <a:ln cap="flat" cmpd="sng" w="19050">
            <a:solidFill>
              <a:srgbClr val="83C5BE"/>
            </a:solidFill>
            <a:prstDash val="dash"/>
            <a:round/>
            <a:headEnd len="med" w="med" type="oval"/>
            <a:tailEnd len="med" w="med" type="none"/>
          </a:ln>
        </p:spPr>
      </p:cxnSp>
      <p:grpSp>
        <p:nvGrpSpPr>
          <p:cNvPr id="1121" name="Google Shape;1121;p23"/>
          <p:cNvGrpSpPr/>
          <p:nvPr/>
        </p:nvGrpSpPr>
        <p:grpSpPr>
          <a:xfrm>
            <a:off x="111656" y="778780"/>
            <a:ext cx="467181" cy="476434"/>
            <a:chOff x="2410712" y="2415450"/>
            <a:chExt cx="312600" cy="312600"/>
          </a:xfrm>
        </p:grpSpPr>
        <p:sp>
          <p:nvSpPr>
            <p:cNvPr id="1122" name="Google Shape;1122;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4" name="Google Shape;1124;p23"/>
          <p:cNvSpPr txBox="1"/>
          <p:nvPr/>
        </p:nvSpPr>
        <p:spPr>
          <a:xfrm>
            <a:off x="568950" y="805425"/>
            <a:ext cx="62988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Neoplasia: </a:t>
            </a:r>
            <a:r>
              <a:rPr lang="en-GB" sz="1200">
                <a:solidFill>
                  <a:srgbClr val="6AA84F"/>
                </a:solidFill>
                <a:latin typeface="Mada"/>
                <a:ea typeface="Mada"/>
                <a:cs typeface="Mada"/>
                <a:sym typeface="Mada"/>
              </a:rPr>
              <a:t>lower GI malignancies  are common to bleed</a:t>
            </a:r>
            <a:endParaRPr sz="1200">
              <a:solidFill>
                <a:srgbClr val="6AA84F"/>
              </a:solidFill>
              <a:latin typeface="Mada"/>
              <a:ea typeface="Mada"/>
              <a:cs typeface="Mada"/>
              <a:sym typeface="Mada"/>
            </a:endParaRPr>
          </a:p>
        </p:txBody>
      </p:sp>
      <p:graphicFrame>
        <p:nvGraphicFramePr>
          <p:cNvPr id="1125" name="Google Shape;1125;p23"/>
          <p:cNvGraphicFramePr/>
          <p:nvPr/>
        </p:nvGraphicFramePr>
        <p:xfrm>
          <a:off x="-7144462" y="4645860"/>
          <a:ext cx="3000000" cy="3000000"/>
        </p:xfrm>
        <a:graphic>
          <a:graphicData uri="http://schemas.openxmlformats.org/drawingml/2006/table">
            <a:tbl>
              <a:tblPr>
                <a:noFill/>
                <a:tableStyleId>{00993488-F257-4DCD-ADED-D5428B9FAE80}</a:tableStyleId>
              </a:tblPr>
              <a:tblGrid>
                <a:gridCol w="1076675"/>
                <a:gridCol w="1618425"/>
                <a:gridCol w="1522400"/>
                <a:gridCol w="1429200"/>
                <a:gridCol w="1333150"/>
              </a:tblGrid>
              <a:tr h="192825">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200">
                          <a:latin typeface="Mada"/>
                          <a:ea typeface="Mada"/>
                          <a:cs typeface="Mada"/>
                          <a:sym typeface="Mada"/>
                        </a:rPr>
                        <a:t>Colorectal carcinoma</a:t>
                      </a:r>
                      <a:endParaRPr b="1" sz="1200">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solidFill>
                      <a:srgbClr val="D0E0E3"/>
                    </a:solidFill>
                  </a:tcPr>
                </a:tc>
                <a:tc>
                  <a:txBody>
                    <a:bodyPr/>
                    <a:lstStyle/>
                    <a:p>
                      <a:pPr indent="0" lvl="0" marL="0" rtl="0" algn="ctr">
                        <a:spcBef>
                          <a:spcPts val="0"/>
                        </a:spcBef>
                        <a:spcAft>
                          <a:spcPts val="0"/>
                        </a:spcAft>
                        <a:buNone/>
                      </a:pPr>
                      <a:r>
                        <a:rPr b="1" lang="en-GB" sz="1200">
                          <a:latin typeface="Mada"/>
                          <a:ea typeface="Mada"/>
                          <a:cs typeface="Mada"/>
                          <a:sym typeface="Mada"/>
                        </a:rPr>
                        <a:t>Polyps</a:t>
                      </a:r>
                      <a:endParaRPr b="1"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b="1" lang="en-GB" sz="1200">
                          <a:latin typeface="Mada"/>
                          <a:ea typeface="Mada"/>
                          <a:cs typeface="Mada"/>
                          <a:sym typeface="Mada"/>
                        </a:rPr>
                        <a:t>Juvenile polyps </a:t>
                      </a:r>
                      <a:endParaRPr b="1" sz="1200">
                        <a:latin typeface="Mada"/>
                        <a:ea typeface="Mada"/>
                        <a:cs typeface="Mada"/>
                        <a:sym typeface="Mada"/>
                      </a:endParaRPr>
                    </a:p>
                  </a:txBody>
                  <a:tcPr marT="91425" marB="91425" marR="91425" marL="91425" anchor="ctr">
                    <a:solidFill>
                      <a:srgbClr val="D0E0E3"/>
                    </a:solidFill>
                  </a:tcPr>
                </a:tc>
                <a:tc rowSpan="2">
                  <a:txBody>
                    <a:bodyPr/>
                    <a:lstStyle/>
                    <a:p>
                      <a:pPr indent="0" lvl="0" marL="0" rtl="0" algn="ctr">
                        <a:spcBef>
                          <a:spcPts val="0"/>
                        </a:spcBef>
                        <a:spcAft>
                          <a:spcPts val="0"/>
                        </a:spcAft>
                        <a:buNone/>
                      </a:pPr>
                      <a:r>
                        <a:rPr b="1" lang="en-GB" sz="1200">
                          <a:solidFill>
                            <a:schemeClr val="dk1"/>
                          </a:solidFill>
                          <a:latin typeface="Mada"/>
                          <a:ea typeface="Mada"/>
                          <a:cs typeface="Mada"/>
                          <a:sym typeface="Mada"/>
                        </a:rPr>
                        <a:t>Gastrointestinal stromal tumor (GIST)</a:t>
                      </a:r>
                      <a:endParaRPr b="1" sz="1200">
                        <a:latin typeface="Mada"/>
                        <a:ea typeface="Mada"/>
                        <a:cs typeface="Mada"/>
                        <a:sym typeface="Mada"/>
                      </a:endParaRPr>
                    </a:p>
                  </a:txBody>
                  <a:tcPr marT="91425" marB="91425" marR="91425" marL="91425" anchor="ctr">
                    <a:solidFill>
                      <a:srgbClr val="D0E0E3"/>
                    </a:solidFill>
                  </a:tcPr>
                </a:tc>
              </a:tr>
              <a:tr h="337100">
                <a:tc>
                  <a:txBody>
                    <a:bodyPr/>
                    <a:lstStyle/>
                    <a:p>
                      <a:pPr indent="0" lvl="0" marL="0" rtl="0" algn="ctr">
                        <a:spcBef>
                          <a:spcPts val="0"/>
                        </a:spcBef>
                        <a:spcAft>
                          <a:spcPts val="0"/>
                        </a:spcAft>
                        <a:buNone/>
                      </a:pPr>
                      <a:r>
                        <a:rPr b="1" lang="en-GB" sz="1200">
                          <a:latin typeface="Mada"/>
                          <a:ea typeface="Mada"/>
                          <a:cs typeface="Mada"/>
                          <a:sym typeface="Mada"/>
                        </a:rPr>
                        <a:t>Bleeding 🩸 </a:t>
                      </a:r>
                      <a:endParaRPr b="1"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4CCCC"/>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Uncommon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Painless,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intermittent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Slow -&gt; iron deficiency anemia </a:t>
                      </a:r>
                      <a:endParaRPr sz="1200">
                        <a:latin typeface="Mada"/>
                        <a:ea typeface="Mada"/>
                        <a:cs typeface="Mada"/>
                        <a:sym typeface="Mada"/>
                      </a:endParaRPr>
                    </a:p>
                    <a:p>
                      <a:pPr indent="-285750" lvl="0" marL="457200" rtl="0" algn="l">
                        <a:lnSpc>
                          <a:spcPct val="115000"/>
                        </a:lnSpc>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Age &gt;50 (Do colonoscopy even if you see by your eyes bleeding hemorrhoids!!) some will also have colorectal cancer</a:t>
                      </a:r>
                      <a:endParaRPr sz="1200">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commonly after polypectomy.</a:t>
                      </a:r>
                      <a:endParaRPr sz="1200">
                        <a:latin typeface="Mada"/>
                        <a:ea typeface="Mada"/>
                        <a:cs typeface="Mada"/>
                        <a:sym typeface="Mada"/>
                      </a:endParaRPr>
                    </a:p>
                  </a:txBody>
                  <a:tcPr marT="91425" marB="91425" marR="91425" marL="91425"/>
                </a:tc>
                <a:tc>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2nd  most common cause of bleeding in patients &lt; 20 years.</a:t>
                      </a:r>
                      <a:endParaRPr sz="1200">
                        <a:solidFill>
                          <a:schemeClr val="dk1"/>
                        </a:solidFill>
                        <a:latin typeface="Mada"/>
                        <a:ea typeface="Mada"/>
                        <a:cs typeface="Mada"/>
                        <a:sym typeface="Mada"/>
                      </a:endParaRPr>
                    </a:p>
                    <a:p>
                      <a:pPr indent="-285750" lvl="0" marL="457200" rtl="0" algn="l">
                        <a:lnSpc>
                          <a:spcPct val="115000"/>
                        </a:lnSpc>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Younger than 20 (2nd most common in these people) 1st most common is Meckel’s</a:t>
                      </a:r>
                      <a:endParaRPr sz="1200">
                        <a:solidFill>
                          <a:srgbClr val="6AA84F"/>
                        </a:solidFill>
                        <a:latin typeface="Mada"/>
                        <a:ea typeface="Mada"/>
                        <a:cs typeface="Mada"/>
                        <a:sym typeface="Mada"/>
                      </a:endParaRPr>
                    </a:p>
                  </a:txBody>
                  <a:tcPr marT="91425" marB="91425" marR="91425" marL="91425"/>
                </a:tc>
                <a:tc vMerge="1"/>
              </a:tr>
            </a:tbl>
          </a:graphicData>
        </a:graphic>
      </p:graphicFrame>
      <p:sp>
        <p:nvSpPr>
          <p:cNvPr id="1126" name="Google Shape;1126;p23"/>
          <p:cNvSpPr txBox="1"/>
          <p:nvPr/>
        </p:nvSpPr>
        <p:spPr>
          <a:xfrm>
            <a:off x="965825" y="1444988"/>
            <a:ext cx="28947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Colorectal carcinoma</a:t>
            </a:r>
            <a:endParaRPr b="1" sz="12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Uncommon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Painless,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intermittent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Slow -&gt; iron deficiency anemia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Age &gt;50 (Do colonoscopy even if you see by your eyes bleeding hemorrhoids!!) some will also have colorectal cancer</a:t>
            </a:r>
            <a:endParaRPr sz="1100">
              <a:solidFill>
                <a:srgbClr val="6AA84F"/>
              </a:solidFill>
              <a:latin typeface="Mada"/>
              <a:ea typeface="Mada"/>
              <a:cs typeface="Mada"/>
              <a:sym typeface="Mada"/>
            </a:endParaRPr>
          </a:p>
          <a:p>
            <a:pPr indent="0" lvl="0" marL="0" rtl="0" algn="l">
              <a:spcBef>
                <a:spcPts val="1200"/>
              </a:spcBef>
              <a:spcAft>
                <a:spcPts val="0"/>
              </a:spcAft>
              <a:buClr>
                <a:schemeClr val="dk1"/>
              </a:buClr>
              <a:buSzPts val="1100"/>
              <a:buFont typeface="Arial"/>
              <a:buNone/>
            </a:pPr>
            <a:r>
              <a:t/>
            </a:r>
            <a:endParaRPr b="1" sz="1200">
              <a:solidFill>
                <a:schemeClr val="dk1"/>
              </a:solidFill>
              <a:latin typeface="Mada"/>
              <a:ea typeface="Mada"/>
              <a:cs typeface="Mada"/>
              <a:sym typeface="Mada"/>
            </a:endParaRPr>
          </a:p>
          <a:p>
            <a:pPr indent="0" lvl="0" marL="0" rtl="0" algn="l">
              <a:spcBef>
                <a:spcPts val="0"/>
              </a:spcBef>
              <a:spcAft>
                <a:spcPts val="1600"/>
              </a:spcAft>
              <a:buNone/>
            </a:pPr>
            <a:r>
              <a:t/>
            </a:r>
            <a:endParaRPr>
              <a:latin typeface="Mada"/>
              <a:ea typeface="Mada"/>
              <a:cs typeface="Mada"/>
              <a:sym typeface="Mada"/>
            </a:endParaRPr>
          </a:p>
        </p:txBody>
      </p:sp>
      <p:sp>
        <p:nvSpPr>
          <p:cNvPr id="1127" name="Google Shape;1127;p23"/>
          <p:cNvSpPr/>
          <p:nvPr/>
        </p:nvSpPr>
        <p:spPr>
          <a:xfrm>
            <a:off x="192811" y="150211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3"/>
          <p:cNvSpPr/>
          <p:nvPr/>
        </p:nvSpPr>
        <p:spPr>
          <a:xfrm>
            <a:off x="266911" y="33941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3"/>
          <p:cNvSpPr txBox="1"/>
          <p:nvPr/>
        </p:nvSpPr>
        <p:spPr>
          <a:xfrm>
            <a:off x="266900" y="1563335"/>
            <a:ext cx="473100" cy="3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cxnSp>
        <p:nvCxnSpPr>
          <p:cNvPr id="1130" name="Google Shape;1130;p23"/>
          <p:cNvCxnSpPr/>
          <p:nvPr/>
        </p:nvCxnSpPr>
        <p:spPr>
          <a:xfrm>
            <a:off x="1171213" y="3342750"/>
            <a:ext cx="2273100" cy="0"/>
          </a:xfrm>
          <a:prstGeom prst="straightConnector1">
            <a:avLst/>
          </a:prstGeom>
          <a:noFill/>
          <a:ln cap="flat" cmpd="sng" w="19050">
            <a:solidFill>
              <a:srgbClr val="7ECCC6"/>
            </a:solidFill>
            <a:prstDash val="dash"/>
            <a:round/>
            <a:headEnd len="med" w="med" type="none"/>
            <a:tailEnd len="med" w="med" type="none"/>
          </a:ln>
        </p:spPr>
      </p:cxnSp>
      <p:sp>
        <p:nvSpPr>
          <p:cNvPr id="1131" name="Google Shape;1131;p23"/>
          <p:cNvSpPr txBox="1"/>
          <p:nvPr/>
        </p:nvSpPr>
        <p:spPr>
          <a:xfrm>
            <a:off x="341000" y="34624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cxnSp>
        <p:nvCxnSpPr>
          <p:cNvPr id="1132" name="Google Shape;1132;p23"/>
          <p:cNvCxnSpPr/>
          <p:nvPr/>
        </p:nvCxnSpPr>
        <p:spPr>
          <a:xfrm>
            <a:off x="4086350" y="3316389"/>
            <a:ext cx="2273100" cy="0"/>
          </a:xfrm>
          <a:prstGeom prst="straightConnector1">
            <a:avLst/>
          </a:prstGeom>
          <a:noFill/>
          <a:ln cap="flat" cmpd="sng" w="19050">
            <a:solidFill>
              <a:srgbClr val="7ECCC6"/>
            </a:solidFill>
            <a:prstDash val="dash"/>
            <a:round/>
            <a:headEnd len="med" w="med" type="none"/>
            <a:tailEnd len="med" w="med" type="none"/>
          </a:ln>
        </p:spPr>
      </p:cxnSp>
      <p:sp>
        <p:nvSpPr>
          <p:cNvPr id="1133" name="Google Shape;1133;p23"/>
          <p:cNvSpPr txBox="1"/>
          <p:nvPr/>
        </p:nvSpPr>
        <p:spPr>
          <a:xfrm>
            <a:off x="814087" y="3412900"/>
            <a:ext cx="3096000" cy="572700"/>
          </a:xfrm>
          <a:prstGeom prst="rect">
            <a:avLst/>
          </a:prstGeom>
          <a:noFill/>
          <a:ln>
            <a:noFill/>
          </a:ln>
        </p:spPr>
        <p:txBody>
          <a:bodyPr anchorCtr="0" anchor="t" bIns="91425" lIns="90000"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Polyps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Can bleed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Most commonly after polypectomy </a:t>
            </a:r>
            <a:endParaRPr sz="1200">
              <a:latin typeface="Mada"/>
              <a:ea typeface="Mada"/>
              <a:cs typeface="Mada"/>
              <a:sym typeface="Mada"/>
            </a:endParaRPr>
          </a:p>
        </p:txBody>
      </p:sp>
      <p:sp>
        <p:nvSpPr>
          <p:cNvPr id="1134" name="Google Shape;1134;p23"/>
          <p:cNvSpPr/>
          <p:nvPr/>
        </p:nvSpPr>
        <p:spPr>
          <a:xfrm>
            <a:off x="3717974" y="146822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3"/>
          <p:cNvSpPr txBox="1"/>
          <p:nvPr/>
        </p:nvSpPr>
        <p:spPr>
          <a:xfrm>
            <a:off x="3792052" y="152201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cxnSp>
        <p:nvCxnSpPr>
          <p:cNvPr id="1136" name="Google Shape;1136;p23"/>
          <p:cNvCxnSpPr/>
          <p:nvPr/>
        </p:nvCxnSpPr>
        <p:spPr>
          <a:xfrm>
            <a:off x="1171213" y="4645849"/>
            <a:ext cx="2273100" cy="0"/>
          </a:xfrm>
          <a:prstGeom prst="straightConnector1">
            <a:avLst/>
          </a:prstGeom>
          <a:noFill/>
          <a:ln cap="flat" cmpd="sng" w="19050">
            <a:solidFill>
              <a:srgbClr val="7ECCC6"/>
            </a:solidFill>
            <a:prstDash val="dash"/>
            <a:round/>
            <a:headEnd len="med" w="med" type="none"/>
            <a:tailEnd len="med" w="med" type="none"/>
          </a:ln>
        </p:spPr>
      </p:cxnSp>
      <p:sp>
        <p:nvSpPr>
          <p:cNvPr id="1137" name="Google Shape;1137;p23"/>
          <p:cNvSpPr txBox="1"/>
          <p:nvPr/>
        </p:nvSpPr>
        <p:spPr>
          <a:xfrm>
            <a:off x="4339238" y="1458250"/>
            <a:ext cx="3324300" cy="5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Gastrointestinal stromal tumor (GIST)</a:t>
            </a:r>
            <a:endParaRPr b="1"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Anywhere in the GIT</a:t>
            </a:r>
            <a:endParaRPr sz="1200">
              <a:solidFill>
                <a:srgbClr val="6AA84F"/>
              </a:solidFill>
              <a:latin typeface="Mada"/>
              <a:ea typeface="Mada"/>
              <a:cs typeface="Mada"/>
              <a:sym typeface="Mada"/>
            </a:endParaRPr>
          </a:p>
          <a:p>
            <a:pPr indent="0" lvl="0" marL="0" rtl="0" algn="l">
              <a:spcBef>
                <a:spcPts val="0"/>
              </a:spcBef>
              <a:spcAft>
                <a:spcPts val="1600"/>
              </a:spcAft>
              <a:buNone/>
            </a:pPr>
            <a:r>
              <a:t/>
            </a:r>
            <a:endParaRPr>
              <a:latin typeface="Mada"/>
              <a:ea typeface="Mada"/>
              <a:cs typeface="Mada"/>
              <a:sym typeface="Mada"/>
            </a:endParaRPr>
          </a:p>
        </p:txBody>
      </p:sp>
      <p:sp>
        <p:nvSpPr>
          <p:cNvPr id="1138" name="Google Shape;1138;p23"/>
          <p:cNvSpPr txBox="1"/>
          <p:nvPr/>
        </p:nvSpPr>
        <p:spPr>
          <a:xfrm>
            <a:off x="4335876" y="3379250"/>
            <a:ext cx="30252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Juvenile polyps </a:t>
            </a:r>
            <a:endParaRPr b="1" sz="1200">
              <a:solidFill>
                <a:schemeClr val="dk1"/>
              </a:solidFill>
              <a:latin typeface="Mada"/>
              <a:ea typeface="Mada"/>
              <a:cs typeface="Mada"/>
              <a:sym typeface="Mada"/>
            </a:endParaRPr>
          </a:p>
          <a:p>
            <a:pPr indent="-171450"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2nd  most common cause of  spontaneous bleeding in patients &lt; 20 years.</a:t>
            </a:r>
            <a:endParaRPr sz="1200">
              <a:solidFill>
                <a:schemeClr val="dk1"/>
              </a:solidFill>
              <a:latin typeface="Mada"/>
              <a:ea typeface="Mada"/>
              <a:cs typeface="Mada"/>
              <a:sym typeface="Mada"/>
            </a:endParaRPr>
          </a:p>
          <a:p>
            <a:pPr indent="-171450" lvl="0" marL="269999"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1st most common is </a:t>
            </a:r>
            <a:r>
              <a:rPr lang="en-GB" sz="1200">
                <a:solidFill>
                  <a:srgbClr val="6AA84F"/>
                </a:solidFill>
                <a:latin typeface="Mada"/>
                <a:ea typeface="Mada"/>
                <a:cs typeface="Mada"/>
                <a:sym typeface="Mada"/>
              </a:rPr>
              <a:t>Meckel’s</a:t>
            </a:r>
            <a:r>
              <a:rPr lang="en-GB" sz="1200">
                <a:solidFill>
                  <a:srgbClr val="6AA84F"/>
                </a:solidFill>
                <a:latin typeface="Mada"/>
                <a:ea typeface="Mada"/>
                <a:cs typeface="Mada"/>
                <a:sym typeface="Mada"/>
              </a:rPr>
              <a:t> diverticulum </a:t>
            </a:r>
            <a:endParaRPr sz="1200">
              <a:solidFill>
                <a:srgbClr val="6AA84F"/>
              </a:solidFill>
              <a:latin typeface="Mada"/>
              <a:ea typeface="Mada"/>
              <a:cs typeface="Mada"/>
              <a:sym typeface="Mada"/>
            </a:endParaRPr>
          </a:p>
          <a:p>
            <a:pPr indent="0" lvl="0" marL="0" rtl="0" algn="l">
              <a:lnSpc>
                <a:spcPct val="115000"/>
              </a:lnSpc>
              <a:spcBef>
                <a:spcPts val="1200"/>
              </a:spcBef>
              <a:spcAft>
                <a:spcPts val="0"/>
              </a:spcAft>
              <a:buNone/>
            </a:pPr>
            <a:r>
              <a:t/>
            </a:r>
            <a:endParaRPr sz="1200">
              <a:solidFill>
                <a:schemeClr val="dk1"/>
              </a:solidFill>
              <a:latin typeface="Mada"/>
              <a:ea typeface="Mada"/>
              <a:cs typeface="Mada"/>
              <a:sym typeface="Mada"/>
            </a:endParaRPr>
          </a:p>
          <a:p>
            <a:pPr indent="0" lvl="0" marL="0" rtl="0" algn="l">
              <a:spcBef>
                <a:spcPts val="1200"/>
              </a:spcBef>
              <a:spcAft>
                <a:spcPts val="0"/>
              </a:spcAft>
              <a:buNone/>
            </a:pPr>
            <a:r>
              <a:t/>
            </a:r>
            <a:endParaRPr b="1" sz="1200">
              <a:solidFill>
                <a:schemeClr val="dk1"/>
              </a:solidFill>
              <a:latin typeface="Mada"/>
              <a:ea typeface="Mada"/>
              <a:cs typeface="Mada"/>
              <a:sym typeface="Mada"/>
            </a:endParaRPr>
          </a:p>
          <a:p>
            <a:pPr indent="0" lvl="0" marL="0" rtl="0" algn="l">
              <a:spcBef>
                <a:spcPts val="0"/>
              </a:spcBef>
              <a:spcAft>
                <a:spcPts val="1600"/>
              </a:spcAft>
              <a:buNone/>
            </a:pPr>
            <a:r>
              <a:t/>
            </a:r>
            <a:endParaRPr sz="1200">
              <a:latin typeface="Mada"/>
              <a:ea typeface="Mada"/>
              <a:cs typeface="Mada"/>
              <a:sym typeface="Mada"/>
            </a:endParaRPr>
          </a:p>
        </p:txBody>
      </p:sp>
      <p:sp>
        <p:nvSpPr>
          <p:cNvPr id="1139" name="Google Shape;1139;p23"/>
          <p:cNvSpPr/>
          <p:nvPr/>
        </p:nvSpPr>
        <p:spPr>
          <a:xfrm>
            <a:off x="3717974" y="34465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3"/>
          <p:cNvSpPr txBox="1"/>
          <p:nvPr/>
        </p:nvSpPr>
        <p:spPr>
          <a:xfrm>
            <a:off x="3792063" y="3507797"/>
            <a:ext cx="473100" cy="3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4</a:t>
            </a:r>
            <a:endParaRPr b="1" sz="2000">
              <a:solidFill>
                <a:srgbClr val="1D2542"/>
              </a:solidFill>
              <a:latin typeface="Life Savers"/>
              <a:ea typeface="Life Savers"/>
              <a:cs typeface="Life Savers"/>
              <a:sym typeface="Life Savers"/>
            </a:endParaRPr>
          </a:p>
        </p:txBody>
      </p:sp>
      <p:cxnSp>
        <p:nvCxnSpPr>
          <p:cNvPr id="1141" name="Google Shape;1141;p23"/>
          <p:cNvCxnSpPr/>
          <p:nvPr/>
        </p:nvCxnSpPr>
        <p:spPr>
          <a:xfrm>
            <a:off x="4086338" y="4645838"/>
            <a:ext cx="2273100" cy="0"/>
          </a:xfrm>
          <a:prstGeom prst="straightConnector1">
            <a:avLst/>
          </a:prstGeom>
          <a:noFill/>
          <a:ln cap="flat" cmpd="sng" w="19050">
            <a:solidFill>
              <a:srgbClr val="7ECCC6"/>
            </a:solidFill>
            <a:prstDash val="dash"/>
            <a:round/>
            <a:headEnd len="med" w="med" type="none"/>
            <a:tailEnd len="med" w="med" type="none"/>
          </a:ln>
        </p:spPr>
      </p:cxnSp>
      <p:grpSp>
        <p:nvGrpSpPr>
          <p:cNvPr id="1142" name="Google Shape;1142;p23"/>
          <p:cNvGrpSpPr/>
          <p:nvPr/>
        </p:nvGrpSpPr>
        <p:grpSpPr>
          <a:xfrm>
            <a:off x="248819" y="4837252"/>
            <a:ext cx="467181" cy="476434"/>
            <a:chOff x="2410712" y="2415450"/>
            <a:chExt cx="312600" cy="312600"/>
          </a:xfrm>
        </p:grpSpPr>
        <p:sp>
          <p:nvSpPr>
            <p:cNvPr id="1143" name="Google Shape;1143;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23"/>
          <p:cNvSpPr txBox="1"/>
          <p:nvPr/>
        </p:nvSpPr>
        <p:spPr>
          <a:xfrm>
            <a:off x="706100" y="486388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Anorectal disease:</a:t>
            </a:r>
            <a:endParaRPr b="1" sz="1800">
              <a:solidFill>
                <a:srgbClr val="006D77"/>
              </a:solidFill>
              <a:highlight>
                <a:srgbClr val="EDF9F9"/>
              </a:highlight>
              <a:latin typeface="Lora"/>
              <a:ea typeface="Lora"/>
              <a:cs typeface="Lora"/>
              <a:sym typeface="Lora"/>
            </a:endParaRPr>
          </a:p>
        </p:txBody>
      </p:sp>
      <p:sp>
        <p:nvSpPr>
          <p:cNvPr id="1146" name="Google Shape;1146;p23"/>
          <p:cNvSpPr txBox="1"/>
          <p:nvPr/>
        </p:nvSpPr>
        <p:spPr>
          <a:xfrm>
            <a:off x="434025" y="5339800"/>
            <a:ext cx="6298800" cy="399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Major causes: internal h</a:t>
            </a:r>
            <a:r>
              <a:rPr lang="en-GB" sz="1200">
                <a:latin typeface="Mada"/>
                <a:ea typeface="Mada"/>
                <a:cs typeface="Mada"/>
                <a:sym typeface="Mada"/>
              </a:rPr>
              <a:t>emrrhoid(vascular structures in the anal canal), anal fissures and colorectal neoplasia </a:t>
            </a:r>
            <a:endParaRPr sz="1200">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Chronic hemorrhoids or fissures can cause anemia. It doesn’t cause shock</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Features: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Low-volume bleeding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Bright red blood per rectum seen in the toilet bowl and on the toilet paper </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Tenesmus: feeling of incomplete evacuation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147" name="Google Shape;1147;p23"/>
          <p:cNvSpPr txBox="1"/>
          <p:nvPr/>
        </p:nvSpPr>
        <p:spPr>
          <a:xfrm>
            <a:off x="889301" y="7354500"/>
            <a:ext cx="2184000" cy="70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F1A33"/>
              </a:buClr>
              <a:buSzPts val="1200"/>
              <a:buFont typeface="Mada"/>
              <a:buChar char="●"/>
            </a:pPr>
            <a:r>
              <a:rPr lang="en-GB" sz="1200">
                <a:solidFill>
                  <a:srgbClr val="1F1A33"/>
                </a:solidFill>
                <a:latin typeface="Mada"/>
                <a:ea typeface="Mada"/>
                <a:cs typeface="Mada"/>
                <a:sym typeface="Mada"/>
              </a:rPr>
              <a:t>Painless </a:t>
            </a:r>
            <a:endParaRPr sz="1200">
              <a:solidFill>
                <a:srgbClr val="1F1A33"/>
              </a:solidFill>
              <a:latin typeface="Mada"/>
              <a:ea typeface="Mada"/>
              <a:cs typeface="Mada"/>
              <a:sym typeface="Mada"/>
            </a:endParaRPr>
          </a:p>
          <a:p>
            <a:pPr indent="-304800" lvl="0" marL="457200" rtl="0" algn="l">
              <a:spcBef>
                <a:spcPts val="0"/>
              </a:spcBef>
              <a:spcAft>
                <a:spcPts val="0"/>
              </a:spcAft>
              <a:buClr>
                <a:srgbClr val="1F1A33"/>
              </a:buClr>
              <a:buSzPts val="1200"/>
              <a:buFont typeface="Mada"/>
              <a:buChar char="●"/>
            </a:pPr>
            <a:r>
              <a:rPr lang="en-GB" sz="1200">
                <a:solidFill>
                  <a:srgbClr val="1F1A33"/>
                </a:solidFill>
                <a:latin typeface="Mada"/>
                <a:ea typeface="Mada"/>
                <a:cs typeface="Mada"/>
                <a:sym typeface="Mada"/>
              </a:rPr>
              <a:t>Often accompanied by prolapsing tissue that reduces spontaneously or has to be manually reduced by the patient.</a:t>
            </a:r>
            <a:endParaRPr sz="1200">
              <a:solidFill>
                <a:srgbClr val="1F1A33"/>
              </a:solidFill>
              <a:latin typeface="Mada"/>
              <a:ea typeface="Mada"/>
              <a:cs typeface="Mada"/>
              <a:sym typeface="Mada"/>
            </a:endParaRPr>
          </a:p>
        </p:txBody>
      </p:sp>
      <p:sp>
        <p:nvSpPr>
          <p:cNvPr id="1148" name="Google Shape;1148;p23"/>
          <p:cNvSpPr txBox="1"/>
          <p:nvPr/>
        </p:nvSpPr>
        <p:spPr>
          <a:xfrm>
            <a:off x="4319750" y="7367875"/>
            <a:ext cx="1922700" cy="70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F1A33"/>
              </a:buClr>
              <a:buSzPts val="1200"/>
              <a:buFont typeface="Mada"/>
              <a:buChar char="●"/>
            </a:pPr>
            <a:r>
              <a:rPr lang="en-GB" sz="1200">
                <a:solidFill>
                  <a:srgbClr val="1F1A33"/>
                </a:solidFill>
                <a:latin typeface="Mada"/>
                <a:ea typeface="Mada"/>
                <a:cs typeface="Mada"/>
                <a:sym typeface="Mada"/>
              </a:rPr>
              <a:t>Painful bleeding after a bowel movement. </a:t>
            </a:r>
            <a:endParaRPr sz="1200">
              <a:solidFill>
                <a:srgbClr val="1F1A33"/>
              </a:solidFill>
              <a:latin typeface="Mada"/>
              <a:ea typeface="Mada"/>
              <a:cs typeface="Mada"/>
              <a:sym typeface="Mada"/>
            </a:endParaRPr>
          </a:p>
        </p:txBody>
      </p:sp>
      <p:sp>
        <p:nvSpPr>
          <p:cNvPr id="1149" name="Google Shape;1149;p23"/>
          <p:cNvSpPr/>
          <p:nvPr/>
        </p:nvSpPr>
        <p:spPr>
          <a:xfrm flipH="1">
            <a:off x="6060085" y="7147800"/>
            <a:ext cx="621289" cy="452997"/>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3"/>
          <p:cNvSpPr/>
          <p:nvPr/>
        </p:nvSpPr>
        <p:spPr>
          <a:xfrm flipH="1">
            <a:off x="485465" y="7147800"/>
            <a:ext cx="621289" cy="452997"/>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1" name="Google Shape;1151;p23"/>
          <p:cNvCxnSpPr/>
          <p:nvPr/>
        </p:nvCxnSpPr>
        <p:spPr>
          <a:xfrm>
            <a:off x="1120175" y="7349063"/>
            <a:ext cx="2184000" cy="18900"/>
          </a:xfrm>
          <a:prstGeom prst="straightConnector1">
            <a:avLst/>
          </a:prstGeom>
          <a:noFill/>
          <a:ln cap="flat" cmpd="sng" w="19050">
            <a:solidFill>
              <a:srgbClr val="FADED2"/>
            </a:solidFill>
            <a:prstDash val="dash"/>
            <a:round/>
            <a:headEnd len="med" w="med" type="none"/>
            <a:tailEnd len="med" w="med" type="oval"/>
          </a:ln>
        </p:spPr>
      </p:cxnSp>
      <p:cxnSp>
        <p:nvCxnSpPr>
          <p:cNvPr id="1152" name="Google Shape;1152;p23"/>
          <p:cNvCxnSpPr/>
          <p:nvPr/>
        </p:nvCxnSpPr>
        <p:spPr>
          <a:xfrm rot="10800000">
            <a:off x="4189900" y="7367863"/>
            <a:ext cx="1922700" cy="12900"/>
          </a:xfrm>
          <a:prstGeom prst="straightConnector1">
            <a:avLst/>
          </a:prstGeom>
          <a:noFill/>
          <a:ln cap="flat" cmpd="sng" w="19050">
            <a:solidFill>
              <a:srgbClr val="FADED2"/>
            </a:solidFill>
            <a:prstDash val="dash"/>
            <a:round/>
            <a:headEnd len="med" w="med" type="none"/>
            <a:tailEnd len="med" w="med" type="oval"/>
          </a:ln>
        </p:spPr>
      </p:cxnSp>
      <p:sp>
        <p:nvSpPr>
          <p:cNvPr id="1153" name="Google Shape;1153;p23"/>
          <p:cNvSpPr/>
          <p:nvPr/>
        </p:nvSpPr>
        <p:spPr>
          <a:xfrm rot="-8769381">
            <a:off x="2951797" y="6980230"/>
            <a:ext cx="1391856" cy="1396881"/>
          </a:xfrm>
          <a:custGeom>
            <a:rect b="b" l="l" r="r" t="t"/>
            <a:pathLst>
              <a:path extrusionOk="0" h="59758" w="59789">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txBox="1"/>
          <p:nvPr/>
        </p:nvSpPr>
        <p:spPr>
          <a:xfrm>
            <a:off x="1062700" y="6979625"/>
            <a:ext cx="1991700" cy="4530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500">
                <a:solidFill>
                  <a:srgbClr val="E29578"/>
                </a:solidFill>
                <a:latin typeface="Mada"/>
                <a:ea typeface="Mada"/>
                <a:cs typeface="Mada"/>
                <a:sym typeface="Mada"/>
              </a:rPr>
              <a:t>Internal hemorrhoids </a:t>
            </a:r>
            <a:endParaRPr sz="1700">
              <a:solidFill>
                <a:srgbClr val="E29578"/>
              </a:solidFill>
              <a:latin typeface="Playfair Display"/>
              <a:ea typeface="Playfair Display"/>
              <a:cs typeface="Playfair Display"/>
              <a:sym typeface="Playfair Display"/>
            </a:endParaRPr>
          </a:p>
        </p:txBody>
      </p:sp>
      <p:grpSp>
        <p:nvGrpSpPr>
          <p:cNvPr id="1155" name="Google Shape;1155;p23"/>
          <p:cNvGrpSpPr/>
          <p:nvPr/>
        </p:nvGrpSpPr>
        <p:grpSpPr>
          <a:xfrm>
            <a:off x="3208001" y="7177293"/>
            <a:ext cx="923952" cy="960715"/>
            <a:chOff x="775174" y="3761826"/>
            <a:chExt cx="818671" cy="836423"/>
          </a:xfrm>
        </p:grpSpPr>
        <p:sp>
          <p:nvSpPr>
            <p:cNvPr id="1156" name="Google Shape;1156;p23"/>
            <p:cNvSpPr/>
            <p:nvPr/>
          </p:nvSpPr>
          <p:spPr>
            <a:xfrm>
              <a:off x="775174" y="3779490"/>
              <a:ext cx="818671" cy="818463"/>
            </a:xfrm>
            <a:custGeom>
              <a:rect b="b" l="l" r="r" t="t"/>
              <a:pathLst>
                <a:path extrusionOk="0" h="94538" w="94562">
                  <a:moveTo>
                    <a:pt x="47269" y="1"/>
                  </a:moveTo>
                  <a:cubicBezTo>
                    <a:pt x="21178" y="1"/>
                    <a:pt x="0" y="21154"/>
                    <a:pt x="0" y="47269"/>
                  </a:cubicBezTo>
                  <a:cubicBezTo>
                    <a:pt x="0" y="73385"/>
                    <a:pt x="21178" y="94538"/>
                    <a:pt x="47269" y="94538"/>
                  </a:cubicBezTo>
                  <a:cubicBezTo>
                    <a:pt x="73384" y="94538"/>
                    <a:pt x="94562" y="73385"/>
                    <a:pt x="94562" y="47269"/>
                  </a:cubicBezTo>
                  <a:cubicBezTo>
                    <a:pt x="94562" y="21154"/>
                    <a:pt x="73384" y="1"/>
                    <a:pt x="472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3"/>
            <p:cNvSpPr/>
            <p:nvPr/>
          </p:nvSpPr>
          <p:spPr>
            <a:xfrm>
              <a:off x="1136278" y="4245856"/>
              <a:ext cx="96566" cy="108063"/>
            </a:xfrm>
            <a:custGeom>
              <a:rect b="b" l="l" r="r" t="t"/>
              <a:pathLst>
                <a:path extrusionOk="0" h="12482" w="11154">
                  <a:moveTo>
                    <a:pt x="1" y="1"/>
                  </a:moveTo>
                  <a:lnTo>
                    <a:pt x="1" y="12482"/>
                  </a:lnTo>
                  <a:lnTo>
                    <a:pt x="11154" y="12482"/>
                  </a:lnTo>
                  <a:lnTo>
                    <a:pt x="11154" y="1"/>
                  </a:lnTo>
                  <a:close/>
                </a:path>
              </a:pathLst>
            </a:custGeom>
            <a:solidFill>
              <a:srgbClr val="A17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3"/>
            <p:cNvSpPr/>
            <p:nvPr/>
          </p:nvSpPr>
          <p:spPr>
            <a:xfrm>
              <a:off x="949647" y="4024284"/>
              <a:ext cx="94401" cy="107414"/>
            </a:xfrm>
            <a:custGeom>
              <a:rect b="b" l="l" r="r" t="t"/>
              <a:pathLst>
                <a:path extrusionOk="0" h="12407" w="10904">
                  <a:moveTo>
                    <a:pt x="5464" y="0"/>
                  </a:moveTo>
                  <a:cubicBezTo>
                    <a:pt x="2457" y="0"/>
                    <a:pt x="1" y="2757"/>
                    <a:pt x="1" y="6191"/>
                  </a:cubicBezTo>
                  <a:cubicBezTo>
                    <a:pt x="1" y="9625"/>
                    <a:pt x="2457" y="12407"/>
                    <a:pt x="5464" y="12407"/>
                  </a:cubicBezTo>
                  <a:cubicBezTo>
                    <a:pt x="8472" y="12407"/>
                    <a:pt x="10903" y="9625"/>
                    <a:pt x="10903" y="6191"/>
                  </a:cubicBezTo>
                  <a:cubicBezTo>
                    <a:pt x="10903" y="2757"/>
                    <a:pt x="8472" y="0"/>
                    <a:pt x="5464" y="0"/>
                  </a:cubicBezTo>
                  <a:close/>
                </a:path>
              </a:pathLst>
            </a:custGeom>
            <a:solidFill>
              <a:srgbClr val="A17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3"/>
            <p:cNvSpPr/>
            <p:nvPr/>
          </p:nvSpPr>
          <p:spPr>
            <a:xfrm>
              <a:off x="1325082" y="4024284"/>
              <a:ext cx="94176" cy="107414"/>
            </a:xfrm>
            <a:custGeom>
              <a:rect b="b" l="l" r="r" t="t"/>
              <a:pathLst>
                <a:path extrusionOk="0" h="12407" w="10878">
                  <a:moveTo>
                    <a:pt x="5439" y="0"/>
                  </a:moveTo>
                  <a:cubicBezTo>
                    <a:pt x="2431" y="0"/>
                    <a:pt x="0" y="2757"/>
                    <a:pt x="0" y="6191"/>
                  </a:cubicBezTo>
                  <a:cubicBezTo>
                    <a:pt x="0" y="9625"/>
                    <a:pt x="2431" y="12407"/>
                    <a:pt x="5439" y="12407"/>
                  </a:cubicBezTo>
                  <a:cubicBezTo>
                    <a:pt x="8446" y="12407"/>
                    <a:pt x="10877" y="9625"/>
                    <a:pt x="10877" y="6191"/>
                  </a:cubicBezTo>
                  <a:cubicBezTo>
                    <a:pt x="10877" y="2757"/>
                    <a:pt x="8446" y="0"/>
                    <a:pt x="5439" y="0"/>
                  </a:cubicBezTo>
                  <a:close/>
                </a:path>
              </a:pathLst>
            </a:custGeom>
            <a:solidFill>
              <a:srgbClr val="A17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983503" y="3838084"/>
              <a:ext cx="402072" cy="425075"/>
            </a:xfrm>
            <a:custGeom>
              <a:rect b="b" l="l" r="r" t="t"/>
              <a:pathLst>
                <a:path extrusionOk="0" h="49099" w="46442">
                  <a:moveTo>
                    <a:pt x="23209" y="1"/>
                  </a:moveTo>
                  <a:cubicBezTo>
                    <a:pt x="8271" y="1"/>
                    <a:pt x="1580" y="6692"/>
                    <a:pt x="1580" y="15840"/>
                  </a:cubicBezTo>
                  <a:cubicBezTo>
                    <a:pt x="1580" y="24988"/>
                    <a:pt x="1" y="49099"/>
                    <a:pt x="23209" y="49099"/>
                  </a:cubicBezTo>
                  <a:cubicBezTo>
                    <a:pt x="46442" y="49099"/>
                    <a:pt x="44863" y="24988"/>
                    <a:pt x="44863" y="15840"/>
                  </a:cubicBezTo>
                  <a:cubicBezTo>
                    <a:pt x="44863" y="6692"/>
                    <a:pt x="38171" y="1"/>
                    <a:pt x="23209" y="1"/>
                  </a:cubicBezTo>
                  <a:close/>
                </a:path>
              </a:pathLst>
            </a:custGeom>
            <a:solidFill>
              <a:srgbClr val="A17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921870" y="4289479"/>
              <a:ext cx="525103" cy="308770"/>
            </a:xfrm>
            <a:custGeom>
              <a:rect b="b" l="l" r="r" t="t"/>
              <a:pathLst>
                <a:path extrusionOk="0" h="35665" w="60653">
                  <a:moveTo>
                    <a:pt x="30327" y="0"/>
                  </a:moveTo>
                  <a:cubicBezTo>
                    <a:pt x="17495" y="0"/>
                    <a:pt x="5640" y="7745"/>
                    <a:pt x="3209" y="14060"/>
                  </a:cubicBezTo>
                  <a:cubicBezTo>
                    <a:pt x="2106" y="16943"/>
                    <a:pt x="953" y="21028"/>
                    <a:pt x="1" y="24637"/>
                  </a:cubicBezTo>
                  <a:cubicBezTo>
                    <a:pt x="8497" y="31755"/>
                    <a:pt x="19249" y="35665"/>
                    <a:pt x="30327" y="35665"/>
                  </a:cubicBezTo>
                  <a:cubicBezTo>
                    <a:pt x="41429" y="35665"/>
                    <a:pt x="52156" y="31755"/>
                    <a:pt x="60653" y="24637"/>
                  </a:cubicBezTo>
                  <a:cubicBezTo>
                    <a:pt x="59725" y="21028"/>
                    <a:pt x="58572" y="16943"/>
                    <a:pt x="57444" y="14060"/>
                  </a:cubicBezTo>
                  <a:cubicBezTo>
                    <a:pt x="55038" y="7745"/>
                    <a:pt x="43159" y="0"/>
                    <a:pt x="30327" y="0"/>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1114147" y="4289262"/>
              <a:ext cx="145169" cy="42534"/>
            </a:xfrm>
            <a:custGeom>
              <a:rect b="b" l="l" r="r" t="t"/>
              <a:pathLst>
                <a:path extrusionOk="0" h="4913" w="16768">
                  <a:moveTo>
                    <a:pt x="8221" y="0"/>
                  </a:moveTo>
                  <a:cubicBezTo>
                    <a:pt x="5464" y="25"/>
                    <a:pt x="2682" y="376"/>
                    <a:pt x="0" y="1028"/>
                  </a:cubicBezTo>
                  <a:cubicBezTo>
                    <a:pt x="25" y="1053"/>
                    <a:pt x="3008" y="4912"/>
                    <a:pt x="8221" y="4912"/>
                  </a:cubicBezTo>
                  <a:cubicBezTo>
                    <a:pt x="13083" y="4912"/>
                    <a:pt x="16291" y="1604"/>
                    <a:pt x="16767" y="1103"/>
                  </a:cubicBezTo>
                  <a:cubicBezTo>
                    <a:pt x="13960" y="401"/>
                    <a:pt x="11103" y="25"/>
                    <a:pt x="8221"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1136278" y="4285375"/>
              <a:ext cx="96566" cy="27540"/>
            </a:xfrm>
            <a:custGeom>
              <a:rect b="b" l="l" r="r" t="t"/>
              <a:pathLst>
                <a:path extrusionOk="0" h="3181" w="11154">
                  <a:moveTo>
                    <a:pt x="5276" y="1"/>
                  </a:moveTo>
                  <a:cubicBezTo>
                    <a:pt x="3624" y="1"/>
                    <a:pt x="1789" y="232"/>
                    <a:pt x="1" y="925"/>
                  </a:cubicBezTo>
                  <a:cubicBezTo>
                    <a:pt x="1" y="925"/>
                    <a:pt x="1630" y="3181"/>
                    <a:pt x="5565" y="3181"/>
                  </a:cubicBezTo>
                  <a:cubicBezTo>
                    <a:pt x="9525" y="3181"/>
                    <a:pt x="11154" y="925"/>
                    <a:pt x="11154" y="925"/>
                  </a:cubicBezTo>
                  <a:cubicBezTo>
                    <a:pt x="11154" y="925"/>
                    <a:pt x="8581" y="1"/>
                    <a:pt x="5276" y="1"/>
                  </a:cubicBezTo>
                  <a:close/>
                </a:path>
              </a:pathLst>
            </a:custGeom>
            <a:solidFill>
              <a:srgbClr val="A17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967225" y="3761826"/>
              <a:ext cx="488430" cy="341045"/>
            </a:xfrm>
            <a:custGeom>
              <a:rect b="b" l="l" r="r" t="t"/>
              <a:pathLst>
                <a:path extrusionOk="0" h="39393" w="56417">
                  <a:moveTo>
                    <a:pt x="25232" y="1"/>
                  </a:moveTo>
                  <a:cubicBezTo>
                    <a:pt x="23019" y="1"/>
                    <a:pt x="20591" y="256"/>
                    <a:pt x="17946" y="863"/>
                  </a:cubicBezTo>
                  <a:cubicBezTo>
                    <a:pt x="1229" y="4722"/>
                    <a:pt x="1" y="14773"/>
                    <a:pt x="502" y="24547"/>
                  </a:cubicBezTo>
                  <a:cubicBezTo>
                    <a:pt x="976" y="33782"/>
                    <a:pt x="2187" y="39392"/>
                    <a:pt x="3651" y="39392"/>
                  </a:cubicBezTo>
                  <a:cubicBezTo>
                    <a:pt x="3737" y="39392"/>
                    <a:pt x="3823" y="39373"/>
                    <a:pt x="3911" y="39334"/>
                  </a:cubicBezTo>
                  <a:cubicBezTo>
                    <a:pt x="5515" y="38632"/>
                    <a:pt x="4688" y="32166"/>
                    <a:pt x="4863" y="30687"/>
                  </a:cubicBezTo>
                  <a:cubicBezTo>
                    <a:pt x="5026" y="29287"/>
                    <a:pt x="6341" y="23368"/>
                    <a:pt x="14715" y="23368"/>
                  </a:cubicBezTo>
                  <a:cubicBezTo>
                    <a:pt x="15335" y="23368"/>
                    <a:pt x="15993" y="23400"/>
                    <a:pt x="16693" y="23469"/>
                  </a:cubicBezTo>
                  <a:cubicBezTo>
                    <a:pt x="17928" y="23594"/>
                    <a:pt x="19139" y="23649"/>
                    <a:pt x="20314" y="23649"/>
                  </a:cubicBezTo>
                  <a:cubicBezTo>
                    <a:pt x="28796" y="23649"/>
                    <a:pt x="35389" y="20788"/>
                    <a:pt x="35389" y="20788"/>
                  </a:cubicBezTo>
                  <a:cubicBezTo>
                    <a:pt x="35389" y="20788"/>
                    <a:pt x="38848" y="25123"/>
                    <a:pt x="41104" y="25976"/>
                  </a:cubicBezTo>
                  <a:cubicBezTo>
                    <a:pt x="45640" y="27630"/>
                    <a:pt x="44161" y="38758"/>
                    <a:pt x="45916" y="38758"/>
                  </a:cubicBezTo>
                  <a:cubicBezTo>
                    <a:pt x="47695" y="38758"/>
                    <a:pt x="56417" y="13093"/>
                    <a:pt x="42708" y="7229"/>
                  </a:cubicBezTo>
                  <a:cubicBezTo>
                    <a:pt x="42708" y="7229"/>
                    <a:pt x="37007" y="1"/>
                    <a:pt x="2523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p:nvPr/>
          </p:nvSpPr>
          <p:spPr>
            <a:xfrm>
              <a:off x="1226338" y="4102907"/>
              <a:ext cx="87709" cy="39426"/>
            </a:xfrm>
            <a:custGeom>
              <a:rect b="b" l="l" r="r" t="t"/>
              <a:pathLst>
                <a:path extrusionOk="0" h="4554" w="10131">
                  <a:moveTo>
                    <a:pt x="803" y="1"/>
                  </a:moveTo>
                  <a:cubicBezTo>
                    <a:pt x="751" y="1"/>
                    <a:pt x="709" y="22"/>
                    <a:pt x="677" y="68"/>
                  </a:cubicBezTo>
                  <a:cubicBezTo>
                    <a:pt x="1" y="1021"/>
                    <a:pt x="778" y="4229"/>
                    <a:pt x="3986" y="4530"/>
                  </a:cubicBezTo>
                  <a:cubicBezTo>
                    <a:pt x="4175" y="4546"/>
                    <a:pt x="4364" y="4553"/>
                    <a:pt x="4551" y="4553"/>
                  </a:cubicBezTo>
                  <a:cubicBezTo>
                    <a:pt x="7553" y="4553"/>
                    <a:pt x="10131" y="2563"/>
                    <a:pt x="9399" y="1572"/>
                  </a:cubicBezTo>
                  <a:cubicBezTo>
                    <a:pt x="9224" y="1340"/>
                    <a:pt x="8992" y="1252"/>
                    <a:pt x="8713" y="1252"/>
                  </a:cubicBezTo>
                  <a:cubicBezTo>
                    <a:pt x="7855" y="1252"/>
                    <a:pt x="6551" y="2083"/>
                    <a:pt x="5071" y="2083"/>
                  </a:cubicBezTo>
                  <a:cubicBezTo>
                    <a:pt x="4903" y="2083"/>
                    <a:pt x="4734" y="2072"/>
                    <a:pt x="4562" y="2048"/>
                  </a:cubicBezTo>
                  <a:cubicBezTo>
                    <a:pt x="2595" y="1800"/>
                    <a:pt x="1281" y="1"/>
                    <a:pt x="803"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3"/>
            <p:cNvSpPr/>
            <p:nvPr/>
          </p:nvSpPr>
          <p:spPr>
            <a:xfrm>
              <a:off x="1054860" y="4102907"/>
              <a:ext cx="87709" cy="39426"/>
            </a:xfrm>
            <a:custGeom>
              <a:rect b="b" l="l" r="r" t="t"/>
              <a:pathLst>
                <a:path extrusionOk="0" h="4554" w="10131">
                  <a:moveTo>
                    <a:pt x="9328" y="1"/>
                  </a:moveTo>
                  <a:cubicBezTo>
                    <a:pt x="8851" y="1"/>
                    <a:pt x="7536" y="1800"/>
                    <a:pt x="5569" y="2048"/>
                  </a:cubicBezTo>
                  <a:cubicBezTo>
                    <a:pt x="5398" y="2072"/>
                    <a:pt x="5228" y="2083"/>
                    <a:pt x="5060" y="2083"/>
                  </a:cubicBezTo>
                  <a:cubicBezTo>
                    <a:pt x="3578" y="2083"/>
                    <a:pt x="2262" y="1252"/>
                    <a:pt x="1408" y="1252"/>
                  </a:cubicBezTo>
                  <a:cubicBezTo>
                    <a:pt x="1131" y="1252"/>
                    <a:pt x="902" y="1340"/>
                    <a:pt x="732" y="1572"/>
                  </a:cubicBezTo>
                  <a:cubicBezTo>
                    <a:pt x="1" y="2563"/>
                    <a:pt x="2579" y="4553"/>
                    <a:pt x="5560" y="4553"/>
                  </a:cubicBezTo>
                  <a:cubicBezTo>
                    <a:pt x="5745" y="4553"/>
                    <a:pt x="5932" y="4546"/>
                    <a:pt x="6121" y="4530"/>
                  </a:cubicBezTo>
                  <a:cubicBezTo>
                    <a:pt x="9354" y="4229"/>
                    <a:pt x="10131" y="1021"/>
                    <a:pt x="9454" y="68"/>
                  </a:cubicBezTo>
                  <a:cubicBezTo>
                    <a:pt x="9422" y="22"/>
                    <a:pt x="9380" y="1"/>
                    <a:pt x="9328"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1248911" y="4078108"/>
              <a:ext cx="39496" cy="44482"/>
            </a:xfrm>
            <a:custGeom>
              <a:rect b="b" l="l" r="r" t="t"/>
              <a:pathLst>
                <a:path extrusionOk="0" h="5138" w="4562">
                  <a:moveTo>
                    <a:pt x="2281" y="0"/>
                  </a:moveTo>
                  <a:cubicBezTo>
                    <a:pt x="1028" y="0"/>
                    <a:pt x="0" y="1153"/>
                    <a:pt x="0" y="2582"/>
                  </a:cubicBezTo>
                  <a:cubicBezTo>
                    <a:pt x="0" y="3985"/>
                    <a:pt x="1028" y="5138"/>
                    <a:pt x="2281" y="5138"/>
                  </a:cubicBezTo>
                  <a:cubicBezTo>
                    <a:pt x="3534" y="5138"/>
                    <a:pt x="4562" y="3985"/>
                    <a:pt x="4562" y="2582"/>
                  </a:cubicBezTo>
                  <a:cubicBezTo>
                    <a:pt x="4562" y="1153"/>
                    <a:pt x="3534" y="0"/>
                    <a:pt x="228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1081157" y="4078108"/>
              <a:ext cx="39504" cy="44482"/>
            </a:xfrm>
            <a:custGeom>
              <a:rect b="b" l="l" r="r" t="t"/>
              <a:pathLst>
                <a:path extrusionOk="0" h="5138" w="4563">
                  <a:moveTo>
                    <a:pt x="2282" y="0"/>
                  </a:moveTo>
                  <a:cubicBezTo>
                    <a:pt x="1028" y="0"/>
                    <a:pt x="1" y="1153"/>
                    <a:pt x="1" y="2582"/>
                  </a:cubicBezTo>
                  <a:cubicBezTo>
                    <a:pt x="1" y="3985"/>
                    <a:pt x="1028" y="5138"/>
                    <a:pt x="2282" y="5138"/>
                  </a:cubicBezTo>
                  <a:cubicBezTo>
                    <a:pt x="3560" y="5138"/>
                    <a:pt x="4562" y="3985"/>
                    <a:pt x="4562" y="2582"/>
                  </a:cubicBezTo>
                  <a:cubicBezTo>
                    <a:pt x="4562" y="1153"/>
                    <a:pt x="3560" y="0"/>
                    <a:pt x="228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1223680" y="4051837"/>
              <a:ext cx="85025" cy="34717"/>
            </a:xfrm>
            <a:custGeom>
              <a:rect b="b" l="l" r="r" t="t"/>
              <a:pathLst>
                <a:path extrusionOk="0" h="4010" w="9821">
                  <a:moveTo>
                    <a:pt x="489" y="1"/>
                  </a:moveTo>
                  <a:cubicBezTo>
                    <a:pt x="231" y="1"/>
                    <a:pt x="0" y="454"/>
                    <a:pt x="233" y="728"/>
                  </a:cubicBezTo>
                  <a:cubicBezTo>
                    <a:pt x="2037" y="2756"/>
                    <a:pt x="4434" y="4010"/>
                    <a:pt x="6821" y="4010"/>
                  </a:cubicBezTo>
                  <a:cubicBezTo>
                    <a:pt x="7651" y="4010"/>
                    <a:pt x="8479" y="3858"/>
                    <a:pt x="9280" y="3535"/>
                  </a:cubicBezTo>
                  <a:cubicBezTo>
                    <a:pt x="9820" y="3314"/>
                    <a:pt x="9759" y="2155"/>
                    <a:pt x="9167" y="2155"/>
                  </a:cubicBezTo>
                  <a:cubicBezTo>
                    <a:pt x="9155" y="2155"/>
                    <a:pt x="9143" y="2156"/>
                    <a:pt x="9130" y="2157"/>
                  </a:cubicBezTo>
                  <a:cubicBezTo>
                    <a:pt x="8620" y="2194"/>
                    <a:pt x="8123" y="2215"/>
                    <a:pt x="7635" y="2215"/>
                  </a:cubicBezTo>
                  <a:cubicBezTo>
                    <a:pt x="5173" y="2215"/>
                    <a:pt x="2956" y="1683"/>
                    <a:pt x="634" y="52"/>
                  </a:cubicBezTo>
                  <a:cubicBezTo>
                    <a:pt x="586" y="16"/>
                    <a:pt x="537" y="1"/>
                    <a:pt x="48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3"/>
            <p:cNvSpPr/>
            <p:nvPr/>
          </p:nvSpPr>
          <p:spPr>
            <a:xfrm>
              <a:off x="1061510" y="4047282"/>
              <a:ext cx="85207" cy="34812"/>
            </a:xfrm>
            <a:custGeom>
              <a:rect b="b" l="l" r="r" t="t"/>
              <a:pathLst>
                <a:path extrusionOk="0" h="4021" w="9842">
                  <a:moveTo>
                    <a:pt x="9341" y="0"/>
                  </a:moveTo>
                  <a:cubicBezTo>
                    <a:pt x="9290" y="0"/>
                    <a:pt x="9238" y="16"/>
                    <a:pt x="9187" y="51"/>
                  </a:cubicBezTo>
                  <a:cubicBezTo>
                    <a:pt x="6904" y="1670"/>
                    <a:pt x="4707" y="2223"/>
                    <a:pt x="2254" y="2223"/>
                  </a:cubicBezTo>
                  <a:cubicBezTo>
                    <a:pt x="1745" y="2223"/>
                    <a:pt x="1225" y="2200"/>
                    <a:pt x="691" y="2157"/>
                  </a:cubicBezTo>
                  <a:cubicBezTo>
                    <a:pt x="679" y="2156"/>
                    <a:pt x="667" y="2155"/>
                    <a:pt x="655" y="2155"/>
                  </a:cubicBezTo>
                  <a:cubicBezTo>
                    <a:pt x="86" y="2155"/>
                    <a:pt x="1" y="3314"/>
                    <a:pt x="566" y="3535"/>
                  </a:cubicBezTo>
                  <a:cubicBezTo>
                    <a:pt x="1363" y="3866"/>
                    <a:pt x="2190" y="4020"/>
                    <a:pt x="3019" y="4020"/>
                  </a:cubicBezTo>
                  <a:cubicBezTo>
                    <a:pt x="5392" y="4020"/>
                    <a:pt x="7786" y="2753"/>
                    <a:pt x="9588" y="728"/>
                  </a:cubicBezTo>
                  <a:cubicBezTo>
                    <a:pt x="9842" y="453"/>
                    <a:pt x="9614" y="0"/>
                    <a:pt x="934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3"/>
            <p:cNvSpPr/>
            <p:nvPr/>
          </p:nvSpPr>
          <p:spPr>
            <a:xfrm flipH="1" rot="10800000">
              <a:off x="1152340" y="4164272"/>
              <a:ext cx="64446" cy="22994"/>
            </a:xfrm>
            <a:custGeom>
              <a:rect b="b" l="l" r="r" t="t"/>
              <a:pathLst>
                <a:path extrusionOk="0" h="2656" w="7444">
                  <a:moveTo>
                    <a:pt x="154" y="1"/>
                  </a:moveTo>
                  <a:cubicBezTo>
                    <a:pt x="53" y="1"/>
                    <a:pt x="0" y="65"/>
                    <a:pt x="0" y="225"/>
                  </a:cubicBezTo>
                  <a:cubicBezTo>
                    <a:pt x="0" y="1077"/>
                    <a:pt x="677" y="2656"/>
                    <a:pt x="3710" y="2656"/>
                  </a:cubicBezTo>
                  <a:cubicBezTo>
                    <a:pt x="6767" y="2656"/>
                    <a:pt x="7444" y="1077"/>
                    <a:pt x="7444" y="225"/>
                  </a:cubicBezTo>
                  <a:cubicBezTo>
                    <a:pt x="7444" y="65"/>
                    <a:pt x="7392" y="1"/>
                    <a:pt x="7291" y="1"/>
                  </a:cubicBezTo>
                  <a:cubicBezTo>
                    <a:pt x="6868" y="1"/>
                    <a:pt x="5591" y="1127"/>
                    <a:pt x="3710" y="1127"/>
                  </a:cubicBezTo>
                  <a:cubicBezTo>
                    <a:pt x="1849" y="1127"/>
                    <a:pt x="576" y="1"/>
                    <a:pt x="154"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1013108" y="4480658"/>
              <a:ext cx="96912" cy="72619"/>
            </a:xfrm>
            <a:custGeom>
              <a:rect b="b" l="l" r="r" t="t"/>
              <a:pathLst>
                <a:path extrusionOk="0" h="8388" w="11194">
                  <a:moveTo>
                    <a:pt x="7092" y="0"/>
                  </a:moveTo>
                  <a:cubicBezTo>
                    <a:pt x="6013" y="0"/>
                    <a:pt x="6331" y="1555"/>
                    <a:pt x="6331" y="1555"/>
                  </a:cubicBezTo>
                  <a:cubicBezTo>
                    <a:pt x="6331" y="1555"/>
                    <a:pt x="5195" y="597"/>
                    <a:pt x="3866" y="597"/>
                  </a:cubicBezTo>
                  <a:cubicBezTo>
                    <a:pt x="3201" y="597"/>
                    <a:pt x="2488" y="837"/>
                    <a:pt x="1845" y="1555"/>
                  </a:cubicBezTo>
                  <a:cubicBezTo>
                    <a:pt x="0" y="3667"/>
                    <a:pt x="718" y="8388"/>
                    <a:pt x="9187" y="8388"/>
                  </a:cubicBezTo>
                  <a:cubicBezTo>
                    <a:pt x="9463" y="8388"/>
                    <a:pt x="9748" y="8383"/>
                    <a:pt x="10040" y="8373"/>
                  </a:cubicBezTo>
                  <a:lnTo>
                    <a:pt x="11193" y="4388"/>
                  </a:lnTo>
                  <a:cubicBezTo>
                    <a:pt x="11193" y="4388"/>
                    <a:pt x="9514" y="753"/>
                    <a:pt x="7709" y="127"/>
                  </a:cubicBezTo>
                  <a:cubicBezTo>
                    <a:pt x="7465" y="39"/>
                    <a:pt x="7262" y="0"/>
                    <a:pt x="7092" y="0"/>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1016493" y="4443554"/>
              <a:ext cx="287507" cy="111621"/>
            </a:xfrm>
            <a:custGeom>
              <a:rect b="b" l="l" r="r" t="t"/>
              <a:pathLst>
                <a:path extrusionOk="0" h="12893" w="33209">
                  <a:moveTo>
                    <a:pt x="1328" y="1"/>
                  </a:moveTo>
                  <a:lnTo>
                    <a:pt x="0" y="12482"/>
                  </a:lnTo>
                  <a:cubicBezTo>
                    <a:pt x="0" y="12482"/>
                    <a:pt x="4904" y="12893"/>
                    <a:pt x="11225" y="12893"/>
                  </a:cubicBezTo>
                  <a:cubicBezTo>
                    <a:pt x="18431" y="12893"/>
                    <a:pt x="27481" y="12359"/>
                    <a:pt x="33208" y="10076"/>
                  </a:cubicBezTo>
                  <a:lnTo>
                    <a:pt x="33208" y="10076"/>
                  </a:lnTo>
                  <a:cubicBezTo>
                    <a:pt x="33207" y="10076"/>
                    <a:pt x="18235" y="11414"/>
                    <a:pt x="8529" y="11414"/>
                  </a:cubicBezTo>
                  <a:cubicBezTo>
                    <a:pt x="6132" y="11414"/>
                    <a:pt x="4056" y="11332"/>
                    <a:pt x="2607" y="11129"/>
                  </a:cubicBezTo>
                  <a:lnTo>
                    <a:pt x="1328"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1110025" y="4518644"/>
              <a:ext cx="82896" cy="21704"/>
            </a:xfrm>
            <a:custGeom>
              <a:rect b="b" l="l" r="r" t="t"/>
              <a:pathLst>
                <a:path extrusionOk="0" h="2507" w="9575">
                  <a:moveTo>
                    <a:pt x="0" y="1"/>
                  </a:moveTo>
                  <a:lnTo>
                    <a:pt x="6567" y="2507"/>
                  </a:lnTo>
                  <a:lnTo>
                    <a:pt x="9574" y="2356"/>
                  </a:lnTo>
                  <a:lnTo>
                    <a:pt x="0"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3"/>
            <p:cNvSpPr/>
            <p:nvPr/>
          </p:nvSpPr>
          <p:spPr>
            <a:xfrm>
              <a:off x="1344175" y="4439216"/>
              <a:ext cx="13895" cy="97215"/>
            </a:xfrm>
            <a:custGeom>
              <a:rect b="b" l="l" r="r" t="t"/>
              <a:pathLst>
                <a:path extrusionOk="0" h="11229" w="1605">
                  <a:moveTo>
                    <a:pt x="703" y="1"/>
                  </a:moveTo>
                  <a:cubicBezTo>
                    <a:pt x="627" y="2457"/>
                    <a:pt x="1" y="10301"/>
                    <a:pt x="1" y="10301"/>
                  </a:cubicBezTo>
                  <a:lnTo>
                    <a:pt x="1254" y="11229"/>
                  </a:lnTo>
                  <a:cubicBezTo>
                    <a:pt x="1605" y="8422"/>
                    <a:pt x="703" y="1"/>
                    <a:pt x="703"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3"/>
            <p:cNvSpPr/>
            <p:nvPr/>
          </p:nvSpPr>
          <p:spPr>
            <a:xfrm>
              <a:off x="1304033" y="4505231"/>
              <a:ext cx="85709" cy="70706"/>
            </a:xfrm>
            <a:custGeom>
              <a:rect b="b" l="l" r="r" t="t"/>
              <a:pathLst>
                <a:path extrusionOk="0" h="8167" w="9900">
                  <a:moveTo>
                    <a:pt x="3820" y="0"/>
                  </a:moveTo>
                  <a:cubicBezTo>
                    <a:pt x="2365" y="0"/>
                    <a:pt x="0" y="2978"/>
                    <a:pt x="0" y="2978"/>
                  </a:cubicBezTo>
                  <a:cubicBezTo>
                    <a:pt x="0" y="2978"/>
                    <a:pt x="978" y="6111"/>
                    <a:pt x="1529" y="8166"/>
                  </a:cubicBezTo>
                  <a:cubicBezTo>
                    <a:pt x="4436" y="7189"/>
                    <a:pt x="7243" y="5910"/>
                    <a:pt x="9900" y="4357"/>
                  </a:cubicBezTo>
                  <a:cubicBezTo>
                    <a:pt x="9443" y="3049"/>
                    <a:pt x="8025" y="1862"/>
                    <a:pt x="6128" y="1862"/>
                  </a:cubicBezTo>
                  <a:cubicBezTo>
                    <a:pt x="5734" y="1862"/>
                    <a:pt x="5319" y="1914"/>
                    <a:pt x="4887" y="2026"/>
                  </a:cubicBezTo>
                  <a:cubicBezTo>
                    <a:pt x="4887" y="2026"/>
                    <a:pt x="5539" y="522"/>
                    <a:pt x="4110" y="46"/>
                  </a:cubicBezTo>
                  <a:cubicBezTo>
                    <a:pt x="4019" y="15"/>
                    <a:pt x="3922" y="0"/>
                    <a:pt x="3820" y="0"/>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1335499" y="4253458"/>
              <a:ext cx="216810" cy="22224"/>
            </a:xfrm>
            <a:custGeom>
              <a:rect b="b" l="l" r="r" t="t"/>
              <a:pathLst>
                <a:path extrusionOk="0" h="2567" w="25043">
                  <a:moveTo>
                    <a:pt x="3883" y="1"/>
                  </a:moveTo>
                  <a:cubicBezTo>
                    <a:pt x="2735" y="1"/>
                    <a:pt x="1808" y="854"/>
                    <a:pt x="351" y="927"/>
                  </a:cubicBezTo>
                  <a:cubicBezTo>
                    <a:pt x="101" y="927"/>
                    <a:pt x="0" y="1353"/>
                    <a:pt x="276" y="1403"/>
                  </a:cubicBezTo>
                  <a:cubicBezTo>
                    <a:pt x="452" y="1440"/>
                    <a:pt x="629" y="1457"/>
                    <a:pt x="806" y="1457"/>
                  </a:cubicBezTo>
                  <a:cubicBezTo>
                    <a:pt x="1235" y="1457"/>
                    <a:pt x="1658" y="1355"/>
                    <a:pt x="2030" y="1178"/>
                  </a:cubicBezTo>
                  <a:cubicBezTo>
                    <a:pt x="2431" y="1002"/>
                    <a:pt x="2832" y="827"/>
                    <a:pt x="3233" y="702"/>
                  </a:cubicBezTo>
                  <a:cubicBezTo>
                    <a:pt x="3371" y="656"/>
                    <a:pt x="3506" y="636"/>
                    <a:pt x="3640" y="636"/>
                  </a:cubicBezTo>
                  <a:cubicBezTo>
                    <a:pt x="4384" y="636"/>
                    <a:pt x="5069" y="1264"/>
                    <a:pt x="5664" y="1604"/>
                  </a:cubicBezTo>
                  <a:cubicBezTo>
                    <a:pt x="6032" y="1814"/>
                    <a:pt x="6419" y="1886"/>
                    <a:pt x="6813" y="1886"/>
                  </a:cubicBezTo>
                  <a:cubicBezTo>
                    <a:pt x="7172" y="1886"/>
                    <a:pt x="7537" y="1826"/>
                    <a:pt x="7895" y="1754"/>
                  </a:cubicBezTo>
                  <a:cubicBezTo>
                    <a:pt x="8492" y="1631"/>
                    <a:pt x="8904" y="1484"/>
                    <a:pt x="9424" y="1484"/>
                  </a:cubicBezTo>
                  <a:cubicBezTo>
                    <a:pt x="9647" y="1484"/>
                    <a:pt x="9890" y="1511"/>
                    <a:pt x="10176" y="1579"/>
                  </a:cubicBezTo>
                  <a:cubicBezTo>
                    <a:pt x="10727" y="1704"/>
                    <a:pt x="11203" y="2055"/>
                    <a:pt x="11805" y="2105"/>
                  </a:cubicBezTo>
                  <a:cubicBezTo>
                    <a:pt x="12607" y="2105"/>
                    <a:pt x="13434" y="1980"/>
                    <a:pt x="14211" y="1729"/>
                  </a:cubicBezTo>
                  <a:cubicBezTo>
                    <a:pt x="14431" y="1672"/>
                    <a:pt x="14640" y="1648"/>
                    <a:pt x="14842" y="1648"/>
                  </a:cubicBezTo>
                  <a:cubicBezTo>
                    <a:pt x="15882" y="1648"/>
                    <a:pt x="16720" y="2300"/>
                    <a:pt x="17770" y="2531"/>
                  </a:cubicBezTo>
                  <a:cubicBezTo>
                    <a:pt x="17880" y="2555"/>
                    <a:pt x="17990" y="2566"/>
                    <a:pt x="18100" y="2566"/>
                  </a:cubicBezTo>
                  <a:cubicBezTo>
                    <a:pt x="18790" y="2566"/>
                    <a:pt x="19470" y="2139"/>
                    <a:pt x="20075" y="1879"/>
                  </a:cubicBezTo>
                  <a:cubicBezTo>
                    <a:pt x="20637" y="1647"/>
                    <a:pt x="21203" y="1557"/>
                    <a:pt x="21770" y="1557"/>
                  </a:cubicBezTo>
                  <a:cubicBezTo>
                    <a:pt x="22669" y="1557"/>
                    <a:pt x="23570" y="1784"/>
                    <a:pt x="24461" y="2030"/>
                  </a:cubicBezTo>
                  <a:cubicBezTo>
                    <a:pt x="24487" y="2035"/>
                    <a:pt x="24511" y="2037"/>
                    <a:pt x="24535" y="2037"/>
                  </a:cubicBezTo>
                  <a:cubicBezTo>
                    <a:pt x="24886" y="2037"/>
                    <a:pt x="25042" y="1539"/>
                    <a:pt x="24737" y="1328"/>
                  </a:cubicBezTo>
                  <a:cubicBezTo>
                    <a:pt x="23912" y="820"/>
                    <a:pt x="22938" y="582"/>
                    <a:pt x="21957" y="582"/>
                  </a:cubicBezTo>
                  <a:cubicBezTo>
                    <a:pt x="21001" y="582"/>
                    <a:pt x="20039" y="808"/>
                    <a:pt x="19198" y="1228"/>
                  </a:cubicBezTo>
                  <a:cubicBezTo>
                    <a:pt x="18804" y="1422"/>
                    <a:pt x="18451" y="1497"/>
                    <a:pt x="18119" y="1497"/>
                  </a:cubicBezTo>
                  <a:cubicBezTo>
                    <a:pt x="17251" y="1497"/>
                    <a:pt x="16526" y="981"/>
                    <a:pt x="15564" y="727"/>
                  </a:cubicBezTo>
                  <a:cubicBezTo>
                    <a:pt x="15389" y="677"/>
                    <a:pt x="15207" y="657"/>
                    <a:pt x="15021" y="657"/>
                  </a:cubicBezTo>
                  <a:cubicBezTo>
                    <a:pt x="14355" y="657"/>
                    <a:pt x="13640" y="921"/>
                    <a:pt x="13033" y="1077"/>
                  </a:cubicBezTo>
                  <a:cubicBezTo>
                    <a:pt x="12802" y="1137"/>
                    <a:pt x="12580" y="1162"/>
                    <a:pt x="12363" y="1162"/>
                  </a:cubicBezTo>
                  <a:cubicBezTo>
                    <a:pt x="11305" y="1162"/>
                    <a:pt x="10376" y="572"/>
                    <a:pt x="9273" y="551"/>
                  </a:cubicBezTo>
                  <a:cubicBezTo>
                    <a:pt x="9252" y="551"/>
                    <a:pt x="9231" y="551"/>
                    <a:pt x="9210" y="551"/>
                  </a:cubicBezTo>
                  <a:cubicBezTo>
                    <a:pt x="8238" y="551"/>
                    <a:pt x="7550" y="907"/>
                    <a:pt x="6770" y="907"/>
                  </a:cubicBezTo>
                  <a:cubicBezTo>
                    <a:pt x="6335" y="907"/>
                    <a:pt x="5871" y="796"/>
                    <a:pt x="5314" y="451"/>
                  </a:cubicBezTo>
                  <a:cubicBezTo>
                    <a:pt x="4779" y="122"/>
                    <a:pt x="4316" y="1"/>
                    <a:pt x="3883" y="1"/>
                  </a:cubicBezTo>
                  <a:close/>
                </a:path>
              </a:pathLst>
            </a:custGeom>
            <a:solidFill>
              <a:srgbClr val="7B9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1367242" y="4141231"/>
              <a:ext cx="147126" cy="72030"/>
            </a:xfrm>
            <a:custGeom>
              <a:rect b="b" l="l" r="r" t="t"/>
              <a:pathLst>
                <a:path extrusionOk="0" h="8320" w="16994">
                  <a:moveTo>
                    <a:pt x="16361" y="0"/>
                  </a:moveTo>
                  <a:cubicBezTo>
                    <a:pt x="16344" y="0"/>
                    <a:pt x="16327" y="1"/>
                    <a:pt x="16309" y="3"/>
                  </a:cubicBezTo>
                  <a:cubicBezTo>
                    <a:pt x="13151" y="605"/>
                    <a:pt x="10044" y="2535"/>
                    <a:pt x="7462" y="4364"/>
                  </a:cubicBezTo>
                  <a:cubicBezTo>
                    <a:pt x="6640" y="4993"/>
                    <a:pt x="5656" y="5318"/>
                    <a:pt x="4620" y="5318"/>
                  </a:cubicBezTo>
                  <a:cubicBezTo>
                    <a:pt x="4582" y="5318"/>
                    <a:pt x="4543" y="5318"/>
                    <a:pt x="4505" y="5317"/>
                  </a:cubicBezTo>
                  <a:cubicBezTo>
                    <a:pt x="4452" y="5314"/>
                    <a:pt x="4398" y="5313"/>
                    <a:pt x="4345" y="5313"/>
                  </a:cubicBezTo>
                  <a:cubicBezTo>
                    <a:pt x="3873" y="5313"/>
                    <a:pt x="3404" y="5412"/>
                    <a:pt x="2976" y="5592"/>
                  </a:cubicBezTo>
                  <a:cubicBezTo>
                    <a:pt x="1798" y="6119"/>
                    <a:pt x="821" y="6971"/>
                    <a:pt x="94" y="8048"/>
                  </a:cubicBezTo>
                  <a:cubicBezTo>
                    <a:pt x="0" y="8198"/>
                    <a:pt x="130" y="8320"/>
                    <a:pt x="264" y="8320"/>
                  </a:cubicBezTo>
                  <a:cubicBezTo>
                    <a:pt x="310" y="8320"/>
                    <a:pt x="356" y="8306"/>
                    <a:pt x="394" y="8274"/>
                  </a:cubicBezTo>
                  <a:cubicBezTo>
                    <a:pt x="1684" y="7257"/>
                    <a:pt x="2704" y="6093"/>
                    <a:pt x="4473" y="6093"/>
                  </a:cubicBezTo>
                  <a:cubicBezTo>
                    <a:pt x="4492" y="6093"/>
                    <a:pt x="4511" y="6093"/>
                    <a:pt x="4530" y="6094"/>
                  </a:cubicBezTo>
                  <a:cubicBezTo>
                    <a:pt x="4605" y="6097"/>
                    <a:pt x="4681" y="6098"/>
                    <a:pt x="4756" y="6098"/>
                  </a:cubicBezTo>
                  <a:cubicBezTo>
                    <a:pt x="5880" y="6098"/>
                    <a:pt x="6972" y="5749"/>
                    <a:pt x="7888" y="5091"/>
                  </a:cubicBezTo>
                  <a:cubicBezTo>
                    <a:pt x="9242" y="4189"/>
                    <a:pt x="10645" y="3362"/>
                    <a:pt x="12099" y="2610"/>
                  </a:cubicBezTo>
                  <a:cubicBezTo>
                    <a:pt x="13552" y="1883"/>
                    <a:pt x="15131" y="1407"/>
                    <a:pt x="16610" y="680"/>
                  </a:cubicBezTo>
                  <a:cubicBezTo>
                    <a:pt x="16994" y="512"/>
                    <a:pt x="16735" y="0"/>
                    <a:pt x="16361" y="0"/>
                  </a:cubicBezTo>
                  <a:close/>
                </a:path>
              </a:pathLst>
            </a:custGeom>
            <a:solidFill>
              <a:srgbClr val="7B9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3"/>
            <p:cNvSpPr/>
            <p:nvPr/>
          </p:nvSpPr>
          <p:spPr>
            <a:xfrm>
              <a:off x="1372385" y="4315940"/>
              <a:ext cx="124296" cy="61953"/>
            </a:xfrm>
            <a:custGeom>
              <a:rect b="b" l="l" r="r" t="t"/>
              <a:pathLst>
                <a:path extrusionOk="0" h="7156" w="14357">
                  <a:moveTo>
                    <a:pt x="407" y="1"/>
                  </a:moveTo>
                  <a:cubicBezTo>
                    <a:pt x="372" y="1"/>
                    <a:pt x="337" y="1"/>
                    <a:pt x="302" y="2"/>
                  </a:cubicBezTo>
                  <a:cubicBezTo>
                    <a:pt x="51" y="2"/>
                    <a:pt x="1" y="353"/>
                    <a:pt x="252" y="428"/>
                  </a:cubicBezTo>
                  <a:cubicBezTo>
                    <a:pt x="1705" y="729"/>
                    <a:pt x="3059" y="1380"/>
                    <a:pt x="4186" y="2358"/>
                  </a:cubicBezTo>
                  <a:cubicBezTo>
                    <a:pt x="5114" y="3135"/>
                    <a:pt x="6116" y="3210"/>
                    <a:pt x="7294" y="3385"/>
                  </a:cubicBezTo>
                  <a:cubicBezTo>
                    <a:pt x="9800" y="3761"/>
                    <a:pt x="11204" y="6518"/>
                    <a:pt x="13685" y="7145"/>
                  </a:cubicBezTo>
                  <a:cubicBezTo>
                    <a:pt x="13716" y="7152"/>
                    <a:pt x="13746" y="7156"/>
                    <a:pt x="13775" y="7156"/>
                  </a:cubicBezTo>
                  <a:cubicBezTo>
                    <a:pt x="14128" y="7156"/>
                    <a:pt x="14356" y="6628"/>
                    <a:pt x="13986" y="6443"/>
                  </a:cubicBezTo>
                  <a:cubicBezTo>
                    <a:pt x="11780" y="5440"/>
                    <a:pt x="10227" y="3435"/>
                    <a:pt x="7921" y="2659"/>
                  </a:cubicBezTo>
                  <a:cubicBezTo>
                    <a:pt x="7445" y="2558"/>
                    <a:pt x="6968" y="2483"/>
                    <a:pt x="6467" y="2458"/>
                  </a:cubicBezTo>
                  <a:cubicBezTo>
                    <a:pt x="5414" y="2383"/>
                    <a:pt x="4763" y="1857"/>
                    <a:pt x="3961" y="1255"/>
                  </a:cubicBezTo>
                  <a:cubicBezTo>
                    <a:pt x="2936" y="450"/>
                    <a:pt x="1697" y="1"/>
                    <a:pt x="407" y="1"/>
                  </a:cubicBezTo>
                  <a:close/>
                </a:path>
              </a:pathLst>
            </a:custGeom>
            <a:solidFill>
              <a:srgbClr val="7B9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3"/>
            <p:cNvSpPr/>
            <p:nvPr/>
          </p:nvSpPr>
          <p:spPr>
            <a:xfrm>
              <a:off x="804293" y="4253458"/>
              <a:ext cx="216948" cy="22224"/>
            </a:xfrm>
            <a:custGeom>
              <a:rect b="b" l="l" r="r" t="t"/>
              <a:pathLst>
                <a:path extrusionOk="0" h="2567" w="25059">
                  <a:moveTo>
                    <a:pt x="21180" y="1"/>
                  </a:moveTo>
                  <a:cubicBezTo>
                    <a:pt x="20745" y="1"/>
                    <a:pt x="20280" y="122"/>
                    <a:pt x="19745" y="451"/>
                  </a:cubicBezTo>
                  <a:cubicBezTo>
                    <a:pt x="19188" y="796"/>
                    <a:pt x="18724" y="907"/>
                    <a:pt x="18289" y="907"/>
                  </a:cubicBezTo>
                  <a:cubicBezTo>
                    <a:pt x="17509" y="907"/>
                    <a:pt x="16821" y="551"/>
                    <a:pt x="15849" y="551"/>
                  </a:cubicBezTo>
                  <a:cubicBezTo>
                    <a:pt x="15828" y="551"/>
                    <a:pt x="15807" y="551"/>
                    <a:pt x="15785" y="551"/>
                  </a:cubicBezTo>
                  <a:cubicBezTo>
                    <a:pt x="14683" y="572"/>
                    <a:pt x="13754" y="1162"/>
                    <a:pt x="12696" y="1162"/>
                  </a:cubicBezTo>
                  <a:cubicBezTo>
                    <a:pt x="12479" y="1162"/>
                    <a:pt x="12256" y="1137"/>
                    <a:pt x="12026" y="1077"/>
                  </a:cubicBezTo>
                  <a:cubicBezTo>
                    <a:pt x="11419" y="921"/>
                    <a:pt x="10704" y="657"/>
                    <a:pt x="10038" y="657"/>
                  </a:cubicBezTo>
                  <a:cubicBezTo>
                    <a:pt x="9852" y="657"/>
                    <a:pt x="9670" y="677"/>
                    <a:pt x="9495" y="727"/>
                  </a:cubicBezTo>
                  <a:cubicBezTo>
                    <a:pt x="8551" y="981"/>
                    <a:pt x="7818" y="1497"/>
                    <a:pt x="6944" y="1497"/>
                  </a:cubicBezTo>
                  <a:cubicBezTo>
                    <a:pt x="6610" y="1497"/>
                    <a:pt x="6255" y="1422"/>
                    <a:pt x="5860" y="1228"/>
                  </a:cubicBezTo>
                  <a:cubicBezTo>
                    <a:pt x="5020" y="808"/>
                    <a:pt x="4063" y="582"/>
                    <a:pt x="3114" y="582"/>
                  </a:cubicBezTo>
                  <a:cubicBezTo>
                    <a:pt x="2139" y="582"/>
                    <a:pt x="1172" y="820"/>
                    <a:pt x="347" y="1328"/>
                  </a:cubicBezTo>
                  <a:cubicBezTo>
                    <a:pt x="0" y="1536"/>
                    <a:pt x="165" y="2041"/>
                    <a:pt x="526" y="2041"/>
                  </a:cubicBezTo>
                  <a:cubicBezTo>
                    <a:pt x="556" y="2041"/>
                    <a:pt x="589" y="2038"/>
                    <a:pt x="622" y="2030"/>
                  </a:cubicBezTo>
                  <a:cubicBezTo>
                    <a:pt x="1514" y="1784"/>
                    <a:pt x="2415" y="1557"/>
                    <a:pt x="3314" y="1557"/>
                  </a:cubicBezTo>
                  <a:cubicBezTo>
                    <a:pt x="3881" y="1557"/>
                    <a:pt x="4446" y="1647"/>
                    <a:pt x="5008" y="1879"/>
                  </a:cubicBezTo>
                  <a:cubicBezTo>
                    <a:pt x="5592" y="2139"/>
                    <a:pt x="6269" y="2566"/>
                    <a:pt x="6959" y="2566"/>
                  </a:cubicBezTo>
                  <a:cubicBezTo>
                    <a:pt x="7069" y="2566"/>
                    <a:pt x="7179" y="2555"/>
                    <a:pt x="7289" y="2531"/>
                  </a:cubicBezTo>
                  <a:cubicBezTo>
                    <a:pt x="8339" y="2300"/>
                    <a:pt x="9177" y="1648"/>
                    <a:pt x="10217" y="1648"/>
                  </a:cubicBezTo>
                  <a:cubicBezTo>
                    <a:pt x="10419" y="1648"/>
                    <a:pt x="10628" y="1672"/>
                    <a:pt x="10848" y="1729"/>
                  </a:cubicBezTo>
                  <a:cubicBezTo>
                    <a:pt x="11625" y="1980"/>
                    <a:pt x="12452" y="2105"/>
                    <a:pt x="13254" y="2105"/>
                  </a:cubicBezTo>
                  <a:cubicBezTo>
                    <a:pt x="13855" y="2055"/>
                    <a:pt x="14332" y="1704"/>
                    <a:pt x="14883" y="1579"/>
                  </a:cubicBezTo>
                  <a:cubicBezTo>
                    <a:pt x="15169" y="1511"/>
                    <a:pt x="15414" y="1484"/>
                    <a:pt x="15640" y="1484"/>
                  </a:cubicBezTo>
                  <a:cubicBezTo>
                    <a:pt x="16168" y="1484"/>
                    <a:pt x="16592" y="1631"/>
                    <a:pt x="17189" y="1754"/>
                  </a:cubicBezTo>
                  <a:cubicBezTo>
                    <a:pt x="17535" y="1826"/>
                    <a:pt x="17893" y="1886"/>
                    <a:pt x="18249" y="1886"/>
                  </a:cubicBezTo>
                  <a:cubicBezTo>
                    <a:pt x="18639" y="1886"/>
                    <a:pt x="19027" y="1814"/>
                    <a:pt x="19394" y="1604"/>
                  </a:cubicBezTo>
                  <a:cubicBezTo>
                    <a:pt x="19989" y="1264"/>
                    <a:pt x="20674" y="636"/>
                    <a:pt x="21419" y="636"/>
                  </a:cubicBezTo>
                  <a:cubicBezTo>
                    <a:pt x="21553" y="636"/>
                    <a:pt x="21688" y="656"/>
                    <a:pt x="21825" y="702"/>
                  </a:cubicBezTo>
                  <a:cubicBezTo>
                    <a:pt x="22251" y="827"/>
                    <a:pt x="22627" y="1002"/>
                    <a:pt x="23028" y="1178"/>
                  </a:cubicBezTo>
                  <a:cubicBezTo>
                    <a:pt x="23401" y="1355"/>
                    <a:pt x="23824" y="1457"/>
                    <a:pt x="24253" y="1457"/>
                  </a:cubicBezTo>
                  <a:cubicBezTo>
                    <a:pt x="24429" y="1457"/>
                    <a:pt x="24607" y="1440"/>
                    <a:pt x="24783" y="1403"/>
                  </a:cubicBezTo>
                  <a:cubicBezTo>
                    <a:pt x="25059" y="1353"/>
                    <a:pt x="24958" y="927"/>
                    <a:pt x="24708" y="927"/>
                  </a:cubicBezTo>
                  <a:cubicBezTo>
                    <a:pt x="23269" y="854"/>
                    <a:pt x="22333" y="1"/>
                    <a:pt x="21180" y="1"/>
                  </a:cubicBezTo>
                  <a:close/>
                </a:path>
              </a:pathLst>
            </a:custGeom>
            <a:solidFill>
              <a:srgbClr val="7B9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842383" y="4141231"/>
              <a:ext cx="147290" cy="72030"/>
            </a:xfrm>
            <a:custGeom>
              <a:rect b="b" l="l" r="r" t="t"/>
              <a:pathLst>
                <a:path extrusionOk="0" h="8320" w="17013">
                  <a:moveTo>
                    <a:pt x="633" y="0"/>
                  </a:moveTo>
                  <a:cubicBezTo>
                    <a:pt x="259" y="0"/>
                    <a:pt x="0" y="512"/>
                    <a:pt x="384" y="680"/>
                  </a:cubicBezTo>
                  <a:cubicBezTo>
                    <a:pt x="1862" y="1407"/>
                    <a:pt x="3441" y="1883"/>
                    <a:pt x="4895" y="2610"/>
                  </a:cubicBezTo>
                  <a:cubicBezTo>
                    <a:pt x="6349" y="3362"/>
                    <a:pt x="7752" y="4189"/>
                    <a:pt x="9106" y="5091"/>
                  </a:cubicBezTo>
                  <a:cubicBezTo>
                    <a:pt x="10022" y="5749"/>
                    <a:pt x="11114" y="6098"/>
                    <a:pt x="12238" y="6098"/>
                  </a:cubicBezTo>
                  <a:cubicBezTo>
                    <a:pt x="12313" y="6098"/>
                    <a:pt x="12389" y="6097"/>
                    <a:pt x="12464" y="6094"/>
                  </a:cubicBezTo>
                  <a:cubicBezTo>
                    <a:pt x="12483" y="6093"/>
                    <a:pt x="12502" y="6093"/>
                    <a:pt x="12520" y="6093"/>
                  </a:cubicBezTo>
                  <a:cubicBezTo>
                    <a:pt x="14290" y="6093"/>
                    <a:pt x="15310" y="7257"/>
                    <a:pt x="16599" y="8274"/>
                  </a:cubicBezTo>
                  <a:cubicBezTo>
                    <a:pt x="16637" y="8306"/>
                    <a:pt x="16685" y="8320"/>
                    <a:pt x="16733" y="8320"/>
                  </a:cubicBezTo>
                  <a:cubicBezTo>
                    <a:pt x="16873" y="8320"/>
                    <a:pt x="17012" y="8198"/>
                    <a:pt x="16900" y="8048"/>
                  </a:cubicBezTo>
                  <a:cubicBezTo>
                    <a:pt x="16173" y="6971"/>
                    <a:pt x="15196" y="6119"/>
                    <a:pt x="14018" y="5592"/>
                  </a:cubicBezTo>
                  <a:cubicBezTo>
                    <a:pt x="13590" y="5412"/>
                    <a:pt x="13121" y="5313"/>
                    <a:pt x="12649" y="5313"/>
                  </a:cubicBezTo>
                  <a:cubicBezTo>
                    <a:pt x="12595" y="5313"/>
                    <a:pt x="12542" y="5314"/>
                    <a:pt x="12489" y="5317"/>
                  </a:cubicBezTo>
                  <a:cubicBezTo>
                    <a:pt x="12451" y="5318"/>
                    <a:pt x="12412" y="5318"/>
                    <a:pt x="12374" y="5318"/>
                  </a:cubicBezTo>
                  <a:cubicBezTo>
                    <a:pt x="11338" y="5318"/>
                    <a:pt x="10354" y="4993"/>
                    <a:pt x="9557" y="4364"/>
                  </a:cubicBezTo>
                  <a:cubicBezTo>
                    <a:pt x="6950" y="2535"/>
                    <a:pt x="3842" y="605"/>
                    <a:pt x="685" y="3"/>
                  </a:cubicBezTo>
                  <a:cubicBezTo>
                    <a:pt x="667" y="1"/>
                    <a:pt x="650" y="0"/>
                    <a:pt x="633" y="0"/>
                  </a:cubicBezTo>
                  <a:close/>
                </a:path>
              </a:pathLst>
            </a:custGeom>
            <a:solidFill>
              <a:srgbClr val="7B9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860073" y="4315940"/>
              <a:ext cx="124287" cy="61953"/>
            </a:xfrm>
            <a:custGeom>
              <a:rect b="b" l="l" r="r" t="t"/>
              <a:pathLst>
                <a:path extrusionOk="0" h="7156" w="14356">
                  <a:moveTo>
                    <a:pt x="13950" y="1"/>
                  </a:moveTo>
                  <a:cubicBezTo>
                    <a:pt x="12659" y="1"/>
                    <a:pt x="11421" y="450"/>
                    <a:pt x="10396" y="1255"/>
                  </a:cubicBezTo>
                  <a:cubicBezTo>
                    <a:pt x="9594" y="1857"/>
                    <a:pt x="8942" y="2383"/>
                    <a:pt x="7890" y="2458"/>
                  </a:cubicBezTo>
                  <a:cubicBezTo>
                    <a:pt x="7388" y="2483"/>
                    <a:pt x="6912" y="2558"/>
                    <a:pt x="6436" y="2659"/>
                  </a:cubicBezTo>
                  <a:cubicBezTo>
                    <a:pt x="4130" y="3435"/>
                    <a:pt x="2551" y="5440"/>
                    <a:pt x="371" y="6443"/>
                  </a:cubicBezTo>
                  <a:cubicBezTo>
                    <a:pt x="0" y="6628"/>
                    <a:pt x="229" y="7156"/>
                    <a:pt x="582" y="7156"/>
                  </a:cubicBezTo>
                  <a:cubicBezTo>
                    <a:pt x="611" y="7156"/>
                    <a:pt x="641" y="7152"/>
                    <a:pt x="672" y="7145"/>
                  </a:cubicBezTo>
                  <a:cubicBezTo>
                    <a:pt x="3153" y="6518"/>
                    <a:pt x="4556" y="3761"/>
                    <a:pt x="7063" y="3385"/>
                  </a:cubicBezTo>
                  <a:cubicBezTo>
                    <a:pt x="8241" y="3210"/>
                    <a:pt x="9218" y="3135"/>
                    <a:pt x="10170" y="2358"/>
                  </a:cubicBezTo>
                  <a:cubicBezTo>
                    <a:pt x="11298" y="1380"/>
                    <a:pt x="12652" y="729"/>
                    <a:pt x="14130" y="428"/>
                  </a:cubicBezTo>
                  <a:cubicBezTo>
                    <a:pt x="14356" y="353"/>
                    <a:pt x="14306" y="2"/>
                    <a:pt x="14055" y="2"/>
                  </a:cubicBezTo>
                  <a:cubicBezTo>
                    <a:pt x="14020" y="1"/>
                    <a:pt x="13985" y="1"/>
                    <a:pt x="13950" y="1"/>
                  </a:cubicBezTo>
                  <a:close/>
                </a:path>
              </a:pathLst>
            </a:custGeom>
            <a:solidFill>
              <a:srgbClr val="7B9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3" name="Google Shape;1183;p23"/>
          <p:cNvSpPr/>
          <p:nvPr/>
        </p:nvSpPr>
        <p:spPr>
          <a:xfrm rot="-8769381">
            <a:off x="3125120" y="7161273"/>
            <a:ext cx="1045830" cy="1048023"/>
          </a:xfrm>
          <a:custGeom>
            <a:rect b="b" l="l" r="r" t="t"/>
            <a:pathLst>
              <a:path extrusionOk="0" h="44834" w="44925">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3"/>
          <p:cNvSpPr txBox="1"/>
          <p:nvPr/>
        </p:nvSpPr>
        <p:spPr>
          <a:xfrm>
            <a:off x="4263100" y="6979625"/>
            <a:ext cx="1991700" cy="4530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500">
                <a:solidFill>
                  <a:srgbClr val="E29578"/>
                </a:solidFill>
                <a:latin typeface="Mada"/>
                <a:ea typeface="Mada"/>
                <a:cs typeface="Mada"/>
                <a:sym typeface="Mada"/>
              </a:rPr>
              <a:t>Anal fissure</a:t>
            </a:r>
            <a:r>
              <a:rPr b="1" lang="en-GB" sz="1500">
                <a:solidFill>
                  <a:srgbClr val="E29578"/>
                </a:solidFill>
                <a:latin typeface="Mada"/>
                <a:ea typeface="Mada"/>
                <a:cs typeface="Mada"/>
                <a:sym typeface="Mada"/>
              </a:rPr>
              <a:t> </a:t>
            </a:r>
            <a:endParaRPr sz="1700">
              <a:solidFill>
                <a:srgbClr val="E29578"/>
              </a:solidFill>
              <a:latin typeface="Playfair Display"/>
              <a:ea typeface="Playfair Display"/>
              <a:cs typeface="Playfair Display"/>
              <a:sym typeface="Playfair Display"/>
            </a:endParaRPr>
          </a:p>
        </p:txBody>
      </p:sp>
      <p:grpSp>
        <p:nvGrpSpPr>
          <p:cNvPr id="1185" name="Google Shape;1185;p23"/>
          <p:cNvGrpSpPr/>
          <p:nvPr/>
        </p:nvGrpSpPr>
        <p:grpSpPr>
          <a:xfrm>
            <a:off x="431585" y="9269117"/>
            <a:ext cx="855636" cy="866105"/>
            <a:chOff x="3291950" y="1651150"/>
            <a:chExt cx="691200" cy="699600"/>
          </a:xfrm>
        </p:grpSpPr>
        <p:sp>
          <p:nvSpPr>
            <p:cNvPr id="1186" name="Google Shape;1186;p2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187" name="Google Shape;1187;p2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pic>
        <p:nvPicPr>
          <p:cNvPr id="1188" name="Google Shape;1188;p23"/>
          <p:cNvPicPr preferRelativeResize="0"/>
          <p:nvPr/>
        </p:nvPicPr>
        <p:blipFill>
          <a:blip r:embed="rId3">
            <a:alphaModFix/>
          </a:blip>
          <a:stretch>
            <a:fillRect/>
          </a:stretch>
        </p:blipFill>
        <p:spPr>
          <a:xfrm>
            <a:off x="511703" y="9382239"/>
            <a:ext cx="661201" cy="661165"/>
          </a:xfrm>
          <a:prstGeom prst="rect">
            <a:avLst/>
          </a:prstGeom>
          <a:noFill/>
          <a:ln>
            <a:noFill/>
          </a:ln>
        </p:spPr>
      </p:pic>
      <p:grpSp>
        <p:nvGrpSpPr>
          <p:cNvPr id="1189" name="Google Shape;1189;p23"/>
          <p:cNvGrpSpPr/>
          <p:nvPr/>
        </p:nvGrpSpPr>
        <p:grpSpPr>
          <a:xfrm>
            <a:off x="3403385" y="9269117"/>
            <a:ext cx="855636" cy="866105"/>
            <a:chOff x="3291950" y="1651150"/>
            <a:chExt cx="691200" cy="699600"/>
          </a:xfrm>
        </p:grpSpPr>
        <p:sp>
          <p:nvSpPr>
            <p:cNvPr id="1190" name="Google Shape;1190;p2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191" name="Google Shape;1191;p2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192" name="Google Shape;1192;p23"/>
          <p:cNvSpPr/>
          <p:nvPr/>
        </p:nvSpPr>
        <p:spPr>
          <a:xfrm>
            <a:off x="4466788" y="9581713"/>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193" name="Google Shape;1193;p23"/>
          <p:cNvSpPr/>
          <p:nvPr/>
        </p:nvSpPr>
        <p:spPr>
          <a:xfrm>
            <a:off x="4495125" y="9614563"/>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nvGrpSpPr>
          <p:cNvPr id="1194" name="Google Shape;1194;p23"/>
          <p:cNvGrpSpPr/>
          <p:nvPr/>
        </p:nvGrpSpPr>
        <p:grpSpPr>
          <a:xfrm>
            <a:off x="4927385" y="9269117"/>
            <a:ext cx="855636" cy="866105"/>
            <a:chOff x="3291950" y="1651150"/>
            <a:chExt cx="691200" cy="699600"/>
          </a:xfrm>
        </p:grpSpPr>
        <p:sp>
          <p:nvSpPr>
            <p:cNvPr id="1195" name="Google Shape;1195;p2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196" name="Google Shape;1196;p2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197" name="Google Shape;1197;p23"/>
          <p:cNvSpPr/>
          <p:nvPr/>
        </p:nvSpPr>
        <p:spPr>
          <a:xfrm>
            <a:off x="5990788" y="9581713"/>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198" name="Google Shape;1198;p23"/>
          <p:cNvSpPr/>
          <p:nvPr/>
        </p:nvSpPr>
        <p:spPr>
          <a:xfrm>
            <a:off x="1494988" y="9581713"/>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199" name="Google Shape;1199;p23"/>
          <p:cNvSpPr/>
          <p:nvPr/>
        </p:nvSpPr>
        <p:spPr>
          <a:xfrm>
            <a:off x="1523325" y="9614563"/>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nvGrpSpPr>
          <p:cNvPr id="1200" name="Google Shape;1200;p23"/>
          <p:cNvGrpSpPr/>
          <p:nvPr/>
        </p:nvGrpSpPr>
        <p:grpSpPr>
          <a:xfrm>
            <a:off x="1955585" y="9269117"/>
            <a:ext cx="855636" cy="866105"/>
            <a:chOff x="3291950" y="1651150"/>
            <a:chExt cx="691200" cy="699600"/>
          </a:xfrm>
        </p:grpSpPr>
        <p:sp>
          <p:nvSpPr>
            <p:cNvPr id="1201" name="Google Shape;1201;p2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202" name="Google Shape;1202;p2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grpSp>
        <p:nvGrpSpPr>
          <p:cNvPr id="1203" name="Google Shape;1203;p23"/>
          <p:cNvGrpSpPr/>
          <p:nvPr/>
        </p:nvGrpSpPr>
        <p:grpSpPr>
          <a:xfrm>
            <a:off x="3018988" y="9581713"/>
            <a:ext cx="230700" cy="240900"/>
            <a:chOff x="2950663" y="9366325"/>
            <a:chExt cx="230700" cy="240900"/>
          </a:xfrm>
        </p:grpSpPr>
        <p:sp>
          <p:nvSpPr>
            <p:cNvPr id="1204" name="Google Shape;1204;p23"/>
            <p:cNvSpPr/>
            <p:nvPr/>
          </p:nvSpPr>
          <p:spPr>
            <a:xfrm>
              <a:off x="2950663" y="9366325"/>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205" name="Google Shape;1205;p23"/>
            <p:cNvSpPr/>
            <p:nvPr/>
          </p:nvSpPr>
          <p:spPr>
            <a:xfrm>
              <a:off x="2979000" y="9399175"/>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206" name="Google Shape;1206;p23"/>
          <p:cNvSpPr/>
          <p:nvPr/>
        </p:nvSpPr>
        <p:spPr>
          <a:xfrm>
            <a:off x="6019125" y="9614563"/>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nvGrpSpPr>
          <p:cNvPr id="1207" name="Google Shape;1207;p23"/>
          <p:cNvGrpSpPr/>
          <p:nvPr/>
        </p:nvGrpSpPr>
        <p:grpSpPr>
          <a:xfrm>
            <a:off x="6451385" y="9269117"/>
            <a:ext cx="855636" cy="866105"/>
            <a:chOff x="3291950" y="1651150"/>
            <a:chExt cx="691200" cy="699600"/>
          </a:xfrm>
        </p:grpSpPr>
        <p:sp>
          <p:nvSpPr>
            <p:cNvPr id="1208" name="Google Shape;1208;p2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209" name="Google Shape;1209;p2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210" name="Google Shape;1210;p23"/>
          <p:cNvSpPr txBox="1"/>
          <p:nvPr/>
        </p:nvSpPr>
        <p:spPr>
          <a:xfrm>
            <a:off x="2819288" y="1013520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Pregnancy </a:t>
            </a:r>
            <a:endParaRPr>
              <a:solidFill>
                <a:srgbClr val="FFFFFF"/>
              </a:solidFill>
              <a:latin typeface="Fira Sans"/>
              <a:ea typeface="Fira Sans"/>
              <a:cs typeface="Fira Sans"/>
              <a:sym typeface="Fira Sans"/>
            </a:endParaRPr>
          </a:p>
        </p:txBody>
      </p:sp>
      <p:sp>
        <p:nvSpPr>
          <p:cNvPr id="1211" name="Google Shape;1211;p23"/>
          <p:cNvSpPr txBox="1"/>
          <p:nvPr/>
        </p:nvSpPr>
        <p:spPr>
          <a:xfrm>
            <a:off x="4343288" y="1013520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Straining during defecation</a:t>
            </a:r>
            <a:endParaRPr>
              <a:solidFill>
                <a:srgbClr val="FFFFFF"/>
              </a:solidFill>
              <a:latin typeface="Fira Sans"/>
              <a:ea typeface="Fira Sans"/>
              <a:cs typeface="Fira Sans"/>
              <a:sym typeface="Fira Sans"/>
            </a:endParaRPr>
          </a:p>
        </p:txBody>
      </p:sp>
      <p:sp>
        <p:nvSpPr>
          <p:cNvPr id="1212" name="Google Shape;1212;p23"/>
          <p:cNvSpPr txBox="1"/>
          <p:nvPr/>
        </p:nvSpPr>
        <p:spPr>
          <a:xfrm>
            <a:off x="5867288" y="1013520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Liver cirrhosis </a:t>
            </a:r>
            <a:endParaRPr>
              <a:solidFill>
                <a:srgbClr val="FFFFFF"/>
              </a:solidFill>
              <a:latin typeface="Fira Sans"/>
              <a:ea typeface="Fira Sans"/>
              <a:cs typeface="Fira Sans"/>
              <a:sym typeface="Fira Sans"/>
            </a:endParaRPr>
          </a:p>
        </p:txBody>
      </p:sp>
      <p:sp>
        <p:nvSpPr>
          <p:cNvPr id="1213" name="Google Shape;1213;p23"/>
          <p:cNvSpPr txBox="1"/>
          <p:nvPr/>
        </p:nvSpPr>
        <p:spPr>
          <a:xfrm>
            <a:off x="-152512" y="1013520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Constipation </a:t>
            </a:r>
            <a:endParaRPr>
              <a:solidFill>
                <a:srgbClr val="FFFFFF"/>
              </a:solidFill>
              <a:latin typeface="Fira Sans"/>
              <a:ea typeface="Fira Sans"/>
              <a:cs typeface="Fira Sans"/>
              <a:sym typeface="Fira Sans"/>
            </a:endParaRPr>
          </a:p>
        </p:txBody>
      </p:sp>
      <p:sp>
        <p:nvSpPr>
          <p:cNvPr id="1214" name="Google Shape;1214;p23"/>
          <p:cNvSpPr txBox="1"/>
          <p:nvPr/>
        </p:nvSpPr>
        <p:spPr>
          <a:xfrm>
            <a:off x="1371488" y="1013520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Obesity </a:t>
            </a:r>
            <a:endParaRPr>
              <a:solidFill>
                <a:srgbClr val="FFFFFF"/>
              </a:solidFill>
              <a:latin typeface="Fira Sans"/>
              <a:ea typeface="Fira Sans"/>
              <a:cs typeface="Fira Sans"/>
              <a:sym typeface="Fira Sans"/>
            </a:endParaRPr>
          </a:p>
        </p:txBody>
      </p:sp>
      <p:pic>
        <p:nvPicPr>
          <p:cNvPr id="1215" name="Google Shape;1215;p23"/>
          <p:cNvPicPr preferRelativeResize="0"/>
          <p:nvPr/>
        </p:nvPicPr>
        <p:blipFill>
          <a:blip r:embed="rId4">
            <a:alphaModFix/>
          </a:blip>
          <a:stretch>
            <a:fillRect/>
          </a:stretch>
        </p:blipFill>
        <p:spPr>
          <a:xfrm>
            <a:off x="2145525" y="9407412"/>
            <a:ext cx="589500" cy="589500"/>
          </a:xfrm>
          <a:prstGeom prst="rect">
            <a:avLst/>
          </a:prstGeom>
          <a:noFill/>
          <a:ln>
            <a:noFill/>
          </a:ln>
        </p:spPr>
      </p:pic>
      <p:pic>
        <p:nvPicPr>
          <p:cNvPr id="1216" name="Google Shape;1216;p23"/>
          <p:cNvPicPr preferRelativeResize="0"/>
          <p:nvPr/>
        </p:nvPicPr>
        <p:blipFill>
          <a:blip r:embed="rId5">
            <a:alphaModFix/>
          </a:blip>
          <a:stretch>
            <a:fillRect/>
          </a:stretch>
        </p:blipFill>
        <p:spPr>
          <a:xfrm>
            <a:off x="3527650" y="9382229"/>
            <a:ext cx="661199" cy="661201"/>
          </a:xfrm>
          <a:prstGeom prst="rect">
            <a:avLst/>
          </a:prstGeom>
          <a:noFill/>
          <a:ln>
            <a:noFill/>
          </a:ln>
        </p:spPr>
      </p:pic>
      <p:pic>
        <p:nvPicPr>
          <p:cNvPr id="1217" name="Google Shape;1217;p23"/>
          <p:cNvPicPr preferRelativeResize="0"/>
          <p:nvPr/>
        </p:nvPicPr>
        <p:blipFill>
          <a:blip r:embed="rId6">
            <a:alphaModFix/>
          </a:blip>
          <a:stretch>
            <a:fillRect/>
          </a:stretch>
        </p:blipFill>
        <p:spPr>
          <a:xfrm>
            <a:off x="5099401" y="9443262"/>
            <a:ext cx="589500" cy="589500"/>
          </a:xfrm>
          <a:prstGeom prst="rect">
            <a:avLst/>
          </a:prstGeom>
          <a:noFill/>
          <a:ln>
            <a:noFill/>
          </a:ln>
        </p:spPr>
      </p:pic>
      <p:pic>
        <p:nvPicPr>
          <p:cNvPr id="1218" name="Google Shape;1218;p23"/>
          <p:cNvPicPr preferRelativeResize="0"/>
          <p:nvPr/>
        </p:nvPicPr>
        <p:blipFill>
          <a:blip r:embed="rId7">
            <a:alphaModFix/>
          </a:blip>
          <a:stretch>
            <a:fillRect/>
          </a:stretch>
        </p:blipFill>
        <p:spPr>
          <a:xfrm>
            <a:off x="6614438" y="9499803"/>
            <a:ext cx="499276" cy="476399"/>
          </a:xfrm>
          <a:prstGeom prst="rect">
            <a:avLst/>
          </a:prstGeom>
          <a:noFill/>
          <a:ln>
            <a:noFill/>
          </a:ln>
        </p:spPr>
      </p:pic>
      <p:sp>
        <p:nvSpPr>
          <p:cNvPr id="1219" name="Google Shape;1219;p23"/>
          <p:cNvSpPr txBox="1"/>
          <p:nvPr/>
        </p:nvSpPr>
        <p:spPr>
          <a:xfrm>
            <a:off x="849775" y="8672838"/>
            <a:ext cx="6099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ada"/>
              <a:buChar char="●"/>
            </a:pPr>
            <a:r>
              <a:rPr lang="en-GB">
                <a:latin typeface="Mada"/>
                <a:ea typeface="Mada"/>
                <a:cs typeface="Mada"/>
                <a:sym typeface="Mada"/>
              </a:rPr>
              <a:t>Risk factors:</a:t>
            </a:r>
            <a:endParaRPr>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5" name="Google Shape;1225;p24"/>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grpSp>
        <p:nvGrpSpPr>
          <p:cNvPr id="1226" name="Google Shape;1226;p24"/>
          <p:cNvGrpSpPr/>
          <p:nvPr/>
        </p:nvGrpSpPr>
        <p:grpSpPr>
          <a:xfrm>
            <a:off x="293369" y="802927"/>
            <a:ext cx="467181" cy="476434"/>
            <a:chOff x="2410712" y="2415450"/>
            <a:chExt cx="312600" cy="312600"/>
          </a:xfrm>
        </p:grpSpPr>
        <p:sp>
          <p:nvSpPr>
            <p:cNvPr id="1227" name="Google Shape;1227;p2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24"/>
          <p:cNvSpPr txBox="1"/>
          <p:nvPr/>
        </p:nvSpPr>
        <p:spPr>
          <a:xfrm>
            <a:off x="750650" y="829563"/>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Anorectal disease:</a:t>
            </a:r>
            <a:endParaRPr b="1" sz="1800">
              <a:solidFill>
                <a:srgbClr val="006D77"/>
              </a:solidFill>
              <a:highlight>
                <a:srgbClr val="EDF9F9"/>
              </a:highlight>
              <a:latin typeface="Lora"/>
              <a:ea typeface="Lora"/>
              <a:cs typeface="Lora"/>
              <a:sym typeface="Lora"/>
            </a:endParaRPr>
          </a:p>
        </p:txBody>
      </p:sp>
      <p:sp>
        <p:nvSpPr>
          <p:cNvPr id="1230" name="Google Shape;1230;p24"/>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sp>
        <p:nvSpPr>
          <p:cNvPr id="1231" name="Google Shape;1231;p24"/>
          <p:cNvSpPr/>
          <p:nvPr/>
        </p:nvSpPr>
        <p:spPr>
          <a:xfrm rot="5400000">
            <a:off x="14457798" y="6069770"/>
            <a:ext cx="184200" cy="69000"/>
          </a:xfrm>
          <a:prstGeom prst="stripedRightArrow">
            <a:avLst>
              <a:gd fmla="val 50000" name="adj1"/>
              <a:gd fmla="val 50000" name="adj2"/>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2" name="Google Shape;1232;p24"/>
          <p:cNvPicPr preferRelativeResize="0"/>
          <p:nvPr/>
        </p:nvPicPr>
        <p:blipFill rotWithShape="1">
          <a:blip r:embed="rId3">
            <a:alphaModFix/>
          </a:blip>
          <a:srcRect b="49543" l="52185" r="0" t="1851"/>
          <a:stretch/>
        </p:blipFill>
        <p:spPr>
          <a:xfrm>
            <a:off x="2150350" y="8346888"/>
            <a:ext cx="1388751" cy="1296726"/>
          </a:xfrm>
          <a:prstGeom prst="rect">
            <a:avLst/>
          </a:prstGeom>
          <a:noFill/>
          <a:ln>
            <a:noFill/>
          </a:ln>
        </p:spPr>
      </p:pic>
      <p:pic>
        <p:nvPicPr>
          <p:cNvPr id="1233" name="Google Shape;1233;p24"/>
          <p:cNvPicPr preferRelativeResize="0"/>
          <p:nvPr/>
        </p:nvPicPr>
        <p:blipFill rotWithShape="1">
          <a:blip r:embed="rId3">
            <a:alphaModFix/>
          </a:blip>
          <a:srcRect b="0" l="52349" r="0" t="51770"/>
          <a:stretch/>
        </p:blipFill>
        <p:spPr>
          <a:xfrm>
            <a:off x="5826388" y="8322199"/>
            <a:ext cx="1388750" cy="1291089"/>
          </a:xfrm>
          <a:prstGeom prst="rect">
            <a:avLst/>
          </a:prstGeom>
          <a:noFill/>
          <a:ln>
            <a:noFill/>
          </a:ln>
        </p:spPr>
      </p:pic>
      <p:pic>
        <p:nvPicPr>
          <p:cNvPr id="1234" name="Google Shape;1234;p24"/>
          <p:cNvPicPr preferRelativeResize="0"/>
          <p:nvPr/>
        </p:nvPicPr>
        <p:blipFill rotWithShape="1">
          <a:blip r:embed="rId3">
            <a:alphaModFix/>
          </a:blip>
          <a:srcRect b="2403" l="1188" r="53291" t="52080"/>
          <a:stretch/>
        </p:blipFill>
        <p:spPr>
          <a:xfrm>
            <a:off x="4035700" y="8322175"/>
            <a:ext cx="1388700" cy="1275428"/>
          </a:xfrm>
          <a:prstGeom prst="rect">
            <a:avLst/>
          </a:prstGeom>
          <a:noFill/>
          <a:ln>
            <a:noFill/>
          </a:ln>
        </p:spPr>
      </p:pic>
      <p:sp>
        <p:nvSpPr>
          <p:cNvPr id="1235" name="Google Shape;1235;p24"/>
          <p:cNvSpPr txBox="1"/>
          <p:nvPr/>
        </p:nvSpPr>
        <p:spPr>
          <a:xfrm>
            <a:off x="213900" y="3871475"/>
            <a:ext cx="69288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highlight>
                  <a:srgbClr val="EDF9F9"/>
                </a:highlight>
                <a:latin typeface="Mada"/>
                <a:ea typeface="Mada"/>
                <a:cs typeface="Mada"/>
                <a:sym typeface="Mada"/>
              </a:rPr>
              <a:t>Grading and </a:t>
            </a:r>
            <a:r>
              <a:rPr b="1" lang="en-GB">
                <a:solidFill>
                  <a:srgbClr val="006D77"/>
                </a:solidFill>
                <a:highlight>
                  <a:srgbClr val="EDF9F9"/>
                </a:highlight>
                <a:latin typeface="Mada"/>
                <a:ea typeface="Mada"/>
                <a:cs typeface="Mada"/>
                <a:sym typeface="Mada"/>
              </a:rPr>
              <a:t>management</a:t>
            </a:r>
            <a:r>
              <a:rPr b="1" lang="en-GB">
                <a:solidFill>
                  <a:srgbClr val="006D77"/>
                </a:solidFill>
                <a:highlight>
                  <a:srgbClr val="EDF9F9"/>
                </a:highlight>
                <a:latin typeface="Mada"/>
                <a:ea typeface="Mada"/>
                <a:cs typeface="Mada"/>
                <a:sym typeface="Mada"/>
              </a:rPr>
              <a:t> </a:t>
            </a:r>
            <a:endParaRPr b="1">
              <a:solidFill>
                <a:srgbClr val="006D77"/>
              </a:solidFill>
              <a:highlight>
                <a:srgbClr val="EDF9F9"/>
              </a:highlight>
              <a:latin typeface="Mada"/>
              <a:ea typeface="Mada"/>
              <a:cs typeface="Mada"/>
              <a:sym typeface="Mada"/>
            </a:endParaRPr>
          </a:p>
          <a:p>
            <a:pPr indent="0" lvl="0" marL="0" rtl="0" algn="l">
              <a:lnSpc>
                <a:spcPct val="115000"/>
              </a:lnSpc>
              <a:spcBef>
                <a:spcPts val="1000"/>
              </a:spcBef>
              <a:spcAft>
                <a:spcPts val="0"/>
              </a:spcAft>
              <a:buClr>
                <a:schemeClr val="dk1"/>
              </a:buClr>
              <a:buSzPts val="1100"/>
              <a:buFont typeface="Arial"/>
              <a:buNone/>
            </a:pPr>
            <a:r>
              <a:rPr lang="en-GB" sz="1000">
                <a:solidFill>
                  <a:srgbClr val="6AA84F"/>
                </a:solidFill>
                <a:latin typeface="Mada"/>
                <a:ea typeface="Mada"/>
                <a:cs typeface="Mada"/>
                <a:sym typeface="Mada"/>
              </a:rPr>
              <a:t>• Internal Hemorrhoids develop above the dentate line covered by mucous membrane of the upper half( dilated veins) </a:t>
            </a:r>
            <a:endParaRPr sz="1000">
              <a:solidFill>
                <a:srgbClr val="6AA84F"/>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 External hemorrhoids develop at the anal orifice covered with the skin of the lower half</a:t>
            </a:r>
            <a:endParaRPr b="1" sz="1200">
              <a:solidFill>
                <a:srgbClr val="6AA84F"/>
              </a:solidFill>
              <a:highlight>
                <a:srgbClr val="EDF9F9"/>
              </a:highlight>
              <a:latin typeface="Mada"/>
              <a:ea typeface="Mada"/>
              <a:cs typeface="Mada"/>
              <a:sym typeface="Mada"/>
            </a:endParaRPr>
          </a:p>
        </p:txBody>
      </p:sp>
      <p:pic>
        <p:nvPicPr>
          <p:cNvPr id="1236" name="Google Shape;1236;p24"/>
          <p:cNvPicPr preferRelativeResize="0"/>
          <p:nvPr/>
        </p:nvPicPr>
        <p:blipFill rotWithShape="1">
          <a:blip r:embed="rId3">
            <a:alphaModFix/>
          </a:blip>
          <a:srcRect b="48411" l="1184" r="49880" t="1855"/>
          <a:stretch/>
        </p:blipFill>
        <p:spPr>
          <a:xfrm>
            <a:off x="254713" y="8322188"/>
            <a:ext cx="1399076" cy="1306147"/>
          </a:xfrm>
          <a:prstGeom prst="rect">
            <a:avLst/>
          </a:prstGeom>
          <a:noFill/>
          <a:ln>
            <a:noFill/>
          </a:ln>
        </p:spPr>
      </p:pic>
      <p:sp>
        <p:nvSpPr>
          <p:cNvPr id="1237" name="Google Shape;1237;p24"/>
          <p:cNvSpPr txBox="1"/>
          <p:nvPr/>
        </p:nvSpPr>
        <p:spPr>
          <a:xfrm>
            <a:off x="267225" y="1317650"/>
            <a:ext cx="12408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highlight>
                  <a:srgbClr val="EDF9F9"/>
                </a:highlight>
                <a:latin typeface="Mada"/>
                <a:ea typeface="Mada"/>
                <a:cs typeface="Mada"/>
                <a:sym typeface="Mada"/>
              </a:rPr>
              <a:t>Approach: </a:t>
            </a:r>
            <a:endParaRPr b="1">
              <a:solidFill>
                <a:srgbClr val="006D77"/>
              </a:solidFill>
              <a:highlight>
                <a:srgbClr val="EDF9F9"/>
              </a:highlight>
              <a:latin typeface="Mada"/>
              <a:ea typeface="Mada"/>
              <a:cs typeface="Mada"/>
              <a:sym typeface="Mada"/>
            </a:endParaRPr>
          </a:p>
        </p:txBody>
      </p:sp>
      <p:sp>
        <p:nvSpPr>
          <p:cNvPr id="1238" name="Google Shape;1238;p24"/>
          <p:cNvSpPr/>
          <p:nvPr/>
        </p:nvSpPr>
        <p:spPr>
          <a:xfrm>
            <a:off x="844988" y="2065913"/>
            <a:ext cx="682324" cy="623705"/>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9" name="Google Shape;1239;p24"/>
          <p:cNvGrpSpPr/>
          <p:nvPr/>
        </p:nvGrpSpPr>
        <p:grpSpPr>
          <a:xfrm rot="1290219">
            <a:off x="4450662" y="2138670"/>
            <a:ext cx="668102" cy="443771"/>
            <a:chOff x="5284275" y="2151275"/>
            <a:chExt cx="327450" cy="251075"/>
          </a:xfrm>
        </p:grpSpPr>
        <p:sp>
          <p:nvSpPr>
            <p:cNvPr id="1240" name="Google Shape;1240;p24"/>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4"/>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4"/>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4"/>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4"/>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4"/>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4"/>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4"/>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4"/>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4"/>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4"/>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4"/>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4"/>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4"/>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4"/>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4"/>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4"/>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4"/>
            <p:cNvSpPr/>
            <p:nvPr/>
          </p:nvSpPr>
          <p:spPr>
            <a:xfrm>
              <a:off x="5320900" y="2316775"/>
              <a:ext cx="325" cy="25"/>
            </a:xfrm>
            <a:custGeom>
              <a:rect b="b" l="l" r="r" t="t"/>
              <a:pathLst>
                <a:path extrusionOk="0" h="1" w="13">
                  <a:moveTo>
                    <a:pt x="0" y="1"/>
                  </a:moveTo>
                  <a:lnTo>
                    <a:pt x="0" y="1"/>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4"/>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4"/>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4"/>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4"/>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4"/>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4"/>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4"/>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4"/>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4"/>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4"/>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4"/>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4"/>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4"/>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4"/>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4"/>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4"/>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4"/>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4"/>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4"/>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4"/>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4"/>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4"/>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4"/>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4"/>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4"/>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4"/>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4"/>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4"/>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4"/>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4"/>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4"/>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4"/>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4"/>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4"/>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4"/>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4"/>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4"/>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4"/>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4"/>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4"/>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4"/>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4"/>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4"/>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4"/>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4"/>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4"/>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4"/>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4"/>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4"/>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4"/>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4"/>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4"/>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4"/>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4"/>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4"/>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4"/>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4"/>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4"/>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4"/>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4"/>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4"/>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4"/>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4"/>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4"/>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4"/>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4"/>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4"/>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4"/>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4"/>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4"/>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4"/>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4"/>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4"/>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4"/>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4"/>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4"/>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4"/>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4"/>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4"/>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4"/>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4"/>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4"/>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4"/>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4"/>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4"/>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4"/>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4"/>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4"/>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4"/>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4"/>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4"/>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4"/>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4"/>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4"/>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4"/>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4"/>
            <p:cNvSpPr/>
            <p:nvPr/>
          </p:nvSpPr>
          <p:spPr>
            <a:xfrm>
              <a:off x="5453650" y="2247725"/>
              <a:ext cx="2400" cy="25"/>
            </a:xfrm>
            <a:custGeom>
              <a:rect b="b" l="l" r="r" t="t"/>
              <a:pathLst>
                <a:path extrusionOk="0" h="1" w="96">
                  <a:moveTo>
                    <a:pt x="0" y="1"/>
                  </a:moveTo>
                  <a:lnTo>
                    <a:pt x="12" y="1"/>
                  </a:lnTo>
                  <a:lnTo>
                    <a:pt x="9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4"/>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4"/>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4"/>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4"/>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4"/>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4"/>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4"/>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4"/>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4"/>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4"/>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4"/>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4"/>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4"/>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4"/>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4"/>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4"/>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4"/>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4"/>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4"/>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4"/>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4"/>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4"/>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4"/>
            <p:cNvSpPr/>
            <p:nvPr/>
          </p:nvSpPr>
          <p:spPr>
            <a:xfrm>
              <a:off x="5425375" y="2232550"/>
              <a:ext cx="325" cy="25"/>
            </a:xfrm>
            <a:custGeom>
              <a:rect b="b" l="l" r="r" t="t"/>
              <a:pathLst>
                <a:path extrusionOk="0" h="1" w="13">
                  <a:moveTo>
                    <a:pt x="0" y="0"/>
                  </a:moveTo>
                  <a:lnTo>
                    <a:pt x="12" y="0"/>
                  </a:ln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4"/>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4"/>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4"/>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4"/>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4"/>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4"/>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4"/>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4"/>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4"/>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4"/>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4"/>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4"/>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4"/>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4"/>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4"/>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4"/>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4"/>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4"/>
            <p:cNvSpPr/>
            <p:nvPr/>
          </p:nvSpPr>
          <p:spPr>
            <a:xfrm>
              <a:off x="5467625" y="2201900"/>
              <a:ext cx="625" cy="600"/>
            </a:xfrm>
            <a:custGeom>
              <a:rect b="b" l="l" r="r" t="t"/>
              <a:pathLst>
                <a:path extrusionOk="0" h="24" w="25">
                  <a:moveTo>
                    <a:pt x="13" y="12"/>
                  </a:moveTo>
                  <a:lnTo>
                    <a:pt x="1" y="0"/>
                  </a:lnTo>
                  <a:lnTo>
                    <a:pt x="25" y="24"/>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4"/>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4"/>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4"/>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4"/>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4"/>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4"/>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4"/>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4"/>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4"/>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4"/>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4"/>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4"/>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4"/>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4"/>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4"/>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4"/>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4"/>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4"/>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4"/>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4"/>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4"/>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4"/>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4"/>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4"/>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4"/>
            <p:cNvSpPr/>
            <p:nvPr/>
          </p:nvSpPr>
          <p:spPr>
            <a:xfrm>
              <a:off x="5525375" y="2151575"/>
              <a:ext cx="625" cy="25"/>
            </a:xfrm>
            <a:custGeom>
              <a:rect b="b" l="l" r="r" t="t"/>
              <a:pathLst>
                <a:path extrusionOk="0" h="1" w="25">
                  <a:moveTo>
                    <a:pt x="13" y="1"/>
                  </a:moveTo>
                  <a:lnTo>
                    <a:pt x="1" y="1"/>
                  </a:lnTo>
                  <a:lnTo>
                    <a:pt x="2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4"/>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4"/>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4"/>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4"/>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4"/>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4"/>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4"/>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4"/>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4"/>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4"/>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4"/>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4"/>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4"/>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4"/>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4"/>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4"/>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4"/>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4"/>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4"/>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4"/>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4"/>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4"/>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4"/>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4"/>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4"/>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4"/>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4"/>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4"/>
            <p:cNvSpPr/>
            <p:nvPr/>
          </p:nvSpPr>
          <p:spPr>
            <a:xfrm>
              <a:off x="5520025" y="2172125"/>
              <a:ext cx="1225" cy="25"/>
            </a:xfrm>
            <a:custGeom>
              <a:rect b="b" l="l" r="r" t="t"/>
              <a:pathLst>
                <a:path extrusionOk="0" h="1" w="49">
                  <a:moveTo>
                    <a:pt x="48" y="0"/>
                  </a:moveTo>
                  <a:lnTo>
                    <a:pt x="24" y="0"/>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4"/>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4"/>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4"/>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4"/>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4"/>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4"/>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4"/>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4"/>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4"/>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4"/>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4"/>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4"/>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4"/>
            <p:cNvSpPr/>
            <p:nvPr/>
          </p:nvSpPr>
          <p:spPr>
            <a:xfrm>
              <a:off x="5522700" y="2177475"/>
              <a:ext cx="625" cy="325"/>
            </a:xfrm>
            <a:custGeom>
              <a:rect b="b" l="l" r="r" t="t"/>
              <a:pathLst>
                <a:path extrusionOk="0" h="13" w="25">
                  <a:moveTo>
                    <a:pt x="1" y="1"/>
                  </a:moveTo>
                  <a:lnTo>
                    <a:pt x="12"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4"/>
            <p:cNvSpPr/>
            <p:nvPr/>
          </p:nvSpPr>
          <p:spPr>
            <a:xfrm>
              <a:off x="5521800" y="2177775"/>
              <a:ext cx="925" cy="25"/>
            </a:xfrm>
            <a:custGeom>
              <a:rect b="b" l="l" r="r" t="t"/>
              <a:pathLst>
                <a:path extrusionOk="0" h="1" w="37">
                  <a:moveTo>
                    <a:pt x="25" y="1"/>
                  </a:moveTo>
                  <a:lnTo>
                    <a:pt x="1" y="1"/>
                  </a:lnTo>
                  <a:lnTo>
                    <a:pt x="37"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4"/>
            <p:cNvSpPr/>
            <p:nvPr/>
          </p:nvSpPr>
          <p:spPr>
            <a:xfrm>
              <a:off x="5521500" y="2177775"/>
              <a:ext cx="325" cy="325"/>
            </a:xfrm>
            <a:custGeom>
              <a:rect b="b" l="l" r="r" t="t"/>
              <a:pathLst>
                <a:path extrusionOk="0" h="13" w="13">
                  <a:moveTo>
                    <a:pt x="13" y="13"/>
                  </a:moveTo>
                  <a:lnTo>
                    <a:pt x="13" y="13"/>
                  </a:ln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4"/>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4"/>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4"/>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4"/>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4"/>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4"/>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4"/>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4"/>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4"/>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4"/>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4"/>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4"/>
            <p:cNvSpPr/>
            <p:nvPr/>
          </p:nvSpPr>
          <p:spPr>
            <a:xfrm>
              <a:off x="5540850" y="2156350"/>
              <a:ext cx="25" cy="25"/>
            </a:xfrm>
            <a:custGeom>
              <a:rect b="b" l="l" r="r" t="t"/>
              <a:pathLst>
                <a:path extrusionOk="0" h="1" w="1">
                  <a:moveTo>
                    <a:pt x="1" y="0"/>
                  </a:moveTo>
                  <a:lnTo>
                    <a:pt x="1" y="0"/>
                  </a:lnTo>
                  <a:lnTo>
                    <a:pt x="1"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4"/>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4"/>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4"/>
            <p:cNvSpPr/>
            <p:nvPr/>
          </p:nvSpPr>
          <p:spPr>
            <a:xfrm>
              <a:off x="5575100" y="2174200"/>
              <a:ext cx="600" cy="1225"/>
            </a:xfrm>
            <a:custGeom>
              <a:rect b="b" l="l" r="r" t="t"/>
              <a:pathLst>
                <a:path extrusionOk="0" h="49" w="24">
                  <a:moveTo>
                    <a:pt x="24" y="1"/>
                  </a:moveTo>
                  <a:lnTo>
                    <a:pt x="0" y="48"/>
                  </a:lnTo>
                  <a:lnTo>
                    <a:pt x="12" y="2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4"/>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4"/>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4"/>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4"/>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4"/>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4"/>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4"/>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4"/>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4"/>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4"/>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4"/>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4"/>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4"/>
            <p:cNvSpPr/>
            <p:nvPr/>
          </p:nvSpPr>
          <p:spPr>
            <a:xfrm>
              <a:off x="5561700" y="2169150"/>
              <a:ext cx="625" cy="25"/>
            </a:xfrm>
            <a:custGeom>
              <a:rect b="b" l="l" r="r" t="t"/>
              <a:pathLst>
                <a:path extrusionOk="0" h="1" w="25">
                  <a:moveTo>
                    <a:pt x="0" y="0"/>
                  </a:moveTo>
                  <a:lnTo>
                    <a:pt x="24" y="0"/>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4"/>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4"/>
            <p:cNvSpPr/>
            <p:nvPr/>
          </p:nvSpPr>
          <p:spPr>
            <a:xfrm>
              <a:off x="5561700" y="2167650"/>
              <a:ext cx="625" cy="325"/>
            </a:xfrm>
            <a:custGeom>
              <a:rect b="b" l="l" r="r" t="t"/>
              <a:pathLst>
                <a:path extrusionOk="0" h="13" w="25">
                  <a:moveTo>
                    <a:pt x="0" y="1"/>
                  </a:moveTo>
                  <a:lnTo>
                    <a:pt x="12"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4"/>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4"/>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4"/>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4"/>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4"/>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4"/>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4"/>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4"/>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4"/>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4"/>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4"/>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4"/>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4"/>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4"/>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4"/>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4"/>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4"/>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4"/>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4"/>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4"/>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4"/>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4"/>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4"/>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4"/>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4"/>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4"/>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4"/>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4"/>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4"/>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4"/>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4"/>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4"/>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4"/>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4"/>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4"/>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4"/>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4"/>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4"/>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4"/>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4"/>
            <p:cNvSpPr/>
            <p:nvPr/>
          </p:nvSpPr>
          <p:spPr>
            <a:xfrm>
              <a:off x="5537575" y="2271550"/>
              <a:ext cx="1225" cy="300"/>
            </a:xfrm>
            <a:custGeom>
              <a:rect b="b" l="l" r="r" t="t"/>
              <a:pathLst>
                <a:path extrusionOk="0" h="12" w="49">
                  <a:moveTo>
                    <a:pt x="25" y="0"/>
                  </a:moveTo>
                  <a:lnTo>
                    <a:pt x="1" y="12"/>
                  </a:lnTo>
                  <a:lnTo>
                    <a:pt x="49"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4"/>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4"/>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4"/>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4"/>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4"/>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4"/>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4"/>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4"/>
            <p:cNvSpPr/>
            <p:nvPr/>
          </p:nvSpPr>
          <p:spPr>
            <a:xfrm>
              <a:off x="5539975" y="2275100"/>
              <a:ext cx="600" cy="325"/>
            </a:xfrm>
            <a:custGeom>
              <a:rect b="b" l="l" r="r" t="t"/>
              <a:pathLst>
                <a:path extrusionOk="0" h="13" w="24">
                  <a:moveTo>
                    <a:pt x="0" y="1"/>
                  </a:moveTo>
                  <a:lnTo>
                    <a:pt x="24"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4"/>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4"/>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4"/>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4"/>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4"/>
            <p:cNvSpPr/>
            <p:nvPr/>
          </p:nvSpPr>
          <p:spPr>
            <a:xfrm>
              <a:off x="5540550" y="2276900"/>
              <a:ext cx="325" cy="25"/>
            </a:xfrm>
            <a:custGeom>
              <a:rect b="b" l="l" r="r" t="t"/>
              <a:pathLst>
                <a:path extrusionOk="0" h="1" w="13">
                  <a:moveTo>
                    <a:pt x="1" y="0"/>
                  </a:moveTo>
                  <a:lnTo>
                    <a:pt x="13" y="0"/>
                  </a:ln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4"/>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4"/>
            <p:cNvSpPr/>
            <p:nvPr/>
          </p:nvSpPr>
          <p:spPr>
            <a:xfrm>
              <a:off x="5539375" y="2277200"/>
              <a:ext cx="325" cy="25"/>
            </a:xfrm>
            <a:custGeom>
              <a:rect b="b" l="l" r="r" t="t"/>
              <a:pathLst>
                <a:path extrusionOk="0" h="1" w="13">
                  <a:moveTo>
                    <a:pt x="12" y="0"/>
                  </a:moveTo>
                  <a:lnTo>
                    <a:pt x="12" y="0"/>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4"/>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4"/>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4"/>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4"/>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4"/>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4"/>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4"/>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4"/>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4"/>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4"/>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4"/>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4"/>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4"/>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4"/>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4"/>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4"/>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4"/>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4"/>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4"/>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4"/>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4"/>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4"/>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4"/>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4"/>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4"/>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4"/>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4"/>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4"/>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4"/>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4"/>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4"/>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4"/>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4"/>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4"/>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4"/>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4"/>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4"/>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4"/>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4"/>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4"/>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4"/>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4"/>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4"/>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4"/>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4"/>
            <p:cNvSpPr/>
            <p:nvPr/>
          </p:nvSpPr>
          <p:spPr>
            <a:xfrm>
              <a:off x="5512575" y="2260225"/>
              <a:ext cx="25" cy="925"/>
            </a:xfrm>
            <a:custGeom>
              <a:rect b="b" l="l" r="r" t="t"/>
              <a:pathLst>
                <a:path extrusionOk="0" h="37" w="1">
                  <a:moveTo>
                    <a:pt x="1" y="13"/>
                  </a:moveTo>
                  <a:lnTo>
                    <a:pt x="1" y="1"/>
                  </a:lnTo>
                  <a:lnTo>
                    <a:pt x="1" y="36"/>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4"/>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4"/>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4"/>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4"/>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4"/>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8" name="Google Shape;1598;p24"/>
          <p:cNvSpPr txBox="1"/>
          <p:nvPr/>
        </p:nvSpPr>
        <p:spPr>
          <a:xfrm>
            <a:off x="841645" y="2072556"/>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01</a:t>
            </a:r>
            <a:endParaRPr sz="2600">
              <a:solidFill>
                <a:srgbClr val="006D77"/>
              </a:solidFill>
              <a:latin typeface="Life Savers ExtraBold"/>
              <a:ea typeface="Life Savers ExtraBold"/>
              <a:cs typeface="Life Savers ExtraBold"/>
              <a:sym typeface="Life Savers ExtraBold"/>
            </a:endParaRPr>
          </a:p>
        </p:txBody>
      </p:sp>
      <p:sp>
        <p:nvSpPr>
          <p:cNvPr id="1599" name="Google Shape;1599;p24"/>
          <p:cNvSpPr/>
          <p:nvPr/>
        </p:nvSpPr>
        <p:spPr>
          <a:xfrm rot="2700000">
            <a:off x="772597" y="1972569"/>
            <a:ext cx="823919" cy="810318"/>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4"/>
          <p:cNvSpPr/>
          <p:nvPr/>
        </p:nvSpPr>
        <p:spPr>
          <a:xfrm rot="2700000">
            <a:off x="626628" y="1885363"/>
            <a:ext cx="1025623" cy="952987"/>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4"/>
          <p:cNvSpPr/>
          <p:nvPr/>
        </p:nvSpPr>
        <p:spPr>
          <a:xfrm>
            <a:off x="3359588" y="2065913"/>
            <a:ext cx="682324" cy="623705"/>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4"/>
          <p:cNvSpPr txBox="1"/>
          <p:nvPr/>
        </p:nvSpPr>
        <p:spPr>
          <a:xfrm>
            <a:off x="3280045" y="2072556"/>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02</a:t>
            </a:r>
            <a:endParaRPr sz="2600">
              <a:solidFill>
                <a:srgbClr val="006D77"/>
              </a:solidFill>
              <a:latin typeface="Life Savers ExtraBold"/>
              <a:ea typeface="Life Savers ExtraBold"/>
              <a:cs typeface="Life Savers ExtraBold"/>
              <a:sym typeface="Life Savers ExtraBold"/>
            </a:endParaRPr>
          </a:p>
        </p:txBody>
      </p:sp>
      <p:sp>
        <p:nvSpPr>
          <p:cNvPr id="1603" name="Google Shape;1603;p24"/>
          <p:cNvSpPr/>
          <p:nvPr/>
        </p:nvSpPr>
        <p:spPr>
          <a:xfrm rot="2700000">
            <a:off x="3287197" y="1972569"/>
            <a:ext cx="823919" cy="810318"/>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4"/>
          <p:cNvSpPr/>
          <p:nvPr/>
        </p:nvSpPr>
        <p:spPr>
          <a:xfrm>
            <a:off x="3138825" y="1859588"/>
            <a:ext cx="960069" cy="1004555"/>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4"/>
          <p:cNvSpPr/>
          <p:nvPr/>
        </p:nvSpPr>
        <p:spPr>
          <a:xfrm>
            <a:off x="5721788" y="2065913"/>
            <a:ext cx="682324" cy="623705"/>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4"/>
          <p:cNvSpPr txBox="1"/>
          <p:nvPr/>
        </p:nvSpPr>
        <p:spPr>
          <a:xfrm>
            <a:off x="5718445" y="2072556"/>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03</a:t>
            </a:r>
            <a:endParaRPr sz="2600">
              <a:solidFill>
                <a:srgbClr val="006D77"/>
              </a:solidFill>
              <a:latin typeface="Life Savers ExtraBold"/>
              <a:ea typeface="Life Savers ExtraBold"/>
              <a:cs typeface="Life Savers ExtraBold"/>
              <a:sym typeface="Life Savers ExtraBold"/>
            </a:endParaRPr>
          </a:p>
        </p:txBody>
      </p:sp>
      <p:sp>
        <p:nvSpPr>
          <p:cNvPr id="1607" name="Google Shape;1607;p24"/>
          <p:cNvSpPr/>
          <p:nvPr/>
        </p:nvSpPr>
        <p:spPr>
          <a:xfrm rot="2700000">
            <a:off x="5649397" y="1972569"/>
            <a:ext cx="823919" cy="810318"/>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4"/>
          <p:cNvSpPr/>
          <p:nvPr/>
        </p:nvSpPr>
        <p:spPr>
          <a:xfrm>
            <a:off x="5527137" y="1859588"/>
            <a:ext cx="1037603" cy="1004555"/>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4"/>
          <p:cNvSpPr/>
          <p:nvPr/>
        </p:nvSpPr>
        <p:spPr>
          <a:xfrm rot="1290219">
            <a:off x="2236400" y="2332035"/>
            <a:ext cx="3214" cy="2651"/>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4"/>
          <p:cNvSpPr/>
          <p:nvPr/>
        </p:nvSpPr>
        <p:spPr>
          <a:xfrm rot="1290219">
            <a:off x="2235845" y="2332879"/>
            <a:ext cx="663" cy="44"/>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4"/>
          <p:cNvSpPr/>
          <p:nvPr/>
        </p:nvSpPr>
        <p:spPr>
          <a:xfrm rot="1290219">
            <a:off x="2168457" y="2354111"/>
            <a:ext cx="2448" cy="110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4"/>
          <p:cNvSpPr/>
          <p:nvPr/>
        </p:nvSpPr>
        <p:spPr>
          <a:xfrm rot="1290219">
            <a:off x="2169270" y="2339966"/>
            <a:ext cx="663" cy="44"/>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4"/>
          <p:cNvSpPr/>
          <p:nvPr/>
        </p:nvSpPr>
        <p:spPr>
          <a:xfrm rot="1290219">
            <a:off x="2166991" y="2339024"/>
            <a:ext cx="2295" cy="1723"/>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4" name="Google Shape;1614;p24"/>
          <p:cNvGrpSpPr/>
          <p:nvPr/>
        </p:nvGrpSpPr>
        <p:grpSpPr>
          <a:xfrm>
            <a:off x="1967774" y="2028833"/>
            <a:ext cx="756431" cy="665464"/>
            <a:chOff x="2293911" y="2869820"/>
            <a:chExt cx="756431" cy="665464"/>
          </a:xfrm>
        </p:grpSpPr>
        <p:sp>
          <p:nvSpPr>
            <p:cNvPr id="1615" name="Google Shape;1615;p24"/>
            <p:cNvSpPr/>
            <p:nvPr/>
          </p:nvSpPr>
          <p:spPr>
            <a:xfrm rot="1290219">
              <a:off x="2682196" y="3336675"/>
              <a:ext cx="357" cy="442"/>
            </a:xfrm>
            <a:custGeom>
              <a:rect b="b" l="l" r="r" t="t"/>
              <a:pathLst>
                <a:path extrusionOk="0" h="10" w="7">
                  <a:moveTo>
                    <a:pt x="2" y="1"/>
                  </a:moveTo>
                  <a:cubicBezTo>
                    <a:pt x="0" y="1"/>
                    <a:pt x="0" y="4"/>
                    <a:pt x="6" y="10"/>
                  </a:cubicBezTo>
                  <a:cubicBezTo>
                    <a:pt x="6" y="4"/>
                    <a:pt x="3" y="1"/>
                    <a:pt x="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4"/>
            <p:cNvSpPr/>
            <p:nvPr/>
          </p:nvSpPr>
          <p:spPr>
            <a:xfrm rot="1290219">
              <a:off x="2688747" y="3314933"/>
              <a:ext cx="663" cy="110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4"/>
            <p:cNvSpPr/>
            <p:nvPr/>
          </p:nvSpPr>
          <p:spPr>
            <a:xfrm rot="1290219">
              <a:off x="2668075" y="3344239"/>
              <a:ext cx="1836" cy="265"/>
            </a:xfrm>
            <a:custGeom>
              <a:rect b="b" l="l" r="r" t="t"/>
              <a:pathLst>
                <a:path extrusionOk="0" h="6" w="36">
                  <a:moveTo>
                    <a:pt x="0" y="1"/>
                  </a:moveTo>
                  <a:cubicBezTo>
                    <a:pt x="8" y="1"/>
                    <a:pt x="16" y="6"/>
                    <a:pt x="24" y="6"/>
                  </a:cubicBezTo>
                  <a:cubicBezTo>
                    <a:pt x="28" y="6"/>
                    <a:pt x="32" y="4"/>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4"/>
            <p:cNvSpPr/>
            <p:nvPr/>
          </p:nvSpPr>
          <p:spPr>
            <a:xfrm rot="1290219">
              <a:off x="2582188" y="3200604"/>
              <a:ext cx="51" cy="110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4"/>
            <p:cNvSpPr/>
            <p:nvPr/>
          </p:nvSpPr>
          <p:spPr>
            <a:xfrm rot="1290219">
              <a:off x="2672154" y="3287634"/>
              <a:ext cx="1224" cy="574"/>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4"/>
            <p:cNvSpPr/>
            <p:nvPr/>
          </p:nvSpPr>
          <p:spPr>
            <a:xfrm rot="1290219">
              <a:off x="2636252" y="3289888"/>
              <a:ext cx="1275" cy="1635"/>
            </a:xfrm>
            <a:custGeom>
              <a:rect b="b" l="l" r="r" t="t"/>
              <a:pathLst>
                <a:path extrusionOk="0" h="37" w="25">
                  <a:moveTo>
                    <a:pt x="12" y="0"/>
                  </a:moveTo>
                  <a:cubicBezTo>
                    <a:pt x="0" y="12"/>
                    <a:pt x="0" y="24"/>
                    <a:pt x="12" y="36"/>
                  </a:cubicBezTo>
                  <a:cubicBezTo>
                    <a:pt x="12" y="24"/>
                    <a:pt x="24"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4"/>
            <p:cNvSpPr/>
            <p:nvPr/>
          </p:nvSpPr>
          <p:spPr>
            <a:xfrm rot="1290219">
              <a:off x="2632759" y="3301334"/>
              <a:ext cx="663" cy="442"/>
            </a:xfrm>
            <a:custGeom>
              <a:rect b="b" l="l" r="r" t="t"/>
              <a:pathLst>
                <a:path extrusionOk="0" h="10" w="13">
                  <a:moveTo>
                    <a:pt x="0" y="0"/>
                  </a:moveTo>
                  <a:cubicBezTo>
                    <a:pt x="0" y="6"/>
                    <a:pt x="0" y="9"/>
                    <a:pt x="2" y="9"/>
                  </a:cubicBezTo>
                  <a:cubicBezTo>
                    <a:pt x="3" y="9"/>
                    <a:pt x="6" y="6"/>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4"/>
            <p:cNvSpPr/>
            <p:nvPr/>
          </p:nvSpPr>
          <p:spPr>
            <a:xfrm rot="1290219">
              <a:off x="2631939" y="3309880"/>
              <a:ext cx="51" cy="44"/>
            </a:xfrm>
            <a:custGeom>
              <a:rect b="b" l="l" r="r" t="t"/>
              <a:pathLst>
                <a:path extrusionOk="0" h="1" w="1">
                  <a:moveTo>
                    <a:pt x="1" y="1"/>
                  </a:moveTo>
                  <a:lnTo>
                    <a:pt x="1" y="1"/>
                  </a:ln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4"/>
            <p:cNvSpPr/>
            <p:nvPr/>
          </p:nvSpPr>
          <p:spPr>
            <a:xfrm rot="1290219">
              <a:off x="2631009" y="3290857"/>
              <a:ext cx="7345" cy="5302"/>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4"/>
            <p:cNvSpPr/>
            <p:nvPr/>
          </p:nvSpPr>
          <p:spPr>
            <a:xfrm rot="1290219">
              <a:off x="2651793" y="3329402"/>
              <a:ext cx="459" cy="265"/>
            </a:xfrm>
            <a:custGeom>
              <a:rect b="b" l="l" r="r" t="t"/>
              <a:pathLst>
                <a:path extrusionOk="0" h="6" w="9">
                  <a:moveTo>
                    <a:pt x="3" y="1"/>
                  </a:moveTo>
                  <a:cubicBezTo>
                    <a:pt x="1" y="1"/>
                    <a:pt x="0" y="2"/>
                    <a:pt x="0" y="6"/>
                  </a:cubicBezTo>
                  <a:cubicBezTo>
                    <a:pt x="8" y="6"/>
                    <a:pt x="5" y="1"/>
                    <a:pt x="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4"/>
            <p:cNvSpPr/>
            <p:nvPr/>
          </p:nvSpPr>
          <p:spPr>
            <a:xfrm rot="1290219">
              <a:off x="2570371" y="3192172"/>
              <a:ext cx="3060" cy="4772"/>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4"/>
            <p:cNvSpPr/>
            <p:nvPr/>
          </p:nvSpPr>
          <p:spPr>
            <a:xfrm rot="1290219">
              <a:off x="2571260" y="3197098"/>
              <a:ext cx="1224" cy="110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4"/>
            <p:cNvSpPr/>
            <p:nvPr/>
          </p:nvSpPr>
          <p:spPr>
            <a:xfrm rot="1290219">
              <a:off x="2438519" y="3172741"/>
              <a:ext cx="1275" cy="265"/>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4"/>
            <p:cNvSpPr/>
            <p:nvPr/>
          </p:nvSpPr>
          <p:spPr>
            <a:xfrm rot="1290219">
              <a:off x="2698048" y="3278341"/>
              <a:ext cx="1887" cy="442"/>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4"/>
            <p:cNvSpPr/>
            <p:nvPr/>
          </p:nvSpPr>
          <p:spPr>
            <a:xfrm rot="1290219">
              <a:off x="2591627" y="3203508"/>
              <a:ext cx="1887" cy="44"/>
            </a:xfrm>
            <a:custGeom>
              <a:rect b="b" l="l" r="r" t="t"/>
              <a:pathLst>
                <a:path extrusionOk="0" h="1" w="37">
                  <a:moveTo>
                    <a:pt x="1" y="1"/>
                  </a:moveTo>
                  <a:cubicBezTo>
                    <a:pt x="13" y="1"/>
                    <a:pt x="13" y="1"/>
                    <a:pt x="25" y="1"/>
                  </a:cubicBezTo>
                  <a:cubicBezTo>
                    <a:pt x="25" y="1"/>
                    <a:pt x="25" y="1"/>
                    <a:pt x="3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4"/>
            <p:cNvSpPr/>
            <p:nvPr/>
          </p:nvSpPr>
          <p:spPr>
            <a:xfrm rot="1290219">
              <a:off x="2522968" y="3202585"/>
              <a:ext cx="3060" cy="1900"/>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4"/>
            <p:cNvSpPr/>
            <p:nvPr/>
          </p:nvSpPr>
          <p:spPr>
            <a:xfrm rot="1290219">
              <a:off x="2578350" y="3201204"/>
              <a:ext cx="5560" cy="663"/>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4"/>
            <p:cNvSpPr/>
            <p:nvPr/>
          </p:nvSpPr>
          <p:spPr>
            <a:xfrm rot="1290219">
              <a:off x="2328127" y="3174058"/>
              <a:ext cx="404544" cy="127347"/>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4"/>
            <p:cNvSpPr/>
            <p:nvPr/>
          </p:nvSpPr>
          <p:spPr>
            <a:xfrm rot="1290219">
              <a:off x="2649494" y="3268777"/>
              <a:ext cx="2448" cy="1105"/>
            </a:xfrm>
            <a:custGeom>
              <a:rect b="b" l="l" r="r" t="t"/>
              <a:pathLst>
                <a:path extrusionOk="0" h="25" w="48">
                  <a:moveTo>
                    <a:pt x="48" y="1"/>
                  </a:moveTo>
                  <a:cubicBezTo>
                    <a:pt x="36" y="1"/>
                    <a:pt x="12" y="1"/>
                    <a:pt x="0" y="13"/>
                  </a:cubicBezTo>
                  <a:lnTo>
                    <a:pt x="24" y="25"/>
                  </a:ln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4"/>
            <p:cNvSpPr/>
            <p:nvPr/>
          </p:nvSpPr>
          <p:spPr>
            <a:xfrm rot="1290219">
              <a:off x="2628473" y="3288639"/>
              <a:ext cx="2805" cy="2872"/>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4"/>
            <p:cNvSpPr/>
            <p:nvPr/>
          </p:nvSpPr>
          <p:spPr>
            <a:xfrm rot="1290219">
              <a:off x="2649547" y="3289634"/>
              <a:ext cx="1836" cy="2651"/>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4"/>
            <p:cNvSpPr/>
            <p:nvPr/>
          </p:nvSpPr>
          <p:spPr>
            <a:xfrm rot="1290219">
              <a:off x="2626121" y="3298741"/>
              <a:ext cx="3060" cy="3712"/>
            </a:xfrm>
            <a:custGeom>
              <a:rect b="b" l="l" r="r" t="t"/>
              <a:pathLst>
                <a:path extrusionOk="0" h="84" w="60">
                  <a:moveTo>
                    <a:pt x="12" y="0"/>
                  </a:moveTo>
                  <a:cubicBezTo>
                    <a:pt x="60" y="24"/>
                    <a:pt x="0" y="72"/>
                    <a:pt x="48" y="84"/>
                  </a:cubicBezTo>
                  <a:cubicBezTo>
                    <a:pt x="24" y="60"/>
                    <a:pt x="60"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4"/>
            <p:cNvSpPr/>
            <p:nvPr/>
          </p:nvSpPr>
          <p:spPr>
            <a:xfrm rot="1290219">
              <a:off x="2646518" y="3301219"/>
              <a:ext cx="3673" cy="2651"/>
            </a:xfrm>
            <a:custGeom>
              <a:rect b="b" l="l" r="r" t="t"/>
              <a:pathLst>
                <a:path extrusionOk="0" h="60" w="72">
                  <a:moveTo>
                    <a:pt x="36" y="0"/>
                  </a:moveTo>
                  <a:cubicBezTo>
                    <a:pt x="36" y="24"/>
                    <a:pt x="0" y="60"/>
                    <a:pt x="24" y="60"/>
                  </a:cubicBezTo>
                  <a:cubicBezTo>
                    <a:pt x="72" y="48"/>
                    <a:pt x="36" y="24"/>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4"/>
            <p:cNvSpPr/>
            <p:nvPr/>
          </p:nvSpPr>
          <p:spPr>
            <a:xfrm rot="1290219">
              <a:off x="2628072" y="3309640"/>
              <a:ext cx="5509" cy="5789"/>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4"/>
            <p:cNvSpPr/>
            <p:nvPr/>
          </p:nvSpPr>
          <p:spPr>
            <a:xfrm rot="1290219">
              <a:off x="2644748" y="3303520"/>
              <a:ext cx="4591" cy="3226"/>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4"/>
            <p:cNvSpPr/>
            <p:nvPr/>
          </p:nvSpPr>
          <p:spPr>
            <a:xfrm rot="1290219">
              <a:off x="2625710" y="3317296"/>
              <a:ext cx="6121" cy="5302"/>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4"/>
            <p:cNvSpPr/>
            <p:nvPr/>
          </p:nvSpPr>
          <p:spPr>
            <a:xfrm rot="1290219">
              <a:off x="2642647" y="3309799"/>
              <a:ext cx="3673" cy="163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4"/>
            <p:cNvSpPr/>
            <p:nvPr/>
          </p:nvSpPr>
          <p:spPr>
            <a:xfrm rot="1290219">
              <a:off x="2646450" y="3315224"/>
              <a:ext cx="3673" cy="274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4"/>
            <p:cNvSpPr/>
            <p:nvPr/>
          </p:nvSpPr>
          <p:spPr>
            <a:xfrm rot="1290219">
              <a:off x="2644779" y="3319344"/>
              <a:ext cx="4897" cy="110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4"/>
            <p:cNvSpPr/>
            <p:nvPr/>
          </p:nvSpPr>
          <p:spPr>
            <a:xfrm rot="1290219">
              <a:off x="2665789" y="3357511"/>
              <a:ext cx="3060" cy="1502"/>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4"/>
            <p:cNvSpPr/>
            <p:nvPr/>
          </p:nvSpPr>
          <p:spPr>
            <a:xfrm rot="1290219">
              <a:off x="2663414" y="3338316"/>
              <a:ext cx="3724" cy="1458"/>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4"/>
            <p:cNvSpPr/>
            <p:nvPr/>
          </p:nvSpPr>
          <p:spPr>
            <a:xfrm rot="1290219">
              <a:off x="2684028" y="3315300"/>
              <a:ext cx="3111" cy="216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4"/>
            <p:cNvSpPr/>
            <p:nvPr/>
          </p:nvSpPr>
          <p:spPr>
            <a:xfrm rot="1290219">
              <a:off x="2683867" y="3306602"/>
              <a:ext cx="1887" cy="707"/>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4"/>
            <p:cNvSpPr/>
            <p:nvPr/>
          </p:nvSpPr>
          <p:spPr>
            <a:xfrm rot="1290219">
              <a:off x="2640173" y="3220125"/>
              <a:ext cx="1887" cy="1414"/>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4"/>
            <p:cNvSpPr/>
            <p:nvPr/>
          </p:nvSpPr>
          <p:spPr>
            <a:xfrm rot="1290219">
              <a:off x="2637611" y="3218077"/>
              <a:ext cx="663" cy="1635"/>
            </a:xfrm>
            <a:custGeom>
              <a:rect b="b" l="l" r="r" t="t"/>
              <a:pathLst>
                <a:path extrusionOk="0" h="37" w="13">
                  <a:moveTo>
                    <a:pt x="0" y="0"/>
                  </a:moveTo>
                  <a:lnTo>
                    <a:pt x="12" y="36"/>
                  </a:lnTo>
                  <a:lnTo>
                    <a:pt x="12" y="24"/>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4"/>
            <p:cNvSpPr/>
            <p:nvPr/>
          </p:nvSpPr>
          <p:spPr>
            <a:xfrm rot="1290219">
              <a:off x="2630067" y="3212343"/>
              <a:ext cx="1275" cy="574"/>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4"/>
            <p:cNvSpPr/>
            <p:nvPr/>
          </p:nvSpPr>
          <p:spPr>
            <a:xfrm rot="1290219">
              <a:off x="2631206" y="3212792"/>
              <a:ext cx="1275" cy="574"/>
            </a:xfrm>
            <a:custGeom>
              <a:rect b="b" l="l" r="r" t="t"/>
              <a:pathLst>
                <a:path extrusionOk="0" h="13" w="25">
                  <a:moveTo>
                    <a:pt x="1" y="1"/>
                  </a:moveTo>
                  <a:cubicBezTo>
                    <a:pt x="13" y="1"/>
                    <a:pt x="13" y="1"/>
                    <a:pt x="13" y="13"/>
                  </a:cubicBez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4"/>
            <p:cNvSpPr/>
            <p:nvPr/>
          </p:nvSpPr>
          <p:spPr>
            <a:xfrm rot="1290219">
              <a:off x="2627074" y="3210762"/>
              <a:ext cx="4285" cy="3181"/>
            </a:xfrm>
            <a:custGeom>
              <a:rect b="b" l="l" r="r" t="t"/>
              <a:pathLst>
                <a:path extrusionOk="0" h="72" w="84">
                  <a:moveTo>
                    <a:pt x="48" y="0"/>
                  </a:moveTo>
                  <a:lnTo>
                    <a:pt x="12" y="24"/>
                  </a:lnTo>
                  <a:lnTo>
                    <a:pt x="36" y="72"/>
                  </a:lnTo>
                  <a:cubicBezTo>
                    <a:pt x="84" y="60"/>
                    <a:pt x="0" y="36"/>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4"/>
            <p:cNvSpPr/>
            <p:nvPr/>
          </p:nvSpPr>
          <p:spPr>
            <a:xfrm rot="1290219">
              <a:off x="2610185" y="3205491"/>
              <a:ext cx="10967" cy="5037"/>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4"/>
            <p:cNvSpPr/>
            <p:nvPr/>
          </p:nvSpPr>
          <p:spPr>
            <a:xfrm rot="1290219">
              <a:off x="2617779" y="3210644"/>
              <a:ext cx="2856" cy="1502"/>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4"/>
            <p:cNvSpPr/>
            <p:nvPr/>
          </p:nvSpPr>
          <p:spPr>
            <a:xfrm rot="1290219">
              <a:off x="2609542" y="3202847"/>
              <a:ext cx="2448" cy="1060"/>
            </a:xfrm>
            <a:custGeom>
              <a:rect b="b" l="l" r="r" t="t"/>
              <a:pathLst>
                <a:path extrusionOk="0" h="24" w="48">
                  <a:moveTo>
                    <a:pt x="12" y="0"/>
                  </a:moveTo>
                  <a:lnTo>
                    <a:pt x="0" y="12"/>
                  </a:lnTo>
                  <a:lnTo>
                    <a:pt x="48" y="24"/>
                  </a:ln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4"/>
            <p:cNvSpPr/>
            <p:nvPr/>
          </p:nvSpPr>
          <p:spPr>
            <a:xfrm rot="1290219">
              <a:off x="2605548" y="3200097"/>
              <a:ext cx="2244" cy="110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4"/>
            <p:cNvSpPr/>
            <p:nvPr/>
          </p:nvSpPr>
          <p:spPr>
            <a:xfrm rot="1290219">
              <a:off x="2596250" y="3195381"/>
              <a:ext cx="2703" cy="2254"/>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4"/>
            <p:cNvSpPr/>
            <p:nvPr/>
          </p:nvSpPr>
          <p:spPr>
            <a:xfrm rot="1290219">
              <a:off x="2578365" y="3192913"/>
              <a:ext cx="3060" cy="1105"/>
            </a:xfrm>
            <a:custGeom>
              <a:rect b="b" l="l" r="r" t="t"/>
              <a:pathLst>
                <a:path extrusionOk="0" h="25" w="60">
                  <a:moveTo>
                    <a:pt x="48" y="1"/>
                  </a:moveTo>
                  <a:lnTo>
                    <a:pt x="0" y="13"/>
                  </a:lnTo>
                  <a:lnTo>
                    <a:pt x="12" y="25"/>
                  </a:lnTo>
                  <a:cubicBezTo>
                    <a:pt x="36" y="25"/>
                    <a:pt x="60" y="13"/>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4"/>
            <p:cNvSpPr/>
            <p:nvPr/>
          </p:nvSpPr>
          <p:spPr>
            <a:xfrm rot="1290219">
              <a:off x="2576743" y="3202131"/>
              <a:ext cx="4285" cy="972"/>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4"/>
            <p:cNvSpPr/>
            <p:nvPr/>
          </p:nvSpPr>
          <p:spPr>
            <a:xfrm rot="1290219">
              <a:off x="2576909" y="3189387"/>
              <a:ext cx="2499" cy="1149"/>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4"/>
            <p:cNvSpPr/>
            <p:nvPr/>
          </p:nvSpPr>
          <p:spPr>
            <a:xfrm rot="1290219">
              <a:off x="2566532" y="3186208"/>
              <a:ext cx="9130" cy="5877"/>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4"/>
            <p:cNvSpPr/>
            <p:nvPr/>
          </p:nvSpPr>
          <p:spPr>
            <a:xfrm rot="1290219">
              <a:off x="2573260" y="3196041"/>
              <a:ext cx="3111" cy="269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4"/>
            <p:cNvSpPr/>
            <p:nvPr/>
          </p:nvSpPr>
          <p:spPr>
            <a:xfrm rot="1290219">
              <a:off x="2552279" y="3184921"/>
              <a:ext cx="3111" cy="1105"/>
            </a:xfrm>
            <a:custGeom>
              <a:rect b="b" l="l" r="r" t="t"/>
              <a:pathLst>
                <a:path extrusionOk="0" h="25" w="61">
                  <a:moveTo>
                    <a:pt x="60" y="0"/>
                  </a:moveTo>
                  <a:lnTo>
                    <a:pt x="1" y="24"/>
                  </a:lnTo>
                  <a:lnTo>
                    <a:pt x="24" y="24"/>
                  </a:lnTo>
                  <a:lnTo>
                    <a:pt x="6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4"/>
            <p:cNvSpPr/>
            <p:nvPr/>
          </p:nvSpPr>
          <p:spPr>
            <a:xfrm rot="1290219">
              <a:off x="2550834" y="3183113"/>
              <a:ext cx="2499" cy="163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4"/>
            <p:cNvSpPr/>
            <p:nvPr/>
          </p:nvSpPr>
          <p:spPr>
            <a:xfrm rot="1290219">
              <a:off x="2550068" y="3182194"/>
              <a:ext cx="2448" cy="574"/>
            </a:xfrm>
            <a:custGeom>
              <a:rect b="b" l="l" r="r" t="t"/>
              <a:pathLst>
                <a:path extrusionOk="0" h="13" w="48">
                  <a:moveTo>
                    <a:pt x="48" y="1"/>
                  </a:moveTo>
                  <a:lnTo>
                    <a:pt x="0" y="13"/>
                  </a:lnTo>
                  <a:lnTo>
                    <a:pt x="12" y="13"/>
                  </a:ln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4"/>
            <p:cNvSpPr/>
            <p:nvPr/>
          </p:nvSpPr>
          <p:spPr>
            <a:xfrm rot="1290219">
              <a:off x="2542847" y="3180676"/>
              <a:ext cx="3316" cy="110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4"/>
            <p:cNvSpPr/>
            <p:nvPr/>
          </p:nvSpPr>
          <p:spPr>
            <a:xfrm rot="1290219">
              <a:off x="2518403" y="3202841"/>
              <a:ext cx="1275" cy="1591"/>
            </a:xfrm>
            <a:custGeom>
              <a:rect b="b" l="l" r="r" t="t"/>
              <a:pathLst>
                <a:path extrusionOk="0" h="36" w="25">
                  <a:moveTo>
                    <a:pt x="1" y="0"/>
                  </a:moveTo>
                  <a:lnTo>
                    <a:pt x="1" y="36"/>
                  </a:lnTo>
                  <a:lnTo>
                    <a:pt x="13" y="36"/>
                  </a:lnTo>
                  <a:cubicBezTo>
                    <a:pt x="25" y="24"/>
                    <a:pt x="13"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4"/>
            <p:cNvSpPr/>
            <p:nvPr/>
          </p:nvSpPr>
          <p:spPr>
            <a:xfrm rot="1290219">
              <a:off x="2513219" y="3200844"/>
              <a:ext cx="4897" cy="2784"/>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4"/>
            <p:cNvSpPr/>
            <p:nvPr/>
          </p:nvSpPr>
          <p:spPr>
            <a:xfrm rot="1290219">
              <a:off x="2462978" y="3192855"/>
              <a:ext cx="6325" cy="5612"/>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4"/>
            <p:cNvSpPr/>
            <p:nvPr/>
          </p:nvSpPr>
          <p:spPr>
            <a:xfrm rot="1290219">
              <a:off x="2538160" y="3210526"/>
              <a:ext cx="4897" cy="10561"/>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4"/>
            <p:cNvSpPr/>
            <p:nvPr/>
          </p:nvSpPr>
          <p:spPr>
            <a:xfrm rot="1290219">
              <a:off x="2541827" y="3216080"/>
              <a:ext cx="1275" cy="3712"/>
            </a:xfrm>
            <a:custGeom>
              <a:rect b="b" l="l" r="r" t="t"/>
              <a:pathLst>
                <a:path extrusionOk="0" h="84" w="25">
                  <a:moveTo>
                    <a:pt x="1" y="1"/>
                  </a:moveTo>
                  <a:lnTo>
                    <a:pt x="24" y="84"/>
                  </a:lnTo>
                  <a:lnTo>
                    <a:pt x="24" y="24"/>
                  </a:ln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4"/>
            <p:cNvSpPr/>
            <p:nvPr/>
          </p:nvSpPr>
          <p:spPr>
            <a:xfrm rot="1290219">
              <a:off x="2544207" y="3215817"/>
              <a:ext cx="663" cy="5302"/>
            </a:xfrm>
            <a:custGeom>
              <a:rect b="b" l="l" r="r" t="t"/>
              <a:pathLst>
                <a:path extrusionOk="0" h="120" w="13">
                  <a:moveTo>
                    <a:pt x="12" y="1"/>
                  </a:moveTo>
                  <a:lnTo>
                    <a:pt x="0" y="13"/>
                  </a:lnTo>
                  <a:lnTo>
                    <a:pt x="0" y="120"/>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4"/>
            <p:cNvSpPr/>
            <p:nvPr/>
          </p:nvSpPr>
          <p:spPr>
            <a:xfrm rot="1290219">
              <a:off x="2530976" y="3220625"/>
              <a:ext cx="7498" cy="10561"/>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4"/>
            <p:cNvSpPr/>
            <p:nvPr/>
          </p:nvSpPr>
          <p:spPr>
            <a:xfrm rot="1290219">
              <a:off x="2628742" y="3403289"/>
              <a:ext cx="612" cy="309"/>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4"/>
            <p:cNvSpPr/>
            <p:nvPr/>
          </p:nvSpPr>
          <p:spPr>
            <a:xfrm rot="1290219">
              <a:off x="2686003" y="3408988"/>
              <a:ext cx="2448" cy="110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4"/>
            <p:cNvSpPr/>
            <p:nvPr/>
          </p:nvSpPr>
          <p:spPr>
            <a:xfrm rot="1290219">
              <a:off x="2590204" y="3388210"/>
              <a:ext cx="2448" cy="1060"/>
            </a:xfrm>
            <a:custGeom>
              <a:rect b="b" l="l" r="r" t="t"/>
              <a:pathLst>
                <a:path extrusionOk="0" h="24" w="48">
                  <a:moveTo>
                    <a:pt x="0" y="0"/>
                  </a:moveTo>
                  <a:cubicBezTo>
                    <a:pt x="12" y="12"/>
                    <a:pt x="24" y="24"/>
                    <a:pt x="48" y="24"/>
                  </a:cubicBezTo>
                  <a:cubicBezTo>
                    <a:pt x="36" y="12"/>
                    <a:pt x="12"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4"/>
            <p:cNvSpPr/>
            <p:nvPr/>
          </p:nvSpPr>
          <p:spPr>
            <a:xfrm rot="1290219">
              <a:off x="2743818" y="3202990"/>
              <a:ext cx="1275" cy="574"/>
            </a:xfrm>
            <a:custGeom>
              <a:rect b="b" l="l" r="r" t="t"/>
              <a:pathLst>
                <a:path extrusionOk="0" h="13" w="25">
                  <a:moveTo>
                    <a:pt x="1" y="1"/>
                  </a:moveTo>
                  <a:lnTo>
                    <a:pt x="12" y="13"/>
                  </a:lnTo>
                  <a:cubicBezTo>
                    <a:pt x="12" y="1"/>
                    <a:pt x="24"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4"/>
            <p:cNvSpPr/>
            <p:nvPr/>
          </p:nvSpPr>
          <p:spPr>
            <a:xfrm rot="1290219">
              <a:off x="2739333" y="3382862"/>
              <a:ext cx="663" cy="216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4"/>
            <p:cNvSpPr/>
            <p:nvPr/>
          </p:nvSpPr>
          <p:spPr>
            <a:xfrm rot="1290219">
              <a:off x="2517945" y="3283343"/>
              <a:ext cx="1275" cy="2165"/>
            </a:xfrm>
            <a:custGeom>
              <a:rect b="b" l="l" r="r" t="t"/>
              <a:pathLst>
                <a:path extrusionOk="0" h="49" w="25">
                  <a:moveTo>
                    <a:pt x="1" y="1"/>
                  </a:moveTo>
                  <a:cubicBezTo>
                    <a:pt x="1" y="25"/>
                    <a:pt x="13" y="37"/>
                    <a:pt x="25" y="48"/>
                  </a:cubicBezTo>
                  <a:cubicBezTo>
                    <a:pt x="25" y="37"/>
                    <a:pt x="25" y="25"/>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4"/>
            <p:cNvSpPr/>
            <p:nvPr/>
          </p:nvSpPr>
          <p:spPr>
            <a:xfrm rot="1290219">
              <a:off x="2520836" y="3305184"/>
              <a:ext cx="663" cy="44"/>
            </a:xfrm>
            <a:custGeom>
              <a:rect b="b" l="l" r="r" t="t"/>
              <a:pathLst>
                <a:path extrusionOk="0" h="1" w="13">
                  <a:moveTo>
                    <a:pt x="12" y="0"/>
                  </a:moveTo>
                  <a:lnTo>
                    <a:pt x="1" y="0"/>
                  </a:lnTo>
                  <a:cubicBezTo>
                    <a:pt x="1" y="0"/>
                    <a:pt x="1"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4"/>
            <p:cNvSpPr/>
            <p:nvPr/>
          </p:nvSpPr>
          <p:spPr>
            <a:xfrm rot="1290219">
              <a:off x="2524517" y="3319499"/>
              <a:ext cx="51" cy="44"/>
            </a:xfrm>
            <a:custGeom>
              <a:rect b="b" l="l" r="r" t="t"/>
              <a:pathLst>
                <a:path extrusionOk="0" h="1" w="1">
                  <a:moveTo>
                    <a:pt x="0" y="0"/>
                  </a:moveTo>
                  <a:lnTo>
                    <a:pt x="0" y="0"/>
                  </a:lnTo>
                  <a:cubicBezTo>
                    <a:pt x="0" y="0"/>
                    <a:pt x="0"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4"/>
            <p:cNvSpPr/>
            <p:nvPr/>
          </p:nvSpPr>
          <p:spPr>
            <a:xfrm rot="1290219">
              <a:off x="2513857" y="3285662"/>
              <a:ext cx="8518" cy="8440"/>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4"/>
            <p:cNvSpPr/>
            <p:nvPr/>
          </p:nvSpPr>
          <p:spPr>
            <a:xfrm rot="1290219">
              <a:off x="2627427" y="3403458"/>
              <a:ext cx="1224" cy="265"/>
            </a:xfrm>
            <a:custGeom>
              <a:rect b="b" l="l" r="r" t="t"/>
              <a:pathLst>
                <a:path extrusionOk="0" h="6" w="24">
                  <a:moveTo>
                    <a:pt x="11" y="1"/>
                  </a:moveTo>
                  <a:cubicBezTo>
                    <a:pt x="3" y="1"/>
                    <a:pt x="0" y="6"/>
                    <a:pt x="24" y="6"/>
                  </a:cubicBezTo>
                  <a:cubicBezTo>
                    <a:pt x="20" y="2"/>
                    <a:pt x="15" y="1"/>
                    <a:pt x="1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4"/>
            <p:cNvSpPr/>
            <p:nvPr/>
          </p:nvSpPr>
          <p:spPr>
            <a:xfrm rot="1290219">
              <a:off x="2556023" y="3352317"/>
              <a:ext cx="663" cy="44"/>
            </a:xfrm>
            <a:custGeom>
              <a:rect b="b" l="l" r="r" t="t"/>
              <a:pathLst>
                <a:path extrusionOk="0" h="1" w="13">
                  <a:moveTo>
                    <a:pt x="0" y="1"/>
                  </a:moveTo>
                  <a:lnTo>
                    <a:pt x="0" y="1"/>
                  </a:lnTo>
                  <a:cubicBezTo>
                    <a:pt x="12" y="1"/>
                    <a:pt x="0"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4"/>
            <p:cNvSpPr/>
            <p:nvPr/>
          </p:nvSpPr>
          <p:spPr>
            <a:xfrm rot="1290219">
              <a:off x="2611441" y="3399794"/>
              <a:ext cx="1887" cy="44"/>
            </a:xfrm>
            <a:custGeom>
              <a:rect b="b" l="l" r="r" t="t"/>
              <a:pathLst>
                <a:path extrusionOk="0" h="1" w="37">
                  <a:moveTo>
                    <a:pt x="36" y="1"/>
                  </a:moveTo>
                  <a:lnTo>
                    <a:pt x="1" y="1"/>
                  </a:lnTo>
                  <a:cubicBezTo>
                    <a:pt x="13" y="1"/>
                    <a:pt x="25"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4"/>
            <p:cNvSpPr/>
            <p:nvPr/>
          </p:nvSpPr>
          <p:spPr>
            <a:xfrm rot="1290219">
              <a:off x="2449268" y="3118075"/>
              <a:ext cx="5764" cy="3535"/>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4"/>
            <p:cNvSpPr/>
            <p:nvPr/>
          </p:nvSpPr>
          <p:spPr>
            <a:xfrm rot="1290219">
              <a:off x="2727773" y="3183821"/>
              <a:ext cx="6733" cy="4772"/>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4"/>
            <p:cNvSpPr/>
            <p:nvPr/>
          </p:nvSpPr>
          <p:spPr>
            <a:xfrm rot="1290219">
              <a:off x="2729255" y="3188407"/>
              <a:ext cx="1887" cy="163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4"/>
            <p:cNvSpPr/>
            <p:nvPr/>
          </p:nvSpPr>
          <p:spPr>
            <a:xfrm rot="1290219">
              <a:off x="2500186" y="3113332"/>
              <a:ext cx="1887" cy="574"/>
            </a:xfrm>
            <a:custGeom>
              <a:rect b="b" l="l" r="r" t="t"/>
              <a:pathLst>
                <a:path extrusionOk="0" h="13" w="37">
                  <a:moveTo>
                    <a:pt x="36" y="1"/>
                  </a:moveTo>
                  <a:cubicBezTo>
                    <a:pt x="13" y="1"/>
                    <a:pt x="1" y="1"/>
                    <a:pt x="1" y="13"/>
                  </a:cubicBezTo>
                  <a:cubicBezTo>
                    <a:pt x="13" y="1"/>
                    <a:pt x="24"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4"/>
            <p:cNvSpPr/>
            <p:nvPr/>
          </p:nvSpPr>
          <p:spPr>
            <a:xfrm rot="1290219">
              <a:off x="2754636" y="3408654"/>
              <a:ext cx="663" cy="2165"/>
            </a:xfrm>
            <a:custGeom>
              <a:rect b="b" l="l" r="r" t="t"/>
              <a:pathLst>
                <a:path extrusionOk="0" h="49" w="13">
                  <a:moveTo>
                    <a:pt x="12" y="0"/>
                  </a:moveTo>
                  <a:cubicBezTo>
                    <a:pt x="12" y="24"/>
                    <a:pt x="0" y="36"/>
                    <a:pt x="0" y="48"/>
                  </a:cubicBezTo>
                  <a:cubicBezTo>
                    <a:pt x="12" y="24"/>
                    <a:pt x="12"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4"/>
            <p:cNvSpPr/>
            <p:nvPr/>
          </p:nvSpPr>
          <p:spPr>
            <a:xfrm rot="1290219">
              <a:off x="2757406" y="3215420"/>
              <a:ext cx="2499" cy="216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4"/>
            <p:cNvSpPr/>
            <p:nvPr/>
          </p:nvSpPr>
          <p:spPr>
            <a:xfrm rot="1290219">
              <a:off x="2646264" y="3159730"/>
              <a:ext cx="5968" cy="1458"/>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4"/>
            <p:cNvSpPr/>
            <p:nvPr/>
          </p:nvSpPr>
          <p:spPr>
            <a:xfrm rot="1290219">
              <a:off x="2449096" y="3119931"/>
              <a:ext cx="51" cy="44"/>
            </a:xfrm>
            <a:custGeom>
              <a:rect b="b" l="l" r="r" t="t"/>
              <a:pathLst>
                <a:path extrusionOk="0" h="1" w="1">
                  <a:moveTo>
                    <a:pt x="1" y="0"/>
                  </a:moveTo>
                  <a:cubicBezTo>
                    <a:pt x="1" y="0"/>
                    <a:pt x="1" y="0"/>
                    <a:pt x="1" y="0"/>
                  </a:cubicBezTo>
                  <a:cubicBezTo>
                    <a:pt x="1" y="0"/>
                    <a:pt x="1"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4"/>
            <p:cNvSpPr/>
            <p:nvPr/>
          </p:nvSpPr>
          <p:spPr>
            <a:xfrm rot="1290219">
              <a:off x="2738595" y="3200063"/>
              <a:ext cx="7957" cy="433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4"/>
            <p:cNvSpPr/>
            <p:nvPr/>
          </p:nvSpPr>
          <p:spPr>
            <a:xfrm rot="1290219">
              <a:off x="2534971" y="3234002"/>
              <a:ext cx="4285" cy="11091"/>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4"/>
            <p:cNvSpPr/>
            <p:nvPr/>
          </p:nvSpPr>
          <p:spPr>
            <a:xfrm rot="1290219">
              <a:off x="2523047" y="3237532"/>
              <a:ext cx="1887" cy="2695"/>
            </a:xfrm>
            <a:custGeom>
              <a:rect b="b" l="l" r="r" t="t"/>
              <a:pathLst>
                <a:path extrusionOk="0" h="61" w="37">
                  <a:moveTo>
                    <a:pt x="36" y="1"/>
                  </a:moveTo>
                  <a:cubicBezTo>
                    <a:pt x="24" y="13"/>
                    <a:pt x="0" y="36"/>
                    <a:pt x="0" y="48"/>
                  </a:cubicBezTo>
                  <a:lnTo>
                    <a:pt x="24" y="60"/>
                  </a:lnTo>
                  <a:lnTo>
                    <a:pt x="3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4"/>
            <p:cNvSpPr/>
            <p:nvPr/>
          </p:nvSpPr>
          <p:spPr>
            <a:xfrm rot="1290219">
              <a:off x="2511658" y="3286162"/>
              <a:ext cx="2397" cy="490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4"/>
            <p:cNvSpPr/>
            <p:nvPr/>
          </p:nvSpPr>
          <p:spPr>
            <a:xfrm rot="1290219">
              <a:off x="2529433" y="3272404"/>
              <a:ext cx="2499" cy="4242"/>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4"/>
            <p:cNvSpPr/>
            <p:nvPr/>
          </p:nvSpPr>
          <p:spPr>
            <a:xfrm rot="1290219">
              <a:off x="2514126" y="3304377"/>
              <a:ext cx="3673" cy="4286"/>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4"/>
            <p:cNvSpPr/>
            <p:nvPr/>
          </p:nvSpPr>
          <p:spPr>
            <a:xfrm rot="1290219">
              <a:off x="2532932" y="3294885"/>
              <a:ext cx="3571" cy="5302"/>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4"/>
            <p:cNvSpPr/>
            <p:nvPr/>
          </p:nvSpPr>
          <p:spPr>
            <a:xfrm rot="1290219">
              <a:off x="2521920" y="3320142"/>
              <a:ext cx="7039" cy="7998"/>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4"/>
            <p:cNvSpPr/>
            <p:nvPr/>
          </p:nvSpPr>
          <p:spPr>
            <a:xfrm rot="1290219">
              <a:off x="2533050" y="3300099"/>
              <a:ext cx="3724" cy="5833"/>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4"/>
            <p:cNvSpPr/>
            <p:nvPr/>
          </p:nvSpPr>
          <p:spPr>
            <a:xfrm rot="1290219">
              <a:off x="2521396" y="3332293"/>
              <a:ext cx="9743" cy="7379"/>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4"/>
            <p:cNvSpPr/>
            <p:nvPr/>
          </p:nvSpPr>
          <p:spPr>
            <a:xfrm rot="1290219">
              <a:off x="2533549" y="3313939"/>
              <a:ext cx="4897" cy="3226"/>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4"/>
            <p:cNvSpPr/>
            <p:nvPr/>
          </p:nvSpPr>
          <p:spPr>
            <a:xfrm rot="1290219">
              <a:off x="2541293" y="3324490"/>
              <a:ext cx="3673" cy="4993"/>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4"/>
            <p:cNvSpPr/>
            <p:nvPr/>
          </p:nvSpPr>
          <p:spPr>
            <a:xfrm rot="1290219">
              <a:off x="2541094" y="3332512"/>
              <a:ext cx="6733" cy="2651"/>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4"/>
            <p:cNvSpPr/>
            <p:nvPr/>
          </p:nvSpPr>
          <p:spPr>
            <a:xfrm rot="1290219">
              <a:off x="2580807" y="3398131"/>
              <a:ext cx="3060" cy="2254"/>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4"/>
            <p:cNvSpPr/>
            <p:nvPr/>
          </p:nvSpPr>
          <p:spPr>
            <a:xfrm rot="1290219">
              <a:off x="2580753" y="3377957"/>
              <a:ext cx="9743" cy="2254"/>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4"/>
            <p:cNvSpPr/>
            <p:nvPr/>
          </p:nvSpPr>
          <p:spPr>
            <a:xfrm rot="1290219">
              <a:off x="2680647" y="3404249"/>
              <a:ext cx="5509" cy="4772"/>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4"/>
            <p:cNvSpPr/>
            <p:nvPr/>
          </p:nvSpPr>
          <p:spPr>
            <a:xfrm rot="1290219">
              <a:off x="2703304" y="3402026"/>
              <a:ext cx="3673" cy="2651"/>
            </a:xfrm>
            <a:custGeom>
              <a:rect b="b" l="l" r="r" t="t"/>
              <a:pathLst>
                <a:path extrusionOk="0" h="60" w="72">
                  <a:moveTo>
                    <a:pt x="48" y="0"/>
                  </a:moveTo>
                  <a:cubicBezTo>
                    <a:pt x="36" y="36"/>
                    <a:pt x="0" y="48"/>
                    <a:pt x="24" y="60"/>
                  </a:cubicBezTo>
                  <a:cubicBezTo>
                    <a:pt x="48" y="60"/>
                    <a:pt x="71" y="0"/>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4"/>
            <p:cNvSpPr/>
            <p:nvPr/>
          </p:nvSpPr>
          <p:spPr>
            <a:xfrm rot="1290219">
              <a:off x="2801913" y="3292675"/>
              <a:ext cx="3111" cy="2916"/>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4"/>
            <p:cNvSpPr/>
            <p:nvPr/>
          </p:nvSpPr>
          <p:spPr>
            <a:xfrm rot="1290219">
              <a:off x="2801700" y="3287266"/>
              <a:ext cx="663" cy="2695"/>
            </a:xfrm>
            <a:custGeom>
              <a:rect b="b" l="l" r="r" t="t"/>
              <a:pathLst>
                <a:path extrusionOk="0" h="61" w="13">
                  <a:moveTo>
                    <a:pt x="13" y="1"/>
                  </a:moveTo>
                  <a:lnTo>
                    <a:pt x="1" y="60"/>
                  </a:lnTo>
                  <a:lnTo>
                    <a:pt x="13" y="36"/>
                  </a:ln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4"/>
            <p:cNvSpPr/>
            <p:nvPr/>
          </p:nvSpPr>
          <p:spPr>
            <a:xfrm rot="1290219">
              <a:off x="2798743" y="3271829"/>
              <a:ext cx="1224" cy="751"/>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4"/>
            <p:cNvSpPr/>
            <p:nvPr/>
          </p:nvSpPr>
          <p:spPr>
            <a:xfrm rot="1290219">
              <a:off x="2799963" y="3273705"/>
              <a:ext cx="1275" cy="106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4"/>
            <p:cNvSpPr/>
            <p:nvPr/>
          </p:nvSpPr>
          <p:spPr>
            <a:xfrm rot="1290219">
              <a:off x="2796531" y="3267141"/>
              <a:ext cx="3111" cy="4198"/>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4"/>
            <p:cNvSpPr/>
            <p:nvPr/>
          </p:nvSpPr>
          <p:spPr>
            <a:xfrm rot="1290219">
              <a:off x="2786122" y="3254259"/>
              <a:ext cx="4336" cy="3712"/>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4"/>
            <p:cNvSpPr/>
            <p:nvPr/>
          </p:nvSpPr>
          <p:spPr>
            <a:xfrm rot="1290219">
              <a:off x="2766392" y="3214711"/>
              <a:ext cx="4387" cy="2828"/>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4"/>
            <p:cNvSpPr/>
            <p:nvPr/>
          </p:nvSpPr>
          <p:spPr>
            <a:xfrm rot="1290219">
              <a:off x="2741467" y="3192113"/>
              <a:ext cx="4897" cy="1856"/>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4"/>
            <p:cNvSpPr/>
            <p:nvPr/>
          </p:nvSpPr>
          <p:spPr>
            <a:xfrm rot="1290219">
              <a:off x="2736286" y="3199432"/>
              <a:ext cx="6121" cy="3712"/>
            </a:xfrm>
            <a:custGeom>
              <a:rect b="b" l="l" r="r" t="t"/>
              <a:pathLst>
                <a:path extrusionOk="0" h="84" w="120">
                  <a:moveTo>
                    <a:pt x="1" y="0"/>
                  </a:moveTo>
                  <a:cubicBezTo>
                    <a:pt x="1" y="60"/>
                    <a:pt x="72" y="36"/>
                    <a:pt x="120" y="84"/>
                  </a:cubicBezTo>
                  <a:cubicBezTo>
                    <a:pt x="72" y="36"/>
                    <a:pt x="72" y="36"/>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4"/>
            <p:cNvSpPr/>
            <p:nvPr/>
          </p:nvSpPr>
          <p:spPr>
            <a:xfrm rot="1290219">
              <a:off x="2739877" y="3186838"/>
              <a:ext cx="4795" cy="2298"/>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4"/>
            <p:cNvSpPr/>
            <p:nvPr/>
          </p:nvSpPr>
          <p:spPr>
            <a:xfrm rot="1290219">
              <a:off x="2724367" y="3176514"/>
              <a:ext cx="17037" cy="649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4"/>
            <p:cNvSpPr/>
            <p:nvPr/>
          </p:nvSpPr>
          <p:spPr>
            <a:xfrm rot="1290219">
              <a:off x="2731672" y="3190779"/>
              <a:ext cx="6121" cy="2121"/>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4"/>
            <p:cNvSpPr/>
            <p:nvPr/>
          </p:nvSpPr>
          <p:spPr>
            <a:xfrm rot="1290219">
              <a:off x="2701109" y="3161884"/>
              <a:ext cx="6733" cy="574"/>
            </a:xfrm>
            <a:custGeom>
              <a:rect b="b" l="l" r="r" t="t"/>
              <a:pathLst>
                <a:path extrusionOk="0" h="13" w="132">
                  <a:moveTo>
                    <a:pt x="1" y="0"/>
                  </a:moveTo>
                  <a:lnTo>
                    <a:pt x="48" y="12"/>
                  </a:lnTo>
                  <a:lnTo>
                    <a:pt x="132" y="12"/>
                  </a:lnTo>
                  <a:cubicBezTo>
                    <a:pt x="84" y="12"/>
                    <a:pt x="48"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4"/>
            <p:cNvSpPr/>
            <p:nvPr/>
          </p:nvSpPr>
          <p:spPr>
            <a:xfrm rot="1290219">
              <a:off x="2699407" y="3159266"/>
              <a:ext cx="5509" cy="574"/>
            </a:xfrm>
            <a:custGeom>
              <a:rect b="b" l="l" r="r" t="t"/>
              <a:pathLst>
                <a:path extrusionOk="0" h="13" w="108">
                  <a:moveTo>
                    <a:pt x="107" y="0"/>
                  </a:moveTo>
                  <a:cubicBezTo>
                    <a:pt x="72" y="0"/>
                    <a:pt x="36" y="12"/>
                    <a:pt x="0" y="12"/>
                  </a:cubicBezTo>
                  <a:lnTo>
                    <a:pt x="107" y="12"/>
                  </a:lnTo>
                  <a:lnTo>
                    <a:pt x="107"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4"/>
            <p:cNvSpPr/>
            <p:nvPr/>
          </p:nvSpPr>
          <p:spPr>
            <a:xfrm rot="1290219">
              <a:off x="2698694" y="3157708"/>
              <a:ext cx="4897" cy="44"/>
            </a:xfrm>
            <a:custGeom>
              <a:rect b="b" l="l" r="r" t="t"/>
              <a:pathLst>
                <a:path extrusionOk="0" h="1" w="96">
                  <a:moveTo>
                    <a:pt x="0" y="1"/>
                  </a:moveTo>
                  <a:lnTo>
                    <a:pt x="12" y="1"/>
                  </a:lnTo>
                  <a:lnTo>
                    <a:pt x="9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4"/>
            <p:cNvSpPr/>
            <p:nvPr/>
          </p:nvSpPr>
          <p:spPr>
            <a:xfrm rot="1290219">
              <a:off x="2686750" y="3150510"/>
              <a:ext cx="6121" cy="1767"/>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4"/>
            <p:cNvSpPr/>
            <p:nvPr/>
          </p:nvSpPr>
          <p:spPr>
            <a:xfrm rot="1290219">
              <a:off x="2638198" y="3156595"/>
              <a:ext cx="2448" cy="216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4"/>
            <p:cNvSpPr/>
            <p:nvPr/>
          </p:nvSpPr>
          <p:spPr>
            <a:xfrm rot="1290219">
              <a:off x="2629053" y="3153779"/>
              <a:ext cx="9794" cy="2254"/>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4"/>
            <p:cNvSpPr/>
            <p:nvPr/>
          </p:nvSpPr>
          <p:spPr>
            <a:xfrm rot="1290219">
              <a:off x="2539473" y="3132388"/>
              <a:ext cx="13007" cy="7468"/>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4"/>
            <p:cNvSpPr/>
            <p:nvPr/>
          </p:nvSpPr>
          <p:spPr>
            <a:xfrm rot="1290219">
              <a:off x="2882698" y="3119072"/>
              <a:ext cx="918" cy="884"/>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4"/>
            <p:cNvSpPr/>
            <p:nvPr/>
          </p:nvSpPr>
          <p:spPr>
            <a:xfrm rot="1290219">
              <a:off x="2882092" y="3119094"/>
              <a:ext cx="612" cy="574"/>
            </a:xfrm>
            <a:custGeom>
              <a:rect b="b" l="l" r="r" t="t"/>
              <a:pathLst>
                <a:path extrusionOk="0" h="13" w="12">
                  <a:moveTo>
                    <a:pt x="0" y="1"/>
                  </a:moveTo>
                  <a:cubicBezTo>
                    <a:pt x="0" y="13"/>
                    <a:pt x="12" y="13"/>
                    <a:pt x="12" y="13"/>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4"/>
            <p:cNvSpPr/>
            <p:nvPr/>
          </p:nvSpPr>
          <p:spPr>
            <a:xfrm rot="1290219">
              <a:off x="2818748" y="3116064"/>
              <a:ext cx="51" cy="574"/>
            </a:xfrm>
            <a:custGeom>
              <a:rect b="b" l="l" r="r" t="t"/>
              <a:pathLst>
                <a:path extrusionOk="0" h="13" w="1">
                  <a:moveTo>
                    <a:pt x="1" y="0"/>
                  </a:moveTo>
                  <a:cubicBezTo>
                    <a:pt x="1" y="0"/>
                    <a:pt x="1" y="0"/>
                    <a:pt x="1" y="0"/>
                  </a:cubicBezTo>
                  <a:cubicBezTo>
                    <a:pt x="1" y="0"/>
                    <a:pt x="1"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4"/>
            <p:cNvSpPr/>
            <p:nvPr/>
          </p:nvSpPr>
          <p:spPr>
            <a:xfrm rot="1290219">
              <a:off x="2802979" y="3115612"/>
              <a:ext cx="663" cy="574"/>
            </a:xfrm>
            <a:custGeom>
              <a:rect b="b" l="l" r="r" t="t"/>
              <a:pathLst>
                <a:path extrusionOk="0" h="13" w="13">
                  <a:moveTo>
                    <a:pt x="1" y="0"/>
                  </a:moveTo>
                  <a:cubicBezTo>
                    <a:pt x="1" y="12"/>
                    <a:pt x="13" y="12"/>
                    <a:pt x="13" y="12"/>
                  </a:cubicBezTo>
                  <a:cubicBezTo>
                    <a:pt x="13" y="12"/>
                    <a:pt x="13" y="12"/>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4"/>
            <p:cNvSpPr/>
            <p:nvPr/>
          </p:nvSpPr>
          <p:spPr>
            <a:xfrm rot="1290219">
              <a:off x="2827990" y="3113169"/>
              <a:ext cx="1275" cy="574"/>
            </a:xfrm>
            <a:custGeom>
              <a:rect b="b" l="l" r="r" t="t"/>
              <a:pathLst>
                <a:path extrusionOk="0" h="13" w="25">
                  <a:moveTo>
                    <a:pt x="0" y="0"/>
                  </a:moveTo>
                  <a:cubicBezTo>
                    <a:pt x="12" y="12"/>
                    <a:pt x="12" y="12"/>
                    <a:pt x="24" y="12"/>
                  </a:cubicBezTo>
                  <a:cubicBezTo>
                    <a:pt x="12" y="0"/>
                    <a:pt x="12"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4"/>
            <p:cNvSpPr/>
            <p:nvPr/>
          </p:nvSpPr>
          <p:spPr>
            <a:xfrm rot="1290219">
              <a:off x="2729009" y="3102250"/>
              <a:ext cx="663" cy="574"/>
            </a:xfrm>
            <a:custGeom>
              <a:rect b="b" l="l" r="r" t="t"/>
              <a:pathLst>
                <a:path extrusionOk="0" h="13" w="13">
                  <a:moveTo>
                    <a:pt x="12" y="13"/>
                  </a:moveTo>
                  <a:cubicBezTo>
                    <a:pt x="12" y="13"/>
                    <a:pt x="12" y="13"/>
                    <a:pt x="0" y="1"/>
                  </a:cubicBezTo>
                  <a:lnTo>
                    <a:pt x="0" y="1"/>
                  </a:lnTo>
                  <a:lnTo>
                    <a:pt x="12" y="13"/>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4"/>
            <p:cNvSpPr/>
            <p:nvPr/>
          </p:nvSpPr>
          <p:spPr>
            <a:xfrm rot="1290219">
              <a:off x="2855927" y="3107565"/>
              <a:ext cx="51" cy="44"/>
            </a:xfrm>
            <a:custGeom>
              <a:rect b="b" l="l" r="r" t="t"/>
              <a:pathLst>
                <a:path extrusionOk="0" h="1" w="1">
                  <a:moveTo>
                    <a:pt x="1" y="0"/>
                  </a:moveTo>
                  <a:lnTo>
                    <a:pt x="1" y="0"/>
                  </a:lnTo>
                  <a:cubicBezTo>
                    <a:pt x="1" y="0"/>
                    <a:pt x="1"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4"/>
            <p:cNvSpPr/>
            <p:nvPr/>
          </p:nvSpPr>
          <p:spPr>
            <a:xfrm rot="1290219">
              <a:off x="2852483" y="3106226"/>
              <a:ext cx="51" cy="530"/>
            </a:xfrm>
            <a:custGeom>
              <a:rect b="b" l="l" r="r" t="t"/>
              <a:pathLst>
                <a:path extrusionOk="0" h="12" w="1">
                  <a:moveTo>
                    <a:pt x="0" y="12"/>
                  </a:moveTo>
                  <a:cubicBezTo>
                    <a:pt x="0" y="12"/>
                    <a:pt x="0" y="12"/>
                    <a:pt x="0" y="12"/>
                  </a:cubicBezTo>
                  <a:cubicBezTo>
                    <a:pt x="0" y="0"/>
                    <a:pt x="0" y="0"/>
                    <a:pt x="0"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4"/>
            <p:cNvSpPr/>
            <p:nvPr/>
          </p:nvSpPr>
          <p:spPr>
            <a:xfrm rot="1290219">
              <a:off x="2840627" y="3117454"/>
              <a:ext cx="663" cy="442"/>
            </a:xfrm>
            <a:custGeom>
              <a:rect b="b" l="l" r="r" t="t"/>
              <a:pathLst>
                <a:path extrusionOk="0" h="10" w="13">
                  <a:moveTo>
                    <a:pt x="0" y="0"/>
                  </a:moveTo>
                  <a:cubicBezTo>
                    <a:pt x="6" y="6"/>
                    <a:pt x="9" y="9"/>
                    <a:pt x="11" y="9"/>
                  </a:cubicBezTo>
                  <a:cubicBezTo>
                    <a:pt x="12" y="9"/>
                    <a:pt x="12" y="6"/>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4"/>
            <p:cNvSpPr/>
            <p:nvPr/>
          </p:nvSpPr>
          <p:spPr>
            <a:xfrm rot="1290219">
              <a:off x="2822890" y="3113146"/>
              <a:ext cx="51" cy="574"/>
            </a:xfrm>
            <a:custGeom>
              <a:rect b="b" l="l" r="r" t="t"/>
              <a:pathLst>
                <a:path extrusionOk="0" h="13" w="1">
                  <a:moveTo>
                    <a:pt x="0" y="13"/>
                  </a:moveTo>
                  <a:cubicBezTo>
                    <a:pt x="0" y="13"/>
                    <a:pt x="0" y="13"/>
                    <a:pt x="0" y="13"/>
                  </a:cubicBezTo>
                  <a:cubicBezTo>
                    <a:pt x="0" y="13"/>
                    <a:pt x="0" y="1"/>
                    <a:pt x="0"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4"/>
            <p:cNvSpPr/>
            <p:nvPr/>
          </p:nvSpPr>
          <p:spPr>
            <a:xfrm rot="1290219">
              <a:off x="2653884" y="3109623"/>
              <a:ext cx="1836" cy="216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4"/>
            <p:cNvSpPr/>
            <p:nvPr/>
          </p:nvSpPr>
          <p:spPr>
            <a:xfrm rot="1290219">
              <a:off x="2722056" y="3098422"/>
              <a:ext cx="3111" cy="4286"/>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4"/>
            <p:cNvSpPr/>
            <p:nvPr/>
          </p:nvSpPr>
          <p:spPr>
            <a:xfrm rot="1290219">
              <a:off x="2724241" y="3103326"/>
              <a:ext cx="1224" cy="574"/>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4"/>
            <p:cNvSpPr/>
            <p:nvPr/>
          </p:nvSpPr>
          <p:spPr>
            <a:xfrm rot="1290219">
              <a:off x="2665764" y="3107218"/>
              <a:ext cx="663" cy="44"/>
            </a:xfrm>
            <a:custGeom>
              <a:rect b="b" l="l" r="r" t="t"/>
              <a:pathLst>
                <a:path extrusionOk="0" h="1" w="13">
                  <a:moveTo>
                    <a:pt x="1" y="1"/>
                  </a:moveTo>
                  <a:cubicBezTo>
                    <a:pt x="12" y="1"/>
                    <a:pt x="12" y="1"/>
                    <a:pt x="12" y="1"/>
                  </a:cubicBez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4"/>
            <p:cNvSpPr/>
            <p:nvPr/>
          </p:nvSpPr>
          <p:spPr>
            <a:xfrm rot="1290219">
              <a:off x="2732848" y="3100379"/>
              <a:ext cx="663" cy="44"/>
            </a:xfrm>
            <a:custGeom>
              <a:rect b="b" l="l" r="r" t="t"/>
              <a:pathLst>
                <a:path extrusionOk="0" h="1" w="13">
                  <a:moveTo>
                    <a:pt x="1" y="0"/>
                  </a:moveTo>
                  <a:cubicBezTo>
                    <a:pt x="1" y="0"/>
                    <a:pt x="1" y="0"/>
                    <a:pt x="13" y="0"/>
                  </a:cubicBezTo>
                  <a:cubicBezTo>
                    <a:pt x="13" y="0"/>
                    <a:pt x="13"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4"/>
            <p:cNvSpPr/>
            <p:nvPr/>
          </p:nvSpPr>
          <p:spPr>
            <a:xfrm rot="1290219">
              <a:off x="2711194" y="3123716"/>
              <a:ext cx="1224" cy="1502"/>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4"/>
            <p:cNvSpPr/>
            <p:nvPr/>
          </p:nvSpPr>
          <p:spPr>
            <a:xfrm rot="1290219">
              <a:off x="2653355" y="3110244"/>
              <a:ext cx="663" cy="44"/>
            </a:xfrm>
            <a:custGeom>
              <a:rect b="b" l="l" r="r" t="t"/>
              <a:pathLst>
                <a:path extrusionOk="0" h="1" w="13">
                  <a:moveTo>
                    <a:pt x="0" y="0"/>
                  </a:moveTo>
                  <a:lnTo>
                    <a:pt x="12" y="0"/>
                  </a:ln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4"/>
            <p:cNvSpPr/>
            <p:nvPr/>
          </p:nvSpPr>
          <p:spPr>
            <a:xfrm rot="1290219">
              <a:off x="2727859" y="3102686"/>
              <a:ext cx="2193" cy="110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4"/>
            <p:cNvSpPr/>
            <p:nvPr/>
          </p:nvSpPr>
          <p:spPr>
            <a:xfrm rot="1290219">
              <a:off x="2871248" y="3119428"/>
              <a:ext cx="3111" cy="4242"/>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4"/>
            <p:cNvSpPr/>
            <p:nvPr/>
          </p:nvSpPr>
          <p:spPr>
            <a:xfrm rot="1290219">
              <a:off x="2860413" y="3102934"/>
              <a:ext cx="1224" cy="1502"/>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4"/>
            <p:cNvSpPr/>
            <p:nvPr/>
          </p:nvSpPr>
          <p:spPr>
            <a:xfrm rot="1290219">
              <a:off x="2862030" y="3119511"/>
              <a:ext cx="1224" cy="1944"/>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4"/>
            <p:cNvSpPr/>
            <p:nvPr/>
          </p:nvSpPr>
          <p:spPr>
            <a:xfrm rot="1290219">
              <a:off x="2855615" y="3102141"/>
              <a:ext cx="1581" cy="106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4"/>
            <p:cNvSpPr/>
            <p:nvPr/>
          </p:nvSpPr>
          <p:spPr>
            <a:xfrm rot="1290219">
              <a:off x="2855368" y="3120644"/>
              <a:ext cx="1887" cy="1326"/>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4"/>
            <p:cNvSpPr/>
            <p:nvPr/>
          </p:nvSpPr>
          <p:spPr>
            <a:xfrm rot="1290219">
              <a:off x="2850015" y="3102030"/>
              <a:ext cx="3111" cy="4772"/>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4"/>
            <p:cNvSpPr/>
            <p:nvPr/>
          </p:nvSpPr>
          <p:spPr>
            <a:xfrm rot="1290219">
              <a:off x="2854146" y="3118452"/>
              <a:ext cx="2091" cy="4021"/>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4"/>
            <p:cNvSpPr/>
            <p:nvPr/>
          </p:nvSpPr>
          <p:spPr>
            <a:xfrm rot="1290219">
              <a:off x="2847798" y="3099832"/>
              <a:ext cx="2448" cy="3226"/>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4"/>
            <p:cNvSpPr/>
            <p:nvPr/>
          </p:nvSpPr>
          <p:spPr>
            <a:xfrm rot="1290219">
              <a:off x="2851265" y="3117004"/>
              <a:ext cx="1275" cy="2430"/>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4"/>
            <p:cNvSpPr/>
            <p:nvPr/>
          </p:nvSpPr>
          <p:spPr>
            <a:xfrm rot="1290219">
              <a:off x="2847412" y="3118874"/>
              <a:ext cx="2448" cy="3226"/>
            </a:xfrm>
            <a:custGeom>
              <a:rect b="b" l="l" r="r" t="t"/>
              <a:pathLst>
                <a:path extrusionOk="0" h="73" w="48">
                  <a:moveTo>
                    <a:pt x="12" y="1"/>
                  </a:moveTo>
                  <a:lnTo>
                    <a:pt x="0" y="25"/>
                  </a:lnTo>
                  <a:lnTo>
                    <a:pt x="24" y="72"/>
                  </a:lnTo>
                  <a:cubicBezTo>
                    <a:pt x="48" y="48"/>
                    <a:pt x="24" y="48"/>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4"/>
            <p:cNvSpPr/>
            <p:nvPr/>
          </p:nvSpPr>
          <p:spPr>
            <a:xfrm rot="1290219">
              <a:off x="2846143" y="3116501"/>
              <a:ext cx="1275" cy="3712"/>
            </a:xfrm>
            <a:custGeom>
              <a:rect b="b" l="l" r="r" t="t"/>
              <a:pathLst>
                <a:path extrusionOk="0" h="84" w="25">
                  <a:moveTo>
                    <a:pt x="12" y="0"/>
                  </a:moveTo>
                  <a:lnTo>
                    <a:pt x="0" y="83"/>
                  </a:lnTo>
                  <a:cubicBezTo>
                    <a:pt x="12" y="48"/>
                    <a:pt x="12" y="48"/>
                    <a:pt x="24" y="12"/>
                  </a:cubicBez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4"/>
            <p:cNvSpPr/>
            <p:nvPr/>
          </p:nvSpPr>
          <p:spPr>
            <a:xfrm rot="1290219">
              <a:off x="2828823" y="3098658"/>
              <a:ext cx="1275" cy="1723"/>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4"/>
            <p:cNvSpPr/>
            <p:nvPr/>
          </p:nvSpPr>
          <p:spPr>
            <a:xfrm rot="1290219">
              <a:off x="2829701" y="3116967"/>
              <a:ext cx="3111" cy="2254"/>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4"/>
            <p:cNvSpPr/>
            <p:nvPr/>
          </p:nvSpPr>
          <p:spPr>
            <a:xfrm rot="1290219">
              <a:off x="2803690" y="3118417"/>
              <a:ext cx="1785" cy="269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4"/>
            <p:cNvSpPr/>
            <p:nvPr/>
          </p:nvSpPr>
          <p:spPr>
            <a:xfrm rot="1290219">
              <a:off x="2797737" y="3117639"/>
              <a:ext cx="1275" cy="1635"/>
            </a:xfrm>
            <a:custGeom>
              <a:rect b="b" l="l" r="r" t="t"/>
              <a:pathLst>
                <a:path extrusionOk="0" h="37" w="25">
                  <a:moveTo>
                    <a:pt x="12" y="1"/>
                  </a:moveTo>
                  <a:cubicBezTo>
                    <a:pt x="12" y="1"/>
                    <a:pt x="1" y="24"/>
                    <a:pt x="12" y="36"/>
                  </a:cubicBezTo>
                  <a:cubicBezTo>
                    <a:pt x="12" y="24"/>
                    <a:pt x="24" y="24"/>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4"/>
            <p:cNvSpPr/>
            <p:nvPr/>
          </p:nvSpPr>
          <p:spPr>
            <a:xfrm rot="1290219">
              <a:off x="2751303" y="3089770"/>
              <a:ext cx="1275" cy="1591"/>
            </a:xfrm>
            <a:custGeom>
              <a:rect b="b" l="l" r="r" t="t"/>
              <a:pathLst>
                <a:path extrusionOk="0" h="36" w="25">
                  <a:moveTo>
                    <a:pt x="13" y="0"/>
                  </a:moveTo>
                  <a:cubicBezTo>
                    <a:pt x="1" y="0"/>
                    <a:pt x="1" y="12"/>
                    <a:pt x="13" y="36"/>
                  </a:cubicBezTo>
                  <a:cubicBezTo>
                    <a:pt x="25" y="24"/>
                    <a:pt x="13" y="12"/>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4"/>
            <p:cNvSpPr/>
            <p:nvPr/>
          </p:nvSpPr>
          <p:spPr>
            <a:xfrm rot="1290219">
              <a:off x="2749921" y="3090344"/>
              <a:ext cx="1275" cy="1060"/>
            </a:xfrm>
            <a:custGeom>
              <a:rect b="b" l="l" r="r" t="t"/>
              <a:pathLst>
                <a:path extrusionOk="0" h="24" w="25">
                  <a:moveTo>
                    <a:pt x="13" y="12"/>
                  </a:moveTo>
                  <a:lnTo>
                    <a:pt x="1" y="0"/>
                  </a:lnTo>
                  <a:lnTo>
                    <a:pt x="25" y="24"/>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4"/>
            <p:cNvSpPr/>
            <p:nvPr/>
          </p:nvSpPr>
          <p:spPr>
            <a:xfrm rot="1290219">
              <a:off x="2745929" y="3089154"/>
              <a:ext cx="663" cy="574"/>
            </a:xfrm>
            <a:custGeom>
              <a:rect b="b" l="l" r="r" t="t"/>
              <a:pathLst>
                <a:path extrusionOk="0" h="13" w="13">
                  <a:moveTo>
                    <a:pt x="12" y="1"/>
                  </a:moveTo>
                  <a:cubicBezTo>
                    <a:pt x="1" y="1"/>
                    <a:pt x="1" y="13"/>
                    <a:pt x="12" y="13"/>
                  </a:cubicBezTo>
                  <a:cubicBezTo>
                    <a:pt x="12" y="13"/>
                    <a:pt x="12"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4"/>
            <p:cNvSpPr/>
            <p:nvPr/>
          </p:nvSpPr>
          <p:spPr>
            <a:xfrm rot="1290219">
              <a:off x="2746654" y="3088916"/>
              <a:ext cx="663" cy="53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4"/>
            <p:cNvSpPr/>
            <p:nvPr/>
          </p:nvSpPr>
          <p:spPr>
            <a:xfrm rot="1290219">
              <a:off x="2745067" y="3088629"/>
              <a:ext cx="1887" cy="3181"/>
            </a:xfrm>
            <a:custGeom>
              <a:rect b="b" l="l" r="r" t="t"/>
              <a:pathLst>
                <a:path extrusionOk="0" h="72" w="37">
                  <a:moveTo>
                    <a:pt x="1" y="0"/>
                  </a:moveTo>
                  <a:lnTo>
                    <a:pt x="1" y="36"/>
                  </a:lnTo>
                  <a:lnTo>
                    <a:pt x="36" y="71"/>
                  </a:lnTo>
                  <a:cubicBezTo>
                    <a:pt x="36" y="36"/>
                    <a:pt x="1" y="6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4"/>
            <p:cNvSpPr/>
            <p:nvPr/>
          </p:nvSpPr>
          <p:spPr>
            <a:xfrm rot="1290219">
              <a:off x="2737770" y="3089966"/>
              <a:ext cx="5509" cy="6893"/>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4"/>
            <p:cNvSpPr/>
            <p:nvPr/>
          </p:nvSpPr>
          <p:spPr>
            <a:xfrm rot="1290219">
              <a:off x="2742391" y="3093872"/>
              <a:ext cx="1479" cy="1326"/>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4"/>
            <p:cNvSpPr/>
            <p:nvPr/>
          </p:nvSpPr>
          <p:spPr>
            <a:xfrm rot="1290219">
              <a:off x="2737531" y="3091531"/>
              <a:ext cx="663" cy="530"/>
            </a:xfrm>
            <a:custGeom>
              <a:rect b="b" l="l" r="r" t="t"/>
              <a:pathLst>
                <a:path extrusionOk="0" h="12" w="13">
                  <a:moveTo>
                    <a:pt x="1" y="0"/>
                  </a:moveTo>
                  <a:lnTo>
                    <a:pt x="1" y="12"/>
                  </a:lnTo>
                  <a:lnTo>
                    <a:pt x="13" y="12"/>
                  </a:lnTo>
                  <a:lnTo>
                    <a:pt x="1"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4"/>
            <p:cNvSpPr/>
            <p:nvPr/>
          </p:nvSpPr>
          <p:spPr>
            <a:xfrm rot="1290219">
              <a:off x="2734711" y="3090000"/>
              <a:ext cx="1224" cy="1591"/>
            </a:xfrm>
            <a:custGeom>
              <a:rect b="b" l="l" r="r" t="t"/>
              <a:pathLst>
                <a:path extrusionOk="0" h="36" w="24">
                  <a:moveTo>
                    <a:pt x="24" y="0"/>
                  </a:moveTo>
                  <a:cubicBezTo>
                    <a:pt x="24" y="12"/>
                    <a:pt x="0" y="24"/>
                    <a:pt x="24" y="36"/>
                  </a:cubicBezTo>
                  <a:lnTo>
                    <a:pt x="2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4"/>
            <p:cNvSpPr/>
            <p:nvPr/>
          </p:nvSpPr>
          <p:spPr>
            <a:xfrm rot="1290219">
              <a:off x="2731121" y="3090313"/>
              <a:ext cx="1428" cy="2386"/>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4"/>
            <p:cNvSpPr/>
            <p:nvPr/>
          </p:nvSpPr>
          <p:spPr>
            <a:xfrm rot="1290219">
              <a:off x="2724703" y="3095622"/>
              <a:ext cx="1275" cy="1105"/>
            </a:xfrm>
            <a:custGeom>
              <a:rect b="b" l="l" r="r" t="t"/>
              <a:pathLst>
                <a:path extrusionOk="0" h="25" w="25">
                  <a:moveTo>
                    <a:pt x="12" y="1"/>
                  </a:moveTo>
                  <a:lnTo>
                    <a:pt x="0" y="24"/>
                  </a:lnTo>
                  <a:lnTo>
                    <a:pt x="12" y="24"/>
                  </a:lnTo>
                  <a:cubicBezTo>
                    <a:pt x="24" y="24"/>
                    <a:pt x="24" y="12"/>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4"/>
            <p:cNvSpPr/>
            <p:nvPr/>
          </p:nvSpPr>
          <p:spPr>
            <a:xfrm rot="1290219">
              <a:off x="2728069" y="3104986"/>
              <a:ext cx="1887" cy="1149"/>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4"/>
            <p:cNvSpPr/>
            <p:nvPr/>
          </p:nvSpPr>
          <p:spPr>
            <a:xfrm rot="1290219">
              <a:off x="2722917" y="3093167"/>
              <a:ext cx="1275" cy="1149"/>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4"/>
            <p:cNvSpPr/>
            <p:nvPr/>
          </p:nvSpPr>
          <p:spPr>
            <a:xfrm rot="1290219">
              <a:off x="2718293" y="3092125"/>
              <a:ext cx="4132" cy="5833"/>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4"/>
            <p:cNvSpPr/>
            <p:nvPr/>
          </p:nvSpPr>
          <p:spPr>
            <a:xfrm rot="1290219">
              <a:off x="2724744" y="3100878"/>
              <a:ext cx="1887" cy="2430"/>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4"/>
            <p:cNvSpPr/>
            <p:nvPr/>
          </p:nvSpPr>
          <p:spPr>
            <a:xfrm rot="1290219">
              <a:off x="2713871" y="3097563"/>
              <a:ext cx="1275" cy="1105"/>
            </a:xfrm>
            <a:custGeom>
              <a:rect b="b" l="l" r="r" t="t"/>
              <a:pathLst>
                <a:path extrusionOk="0" h="25" w="25">
                  <a:moveTo>
                    <a:pt x="25" y="0"/>
                  </a:moveTo>
                  <a:lnTo>
                    <a:pt x="1" y="24"/>
                  </a:lnTo>
                  <a:lnTo>
                    <a:pt x="13" y="24"/>
                  </a:lnTo>
                  <a:lnTo>
                    <a:pt x="25"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4"/>
            <p:cNvSpPr/>
            <p:nvPr/>
          </p:nvSpPr>
          <p:spPr>
            <a:xfrm rot="1290219">
              <a:off x="2712964" y="3095977"/>
              <a:ext cx="612" cy="2165"/>
            </a:xfrm>
            <a:custGeom>
              <a:rect b="b" l="l" r="r" t="t"/>
              <a:pathLst>
                <a:path extrusionOk="0" h="49" w="12">
                  <a:moveTo>
                    <a:pt x="12" y="1"/>
                  </a:moveTo>
                  <a:lnTo>
                    <a:pt x="0" y="48"/>
                  </a:lnTo>
                  <a:lnTo>
                    <a:pt x="12" y="13"/>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4"/>
            <p:cNvSpPr/>
            <p:nvPr/>
          </p:nvSpPr>
          <p:spPr>
            <a:xfrm rot="1290219">
              <a:off x="2711986" y="3095563"/>
              <a:ext cx="663" cy="1105"/>
            </a:xfrm>
            <a:custGeom>
              <a:rect b="b" l="l" r="r" t="t"/>
              <a:pathLst>
                <a:path extrusionOk="0" h="25" w="13">
                  <a:moveTo>
                    <a:pt x="12" y="1"/>
                  </a:moveTo>
                  <a:lnTo>
                    <a:pt x="0" y="24"/>
                  </a:lnTo>
                  <a:lnTo>
                    <a:pt x="12" y="24"/>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4"/>
            <p:cNvSpPr/>
            <p:nvPr/>
          </p:nvSpPr>
          <p:spPr>
            <a:xfrm rot="1290219">
              <a:off x="2708572" y="3096309"/>
              <a:ext cx="2601" cy="1193"/>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4"/>
            <p:cNvSpPr/>
            <p:nvPr/>
          </p:nvSpPr>
          <p:spPr>
            <a:xfrm rot="1290219">
              <a:off x="2708835" y="3125055"/>
              <a:ext cx="1887" cy="163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4"/>
            <p:cNvSpPr/>
            <p:nvPr/>
          </p:nvSpPr>
          <p:spPr>
            <a:xfrm rot="1290219">
              <a:off x="2707140" y="3123765"/>
              <a:ext cx="1887" cy="2784"/>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4"/>
            <p:cNvSpPr/>
            <p:nvPr/>
          </p:nvSpPr>
          <p:spPr>
            <a:xfrm rot="1290219">
              <a:off x="2684948" y="3125066"/>
              <a:ext cx="3367" cy="380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4"/>
            <p:cNvSpPr/>
            <p:nvPr/>
          </p:nvSpPr>
          <p:spPr>
            <a:xfrm rot="1290219">
              <a:off x="2884770" y="3047576"/>
              <a:ext cx="1836" cy="44"/>
            </a:xfrm>
            <a:custGeom>
              <a:rect b="b" l="l" r="r" t="t"/>
              <a:pathLst>
                <a:path extrusionOk="0" h="1" w="36">
                  <a:moveTo>
                    <a:pt x="36" y="1"/>
                  </a:moveTo>
                  <a:cubicBezTo>
                    <a:pt x="0" y="1"/>
                    <a:pt x="24"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4"/>
            <p:cNvSpPr/>
            <p:nvPr/>
          </p:nvSpPr>
          <p:spPr>
            <a:xfrm rot="1290219">
              <a:off x="2885924" y="3047679"/>
              <a:ext cx="51" cy="44"/>
            </a:xfrm>
            <a:custGeom>
              <a:rect b="b" l="l" r="r" t="t"/>
              <a:pathLst>
                <a:path extrusionOk="0" h="1" w="1">
                  <a:moveTo>
                    <a:pt x="1" y="1"/>
                  </a:moveTo>
                  <a:lnTo>
                    <a:pt x="1" y="1"/>
                  </a:ln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4"/>
            <p:cNvSpPr/>
            <p:nvPr/>
          </p:nvSpPr>
          <p:spPr>
            <a:xfrm rot="1290219">
              <a:off x="2881927" y="3047343"/>
              <a:ext cx="3316" cy="795"/>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4"/>
            <p:cNvSpPr/>
            <p:nvPr/>
          </p:nvSpPr>
          <p:spPr>
            <a:xfrm rot="1290219">
              <a:off x="2885097" y="3048293"/>
              <a:ext cx="1836" cy="574"/>
            </a:xfrm>
            <a:custGeom>
              <a:rect b="b" l="l" r="r" t="t"/>
              <a:pathLst>
                <a:path extrusionOk="0" h="13" w="36">
                  <a:moveTo>
                    <a:pt x="24" y="1"/>
                  </a:moveTo>
                  <a:lnTo>
                    <a:pt x="0" y="13"/>
                  </a:lnTo>
                  <a:lnTo>
                    <a:pt x="36"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4"/>
            <p:cNvSpPr/>
            <p:nvPr/>
          </p:nvSpPr>
          <p:spPr>
            <a:xfrm rot="1290219">
              <a:off x="2886858" y="3048857"/>
              <a:ext cx="1275" cy="44"/>
            </a:xfrm>
            <a:custGeom>
              <a:rect b="b" l="l" r="r" t="t"/>
              <a:pathLst>
                <a:path extrusionOk="0" h="1" w="25">
                  <a:moveTo>
                    <a:pt x="13" y="1"/>
                  </a:moveTo>
                  <a:lnTo>
                    <a:pt x="1" y="1"/>
                  </a:lnTo>
                  <a:lnTo>
                    <a:pt x="2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4"/>
            <p:cNvSpPr/>
            <p:nvPr/>
          </p:nvSpPr>
          <p:spPr>
            <a:xfrm rot="1290219">
              <a:off x="2880801" y="3048549"/>
              <a:ext cx="5917" cy="795"/>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4"/>
            <p:cNvSpPr/>
            <p:nvPr/>
          </p:nvSpPr>
          <p:spPr>
            <a:xfrm rot="1290219">
              <a:off x="2875303" y="3088901"/>
              <a:ext cx="1275" cy="44"/>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4"/>
            <p:cNvSpPr/>
            <p:nvPr/>
          </p:nvSpPr>
          <p:spPr>
            <a:xfrm rot="1290219">
              <a:off x="2879363" y="3052132"/>
              <a:ext cx="1275" cy="574"/>
            </a:xfrm>
            <a:custGeom>
              <a:rect b="b" l="l" r="r" t="t"/>
              <a:pathLst>
                <a:path extrusionOk="0" h="13" w="25">
                  <a:moveTo>
                    <a:pt x="13" y="1"/>
                  </a:moveTo>
                  <a:cubicBezTo>
                    <a:pt x="1" y="13"/>
                    <a:pt x="13" y="13"/>
                    <a:pt x="13" y="13"/>
                  </a:cubicBezTo>
                  <a:cubicBezTo>
                    <a:pt x="24" y="13"/>
                    <a:pt x="24"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4"/>
            <p:cNvSpPr/>
            <p:nvPr/>
          </p:nvSpPr>
          <p:spPr>
            <a:xfrm rot="1290219">
              <a:off x="2879549" y="3053771"/>
              <a:ext cx="663" cy="44"/>
            </a:xfrm>
            <a:custGeom>
              <a:rect b="b" l="l" r="r" t="t"/>
              <a:pathLst>
                <a:path extrusionOk="0" h="1" w="13">
                  <a:moveTo>
                    <a:pt x="12" y="1"/>
                  </a:moveTo>
                  <a:cubicBezTo>
                    <a:pt x="12" y="1"/>
                    <a:pt x="12" y="1"/>
                    <a:pt x="12" y="1"/>
                  </a:cubicBezTo>
                  <a:cubicBezTo>
                    <a:pt x="1" y="1"/>
                    <a:pt x="1"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4"/>
            <p:cNvSpPr/>
            <p:nvPr/>
          </p:nvSpPr>
          <p:spPr>
            <a:xfrm rot="1290219">
              <a:off x="2879246" y="3054669"/>
              <a:ext cx="51" cy="44"/>
            </a:xfrm>
            <a:custGeom>
              <a:rect b="b" l="l" r="r" t="t"/>
              <a:pathLst>
                <a:path extrusionOk="0" h="1" w="1">
                  <a:moveTo>
                    <a:pt x="1" y="0"/>
                  </a:moveTo>
                  <a:cubicBezTo>
                    <a:pt x="1" y="0"/>
                    <a:pt x="1" y="0"/>
                    <a:pt x="1" y="0"/>
                  </a:cubicBezTo>
                  <a:cubicBezTo>
                    <a:pt x="1" y="0"/>
                    <a:pt x="1"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4"/>
            <p:cNvSpPr/>
            <p:nvPr/>
          </p:nvSpPr>
          <p:spPr>
            <a:xfrm rot="1290219">
              <a:off x="2877583" y="3052562"/>
              <a:ext cx="4132" cy="574"/>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4"/>
            <p:cNvSpPr/>
            <p:nvPr/>
          </p:nvSpPr>
          <p:spPr>
            <a:xfrm rot="1290219">
              <a:off x="2892882" y="3061868"/>
              <a:ext cx="663" cy="44"/>
            </a:xfrm>
            <a:custGeom>
              <a:rect b="b" l="l" r="r" t="t"/>
              <a:pathLst>
                <a:path extrusionOk="0" h="1" w="13">
                  <a:moveTo>
                    <a:pt x="12" y="0"/>
                  </a:moveTo>
                  <a:cubicBezTo>
                    <a:pt x="12" y="0"/>
                    <a:pt x="0" y="0"/>
                    <a:pt x="0" y="0"/>
                  </a:cubicBezTo>
                  <a:cubicBezTo>
                    <a:pt x="12" y="0"/>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4"/>
            <p:cNvSpPr/>
            <p:nvPr/>
          </p:nvSpPr>
          <p:spPr>
            <a:xfrm rot="1290219">
              <a:off x="2859743" y="3105579"/>
              <a:ext cx="2448" cy="574"/>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4"/>
            <p:cNvSpPr/>
            <p:nvPr/>
          </p:nvSpPr>
          <p:spPr>
            <a:xfrm rot="1290219">
              <a:off x="2869490" y="3089290"/>
              <a:ext cx="6121" cy="574"/>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4"/>
            <p:cNvSpPr/>
            <p:nvPr/>
          </p:nvSpPr>
          <p:spPr>
            <a:xfrm rot="1290219">
              <a:off x="2875489" y="3090010"/>
              <a:ext cx="663" cy="574"/>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4"/>
            <p:cNvSpPr/>
            <p:nvPr/>
          </p:nvSpPr>
          <p:spPr>
            <a:xfrm rot="1290219">
              <a:off x="2862424" y="3102919"/>
              <a:ext cx="663" cy="574"/>
            </a:xfrm>
            <a:custGeom>
              <a:rect b="b" l="l" r="r" t="t"/>
              <a:pathLst>
                <a:path extrusionOk="0" h="13" w="13">
                  <a:moveTo>
                    <a:pt x="13" y="0"/>
                  </a:moveTo>
                  <a:cubicBezTo>
                    <a:pt x="1" y="12"/>
                    <a:pt x="1" y="12"/>
                    <a:pt x="13" y="12"/>
                  </a:cubicBezTo>
                  <a:cubicBezTo>
                    <a:pt x="13" y="12"/>
                    <a:pt x="13"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4"/>
            <p:cNvSpPr/>
            <p:nvPr/>
          </p:nvSpPr>
          <p:spPr>
            <a:xfrm rot="1290219">
              <a:off x="2873859" y="3087093"/>
              <a:ext cx="663" cy="574"/>
            </a:xfrm>
            <a:custGeom>
              <a:rect b="b" l="l" r="r" t="t"/>
              <a:pathLst>
                <a:path extrusionOk="0" h="13" w="13">
                  <a:moveTo>
                    <a:pt x="13" y="1"/>
                  </a:moveTo>
                  <a:cubicBezTo>
                    <a:pt x="13" y="1"/>
                    <a:pt x="1" y="1"/>
                    <a:pt x="1" y="13"/>
                  </a:cubicBez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4"/>
            <p:cNvSpPr/>
            <p:nvPr/>
          </p:nvSpPr>
          <p:spPr>
            <a:xfrm rot="1290219">
              <a:off x="2891205" y="3100738"/>
              <a:ext cx="3724" cy="574"/>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4"/>
            <p:cNvSpPr/>
            <p:nvPr/>
          </p:nvSpPr>
          <p:spPr>
            <a:xfrm rot="1290219">
              <a:off x="2860246" y="3105975"/>
              <a:ext cx="663" cy="44"/>
            </a:xfrm>
            <a:custGeom>
              <a:rect b="b" l="l" r="r" t="t"/>
              <a:pathLst>
                <a:path extrusionOk="0" h="1" w="13">
                  <a:moveTo>
                    <a:pt x="1" y="1"/>
                  </a:moveTo>
                  <a:cubicBezTo>
                    <a:pt x="1" y="1"/>
                    <a:pt x="13" y="1"/>
                    <a:pt x="13" y="1"/>
                  </a:cubicBezTo>
                  <a:cubicBezTo>
                    <a:pt x="13" y="1"/>
                    <a:pt x="13"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4"/>
            <p:cNvSpPr/>
            <p:nvPr/>
          </p:nvSpPr>
          <p:spPr>
            <a:xfrm rot="1290219">
              <a:off x="2875180" y="3089112"/>
              <a:ext cx="2499" cy="574"/>
            </a:xfrm>
            <a:custGeom>
              <a:rect b="b" l="l" r="r" t="t"/>
              <a:pathLst>
                <a:path extrusionOk="0" h="13" w="49">
                  <a:moveTo>
                    <a:pt x="24" y="0"/>
                  </a:moveTo>
                  <a:cubicBezTo>
                    <a:pt x="48" y="0"/>
                    <a:pt x="1" y="12"/>
                    <a:pt x="24" y="12"/>
                  </a:cubicBezTo>
                  <a:lnTo>
                    <a:pt x="3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4"/>
            <p:cNvSpPr/>
            <p:nvPr/>
          </p:nvSpPr>
          <p:spPr>
            <a:xfrm rot="1290219">
              <a:off x="2888525" y="3051403"/>
              <a:ext cx="4897" cy="110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4"/>
            <p:cNvSpPr/>
            <p:nvPr/>
          </p:nvSpPr>
          <p:spPr>
            <a:xfrm rot="1290219">
              <a:off x="2878070" y="3048368"/>
              <a:ext cx="1836" cy="574"/>
            </a:xfrm>
            <a:custGeom>
              <a:rect b="b" l="l" r="r" t="t"/>
              <a:pathLst>
                <a:path extrusionOk="0" h="13" w="36">
                  <a:moveTo>
                    <a:pt x="36" y="0"/>
                  </a:moveTo>
                  <a:cubicBezTo>
                    <a:pt x="36" y="0"/>
                    <a:pt x="12" y="12"/>
                    <a:pt x="0" y="12"/>
                  </a:cubicBezTo>
                  <a:lnTo>
                    <a:pt x="24" y="12"/>
                  </a:lnTo>
                  <a:lnTo>
                    <a:pt x="3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4"/>
            <p:cNvSpPr/>
            <p:nvPr/>
          </p:nvSpPr>
          <p:spPr>
            <a:xfrm rot="1290219">
              <a:off x="2872779" y="3050916"/>
              <a:ext cx="2499" cy="574"/>
            </a:xfrm>
            <a:custGeom>
              <a:rect b="b" l="l" r="r" t="t"/>
              <a:pathLst>
                <a:path extrusionOk="0" h="13" w="49">
                  <a:moveTo>
                    <a:pt x="48" y="1"/>
                  </a:moveTo>
                  <a:cubicBezTo>
                    <a:pt x="25" y="1"/>
                    <a:pt x="1" y="13"/>
                    <a:pt x="36" y="13"/>
                  </a:cubicBezTo>
                  <a:lnTo>
                    <a:pt x="48"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4"/>
            <p:cNvSpPr/>
            <p:nvPr/>
          </p:nvSpPr>
          <p:spPr>
            <a:xfrm rot="1290219">
              <a:off x="2890679" y="3054604"/>
              <a:ext cx="2499" cy="574"/>
            </a:xfrm>
            <a:custGeom>
              <a:rect b="b" l="l" r="r" t="t"/>
              <a:pathLst>
                <a:path extrusionOk="0" h="13" w="49">
                  <a:moveTo>
                    <a:pt x="25" y="0"/>
                  </a:moveTo>
                  <a:cubicBezTo>
                    <a:pt x="1" y="12"/>
                    <a:pt x="13" y="12"/>
                    <a:pt x="37" y="12"/>
                  </a:cubicBezTo>
                  <a:cubicBezTo>
                    <a:pt x="13" y="12"/>
                    <a:pt x="49" y="12"/>
                    <a:pt x="4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4"/>
            <p:cNvSpPr/>
            <p:nvPr/>
          </p:nvSpPr>
          <p:spPr>
            <a:xfrm rot="1290219">
              <a:off x="2873004" y="3052263"/>
              <a:ext cx="3111" cy="574"/>
            </a:xfrm>
            <a:custGeom>
              <a:rect b="b" l="l" r="r" t="t"/>
              <a:pathLst>
                <a:path extrusionOk="0" h="13" w="61">
                  <a:moveTo>
                    <a:pt x="13" y="0"/>
                  </a:moveTo>
                  <a:cubicBezTo>
                    <a:pt x="60" y="0"/>
                    <a:pt x="1" y="12"/>
                    <a:pt x="36" y="12"/>
                  </a:cubicBezTo>
                  <a:cubicBezTo>
                    <a:pt x="24" y="12"/>
                    <a:pt x="60"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4"/>
            <p:cNvSpPr/>
            <p:nvPr/>
          </p:nvSpPr>
          <p:spPr>
            <a:xfrm rot="1290219">
              <a:off x="2892610" y="3057124"/>
              <a:ext cx="3009" cy="574"/>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4"/>
            <p:cNvSpPr/>
            <p:nvPr/>
          </p:nvSpPr>
          <p:spPr>
            <a:xfrm rot="1290219">
              <a:off x="2874955" y="3054092"/>
              <a:ext cx="5509" cy="110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4"/>
            <p:cNvSpPr/>
            <p:nvPr/>
          </p:nvSpPr>
          <p:spPr>
            <a:xfrm rot="1290219">
              <a:off x="2891231" y="3056961"/>
              <a:ext cx="4846" cy="110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4"/>
            <p:cNvSpPr/>
            <p:nvPr/>
          </p:nvSpPr>
          <p:spPr>
            <a:xfrm rot="1290219">
              <a:off x="2872947" y="3054351"/>
              <a:ext cx="3673" cy="840"/>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4"/>
            <p:cNvSpPr/>
            <p:nvPr/>
          </p:nvSpPr>
          <p:spPr>
            <a:xfrm rot="1290219">
              <a:off x="2889679" y="3057816"/>
              <a:ext cx="3724" cy="574"/>
            </a:xfrm>
            <a:custGeom>
              <a:rect b="b" l="l" r="r" t="t"/>
              <a:pathLst>
                <a:path extrusionOk="0" h="13" w="73">
                  <a:moveTo>
                    <a:pt x="49" y="1"/>
                  </a:moveTo>
                  <a:cubicBezTo>
                    <a:pt x="49" y="1"/>
                    <a:pt x="1" y="1"/>
                    <a:pt x="25" y="13"/>
                  </a:cubicBezTo>
                  <a:lnTo>
                    <a:pt x="7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4"/>
            <p:cNvSpPr/>
            <p:nvPr/>
          </p:nvSpPr>
          <p:spPr>
            <a:xfrm rot="1290219">
              <a:off x="2873741" y="3060009"/>
              <a:ext cx="3673" cy="574"/>
            </a:xfrm>
            <a:custGeom>
              <a:rect b="b" l="l" r="r" t="t"/>
              <a:pathLst>
                <a:path extrusionOk="0" h="13" w="72">
                  <a:moveTo>
                    <a:pt x="48" y="0"/>
                  </a:moveTo>
                  <a:cubicBezTo>
                    <a:pt x="24" y="0"/>
                    <a:pt x="0" y="12"/>
                    <a:pt x="24" y="12"/>
                  </a:cubicBezTo>
                  <a:cubicBezTo>
                    <a:pt x="36" y="12"/>
                    <a:pt x="72" y="0"/>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4"/>
            <p:cNvSpPr/>
            <p:nvPr/>
          </p:nvSpPr>
          <p:spPr>
            <a:xfrm rot="1290219">
              <a:off x="2865841" y="3079069"/>
              <a:ext cx="1734" cy="442"/>
            </a:xfrm>
            <a:custGeom>
              <a:rect b="b" l="l" r="r" t="t"/>
              <a:pathLst>
                <a:path extrusionOk="0" h="10" w="34">
                  <a:moveTo>
                    <a:pt x="9" y="1"/>
                  </a:moveTo>
                  <a:cubicBezTo>
                    <a:pt x="3" y="6"/>
                    <a:pt x="0" y="9"/>
                    <a:pt x="3" y="9"/>
                  </a:cubicBezTo>
                  <a:cubicBezTo>
                    <a:pt x="6" y="9"/>
                    <a:pt x="15" y="6"/>
                    <a:pt x="3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4"/>
            <p:cNvSpPr/>
            <p:nvPr/>
          </p:nvSpPr>
          <p:spPr>
            <a:xfrm rot="1290219">
              <a:off x="2865571" y="3079668"/>
              <a:ext cx="2499" cy="44"/>
            </a:xfrm>
            <a:custGeom>
              <a:rect b="b" l="l" r="r" t="t"/>
              <a:pathLst>
                <a:path extrusionOk="0" h="1" w="49">
                  <a:moveTo>
                    <a:pt x="48" y="0"/>
                  </a:moveTo>
                  <a:lnTo>
                    <a:pt x="24" y="0"/>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4"/>
            <p:cNvSpPr/>
            <p:nvPr/>
          </p:nvSpPr>
          <p:spPr>
            <a:xfrm rot="1290219">
              <a:off x="2864151" y="3080005"/>
              <a:ext cx="1275" cy="44"/>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4"/>
            <p:cNvSpPr/>
            <p:nvPr/>
          </p:nvSpPr>
          <p:spPr>
            <a:xfrm rot="1290219">
              <a:off x="2863394" y="3080328"/>
              <a:ext cx="4336" cy="574"/>
            </a:xfrm>
            <a:custGeom>
              <a:rect b="b" l="l" r="r" t="t"/>
              <a:pathLst>
                <a:path extrusionOk="0" h="13" w="85">
                  <a:moveTo>
                    <a:pt x="84" y="0"/>
                  </a:moveTo>
                  <a:cubicBezTo>
                    <a:pt x="60" y="0"/>
                    <a:pt x="60" y="12"/>
                    <a:pt x="1" y="12"/>
                  </a:cubicBezTo>
                  <a:lnTo>
                    <a:pt x="36" y="12"/>
                  </a:lnTo>
                  <a:lnTo>
                    <a:pt x="8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4"/>
            <p:cNvSpPr/>
            <p:nvPr/>
          </p:nvSpPr>
          <p:spPr>
            <a:xfrm rot="1290219">
              <a:off x="2864666" y="3082494"/>
              <a:ext cx="6988" cy="707"/>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4"/>
            <p:cNvSpPr/>
            <p:nvPr/>
          </p:nvSpPr>
          <p:spPr>
            <a:xfrm rot="1290219">
              <a:off x="2868353" y="3082610"/>
              <a:ext cx="3111" cy="574"/>
            </a:xfrm>
            <a:custGeom>
              <a:rect b="b" l="l" r="r" t="t"/>
              <a:pathLst>
                <a:path extrusionOk="0" h="13" w="61">
                  <a:moveTo>
                    <a:pt x="37" y="0"/>
                  </a:moveTo>
                  <a:cubicBezTo>
                    <a:pt x="1" y="0"/>
                    <a:pt x="1" y="12"/>
                    <a:pt x="25" y="12"/>
                  </a:cubicBezTo>
                  <a:cubicBezTo>
                    <a:pt x="25" y="12"/>
                    <a:pt x="60" y="0"/>
                    <a:pt x="3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4"/>
            <p:cNvSpPr/>
            <p:nvPr/>
          </p:nvSpPr>
          <p:spPr>
            <a:xfrm rot="1290219">
              <a:off x="2865735" y="3082755"/>
              <a:ext cx="663" cy="574"/>
            </a:xfrm>
            <a:custGeom>
              <a:rect b="b" l="l" r="r" t="t"/>
              <a:pathLst>
                <a:path extrusionOk="0" h="13" w="13">
                  <a:moveTo>
                    <a:pt x="12" y="1"/>
                  </a:moveTo>
                  <a:lnTo>
                    <a:pt x="0" y="13"/>
                  </a:lnTo>
                  <a:lnTo>
                    <a:pt x="12" y="13"/>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4"/>
            <p:cNvSpPr/>
            <p:nvPr/>
          </p:nvSpPr>
          <p:spPr>
            <a:xfrm rot="1290219">
              <a:off x="2864311" y="3083553"/>
              <a:ext cx="1887" cy="44"/>
            </a:xfrm>
            <a:custGeom>
              <a:rect b="b" l="l" r="r" t="t"/>
              <a:pathLst>
                <a:path extrusionOk="0" h="1" w="37">
                  <a:moveTo>
                    <a:pt x="36" y="1"/>
                  </a:moveTo>
                  <a:lnTo>
                    <a:pt x="0" y="1"/>
                  </a:lnTo>
                  <a:cubicBezTo>
                    <a:pt x="12" y="1"/>
                    <a:pt x="12" y="1"/>
                    <a:pt x="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4"/>
            <p:cNvSpPr/>
            <p:nvPr/>
          </p:nvSpPr>
          <p:spPr>
            <a:xfrm rot="1290219">
              <a:off x="2863206" y="3084017"/>
              <a:ext cx="3469" cy="574"/>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4"/>
            <p:cNvSpPr/>
            <p:nvPr/>
          </p:nvSpPr>
          <p:spPr>
            <a:xfrm rot="1290219">
              <a:off x="2868072" y="3087483"/>
              <a:ext cx="1275" cy="309"/>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4"/>
            <p:cNvSpPr/>
            <p:nvPr/>
          </p:nvSpPr>
          <p:spPr>
            <a:xfrm rot="1290219">
              <a:off x="2878029" y="3090225"/>
              <a:ext cx="2448" cy="574"/>
            </a:xfrm>
            <a:custGeom>
              <a:rect b="b" l="l" r="r" t="t"/>
              <a:pathLst>
                <a:path extrusionOk="0" h="13" w="48">
                  <a:moveTo>
                    <a:pt x="12" y="0"/>
                  </a:moveTo>
                  <a:cubicBezTo>
                    <a:pt x="0" y="0"/>
                    <a:pt x="0" y="0"/>
                    <a:pt x="0" y="12"/>
                  </a:cubicBezTo>
                  <a:cubicBezTo>
                    <a:pt x="48" y="0"/>
                    <a:pt x="0"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4"/>
            <p:cNvSpPr/>
            <p:nvPr/>
          </p:nvSpPr>
          <p:spPr>
            <a:xfrm rot="1290219">
              <a:off x="2864500" y="3086919"/>
              <a:ext cx="1275" cy="44"/>
            </a:xfrm>
            <a:custGeom>
              <a:rect b="b" l="l" r="r" t="t"/>
              <a:pathLst>
                <a:path extrusionOk="0" h="1" w="25">
                  <a:moveTo>
                    <a:pt x="24" y="0"/>
                  </a:moveTo>
                  <a:cubicBezTo>
                    <a:pt x="12" y="0"/>
                    <a:pt x="24" y="0"/>
                    <a:pt x="24" y="0"/>
                  </a:cubicBezTo>
                  <a:cubicBezTo>
                    <a:pt x="0" y="0"/>
                    <a:pt x="0"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4"/>
            <p:cNvSpPr/>
            <p:nvPr/>
          </p:nvSpPr>
          <p:spPr>
            <a:xfrm rot="1290219">
              <a:off x="2863262" y="3087493"/>
              <a:ext cx="6478" cy="106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4"/>
            <p:cNvSpPr/>
            <p:nvPr/>
          </p:nvSpPr>
          <p:spPr>
            <a:xfrm rot="1290219">
              <a:off x="2872493" y="3089674"/>
              <a:ext cx="4948" cy="574"/>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4"/>
            <p:cNvSpPr/>
            <p:nvPr/>
          </p:nvSpPr>
          <p:spPr>
            <a:xfrm rot="1290219">
              <a:off x="2867724" y="3090436"/>
              <a:ext cx="1275" cy="574"/>
            </a:xfrm>
            <a:custGeom>
              <a:rect b="b" l="l" r="r" t="t"/>
              <a:pathLst>
                <a:path extrusionOk="0" h="13" w="25">
                  <a:moveTo>
                    <a:pt x="1" y="1"/>
                  </a:moveTo>
                  <a:lnTo>
                    <a:pt x="12"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4"/>
            <p:cNvSpPr/>
            <p:nvPr/>
          </p:nvSpPr>
          <p:spPr>
            <a:xfrm rot="1290219">
              <a:off x="2865913" y="3090393"/>
              <a:ext cx="1887" cy="44"/>
            </a:xfrm>
            <a:custGeom>
              <a:rect b="b" l="l" r="r" t="t"/>
              <a:pathLst>
                <a:path extrusionOk="0" h="1" w="37">
                  <a:moveTo>
                    <a:pt x="25" y="1"/>
                  </a:moveTo>
                  <a:lnTo>
                    <a:pt x="1" y="1"/>
                  </a:lnTo>
                  <a:lnTo>
                    <a:pt x="37"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4"/>
            <p:cNvSpPr/>
            <p:nvPr/>
          </p:nvSpPr>
          <p:spPr>
            <a:xfrm rot="1290219">
              <a:off x="2865305" y="3089931"/>
              <a:ext cx="663" cy="574"/>
            </a:xfrm>
            <a:custGeom>
              <a:rect b="b" l="l" r="r" t="t"/>
              <a:pathLst>
                <a:path extrusionOk="0" h="13" w="13">
                  <a:moveTo>
                    <a:pt x="13" y="13"/>
                  </a:moveTo>
                  <a:lnTo>
                    <a:pt x="13" y="13"/>
                  </a:lnTo>
                  <a:lnTo>
                    <a:pt x="1"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4"/>
            <p:cNvSpPr/>
            <p:nvPr/>
          </p:nvSpPr>
          <p:spPr>
            <a:xfrm rot="1290219">
              <a:off x="2865646" y="3091065"/>
              <a:ext cx="1224" cy="265"/>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4"/>
            <p:cNvSpPr/>
            <p:nvPr/>
          </p:nvSpPr>
          <p:spPr>
            <a:xfrm rot="1290219">
              <a:off x="2893366" y="3101907"/>
              <a:ext cx="2448" cy="574"/>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4"/>
            <p:cNvSpPr/>
            <p:nvPr/>
          </p:nvSpPr>
          <p:spPr>
            <a:xfrm rot="1290219">
              <a:off x="2891462" y="3101917"/>
              <a:ext cx="3418" cy="574"/>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4"/>
            <p:cNvSpPr/>
            <p:nvPr/>
          </p:nvSpPr>
          <p:spPr>
            <a:xfrm rot="1290219">
              <a:off x="2886622" y="3106977"/>
              <a:ext cx="4285" cy="110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4"/>
            <p:cNvSpPr/>
            <p:nvPr/>
          </p:nvSpPr>
          <p:spPr>
            <a:xfrm rot="1290219">
              <a:off x="2949053" y="3116598"/>
              <a:ext cx="51" cy="574"/>
            </a:xfrm>
            <a:custGeom>
              <a:rect b="b" l="l" r="r" t="t"/>
              <a:pathLst>
                <a:path extrusionOk="0" h="13" w="1">
                  <a:moveTo>
                    <a:pt x="0" y="13"/>
                  </a:moveTo>
                  <a:cubicBezTo>
                    <a:pt x="0" y="13"/>
                    <a:pt x="0" y="13"/>
                    <a:pt x="0" y="1"/>
                  </a:cubicBezTo>
                  <a:lnTo>
                    <a:pt x="0" y="1"/>
                  </a:lnTo>
                  <a:lnTo>
                    <a:pt x="0" y="13"/>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4"/>
            <p:cNvSpPr/>
            <p:nvPr/>
          </p:nvSpPr>
          <p:spPr>
            <a:xfrm rot="1290219">
              <a:off x="2912756" y="3068201"/>
              <a:ext cx="2499" cy="2386"/>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4"/>
            <p:cNvSpPr/>
            <p:nvPr/>
          </p:nvSpPr>
          <p:spPr>
            <a:xfrm rot="1290219">
              <a:off x="2946818" y="3109695"/>
              <a:ext cx="3111" cy="4772"/>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4"/>
            <p:cNvSpPr/>
            <p:nvPr/>
          </p:nvSpPr>
          <p:spPr>
            <a:xfrm rot="1290219">
              <a:off x="2946019" y="3113836"/>
              <a:ext cx="663" cy="110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4"/>
            <p:cNvSpPr/>
            <p:nvPr/>
          </p:nvSpPr>
          <p:spPr>
            <a:xfrm rot="1290219">
              <a:off x="2920080" y="3075968"/>
              <a:ext cx="663" cy="574"/>
            </a:xfrm>
            <a:custGeom>
              <a:rect b="b" l="l" r="r" t="t"/>
              <a:pathLst>
                <a:path extrusionOk="0" h="13" w="13">
                  <a:moveTo>
                    <a:pt x="1" y="1"/>
                  </a:moveTo>
                  <a:lnTo>
                    <a:pt x="12" y="12"/>
                  </a:lnTo>
                  <a:cubicBezTo>
                    <a:pt x="12" y="1"/>
                    <a:pt x="12"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4"/>
            <p:cNvSpPr/>
            <p:nvPr/>
          </p:nvSpPr>
          <p:spPr>
            <a:xfrm rot="1290219">
              <a:off x="2952401" y="3118037"/>
              <a:ext cx="663" cy="574"/>
            </a:xfrm>
            <a:custGeom>
              <a:rect b="b" l="l" r="r" t="t"/>
              <a:pathLst>
                <a:path extrusionOk="0" h="13" w="13">
                  <a:moveTo>
                    <a:pt x="1" y="1"/>
                  </a:moveTo>
                  <a:cubicBezTo>
                    <a:pt x="1" y="1"/>
                    <a:pt x="13" y="13"/>
                    <a:pt x="13" y="13"/>
                  </a:cubicBezTo>
                  <a:cubicBezTo>
                    <a:pt x="13" y="13"/>
                    <a:pt x="13" y="13"/>
                    <a:pt x="13"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4"/>
            <p:cNvSpPr/>
            <p:nvPr/>
          </p:nvSpPr>
          <p:spPr>
            <a:xfrm rot="1290219">
              <a:off x="2921360" y="3113342"/>
              <a:ext cx="1479" cy="1326"/>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4"/>
            <p:cNvSpPr/>
            <p:nvPr/>
          </p:nvSpPr>
          <p:spPr>
            <a:xfrm rot="1290219">
              <a:off x="2913700" y="3068243"/>
              <a:ext cx="51" cy="44"/>
            </a:xfrm>
            <a:custGeom>
              <a:rect b="b" l="l" r="r" t="t"/>
              <a:pathLst>
                <a:path extrusionOk="0" h="1" w="1">
                  <a:moveTo>
                    <a:pt x="1" y="0"/>
                  </a:moveTo>
                  <a:lnTo>
                    <a:pt x="1" y="0"/>
                  </a:lnTo>
                  <a:lnTo>
                    <a:pt x="1"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4"/>
            <p:cNvSpPr/>
            <p:nvPr/>
          </p:nvSpPr>
          <p:spPr>
            <a:xfrm rot="1290219">
              <a:off x="2947757" y="3116576"/>
              <a:ext cx="1275" cy="884"/>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4"/>
            <p:cNvSpPr/>
            <p:nvPr/>
          </p:nvSpPr>
          <p:spPr>
            <a:xfrm rot="1290219">
              <a:off x="2338075" y="2981728"/>
              <a:ext cx="668102" cy="441650"/>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4"/>
            <p:cNvSpPr/>
            <p:nvPr/>
          </p:nvSpPr>
          <p:spPr>
            <a:xfrm rot="1290219">
              <a:off x="2968721" y="3124067"/>
              <a:ext cx="1224" cy="2165"/>
            </a:xfrm>
            <a:custGeom>
              <a:rect b="b" l="l" r="r" t="t"/>
              <a:pathLst>
                <a:path extrusionOk="0" h="49" w="24">
                  <a:moveTo>
                    <a:pt x="24" y="1"/>
                  </a:moveTo>
                  <a:lnTo>
                    <a:pt x="0" y="48"/>
                  </a:lnTo>
                  <a:lnTo>
                    <a:pt x="12" y="2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4"/>
            <p:cNvSpPr/>
            <p:nvPr/>
          </p:nvSpPr>
          <p:spPr>
            <a:xfrm rot="1290219">
              <a:off x="2969069" y="3121687"/>
              <a:ext cx="51" cy="574"/>
            </a:xfrm>
            <a:custGeom>
              <a:rect b="b" l="l" r="r" t="t"/>
              <a:pathLst>
                <a:path extrusionOk="0" h="13" w="1">
                  <a:moveTo>
                    <a:pt x="0" y="0"/>
                  </a:moveTo>
                  <a:cubicBezTo>
                    <a:pt x="0" y="0"/>
                    <a:pt x="0" y="0"/>
                    <a:pt x="0" y="12"/>
                  </a:cubicBezTo>
                  <a:cubicBezTo>
                    <a:pt x="0" y="12"/>
                    <a:pt x="0" y="12"/>
                    <a:pt x="0"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4"/>
            <p:cNvSpPr/>
            <p:nvPr/>
          </p:nvSpPr>
          <p:spPr>
            <a:xfrm rot="1290219">
              <a:off x="2966572" y="3120572"/>
              <a:ext cx="1887" cy="2651"/>
            </a:xfrm>
            <a:custGeom>
              <a:rect b="b" l="l" r="r" t="t"/>
              <a:pathLst>
                <a:path extrusionOk="0" h="60" w="37">
                  <a:moveTo>
                    <a:pt x="36" y="0"/>
                  </a:moveTo>
                  <a:lnTo>
                    <a:pt x="12" y="12"/>
                  </a:lnTo>
                  <a:lnTo>
                    <a:pt x="1" y="60"/>
                  </a:lnTo>
                  <a:cubicBezTo>
                    <a:pt x="24" y="48"/>
                    <a:pt x="1" y="36"/>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4"/>
            <p:cNvSpPr/>
            <p:nvPr/>
          </p:nvSpPr>
          <p:spPr>
            <a:xfrm rot="1290219">
              <a:off x="2959564" y="3118132"/>
              <a:ext cx="6121" cy="4198"/>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4"/>
            <p:cNvSpPr/>
            <p:nvPr/>
          </p:nvSpPr>
          <p:spPr>
            <a:xfrm rot="1290219">
              <a:off x="2961875" y="3121517"/>
              <a:ext cx="1173" cy="1281"/>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4"/>
            <p:cNvSpPr/>
            <p:nvPr/>
          </p:nvSpPr>
          <p:spPr>
            <a:xfrm rot="1290219">
              <a:off x="2962258" y="3116869"/>
              <a:ext cx="663" cy="1105"/>
            </a:xfrm>
            <a:custGeom>
              <a:rect b="b" l="l" r="r" t="t"/>
              <a:pathLst>
                <a:path extrusionOk="0" h="25" w="13">
                  <a:moveTo>
                    <a:pt x="12" y="1"/>
                  </a:moveTo>
                  <a:lnTo>
                    <a:pt x="0" y="24"/>
                  </a:lnTo>
                  <a:lnTo>
                    <a:pt x="12" y="24"/>
                  </a:lnTo>
                  <a:lnTo>
                    <a:pt x="1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4"/>
            <p:cNvSpPr/>
            <p:nvPr/>
          </p:nvSpPr>
          <p:spPr>
            <a:xfrm rot="1290219">
              <a:off x="2961400" y="3115635"/>
              <a:ext cx="1887" cy="110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4"/>
            <p:cNvSpPr/>
            <p:nvPr/>
          </p:nvSpPr>
          <p:spPr>
            <a:xfrm rot="1290219">
              <a:off x="2958873" y="3112792"/>
              <a:ext cx="1989" cy="1900"/>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4"/>
            <p:cNvSpPr/>
            <p:nvPr/>
          </p:nvSpPr>
          <p:spPr>
            <a:xfrm rot="1290219">
              <a:off x="2952616" y="3111463"/>
              <a:ext cx="1224" cy="795"/>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4"/>
            <p:cNvSpPr/>
            <p:nvPr/>
          </p:nvSpPr>
          <p:spPr>
            <a:xfrm rot="1290219">
              <a:off x="2945744" y="3117230"/>
              <a:ext cx="1122" cy="110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4"/>
            <p:cNvSpPr/>
            <p:nvPr/>
          </p:nvSpPr>
          <p:spPr>
            <a:xfrm rot="1290219">
              <a:off x="2954055" y="3108952"/>
              <a:ext cx="1224" cy="840"/>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4"/>
            <p:cNvSpPr/>
            <p:nvPr/>
          </p:nvSpPr>
          <p:spPr>
            <a:xfrm rot="1290219">
              <a:off x="2949404" y="3106050"/>
              <a:ext cx="5509" cy="4286"/>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4"/>
            <p:cNvSpPr/>
            <p:nvPr/>
          </p:nvSpPr>
          <p:spPr>
            <a:xfrm rot="1290219">
              <a:off x="2946993" y="3112815"/>
              <a:ext cx="1683" cy="2563"/>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4"/>
            <p:cNvSpPr/>
            <p:nvPr/>
          </p:nvSpPr>
          <p:spPr>
            <a:xfrm rot="1290219">
              <a:off x="2946331" y="3105605"/>
              <a:ext cx="1275" cy="44"/>
            </a:xfrm>
            <a:custGeom>
              <a:rect b="b" l="l" r="r" t="t"/>
              <a:pathLst>
                <a:path extrusionOk="0" h="1" w="25">
                  <a:moveTo>
                    <a:pt x="0" y="0"/>
                  </a:moveTo>
                  <a:lnTo>
                    <a:pt x="24" y="0"/>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4"/>
            <p:cNvSpPr/>
            <p:nvPr/>
          </p:nvSpPr>
          <p:spPr>
            <a:xfrm rot="1290219">
              <a:off x="2946735" y="3104078"/>
              <a:ext cx="1275" cy="574"/>
            </a:xfrm>
            <a:custGeom>
              <a:rect b="b" l="l" r="r" t="t"/>
              <a:pathLst>
                <a:path extrusionOk="0" h="13" w="25">
                  <a:moveTo>
                    <a:pt x="24" y="1"/>
                  </a:moveTo>
                  <a:lnTo>
                    <a:pt x="0" y="13"/>
                  </a:lnTo>
                  <a:lnTo>
                    <a:pt x="12"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4"/>
            <p:cNvSpPr/>
            <p:nvPr/>
          </p:nvSpPr>
          <p:spPr>
            <a:xfrm rot="1290219">
              <a:off x="2947059" y="3103068"/>
              <a:ext cx="1275" cy="574"/>
            </a:xfrm>
            <a:custGeom>
              <a:rect b="b" l="l" r="r" t="t"/>
              <a:pathLst>
                <a:path extrusionOk="0" h="13" w="25">
                  <a:moveTo>
                    <a:pt x="0" y="1"/>
                  </a:moveTo>
                  <a:lnTo>
                    <a:pt x="12"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4"/>
            <p:cNvSpPr/>
            <p:nvPr/>
          </p:nvSpPr>
          <p:spPr>
            <a:xfrm rot="1290219">
              <a:off x="2945574" y="3101298"/>
              <a:ext cx="663" cy="1281"/>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4"/>
            <p:cNvSpPr/>
            <p:nvPr/>
          </p:nvSpPr>
          <p:spPr>
            <a:xfrm rot="1290219">
              <a:off x="2919123" y="3111882"/>
              <a:ext cx="1275" cy="216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4"/>
            <p:cNvSpPr/>
            <p:nvPr/>
          </p:nvSpPr>
          <p:spPr>
            <a:xfrm rot="1290219">
              <a:off x="2918300" y="3111168"/>
              <a:ext cx="3060" cy="1326"/>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4"/>
            <p:cNvSpPr/>
            <p:nvPr/>
          </p:nvSpPr>
          <p:spPr>
            <a:xfrm rot="1290219">
              <a:off x="2907531" y="3096636"/>
              <a:ext cx="4285" cy="2386"/>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4"/>
            <p:cNvSpPr/>
            <p:nvPr/>
          </p:nvSpPr>
          <p:spPr>
            <a:xfrm rot="1290219">
              <a:off x="2869045" y="3289992"/>
              <a:ext cx="3060" cy="2298"/>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4"/>
            <p:cNvSpPr/>
            <p:nvPr/>
          </p:nvSpPr>
          <p:spPr>
            <a:xfrm rot="1290219">
              <a:off x="2894069" y="3259347"/>
              <a:ext cx="357" cy="442"/>
            </a:xfrm>
            <a:custGeom>
              <a:rect b="b" l="l" r="r" t="t"/>
              <a:pathLst>
                <a:path extrusionOk="0" h="10" w="7">
                  <a:moveTo>
                    <a:pt x="2" y="0"/>
                  </a:moveTo>
                  <a:cubicBezTo>
                    <a:pt x="1" y="0"/>
                    <a:pt x="1" y="3"/>
                    <a:pt x="7" y="9"/>
                  </a:cubicBezTo>
                  <a:cubicBezTo>
                    <a:pt x="7" y="3"/>
                    <a:pt x="4" y="0"/>
                    <a:pt x="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4"/>
            <p:cNvSpPr/>
            <p:nvPr/>
          </p:nvSpPr>
          <p:spPr>
            <a:xfrm rot="1290219">
              <a:off x="2901069" y="3252517"/>
              <a:ext cx="1224" cy="574"/>
            </a:xfrm>
            <a:custGeom>
              <a:rect b="b" l="l" r="r" t="t"/>
              <a:pathLst>
                <a:path extrusionOk="0" h="13" w="24">
                  <a:moveTo>
                    <a:pt x="0" y="1"/>
                  </a:moveTo>
                  <a:lnTo>
                    <a:pt x="0" y="13"/>
                  </a:lnTo>
                  <a:lnTo>
                    <a:pt x="24" y="13"/>
                  </a:lnTo>
                  <a:cubicBezTo>
                    <a:pt x="12" y="13"/>
                    <a:pt x="12"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4"/>
            <p:cNvSpPr/>
            <p:nvPr/>
          </p:nvSpPr>
          <p:spPr>
            <a:xfrm rot="1290219">
              <a:off x="2881841" y="3286630"/>
              <a:ext cx="663" cy="530"/>
            </a:xfrm>
            <a:custGeom>
              <a:rect b="b" l="l" r="r" t="t"/>
              <a:pathLst>
                <a:path extrusionOk="0" h="12" w="13">
                  <a:moveTo>
                    <a:pt x="12" y="0"/>
                  </a:moveTo>
                  <a:cubicBezTo>
                    <a:pt x="0" y="0"/>
                    <a:pt x="0" y="0"/>
                    <a:pt x="12" y="12"/>
                  </a:cubicBezTo>
                  <a:cubicBezTo>
                    <a:pt x="12" y="12"/>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4"/>
            <p:cNvSpPr/>
            <p:nvPr/>
          </p:nvSpPr>
          <p:spPr>
            <a:xfrm rot="1290219">
              <a:off x="2884923" y="3284981"/>
              <a:ext cx="612" cy="265"/>
            </a:xfrm>
            <a:custGeom>
              <a:rect b="b" l="l" r="r" t="t"/>
              <a:pathLst>
                <a:path extrusionOk="0" h="6" w="12">
                  <a:moveTo>
                    <a:pt x="1" y="1"/>
                  </a:moveTo>
                  <a:cubicBezTo>
                    <a:pt x="5" y="4"/>
                    <a:pt x="7" y="6"/>
                    <a:pt x="9" y="6"/>
                  </a:cubicBezTo>
                  <a:cubicBezTo>
                    <a:pt x="11" y="6"/>
                    <a:pt x="9"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4"/>
            <p:cNvSpPr/>
            <p:nvPr/>
          </p:nvSpPr>
          <p:spPr>
            <a:xfrm rot="1290219">
              <a:off x="2887149" y="3284154"/>
              <a:ext cx="663" cy="44"/>
            </a:xfrm>
            <a:custGeom>
              <a:rect b="b" l="l" r="r" t="t"/>
              <a:pathLst>
                <a:path extrusionOk="0" h="1" w="13">
                  <a:moveTo>
                    <a:pt x="1" y="1"/>
                  </a:moveTo>
                  <a:cubicBezTo>
                    <a:pt x="1" y="1"/>
                    <a:pt x="1" y="1"/>
                    <a:pt x="1" y="1"/>
                  </a:cubicBezTo>
                  <a:cubicBezTo>
                    <a:pt x="1" y="1"/>
                    <a:pt x="12"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4"/>
            <p:cNvSpPr/>
            <p:nvPr/>
          </p:nvSpPr>
          <p:spPr>
            <a:xfrm rot="1290219">
              <a:off x="2880821" y="3284820"/>
              <a:ext cx="4591" cy="3093"/>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4"/>
            <p:cNvSpPr/>
            <p:nvPr/>
          </p:nvSpPr>
          <p:spPr>
            <a:xfrm rot="1290219">
              <a:off x="2883068" y="3269039"/>
              <a:ext cx="663" cy="44"/>
            </a:xfrm>
            <a:custGeom>
              <a:rect b="b" l="l" r="r" t="t"/>
              <a:pathLst>
                <a:path extrusionOk="0" h="1" w="13">
                  <a:moveTo>
                    <a:pt x="13" y="0"/>
                  </a:moveTo>
                  <a:cubicBezTo>
                    <a:pt x="13" y="0"/>
                    <a:pt x="13" y="0"/>
                    <a:pt x="13" y="0"/>
                  </a:cubicBezTo>
                  <a:cubicBezTo>
                    <a:pt x="1" y="0"/>
                    <a:pt x="1"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4"/>
            <p:cNvSpPr/>
            <p:nvPr/>
          </p:nvSpPr>
          <p:spPr>
            <a:xfrm rot="1290219">
              <a:off x="2876297" y="3291987"/>
              <a:ext cx="1887" cy="574"/>
            </a:xfrm>
            <a:custGeom>
              <a:rect b="b" l="l" r="r" t="t"/>
              <a:pathLst>
                <a:path extrusionOk="0" h="13" w="37">
                  <a:moveTo>
                    <a:pt x="1" y="1"/>
                  </a:moveTo>
                  <a:cubicBezTo>
                    <a:pt x="1" y="1"/>
                    <a:pt x="25" y="13"/>
                    <a:pt x="37" y="13"/>
                  </a:cubicBez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4"/>
            <p:cNvSpPr/>
            <p:nvPr/>
          </p:nvSpPr>
          <p:spPr>
            <a:xfrm rot="1290219">
              <a:off x="2885625" y="3290601"/>
              <a:ext cx="1887" cy="840"/>
            </a:xfrm>
            <a:custGeom>
              <a:rect b="b" l="l" r="r" t="t"/>
              <a:pathLst>
                <a:path extrusionOk="0" h="19" w="37">
                  <a:moveTo>
                    <a:pt x="0" y="1"/>
                  </a:moveTo>
                  <a:cubicBezTo>
                    <a:pt x="6" y="13"/>
                    <a:pt x="18" y="19"/>
                    <a:pt x="26" y="19"/>
                  </a:cubicBezTo>
                  <a:cubicBezTo>
                    <a:pt x="33" y="19"/>
                    <a:pt x="36" y="13"/>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4"/>
            <p:cNvSpPr/>
            <p:nvPr/>
          </p:nvSpPr>
          <p:spPr>
            <a:xfrm rot="1290219">
              <a:off x="2887405" y="3288764"/>
              <a:ext cx="3060" cy="1591"/>
            </a:xfrm>
            <a:custGeom>
              <a:rect b="b" l="l" r="r" t="t"/>
              <a:pathLst>
                <a:path extrusionOk="0" h="36" w="60">
                  <a:moveTo>
                    <a:pt x="24" y="0"/>
                  </a:moveTo>
                  <a:cubicBezTo>
                    <a:pt x="36" y="12"/>
                    <a:pt x="0" y="0"/>
                    <a:pt x="36" y="36"/>
                  </a:cubicBezTo>
                  <a:cubicBezTo>
                    <a:pt x="0" y="0"/>
                    <a:pt x="60" y="24"/>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4"/>
            <p:cNvSpPr/>
            <p:nvPr/>
          </p:nvSpPr>
          <p:spPr>
            <a:xfrm rot="1290219">
              <a:off x="2886921" y="3283857"/>
              <a:ext cx="4897" cy="269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4"/>
            <p:cNvSpPr/>
            <p:nvPr/>
          </p:nvSpPr>
          <p:spPr>
            <a:xfrm rot="1290219">
              <a:off x="2890943" y="3284969"/>
              <a:ext cx="2499" cy="269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4"/>
            <p:cNvSpPr/>
            <p:nvPr/>
          </p:nvSpPr>
          <p:spPr>
            <a:xfrm rot="1290219">
              <a:off x="2877893" y="3273602"/>
              <a:ext cx="2397" cy="1458"/>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4"/>
            <p:cNvSpPr/>
            <p:nvPr/>
          </p:nvSpPr>
          <p:spPr>
            <a:xfrm rot="1290219">
              <a:off x="2879737" y="3270402"/>
              <a:ext cx="2448" cy="269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4"/>
            <p:cNvSpPr/>
            <p:nvPr/>
          </p:nvSpPr>
          <p:spPr>
            <a:xfrm rot="1290219">
              <a:off x="2900290" y="3278585"/>
              <a:ext cx="2499" cy="840"/>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4"/>
            <p:cNvSpPr/>
            <p:nvPr/>
          </p:nvSpPr>
          <p:spPr>
            <a:xfrm rot="1290219">
              <a:off x="2886079" y="3262748"/>
              <a:ext cx="2499" cy="2121"/>
            </a:xfrm>
            <a:custGeom>
              <a:rect b="b" l="l" r="r" t="t"/>
              <a:pathLst>
                <a:path extrusionOk="0" h="48" w="49">
                  <a:moveTo>
                    <a:pt x="25" y="0"/>
                  </a:moveTo>
                  <a:cubicBezTo>
                    <a:pt x="25" y="12"/>
                    <a:pt x="1" y="36"/>
                    <a:pt x="25" y="48"/>
                  </a:cubicBezTo>
                  <a:cubicBezTo>
                    <a:pt x="48" y="48"/>
                    <a:pt x="36" y="12"/>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4"/>
            <p:cNvSpPr/>
            <p:nvPr/>
          </p:nvSpPr>
          <p:spPr>
            <a:xfrm rot="1290219">
              <a:off x="2897605" y="3249082"/>
              <a:ext cx="1734" cy="2121"/>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4"/>
            <p:cNvSpPr/>
            <p:nvPr/>
          </p:nvSpPr>
          <p:spPr>
            <a:xfrm rot="1290219">
              <a:off x="2902269" y="3248507"/>
              <a:ext cx="1224" cy="1105"/>
            </a:xfrm>
            <a:custGeom>
              <a:rect b="b" l="l" r="r" t="t"/>
              <a:pathLst>
                <a:path extrusionOk="0" h="25" w="24">
                  <a:moveTo>
                    <a:pt x="0" y="1"/>
                  </a:moveTo>
                  <a:cubicBezTo>
                    <a:pt x="0" y="13"/>
                    <a:pt x="0" y="13"/>
                    <a:pt x="12" y="25"/>
                  </a:cubicBezTo>
                  <a:cubicBezTo>
                    <a:pt x="24" y="25"/>
                    <a:pt x="12"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4"/>
            <p:cNvSpPr/>
            <p:nvPr/>
          </p:nvSpPr>
          <p:spPr>
            <a:xfrm rot="1290219">
              <a:off x="2873662" y="3248815"/>
              <a:ext cx="51" cy="44"/>
            </a:xfrm>
            <a:custGeom>
              <a:rect b="b" l="l" r="r" t="t"/>
              <a:pathLst>
                <a:path extrusionOk="0" h="1" w="1">
                  <a:moveTo>
                    <a:pt x="0" y="1"/>
                  </a:moveTo>
                  <a:cubicBezTo>
                    <a:pt x="0" y="1"/>
                    <a:pt x="0" y="1"/>
                    <a:pt x="0" y="1"/>
                  </a:cubicBezTo>
                  <a:cubicBezTo>
                    <a:pt x="0" y="1"/>
                    <a:pt x="0" y="1"/>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4"/>
            <p:cNvSpPr/>
            <p:nvPr/>
          </p:nvSpPr>
          <p:spPr>
            <a:xfrm rot="1290219">
              <a:off x="2873986" y="3253733"/>
              <a:ext cx="1275" cy="44"/>
            </a:xfrm>
            <a:custGeom>
              <a:rect b="b" l="l" r="r" t="t"/>
              <a:pathLst>
                <a:path extrusionOk="0" h="1" w="25">
                  <a:moveTo>
                    <a:pt x="13" y="0"/>
                  </a:moveTo>
                  <a:cubicBezTo>
                    <a:pt x="13" y="0"/>
                    <a:pt x="13" y="0"/>
                    <a:pt x="1" y="0"/>
                  </a:cubicBezTo>
                  <a:cubicBezTo>
                    <a:pt x="13" y="0"/>
                    <a:pt x="13" y="0"/>
                    <a:pt x="2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4"/>
            <p:cNvSpPr/>
            <p:nvPr/>
          </p:nvSpPr>
          <p:spPr>
            <a:xfrm rot="1290219">
              <a:off x="2855640" y="3268963"/>
              <a:ext cx="663" cy="574"/>
            </a:xfrm>
            <a:custGeom>
              <a:rect b="b" l="l" r="r" t="t"/>
              <a:pathLst>
                <a:path extrusionOk="0" h="13" w="13">
                  <a:moveTo>
                    <a:pt x="13" y="0"/>
                  </a:moveTo>
                  <a:cubicBezTo>
                    <a:pt x="13" y="12"/>
                    <a:pt x="1" y="12"/>
                    <a:pt x="1" y="12"/>
                  </a:cubicBezTo>
                  <a:lnTo>
                    <a:pt x="13" y="12"/>
                  </a:ln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4"/>
            <p:cNvSpPr/>
            <p:nvPr/>
          </p:nvSpPr>
          <p:spPr>
            <a:xfrm rot="1290219">
              <a:off x="2871931" y="3241944"/>
              <a:ext cx="51" cy="574"/>
            </a:xfrm>
            <a:custGeom>
              <a:rect b="b" l="l" r="r" t="t"/>
              <a:pathLst>
                <a:path extrusionOk="0" h="13" w="1">
                  <a:moveTo>
                    <a:pt x="1" y="1"/>
                  </a:moveTo>
                  <a:cubicBezTo>
                    <a:pt x="1" y="13"/>
                    <a:pt x="1" y="13"/>
                    <a:pt x="1" y="13"/>
                  </a:cubicBezTo>
                  <a:cubicBezTo>
                    <a:pt x="1" y="1"/>
                    <a:pt x="1"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4"/>
            <p:cNvSpPr/>
            <p:nvPr/>
          </p:nvSpPr>
          <p:spPr>
            <a:xfrm rot="1290219">
              <a:off x="2869816" y="3246852"/>
              <a:ext cx="663" cy="44"/>
            </a:xfrm>
            <a:custGeom>
              <a:rect b="b" l="l" r="r" t="t"/>
              <a:pathLst>
                <a:path extrusionOk="0" h="1" w="13">
                  <a:moveTo>
                    <a:pt x="13" y="1"/>
                  </a:moveTo>
                  <a:cubicBezTo>
                    <a:pt x="13" y="1"/>
                    <a:pt x="13" y="1"/>
                    <a:pt x="13" y="1"/>
                  </a:cubicBezTo>
                  <a:cubicBezTo>
                    <a:pt x="13" y="1"/>
                    <a:pt x="1" y="1"/>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4"/>
            <p:cNvSpPr/>
            <p:nvPr/>
          </p:nvSpPr>
          <p:spPr>
            <a:xfrm rot="1290219">
              <a:off x="2840688" y="3286103"/>
              <a:ext cx="3060" cy="574"/>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4"/>
            <p:cNvSpPr/>
            <p:nvPr/>
          </p:nvSpPr>
          <p:spPr>
            <a:xfrm rot="1290219">
              <a:off x="2849841" y="3269311"/>
              <a:ext cx="5509" cy="110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4"/>
            <p:cNvSpPr/>
            <p:nvPr/>
          </p:nvSpPr>
          <p:spPr>
            <a:xfrm rot="1290219">
              <a:off x="2855228" y="3270561"/>
              <a:ext cx="1275" cy="44"/>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4"/>
            <p:cNvSpPr/>
            <p:nvPr/>
          </p:nvSpPr>
          <p:spPr>
            <a:xfrm rot="1290219">
              <a:off x="2843540" y="3283250"/>
              <a:ext cx="51" cy="44"/>
            </a:xfrm>
            <a:custGeom>
              <a:rect b="b" l="l" r="r" t="t"/>
              <a:pathLst>
                <a:path extrusionOk="0" h="1" w="1">
                  <a:moveTo>
                    <a:pt x="0" y="0"/>
                  </a:moveTo>
                  <a:cubicBezTo>
                    <a:pt x="0" y="0"/>
                    <a:pt x="0" y="0"/>
                    <a:pt x="0" y="0"/>
                  </a:cubicBezTo>
                  <a:cubicBezTo>
                    <a:pt x="0" y="0"/>
                    <a:pt x="0"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4"/>
            <p:cNvSpPr/>
            <p:nvPr/>
          </p:nvSpPr>
          <p:spPr>
            <a:xfrm rot="1290219">
              <a:off x="2853653" y="3267592"/>
              <a:ext cx="663" cy="44"/>
            </a:xfrm>
            <a:custGeom>
              <a:rect b="b" l="l" r="r" t="t"/>
              <a:pathLst>
                <a:path extrusionOk="0" h="1" w="13">
                  <a:moveTo>
                    <a:pt x="0" y="0"/>
                  </a:moveTo>
                  <a:cubicBezTo>
                    <a:pt x="12" y="0"/>
                    <a:pt x="12" y="0"/>
                    <a:pt x="12" y="0"/>
                  </a:cubicBezTo>
                  <a:cubicBezTo>
                    <a:pt x="12" y="0"/>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4"/>
            <p:cNvSpPr/>
            <p:nvPr/>
          </p:nvSpPr>
          <p:spPr>
            <a:xfrm rot="1290219">
              <a:off x="2841281" y="3286294"/>
              <a:ext cx="51" cy="44"/>
            </a:xfrm>
            <a:custGeom>
              <a:rect b="b" l="l" r="r" t="t"/>
              <a:pathLst>
                <a:path extrusionOk="0" h="1" w="1">
                  <a:moveTo>
                    <a:pt x="0" y="0"/>
                  </a:moveTo>
                  <a:cubicBezTo>
                    <a:pt x="0" y="0"/>
                    <a:pt x="0" y="0"/>
                    <a:pt x="0" y="0"/>
                  </a:cubicBez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4"/>
            <p:cNvSpPr/>
            <p:nvPr/>
          </p:nvSpPr>
          <p:spPr>
            <a:xfrm rot="1290219">
              <a:off x="2855056" y="3269085"/>
              <a:ext cx="2448" cy="574"/>
            </a:xfrm>
            <a:custGeom>
              <a:rect b="b" l="l" r="r" t="t"/>
              <a:pathLst>
                <a:path extrusionOk="0" h="13" w="48">
                  <a:moveTo>
                    <a:pt x="24" y="0"/>
                  </a:moveTo>
                  <a:cubicBezTo>
                    <a:pt x="48" y="0"/>
                    <a:pt x="0" y="12"/>
                    <a:pt x="36" y="12"/>
                  </a:cubicBezTo>
                  <a:lnTo>
                    <a:pt x="3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4"/>
            <p:cNvSpPr/>
            <p:nvPr/>
          </p:nvSpPr>
          <p:spPr>
            <a:xfrm rot="1290219">
              <a:off x="2872338" y="3244861"/>
              <a:ext cx="2499" cy="574"/>
            </a:xfrm>
            <a:custGeom>
              <a:rect b="b" l="l" r="r" t="t"/>
              <a:pathLst>
                <a:path extrusionOk="0" h="13" w="49">
                  <a:moveTo>
                    <a:pt x="24" y="0"/>
                  </a:moveTo>
                  <a:cubicBezTo>
                    <a:pt x="1" y="12"/>
                    <a:pt x="36" y="12"/>
                    <a:pt x="48" y="12"/>
                  </a:cubicBezTo>
                  <a:cubicBezTo>
                    <a:pt x="36" y="12"/>
                    <a:pt x="48" y="0"/>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4"/>
            <p:cNvSpPr/>
            <p:nvPr/>
          </p:nvSpPr>
          <p:spPr>
            <a:xfrm rot="1290219">
              <a:off x="2877014" y="3254160"/>
              <a:ext cx="3060" cy="574"/>
            </a:xfrm>
            <a:custGeom>
              <a:rect b="b" l="l" r="r" t="t"/>
              <a:pathLst>
                <a:path extrusionOk="0" h="13" w="60">
                  <a:moveTo>
                    <a:pt x="0" y="0"/>
                  </a:moveTo>
                  <a:cubicBezTo>
                    <a:pt x="12" y="0"/>
                    <a:pt x="24" y="0"/>
                    <a:pt x="48" y="12"/>
                  </a:cubicBezTo>
                  <a:cubicBezTo>
                    <a:pt x="48" y="0"/>
                    <a:pt x="60" y="0"/>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4"/>
            <p:cNvSpPr/>
            <p:nvPr/>
          </p:nvSpPr>
          <p:spPr>
            <a:xfrm rot="1290219">
              <a:off x="2876535" y="3255720"/>
              <a:ext cx="1887" cy="265"/>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4"/>
            <p:cNvSpPr/>
            <p:nvPr/>
          </p:nvSpPr>
          <p:spPr>
            <a:xfrm rot="1290219">
              <a:off x="2845889" y="3259877"/>
              <a:ext cx="1275" cy="309"/>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4"/>
            <p:cNvSpPr/>
            <p:nvPr/>
          </p:nvSpPr>
          <p:spPr>
            <a:xfrm rot="1290219">
              <a:off x="2845162" y="3260124"/>
              <a:ext cx="2499" cy="530"/>
            </a:xfrm>
            <a:custGeom>
              <a:rect b="b" l="l" r="r" t="t"/>
              <a:pathLst>
                <a:path extrusionOk="0" h="12" w="49">
                  <a:moveTo>
                    <a:pt x="25" y="0"/>
                  </a:moveTo>
                  <a:lnTo>
                    <a:pt x="1" y="12"/>
                  </a:lnTo>
                  <a:lnTo>
                    <a:pt x="49"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4"/>
            <p:cNvSpPr/>
            <p:nvPr/>
          </p:nvSpPr>
          <p:spPr>
            <a:xfrm rot="1290219">
              <a:off x="2843717" y="3260945"/>
              <a:ext cx="1224" cy="44"/>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4"/>
            <p:cNvSpPr/>
            <p:nvPr/>
          </p:nvSpPr>
          <p:spPr>
            <a:xfrm rot="1290219">
              <a:off x="2843122" y="3260764"/>
              <a:ext cx="4285" cy="574"/>
            </a:xfrm>
            <a:custGeom>
              <a:rect b="b" l="l" r="r" t="t"/>
              <a:pathLst>
                <a:path extrusionOk="0" h="13" w="84">
                  <a:moveTo>
                    <a:pt x="84" y="1"/>
                  </a:moveTo>
                  <a:cubicBezTo>
                    <a:pt x="60" y="1"/>
                    <a:pt x="60" y="13"/>
                    <a:pt x="0" y="13"/>
                  </a:cubicBezTo>
                  <a:lnTo>
                    <a:pt x="36" y="13"/>
                  </a:lnTo>
                  <a:lnTo>
                    <a:pt x="8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4"/>
            <p:cNvSpPr/>
            <p:nvPr/>
          </p:nvSpPr>
          <p:spPr>
            <a:xfrm rot="1290219">
              <a:off x="2844711" y="3263420"/>
              <a:ext cx="6631" cy="707"/>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4"/>
            <p:cNvSpPr/>
            <p:nvPr/>
          </p:nvSpPr>
          <p:spPr>
            <a:xfrm rot="1290219">
              <a:off x="2848650" y="3263269"/>
              <a:ext cx="3060" cy="574"/>
            </a:xfrm>
            <a:custGeom>
              <a:rect b="b" l="l" r="r" t="t"/>
              <a:pathLst>
                <a:path extrusionOk="0" h="13" w="60">
                  <a:moveTo>
                    <a:pt x="24" y="1"/>
                  </a:moveTo>
                  <a:cubicBezTo>
                    <a:pt x="0" y="13"/>
                    <a:pt x="0" y="13"/>
                    <a:pt x="12" y="13"/>
                  </a:cubicBezTo>
                  <a:cubicBezTo>
                    <a:pt x="12" y="13"/>
                    <a:pt x="60" y="1"/>
                    <a:pt x="2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4"/>
            <p:cNvSpPr/>
            <p:nvPr/>
          </p:nvSpPr>
          <p:spPr>
            <a:xfrm rot="1290219">
              <a:off x="2845379" y="3263335"/>
              <a:ext cx="1275" cy="574"/>
            </a:xfrm>
            <a:custGeom>
              <a:rect b="b" l="l" r="r" t="t"/>
              <a:pathLst>
                <a:path extrusionOk="0" h="13" w="25">
                  <a:moveTo>
                    <a:pt x="25" y="1"/>
                  </a:moveTo>
                  <a:lnTo>
                    <a:pt x="1" y="12"/>
                  </a:lnTo>
                  <a:lnTo>
                    <a:pt x="13" y="12"/>
                  </a:lnTo>
                  <a:lnTo>
                    <a:pt x="2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4"/>
            <p:cNvSpPr/>
            <p:nvPr/>
          </p:nvSpPr>
          <p:spPr>
            <a:xfrm rot="1290219">
              <a:off x="2843976" y="3264021"/>
              <a:ext cx="1887" cy="44"/>
            </a:xfrm>
            <a:custGeom>
              <a:rect b="b" l="l" r="r" t="t"/>
              <a:pathLst>
                <a:path extrusionOk="0" h="1" w="37">
                  <a:moveTo>
                    <a:pt x="37" y="0"/>
                  </a:moveTo>
                  <a:lnTo>
                    <a:pt x="1" y="0"/>
                  </a:lnTo>
                  <a:cubicBezTo>
                    <a:pt x="13" y="0"/>
                    <a:pt x="13" y="0"/>
                    <a:pt x="3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4"/>
            <p:cNvSpPr/>
            <p:nvPr/>
          </p:nvSpPr>
          <p:spPr>
            <a:xfrm rot="1290219">
              <a:off x="2843311" y="3264588"/>
              <a:ext cx="3111" cy="574"/>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4"/>
            <p:cNvSpPr/>
            <p:nvPr/>
          </p:nvSpPr>
          <p:spPr>
            <a:xfrm rot="1290219">
              <a:off x="2847840" y="3267659"/>
              <a:ext cx="1224" cy="574"/>
            </a:xfrm>
            <a:custGeom>
              <a:rect b="b" l="l" r="r" t="t"/>
              <a:pathLst>
                <a:path extrusionOk="0" h="13" w="24">
                  <a:moveTo>
                    <a:pt x="0" y="1"/>
                  </a:moveTo>
                  <a:lnTo>
                    <a:pt x="24" y="13"/>
                  </a:lnTo>
                  <a:lnTo>
                    <a:pt x="24"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4"/>
            <p:cNvSpPr/>
            <p:nvPr/>
          </p:nvSpPr>
          <p:spPr>
            <a:xfrm rot="1290219">
              <a:off x="2857965" y="3270150"/>
              <a:ext cx="2040" cy="574"/>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4"/>
            <p:cNvSpPr/>
            <p:nvPr/>
          </p:nvSpPr>
          <p:spPr>
            <a:xfrm rot="1290219">
              <a:off x="2844238" y="3266940"/>
              <a:ext cx="1887" cy="574"/>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4"/>
            <p:cNvSpPr/>
            <p:nvPr/>
          </p:nvSpPr>
          <p:spPr>
            <a:xfrm rot="1290219">
              <a:off x="2843257" y="3268096"/>
              <a:ext cx="6733" cy="110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4"/>
            <p:cNvSpPr/>
            <p:nvPr/>
          </p:nvSpPr>
          <p:spPr>
            <a:xfrm rot="1290219">
              <a:off x="2852999" y="3269591"/>
              <a:ext cx="3367" cy="53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4"/>
            <p:cNvSpPr/>
            <p:nvPr/>
          </p:nvSpPr>
          <p:spPr>
            <a:xfrm rot="1290219">
              <a:off x="2848061" y="3271029"/>
              <a:ext cx="663" cy="44"/>
            </a:xfrm>
            <a:custGeom>
              <a:rect b="b" l="l" r="r" t="t"/>
              <a:pathLst>
                <a:path extrusionOk="0" h="1" w="13">
                  <a:moveTo>
                    <a:pt x="1" y="0"/>
                  </a:moveTo>
                  <a:lnTo>
                    <a:pt x="13" y="0"/>
                  </a:ln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4"/>
            <p:cNvSpPr/>
            <p:nvPr/>
          </p:nvSpPr>
          <p:spPr>
            <a:xfrm rot="1290219">
              <a:off x="2846278" y="3270577"/>
              <a:ext cx="1836" cy="574"/>
            </a:xfrm>
            <a:custGeom>
              <a:rect b="b" l="l" r="r" t="t"/>
              <a:pathLst>
                <a:path extrusionOk="0" h="13" w="36">
                  <a:moveTo>
                    <a:pt x="12" y="0"/>
                  </a:moveTo>
                  <a:lnTo>
                    <a:pt x="0" y="12"/>
                  </a:lnTo>
                  <a:lnTo>
                    <a:pt x="36" y="12"/>
                  </a:lnTo>
                  <a:lnTo>
                    <a:pt x="12"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4"/>
            <p:cNvSpPr/>
            <p:nvPr/>
          </p:nvSpPr>
          <p:spPr>
            <a:xfrm rot="1290219">
              <a:off x="2845668" y="3270655"/>
              <a:ext cx="663" cy="44"/>
            </a:xfrm>
            <a:custGeom>
              <a:rect b="b" l="l" r="r" t="t"/>
              <a:pathLst>
                <a:path extrusionOk="0" h="1" w="13">
                  <a:moveTo>
                    <a:pt x="12" y="0"/>
                  </a:moveTo>
                  <a:lnTo>
                    <a:pt x="12" y="0"/>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4"/>
            <p:cNvSpPr/>
            <p:nvPr/>
          </p:nvSpPr>
          <p:spPr>
            <a:xfrm rot="1290219">
              <a:off x="2845364" y="3271474"/>
              <a:ext cx="2448" cy="574"/>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4"/>
            <p:cNvSpPr/>
            <p:nvPr/>
          </p:nvSpPr>
          <p:spPr>
            <a:xfrm rot="1290219">
              <a:off x="2849818" y="3297373"/>
              <a:ext cx="1887" cy="265"/>
            </a:xfrm>
            <a:custGeom>
              <a:rect b="b" l="l" r="r" t="t"/>
              <a:pathLst>
                <a:path extrusionOk="0" h="6" w="37">
                  <a:moveTo>
                    <a:pt x="0" y="0"/>
                  </a:moveTo>
                  <a:cubicBezTo>
                    <a:pt x="4" y="4"/>
                    <a:pt x="10" y="5"/>
                    <a:pt x="15" y="5"/>
                  </a:cubicBezTo>
                  <a:cubicBezTo>
                    <a:pt x="26" y="5"/>
                    <a:pt x="36" y="0"/>
                    <a:pt x="3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4"/>
            <p:cNvSpPr/>
            <p:nvPr/>
          </p:nvSpPr>
          <p:spPr>
            <a:xfrm rot="1290219">
              <a:off x="2886627" y="3231422"/>
              <a:ext cx="51" cy="1635"/>
            </a:xfrm>
            <a:custGeom>
              <a:rect b="b" l="l" r="r" t="t"/>
              <a:pathLst>
                <a:path extrusionOk="0" h="37" w="1">
                  <a:moveTo>
                    <a:pt x="0" y="36"/>
                  </a:moveTo>
                  <a:lnTo>
                    <a:pt x="0" y="36"/>
                  </a:lnTo>
                  <a:cubicBezTo>
                    <a:pt x="0" y="1"/>
                    <a:pt x="0" y="24"/>
                    <a:pt x="0"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4"/>
            <p:cNvSpPr/>
            <p:nvPr/>
          </p:nvSpPr>
          <p:spPr>
            <a:xfrm rot="1290219">
              <a:off x="2884082" y="3229149"/>
              <a:ext cx="1836" cy="2651"/>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4"/>
            <p:cNvSpPr/>
            <p:nvPr/>
          </p:nvSpPr>
          <p:spPr>
            <a:xfrm rot="1290219">
              <a:off x="2884573" y="3231871"/>
              <a:ext cx="663" cy="1635"/>
            </a:xfrm>
            <a:custGeom>
              <a:rect b="b" l="l" r="r" t="t"/>
              <a:pathLst>
                <a:path extrusionOk="0" h="37" w="13">
                  <a:moveTo>
                    <a:pt x="0" y="0"/>
                  </a:moveTo>
                  <a:lnTo>
                    <a:pt x="0" y="36"/>
                  </a:lnTo>
                  <a:lnTo>
                    <a:pt x="12" y="24"/>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4"/>
            <p:cNvSpPr/>
            <p:nvPr/>
          </p:nvSpPr>
          <p:spPr>
            <a:xfrm rot="1290219">
              <a:off x="2884745" y="3233624"/>
              <a:ext cx="663" cy="1060"/>
            </a:xfrm>
            <a:custGeom>
              <a:rect b="b" l="l" r="r" t="t"/>
              <a:pathLst>
                <a:path extrusionOk="0" h="24" w="13">
                  <a:moveTo>
                    <a:pt x="0" y="0"/>
                  </a:moveTo>
                  <a:lnTo>
                    <a:pt x="0" y="24"/>
                  </a:lnTo>
                  <a:lnTo>
                    <a:pt x="12" y="12"/>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4"/>
            <p:cNvSpPr/>
            <p:nvPr/>
          </p:nvSpPr>
          <p:spPr>
            <a:xfrm rot="1290219">
              <a:off x="2881760" y="3228353"/>
              <a:ext cx="2754" cy="4861"/>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4"/>
            <p:cNvSpPr/>
            <p:nvPr/>
          </p:nvSpPr>
          <p:spPr>
            <a:xfrm rot="1290219">
              <a:off x="2849431" y="3242811"/>
              <a:ext cx="612" cy="574"/>
            </a:xfrm>
            <a:custGeom>
              <a:rect b="b" l="l" r="r" t="t"/>
              <a:pathLst>
                <a:path extrusionOk="0" h="13" w="12">
                  <a:moveTo>
                    <a:pt x="0" y="0"/>
                  </a:moveTo>
                  <a:cubicBezTo>
                    <a:pt x="0" y="12"/>
                    <a:pt x="0" y="12"/>
                    <a:pt x="12" y="12"/>
                  </a:cubicBezTo>
                  <a:cubicBezTo>
                    <a:pt x="0" y="0"/>
                    <a:pt x="0" y="0"/>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4"/>
            <p:cNvSpPr/>
            <p:nvPr/>
          </p:nvSpPr>
          <p:spPr>
            <a:xfrm rot="1290219">
              <a:off x="2812402" y="3229247"/>
              <a:ext cx="51" cy="530"/>
            </a:xfrm>
            <a:custGeom>
              <a:rect b="b" l="l" r="r" t="t"/>
              <a:pathLst>
                <a:path extrusionOk="0" h="12" w="1">
                  <a:moveTo>
                    <a:pt x="0" y="12"/>
                  </a:moveTo>
                  <a:cubicBezTo>
                    <a:pt x="0" y="12"/>
                    <a:pt x="0" y="12"/>
                    <a:pt x="0" y="0"/>
                  </a:cubicBezTo>
                  <a:lnTo>
                    <a:pt x="0" y="0"/>
                  </a:lnTo>
                  <a:lnTo>
                    <a:pt x="0" y="12"/>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4"/>
            <p:cNvSpPr/>
            <p:nvPr/>
          </p:nvSpPr>
          <p:spPr>
            <a:xfrm rot="1290219">
              <a:off x="2874905" y="3226876"/>
              <a:ext cx="612" cy="574"/>
            </a:xfrm>
            <a:custGeom>
              <a:rect b="b" l="l" r="r" t="t"/>
              <a:pathLst>
                <a:path extrusionOk="0" h="13" w="12">
                  <a:moveTo>
                    <a:pt x="12" y="1"/>
                  </a:moveTo>
                  <a:cubicBezTo>
                    <a:pt x="0" y="1"/>
                    <a:pt x="0" y="1"/>
                    <a:pt x="0" y="12"/>
                  </a:cubicBezTo>
                  <a:cubicBezTo>
                    <a:pt x="12" y="12"/>
                    <a:pt x="12" y="12"/>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4"/>
            <p:cNvSpPr/>
            <p:nvPr/>
          </p:nvSpPr>
          <p:spPr>
            <a:xfrm rot="1290219">
              <a:off x="2872463" y="3226493"/>
              <a:ext cx="663" cy="574"/>
            </a:xfrm>
            <a:custGeom>
              <a:rect b="b" l="l" r="r" t="t"/>
              <a:pathLst>
                <a:path extrusionOk="0" h="13" w="13">
                  <a:moveTo>
                    <a:pt x="12" y="12"/>
                  </a:moveTo>
                  <a:lnTo>
                    <a:pt x="12" y="12"/>
                  </a:lnTo>
                  <a:cubicBezTo>
                    <a:pt x="0" y="0"/>
                    <a:pt x="0" y="0"/>
                    <a:pt x="12" y="1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4"/>
            <p:cNvSpPr/>
            <p:nvPr/>
          </p:nvSpPr>
          <p:spPr>
            <a:xfrm rot="1290219">
              <a:off x="2870674" y="3226337"/>
              <a:ext cx="663" cy="44"/>
            </a:xfrm>
            <a:custGeom>
              <a:rect b="b" l="l" r="r" t="t"/>
              <a:pathLst>
                <a:path extrusionOk="0" h="1" w="13">
                  <a:moveTo>
                    <a:pt x="13" y="0"/>
                  </a:moveTo>
                  <a:lnTo>
                    <a:pt x="13" y="0"/>
                  </a:lnTo>
                  <a:cubicBezTo>
                    <a:pt x="13" y="0"/>
                    <a:pt x="1" y="0"/>
                    <a:pt x="1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4"/>
            <p:cNvSpPr/>
            <p:nvPr/>
          </p:nvSpPr>
          <p:spPr>
            <a:xfrm rot="1290219">
              <a:off x="2873997" y="3225173"/>
              <a:ext cx="1377" cy="3756"/>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4"/>
            <p:cNvSpPr/>
            <p:nvPr/>
          </p:nvSpPr>
          <p:spPr>
            <a:xfrm rot="1290219">
              <a:off x="2807543" y="3224667"/>
              <a:ext cx="3060" cy="4772"/>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4"/>
            <p:cNvSpPr/>
            <p:nvPr/>
          </p:nvSpPr>
          <p:spPr>
            <a:xfrm rot="1290219">
              <a:off x="2809602" y="3230045"/>
              <a:ext cx="1275" cy="574"/>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4"/>
            <p:cNvSpPr/>
            <p:nvPr/>
          </p:nvSpPr>
          <p:spPr>
            <a:xfrm rot="1290219">
              <a:off x="2780210" y="3224433"/>
              <a:ext cx="51" cy="574"/>
            </a:xfrm>
            <a:custGeom>
              <a:rect b="b" l="l" r="r" t="t"/>
              <a:pathLst>
                <a:path extrusionOk="0" h="13" w="1">
                  <a:moveTo>
                    <a:pt x="0" y="13"/>
                  </a:moveTo>
                  <a:lnTo>
                    <a:pt x="0" y="13"/>
                  </a:lnTo>
                  <a:cubicBezTo>
                    <a:pt x="0" y="1"/>
                    <a:pt x="0" y="1"/>
                    <a:pt x="0" y="13"/>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4"/>
            <p:cNvSpPr/>
            <p:nvPr/>
          </p:nvSpPr>
          <p:spPr>
            <a:xfrm rot="1290219">
              <a:off x="2813673" y="3227566"/>
              <a:ext cx="612" cy="44"/>
            </a:xfrm>
            <a:custGeom>
              <a:rect b="b" l="l" r="r" t="t"/>
              <a:pathLst>
                <a:path extrusionOk="0" h="1" w="12">
                  <a:moveTo>
                    <a:pt x="0" y="0"/>
                  </a:moveTo>
                  <a:cubicBezTo>
                    <a:pt x="0" y="0"/>
                    <a:pt x="12" y="0"/>
                    <a:pt x="12" y="0"/>
                  </a:cubicBezTo>
                  <a:cubicBezTo>
                    <a:pt x="12" y="0"/>
                    <a:pt x="12" y="0"/>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4"/>
            <p:cNvSpPr/>
            <p:nvPr/>
          </p:nvSpPr>
          <p:spPr>
            <a:xfrm rot="1290219">
              <a:off x="2805571" y="3248247"/>
              <a:ext cx="1275" cy="1326"/>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4"/>
            <p:cNvSpPr/>
            <p:nvPr/>
          </p:nvSpPr>
          <p:spPr>
            <a:xfrm rot="1290219">
              <a:off x="2811898" y="3229761"/>
              <a:ext cx="918" cy="110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4"/>
            <p:cNvSpPr/>
            <p:nvPr/>
          </p:nvSpPr>
          <p:spPr>
            <a:xfrm rot="1290219">
              <a:off x="2881224" y="3235370"/>
              <a:ext cx="1887" cy="3712"/>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4"/>
            <p:cNvSpPr/>
            <p:nvPr/>
          </p:nvSpPr>
          <p:spPr>
            <a:xfrm rot="1290219">
              <a:off x="2880946" y="3225369"/>
              <a:ext cx="663" cy="1591"/>
            </a:xfrm>
            <a:custGeom>
              <a:rect b="b" l="l" r="r" t="t"/>
              <a:pathLst>
                <a:path extrusionOk="0" h="36" w="13">
                  <a:moveTo>
                    <a:pt x="0" y="0"/>
                  </a:moveTo>
                  <a:lnTo>
                    <a:pt x="0" y="24"/>
                  </a:lnTo>
                  <a:lnTo>
                    <a:pt x="12" y="36"/>
                  </a:lnTo>
                  <a:cubicBezTo>
                    <a:pt x="12" y="24"/>
                    <a:pt x="0"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4"/>
            <p:cNvSpPr/>
            <p:nvPr/>
          </p:nvSpPr>
          <p:spPr>
            <a:xfrm rot="1290219">
              <a:off x="2873831" y="3221177"/>
              <a:ext cx="867" cy="1370"/>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4"/>
            <p:cNvSpPr/>
            <p:nvPr/>
          </p:nvSpPr>
          <p:spPr>
            <a:xfrm rot="1290219">
              <a:off x="2877061" y="3237576"/>
              <a:ext cx="663" cy="1414"/>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4"/>
            <p:cNvSpPr/>
            <p:nvPr/>
          </p:nvSpPr>
          <p:spPr>
            <a:xfrm rot="1290219">
              <a:off x="2871910" y="3221323"/>
              <a:ext cx="1173" cy="110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4"/>
            <p:cNvSpPr/>
            <p:nvPr/>
          </p:nvSpPr>
          <p:spPr>
            <a:xfrm rot="1290219">
              <a:off x="2869377" y="3222249"/>
              <a:ext cx="1836" cy="4816"/>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4"/>
            <p:cNvSpPr/>
            <p:nvPr/>
          </p:nvSpPr>
          <p:spPr>
            <a:xfrm rot="1290219">
              <a:off x="2868248" y="3220545"/>
              <a:ext cx="1275" cy="3181"/>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4"/>
            <p:cNvSpPr/>
            <p:nvPr/>
          </p:nvSpPr>
          <p:spPr>
            <a:xfrm rot="1290219">
              <a:off x="2858935" y="3222166"/>
              <a:ext cx="816" cy="1281"/>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4"/>
            <p:cNvSpPr/>
            <p:nvPr/>
          </p:nvSpPr>
          <p:spPr>
            <a:xfrm rot="1290219">
              <a:off x="2850183" y="3245467"/>
              <a:ext cx="969" cy="2298"/>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4"/>
            <p:cNvSpPr/>
            <p:nvPr/>
          </p:nvSpPr>
          <p:spPr>
            <a:xfrm rot="1290219">
              <a:off x="2847272" y="3245217"/>
              <a:ext cx="663" cy="1237"/>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4"/>
            <p:cNvSpPr/>
            <p:nvPr/>
          </p:nvSpPr>
          <p:spPr>
            <a:xfrm rot="1290219">
              <a:off x="2821614" y="3218208"/>
              <a:ext cx="1224" cy="1326"/>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4"/>
            <p:cNvSpPr/>
            <p:nvPr/>
          </p:nvSpPr>
          <p:spPr>
            <a:xfrm rot="1290219">
              <a:off x="2820881" y="3218177"/>
              <a:ext cx="1275" cy="1635"/>
            </a:xfrm>
            <a:custGeom>
              <a:rect b="b" l="l" r="r" t="t"/>
              <a:pathLst>
                <a:path extrusionOk="0" h="37" w="25">
                  <a:moveTo>
                    <a:pt x="0" y="0"/>
                  </a:moveTo>
                  <a:lnTo>
                    <a:pt x="12" y="24"/>
                  </a:lnTo>
                  <a:lnTo>
                    <a:pt x="24" y="36"/>
                  </a:lnTo>
                  <a:lnTo>
                    <a:pt x="0"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4"/>
            <p:cNvSpPr/>
            <p:nvPr/>
          </p:nvSpPr>
          <p:spPr>
            <a:xfrm rot="1290219">
              <a:off x="2819458" y="3216787"/>
              <a:ext cx="51" cy="1105"/>
            </a:xfrm>
            <a:custGeom>
              <a:rect b="b" l="l" r="r" t="t"/>
              <a:pathLst>
                <a:path extrusionOk="0" h="25" w="1">
                  <a:moveTo>
                    <a:pt x="1" y="1"/>
                  </a:moveTo>
                  <a:cubicBezTo>
                    <a:pt x="1" y="12"/>
                    <a:pt x="1" y="12"/>
                    <a:pt x="1" y="12"/>
                  </a:cubicBezTo>
                  <a:cubicBezTo>
                    <a:pt x="1" y="12"/>
                    <a:pt x="1" y="12"/>
                    <a:pt x="1" y="24"/>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4"/>
            <p:cNvSpPr/>
            <p:nvPr/>
          </p:nvSpPr>
          <p:spPr>
            <a:xfrm rot="1290219">
              <a:off x="2817938" y="3216626"/>
              <a:ext cx="1887" cy="3181"/>
            </a:xfrm>
            <a:custGeom>
              <a:rect b="b" l="l" r="r" t="t"/>
              <a:pathLst>
                <a:path extrusionOk="0" h="72" w="37">
                  <a:moveTo>
                    <a:pt x="1" y="1"/>
                  </a:moveTo>
                  <a:lnTo>
                    <a:pt x="13" y="24"/>
                  </a:lnTo>
                  <a:lnTo>
                    <a:pt x="37" y="72"/>
                  </a:lnTo>
                  <a:cubicBezTo>
                    <a:pt x="37" y="48"/>
                    <a:pt x="25" y="48"/>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4"/>
            <p:cNvSpPr/>
            <p:nvPr/>
          </p:nvSpPr>
          <p:spPr>
            <a:xfrm rot="1290219">
              <a:off x="2815085" y="3218704"/>
              <a:ext cx="3775" cy="543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4"/>
            <p:cNvSpPr/>
            <p:nvPr/>
          </p:nvSpPr>
          <p:spPr>
            <a:xfrm rot="1290219">
              <a:off x="2817810" y="3221854"/>
              <a:ext cx="867" cy="1370"/>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4"/>
            <p:cNvSpPr/>
            <p:nvPr/>
          </p:nvSpPr>
          <p:spPr>
            <a:xfrm rot="1290219">
              <a:off x="2815028" y="3219077"/>
              <a:ext cx="663" cy="574"/>
            </a:xfrm>
            <a:custGeom>
              <a:rect b="b" l="l" r="r" t="t"/>
              <a:pathLst>
                <a:path extrusionOk="0" h="13" w="13">
                  <a:moveTo>
                    <a:pt x="0" y="1"/>
                  </a:moveTo>
                  <a:lnTo>
                    <a:pt x="0" y="13"/>
                  </a:lnTo>
                  <a:lnTo>
                    <a:pt x="12" y="13"/>
                  </a:ln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4"/>
            <p:cNvSpPr/>
            <p:nvPr/>
          </p:nvSpPr>
          <p:spPr>
            <a:xfrm rot="1290219">
              <a:off x="2813970" y="3218111"/>
              <a:ext cx="663" cy="1105"/>
            </a:xfrm>
            <a:custGeom>
              <a:rect b="b" l="l" r="r" t="t"/>
              <a:pathLst>
                <a:path extrusionOk="0" h="25" w="13">
                  <a:moveTo>
                    <a:pt x="0" y="1"/>
                  </a:moveTo>
                  <a:cubicBezTo>
                    <a:pt x="0" y="13"/>
                    <a:pt x="0" y="13"/>
                    <a:pt x="12" y="25"/>
                  </a:cubicBezTo>
                  <a:lnTo>
                    <a:pt x="0"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4"/>
            <p:cNvSpPr/>
            <p:nvPr/>
          </p:nvSpPr>
          <p:spPr>
            <a:xfrm rot="1290219">
              <a:off x="2811774" y="3217956"/>
              <a:ext cx="1479" cy="1900"/>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4"/>
            <p:cNvSpPr/>
            <p:nvPr/>
          </p:nvSpPr>
          <p:spPr>
            <a:xfrm rot="1290219">
              <a:off x="2809355" y="3222501"/>
              <a:ext cx="663" cy="1105"/>
            </a:xfrm>
            <a:custGeom>
              <a:rect b="b" l="l" r="r" t="t"/>
              <a:pathLst>
                <a:path extrusionOk="0" h="25" w="13">
                  <a:moveTo>
                    <a:pt x="1" y="1"/>
                  </a:moveTo>
                  <a:lnTo>
                    <a:pt x="1" y="25"/>
                  </a:lnTo>
                  <a:lnTo>
                    <a:pt x="13" y="25"/>
                  </a:lnTo>
                  <a:cubicBezTo>
                    <a:pt x="13" y="25"/>
                    <a:pt x="13" y="13"/>
                    <a:pt x="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4"/>
            <p:cNvSpPr/>
            <p:nvPr/>
          </p:nvSpPr>
          <p:spPr>
            <a:xfrm rot="1290219">
              <a:off x="2812122" y="3232051"/>
              <a:ext cx="612" cy="751"/>
            </a:xfrm>
            <a:custGeom>
              <a:rect b="b" l="l" r="r" t="t"/>
              <a:pathLst>
                <a:path extrusionOk="0" h="17" w="12">
                  <a:moveTo>
                    <a:pt x="0" y="1"/>
                  </a:moveTo>
                  <a:cubicBezTo>
                    <a:pt x="8" y="12"/>
                    <a:pt x="11" y="16"/>
                    <a:pt x="11" y="16"/>
                  </a:cubicBezTo>
                  <a:cubicBezTo>
                    <a:pt x="12" y="16"/>
                    <a:pt x="4" y="1"/>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4"/>
            <p:cNvSpPr/>
            <p:nvPr/>
          </p:nvSpPr>
          <p:spPr>
            <a:xfrm rot="1290219">
              <a:off x="2807850" y="3219733"/>
              <a:ext cx="1173" cy="110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4"/>
            <p:cNvSpPr/>
            <p:nvPr/>
          </p:nvSpPr>
          <p:spPr>
            <a:xfrm rot="1290219">
              <a:off x="2805486" y="3218815"/>
              <a:ext cx="3111" cy="5302"/>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4"/>
            <p:cNvSpPr/>
            <p:nvPr/>
          </p:nvSpPr>
          <p:spPr>
            <a:xfrm rot="1290219">
              <a:off x="2809524" y="3227406"/>
              <a:ext cx="1887" cy="2430"/>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4"/>
            <p:cNvSpPr/>
            <p:nvPr/>
          </p:nvSpPr>
          <p:spPr>
            <a:xfrm rot="1290219">
              <a:off x="2804038" y="3223249"/>
              <a:ext cx="663" cy="1105"/>
            </a:xfrm>
            <a:custGeom>
              <a:rect b="b" l="l" r="r" t="t"/>
              <a:pathLst>
                <a:path extrusionOk="0" h="25" w="13">
                  <a:moveTo>
                    <a:pt x="13" y="0"/>
                  </a:moveTo>
                  <a:lnTo>
                    <a:pt x="1" y="24"/>
                  </a:lnTo>
                  <a:lnTo>
                    <a:pt x="13" y="24"/>
                  </a:lnTo>
                  <a:lnTo>
                    <a:pt x="13"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4"/>
            <p:cNvSpPr/>
            <p:nvPr/>
          </p:nvSpPr>
          <p:spPr>
            <a:xfrm rot="1290219">
              <a:off x="2803732" y="3221890"/>
              <a:ext cx="51" cy="1635"/>
            </a:xfrm>
            <a:custGeom>
              <a:rect b="b" l="l" r="r" t="t"/>
              <a:pathLst>
                <a:path extrusionOk="0" h="37" w="1">
                  <a:moveTo>
                    <a:pt x="1" y="13"/>
                  </a:moveTo>
                  <a:lnTo>
                    <a:pt x="1" y="1"/>
                  </a:lnTo>
                  <a:lnTo>
                    <a:pt x="1" y="36"/>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4"/>
            <p:cNvSpPr/>
            <p:nvPr/>
          </p:nvSpPr>
          <p:spPr>
            <a:xfrm rot="1290219">
              <a:off x="2802815" y="3221062"/>
              <a:ext cx="663" cy="1105"/>
            </a:xfrm>
            <a:custGeom>
              <a:rect b="b" l="l" r="r" t="t"/>
              <a:pathLst>
                <a:path extrusionOk="0" h="25" w="13">
                  <a:moveTo>
                    <a:pt x="13" y="1"/>
                  </a:moveTo>
                  <a:lnTo>
                    <a:pt x="1" y="25"/>
                  </a:lnTo>
                  <a:lnTo>
                    <a:pt x="13" y="25"/>
                  </a:lnTo>
                  <a:lnTo>
                    <a:pt x="1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4"/>
            <p:cNvSpPr/>
            <p:nvPr/>
          </p:nvSpPr>
          <p:spPr>
            <a:xfrm rot="1290219">
              <a:off x="2801380" y="3221744"/>
              <a:ext cx="1224" cy="110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4"/>
            <p:cNvSpPr/>
            <p:nvPr/>
          </p:nvSpPr>
          <p:spPr>
            <a:xfrm rot="1290219">
              <a:off x="2804637" y="3249026"/>
              <a:ext cx="1275" cy="1591"/>
            </a:xfrm>
            <a:custGeom>
              <a:rect b="b" l="l" r="r" t="t"/>
              <a:pathLst>
                <a:path extrusionOk="0" h="36" w="25">
                  <a:moveTo>
                    <a:pt x="0" y="0"/>
                  </a:moveTo>
                  <a:lnTo>
                    <a:pt x="12" y="36"/>
                  </a:lnTo>
                  <a:lnTo>
                    <a:pt x="24" y="36"/>
                  </a:lnTo>
                  <a:cubicBezTo>
                    <a:pt x="12" y="24"/>
                    <a:pt x="12" y="12"/>
                    <a:pt x="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4"/>
            <p:cNvSpPr/>
            <p:nvPr/>
          </p:nvSpPr>
          <p:spPr>
            <a:xfrm rot="1290219">
              <a:off x="2803599" y="3247930"/>
              <a:ext cx="1275" cy="2254"/>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4"/>
            <p:cNvSpPr/>
            <p:nvPr/>
          </p:nvSpPr>
          <p:spPr>
            <a:xfrm rot="1290219">
              <a:off x="2792144" y="3245574"/>
              <a:ext cx="2652" cy="327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8" name="Google Shape;1968;p24"/>
          <p:cNvSpPr txBox="1"/>
          <p:nvPr/>
        </p:nvSpPr>
        <p:spPr>
          <a:xfrm>
            <a:off x="178200" y="2973500"/>
            <a:ext cx="2774700" cy="505200"/>
          </a:xfrm>
          <a:prstGeom prst="rect">
            <a:avLst/>
          </a:prstGeom>
          <a:noFill/>
          <a:ln>
            <a:noFill/>
          </a:ln>
        </p:spPr>
        <p:txBody>
          <a:bodyPr anchorCtr="0" anchor="t" bIns="91425" lIns="91425" spcFirstLastPara="1" rIns="91425" wrap="square" tIns="91425">
            <a:noAutofit/>
          </a:bodyPr>
          <a:lstStyle/>
          <a:p>
            <a:pPr indent="-165100" lvl="0" marL="179999" rtl="0" algn="l">
              <a:spcBef>
                <a:spcPts val="0"/>
              </a:spcBef>
              <a:spcAft>
                <a:spcPts val="0"/>
              </a:spcAft>
              <a:buClr>
                <a:srgbClr val="000000"/>
              </a:buClr>
              <a:buSzPts val="1100"/>
              <a:buFont typeface="Mada"/>
              <a:buChar char="●"/>
            </a:pPr>
            <a:r>
              <a:rPr lang="en-GB" sz="1100">
                <a:latin typeface="Mada"/>
                <a:ea typeface="Mada"/>
                <a:cs typeface="Mada"/>
                <a:sym typeface="Mada"/>
              </a:rPr>
              <a:t>Comprehensive Hx &amp; physical examination.</a:t>
            </a:r>
            <a:endParaRPr sz="1100">
              <a:latin typeface="Mada"/>
              <a:ea typeface="Mada"/>
              <a:cs typeface="Mada"/>
              <a:sym typeface="Mada"/>
            </a:endParaRPr>
          </a:p>
          <a:p>
            <a:pPr indent="-165100" lvl="0" marL="179999" rtl="0" algn="l">
              <a:spcBef>
                <a:spcPts val="0"/>
              </a:spcBef>
              <a:spcAft>
                <a:spcPts val="0"/>
              </a:spcAft>
              <a:buClr>
                <a:srgbClr val="000000"/>
              </a:buClr>
              <a:buSzPts val="1100"/>
              <a:buFont typeface="Mada"/>
              <a:buChar char="●"/>
            </a:pPr>
            <a:r>
              <a:rPr lang="en-GB" sz="1100">
                <a:latin typeface="Mada"/>
                <a:ea typeface="Mada"/>
                <a:cs typeface="Mada"/>
                <a:sym typeface="Mada"/>
              </a:rPr>
              <a:t>Auscopy &amp; rectoscopy (if needed).</a:t>
            </a:r>
            <a:endParaRPr sz="1100">
              <a:latin typeface="Mada"/>
              <a:ea typeface="Mada"/>
              <a:cs typeface="Mada"/>
              <a:sym typeface="Mada"/>
            </a:endParaRPr>
          </a:p>
          <a:p>
            <a:pPr indent="0" lvl="0" marL="0" rtl="0" algn="ctr">
              <a:spcBef>
                <a:spcPts val="1600"/>
              </a:spcBef>
              <a:spcAft>
                <a:spcPts val="0"/>
              </a:spcAft>
              <a:buNone/>
            </a:pPr>
            <a:r>
              <a:t/>
            </a:r>
            <a:endParaRPr sz="1100">
              <a:latin typeface="Mada"/>
              <a:ea typeface="Mada"/>
              <a:cs typeface="Mada"/>
              <a:sym typeface="Mada"/>
            </a:endParaRPr>
          </a:p>
        </p:txBody>
      </p:sp>
      <p:sp>
        <p:nvSpPr>
          <p:cNvPr id="1969" name="Google Shape;1969;p24"/>
          <p:cNvSpPr txBox="1"/>
          <p:nvPr/>
        </p:nvSpPr>
        <p:spPr>
          <a:xfrm>
            <a:off x="2631675" y="2973500"/>
            <a:ext cx="2206500" cy="505200"/>
          </a:xfrm>
          <a:prstGeom prst="rect">
            <a:avLst/>
          </a:prstGeom>
          <a:noFill/>
          <a:ln>
            <a:noFill/>
          </a:ln>
        </p:spPr>
        <p:txBody>
          <a:bodyPr anchorCtr="0" anchor="t" bIns="91425" lIns="91425" spcFirstLastPara="1" rIns="91425" wrap="square" tIns="91425">
            <a:noAutofit/>
          </a:bodyPr>
          <a:lstStyle/>
          <a:p>
            <a:pPr indent="-165100" lvl="0" marL="179999" rtl="0" algn="l">
              <a:spcBef>
                <a:spcPts val="0"/>
              </a:spcBef>
              <a:spcAft>
                <a:spcPts val="0"/>
              </a:spcAft>
              <a:buClr>
                <a:srgbClr val="000000"/>
              </a:buClr>
              <a:buSzPts val="1100"/>
              <a:buFont typeface="Mada"/>
              <a:buChar char="●"/>
            </a:pPr>
            <a:r>
              <a:rPr lang="en-GB" sz="1100">
                <a:latin typeface="Mada"/>
                <a:ea typeface="Mada"/>
                <a:cs typeface="Mada"/>
                <a:sym typeface="Mada"/>
              </a:rPr>
              <a:t>Exclude other diagnoses.                                        (e.g. colorectal cancer, Crohn disease)</a:t>
            </a:r>
            <a:endParaRPr sz="1100">
              <a:latin typeface="Mada"/>
              <a:ea typeface="Mada"/>
              <a:cs typeface="Mada"/>
              <a:sym typeface="Mada"/>
            </a:endParaRPr>
          </a:p>
          <a:p>
            <a:pPr indent="0" lvl="0" marL="0" rtl="0" algn="ctr">
              <a:spcBef>
                <a:spcPts val="1600"/>
              </a:spcBef>
              <a:spcAft>
                <a:spcPts val="0"/>
              </a:spcAft>
              <a:buNone/>
            </a:pPr>
            <a:r>
              <a:t/>
            </a:r>
            <a:endParaRPr sz="1100">
              <a:latin typeface="Mada"/>
              <a:ea typeface="Mada"/>
              <a:cs typeface="Mada"/>
              <a:sym typeface="Mada"/>
            </a:endParaRPr>
          </a:p>
        </p:txBody>
      </p:sp>
      <p:sp>
        <p:nvSpPr>
          <p:cNvPr id="1970" name="Google Shape;1970;p24"/>
          <p:cNvSpPr txBox="1"/>
          <p:nvPr/>
        </p:nvSpPr>
        <p:spPr>
          <a:xfrm>
            <a:off x="4708025" y="2973500"/>
            <a:ext cx="2703300" cy="505200"/>
          </a:xfrm>
          <a:prstGeom prst="rect">
            <a:avLst/>
          </a:prstGeom>
          <a:noFill/>
          <a:ln>
            <a:noFill/>
          </a:ln>
        </p:spPr>
        <p:txBody>
          <a:bodyPr anchorCtr="0" anchor="t" bIns="91425" lIns="91425" spcFirstLastPara="1" rIns="91425" wrap="square" tIns="91425">
            <a:noAutofit/>
          </a:bodyPr>
          <a:lstStyle/>
          <a:p>
            <a:pPr indent="-165100" lvl="0" marL="179999" rtl="0" algn="l">
              <a:spcBef>
                <a:spcPts val="0"/>
              </a:spcBef>
              <a:spcAft>
                <a:spcPts val="0"/>
              </a:spcAft>
              <a:buClr>
                <a:srgbClr val="000000"/>
              </a:buClr>
              <a:buSzPts val="1100"/>
              <a:buFont typeface="Mada"/>
              <a:buChar char="●"/>
            </a:pPr>
            <a:r>
              <a:rPr lang="en-GB" sz="1100">
                <a:latin typeface="Mada"/>
                <a:ea typeface="Mada"/>
                <a:cs typeface="Mada"/>
                <a:sym typeface="Mada"/>
              </a:rPr>
              <a:t>Lifestyle &amp; dietary changes, toileting behavior education, fiber supplements</a:t>
            </a:r>
            <a:endParaRPr sz="1100">
              <a:latin typeface="Mada"/>
              <a:ea typeface="Mada"/>
              <a:cs typeface="Mada"/>
              <a:sym typeface="Mada"/>
            </a:endParaRPr>
          </a:p>
          <a:p>
            <a:pPr indent="0" lvl="0" marL="0" rtl="0" algn="ctr">
              <a:spcBef>
                <a:spcPts val="1600"/>
              </a:spcBef>
              <a:spcAft>
                <a:spcPts val="0"/>
              </a:spcAft>
              <a:buNone/>
            </a:pPr>
            <a:r>
              <a:t/>
            </a:r>
            <a:endParaRPr sz="1100">
              <a:latin typeface="Mada"/>
              <a:ea typeface="Mada"/>
              <a:cs typeface="Mada"/>
              <a:sym typeface="Mada"/>
            </a:endParaRPr>
          </a:p>
        </p:txBody>
      </p:sp>
      <p:pic>
        <p:nvPicPr>
          <p:cNvPr id="1971" name="Google Shape;1971;p24"/>
          <p:cNvPicPr preferRelativeResize="0"/>
          <p:nvPr/>
        </p:nvPicPr>
        <p:blipFill>
          <a:blip r:embed="rId4">
            <a:alphaModFix/>
          </a:blip>
          <a:stretch>
            <a:fillRect/>
          </a:stretch>
        </p:blipFill>
        <p:spPr>
          <a:xfrm>
            <a:off x="-8244575" y="3478695"/>
            <a:ext cx="7589526" cy="1878542"/>
          </a:xfrm>
          <a:prstGeom prst="rect">
            <a:avLst/>
          </a:prstGeom>
          <a:noFill/>
          <a:ln>
            <a:noFill/>
          </a:ln>
        </p:spPr>
      </p:pic>
      <p:graphicFrame>
        <p:nvGraphicFramePr>
          <p:cNvPr id="1972" name="Google Shape;1972;p24"/>
          <p:cNvGraphicFramePr/>
          <p:nvPr/>
        </p:nvGraphicFramePr>
        <p:xfrm>
          <a:off x="346413" y="5026005"/>
          <a:ext cx="3000000" cy="3000000"/>
        </p:xfrm>
        <a:graphic>
          <a:graphicData uri="http://schemas.openxmlformats.org/drawingml/2006/table">
            <a:tbl>
              <a:tblPr>
                <a:noFill/>
                <a:tableStyleId>{00993488-F257-4DCD-ADED-D5428B9FAE80}</a:tableStyleId>
              </a:tblPr>
              <a:tblGrid>
                <a:gridCol w="1181025"/>
                <a:gridCol w="5864725"/>
              </a:tblGrid>
              <a:tr h="630700">
                <a:tc>
                  <a:txBody>
                    <a:bodyPr/>
                    <a:lstStyle/>
                    <a:p>
                      <a:pPr indent="0" lvl="0" marL="0" rtl="0" algn="ctr">
                        <a:spcBef>
                          <a:spcPts val="0"/>
                        </a:spcBef>
                        <a:spcAft>
                          <a:spcPts val="0"/>
                        </a:spcAft>
                        <a:buNone/>
                      </a:pPr>
                      <a:r>
                        <a:rPr b="1" lang="en-GB" sz="1700">
                          <a:solidFill>
                            <a:srgbClr val="006D77"/>
                          </a:solidFill>
                          <a:latin typeface="Lora"/>
                          <a:ea typeface="Lora"/>
                          <a:cs typeface="Lora"/>
                          <a:sym typeface="Lora"/>
                        </a:rPr>
                        <a:t>Grade  I</a:t>
                      </a:r>
                      <a:endParaRPr b="1" sz="17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Hemorrhoids don’t prolapse (only project into the anal canal): above the dentate (pectinate) line: reversible, often bleed.</a:t>
                      </a:r>
                      <a:endParaRPr sz="1200">
                        <a:solidFill>
                          <a:srgbClr val="1C4587"/>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Management: Conservative therapy with supplements, dietary &amp; lifestyle changes.</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67275">
                <a:tc>
                  <a:txBody>
                    <a:bodyPr/>
                    <a:lstStyle/>
                    <a:p>
                      <a:pPr indent="0" lvl="0" marL="0" rtl="0" algn="ctr">
                        <a:spcBef>
                          <a:spcPts val="0"/>
                        </a:spcBef>
                        <a:spcAft>
                          <a:spcPts val="0"/>
                        </a:spcAft>
                        <a:buNone/>
                      </a:pPr>
                      <a:r>
                        <a:rPr b="1" lang="en-GB" sz="1700">
                          <a:solidFill>
                            <a:srgbClr val="006D77"/>
                          </a:solidFill>
                          <a:latin typeface="Lora"/>
                          <a:ea typeface="Lora"/>
                          <a:cs typeface="Lora"/>
                          <a:sym typeface="Lora"/>
                        </a:rPr>
                        <a:t>Grade II</a:t>
                      </a:r>
                      <a:endParaRPr b="1" sz="1700">
                        <a:solidFill>
                          <a:srgbClr val="006D77"/>
                        </a:solidFill>
                        <a:latin typeface="Lora"/>
                        <a:ea typeface="Lora"/>
                        <a:cs typeface="Lora"/>
                        <a:sym typeface="Lora"/>
                      </a:endParaRPr>
                    </a:p>
                    <a:p>
                      <a:pPr indent="0" lvl="0" marL="0" rtl="0" algn="ctr">
                        <a:spcBef>
                          <a:spcPts val="0"/>
                        </a:spcBef>
                        <a:spcAft>
                          <a:spcPts val="0"/>
                        </a:spcAft>
                        <a:buNone/>
                      </a:pPr>
                      <a:r>
                        <a:t/>
                      </a:r>
                      <a:endParaRPr b="1" sz="17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Prolapse when straining, but spontaneously reduce at risk .</a:t>
                      </a:r>
                      <a:endParaRPr sz="1200">
                        <a:solidFill>
                          <a:srgbClr val="1C4587"/>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Management: </a:t>
                      </a:r>
                      <a:r>
                        <a:rPr lang="en-GB" sz="1200">
                          <a:solidFill>
                            <a:srgbClr val="1F1A33"/>
                          </a:solidFill>
                          <a:latin typeface="Mada"/>
                          <a:ea typeface="Mada"/>
                          <a:cs typeface="Mada"/>
                          <a:sym typeface="Mada"/>
                        </a:rPr>
                        <a:t>Office-based treatments (e.g. rubber band ligation)</a:t>
                      </a:r>
                      <a:endParaRPr sz="1200">
                        <a:solidFill>
                          <a:srgbClr val="1F1A33"/>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98975">
                <a:tc>
                  <a:txBody>
                    <a:bodyPr/>
                    <a:lstStyle/>
                    <a:p>
                      <a:pPr indent="0" lvl="0" marL="0" rtl="0" algn="ctr">
                        <a:spcBef>
                          <a:spcPts val="0"/>
                        </a:spcBef>
                        <a:spcAft>
                          <a:spcPts val="0"/>
                        </a:spcAft>
                        <a:buNone/>
                      </a:pPr>
                      <a:r>
                        <a:rPr b="1" lang="en-GB" sz="1700">
                          <a:solidFill>
                            <a:srgbClr val="006D77"/>
                          </a:solidFill>
                          <a:latin typeface="Lora"/>
                          <a:ea typeface="Lora"/>
                          <a:cs typeface="Lora"/>
                          <a:sym typeface="Lora"/>
                        </a:rPr>
                        <a:t>Grade III</a:t>
                      </a:r>
                      <a:endParaRPr b="1" sz="1700">
                        <a:solidFill>
                          <a:srgbClr val="006D77"/>
                        </a:solidFill>
                        <a:latin typeface="Lora"/>
                        <a:ea typeface="Lora"/>
                        <a:cs typeface="Lora"/>
                        <a:sym typeface="Lora"/>
                      </a:endParaRPr>
                    </a:p>
                    <a:p>
                      <a:pPr indent="0" lvl="0" marL="0" rtl="0" algn="ctr">
                        <a:spcBef>
                          <a:spcPts val="0"/>
                        </a:spcBef>
                        <a:spcAft>
                          <a:spcPts val="0"/>
                        </a:spcAft>
                        <a:buNone/>
                      </a:pPr>
                      <a:r>
                        <a:t/>
                      </a:r>
                      <a:endParaRPr b="1" sz="17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Prolapse when straining, only reducible manually.</a:t>
                      </a:r>
                      <a:endParaRPr sz="1200">
                        <a:solidFill>
                          <a:srgbClr val="1C4587"/>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Management: Rubber band ligation, consider surgical management</a:t>
                      </a:r>
                      <a:endParaRPr sz="1200">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None/>
                      </a:pPr>
                      <a:r>
                        <a:rPr b="1" lang="en-GB" sz="1700">
                          <a:solidFill>
                            <a:srgbClr val="006D77"/>
                          </a:solidFill>
                          <a:latin typeface="Lora"/>
                          <a:ea typeface="Lora"/>
                          <a:cs typeface="Lora"/>
                          <a:sym typeface="Lora"/>
                        </a:rPr>
                        <a:t>Grade IV</a:t>
                      </a:r>
                      <a:endParaRPr b="1" sz="1700">
                        <a:solidFill>
                          <a:srgbClr val="006D77"/>
                        </a:solidFill>
                        <a:latin typeface="Lora"/>
                        <a:ea typeface="Lora"/>
                        <a:cs typeface="Lora"/>
                        <a:sym typeface="Lora"/>
                      </a:endParaRPr>
                    </a:p>
                    <a:p>
                      <a:pPr indent="0" lvl="0" marL="0" rtl="0" algn="ctr">
                        <a:spcBef>
                          <a:spcPts val="0"/>
                        </a:spcBef>
                        <a:spcAft>
                          <a:spcPts val="0"/>
                        </a:spcAft>
                        <a:buNone/>
                      </a:pPr>
                      <a:r>
                        <a:t/>
                      </a:r>
                      <a:endParaRPr b="1" sz="17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Irreducible prolapse: may be strangulated and thrombosed with possible ulceration.</a:t>
                      </a:r>
                      <a:endParaRPr sz="1200">
                        <a:solidFill>
                          <a:srgbClr val="1C4587"/>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1F1A33"/>
                          </a:solidFill>
                          <a:latin typeface="Mada"/>
                          <a:ea typeface="Mada"/>
                          <a:cs typeface="Mada"/>
                          <a:sym typeface="Mada"/>
                        </a:rPr>
                        <a:t>Surgical management</a:t>
                      </a:r>
                      <a:r>
                        <a:rPr lang="en-GB" sz="1200">
                          <a:solidFill>
                            <a:srgbClr val="1C4587"/>
                          </a:solidFill>
                          <a:latin typeface="Mada"/>
                          <a:ea typeface="Mada"/>
                          <a:cs typeface="Mada"/>
                          <a:sym typeface="Mada"/>
                        </a:rPr>
                        <a:t> </a:t>
                      </a:r>
                      <a:endParaRPr sz="1200">
                        <a:solidFill>
                          <a:srgbClr val="1C4587"/>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973" name="Google Shape;1973;p24"/>
          <p:cNvSpPr/>
          <p:nvPr/>
        </p:nvSpPr>
        <p:spPr>
          <a:xfrm>
            <a:off x="1653800" y="65885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4"/>
          <p:cNvSpPr txBox="1"/>
          <p:nvPr/>
        </p:nvSpPr>
        <p:spPr>
          <a:xfrm>
            <a:off x="374513" y="9718494"/>
            <a:ext cx="11595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Grade I</a:t>
            </a:r>
            <a:endParaRPr b="1" sz="1200">
              <a:solidFill>
                <a:srgbClr val="006D77"/>
              </a:solidFill>
              <a:latin typeface="Mada"/>
              <a:ea typeface="Mada"/>
              <a:cs typeface="Mada"/>
              <a:sym typeface="Mada"/>
            </a:endParaRPr>
          </a:p>
        </p:txBody>
      </p:sp>
      <p:sp>
        <p:nvSpPr>
          <p:cNvPr id="1975" name="Google Shape;1975;p24"/>
          <p:cNvSpPr txBox="1"/>
          <p:nvPr/>
        </p:nvSpPr>
        <p:spPr>
          <a:xfrm>
            <a:off x="2264975" y="9718494"/>
            <a:ext cx="11595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Grade II</a:t>
            </a:r>
            <a:endParaRPr b="1" sz="1200">
              <a:solidFill>
                <a:srgbClr val="006D77"/>
              </a:solidFill>
              <a:latin typeface="Mada"/>
              <a:ea typeface="Mada"/>
              <a:cs typeface="Mada"/>
              <a:sym typeface="Mada"/>
            </a:endParaRPr>
          </a:p>
        </p:txBody>
      </p:sp>
      <p:sp>
        <p:nvSpPr>
          <p:cNvPr id="1976" name="Google Shape;1976;p24"/>
          <p:cNvSpPr txBox="1"/>
          <p:nvPr/>
        </p:nvSpPr>
        <p:spPr>
          <a:xfrm>
            <a:off x="4155425" y="9718494"/>
            <a:ext cx="11595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Grade III</a:t>
            </a:r>
            <a:endParaRPr b="1" sz="1200">
              <a:solidFill>
                <a:srgbClr val="006D77"/>
              </a:solidFill>
              <a:latin typeface="Mada"/>
              <a:ea typeface="Mada"/>
              <a:cs typeface="Mada"/>
              <a:sym typeface="Mada"/>
            </a:endParaRPr>
          </a:p>
        </p:txBody>
      </p:sp>
      <p:sp>
        <p:nvSpPr>
          <p:cNvPr id="1977" name="Google Shape;1977;p24"/>
          <p:cNvSpPr txBox="1"/>
          <p:nvPr/>
        </p:nvSpPr>
        <p:spPr>
          <a:xfrm>
            <a:off x="5941000" y="9718494"/>
            <a:ext cx="11595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Grade IV</a:t>
            </a:r>
            <a:endParaRPr b="1" sz="1200">
              <a:solidFill>
                <a:srgbClr val="006D77"/>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83" name="Google Shape;1983;p25"/>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984" name="Google Shape;1984;p25"/>
          <p:cNvSpPr/>
          <p:nvPr/>
        </p:nvSpPr>
        <p:spPr>
          <a:xfrm>
            <a:off x="74475" y="9687825"/>
            <a:ext cx="7440600" cy="928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rgbClr val="6AA84F"/>
              </a:solidFill>
              <a:latin typeface="Mada"/>
              <a:ea typeface="Mada"/>
              <a:cs typeface="Mada"/>
              <a:sym typeface="Mada"/>
            </a:endParaRPr>
          </a:p>
        </p:txBody>
      </p:sp>
      <p:grpSp>
        <p:nvGrpSpPr>
          <p:cNvPr id="1985" name="Google Shape;1985;p25"/>
          <p:cNvGrpSpPr/>
          <p:nvPr/>
        </p:nvGrpSpPr>
        <p:grpSpPr>
          <a:xfrm>
            <a:off x="323344" y="778765"/>
            <a:ext cx="467181" cy="476434"/>
            <a:chOff x="2410712" y="2415450"/>
            <a:chExt cx="312600" cy="312600"/>
          </a:xfrm>
        </p:grpSpPr>
        <p:sp>
          <p:nvSpPr>
            <p:cNvPr id="1986" name="Google Shape;1986;p2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8" name="Google Shape;1988;p25"/>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sp>
        <p:nvSpPr>
          <p:cNvPr id="1989" name="Google Shape;1989;p25"/>
          <p:cNvSpPr txBox="1"/>
          <p:nvPr/>
        </p:nvSpPr>
        <p:spPr>
          <a:xfrm>
            <a:off x="801625" y="806200"/>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Colitis:</a:t>
            </a:r>
            <a:endParaRPr b="1" sz="1800">
              <a:solidFill>
                <a:srgbClr val="006D77"/>
              </a:solidFill>
              <a:highlight>
                <a:srgbClr val="EDF9F9"/>
              </a:highlight>
              <a:latin typeface="Lora"/>
              <a:ea typeface="Lora"/>
              <a:cs typeface="Lora"/>
              <a:sym typeface="Lora"/>
            </a:endParaRPr>
          </a:p>
        </p:txBody>
      </p:sp>
      <p:sp>
        <p:nvSpPr>
          <p:cNvPr id="1990" name="Google Shape;1990;p25"/>
          <p:cNvSpPr txBox="1"/>
          <p:nvPr/>
        </p:nvSpPr>
        <p:spPr>
          <a:xfrm>
            <a:off x="-248430" y="1087963"/>
            <a:ext cx="2439000" cy="568200"/>
          </a:xfrm>
          <a:prstGeom prst="rect">
            <a:avLst/>
          </a:prstGeom>
          <a:noFill/>
          <a:ln>
            <a:noFill/>
          </a:ln>
        </p:spPr>
        <p:txBody>
          <a:bodyPr anchorCtr="0" anchor="b" bIns="91425" lIns="91425" spcFirstLastPara="1" rIns="91425" wrap="square" tIns="91425">
            <a:noAutofit/>
          </a:bodyPr>
          <a:lstStyle/>
          <a:p>
            <a:pPr indent="-304800" lvl="0" marL="457200" rtl="0" algn="ctr">
              <a:spcBef>
                <a:spcPts val="0"/>
              </a:spcBef>
              <a:spcAft>
                <a:spcPts val="0"/>
              </a:spcAft>
              <a:buSzPts val="1200"/>
              <a:buFont typeface="Mada"/>
              <a:buChar char="●"/>
            </a:pPr>
            <a:r>
              <a:rPr b="1" lang="en-GB" sz="1200">
                <a:latin typeface="Mada"/>
                <a:ea typeface="Mada"/>
                <a:cs typeface="Mada"/>
                <a:sym typeface="Mada"/>
              </a:rPr>
              <a:t>C</a:t>
            </a:r>
            <a:r>
              <a:rPr b="1" lang="en-GB" sz="1200">
                <a:latin typeface="Mada"/>
                <a:ea typeface="Mada"/>
                <a:cs typeface="Mada"/>
                <a:sym typeface="Mada"/>
              </a:rPr>
              <a:t>auses :</a:t>
            </a:r>
            <a:endParaRPr b="1" sz="1200">
              <a:latin typeface="Mada"/>
              <a:ea typeface="Mada"/>
              <a:cs typeface="Mada"/>
              <a:sym typeface="Mada"/>
            </a:endParaRPr>
          </a:p>
        </p:txBody>
      </p:sp>
      <p:sp>
        <p:nvSpPr>
          <p:cNvPr id="1991" name="Google Shape;1991;p25"/>
          <p:cNvSpPr/>
          <p:nvPr/>
        </p:nvSpPr>
        <p:spPr>
          <a:xfrm>
            <a:off x="183461" y="2869975"/>
            <a:ext cx="1704546" cy="618681"/>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5"/>
          <p:cNvSpPr txBox="1"/>
          <p:nvPr/>
        </p:nvSpPr>
        <p:spPr>
          <a:xfrm>
            <a:off x="203092" y="2863799"/>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Inflammatory bowel disease</a:t>
            </a:r>
            <a:endParaRPr b="1">
              <a:latin typeface="Mada"/>
              <a:ea typeface="Mada"/>
              <a:cs typeface="Mada"/>
              <a:sym typeface="Mada"/>
            </a:endParaRPr>
          </a:p>
        </p:txBody>
      </p:sp>
      <p:sp>
        <p:nvSpPr>
          <p:cNvPr id="1993" name="Google Shape;1993;p25"/>
          <p:cNvSpPr/>
          <p:nvPr/>
        </p:nvSpPr>
        <p:spPr>
          <a:xfrm>
            <a:off x="2344041" y="17604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5"/>
          <p:cNvSpPr/>
          <p:nvPr/>
        </p:nvSpPr>
        <p:spPr>
          <a:xfrm>
            <a:off x="4201165" y="2213813"/>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5"/>
          <p:cNvSpPr/>
          <p:nvPr/>
        </p:nvSpPr>
        <p:spPr>
          <a:xfrm>
            <a:off x="506759" y="2213813"/>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5"/>
          <p:cNvSpPr/>
          <p:nvPr/>
        </p:nvSpPr>
        <p:spPr>
          <a:xfrm>
            <a:off x="6077061" y="17604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5"/>
          <p:cNvSpPr txBox="1"/>
          <p:nvPr/>
        </p:nvSpPr>
        <p:spPr>
          <a:xfrm>
            <a:off x="652207" y="2367316"/>
            <a:ext cx="5079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01</a:t>
            </a:r>
            <a:endParaRPr sz="3000">
              <a:solidFill>
                <a:srgbClr val="E29578"/>
              </a:solidFill>
              <a:latin typeface="Englebert"/>
              <a:ea typeface="Englebert"/>
              <a:cs typeface="Englebert"/>
              <a:sym typeface="Englebert"/>
            </a:endParaRPr>
          </a:p>
        </p:txBody>
      </p:sp>
      <p:sp>
        <p:nvSpPr>
          <p:cNvPr id="1998" name="Google Shape;1998;p25"/>
          <p:cNvSpPr txBox="1"/>
          <p:nvPr/>
        </p:nvSpPr>
        <p:spPr>
          <a:xfrm>
            <a:off x="2184418" y="1913900"/>
            <a:ext cx="1156800" cy="34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02</a:t>
            </a:r>
            <a:endParaRPr sz="3000">
              <a:solidFill>
                <a:srgbClr val="666666"/>
              </a:solidFill>
              <a:latin typeface="Englebert"/>
              <a:ea typeface="Englebert"/>
              <a:cs typeface="Englebert"/>
              <a:sym typeface="Englebert"/>
            </a:endParaRPr>
          </a:p>
        </p:txBody>
      </p:sp>
      <p:sp>
        <p:nvSpPr>
          <p:cNvPr id="1999" name="Google Shape;1999;p25"/>
          <p:cNvSpPr txBox="1"/>
          <p:nvPr/>
        </p:nvSpPr>
        <p:spPr>
          <a:xfrm>
            <a:off x="4272794" y="2367306"/>
            <a:ext cx="6534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03</a:t>
            </a:r>
            <a:endParaRPr sz="3000">
              <a:solidFill>
                <a:srgbClr val="666666"/>
              </a:solidFill>
              <a:latin typeface="Englebert"/>
              <a:ea typeface="Englebert"/>
              <a:cs typeface="Englebert"/>
              <a:sym typeface="Englebert"/>
            </a:endParaRPr>
          </a:p>
        </p:txBody>
      </p:sp>
      <p:sp>
        <p:nvSpPr>
          <p:cNvPr id="2000" name="Google Shape;2000;p25"/>
          <p:cNvSpPr txBox="1"/>
          <p:nvPr/>
        </p:nvSpPr>
        <p:spPr>
          <a:xfrm>
            <a:off x="6070372" y="1913899"/>
            <a:ext cx="872700" cy="3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04</a:t>
            </a:r>
            <a:endParaRPr sz="3000">
              <a:solidFill>
                <a:srgbClr val="666666"/>
              </a:solidFill>
              <a:latin typeface="Englebert"/>
              <a:ea typeface="Englebert"/>
              <a:cs typeface="Englebert"/>
              <a:sym typeface="Englebert"/>
            </a:endParaRPr>
          </a:p>
        </p:txBody>
      </p:sp>
      <p:cxnSp>
        <p:nvCxnSpPr>
          <p:cNvPr id="2001" name="Google Shape;2001;p25"/>
          <p:cNvCxnSpPr/>
          <p:nvPr/>
        </p:nvCxnSpPr>
        <p:spPr>
          <a:xfrm flipH="1" rot="10800000">
            <a:off x="1429747" y="21113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002" name="Google Shape;2002;p25"/>
          <p:cNvCxnSpPr/>
          <p:nvPr/>
        </p:nvCxnSpPr>
        <p:spPr>
          <a:xfrm rot="10800000">
            <a:off x="3300087" y="21113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003" name="Google Shape;2003;p25"/>
          <p:cNvCxnSpPr/>
          <p:nvPr/>
        </p:nvCxnSpPr>
        <p:spPr>
          <a:xfrm flipH="1" rot="10800000">
            <a:off x="5147226" y="21113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sp>
        <p:nvSpPr>
          <p:cNvPr id="2004" name="Google Shape;2004;p25"/>
          <p:cNvSpPr/>
          <p:nvPr/>
        </p:nvSpPr>
        <p:spPr>
          <a:xfrm>
            <a:off x="1936050" y="2488975"/>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5"/>
          <p:cNvSpPr txBox="1"/>
          <p:nvPr/>
        </p:nvSpPr>
        <p:spPr>
          <a:xfrm>
            <a:off x="1955692" y="2482799"/>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Infectious</a:t>
            </a:r>
            <a:endParaRPr b="1">
              <a:latin typeface="Mada"/>
              <a:ea typeface="Mada"/>
              <a:cs typeface="Mada"/>
              <a:sym typeface="Mada"/>
            </a:endParaRPr>
          </a:p>
        </p:txBody>
      </p:sp>
      <p:sp>
        <p:nvSpPr>
          <p:cNvPr id="2006" name="Google Shape;2006;p25"/>
          <p:cNvSpPr/>
          <p:nvPr/>
        </p:nvSpPr>
        <p:spPr>
          <a:xfrm>
            <a:off x="5746050" y="2412775"/>
            <a:ext cx="1704546" cy="32222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5"/>
          <p:cNvSpPr/>
          <p:nvPr/>
        </p:nvSpPr>
        <p:spPr>
          <a:xfrm>
            <a:off x="3841050" y="2927793"/>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5"/>
          <p:cNvSpPr txBox="1"/>
          <p:nvPr/>
        </p:nvSpPr>
        <p:spPr>
          <a:xfrm>
            <a:off x="3860692" y="2921617"/>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Ischemia</a:t>
            </a:r>
            <a:endParaRPr b="1">
              <a:latin typeface="Mada"/>
              <a:ea typeface="Mada"/>
              <a:cs typeface="Mada"/>
              <a:sym typeface="Mada"/>
            </a:endParaRPr>
          </a:p>
        </p:txBody>
      </p:sp>
      <p:graphicFrame>
        <p:nvGraphicFramePr>
          <p:cNvPr id="2009" name="Google Shape;2009;p25"/>
          <p:cNvGraphicFramePr/>
          <p:nvPr/>
        </p:nvGraphicFramePr>
        <p:xfrm>
          <a:off x="468688" y="3899615"/>
          <a:ext cx="3000000" cy="3000000"/>
        </p:xfrm>
        <a:graphic>
          <a:graphicData uri="http://schemas.openxmlformats.org/drawingml/2006/table">
            <a:tbl>
              <a:tblPr>
                <a:noFill/>
                <a:tableStyleId>{00993488-F257-4DCD-ADED-D5428B9FAE80}</a:tableStyleId>
              </a:tblPr>
              <a:tblGrid>
                <a:gridCol w="1055650"/>
                <a:gridCol w="2676825"/>
                <a:gridCol w="3068725"/>
              </a:tblGrid>
              <a:tr h="399700">
                <a:tc>
                  <a:txBody>
                    <a:bodyPr/>
                    <a:lstStyle/>
                    <a:p>
                      <a:pPr indent="0" lvl="0" marL="0" rtl="0" algn="ctr">
                        <a:spcBef>
                          <a:spcPts val="0"/>
                        </a:spcBef>
                        <a:spcAft>
                          <a:spcPts val="0"/>
                        </a:spcAft>
                        <a:buNone/>
                      </a:pPr>
                      <a:r>
                        <a:t/>
                      </a:r>
                      <a:endParaRPr b="1" sz="1200">
                        <a:latin typeface="Mada"/>
                        <a:ea typeface="Mada"/>
                        <a:cs typeface="Mada"/>
                        <a:sym typeface="Mada"/>
                      </a:endParaRPr>
                    </a:p>
                  </a:txBody>
                  <a:tcPr marT="91425" marB="91425" marR="91425" marL="91425" anchor="ctr">
                    <a:lnL cap="flat" cmpd="sng" w="9525">
                      <a:solidFill>
                        <a:srgbClr val="B7B7B7">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Ulcerative colitis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Crohn’s disease</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1045425">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Location</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Starts distally in the rectum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Progresses proximally to occasionally involve the entire colon.</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Can affect the entire GI tract.</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830175">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Pattern</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Mucosal disease</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Skip lesions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Transmural thickening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Granuloma formation.</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830175">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Bleeding </a:t>
                      </a:r>
                      <a:r>
                        <a:rPr b="1" lang="en-GB" sz="1200">
                          <a:solidFill>
                            <a:srgbClr val="E29578"/>
                          </a:solidFill>
                          <a:latin typeface="Lora"/>
                          <a:ea typeface="Lora"/>
                          <a:cs typeface="Lora"/>
                          <a:sym typeface="Lora"/>
                        </a:rPr>
                        <a:t>🩸</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More likely</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Can present with up to 20 bloody bowel movements / day.</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Very</a:t>
                      </a:r>
                      <a:r>
                        <a:rPr lang="en-GB" sz="1200">
                          <a:solidFill>
                            <a:srgbClr val="6AA84F"/>
                          </a:solidFill>
                          <a:latin typeface="Mada"/>
                          <a:ea typeface="Mada"/>
                          <a:cs typeface="Mada"/>
                          <a:sym typeface="Mada"/>
                        </a:rPr>
                        <a:t> rare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Positive fecal-occult blood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Not with bright red blood.</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88175">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Associated </a:t>
                      </a:r>
                      <a:r>
                        <a:rPr b="1" lang="en-GB" sz="1200">
                          <a:solidFill>
                            <a:srgbClr val="E29578"/>
                          </a:solidFill>
                          <a:latin typeface="Lora"/>
                          <a:ea typeface="Lora"/>
                          <a:cs typeface="Lora"/>
                          <a:sym typeface="Lora"/>
                        </a:rPr>
                        <a:t>Symptoms</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C</a:t>
                      </a:r>
                      <a:r>
                        <a:rPr lang="en-GB" sz="1200">
                          <a:latin typeface="Mada"/>
                          <a:ea typeface="Mada"/>
                          <a:cs typeface="Mada"/>
                          <a:sym typeface="Mada"/>
                        </a:rPr>
                        <a:t>rampy abdominal pain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Tenesmus.</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Diarrhea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Mucus-filled bowel movements</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830175">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Diagnosis</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Careful history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Flexible endoscopy with biopsy.</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Endoscopy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biopsy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Contrast studies. </a:t>
                      </a:r>
                      <a:r>
                        <a:rPr lang="en-GB" sz="1200">
                          <a:solidFill>
                            <a:srgbClr val="6AA84F"/>
                          </a:solidFill>
                          <a:latin typeface="Mada"/>
                          <a:ea typeface="Mada"/>
                          <a:cs typeface="Mada"/>
                          <a:sym typeface="Mada"/>
                        </a:rPr>
                        <a:t>MR or CT enterography</a:t>
                      </a:r>
                      <a:endParaRPr sz="1200">
                        <a:solidFill>
                          <a:srgbClr val="6AA84F"/>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010" name="Google Shape;2010;p25"/>
          <p:cNvSpPr txBox="1"/>
          <p:nvPr/>
        </p:nvSpPr>
        <p:spPr>
          <a:xfrm>
            <a:off x="5247775" y="2387700"/>
            <a:ext cx="2517900" cy="3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Radiation proctitis </a:t>
            </a:r>
            <a:endParaRPr sz="1200">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2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16" name="Google Shape;2016;p26"/>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2017" name="Google Shape;2017;p26"/>
          <p:cNvSpPr/>
          <p:nvPr/>
        </p:nvSpPr>
        <p:spPr>
          <a:xfrm>
            <a:off x="74475" y="9717600"/>
            <a:ext cx="7440600" cy="898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lnSpc>
                <a:spcPct val="100000"/>
              </a:lnSpc>
              <a:spcBef>
                <a:spcPts val="12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E.coli, Shigella, Salmonella (food </a:t>
            </a:r>
            <a:r>
              <a:rPr lang="en-GB" sz="1000">
                <a:solidFill>
                  <a:srgbClr val="6AA84F"/>
                </a:solidFill>
                <a:latin typeface="Mada"/>
                <a:ea typeface="Mada"/>
                <a:cs typeface="Mada"/>
                <a:sym typeface="Mada"/>
              </a:rPr>
              <a:t>poisoning</a:t>
            </a:r>
            <a:r>
              <a:rPr lang="en-GB" sz="1000">
                <a:solidFill>
                  <a:srgbClr val="6AA84F"/>
                </a:solidFill>
                <a:latin typeface="Mada"/>
                <a:ea typeface="Mada"/>
                <a:cs typeface="Mada"/>
                <a:sym typeface="Mada"/>
              </a:rPr>
              <a:t>) are the  most common, I will not talk about them, only “treat by antibiotics”</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You must wash your hands after examining the patient. </a:t>
            </a:r>
            <a:r>
              <a:rPr lang="en-GB" sz="1000">
                <a:solidFill>
                  <a:srgbClr val="6AA84F"/>
                </a:solidFill>
                <a:latin typeface="Mada"/>
                <a:ea typeface="Mada"/>
                <a:cs typeface="Mada"/>
                <a:sym typeface="Mada"/>
              </a:rPr>
              <a:t>Sanitizing</a:t>
            </a:r>
            <a:r>
              <a:rPr lang="en-GB" sz="1000">
                <a:solidFill>
                  <a:srgbClr val="6AA84F"/>
                </a:solidFill>
                <a:latin typeface="Mada"/>
                <a:ea typeface="Mada"/>
                <a:cs typeface="Mada"/>
                <a:sym typeface="Mada"/>
              </a:rPr>
              <a:t> is not enough</a:t>
            </a:r>
            <a:endParaRPr sz="1000">
              <a:solidFill>
                <a:srgbClr val="6AA84F"/>
              </a:solidFill>
              <a:latin typeface="Mada"/>
              <a:ea typeface="Mada"/>
              <a:cs typeface="Mada"/>
              <a:sym typeface="Mada"/>
            </a:endParaRPr>
          </a:p>
          <a:p>
            <a:pPr indent="0" lvl="0" marL="0" rtl="0" algn="l">
              <a:lnSpc>
                <a:spcPct val="100000"/>
              </a:lnSpc>
              <a:spcBef>
                <a:spcPts val="1200"/>
              </a:spcBef>
              <a:spcAft>
                <a:spcPts val="0"/>
              </a:spcAft>
              <a:buNone/>
            </a:pPr>
            <a:r>
              <a:t/>
            </a:r>
            <a:endParaRPr sz="1200">
              <a:solidFill>
                <a:srgbClr val="6AA84F"/>
              </a:solidFill>
              <a:latin typeface="Mada"/>
              <a:ea typeface="Mada"/>
              <a:cs typeface="Mada"/>
              <a:sym typeface="Mada"/>
            </a:endParaRPr>
          </a:p>
        </p:txBody>
      </p:sp>
      <p:grpSp>
        <p:nvGrpSpPr>
          <p:cNvPr id="2018" name="Google Shape;2018;p26"/>
          <p:cNvGrpSpPr/>
          <p:nvPr/>
        </p:nvGrpSpPr>
        <p:grpSpPr>
          <a:xfrm>
            <a:off x="242819" y="894152"/>
            <a:ext cx="467181" cy="476434"/>
            <a:chOff x="2410712" y="2415450"/>
            <a:chExt cx="312600" cy="312600"/>
          </a:xfrm>
        </p:grpSpPr>
        <p:sp>
          <p:nvSpPr>
            <p:cNvPr id="2019" name="Google Shape;2019;p2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1" name="Google Shape;2021;p26"/>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sp>
        <p:nvSpPr>
          <p:cNvPr id="2022" name="Google Shape;2022;p26"/>
          <p:cNvSpPr txBox="1"/>
          <p:nvPr/>
        </p:nvSpPr>
        <p:spPr>
          <a:xfrm>
            <a:off x="721100" y="92158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Colitis:</a:t>
            </a:r>
            <a:endParaRPr b="1" sz="1800">
              <a:solidFill>
                <a:srgbClr val="006D77"/>
              </a:solidFill>
              <a:highlight>
                <a:srgbClr val="EDF9F9"/>
              </a:highlight>
              <a:latin typeface="Lora"/>
              <a:ea typeface="Lora"/>
              <a:cs typeface="Lora"/>
              <a:sym typeface="Lora"/>
            </a:endParaRPr>
          </a:p>
        </p:txBody>
      </p:sp>
      <p:sp>
        <p:nvSpPr>
          <p:cNvPr id="2023" name="Google Shape;2023;p26"/>
          <p:cNvSpPr/>
          <p:nvPr/>
        </p:nvSpPr>
        <p:spPr>
          <a:xfrm>
            <a:off x="102936" y="2985363"/>
            <a:ext cx="1704546" cy="618681"/>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6"/>
          <p:cNvSpPr txBox="1"/>
          <p:nvPr/>
        </p:nvSpPr>
        <p:spPr>
          <a:xfrm>
            <a:off x="122567" y="2979187"/>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Inflammatory bowel disease</a:t>
            </a:r>
            <a:endParaRPr b="1">
              <a:latin typeface="Mada"/>
              <a:ea typeface="Mada"/>
              <a:cs typeface="Mada"/>
              <a:sym typeface="Mada"/>
            </a:endParaRPr>
          </a:p>
        </p:txBody>
      </p:sp>
      <p:sp>
        <p:nvSpPr>
          <p:cNvPr id="2025" name="Google Shape;2025;p26"/>
          <p:cNvSpPr/>
          <p:nvPr/>
        </p:nvSpPr>
        <p:spPr>
          <a:xfrm>
            <a:off x="2263516" y="1875788"/>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6"/>
          <p:cNvSpPr/>
          <p:nvPr/>
        </p:nvSpPr>
        <p:spPr>
          <a:xfrm>
            <a:off x="4120640" y="23292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6"/>
          <p:cNvSpPr/>
          <p:nvPr/>
        </p:nvSpPr>
        <p:spPr>
          <a:xfrm>
            <a:off x="426234" y="23292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6"/>
          <p:cNvSpPr/>
          <p:nvPr/>
        </p:nvSpPr>
        <p:spPr>
          <a:xfrm>
            <a:off x="5996536" y="1875788"/>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6"/>
          <p:cNvSpPr txBox="1"/>
          <p:nvPr/>
        </p:nvSpPr>
        <p:spPr>
          <a:xfrm>
            <a:off x="571682" y="2482703"/>
            <a:ext cx="5079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01</a:t>
            </a:r>
            <a:endParaRPr sz="3000">
              <a:solidFill>
                <a:srgbClr val="666666"/>
              </a:solidFill>
              <a:latin typeface="Englebert"/>
              <a:ea typeface="Englebert"/>
              <a:cs typeface="Englebert"/>
              <a:sym typeface="Englebert"/>
            </a:endParaRPr>
          </a:p>
        </p:txBody>
      </p:sp>
      <p:sp>
        <p:nvSpPr>
          <p:cNvPr id="2030" name="Google Shape;2030;p26"/>
          <p:cNvSpPr txBox="1"/>
          <p:nvPr/>
        </p:nvSpPr>
        <p:spPr>
          <a:xfrm>
            <a:off x="2103893" y="2029287"/>
            <a:ext cx="1156800" cy="34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02</a:t>
            </a:r>
            <a:endParaRPr sz="3000">
              <a:solidFill>
                <a:srgbClr val="E29578"/>
              </a:solidFill>
              <a:latin typeface="Englebert"/>
              <a:ea typeface="Englebert"/>
              <a:cs typeface="Englebert"/>
              <a:sym typeface="Englebert"/>
            </a:endParaRPr>
          </a:p>
        </p:txBody>
      </p:sp>
      <p:sp>
        <p:nvSpPr>
          <p:cNvPr id="2031" name="Google Shape;2031;p26"/>
          <p:cNvSpPr txBox="1"/>
          <p:nvPr/>
        </p:nvSpPr>
        <p:spPr>
          <a:xfrm>
            <a:off x="4192269" y="2482694"/>
            <a:ext cx="6534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03</a:t>
            </a:r>
            <a:endParaRPr sz="3000">
              <a:solidFill>
                <a:srgbClr val="666666"/>
              </a:solidFill>
              <a:latin typeface="Englebert"/>
              <a:ea typeface="Englebert"/>
              <a:cs typeface="Englebert"/>
              <a:sym typeface="Englebert"/>
            </a:endParaRPr>
          </a:p>
        </p:txBody>
      </p:sp>
      <p:sp>
        <p:nvSpPr>
          <p:cNvPr id="2032" name="Google Shape;2032;p26"/>
          <p:cNvSpPr txBox="1"/>
          <p:nvPr/>
        </p:nvSpPr>
        <p:spPr>
          <a:xfrm>
            <a:off x="5989847" y="2029287"/>
            <a:ext cx="872700" cy="3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04</a:t>
            </a:r>
            <a:endParaRPr sz="3000">
              <a:solidFill>
                <a:srgbClr val="666666"/>
              </a:solidFill>
              <a:latin typeface="Englebert"/>
              <a:ea typeface="Englebert"/>
              <a:cs typeface="Englebert"/>
              <a:sym typeface="Englebert"/>
            </a:endParaRPr>
          </a:p>
        </p:txBody>
      </p:sp>
      <p:cxnSp>
        <p:nvCxnSpPr>
          <p:cNvPr id="2033" name="Google Shape;2033;p26"/>
          <p:cNvCxnSpPr/>
          <p:nvPr/>
        </p:nvCxnSpPr>
        <p:spPr>
          <a:xfrm flipH="1" rot="10800000">
            <a:off x="1349222" y="2226761"/>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034" name="Google Shape;2034;p26"/>
          <p:cNvCxnSpPr/>
          <p:nvPr/>
        </p:nvCxnSpPr>
        <p:spPr>
          <a:xfrm rot="10800000">
            <a:off x="3219562" y="2226761"/>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035" name="Google Shape;2035;p26"/>
          <p:cNvCxnSpPr/>
          <p:nvPr/>
        </p:nvCxnSpPr>
        <p:spPr>
          <a:xfrm flipH="1" rot="10800000">
            <a:off x="5066701" y="2226761"/>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sp>
        <p:nvSpPr>
          <p:cNvPr id="2036" name="Google Shape;2036;p26"/>
          <p:cNvSpPr/>
          <p:nvPr/>
        </p:nvSpPr>
        <p:spPr>
          <a:xfrm>
            <a:off x="1855525" y="2604363"/>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6"/>
          <p:cNvSpPr txBox="1"/>
          <p:nvPr/>
        </p:nvSpPr>
        <p:spPr>
          <a:xfrm>
            <a:off x="1875167" y="2598187"/>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Infectious</a:t>
            </a:r>
            <a:r>
              <a:rPr b="1" baseline="30000" lang="en-GB">
                <a:latin typeface="Mada"/>
                <a:ea typeface="Mada"/>
                <a:cs typeface="Mada"/>
                <a:sym typeface="Mada"/>
              </a:rPr>
              <a:t>1</a:t>
            </a:r>
            <a:endParaRPr b="1" baseline="30000">
              <a:latin typeface="Mada"/>
              <a:ea typeface="Mada"/>
              <a:cs typeface="Mada"/>
              <a:sym typeface="Mada"/>
            </a:endParaRPr>
          </a:p>
        </p:txBody>
      </p:sp>
      <p:sp>
        <p:nvSpPr>
          <p:cNvPr id="2038" name="Google Shape;2038;p26"/>
          <p:cNvSpPr/>
          <p:nvPr/>
        </p:nvSpPr>
        <p:spPr>
          <a:xfrm>
            <a:off x="5665525" y="2528163"/>
            <a:ext cx="1704546" cy="32222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6"/>
          <p:cNvSpPr txBox="1"/>
          <p:nvPr/>
        </p:nvSpPr>
        <p:spPr>
          <a:xfrm>
            <a:off x="5193887" y="2521988"/>
            <a:ext cx="2517900" cy="3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Radiation proctitis </a:t>
            </a:r>
            <a:endParaRPr b="1">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2040" name="Google Shape;2040;p26"/>
          <p:cNvSpPr/>
          <p:nvPr/>
        </p:nvSpPr>
        <p:spPr>
          <a:xfrm>
            <a:off x="3760525" y="3043180"/>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6"/>
          <p:cNvSpPr txBox="1"/>
          <p:nvPr/>
        </p:nvSpPr>
        <p:spPr>
          <a:xfrm>
            <a:off x="3780167" y="3037004"/>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Ischemia</a:t>
            </a:r>
            <a:endParaRPr b="1">
              <a:latin typeface="Mada"/>
              <a:ea typeface="Mada"/>
              <a:cs typeface="Mada"/>
              <a:sym typeface="Mada"/>
            </a:endParaRPr>
          </a:p>
        </p:txBody>
      </p:sp>
      <p:graphicFrame>
        <p:nvGraphicFramePr>
          <p:cNvPr id="2042" name="Google Shape;2042;p26"/>
          <p:cNvGraphicFramePr/>
          <p:nvPr/>
        </p:nvGraphicFramePr>
        <p:xfrm>
          <a:off x="394150" y="3896463"/>
          <a:ext cx="3000000" cy="3000000"/>
        </p:xfrm>
        <a:graphic>
          <a:graphicData uri="http://schemas.openxmlformats.org/drawingml/2006/table">
            <a:tbl>
              <a:tblPr>
                <a:noFill/>
                <a:tableStyleId>{00993488-F257-4DCD-ADED-D5428B9FAE80}</a:tableStyleId>
              </a:tblPr>
              <a:tblGrid>
                <a:gridCol w="1171150"/>
                <a:gridCol w="2944975"/>
                <a:gridCol w="2685075"/>
              </a:tblGrid>
              <a:tr h="138825">
                <a:tc>
                  <a:txBody>
                    <a:bodyPr/>
                    <a:lstStyle/>
                    <a:p>
                      <a:pPr indent="0" lvl="0" marL="0" rtl="0" algn="ctr">
                        <a:spcBef>
                          <a:spcPts val="0"/>
                        </a:spcBef>
                        <a:spcAft>
                          <a:spcPts val="0"/>
                        </a:spcAft>
                        <a:buNone/>
                      </a:pPr>
                      <a:r>
                        <a:t/>
                      </a:r>
                      <a:endParaRPr b="1">
                        <a:latin typeface="Mada"/>
                        <a:ea typeface="Mada"/>
                        <a:cs typeface="Mada"/>
                        <a:sym typeface="Mada"/>
                      </a:endParaRPr>
                    </a:p>
                  </a:txBody>
                  <a:tcPr marT="91425" marB="91425" marR="91425" marL="91425" anchor="ctr">
                    <a:lnL cap="flat" cmpd="sng" w="9525">
                      <a:solidFill>
                        <a:srgbClr val="B7B7B7">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 difficile</a:t>
                      </a:r>
                      <a:r>
                        <a:rPr b="1" baseline="30000" lang="en-GB" sz="1200">
                          <a:solidFill>
                            <a:srgbClr val="006D77"/>
                          </a:solidFill>
                          <a:latin typeface="Lora"/>
                          <a:ea typeface="Lora"/>
                          <a:cs typeface="Lora"/>
                          <a:sym typeface="Lora"/>
                        </a:rPr>
                        <a:t>2</a:t>
                      </a:r>
                      <a:r>
                        <a:rPr b="1" lang="en-GB" sz="1200">
                          <a:solidFill>
                            <a:srgbClr val="006D77"/>
                          </a:solidFill>
                          <a:latin typeface="Lora"/>
                          <a:ea typeface="Lora"/>
                          <a:cs typeface="Lora"/>
                          <a:sym typeface="Lora"/>
                        </a:rPr>
                        <a:t> </a:t>
                      </a:r>
                      <a:r>
                        <a:rPr b="1" lang="en-GB" sz="1200">
                          <a:solidFill>
                            <a:srgbClr val="006D77"/>
                          </a:solidFill>
                          <a:latin typeface="Lora"/>
                          <a:ea typeface="Lora"/>
                          <a:cs typeface="Lora"/>
                          <a:sym typeface="Lora"/>
                        </a:rPr>
                        <a:t>opportunistic</a:t>
                      </a:r>
                      <a:r>
                        <a:rPr b="1" lang="en-GB" sz="1200">
                          <a:solidFill>
                            <a:srgbClr val="006D77"/>
                          </a:solidFill>
                          <a:latin typeface="Lora"/>
                          <a:ea typeface="Lora"/>
                          <a:cs typeface="Lora"/>
                          <a:sym typeface="Lora"/>
                        </a:rPr>
                        <a:t> </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Cytomegalovirus (CMV)</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6852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Risk factors</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Prior antibiotic use</a:t>
                      </a:r>
                      <a:r>
                        <a:rPr b="1" lang="en-GB" sz="1200">
                          <a:solidFill>
                            <a:srgbClr val="6AA84F"/>
                          </a:solidFill>
                          <a:latin typeface="Mada"/>
                          <a:ea typeface="Mada"/>
                          <a:cs typeface="Mada"/>
                          <a:sym typeface="Mada"/>
                        </a:rPr>
                        <a:t> IV Abx</a:t>
                      </a:r>
                      <a:endParaRPr b="1"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Hospitalization</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Immunocompromised </a:t>
                      </a:r>
                      <a:r>
                        <a:rPr lang="en-GB" sz="1200">
                          <a:latin typeface="Mada"/>
                          <a:ea typeface="Mada"/>
                          <a:cs typeface="Mada"/>
                          <a:sym typeface="Mada"/>
                        </a:rPr>
                        <a:t>patient</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852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Symptoms</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Diarrhea:</a:t>
                      </a:r>
                      <a:endParaRPr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Explosive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Foul-smelling </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May develop into toxic megacolon</a:t>
                      </a:r>
                      <a:endParaRPr sz="1200">
                        <a:solidFill>
                          <a:srgbClr val="6AA84F"/>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Bloody Diarrhea</a:t>
                      </a:r>
                      <a:endParaRPr sz="1200"/>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852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Bleeding 🩸</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Uncommon but can be present</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Indicating severe mucosal slough</a:t>
                      </a:r>
                      <a:endParaRPr sz="1200">
                        <a:solidFill>
                          <a:srgbClr val="6AA84F"/>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6852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Diagnosis</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History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Stool culture</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History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Stool culture</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Endoscopy with biopsy confirms the diagnosis</a:t>
                      </a:r>
                      <a:endParaRPr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852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Treatment</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Oral or transrectal enema with vancomycin and high dose metronidazole </a:t>
                      </a:r>
                      <a:endParaRPr sz="1200">
                        <a:solidFill>
                          <a:srgbClr val="6AA84F"/>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27"/>
          <p:cNvSpPr/>
          <p:nvPr/>
        </p:nvSpPr>
        <p:spPr>
          <a:xfrm>
            <a:off x="1204800" y="9401475"/>
            <a:ext cx="5365500" cy="11445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Radiation proctitis is a complication of radiation therapy.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Those who have had radiation directed at their rectum or at areas around their rectum (e.g. after treatment for pelvic malignant neoplasms) have increased risk of developing radiation proctitis. </a:t>
            </a:r>
            <a:endParaRPr/>
          </a:p>
        </p:txBody>
      </p:sp>
      <p:sp>
        <p:nvSpPr>
          <p:cNvPr id="2048" name="Google Shape;2048;p2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49" name="Google Shape;2049;p27"/>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grpSp>
        <p:nvGrpSpPr>
          <p:cNvPr id="2050" name="Google Shape;2050;p27"/>
          <p:cNvGrpSpPr/>
          <p:nvPr/>
        </p:nvGrpSpPr>
        <p:grpSpPr>
          <a:xfrm>
            <a:off x="323344" y="752565"/>
            <a:ext cx="467181" cy="476434"/>
            <a:chOff x="2410712" y="2415450"/>
            <a:chExt cx="312600" cy="312600"/>
          </a:xfrm>
        </p:grpSpPr>
        <p:sp>
          <p:nvSpPr>
            <p:cNvPr id="2051" name="Google Shape;2051;p2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3" name="Google Shape;2053;p27"/>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sp>
        <p:nvSpPr>
          <p:cNvPr id="2054" name="Google Shape;2054;p27"/>
          <p:cNvSpPr txBox="1"/>
          <p:nvPr/>
        </p:nvSpPr>
        <p:spPr>
          <a:xfrm>
            <a:off x="801625" y="780000"/>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Colitis:</a:t>
            </a:r>
            <a:endParaRPr b="1" sz="1800">
              <a:solidFill>
                <a:srgbClr val="006D77"/>
              </a:solidFill>
              <a:highlight>
                <a:srgbClr val="EDF9F9"/>
              </a:highlight>
              <a:latin typeface="Lora"/>
              <a:ea typeface="Lora"/>
              <a:cs typeface="Lora"/>
              <a:sym typeface="Lora"/>
            </a:endParaRPr>
          </a:p>
        </p:txBody>
      </p:sp>
      <p:sp>
        <p:nvSpPr>
          <p:cNvPr id="2055" name="Google Shape;2055;p27"/>
          <p:cNvSpPr/>
          <p:nvPr/>
        </p:nvSpPr>
        <p:spPr>
          <a:xfrm>
            <a:off x="183461" y="2310375"/>
            <a:ext cx="1704546" cy="618681"/>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7"/>
          <p:cNvSpPr txBox="1"/>
          <p:nvPr/>
        </p:nvSpPr>
        <p:spPr>
          <a:xfrm>
            <a:off x="203092" y="2304199"/>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Inflammatory bowel disease</a:t>
            </a:r>
            <a:endParaRPr b="1">
              <a:latin typeface="Mada"/>
              <a:ea typeface="Mada"/>
              <a:cs typeface="Mada"/>
              <a:sym typeface="Mada"/>
            </a:endParaRPr>
          </a:p>
        </p:txBody>
      </p:sp>
      <p:sp>
        <p:nvSpPr>
          <p:cNvPr id="2057" name="Google Shape;2057;p27"/>
          <p:cNvSpPr/>
          <p:nvPr/>
        </p:nvSpPr>
        <p:spPr>
          <a:xfrm>
            <a:off x="2344041" y="12008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7"/>
          <p:cNvSpPr/>
          <p:nvPr/>
        </p:nvSpPr>
        <p:spPr>
          <a:xfrm>
            <a:off x="4201165" y="1654213"/>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7"/>
          <p:cNvSpPr/>
          <p:nvPr/>
        </p:nvSpPr>
        <p:spPr>
          <a:xfrm>
            <a:off x="506759" y="1654213"/>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7"/>
          <p:cNvSpPr/>
          <p:nvPr/>
        </p:nvSpPr>
        <p:spPr>
          <a:xfrm>
            <a:off x="6077061" y="12008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7"/>
          <p:cNvSpPr txBox="1"/>
          <p:nvPr/>
        </p:nvSpPr>
        <p:spPr>
          <a:xfrm>
            <a:off x="652207" y="1807716"/>
            <a:ext cx="5079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01</a:t>
            </a:r>
            <a:endParaRPr sz="3000">
              <a:solidFill>
                <a:srgbClr val="666666"/>
              </a:solidFill>
              <a:latin typeface="Englebert"/>
              <a:ea typeface="Englebert"/>
              <a:cs typeface="Englebert"/>
              <a:sym typeface="Englebert"/>
            </a:endParaRPr>
          </a:p>
        </p:txBody>
      </p:sp>
      <p:sp>
        <p:nvSpPr>
          <p:cNvPr id="2062" name="Google Shape;2062;p27"/>
          <p:cNvSpPr txBox="1"/>
          <p:nvPr/>
        </p:nvSpPr>
        <p:spPr>
          <a:xfrm>
            <a:off x="2184418" y="1354300"/>
            <a:ext cx="1156800" cy="34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02</a:t>
            </a:r>
            <a:endParaRPr sz="3000">
              <a:solidFill>
                <a:srgbClr val="666666"/>
              </a:solidFill>
              <a:latin typeface="Englebert"/>
              <a:ea typeface="Englebert"/>
              <a:cs typeface="Englebert"/>
              <a:sym typeface="Englebert"/>
            </a:endParaRPr>
          </a:p>
        </p:txBody>
      </p:sp>
      <p:sp>
        <p:nvSpPr>
          <p:cNvPr id="2063" name="Google Shape;2063;p27"/>
          <p:cNvSpPr txBox="1"/>
          <p:nvPr/>
        </p:nvSpPr>
        <p:spPr>
          <a:xfrm>
            <a:off x="4272794" y="1807706"/>
            <a:ext cx="6534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03</a:t>
            </a:r>
            <a:endParaRPr sz="3000">
              <a:solidFill>
                <a:srgbClr val="E29578"/>
              </a:solidFill>
              <a:latin typeface="Englebert"/>
              <a:ea typeface="Englebert"/>
              <a:cs typeface="Englebert"/>
              <a:sym typeface="Englebert"/>
            </a:endParaRPr>
          </a:p>
        </p:txBody>
      </p:sp>
      <p:sp>
        <p:nvSpPr>
          <p:cNvPr id="2064" name="Google Shape;2064;p27"/>
          <p:cNvSpPr txBox="1"/>
          <p:nvPr/>
        </p:nvSpPr>
        <p:spPr>
          <a:xfrm>
            <a:off x="6070372" y="1354299"/>
            <a:ext cx="872700" cy="3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04</a:t>
            </a:r>
            <a:endParaRPr sz="3000">
              <a:solidFill>
                <a:srgbClr val="666666"/>
              </a:solidFill>
              <a:latin typeface="Englebert"/>
              <a:ea typeface="Englebert"/>
              <a:cs typeface="Englebert"/>
              <a:sym typeface="Englebert"/>
            </a:endParaRPr>
          </a:p>
        </p:txBody>
      </p:sp>
      <p:cxnSp>
        <p:nvCxnSpPr>
          <p:cNvPr id="2065" name="Google Shape;2065;p27"/>
          <p:cNvCxnSpPr/>
          <p:nvPr/>
        </p:nvCxnSpPr>
        <p:spPr>
          <a:xfrm flipH="1" rot="10800000">
            <a:off x="1429747" y="15517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066" name="Google Shape;2066;p27"/>
          <p:cNvCxnSpPr/>
          <p:nvPr/>
        </p:nvCxnSpPr>
        <p:spPr>
          <a:xfrm rot="10800000">
            <a:off x="3300087" y="1551774"/>
            <a:ext cx="782700" cy="317700"/>
          </a:xfrm>
          <a:prstGeom prst="curvedConnector3">
            <a:avLst>
              <a:gd fmla="val 50000" name="adj1"/>
            </a:avLst>
          </a:prstGeom>
          <a:noFill/>
          <a:ln cap="flat" cmpd="sng" w="28575">
            <a:solidFill>
              <a:srgbClr val="E29578"/>
            </a:solidFill>
            <a:prstDash val="solid"/>
            <a:round/>
            <a:headEnd len="med" w="med" type="none"/>
            <a:tailEnd len="med" w="med" type="none"/>
          </a:ln>
        </p:spPr>
      </p:cxnSp>
      <p:cxnSp>
        <p:nvCxnSpPr>
          <p:cNvPr id="2067" name="Google Shape;2067;p27"/>
          <p:cNvCxnSpPr/>
          <p:nvPr/>
        </p:nvCxnSpPr>
        <p:spPr>
          <a:xfrm flipH="1" rot="10800000">
            <a:off x="5147226" y="15517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sp>
        <p:nvSpPr>
          <p:cNvPr id="2068" name="Google Shape;2068;p27"/>
          <p:cNvSpPr/>
          <p:nvPr/>
        </p:nvSpPr>
        <p:spPr>
          <a:xfrm>
            <a:off x="1936050" y="1929375"/>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7"/>
          <p:cNvSpPr txBox="1"/>
          <p:nvPr/>
        </p:nvSpPr>
        <p:spPr>
          <a:xfrm>
            <a:off x="1955692" y="1923199"/>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Infectious</a:t>
            </a:r>
            <a:endParaRPr b="1">
              <a:latin typeface="Mada"/>
              <a:ea typeface="Mada"/>
              <a:cs typeface="Mada"/>
              <a:sym typeface="Mada"/>
            </a:endParaRPr>
          </a:p>
        </p:txBody>
      </p:sp>
      <p:sp>
        <p:nvSpPr>
          <p:cNvPr id="2070" name="Google Shape;2070;p27"/>
          <p:cNvSpPr/>
          <p:nvPr/>
        </p:nvSpPr>
        <p:spPr>
          <a:xfrm>
            <a:off x="5746050" y="1853175"/>
            <a:ext cx="1704546" cy="32222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7"/>
          <p:cNvSpPr txBox="1"/>
          <p:nvPr/>
        </p:nvSpPr>
        <p:spPr>
          <a:xfrm>
            <a:off x="5274412" y="1847000"/>
            <a:ext cx="2517900" cy="3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Radiation proctitis </a:t>
            </a:r>
            <a:endParaRPr>
              <a:latin typeface="Mada"/>
              <a:ea typeface="Mada"/>
              <a:cs typeface="Mada"/>
              <a:sym typeface="Mada"/>
            </a:endParaRPr>
          </a:p>
        </p:txBody>
      </p:sp>
      <p:sp>
        <p:nvSpPr>
          <p:cNvPr id="2072" name="Google Shape;2072;p27"/>
          <p:cNvSpPr/>
          <p:nvPr/>
        </p:nvSpPr>
        <p:spPr>
          <a:xfrm>
            <a:off x="3841050" y="2368193"/>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7"/>
          <p:cNvSpPr txBox="1"/>
          <p:nvPr/>
        </p:nvSpPr>
        <p:spPr>
          <a:xfrm>
            <a:off x="3860692" y="2362017"/>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Ischemia</a:t>
            </a:r>
            <a:endParaRPr b="1">
              <a:latin typeface="Mada"/>
              <a:ea typeface="Mada"/>
              <a:cs typeface="Mada"/>
              <a:sym typeface="Mada"/>
            </a:endParaRPr>
          </a:p>
        </p:txBody>
      </p:sp>
      <p:cxnSp>
        <p:nvCxnSpPr>
          <p:cNvPr id="2074" name="Google Shape;2074;p27"/>
          <p:cNvCxnSpPr/>
          <p:nvPr/>
        </p:nvCxnSpPr>
        <p:spPr>
          <a:xfrm rot="10800000">
            <a:off x="4680605" y="3815349"/>
            <a:ext cx="2073300" cy="0"/>
          </a:xfrm>
          <a:prstGeom prst="straightConnector1">
            <a:avLst/>
          </a:prstGeom>
          <a:noFill/>
          <a:ln cap="flat" cmpd="sng" w="19050">
            <a:solidFill>
              <a:srgbClr val="ABE5D9"/>
            </a:solidFill>
            <a:prstDash val="solid"/>
            <a:round/>
            <a:headEnd len="med" w="med" type="oval"/>
            <a:tailEnd len="med" w="med" type="none"/>
          </a:ln>
        </p:spPr>
      </p:cxnSp>
      <p:cxnSp>
        <p:nvCxnSpPr>
          <p:cNvPr id="2075" name="Google Shape;2075;p27"/>
          <p:cNvCxnSpPr/>
          <p:nvPr/>
        </p:nvCxnSpPr>
        <p:spPr>
          <a:xfrm>
            <a:off x="794405" y="3815349"/>
            <a:ext cx="2073300" cy="0"/>
          </a:xfrm>
          <a:prstGeom prst="straightConnector1">
            <a:avLst/>
          </a:prstGeom>
          <a:noFill/>
          <a:ln cap="flat" cmpd="sng" w="19050">
            <a:solidFill>
              <a:srgbClr val="ABE5D9"/>
            </a:solidFill>
            <a:prstDash val="solid"/>
            <a:round/>
            <a:headEnd len="med" w="med" type="oval"/>
            <a:tailEnd len="med" w="med" type="none"/>
          </a:ln>
        </p:spPr>
      </p:cxnSp>
      <p:sp>
        <p:nvSpPr>
          <p:cNvPr id="2076" name="Google Shape;2076;p27"/>
          <p:cNvSpPr txBox="1"/>
          <p:nvPr/>
        </p:nvSpPr>
        <p:spPr>
          <a:xfrm flipH="1">
            <a:off x="4734072" y="3345250"/>
            <a:ext cx="2008500" cy="31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Symptoms: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Bloody diarrhea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Abdominal pain</a:t>
            </a:r>
            <a:endParaRPr sz="1200">
              <a:solidFill>
                <a:schemeClr val="dk1"/>
              </a:solidFill>
              <a:latin typeface="Mada"/>
              <a:ea typeface="Mada"/>
              <a:cs typeface="Mada"/>
              <a:sym typeface="Mada"/>
            </a:endParaRPr>
          </a:p>
        </p:txBody>
      </p:sp>
      <p:sp>
        <p:nvSpPr>
          <p:cNvPr id="2077" name="Google Shape;2077;p27"/>
          <p:cNvSpPr txBox="1"/>
          <p:nvPr/>
        </p:nvSpPr>
        <p:spPr>
          <a:xfrm flipH="1">
            <a:off x="1038703" y="3431475"/>
            <a:ext cx="2110800" cy="3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1200">
                <a:solidFill>
                  <a:srgbClr val="006D77"/>
                </a:solidFill>
                <a:highlight>
                  <a:srgbClr val="FFFFFF"/>
                </a:highlight>
                <a:latin typeface="Lora"/>
                <a:ea typeface="Lora"/>
                <a:cs typeface="Lora"/>
                <a:sym typeface="Lora"/>
              </a:rPr>
              <a:t> Acute vs. Chronic</a:t>
            </a:r>
            <a:endParaRPr b="1" sz="1200">
              <a:solidFill>
                <a:srgbClr val="006D77"/>
              </a:solidFill>
              <a:latin typeface="Lora"/>
              <a:ea typeface="Lora"/>
              <a:cs typeface="Lora"/>
              <a:sym typeface="Lora"/>
            </a:endParaRPr>
          </a:p>
        </p:txBody>
      </p:sp>
      <p:grpSp>
        <p:nvGrpSpPr>
          <p:cNvPr id="2078" name="Google Shape;2078;p27"/>
          <p:cNvGrpSpPr/>
          <p:nvPr/>
        </p:nvGrpSpPr>
        <p:grpSpPr>
          <a:xfrm>
            <a:off x="3334952" y="3013910"/>
            <a:ext cx="878328" cy="1881047"/>
            <a:chOff x="3574141" y="1193800"/>
            <a:chExt cx="676886" cy="1554199"/>
          </a:xfrm>
        </p:grpSpPr>
        <p:sp>
          <p:nvSpPr>
            <p:cNvPr id="2079" name="Google Shape;2079;p27"/>
            <p:cNvSpPr/>
            <p:nvPr/>
          </p:nvSpPr>
          <p:spPr>
            <a:xfrm>
              <a:off x="3686983" y="1354231"/>
              <a:ext cx="446476" cy="416100"/>
            </a:xfrm>
            <a:custGeom>
              <a:rect b="b" l="l" r="r" t="t"/>
              <a:pathLst>
                <a:path extrusionOk="0" h="7397" w="7937">
                  <a:moveTo>
                    <a:pt x="1182" y="0"/>
                  </a:moveTo>
                  <a:cubicBezTo>
                    <a:pt x="535" y="0"/>
                    <a:pt x="0" y="535"/>
                    <a:pt x="0" y="1182"/>
                  </a:cubicBezTo>
                  <a:lnTo>
                    <a:pt x="0" y="6220"/>
                  </a:lnTo>
                  <a:cubicBezTo>
                    <a:pt x="0" y="6861"/>
                    <a:pt x="535" y="7396"/>
                    <a:pt x="1182" y="7396"/>
                  </a:cubicBezTo>
                  <a:lnTo>
                    <a:pt x="6754" y="7396"/>
                  </a:lnTo>
                  <a:cubicBezTo>
                    <a:pt x="7401" y="7396"/>
                    <a:pt x="7936" y="6861"/>
                    <a:pt x="7936" y="6220"/>
                  </a:cubicBezTo>
                  <a:lnTo>
                    <a:pt x="7936" y="1182"/>
                  </a:lnTo>
                  <a:cubicBezTo>
                    <a:pt x="7936" y="535"/>
                    <a:pt x="7401" y="0"/>
                    <a:pt x="6754" y="0"/>
                  </a:cubicBezTo>
                  <a:close/>
                </a:path>
              </a:pathLst>
            </a:custGeom>
            <a:solidFill>
              <a:srgbClr val="8CB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7"/>
            <p:cNvSpPr/>
            <p:nvPr/>
          </p:nvSpPr>
          <p:spPr>
            <a:xfrm>
              <a:off x="3574141" y="1609898"/>
              <a:ext cx="676886" cy="1138101"/>
            </a:xfrm>
            <a:custGeom>
              <a:rect b="b" l="l" r="r" t="t"/>
              <a:pathLst>
                <a:path extrusionOk="0" h="20232" w="12033">
                  <a:moveTo>
                    <a:pt x="4947" y="1"/>
                  </a:moveTo>
                  <a:lnTo>
                    <a:pt x="4947" y="1514"/>
                  </a:lnTo>
                  <a:lnTo>
                    <a:pt x="3744" y="1514"/>
                  </a:lnTo>
                  <a:cubicBezTo>
                    <a:pt x="3744" y="1514"/>
                    <a:pt x="3744" y="1541"/>
                    <a:pt x="3723" y="1541"/>
                  </a:cubicBezTo>
                  <a:cubicBezTo>
                    <a:pt x="3434" y="1541"/>
                    <a:pt x="3145" y="1739"/>
                    <a:pt x="3033" y="2049"/>
                  </a:cubicBezTo>
                  <a:lnTo>
                    <a:pt x="113" y="10653"/>
                  </a:lnTo>
                  <a:cubicBezTo>
                    <a:pt x="1" y="11033"/>
                    <a:pt x="204" y="11456"/>
                    <a:pt x="584" y="11568"/>
                  </a:cubicBezTo>
                  <a:cubicBezTo>
                    <a:pt x="662" y="11596"/>
                    <a:pt x="742" y="11609"/>
                    <a:pt x="822" y="11609"/>
                  </a:cubicBezTo>
                  <a:cubicBezTo>
                    <a:pt x="1123" y="11609"/>
                    <a:pt x="1408" y="11419"/>
                    <a:pt x="1493" y="11119"/>
                  </a:cubicBezTo>
                  <a:lnTo>
                    <a:pt x="1584" y="10830"/>
                  </a:lnTo>
                  <a:lnTo>
                    <a:pt x="1920" y="10964"/>
                  </a:lnTo>
                  <a:cubicBezTo>
                    <a:pt x="1920" y="10964"/>
                    <a:pt x="2188" y="10407"/>
                    <a:pt x="1894" y="9964"/>
                  </a:cubicBezTo>
                  <a:lnTo>
                    <a:pt x="3680" y="4680"/>
                  </a:lnTo>
                  <a:lnTo>
                    <a:pt x="3680" y="4680"/>
                  </a:lnTo>
                  <a:cubicBezTo>
                    <a:pt x="3680" y="7846"/>
                    <a:pt x="3257" y="8648"/>
                    <a:pt x="3257" y="10386"/>
                  </a:cubicBezTo>
                  <a:cubicBezTo>
                    <a:pt x="3257" y="12124"/>
                    <a:pt x="4279" y="19188"/>
                    <a:pt x="4279" y="19188"/>
                  </a:cubicBezTo>
                  <a:lnTo>
                    <a:pt x="3033" y="20231"/>
                  </a:lnTo>
                  <a:lnTo>
                    <a:pt x="5461" y="20231"/>
                  </a:lnTo>
                  <a:lnTo>
                    <a:pt x="5862" y="9985"/>
                  </a:lnTo>
                  <a:lnTo>
                    <a:pt x="6086" y="9985"/>
                  </a:lnTo>
                  <a:lnTo>
                    <a:pt x="6487" y="20231"/>
                  </a:lnTo>
                  <a:lnTo>
                    <a:pt x="8915" y="20231"/>
                  </a:lnTo>
                  <a:lnTo>
                    <a:pt x="7669" y="19188"/>
                  </a:lnTo>
                  <a:cubicBezTo>
                    <a:pt x="7669" y="19188"/>
                    <a:pt x="8712" y="11365"/>
                    <a:pt x="8712" y="9964"/>
                  </a:cubicBezTo>
                  <a:cubicBezTo>
                    <a:pt x="8712" y="8557"/>
                    <a:pt x="8338" y="7824"/>
                    <a:pt x="8338" y="4637"/>
                  </a:cubicBezTo>
                  <a:lnTo>
                    <a:pt x="8338" y="4637"/>
                  </a:lnTo>
                  <a:lnTo>
                    <a:pt x="10140" y="9964"/>
                  </a:lnTo>
                  <a:cubicBezTo>
                    <a:pt x="9851" y="10407"/>
                    <a:pt x="10119" y="10964"/>
                    <a:pt x="10119" y="10964"/>
                  </a:cubicBezTo>
                  <a:lnTo>
                    <a:pt x="10450" y="10830"/>
                  </a:lnTo>
                  <a:lnTo>
                    <a:pt x="10541" y="11119"/>
                  </a:lnTo>
                  <a:cubicBezTo>
                    <a:pt x="10630" y="11419"/>
                    <a:pt x="10913" y="11609"/>
                    <a:pt x="11215" y="11609"/>
                  </a:cubicBezTo>
                  <a:cubicBezTo>
                    <a:pt x="11295" y="11609"/>
                    <a:pt x="11376" y="11596"/>
                    <a:pt x="11455" y="11568"/>
                  </a:cubicBezTo>
                  <a:cubicBezTo>
                    <a:pt x="11835" y="11456"/>
                    <a:pt x="12033" y="11033"/>
                    <a:pt x="11921" y="10653"/>
                  </a:cubicBezTo>
                  <a:lnTo>
                    <a:pt x="9006" y="2076"/>
                  </a:lnTo>
                  <a:cubicBezTo>
                    <a:pt x="8915" y="1782"/>
                    <a:pt x="8648" y="1562"/>
                    <a:pt x="8359" y="1541"/>
                  </a:cubicBezTo>
                  <a:lnTo>
                    <a:pt x="8359" y="1514"/>
                  </a:lnTo>
                  <a:lnTo>
                    <a:pt x="7001" y="1514"/>
                  </a:lnTo>
                  <a:lnTo>
                    <a:pt x="7001" y="1"/>
                  </a:ln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7"/>
            <p:cNvSpPr/>
            <p:nvPr/>
          </p:nvSpPr>
          <p:spPr>
            <a:xfrm>
              <a:off x="4098187" y="1420722"/>
              <a:ext cx="65309" cy="65309"/>
            </a:xfrm>
            <a:custGeom>
              <a:rect b="b" l="l" r="r" t="t"/>
              <a:pathLst>
                <a:path extrusionOk="0" h="1161" w="1161">
                  <a:moveTo>
                    <a:pt x="578" y="0"/>
                  </a:moveTo>
                  <a:cubicBezTo>
                    <a:pt x="268" y="0"/>
                    <a:pt x="0" y="267"/>
                    <a:pt x="0" y="578"/>
                  </a:cubicBezTo>
                  <a:cubicBezTo>
                    <a:pt x="0" y="915"/>
                    <a:pt x="268" y="1161"/>
                    <a:pt x="578" y="1161"/>
                  </a:cubicBezTo>
                  <a:cubicBezTo>
                    <a:pt x="893" y="1161"/>
                    <a:pt x="1161" y="915"/>
                    <a:pt x="1161" y="578"/>
                  </a:cubicBezTo>
                  <a:cubicBezTo>
                    <a:pt x="1161" y="267"/>
                    <a:pt x="893" y="0"/>
                    <a:pt x="578" y="0"/>
                  </a:cubicBez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7"/>
            <p:cNvSpPr/>
            <p:nvPr/>
          </p:nvSpPr>
          <p:spPr>
            <a:xfrm>
              <a:off x="3656888" y="1420722"/>
              <a:ext cx="65309" cy="65309"/>
            </a:xfrm>
            <a:custGeom>
              <a:rect b="b" l="l" r="r" t="t"/>
              <a:pathLst>
                <a:path extrusionOk="0" h="1161" w="1161">
                  <a:moveTo>
                    <a:pt x="583" y="0"/>
                  </a:moveTo>
                  <a:cubicBezTo>
                    <a:pt x="268" y="0"/>
                    <a:pt x="0" y="267"/>
                    <a:pt x="0" y="578"/>
                  </a:cubicBezTo>
                  <a:cubicBezTo>
                    <a:pt x="0" y="915"/>
                    <a:pt x="268" y="1161"/>
                    <a:pt x="583" y="1161"/>
                  </a:cubicBezTo>
                  <a:cubicBezTo>
                    <a:pt x="893" y="1161"/>
                    <a:pt x="1161" y="915"/>
                    <a:pt x="1161" y="578"/>
                  </a:cubicBezTo>
                  <a:cubicBezTo>
                    <a:pt x="1161" y="267"/>
                    <a:pt x="893" y="0"/>
                    <a:pt x="583" y="0"/>
                  </a:cubicBez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7"/>
            <p:cNvSpPr/>
            <p:nvPr/>
          </p:nvSpPr>
          <p:spPr>
            <a:xfrm>
              <a:off x="3935112" y="1779611"/>
              <a:ext cx="250942" cy="400743"/>
            </a:xfrm>
            <a:custGeom>
              <a:rect b="b" l="l" r="r" t="t"/>
              <a:pathLst>
                <a:path extrusionOk="0" h="7124" w="4461">
                  <a:moveTo>
                    <a:pt x="1282" y="1"/>
                  </a:moveTo>
                  <a:cubicBezTo>
                    <a:pt x="1235" y="1"/>
                    <a:pt x="1187" y="6"/>
                    <a:pt x="1140" y="16"/>
                  </a:cubicBezTo>
                  <a:cubicBezTo>
                    <a:pt x="669" y="128"/>
                    <a:pt x="268" y="572"/>
                    <a:pt x="22" y="952"/>
                  </a:cubicBezTo>
                  <a:cubicBezTo>
                    <a:pt x="1" y="995"/>
                    <a:pt x="22" y="1037"/>
                    <a:pt x="70" y="1064"/>
                  </a:cubicBezTo>
                  <a:cubicBezTo>
                    <a:pt x="86" y="1080"/>
                    <a:pt x="102" y="1087"/>
                    <a:pt x="118" y="1087"/>
                  </a:cubicBezTo>
                  <a:cubicBezTo>
                    <a:pt x="143" y="1087"/>
                    <a:pt x="166" y="1067"/>
                    <a:pt x="183" y="1037"/>
                  </a:cubicBezTo>
                  <a:cubicBezTo>
                    <a:pt x="381" y="706"/>
                    <a:pt x="760" y="283"/>
                    <a:pt x="1161" y="192"/>
                  </a:cubicBezTo>
                  <a:cubicBezTo>
                    <a:pt x="1204" y="188"/>
                    <a:pt x="1245" y="185"/>
                    <a:pt x="1286" y="185"/>
                  </a:cubicBezTo>
                  <a:cubicBezTo>
                    <a:pt x="1436" y="185"/>
                    <a:pt x="1574" y="221"/>
                    <a:pt x="1696" y="326"/>
                  </a:cubicBezTo>
                  <a:cubicBezTo>
                    <a:pt x="2477" y="904"/>
                    <a:pt x="2830" y="1930"/>
                    <a:pt x="3145" y="2866"/>
                  </a:cubicBezTo>
                  <a:lnTo>
                    <a:pt x="3188" y="2979"/>
                  </a:lnTo>
                  <a:cubicBezTo>
                    <a:pt x="3611" y="4273"/>
                    <a:pt x="3926" y="5583"/>
                    <a:pt x="4258" y="7054"/>
                  </a:cubicBezTo>
                  <a:cubicBezTo>
                    <a:pt x="4279" y="7080"/>
                    <a:pt x="4327" y="7123"/>
                    <a:pt x="4349" y="7123"/>
                  </a:cubicBezTo>
                  <a:lnTo>
                    <a:pt x="4370" y="7123"/>
                  </a:lnTo>
                  <a:cubicBezTo>
                    <a:pt x="4413" y="7102"/>
                    <a:pt x="4461" y="7054"/>
                    <a:pt x="4434" y="7011"/>
                  </a:cubicBezTo>
                  <a:cubicBezTo>
                    <a:pt x="4103" y="5540"/>
                    <a:pt x="3792" y="4225"/>
                    <a:pt x="3343" y="2936"/>
                  </a:cubicBezTo>
                  <a:lnTo>
                    <a:pt x="3300" y="2802"/>
                  </a:lnTo>
                  <a:cubicBezTo>
                    <a:pt x="2990" y="1866"/>
                    <a:pt x="2632" y="797"/>
                    <a:pt x="1787" y="171"/>
                  </a:cubicBezTo>
                  <a:cubicBezTo>
                    <a:pt x="1628" y="66"/>
                    <a:pt x="1455" y="1"/>
                    <a:pt x="128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7"/>
            <p:cNvSpPr/>
            <p:nvPr/>
          </p:nvSpPr>
          <p:spPr>
            <a:xfrm>
              <a:off x="4119563" y="1987126"/>
              <a:ext cx="17495" cy="114080"/>
            </a:xfrm>
            <a:custGeom>
              <a:rect b="b" l="l" r="r" t="t"/>
              <a:pathLst>
                <a:path extrusionOk="0" h="2028" w="311">
                  <a:moveTo>
                    <a:pt x="198" y="1"/>
                  </a:moveTo>
                  <a:cubicBezTo>
                    <a:pt x="155" y="1"/>
                    <a:pt x="134" y="49"/>
                    <a:pt x="134" y="113"/>
                  </a:cubicBezTo>
                  <a:cubicBezTo>
                    <a:pt x="134" y="316"/>
                    <a:pt x="112" y="536"/>
                    <a:pt x="86" y="782"/>
                  </a:cubicBezTo>
                  <a:cubicBezTo>
                    <a:pt x="43" y="1161"/>
                    <a:pt x="0" y="1562"/>
                    <a:pt x="134" y="1963"/>
                  </a:cubicBezTo>
                  <a:cubicBezTo>
                    <a:pt x="134" y="2006"/>
                    <a:pt x="177" y="2028"/>
                    <a:pt x="219" y="2028"/>
                  </a:cubicBezTo>
                  <a:lnTo>
                    <a:pt x="246" y="2028"/>
                  </a:lnTo>
                  <a:cubicBezTo>
                    <a:pt x="289" y="2006"/>
                    <a:pt x="310" y="1963"/>
                    <a:pt x="289" y="1921"/>
                  </a:cubicBezTo>
                  <a:cubicBezTo>
                    <a:pt x="177" y="1541"/>
                    <a:pt x="219" y="1161"/>
                    <a:pt x="267" y="803"/>
                  </a:cubicBezTo>
                  <a:cubicBezTo>
                    <a:pt x="289" y="557"/>
                    <a:pt x="310" y="338"/>
                    <a:pt x="310" y="92"/>
                  </a:cubicBezTo>
                  <a:cubicBezTo>
                    <a:pt x="310" y="49"/>
                    <a:pt x="267" y="1"/>
                    <a:pt x="198"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7"/>
            <p:cNvSpPr/>
            <p:nvPr/>
          </p:nvSpPr>
          <p:spPr>
            <a:xfrm>
              <a:off x="4153202" y="2074654"/>
              <a:ext cx="41571" cy="46690"/>
            </a:xfrm>
            <a:custGeom>
              <a:rect b="b" l="l" r="r" t="t"/>
              <a:pathLst>
                <a:path extrusionOk="0" h="830" w="739">
                  <a:moveTo>
                    <a:pt x="88" y="1"/>
                  </a:moveTo>
                  <a:cubicBezTo>
                    <a:pt x="47" y="1"/>
                    <a:pt x="1" y="36"/>
                    <a:pt x="1" y="71"/>
                  </a:cubicBezTo>
                  <a:cubicBezTo>
                    <a:pt x="1" y="119"/>
                    <a:pt x="22" y="161"/>
                    <a:pt x="71" y="161"/>
                  </a:cubicBezTo>
                  <a:cubicBezTo>
                    <a:pt x="381" y="231"/>
                    <a:pt x="557" y="450"/>
                    <a:pt x="536" y="739"/>
                  </a:cubicBezTo>
                  <a:cubicBezTo>
                    <a:pt x="536" y="808"/>
                    <a:pt x="584" y="830"/>
                    <a:pt x="627" y="830"/>
                  </a:cubicBezTo>
                  <a:cubicBezTo>
                    <a:pt x="669" y="830"/>
                    <a:pt x="718" y="808"/>
                    <a:pt x="718" y="766"/>
                  </a:cubicBezTo>
                  <a:cubicBezTo>
                    <a:pt x="739" y="365"/>
                    <a:pt x="493" y="71"/>
                    <a:pt x="113" y="6"/>
                  </a:cubicBezTo>
                  <a:cubicBezTo>
                    <a:pt x="105" y="2"/>
                    <a:pt x="97" y="1"/>
                    <a:pt x="88"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7"/>
            <p:cNvSpPr/>
            <p:nvPr/>
          </p:nvSpPr>
          <p:spPr>
            <a:xfrm>
              <a:off x="4085530" y="1887391"/>
              <a:ext cx="20251" cy="54677"/>
            </a:xfrm>
            <a:custGeom>
              <a:rect b="b" l="l" r="r" t="t"/>
              <a:pathLst>
                <a:path extrusionOk="0" h="972" w="360">
                  <a:moveTo>
                    <a:pt x="247" y="0"/>
                  </a:moveTo>
                  <a:cubicBezTo>
                    <a:pt x="222" y="0"/>
                    <a:pt x="195" y="11"/>
                    <a:pt x="183" y="36"/>
                  </a:cubicBezTo>
                  <a:cubicBezTo>
                    <a:pt x="1" y="325"/>
                    <a:pt x="1" y="661"/>
                    <a:pt x="22" y="907"/>
                  </a:cubicBezTo>
                  <a:cubicBezTo>
                    <a:pt x="22" y="950"/>
                    <a:pt x="70" y="972"/>
                    <a:pt x="113" y="972"/>
                  </a:cubicBezTo>
                  <a:cubicBezTo>
                    <a:pt x="156" y="972"/>
                    <a:pt x="204" y="929"/>
                    <a:pt x="204" y="886"/>
                  </a:cubicBezTo>
                  <a:cubicBezTo>
                    <a:pt x="183" y="549"/>
                    <a:pt x="204" y="325"/>
                    <a:pt x="338" y="127"/>
                  </a:cubicBezTo>
                  <a:cubicBezTo>
                    <a:pt x="359" y="105"/>
                    <a:pt x="338" y="36"/>
                    <a:pt x="290" y="14"/>
                  </a:cubicBezTo>
                  <a:cubicBezTo>
                    <a:pt x="281" y="6"/>
                    <a:pt x="264" y="0"/>
                    <a:pt x="247"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7"/>
            <p:cNvSpPr/>
            <p:nvPr/>
          </p:nvSpPr>
          <p:spPr>
            <a:xfrm>
              <a:off x="3916492" y="1932111"/>
              <a:ext cx="70147" cy="500028"/>
            </a:xfrm>
            <a:custGeom>
              <a:rect b="b" l="l" r="r" t="t"/>
              <a:pathLst>
                <a:path extrusionOk="0" h="8889" w="1247">
                  <a:moveTo>
                    <a:pt x="113" y="0"/>
                  </a:moveTo>
                  <a:cubicBezTo>
                    <a:pt x="65" y="0"/>
                    <a:pt x="22" y="43"/>
                    <a:pt x="22" y="91"/>
                  </a:cubicBezTo>
                  <a:lnTo>
                    <a:pt x="22" y="177"/>
                  </a:lnTo>
                  <a:cubicBezTo>
                    <a:pt x="22" y="1337"/>
                    <a:pt x="0" y="2230"/>
                    <a:pt x="423" y="3300"/>
                  </a:cubicBezTo>
                  <a:cubicBezTo>
                    <a:pt x="712" y="4032"/>
                    <a:pt x="867" y="4877"/>
                    <a:pt x="1000" y="5904"/>
                  </a:cubicBezTo>
                  <a:cubicBezTo>
                    <a:pt x="1048" y="6305"/>
                    <a:pt x="915" y="6706"/>
                    <a:pt x="781" y="7107"/>
                  </a:cubicBezTo>
                  <a:cubicBezTo>
                    <a:pt x="578" y="7642"/>
                    <a:pt x="401" y="8198"/>
                    <a:pt x="621" y="8824"/>
                  </a:cubicBezTo>
                  <a:cubicBezTo>
                    <a:pt x="621" y="8867"/>
                    <a:pt x="669" y="8888"/>
                    <a:pt x="712" y="8888"/>
                  </a:cubicBezTo>
                  <a:lnTo>
                    <a:pt x="733" y="8888"/>
                  </a:lnTo>
                  <a:cubicBezTo>
                    <a:pt x="781" y="8867"/>
                    <a:pt x="802" y="8824"/>
                    <a:pt x="802" y="8781"/>
                  </a:cubicBezTo>
                  <a:cubicBezTo>
                    <a:pt x="578" y="8198"/>
                    <a:pt x="754" y="7685"/>
                    <a:pt x="958" y="7177"/>
                  </a:cubicBezTo>
                  <a:cubicBezTo>
                    <a:pt x="1091" y="6749"/>
                    <a:pt x="1246" y="6327"/>
                    <a:pt x="1182" y="5883"/>
                  </a:cubicBezTo>
                  <a:cubicBezTo>
                    <a:pt x="1070" y="4835"/>
                    <a:pt x="867" y="3990"/>
                    <a:pt x="578" y="3230"/>
                  </a:cubicBezTo>
                  <a:cubicBezTo>
                    <a:pt x="177" y="2203"/>
                    <a:pt x="198" y="1316"/>
                    <a:pt x="198" y="177"/>
                  </a:cubicBezTo>
                  <a:lnTo>
                    <a:pt x="198" y="91"/>
                  </a:lnTo>
                  <a:cubicBezTo>
                    <a:pt x="198" y="43"/>
                    <a:pt x="155" y="0"/>
                    <a:pt x="113"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7"/>
            <p:cNvSpPr/>
            <p:nvPr/>
          </p:nvSpPr>
          <p:spPr>
            <a:xfrm>
              <a:off x="3961606" y="2290044"/>
              <a:ext cx="48771" cy="369185"/>
            </a:xfrm>
            <a:custGeom>
              <a:rect b="b" l="l" r="r" t="t"/>
              <a:pathLst>
                <a:path extrusionOk="0" h="6563" w="867">
                  <a:moveTo>
                    <a:pt x="295" y="1"/>
                  </a:moveTo>
                  <a:cubicBezTo>
                    <a:pt x="280" y="1"/>
                    <a:pt x="264" y="4"/>
                    <a:pt x="246" y="12"/>
                  </a:cubicBezTo>
                  <a:cubicBezTo>
                    <a:pt x="198" y="33"/>
                    <a:pt x="177" y="76"/>
                    <a:pt x="198" y="119"/>
                  </a:cubicBezTo>
                  <a:cubicBezTo>
                    <a:pt x="690" y="1279"/>
                    <a:pt x="487" y="2418"/>
                    <a:pt x="332" y="3509"/>
                  </a:cubicBezTo>
                  <a:cubicBezTo>
                    <a:pt x="177" y="4488"/>
                    <a:pt x="0" y="5493"/>
                    <a:pt x="289" y="6493"/>
                  </a:cubicBezTo>
                  <a:cubicBezTo>
                    <a:pt x="311" y="6536"/>
                    <a:pt x="332" y="6563"/>
                    <a:pt x="380" y="6563"/>
                  </a:cubicBezTo>
                  <a:lnTo>
                    <a:pt x="402" y="6563"/>
                  </a:lnTo>
                  <a:cubicBezTo>
                    <a:pt x="444" y="6563"/>
                    <a:pt x="466" y="6493"/>
                    <a:pt x="466" y="6450"/>
                  </a:cubicBezTo>
                  <a:cubicBezTo>
                    <a:pt x="198" y="5493"/>
                    <a:pt x="332" y="4530"/>
                    <a:pt x="487" y="3552"/>
                  </a:cubicBezTo>
                  <a:cubicBezTo>
                    <a:pt x="690" y="2418"/>
                    <a:pt x="867" y="1258"/>
                    <a:pt x="380" y="54"/>
                  </a:cubicBezTo>
                  <a:cubicBezTo>
                    <a:pt x="361" y="23"/>
                    <a:pt x="333" y="1"/>
                    <a:pt x="295"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7"/>
            <p:cNvSpPr/>
            <p:nvPr/>
          </p:nvSpPr>
          <p:spPr>
            <a:xfrm>
              <a:off x="3933930" y="2104299"/>
              <a:ext cx="83985" cy="187658"/>
            </a:xfrm>
            <a:custGeom>
              <a:rect b="b" l="l" r="r" t="t"/>
              <a:pathLst>
                <a:path extrusionOk="0" h="3336" w="1493">
                  <a:moveTo>
                    <a:pt x="94" y="0"/>
                  </a:moveTo>
                  <a:cubicBezTo>
                    <a:pt x="63" y="0"/>
                    <a:pt x="34" y="10"/>
                    <a:pt x="22" y="35"/>
                  </a:cubicBezTo>
                  <a:cubicBezTo>
                    <a:pt x="1" y="78"/>
                    <a:pt x="1" y="126"/>
                    <a:pt x="43" y="169"/>
                  </a:cubicBezTo>
                  <a:cubicBezTo>
                    <a:pt x="1006" y="838"/>
                    <a:pt x="1316" y="2196"/>
                    <a:pt x="1295" y="3266"/>
                  </a:cubicBezTo>
                  <a:cubicBezTo>
                    <a:pt x="1295" y="3314"/>
                    <a:pt x="1316" y="3335"/>
                    <a:pt x="1380" y="3335"/>
                  </a:cubicBezTo>
                  <a:cubicBezTo>
                    <a:pt x="1428" y="3335"/>
                    <a:pt x="1471" y="3314"/>
                    <a:pt x="1471" y="3266"/>
                  </a:cubicBezTo>
                  <a:cubicBezTo>
                    <a:pt x="1493" y="2153"/>
                    <a:pt x="1161" y="747"/>
                    <a:pt x="156" y="14"/>
                  </a:cubicBezTo>
                  <a:cubicBezTo>
                    <a:pt x="138" y="5"/>
                    <a:pt x="116" y="0"/>
                    <a:pt x="94"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7"/>
            <p:cNvSpPr/>
            <p:nvPr/>
          </p:nvSpPr>
          <p:spPr>
            <a:xfrm>
              <a:off x="3903835" y="1621767"/>
              <a:ext cx="43989" cy="198796"/>
            </a:xfrm>
            <a:custGeom>
              <a:rect b="b" l="l" r="r" t="t"/>
              <a:pathLst>
                <a:path extrusionOk="0" h="3534" w="782">
                  <a:moveTo>
                    <a:pt x="295" y="0"/>
                  </a:moveTo>
                  <a:cubicBezTo>
                    <a:pt x="265" y="0"/>
                    <a:pt x="238" y="11"/>
                    <a:pt x="225" y="36"/>
                  </a:cubicBezTo>
                  <a:cubicBezTo>
                    <a:pt x="1" y="437"/>
                    <a:pt x="134" y="1036"/>
                    <a:pt x="268" y="1661"/>
                  </a:cubicBezTo>
                  <a:cubicBezTo>
                    <a:pt x="423" y="2351"/>
                    <a:pt x="578" y="3068"/>
                    <a:pt x="225" y="3378"/>
                  </a:cubicBezTo>
                  <a:cubicBezTo>
                    <a:pt x="177" y="3399"/>
                    <a:pt x="177" y="3469"/>
                    <a:pt x="204" y="3512"/>
                  </a:cubicBezTo>
                  <a:cubicBezTo>
                    <a:pt x="225" y="3533"/>
                    <a:pt x="247" y="3533"/>
                    <a:pt x="268" y="3533"/>
                  </a:cubicBezTo>
                  <a:cubicBezTo>
                    <a:pt x="290" y="3533"/>
                    <a:pt x="311" y="3533"/>
                    <a:pt x="338" y="3512"/>
                  </a:cubicBezTo>
                  <a:cubicBezTo>
                    <a:pt x="782" y="3111"/>
                    <a:pt x="605" y="2351"/>
                    <a:pt x="445" y="1619"/>
                  </a:cubicBezTo>
                  <a:cubicBezTo>
                    <a:pt x="338" y="1063"/>
                    <a:pt x="204" y="458"/>
                    <a:pt x="380" y="127"/>
                  </a:cubicBezTo>
                  <a:cubicBezTo>
                    <a:pt x="402" y="79"/>
                    <a:pt x="402" y="36"/>
                    <a:pt x="359" y="14"/>
                  </a:cubicBezTo>
                  <a:cubicBezTo>
                    <a:pt x="339" y="6"/>
                    <a:pt x="316" y="0"/>
                    <a:pt x="295"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7"/>
            <p:cNvSpPr/>
            <p:nvPr/>
          </p:nvSpPr>
          <p:spPr>
            <a:xfrm>
              <a:off x="3930330" y="1735341"/>
              <a:ext cx="51190" cy="114080"/>
            </a:xfrm>
            <a:custGeom>
              <a:rect b="b" l="l" r="r" t="t"/>
              <a:pathLst>
                <a:path extrusionOk="0" h="2028" w="910">
                  <a:moveTo>
                    <a:pt x="824" y="1"/>
                  </a:moveTo>
                  <a:cubicBezTo>
                    <a:pt x="754" y="1"/>
                    <a:pt x="733" y="44"/>
                    <a:pt x="733" y="86"/>
                  </a:cubicBezTo>
                  <a:cubicBezTo>
                    <a:pt x="733" y="423"/>
                    <a:pt x="578" y="648"/>
                    <a:pt x="401" y="888"/>
                  </a:cubicBezTo>
                  <a:cubicBezTo>
                    <a:pt x="198" y="1183"/>
                    <a:pt x="0" y="1471"/>
                    <a:pt x="43" y="1937"/>
                  </a:cubicBezTo>
                  <a:cubicBezTo>
                    <a:pt x="43" y="1985"/>
                    <a:pt x="86" y="2028"/>
                    <a:pt x="134" y="2028"/>
                  </a:cubicBezTo>
                  <a:cubicBezTo>
                    <a:pt x="198" y="2006"/>
                    <a:pt x="220" y="1958"/>
                    <a:pt x="220" y="1915"/>
                  </a:cubicBezTo>
                  <a:cubicBezTo>
                    <a:pt x="177" y="1514"/>
                    <a:pt x="353" y="1268"/>
                    <a:pt x="556" y="1001"/>
                  </a:cubicBezTo>
                  <a:cubicBezTo>
                    <a:pt x="733" y="733"/>
                    <a:pt x="909" y="487"/>
                    <a:pt x="909" y="86"/>
                  </a:cubicBezTo>
                  <a:cubicBezTo>
                    <a:pt x="909" y="44"/>
                    <a:pt x="867" y="1"/>
                    <a:pt x="824"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7"/>
            <p:cNvSpPr/>
            <p:nvPr/>
          </p:nvSpPr>
          <p:spPr>
            <a:xfrm>
              <a:off x="4010321" y="1742428"/>
              <a:ext cx="38870" cy="48040"/>
            </a:xfrm>
            <a:custGeom>
              <a:rect b="b" l="l" r="r" t="t"/>
              <a:pathLst>
                <a:path extrusionOk="0" h="854" w="691">
                  <a:moveTo>
                    <a:pt x="594" y="0"/>
                  </a:moveTo>
                  <a:cubicBezTo>
                    <a:pt x="582" y="0"/>
                    <a:pt x="570" y="3"/>
                    <a:pt x="557" y="8"/>
                  </a:cubicBezTo>
                  <a:cubicBezTo>
                    <a:pt x="204" y="121"/>
                    <a:pt x="1" y="431"/>
                    <a:pt x="22" y="762"/>
                  </a:cubicBezTo>
                  <a:cubicBezTo>
                    <a:pt x="22" y="811"/>
                    <a:pt x="70" y="853"/>
                    <a:pt x="113" y="853"/>
                  </a:cubicBezTo>
                  <a:cubicBezTo>
                    <a:pt x="156" y="853"/>
                    <a:pt x="204" y="811"/>
                    <a:pt x="204" y="762"/>
                  </a:cubicBezTo>
                  <a:cubicBezTo>
                    <a:pt x="183" y="495"/>
                    <a:pt x="338" y="276"/>
                    <a:pt x="605" y="164"/>
                  </a:cubicBezTo>
                  <a:cubicBezTo>
                    <a:pt x="648" y="142"/>
                    <a:pt x="691" y="94"/>
                    <a:pt x="669" y="51"/>
                  </a:cubicBezTo>
                  <a:cubicBezTo>
                    <a:pt x="654" y="20"/>
                    <a:pt x="627" y="0"/>
                    <a:pt x="594"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7"/>
            <p:cNvSpPr/>
            <p:nvPr/>
          </p:nvSpPr>
          <p:spPr>
            <a:xfrm>
              <a:off x="3915255" y="1989263"/>
              <a:ext cx="73803" cy="105923"/>
            </a:xfrm>
            <a:custGeom>
              <a:rect b="b" l="l" r="r" t="t"/>
              <a:pathLst>
                <a:path extrusionOk="0" h="1883" w="1312">
                  <a:moveTo>
                    <a:pt x="101" y="0"/>
                  </a:moveTo>
                  <a:cubicBezTo>
                    <a:pt x="89" y="0"/>
                    <a:pt x="77" y="4"/>
                    <a:pt x="65" y="11"/>
                  </a:cubicBezTo>
                  <a:cubicBezTo>
                    <a:pt x="22" y="32"/>
                    <a:pt x="1" y="96"/>
                    <a:pt x="22" y="145"/>
                  </a:cubicBezTo>
                  <a:cubicBezTo>
                    <a:pt x="108" y="300"/>
                    <a:pt x="268" y="476"/>
                    <a:pt x="423" y="679"/>
                  </a:cubicBezTo>
                  <a:cubicBezTo>
                    <a:pt x="755" y="1032"/>
                    <a:pt x="1113" y="1455"/>
                    <a:pt x="1001" y="1749"/>
                  </a:cubicBezTo>
                  <a:cubicBezTo>
                    <a:pt x="980" y="1792"/>
                    <a:pt x="1001" y="1856"/>
                    <a:pt x="1044" y="1856"/>
                  </a:cubicBezTo>
                  <a:cubicBezTo>
                    <a:pt x="1070" y="1883"/>
                    <a:pt x="1070" y="1883"/>
                    <a:pt x="1092" y="1883"/>
                  </a:cubicBezTo>
                  <a:cubicBezTo>
                    <a:pt x="1113" y="1883"/>
                    <a:pt x="1156" y="1856"/>
                    <a:pt x="1156" y="1813"/>
                  </a:cubicBezTo>
                  <a:cubicBezTo>
                    <a:pt x="1311" y="1433"/>
                    <a:pt x="910" y="968"/>
                    <a:pt x="557" y="546"/>
                  </a:cubicBezTo>
                  <a:cubicBezTo>
                    <a:pt x="402" y="364"/>
                    <a:pt x="268" y="187"/>
                    <a:pt x="177" y="54"/>
                  </a:cubicBezTo>
                  <a:cubicBezTo>
                    <a:pt x="162" y="23"/>
                    <a:pt x="133" y="0"/>
                    <a:pt x="10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7"/>
            <p:cNvSpPr/>
            <p:nvPr/>
          </p:nvSpPr>
          <p:spPr>
            <a:xfrm>
              <a:off x="3940231" y="2042928"/>
              <a:ext cx="23851" cy="32120"/>
            </a:xfrm>
            <a:custGeom>
              <a:rect b="b" l="l" r="r" t="t"/>
              <a:pathLst>
                <a:path extrusionOk="0" h="571" w="424">
                  <a:moveTo>
                    <a:pt x="313" y="0"/>
                  </a:moveTo>
                  <a:cubicBezTo>
                    <a:pt x="294" y="0"/>
                    <a:pt x="277" y="5"/>
                    <a:pt x="268" y="14"/>
                  </a:cubicBezTo>
                  <a:cubicBezTo>
                    <a:pt x="135" y="126"/>
                    <a:pt x="22" y="282"/>
                    <a:pt x="22" y="458"/>
                  </a:cubicBezTo>
                  <a:cubicBezTo>
                    <a:pt x="1" y="501"/>
                    <a:pt x="44" y="549"/>
                    <a:pt x="92" y="570"/>
                  </a:cubicBezTo>
                  <a:lnTo>
                    <a:pt x="113" y="570"/>
                  </a:lnTo>
                  <a:cubicBezTo>
                    <a:pt x="156" y="570"/>
                    <a:pt x="177" y="528"/>
                    <a:pt x="199" y="479"/>
                  </a:cubicBezTo>
                  <a:cubicBezTo>
                    <a:pt x="199" y="346"/>
                    <a:pt x="268" y="233"/>
                    <a:pt x="359" y="169"/>
                  </a:cubicBezTo>
                  <a:cubicBezTo>
                    <a:pt x="402" y="126"/>
                    <a:pt x="423" y="78"/>
                    <a:pt x="380" y="36"/>
                  </a:cubicBezTo>
                  <a:cubicBezTo>
                    <a:pt x="368" y="11"/>
                    <a:pt x="339" y="0"/>
                    <a:pt x="313"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7"/>
            <p:cNvSpPr/>
            <p:nvPr/>
          </p:nvSpPr>
          <p:spPr>
            <a:xfrm>
              <a:off x="3926392" y="2206341"/>
              <a:ext cx="43989" cy="60303"/>
            </a:xfrm>
            <a:custGeom>
              <a:rect b="b" l="l" r="r" t="t"/>
              <a:pathLst>
                <a:path extrusionOk="0" h="1072" w="782">
                  <a:moveTo>
                    <a:pt x="668" y="0"/>
                  </a:moveTo>
                  <a:cubicBezTo>
                    <a:pt x="646" y="0"/>
                    <a:pt x="624" y="8"/>
                    <a:pt x="605" y="29"/>
                  </a:cubicBezTo>
                  <a:cubicBezTo>
                    <a:pt x="578" y="72"/>
                    <a:pt x="536" y="93"/>
                    <a:pt x="493" y="136"/>
                  </a:cubicBezTo>
                  <a:cubicBezTo>
                    <a:pt x="247" y="382"/>
                    <a:pt x="1" y="607"/>
                    <a:pt x="22" y="1008"/>
                  </a:cubicBezTo>
                  <a:cubicBezTo>
                    <a:pt x="22" y="1050"/>
                    <a:pt x="70" y="1072"/>
                    <a:pt x="113" y="1072"/>
                  </a:cubicBezTo>
                  <a:cubicBezTo>
                    <a:pt x="156" y="1072"/>
                    <a:pt x="204" y="1050"/>
                    <a:pt x="204" y="1008"/>
                  </a:cubicBezTo>
                  <a:cubicBezTo>
                    <a:pt x="177" y="697"/>
                    <a:pt x="402" y="494"/>
                    <a:pt x="626" y="270"/>
                  </a:cubicBezTo>
                  <a:lnTo>
                    <a:pt x="739" y="163"/>
                  </a:lnTo>
                  <a:cubicBezTo>
                    <a:pt x="782" y="115"/>
                    <a:pt x="782" y="72"/>
                    <a:pt x="739" y="29"/>
                  </a:cubicBezTo>
                  <a:cubicBezTo>
                    <a:pt x="724" y="14"/>
                    <a:pt x="696" y="0"/>
                    <a:pt x="668"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7"/>
            <p:cNvSpPr/>
            <p:nvPr/>
          </p:nvSpPr>
          <p:spPr>
            <a:xfrm>
              <a:off x="3937868" y="2502734"/>
              <a:ext cx="45171" cy="63565"/>
            </a:xfrm>
            <a:custGeom>
              <a:rect b="b" l="l" r="r" t="t"/>
              <a:pathLst>
                <a:path extrusionOk="0" h="1130" w="803">
                  <a:moveTo>
                    <a:pt x="711" y="1"/>
                  </a:moveTo>
                  <a:cubicBezTo>
                    <a:pt x="689" y="1"/>
                    <a:pt x="666" y="6"/>
                    <a:pt x="642" y="17"/>
                  </a:cubicBezTo>
                  <a:cubicBezTo>
                    <a:pt x="620" y="38"/>
                    <a:pt x="578" y="81"/>
                    <a:pt x="556" y="108"/>
                  </a:cubicBezTo>
                  <a:cubicBezTo>
                    <a:pt x="289" y="348"/>
                    <a:pt x="0" y="594"/>
                    <a:pt x="155" y="1065"/>
                  </a:cubicBezTo>
                  <a:cubicBezTo>
                    <a:pt x="155" y="1108"/>
                    <a:pt x="198" y="1129"/>
                    <a:pt x="241" y="1129"/>
                  </a:cubicBezTo>
                  <a:cubicBezTo>
                    <a:pt x="241" y="1129"/>
                    <a:pt x="267" y="1129"/>
                    <a:pt x="267" y="1108"/>
                  </a:cubicBezTo>
                  <a:cubicBezTo>
                    <a:pt x="310" y="1108"/>
                    <a:pt x="332" y="1044"/>
                    <a:pt x="310" y="995"/>
                  </a:cubicBezTo>
                  <a:cubicBezTo>
                    <a:pt x="198" y="664"/>
                    <a:pt x="422" y="461"/>
                    <a:pt x="668" y="241"/>
                  </a:cubicBezTo>
                  <a:cubicBezTo>
                    <a:pt x="711" y="215"/>
                    <a:pt x="733" y="172"/>
                    <a:pt x="775" y="151"/>
                  </a:cubicBezTo>
                  <a:cubicBezTo>
                    <a:pt x="802" y="108"/>
                    <a:pt x="802" y="60"/>
                    <a:pt x="775" y="17"/>
                  </a:cubicBezTo>
                  <a:cubicBezTo>
                    <a:pt x="754" y="6"/>
                    <a:pt x="733" y="1"/>
                    <a:pt x="711"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7"/>
            <p:cNvSpPr/>
            <p:nvPr/>
          </p:nvSpPr>
          <p:spPr>
            <a:xfrm>
              <a:off x="3930330" y="1809144"/>
              <a:ext cx="268099" cy="346234"/>
            </a:xfrm>
            <a:custGeom>
              <a:rect b="b" l="l" r="r" t="t"/>
              <a:pathLst>
                <a:path extrusionOk="0" h="6155" w="4766">
                  <a:moveTo>
                    <a:pt x="1852" y="0"/>
                  </a:moveTo>
                  <a:cubicBezTo>
                    <a:pt x="1757" y="0"/>
                    <a:pt x="1659" y="9"/>
                    <a:pt x="1557" y="26"/>
                  </a:cubicBezTo>
                  <a:cubicBezTo>
                    <a:pt x="1289" y="68"/>
                    <a:pt x="1113" y="224"/>
                    <a:pt x="936" y="357"/>
                  </a:cubicBezTo>
                  <a:cubicBezTo>
                    <a:pt x="736" y="505"/>
                    <a:pt x="565" y="649"/>
                    <a:pt x="318" y="649"/>
                  </a:cubicBezTo>
                  <a:cubicBezTo>
                    <a:pt x="261" y="649"/>
                    <a:pt x="200" y="642"/>
                    <a:pt x="134" y="625"/>
                  </a:cubicBezTo>
                  <a:cubicBezTo>
                    <a:pt x="121" y="621"/>
                    <a:pt x="110" y="619"/>
                    <a:pt x="99" y="619"/>
                  </a:cubicBezTo>
                  <a:cubicBezTo>
                    <a:pt x="50" y="619"/>
                    <a:pt x="22" y="655"/>
                    <a:pt x="22" y="694"/>
                  </a:cubicBezTo>
                  <a:cubicBezTo>
                    <a:pt x="0" y="737"/>
                    <a:pt x="43" y="780"/>
                    <a:pt x="86" y="806"/>
                  </a:cubicBezTo>
                  <a:cubicBezTo>
                    <a:pt x="160" y="821"/>
                    <a:pt x="228" y="827"/>
                    <a:pt x="291" y="827"/>
                  </a:cubicBezTo>
                  <a:cubicBezTo>
                    <a:pt x="615" y="827"/>
                    <a:pt x="820" y="661"/>
                    <a:pt x="1043" y="491"/>
                  </a:cubicBezTo>
                  <a:cubicBezTo>
                    <a:pt x="1204" y="357"/>
                    <a:pt x="1380" y="245"/>
                    <a:pt x="1605" y="202"/>
                  </a:cubicBezTo>
                  <a:cubicBezTo>
                    <a:pt x="1692" y="186"/>
                    <a:pt x="1777" y="178"/>
                    <a:pt x="1859" y="178"/>
                  </a:cubicBezTo>
                  <a:cubicBezTo>
                    <a:pt x="2109" y="178"/>
                    <a:pt x="2333" y="252"/>
                    <a:pt x="2514" y="405"/>
                  </a:cubicBezTo>
                  <a:cubicBezTo>
                    <a:pt x="3097" y="871"/>
                    <a:pt x="3316" y="1897"/>
                    <a:pt x="3364" y="2721"/>
                  </a:cubicBezTo>
                  <a:cubicBezTo>
                    <a:pt x="3407" y="4015"/>
                    <a:pt x="3631" y="5085"/>
                    <a:pt x="4610" y="6106"/>
                  </a:cubicBezTo>
                  <a:cubicBezTo>
                    <a:pt x="4631" y="6127"/>
                    <a:pt x="4653" y="6154"/>
                    <a:pt x="4680" y="6154"/>
                  </a:cubicBezTo>
                  <a:cubicBezTo>
                    <a:pt x="4701" y="6154"/>
                    <a:pt x="4722" y="6127"/>
                    <a:pt x="4744" y="6127"/>
                  </a:cubicBezTo>
                  <a:cubicBezTo>
                    <a:pt x="4765" y="6085"/>
                    <a:pt x="4765" y="6042"/>
                    <a:pt x="4744" y="5994"/>
                  </a:cubicBezTo>
                  <a:cubicBezTo>
                    <a:pt x="3808" y="4994"/>
                    <a:pt x="3583" y="3967"/>
                    <a:pt x="3541" y="2721"/>
                  </a:cubicBezTo>
                  <a:cubicBezTo>
                    <a:pt x="3498" y="1849"/>
                    <a:pt x="3252" y="758"/>
                    <a:pt x="2626" y="272"/>
                  </a:cubicBezTo>
                  <a:cubicBezTo>
                    <a:pt x="2407" y="85"/>
                    <a:pt x="2148" y="0"/>
                    <a:pt x="1852"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7"/>
            <p:cNvSpPr/>
            <p:nvPr/>
          </p:nvSpPr>
          <p:spPr>
            <a:xfrm>
              <a:off x="3922792" y="1939311"/>
              <a:ext cx="92704" cy="541824"/>
            </a:xfrm>
            <a:custGeom>
              <a:rect b="b" l="l" r="r" t="t"/>
              <a:pathLst>
                <a:path extrusionOk="0" h="9632" w="1648">
                  <a:moveTo>
                    <a:pt x="222" y="0"/>
                  </a:moveTo>
                  <a:cubicBezTo>
                    <a:pt x="214" y="0"/>
                    <a:pt x="206" y="2"/>
                    <a:pt x="199" y="6"/>
                  </a:cubicBezTo>
                  <a:cubicBezTo>
                    <a:pt x="156" y="6"/>
                    <a:pt x="108" y="49"/>
                    <a:pt x="108" y="97"/>
                  </a:cubicBezTo>
                  <a:cubicBezTo>
                    <a:pt x="199" y="674"/>
                    <a:pt x="177" y="1300"/>
                    <a:pt x="134" y="1942"/>
                  </a:cubicBezTo>
                  <a:cubicBezTo>
                    <a:pt x="65" y="2947"/>
                    <a:pt x="1" y="3995"/>
                    <a:pt x="423" y="4840"/>
                  </a:cubicBezTo>
                  <a:lnTo>
                    <a:pt x="445" y="4862"/>
                  </a:lnTo>
                  <a:cubicBezTo>
                    <a:pt x="958" y="5888"/>
                    <a:pt x="1445" y="6867"/>
                    <a:pt x="1247" y="8027"/>
                  </a:cubicBezTo>
                  <a:cubicBezTo>
                    <a:pt x="1204" y="8225"/>
                    <a:pt x="1070" y="8450"/>
                    <a:pt x="936" y="8653"/>
                  </a:cubicBezTo>
                  <a:cubicBezTo>
                    <a:pt x="733" y="8942"/>
                    <a:pt x="557" y="9231"/>
                    <a:pt x="600" y="9541"/>
                  </a:cubicBezTo>
                  <a:cubicBezTo>
                    <a:pt x="600" y="9589"/>
                    <a:pt x="642" y="9632"/>
                    <a:pt x="690" y="9632"/>
                  </a:cubicBezTo>
                  <a:cubicBezTo>
                    <a:pt x="733" y="9610"/>
                    <a:pt x="776" y="9562"/>
                    <a:pt x="776" y="9519"/>
                  </a:cubicBezTo>
                  <a:cubicBezTo>
                    <a:pt x="733" y="9273"/>
                    <a:pt x="910" y="9006"/>
                    <a:pt x="1070" y="8739"/>
                  </a:cubicBezTo>
                  <a:cubicBezTo>
                    <a:pt x="1225" y="8541"/>
                    <a:pt x="1359" y="8295"/>
                    <a:pt x="1402" y="8049"/>
                  </a:cubicBezTo>
                  <a:cubicBezTo>
                    <a:pt x="1648" y="6824"/>
                    <a:pt x="1113" y="5797"/>
                    <a:pt x="600" y="4776"/>
                  </a:cubicBezTo>
                  <a:lnTo>
                    <a:pt x="578" y="4749"/>
                  </a:lnTo>
                  <a:cubicBezTo>
                    <a:pt x="177" y="3947"/>
                    <a:pt x="241" y="2947"/>
                    <a:pt x="311" y="1968"/>
                  </a:cubicBezTo>
                  <a:cubicBezTo>
                    <a:pt x="354" y="1321"/>
                    <a:pt x="375" y="674"/>
                    <a:pt x="289" y="70"/>
                  </a:cubicBezTo>
                  <a:cubicBezTo>
                    <a:pt x="289" y="35"/>
                    <a:pt x="257" y="0"/>
                    <a:pt x="222"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7"/>
            <p:cNvSpPr/>
            <p:nvPr/>
          </p:nvSpPr>
          <p:spPr>
            <a:xfrm>
              <a:off x="3905073" y="2114369"/>
              <a:ext cx="27732" cy="41008"/>
            </a:xfrm>
            <a:custGeom>
              <a:rect b="b" l="l" r="r" t="t"/>
              <a:pathLst>
                <a:path extrusionOk="0" h="729" w="493">
                  <a:moveTo>
                    <a:pt x="412" y="1"/>
                  </a:moveTo>
                  <a:cubicBezTo>
                    <a:pt x="387" y="1"/>
                    <a:pt x="358" y="12"/>
                    <a:pt x="337" y="33"/>
                  </a:cubicBezTo>
                  <a:cubicBezTo>
                    <a:pt x="155" y="193"/>
                    <a:pt x="48" y="391"/>
                    <a:pt x="22" y="616"/>
                  </a:cubicBezTo>
                  <a:cubicBezTo>
                    <a:pt x="0" y="659"/>
                    <a:pt x="48" y="701"/>
                    <a:pt x="91" y="728"/>
                  </a:cubicBezTo>
                  <a:lnTo>
                    <a:pt x="112" y="728"/>
                  </a:lnTo>
                  <a:cubicBezTo>
                    <a:pt x="155" y="728"/>
                    <a:pt x="182" y="680"/>
                    <a:pt x="203" y="637"/>
                  </a:cubicBezTo>
                  <a:cubicBezTo>
                    <a:pt x="225" y="461"/>
                    <a:pt x="316" y="300"/>
                    <a:pt x="471" y="167"/>
                  </a:cubicBezTo>
                  <a:cubicBezTo>
                    <a:pt x="492" y="124"/>
                    <a:pt x="492" y="81"/>
                    <a:pt x="471" y="33"/>
                  </a:cubicBezTo>
                  <a:cubicBezTo>
                    <a:pt x="460" y="12"/>
                    <a:pt x="437" y="1"/>
                    <a:pt x="412"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7"/>
            <p:cNvSpPr/>
            <p:nvPr/>
          </p:nvSpPr>
          <p:spPr>
            <a:xfrm>
              <a:off x="3995302" y="2375323"/>
              <a:ext cx="28914" cy="91973"/>
            </a:xfrm>
            <a:custGeom>
              <a:rect b="b" l="l" r="r" t="t"/>
              <a:pathLst>
                <a:path extrusionOk="0" h="1635" w="514">
                  <a:moveTo>
                    <a:pt x="104" y="1"/>
                  </a:moveTo>
                  <a:cubicBezTo>
                    <a:pt x="93" y="1"/>
                    <a:pt x="81" y="3"/>
                    <a:pt x="70" y="9"/>
                  </a:cubicBezTo>
                  <a:cubicBezTo>
                    <a:pt x="22" y="30"/>
                    <a:pt x="0" y="73"/>
                    <a:pt x="22" y="121"/>
                  </a:cubicBezTo>
                  <a:cubicBezTo>
                    <a:pt x="225" y="501"/>
                    <a:pt x="337" y="988"/>
                    <a:pt x="316" y="1571"/>
                  </a:cubicBezTo>
                  <a:cubicBezTo>
                    <a:pt x="316" y="1613"/>
                    <a:pt x="359" y="1635"/>
                    <a:pt x="402" y="1635"/>
                  </a:cubicBezTo>
                  <a:cubicBezTo>
                    <a:pt x="450" y="1635"/>
                    <a:pt x="492" y="1613"/>
                    <a:pt x="492" y="1571"/>
                  </a:cubicBezTo>
                  <a:cubicBezTo>
                    <a:pt x="514" y="966"/>
                    <a:pt x="402" y="453"/>
                    <a:pt x="182" y="52"/>
                  </a:cubicBezTo>
                  <a:cubicBezTo>
                    <a:pt x="163" y="21"/>
                    <a:pt x="135" y="1"/>
                    <a:pt x="104"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7"/>
            <p:cNvSpPr/>
            <p:nvPr/>
          </p:nvSpPr>
          <p:spPr>
            <a:xfrm>
              <a:off x="3937868" y="2253818"/>
              <a:ext cx="37633" cy="53159"/>
            </a:xfrm>
            <a:custGeom>
              <a:rect b="b" l="l" r="r" t="t"/>
              <a:pathLst>
                <a:path extrusionOk="0" h="945" w="669">
                  <a:moveTo>
                    <a:pt x="569" y="0"/>
                  </a:moveTo>
                  <a:cubicBezTo>
                    <a:pt x="558" y="0"/>
                    <a:pt x="546" y="3"/>
                    <a:pt x="535" y="9"/>
                  </a:cubicBezTo>
                  <a:cubicBezTo>
                    <a:pt x="219" y="142"/>
                    <a:pt x="0" y="474"/>
                    <a:pt x="0" y="854"/>
                  </a:cubicBezTo>
                  <a:cubicBezTo>
                    <a:pt x="0" y="896"/>
                    <a:pt x="43" y="944"/>
                    <a:pt x="86" y="944"/>
                  </a:cubicBezTo>
                  <a:cubicBezTo>
                    <a:pt x="134" y="944"/>
                    <a:pt x="177" y="896"/>
                    <a:pt x="177" y="854"/>
                  </a:cubicBezTo>
                  <a:cubicBezTo>
                    <a:pt x="177" y="565"/>
                    <a:pt x="353" y="276"/>
                    <a:pt x="599" y="164"/>
                  </a:cubicBezTo>
                  <a:cubicBezTo>
                    <a:pt x="642" y="142"/>
                    <a:pt x="668" y="94"/>
                    <a:pt x="642" y="51"/>
                  </a:cubicBezTo>
                  <a:cubicBezTo>
                    <a:pt x="626" y="20"/>
                    <a:pt x="599" y="0"/>
                    <a:pt x="569"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7"/>
            <p:cNvSpPr/>
            <p:nvPr/>
          </p:nvSpPr>
          <p:spPr>
            <a:xfrm>
              <a:off x="3639450" y="1779611"/>
              <a:ext cx="250605" cy="400743"/>
            </a:xfrm>
            <a:custGeom>
              <a:rect b="b" l="l" r="r" t="t"/>
              <a:pathLst>
                <a:path extrusionOk="0" h="7124" w="4455">
                  <a:moveTo>
                    <a:pt x="3176" y="1"/>
                  </a:moveTo>
                  <a:cubicBezTo>
                    <a:pt x="3001" y="1"/>
                    <a:pt x="2829" y="66"/>
                    <a:pt x="2674" y="171"/>
                  </a:cubicBezTo>
                  <a:cubicBezTo>
                    <a:pt x="1829" y="797"/>
                    <a:pt x="1471" y="1866"/>
                    <a:pt x="1161" y="2802"/>
                  </a:cubicBezTo>
                  <a:lnTo>
                    <a:pt x="1112" y="2936"/>
                  </a:lnTo>
                  <a:cubicBezTo>
                    <a:pt x="669" y="4225"/>
                    <a:pt x="358" y="5540"/>
                    <a:pt x="21" y="7011"/>
                  </a:cubicBezTo>
                  <a:cubicBezTo>
                    <a:pt x="0" y="7054"/>
                    <a:pt x="43" y="7102"/>
                    <a:pt x="91" y="7123"/>
                  </a:cubicBezTo>
                  <a:lnTo>
                    <a:pt x="112" y="7123"/>
                  </a:lnTo>
                  <a:cubicBezTo>
                    <a:pt x="134" y="7123"/>
                    <a:pt x="177" y="7080"/>
                    <a:pt x="198" y="7054"/>
                  </a:cubicBezTo>
                  <a:cubicBezTo>
                    <a:pt x="535" y="5583"/>
                    <a:pt x="845" y="4273"/>
                    <a:pt x="1268" y="2979"/>
                  </a:cubicBezTo>
                  <a:lnTo>
                    <a:pt x="1316" y="2866"/>
                  </a:lnTo>
                  <a:cubicBezTo>
                    <a:pt x="1626" y="1930"/>
                    <a:pt x="1984" y="904"/>
                    <a:pt x="2765" y="326"/>
                  </a:cubicBezTo>
                  <a:cubicBezTo>
                    <a:pt x="2887" y="221"/>
                    <a:pt x="3022" y="185"/>
                    <a:pt x="3173" y="185"/>
                  </a:cubicBezTo>
                  <a:cubicBezTo>
                    <a:pt x="3214" y="185"/>
                    <a:pt x="3256" y="188"/>
                    <a:pt x="3300" y="192"/>
                  </a:cubicBezTo>
                  <a:cubicBezTo>
                    <a:pt x="3701" y="283"/>
                    <a:pt x="4075" y="706"/>
                    <a:pt x="4278" y="1037"/>
                  </a:cubicBezTo>
                  <a:cubicBezTo>
                    <a:pt x="4292" y="1067"/>
                    <a:pt x="4313" y="1087"/>
                    <a:pt x="4340" y="1087"/>
                  </a:cubicBezTo>
                  <a:cubicBezTo>
                    <a:pt x="4355" y="1087"/>
                    <a:pt x="4373" y="1080"/>
                    <a:pt x="4391" y="1064"/>
                  </a:cubicBezTo>
                  <a:cubicBezTo>
                    <a:pt x="4433" y="1037"/>
                    <a:pt x="4455" y="995"/>
                    <a:pt x="4433" y="952"/>
                  </a:cubicBezTo>
                  <a:cubicBezTo>
                    <a:pt x="4187" y="572"/>
                    <a:pt x="3786" y="128"/>
                    <a:pt x="3321" y="16"/>
                  </a:cubicBezTo>
                  <a:cubicBezTo>
                    <a:pt x="3273" y="6"/>
                    <a:pt x="3224" y="1"/>
                    <a:pt x="3176"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7"/>
            <p:cNvSpPr/>
            <p:nvPr/>
          </p:nvSpPr>
          <p:spPr>
            <a:xfrm>
              <a:off x="3688164" y="1987126"/>
              <a:ext cx="17776" cy="114080"/>
            </a:xfrm>
            <a:custGeom>
              <a:rect b="b" l="l" r="r" t="t"/>
              <a:pathLst>
                <a:path extrusionOk="0" h="2028" w="316">
                  <a:moveTo>
                    <a:pt x="113" y="1"/>
                  </a:moveTo>
                  <a:cubicBezTo>
                    <a:pt x="49" y="1"/>
                    <a:pt x="0" y="49"/>
                    <a:pt x="0" y="92"/>
                  </a:cubicBezTo>
                  <a:cubicBezTo>
                    <a:pt x="0" y="338"/>
                    <a:pt x="27" y="557"/>
                    <a:pt x="49" y="803"/>
                  </a:cubicBezTo>
                  <a:cubicBezTo>
                    <a:pt x="91" y="1161"/>
                    <a:pt x="134" y="1541"/>
                    <a:pt x="27" y="1921"/>
                  </a:cubicBezTo>
                  <a:cubicBezTo>
                    <a:pt x="0" y="1963"/>
                    <a:pt x="27" y="2006"/>
                    <a:pt x="70" y="2028"/>
                  </a:cubicBezTo>
                  <a:lnTo>
                    <a:pt x="91" y="2028"/>
                  </a:lnTo>
                  <a:cubicBezTo>
                    <a:pt x="134" y="2028"/>
                    <a:pt x="182" y="2006"/>
                    <a:pt x="182" y="1963"/>
                  </a:cubicBezTo>
                  <a:cubicBezTo>
                    <a:pt x="316" y="1562"/>
                    <a:pt x="268" y="1161"/>
                    <a:pt x="225" y="782"/>
                  </a:cubicBezTo>
                  <a:cubicBezTo>
                    <a:pt x="204" y="536"/>
                    <a:pt x="182" y="316"/>
                    <a:pt x="182" y="113"/>
                  </a:cubicBezTo>
                  <a:cubicBezTo>
                    <a:pt x="182" y="49"/>
                    <a:pt x="161" y="1"/>
                    <a:pt x="113"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7"/>
            <p:cNvSpPr/>
            <p:nvPr/>
          </p:nvSpPr>
          <p:spPr>
            <a:xfrm>
              <a:off x="3630731" y="2073754"/>
              <a:ext cx="41233" cy="47590"/>
            </a:xfrm>
            <a:custGeom>
              <a:rect b="b" l="l" r="r" t="t"/>
              <a:pathLst>
                <a:path extrusionOk="0" h="846" w="733">
                  <a:moveTo>
                    <a:pt x="620" y="1"/>
                  </a:moveTo>
                  <a:cubicBezTo>
                    <a:pt x="246" y="87"/>
                    <a:pt x="0" y="381"/>
                    <a:pt x="21" y="782"/>
                  </a:cubicBezTo>
                  <a:cubicBezTo>
                    <a:pt x="21" y="824"/>
                    <a:pt x="64" y="846"/>
                    <a:pt x="112" y="846"/>
                  </a:cubicBezTo>
                  <a:cubicBezTo>
                    <a:pt x="155" y="846"/>
                    <a:pt x="198" y="824"/>
                    <a:pt x="198" y="755"/>
                  </a:cubicBezTo>
                  <a:cubicBezTo>
                    <a:pt x="176" y="466"/>
                    <a:pt x="353" y="247"/>
                    <a:pt x="668" y="199"/>
                  </a:cubicBezTo>
                  <a:cubicBezTo>
                    <a:pt x="711" y="177"/>
                    <a:pt x="733" y="135"/>
                    <a:pt x="733" y="87"/>
                  </a:cubicBezTo>
                  <a:cubicBezTo>
                    <a:pt x="733" y="44"/>
                    <a:pt x="668" y="1"/>
                    <a:pt x="620"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7"/>
            <p:cNvSpPr/>
            <p:nvPr/>
          </p:nvSpPr>
          <p:spPr>
            <a:xfrm>
              <a:off x="3719722" y="1887391"/>
              <a:ext cx="19913" cy="54677"/>
            </a:xfrm>
            <a:custGeom>
              <a:rect b="b" l="l" r="r" t="t"/>
              <a:pathLst>
                <a:path extrusionOk="0" h="972" w="354">
                  <a:moveTo>
                    <a:pt x="110" y="0"/>
                  </a:moveTo>
                  <a:cubicBezTo>
                    <a:pt x="91" y="0"/>
                    <a:pt x="74" y="6"/>
                    <a:pt x="65" y="14"/>
                  </a:cubicBezTo>
                  <a:cubicBezTo>
                    <a:pt x="22" y="36"/>
                    <a:pt x="1" y="105"/>
                    <a:pt x="22" y="127"/>
                  </a:cubicBezTo>
                  <a:cubicBezTo>
                    <a:pt x="156" y="325"/>
                    <a:pt x="177" y="549"/>
                    <a:pt x="156" y="886"/>
                  </a:cubicBezTo>
                  <a:cubicBezTo>
                    <a:pt x="156" y="929"/>
                    <a:pt x="199" y="972"/>
                    <a:pt x="242" y="972"/>
                  </a:cubicBezTo>
                  <a:cubicBezTo>
                    <a:pt x="290" y="972"/>
                    <a:pt x="332" y="950"/>
                    <a:pt x="332" y="907"/>
                  </a:cubicBezTo>
                  <a:cubicBezTo>
                    <a:pt x="354" y="661"/>
                    <a:pt x="354" y="325"/>
                    <a:pt x="177" y="36"/>
                  </a:cubicBezTo>
                  <a:cubicBezTo>
                    <a:pt x="165" y="11"/>
                    <a:pt x="136" y="0"/>
                    <a:pt x="110"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7"/>
            <p:cNvSpPr/>
            <p:nvPr/>
          </p:nvSpPr>
          <p:spPr>
            <a:xfrm>
              <a:off x="3840101" y="1932111"/>
              <a:ext cx="68909" cy="500028"/>
            </a:xfrm>
            <a:custGeom>
              <a:rect b="b" l="l" r="r" t="t"/>
              <a:pathLst>
                <a:path extrusionOk="0" h="8889" w="1225">
                  <a:moveTo>
                    <a:pt x="1112" y="0"/>
                  </a:moveTo>
                  <a:cubicBezTo>
                    <a:pt x="1070" y="0"/>
                    <a:pt x="1021" y="43"/>
                    <a:pt x="1021" y="91"/>
                  </a:cubicBezTo>
                  <a:lnTo>
                    <a:pt x="1021" y="177"/>
                  </a:lnTo>
                  <a:cubicBezTo>
                    <a:pt x="1021" y="1316"/>
                    <a:pt x="1043" y="2203"/>
                    <a:pt x="642" y="3230"/>
                  </a:cubicBezTo>
                  <a:cubicBezTo>
                    <a:pt x="353" y="3990"/>
                    <a:pt x="176" y="4835"/>
                    <a:pt x="43" y="5883"/>
                  </a:cubicBezTo>
                  <a:cubicBezTo>
                    <a:pt x="0" y="6327"/>
                    <a:pt x="134" y="6749"/>
                    <a:pt x="289" y="7177"/>
                  </a:cubicBezTo>
                  <a:cubicBezTo>
                    <a:pt x="465" y="7685"/>
                    <a:pt x="642" y="8198"/>
                    <a:pt x="444" y="8781"/>
                  </a:cubicBezTo>
                  <a:cubicBezTo>
                    <a:pt x="422" y="8824"/>
                    <a:pt x="444" y="8867"/>
                    <a:pt x="487" y="8888"/>
                  </a:cubicBezTo>
                  <a:lnTo>
                    <a:pt x="508" y="8888"/>
                  </a:lnTo>
                  <a:cubicBezTo>
                    <a:pt x="556" y="8888"/>
                    <a:pt x="578" y="8867"/>
                    <a:pt x="599" y="8824"/>
                  </a:cubicBezTo>
                  <a:cubicBezTo>
                    <a:pt x="824" y="8198"/>
                    <a:pt x="620" y="7642"/>
                    <a:pt x="444" y="7107"/>
                  </a:cubicBezTo>
                  <a:cubicBezTo>
                    <a:pt x="310" y="6706"/>
                    <a:pt x="176" y="6305"/>
                    <a:pt x="219" y="5904"/>
                  </a:cubicBezTo>
                  <a:cubicBezTo>
                    <a:pt x="332" y="4877"/>
                    <a:pt x="508" y="4032"/>
                    <a:pt x="802" y="3300"/>
                  </a:cubicBezTo>
                  <a:cubicBezTo>
                    <a:pt x="1225" y="2230"/>
                    <a:pt x="1203" y="1337"/>
                    <a:pt x="1203" y="177"/>
                  </a:cubicBezTo>
                  <a:lnTo>
                    <a:pt x="1203" y="91"/>
                  </a:lnTo>
                  <a:cubicBezTo>
                    <a:pt x="1203" y="43"/>
                    <a:pt x="1155" y="0"/>
                    <a:pt x="1112"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7"/>
            <p:cNvSpPr/>
            <p:nvPr/>
          </p:nvSpPr>
          <p:spPr>
            <a:xfrm>
              <a:off x="3814788" y="2290044"/>
              <a:ext cx="49108" cy="369185"/>
            </a:xfrm>
            <a:custGeom>
              <a:rect b="b" l="l" r="r" t="t"/>
              <a:pathLst>
                <a:path extrusionOk="0" h="6563" w="873">
                  <a:moveTo>
                    <a:pt x="586" y="1"/>
                  </a:moveTo>
                  <a:cubicBezTo>
                    <a:pt x="549" y="1"/>
                    <a:pt x="508" y="23"/>
                    <a:pt x="493" y="54"/>
                  </a:cubicBezTo>
                  <a:cubicBezTo>
                    <a:pt x="1" y="1258"/>
                    <a:pt x="183" y="2418"/>
                    <a:pt x="381" y="3552"/>
                  </a:cubicBezTo>
                  <a:cubicBezTo>
                    <a:pt x="536" y="4530"/>
                    <a:pt x="669" y="5493"/>
                    <a:pt x="402" y="6450"/>
                  </a:cubicBezTo>
                  <a:cubicBezTo>
                    <a:pt x="402" y="6493"/>
                    <a:pt x="423" y="6563"/>
                    <a:pt x="471" y="6563"/>
                  </a:cubicBezTo>
                  <a:lnTo>
                    <a:pt x="493" y="6563"/>
                  </a:lnTo>
                  <a:cubicBezTo>
                    <a:pt x="536" y="6563"/>
                    <a:pt x="557" y="6536"/>
                    <a:pt x="584" y="6493"/>
                  </a:cubicBezTo>
                  <a:cubicBezTo>
                    <a:pt x="872" y="5493"/>
                    <a:pt x="691" y="4488"/>
                    <a:pt x="536" y="3509"/>
                  </a:cubicBezTo>
                  <a:cubicBezTo>
                    <a:pt x="381" y="2418"/>
                    <a:pt x="183" y="1279"/>
                    <a:pt x="669" y="119"/>
                  </a:cubicBezTo>
                  <a:cubicBezTo>
                    <a:pt x="691" y="76"/>
                    <a:pt x="669" y="33"/>
                    <a:pt x="626" y="12"/>
                  </a:cubicBezTo>
                  <a:cubicBezTo>
                    <a:pt x="615" y="4"/>
                    <a:pt x="601" y="1"/>
                    <a:pt x="586"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7"/>
            <p:cNvSpPr/>
            <p:nvPr/>
          </p:nvSpPr>
          <p:spPr>
            <a:xfrm>
              <a:off x="3807306" y="2104299"/>
              <a:ext cx="83985" cy="187658"/>
            </a:xfrm>
            <a:custGeom>
              <a:rect b="b" l="l" r="r" t="t"/>
              <a:pathLst>
                <a:path extrusionOk="0" h="3336" w="1493">
                  <a:moveTo>
                    <a:pt x="1401" y="0"/>
                  </a:moveTo>
                  <a:cubicBezTo>
                    <a:pt x="1380" y="0"/>
                    <a:pt x="1357" y="5"/>
                    <a:pt x="1337" y="14"/>
                  </a:cubicBezTo>
                  <a:cubicBezTo>
                    <a:pt x="337" y="725"/>
                    <a:pt x="0" y="2153"/>
                    <a:pt x="22" y="3266"/>
                  </a:cubicBezTo>
                  <a:cubicBezTo>
                    <a:pt x="22" y="3314"/>
                    <a:pt x="70" y="3335"/>
                    <a:pt x="112" y="3335"/>
                  </a:cubicBezTo>
                  <a:cubicBezTo>
                    <a:pt x="182" y="3335"/>
                    <a:pt x="203" y="3314"/>
                    <a:pt x="203" y="3266"/>
                  </a:cubicBezTo>
                  <a:cubicBezTo>
                    <a:pt x="182" y="2196"/>
                    <a:pt x="492" y="838"/>
                    <a:pt x="1449" y="169"/>
                  </a:cubicBezTo>
                  <a:cubicBezTo>
                    <a:pt x="1492" y="148"/>
                    <a:pt x="1492" y="78"/>
                    <a:pt x="1471" y="35"/>
                  </a:cubicBezTo>
                  <a:cubicBezTo>
                    <a:pt x="1458" y="10"/>
                    <a:pt x="1431" y="0"/>
                    <a:pt x="140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7"/>
            <p:cNvSpPr/>
            <p:nvPr/>
          </p:nvSpPr>
          <p:spPr>
            <a:xfrm>
              <a:off x="3843702" y="1735341"/>
              <a:ext cx="51471" cy="114080"/>
            </a:xfrm>
            <a:custGeom>
              <a:rect b="b" l="l" r="r" t="t"/>
              <a:pathLst>
                <a:path extrusionOk="0" h="2028" w="915">
                  <a:moveTo>
                    <a:pt x="91" y="1"/>
                  </a:moveTo>
                  <a:cubicBezTo>
                    <a:pt x="43" y="1"/>
                    <a:pt x="0" y="44"/>
                    <a:pt x="0" y="86"/>
                  </a:cubicBezTo>
                  <a:cubicBezTo>
                    <a:pt x="0" y="487"/>
                    <a:pt x="177" y="733"/>
                    <a:pt x="358" y="1001"/>
                  </a:cubicBezTo>
                  <a:cubicBezTo>
                    <a:pt x="556" y="1268"/>
                    <a:pt x="738" y="1514"/>
                    <a:pt x="690" y="1915"/>
                  </a:cubicBezTo>
                  <a:cubicBezTo>
                    <a:pt x="690" y="1958"/>
                    <a:pt x="711" y="2006"/>
                    <a:pt x="781" y="2028"/>
                  </a:cubicBezTo>
                  <a:cubicBezTo>
                    <a:pt x="824" y="2028"/>
                    <a:pt x="872" y="1985"/>
                    <a:pt x="872" y="1937"/>
                  </a:cubicBezTo>
                  <a:cubicBezTo>
                    <a:pt x="915" y="1471"/>
                    <a:pt x="711" y="1183"/>
                    <a:pt x="514" y="888"/>
                  </a:cubicBezTo>
                  <a:cubicBezTo>
                    <a:pt x="337" y="648"/>
                    <a:pt x="177" y="423"/>
                    <a:pt x="177" y="86"/>
                  </a:cubicBezTo>
                  <a:cubicBezTo>
                    <a:pt x="177" y="44"/>
                    <a:pt x="155" y="1"/>
                    <a:pt x="91"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7"/>
            <p:cNvSpPr/>
            <p:nvPr/>
          </p:nvSpPr>
          <p:spPr>
            <a:xfrm>
              <a:off x="3775974" y="1742428"/>
              <a:ext cx="38870" cy="48040"/>
            </a:xfrm>
            <a:custGeom>
              <a:rect b="b" l="l" r="r" t="t"/>
              <a:pathLst>
                <a:path extrusionOk="0" h="854" w="691">
                  <a:moveTo>
                    <a:pt x="100" y="0"/>
                  </a:moveTo>
                  <a:cubicBezTo>
                    <a:pt x="68" y="0"/>
                    <a:pt x="38" y="20"/>
                    <a:pt x="22" y="51"/>
                  </a:cubicBezTo>
                  <a:cubicBezTo>
                    <a:pt x="1" y="94"/>
                    <a:pt x="44" y="142"/>
                    <a:pt x="92" y="164"/>
                  </a:cubicBezTo>
                  <a:cubicBezTo>
                    <a:pt x="359" y="276"/>
                    <a:pt x="514" y="495"/>
                    <a:pt x="493" y="762"/>
                  </a:cubicBezTo>
                  <a:cubicBezTo>
                    <a:pt x="493" y="811"/>
                    <a:pt x="536" y="853"/>
                    <a:pt x="579" y="853"/>
                  </a:cubicBezTo>
                  <a:cubicBezTo>
                    <a:pt x="627" y="853"/>
                    <a:pt x="669" y="811"/>
                    <a:pt x="669" y="762"/>
                  </a:cubicBezTo>
                  <a:cubicBezTo>
                    <a:pt x="691" y="431"/>
                    <a:pt x="493" y="121"/>
                    <a:pt x="135" y="8"/>
                  </a:cubicBezTo>
                  <a:cubicBezTo>
                    <a:pt x="123" y="3"/>
                    <a:pt x="111" y="0"/>
                    <a:pt x="100"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7"/>
            <p:cNvSpPr/>
            <p:nvPr/>
          </p:nvSpPr>
          <p:spPr>
            <a:xfrm>
              <a:off x="3836164" y="1989263"/>
              <a:ext cx="74085" cy="105923"/>
            </a:xfrm>
            <a:custGeom>
              <a:rect b="b" l="l" r="r" t="t"/>
              <a:pathLst>
                <a:path extrusionOk="0" h="1883" w="1317">
                  <a:moveTo>
                    <a:pt x="1211" y="0"/>
                  </a:moveTo>
                  <a:cubicBezTo>
                    <a:pt x="1182" y="0"/>
                    <a:pt x="1155" y="23"/>
                    <a:pt x="1140" y="54"/>
                  </a:cubicBezTo>
                  <a:cubicBezTo>
                    <a:pt x="1049" y="187"/>
                    <a:pt x="915" y="364"/>
                    <a:pt x="760" y="546"/>
                  </a:cubicBezTo>
                  <a:cubicBezTo>
                    <a:pt x="402" y="968"/>
                    <a:pt x="1" y="1433"/>
                    <a:pt x="156" y="1813"/>
                  </a:cubicBezTo>
                  <a:cubicBezTo>
                    <a:pt x="156" y="1856"/>
                    <a:pt x="204" y="1883"/>
                    <a:pt x="225" y="1883"/>
                  </a:cubicBezTo>
                  <a:cubicBezTo>
                    <a:pt x="246" y="1883"/>
                    <a:pt x="246" y="1883"/>
                    <a:pt x="268" y="1856"/>
                  </a:cubicBezTo>
                  <a:cubicBezTo>
                    <a:pt x="311" y="1856"/>
                    <a:pt x="337" y="1792"/>
                    <a:pt x="311" y="1749"/>
                  </a:cubicBezTo>
                  <a:cubicBezTo>
                    <a:pt x="204" y="1455"/>
                    <a:pt x="557" y="1032"/>
                    <a:pt x="894" y="679"/>
                  </a:cubicBezTo>
                  <a:cubicBezTo>
                    <a:pt x="1049" y="476"/>
                    <a:pt x="1204" y="300"/>
                    <a:pt x="1295" y="145"/>
                  </a:cubicBezTo>
                  <a:cubicBezTo>
                    <a:pt x="1316" y="96"/>
                    <a:pt x="1295" y="32"/>
                    <a:pt x="1247" y="11"/>
                  </a:cubicBezTo>
                  <a:cubicBezTo>
                    <a:pt x="1235" y="4"/>
                    <a:pt x="1223" y="0"/>
                    <a:pt x="121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7"/>
            <p:cNvSpPr/>
            <p:nvPr/>
          </p:nvSpPr>
          <p:spPr>
            <a:xfrm>
              <a:off x="3861140" y="2042928"/>
              <a:ext cx="24132" cy="32120"/>
            </a:xfrm>
            <a:custGeom>
              <a:rect b="b" l="l" r="r" t="t"/>
              <a:pathLst>
                <a:path extrusionOk="0" h="571" w="429">
                  <a:moveTo>
                    <a:pt x="114" y="0"/>
                  </a:moveTo>
                  <a:cubicBezTo>
                    <a:pt x="88" y="0"/>
                    <a:pt x="61" y="11"/>
                    <a:pt x="48" y="36"/>
                  </a:cubicBezTo>
                  <a:cubicBezTo>
                    <a:pt x="0" y="78"/>
                    <a:pt x="27" y="126"/>
                    <a:pt x="70" y="169"/>
                  </a:cubicBezTo>
                  <a:cubicBezTo>
                    <a:pt x="161" y="233"/>
                    <a:pt x="225" y="346"/>
                    <a:pt x="225" y="479"/>
                  </a:cubicBezTo>
                  <a:cubicBezTo>
                    <a:pt x="246" y="528"/>
                    <a:pt x="268" y="570"/>
                    <a:pt x="316" y="570"/>
                  </a:cubicBezTo>
                  <a:lnTo>
                    <a:pt x="337" y="570"/>
                  </a:lnTo>
                  <a:cubicBezTo>
                    <a:pt x="380" y="549"/>
                    <a:pt x="428" y="501"/>
                    <a:pt x="401" y="458"/>
                  </a:cubicBezTo>
                  <a:cubicBezTo>
                    <a:pt x="401" y="282"/>
                    <a:pt x="294" y="126"/>
                    <a:pt x="161" y="14"/>
                  </a:cubicBezTo>
                  <a:cubicBezTo>
                    <a:pt x="150" y="5"/>
                    <a:pt x="132" y="0"/>
                    <a:pt x="114"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7"/>
            <p:cNvSpPr/>
            <p:nvPr/>
          </p:nvSpPr>
          <p:spPr>
            <a:xfrm>
              <a:off x="3855121" y="2206791"/>
              <a:ext cx="43652" cy="59853"/>
            </a:xfrm>
            <a:custGeom>
              <a:rect b="b" l="l" r="r" t="t"/>
              <a:pathLst>
                <a:path extrusionOk="0" h="1064" w="776">
                  <a:moveTo>
                    <a:pt x="102" y="1"/>
                  </a:moveTo>
                  <a:cubicBezTo>
                    <a:pt x="77" y="1"/>
                    <a:pt x="54" y="8"/>
                    <a:pt x="43" y="21"/>
                  </a:cubicBezTo>
                  <a:cubicBezTo>
                    <a:pt x="0" y="64"/>
                    <a:pt x="0" y="107"/>
                    <a:pt x="43" y="155"/>
                  </a:cubicBezTo>
                  <a:cubicBezTo>
                    <a:pt x="86" y="176"/>
                    <a:pt x="107" y="219"/>
                    <a:pt x="155" y="262"/>
                  </a:cubicBezTo>
                  <a:cubicBezTo>
                    <a:pt x="375" y="486"/>
                    <a:pt x="599" y="689"/>
                    <a:pt x="578" y="1000"/>
                  </a:cubicBezTo>
                  <a:cubicBezTo>
                    <a:pt x="578" y="1042"/>
                    <a:pt x="621" y="1064"/>
                    <a:pt x="669" y="1064"/>
                  </a:cubicBezTo>
                  <a:cubicBezTo>
                    <a:pt x="712" y="1064"/>
                    <a:pt x="754" y="1042"/>
                    <a:pt x="754" y="1000"/>
                  </a:cubicBezTo>
                  <a:cubicBezTo>
                    <a:pt x="776" y="599"/>
                    <a:pt x="535" y="374"/>
                    <a:pt x="289" y="128"/>
                  </a:cubicBezTo>
                  <a:cubicBezTo>
                    <a:pt x="241" y="107"/>
                    <a:pt x="198" y="64"/>
                    <a:pt x="177" y="21"/>
                  </a:cubicBezTo>
                  <a:cubicBezTo>
                    <a:pt x="155" y="8"/>
                    <a:pt x="127" y="1"/>
                    <a:pt x="10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7"/>
            <p:cNvSpPr/>
            <p:nvPr/>
          </p:nvSpPr>
          <p:spPr>
            <a:xfrm>
              <a:off x="3842464" y="2502734"/>
              <a:ext cx="45171" cy="63565"/>
            </a:xfrm>
            <a:custGeom>
              <a:rect b="b" l="l" r="r" t="t"/>
              <a:pathLst>
                <a:path extrusionOk="0" h="1130" w="803">
                  <a:moveTo>
                    <a:pt x="89" y="1"/>
                  </a:moveTo>
                  <a:cubicBezTo>
                    <a:pt x="66" y="1"/>
                    <a:pt x="44" y="6"/>
                    <a:pt x="22" y="17"/>
                  </a:cubicBezTo>
                  <a:cubicBezTo>
                    <a:pt x="1" y="60"/>
                    <a:pt x="1" y="108"/>
                    <a:pt x="22" y="151"/>
                  </a:cubicBezTo>
                  <a:cubicBezTo>
                    <a:pt x="65" y="172"/>
                    <a:pt x="92" y="215"/>
                    <a:pt x="134" y="241"/>
                  </a:cubicBezTo>
                  <a:cubicBezTo>
                    <a:pt x="380" y="461"/>
                    <a:pt x="600" y="664"/>
                    <a:pt x="493" y="995"/>
                  </a:cubicBezTo>
                  <a:cubicBezTo>
                    <a:pt x="466" y="1044"/>
                    <a:pt x="493" y="1108"/>
                    <a:pt x="536" y="1108"/>
                  </a:cubicBezTo>
                  <a:cubicBezTo>
                    <a:pt x="536" y="1129"/>
                    <a:pt x="557" y="1129"/>
                    <a:pt x="557" y="1129"/>
                  </a:cubicBezTo>
                  <a:cubicBezTo>
                    <a:pt x="600" y="1129"/>
                    <a:pt x="648" y="1108"/>
                    <a:pt x="648" y="1065"/>
                  </a:cubicBezTo>
                  <a:cubicBezTo>
                    <a:pt x="803" y="594"/>
                    <a:pt x="514" y="348"/>
                    <a:pt x="247" y="108"/>
                  </a:cubicBezTo>
                  <a:lnTo>
                    <a:pt x="156" y="17"/>
                  </a:lnTo>
                  <a:cubicBezTo>
                    <a:pt x="134" y="6"/>
                    <a:pt x="112" y="1"/>
                    <a:pt x="89"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7"/>
            <p:cNvSpPr/>
            <p:nvPr/>
          </p:nvSpPr>
          <p:spPr>
            <a:xfrm>
              <a:off x="3626793" y="1809144"/>
              <a:ext cx="268381" cy="346234"/>
            </a:xfrm>
            <a:custGeom>
              <a:rect b="b" l="l" r="r" t="t"/>
              <a:pathLst>
                <a:path extrusionOk="0" h="6155" w="4771">
                  <a:moveTo>
                    <a:pt x="2914" y="0"/>
                  </a:moveTo>
                  <a:cubicBezTo>
                    <a:pt x="2617" y="0"/>
                    <a:pt x="2358" y="85"/>
                    <a:pt x="2140" y="272"/>
                  </a:cubicBezTo>
                  <a:cubicBezTo>
                    <a:pt x="1519" y="758"/>
                    <a:pt x="1273" y="1849"/>
                    <a:pt x="1225" y="2721"/>
                  </a:cubicBezTo>
                  <a:cubicBezTo>
                    <a:pt x="1182" y="3967"/>
                    <a:pt x="958" y="4994"/>
                    <a:pt x="22" y="5994"/>
                  </a:cubicBezTo>
                  <a:cubicBezTo>
                    <a:pt x="0" y="6042"/>
                    <a:pt x="0" y="6085"/>
                    <a:pt x="22" y="6127"/>
                  </a:cubicBezTo>
                  <a:cubicBezTo>
                    <a:pt x="49" y="6127"/>
                    <a:pt x="70" y="6154"/>
                    <a:pt x="91" y="6154"/>
                  </a:cubicBezTo>
                  <a:cubicBezTo>
                    <a:pt x="113" y="6154"/>
                    <a:pt x="134" y="6127"/>
                    <a:pt x="156" y="6106"/>
                  </a:cubicBezTo>
                  <a:cubicBezTo>
                    <a:pt x="1140" y="5085"/>
                    <a:pt x="1359" y="4015"/>
                    <a:pt x="1407" y="2721"/>
                  </a:cubicBezTo>
                  <a:cubicBezTo>
                    <a:pt x="1450" y="1897"/>
                    <a:pt x="1674" y="871"/>
                    <a:pt x="2252" y="405"/>
                  </a:cubicBezTo>
                  <a:cubicBezTo>
                    <a:pt x="2437" y="252"/>
                    <a:pt x="2658" y="178"/>
                    <a:pt x="2909" y="178"/>
                  </a:cubicBezTo>
                  <a:cubicBezTo>
                    <a:pt x="2992" y="178"/>
                    <a:pt x="3078" y="186"/>
                    <a:pt x="3166" y="202"/>
                  </a:cubicBezTo>
                  <a:cubicBezTo>
                    <a:pt x="3391" y="245"/>
                    <a:pt x="3567" y="357"/>
                    <a:pt x="3723" y="491"/>
                  </a:cubicBezTo>
                  <a:cubicBezTo>
                    <a:pt x="3946" y="661"/>
                    <a:pt x="4155" y="827"/>
                    <a:pt x="4476" y="827"/>
                  </a:cubicBezTo>
                  <a:cubicBezTo>
                    <a:pt x="4539" y="827"/>
                    <a:pt x="4607" y="821"/>
                    <a:pt x="4680" y="806"/>
                  </a:cubicBezTo>
                  <a:cubicBezTo>
                    <a:pt x="4728" y="780"/>
                    <a:pt x="4771" y="737"/>
                    <a:pt x="4749" y="694"/>
                  </a:cubicBezTo>
                  <a:cubicBezTo>
                    <a:pt x="4749" y="655"/>
                    <a:pt x="4717" y="619"/>
                    <a:pt x="4670" y="619"/>
                  </a:cubicBezTo>
                  <a:cubicBezTo>
                    <a:pt x="4660" y="619"/>
                    <a:pt x="4649" y="621"/>
                    <a:pt x="4637" y="625"/>
                  </a:cubicBezTo>
                  <a:cubicBezTo>
                    <a:pt x="4570" y="642"/>
                    <a:pt x="4508" y="649"/>
                    <a:pt x="4451" y="649"/>
                  </a:cubicBezTo>
                  <a:cubicBezTo>
                    <a:pt x="4203" y="649"/>
                    <a:pt x="4035" y="505"/>
                    <a:pt x="3835" y="357"/>
                  </a:cubicBezTo>
                  <a:cubicBezTo>
                    <a:pt x="3658" y="224"/>
                    <a:pt x="3477" y="68"/>
                    <a:pt x="3209" y="26"/>
                  </a:cubicBezTo>
                  <a:cubicBezTo>
                    <a:pt x="3107" y="9"/>
                    <a:pt x="3008" y="0"/>
                    <a:pt x="2914"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7"/>
            <p:cNvSpPr/>
            <p:nvPr/>
          </p:nvSpPr>
          <p:spPr>
            <a:xfrm>
              <a:off x="3810007" y="1939311"/>
              <a:ext cx="92704" cy="541824"/>
            </a:xfrm>
            <a:custGeom>
              <a:rect b="b" l="l" r="r" t="t"/>
              <a:pathLst>
                <a:path extrusionOk="0" h="9632" w="1648">
                  <a:moveTo>
                    <a:pt x="1421" y="0"/>
                  </a:moveTo>
                  <a:cubicBezTo>
                    <a:pt x="1387" y="0"/>
                    <a:pt x="1359" y="35"/>
                    <a:pt x="1359" y="70"/>
                  </a:cubicBezTo>
                  <a:cubicBezTo>
                    <a:pt x="1268" y="674"/>
                    <a:pt x="1289" y="1321"/>
                    <a:pt x="1337" y="1968"/>
                  </a:cubicBezTo>
                  <a:cubicBezTo>
                    <a:pt x="1401" y="2947"/>
                    <a:pt x="1471" y="3947"/>
                    <a:pt x="1070" y="4749"/>
                  </a:cubicBezTo>
                  <a:lnTo>
                    <a:pt x="1043" y="4776"/>
                  </a:lnTo>
                  <a:cubicBezTo>
                    <a:pt x="535" y="5797"/>
                    <a:pt x="0" y="6824"/>
                    <a:pt x="241" y="8049"/>
                  </a:cubicBezTo>
                  <a:cubicBezTo>
                    <a:pt x="289" y="8295"/>
                    <a:pt x="423" y="8541"/>
                    <a:pt x="578" y="8739"/>
                  </a:cubicBezTo>
                  <a:cubicBezTo>
                    <a:pt x="733" y="9006"/>
                    <a:pt x="909" y="9273"/>
                    <a:pt x="867" y="9519"/>
                  </a:cubicBezTo>
                  <a:cubicBezTo>
                    <a:pt x="867" y="9562"/>
                    <a:pt x="909" y="9610"/>
                    <a:pt x="957" y="9632"/>
                  </a:cubicBezTo>
                  <a:cubicBezTo>
                    <a:pt x="1000" y="9632"/>
                    <a:pt x="1043" y="9589"/>
                    <a:pt x="1043" y="9541"/>
                  </a:cubicBezTo>
                  <a:cubicBezTo>
                    <a:pt x="1091" y="9231"/>
                    <a:pt x="909" y="8942"/>
                    <a:pt x="711" y="8653"/>
                  </a:cubicBezTo>
                  <a:cubicBezTo>
                    <a:pt x="578" y="8450"/>
                    <a:pt x="444" y="8225"/>
                    <a:pt x="401" y="8027"/>
                  </a:cubicBezTo>
                  <a:cubicBezTo>
                    <a:pt x="198" y="6867"/>
                    <a:pt x="690" y="5888"/>
                    <a:pt x="1203" y="4862"/>
                  </a:cubicBezTo>
                  <a:lnTo>
                    <a:pt x="1225" y="4840"/>
                  </a:lnTo>
                  <a:cubicBezTo>
                    <a:pt x="1647" y="3995"/>
                    <a:pt x="1578" y="2947"/>
                    <a:pt x="1514" y="1942"/>
                  </a:cubicBezTo>
                  <a:cubicBezTo>
                    <a:pt x="1471" y="1300"/>
                    <a:pt x="1444" y="674"/>
                    <a:pt x="1535" y="97"/>
                  </a:cubicBezTo>
                  <a:cubicBezTo>
                    <a:pt x="1535" y="49"/>
                    <a:pt x="1492" y="6"/>
                    <a:pt x="1444" y="6"/>
                  </a:cubicBezTo>
                  <a:cubicBezTo>
                    <a:pt x="1436" y="2"/>
                    <a:pt x="1428" y="0"/>
                    <a:pt x="1421"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7"/>
            <p:cNvSpPr/>
            <p:nvPr/>
          </p:nvSpPr>
          <p:spPr>
            <a:xfrm>
              <a:off x="3892697" y="2114369"/>
              <a:ext cx="27451" cy="41008"/>
            </a:xfrm>
            <a:custGeom>
              <a:rect b="b" l="l" r="r" t="t"/>
              <a:pathLst>
                <a:path extrusionOk="0" h="729" w="488">
                  <a:moveTo>
                    <a:pt x="79" y="1"/>
                  </a:moveTo>
                  <a:cubicBezTo>
                    <a:pt x="54" y="1"/>
                    <a:pt x="33" y="12"/>
                    <a:pt x="22" y="33"/>
                  </a:cubicBezTo>
                  <a:cubicBezTo>
                    <a:pt x="1" y="81"/>
                    <a:pt x="1" y="124"/>
                    <a:pt x="22" y="167"/>
                  </a:cubicBezTo>
                  <a:cubicBezTo>
                    <a:pt x="177" y="300"/>
                    <a:pt x="268" y="461"/>
                    <a:pt x="290" y="637"/>
                  </a:cubicBezTo>
                  <a:cubicBezTo>
                    <a:pt x="311" y="680"/>
                    <a:pt x="332" y="728"/>
                    <a:pt x="375" y="728"/>
                  </a:cubicBezTo>
                  <a:lnTo>
                    <a:pt x="402" y="728"/>
                  </a:lnTo>
                  <a:cubicBezTo>
                    <a:pt x="445" y="701"/>
                    <a:pt x="488" y="659"/>
                    <a:pt x="466" y="616"/>
                  </a:cubicBezTo>
                  <a:cubicBezTo>
                    <a:pt x="445" y="391"/>
                    <a:pt x="332" y="193"/>
                    <a:pt x="156" y="33"/>
                  </a:cubicBezTo>
                  <a:cubicBezTo>
                    <a:pt x="132" y="12"/>
                    <a:pt x="104" y="1"/>
                    <a:pt x="79"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7"/>
            <p:cNvSpPr/>
            <p:nvPr/>
          </p:nvSpPr>
          <p:spPr>
            <a:xfrm>
              <a:off x="3800950" y="2375323"/>
              <a:ext cx="28970" cy="91973"/>
            </a:xfrm>
            <a:custGeom>
              <a:rect b="b" l="l" r="r" t="t"/>
              <a:pathLst>
                <a:path extrusionOk="0" h="1635" w="515">
                  <a:moveTo>
                    <a:pt x="410" y="0"/>
                  </a:moveTo>
                  <a:cubicBezTo>
                    <a:pt x="379" y="0"/>
                    <a:pt x="353" y="15"/>
                    <a:pt x="338" y="30"/>
                  </a:cubicBezTo>
                  <a:cubicBezTo>
                    <a:pt x="113" y="453"/>
                    <a:pt x="1" y="966"/>
                    <a:pt x="28" y="1571"/>
                  </a:cubicBezTo>
                  <a:cubicBezTo>
                    <a:pt x="28" y="1613"/>
                    <a:pt x="70" y="1635"/>
                    <a:pt x="113" y="1635"/>
                  </a:cubicBezTo>
                  <a:cubicBezTo>
                    <a:pt x="161" y="1635"/>
                    <a:pt x="204" y="1613"/>
                    <a:pt x="204" y="1571"/>
                  </a:cubicBezTo>
                  <a:cubicBezTo>
                    <a:pt x="183" y="988"/>
                    <a:pt x="295" y="522"/>
                    <a:pt x="493" y="121"/>
                  </a:cubicBezTo>
                  <a:cubicBezTo>
                    <a:pt x="514" y="100"/>
                    <a:pt x="493" y="30"/>
                    <a:pt x="450" y="9"/>
                  </a:cubicBezTo>
                  <a:cubicBezTo>
                    <a:pt x="436" y="3"/>
                    <a:pt x="422" y="0"/>
                    <a:pt x="410"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7"/>
            <p:cNvSpPr/>
            <p:nvPr/>
          </p:nvSpPr>
          <p:spPr>
            <a:xfrm>
              <a:off x="3850002" y="2253818"/>
              <a:ext cx="37633" cy="53159"/>
            </a:xfrm>
            <a:custGeom>
              <a:rect b="b" l="l" r="r" t="t"/>
              <a:pathLst>
                <a:path extrusionOk="0" h="945" w="669">
                  <a:moveTo>
                    <a:pt x="99" y="0"/>
                  </a:moveTo>
                  <a:cubicBezTo>
                    <a:pt x="68" y="0"/>
                    <a:pt x="38" y="20"/>
                    <a:pt x="22" y="51"/>
                  </a:cubicBezTo>
                  <a:cubicBezTo>
                    <a:pt x="0" y="94"/>
                    <a:pt x="22" y="142"/>
                    <a:pt x="65" y="164"/>
                  </a:cubicBezTo>
                  <a:cubicBezTo>
                    <a:pt x="311" y="276"/>
                    <a:pt x="492" y="565"/>
                    <a:pt x="492" y="854"/>
                  </a:cubicBezTo>
                  <a:cubicBezTo>
                    <a:pt x="492" y="896"/>
                    <a:pt x="535" y="944"/>
                    <a:pt x="578" y="944"/>
                  </a:cubicBezTo>
                  <a:cubicBezTo>
                    <a:pt x="626" y="944"/>
                    <a:pt x="669" y="896"/>
                    <a:pt x="669" y="854"/>
                  </a:cubicBezTo>
                  <a:cubicBezTo>
                    <a:pt x="669" y="474"/>
                    <a:pt x="444" y="142"/>
                    <a:pt x="134" y="9"/>
                  </a:cubicBezTo>
                  <a:cubicBezTo>
                    <a:pt x="123" y="3"/>
                    <a:pt x="111" y="0"/>
                    <a:pt x="99"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7"/>
            <p:cNvSpPr/>
            <p:nvPr/>
          </p:nvSpPr>
          <p:spPr>
            <a:xfrm>
              <a:off x="3874978" y="1626155"/>
              <a:ext cx="41571" cy="214547"/>
            </a:xfrm>
            <a:custGeom>
              <a:rect b="b" l="l" r="r" t="t"/>
              <a:pathLst>
                <a:path extrusionOk="0" h="3814" w="739">
                  <a:moveTo>
                    <a:pt x="471" y="1"/>
                  </a:moveTo>
                  <a:cubicBezTo>
                    <a:pt x="423" y="1"/>
                    <a:pt x="380" y="22"/>
                    <a:pt x="359" y="70"/>
                  </a:cubicBezTo>
                  <a:cubicBezTo>
                    <a:pt x="246" y="514"/>
                    <a:pt x="337" y="985"/>
                    <a:pt x="423" y="1428"/>
                  </a:cubicBezTo>
                  <a:cubicBezTo>
                    <a:pt x="492" y="1808"/>
                    <a:pt x="557" y="2140"/>
                    <a:pt x="514" y="2428"/>
                  </a:cubicBezTo>
                  <a:cubicBezTo>
                    <a:pt x="514" y="2541"/>
                    <a:pt x="450" y="2674"/>
                    <a:pt x="380" y="2829"/>
                  </a:cubicBezTo>
                  <a:cubicBezTo>
                    <a:pt x="225" y="3145"/>
                    <a:pt x="0" y="3567"/>
                    <a:pt x="423" y="3792"/>
                  </a:cubicBezTo>
                  <a:cubicBezTo>
                    <a:pt x="423" y="3813"/>
                    <a:pt x="450" y="3813"/>
                    <a:pt x="471" y="3813"/>
                  </a:cubicBezTo>
                  <a:cubicBezTo>
                    <a:pt x="492" y="3813"/>
                    <a:pt x="514" y="3792"/>
                    <a:pt x="535" y="3765"/>
                  </a:cubicBezTo>
                  <a:cubicBezTo>
                    <a:pt x="557" y="3723"/>
                    <a:pt x="557" y="3680"/>
                    <a:pt x="514" y="3658"/>
                  </a:cubicBezTo>
                  <a:cubicBezTo>
                    <a:pt x="246" y="3498"/>
                    <a:pt x="337" y="3279"/>
                    <a:pt x="535" y="2899"/>
                  </a:cubicBezTo>
                  <a:cubicBezTo>
                    <a:pt x="605" y="2744"/>
                    <a:pt x="690" y="2610"/>
                    <a:pt x="690" y="2455"/>
                  </a:cubicBezTo>
                  <a:cubicBezTo>
                    <a:pt x="738" y="2140"/>
                    <a:pt x="669" y="1787"/>
                    <a:pt x="605" y="1407"/>
                  </a:cubicBezTo>
                  <a:cubicBezTo>
                    <a:pt x="514" y="958"/>
                    <a:pt x="423" y="514"/>
                    <a:pt x="535" y="113"/>
                  </a:cubicBezTo>
                  <a:cubicBezTo>
                    <a:pt x="535" y="70"/>
                    <a:pt x="514" y="22"/>
                    <a:pt x="471"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7"/>
            <p:cNvSpPr/>
            <p:nvPr/>
          </p:nvSpPr>
          <p:spPr>
            <a:xfrm>
              <a:off x="3862659" y="1800312"/>
              <a:ext cx="48771" cy="46690"/>
            </a:xfrm>
            <a:custGeom>
              <a:rect b="b" l="l" r="r" t="t"/>
              <a:pathLst>
                <a:path extrusionOk="0" h="830" w="867">
                  <a:moveTo>
                    <a:pt x="444" y="1"/>
                  </a:moveTo>
                  <a:cubicBezTo>
                    <a:pt x="374" y="1"/>
                    <a:pt x="134" y="204"/>
                    <a:pt x="134" y="204"/>
                  </a:cubicBezTo>
                  <a:cubicBezTo>
                    <a:pt x="64" y="247"/>
                    <a:pt x="43" y="316"/>
                    <a:pt x="0" y="402"/>
                  </a:cubicBezTo>
                  <a:lnTo>
                    <a:pt x="0" y="429"/>
                  </a:lnTo>
                  <a:lnTo>
                    <a:pt x="0" y="450"/>
                  </a:lnTo>
                  <a:cubicBezTo>
                    <a:pt x="21" y="562"/>
                    <a:pt x="43" y="669"/>
                    <a:pt x="86" y="760"/>
                  </a:cubicBezTo>
                  <a:lnTo>
                    <a:pt x="107" y="803"/>
                  </a:lnTo>
                  <a:lnTo>
                    <a:pt x="155" y="830"/>
                  </a:lnTo>
                  <a:lnTo>
                    <a:pt x="241" y="830"/>
                  </a:lnTo>
                  <a:lnTo>
                    <a:pt x="267" y="803"/>
                  </a:lnTo>
                  <a:lnTo>
                    <a:pt x="310" y="782"/>
                  </a:lnTo>
                  <a:lnTo>
                    <a:pt x="310" y="739"/>
                  </a:lnTo>
                  <a:cubicBezTo>
                    <a:pt x="310" y="493"/>
                    <a:pt x="444" y="316"/>
                    <a:pt x="690" y="204"/>
                  </a:cubicBezTo>
                  <a:lnTo>
                    <a:pt x="866" y="113"/>
                  </a:lnTo>
                  <a:lnTo>
                    <a:pt x="690" y="49"/>
                  </a:lnTo>
                  <a:cubicBezTo>
                    <a:pt x="642" y="28"/>
                    <a:pt x="578" y="1"/>
                    <a:pt x="535"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7"/>
            <p:cNvSpPr/>
            <p:nvPr/>
          </p:nvSpPr>
          <p:spPr>
            <a:xfrm>
              <a:off x="3857540" y="1795531"/>
              <a:ext cx="65309" cy="56309"/>
            </a:xfrm>
            <a:custGeom>
              <a:rect b="b" l="l" r="r" t="t"/>
              <a:pathLst>
                <a:path extrusionOk="0" h="1001" w="1161">
                  <a:moveTo>
                    <a:pt x="626" y="177"/>
                  </a:moveTo>
                  <a:cubicBezTo>
                    <a:pt x="647" y="177"/>
                    <a:pt x="690" y="177"/>
                    <a:pt x="733" y="198"/>
                  </a:cubicBezTo>
                  <a:cubicBezTo>
                    <a:pt x="401" y="380"/>
                    <a:pt x="310" y="621"/>
                    <a:pt x="310" y="824"/>
                  </a:cubicBezTo>
                  <a:lnTo>
                    <a:pt x="268" y="824"/>
                  </a:lnTo>
                  <a:cubicBezTo>
                    <a:pt x="225" y="712"/>
                    <a:pt x="198" y="599"/>
                    <a:pt x="177" y="514"/>
                  </a:cubicBezTo>
                  <a:cubicBezTo>
                    <a:pt x="198" y="466"/>
                    <a:pt x="225" y="401"/>
                    <a:pt x="289" y="353"/>
                  </a:cubicBezTo>
                  <a:cubicBezTo>
                    <a:pt x="289" y="332"/>
                    <a:pt x="514" y="177"/>
                    <a:pt x="535" y="177"/>
                  </a:cubicBezTo>
                  <a:lnTo>
                    <a:pt x="535" y="198"/>
                  </a:lnTo>
                  <a:lnTo>
                    <a:pt x="556" y="177"/>
                  </a:lnTo>
                  <a:close/>
                  <a:moveTo>
                    <a:pt x="535" y="0"/>
                  </a:moveTo>
                  <a:cubicBezTo>
                    <a:pt x="401" y="0"/>
                    <a:pt x="155" y="220"/>
                    <a:pt x="155" y="220"/>
                  </a:cubicBezTo>
                  <a:cubicBezTo>
                    <a:pt x="91" y="289"/>
                    <a:pt x="43" y="353"/>
                    <a:pt x="0" y="444"/>
                  </a:cubicBezTo>
                  <a:lnTo>
                    <a:pt x="0" y="514"/>
                  </a:lnTo>
                  <a:lnTo>
                    <a:pt x="0" y="556"/>
                  </a:lnTo>
                  <a:cubicBezTo>
                    <a:pt x="22" y="669"/>
                    <a:pt x="64" y="781"/>
                    <a:pt x="91" y="867"/>
                  </a:cubicBezTo>
                  <a:lnTo>
                    <a:pt x="134" y="979"/>
                  </a:lnTo>
                  <a:lnTo>
                    <a:pt x="225" y="1000"/>
                  </a:lnTo>
                  <a:lnTo>
                    <a:pt x="332" y="1000"/>
                  </a:lnTo>
                  <a:lnTo>
                    <a:pt x="401" y="958"/>
                  </a:lnTo>
                  <a:lnTo>
                    <a:pt x="465" y="915"/>
                  </a:lnTo>
                  <a:lnTo>
                    <a:pt x="492" y="824"/>
                  </a:lnTo>
                  <a:cubicBezTo>
                    <a:pt x="492" y="621"/>
                    <a:pt x="599" y="466"/>
                    <a:pt x="824" y="380"/>
                  </a:cubicBezTo>
                  <a:lnTo>
                    <a:pt x="1161" y="198"/>
                  </a:lnTo>
                  <a:lnTo>
                    <a:pt x="824" y="43"/>
                  </a:lnTo>
                  <a:cubicBezTo>
                    <a:pt x="760" y="22"/>
                    <a:pt x="690" y="0"/>
                    <a:pt x="626" y="0"/>
                  </a:cubicBez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7"/>
            <p:cNvSpPr/>
            <p:nvPr/>
          </p:nvSpPr>
          <p:spPr>
            <a:xfrm>
              <a:off x="3916492" y="1809369"/>
              <a:ext cx="40052" cy="38870"/>
            </a:xfrm>
            <a:custGeom>
              <a:rect b="b" l="l" r="r" t="t"/>
              <a:pathLst>
                <a:path extrusionOk="0" h="691" w="712">
                  <a:moveTo>
                    <a:pt x="401" y="0"/>
                  </a:moveTo>
                  <a:lnTo>
                    <a:pt x="198" y="134"/>
                  </a:lnTo>
                  <a:lnTo>
                    <a:pt x="220" y="177"/>
                  </a:lnTo>
                  <a:cubicBezTo>
                    <a:pt x="134" y="220"/>
                    <a:pt x="22" y="289"/>
                    <a:pt x="22" y="401"/>
                  </a:cubicBezTo>
                  <a:cubicBezTo>
                    <a:pt x="0" y="556"/>
                    <a:pt x="134" y="621"/>
                    <a:pt x="246" y="642"/>
                  </a:cubicBezTo>
                  <a:lnTo>
                    <a:pt x="332" y="642"/>
                  </a:lnTo>
                  <a:cubicBezTo>
                    <a:pt x="380" y="642"/>
                    <a:pt x="444" y="642"/>
                    <a:pt x="487" y="669"/>
                  </a:cubicBezTo>
                  <a:lnTo>
                    <a:pt x="599" y="690"/>
                  </a:lnTo>
                  <a:lnTo>
                    <a:pt x="599" y="578"/>
                  </a:lnTo>
                  <a:cubicBezTo>
                    <a:pt x="599" y="466"/>
                    <a:pt x="599" y="401"/>
                    <a:pt x="647" y="375"/>
                  </a:cubicBezTo>
                  <a:lnTo>
                    <a:pt x="712" y="310"/>
                  </a:lnTo>
                  <a:lnTo>
                    <a:pt x="557" y="155"/>
                  </a:lnTo>
                  <a:lnTo>
                    <a:pt x="514" y="177"/>
                  </a:lnTo>
                  <a:lnTo>
                    <a:pt x="514" y="177"/>
                  </a:lnTo>
                  <a:lnTo>
                    <a:pt x="535" y="155"/>
                  </a:lnTo>
                  <a:lnTo>
                    <a:pt x="401" y="0"/>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7"/>
            <p:cNvSpPr/>
            <p:nvPr/>
          </p:nvSpPr>
          <p:spPr>
            <a:xfrm>
              <a:off x="3911373" y="1803068"/>
              <a:ext cx="51471" cy="51471"/>
            </a:xfrm>
            <a:custGeom>
              <a:rect b="b" l="l" r="r" t="t"/>
              <a:pathLst>
                <a:path extrusionOk="0" h="915" w="915">
                  <a:moveTo>
                    <a:pt x="471" y="219"/>
                  </a:moveTo>
                  <a:lnTo>
                    <a:pt x="514" y="267"/>
                  </a:lnTo>
                  <a:cubicBezTo>
                    <a:pt x="471" y="332"/>
                    <a:pt x="471" y="422"/>
                    <a:pt x="471" y="422"/>
                  </a:cubicBezTo>
                  <a:cubicBezTo>
                    <a:pt x="471" y="444"/>
                    <a:pt x="471" y="444"/>
                    <a:pt x="492" y="465"/>
                  </a:cubicBezTo>
                  <a:cubicBezTo>
                    <a:pt x="514" y="465"/>
                    <a:pt x="514" y="444"/>
                    <a:pt x="535" y="444"/>
                  </a:cubicBezTo>
                  <a:cubicBezTo>
                    <a:pt x="535" y="422"/>
                    <a:pt x="605" y="401"/>
                    <a:pt x="626" y="380"/>
                  </a:cubicBezTo>
                  <a:lnTo>
                    <a:pt x="669" y="422"/>
                  </a:lnTo>
                  <a:cubicBezTo>
                    <a:pt x="605" y="465"/>
                    <a:pt x="605" y="599"/>
                    <a:pt x="605" y="690"/>
                  </a:cubicBezTo>
                  <a:cubicBezTo>
                    <a:pt x="535" y="668"/>
                    <a:pt x="492" y="668"/>
                    <a:pt x="423" y="668"/>
                  </a:cubicBezTo>
                  <a:lnTo>
                    <a:pt x="337" y="668"/>
                  </a:lnTo>
                  <a:cubicBezTo>
                    <a:pt x="311" y="668"/>
                    <a:pt x="177" y="647"/>
                    <a:pt x="204" y="535"/>
                  </a:cubicBezTo>
                  <a:cubicBezTo>
                    <a:pt x="204" y="422"/>
                    <a:pt x="359" y="353"/>
                    <a:pt x="402" y="332"/>
                  </a:cubicBezTo>
                  <a:cubicBezTo>
                    <a:pt x="423" y="332"/>
                    <a:pt x="423" y="332"/>
                    <a:pt x="423" y="310"/>
                  </a:cubicBezTo>
                  <a:lnTo>
                    <a:pt x="423" y="289"/>
                  </a:lnTo>
                  <a:lnTo>
                    <a:pt x="402" y="267"/>
                  </a:lnTo>
                  <a:lnTo>
                    <a:pt x="471" y="219"/>
                  </a:lnTo>
                  <a:close/>
                  <a:moveTo>
                    <a:pt x="492" y="0"/>
                  </a:moveTo>
                  <a:lnTo>
                    <a:pt x="380" y="86"/>
                  </a:lnTo>
                  <a:lnTo>
                    <a:pt x="311" y="112"/>
                  </a:lnTo>
                  <a:lnTo>
                    <a:pt x="156" y="219"/>
                  </a:lnTo>
                  <a:lnTo>
                    <a:pt x="177" y="267"/>
                  </a:lnTo>
                  <a:cubicBezTo>
                    <a:pt x="113" y="310"/>
                    <a:pt x="22" y="401"/>
                    <a:pt x="22" y="513"/>
                  </a:cubicBezTo>
                  <a:cubicBezTo>
                    <a:pt x="0" y="668"/>
                    <a:pt x="113" y="802"/>
                    <a:pt x="311" y="845"/>
                  </a:cubicBezTo>
                  <a:lnTo>
                    <a:pt x="557" y="845"/>
                  </a:lnTo>
                  <a:lnTo>
                    <a:pt x="781" y="914"/>
                  </a:lnTo>
                  <a:lnTo>
                    <a:pt x="781" y="668"/>
                  </a:lnTo>
                  <a:lnTo>
                    <a:pt x="781" y="556"/>
                  </a:lnTo>
                  <a:lnTo>
                    <a:pt x="915" y="444"/>
                  </a:lnTo>
                  <a:lnTo>
                    <a:pt x="803" y="310"/>
                  </a:lnTo>
                  <a:lnTo>
                    <a:pt x="781" y="267"/>
                  </a:lnTo>
                  <a:lnTo>
                    <a:pt x="690" y="134"/>
                  </a:lnTo>
                  <a:lnTo>
                    <a:pt x="648" y="155"/>
                  </a:lnTo>
                  <a:lnTo>
                    <a:pt x="605" y="112"/>
                  </a:lnTo>
                  <a:lnTo>
                    <a:pt x="492" y="0"/>
                  </a:ln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7"/>
            <p:cNvSpPr/>
            <p:nvPr/>
          </p:nvSpPr>
          <p:spPr>
            <a:xfrm>
              <a:off x="3834983" y="1840645"/>
              <a:ext cx="45171" cy="78866"/>
            </a:xfrm>
            <a:custGeom>
              <a:rect b="b" l="l" r="r" t="t"/>
              <a:pathLst>
                <a:path extrusionOk="0" h="1402" w="803">
                  <a:moveTo>
                    <a:pt x="578" y="0"/>
                  </a:moveTo>
                  <a:cubicBezTo>
                    <a:pt x="513" y="0"/>
                    <a:pt x="444" y="22"/>
                    <a:pt x="380" y="22"/>
                  </a:cubicBezTo>
                  <a:cubicBezTo>
                    <a:pt x="267" y="65"/>
                    <a:pt x="155" y="156"/>
                    <a:pt x="112" y="268"/>
                  </a:cubicBezTo>
                  <a:cubicBezTo>
                    <a:pt x="0" y="487"/>
                    <a:pt x="155" y="845"/>
                    <a:pt x="267" y="1022"/>
                  </a:cubicBezTo>
                  <a:lnTo>
                    <a:pt x="465" y="1402"/>
                  </a:lnTo>
                  <a:lnTo>
                    <a:pt x="423" y="979"/>
                  </a:lnTo>
                  <a:lnTo>
                    <a:pt x="423" y="824"/>
                  </a:lnTo>
                  <a:cubicBezTo>
                    <a:pt x="423" y="487"/>
                    <a:pt x="556" y="268"/>
                    <a:pt x="669" y="156"/>
                  </a:cubicBezTo>
                  <a:lnTo>
                    <a:pt x="802" y="22"/>
                  </a:lnTo>
                  <a:lnTo>
                    <a:pt x="626" y="0"/>
                  </a:lnTo>
                  <a:close/>
                  <a:moveTo>
                    <a:pt x="465" y="1402"/>
                  </a:moveTo>
                  <a:lnTo>
                    <a:pt x="465" y="1402"/>
                  </a:lnTo>
                  <a:lnTo>
                    <a:pt x="465" y="1402"/>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7"/>
            <p:cNvSpPr/>
            <p:nvPr/>
          </p:nvSpPr>
          <p:spPr>
            <a:xfrm>
              <a:off x="3829864" y="1835526"/>
              <a:ext cx="61428" cy="107780"/>
            </a:xfrm>
            <a:custGeom>
              <a:rect b="b" l="l" r="r" t="t"/>
              <a:pathLst>
                <a:path extrusionOk="0" h="1916" w="1092">
                  <a:moveTo>
                    <a:pt x="717" y="177"/>
                  </a:moveTo>
                  <a:cubicBezTo>
                    <a:pt x="583" y="289"/>
                    <a:pt x="423" y="535"/>
                    <a:pt x="423" y="915"/>
                  </a:cubicBezTo>
                  <a:lnTo>
                    <a:pt x="423" y="1091"/>
                  </a:lnTo>
                  <a:cubicBezTo>
                    <a:pt x="337" y="894"/>
                    <a:pt x="203" y="578"/>
                    <a:pt x="268" y="402"/>
                  </a:cubicBezTo>
                  <a:cubicBezTo>
                    <a:pt x="337" y="311"/>
                    <a:pt x="401" y="247"/>
                    <a:pt x="514" y="204"/>
                  </a:cubicBezTo>
                  <a:cubicBezTo>
                    <a:pt x="556" y="177"/>
                    <a:pt x="604" y="177"/>
                    <a:pt x="669" y="177"/>
                  </a:cubicBezTo>
                  <a:close/>
                  <a:moveTo>
                    <a:pt x="669" y="1"/>
                  </a:moveTo>
                  <a:cubicBezTo>
                    <a:pt x="583" y="1"/>
                    <a:pt x="514" y="22"/>
                    <a:pt x="449" y="43"/>
                  </a:cubicBezTo>
                  <a:cubicBezTo>
                    <a:pt x="316" y="91"/>
                    <a:pt x="182" y="177"/>
                    <a:pt x="113" y="337"/>
                  </a:cubicBezTo>
                  <a:cubicBezTo>
                    <a:pt x="0" y="557"/>
                    <a:pt x="134" y="915"/>
                    <a:pt x="268" y="1161"/>
                  </a:cubicBezTo>
                  <a:lnTo>
                    <a:pt x="669" y="1915"/>
                  </a:lnTo>
                  <a:lnTo>
                    <a:pt x="604" y="1070"/>
                  </a:lnTo>
                  <a:lnTo>
                    <a:pt x="604" y="915"/>
                  </a:lnTo>
                  <a:cubicBezTo>
                    <a:pt x="604" y="605"/>
                    <a:pt x="738" y="402"/>
                    <a:pt x="824" y="311"/>
                  </a:cubicBezTo>
                  <a:lnTo>
                    <a:pt x="1091" y="43"/>
                  </a:lnTo>
                  <a:lnTo>
                    <a:pt x="717" y="1"/>
                  </a:ln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7"/>
            <p:cNvSpPr/>
            <p:nvPr/>
          </p:nvSpPr>
          <p:spPr>
            <a:xfrm>
              <a:off x="3858721" y="1800312"/>
              <a:ext cx="125499" cy="165551"/>
            </a:xfrm>
            <a:custGeom>
              <a:rect b="b" l="l" r="r" t="t"/>
              <a:pathLst>
                <a:path extrusionOk="0" h="2943" w="2231">
                  <a:moveTo>
                    <a:pt x="1182" y="1"/>
                  </a:moveTo>
                  <a:lnTo>
                    <a:pt x="1113" y="28"/>
                  </a:lnTo>
                  <a:cubicBezTo>
                    <a:pt x="1070" y="28"/>
                    <a:pt x="1027" y="49"/>
                    <a:pt x="958" y="70"/>
                  </a:cubicBezTo>
                  <a:cubicBezTo>
                    <a:pt x="605" y="183"/>
                    <a:pt x="402" y="429"/>
                    <a:pt x="380" y="739"/>
                  </a:cubicBezTo>
                  <a:cubicBezTo>
                    <a:pt x="289" y="782"/>
                    <a:pt x="1" y="1028"/>
                    <a:pt x="1" y="1541"/>
                  </a:cubicBezTo>
                  <a:cubicBezTo>
                    <a:pt x="1" y="1808"/>
                    <a:pt x="1" y="2520"/>
                    <a:pt x="979" y="2835"/>
                  </a:cubicBezTo>
                  <a:cubicBezTo>
                    <a:pt x="1092" y="2878"/>
                    <a:pt x="1407" y="2942"/>
                    <a:pt x="1541" y="2942"/>
                  </a:cubicBezTo>
                  <a:lnTo>
                    <a:pt x="1584" y="2942"/>
                  </a:lnTo>
                  <a:cubicBezTo>
                    <a:pt x="1648" y="2942"/>
                    <a:pt x="1739" y="2942"/>
                    <a:pt x="1829" y="2899"/>
                  </a:cubicBezTo>
                  <a:cubicBezTo>
                    <a:pt x="2006" y="2857"/>
                    <a:pt x="2209" y="2701"/>
                    <a:pt x="2231" y="2300"/>
                  </a:cubicBezTo>
                  <a:lnTo>
                    <a:pt x="2231" y="1851"/>
                  </a:lnTo>
                  <a:cubicBezTo>
                    <a:pt x="2231" y="1696"/>
                    <a:pt x="2161" y="1338"/>
                    <a:pt x="2118" y="1252"/>
                  </a:cubicBezTo>
                  <a:cubicBezTo>
                    <a:pt x="2075" y="1161"/>
                    <a:pt x="2006" y="1049"/>
                    <a:pt x="1942" y="985"/>
                  </a:cubicBezTo>
                  <a:cubicBezTo>
                    <a:pt x="1781" y="851"/>
                    <a:pt x="1605" y="803"/>
                    <a:pt x="1359" y="803"/>
                  </a:cubicBezTo>
                  <a:lnTo>
                    <a:pt x="1295" y="803"/>
                  </a:lnTo>
                  <a:cubicBezTo>
                    <a:pt x="1273" y="803"/>
                    <a:pt x="1273" y="782"/>
                    <a:pt x="1247" y="782"/>
                  </a:cubicBezTo>
                  <a:lnTo>
                    <a:pt x="1204" y="782"/>
                  </a:lnTo>
                  <a:cubicBezTo>
                    <a:pt x="1161" y="782"/>
                    <a:pt x="1027" y="739"/>
                    <a:pt x="1027" y="605"/>
                  </a:cubicBezTo>
                  <a:cubicBezTo>
                    <a:pt x="1049" y="471"/>
                    <a:pt x="1225" y="381"/>
                    <a:pt x="1295" y="359"/>
                  </a:cubicBezTo>
                  <a:lnTo>
                    <a:pt x="1380" y="316"/>
                  </a:lnTo>
                  <a:lnTo>
                    <a:pt x="1182" y="1"/>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7"/>
            <p:cNvSpPr/>
            <p:nvPr/>
          </p:nvSpPr>
          <p:spPr>
            <a:xfrm>
              <a:off x="3853602" y="1795531"/>
              <a:ext cx="135456" cy="175452"/>
            </a:xfrm>
            <a:custGeom>
              <a:rect b="b" l="l" r="r" t="t"/>
              <a:pathLst>
                <a:path extrusionOk="0" h="3119" w="2408">
                  <a:moveTo>
                    <a:pt x="1231" y="198"/>
                  </a:moveTo>
                  <a:lnTo>
                    <a:pt x="1338" y="353"/>
                  </a:lnTo>
                  <a:cubicBezTo>
                    <a:pt x="1252" y="401"/>
                    <a:pt x="1049" y="514"/>
                    <a:pt x="1027" y="690"/>
                  </a:cubicBezTo>
                  <a:cubicBezTo>
                    <a:pt x="1006" y="867"/>
                    <a:pt x="1183" y="936"/>
                    <a:pt x="1295" y="979"/>
                  </a:cubicBezTo>
                  <a:cubicBezTo>
                    <a:pt x="1316" y="958"/>
                    <a:pt x="1316" y="958"/>
                    <a:pt x="1338" y="958"/>
                  </a:cubicBezTo>
                  <a:cubicBezTo>
                    <a:pt x="1338" y="958"/>
                    <a:pt x="1364" y="979"/>
                    <a:pt x="1386" y="979"/>
                  </a:cubicBezTo>
                  <a:lnTo>
                    <a:pt x="1450" y="979"/>
                  </a:lnTo>
                  <a:cubicBezTo>
                    <a:pt x="1675" y="979"/>
                    <a:pt x="1830" y="1022"/>
                    <a:pt x="1963" y="1134"/>
                  </a:cubicBezTo>
                  <a:cubicBezTo>
                    <a:pt x="2033" y="1204"/>
                    <a:pt x="2076" y="1289"/>
                    <a:pt x="2118" y="1380"/>
                  </a:cubicBezTo>
                  <a:cubicBezTo>
                    <a:pt x="2140" y="1401"/>
                    <a:pt x="2231" y="1760"/>
                    <a:pt x="2231" y="1936"/>
                  </a:cubicBezTo>
                  <a:lnTo>
                    <a:pt x="2231" y="2385"/>
                  </a:lnTo>
                  <a:cubicBezTo>
                    <a:pt x="2209" y="2653"/>
                    <a:pt x="2097" y="2851"/>
                    <a:pt x="1899" y="2893"/>
                  </a:cubicBezTo>
                  <a:cubicBezTo>
                    <a:pt x="1830" y="2942"/>
                    <a:pt x="1739" y="2942"/>
                    <a:pt x="1653" y="2942"/>
                  </a:cubicBezTo>
                  <a:lnTo>
                    <a:pt x="1632" y="2942"/>
                  </a:lnTo>
                  <a:cubicBezTo>
                    <a:pt x="1519" y="2942"/>
                    <a:pt x="1204" y="2872"/>
                    <a:pt x="1097" y="2829"/>
                  </a:cubicBezTo>
                  <a:cubicBezTo>
                    <a:pt x="182" y="2540"/>
                    <a:pt x="182" y="1893"/>
                    <a:pt x="182" y="1626"/>
                  </a:cubicBezTo>
                  <a:cubicBezTo>
                    <a:pt x="182" y="1091"/>
                    <a:pt x="514" y="888"/>
                    <a:pt x="535" y="867"/>
                  </a:cubicBezTo>
                  <a:lnTo>
                    <a:pt x="562" y="845"/>
                  </a:lnTo>
                  <a:cubicBezTo>
                    <a:pt x="562" y="487"/>
                    <a:pt x="851" y="310"/>
                    <a:pt x="1097" y="220"/>
                  </a:cubicBezTo>
                  <a:cubicBezTo>
                    <a:pt x="1140" y="220"/>
                    <a:pt x="1183" y="198"/>
                    <a:pt x="1231" y="198"/>
                  </a:cubicBezTo>
                  <a:close/>
                  <a:moveTo>
                    <a:pt x="1295" y="0"/>
                  </a:moveTo>
                  <a:lnTo>
                    <a:pt x="1183" y="22"/>
                  </a:lnTo>
                  <a:cubicBezTo>
                    <a:pt x="1140" y="22"/>
                    <a:pt x="1070" y="43"/>
                    <a:pt x="1027" y="64"/>
                  </a:cubicBezTo>
                  <a:cubicBezTo>
                    <a:pt x="648" y="198"/>
                    <a:pt x="402" y="444"/>
                    <a:pt x="380" y="781"/>
                  </a:cubicBezTo>
                  <a:cubicBezTo>
                    <a:pt x="268" y="867"/>
                    <a:pt x="1" y="1134"/>
                    <a:pt x="1" y="1626"/>
                  </a:cubicBezTo>
                  <a:cubicBezTo>
                    <a:pt x="1" y="1915"/>
                    <a:pt x="1" y="2653"/>
                    <a:pt x="1049" y="3006"/>
                  </a:cubicBezTo>
                  <a:cubicBezTo>
                    <a:pt x="1140" y="3054"/>
                    <a:pt x="1471" y="3118"/>
                    <a:pt x="1632" y="3118"/>
                  </a:cubicBezTo>
                  <a:lnTo>
                    <a:pt x="1675" y="3118"/>
                  </a:lnTo>
                  <a:cubicBezTo>
                    <a:pt x="1765" y="3118"/>
                    <a:pt x="1851" y="3118"/>
                    <a:pt x="1942" y="3075"/>
                  </a:cubicBezTo>
                  <a:cubicBezTo>
                    <a:pt x="2118" y="3027"/>
                    <a:pt x="2386" y="2872"/>
                    <a:pt x="2407" y="2385"/>
                  </a:cubicBezTo>
                  <a:lnTo>
                    <a:pt x="2407" y="1936"/>
                  </a:lnTo>
                  <a:cubicBezTo>
                    <a:pt x="2407" y="1760"/>
                    <a:pt x="2343" y="1423"/>
                    <a:pt x="2273" y="1289"/>
                  </a:cubicBezTo>
                  <a:cubicBezTo>
                    <a:pt x="2231" y="1182"/>
                    <a:pt x="2166" y="1091"/>
                    <a:pt x="2076" y="1000"/>
                  </a:cubicBezTo>
                  <a:cubicBezTo>
                    <a:pt x="1920" y="867"/>
                    <a:pt x="1717" y="802"/>
                    <a:pt x="1450" y="802"/>
                  </a:cubicBezTo>
                  <a:lnTo>
                    <a:pt x="1386" y="802"/>
                  </a:lnTo>
                  <a:cubicBezTo>
                    <a:pt x="1364" y="802"/>
                    <a:pt x="1338" y="781"/>
                    <a:pt x="1338" y="781"/>
                  </a:cubicBezTo>
                  <a:lnTo>
                    <a:pt x="1316" y="781"/>
                  </a:lnTo>
                  <a:cubicBezTo>
                    <a:pt x="1273" y="781"/>
                    <a:pt x="1204" y="754"/>
                    <a:pt x="1204" y="690"/>
                  </a:cubicBezTo>
                  <a:cubicBezTo>
                    <a:pt x="1204" y="647"/>
                    <a:pt x="1295" y="578"/>
                    <a:pt x="1429" y="535"/>
                  </a:cubicBezTo>
                  <a:lnTo>
                    <a:pt x="1605" y="444"/>
                  </a:lnTo>
                  <a:lnTo>
                    <a:pt x="1498" y="268"/>
                  </a:lnTo>
                  <a:lnTo>
                    <a:pt x="1386" y="86"/>
                  </a:lnTo>
                  <a:lnTo>
                    <a:pt x="1295" y="0"/>
                  </a:ln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7"/>
            <p:cNvSpPr/>
            <p:nvPr/>
          </p:nvSpPr>
          <p:spPr>
            <a:xfrm>
              <a:off x="3692045" y="1200213"/>
              <a:ext cx="441413" cy="442257"/>
            </a:xfrm>
            <a:custGeom>
              <a:rect b="b" l="l" r="r" t="t"/>
              <a:pathLst>
                <a:path extrusionOk="0" h="7862" w="7847">
                  <a:moveTo>
                    <a:pt x="3921" y="0"/>
                  </a:moveTo>
                  <a:cubicBezTo>
                    <a:pt x="1760" y="0"/>
                    <a:pt x="1" y="1760"/>
                    <a:pt x="1" y="3920"/>
                  </a:cubicBezTo>
                  <a:cubicBezTo>
                    <a:pt x="1" y="6102"/>
                    <a:pt x="2028" y="7861"/>
                    <a:pt x="3921" y="7861"/>
                  </a:cubicBezTo>
                  <a:cubicBezTo>
                    <a:pt x="5814" y="7861"/>
                    <a:pt x="7846" y="6102"/>
                    <a:pt x="7846" y="3920"/>
                  </a:cubicBezTo>
                  <a:cubicBezTo>
                    <a:pt x="7846" y="1760"/>
                    <a:pt x="6081" y="0"/>
                    <a:pt x="3921" y="0"/>
                  </a:cubicBez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7"/>
            <p:cNvSpPr/>
            <p:nvPr/>
          </p:nvSpPr>
          <p:spPr>
            <a:xfrm>
              <a:off x="3777211" y="1592460"/>
              <a:ext cx="75266" cy="40052"/>
            </a:xfrm>
            <a:custGeom>
              <a:rect b="b" l="l" r="r" t="t"/>
              <a:pathLst>
                <a:path extrusionOk="0" h="712" w="1338">
                  <a:moveTo>
                    <a:pt x="0" y="1"/>
                  </a:moveTo>
                  <a:cubicBezTo>
                    <a:pt x="401" y="311"/>
                    <a:pt x="872" y="578"/>
                    <a:pt x="1337" y="712"/>
                  </a:cubicBezTo>
                  <a:cubicBezTo>
                    <a:pt x="893" y="557"/>
                    <a:pt x="471" y="332"/>
                    <a:pt x="70" y="22"/>
                  </a:cubicBezTo>
                  <a:cubicBezTo>
                    <a:pt x="48" y="22"/>
                    <a:pt x="22" y="1"/>
                    <a:pt x="0" y="1"/>
                  </a:cubicBezTo>
                  <a:close/>
                </a:path>
              </a:pathLst>
            </a:custGeom>
            <a:solidFill>
              <a:srgbClr val="6F8F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7"/>
            <p:cNvSpPr/>
            <p:nvPr/>
          </p:nvSpPr>
          <p:spPr>
            <a:xfrm>
              <a:off x="3852421" y="1632455"/>
              <a:ext cx="40333" cy="8775"/>
            </a:xfrm>
            <a:custGeom>
              <a:rect b="b" l="l" r="r" t="t"/>
              <a:pathLst>
                <a:path extrusionOk="0" h="156" w="717">
                  <a:moveTo>
                    <a:pt x="0" y="1"/>
                  </a:moveTo>
                  <a:lnTo>
                    <a:pt x="0" y="1"/>
                  </a:lnTo>
                  <a:cubicBezTo>
                    <a:pt x="246" y="92"/>
                    <a:pt x="471" y="135"/>
                    <a:pt x="717" y="156"/>
                  </a:cubicBezTo>
                  <a:cubicBezTo>
                    <a:pt x="471" y="135"/>
                    <a:pt x="246" y="70"/>
                    <a:pt x="0" y="1"/>
                  </a:cubicBezTo>
                  <a:close/>
                </a:path>
              </a:pathLst>
            </a:custGeom>
            <a:solidFill>
              <a:srgbClr val="F3E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7"/>
            <p:cNvSpPr/>
            <p:nvPr/>
          </p:nvSpPr>
          <p:spPr>
            <a:xfrm>
              <a:off x="3911373" y="1642412"/>
              <a:ext cx="56" cy="56"/>
            </a:xfrm>
            <a:custGeom>
              <a:rect b="b" l="l" r="r" t="t"/>
              <a:pathLst>
                <a:path extrusionOk="0" h="1" w="1">
                  <a:moveTo>
                    <a:pt x="0" y="0"/>
                  </a:moveTo>
                  <a:lnTo>
                    <a:pt x="0" y="0"/>
                  </a:lnTo>
                  <a:lnTo>
                    <a:pt x="0" y="0"/>
                  </a:lnTo>
                  <a:close/>
                </a:path>
              </a:pathLst>
            </a:custGeom>
            <a:solidFill>
              <a:srgbClr val="EA4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7"/>
            <p:cNvSpPr/>
            <p:nvPr/>
          </p:nvSpPr>
          <p:spPr>
            <a:xfrm>
              <a:off x="3892697" y="1641174"/>
              <a:ext cx="10013" cy="1294"/>
            </a:xfrm>
            <a:custGeom>
              <a:rect b="b" l="l" r="r" t="t"/>
              <a:pathLst>
                <a:path extrusionOk="0" h="23" w="178">
                  <a:moveTo>
                    <a:pt x="1" y="1"/>
                  </a:moveTo>
                  <a:cubicBezTo>
                    <a:pt x="65" y="1"/>
                    <a:pt x="135" y="22"/>
                    <a:pt x="177" y="22"/>
                  </a:cubicBezTo>
                  <a:cubicBezTo>
                    <a:pt x="135" y="1"/>
                    <a:pt x="65" y="1"/>
                    <a:pt x="1" y="1"/>
                  </a:cubicBezTo>
                  <a:close/>
                </a:path>
              </a:pathLst>
            </a:custGeom>
            <a:solidFill>
              <a:srgbClr val="6AA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7"/>
            <p:cNvSpPr/>
            <p:nvPr/>
          </p:nvSpPr>
          <p:spPr>
            <a:xfrm>
              <a:off x="3781093" y="1593697"/>
              <a:ext cx="229285" cy="48771"/>
            </a:xfrm>
            <a:custGeom>
              <a:rect b="b" l="l" r="r" t="t"/>
              <a:pathLst>
                <a:path extrusionOk="0" h="867" w="4076">
                  <a:moveTo>
                    <a:pt x="1" y="0"/>
                  </a:moveTo>
                  <a:cubicBezTo>
                    <a:pt x="402" y="310"/>
                    <a:pt x="824" y="535"/>
                    <a:pt x="1268" y="690"/>
                  </a:cubicBezTo>
                  <a:cubicBezTo>
                    <a:pt x="1514" y="759"/>
                    <a:pt x="1739" y="824"/>
                    <a:pt x="1985" y="845"/>
                  </a:cubicBezTo>
                  <a:cubicBezTo>
                    <a:pt x="2049" y="845"/>
                    <a:pt x="2119" y="845"/>
                    <a:pt x="2161" y="866"/>
                  </a:cubicBezTo>
                  <a:lnTo>
                    <a:pt x="2316" y="866"/>
                  </a:lnTo>
                  <a:cubicBezTo>
                    <a:pt x="2921" y="866"/>
                    <a:pt x="3520" y="690"/>
                    <a:pt x="4076" y="380"/>
                  </a:cubicBezTo>
                  <a:lnTo>
                    <a:pt x="4076" y="380"/>
                  </a:lnTo>
                  <a:cubicBezTo>
                    <a:pt x="3611" y="465"/>
                    <a:pt x="3119" y="535"/>
                    <a:pt x="2653" y="535"/>
                  </a:cubicBezTo>
                  <a:cubicBezTo>
                    <a:pt x="1717" y="535"/>
                    <a:pt x="824" y="332"/>
                    <a:pt x="1" y="0"/>
                  </a:cubicBezTo>
                  <a:close/>
                </a:path>
              </a:pathLst>
            </a:custGeom>
            <a:solidFill>
              <a:srgbClr val="F3E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7"/>
            <p:cNvSpPr/>
            <p:nvPr/>
          </p:nvSpPr>
          <p:spPr>
            <a:xfrm>
              <a:off x="3817488" y="1433322"/>
              <a:ext cx="30151" cy="31333"/>
            </a:xfrm>
            <a:custGeom>
              <a:rect b="b" l="l" r="r" t="t"/>
              <a:pathLst>
                <a:path extrusionOk="0" h="557" w="536">
                  <a:moveTo>
                    <a:pt x="268" y="1"/>
                  </a:moveTo>
                  <a:cubicBezTo>
                    <a:pt x="108" y="1"/>
                    <a:pt x="1" y="108"/>
                    <a:pt x="1" y="268"/>
                  </a:cubicBezTo>
                  <a:cubicBezTo>
                    <a:pt x="1" y="423"/>
                    <a:pt x="108" y="557"/>
                    <a:pt x="268" y="557"/>
                  </a:cubicBezTo>
                  <a:cubicBezTo>
                    <a:pt x="423" y="557"/>
                    <a:pt x="536" y="423"/>
                    <a:pt x="536" y="268"/>
                  </a:cubicBezTo>
                  <a:cubicBezTo>
                    <a:pt x="536" y="108"/>
                    <a:pt x="423" y="1"/>
                    <a:pt x="268" y="1"/>
                  </a:cubicBezTo>
                  <a:close/>
                </a:path>
              </a:pathLst>
            </a:custGeom>
            <a:solidFill>
              <a:srgbClr val="4534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7"/>
            <p:cNvSpPr/>
            <p:nvPr/>
          </p:nvSpPr>
          <p:spPr>
            <a:xfrm>
              <a:off x="3977863" y="1433322"/>
              <a:ext cx="30151" cy="31333"/>
            </a:xfrm>
            <a:custGeom>
              <a:rect b="b" l="l" r="r" t="t"/>
              <a:pathLst>
                <a:path extrusionOk="0" h="557" w="536">
                  <a:moveTo>
                    <a:pt x="268" y="1"/>
                  </a:moveTo>
                  <a:cubicBezTo>
                    <a:pt x="113" y="1"/>
                    <a:pt x="0" y="108"/>
                    <a:pt x="0" y="268"/>
                  </a:cubicBezTo>
                  <a:cubicBezTo>
                    <a:pt x="0" y="423"/>
                    <a:pt x="113" y="557"/>
                    <a:pt x="268" y="557"/>
                  </a:cubicBezTo>
                  <a:cubicBezTo>
                    <a:pt x="423" y="557"/>
                    <a:pt x="535" y="423"/>
                    <a:pt x="535" y="268"/>
                  </a:cubicBezTo>
                  <a:cubicBezTo>
                    <a:pt x="535" y="108"/>
                    <a:pt x="423" y="1"/>
                    <a:pt x="268" y="1"/>
                  </a:cubicBezTo>
                  <a:close/>
                </a:path>
              </a:pathLst>
            </a:custGeom>
            <a:solidFill>
              <a:srgbClr val="4534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7"/>
            <p:cNvSpPr/>
            <p:nvPr/>
          </p:nvSpPr>
          <p:spPr>
            <a:xfrm>
              <a:off x="3803650" y="1480855"/>
              <a:ext cx="61428" cy="38870"/>
            </a:xfrm>
            <a:custGeom>
              <a:rect b="b" l="l" r="r" t="t"/>
              <a:pathLst>
                <a:path extrusionOk="0" h="691" w="1092">
                  <a:moveTo>
                    <a:pt x="536" y="1"/>
                  </a:moveTo>
                  <a:cubicBezTo>
                    <a:pt x="247" y="1"/>
                    <a:pt x="1" y="156"/>
                    <a:pt x="1" y="359"/>
                  </a:cubicBezTo>
                  <a:cubicBezTo>
                    <a:pt x="1" y="535"/>
                    <a:pt x="247" y="690"/>
                    <a:pt x="536" y="690"/>
                  </a:cubicBezTo>
                  <a:cubicBezTo>
                    <a:pt x="846" y="690"/>
                    <a:pt x="1092" y="535"/>
                    <a:pt x="1092" y="359"/>
                  </a:cubicBezTo>
                  <a:cubicBezTo>
                    <a:pt x="1092" y="156"/>
                    <a:pt x="846" y="1"/>
                    <a:pt x="536" y="1"/>
                  </a:cubicBezTo>
                  <a:close/>
                </a:path>
              </a:pathLst>
            </a:custGeom>
            <a:solidFill>
              <a:srgbClr val="FF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7"/>
            <p:cNvSpPr/>
            <p:nvPr/>
          </p:nvSpPr>
          <p:spPr>
            <a:xfrm>
              <a:off x="3960425" y="1480855"/>
              <a:ext cx="61428" cy="38870"/>
            </a:xfrm>
            <a:custGeom>
              <a:rect b="b" l="l" r="r" t="t"/>
              <a:pathLst>
                <a:path extrusionOk="0" h="691" w="1092">
                  <a:moveTo>
                    <a:pt x="556" y="1"/>
                  </a:moveTo>
                  <a:cubicBezTo>
                    <a:pt x="241" y="1"/>
                    <a:pt x="0" y="156"/>
                    <a:pt x="0" y="359"/>
                  </a:cubicBezTo>
                  <a:cubicBezTo>
                    <a:pt x="0" y="535"/>
                    <a:pt x="241" y="690"/>
                    <a:pt x="556" y="690"/>
                  </a:cubicBezTo>
                  <a:cubicBezTo>
                    <a:pt x="845" y="690"/>
                    <a:pt x="1091" y="535"/>
                    <a:pt x="1091" y="359"/>
                  </a:cubicBezTo>
                  <a:cubicBezTo>
                    <a:pt x="1091" y="156"/>
                    <a:pt x="845" y="1"/>
                    <a:pt x="556" y="1"/>
                  </a:cubicBezTo>
                  <a:close/>
                </a:path>
              </a:pathLst>
            </a:custGeom>
            <a:solidFill>
              <a:srgbClr val="FF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7"/>
            <p:cNvSpPr/>
            <p:nvPr/>
          </p:nvSpPr>
          <p:spPr>
            <a:xfrm>
              <a:off x="3660769" y="1193800"/>
              <a:ext cx="495247" cy="396018"/>
            </a:xfrm>
            <a:custGeom>
              <a:rect b="b" l="l" r="r" t="t"/>
              <a:pathLst>
                <a:path extrusionOk="0" h="7040" w="8804">
                  <a:moveTo>
                    <a:pt x="557" y="4767"/>
                  </a:moveTo>
                  <a:cubicBezTo>
                    <a:pt x="557" y="4827"/>
                    <a:pt x="571" y="4921"/>
                    <a:pt x="594" y="5036"/>
                  </a:cubicBezTo>
                  <a:lnTo>
                    <a:pt x="594" y="5036"/>
                  </a:lnTo>
                  <a:cubicBezTo>
                    <a:pt x="575" y="4934"/>
                    <a:pt x="562" y="4843"/>
                    <a:pt x="557" y="4767"/>
                  </a:cubicBezTo>
                  <a:close/>
                  <a:moveTo>
                    <a:pt x="4640" y="0"/>
                  </a:moveTo>
                  <a:cubicBezTo>
                    <a:pt x="4014" y="0"/>
                    <a:pt x="3319" y="147"/>
                    <a:pt x="2562" y="489"/>
                  </a:cubicBezTo>
                  <a:cubicBezTo>
                    <a:pt x="1" y="1670"/>
                    <a:pt x="557" y="4767"/>
                    <a:pt x="557" y="4767"/>
                  </a:cubicBezTo>
                  <a:cubicBezTo>
                    <a:pt x="514" y="3344"/>
                    <a:pt x="2204" y="1895"/>
                    <a:pt x="2204" y="1895"/>
                  </a:cubicBezTo>
                  <a:cubicBezTo>
                    <a:pt x="3407" y="2628"/>
                    <a:pt x="7397" y="3563"/>
                    <a:pt x="7755" y="3676"/>
                  </a:cubicBezTo>
                  <a:cubicBezTo>
                    <a:pt x="7936" y="3739"/>
                    <a:pt x="8064" y="6491"/>
                    <a:pt x="8051" y="6887"/>
                  </a:cubicBezTo>
                  <a:lnTo>
                    <a:pt x="8051" y="6887"/>
                  </a:lnTo>
                  <a:lnTo>
                    <a:pt x="8311" y="5216"/>
                  </a:lnTo>
                  <a:cubicBezTo>
                    <a:pt x="8311" y="5216"/>
                    <a:pt x="8803" y="3366"/>
                    <a:pt x="7889" y="1874"/>
                  </a:cubicBezTo>
                  <a:cubicBezTo>
                    <a:pt x="7244" y="837"/>
                    <a:pt x="6135" y="0"/>
                    <a:pt x="4640" y="0"/>
                  </a:cubicBezTo>
                  <a:close/>
                  <a:moveTo>
                    <a:pt x="8051" y="6887"/>
                  </a:moveTo>
                  <a:lnTo>
                    <a:pt x="8044" y="6933"/>
                  </a:lnTo>
                  <a:cubicBezTo>
                    <a:pt x="8044" y="6934"/>
                    <a:pt x="8045" y="6934"/>
                    <a:pt x="8045" y="6934"/>
                  </a:cubicBezTo>
                  <a:cubicBezTo>
                    <a:pt x="8048" y="6934"/>
                    <a:pt x="8050" y="6918"/>
                    <a:pt x="8051" y="6887"/>
                  </a:cubicBezTo>
                  <a:close/>
                  <a:moveTo>
                    <a:pt x="594" y="5036"/>
                  </a:moveTo>
                  <a:lnTo>
                    <a:pt x="594" y="5036"/>
                  </a:lnTo>
                  <a:cubicBezTo>
                    <a:pt x="727" y="5770"/>
                    <a:pt x="1156" y="7039"/>
                    <a:pt x="1156" y="7039"/>
                  </a:cubicBezTo>
                  <a:cubicBezTo>
                    <a:pt x="1156" y="7039"/>
                    <a:pt x="724" y="5689"/>
                    <a:pt x="594" y="5036"/>
                  </a:cubicBezTo>
                  <a:close/>
                </a:path>
              </a:pathLst>
            </a:custGeom>
            <a:solidFill>
              <a:srgbClr val="8CB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0" name="Google Shape;2140;p27"/>
          <p:cNvSpPr/>
          <p:nvPr/>
        </p:nvSpPr>
        <p:spPr>
          <a:xfrm>
            <a:off x="2807963" y="34858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1</a:t>
            </a:r>
            <a:endParaRPr>
              <a:solidFill>
                <a:srgbClr val="ABE5D9"/>
              </a:solidFill>
            </a:endParaRPr>
          </a:p>
        </p:txBody>
      </p:sp>
      <p:sp>
        <p:nvSpPr>
          <p:cNvPr id="2141" name="Google Shape;2141;p27"/>
          <p:cNvSpPr/>
          <p:nvPr/>
        </p:nvSpPr>
        <p:spPr>
          <a:xfrm>
            <a:off x="4331963" y="34858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3</a:t>
            </a:r>
            <a:endParaRPr>
              <a:solidFill>
                <a:srgbClr val="ABE5D9"/>
              </a:solidFill>
            </a:endParaRPr>
          </a:p>
        </p:txBody>
      </p:sp>
      <p:cxnSp>
        <p:nvCxnSpPr>
          <p:cNvPr id="2142" name="Google Shape;2142;p27"/>
          <p:cNvCxnSpPr/>
          <p:nvPr/>
        </p:nvCxnSpPr>
        <p:spPr>
          <a:xfrm>
            <a:off x="198800" y="5843553"/>
            <a:ext cx="7159500" cy="0"/>
          </a:xfrm>
          <a:prstGeom prst="straightConnector1">
            <a:avLst/>
          </a:prstGeom>
          <a:noFill/>
          <a:ln cap="flat" cmpd="sng" w="19050">
            <a:solidFill>
              <a:srgbClr val="ABE5D9"/>
            </a:solidFill>
            <a:prstDash val="dot"/>
            <a:round/>
            <a:headEnd len="med" w="med" type="oval"/>
            <a:tailEnd len="med" w="med" type="oval"/>
          </a:ln>
        </p:spPr>
      </p:cxnSp>
      <p:sp>
        <p:nvSpPr>
          <p:cNvPr id="2143" name="Google Shape;2143;p27"/>
          <p:cNvSpPr/>
          <p:nvPr/>
        </p:nvSpPr>
        <p:spPr>
          <a:xfrm rot="-4410616">
            <a:off x="577475" y="5429163"/>
            <a:ext cx="700788" cy="828780"/>
          </a:xfrm>
          <a:custGeom>
            <a:rect b="b" l="l" r="r" t="t"/>
            <a:pathLst>
              <a:path extrusionOk="0" h="9492" w="8393">
                <a:moveTo>
                  <a:pt x="3639" y="1"/>
                </a:moveTo>
                <a:cubicBezTo>
                  <a:pt x="3530" y="1"/>
                  <a:pt x="3415" y="11"/>
                  <a:pt x="3295" y="34"/>
                </a:cubicBezTo>
                <a:cubicBezTo>
                  <a:pt x="2820" y="128"/>
                  <a:pt x="2382" y="399"/>
                  <a:pt x="2122" y="801"/>
                </a:cubicBezTo>
                <a:cubicBezTo>
                  <a:pt x="1981" y="1004"/>
                  <a:pt x="1929" y="1233"/>
                  <a:pt x="1877" y="1478"/>
                </a:cubicBezTo>
                <a:cubicBezTo>
                  <a:pt x="1825" y="1723"/>
                  <a:pt x="1747" y="1947"/>
                  <a:pt x="1528" y="2083"/>
                </a:cubicBezTo>
                <a:cubicBezTo>
                  <a:pt x="1324" y="2208"/>
                  <a:pt x="1095" y="2260"/>
                  <a:pt x="887" y="2354"/>
                </a:cubicBezTo>
                <a:cubicBezTo>
                  <a:pt x="694" y="2448"/>
                  <a:pt x="532" y="2589"/>
                  <a:pt x="412" y="2766"/>
                </a:cubicBezTo>
                <a:cubicBezTo>
                  <a:pt x="183" y="3105"/>
                  <a:pt x="120" y="3568"/>
                  <a:pt x="271" y="3954"/>
                </a:cubicBezTo>
                <a:cubicBezTo>
                  <a:pt x="360" y="4194"/>
                  <a:pt x="537" y="4361"/>
                  <a:pt x="699" y="4554"/>
                </a:cubicBezTo>
                <a:cubicBezTo>
                  <a:pt x="845" y="4726"/>
                  <a:pt x="965" y="4997"/>
                  <a:pt x="772" y="5174"/>
                </a:cubicBezTo>
                <a:cubicBezTo>
                  <a:pt x="626" y="5315"/>
                  <a:pt x="417" y="5361"/>
                  <a:pt x="261" y="5481"/>
                </a:cubicBezTo>
                <a:cubicBezTo>
                  <a:pt x="73" y="5632"/>
                  <a:pt x="0" y="5862"/>
                  <a:pt x="53" y="6096"/>
                </a:cubicBezTo>
                <a:cubicBezTo>
                  <a:pt x="105" y="6341"/>
                  <a:pt x="261" y="6550"/>
                  <a:pt x="433" y="6732"/>
                </a:cubicBezTo>
                <a:cubicBezTo>
                  <a:pt x="610" y="6915"/>
                  <a:pt x="824" y="7071"/>
                  <a:pt x="1059" y="7191"/>
                </a:cubicBezTo>
                <a:cubicBezTo>
                  <a:pt x="1288" y="7300"/>
                  <a:pt x="1528" y="7363"/>
                  <a:pt x="1773" y="7420"/>
                </a:cubicBezTo>
                <a:cubicBezTo>
                  <a:pt x="2007" y="7462"/>
                  <a:pt x="2278" y="7509"/>
                  <a:pt x="2461" y="7670"/>
                </a:cubicBezTo>
                <a:cubicBezTo>
                  <a:pt x="2643" y="7842"/>
                  <a:pt x="2721" y="8087"/>
                  <a:pt x="2805" y="8317"/>
                </a:cubicBezTo>
                <a:cubicBezTo>
                  <a:pt x="2893" y="8546"/>
                  <a:pt x="3008" y="8755"/>
                  <a:pt x="3164" y="8942"/>
                </a:cubicBezTo>
                <a:cubicBezTo>
                  <a:pt x="3438" y="9268"/>
                  <a:pt x="3845" y="9492"/>
                  <a:pt x="4280" y="9492"/>
                </a:cubicBezTo>
                <a:cubicBezTo>
                  <a:pt x="4325" y="9492"/>
                  <a:pt x="4370" y="9489"/>
                  <a:pt x="4415" y="9484"/>
                </a:cubicBezTo>
                <a:cubicBezTo>
                  <a:pt x="4639" y="9458"/>
                  <a:pt x="4863" y="9375"/>
                  <a:pt x="5046" y="9229"/>
                </a:cubicBezTo>
                <a:cubicBezTo>
                  <a:pt x="5234" y="9078"/>
                  <a:pt x="5338" y="8885"/>
                  <a:pt x="5421" y="8671"/>
                </a:cubicBezTo>
                <a:cubicBezTo>
                  <a:pt x="5499" y="8468"/>
                  <a:pt x="5567" y="8239"/>
                  <a:pt x="5718" y="8077"/>
                </a:cubicBezTo>
                <a:cubicBezTo>
                  <a:pt x="5890" y="7889"/>
                  <a:pt x="6161" y="7863"/>
                  <a:pt x="6401" y="7848"/>
                </a:cubicBezTo>
                <a:cubicBezTo>
                  <a:pt x="6662" y="7842"/>
                  <a:pt x="6917" y="7837"/>
                  <a:pt x="7167" y="7770"/>
                </a:cubicBezTo>
                <a:cubicBezTo>
                  <a:pt x="7423" y="7707"/>
                  <a:pt x="7657" y="7587"/>
                  <a:pt x="7860" y="7420"/>
                </a:cubicBezTo>
                <a:cubicBezTo>
                  <a:pt x="8210" y="7113"/>
                  <a:pt x="8392" y="6571"/>
                  <a:pt x="8210" y="6128"/>
                </a:cubicBezTo>
                <a:cubicBezTo>
                  <a:pt x="8121" y="5893"/>
                  <a:pt x="7933" y="5705"/>
                  <a:pt x="7787" y="5497"/>
                </a:cubicBezTo>
                <a:cubicBezTo>
                  <a:pt x="7636" y="5273"/>
                  <a:pt x="7579" y="5012"/>
                  <a:pt x="7605" y="4741"/>
                </a:cubicBezTo>
                <a:cubicBezTo>
                  <a:pt x="7662" y="4168"/>
                  <a:pt x="7996" y="3673"/>
                  <a:pt x="8178" y="3136"/>
                </a:cubicBezTo>
                <a:cubicBezTo>
                  <a:pt x="8356" y="2635"/>
                  <a:pt x="8361" y="2088"/>
                  <a:pt x="8048" y="1640"/>
                </a:cubicBezTo>
                <a:cubicBezTo>
                  <a:pt x="7778" y="1252"/>
                  <a:pt x="7337" y="1017"/>
                  <a:pt x="6860" y="1017"/>
                </a:cubicBezTo>
                <a:cubicBezTo>
                  <a:pt x="6831" y="1017"/>
                  <a:pt x="6801" y="1018"/>
                  <a:pt x="6771" y="1020"/>
                </a:cubicBezTo>
                <a:cubicBezTo>
                  <a:pt x="6643" y="1031"/>
                  <a:pt x="6436" y="1077"/>
                  <a:pt x="6249" y="1077"/>
                </a:cubicBezTo>
                <a:cubicBezTo>
                  <a:pt x="6170" y="1077"/>
                  <a:pt x="6095" y="1069"/>
                  <a:pt x="6031" y="1046"/>
                </a:cubicBezTo>
                <a:cubicBezTo>
                  <a:pt x="5129" y="725"/>
                  <a:pt x="4550" y="1"/>
                  <a:pt x="363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7"/>
          <p:cNvSpPr/>
          <p:nvPr/>
        </p:nvSpPr>
        <p:spPr>
          <a:xfrm rot="4016135">
            <a:off x="2090323" y="5430635"/>
            <a:ext cx="703548" cy="825815"/>
          </a:xfrm>
          <a:custGeom>
            <a:rect b="b" l="l" r="r" t="t"/>
            <a:pathLst>
              <a:path extrusionOk="0" h="9492" w="8393">
                <a:moveTo>
                  <a:pt x="3639" y="1"/>
                </a:moveTo>
                <a:cubicBezTo>
                  <a:pt x="3530" y="1"/>
                  <a:pt x="3415" y="11"/>
                  <a:pt x="3295" y="34"/>
                </a:cubicBezTo>
                <a:cubicBezTo>
                  <a:pt x="2820" y="128"/>
                  <a:pt x="2382" y="399"/>
                  <a:pt x="2122" y="801"/>
                </a:cubicBezTo>
                <a:cubicBezTo>
                  <a:pt x="1981" y="1004"/>
                  <a:pt x="1929" y="1233"/>
                  <a:pt x="1877" y="1478"/>
                </a:cubicBezTo>
                <a:cubicBezTo>
                  <a:pt x="1825" y="1723"/>
                  <a:pt x="1747" y="1947"/>
                  <a:pt x="1528" y="2083"/>
                </a:cubicBezTo>
                <a:cubicBezTo>
                  <a:pt x="1324" y="2208"/>
                  <a:pt x="1095" y="2260"/>
                  <a:pt x="887" y="2354"/>
                </a:cubicBezTo>
                <a:cubicBezTo>
                  <a:pt x="694" y="2448"/>
                  <a:pt x="532" y="2589"/>
                  <a:pt x="412" y="2766"/>
                </a:cubicBezTo>
                <a:cubicBezTo>
                  <a:pt x="183" y="3105"/>
                  <a:pt x="120" y="3568"/>
                  <a:pt x="271" y="3954"/>
                </a:cubicBezTo>
                <a:cubicBezTo>
                  <a:pt x="360" y="4194"/>
                  <a:pt x="537" y="4361"/>
                  <a:pt x="699" y="4554"/>
                </a:cubicBezTo>
                <a:cubicBezTo>
                  <a:pt x="845" y="4726"/>
                  <a:pt x="965" y="4997"/>
                  <a:pt x="772" y="5174"/>
                </a:cubicBezTo>
                <a:cubicBezTo>
                  <a:pt x="626" y="5315"/>
                  <a:pt x="417" y="5361"/>
                  <a:pt x="261" y="5481"/>
                </a:cubicBezTo>
                <a:cubicBezTo>
                  <a:pt x="73" y="5632"/>
                  <a:pt x="0" y="5862"/>
                  <a:pt x="53" y="6096"/>
                </a:cubicBezTo>
                <a:cubicBezTo>
                  <a:pt x="105" y="6341"/>
                  <a:pt x="261" y="6550"/>
                  <a:pt x="433" y="6732"/>
                </a:cubicBezTo>
                <a:cubicBezTo>
                  <a:pt x="610" y="6915"/>
                  <a:pt x="824" y="7071"/>
                  <a:pt x="1059" y="7191"/>
                </a:cubicBezTo>
                <a:cubicBezTo>
                  <a:pt x="1288" y="7300"/>
                  <a:pt x="1528" y="7363"/>
                  <a:pt x="1773" y="7420"/>
                </a:cubicBezTo>
                <a:cubicBezTo>
                  <a:pt x="2007" y="7462"/>
                  <a:pt x="2278" y="7509"/>
                  <a:pt x="2461" y="7670"/>
                </a:cubicBezTo>
                <a:cubicBezTo>
                  <a:pt x="2643" y="7842"/>
                  <a:pt x="2721" y="8087"/>
                  <a:pt x="2805" y="8317"/>
                </a:cubicBezTo>
                <a:cubicBezTo>
                  <a:pt x="2893" y="8546"/>
                  <a:pt x="3008" y="8755"/>
                  <a:pt x="3164" y="8942"/>
                </a:cubicBezTo>
                <a:cubicBezTo>
                  <a:pt x="3438" y="9268"/>
                  <a:pt x="3845" y="9492"/>
                  <a:pt x="4280" y="9492"/>
                </a:cubicBezTo>
                <a:cubicBezTo>
                  <a:pt x="4325" y="9492"/>
                  <a:pt x="4370" y="9489"/>
                  <a:pt x="4415" y="9484"/>
                </a:cubicBezTo>
                <a:cubicBezTo>
                  <a:pt x="4639" y="9458"/>
                  <a:pt x="4863" y="9375"/>
                  <a:pt x="5046" y="9229"/>
                </a:cubicBezTo>
                <a:cubicBezTo>
                  <a:pt x="5234" y="9078"/>
                  <a:pt x="5338" y="8885"/>
                  <a:pt x="5421" y="8671"/>
                </a:cubicBezTo>
                <a:cubicBezTo>
                  <a:pt x="5499" y="8468"/>
                  <a:pt x="5567" y="8239"/>
                  <a:pt x="5718" y="8077"/>
                </a:cubicBezTo>
                <a:cubicBezTo>
                  <a:pt x="5890" y="7889"/>
                  <a:pt x="6161" y="7863"/>
                  <a:pt x="6401" y="7848"/>
                </a:cubicBezTo>
                <a:cubicBezTo>
                  <a:pt x="6662" y="7842"/>
                  <a:pt x="6917" y="7837"/>
                  <a:pt x="7167" y="7770"/>
                </a:cubicBezTo>
                <a:cubicBezTo>
                  <a:pt x="7423" y="7707"/>
                  <a:pt x="7657" y="7587"/>
                  <a:pt x="7860" y="7420"/>
                </a:cubicBezTo>
                <a:cubicBezTo>
                  <a:pt x="8210" y="7113"/>
                  <a:pt x="8392" y="6571"/>
                  <a:pt x="8210" y="6128"/>
                </a:cubicBezTo>
                <a:cubicBezTo>
                  <a:pt x="8121" y="5893"/>
                  <a:pt x="7933" y="5705"/>
                  <a:pt x="7787" y="5497"/>
                </a:cubicBezTo>
                <a:cubicBezTo>
                  <a:pt x="7636" y="5273"/>
                  <a:pt x="7579" y="5012"/>
                  <a:pt x="7605" y="4741"/>
                </a:cubicBezTo>
                <a:cubicBezTo>
                  <a:pt x="7662" y="4168"/>
                  <a:pt x="7996" y="3673"/>
                  <a:pt x="8178" y="3136"/>
                </a:cubicBezTo>
                <a:cubicBezTo>
                  <a:pt x="8356" y="2635"/>
                  <a:pt x="8361" y="2088"/>
                  <a:pt x="8048" y="1640"/>
                </a:cubicBezTo>
                <a:cubicBezTo>
                  <a:pt x="7778" y="1252"/>
                  <a:pt x="7337" y="1017"/>
                  <a:pt x="6860" y="1017"/>
                </a:cubicBezTo>
                <a:cubicBezTo>
                  <a:pt x="6831" y="1017"/>
                  <a:pt x="6801" y="1018"/>
                  <a:pt x="6771" y="1020"/>
                </a:cubicBezTo>
                <a:cubicBezTo>
                  <a:pt x="6643" y="1031"/>
                  <a:pt x="6436" y="1077"/>
                  <a:pt x="6249" y="1077"/>
                </a:cubicBezTo>
                <a:cubicBezTo>
                  <a:pt x="6170" y="1077"/>
                  <a:pt x="6095" y="1069"/>
                  <a:pt x="6031" y="1046"/>
                </a:cubicBezTo>
                <a:cubicBezTo>
                  <a:pt x="5129" y="725"/>
                  <a:pt x="4550" y="1"/>
                  <a:pt x="363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7"/>
          <p:cNvSpPr/>
          <p:nvPr/>
        </p:nvSpPr>
        <p:spPr>
          <a:xfrm rot="3609247">
            <a:off x="4975733" y="5432621"/>
            <a:ext cx="707176" cy="821853"/>
          </a:xfrm>
          <a:custGeom>
            <a:rect b="b" l="l" r="r" t="t"/>
            <a:pathLst>
              <a:path extrusionOk="0" h="9492" w="8393">
                <a:moveTo>
                  <a:pt x="3639" y="1"/>
                </a:moveTo>
                <a:cubicBezTo>
                  <a:pt x="3530" y="1"/>
                  <a:pt x="3415" y="11"/>
                  <a:pt x="3295" y="34"/>
                </a:cubicBezTo>
                <a:cubicBezTo>
                  <a:pt x="2820" y="128"/>
                  <a:pt x="2382" y="399"/>
                  <a:pt x="2122" y="801"/>
                </a:cubicBezTo>
                <a:cubicBezTo>
                  <a:pt x="1981" y="1004"/>
                  <a:pt x="1929" y="1233"/>
                  <a:pt x="1877" y="1478"/>
                </a:cubicBezTo>
                <a:cubicBezTo>
                  <a:pt x="1825" y="1723"/>
                  <a:pt x="1747" y="1947"/>
                  <a:pt x="1528" y="2083"/>
                </a:cubicBezTo>
                <a:cubicBezTo>
                  <a:pt x="1324" y="2208"/>
                  <a:pt x="1095" y="2260"/>
                  <a:pt x="887" y="2354"/>
                </a:cubicBezTo>
                <a:cubicBezTo>
                  <a:pt x="694" y="2448"/>
                  <a:pt x="532" y="2589"/>
                  <a:pt x="412" y="2766"/>
                </a:cubicBezTo>
                <a:cubicBezTo>
                  <a:pt x="183" y="3105"/>
                  <a:pt x="120" y="3568"/>
                  <a:pt x="271" y="3954"/>
                </a:cubicBezTo>
                <a:cubicBezTo>
                  <a:pt x="360" y="4194"/>
                  <a:pt x="537" y="4361"/>
                  <a:pt x="699" y="4554"/>
                </a:cubicBezTo>
                <a:cubicBezTo>
                  <a:pt x="845" y="4726"/>
                  <a:pt x="965" y="4997"/>
                  <a:pt x="772" y="5174"/>
                </a:cubicBezTo>
                <a:cubicBezTo>
                  <a:pt x="626" y="5315"/>
                  <a:pt x="417" y="5361"/>
                  <a:pt x="261" y="5481"/>
                </a:cubicBezTo>
                <a:cubicBezTo>
                  <a:pt x="73" y="5632"/>
                  <a:pt x="0" y="5862"/>
                  <a:pt x="53" y="6096"/>
                </a:cubicBezTo>
                <a:cubicBezTo>
                  <a:pt x="105" y="6341"/>
                  <a:pt x="261" y="6550"/>
                  <a:pt x="433" y="6732"/>
                </a:cubicBezTo>
                <a:cubicBezTo>
                  <a:pt x="610" y="6915"/>
                  <a:pt x="824" y="7071"/>
                  <a:pt x="1059" y="7191"/>
                </a:cubicBezTo>
                <a:cubicBezTo>
                  <a:pt x="1288" y="7300"/>
                  <a:pt x="1528" y="7363"/>
                  <a:pt x="1773" y="7420"/>
                </a:cubicBezTo>
                <a:cubicBezTo>
                  <a:pt x="2007" y="7462"/>
                  <a:pt x="2278" y="7509"/>
                  <a:pt x="2461" y="7670"/>
                </a:cubicBezTo>
                <a:cubicBezTo>
                  <a:pt x="2643" y="7842"/>
                  <a:pt x="2721" y="8087"/>
                  <a:pt x="2805" y="8317"/>
                </a:cubicBezTo>
                <a:cubicBezTo>
                  <a:pt x="2893" y="8546"/>
                  <a:pt x="3008" y="8755"/>
                  <a:pt x="3164" y="8942"/>
                </a:cubicBezTo>
                <a:cubicBezTo>
                  <a:pt x="3438" y="9268"/>
                  <a:pt x="3845" y="9492"/>
                  <a:pt x="4280" y="9492"/>
                </a:cubicBezTo>
                <a:cubicBezTo>
                  <a:pt x="4325" y="9492"/>
                  <a:pt x="4370" y="9489"/>
                  <a:pt x="4415" y="9484"/>
                </a:cubicBezTo>
                <a:cubicBezTo>
                  <a:pt x="4639" y="9458"/>
                  <a:pt x="4863" y="9375"/>
                  <a:pt x="5046" y="9229"/>
                </a:cubicBezTo>
                <a:cubicBezTo>
                  <a:pt x="5234" y="9078"/>
                  <a:pt x="5338" y="8885"/>
                  <a:pt x="5421" y="8671"/>
                </a:cubicBezTo>
                <a:cubicBezTo>
                  <a:pt x="5499" y="8468"/>
                  <a:pt x="5567" y="8239"/>
                  <a:pt x="5718" y="8077"/>
                </a:cubicBezTo>
                <a:cubicBezTo>
                  <a:pt x="5890" y="7889"/>
                  <a:pt x="6161" y="7863"/>
                  <a:pt x="6401" y="7848"/>
                </a:cubicBezTo>
                <a:cubicBezTo>
                  <a:pt x="6662" y="7842"/>
                  <a:pt x="6917" y="7837"/>
                  <a:pt x="7167" y="7770"/>
                </a:cubicBezTo>
                <a:cubicBezTo>
                  <a:pt x="7423" y="7707"/>
                  <a:pt x="7657" y="7587"/>
                  <a:pt x="7860" y="7420"/>
                </a:cubicBezTo>
                <a:cubicBezTo>
                  <a:pt x="8210" y="7113"/>
                  <a:pt x="8392" y="6571"/>
                  <a:pt x="8210" y="6128"/>
                </a:cubicBezTo>
                <a:cubicBezTo>
                  <a:pt x="8121" y="5893"/>
                  <a:pt x="7933" y="5705"/>
                  <a:pt x="7787" y="5497"/>
                </a:cubicBezTo>
                <a:cubicBezTo>
                  <a:pt x="7636" y="5273"/>
                  <a:pt x="7579" y="5012"/>
                  <a:pt x="7605" y="4741"/>
                </a:cubicBezTo>
                <a:cubicBezTo>
                  <a:pt x="7662" y="4168"/>
                  <a:pt x="7996" y="3673"/>
                  <a:pt x="8178" y="3136"/>
                </a:cubicBezTo>
                <a:cubicBezTo>
                  <a:pt x="8356" y="2635"/>
                  <a:pt x="8361" y="2088"/>
                  <a:pt x="8048" y="1640"/>
                </a:cubicBezTo>
                <a:cubicBezTo>
                  <a:pt x="7778" y="1252"/>
                  <a:pt x="7337" y="1017"/>
                  <a:pt x="6860" y="1017"/>
                </a:cubicBezTo>
                <a:cubicBezTo>
                  <a:pt x="6831" y="1017"/>
                  <a:pt x="6801" y="1018"/>
                  <a:pt x="6771" y="1020"/>
                </a:cubicBezTo>
                <a:cubicBezTo>
                  <a:pt x="6643" y="1031"/>
                  <a:pt x="6436" y="1077"/>
                  <a:pt x="6249" y="1077"/>
                </a:cubicBezTo>
                <a:cubicBezTo>
                  <a:pt x="6170" y="1077"/>
                  <a:pt x="6095" y="1069"/>
                  <a:pt x="6031" y="1046"/>
                </a:cubicBezTo>
                <a:cubicBezTo>
                  <a:pt x="5129" y="725"/>
                  <a:pt x="4550" y="1"/>
                  <a:pt x="363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7"/>
          <p:cNvSpPr/>
          <p:nvPr/>
        </p:nvSpPr>
        <p:spPr>
          <a:xfrm rot="6657600">
            <a:off x="3612460" y="5430125"/>
            <a:ext cx="702592" cy="826864"/>
          </a:xfrm>
          <a:custGeom>
            <a:rect b="b" l="l" r="r" t="t"/>
            <a:pathLst>
              <a:path extrusionOk="0" h="9492" w="8393">
                <a:moveTo>
                  <a:pt x="3639" y="1"/>
                </a:moveTo>
                <a:cubicBezTo>
                  <a:pt x="3530" y="1"/>
                  <a:pt x="3415" y="11"/>
                  <a:pt x="3295" y="34"/>
                </a:cubicBezTo>
                <a:cubicBezTo>
                  <a:pt x="2820" y="128"/>
                  <a:pt x="2382" y="399"/>
                  <a:pt x="2122" y="801"/>
                </a:cubicBezTo>
                <a:cubicBezTo>
                  <a:pt x="1981" y="1004"/>
                  <a:pt x="1929" y="1233"/>
                  <a:pt x="1877" y="1478"/>
                </a:cubicBezTo>
                <a:cubicBezTo>
                  <a:pt x="1825" y="1723"/>
                  <a:pt x="1747" y="1947"/>
                  <a:pt x="1528" y="2083"/>
                </a:cubicBezTo>
                <a:cubicBezTo>
                  <a:pt x="1324" y="2208"/>
                  <a:pt x="1095" y="2260"/>
                  <a:pt x="887" y="2354"/>
                </a:cubicBezTo>
                <a:cubicBezTo>
                  <a:pt x="694" y="2448"/>
                  <a:pt x="532" y="2589"/>
                  <a:pt x="412" y="2766"/>
                </a:cubicBezTo>
                <a:cubicBezTo>
                  <a:pt x="183" y="3105"/>
                  <a:pt x="120" y="3568"/>
                  <a:pt x="271" y="3954"/>
                </a:cubicBezTo>
                <a:cubicBezTo>
                  <a:pt x="360" y="4194"/>
                  <a:pt x="537" y="4361"/>
                  <a:pt x="699" y="4554"/>
                </a:cubicBezTo>
                <a:cubicBezTo>
                  <a:pt x="845" y="4726"/>
                  <a:pt x="965" y="4997"/>
                  <a:pt x="772" y="5174"/>
                </a:cubicBezTo>
                <a:cubicBezTo>
                  <a:pt x="626" y="5315"/>
                  <a:pt x="417" y="5361"/>
                  <a:pt x="261" y="5481"/>
                </a:cubicBezTo>
                <a:cubicBezTo>
                  <a:pt x="73" y="5632"/>
                  <a:pt x="0" y="5862"/>
                  <a:pt x="53" y="6096"/>
                </a:cubicBezTo>
                <a:cubicBezTo>
                  <a:pt x="105" y="6341"/>
                  <a:pt x="261" y="6550"/>
                  <a:pt x="433" y="6732"/>
                </a:cubicBezTo>
                <a:cubicBezTo>
                  <a:pt x="610" y="6915"/>
                  <a:pt x="824" y="7071"/>
                  <a:pt x="1059" y="7191"/>
                </a:cubicBezTo>
                <a:cubicBezTo>
                  <a:pt x="1288" y="7300"/>
                  <a:pt x="1528" y="7363"/>
                  <a:pt x="1773" y="7420"/>
                </a:cubicBezTo>
                <a:cubicBezTo>
                  <a:pt x="2007" y="7462"/>
                  <a:pt x="2278" y="7509"/>
                  <a:pt x="2461" y="7670"/>
                </a:cubicBezTo>
                <a:cubicBezTo>
                  <a:pt x="2643" y="7842"/>
                  <a:pt x="2721" y="8087"/>
                  <a:pt x="2805" y="8317"/>
                </a:cubicBezTo>
                <a:cubicBezTo>
                  <a:pt x="2893" y="8546"/>
                  <a:pt x="3008" y="8755"/>
                  <a:pt x="3164" y="8942"/>
                </a:cubicBezTo>
                <a:cubicBezTo>
                  <a:pt x="3438" y="9268"/>
                  <a:pt x="3845" y="9492"/>
                  <a:pt x="4280" y="9492"/>
                </a:cubicBezTo>
                <a:cubicBezTo>
                  <a:pt x="4325" y="9492"/>
                  <a:pt x="4370" y="9489"/>
                  <a:pt x="4415" y="9484"/>
                </a:cubicBezTo>
                <a:cubicBezTo>
                  <a:pt x="4639" y="9458"/>
                  <a:pt x="4863" y="9375"/>
                  <a:pt x="5046" y="9229"/>
                </a:cubicBezTo>
                <a:cubicBezTo>
                  <a:pt x="5234" y="9078"/>
                  <a:pt x="5338" y="8885"/>
                  <a:pt x="5421" y="8671"/>
                </a:cubicBezTo>
                <a:cubicBezTo>
                  <a:pt x="5499" y="8468"/>
                  <a:pt x="5567" y="8239"/>
                  <a:pt x="5718" y="8077"/>
                </a:cubicBezTo>
                <a:cubicBezTo>
                  <a:pt x="5890" y="7889"/>
                  <a:pt x="6161" y="7863"/>
                  <a:pt x="6401" y="7848"/>
                </a:cubicBezTo>
                <a:cubicBezTo>
                  <a:pt x="6662" y="7842"/>
                  <a:pt x="6917" y="7837"/>
                  <a:pt x="7167" y="7770"/>
                </a:cubicBezTo>
                <a:cubicBezTo>
                  <a:pt x="7423" y="7707"/>
                  <a:pt x="7657" y="7587"/>
                  <a:pt x="7860" y="7420"/>
                </a:cubicBezTo>
                <a:cubicBezTo>
                  <a:pt x="8210" y="7113"/>
                  <a:pt x="8392" y="6571"/>
                  <a:pt x="8210" y="6128"/>
                </a:cubicBezTo>
                <a:cubicBezTo>
                  <a:pt x="8121" y="5893"/>
                  <a:pt x="7933" y="5705"/>
                  <a:pt x="7787" y="5497"/>
                </a:cubicBezTo>
                <a:cubicBezTo>
                  <a:pt x="7636" y="5273"/>
                  <a:pt x="7579" y="5012"/>
                  <a:pt x="7605" y="4741"/>
                </a:cubicBezTo>
                <a:cubicBezTo>
                  <a:pt x="7662" y="4168"/>
                  <a:pt x="7996" y="3673"/>
                  <a:pt x="8178" y="3136"/>
                </a:cubicBezTo>
                <a:cubicBezTo>
                  <a:pt x="8356" y="2635"/>
                  <a:pt x="8361" y="2088"/>
                  <a:pt x="8048" y="1640"/>
                </a:cubicBezTo>
                <a:cubicBezTo>
                  <a:pt x="7778" y="1252"/>
                  <a:pt x="7337" y="1017"/>
                  <a:pt x="6860" y="1017"/>
                </a:cubicBezTo>
                <a:cubicBezTo>
                  <a:pt x="6831" y="1017"/>
                  <a:pt x="6801" y="1018"/>
                  <a:pt x="6771" y="1020"/>
                </a:cubicBezTo>
                <a:cubicBezTo>
                  <a:pt x="6643" y="1031"/>
                  <a:pt x="6436" y="1077"/>
                  <a:pt x="6249" y="1077"/>
                </a:cubicBezTo>
                <a:cubicBezTo>
                  <a:pt x="6170" y="1077"/>
                  <a:pt x="6095" y="1069"/>
                  <a:pt x="6031" y="1046"/>
                </a:cubicBezTo>
                <a:cubicBezTo>
                  <a:pt x="5129" y="725"/>
                  <a:pt x="4550" y="1"/>
                  <a:pt x="363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7"/>
          <p:cNvSpPr txBox="1"/>
          <p:nvPr/>
        </p:nvSpPr>
        <p:spPr>
          <a:xfrm>
            <a:off x="209075" y="6033650"/>
            <a:ext cx="1501500" cy="125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GB" sz="1000">
                <a:latin typeface="Mada"/>
                <a:ea typeface="Mada"/>
                <a:cs typeface="Mada"/>
                <a:sym typeface="Mada"/>
              </a:rPr>
              <a:t>Hypercoagulable states. </a:t>
            </a:r>
            <a:r>
              <a:rPr lang="en-GB" sz="1000">
                <a:solidFill>
                  <a:srgbClr val="6AA84F"/>
                </a:solidFill>
                <a:latin typeface="Mada"/>
                <a:ea typeface="Mada"/>
                <a:cs typeface="Mada"/>
                <a:sym typeface="Mada"/>
              </a:rPr>
              <a:t>E.g. malignancy, esp. Adenocarcinoma, autoimmune, pregnancy and trauma patients.</a:t>
            </a:r>
            <a:r>
              <a:rPr lang="en-GB" sz="1000">
                <a:solidFill>
                  <a:srgbClr val="6AA84F"/>
                </a:solidFill>
                <a:latin typeface="Mada"/>
                <a:ea typeface="Mada"/>
                <a:cs typeface="Mada"/>
                <a:sym typeface="Mada"/>
              </a:rPr>
              <a:t> </a:t>
            </a:r>
            <a:endParaRPr b="1" baseline="30000" sz="1300">
              <a:solidFill>
                <a:srgbClr val="6AA84F"/>
              </a:solidFill>
              <a:latin typeface="Mada"/>
              <a:ea typeface="Mada"/>
              <a:cs typeface="Mada"/>
              <a:sym typeface="Mada"/>
            </a:endParaRPr>
          </a:p>
        </p:txBody>
      </p:sp>
      <p:sp>
        <p:nvSpPr>
          <p:cNvPr id="2148" name="Google Shape;2148;p27"/>
          <p:cNvSpPr txBox="1"/>
          <p:nvPr/>
        </p:nvSpPr>
        <p:spPr>
          <a:xfrm>
            <a:off x="2971850" y="6017400"/>
            <a:ext cx="2073300" cy="74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GB" sz="1000">
                <a:latin typeface="Mada"/>
                <a:ea typeface="Mada"/>
                <a:cs typeface="Mada"/>
                <a:sym typeface="Mada"/>
              </a:rPr>
              <a:t>cardiovascular disease</a:t>
            </a:r>
            <a:endParaRPr sz="1000">
              <a:latin typeface="Mada"/>
              <a:ea typeface="Mada"/>
              <a:cs typeface="Mada"/>
              <a:sym typeface="Mada"/>
            </a:endParaRPr>
          </a:p>
          <a:p>
            <a:pPr indent="-292100" lvl="0" marL="457200" rtl="0" algn="l">
              <a:lnSpc>
                <a:spcPct val="115000"/>
              </a:lnSpc>
              <a:spcBef>
                <a:spcPts val="1200"/>
              </a:spcBef>
              <a:spcAft>
                <a:spcPts val="0"/>
              </a:spcAft>
              <a:buSzPts val="1000"/>
              <a:buFont typeface="Mada"/>
              <a:buChar char="●"/>
            </a:pPr>
            <a:r>
              <a:rPr lang="en-GB" sz="1000">
                <a:latin typeface="Mada"/>
                <a:ea typeface="Mada"/>
                <a:cs typeface="Mada"/>
                <a:sym typeface="Mada"/>
              </a:rPr>
              <a:t>Atrial fibrillation</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Congestive heart failure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Acute myocardial infarction.</a:t>
            </a:r>
            <a:endParaRPr sz="1000">
              <a:latin typeface="Mada"/>
              <a:ea typeface="Mada"/>
              <a:cs typeface="Mada"/>
              <a:sym typeface="Mada"/>
            </a:endParaRPr>
          </a:p>
          <a:p>
            <a:pPr indent="0" lvl="0" marL="0" rtl="0" algn="ctr">
              <a:lnSpc>
                <a:spcPct val="115000"/>
              </a:lnSpc>
              <a:spcBef>
                <a:spcPts val="1200"/>
              </a:spcBef>
              <a:spcAft>
                <a:spcPts val="0"/>
              </a:spcAft>
              <a:buNone/>
            </a:pPr>
            <a:r>
              <a:t/>
            </a:r>
            <a:endParaRPr b="1">
              <a:latin typeface="Mada"/>
              <a:ea typeface="Mada"/>
              <a:cs typeface="Mada"/>
              <a:sym typeface="Mada"/>
            </a:endParaRPr>
          </a:p>
          <a:p>
            <a:pPr indent="0" lvl="0" marL="0" rtl="0" algn="ctr">
              <a:lnSpc>
                <a:spcPct val="115000"/>
              </a:lnSpc>
              <a:spcBef>
                <a:spcPts val="0"/>
              </a:spcBef>
              <a:spcAft>
                <a:spcPts val="0"/>
              </a:spcAft>
              <a:buNone/>
            </a:pPr>
            <a:r>
              <a:t/>
            </a:r>
            <a:endParaRPr b="1">
              <a:latin typeface="Mada"/>
              <a:ea typeface="Mada"/>
              <a:cs typeface="Mada"/>
              <a:sym typeface="Mada"/>
            </a:endParaRPr>
          </a:p>
        </p:txBody>
      </p:sp>
      <p:sp>
        <p:nvSpPr>
          <p:cNvPr id="2149" name="Google Shape;2149;p27"/>
          <p:cNvSpPr txBox="1"/>
          <p:nvPr/>
        </p:nvSpPr>
        <p:spPr>
          <a:xfrm>
            <a:off x="1542350" y="6037625"/>
            <a:ext cx="1835700" cy="9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GB" sz="1000">
                <a:latin typeface="Mada"/>
                <a:ea typeface="Mada"/>
                <a:cs typeface="Mada"/>
                <a:sym typeface="Mada"/>
              </a:rPr>
              <a:t>Vasculitis</a:t>
            </a:r>
            <a:r>
              <a:rPr lang="en-GB" sz="1000">
                <a:highlight>
                  <a:srgbClr val="FFFFFF"/>
                </a:highlight>
                <a:latin typeface="Mada"/>
                <a:ea typeface="Mada"/>
                <a:cs typeface="Mada"/>
                <a:sym typeface="Mada"/>
              </a:rPr>
              <a:t>  </a:t>
            </a:r>
            <a:endParaRPr b="1">
              <a:latin typeface="Mada"/>
              <a:ea typeface="Mada"/>
              <a:cs typeface="Mada"/>
              <a:sym typeface="Mada"/>
            </a:endParaRPr>
          </a:p>
        </p:txBody>
      </p:sp>
      <p:sp>
        <p:nvSpPr>
          <p:cNvPr id="2150" name="Google Shape;2150;p27"/>
          <p:cNvSpPr txBox="1"/>
          <p:nvPr/>
        </p:nvSpPr>
        <p:spPr>
          <a:xfrm>
            <a:off x="4652425" y="6033651"/>
            <a:ext cx="1501500" cy="83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GB" sz="1000">
                <a:latin typeface="Mada"/>
                <a:ea typeface="Mada"/>
                <a:cs typeface="Mada"/>
                <a:sym typeface="Mada"/>
              </a:rPr>
              <a:t>Recent abdominal vascular surgery</a:t>
            </a:r>
            <a:endParaRPr b="1" baseline="30000">
              <a:latin typeface="Mada"/>
              <a:ea typeface="Mada"/>
              <a:cs typeface="Mada"/>
              <a:sym typeface="Mada"/>
            </a:endParaRPr>
          </a:p>
          <a:p>
            <a:pPr indent="0" lvl="0" marL="0" rtl="0" algn="ctr">
              <a:lnSpc>
                <a:spcPct val="115000"/>
              </a:lnSpc>
              <a:spcBef>
                <a:spcPts val="1200"/>
              </a:spcBef>
              <a:spcAft>
                <a:spcPts val="0"/>
              </a:spcAft>
              <a:buNone/>
            </a:pPr>
            <a:r>
              <a:t/>
            </a:r>
            <a:endParaRPr b="1">
              <a:latin typeface="Mada"/>
              <a:ea typeface="Mada"/>
              <a:cs typeface="Mada"/>
              <a:sym typeface="Mada"/>
            </a:endParaRPr>
          </a:p>
          <a:p>
            <a:pPr indent="0" lvl="0" marL="0" rtl="0" algn="ctr">
              <a:lnSpc>
                <a:spcPct val="115000"/>
              </a:lnSpc>
              <a:spcBef>
                <a:spcPts val="0"/>
              </a:spcBef>
              <a:spcAft>
                <a:spcPts val="0"/>
              </a:spcAft>
              <a:buNone/>
            </a:pPr>
            <a:r>
              <a:t/>
            </a:r>
            <a:endParaRPr b="1">
              <a:latin typeface="Mada"/>
              <a:ea typeface="Mada"/>
              <a:cs typeface="Mada"/>
              <a:sym typeface="Mada"/>
            </a:endParaRPr>
          </a:p>
        </p:txBody>
      </p:sp>
      <p:sp>
        <p:nvSpPr>
          <p:cNvPr id="2151" name="Google Shape;2151;p27"/>
          <p:cNvSpPr txBox="1"/>
          <p:nvPr/>
        </p:nvSpPr>
        <p:spPr>
          <a:xfrm>
            <a:off x="-172230" y="4897963"/>
            <a:ext cx="2439000" cy="568200"/>
          </a:xfrm>
          <a:prstGeom prst="rect">
            <a:avLst/>
          </a:prstGeom>
          <a:noFill/>
          <a:ln>
            <a:noFill/>
          </a:ln>
        </p:spPr>
        <p:txBody>
          <a:bodyPr anchorCtr="0" anchor="b" bIns="91425" lIns="91425" spcFirstLastPara="1" rIns="91425" wrap="square" tIns="91425">
            <a:noAutofit/>
          </a:bodyPr>
          <a:lstStyle/>
          <a:p>
            <a:pPr indent="-304800" lvl="0" marL="457200" rtl="0" algn="ctr">
              <a:spcBef>
                <a:spcPts val="0"/>
              </a:spcBef>
              <a:spcAft>
                <a:spcPts val="0"/>
              </a:spcAft>
              <a:buSzPts val="1200"/>
              <a:buFont typeface="Mada"/>
              <a:buChar char="●"/>
            </a:pPr>
            <a:r>
              <a:rPr b="1" lang="en-GB" sz="1200">
                <a:latin typeface="Mada"/>
                <a:ea typeface="Mada"/>
                <a:cs typeface="Mada"/>
                <a:sym typeface="Mada"/>
              </a:rPr>
              <a:t>Predisposing factors</a:t>
            </a:r>
            <a:r>
              <a:rPr b="1" lang="en-GB" sz="1200">
                <a:latin typeface="Mada"/>
                <a:ea typeface="Mada"/>
                <a:cs typeface="Mada"/>
                <a:sym typeface="Mada"/>
              </a:rPr>
              <a:t>:</a:t>
            </a:r>
            <a:endParaRPr b="1" sz="1200">
              <a:latin typeface="Mada"/>
              <a:ea typeface="Mada"/>
              <a:cs typeface="Mada"/>
              <a:sym typeface="Mada"/>
            </a:endParaRPr>
          </a:p>
        </p:txBody>
      </p:sp>
      <p:sp>
        <p:nvSpPr>
          <p:cNvPr id="2152" name="Google Shape;2152;p27"/>
          <p:cNvSpPr/>
          <p:nvPr/>
        </p:nvSpPr>
        <p:spPr>
          <a:xfrm rot="3609247">
            <a:off x="6271133" y="5432621"/>
            <a:ext cx="707176" cy="821853"/>
          </a:xfrm>
          <a:custGeom>
            <a:rect b="b" l="l" r="r" t="t"/>
            <a:pathLst>
              <a:path extrusionOk="0" h="9492" w="8393">
                <a:moveTo>
                  <a:pt x="3639" y="1"/>
                </a:moveTo>
                <a:cubicBezTo>
                  <a:pt x="3530" y="1"/>
                  <a:pt x="3415" y="11"/>
                  <a:pt x="3295" y="34"/>
                </a:cubicBezTo>
                <a:cubicBezTo>
                  <a:pt x="2820" y="128"/>
                  <a:pt x="2382" y="399"/>
                  <a:pt x="2122" y="801"/>
                </a:cubicBezTo>
                <a:cubicBezTo>
                  <a:pt x="1981" y="1004"/>
                  <a:pt x="1929" y="1233"/>
                  <a:pt x="1877" y="1478"/>
                </a:cubicBezTo>
                <a:cubicBezTo>
                  <a:pt x="1825" y="1723"/>
                  <a:pt x="1747" y="1947"/>
                  <a:pt x="1528" y="2083"/>
                </a:cubicBezTo>
                <a:cubicBezTo>
                  <a:pt x="1324" y="2208"/>
                  <a:pt x="1095" y="2260"/>
                  <a:pt x="887" y="2354"/>
                </a:cubicBezTo>
                <a:cubicBezTo>
                  <a:pt x="694" y="2448"/>
                  <a:pt x="532" y="2589"/>
                  <a:pt x="412" y="2766"/>
                </a:cubicBezTo>
                <a:cubicBezTo>
                  <a:pt x="183" y="3105"/>
                  <a:pt x="120" y="3568"/>
                  <a:pt x="271" y="3954"/>
                </a:cubicBezTo>
                <a:cubicBezTo>
                  <a:pt x="360" y="4194"/>
                  <a:pt x="537" y="4361"/>
                  <a:pt x="699" y="4554"/>
                </a:cubicBezTo>
                <a:cubicBezTo>
                  <a:pt x="845" y="4726"/>
                  <a:pt x="965" y="4997"/>
                  <a:pt x="772" y="5174"/>
                </a:cubicBezTo>
                <a:cubicBezTo>
                  <a:pt x="626" y="5315"/>
                  <a:pt x="417" y="5361"/>
                  <a:pt x="261" y="5481"/>
                </a:cubicBezTo>
                <a:cubicBezTo>
                  <a:pt x="73" y="5632"/>
                  <a:pt x="0" y="5862"/>
                  <a:pt x="53" y="6096"/>
                </a:cubicBezTo>
                <a:cubicBezTo>
                  <a:pt x="105" y="6341"/>
                  <a:pt x="261" y="6550"/>
                  <a:pt x="433" y="6732"/>
                </a:cubicBezTo>
                <a:cubicBezTo>
                  <a:pt x="610" y="6915"/>
                  <a:pt x="824" y="7071"/>
                  <a:pt x="1059" y="7191"/>
                </a:cubicBezTo>
                <a:cubicBezTo>
                  <a:pt x="1288" y="7300"/>
                  <a:pt x="1528" y="7363"/>
                  <a:pt x="1773" y="7420"/>
                </a:cubicBezTo>
                <a:cubicBezTo>
                  <a:pt x="2007" y="7462"/>
                  <a:pt x="2278" y="7509"/>
                  <a:pt x="2461" y="7670"/>
                </a:cubicBezTo>
                <a:cubicBezTo>
                  <a:pt x="2643" y="7842"/>
                  <a:pt x="2721" y="8087"/>
                  <a:pt x="2805" y="8317"/>
                </a:cubicBezTo>
                <a:cubicBezTo>
                  <a:pt x="2893" y="8546"/>
                  <a:pt x="3008" y="8755"/>
                  <a:pt x="3164" y="8942"/>
                </a:cubicBezTo>
                <a:cubicBezTo>
                  <a:pt x="3438" y="9268"/>
                  <a:pt x="3845" y="9492"/>
                  <a:pt x="4280" y="9492"/>
                </a:cubicBezTo>
                <a:cubicBezTo>
                  <a:pt x="4325" y="9492"/>
                  <a:pt x="4370" y="9489"/>
                  <a:pt x="4415" y="9484"/>
                </a:cubicBezTo>
                <a:cubicBezTo>
                  <a:pt x="4639" y="9458"/>
                  <a:pt x="4863" y="9375"/>
                  <a:pt x="5046" y="9229"/>
                </a:cubicBezTo>
                <a:cubicBezTo>
                  <a:pt x="5234" y="9078"/>
                  <a:pt x="5338" y="8885"/>
                  <a:pt x="5421" y="8671"/>
                </a:cubicBezTo>
                <a:cubicBezTo>
                  <a:pt x="5499" y="8468"/>
                  <a:pt x="5567" y="8239"/>
                  <a:pt x="5718" y="8077"/>
                </a:cubicBezTo>
                <a:cubicBezTo>
                  <a:pt x="5890" y="7889"/>
                  <a:pt x="6161" y="7863"/>
                  <a:pt x="6401" y="7848"/>
                </a:cubicBezTo>
                <a:cubicBezTo>
                  <a:pt x="6662" y="7842"/>
                  <a:pt x="6917" y="7837"/>
                  <a:pt x="7167" y="7770"/>
                </a:cubicBezTo>
                <a:cubicBezTo>
                  <a:pt x="7423" y="7707"/>
                  <a:pt x="7657" y="7587"/>
                  <a:pt x="7860" y="7420"/>
                </a:cubicBezTo>
                <a:cubicBezTo>
                  <a:pt x="8210" y="7113"/>
                  <a:pt x="8392" y="6571"/>
                  <a:pt x="8210" y="6128"/>
                </a:cubicBezTo>
                <a:cubicBezTo>
                  <a:pt x="8121" y="5893"/>
                  <a:pt x="7933" y="5705"/>
                  <a:pt x="7787" y="5497"/>
                </a:cubicBezTo>
                <a:cubicBezTo>
                  <a:pt x="7636" y="5273"/>
                  <a:pt x="7579" y="5012"/>
                  <a:pt x="7605" y="4741"/>
                </a:cubicBezTo>
                <a:cubicBezTo>
                  <a:pt x="7662" y="4168"/>
                  <a:pt x="7996" y="3673"/>
                  <a:pt x="8178" y="3136"/>
                </a:cubicBezTo>
                <a:cubicBezTo>
                  <a:pt x="8356" y="2635"/>
                  <a:pt x="8361" y="2088"/>
                  <a:pt x="8048" y="1640"/>
                </a:cubicBezTo>
                <a:cubicBezTo>
                  <a:pt x="7778" y="1252"/>
                  <a:pt x="7337" y="1017"/>
                  <a:pt x="6860" y="1017"/>
                </a:cubicBezTo>
                <a:cubicBezTo>
                  <a:pt x="6831" y="1017"/>
                  <a:pt x="6801" y="1018"/>
                  <a:pt x="6771" y="1020"/>
                </a:cubicBezTo>
                <a:cubicBezTo>
                  <a:pt x="6643" y="1031"/>
                  <a:pt x="6436" y="1077"/>
                  <a:pt x="6249" y="1077"/>
                </a:cubicBezTo>
                <a:cubicBezTo>
                  <a:pt x="6170" y="1077"/>
                  <a:pt x="6095" y="1069"/>
                  <a:pt x="6031" y="1046"/>
                </a:cubicBezTo>
                <a:cubicBezTo>
                  <a:pt x="5129" y="725"/>
                  <a:pt x="4550" y="1"/>
                  <a:pt x="363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7"/>
          <p:cNvSpPr txBox="1"/>
          <p:nvPr/>
        </p:nvSpPr>
        <p:spPr>
          <a:xfrm>
            <a:off x="5871625" y="6033651"/>
            <a:ext cx="1501500" cy="83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GB" sz="1000">
                <a:latin typeface="Mada"/>
                <a:ea typeface="Mada"/>
                <a:cs typeface="Mada"/>
                <a:sym typeface="Mada"/>
              </a:rPr>
              <a:t>Medications</a:t>
            </a:r>
            <a:endParaRPr sz="1000">
              <a:latin typeface="Mada"/>
              <a:ea typeface="Mada"/>
              <a:cs typeface="Mada"/>
              <a:sym typeface="Mada"/>
            </a:endParaRPr>
          </a:p>
          <a:p>
            <a:pPr indent="-292100" lvl="0" marL="457200" rtl="0" algn="l">
              <a:lnSpc>
                <a:spcPct val="115000"/>
              </a:lnSpc>
              <a:spcBef>
                <a:spcPts val="1200"/>
              </a:spcBef>
              <a:spcAft>
                <a:spcPts val="0"/>
              </a:spcAft>
              <a:buSzPts val="1000"/>
              <a:buFont typeface="Mada"/>
              <a:buChar char="●"/>
            </a:pPr>
            <a:r>
              <a:rPr lang="en-GB" sz="1000">
                <a:latin typeface="Mada"/>
                <a:ea typeface="Mada"/>
                <a:cs typeface="Mada"/>
                <a:sym typeface="Mada"/>
              </a:rPr>
              <a:t>Vasopressors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Digoxin</a:t>
            </a:r>
            <a:endParaRPr sz="1000">
              <a:latin typeface="Mada"/>
              <a:ea typeface="Mada"/>
              <a:cs typeface="Mada"/>
              <a:sym typeface="Mada"/>
            </a:endParaRPr>
          </a:p>
          <a:p>
            <a:pPr indent="0" lvl="0" marL="0" rtl="0" algn="ctr">
              <a:lnSpc>
                <a:spcPct val="115000"/>
              </a:lnSpc>
              <a:spcBef>
                <a:spcPts val="1200"/>
              </a:spcBef>
              <a:spcAft>
                <a:spcPts val="0"/>
              </a:spcAft>
              <a:buNone/>
            </a:pPr>
            <a:r>
              <a:t/>
            </a:r>
            <a:endParaRPr b="1">
              <a:latin typeface="Mada"/>
              <a:ea typeface="Mada"/>
              <a:cs typeface="Mada"/>
              <a:sym typeface="Mada"/>
            </a:endParaRPr>
          </a:p>
          <a:p>
            <a:pPr indent="0" lvl="0" marL="0" rtl="0" algn="ctr">
              <a:lnSpc>
                <a:spcPct val="115000"/>
              </a:lnSpc>
              <a:spcBef>
                <a:spcPts val="0"/>
              </a:spcBef>
              <a:spcAft>
                <a:spcPts val="0"/>
              </a:spcAft>
              <a:buNone/>
            </a:pPr>
            <a:r>
              <a:t/>
            </a:r>
            <a:endParaRPr b="1">
              <a:latin typeface="Mada"/>
              <a:ea typeface="Mada"/>
              <a:cs typeface="Mada"/>
              <a:sym typeface="Mada"/>
            </a:endParaRPr>
          </a:p>
        </p:txBody>
      </p:sp>
      <p:pic>
        <p:nvPicPr>
          <p:cNvPr id="2154" name="Google Shape;2154;p27"/>
          <p:cNvPicPr preferRelativeResize="0"/>
          <p:nvPr/>
        </p:nvPicPr>
        <p:blipFill>
          <a:blip r:embed="rId3">
            <a:alphaModFix/>
          </a:blip>
          <a:stretch>
            <a:fillRect/>
          </a:stretch>
        </p:blipFill>
        <p:spPr>
          <a:xfrm>
            <a:off x="2203850" y="5609975"/>
            <a:ext cx="467174" cy="467174"/>
          </a:xfrm>
          <a:prstGeom prst="rect">
            <a:avLst/>
          </a:prstGeom>
          <a:noFill/>
          <a:ln>
            <a:noFill/>
          </a:ln>
        </p:spPr>
      </p:pic>
      <p:pic>
        <p:nvPicPr>
          <p:cNvPr id="2155" name="Google Shape;2155;p27"/>
          <p:cNvPicPr preferRelativeResize="0"/>
          <p:nvPr/>
        </p:nvPicPr>
        <p:blipFill>
          <a:blip r:embed="rId4">
            <a:alphaModFix/>
          </a:blip>
          <a:stretch>
            <a:fillRect/>
          </a:stretch>
        </p:blipFill>
        <p:spPr>
          <a:xfrm>
            <a:off x="649075" y="5566225"/>
            <a:ext cx="507900" cy="507900"/>
          </a:xfrm>
          <a:prstGeom prst="rect">
            <a:avLst/>
          </a:prstGeom>
          <a:noFill/>
          <a:ln>
            <a:noFill/>
          </a:ln>
        </p:spPr>
      </p:pic>
      <p:pic>
        <p:nvPicPr>
          <p:cNvPr id="2156" name="Google Shape;2156;p27"/>
          <p:cNvPicPr preferRelativeResize="0"/>
          <p:nvPr/>
        </p:nvPicPr>
        <p:blipFill>
          <a:blip r:embed="rId5">
            <a:alphaModFix/>
          </a:blip>
          <a:stretch>
            <a:fillRect/>
          </a:stretch>
        </p:blipFill>
        <p:spPr>
          <a:xfrm>
            <a:off x="6405265" y="5590900"/>
            <a:ext cx="507900" cy="507904"/>
          </a:xfrm>
          <a:prstGeom prst="rect">
            <a:avLst/>
          </a:prstGeom>
          <a:noFill/>
          <a:ln>
            <a:noFill/>
          </a:ln>
        </p:spPr>
      </p:pic>
      <p:pic>
        <p:nvPicPr>
          <p:cNvPr id="2157" name="Google Shape;2157;p27"/>
          <p:cNvPicPr preferRelativeResize="0"/>
          <p:nvPr/>
        </p:nvPicPr>
        <p:blipFill>
          <a:blip r:embed="rId6">
            <a:alphaModFix/>
          </a:blip>
          <a:stretch>
            <a:fillRect/>
          </a:stretch>
        </p:blipFill>
        <p:spPr>
          <a:xfrm>
            <a:off x="5085628" y="5609975"/>
            <a:ext cx="507900" cy="507900"/>
          </a:xfrm>
          <a:prstGeom prst="rect">
            <a:avLst/>
          </a:prstGeom>
          <a:noFill/>
          <a:ln>
            <a:noFill/>
          </a:ln>
        </p:spPr>
      </p:pic>
      <p:pic>
        <p:nvPicPr>
          <p:cNvPr id="2158" name="Google Shape;2158;p27"/>
          <p:cNvPicPr preferRelativeResize="0"/>
          <p:nvPr/>
        </p:nvPicPr>
        <p:blipFill>
          <a:blip r:embed="rId7">
            <a:alphaModFix/>
          </a:blip>
          <a:stretch>
            <a:fillRect/>
          </a:stretch>
        </p:blipFill>
        <p:spPr>
          <a:xfrm>
            <a:off x="3727785" y="5589600"/>
            <a:ext cx="507900" cy="507900"/>
          </a:xfrm>
          <a:prstGeom prst="rect">
            <a:avLst/>
          </a:prstGeom>
          <a:noFill/>
          <a:ln>
            <a:noFill/>
          </a:ln>
        </p:spPr>
      </p:pic>
      <p:cxnSp>
        <p:nvCxnSpPr>
          <p:cNvPr id="2159" name="Google Shape;2159;p27"/>
          <p:cNvCxnSpPr/>
          <p:nvPr/>
        </p:nvCxnSpPr>
        <p:spPr>
          <a:xfrm>
            <a:off x="794405" y="4729749"/>
            <a:ext cx="2073300" cy="0"/>
          </a:xfrm>
          <a:prstGeom prst="straightConnector1">
            <a:avLst/>
          </a:prstGeom>
          <a:noFill/>
          <a:ln cap="flat" cmpd="sng" w="19050">
            <a:solidFill>
              <a:srgbClr val="ABE5D9"/>
            </a:solidFill>
            <a:prstDash val="solid"/>
            <a:round/>
            <a:headEnd len="med" w="med" type="oval"/>
            <a:tailEnd len="med" w="med" type="none"/>
          </a:ln>
        </p:spPr>
      </p:cxnSp>
      <p:sp>
        <p:nvSpPr>
          <p:cNvPr id="2160" name="Google Shape;2160;p27"/>
          <p:cNvSpPr txBox="1"/>
          <p:nvPr/>
        </p:nvSpPr>
        <p:spPr>
          <a:xfrm flipH="1">
            <a:off x="1038703" y="4345875"/>
            <a:ext cx="2110800" cy="3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1200">
                <a:solidFill>
                  <a:srgbClr val="006D77"/>
                </a:solidFill>
                <a:highlight>
                  <a:srgbClr val="FFFFFF"/>
                </a:highlight>
                <a:latin typeface="Lora"/>
                <a:ea typeface="Lora"/>
                <a:cs typeface="Lora"/>
                <a:sym typeface="Lora"/>
              </a:rPr>
              <a:t>Arterial vs. Venous</a:t>
            </a:r>
            <a:endParaRPr b="1" sz="1200">
              <a:solidFill>
                <a:srgbClr val="006D77"/>
              </a:solidFill>
              <a:latin typeface="Lora"/>
              <a:ea typeface="Lora"/>
              <a:cs typeface="Lora"/>
              <a:sym typeface="Lora"/>
            </a:endParaRPr>
          </a:p>
        </p:txBody>
      </p:sp>
      <p:sp>
        <p:nvSpPr>
          <p:cNvPr id="2161" name="Google Shape;2161;p27"/>
          <p:cNvSpPr/>
          <p:nvPr/>
        </p:nvSpPr>
        <p:spPr>
          <a:xfrm>
            <a:off x="2807963" y="44002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2</a:t>
            </a:r>
            <a:endParaRPr>
              <a:solidFill>
                <a:srgbClr val="ABE5D9"/>
              </a:solidFill>
            </a:endParaRPr>
          </a:p>
        </p:txBody>
      </p:sp>
      <p:cxnSp>
        <p:nvCxnSpPr>
          <p:cNvPr id="2162" name="Google Shape;2162;p27"/>
          <p:cNvCxnSpPr/>
          <p:nvPr/>
        </p:nvCxnSpPr>
        <p:spPr>
          <a:xfrm rot="10800000">
            <a:off x="4680605" y="4729749"/>
            <a:ext cx="2073300" cy="0"/>
          </a:xfrm>
          <a:prstGeom prst="straightConnector1">
            <a:avLst/>
          </a:prstGeom>
          <a:noFill/>
          <a:ln cap="flat" cmpd="sng" w="19050">
            <a:solidFill>
              <a:srgbClr val="ABE5D9"/>
            </a:solidFill>
            <a:prstDash val="solid"/>
            <a:round/>
            <a:headEnd len="med" w="med" type="oval"/>
            <a:tailEnd len="med" w="med" type="none"/>
          </a:ln>
        </p:spPr>
      </p:cxnSp>
      <p:sp>
        <p:nvSpPr>
          <p:cNvPr id="2163" name="Google Shape;2163;p27"/>
          <p:cNvSpPr/>
          <p:nvPr/>
        </p:nvSpPr>
        <p:spPr>
          <a:xfrm>
            <a:off x="4331963" y="44002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4</a:t>
            </a:r>
            <a:endParaRPr>
              <a:solidFill>
                <a:srgbClr val="ABE5D9"/>
              </a:solidFill>
            </a:endParaRPr>
          </a:p>
        </p:txBody>
      </p:sp>
      <p:sp>
        <p:nvSpPr>
          <p:cNvPr id="2164" name="Google Shape;2164;p27"/>
          <p:cNvSpPr txBox="1"/>
          <p:nvPr/>
        </p:nvSpPr>
        <p:spPr>
          <a:xfrm flipH="1">
            <a:off x="4734000" y="4183450"/>
            <a:ext cx="2280900" cy="31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Location: </a:t>
            </a:r>
            <a:r>
              <a:rPr b="1" lang="en-GB" sz="1200">
                <a:solidFill>
                  <a:srgbClr val="CC0000"/>
                </a:solidFill>
                <a:latin typeface="Mada"/>
                <a:ea typeface="Mada"/>
                <a:cs typeface="Mada"/>
                <a:sym typeface="Mada"/>
              </a:rPr>
              <a:t>watershed areas</a:t>
            </a:r>
            <a:r>
              <a:rPr lang="en-GB" sz="1200">
                <a:solidFill>
                  <a:schemeClr val="dk1"/>
                </a:solidFill>
                <a:latin typeface="Mada"/>
                <a:ea typeface="Mada"/>
                <a:cs typeface="Mada"/>
                <a:sym typeface="Mada"/>
              </a:rPr>
              <a:t> of:</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splenic flexure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Rectosigmoid colon</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Cecum</a:t>
            </a:r>
            <a:endParaRPr sz="1200">
              <a:solidFill>
                <a:srgbClr val="6AA84F"/>
              </a:solidFill>
              <a:latin typeface="Mada"/>
              <a:ea typeface="Mada"/>
              <a:cs typeface="Mada"/>
              <a:sym typeface="Mada"/>
            </a:endParaRPr>
          </a:p>
        </p:txBody>
      </p:sp>
      <p:sp>
        <p:nvSpPr>
          <p:cNvPr id="2165" name="Google Shape;2165;p27"/>
          <p:cNvSpPr/>
          <p:nvPr/>
        </p:nvSpPr>
        <p:spPr>
          <a:xfrm>
            <a:off x="183461" y="8482575"/>
            <a:ext cx="1704546" cy="618681"/>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7"/>
          <p:cNvSpPr txBox="1"/>
          <p:nvPr/>
        </p:nvSpPr>
        <p:spPr>
          <a:xfrm>
            <a:off x="203092" y="8476399"/>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Inflammatory bowel disease</a:t>
            </a:r>
            <a:endParaRPr b="1">
              <a:latin typeface="Mada"/>
              <a:ea typeface="Mada"/>
              <a:cs typeface="Mada"/>
              <a:sym typeface="Mada"/>
            </a:endParaRPr>
          </a:p>
        </p:txBody>
      </p:sp>
      <p:sp>
        <p:nvSpPr>
          <p:cNvPr id="2167" name="Google Shape;2167;p27"/>
          <p:cNvSpPr/>
          <p:nvPr/>
        </p:nvSpPr>
        <p:spPr>
          <a:xfrm>
            <a:off x="2344041" y="73730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7"/>
          <p:cNvSpPr/>
          <p:nvPr/>
        </p:nvSpPr>
        <p:spPr>
          <a:xfrm>
            <a:off x="4201165" y="7826413"/>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7"/>
          <p:cNvSpPr/>
          <p:nvPr/>
        </p:nvSpPr>
        <p:spPr>
          <a:xfrm>
            <a:off x="506759" y="7826413"/>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7"/>
          <p:cNvSpPr/>
          <p:nvPr/>
        </p:nvSpPr>
        <p:spPr>
          <a:xfrm>
            <a:off x="6077061" y="7373000"/>
            <a:ext cx="799008" cy="618694"/>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7"/>
          <p:cNvSpPr txBox="1"/>
          <p:nvPr/>
        </p:nvSpPr>
        <p:spPr>
          <a:xfrm>
            <a:off x="652207" y="7979916"/>
            <a:ext cx="5079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01</a:t>
            </a:r>
            <a:endParaRPr sz="3000">
              <a:solidFill>
                <a:srgbClr val="666666"/>
              </a:solidFill>
              <a:latin typeface="Englebert"/>
              <a:ea typeface="Englebert"/>
              <a:cs typeface="Englebert"/>
              <a:sym typeface="Englebert"/>
            </a:endParaRPr>
          </a:p>
        </p:txBody>
      </p:sp>
      <p:sp>
        <p:nvSpPr>
          <p:cNvPr id="2172" name="Google Shape;2172;p27"/>
          <p:cNvSpPr txBox="1"/>
          <p:nvPr/>
        </p:nvSpPr>
        <p:spPr>
          <a:xfrm>
            <a:off x="2184418" y="7526500"/>
            <a:ext cx="1156800" cy="34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02</a:t>
            </a:r>
            <a:endParaRPr sz="3000">
              <a:solidFill>
                <a:srgbClr val="666666"/>
              </a:solidFill>
              <a:latin typeface="Englebert"/>
              <a:ea typeface="Englebert"/>
              <a:cs typeface="Englebert"/>
              <a:sym typeface="Englebert"/>
            </a:endParaRPr>
          </a:p>
        </p:txBody>
      </p:sp>
      <p:sp>
        <p:nvSpPr>
          <p:cNvPr id="2173" name="Google Shape;2173;p27"/>
          <p:cNvSpPr txBox="1"/>
          <p:nvPr/>
        </p:nvSpPr>
        <p:spPr>
          <a:xfrm>
            <a:off x="4272794" y="7979906"/>
            <a:ext cx="6534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666666"/>
                </a:solidFill>
                <a:latin typeface="Englebert"/>
                <a:ea typeface="Englebert"/>
                <a:cs typeface="Englebert"/>
                <a:sym typeface="Englebert"/>
              </a:rPr>
              <a:t>03</a:t>
            </a:r>
            <a:endParaRPr sz="3000">
              <a:solidFill>
                <a:srgbClr val="666666"/>
              </a:solidFill>
              <a:latin typeface="Englebert"/>
              <a:ea typeface="Englebert"/>
              <a:cs typeface="Englebert"/>
              <a:sym typeface="Englebert"/>
            </a:endParaRPr>
          </a:p>
        </p:txBody>
      </p:sp>
      <p:sp>
        <p:nvSpPr>
          <p:cNvPr id="2174" name="Google Shape;2174;p27"/>
          <p:cNvSpPr txBox="1"/>
          <p:nvPr/>
        </p:nvSpPr>
        <p:spPr>
          <a:xfrm>
            <a:off x="6070372" y="7526499"/>
            <a:ext cx="872700" cy="3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04</a:t>
            </a:r>
            <a:endParaRPr sz="3000">
              <a:solidFill>
                <a:srgbClr val="E29578"/>
              </a:solidFill>
              <a:latin typeface="Englebert"/>
              <a:ea typeface="Englebert"/>
              <a:cs typeface="Englebert"/>
              <a:sym typeface="Englebert"/>
            </a:endParaRPr>
          </a:p>
        </p:txBody>
      </p:sp>
      <p:cxnSp>
        <p:nvCxnSpPr>
          <p:cNvPr id="2175" name="Google Shape;2175;p27"/>
          <p:cNvCxnSpPr/>
          <p:nvPr/>
        </p:nvCxnSpPr>
        <p:spPr>
          <a:xfrm flipH="1" rot="10800000">
            <a:off x="1429747" y="77239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176" name="Google Shape;2176;p27"/>
          <p:cNvCxnSpPr/>
          <p:nvPr/>
        </p:nvCxnSpPr>
        <p:spPr>
          <a:xfrm rot="10800000">
            <a:off x="3300087" y="7723974"/>
            <a:ext cx="782700" cy="317700"/>
          </a:xfrm>
          <a:prstGeom prst="curvedConnector3">
            <a:avLst>
              <a:gd fmla="val 50000" name="adj1"/>
            </a:avLst>
          </a:prstGeom>
          <a:noFill/>
          <a:ln cap="flat" cmpd="sng" w="28575">
            <a:solidFill>
              <a:srgbClr val="999999"/>
            </a:solidFill>
            <a:prstDash val="solid"/>
            <a:round/>
            <a:headEnd len="med" w="med" type="none"/>
            <a:tailEnd len="med" w="med" type="none"/>
          </a:ln>
        </p:spPr>
      </p:cxnSp>
      <p:cxnSp>
        <p:nvCxnSpPr>
          <p:cNvPr id="2177" name="Google Shape;2177;p27"/>
          <p:cNvCxnSpPr/>
          <p:nvPr/>
        </p:nvCxnSpPr>
        <p:spPr>
          <a:xfrm flipH="1" rot="10800000">
            <a:off x="5147226" y="7723974"/>
            <a:ext cx="782700" cy="317700"/>
          </a:xfrm>
          <a:prstGeom prst="curvedConnector3">
            <a:avLst>
              <a:gd fmla="val 50000" name="adj1"/>
            </a:avLst>
          </a:prstGeom>
          <a:noFill/>
          <a:ln cap="flat" cmpd="sng" w="28575">
            <a:solidFill>
              <a:srgbClr val="E29578"/>
            </a:solidFill>
            <a:prstDash val="solid"/>
            <a:round/>
            <a:headEnd len="med" w="med" type="none"/>
            <a:tailEnd len="med" w="med" type="none"/>
          </a:ln>
        </p:spPr>
      </p:cxnSp>
      <p:sp>
        <p:nvSpPr>
          <p:cNvPr id="2178" name="Google Shape;2178;p27"/>
          <p:cNvSpPr/>
          <p:nvPr/>
        </p:nvSpPr>
        <p:spPr>
          <a:xfrm>
            <a:off x="1936050" y="8101575"/>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7"/>
          <p:cNvSpPr txBox="1"/>
          <p:nvPr/>
        </p:nvSpPr>
        <p:spPr>
          <a:xfrm>
            <a:off x="1955692" y="8095399"/>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Infectious</a:t>
            </a:r>
            <a:endParaRPr b="1">
              <a:latin typeface="Mada"/>
              <a:ea typeface="Mada"/>
              <a:cs typeface="Mada"/>
              <a:sym typeface="Mada"/>
            </a:endParaRPr>
          </a:p>
        </p:txBody>
      </p:sp>
      <p:sp>
        <p:nvSpPr>
          <p:cNvPr id="2180" name="Google Shape;2180;p27"/>
          <p:cNvSpPr/>
          <p:nvPr/>
        </p:nvSpPr>
        <p:spPr>
          <a:xfrm>
            <a:off x="5746050" y="8025375"/>
            <a:ext cx="1704546" cy="32222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7"/>
          <p:cNvSpPr txBox="1"/>
          <p:nvPr/>
        </p:nvSpPr>
        <p:spPr>
          <a:xfrm>
            <a:off x="5274412" y="8019200"/>
            <a:ext cx="2517900" cy="3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Radiation proctitis </a:t>
            </a:r>
            <a:endParaRPr>
              <a:latin typeface="Mada"/>
              <a:ea typeface="Mada"/>
              <a:cs typeface="Mada"/>
              <a:sym typeface="Mada"/>
            </a:endParaRPr>
          </a:p>
        </p:txBody>
      </p:sp>
      <p:sp>
        <p:nvSpPr>
          <p:cNvPr id="2182" name="Google Shape;2182;p27"/>
          <p:cNvSpPr/>
          <p:nvPr/>
        </p:nvSpPr>
        <p:spPr>
          <a:xfrm>
            <a:off x="3841050" y="8540393"/>
            <a:ext cx="1704546" cy="47641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7"/>
          <p:cNvSpPr txBox="1"/>
          <p:nvPr/>
        </p:nvSpPr>
        <p:spPr>
          <a:xfrm>
            <a:off x="3860692" y="8534217"/>
            <a:ext cx="1474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Ischemia</a:t>
            </a:r>
            <a:endParaRPr b="1">
              <a:latin typeface="Mada"/>
              <a:ea typeface="Mada"/>
              <a:cs typeface="Mada"/>
              <a:sym typeface="Mada"/>
            </a:endParaRPr>
          </a:p>
        </p:txBody>
      </p:sp>
      <p:pic>
        <p:nvPicPr>
          <p:cNvPr id="2184" name="Google Shape;2184;p27"/>
          <p:cNvPicPr preferRelativeResize="0"/>
          <p:nvPr/>
        </p:nvPicPr>
        <p:blipFill>
          <a:blip r:embed="rId8">
            <a:alphaModFix/>
          </a:blip>
          <a:stretch>
            <a:fillRect/>
          </a:stretch>
        </p:blipFill>
        <p:spPr>
          <a:xfrm>
            <a:off x="1106449" y="9171900"/>
            <a:ext cx="589500" cy="589500"/>
          </a:xfrm>
          <a:prstGeom prst="rect">
            <a:avLst/>
          </a:prstGeom>
          <a:noFill/>
          <a:ln>
            <a:noFill/>
          </a:ln>
        </p:spPr>
      </p:pic>
      <p:sp>
        <p:nvSpPr>
          <p:cNvPr id="2185" name="Google Shape;2185;p27"/>
          <p:cNvSpPr/>
          <p:nvPr/>
        </p:nvSpPr>
        <p:spPr>
          <a:xfrm>
            <a:off x="3173625" y="6213313"/>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2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8"/>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p:txBody>
      </p:sp>
      <p:cxnSp>
        <p:nvCxnSpPr>
          <p:cNvPr id="2192" name="Google Shape;2192;p28"/>
          <p:cNvCxnSpPr/>
          <p:nvPr/>
        </p:nvCxnSpPr>
        <p:spPr>
          <a:xfrm>
            <a:off x="1601311" y="678490"/>
            <a:ext cx="4536000" cy="3600"/>
          </a:xfrm>
          <a:prstGeom prst="straightConnector1">
            <a:avLst/>
          </a:prstGeom>
          <a:noFill/>
          <a:ln cap="flat" cmpd="sng" w="19050">
            <a:solidFill>
              <a:srgbClr val="83C5BE"/>
            </a:solidFill>
            <a:prstDash val="solid"/>
            <a:round/>
            <a:headEnd len="med" w="med" type="oval"/>
            <a:tailEnd len="med" w="med" type="oval"/>
          </a:ln>
        </p:spPr>
      </p:cxnSp>
      <p:grpSp>
        <p:nvGrpSpPr>
          <p:cNvPr id="2193" name="Google Shape;2193;p28"/>
          <p:cNvGrpSpPr/>
          <p:nvPr/>
        </p:nvGrpSpPr>
        <p:grpSpPr>
          <a:xfrm>
            <a:off x="323344" y="989852"/>
            <a:ext cx="467181" cy="476434"/>
            <a:chOff x="2410712" y="2415450"/>
            <a:chExt cx="312600" cy="312600"/>
          </a:xfrm>
        </p:grpSpPr>
        <p:sp>
          <p:nvSpPr>
            <p:cNvPr id="2194" name="Google Shape;2194;p2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6" name="Google Shape;2196;p28"/>
          <p:cNvSpPr txBox="1"/>
          <p:nvPr/>
        </p:nvSpPr>
        <p:spPr>
          <a:xfrm>
            <a:off x="780625" y="101648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Occult GI Bleed:</a:t>
            </a:r>
            <a:endParaRPr b="1" sz="1800">
              <a:solidFill>
                <a:srgbClr val="006D77"/>
              </a:solidFill>
              <a:highlight>
                <a:srgbClr val="EDF9F9"/>
              </a:highlight>
              <a:latin typeface="Lora"/>
              <a:ea typeface="Lora"/>
              <a:cs typeface="Lora"/>
              <a:sym typeface="Lora"/>
            </a:endParaRPr>
          </a:p>
        </p:txBody>
      </p:sp>
      <p:pic>
        <p:nvPicPr>
          <p:cNvPr id="2197" name="Google Shape;2197;p28"/>
          <p:cNvPicPr preferRelativeResize="0"/>
          <p:nvPr/>
        </p:nvPicPr>
        <p:blipFill>
          <a:blip r:embed="rId3">
            <a:alphaModFix/>
          </a:blip>
          <a:stretch>
            <a:fillRect/>
          </a:stretch>
        </p:blipFill>
        <p:spPr>
          <a:xfrm>
            <a:off x="5360150" y="761250"/>
            <a:ext cx="2086375" cy="4578113"/>
          </a:xfrm>
          <a:prstGeom prst="rect">
            <a:avLst/>
          </a:prstGeom>
          <a:noFill/>
          <a:ln>
            <a:noFill/>
          </a:ln>
        </p:spPr>
      </p:pic>
      <p:grpSp>
        <p:nvGrpSpPr>
          <p:cNvPr id="2198" name="Google Shape;2198;p28"/>
          <p:cNvGrpSpPr/>
          <p:nvPr/>
        </p:nvGrpSpPr>
        <p:grpSpPr>
          <a:xfrm>
            <a:off x="265669" y="4481302"/>
            <a:ext cx="467181" cy="476434"/>
            <a:chOff x="2410712" y="2415450"/>
            <a:chExt cx="312600" cy="312600"/>
          </a:xfrm>
        </p:grpSpPr>
        <p:sp>
          <p:nvSpPr>
            <p:cNvPr id="2199" name="Google Shape;2199;p2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1" name="Google Shape;2201;p28"/>
          <p:cNvSpPr txBox="1"/>
          <p:nvPr/>
        </p:nvSpPr>
        <p:spPr>
          <a:xfrm>
            <a:off x="722950" y="450793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Extra notes: </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endParaRPr>
          </a:p>
        </p:txBody>
      </p:sp>
      <p:sp>
        <p:nvSpPr>
          <p:cNvPr id="2202" name="Google Shape;2202;p28"/>
          <p:cNvSpPr txBox="1"/>
          <p:nvPr/>
        </p:nvSpPr>
        <p:spPr>
          <a:xfrm>
            <a:off x="228350" y="5025600"/>
            <a:ext cx="6099000" cy="54981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Patient resuscitation:</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ABCD + IV cannula Packed RBCs.</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How do you know if the patient has adequate tissue perfusion? Normal Urine output.</a:t>
            </a:r>
            <a:endParaRPr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Risk assessment &amp; severity of bleeding :</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Volume loss:</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&lt;10% blood volume loss = Minor bleeding</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10-20% blood volume loss + hemodynamically stable = Moderate.</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&gt;20-25% blood volume loss = Massive bleeding + shock.</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Type of bleeding;</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Melena = not massive</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Clot = massive</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Fresh red blood = more massive</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Low risk → medication.</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High risk → Endoscopy.</a:t>
            </a:r>
            <a:endParaRPr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Approach:</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AutoNum type="arabicPeriod"/>
            </a:pPr>
            <a:r>
              <a:rPr lang="en-GB" sz="1200">
                <a:solidFill>
                  <a:srgbClr val="6AA84F"/>
                </a:solidFill>
                <a:highlight>
                  <a:srgbClr val="FFFFFF"/>
                </a:highlight>
                <a:latin typeface="Mada"/>
                <a:ea typeface="Mada"/>
                <a:cs typeface="Mada"/>
                <a:sym typeface="Mada"/>
              </a:rPr>
              <a:t>Hx &amp; PE (suspect GI bleeding?)</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AutoNum type="arabicPeriod"/>
            </a:pPr>
            <a:r>
              <a:rPr lang="en-GB" sz="1200">
                <a:solidFill>
                  <a:srgbClr val="6AA84F"/>
                </a:solidFill>
                <a:highlight>
                  <a:srgbClr val="FFFFFF"/>
                </a:highlight>
                <a:latin typeface="Mada"/>
                <a:ea typeface="Mada"/>
                <a:cs typeface="Mada"/>
                <a:sym typeface="Mada"/>
              </a:rPr>
              <a:t>NG tube.</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AutoNum type="arabicPeriod"/>
            </a:pPr>
            <a:r>
              <a:rPr lang="en-GB" sz="1200">
                <a:solidFill>
                  <a:srgbClr val="6AA84F"/>
                </a:solidFill>
                <a:highlight>
                  <a:srgbClr val="FFFFFF"/>
                </a:highlight>
                <a:latin typeface="Mada"/>
                <a:ea typeface="Mada"/>
                <a:cs typeface="Mada"/>
                <a:sym typeface="Mada"/>
              </a:rPr>
              <a:t>Endoscopy (best modality).</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AutoNum type="arabicPeriod"/>
            </a:pPr>
            <a:r>
              <a:rPr lang="en-GB" sz="1200">
                <a:solidFill>
                  <a:srgbClr val="6AA84F"/>
                </a:solidFill>
                <a:highlight>
                  <a:srgbClr val="FFFFFF"/>
                </a:highlight>
                <a:latin typeface="Mada"/>
                <a:ea typeface="Mada"/>
                <a:cs typeface="Mada"/>
                <a:sym typeface="Mada"/>
              </a:rPr>
              <a:t>If the endoscopy failed? Targeted RBC scan.</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AutoNum type="arabicPeriod"/>
            </a:pPr>
            <a:r>
              <a:rPr lang="en-GB" sz="1200">
                <a:solidFill>
                  <a:srgbClr val="6AA84F"/>
                </a:solidFill>
                <a:highlight>
                  <a:srgbClr val="FFFFFF"/>
                </a:highlight>
                <a:latin typeface="Mada"/>
                <a:ea typeface="Mada"/>
                <a:cs typeface="Mada"/>
                <a:sym typeface="Mada"/>
              </a:rPr>
              <a:t>Active massive bleeding &amp; the pt is stable →  Angiography.</a:t>
            </a:r>
            <a:endParaRPr sz="1200">
              <a:solidFill>
                <a:srgbClr val="6AA84F"/>
              </a:solidFill>
              <a:highlight>
                <a:srgbClr val="FFFFFF"/>
              </a:highlight>
              <a:latin typeface="Mada"/>
              <a:ea typeface="Mada"/>
              <a:cs typeface="Mada"/>
              <a:sym typeface="Mada"/>
            </a:endParaRPr>
          </a:p>
          <a:p>
            <a:pPr indent="-304800" lvl="2" marL="13716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More accurate but only with active bleeding to identify the source of bleeding.</a:t>
            </a:r>
            <a:endParaRPr sz="1200">
              <a:solidFill>
                <a:srgbClr val="6AA84F"/>
              </a:solidFill>
              <a:highlight>
                <a:srgbClr val="FFFFFF"/>
              </a:highlight>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AutoNum type="arabicPeriod" startAt="6"/>
            </a:pPr>
            <a:r>
              <a:rPr lang="en-GB" sz="1200">
                <a:solidFill>
                  <a:srgbClr val="6AA84F"/>
                </a:solidFill>
                <a:highlight>
                  <a:srgbClr val="FFFFFF"/>
                </a:highlight>
                <a:latin typeface="Mada"/>
                <a:ea typeface="Mada"/>
                <a:cs typeface="Mada"/>
                <a:sym typeface="Mada"/>
              </a:rPr>
              <a:t>Active massive bleeding &amp; the pt is unstable →  surgery.</a:t>
            </a:r>
            <a:endParaRPr sz="1200">
              <a:solidFill>
                <a:srgbClr val="6AA84F"/>
              </a:solidFill>
              <a:highlight>
                <a:srgbClr val="FFFFFF"/>
              </a:highlight>
              <a:latin typeface="Mada"/>
              <a:ea typeface="Mada"/>
              <a:cs typeface="Mada"/>
              <a:sym typeface="Mada"/>
            </a:endParaRPr>
          </a:p>
          <a:p>
            <a:pPr indent="0" lvl="0" marL="0" rtl="0" algn="l">
              <a:spcBef>
                <a:spcPts val="0"/>
              </a:spcBef>
              <a:spcAft>
                <a:spcPts val="0"/>
              </a:spcAft>
              <a:buNone/>
            </a:pPr>
            <a:r>
              <a:t/>
            </a:r>
            <a:endParaRPr>
              <a:solidFill>
                <a:srgbClr val="6AA84F"/>
              </a:solidFill>
              <a:latin typeface="Mada"/>
              <a:ea typeface="Mada"/>
              <a:cs typeface="Mada"/>
              <a:sym typeface="Mada"/>
            </a:endParaRPr>
          </a:p>
        </p:txBody>
      </p:sp>
      <p:sp>
        <p:nvSpPr>
          <p:cNvPr id="2203" name="Google Shape;2203;p28"/>
          <p:cNvSpPr txBox="1"/>
          <p:nvPr/>
        </p:nvSpPr>
        <p:spPr>
          <a:xfrm>
            <a:off x="2528074" y="2677800"/>
            <a:ext cx="2086500" cy="476400"/>
          </a:xfrm>
          <a:prstGeom prst="rect">
            <a:avLst/>
          </a:prstGeom>
          <a:noFill/>
          <a:ln>
            <a:noFill/>
          </a:ln>
        </p:spPr>
        <p:txBody>
          <a:bodyPr anchorCtr="0" anchor="t" bIns="0" lIns="0" spcFirstLastPara="1" rIns="0" wrap="square" tIns="6025">
            <a:noAutofit/>
          </a:bodyPr>
          <a:lstStyle/>
          <a:p>
            <a:pPr indent="0" lvl="0" marL="0" rtl="0" algn="l">
              <a:spcBef>
                <a:spcPts val="0"/>
              </a:spcBef>
              <a:spcAft>
                <a:spcPts val="0"/>
              </a:spcAft>
              <a:buClr>
                <a:schemeClr val="dk1"/>
              </a:buClr>
              <a:buSzPts val="1100"/>
              <a:buFont typeface="Arial"/>
              <a:buNone/>
            </a:pPr>
            <a:r>
              <a:rPr lang="en-GB" sz="1000">
                <a:latin typeface="Mada"/>
                <a:ea typeface="Mada"/>
                <a:cs typeface="Mada"/>
                <a:sym typeface="Mada"/>
              </a:rPr>
              <a:t>If -ve UGI and LGI endoscopy:</a:t>
            </a:r>
            <a:endParaRPr sz="1000">
              <a:latin typeface="Mada"/>
              <a:ea typeface="Mada"/>
              <a:cs typeface="Mada"/>
              <a:sym typeface="Mada"/>
            </a:endParaRPr>
          </a:p>
          <a:p>
            <a:pPr indent="-304800" lvl="0" marL="457200" rtl="0" algn="l">
              <a:spcBef>
                <a:spcPts val="0"/>
              </a:spcBef>
              <a:spcAft>
                <a:spcPts val="0"/>
              </a:spcAft>
              <a:buClr>
                <a:srgbClr val="000000"/>
              </a:buClr>
              <a:buSzPts val="1200"/>
              <a:buFont typeface="Mada"/>
              <a:buAutoNum type="arabicPeriod"/>
            </a:pPr>
            <a:r>
              <a:rPr b="1" lang="en-GB" sz="1200">
                <a:latin typeface="Mada"/>
                <a:ea typeface="Mada"/>
                <a:cs typeface="Mada"/>
                <a:sym typeface="Mada"/>
              </a:rPr>
              <a:t>Push endoscopy </a:t>
            </a:r>
            <a:endParaRPr b="1" sz="1200">
              <a:latin typeface="Mada"/>
              <a:ea typeface="Mada"/>
              <a:cs typeface="Mada"/>
              <a:sym typeface="Mada"/>
            </a:endParaRPr>
          </a:p>
          <a:p>
            <a:pPr indent="-304800" lvl="0" marL="457200" rtl="0" algn="l">
              <a:spcBef>
                <a:spcPts val="0"/>
              </a:spcBef>
              <a:spcAft>
                <a:spcPts val="0"/>
              </a:spcAft>
              <a:buClr>
                <a:srgbClr val="000000"/>
              </a:buClr>
              <a:buSzPts val="1200"/>
              <a:buFont typeface="Mada"/>
              <a:buAutoNum type="arabicPeriod"/>
            </a:pPr>
            <a:r>
              <a:rPr b="1" lang="en-GB" sz="1200">
                <a:latin typeface="Mada"/>
                <a:ea typeface="Mada"/>
                <a:cs typeface="Mada"/>
                <a:sym typeface="Mada"/>
              </a:rPr>
              <a:t>or capsule endoscopy</a:t>
            </a:r>
            <a:endParaRPr sz="1100">
              <a:latin typeface="Mada"/>
              <a:ea typeface="Mada"/>
              <a:cs typeface="Mada"/>
              <a:sym typeface="Mada"/>
            </a:endParaRPr>
          </a:p>
        </p:txBody>
      </p:sp>
      <p:grpSp>
        <p:nvGrpSpPr>
          <p:cNvPr id="2204" name="Google Shape;2204;p28"/>
          <p:cNvGrpSpPr/>
          <p:nvPr/>
        </p:nvGrpSpPr>
        <p:grpSpPr>
          <a:xfrm>
            <a:off x="573052" y="2384938"/>
            <a:ext cx="1399614" cy="1435039"/>
            <a:chOff x="2715450" y="2528575"/>
            <a:chExt cx="582275" cy="578225"/>
          </a:xfrm>
        </p:grpSpPr>
        <p:sp>
          <p:nvSpPr>
            <p:cNvPr id="2205" name="Google Shape;2205;p28"/>
            <p:cNvSpPr/>
            <p:nvPr/>
          </p:nvSpPr>
          <p:spPr>
            <a:xfrm>
              <a:off x="2839500" y="2576675"/>
              <a:ext cx="198625" cy="220800"/>
            </a:xfrm>
            <a:custGeom>
              <a:rect b="b" l="l" r="r" t="t"/>
              <a:pathLst>
                <a:path extrusionOk="0" h="8832" w="7945">
                  <a:moveTo>
                    <a:pt x="3984" y="0"/>
                  </a:moveTo>
                  <a:cubicBezTo>
                    <a:pt x="1803" y="0"/>
                    <a:pt x="45" y="1737"/>
                    <a:pt x="30" y="3918"/>
                  </a:cubicBezTo>
                  <a:lnTo>
                    <a:pt x="16" y="5832"/>
                  </a:lnTo>
                  <a:cubicBezTo>
                    <a:pt x="1" y="7463"/>
                    <a:pt x="1321" y="8798"/>
                    <a:pt x="2952" y="8817"/>
                  </a:cubicBezTo>
                  <a:lnTo>
                    <a:pt x="5254" y="8832"/>
                  </a:lnTo>
                  <a:cubicBezTo>
                    <a:pt x="6717" y="8832"/>
                    <a:pt x="7896" y="7664"/>
                    <a:pt x="7911" y="6205"/>
                  </a:cubicBezTo>
                  <a:lnTo>
                    <a:pt x="7929" y="3981"/>
                  </a:lnTo>
                  <a:cubicBezTo>
                    <a:pt x="7944" y="1788"/>
                    <a:pt x="6187" y="15"/>
                    <a:pt x="4012" y="0"/>
                  </a:cubicBezTo>
                  <a:cubicBezTo>
                    <a:pt x="4002" y="0"/>
                    <a:pt x="3993" y="0"/>
                    <a:pt x="398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8"/>
            <p:cNvSpPr/>
            <p:nvPr/>
          </p:nvSpPr>
          <p:spPr>
            <a:xfrm>
              <a:off x="2859275" y="2637675"/>
              <a:ext cx="158600" cy="150475"/>
            </a:xfrm>
            <a:custGeom>
              <a:rect b="b" l="l" r="r" t="t"/>
              <a:pathLst>
                <a:path extrusionOk="0" h="6019" w="6344">
                  <a:moveTo>
                    <a:pt x="3160" y="0"/>
                  </a:moveTo>
                  <a:cubicBezTo>
                    <a:pt x="1433" y="0"/>
                    <a:pt x="16" y="1409"/>
                    <a:pt x="16" y="3142"/>
                  </a:cubicBezTo>
                  <a:lnTo>
                    <a:pt x="1" y="3810"/>
                  </a:lnTo>
                  <a:cubicBezTo>
                    <a:pt x="1" y="5008"/>
                    <a:pt x="963" y="5985"/>
                    <a:pt x="2161" y="6004"/>
                  </a:cubicBezTo>
                  <a:lnTo>
                    <a:pt x="4463" y="6019"/>
                  </a:lnTo>
                  <a:cubicBezTo>
                    <a:pt x="5489" y="6019"/>
                    <a:pt x="6314" y="5194"/>
                    <a:pt x="6329" y="4183"/>
                  </a:cubicBezTo>
                  <a:lnTo>
                    <a:pt x="6329" y="3187"/>
                  </a:lnTo>
                  <a:cubicBezTo>
                    <a:pt x="6344" y="1448"/>
                    <a:pt x="4944" y="15"/>
                    <a:pt x="3187" y="1"/>
                  </a:cubicBezTo>
                  <a:cubicBezTo>
                    <a:pt x="3178" y="0"/>
                    <a:pt x="3169" y="0"/>
                    <a:pt x="3160" y="0"/>
                  </a:cubicBezTo>
                  <a:close/>
                </a:path>
              </a:pathLst>
            </a:custGeom>
            <a:solidFill>
              <a:srgbClr val="067E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8"/>
            <p:cNvSpPr/>
            <p:nvPr/>
          </p:nvSpPr>
          <p:spPr>
            <a:xfrm>
              <a:off x="2940900" y="2585625"/>
              <a:ext cx="1600" cy="9350"/>
            </a:xfrm>
            <a:custGeom>
              <a:rect b="b" l="l" r="r" t="t"/>
              <a:pathLst>
                <a:path extrusionOk="0" h="374" w="64">
                  <a:moveTo>
                    <a:pt x="30" y="1"/>
                  </a:moveTo>
                  <a:cubicBezTo>
                    <a:pt x="15" y="1"/>
                    <a:pt x="0" y="15"/>
                    <a:pt x="0" y="30"/>
                  </a:cubicBezTo>
                  <a:lnTo>
                    <a:pt x="0" y="344"/>
                  </a:lnTo>
                  <a:cubicBezTo>
                    <a:pt x="0" y="359"/>
                    <a:pt x="15" y="374"/>
                    <a:pt x="30" y="374"/>
                  </a:cubicBezTo>
                  <a:cubicBezTo>
                    <a:pt x="49" y="374"/>
                    <a:pt x="64" y="359"/>
                    <a:pt x="64" y="344"/>
                  </a:cubicBezTo>
                  <a:lnTo>
                    <a:pt x="64" y="30"/>
                  </a:lnTo>
                  <a:cubicBezTo>
                    <a:pt x="64" y="15"/>
                    <a:pt x="49" y="1"/>
                    <a:pt x="30"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8"/>
            <p:cNvSpPr/>
            <p:nvPr/>
          </p:nvSpPr>
          <p:spPr>
            <a:xfrm>
              <a:off x="2940900" y="2599250"/>
              <a:ext cx="1600" cy="10100"/>
            </a:xfrm>
            <a:custGeom>
              <a:rect b="b" l="l" r="r" t="t"/>
              <a:pathLst>
                <a:path extrusionOk="0" h="404" w="64">
                  <a:moveTo>
                    <a:pt x="30" y="0"/>
                  </a:moveTo>
                  <a:cubicBezTo>
                    <a:pt x="15" y="0"/>
                    <a:pt x="0" y="15"/>
                    <a:pt x="0" y="30"/>
                  </a:cubicBezTo>
                  <a:lnTo>
                    <a:pt x="0" y="373"/>
                  </a:lnTo>
                  <a:cubicBezTo>
                    <a:pt x="0" y="403"/>
                    <a:pt x="15" y="403"/>
                    <a:pt x="30" y="403"/>
                  </a:cubicBezTo>
                  <a:cubicBezTo>
                    <a:pt x="49" y="403"/>
                    <a:pt x="64" y="403"/>
                    <a:pt x="64" y="373"/>
                  </a:cubicBezTo>
                  <a:lnTo>
                    <a:pt x="64" y="30"/>
                  </a:lnTo>
                  <a:cubicBezTo>
                    <a:pt x="64" y="15"/>
                    <a:pt x="49" y="0"/>
                    <a:pt x="30"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8"/>
            <p:cNvSpPr/>
            <p:nvPr/>
          </p:nvSpPr>
          <p:spPr>
            <a:xfrm>
              <a:off x="2989500" y="2590300"/>
              <a:ext cx="400" cy="375"/>
            </a:xfrm>
            <a:custGeom>
              <a:rect b="b" l="l" r="r" t="t"/>
              <a:pathLst>
                <a:path extrusionOk="0" h="15" w="16">
                  <a:moveTo>
                    <a:pt x="0" y="0"/>
                  </a:moveTo>
                  <a:lnTo>
                    <a:pt x="15" y="15"/>
                  </a:lnTo>
                  <a:cubicBezTo>
                    <a:pt x="15" y="0"/>
                    <a:pt x="0" y="0"/>
                    <a:pt x="0"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8"/>
            <p:cNvSpPr/>
            <p:nvPr/>
          </p:nvSpPr>
          <p:spPr>
            <a:xfrm>
              <a:off x="2971225" y="2590300"/>
              <a:ext cx="19050" cy="24925"/>
            </a:xfrm>
            <a:custGeom>
              <a:rect b="b" l="l" r="r" t="t"/>
              <a:pathLst>
                <a:path extrusionOk="0" h="997" w="762">
                  <a:moveTo>
                    <a:pt x="716" y="0"/>
                  </a:moveTo>
                  <a:cubicBezTo>
                    <a:pt x="310" y="216"/>
                    <a:pt x="187" y="511"/>
                    <a:pt x="30" y="884"/>
                  </a:cubicBezTo>
                  <a:lnTo>
                    <a:pt x="0" y="948"/>
                  </a:lnTo>
                  <a:cubicBezTo>
                    <a:pt x="0" y="963"/>
                    <a:pt x="0" y="978"/>
                    <a:pt x="15" y="996"/>
                  </a:cubicBezTo>
                  <a:lnTo>
                    <a:pt x="30" y="996"/>
                  </a:lnTo>
                  <a:cubicBezTo>
                    <a:pt x="49" y="996"/>
                    <a:pt x="64" y="978"/>
                    <a:pt x="64" y="978"/>
                  </a:cubicBezTo>
                  <a:lnTo>
                    <a:pt x="93" y="918"/>
                  </a:lnTo>
                  <a:cubicBezTo>
                    <a:pt x="250" y="530"/>
                    <a:pt x="358" y="250"/>
                    <a:pt x="731" y="63"/>
                  </a:cubicBezTo>
                  <a:cubicBezTo>
                    <a:pt x="746" y="45"/>
                    <a:pt x="761" y="30"/>
                    <a:pt x="746" y="15"/>
                  </a:cubicBezTo>
                  <a:lnTo>
                    <a:pt x="731" y="0"/>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8"/>
            <p:cNvSpPr/>
            <p:nvPr/>
          </p:nvSpPr>
          <p:spPr>
            <a:xfrm>
              <a:off x="3018600" y="2616675"/>
              <a:ext cx="875" cy="1250"/>
            </a:xfrm>
            <a:custGeom>
              <a:rect b="b" l="l" r="r" t="t"/>
              <a:pathLst>
                <a:path extrusionOk="0" h="50" w="35">
                  <a:moveTo>
                    <a:pt x="1" y="1"/>
                  </a:moveTo>
                  <a:cubicBezTo>
                    <a:pt x="1" y="16"/>
                    <a:pt x="19" y="35"/>
                    <a:pt x="34" y="49"/>
                  </a:cubicBezTo>
                  <a:cubicBezTo>
                    <a:pt x="34" y="35"/>
                    <a:pt x="34" y="16"/>
                    <a:pt x="19" y="1"/>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8"/>
            <p:cNvSpPr/>
            <p:nvPr/>
          </p:nvSpPr>
          <p:spPr>
            <a:xfrm>
              <a:off x="2997250" y="2615950"/>
              <a:ext cx="22225" cy="12050"/>
            </a:xfrm>
            <a:custGeom>
              <a:rect b="b" l="l" r="r" t="t"/>
              <a:pathLst>
                <a:path extrusionOk="0" h="482" w="889">
                  <a:moveTo>
                    <a:pt x="687" y="0"/>
                  </a:moveTo>
                  <a:cubicBezTo>
                    <a:pt x="575" y="0"/>
                    <a:pt x="481" y="30"/>
                    <a:pt x="373" y="93"/>
                  </a:cubicBezTo>
                  <a:cubicBezTo>
                    <a:pt x="235" y="172"/>
                    <a:pt x="108" y="310"/>
                    <a:pt x="15" y="418"/>
                  </a:cubicBezTo>
                  <a:cubicBezTo>
                    <a:pt x="0" y="437"/>
                    <a:pt x="0" y="452"/>
                    <a:pt x="15" y="467"/>
                  </a:cubicBezTo>
                  <a:lnTo>
                    <a:pt x="34" y="481"/>
                  </a:lnTo>
                  <a:cubicBezTo>
                    <a:pt x="49" y="481"/>
                    <a:pt x="64" y="467"/>
                    <a:pt x="64" y="467"/>
                  </a:cubicBezTo>
                  <a:cubicBezTo>
                    <a:pt x="157" y="358"/>
                    <a:pt x="265" y="217"/>
                    <a:pt x="407" y="138"/>
                  </a:cubicBezTo>
                  <a:cubicBezTo>
                    <a:pt x="500" y="93"/>
                    <a:pt x="593" y="64"/>
                    <a:pt x="687" y="64"/>
                  </a:cubicBezTo>
                  <a:cubicBezTo>
                    <a:pt x="746" y="64"/>
                    <a:pt x="795" y="78"/>
                    <a:pt x="840" y="93"/>
                  </a:cubicBezTo>
                  <a:lnTo>
                    <a:pt x="855" y="93"/>
                  </a:lnTo>
                  <a:cubicBezTo>
                    <a:pt x="873" y="93"/>
                    <a:pt x="873" y="93"/>
                    <a:pt x="888" y="78"/>
                  </a:cubicBezTo>
                  <a:cubicBezTo>
                    <a:pt x="873" y="64"/>
                    <a:pt x="855" y="45"/>
                    <a:pt x="855" y="30"/>
                  </a:cubicBezTo>
                  <a:cubicBezTo>
                    <a:pt x="795" y="15"/>
                    <a:pt x="746" y="0"/>
                    <a:pt x="687"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8"/>
            <p:cNvSpPr/>
            <p:nvPr/>
          </p:nvSpPr>
          <p:spPr>
            <a:xfrm>
              <a:off x="3014400" y="2645050"/>
              <a:ext cx="8900" cy="4675"/>
            </a:xfrm>
            <a:custGeom>
              <a:rect b="b" l="l" r="r" t="t"/>
              <a:pathLst>
                <a:path extrusionOk="0" h="187" w="356">
                  <a:moveTo>
                    <a:pt x="310" y="0"/>
                  </a:moveTo>
                  <a:cubicBezTo>
                    <a:pt x="202" y="19"/>
                    <a:pt x="109" y="64"/>
                    <a:pt x="16" y="127"/>
                  </a:cubicBezTo>
                  <a:cubicBezTo>
                    <a:pt x="1" y="142"/>
                    <a:pt x="1" y="157"/>
                    <a:pt x="16" y="172"/>
                  </a:cubicBezTo>
                  <a:cubicBezTo>
                    <a:pt x="16" y="187"/>
                    <a:pt x="30" y="187"/>
                    <a:pt x="30" y="187"/>
                  </a:cubicBezTo>
                  <a:lnTo>
                    <a:pt x="60" y="187"/>
                  </a:lnTo>
                  <a:cubicBezTo>
                    <a:pt x="139" y="127"/>
                    <a:pt x="232" y="79"/>
                    <a:pt x="325" y="64"/>
                  </a:cubicBezTo>
                  <a:cubicBezTo>
                    <a:pt x="340" y="49"/>
                    <a:pt x="355" y="34"/>
                    <a:pt x="355" y="19"/>
                  </a:cubicBezTo>
                  <a:cubicBezTo>
                    <a:pt x="340" y="0"/>
                    <a:pt x="325" y="0"/>
                    <a:pt x="32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8"/>
            <p:cNvSpPr/>
            <p:nvPr/>
          </p:nvSpPr>
          <p:spPr>
            <a:xfrm>
              <a:off x="2888475" y="2590300"/>
              <a:ext cx="19050" cy="24925"/>
            </a:xfrm>
            <a:custGeom>
              <a:rect b="b" l="l" r="r" t="t"/>
              <a:pathLst>
                <a:path extrusionOk="0" h="997" w="762">
                  <a:moveTo>
                    <a:pt x="30" y="0"/>
                  </a:moveTo>
                  <a:cubicBezTo>
                    <a:pt x="15" y="0"/>
                    <a:pt x="1" y="0"/>
                    <a:pt x="1" y="15"/>
                  </a:cubicBezTo>
                  <a:cubicBezTo>
                    <a:pt x="1" y="30"/>
                    <a:pt x="1" y="45"/>
                    <a:pt x="15" y="63"/>
                  </a:cubicBezTo>
                  <a:cubicBezTo>
                    <a:pt x="168" y="138"/>
                    <a:pt x="355" y="250"/>
                    <a:pt x="482" y="437"/>
                  </a:cubicBezTo>
                  <a:cubicBezTo>
                    <a:pt x="542" y="545"/>
                    <a:pt x="575" y="653"/>
                    <a:pt x="620" y="776"/>
                  </a:cubicBezTo>
                  <a:cubicBezTo>
                    <a:pt x="635" y="840"/>
                    <a:pt x="668" y="903"/>
                    <a:pt x="683" y="978"/>
                  </a:cubicBezTo>
                  <a:cubicBezTo>
                    <a:pt x="698" y="978"/>
                    <a:pt x="698" y="996"/>
                    <a:pt x="713" y="996"/>
                  </a:cubicBezTo>
                  <a:lnTo>
                    <a:pt x="728" y="996"/>
                  </a:lnTo>
                  <a:cubicBezTo>
                    <a:pt x="747" y="978"/>
                    <a:pt x="762" y="963"/>
                    <a:pt x="747" y="948"/>
                  </a:cubicBezTo>
                  <a:cubicBezTo>
                    <a:pt x="713" y="884"/>
                    <a:pt x="698" y="825"/>
                    <a:pt x="683" y="761"/>
                  </a:cubicBezTo>
                  <a:cubicBezTo>
                    <a:pt x="635" y="638"/>
                    <a:pt x="605" y="511"/>
                    <a:pt x="527" y="403"/>
                  </a:cubicBezTo>
                  <a:cubicBezTo>
                    <a:pt x="403" y="202"/>
                    <a:pt x="217" y="93"/>
                    <a:pt x="4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8"/>
            <p:cNvSpPr/>
            <p:nvPr/>
          </p:nvSpPr>
          <p:spPr>
            <a:xfrm>
              <a:off x="2858900" y="2615950"/>
              <a:ext cx="22150" cy="12050"/>
            </a:xfrm>
            <a:custGeom>
              <a:rect b="b" l="l" r="r" t="t"/>
              <a:pathLst>
                <a:path extrusionOk="0" h="482" w="886">
                  <a:moveTo>
                    <a:pt x="202" y="0"/>
                  </a:moveTo>
                  <a:cubicBezTo>
                    <a:pt x="139" y="0"/>
                    <a:pt x="79" y="15"/>
                    <a:pt x="31" y="45"/>
                  </a:cubicBezTo>
                  <a:cubicBezTo>
                    <a:pt x="16" y="45"/>
                    <a:pt x="1" y="64"/>
                    <a:pt x="16" y="78"/>
                  </a:cubicBezTo>
                  <a:cubicBezTo>
                    <a:pt x="16" y="93"/>
                    <a:pt x="31" y="93"/>
                    <a:pt x="45" y="93"/>
                  </a:cubicBezTo>
                  <a:cubicBezTo>
                    <a:pt x="94" y="78"/>
                    <a:pt x="157" y="64"/>
                    <a:pt x="202" y="64"/>
                  </a:cubicBezTo>
                  <a:cubicBezTo>
                    <a:pt x="310" y="64"/>
                    <a:pt x="437" y="108"/>
                    <a:pt x="512" y="172"/>
                  </a:cubicBezTo>
                  <a:cubicBezTo>
                    <a:pt x="639" y="250"/>
                    <a:pt x="732" y="358"/>
                    <a:pt x="825" y="467"/>
                  </a:cubicBezTo>
                  <a:cubicBezTo>
                    <a:pt x="840" y="481"/>
                    <a:pt x="840" y="481"/>
                    <a:pt x="855" y="481"/>
                  </a:cubicBezTo>
                  <a:cubicBezTo>
                    <a:pt x="855" y="481"/>
                    <a:pt x="870" y="481"/>
                    <a:pt x="870" y="467"/>
                  </a:cubicBezTo>
                  <a:cubicBezTo>
                    <a:pt x="885" y="467"/>
                    <a:pt x="885" y="437"/>
                    <a:pt x="870" y="418"/>
                  </a:cubicBezTo>
                  <a:cubicBezTo>
                    <a:pt x="777" y="310"/>
                    <a:pt x="684" y="202"/>
                    <a:pt x="560" y="123"/>
                  </a:cubicBezTo>
                  <a:cubicBezTo>
                    <a:pt x="437" y="45"/>
                    <a:pt x="310" y="0"/>
                    <a:pt x="202"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8"/>
            <p:cNvSpPr/>
            <p:nvPr/>
          </p:nvSpPr>
          <p:spPr>
            <a:xfrm>
              <a:off x="2855350" y="2645050"/>
              <a:ext cx="8625" cy="4675"/>
            </a:xfrm>
            <a:custGeom>
              <a:rect b="b" l="l" r="r" t="t"/>
              <a:pathLst>
                <a:path extrusionOk="0" h="187" w="345">
                  <a:moveTo>
                    <a:pt x="35" y="0"/>
                  </a:moveTo>
                  <a:cubicBezTo>
                    <a:pt x="20" y="0"/>
                    <a:pt x="1" y="0"/>
                    <a:pt x="1" y="19"/>
                  </a:cubicBezTo>
                  <a:cubicBezTo>
                    <a:pt x="1" y="34"/>
                    <a:pt x="1" y="49"/>
                    <a:pt x="20" y="64"/>
                  </a:cubicBezTo>
                  <a:cubicBezTo>
                    <a:pt x="128" y="79"/>
                    <a:pt x="221" y="127"/>
                    <a:pt x="299" y="187"/>
                  </a:cubicBezTo>
                  <a:lnTo>
                    <a:pt x="314" y="187"/>
                  </a:lnTo>
                  <a:cubicBezTo>
                    <a:pt x="329" y="187"/>
                    <a:pt x="329" y="187"/>
                    <a:pt x="344" y="172"/>
                  </a:cubicBezTo>
                  <a:cubicBezTo>
                    <a:pt x="344" y="157"/>
                    <a:pt x="344" y="142"/>
                    <a:pt x="329" y="127"/>
                  </a:cubicBezTo>
                  <a:cubicBezTo>
                    <a:pt x="251" y="64"/>
                    <a:pt x="143" y="19"/>
                    <a:pt x="3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8"/>
            <p:cNvSpPr/>
            <p:nvPr/>
          </p:nvSpPr>
          <p:spPr>
            <a:xfrm>
              <a:off x="2849575" y="2655200"/>
              <a:ext cx="181550" cy="239400"/>
            </a:xfrm>
            <a:custGeom>
              <a:rect b="b" l="l" r="r" t="t"/>
              <a:pathLst>
                <a:path extrusionOk="0" h="9576" w="7262">
                  <a:moveTo>
                    <a:pt x="2254" y="1"/>
                  </a:moveTo>
                  <a:cubicBezTo>
                    <a:pt x="2209" y="919"/>
                    <a:pt x="1478" y="1087"/>
                    <a:pt x="978" y="1087"/>
                  </a:cubicBezTo>
                  <a:lnTo>
                    <a:pt x="978" y="1199"/>
                  </a:lnTo>
                  <a:lnTo>
                    <a:pt x="963" y="1479"/>
                  </a:lnTo>
                  <a:lnTo>
                    <a:pt x="963" y="2333"/>
                  </a:lnTo>
                  <a:lnTo>
                    <a:pt x="885" y="2333"/>
                  </a:lnTo>
                  <a:cubicBezTo>
                    <a:pt x="404" y="2333"/>
                    <a:pt x="16" y="2706"/>
                    <a:pt x="16" y="3187"/>
                  </a:cubicBezTo>
                  <a:cubicBezTo>
                    <a:pt x="1" y="3669"/>
                    <a:pt x="389" y="4057"/>
                    <a:pt x="870" y="4057"/>
                  </a:cubicBezTo>
                  <a:lnTo>
                    <a:pt x="948" y="4057"/>
                  </a:lnTo>
                  <a:lnTo>
                    <a:pt x="948" y="4307"/>
                  </a:lnTo>
                  <a:cubicBezTo>
                    <a:pt x="948" y="5083"/>
                    <a:pt x="1321" y="5799"/>
                    <a:pt x="1896" y="6266"/>
                  </a:cubicBezTo>
                  <a:lnTo>
                    <a:pt x="1896" y="7945"/>
                  </a:lnTo>
                  <a:cubicBezTo>
                    <a:pt x="1881" y="8848"/>
                    <a:pt x="2612" y="9575"/>
                    <a:pt x="3497" y="9575"/>
                  </a:cubicBezTo>
                  <a:cubicBezTo>
                    <a:pt x="3508" y="9575"/>
                    <a:pt x="3519" y="9575"/>
                    <a:pt x="3531" y="9575"/>
                  </a:cubicBezTo>
                  <a:cubicBezTo>
                    <a:pt x="4418" y="9575"/>
                    <a:pt x="5131" y="8851"/>
                    <a:pt x="5146" y="7974"/>
                  </a:cubicBezTo>
                  <a:lnTo>
                    <a:pt x="5146" y="6310"/>
                  </a:lnTo>
                  <a:cubicBezTo>
                    <a:pt x="5769" y="5844"/>
                    <a:pt x="6157" y="5146"/>
                    <a:pt x="6157" y="4337"/>
                  </a:cubicBezTo>
                  <a:lnTo>
                    <a:pt x="6157" y="4105"/>
                  </a:lnTo>
                  <a:lnTo>
                    <a:pt x="6373" y="4105"/>
                  </a:lnTo>
                  <a:cubicBezTo>
                    <a:pt x="6855" y="4105"/>
                    <a:pt x="7247" y="3717"/>
                    <a:pt x="7247" y="3232"/>
                  </a:cubicBezTo>
                  <a:cubicBezTo>
                    <a:pt x="7262" y="2766"/>
                    <a:pt x="6873" y="2378"/>
                    <a:pt x="6388" y="2363"/>
                  </a:cubicBezTo>
                  <a:lnTo>
                    <a:pt x="6172" y="2363"/>
                  </a:lnTo>
                  <a:lnTo>
                    <a:pt x="6187" y="1523"/>
                  </a:lnTo>
                  <a:cubicBezTo>
                    <a:pt x="5945" y="1388"/>
                    <a:pt x="5368" y="978"/>
                    <a:pt x="5291" y="978"/>
                  </a:cubicBezTo>
                  <a:cubicBezTo>
                    <a:pt x="5290" y="978"/>
                    <a:pt x="5289" y="978"/>
                    <a:pt x="5288" y="979"/>
                  </a:cubicBezTo>
                  <a:cubicBezTo>
                    <a:pt x="4970" y="1021"/>
                    <a:pt x="4684" y="1040"/>
                    <a:pt x="4429" y="1040"/>
                  </a:cubicBezTo>
                  <a:cubicBezTo>
                    <a:pt x="2521" y="1040"/>
                    <a:pt x="2254" y="1"/>
                    <a:pt x="2254"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8"/>
            <p:cNvSpPr/>
            <p:nvPr/>
          </p:nvSpPr>
          <p:spPr>
            <a:xfrm>
              <a:off x="2913300" y="2825450"/>
              <a:ext cx="54500" cy="17475"/>
            </a:xfrm>
            <a:custGeom>
              <a:rect b="b" l="l" r="r" t="t"/>
              <a:pathLst>
                <a:path extrusionOk="0" h="699" w="2180">
                  <a:moveTo>
                    <a:pt x="2179" y="0"/>
                  </a:moveTo>
                  <a:lnTo>
                    <a:pt x="2179" y="0"/>
                  </a:lnTo>
                  <a:cubicBezTo>
                    <a:pt x="1866" y="138"/>
                    <a:pt x="1492" y="217"/>
                    <a:pt x="1026" y="217"/>
                  </a:cubicBezTo>
                  <a:lnTo>
                    <a:pt x="981" y="217"/>
                  </a:lnTo>
                  <a:cubicBezTo>
                    <a:pt x="608" y="217"/>
                    <a:pt x="280" y="153"/>
                    <a:pt x="0" y="60"/>
                  </a:cubicBezTo>
                  <a:lnTo>
                    <a:pt x="0" y="60"/>
                  </a:lnTo>
                  <a:cubicBezTo>
                    <a:pt x="172" y="373"/>
                    <a:pt x="466" y="605"/>
                    <a:pt x="854" y="683"/>
                  </a:cubicBezTo>
                  <a:cubicBezTo>
                    <a:pt x="918" y="698"/>
                    <a:pt x="996" y="698"/>
                    <a:pt x="1075" y="698"/>
                  </a:cubicBezTo>
                  <a:cubicBezTo>
                    <a:pt x="1556" y="698"/>
                    <a:pt x="1974" y="418"/>
                    <a:pt x="2179" y="0"/>
                  </a:cubicBezTo>
                  <a:close/>
                </a:path>
              </a:pathLst>
            </a:custGeom>
            <a:solidFill>
              <a:srgbClr val="F29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8"/>
            <p:cNvSpPr/>
            <p:nvPr/>
          </p:nvSpPr>
          <p:spPr>
            <a:xfrm>
              <a:off x="2907500" y="2629925"/>
              <a:ext cx="1150" cy="775"/>
            </a:xfrm>
            <a:custGeom>
              <a:rect b="b" l="l" r="r" t="t"/>
              <a:pathLst>
                <a:path extrusionOk="0" h="31" w="46">
                  <a:moveTo>
                    <a:pt x="1" y="31"/>
                  </a:moveTo>
                  <a:cubicBezTo>
                    <a:pt x="16" y="31"/>
                    <a:pt x="31" y="16"/>
                    <a:pt x="45" y="1"/>
                  </a:cubicBezTo>
                  <a:cubicBezTo>
                    <a:pt x="31" y="16"/>
                    <a:pt x="16" y="31"/>
                    <a:pt x="1" y="3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8"/>
            <p:cNvSpPr/>
            <p:nvPr/>
          </p:nvSpPr>
          <p:spPr>
            <a:xfrm>
              <a:off x="2912925" y="2627600"/>
              <a:ext cx="1600" cy="775"/>
            </a:xfrm>
            <a:custGeom>
              <a:rect b="b" l="l" r="r" t="t"/>
              <a:pathLst>
                <a:path extrusionOk="0" h="31" w="64">
                  <a:moveTo>
                    <a:pt x="0" y="30"/>
                  </a:moveTo>
                  <a:cubicBezTo>
                    <a:pt x="15" y="15"/>
                    <a:pt x="49" y="1"/>
                    <a:pt x="64" y="1"/>
                  </a:cubicBezTo>
                  <a:cubicBezTo>
                    <a:pt x="49" y="1"/>
                    <a:pt x="15"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8"/>
            <p:cNvSpPr/>
            <p:nvPr/>
          </p:nvSpPr>
          <p:spPr>
            <a:xfrm>
              <a:off x="2910200" y="2628725"/>
              <a:ext cx="1625" cy="850"/>
            </a:xfrm>
            <a:custGeom>
              <a:rect b="b" l="l" r="r" t="t"/>
              <a:pathLst>
                <a:path extrusionOk="0" h="34" w="65">
                  <a:moveTo>
                    <a:pt x="1" y="34"/>
                  </a:moveTo>
                  <a:cubicBezTo>
                    <a:pt x="16" y="19"/>
                    <a:pt x="31" y="19"/>
                    <a:pt x="64" y="0"/>
                  </a:cubicBezTo>
                  <a:cubicBezTo>
                    <a:pt x="31" y="19"/>
                    <a:pt x="16" y="19"/>
                    <a:pt x="1"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8"/>
            <p:cNvSpPr/>
            <p:nvPr/>
          </p:nvSpPr>
          <p:spPr>
            <a:xfrm>
              <a:off x="2902000" y="2633000"/>
              <a:ext cx="1600" cy="1250"/>
            </a:xfrm>
            <a:custGeom>
              <a:rect b="b" l="l" r="r" t="t"/>
              <a:pathLst>
                <a:path extrusionOk="0" h="50" w="64">
                  <a:moveTo>
                    <a:pt x="1" y="49"/>
                  </a:moveTo>
                  <a:cubicBezTo>
                    <a:pt x="19" y="35"/>
                    <a:pt x="34" y="16"/>
                    <a:pt x="64" y="1"/>
                  </a:cubicBezTo>
                  <a:cubicBezTo>
                    <a:pt x="34" y="16"/>
                    <a:pt x="19" y="35"/>
                    <a:pt x="1"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8"/>
            <p:cNvSpPr/>
            <p:nvPr/>
          </p:nvSpPr>
          <p:spPr>
            <a:xfrm>
              <a:off x="2904800" y="2631525"/>
              <a:ext cx="1150" cy="775"/>
            </a:xfrm>
            <a:custGeom>
              <a:rect b="b" l="l" r="r" t="t"/>
              <a:pathLst>
                <a:path extrusionOk="0" h="31" w="46">
                  <a:moveTo>
                    <a:pt x="0" y="30"/>
                  </a:moveTo>
                  <a:cubicBezTo>
                    <a:pt x="15" y="30"/>
                    <a:pt x="30" y="15"/>
                    <a:pt x="45" y="0"/>
                  </a:cubicBezTo>
                  <a:cubicBezTo>
                    <a:pt x="30" y="15"/>
                    <a:pt x="15" y="30"/>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8"/>
            <p:cNvSpPr/>
            <p:nvPr/>
          </p:nvSpPr>
          <p:spPr>
            <a:xfrm>
              <a:off x="2892675" y="2640375"/>
              <a:ext cx="1225" cy="1250"/>
            </a:xfrm>
            <a:custGeom>
              <a:rect b="b" l="l" r="r" t="t"/>
              <a:pathLst>
                <a:path extrusionOk="0" h="50" w="49">
                  <a:moveTo>
                    <a:pt x="0" y="49"/>
                  </a:moveTo>
                  <a:cubicBezTo>
                    <a:pt x="19" y="34"/>
                    <a:pt x="34" y="19"/>
                    <a:pt x="49" y="1"/>
                  </a:cubicBezTo>
                  <a:cubicBezTo>
                    <a:pt x="34" y="19"/>
                    <a:pt x="19" y="34"/>
                    <a:pt x="0"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8"/>
            <p:cNvSpPr/>
            <p:nvPr/>
          </p:nvSpPr>
          <p:spPr>
            <a:xfrm>
              <a:off x="2899675" y="2634975"/>
              <a:ext cx="1225" cy="775"/>
            </a:xfrm>
            <a:custGeom>
              <a:rect b="b" l="l" r="r" t="t"/>
              <a:pathLst>
                <a:path extrusionOk="0" h="31" w="49">
                  <a:moveTo>
                    <a:pt x="0" y="30"/>
                  </a:moveTo>
                  <a:cubicBezTo>
                    <a:pt x="19" y="15"/>
                    <a:pt x="34" y="0"/>
                    <a:pt x="49" y="0"/>
                  </a:cubicBezTo>
                  <a:cubicBezTo>
                    <a:pt x="34" y="0"/>
                    <a:pt x="19"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8"/>
            <p:cNvSpPr/>
            <p:nvPr/>
          </p:nvSpPr>
          <p:spPr>
            <a:xfrm>
              <a:off x="2894625" y="2638525"/>
              <a:ext cx="1625" cy="1125"/>
            </a:xfrm>
            <a:custGeom>
              <a:rect b="b" l="l" r="r" t="t"/>
              <a:pathLst>
                <a:path extrusionOk="0" h="45" w="65">
                  <a:moveTo>
                    <a:pt x="1" y="45"/>
                  </a:moveTo>
                  <a:cubicBezTo>
                    <a:pt x="16" y="30"/>
                    <a:pt x="49" y="15"/>
                    <a:pt x="64" y="0"/>
                  </a:cubicBezTo>
                  <a:cubicBezTo>
                    <a:pt x="49" y="15"/>
                    <a:pt x="16" y="30"/>
                    <a:pt x="1" y="4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8"/>
            <p:cNvSpPr/>
            <p:nvPr/>
          </p:nvSpPr>
          <p:spPr>
            <a:xfrm>
              <a:off x="2896975" y="2636550"/>
              <a:ext cx="1600" cy="1150"/>
            </a:xfrm>
            <a:custGeom>
              <a:rect b="b" l="l" r="r" t="t"/>
              <a:pathLst>
                <a:path extrusionOk="0" h="46" w="64">
                  <a:moveTo>
                    <a:pt x="0" y="46"/>
                  </a:moveTo>
                  <a:cubicBezTo>
                    <a:pt x="15" y="31"/>
                    <a:pt x="49" y="16"/>
                    <a:pt x="63" y="1"/>
                  </a:cubicBezTo>
                  <a:cubicBezTo>
                    <a:pt x="49" y="16"/>
                    <a:pt x="15" y="31"/>
                    <a:pt x="0" y="46"/>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8"/>
            <p:cNvSpPr/>
            <p:nvPr/>
          </p:nvSpPr>
          <p:spPr>
            <a:xfrm>
              <a:off x="2931575" y="2623300"/>
              <a:ext cx="1225" cy="25"/>
            </a:xfrm>
            <a:custGeom>
              <a:rect b="b" l="l" r="r" t="t"/>
              <a:pathLst>
                <a:path extrusionOk="0" h="1" w="49">
                  <a:moveTo>
                    <a:pt x="0" y="1"/>
                  </a:moveTo>
                  <a:lnTo>
                    <a:pt x="49"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8"/>
            <p:cNvSpPr/>
            <p:nvPr/>
          </p:nvSpPr>
          <p:spPr>
            <a:xfrm>
              <a:off x="2935125" y="262292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8"/>
            <p:cNvSpPr/>
            <p:nvPr/>
          </p:nvSpPr>
          <p:spPr>
            <a:xfrm>
              <a:off x="2890350" y="2642350"/>
              <a:ext cx="1600" cy="1600"/>
            </a:xfrm>
            <a:custGeom>
              <a:rect b="b" l="l" r="r" t="t"/>
              <a:pathLst>
                <a:path extrusionOk="0" h="64" w="64">
                  <a:moveTo>
                    <a:pt x="0" y="63"/>
                  </a:moveTo>
                  <a:cubicBezTo>
                    <a:pt x="19" y="49"/>
                    <a:pt x="34" y="34"/>
                    <a:pt x="64" y="0"/>
                  </a:cubicBezTo>
                  <a:cubicBezTo>
                    <a:pt x="34" y="34"/>
                    <a:pt x="19" y="49"/>
                    <a:pt x="0" y="6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8"/>
            <p:cNvSpPr/>
            <p:nvPr/>
          </p:nvSpPr>
          <p:spPr>
            <a:xfrm>
              <a:off x="2865900" y="2741125"/>
              <a:ext cx="142975" cy="89750"/>
            </a:xfrm>
            <a:custGeom>
              <a:rect b="b" l="l" r="r" t="t"/>
              <a:pathLst>
                <a:path extrusionOk="0" h="3590" w="5719">
                  <a:moveTo>
                    <a:pt x="3025" y="0"/>
                  </a:moveTo>
                  <a:cubicBezTo>
                    <a:pt x="2777" y="0"/>
                    <a:pt x="2531" y="63"/>
                    <a:pt x="2303" y="187"/>
                  </a:cubicBezTo>
                  <a:cubicBezTo>
                    <a:pt x="1893" y="421"/>
                    <a:pt x="1278" y="675"/>
                    <a:pt x="700" y="675"/>
                  </a:cubicBezTo>
                  <a:cubicBezTo>
                    <a:pt x="552" y="675"/>
                    <a:pt x="405" y="658"/>
                    <a:pt x="265" y="620"/>
                  </a:cubicBezTo>
                  <a:lnTo>
                    <a:pt x="265" y="620"/>
                  </a:lnTo>
                  <a:cubicBezTo>
                    <a:pt x="265" y="620"/>
                    <a:pt x="1" y="3560"/>
                    <a:pt x="2877" y="3590"/>
                  </a:cubicBezTo>
                  <a:cubicBezTo>
                    <a:pt x="2891" y="3590"/>
                    <a:pt x="2906" y="3590"/>
                    <a:pt x="2920" y="3590"/>
                  </a:cubicBezTo>
                  <a:cubicBezTo>
                    <a:pt x="5718" y="3590"/>
                    <a:pt x="5504" y="635"/>
                    <a:pt x="5504" y="635"/>
                  </a:cubicBezTo>
                  <a:cubicBezTo>
                    <a:pt x="5504" y="635"/>
                    <a:pt x="4616" y="590"/>
                    <a:pt x="3683" y="153"/>
                  </a:cubicBezTo>
                  <a:cubicBezTo>
                    <a:pt x="3471" y="51"/>
                    <a:pt x="3248" y="0"/>
                    <a:pt x="30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8"/>
            <p:cNvSpPr/>
            <p:nvPr/>
          </p:nvSpPr>
          <p:spPr>
            <a:xfrm>
              <a:off x="2915625" y="2748050"/>
              <a:ext cx="51700" cy="10175"/>
            </a:xfrm>
            <a:custGeom>
              <a:rect b="b" l="l" r="r" t="t"/>
              <a:pathLst>
                <a:path extrusionOk="0" h="407" w="2068">
                  <a:moveTo>
                    <a:pt x="1015" y="1"/>
                  </a:moveTo>
                  <a:cubicBezTo>
                    <a:pt x="587" y="1"/>
                    <a:pt x="47" y="328"/>
                    <a:pt x="15" y="343"/>
                  </a:cubicBezTo>
                  <a:cubicBezTo>
                    <a:pt x="0" y="358"/>
                    <a:pt x="0" y="376"/>
                    <a:pt x="15" y="391"/>
                  </a:cubicBezTo>
                  <a:lnTo>
                    <a:pt x="34" y="406"/>
                  </a:lnTo>
                  <a:lnTo>
                    <a:pt x="49" y="391"/>
                  </a:lnTo>
                  <a:cubicBezTo>
                    <a:pt x="63" y="391"/>
                    <a:pt x="607" y="61"/>
                    <a:pt x="1024" y="61"/>
                  </a:cubicBezTo>
                  <a:cubicBezTo>
                    <a:pt x="1041" y="61"/>
                    <a:pt x="1058" y="62"/>
                    <a:pt x="1075" y="63"/>
                  </a:cubicBezTo>
                  <a:cubicBezTo>
                    <a:pt x="1493" y="78"/>
                    <a:pt x="2023" y="391"/>
                    <a:pt x="2023" y="391"/>
                  </a:cubicBezTo>
                  <a:cubicBezTo>
                    <a:pt x="2030" y="399"/>
                    <a:pt x="2038" y="402"/>
                    <a:pt x="2045" y="402"/>
                  </a:cubicBezTo>
                  <a:cubicBezTo>
                    <a:pt x="2052" y="402"/>
                    <a:pt x="2060" y="399"/>
                    <a:pt x="2067" y="391"/>
                  </a:cubicBezTo>
                  <a:cubicBezTo>
                    <a:pt x="2067" y="376"/>
                    <a:pt x="2067" y="358"/>
                    <a:pt x="2052" y="343"/>
                  </a:cubicBezTo>
                  <a:cubicBezTo>
                    <a:pt x="2038" y="328"/>
                    <a:pt x="1508" y="33"/>
                    <a:pt x="1075" y="3"/>
                  </a:cubicBezTo>
                  <a:cubicBezTo>
                    <a:pt x="1055" y="2"/>
                    <a:pt x="1036" y="1"/>
                    <a:pt x="1015"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8"/>
            <p:cNvSpPr/>
            <p:nvPr/>
          </p:nvSpPr>
          <p:spPr>
            <a:xfrm>
              <a:off x="2941275" y="2748875"/>
              <a:ext cx="1600" cy="26400"/>
            </a:xfrm>
            <a:custGeom>
              <a:rect b="b" l="l" r="r" t="t"/>
              <a:pathLst>
                <a:path extrusionOk="0" h="1056" w="64">
                  <a:moveTo>
                    <a:pt x="34" y="0"/>
                  </a:moveTo>
                  <a:cubicBezTo>
                    <a:pt x="15" y="0"/>
                    <a:pt x="0" y="15"/>
                    <a:pt x="0" y="30"/>
                  </a:cubicBezTo>
                  <a:lnTo>
                    <a:pt x="0" y="1026"/>
                  </a:lnTo>
                  <a:cubicBezTo>
                    <a:pt x="0" y="1041"/>
                    <a:pt x="15" y="1056"/>
                    <a:pt x="34" y="1056"/>
                  </a:cubicBezTo>
                  <a:cubicBezTo>
                    <a:pt x="64" y="1056"/>
                    <a:pt x="64" y="1041"/>
                    <a:pt x="64" y="1026"/>
                  </a:cubicBezTo>
                  <a:lnTo>
                    <a:pt x="64" y="30"/>
                  </a:lnTo>
                  <a:cubicBezTo>
                    <a:pt x="64" y="15"/>
                    <a:pt x="64" y="0"/>
                    <a:pt x="34" y="0"/>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8"/>
            <p:cNvSpPr/>
            <p:nvPr/>
          </p:nvSpPr>
          <p:spPr>
            <a:xfrm>
              <a:off x="2921125" y="2783475"/>
              <a:ext cx="40775" cy="3475"/>
            </a:xfrm>
            <a:custGeom>
              <a:rect b="b" l="l" r="r" t="t"/>
              <a:pathLst>
                <a:path extrusionOk="0" h="139" w="1631">
                  <a:moveTo>
                    <a:pt x="30" y="0"/>
                  </a:moveTo>
                  <a:cubicBezTo>
                    <a:pt x="15" y="0"/>
                    <a:pt x="0" y="15"/>
                    <a:pt x="0" y="30"/>
                  </a:cubicBezTo>
                  <a:cubicBezTo>
                    <a:pt x="0" y="45"/>
                    <a:pt x="0" y="60"/>
                    <a:pt x="30" y="60"/>
                  </a:cubicBezTo>
                  <a:lnTo>
                    <a:pt x="1601" y="138"/>
                  </a:lnTo>
                  <a:cubicBezTo>
                    <a:pt x="1616" y="138"/>
                    <a:pt x="1631" y="123"/>
                    <a:pt x="1631" y="109"/>
                  </a:cubicBezTo>
                  <a:cubicBezTo>
                    <a:pt x="1631" y="94"/>
                    <a:pt x="1616" y="79"/>
                    <a:pt x="1601" y="79"/>
                  </a:cubicBezTo>
                  <a:lnTo>
                    <a:pt x="30" y="0"/>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8"/>
            <p:cNvSpPr/>
            <p:nvPr/>
          </p:nvSpPr>
          <p:spPr>
            <a:xfrm>
              <a:off x="2919525" y="2795875"/>
              <a:ext cx="40800" cy="3100"/>
            </a:xfrm>
            <a:custGeom>
              <a:rect b="b" l="l" r="r" t="t"/>
              <a:pathLst>
                <a:path extrusionOk="0" h="124" w="1632">
                  <a:moveTo>
                    <a:pt x="31" y="1"/>
                  </a:moveTo>
                  <a:cubicBezTo>
                    <a:pt x="16" y="1"/>
                    <a:pt x="1" y="1"/>
                    <a:pt x="1" y="30"/>
                  </a:cubicBezTo>
                  <a:cubicBezTo>
                    <a:pt x="1" y="49"/>
                    <a:pt x="1" y="64"/>
                    <a:pt x="31" y="64"/>
                  </a:cubicBezTo>
                  <a:lnTo>
                    <a:pt x="1602" y="124"/>
                  </a:lnTo>
                  <a:cubicBezTo>
                    <a:pt x="1617" y="124"/>
                    <a:pt x="1632" y="109"/>
                    <a:pt x="1632" y="94"/>
                  </a:cubicBezTo>
                  <a:cubicBezTo>
                    <a:pt x="1632" y="79"/>
                    <a:pt x="1617" y="64"/>
                    <a:pt x="1602" y="64"/>
                  </a:cubicBezTo>
                  <a:lnTo>
                    <a:pt x="31" y="1"/>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8"/>
            <p:cNvSpPr/>
            <p:nvPr/>
          </p:nvSpPr>
          <p:spPr>
            <a:xfrm>
              <a:off x="2928500" y="262367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8"/>
            <p:cNvSpPr/>
            <p:nvPr/>
          </p:nvSpPr>
          <p:spPr>
            <a:xfrm>
              <a:off x="2924950" y="2624050"/>
              <a:ext cx="1600" cy="500"/>
            </a:xfrm>
            <a:custGeom>
              <a:rect b="b" l="l" r="r" t="t"/>
              <a:pathLst>
                <a:path extrusionOk="0" h="20" w="64">
                  <a:moveTo>
                    <a:pt x="0" y="19"/>
                  </a:moveTo>
                  <a:cubicBezTo>
                    <a:pt x="34" y="1"/>
                    <a:pt x="49" y="1"/>
                    <a:pt x="64" y="1"/>
                  </a:cubicBezTo>
                  <a:cubicBezTo>
                    <a:pt x="49" y="1"/>
                    <a:pt x="34" y="1"/>
                    <a:pt x="0" y="1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8"/>
            <p:cNvSpPr/>
            <p:nvPr/>
          </p:nvSpPr>
          <p:spPr>
            <a:xfrm>
              <a:off x="2916000" y="2626400"/>
              <a:ext cx="1225" cy="850"/>
            </a:xfrm>
            <a:custGeom>
              <a:rect b="b" l="l" r="r" t="t"/>
              <a:pathLst>
                <a:path extrusionOk="0" h="34" w="49">
                  <a:moveTo>
                    <a:pt x="0" y="34"/>
                  </a:moveTo>
                  <a:cubicBezTo>
                    <a:pt x="19" y="19"/>
                    <a:pt x="34" y="19"/>
                    <a:pt x="49" y="0"/>
                  </a:cubicBezTo>
                  <a:cubicBezTo>
                    <a:pt x="34" y="19"/>
                    <a:pt x="19" y="19"/>
                    <a:pt x="0"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8"/>
            <p:cNvSpPr/>
            <p:nvPr/>
          </p:nvSpPr>
          <p:spPr>
            <a:xfrm>
              <a:off x="2918800" y="2625650"/>
              <a:ext cx="1500" cy="400"/>
            </a:xfrm>
            <a:custGeom>
              <a:rect b="b" l="l" r="r" t="t"/>
              <a:pathLst>
                <a:path extrusionOk="0" h="16" w="60">
                  <a:moveTo>
                    <a:pt x="0" y="15"/>
                  </a:moveTo>
                  <a:cubicBezTo>
                    <a:pt x="30" y="15"/>
                    <a:pt x="45" y="0"/>
                    <a:pt x="60" y="0"/>
                  </a:cubicBezTo>
                  <a:cubicBezTo>
                    <a:pt x="45" y="0"/>
                    <a:pt x="30" y="15"/>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8"/>
            <p:cNvSpPr/>
            <p:nvPr/>
          </p:nvSpPr>
          <p:spPr>
            <a:xfrm>
              <a:off x="2921875" y="2624900"/>
              <a:ext cx="1600" cy="400"/>
            </a:xfrm>
            <a:custGeom>
              <a:rect b="b" l="l" r="r" t="t"/>
              <a:pathLst>
                <a:path extrusionOk="0" h="16" w="64">
                  <a:moveTo>
                    <a:pt x="0" y="15"/>
                  </a:moveTo>
                  <a:cubicBezTo>
                    <a:pt x="15" y="0"/>
                    <a:pt x="45" y="0"/>
                    <a:pt x="64" y="0"/>
                  </a:cubicBezTo>
                  <a:cubicBezTo>
                    <a:pt x="45" y="0"/>
                    <a:pt x="15" y="0"/>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8"/>
            <p:cNvSpPr/>
            <p:nvPr/>
          </p:nvSpPr>
          <p:spPr>
            <a:xfrm>
              <a:off x="2874475" y="2673875"/>
              <a:ext cx="775" cy="2350"/>
            </a:xfrm>
            <a:custGeom>
              <a:rect b="b" l="l" r="r" t="t"/>
              <a:pathLst>
                <a:path extrusionOk="0" h="94" w="31">
                  <a:moveTo>
                    <a:pt x="1" y="93"/>
                  </a:moveTo>
                  <a:cubicBezTo>
                    <a:pt x="16" y="60"/>
                    <a:pt x="16" y="30"/>
                    <a:pt x="31" y="0"/>
                  </a:cubicBezTo>
                  <a:cubicBezTo>
                    <a:pt x="16" y="30"/>
                    <a:pt x="16" y="60"/>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8"/>
            <p:cNvSpPr/>
            <p:nvPr/>
          </p:nvSpPr>
          <p:spPr>
            <a:xfrm>
              <a:off x="2874025" y="2676575"/>
              <a:ext cx="475" cy="2725"/>
            </a:xfrm>
            <a:custGeom>
              <a:rect b="b" l="l" r="r" t="t"/>
              <a:pathLst>
                <a:path extrusionOk="0" h="109" w="19">
                  <a:moveTo>
                    <a:pt x="0" y="109"/>
                  </a:moveTo>
                  <a:cubicBezTo>
                    <a:pt x="19" y="79"/>
                    <a:pt x="19" y="45"/>
                    <a:pt x="19" y="0"/>
                  </a:cubicBezTo>
                  <a:cubicBezTo>
                    <a:pt x="19" y="45"/>
                    <a:pt x="19" y="79"/>
                    <a:pt x="0" y="10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8"/>
            <p:cNvSpPr/>
            <p:nvPr/>
          </p:nvSpPr>
          <p:spPr>
            <a:xfrm>
              <a:off x="2875975" y="2668000"/>
              <a:ext cx="875" cy="2350"/>
            </a:xfrm>
            <a:custGeom>
              <a:rect b="b" l="l" r="r" t="t"/>
              <a:pathLst>
                <a:path extrusionOk="0" h="94" w="35">
                  <a:moveTo>
                    <a:pt x="1" y="93"/>
                  </a:moveTo>
                  <a:cubicBezTo>
                    <a:pt x="1" y="64"/>
                    <a:pt x="15" y="34"/>
                    <a:pt x="34" y="0"/>
                  </a:cubicBezTo>
                  <a:cubicBezTo>
                    <a:pt x="15" y="34"/>
                    <a:pt x="1" y="64"/>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8"/>
            <p:cNvSpPr/>
            <p:nvPr/>
          </p:nvSpPr>
          <p:spPr>
            <a:xfrm>
              <a:off x="2875225" y="2670700"/>
              <a:ext cx="400" cy="2350"/>
            </a:xfrm>
            <a:custGeom>
              <a:rect b="b" l="l" r="r" t="t"/>
              <a:pathLst>
                <a:path extrusionOk="0" h="94" w="16">
                  <a:moveTo>
                    <a:pt x="1" y="94"/>
                  </a:moveTo>
                  <a:cubicBezTo>
                    <a:pt x="1" y="64"/>
                    <a:pt x="16" y="34"/>
                    <a:pt x="16" y="0"/>
                  </a:cubicBezTo>
                  <a:cubicBezTo>
                    <a:pt x="16" y="34"/>
                    <a:pt x="1" y="64"/>
                    <a:pt x="1" y="9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8"/>
            <p:cNvSpPr/>
            <p:nvPr/>
          </p:nvSpPr>
          <p:spPr>
            <a:xfrm>
              <a:off x="2874025" y="2622925"/>
              <a:ext cx="130225" cy="70375"/>
            </a:xfrm>
            <a:custGeom>
              <a:rect b="b" l="l" r="r" t="t"/>
              <a:pathLst>
                <a:path extrusionOk="0" h="2815" w="5209">
                  <a:moveTo>
                    <a:pt x="2444" y="1"/>
                  </a:moveTo>
                  <a:cubicBezTo>
                    <a:pt x="2411" y="1"/>
                    <a:pt x="2381" y="16"/>
                    <a:pt x="2351" y="16"/>
                  </a:cubicBezTo>
                  <a:lnTo>
                    <a:pt x="2302" y="16"/>
                  </a:lnTo>
                  <a:cubicBezTo>
                    <a:pt x="2272" y="16"/>
                    <a:pt x="2258" y="16"/>
                    <a:pt x="2224" y="31"/>
                  </a:cubicBezTo>
                  <a:lnTo>
                    <a:pt x="2179" y="31"/>
                  </a:lnTo>
                  <a:cubicBezTo>
                    <a:pt x="2146" y="31"/>
                    <a:pt x="2131" y="46"/>
                    <a:pt x="2101" y="46"/>
                  </a:cubicBezTo>
                  <a:cubicBezTo>
                    <a:pt x="2086" y="46"/>
                    <a:pt x="2071" y="46"/>
                    <a:pt x="2037" y="64"/>
                  </a:cubicBezTo>
                  <a:cubicBezTo>
                    <a:pt x="2022" y="64"/>
                    <a:pt x="1993" y="64"/>
                    <a:pt x="1978" y="79"/>
                  </a:cubicBezTo>
                  <a:cubicBezTo>
                    <a:pt x="1959" y="79"/>
                    <a:pt x="1929" y="79"/>
                    <a:pt x="1914" y="94"/>
                  </a:cubicBezTo>
                  <a:cubicBezTo>
                    <a:pt x="1899" y="94"/>
                    <a:pt x="1866" y="94"/>
                    <a:pt x="1851" y="109"/>
                  </a:cubicBezTo>
                  <a:cubicBezTo>
                    <a:pt x="1836" y="109"/>
                    <a:pt x="1821" y="124"/>
                    <a:pt x="1791" y="124"/>
                  </a:cubicBezTo>
                  <a:cubicBezTo>
                    <a:pt x="1772" y="124"/>
                    <a:pt x="1758" y="139"/>
                    <a:pt x="1728" y="139"/>
                  </a:cubicBezTo>
                  <a:cubicBezTo>
                    <a:pt x="1713" y="158"/>
                    <a:pt x="1698" y="158"/>
                    <a:pt x="1679" y="173"/>
                  </a:cubicBezTo>
                  <a:cubicBezTo>
                    <a:pt x="1649" y="173"/>
                    <a:pt x="1634" y="173"/>
                    <a:pt x="1620" y="188"/>
                  </a:cubicBezTo>
                  <a:cubicBezTo>
                    <a:pt x="1605" y="188"/>
                    <a:pt x="1571" y="202"/>
                    <a:pt x="1556" y="217"/>
                  </a:cubicBezTo>
                  <a:cubicBezTo>
                    <a:pt x="1541" y="217"/>
                    <a:pt x="1526" y="217"/>
                    <a:pt x="1511" y="232"/>
                  </a:cubicBezTo>
                  <a:cubicBezTo>
                    <a:pt x="1478" y="251"/>
                    <a:pt x="1463" y="251"/>
                    <a:pt x="1448" y="266"/>
                  </a:cubicBezTo>
                  <a:cubicBezTo>
                    <a:pt x="1433" y="266"/>
                    <a:pt x="1418" y="281"/>
                    <a:pt x="1384" y="281"/>
                  </a:cubicBezTo>
                  <a:cubicBezTo>
                    <a:pt x="1370" y="296"/>
                    <a:pt x="1355" y="311"/>
                    <a:pt x="1340" y="311"/>
                  </a:cubicBezTo>
                  <a:cubicBezTo>
                    <a:pt x="1325" y="326"/>
                    <a:pt x="1291" y="344"/>
                    <a:pt x="1276" y="344"/>
                  </a:cubicBezTo>
                  <a:cubicBezTo>
                    <a:pt x="1261" y="359"/>
                    <a:pt x="1246" y="374"/>
                    <a:pt x="1231" y="374"/>
                  </a:cubicBezTo>
                  <a:cubicBezTo>
                    <a:pt x="1213" y="389"/>
                    <a:pt x="1198" y="404"/>
                    <a:pt x="1183" y="404"/>
                  </a:cubicBezTo>
                  <a:cubicBezTo>
                    <a:pt x="1153" y="419"/>
                    <a:pt x="1138" y="438"/>
                    <a:pt x="1120" y="452"/>
                  </a:cubicBezTo>
                  <a:cubicBezTo>
                    <a:pt x="1105" y="452"/>
                    <a:pt x="1090" y="467"/>
                    <a:pt x="1075" y="482"/>
                  </a:cubicBezTo>
                  <a:cubicBezTo>
                    <a:pt x="1060" y="482"/>
                    <a:pt x="1045" y="497"/>
                    <a:pt x="1026" y="512"/>
                  </a:cubicBezTo>
                  <a:cubicBezTo>
                    <a:pt x="1011" y="531"/>
                    <a:pt x="996" y="531"/>
                    <a:pt x="981" y="546"/>
                  </a:cubicBezTo>
                  <a:cubicBezTo>
                    <a:pt x="967" y="561"/>
                    <a:pt x="933" y="576"/>
                    <a:pt x="918" y="591"/>
                  </a:cubicBezTo>
                  <a:cubicBezTo>
                    <a:pt x="903" y="605"/>
                    <a:pt x="903" y="605"/>
                    <a:pt x="888" y="624"/>
                  </a:cubicBezTo>
                  <a:cubicBezTo>
                    <a:pt x="873" y="639"/>
                    <a:pt x="840" y="654"/>
                    <a:pt x="825" y="669"/>
                  </a:cubicBezTo>
                  <a:cubicBezTo>
                    <a:pt x="825" y="684"/>
                    <a:pt x="810" y="684"/>
                    <a:pt x="795" y="699"/>
                  </a:cubicBezTo>
                  <a:cubicBezTo>
                    <a:pt x="780" y="717"/>
                    <a:pt x="765" y="732"/>
                    <a:pt x="746" y="747"/>
                  </a:cubicBezTo>
                  <a:cubicBezTo>
                    <a:pt x="731" y="762"/>
                    <a:pt x="717" y="777"/>
                    <a:pt x="717" y="777"/>
                  </a:cubicBezTo>
                  <a:cubicBezTo>
                    <a:pt x="687" y="811"/>
                    <a:pt x="672" y="826"/>
                    <a:pt x="653" y="840"/>
                  </a:cubicBezTo>
                  <a:cubicBezTo>
                    <a:pt x="653" y="855"/>
                    <a:pt x="638" y="855"/>
                    <a:pt x="623" y="870"/>
                  </a:cubicBezTo>
                  <a:cubicBezTo>
                    <a:pt x="608" y="885"/>
                    <a:pt x="593" y="919"/>
                    <a:pt x="579" y="934"/>
                  </a:cubicBezTo>
                  <a:cubicBezTo>
                    <a:pt x="560" y="949"/>
                    <a:pt x="560" y="949"/>
                    <a:pt x="545" y="964"/>
                  </a:cubicBezTo>
                  <a:cubicBezTo>
                    <a:pt x="530" y="979"/>
                    <a:pt x="515" y="1012"/>
                    <a:pt x="500" y="1027"/>
                  </a:cubicBezTo>
                  <a:cubicBezTo>
                    <a:pt x="500" y="1042"/>
                    <a:pt x="485" y="1042"/>
                    <a:pt x="485" y="1057"/>
                  </a:cubicBezTo>
                  <a:cubicBezTo>
                    <a:pt x="467" y="1072"/>
                    <a:pt x="452" y="1105"/>
                    <a:pt x="437" y="1120"/>
                  </a:cubicBezTo>
                  <a:cubicBezTo>
                    <a:pt x="422" y="1135"/>
                    <a:pt x="422" y="1150"/>
                    <a:pt x="407" y="1150"/>
                  </a:cubicBezTo>
                  <a:cubicBezTo>
                    <a:pt x="392" y="1184"/>
                    <a:pt x="373" y="1199"/>
                    <a:pt x="358" y="1229"/>
                  </a:cubicBezTo>
                  <a:cubicBezTo>
                    <a:pt x="358" y="1229"/>
                    <a:pt x="343" y="1243"/>
                    <a:pt x="343" y="1258"/>
                  </a:cubicBezTo>
                  <a:cubicBezTo>
                    <a:pt x="329" y="1277"/>
                    <a:pt x="314" y="1307"/>
                    <a:pt x="299" y="1337"/>
                  </a:cubicBezTo>
                  <a:cubicBezTo>
                    <a:pt x="299" y="1337"/>
                    <a:pt x="299" y="1352"/>
                    <a:pt x="280" y="1352"/>
                  </a:cubicBezTo>
                  <a:cubicBezTo>
                    <a:pt x="265" y="1385"/>
                    <a:pt x="265" y="1415"/>
                    <a:pt x="250" y="1430"/>
                  </a:cubicBezTo>
                  <a:cubicBezTo>
                    <a:pt x="235" y="1445"/>
                    <a:pt x="235" y="1464"/>
                    <a:pt x="235" y="1464"/>
                  </a:cubicBezTo>
                  <a:cubicBezTo>
                    <a:pt x="220" y="1493"/>
                    <a:pt x="205" y="1523"/>
                    <a:pt x="187" y="1538"/>
                  </a:cubicBezTo>
                  <a:lnTo>
                    <a:pt x="187" y="1572"/>
                  </a:lnTo>
                  <a:cubicBezTo>
                    <a:pt x="172" y="1602"/>
                    <a:pt x="157" y="1631"/>
                    <a:pt x="157" y="1665"/>
                  </a:cubicBezTo>
                  <a:cubicBezTo>
                    <a:pt x="142" y="1665"/>
                    <a:pt x="142" y="1680"/>
                    <a:pt x="142" y="1680"/>
                  </a:cubicBezTo>
                  <a:cubicBezTo>
                    <a:pt x="127" y="1710"/>
                    <a:pt x="127" y="1743"/>
                    <a:pt x="112" y="1773"/>
                  </a:cubicBezTo>
                  <a:lnTo>
                    <a:pt x="112" y="1803"/>
                  </a:lnTo>
                  <a:cubicBezTo>
                    <a:pt x="93" y="1837"/>
                    <a:pt x="79" y="1867"/>
                    <a:pt x="79" y="1896"/>
                  </a:cubicBezTo>
                  <a:cubicBezTo>
                    <a:pt x="79" y="1896"/>
                    <a:pt x="79" y="1911"/>
                    <a:pt x="64" y="1911"/>
                  </a:cubicBezTo>
                  <a:cubicBezTo>
                    <a:pt x="64" y="1945"/>
                    <a:pt x="49" y="1975"/>
                    <a:pt x="49" y="2005"/>
                  </a:cubicBezTo>
                  <a:lnTo>
                    <a:pt x="49" y="2038"/>
                  </a:lnTo>
                  <a:cubicBezTo>
                    <a:pt x="34" y="2068"/>
                    <a:pt x="34" y="2098"/>
                    <a:pt x="19" y="2131"/>
                  </a:cubicBezTo>
                  <a:lnTo>
                    <a:pt x="19" y="2146"/>
                  </a:lnTo>
                  <a:cubicBezTo>
                    <a:pt x="19" y="2191"/>
                    <a:pt x="19" y="2225"/>
                    <a:pt x="0" y="2255"/>
                  </a:cubicBezTo>
                  <a:lnTo>
                    <a:pt x="0" y="2270"/>
                  </a:lnTo>
                  <a:lnTo>
                    <a:pt x="0" y="2378"/>
                  </a:lnTo>
                  <a:cubicBezTo>
                    <a:pt x="500" y="2378"/>
                    <a:pt x="1231" y="2210"/>
                    <a:pt x="1276" y="1292"/>
                  </a:cubicBezTo>
                  <a:cubicBezTo>
                    <a:pt x="1276" y="1292"/>
                    <a:pt x="1543" y="2331"/>
                    <a:pt x="3451" y="2331"/>
                  </a:cubicBezTo>
                  <a:cubicBezTo>
                    <a:pt x="3706" y="2331"/>
                    <a:pt x="3992" y="2312"/>
                    <a:pt x="4310" y="2270"/>
                  </a:cubicBezTo>
                  <a:cubicBezTo>
                    <a:pt x="4311" y="2269"/>
                    <a:pt x="4312" y="2269"/>
                    <a:pt x="4313" y="2269"/>
                  </a:cubicBezTo>
                  <a:cubicBezTo>
                    <a:pt x="4390" y="2269"/>
                    <a:pt x="4967" y="2679"/>
                    <a:pt x="5209" y="2814"/>
                  </a:cubicBezTo>
                  <a:lnTo>
                    <a:pt x="5209" y="2534"/>
                  </a:lnTo>
                  <a:cubicBezTo>
                    <a:pt x="5209" y="1150"/>
                    <a:pt x="4060" y="16"/>
                    <a:pt x="2612"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8"/>
            <p:cNvSpPr/>
            <p:nvPr/>
          </p:nvSpPr>
          <p:spPr>
            <a:xfrm>
              <a:off x="3006575" y="2728375"/>
              <a:ext cx="11300" cy="15850"/>
            </a:xfrm>
            <a:custGeom>
              <a:rect b="b" l="l" r="r" t="t"/>
              <a:pathLst>
                <a:path extrusionOk="0" h="634" w="452">
                  <a:moveTo>
                    <a:pt x="391" y="1"/>
                  </a:moveTo>
                  <a:cubicBezTo>
                    <a:pt x="372" y="1"/>
                    <a:pt x="352" y="8"/>
                    <a:pt x="343" y="25"/>
                  </a:cubicBezTo>
                  <a:lnTo>
                    <a:pt x="0" y="398"/>
                  </a:lnTo>
                  <a:lnTo>
                    <a:pt x="250" y="619"/>
                  </a:lnTo>
                  <a:cubicBezTo>
                    <a:pt x="265" y="633"/>
                    <a:pt x="280" y="633"/>
                    <a:pt x="295" y="633"/>
                  </a:cubicBezTo>
                  <a:cubicBezTo>
                    <a:pt x="314" y="633"/>
                    <a:pt x="329" y="633"/>
                    <a:pt x="343" y="619"/>
                  </a:cubicBezTo>
                  <a:cubicBezTo>
                    <a:pt x="358" y="585"/>
                    <a:pt x="358" y="555"/>
                    <a:pt x="343" y="525"/>
                  </a:cubicBezTo>
                  <a:lnTo>
                    <a:pt x="172" y="384"/>
                  </a:lnTo>
                  <a:lnTo>
                    <a:pt x="437" y="104"/>
                  </a:lnTo>
                  <a:cubicBezTo>
                    <a:pt x="452" y="74"/>
                    <a:pt x="452" y="44"/>
                    <a:pt x="422" y="10"/>
                  </a:cubicBezTo>
                  <a:cubicBezTo>
                    <a:pt x="416" y="4"/>
                    <a:pt x="404" y="1"/>
                    <a:pt x="391"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8"/>
            <p:cNvSpPr/>
            <p:nvPr/>
          </p:nvSpPr>
          <p:spPr>
            <a:xfrm>
              <a:off x="2860500" y="2727625"/>
              <a:ext cx="10825" cy="16225"/>
            </a:xfrm>
            <a:custGeom>
              <a:rect b="b" l="l" r="r" t="t"/>
              <a:pathLst>
                <a:path extrusionOk="0" h="649" w="433">
                  <a:moveTo>
                    <a:pt x="58" y="1"/>
                  </a:moveTo>
                  <a:cubicBezTo>
                    <a:pt x="43" y="1"/>
                    <a:pt x="27" y="4"/>
                    <a:pt x="15" y="11"/>
                  </a:cubicBezTo>
                  <a:cubicBezTo>
                    <a:pt x="0" y="40"/>
                    <a:pt x="0" y="74"/>
                    <a:pt x="15" y="104"/>
                  </a:cubicBezTo>
                  <a:lnTo>
                    <a:pt x="261" y="399"/>
                  </a:lnTo>
                  <a:lnTo>
                    <a:pt x="108" y="540"/>
                  </a:lnTo>
                  <a:cubicBezTo>
                    <a:pt x="75" y="555"/>
                    <a:pt x="75" y="600"/>
                    <a:pt x="93" y="615"/>
                  </a:cubicBezTo>
                  <a:cubicBezTo>
                    <a:pt x="108" y="634"/>
                    <a:pt x="123" y="649"/>
                    <a:pt x="138" y="649"/>
                  </a:cubicBezTo>
                  <a:cubicBezTo>
                    <a:pt x="153" y="649"/>
                    <a:pt x="168" y="634"/>
                    <a:pt x="187" y="634"/>
                  </a:cubicBezTo>
                  <a:lnTo>
                    <a:pt x="433" y="399"/>
                  </a:lnTo>
                  <a:lnTo>
                    <a:pt x="108" y="25"/>
                  </a:lnTo>
                  <a:cubicBezTo>
                    <a:pt x="100" y="8"/>
                    <a:pt x="79" y="1"/>
                    <a:pt x="58"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8"/>
            <p:cNvSpPr/>
            <p:nvPr/>
          </p:nvSpPr>
          <p:spPr>
            <a:xfrm>
              <a:off x="2891550" y="2690825"/>
              <a:ext cx="32675" cy="16175"/>
            </a:xfrm>
            <a:custGeom>
              <a:rect b="b" l="l" r="r" t="t"/>
              <a:pathLst>
                <a:path extrusionOk="0" h="647" w="1307">
                  <a:moveTo>
                    <a:pt x="829" y="1"/>
                  </a:moveTo>
                  <a:cubicBezTo>
                    <a:pt x="751" y="1"/>
                    <a:pt x="666" y="11"/>
                    <a:pt x="575" y="35"/>
                  </a:cubicBezTo>
                  <a:cubicBezTo>
                    <a:pt x="295" y="113"/>
                    <a:pt x="109" y="285"/>
                    <a:pt x="64" y="427"/>
                  </a:cubicBezTo>
                  <a:cubicBezTo>
                    <a:pt x="1" y="550"/>
                    <a:pt x="64" y="643"/>
                    <a:pt x="139" y="643"/>
                  </a:cubicBezTo>
                  <a:cubicBezTo>
                    <a:pt x="156" y="646"/>
                    <a:pt x="173" y="647"/>
                    <a:pt x="190" y="647"/>
                  </a:cubicBezTo>
                  <a:cubicBezTo>
                    <a:pt x="266" y="647"/>
                    <a:pt x="342" y="622"/>
                    <a:pt x="419" y="595"/>
                  </a:cubicBezTo>
                  <a:cubicBezTo>
                    <a:pt x="512" y="565"/>
                    <a:pt x="605" y="535"/>
                    <a:pt x="698" y="501"/>
                  </a:cubicBezTo>
                  <a:cubicBezTo>
                    <a:pt x="777" y="486"/>
                    <a:pt x="870" y="456"/>
                    <a:pt x="978" y="442"/>
                  </a:cubicBezTo>
                  <a:cubicBezTo>
                    <a:pt x="1071" y="408"/>
                    <a:pt x="1165" y="393"/>
                    <a:pt x="1243" y="348"/>
                  </a:cubicBezTo>
                  <a:cubicBezTo>
                    <a:pt x="1307" y="285"/>
                    <a:pt x="1307" y="192"/>
                    <a:pt x="1198" y="98"/>
                  </a:cubicBezTo>
                  <a:cubicBezTo>
                    <a:pt x="1125" y="45"/>
                    <a:pt x="994" y="1"/>
                    <a:pt x="829"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8"/>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51"/>
                    <a:pt x="669" y="137"/>
                    <a:pt x="936" y="137"/>
                  </a:cubicBezTo>
                  <a:cubicBezTo>
                    <a:pt x="945" y="137"/>
                    <a:pt x="954" y="138"/>
                    <a:pt x="963" y="138"/>
                  </a:cubicBez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8"/>
            <p:cNvSpPr/>
            <p:nvPr/>
          </p:nvSpPr>
          <p:spPr>
            <a:xfrm>
              <a:off x="2902475" y="2719650"/>
              <a:ext cx="25200" cy="20050"/>
            </a:xfrm>
            <a:custGeom>
              <a:rect b="b" l="l" r="r" t="t"/>
              <a:pathLst>
                <a:path extrusionOk="0" h="802" w="1008">
                  <a:moveTo>
                    <a:pt x="484" y="0"/>
                  </a:moveTo>
                  <a:cubicBezTo>
                    <a:pt x="217" y="0"/>
                    <a:pt x="0" y="214"/>
                    <a:pt x="0" y="453"/>
                  </a:cubicBezTo>
                  <a:cubicBezTo>
                    <a:pt x="0" y="594"/>
                    <a:pt x="60" y="718"/>
                    <a:pt x="168" y="796"/>
                  </a:cubicBezTo>
                  <a:cubicBezTo>
                    <a:pt x="222" y="800"/>
                    <a:pt x="278" y="801"/>
                    <a:pt x="335" y="801"/>
                  </a:cubicBezTo>
                  <a:cubicBezTo>
                    <a:pt x="510" y="801"/>
                    <a:pt x="696" y="784"/>
                    <a:pt x="884" y="747"/>
                  </a:cubicBezTo>
                  <a:lnTo>
                    <a:pt x="899" y="747"/>
                  </a:lnTo>
                  <a:cubicBezTo>
                    <a:pt x="963" y="673"/>
                    <a:pt x="1008" y="561"/>
                    <a:pt x="1008" y="453"/>
                  </a:cubicBezTo>
                  <a:cubicBezTo>
                    <a:pt x="1008" y="206"/>
                    <a:pt x="776" y="1"/>
                    <a:pt x="511" y="1"/>
                  </a:cubicBezTo>
                  <a:cubicBezTo>
                    <a:pt x="502" y="1"/>
                    <a:pt x="493" y="0"/>
                    <a:pt x="484"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8"/>
            <p:cNvSpPr/>
            <p:nvPr/>
          </p:nvSpPr>
          <p:spPr>
            <a:xfrm>
              <a:off x="2948650" y="2716425"/>
              <a:ext cx="40125" cy="23500"/>
            </a:xfrm>
            <a:custGeom>
              <a:rect b="b" l="l" r="r" t="t"/>
              <a:pathLst>
                <a:path extrusionOk="0" h="940" w="1605">
                  <a:moveTo>
                    <a:pt x="889" y="0"/>
                  </a:moveTo>
                  <a:cubicBezTo>
                    <a:pt x="838" y="0"/>
                    <a:pt x="789" y="7"/>
                    <a:pt x="746" y="7"/>
                  </a:cubicBezTo>
                  <a:cubicBezTo>
                    <a:pt x="437" y="56"/>
                    <a:pt x="220" y="287"/>
                    <a:pt x="93" y="503"/>
                  </a:cubicBezTo>
                  <a:cubicBezTo>
                    <a:pt x="0" y="645"/>
                    <a:pt x="93" y="847"/>
                    <a:pt x="265" y="876"/>
                  </a:cubicBezTo>
                  <a:cubicBezTo>
                    <a:pt x="392" y="910"/>
                    <a:pt x="515" y="925"/>
                    <a:pt x="638" y="940"/>
                  </a:cubicBezTo>
                  <a:cubicBezTo>
                    <a:pt x="545" y="847"/>
                    <a:pt x="485" y="738"/>
                    <a:pt x="485" y="597"/>
                  </a:cubicBezTo>
                  <a:cubicBezTo>
                    <a:pt x="485" y="350"/>
                    <a:pt x="702" y="130"/>
                    <a:pt x="981" y="130"/>
                  </a:cubicBezTo>
                  <a:cubicBezTo>
                    <a:pt x="1261" y="130"/>
                    <a:pt x="1493" y="335"/>
                    <a:pt x="1493" y="597"/>
                  </a:cubicBezTo>
                  <a:cubicBezTo>
                    <a:pt x="1493" y="723"/>
                    <a:pt x="1433" y="832"/>
                    <a:pt x="1340" y="925"/>
                  </a:cubicBezTo>
                  <a:cubicBezTo>
                    <a:pt x="1384" y="925"/>
                    <a:pt x="1418" y="910"/>
                    <a:pt x="1448" y="910"/>
                  </a:cubicBezTo>
                  <a:cubicBezTo>
                    <a:pt x="1541" y="895"/>
                    <a:pt x="1605" y="817"/>
                    <a:pt x="1605" y="738"/>
                  </a:cubicBezTo>
                  <a:cubicBezTo>
                    <a:pt x="1605" y="709"/>
                    <a:pt x="1605" y="690"/>
                    <a:pt x="1586" y="660"/>
                  </a:cubicBezTo>
                  <a:cubicBezTo>
                    <a:pt x="1556" y="429"/>
                    <a:pt x="1433" y="85"/>
                    <a:pt x="967" y="7"/>
                  </a:cubicBezTo>
                  <a:cubicBezTo>
                    <a:pt x="940" y="2"/>
                    <a:pt x="914" y="0"/>
                    <a:pt x="889"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8"/>
            <p:cNvSpPr/>
            <p:nvPr/>
          </p:nvSpPr>
          <p:spPr>
            <a:xfrm>
              <a:off x="2960775" y="2719675"/>
              <a:ext cx="25200" cy="20425"/>
            </a:xfrm>
            <a:custGeom>
              <a:rect b="b" l="l" r="r" t="t"/>
              <a:pathLst>
                <a:path extrusionOk="0" h="817" w="1008">
                  <a:moveTo>
                    <a:pt x="496" y="0"/>
                  </a:moveTo>
                  <a:cubicBezTo>
                    <a:pt x="217" y="0"/>
                    <a:pt x="0" y="220"/>
                    <a:pt x="0" y="467"/>
                  </a:cubicBezTo>
                  <a:cubicBezTo>
                    <a:pt x="0" y="608"/>
                    <a:pt x="60" y="717"/>
                    <a:pt x="153" y="810"/>
                  </a:cubicBezTo>
                  <a:cubicBezTo>
                    <a:pt x="235" y="814"/>
                    <a:pt x="315" y="816"/>
                    <a:pt x="390" y="816"/>
                  </a:cubicBezTo>
                  <a:cubicBezTo>
                    <a:pt x="573" y="816"/>
                    <a:pt x="733" y="805"/>
                    <a:pt x="855" y="795"/>
                  </a:cubicBezTo>
                  <a:cubicBezTo>
                    <a:pt x="948" y="702"/>
                    <a:pt x="1008" y="593"/>
                    <a:pt x="1008" y="467"/>
                  </a:cubicBezTo>
                  <a:cubicBezTo>
                    <a:pt x="1008" y="205"/>
                    <a:pt x="776" y="0"/>
                    <a:pt x="496"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8"/>
            <p:cNvSpPr/>
            <p:nvPr/>
          </p:nvSpPr>
          <p:spPr>
            <a:xfrm>
              <a:off x="2940150" y="2703800"/>
              <a:ext cx="3100" cy="38475"/>
            </a:xfrm>
            <a:custGeom>
              <a:rect b="b" l="l" r="r" t="t"/>
              <a:pathLst>
                <a:path extrusionOk="0" h="1539" w="124">
                  <a:moveTo>
                    <a:pt x="60" y="1"/>
                  </a:moveTo>
                  <a:cubicBezTo>
                    <a:pt x="16" y="1"/>
                    <a:pt x="1" y="31"/>
                    <a:pt x="1" y="61"/>
                  </a:cubicBezTo>
                  <a:lnTo>
                    <a:pt x="1" y="1475"/>
                  </a:lnTo>
                  <a:cubicBezTo>
                    <a:pt x="1" y="1508"/>
                    <a:pt x="16" y="1538"/>
                    <a:pt x="60" y="1538"/>
                  </a:cubicBezTo>
                  <a:cubicBezTo>
                    <a:pt x="94" y="1538"/>
                    <a:pt x="124" y="1508"/>
                    <a:pt x="124" y="1475"/>
                  </a:cubicBezTo>
                  <a:lnTo>
                    <a:pt x="124" y="61"/>
                  </a:lnTo>
                  <a:cubicBezTo>
                    <a:pt x="124" y="31"/>
                    <a:pt x="94" y="1"/>
                    <a:pt x="60"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8"/>
            <p:cNvSpPr/>
            <p:nvPr/>
          </p:nvSpPr>
          <p:spPr>
            <a:xfrm>
              <a:off x="2953775" y="2704175"/>
              <a:ext cx="33425" cy="12500"/>
            </a:xfrm>
            <a:custGeom>
              <a:rect b="b" l="l" r="r" t="t"/>
              <a:pathLst>
                <a:path extrusionOk="0" h="500" w="1337">
                  <a:moveTo>
                    <a:pt x="653" y="1"/>
                  </a:moveTo>
                  <a:cubicBezTo>
                    <a:pt x="373" y="1"/>
                    <a:pt x="153" y="124"/>
                    <a:pt x="94" y="232"/>
                  </a:cubicBezTo>
                  <a:cubicBezTo>
                    <a:pt x="0" y="359"/>
                    <a:pt x="30" y="452"/>
                    <a:pt x="109" y="482"/>
                  </a:cubicBezTo>
                  <a:cubicBezTo>
                    <a:pt x="142" y="495"/>
                    <a:pt x="180" y="499"/>
                    <a:pt x="221" y="499"/>
                  </a:cubicBezTo>
                  <a:cubicBezTo>
                    <a:pt x="276" y="499"/>
                    <a:pt x="335" y="491"/>
                    <a:pt x="388" y="482"/>
                  </a:cubicBezTo>
                  <a:lnTo>
                    <a:pt x="668" y="482"/>
                  </a:lnTo>
                  <a:cubicBezTo>
                    <a:pt x="715" y="475"/>
                    <a:pt x="762" y="471"/>
                    <a:pt x="810" y="471"/>
                  </a:cubicBezTo>
                  <a:cubicBezTo>
                    <a:pt x="859" y="471"/>
                    <a:pt x="909" y="475"/>
                    <a:pt x="963" y="482"/>
                  </a:cubicBezTo>
                  <a:cubicBezTo>
                    <a:pt x="1056" y="482"/>
                    <a:pt x="1164" y="482"/>
                    <a:pt x="1228" y="452"/>
                  </a:cubicBezTo>
                  <a:cubicBezTo>
                    <a:pt x="1306" y="419"/>
                    <a:pt x="1336" y="325"/>
                    <a:pt x="1243" y="217"/>
                  </a:cubicBezTo>
                  <a:cubicBezTo>
                    <a:pt x="1164" y="109"/>
                    <a:pt x="948" y="1"/>
                    <a:pt x="653"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8"/>
            <p:cNvSpPr/>
            <p:nvPr/>
          </p:nvSpPr>
          <p:spPr>
            <a:xfrm>
              <a:off x="2861600" y="2695600"/>
              <a:ext cx="151250" cy="20275"/>
            </a:xfrm>
            <a:custGeom>
              <a:rect b="b" l="l" r="r" t="t"/>
              <a:pathLst>
                <a:path extrusionOk="0" h="811" w="6050">
                  <a:moveTo>
                    <a:pt x="1" y="1"/>
                  </a:moveTo>
                  <a:lnTo>
                    <a:pt x="1" y="810"/>
                  </a:lnTo>
                  <a:lnTo>
                    <a:pt x="6049" y="810"/>
                  </a:lnTo>
                  <a:lnTo>
                    <a:pt x="6049" y="1"/>
                  </a:lnTo>
                  <a:close/>
                </a:path>
              </a:pathLst>
            </a:custGeom>
            <a:solidFill>
              <a:srgbClr val="70A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8"/>
            <p:cNvSpPr/>
            <p:nvPr/>
          </p:nvSpPr>
          <p:spPr>
            <a:xfrm>
              <a:off x="2861600" y="2695600"/>
              <a:ext cx="150875" cy="53300"/>
            </a:xfrm>
            <a:custGeom>
              <a:rect b="b" l="l" r="r" t="t"/>
              <a:pathLst>
                <a:path extrusionOk="0" h="2132" w="6035">
                  <a:moveTo>
                    <a:pt x="4370" y="344"/>
                  </a:moveTo>
                  <a:cubicBezTo>
                    <a:pt x="4635" y="344"/>
                    <a:pt x="4851" y="452"/>
                    <a:pt x="4930" y="560"/>
                  </a:cubicBezTo>
                  <a:cubicBezTo>
                    <a:pt x="5023" y="668"/>
                    <a:pt x="4993" y="762"/>
                    <a:pt x="4915" y="795"/>
                  </a:cubicBezTo>
                  <a:cubicBezTo>
                    <a:pt x="4866" y="825"/>
                    <a:pt x="4807" y="825"/>
                    <a:pt x="4743" y="825"/>
                  </a:cubicBezTo>
                  <a:lnTo>
                    <a:pt x="4650" y="825"/>
                  </a:lnTo>
                  <a:cubicBezTo>
                    <a:pt x="4572" y="825"/>
                    <a:pt x="4508" y="810"/>
                    <a:pt x="4434" y="810"/>
                  </a:cubicBezTo>
                  <a:cubicBezTo>
                    <a:pt x="4415" y="810"/>
                    <a:pt x="4385" y="810"/>
                    <a:pt x="4355" y="825"/>
                  </a:cubicBezTo>
                  <a:lnTo>
                    <a:pt x="4075" y="825"/>
                  </a:lnTo>
                  <a:cubicBezTo>
                    <a:pt x="4027" y="840"/>
                    <a:pt x="3982" y="840"/>
                    <a:pt x="3934" y="840"/>
                  </a:cubicBezTo>
                  <a:cubicBezTo>
                    <a:pt x="3889" y="840"/>
                    <a:pt x="3840" y="840"/>
                    <a:pt x="3796" y="825"/>
                  </a:cubicBezTo>
                  <a:cubicBezTo>
                    <a:pt x="3717" y="795"/>
                    <a:pt x="3687" y="702"/>
                    <a:pt x="3781" y="575"/>
                  </a:cubicBezTo>
                  <a:cubicBezTo>
                    <a:pt x="3840" y="467"/>
                    <a:pt x="4060" y="344"/>
                    <a:pt x="4340" y="344"/>
                  </a:cubicBezTo>
                  <a:close/>
                  <a:moveTo>
                    <a:pt x="2038" y="825"/>
                  </a:moveTo>
                  <a:cubicBezTo>
                    <a:pt x="2348" y="870"/>
                    <a:pt x="2568" y="1120"/>
                    <a:pt x="2691" y="1321"/>
                  </a:cubicBezTo>
                  <a:cubicBezTo>
                    <a:pt x="2784" y="1463"/>
                    <a:pt x="2706" y="1665"/>
                    <a:pt x="2534" y="1709"/>
                  </a:cubicBezTo>
                  <a:lnTo>
                    <a:pt x="2519" y="1709"/>
                  </a:lnTo>
                  <a:cubicBezTo>
                    <a:pt x="2303" y="1743"/>
                    <a:pt x="2068" y="1758"/>
                    <a:pt x="1867" y="1758"/>
                  </a:cubicBezTo>
                  <a:lnTo>
                    <a:pt x="1803" y="1758"/>
                  </a:lnTo>
                  <a:cubicBezTo>
                    <a:pt x="1617" y="1758"/>
                    <a:pt x="1449" y="1743"/>
                    <a:pt x="1337" y="1728"/>
                  </a:cubicBezTo>
                  <a:cubicBezTo>
                    <a:pt x="1243" y="1728"/>
                    <a:pt x="1184" y="1650"/>
                    <a:pt x="1184" y="1556"/>
                  </a:cubicBezTo>
                  <a:cubicBezTo>
                    <a:pt x="1184" y="1542"/>
                    <a:pt x="1199" y="1508"/>
                    <a:pt x="1199" y="1493"/>
                  </a:cubicBezTo>
                  <a:cubicBezTo>
                    <a:pt x="1228" y="1262"/>
                    <a:pt x="1355" y="904"/>
                    <a:pt x="1822" y="825"/>
                  </a:cubicBezTo>
                  <a:close/>
                  <a:moveTo>
                    <a:pt x="4449" y="840"/>
                  </a:moveTo>
                  <a:cubicBezTo>
                    <a:pt x="4915" y="918"/>
                    <a:pt x="5038" y="1262"/>
                    <a:pt x="5068" y="1493"/>
                  </a:cubicBezTo>
                  <a:cubicBezTo>
                    <a:pt x="5087" y="1523"/>
                    <a:pt x="5087" y="1542"/>
                    <a:pt x="5087" y="1571"/>
                  </a:cubicBezTo>
                  <a:cubicBezTo>
                    <a:pt x="5087" y="1650"/>
                    <a:pt x="5023" y="1728"/>
                    <a:pt x="4930" y="1743"/>
                  </a:cubicBezTo>
                  <a:cubicBezTo>
                    <a:pt x="4900" y="1743"/>
                    <a:pt x="4866" y="1758"/>
                    <a:pt x="4822" y="1758"/>
                  </a:cubicBezTo>
                  <a:cubicBezTo>
                    <a:pt x="4713" y="1773"/>
                    <a:pt x="4572" y="1773"/>
                    <a:pt x="4400" y="1773"/>
                  </a:cubicBezTo>
                  <a:lnTo>
                    <a:pt x="4120" y="1773"/>
                  </a:lnTo>
                  <a:cubicBezTo>
                    <a:pt x="3997" y="1758"/>
                    <a:pt x="3874" y="1743"/>
                    <a:pt x="3747" y="1709"/>
                  </a:cubicBezTo>
                  <a:cubicBezTo>
                    <a:pt x="3575" y="1680"/>
                    <a:pt x="3482" y="1478"/>
                    <a:pt x="3575" y="1336"/>
                  </a:cubicBezTo>
                  <a:cubicBezTo>
                    <a:pt x="3702" y="1120"/>
                    <a:pt x="3919" y="889"/>
                    <a:pt x="4228" y="840"/>
                  </a:cubicBezTo>
                  <a:close/>
                  <a:moveTo>
                    <a:pt x="1" y="1415"/>
                  </a:moveTo>
                  <a:lnTo>
                    <a:pt x="1" y="1616"/>
                  </a:lnTo>
                  <a:cubicBezTo>
                    <a:pt x="1" y="1695"/>
                    <a:pt x="16" y="1758"/>
                    <a:pt x="49" y="1821"/>
                  </a:cubicBezTo>
                  <a:lnTo>
                    <a:pt x="64" y="1821"/>
                  </a:lnTo>
                  <a:lnTo>
                    <a:pt x="217" y="1680"/>
                  </a:lnTo>
                  <a:lnTo>
                    <a:pt x="1" y="1415"/>
                  </a:lnTo>
                  <a:close/>
                  <a:moveTo>
                    <a:pt x="482" y="1"/>
                  </a:moveTo>
                  <a:lnTo>
                    <a:pt x="482" y="717"/>
                  </a:lnTo>
                  <a:lnTo>
                    <a:pt x="389" y="717"/>
                  </a:lnTo>
                  <a:cubicBezTo>
                    <a:pt x="251" y="717"/>
                    <a:pt x="124" y="747"/>
                    <a:pt x="1" y="810"/>
                  </a:cubicBezTo>
                  <a:lnTo>
                    <a:pt x="1" y="1277"/>
                  </a:lnTo>
                  <a:lnTo>
                    <a:pt x="16" y="1277"/>
                  </a:lnTo>
                  <a:cubicBezTo>
                    <a:pt x="31" y="1277"/>
                    <a:pt x="49" y="1292"/>
                    <a:pt x="64" y="1306"/>
                  </a:cubicBezTo>
                  <a:lnTo>
                    <a:pt x="389" y="1680"/>
                  </a:lnTo>
                  <a:lnTo>
                    <a:pt x="143" y="1915"/>
                  </a:lnTo>
                  <a:lnTo>
                    <a:pt x="124" y="1915"/>
                  </a:lnTo>
                  <a:cubicBezTo>
                    <a:pt x="236" y="2038"/>
                    <a:pt x="389" y="2116"/>
                    <a:pt x="576" y="2116"/>
                  </a:cubicBezTo>
                  <a:lnTo>
                    <a:pt x="2023" y="2116"/>
                  </a:lnTo>
                  <a:cubicBezTo>
                    <a:pt x="2475" y="2116"/>
                    <a:pt x="2848" y="1803"/>
                    <a:pt x="2848" y="1415"/>
                  </a:cubicBezTo>
                  <a:cubicBezTo>
                    <a:pt x="2848" y="1336"/>
                    <a:pt x="2908" y="1277"/>
                    <a:pt x="3001" y="1277"/>
                  </a:cubicBezTo>
                  <a:lnTo>
                    <a:pt x="3143" y="1277"/>
                  </a:lnTo>
                  <a:lnTo>
                    <a:pt x="3143" y="389"/>
                  </a:lnTo>
                  <a:cubicBezTo>
                    <a:pt x="3143" y="359"/>
                    <a:pt x="3158" y="329"/>
                    <a:pt x="3202" y="329"/>
                  </a:cubicBezTo>
                  <a:cubicBezTo>
                    <a:pt x="3236" y="329"/>
                    <a:pt x="3266" y="359"/>
                    <a:pt x="3266" y="389"/>
                  </a:cubicBezTo>
                  <a:lnTo>
                    <a:pt x="3266" y="1292"/>
                  </a:lnTo>
                  <a:cubicBezTo>
                    <a:pt x="3329" y="1306"/>
                    <a:pt x="3374" y="1355"/>
                    <a:pt x="3374" y="1415"/>
                  </a:cubicBezTo>
                  <a:cubicBezTo>
                    <a:pt x="3374" y="1586"/>
                    <a:pt x="3437" y="1743"/>
                    <a:pt x="3560" y="1866"/>
                  </a:cubicBezTo>
                  <a:cubicBezTo>
                    <a:pt x="3654" y="1896"/>
                    <a:pt x="3762" y="1930"/>
                    <a:pt x="3855" y="1974"/>
                  </a:cubicBezTo>
                  <a:cubicBezTo>
                    <a:pt x="3982" y="2038"/>
                    <a:pt x="4105" y="2083"/>
                    <a:pt x="4247" y="2131"/>
                  </a:cubicBezTo>
                  <a:lnTo>
                    <a:pt x="5240" y="2131"/>
                  </a:lnTo>
                  <a:cubicBezTo>
                    <a:pt x="5519" y="2131"/>
                    <a:pt x="5769" y="2008"/>
                    <a:pt x="5907" y="1803"/>
                  </a:cubicBezTo>
                  <a:lnTo>
                    <a:pt x="5799" y="1709"/>
                  </a:lnTo>
                  <a:lnTo>
                    <a:pt x="6019" y="1478"/>
                  </a:lnTo>
                  <a:lnTo>
                    <a:pt x="6034" y="762"/>
                  </a:lnTo>
                  <a:cubicBezTo>
                    <a:pt x="5986" y="762"/>
                    <a:pt x="5956" y="747"/>
                    <a:pt x="5907" y="747"/>
                  </a:cubicBezTo>
                  <a:lnTo>
                    <a:pt x="5691" y="747"/>
                  </a:lnTo>
                  <a:lnTo>
                    <a:pt x="5706" y="1"/>
                  </a:lnTo>
                  <a:lnTo>
                    <a:pt x="2475" y="1"/>
                  </a:lnTo>
                  <a:cubicBezTo>
                    <a:pt x="2505" y="64"/>
                    <a:pt x="2475" y="109"/>
                    <a:pt x="2441" y="157"/>
                  </a:cubicBezTo>
                  <a:cubicBezTo>
                    <a:pt x="2363" y="202"/>
                    <a:pt x="2269" y="217"/>
                    <a:pt x="2176" y="251"/>
                  </a:cubicBezTo>
                  <a:cubicBezTo>
                    <a:pt x="2068" y="265"/>
                    <a:pt x="1975" y="295"/>
                    <a:pt x="1896" y="310"/>
                  </a:cubicBezTo>
                  <a:cubicBezTo>
                    <a:pt x="1803" y="344"/>
                    <a:pt x="1710" y="374"/>
                    <a:pt x="1617" y="404"/>
                  </a:cubicBezTo>
                  <a:cubicBezTo>
                    <a:pt x="1542" y="422"/>
                    <a:pt x="1449" y="452"/>
                    <a:pt x="1370" y="452"/>
                  </a:cubicBezTo>
                  <a:lnTo>
                    <a:pt x="1337" y="452"/>
                  </a:lnTo>
                  <a:cubicBezTo>
                    <a:pt x="1262" y="452"/>
                    <a:pt x="1199" y="359"/>
                    <a:pt x="1262" y="236"/>
                  </a:cubicBezTo>
                  <a:cubicBezTo>
                    <a:pt x="1292" y="157"/>
                    <a:pt x="1355" y="79"/>
                    <a:pt x="1449" y="1"/>
                  </a:cubicBezTo>
                  <a:close/>
                </a:path>
              </a:pathLst>
            </a:custGeom>
            <a:solidFill>
              <a:srgbClr val="D2C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8"/>
            <p:cNvSpPr/>
            <p:nvPr/>
          </p:nvSpPr>
          <p:spPr>
            <a:xfrm>
              <a:off x="2950600" y="2742250"/>
              <a:ext cx="17200" cy="6650"/>
            </a:xfrm>
            <a:custGeom>
              <a:rect b="b" l="l" r="r" t="t"/>
              <a:pathLst>
                <a:path extrusionOk="0" h="266" w="688">
                  <a:moveTo>
                    <a:pt x="0" y="0"/>
                  </a:moveTo>
                  <a:cubicBezTo>
                    <a:pt x="157" y="172"/>
                    <a:pt x="389" y="265"/>
                    <a:pt x="639" y="265"/>
                  </a:cubicBezTo>
                  <a:lnTo>
                    <a:pt x="687" y="265"/>
                  </a:lnTo>
                  <a:cubicBezTo>
                    <a:pt x="545" y="217"/>
                    <a:pt x="422" y="172"/>
                    <a:pt x="295" y="108"/>
                  </a:cubicBezTo>
                  <a:cubicBezTo>
                    <a:pt x="202" y="64"/>
                    <a:pt x="94" y="30"/>
                    <a:pt x="0"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8"/>
            <p:cNvSpPr/>
            <p:nvPr/>
          </p:nvSpPr>
          <p:spPr>
            <a:xfrm>
              <a:off x="3006575" y="2732550"/>
              <a:ext cx="5525" cy="8125"/>
            </a:xfrm>
            <a:custGeom>
              <a:rect b="b" l="l" r="r" t="t"/>
              <a:pathLst>
                <a:path extrusionOk="0" h="325" w="221">
                  <a:moveTo>
                    <a:pt x="220" y="0"/>
                  </a:moveTo>
                  <a:lnTo>
                    <a:pt x="0" y="231"/>
                  </a:lnTo>
                  <a:lnTo>
                    <a:pt x="108" y="325"/>
                  </a:lnTo>
                  <a:cubicBezTo>
                    <a:pt x="172" y="231"/>
                    <a:pt x="202" y="123"/>
                    <a:pt x="220" y="15"/>
                  </a:cubicBezTo>
                  <a:lnTo>
                    <a:pt x="220" y="0"/>
                  </a:ln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8"/>
            <p:cNvSpPr/>
            <p:nvPr/>
          </p:nvSpPr>
          <p:spPr>
            <a:xfrm>
              <a:off x="2861600" y="2727500"/>
              <a:ext cx="9725" cy="15975"/>
            </a:xfrm>
            <a:custGeom>
              <a:rect b="b" l="l" r="r" t="t"/>
              <a:pathLst>
                <a:path extrusionOk="0" h="639" w="389">
                  <a:moveTo>
                    <a:pt x="1" y="1"/>
                  </a:moveTo>
                  <a:lnTo>
                    <a:pt x="1" y="139"/>
                  </a:lnTo>
                  <a:lnTo>
                    <a:pt x="217" y="404"/>
                  </a:lnTo>
                  <a:lnTo>
                    <a:pt x="64" y="545"/>
                  </a:lnTo>
                  <a:lnTo>
                    <a:pt x="49" y="545"/>
                  </a:lnTo>
                  <a:cubicBezTo>
                    <a:pt x="64" y="575"/>
                    <a:pt x="94" y="605"/>
                    <a:pt x="124" y="639"/>
                  </a:cubicBezTo>
                  <a:lnTo>
                    <a:pt x="143" y="639"/>
                  </a:lnTo>
                  <a:lnTo>
                    <a:pt x="389" y="404"/>
                  </a:lnTo>
                  <a:lnTo>
                    <a:pt x="64" y="30"/>
                  </a:lnTo>
                  <a:cubicBezTo>
                    <a:pt x="49" y="16"/>
                    <a:pt x="31" y="1"/>
                    <a:pt x="16"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8"/>
            <p:cNvSpPr/>
            <p:nvPr/>
          </p:nvSpPr>
          <p:spPr>
            <a:xfrm>
              <a:off x="2891550" y="2695600"/>
              <a:ext cx="32675" cy="11325"/>
            </a:xfrm>
            <a:custGeom>
              <a:rect b="b" l="l" r="r" t="t"/>
              <a:pathLst>
                <a:path extrusionOk="0" h="453" w="1307">
                  <a:moveTo>
                    <a:pt x="251" y="1"/>
                  </a:moveTo>
                  <a:cubicBezTo>
                    <a:pt x="157" y="79"/>
                    <a:pt x="94" y="157"/>
                    <a:pt x="64" y="236"/>
                  </a:cubicBezTo>
                  <a:cubicBezTo>
                    <a:pt x="1" y="359"/>
                    <a:pt x="64" y="452"/>
                    <a:pt x="139" y="452"/>
                  </a:cubicBezTo>
                  <a:lnTo>
                    <a:pt x="172" y="452"/>
                  </a:lnTo>
                  <a:cubicBezTo>
                    <a:pt x="251" y="452"/>
                    <a:pt x="344" y="422"/>
                    <a:pt x="419" y="404"/>
                  </a:cubicBezTo>
                  <a:cubicBezTo>
                    <a:pt x="512" y="374"/>
                    <a:pt x="605" y="344"/>
                    <a:pt x="698" y="310"/>
                  </a:cubicBezTo>
                  <a:cubicBezTo>
                    <a:pt x="777" y="295"/>
                    <a:pt x="870" y="265"/>
                    <a:pt x="978" y="251"/>
                  </a:cubicBezTo>
                  <a:cubicBezTo>
                    <a:pt x="1071" y="217"/>
                    <a:pt x="1165" y="202"/>
                    <a:pt x="1243" y="157"/>
                  </a:cubicBezTo>
                  <a:cubicBezTo>
                    <a:pt x="1277" y="109"/>
                    <a:pt x="1307" y="64"/>
                    <a:pt x="1277"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8"/>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43"/>
                    <a:pt x="669" y="138"/>
                    <a:pt x="948" y="138"/>
                  </a:cubicBezTo>
                  <a:lnTo>
                    <a:pt x="963" y="138"/>
                  </a:ln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8"/>
            <p:cNvSpPr/>
            <p:nvPr/>
          </p:nvSpPr>
          <p:spPr>
            <a:xfrm>
              <a:off x="2902475" y="2719675"/>
              <a:ext cx="25200" cy="19875"/>
            </a:xfrm>
            <a:custGeom>
              <a:rect b="b" l="l" r="r" t="t"/>
              <a:pathLst>
                <a:path extrusionOk="0" h="795" w="1008">
                  <a:moveTo>
                    <a:pt x="496" y="0"/>
                  </a:moveTo>
                  <a:cubicBezTo>
                    <a:pt x="217" y="0"/>
                    <a:pt x="0" y="205"/>
                    <a:pt x="0" y="452"/>
                  </a:cubicBezTo>
                  <a:cubicBezTo>
                    <a:pt x="0" y="593"/>
                    <a:pt x="60" y="717"/>
                    <a:pt x="168" y="795"/>
                  </a:cubicBezTo>
                  <a:lnTo>
                    <a:pt x="232" y="795"/>
                  </a:lnTo>
                  <a:cubicBezTo>
                    <a:pt x="433" y="795"/>
                    <a:pt x="668" y="780"/>
                    <a:pt x="884" y="746"/>
                  </a:cubicBezTo>
                  <a:lnTo>
                    <a:pt x="899" y="746"/>
                  </a:lnTo>
                  <a:cubicBezTo>
                    <a:pt x="963" y="672"/>
                    <a:pt x="1008" y="560"/>
                    <a:pt x="1008" y="452"/>
                  </a:cubicBezTo>
                  <a:cubicBezTo>
                    <a:pt x="1008" y="205"/>
                    <a:pt x="776" y="0"/>
                    <a:pt x="511"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8"/>
            <p:cNvSpPr/>
            <p:nvPr/>
          </p:nvSpPr>
          <p:spPr>
            <a:xfrm>
              <a:off x="2948650" y="2716600"/>
              <a:ext cx="40125" cy="23325"/>
            </a:xfrm>
            <a:custGeom>
              <a:rect b="b" l="l" r="r" t="t"/>
              <a:pathLst>
                <a:path extrusionOk="0" h="933" w="1605">
                  <a:moveTo>
                    <a:pt x="746" y="0"/>
                  </a:moveTo>
                  <a:cubicBezTo>
                    <a:pt x="437" y="49"/>
                    <a:pt x="220" y="280"/>
                    <a:pt x="93" y="496"/>
                  </a:cubicBezTo>
                  <a:cubicBezTo>
                    <a:pt x="0" y="638"/>
                    <a:pt x="93" y="840"/>
                    <a:pt x="265" y="869"/>
                  </a:cubicBezTo>
                  <a:cubicBezTo>
                    <a:pt x="392" y="903"/>
                    <a:pt x="515" y="918"/>
                    <a:pt x="638" y="933"/>
                  </a:cubicBezTo>
                  <a:cubicBezTo>
                    <a:pt x="545" y="840"/>
                    <a:pt x="485" y="731"/>
                    <a:pt x="485" y="590"/>
                  </a:cubicBezTo>
                  <a:cubicBezTo>
                    <a:pt x="485" y="343"/>
                    <a:pt x="702" y="123"/>
                    <a:pt x="981" y="123"/>
                  </a:cubicBezTo>
                  <a:cubicBezTo>
                    <a:pt x="1261" y="123"/>
                    <a:pt x="1493" y="343"/>
                    <a:pt x="1493" y="590"/>
                  </a:cubicBezTo>
                  <a:cubicBezTo>
                    <a:pt x="1493" y="716"/>
                    <a:pt x="1433" y="840"/>
                    <a:pt x="1340" y="918"/>
                  </a:cubicBezTo>
                  <a:cubicBezTo>
                    <a:pt x="1384" y="918"/>
                    <a:pt x="1418" y="903"/>
                    <a:pt x="1448" y="903"/>
                  </a:cubicBezTo>
                  <a:cubicBezTo>
                    <a:pt x="1541" y="888"/>
                    <a:pt x="1605" y="810"/>
                    <a:pt x="1605" y="731"/>
                  </a:cubicBezTo>
                  <a:cubicBezTo>
                    <a:pt x="1605" y="702"/>
                    <a:pt x="1605" y="683"/>
                    <a:pt x="1586" y="653"/>
                  </a:cubicBezTo>
                  <a:cubicBezTo>
                    <a:pt x="1556" y="422"/>
                    <a:pt x="1433" y="78"/>
                    <a:pt x="967"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8"/>
            <p:cNvSpPr/>
            <p:nvPr/>
          </p:nvSpPr>
          <p:spPr>
            <a:xfrm>
              <a:off x="2960775" y="2719675"/>
              <a:ext cx="25200" cy="20250"/>
            </a:xfrm>
            <a:custGeom>
              <a:rect b="b" l="l" r="r" t="t"/>
              <a:pathLst>
                <a:path extrusionOk="0" h="810" w="1008">
                  <a:moveTo>
                    <a:pt x="496" y="0"/>
                  </a:moveTo>
                  <a:cubicBezTo>
                    <a:pt x="217" y="0"/>
                    <a:pt x="0" y="220"/>
                    <a:pt x="0" y="467"/>
                  </a:cubicBezTo>
                  <a:cubicBezTo>
                    <a:pt x="0" y="608"/>
                    <a:pt x="60" y="717"/>
                    <a:pt x="153" y="810"/>
                  </a:cubicBezTo>
                  <a:lnTo>
                    <a:pt x="433" y="810"/>
                  </a:lnTo>
                  <a:cubicBezTo>
                    <a:pt x="605" y="810"/>
                    <a:pt x="746" y="810"/>
                    <a:pt x="855" y="795"/>
                  </a:cubicBezTo>
                  <a:cubicBezTo>
                    <a:pt x="948" y="717"/>
                    <a:pt x="1008" y="593"/>
                    <a:pt x="1008" y="467"/>
                  </a:cubicBezTo>
                  <a:cubicBezTo>
                    <a:pt x="1008" y="220"/>
                    <a:pt x="776" y="0"/>
                    <a:pt x="496"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8"/>
            <p:cNvSpPr/>
            <p:nvPr/>
          </p:nvSpPr>
          <p:spPr>
            <a:xfrm>
              <a:off x="2940150" y="2703800"/>
              <a:ext cx="3100" cy="24100"/>
            </a:xfrm>
            <a:custGeom>
              <a:rect b="b" l="l" r="r" t="t"/>
              <a:pathLst>
                <a:path extrusionOk="0" h="964" w="124">
                  <a:moveTo>
                    <a:pt x="60" y="1"/>
                  </a:moveTo>
                  <a:cubicBezTo>
                    <a:pt x="16" y="1"/>
                    <a:pt x="1" y="31"/>
                    <a:pt x="1" y="61"/>
                  </a:cubicBezTo>
                  <a:lnTo>
                    <a:pt x="1" y="949"/>
                  </a:lnTo>
                  <a:lnTo>
                    <a:pt x="79" y="949"/>
                  </a:lnTo>
                  <a:cubicBezTo>
                    <a:pt x="94" y="949"/>
                    <a:pt x="109" y="949"/>
                    <a:pt x="124" y="964"/>
                  </a:cubicBezTo>
                  <a:lnTo>
                    <a:pt x="124" y="61"/>
                  </a:lnTo>
                  <a:cubicBezTo>
                    <a:pt x="124" y="31"/>
                    <a:pt x="94" y="1"/>
                    <a:pt x="60"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8"/>
            <p:cNvSpPr/>
            <p:nvPr/>
          </p:nvSpPr>
          <p:spPr>
            <a:xfrm>
              <a:off x="2953775" y="2704175"/>
              <a:ext cx="33425" cy="12450"/>
            </a:xfrm>
            <a:custGeom>
              <a:rect b="b" l="l" r="r" t="t"/>
              <a:pathLst>
                <a:path extrusionOk="0" h="498" w="1337">
                  <a:moveTo>
                    <a:pt x="653" y="1"/>
                  </a:moveTo>
                  <a:cubicBezTo>
                    <a:pt x="373" y="1"/>
                    <a:pt x="153" y="124"/>
                    <a:pt x="94" y="232"/>
                  </a:cubicBezTo>
                  <a:cubicBezTo>
                    <a:pt x="0" y="359"/>
                    <a:pt x="30" y="452"/>
                    <a:pt x="109" y="482"/>
                  </a:cubicBezTo>
                  <a:cubicBezTo>
                    <a:pt x="153" y="497"/>
                    <a:pt x="202" y="497"/>
                    <a:pt x="247" y="497"/>
                  </a:cubicBezTo>
                  <a:cubicBezTo>
                    <a:pt x="295" y="497"/>
                    <a:pt x="340" y="497"/>
                    <a:pt x="388" y="482"/>
                  </a:cubicBezTo>
                  <a:lnTo>
                    <a:pt x="668" y="482"/>
                  </a:lnTo>
                  <a:cubicBezTo>
                    <a:pt x="698" y="467"/>
                    <a:pt x="728" y="467"/>
                    <a:pt x="747" y="467"/>
                  </a:cubicBezTo>
                  <a:cubicBezTo>
                    <a:pt x="821" y="467"/>
                    <a:pt x="885" y="482"/>
                    <a:pt x="963" y="482"/>
                  </a:cubicBezTo>
                  <a:lnTo>
                    <a:pt x="1056" y="482"/>
                  </a:lnTo>
                  <a:cubicBezTo>
                    <a:pt x="1120" y="482"/>
                    <a:pt x="1179" y="482"/>
                    <a:pt x="1228" y="452"/>
                  </a:cubicBezTo>
                  <a:cubicBezTo>
                    <a:pt x="1306" y="419"/>
                    <a:pt x="1336" y="325"/>
                    <a:pt x="1243" y="217"/>
                  </a:cubicBezTo>
                  <a:cubicBezTo>
                    <a:pt x="1164" y="109"/>
                    <a:pt x="948" y="1"/>
                    <a:pt x="683"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8"/>
            <p:cNvSpPr/>
            <p:nvPr/>
          </p:nvSpPr>
          <p:spPr>
            <a:xfrm>
              <a:off x="2879150" y="2694600"/>
              <a:ext cx="35375" cy="53550"/>
            </a:xfrm>
            <a:custGeom>
              <a:rect b="b" l="l" r="r" t="t"/>
              <a:pathLst>
                <a:path extrusionOk="0" h="2142" w="1415">
                  <a:moveTo>
                    <a:pt x="1344" y="1"/>
                  </a:moveTo>
                  <a:cubicBezTo>
                    <a:pt x="1326" y="1"/>
                    <a:pt x="1307" y="8"/>
                    <a:pt x="1288" y="26"/>
                  </a:cubicBezTo>
                  <a:lnTo>
                    <a:pt x="15" y="2048"/>
                  </a:lnTo>
                  <a:cubicBezTo>
                    <a:pt x="0" y="2078"/>
                    <a:pt x="0" y="2108"/>
                    <a:pt x="30" y="2123"/>
                  </a:cubicBezTo>
                  <a:cubicBezTo>
                    <a:pt x="45" y="2141"/>
                    <a:pt x="45" y="2141"/>
                    <a:pt x="60" y="2141"/>
                  </a:cubicBezTo>
                  <a:cubicBezTo>
                    <a:pt x="75" y="2141"/>
                    <a:pt x="109" y="2123"/>
                    <a:pt x="109" y="2108"/>
                  </a:cubicBezTo>
                  <a:lnTo>
                    <a:pt x="1400" y="89"/>
                  </a:lnTo>
                  <a:cubicBezTo>
                    <a:pt x="1415" y="55"/>
                    <a:pt x="1415" y="26"/>
                    <a:pt x="1381" y="11"/>
                  </a:cubicBezTo>
                  <a:cubicBezTo>
                    <a:pt x="1369" y="5"/>
                    <a:pt x="1356"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8"/>
            <p:cNvSpPr/>
            <p:nvPr/>
          </p:nvSpPr>
          <p:spPr>
            <a:xfrm>
              <a:off x="2867475" y="2694600"/>
              <a:ext cx="35400" cy="53550"/>
            </a:xfrm>
            <a:custGeom>
              <a:rect b="b" l="l" r="r" t="t"/>
              <a:pathLst>
                <a:path extrusionOk="0" h="2142" w="1416">
                  <a:moveTo>
                    <a:pt x="1344" y="1"/>
                  </a:moveTo>
                  <a:cubicBezTo>
                    <a:pt x="1326" y="1"/>
                    <a:pt x="1308" y="8"/>
                    <a:pt x="1288" y="26"/>
                  </a:cubicBezTo>
                  <a:lnTo>
                    <a:pt x="16" y="2048"/>
                  </a:lnTo>
                  <a:cubicBezTo>
                    <a:pt x="1" y="2078"/>
                    <a:pt x="1" y="2108"/>
                    <a:pt x="31" y="2123"/>
                  </a:cubicBezTo>
                  <a:cubicBezTo>
                    <a:pt x="46" y="2141"/>
                    <a:pt x="46" y="2141"/>
                    <a:pt x="61" y="2141"/>
                  </a:cubicBezTo>
                  <a:cubicBezTo>
                    <a:pt x="76" y="2141"/>
                    <a:pt x="109" y="2123"/>
                    <a:pt x="109" y="2108"/>
                  </a:cubicBezTo>
                  <a:lnTo>
                    <a:pt x="1400" y="89"/>
                  </a:lnTo>
                  <a:cubicBezTo>
                    <a:pt x="1415" y="55"/>
                    <a:pt x="1415" y="26"/>
                    <a:pt x="1382" y="11"/>
                  </a:cubicBezTo>
                  <a:cubicBezTo>
                    <a:pt x="1369" y="5"/>
                    <a:pt x="1357"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8"/>
            <p:cNvSpPr/>
            <p:nvPr/>
          </p:nvSpPr>
          <p:spPr>
            <a:xfrm>
              <a:off x="2982875" y="2703950"/>
              <a:ext cx="29975" cy="44200"/>
            </a:xfrm>
            <a:custGeom>
              <a:rect b="b" l="l" r="r" t="t"/>
              <a:pathLst>
                <a:path extrusionOk="0" h="1768" w="1199">
                  <a:moveTo>
                    <a:pt x="1114" y="0"/>
                  </a:moveTo>
                  <a:cubicBezTo>
                    <a:pt x="1098" y="0"/>
                    <a:pt x="1084" y="7"/>
                    <a:pt x="1075" y="25"/>
                  </a:cubicBezTo>
                  <a:lnTo>
                    <a:pt x="30" y="1674"/>
                  </a:lnTo>
                  <a:cubicBezTo>
                    <a:pt x="0" y="1704"/>
                    <a:pt x="15" y="1734"/>
                    <a:pt x="49" y="1749"/>
                  </a:cubicBezTo>
                  <a:cubicBezTo>
                    <a:pt x="49" y="1767"/>
                    <a:pt x="64" y="1767"/>
                    <a:pt x="79" y="1767"/>
                  </a:cubicBezTo>
                  <a:cubicBezTo>
                    <a:pt x="94" y="1767"/>
                    <a:pt x="124" y="1749"/>
                    <a:pt x="124" y="1734"/>
                  </a:cubicBezTo>
                  <a:lnTo>
                    <a:pt x="1183" y="103"/>
                  </a:lnTo>
                  <a:cubicBezTo>
                    <a:pt x="1198" y="70"/>
                    <a:pt x="1183" y="25"/>
                    <a:pt x="1150" y="10"/>
                  </a:cubicBezTo>
                  <a:cubicBezTo>
                    <a:pt x="1137" y="4"/>
                    <a:pt x="1125" y="0"/>
                    <a:pt x="111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8"/>
            <p:cNvSpPr/>
            <p:nvPr/>
          </p:nvSpPr>
          <p:spPr>
            <a:xfrm>
              <a:off x="2964225" y="2694700"/>
              <a:ext cx="35375" cy="53450"/>
            </a:xfrm>
            <a:custGeom>
              <a:rect b="b" l="l" r="r" t="t"/>
              <a:pathLst>
                <a:path extrusionOk="0" h="2138" w="1415">
                  <a:moveTo>
                    <a:pt x="1360" y="1"/>
                  </a:moveTo>
                  <a:cubicBezTo>
                    <a:pt x="1337" y="1"/>
                    <a:pt x="1313" y="15"/>
                    <a:pt x="1291" y="37"/>
                  </a:cubicBezTo>
                  <a:lnTo>
                    <a:pt x="15" y="2044"/>
                  </a:lnTo>
                  <a:cubicBezTo>
                    <a:pt x="0" y="2074"/>
                    <a:pt x="15" y="2104"/>
                    <a:pt x="30" y="2119"/>
                  </a:cubicBezTo>
                  <a:cubicBezTo>
                    <a:pt x="49" y="2137"/>
                    <a:pt x="64" y="2137"/>
                    <a:pt x="79" y="2137"/>
                  </a:cubicBezTo>
                  <a:cubicBezTo>
                    <a:pt x="94" y="2137"/>
                    <a:pt x="108" y="2119"/>
                    <a:pt x="123" y="2104"/>
                  </a:cubicBezTo>
                  <a:lnTo>
                    <a:pt x="1399" y="100"/>
                  </a:lnTo>
                  <a:cubicBezTo>
                    <a:pt x="1414" y="66"/>
                    <a:pt x="1414" y="37"/>
                    <a:pt x="1385" y="7"/>
                  </a:cubicBezTo>
                  <a:cubicBezTo>
                    <a:pt x="1377" y="3"/>
                    <a:pt x="1368" y="1"/>
                    <a:pt x="136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8"/>
            <p:cNvSpPr/>
            <p:nvPr/>
          </p:nvSpPr>
          <p:spPr>
            <a:xfrm>
              <a:off x="2859275" y="2693275"/>
              <a:ext cx="155900" cy="57950"/>
            </a:xfrm>
            <a:custGeom>
              <a:rect b="b" l="l" r="r" t="t"/>
              <a:pathLst>
                <a:path extrusionOk="0" h="2318" w="6236">
                  <a:moveTo>
                    <a:pt x="5877" y="187"/>
                  </a:moveTo>
                  <a:cubicBezTo>
                    <a:pt x="5926" y="187"/>
                    <a:pt x="5985" y="202"/>
                    <a:pt x="6019" y="250"/>
                  </a:cubicBezTo>
                  <a:cubicBezTo>
                    <a:pt x="6034" y="265"/>
                    <a:pt x="6049" y="295"/>
                    <a:pt x="6049" y="329"/>
                  </a:cubicBezTo>
                  <a:lnTo>
                    <a:pt x="6019" y="1571"/>
                  </a:lnTo>
                  <a:cubicBezTo>
                    <a:pt x="6000" y="1881"/>
                    <a:pt x="5706" y="2131"/>
                    <a:pt x="5333" y="2131"/>
                  </a:cubicBezTo>
                  <a:lnTo>
                    <a:pt x="4292" y="2131"/>
                  </a:lnTo>
                  <a:cubicBezTo>
                    <a:pt x="3889" y="2131"/>
                    <a:pt x="3560" y="1851"/>
                    <a:pt x="3560" y="1508"/>
                  </a:cubicBezTo>
                  <a:cubicBezTo>
                    <a:pt x="3560" y="1385"/>
                    <a:pt x="3452" y="1276"/>
                    <a:pt x="3314" y="1276"/>
                  </a:cubicBezTo>
                  <a:lnTo>
                    <a:pt x="3094" y="1276"/>
                  </a:lnTo>
                  <a:cubicBezTo>
                    <a:pt x="2956" y="1276"/>
                    <a:pt x="2848" y="1385"/>
                    <a:pt x="2848" y="1508"/>
                  </a:cubicBezTo>
                  <a:cubicBezTo>
                    <a:pt x="2848" y="1851"/>
                    <a:pt x="2519" y="2116"/>
                    <a:pt x="2116" y="2116"/>
                  </a:cubicBezTo>
                  <a:lnTo>
                    <a:pt x="669" y="2116"/>
                  </a:lnTo>
                  <a:cubicBezTo>
                    <a:pt x="404" y="2116"/>
                    <a:pt x="187" y="1929"/>
                    <a:pt x="187" y="1709"/>
                  </a:cubicBezTo>
                  <a:lnTo>
                    <a:pt x="187" y="280"/>
                  </a:lnTo>
                  <a:cubicBezTo>
                    <a:pt x="187" y="235"/>
                    <a:pt x="251" y="187"/>
                    <a:pt x="310" y="187"/>
                  </a:cubicBezTo>
                  <a:close/>
                  <a:moveTo>
                    <a:pt x="310" y="0"/>
                  </a:moveTo>
                  <a:cubicBezTo>
                    <a:pt x="142" y="0"/>
                    <a:pt x="1" y="123"/>
                    <a:pt x="1" y="280"/>
                  </a:cubicBezTo>
                  <a:lnTo>
                    <a:pt x="1" y="1709"/>
                  </a:lnTo>
                  <a:cubicBezTo>
                    <a:pt x="1" y="2037"/>
                    <a:pt x="310" y="2302"/>
                    <a:pt x="669" y="2302"/>
                  </a:cubicBezTo>
                  <a:lnTo>
                    <a:pt x="2116" y="2302"/>
                  </a:lnTo>
                  <a:cubicBezTo>
                    <a:pt x="2627" y="2302"/>
                    <a:pt x="3034" y="1944"/>
                    <a:pt x="3034" y="1508"/>
                  </a:cubicBezTo>
                  <a:cubicBezTo>
                    <a:pt x="3034" y="1493"/>
                    <a:pt x="3064" y="1463"/>
                    <a:pt x="3094" y="1463"/>
                  </a:cubicBezTo>
                  <a:lnTo>
                    <a:pt x="3314" y="1463"/>
                  </a:lnTo>
                  <a:cubicBezTo>
                    <a:pt x="3344" y="1463"/>
                    <a:pt x="3374" y="1493"/>
                    <a:pt x="3374" y="1508"/>
                  </a:cubicBezTo>
                  <a:cubicBezTo>
                    <a:pt x="3374" y="1959"/>
                    <a:pt x="3795" y="2317"/>
                    <a:pt x="4292" y="2317"/>
                  </a:cubicBezTo>
                  <a:lnTo>
                    <a:pt x="5333" y="2317"/>
                  </a:lnTo>
                  <a:cubicBezTo>
                    <a:pt x="5799" y="2317"/>
                    <a:pt x="6187" y="1989"/>
                    <a:pt x="6206" y="1586"/>
                  </a:cubicBezTo>
                  <a:lnTo>
                    <a:pt x="6235" y="329"/>
                  </a:lnTo>
                  <a:cubicBezTo>
                    <a:pt x="6235" y="250"/>
                    <a:pt x="6206" y="172"/>
                    <a:pt x="6142" y="108"/>
                  </a:cubicBezTo>
                  <a:cubicBezTo>
                    <a:pt x="6079" y="49"/>
                    <a:pt x="5985" y="0"/>
                    <a:pt x="587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8"/>
            <p:cNvSpPr/>
            <p:nvPr/>
          </p:nvSpPr>
          <p:spPr>
            <a:xfrm>
              <a:off x="3003850" y="2706150"/>
              <a:ext cx="400" cy="1125"/>
            </a:xfrm>
            <a:custGeom>
              <a:rect b="b" l="l" r="r" t="t"/>
              <a:pathLst>
                <a:path extrusionOk="0" h="45" w="16">
                  <a:moveTo>
                    <a:pt x="1" y="0"/>
                  </a:moveTo>
                  <a:lnTo>
                    <a:pt x="1" y="45"/>
                  </a:lnTo>
                  <a:lnTo>
                    <a:pt x="16" y="30"/>
                  </a:lnTo>
                  <a:lnTo>
                    <a:pt x="1" y="0"/>
                  </a:lnTo>
                  <a:close/>
                </a:path>
              </a:pathLst>
            </a:custGeom>
            <a:solidFill>
              <a:srgbClr val="B1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8"/>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4631" y="0"/>
                  </a:lnTo>
                  <a:lnTo>
                    <a:pt x="3030" y="1743"/>
                  </a:lnTo>
                  <a:lnTo>
                    <a:pt x="13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8"/>
            <p:cNvSpPr/>
            <p:nvPr/>
          </p:nvSpPr>
          <p:spPr>
            <a:xfrm>
              <a:off x="2863200" y="2844850"/>
              <a:ext cx="7775" cy="25"/>
            </a:xfrm>
            <a:custGeom>
              <a:rect b="b" l="l" r="r" t="t"/>
              <a:pathLst>
                <a:path extrusionOk="0" h="1" w="311">
                  <a:moveTo>
                    <a:pt x="0" y="0"/>
                  </a:moveTo>
                  <a:lnTo>
                    <a:pt x="0" y="0"/>
                  </a:lnTo>
                  <a:lnTo>
                    <a:pt x="310" y="0"/>
                  </a:lnTo>
                  <a:lnTo>
                    <a:pt x="310" y="0"/>
                  </a:ln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8"/>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5750" y="0"/>
                  </a:lnTo>
                  <a:lnTo>
                    <a:pt x="4929" y="2082"/>
                  </a:lnTo>
                  <a:lnTo>
                    <a:pt x="3172" y="6343"/>
                  </a:lnTo>
                  <a:lnTo>
                    <a:pt x="2907" y="6343"/>
                  </a:lnTo>
                  <a:lnTo>
                    <a:pt x="1150" y="2082"/>
                  </a:lnTo>
                  <a:lnTo>
                    <a:pt x="310"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8"/>
            <p:cNvSpPr/>
            <p:nvPr/>
          </p:nvSpPr>
          <p:spPr>
            <a:xfrm>
              <a:off x="2881850" y="2850825"/>
              <a:ext cx="113925" cy="60925"/>
            </a:xfrm>
            <a:custGeom>
              <a:rect b="b" l="l" r="r" t="t"/>
              <a:pathLst>
                <a:path extrusionOk="0" h="2437" w="4557">
                  <a:moveTo>
                    <a:pt x="4521" y="0"/>
                  </a:moveTo>
                  <a:cubicBezTo>
                    <a:pt x="4512" y="0"/>
                    <a:pt x="4500" y="4"/>
                    <a:pt x="4493" y="11"/>
                  </a:cubicBezTo>
                  <a:lnTo>
                    <a:pt x="2254" y="2373"/>
                  </a:lnTo>
                  <a:lnTo>
                    <a:pt x="60" y="120"/>
                  </a:lnTo>
                  <a:cubicBezTo>
                    <a:pt x="53" y="112"/>
                    <a:pt x="45" y="108"/>
                    <a:pt x="38" y="108"/>
                  </a:cubicBezTo>
                  <a:cubicBezTo>
                    <a:pt x="30" y="108"/>
                    <a:pt x="23" y="112"/>
                    <a:pt x="16" y="120"/>
                  </a:cubicBezTo>
                  <a:cubicBezTo>
                    <a:pt x="1" y="135"/>
                    <a:pt x="1" y="149"/>
                    <a:pt x="16" y="164"/>
                  </a:cubicBezTo>
                  <a:lnTo>
                    <a:pt x="2224" y="2437"/>
                  </a:lnTo>
                  <a:lnTo>
                    <a:pt x="2284" y="2437"/>
                  </a:lnTo>
                  <a:lnTo>
                    <a:pt x="4538" y="41"/>
                  </a:lnTo>
                  <a:cubicBezTo>
                    <a:pt x="4556" y="41"/>
                    <a:pt x="4556" y="11"/>
                    <a:pt x="4538" y="11"/>
                  </a:cubicBezTo>
                  <a:cubicBezTo>
                    <a:pt x="4538" y="4"/>
                    <a:pt x="4530" y="0"/>
                    <a:pt x="4521"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8"/>
            <p:cNvSpPr/>
            <p:nvPr/>
          </p:nvSpPr>
          <p:spPr>
            <a:xfrm>
              <a:off x="2799400" y="3003425"/>
              <a:ext cx="22225" cy="26050"/>
            </a:xfrm>
            <a:custGeom>
              <a:rect b="b" l="l" r="r" t="t"/>
              <a:pathLst>
                <a:path extrusionOk="0" h="1042" w="889">
                  <a:moveTo>
                    <a:pt x="888" y="0"/>
                  </a:moveTo>
                  <a:lnTo>
                    <a:pt x="0" y="1041"/>
                  </a:lnTo>
                  <a:lnTo>
                    <a:pt x="717" y="1041"/>
                  </a:lnTo>
                  <a:cubicBezTo>
                    <a:pt x="717" y="918"/>
                    <a:pt x="732" y="795"/>
                    <a:pt x="746" y="668"/>
                  </a:cubicBezTo>
                  <a:lnTo>
                    <a:pt x="888"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8"/>
            <p:cNvSpPr/>
            <p:nvPr/>
          </p:nvSpPr>
          <p:spPr>
            <a:xfrm>
              <a:off x="2862350" y="2844850"/>
              <a:ext cx="875" cy="25"/>
            </a:xfrm>
            <a:custGeom>
              <a:rect b="b" l="l" r="r" t="t"/>
              <a:pathLst>
                <a:path extrusionOk="0" h="1" w="35">
                  <a:moveTo>
                    <a:pt x="1" y="0"/>
                  </a:moveTo>
                  <a:lnTo>
                    <a:pt x="1" y="0"/>
                  </a:lnTo>
                  <a:lnTo>
                    <a:pt x="3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8"/>
            <p:cNvSpPr/>
            <p:nvPr/>
          </p:nvSpPr>
          <p:spPr>
            <a:xfrm>
              <a:off x="2715450" y="2844850"/>
              <a:ext cx="447750" cy="261950"/>
            </a:xfrm>
            <a:custGeom>
              <a:rect b="b" l="l" r="r" t="t"/>
              <a:pathLst>
                <a:path extrusionOk="0" h="10478" w="17910">
                  <a:moveTo>
                    <a:pt x="5426" y="0"/>
                  </a:moveTo>
                  <a:cubicBezTo>
                    <a:pt x="3805" y="0"/>
                    <a:pt x="2393" y="1086"/>
                    <a:pt x="1959" y="2627"/>
                  </a:cubicBezTo>
                  <a:lnTo>
                    <a:pt x="0" y="10448"/>
                  </a:lnTo>
                  <a:lnTo>
                    <a:pt x="2892" y="10463"/>
                  </a:lnTo>
                  <a:lnTo>
                    <a:pt x="3377" y="10463"/>
                  </a:lnTo>
                  <a:lnTo>
                    <a:pt x="4944" y="10478"/>
                  </a:lnTo>
                  <a:lnTo>
                    <a:pt x="4944" y="10463"/>
                  </a:lnTo>
                  <a:lnTo>
                    <a:pt x="14384" y="10463"/>
                  </a:lnTo>
                  <a:lnTo>
                    <a:pt x="14384" y="7384"/>
                  </a:lnTo>
                  <a:lnTo>
                    <a:pt x="15518" y="7384"/>
                  </a:lnTo>
                  <a:lnTo>
                    <a:pt x="17910" y="5955"/>
                  </a:lnTo>
                  <a:lnTo>
                    <a:pt x="14787" y="1056"/>
                  </a:lnTo>
                  <a:cubicBezTo>
                    <a:pt x="13899" y="64"/>
                    <a:pt x="13309" y="15"/>
                    <a:pt x="11974" y="0"/>
                  </a:cubicBezTo>
                  <a:lnTo>
                    <a:pt x="10839" y="2877"/>
                  </a:lnTo>
                  <a:lnTo>
                    <a:pt x="9082" y="7138"/>
                  </a:lnTo>
                  <a:lnTo>
                    <a:pt x="8817" y="7138"/>
                  </a:lnTo>
                  <a:lnTo>
                    <a:pt x="7060" y="2877"/>
                  </a:lnTo>
                  <a:lnTo>
                    <a:pt x="5910" y="0"/>
                  </a:lnTo>
                  <a:lnTo>
                    <a:pt x="5459" y="0"/>
                  </a:lnTo>
                  <a:cubicBezTo>
                    <a:pt x="5448" y="0"/>
                    <a:pt x="5437" y="0"/>
                    <a:pt x="5426"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8"/>
            <p:cNvSpPr/>
            <p:nvPr/>
          </p:nvSpPr>
          <p:spPr>
            <a:xfrm>
              <a:off x="3048925" y="3032625"/>
              <a:ext cx="26125" cy="73800"/>
            </a:xfrm>
            <a:custGeom>
              <a:rect b="b" l="l" r="r" t="t"/>
              <a:pathLst>
                <a:path extrusionOk="0" h="2952" w="1045">
                  <a:moveTo>
                    <a:pt x="142" y="0"/>
                  </a:moveTo>
                  <a:lnTo>
                    <a:pt x="0" y="2922"/>
                  </a:lnTo>
                  <a:lnTo>
                    <a:pt x="1045" y="2952"/>
                  </a:lnTo>
                  <a:lnTo>
                    <a:pt x="1026" y="526"/>
                  </a:lnTo>
                  <a:cubicBezTo>
                    <a:pt x="918" y="482"/>
                    <a:pt x="795" y="403"/>
                    <a:pt x="672" y="325"/>
                  </a:cubicBezTo>
                  <a:cubicBezTo>
                    <a:pt x="545" y="261"/>
                    <a:pt x="422" y="187"/>
                    <a:pt x="299" y="108"/>
                  </a:cubicBezTo>
                  <a:cubicBezTo>
                    <a:pt x="235" y="60"/>
                    <a:pt x="187" y="30"/>
                    <a:pt x="142" y="0"/>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8"/>
            <p:cNvSpPr/>
            <p:nvPr/>
          </p:nvSpPr>
          <p:spPr>
            <a:xfrm>
              <a:off x="2804525" y="2960700"/>
              <a:ext cx="23350" cy="144975"/>
            </a:xfrm>
            <a:custGeom>
              <a:rect b="b" l="l" r="r" t="t"/>
              <a:pathLst>
                <a:path extrusionOk="0" h="5799" w="934">
                  <a:moveTo>
                    <a:pt x="900" y="1"/>
                  </a:moveTo>
                  <a:cubicBezTo>
                    <a:pt x="885" y="1"/>
                    <a:pt x="870" y="15"/>
                    <a:pt x="870" y="30"/>
                  </a:cubicBezTo>
                  <a:lnTo>
                    <a:pt x="0" y="5769"/>
                  </a:lnTo>
                  <a:cubicBezTo>
                    <a:pt x="0" y="5784"/>
                    <a:pt x="15" y="5799"/>
                    <a:pt x="30" y="5799"/>
                  </a:cubicBezTo>
                  <a:cubicBezTo>
                    <a:pt x="45" y="5799"/>
                    <a:pt x="60" y="5799"/>
                    <a:pt x="60" y="5784"/>
                  </a:cubicBezTo>
                  <a:lnTo>
                    <a:pt x="933" y="30"/>
                  </a:lnTo>
                  <a:cubicBezTo>
                    <a:pt x="933" y="15"/>
                    <a:pt x="933" y="1"/>
                    <a:pt x="915"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8"/>
            <p:cNvSpPr/>
            <p:nvPr/>
          </p:nvSpPr>
          <p:spPr>
            <a:xfrm>
              <a:off x="2827000" y="2860050"/>
              <a:ext cx="82850" cy="143400"/>
            </a:xfrm>
            <a:custGeom>
              <a:rect b="b" l="l" r="r" t="t"/>
              <a:pathLst>
                <a:path extrusionOk="0" h="5736" w="3314">
                  <a:moveTo>
                    <a:pt x="997" y="1"/>
                  </a:moveTo>
                  <a:lnTo>
                    <a:pt x="997" y="16"/>
                  </a:lnTo>
                  <a:lnTo>
                    <a:pt x="64" y="404"/>
                  </a:lnTo>
                  <a:cubicBezTo>
                    <a:pt x="34" y="419"/>
                    <a:pt x="16" y="433"/>
                    <a:pt x="1" y="482"/>
                  </a:cubicBezTo>
                  <a:cubicBezTo>
                    <a:pt x="1" y="512"/>
                    <a:pt x="16" y="542"/>
                    <a:pt x="34" y="560"/>
                  </a:cubicBezTo>
                  <a:lnTo>
                    <a:pt x="1542" y="1959"/>
                  </a:lnTo>
                  <a:cubicBezTo>
                    <a:pt x="1542" y="1974"/>
                    <a:pt x="1557" y="1989"/>
                    <a:pt x="1542" y="2004"/>
                  </a:cubicBezTo>
                  <a:cubicBezTo>
                    <a:pt x="1542" y="2004"/>
                    <a:pt x="1542" y="2019"/>
                    <a:pt x="1527" y="2019"/>
                  </a:cubicBezTo>
                  <a:lnTo>
                    <a:pt x="594" y="2426"/>
                  </a:lnTo>
                  <a:cubicBezTo>
                    <a:pt x="575" y="2441"/>
                    <a:pt x="545" y="2471"/>
                    <a:pt x="545" y="2500"/>
                  </a:cubicBezTo>
                  <a:cubicBezTo>
                    <a:pt x="530" y="2534"/>
                    <a:pt x="545" y="2564"/>
                    <a:pt x="560" y="2579"/>
                  </a:cubicBezTo>
                  <a:lnTo>
                    <a:pt x="3265" y="5735"/>
                  </a:lnTo>
                  <a:lnTo>
                    <a:pt x="3314" y="5735"/>
                  </a:lnTo>
                  <a:lnTo>
                    <a:pt x="3314" y="5691"/>
                  </a:lnTo>
                  <a:lnTo>
                    <a:pt x="609" y="2549"/>
                  </a:lnTo>
                  <a:cubicBezTo>
                    <a:pt x="609" y="2534"/>
                    <a:pt x="594" y="2519"/>
                    <a:pt x="609" y="2500"/>
                  </a:cubicBezTo>
                  <a:cubicBezTo>
                    <a:pt x="609" y="2500"/>
                    <a:pt x="609" y="2486"/>
                    <a:pt x="624" y="2486"/>
                  </a:cubicBezTo>
                  <a:lnTo>
                    <a:pt x="1557" y="2083"/>
                  </a:lnTo>
                  <a:cubicBezTo>
                    <a:pt x="1586" y="2068"/>
                    <a:pt x="1601" y="2034"/>
                    <a:pt x="1601" y="2004"/>
                  </a:cubicBezTo>
                  <a:cubicBezTo>
                    <a:pt x="1620" y="1974"/>
                    <a:pt x="1601" y="1941"/>
                    <a:pt x="1571" y="1911"/>
                  </a:cubicBezTo>
                  <a:lnTo>
                    <a:pt x="79" y="527"/>
                  </a:lnTo>
                  <a:cubicBezTo>
                    <a:pt x="79" y="512"/>
                    <a:pt x="64" y="497"/>
                    <a:pt x="64" y="482"/>
                  </a:cubicBezTo>
                  <a:lnTo>
                    <a:pt x="94" y="448"/>
                  </a:lnTo>
                  <a:lnTo>
                    <a:pt x="1012" y="60"/>
                  </a:lnTo>
                  <a:cubicBezTo>
                    <a:pt x="1027" y="60"/>
                    <a:pt x="1042" y="45"/>
                    <a:pt x="1027" y="30"/>
                  </a:cubicBezTo>
                  <a:cubicBezTo>
                    <a:pt x="1027" y="16"/>
                    <a:pt x="1012" y="1"/>
                    <a:pt x="997"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8"/>
            <p:cNvSpPr/>
            <p:nvPr/>
          </p:nvSpPr>
          <p:spPr>
            <a:xfrm>
              <a:off x="2963475" y="2860050"/>
              <a:ext cx="73425" cy="143400"/>
            </a:xfrm>
            <a:custGeom>
              <a:rect b="b" l="l" r="r" t="t"/>
              <a:pathLst>
                <a:path extrusionOk="0" h="5736" w="2937">
                  <a:moveTo>
                    <a:pt x="2317" y="1"/>
                  </a:moveTo>
                  <a:cubicBezTo>
                    <a:pt x="2299" y="1"/>
                    <a:pt x="2299" y="16"/>
                    <a:pt x="2284" y="30"/>
                  </a:cubicBezTo>
                  <a:cubicBezTo>
                    <a:pt x="2284" y="45"/>
                    <a:pt x="2284" y="60"/>
                    <a:pt x="2299" y="60"/>
                  </a:cubicBezTo>
                  <a:lnTo>
                    <a:pt x="2922" y="325"/>
                  </a:lnTo>
                  <a:cubicBezTo>
                    <a:pt x="2922" y="310"/>
                    <a:pt x="2922" y="280"/>
                    <a:pt x="2937" y="262"/>
                  </a:cubicBezTo>
                  <a:lnTo>
                    <a:pt x="2332" y="16"/>
                  </a:lnTo>
                  <a:cubicBezTo>
                    <a:pt x="2332" y="1"/>
                    <a:pt x="2317" y="1"/>
                    <a:pt x="2317" y="1"/>
                  </a:cubicBezTo>
                  <a:close/>
                  <a:moveTo>
                    <a:pt x="2844" y="900"/>
                  </a:moveTo>
                  <a:cubicBezTo>
                    <a:pt x="2829" y="900"/>
                    <a:pt x="2829" y="900"/>
                    <a:pt x="2829" y="913"/>
                  </a:cubicBezTo>
                  <a:lnTo>
                    <a:pt x="2829" y="913"/>
                  </a:lnTo>
                  <a:lnTo>
                    <a:pt x="2844" y="900"/>
                  </a:lnTo>
                  <a:close/>
                  <a:moveTo>
                    <a:pt x="2829" y="913"/>
                  </a:moveTo>
                  <a:lnTo>
                    <a:pt x="1739" y="1911"/>
                  </a:lnTo>
                  <a:cubicBezTo>
                    <a:pt x="1724" y="1941"/>
                    <a:pt x="1709" y="1974"/>
                    <a:pt x="1709" y="2004"/>
                  </a:cubicBezTo>
                  <a:cubicBezTo>
                    <a:pt x="1724" y="2034"/>
                    <a:pt x="1739" y="2068"/>
                    <a:pt x="1773" y="2083"/>
                  </a:cubicBezTo>
                  <a:lnTo>
                    <a:pt x="2564" y="2426"/>
                  </a:lnTo>
                  <a:cubicBezTo>
                    <a:pt x="2564" y="2407"/>
                    <a:pt x="2579" y="2377"/>
                    <a:pt x="2579" y="2362"/>
                  </a:cubicBezTo>
                  <a:lnTo>
                    <a:pt x="1803" y="2019"/>
                  </a:lnTo>
                  <a:cubicBezTo>
                    <a:pt x="1788" y="2019"/>
                    <a:pt x="1773" y="2004"/>
                    <a:pt x="1773" y="2004"/>
                  </a:cubicBezTo>
                  <a:cubicBezTo>
                    <a:pt x="1773" y="1989"/>
                    <a:pt x="1773" y="1974"/>
                    <a:pt x="1788" y="1959"/>
                  </a:cubicBezTo>
                  <a:lnTo>
                    <a:pt x="2829" y="993"/>
                  </a:lnTo>
                  <a:lnTo>
                    <a:pt x="2829" y="915"/>
                  </a:lnTo>
                  <a:cubicBezTo>
                    <a:pt x="2829" y="914"/>
                    <a:pt x="2829" y="914"/>
                    <a:pt x="2829" y="913"/>
                  </a:cubicBezTo>
                  <a:close/>
                  <a:moveTo>
                    <a:pt x="2504" y="2780"/>
                  </a:moveTo>
                  <a:lnTo>
                    <a:pt x="15" y="5691"/>
                  </a:lnTo>
                  <a:cubicBezTo>
                    <a:pt x="0" y="5706"/>
                    <a:pt x="0" y="5720"/>
                    <a:pt x="15" y="5735"/>
                  </a:cubicBezTo>
                  <a:lnTo>
                    <a:pt x="60" y="5735"/>
                  </a:lnTo>
                  <a:lnTo>
                    <a:pt x="2485" y="2892"/>
                  </a:lnTo>
                  <a:cubicBezTo>
                    <a:pt x="2485" y="2859"/>
                    <a:pt x="2504" y="2814"/>
                    <a:pt x="2504" y="2780"/>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8"/>
            <p:cNvSpPr/>
            <p:nvPr/>
          </p:nvSpPr>
          <p:spPr>
            <a:xfrm>
              <a:off x="2938200" y="3028700"/>
              <a:ext cx="1600" cy="76975"/>
            </a:xfrm>
            <a:custGeom>
              <a:rect b="b" l="l" r="r" t="t"/>
              <a:pathLst>
                <a:path extrusionOk="0" h="3079" w="64">
                  <a:moveTo>
                    <a:pt x="30" y="1"/>
                  </a:moveTo>
                  <a:cubicBezTo>
                    <a:pt x="15" y="1"/>
                    <a:pt x="0" y="15"/>
                    <a:pt x="0" y="30"/>
                  </a:cubicBezTo>
                  <a:lnTo>
                    <a:pt x="0" y="3049"/>
                  </a:lnTo>
                  <a:cubicBezTo>
                    <a:pt x="0" y="3064"/>
                    <a:pt x="15" y="3079"/>
                    <a:pt x="30" y="3079"/>
                  </a:cubicBezTo>
                  <a:cubicBezTo>
                    <a:pt x="45" y="3079"/>
                    <a:pt x="64" y="3064"/>
                    <a:pt x="64" y="3049"/>
                  </a:cubicBezTo>
                  <a:lnTo>
                    <a:pt x="64" y="30"/>
                  </a:lnTo>
                  <a:cubicBezTo>
                    <a:pt x="64" y="15"/>
                    <a:pt x="45" y="1"/>
                    <a:pt x="30"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8"/>
            <p:cNvSpPr/>
            <p:nvPr/>
          </p:nvSpPr>
          <p:spPr>
            <a:xfrm>
              <a:off x="3092850" y="2866200"/>
              <a:ext cx="11675" cy="11700"/>
            </a:xfrm>
            <a:custGeom>
              <a:rect b="b" l="l" r="r" t="t"/>
              <a:pathLst>
                <a:path extrusionOk="0" h="468" w="467">
                  <a:moveTo>
                    <a:pt x="236" y="1"/>
                  </a:moveTo>
                  <a:cubicBezTo>
                    <a:pt x="109" y="1"/>
                    <a:pt x="1" y="109"/>
                    <a:pt x="1" y="236"/>
                  </a:cubicBezTo>
                  <a:cubicBezTo>
                    <a:pt x="1" y="359"/>
                    <a:pt x="109" y="467"/>
                    <a:pt x="236" y="467"/>
                  </a:cubicBezTo>
                  <a:cubicBezTo>
                    <a:pt x="359" y="467"/>
                    <a:pt x="467" y="359"/>
                    <a:pt x="467" y="236"/>
                  </a:cubicBezTo>
                  <a:cubicBezTo>
                    <a:pt x="467" y="109"/>
                    <a:pt x="359" y="1"/>
                    <a:pt x="23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8"/>
            <p:cNvSpPr/>
            <p:nvPr/>
          </p:nvSpPr>
          <p:spPr>
            <a:xfrm>
              <a:off x="3022525" y="2801275"/>
              <a:ext cx="153925" cy="253450"/>
            </a:xfrm>
            <a:custGeom>
              <a:rect b="b" l="l" r="r" t="t"/>
              <a:pathLst>
                <a:path extrusionOk="0" h="10138" w="6157">
                  <a:moveTo>
                    <a:pt x="963" y="1"/>
                  </a:moveTo>
                  <a:cubicBezTo>
                    <a:pt x="810" y="1090"/>
                    <a:pt x="638" y="2180"/>
                    <a:pt x="467" y="3266"/>
                  </a:cubicBezTo>
                  <a:cubicBezTo>
                    <a:pt x="310" y="4370"/>
                    <a:pt x="15" y="5475"/>
                    <a:pt x="0" y="6594"/>
                  </a:cubicBezTo>
                  <a:cubicBezTo>
                    <a:pt x="0" y="7154"/>
                    <a:pt x="94" y="7743"/>
                    <a:pt x="344" y="8243"/>
                  </a:cubicBezTo>
                  <a:cubicBezTo>
                    <a:pt x="732" y="8989"/>
                    <a:pt x="1463" y="9501"/>
                    <a:pt x="2224" y="9829"/>
                  </a:cubicBezTo>
                  <a:cubicBezTo>
                    <a:pt x="2688" y="10011"/>
                    <a:pt x="3183" y="10138"/>
                    <a:pt x="3676" y="10138"/>
                  </a:cubicBezTo>
                  <a:cubicBezTo>
                    <a:pt x="3809" y="10138"/>
                    <a:pt x="3942" y="10129"/>
                    <a:pt x="4075" y="10109"/>
                  </a:cubicBezTo>
                  <a:cubicBezTo>
                    <a:pt x="5008" y="9952"/>
                    <a:pt x="5627" y="9221"/>
                    <a:pt x="5847" y="8321"/>
                  </a:cubicBezTo>
                  <a:cubicBezTo>
                    <a:pt x="6157" y="7139"/>
                    <a:pt x="5892" y="5863"/>
                    <a:pt x="5690" y="4684"/>
                  </a:cubicBezTo>
                  <a:cubicBezTo>
                    <a:pt x="5552" y="3874"/>
                    <a:pt x="5410" y="3079"/>
                    <a:pt x="5287" y="2273"/>
                  </a:cubicBezTo>
                  <a:lnTo>
                    <a:pt x="963"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8"/>
            <p:cNvSpPr/>
            <p:nvPr/>
          </p:nvSpPr>
          <p:spPr>
            <a:xfrm>
              <a:off x="3022525" y="2965375"/>
              <a:ext cx="25" cy="1975"/>
            </a:xfrm>
            <a:custGeom>
              <a:rect b="b" l="l" r="r" t="t"/>
              <a:pathLst>
                <a:path extrusionOk="0" h="79" w="1">
                  <a:moveTo>
                    <a:pt x="0" y="15"/>
                  </a:moveTo>
                  <a:lnTo>
                    <a:pt x="0" y="30"/>
                  </a:lnTo>
                  <a:lnTo>
                    <a:pt x="0" y="78"/>
                  </a:lnTo>
                  <a:lnTo>
                    <a:pt x="0" y="30"/>
                  </a:lnTo>
                  <a:lnTo>
                    <a:pt x="0" y="15"/>
                  </a:lnTo>
                  <a:close/>
                  <a:moveTo>
                    <a:pt x="0" y="0"/>
                  </a:moveTo>
                  <a:lnTo>
                    <a:pt x="0" y="15"/>
                  </a:lnTo>
                  <a:lnTo>
                    <a:pt x="0" y="0"/>
                  </a:lnTo>
                  <a:close/>
                  <a:moveTo>
                    <a:pt x="0" y="0"/>
                  </a:moveTo>
                  <a:lnTo>
                    <a:pt x="0" y="0"/>
                  </a:ln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8"/>
            <p:cNvSpPr/>
            <p:nvPr/>
          </p:nvSpPr>
          <p:spPr>
            <a:xfrm>
              <a:off x="3168700" y="3007350"/>
              <a:ext cx="375" cy="1975"/>
            </a:xfrm>
            <a:custGeom>
              <a:rect b="b" l="l" r="r" t="t"/>
              <a:pathLst>
                <a:path extrusionOk="0" h="79" w="15">
                  <a:moveTo>
                    <a:pt x="0" y="78"/>
                  </a:moveTo>
                  <a:lnTo>
                    <a:pt x="0" y="78"/>
                  </a:lnTo>
                  <a:lnTo>
                    <a:pt x="0" y="78"/>
                  </a:lnTo>
                  <a:close/>
                  <a:moveTo>
                    <a:pt x="15" y="60"/>
                  </a:moveTo>
                  <a:cubicBezTo>
                    <a:pt x="0" y="60"/>
                    <a:pt x="0" y="60"/>
                    <a:pt x="0" y="78"/>
                  </a:cubicBezTo>
                  <a:cubicBezTo>
                    <a:pt x="0" y="60"/>
                    <a:pt x="0" y="60"/>
                    <a:pt x="15" y="60"/>
                  </a:cubicBezTo>
                  <a:close/>
                  <a:moveTo>
                    <a:pt x="15" y="60"/>
                  </a:moveTo>
                  <a:lnTo>
                    <a:pt x="15" y="60"/>
                  </a:lnTo>
                  <a:lnTo>
                    <a:pt x="15" y="60"/>
                  </a:lnTo>
                  <a:close/>
                  <a:moveTo>
                    <a:pt x="15" y="45"/>
                  </a:moveTo>
                  <a:lnTo>
                    <a:pt x="15" y="60"/>
                  </a:lnTo>
                  <a:lnTo>
                    <a:pt x="15" y="45"/>
                  </a:lnTo>
                  <a:close/>
                  <a:moveTo>
                    <a:pt x="15" y="45"/>
                  </a:moveTo>
                  <a:lnTo>
                    <a:pt x="15" y="45"/>
                  </a:lnTo>
                  <a:lnTo>
                    <a:pt x="15" y="45"/>
                  </a:lnTo>
                  <a:close/>
                  <a:moveTo>
                    <a:pt x="15" y="30"/>
                  </a:moveTo>
                  <a:lnTo>
                    <a:pt x="15" y="30"/>
                  </a:lnTo>
                  <a:lnTo>
                    <a:pt x="15" y="30"/>
                  </a:lnTo>
                  <a:close/>
                  <a:moveTo>
                    <a:pt x="15" y="15"/>
                  </a:moveTo>
                  <a:lnTo>
                    <a:pt x="15" y="15"/>
                  </a:lnTo>
                  <a:lnTo>
                    <a:pt x="15" y="15"/>
                  </a:lnTo>
                  <a:close/>
                  <a:moveTo>
                    <a:pt x="15" y="15"/>
                  </a:moveTo>
                  <a:lnTo>
                    <a:pt x="15" y="15"/>
                  </a:lnTo>
                  <a:lnTo>
                    <a:pt x="15" y="15"/>
                  </a:lnTo>
                  <a:close/>
                  <a:moveTo>
                    <a:pt x="15" y="0"/>
                  </a:moveTo>
                  <a:lnTo>
                    <a:pt x="15" y="0"/>
                  </a:lnTo>
                  <a:close/>
                </a:path>
              </a:pathLst>
            </a:custGeom>
            <a:solidFill>
              <a:srgbClr val="F2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8"/>
            <p:cNvSpPr/>
            <p:nvPr/>
          </p:nvSpPr>
          <p:spPr>
            <a:xfrm>
              <a:off x="3022525" y="2950525"/>
              <a:ext cx="150475" cy="104225"/>
            </a:xfrm>
            <a:custGeom>
              <a:rect b="b" l="l" r="r" t="t"/>
              <a:pathLst>
                <a:path extrusionOk="0" h="4169" w="6019">
                  <a:moveTo>
                    <a:pt x="1355" y="3392"/>
                  </a:moveTo>
                  <a:lnTo>
                    <a:pt x="1355" y="3392"/>
                  </a:lnTo>
                  <a:cubicBezTo>
                    <a:pt x="1478" y="3471"/>
                    <a:pt x="1601" y="3545"/>
                    <a:pt x="1728" y="3609"/>
                  </a:cubicBezTo>
                  <a:cubicBezTo>
                    <a:pt x="1586" y="3531"/>
                    <a:pt x="1463" y="3452"/>
                    <a:pt x="1355" y="3392"/>
                  </a:cubicBezTo>
                  <a:close/>
                  <a:moveTo>
                    <a:pt x="30" y="1"/>
                  </a:moveTo>
                  <a:cubicBezTo>
                    <a:pt x="15" y="206"/>
                    <a:pt x="0" y="393"/>
                    <a:pt x="0" y="594"/>
                  </a:cubicBezTo>
                  <a:lnTo>
                    <a:pt x="0" y="609"/>
                  </a:lnTo>
                  <a:lnTo>
                    <a:pt x="0" y="624"/>
                  </a:lnTo>
                  <a:lnTo>
                    <a:pt x="0" y="672"/>
                  </a:lnTo>
                  <a:cubicBezTo>
                    <a:pt x="0" y="1232"/>
                    <a:pt x="94" y="1792"/>
                    <a:pt x="344" y="2273"/>
                  </a:cubicBezTo>
                  <a:cubicBezTo>
                    <a:pt x="530" y="2631"/>
                    <a:pt x="795" y="2926"/>
                    <a:pt x="1090" y="3191"/>
                  </a:cubicBezTo>
                  <a:lnTo>
                    <a:pt x="1090" y="3172"/>
                  </a:lnTo>
                  <a:cubicBezTo>
                    <a:pt x="1105" y="3172"/>
                    <a:pt x="1120" y="3157"/>
                    <a:pt x="1120" y="3157"/>
                  </a:cubicBezTo>
                  <a:cubicBezTo>
                    <a:pt x="1135" y="3157"/>
                    <a:pt x="1135" y="3157"/>
                    <a:pt x="1135" y="3172"/>
                  </a:cubicBezTo>
                  <a:cubicBezTo>
                    <a:pt x="1149" y="3172"/>
                    <a:pt x="1728" y="3564"/>
                    <a:pt x="2131" y="3766"/>
                  </a:cubicBezTo>
                  <a:cubicBezTo>
                    <a:pt x="2146" y="3781"/>
                    <a:pt x="2146" y="3795"/>
                    <a:pt x="2146" y="3810"/>
                  </a:cubicBezTo>
                  <a:cubicBezTo>
                    <a:pt x="2176" y="3825"/>
                    <a:pt x="2209" y="3844"/>
                    <a:pt x="2224" y="3859"/>
                  </a:cubicBezTo>
                  <a:cubicBezTo>
                    <a:pt x="2676" y="4045"/>
                    <a:pt x="3172" y="4169"/>
                    <a:pt x="3653" y="4169"/>
                  </a:cubicBezTo>
                  <a:cubicBezTo>
                    <a:pt x="3795" y="4169"/>
                    <a:pt x="3933" y="4154"/>
                    <a:pt x="4075" y="4139"/>
                  </a:cubicBezTo>
                  <a:cubicBezTo>
                    <a:pt x="5008" y="3982"/>
                    <a:pt x="5627" y="3251"/>
                    <a:pt x="5847" y="2351"/>
                  </a:cubicBezTo>
                  <a:cubicBezTo>
                    <a:pt x="5847" y="2333"/>
                    <a:pt x="5847" y="2333"/>
                    <a:pt x="5862" y="2333"/>
                  </a:cubicBezTo>
                  <a:lnTo>
                    <a:pt x="5862" y="2318"/>
                  </a:lnTo>
                  <a:lnTo>
                    <a:pt x="5862" y="2303"/>
                  </a:lnTo>
                  <a:lnTo>
                    <a:pt x="5862" y="2288"/>
                  </a:lnTo>
                  <a:lnTo>
                    <a:pt x="5862" y="2273"/>
                  </a:lnTo>
                  <a:cubicBezTo>
                    <a:pt x="6019" y="1605"/>
                    <a:pt x="6000" y="919"/>
                    <a:pt x="5925" y="236"/>
                  </a:cubicBezTo>
                  <a:lnTo>
                    <a:pt x="5925" y="236"/>
                  </a:lnTo>
                  <a:cubicBezTo>
                    <a:pt x="5907" y="467"/>
                    <a:pt x="5877" y="702"/>
                    <a:pt x="5813" y="919"/>
                  </a:cubicBezTo>
                  <a:cubicBezTo>
                    <a:pt x="5582" y="1822"/>
                    <a:pt x="4974" y="2538"/>
                    <a:pt x="4026" y="2691"/>
                  </a:cubicBezTo>
                  <a:cubicBezTo>
                    <a:pt x="3903" y="2725"/>
                    <a:pt x="3761" y="2725"/>
                    <a:pt x="3623" y="2725"/>
                  </a:cubicBezTo>
                  <a:cubicBezTo>
                    <a:pt x="3127" y="2725"/>
                    <a:pt x="2642" y="2598"/>
                    <a:pt x="2194" y="2426"/>
                  </a:cubicBezTo>
                  <a:cubicBezTo>
                    <a:pt x="1429" y="2101"/>
                    <a:pt x="702" y="1587"/>
                    <a:pt x="310" y="840"/>
                  </a:cubicBezTo>
                  <a:cubicBezTo>
                    <a:pt x="172" y="579"/>
                    <a:pt x="94" y="299"/>
                    <a:pt x="30" y="1"/>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8"/>
            <p:cNvSpPr/>
            <p:nvPr/>
          </p:nvSpPr>
          <p:spPr>
            <a:xfrm>
              <a:off x="3075025" y="3045400"/>
              <a:ext cx="1150" cy="775"/>
            </a:xfrm>
            <a:custGeom>
              <a:rect b="b" l="l" r="r" t="t"/>
              <a:pathLst>
                <a:path extrusionOk="0" h="31" w="46">
                  <a:moveTo>
                    <a:pt x="1" y="0"/>
                  </a:moveTo>
                  <a:lnTo>
                    <a:pt x="1" y="30"/>
                  </a:lnTo>
                  <a:lnTo>
                    <a:pt x="16" y="30"/>
                  </a:lnTo>
                  <a:cubicBezTo>
                    <a:pt x="31" y="30"/>
                    <a:pt x="31" y="30"/>
                    <a:pt x="46" y="15"/>
                  </a:cubicBezTo>
                  <a:cubicBezTo>
                    <a:pt x="31" y="15"/>
                    <a:pt x="16" y="15"/>
                    <a:pt x="1" y="0"/>
                  </a:cubicBez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8"/>
            <p:cNvSpPr/>
            <p:nvPr/>
          </p:nvSpPr>
          <p:spPr>
            <a:xfrm>
              <a:off x="3049750" y="3030275"/>
              <a:ext cx="25300" cy="15900"/>
            </a:xfrm>
            <a:custGeom>
              <a:rect b="b" l="l" r="r" t="t"/>
              <a:pathLst>
                <a:path extrusionOk="0" h="636" w="1012">
                  <a:moveTo>
                    <a:pt x="1" y="1"/>
                  </a:moveTo>
                  <a:cubicBezTo>
                    <a:pt x="1" y="1"/>
                    <a:pt x="1" y="16"/>
                    <a:pt x="16" y="31"/>
                  </a:cubicBezTo>
                  <a:cubicBezTo>
                    <a:pt x="16" y="31"/>
                    <a:pt x="46" y="46"/>
                    <a:pt x="109" y="94"/>
                  </a:cubicBezTo>
                  <a:lnTo>
                    <a:pt x="109" y="76"/>
                  </a:lnTo>
                  <a:cubicBezTo>
                    <a:pt x="79" y="46"/>
                    <a:pt x="31" y="16"/>
                    <a:pt x="1" y="1"/>
                  </a:cubicBezTo>
                  <a:close/>
                  <a:moveTo>
                    <a:pt x="993" y="605"/>
                  </a:moveTo>
                  <a:lnTo>
                    <a:pt x="993" y="620"/>
                  </a:lnTo>
                  <a:cubicBezTo>
                    <a:pt x="1012" y="620"/>
                    <a:pt x="1012" y="635"/>
                    <a:pt x="1012" y="635"/>
                  </a:cubicBezTo>
                  <a:lnTo>
                    <a:pt x="1012" y="605"/>
                  </a:ln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8"/>
            <p:cNvSpPr/>
            <p:nvPr/>
          </p:nvSpPr>
          <p:spPr>
            <a:xfrm>
              <a:off x="3052450" y="3032150"/>
              <a:ext cx="22150" cy="13650"/>
            </a:xfrm>
            <a:custGeom>
              <a:rect b="b" l="l" r="r" t="t"/>
              <a:pathLst>
                <a:path extrusionOk="0" h="546" w="886">
                  <a:moveTo>
                    <a:pt x="1" y="1"/>
                  </a:moveTo>
                  <a:lnTo>
                    <a:pt x="1" y="19"/>
                  </a:lnTo>
                  <a:cubicBezTo>
                    <a:pt x="46" y="49"/>
                    <a:pt x="94" y="79"/>
                    <a:pt x="158" y="127"/>
                  </a:cubicBezTo>
                  <a:cubicBezTo>
                    <a:pt x="109" y="79"/>
                    <a:pt x="46" y="49"/>
                    <a:pt x="1" y="1"/>
                  </a:cubicBezTo>
                  <a:close/>
                  <a:moveTo>
                    <a:pt x="531" y="344"/>
                  </a:moveTo>
                  <a:lnTo>
                    <a:pt x="531" y="344"/>
                  </a:lnTo>
                  <a:cubicBezTo>
                    <a:pt x="654" y="422"/>
                    <a:pt x="777" y="501"/>
                    <a:pt x="885" y="545"/>
                  </a:cubicBezTo>
                  <a:lnTo>
                    <a:pt x="885" y="530"/>
                  </a:lnTo>
                  <a:cubicBezTo>
                    <a:pt x="762" y="467"/>
                    <a:pt x="639" y="407"/>
                    <a:pt x="531" y="344"/>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8"/>
            <p:cNvSpPr/>
            <p:nvPr/>
          </p:nvSpPr>
          <p:spPr>
            <a:xfrm>
              <a:off x="3049750" y="3029450"/>
              <a:ext cx="26425" cy="16350"/>
            </a:xfrm>
            <a:custGeom>
              <a:rect b="b" l="l" r="r" t="t"/>
              <a:pathLst>
                <a:path extrusionOk="0" h="654" w="1057">
                  <a:moveTo>
                    <a:pt x="31" y="0"/>
                  </a:moveTo>
                  <a:cubicBezTo>
                    <a:pt x="31" y="0"/>
                    <a:pt x="16" y="15"/>
                    <a:pt x="1" y="15"/>
                  </a:cubicBezTo>
                  <a:lnTo>
                    <a:pt x="1" y="34"/>
                  </a:lnTo>
                  <a:cubicBezTo>
                    <a:pt x="94" y="94"/>
                    <a:pt x="172" y="172"/>
                    <a:pt x="266" y="235"/>
                  </a:cubicBezTo>
                  <a:cubicBezTo>
                    <a:pt x="374" y="295"/>
                    <a:pt x="497" y="374"/>
                    <a:pt x="639" y="452"/>
                  </a:cubicBezTo>
                  <a:cubicBezTo>
                    <a:pt x="762" y="530"/>
                    <a:pt x="900" y="594"/>
                    <a:pt x="1057" y="653"/>
                  </a:cubicBezTo>
                  <a:cubicBezTo>
                    <a:pt x="1057" y="638"/>
                    <a:pt x="1057" y="624"/>
                    <a:pt x="1042" y="609"/>
                  </a:cubicBezTo>
                  <a:cubicBezTo>
                    <a:pt x="639" y="407"/>
                    <a:pt x="60" y="15"/>
                    <a:pt x="46" y="15"/>
                  </a:cubicBezTo>
                  <a:cubicBezTo>
                    <a:pt x="46" y="0"/>
                    <a:pt x="46" y="0"/>
                    <a:pt x="31" y="0"/>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8"/>
            <p:cNvSpPr/>
            <p:nvPr/>
          </p:nvSpPr>
          <p:spPr>
            <a:xfrm>
              <a:off x="3046200" y="2645075"/>
              <a:ext cx="169900" cy="213050"/>
            </a:xfrm>
            <a:custGeom>
              <a:rect b="b" l="l" r="r" t="t"/>
              <a:pathLst>
                <a:path extrusionOk="0" h="8522" w="6796">
                  <a:moveTo>
                    <a:pt x="2626" y="1"/>
                  </a:moveTo>
                  <a:cubicBezTo>
                    <a:pt x="2520" y="1"/>
                    <a:pt x="2417" y="25"/>
                    <a:pt x="2318" y="78"/>
                  </a:cubicBezTo>
                  <a:cubicBezTo>
                    <a:pt x="1695" y="421"/>
                    <a:pt x="1" y="4850"/>
                    <a:pt x="79" y="6342"/>
                  </a:cubicBezTo>
                  <a:lnTo>
                    <a:pt x="4340" y="8521"/>
                  </a:lnTo>
                  <a:lnTo>
                    <a:pt x="4900" y="7555"/>
                  </a:lnTo>
                  <a:cubicBezTo>
                    <a:pt x="5863" y="6980"/>
                    <a:pt x="6452" y="5551"/>
                    <a:pt x="6795" y="4477"/>
                  </a:cubicBezTo>
                  <a:lnTo>
                    <a:pt x="6049" y="4260"/>
                  </a:lnTo>
                  <a:cubicBezTo>
                    <a:pt x="6049" y="4260"/>
                    <a:pt x="4034" y="1"/>
                    <a:pt x="262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8"/>
            <p:cNvSpPr/>
            <p:nvPr/>
          </p:nvSpPr>
          <p:spPr>
            <a:xfrm>
              <a:off x="3084725" y="2694025"/>
              <a:ext cx="129800" cy="114000"/>
            </a:xfrm>
            <a:custGeom>
              <a:rect b="b" l="l" r="r" t="t"/>
              <a:pathLst>
                <a:path extrusionOk="0" h="4560" w="5192">
                  <a:moveTo>
                    <a:pt x="1740" y="0"/>
                  </a:moveTo>
                  <a:cubicBezTo>
                    <a:pt x="1740" y="0"/>
                    <a:pt x="1" y="981"/>
                    <a:pt x="46" y="2690"/>
                  </a:cubicBezTo>
                  <a:cubicBezTo>
                    <a:pt x="77" y="3817"/>
                    <a:pt x="1186" y="4560"/>
                    <a:pt x="2185" y="4560"/>
                  </a:cubicBezTo>
                  <a:cubicBezTo>
                    <a:pt x="2718" y="4560"/>
                    <a:pt x="3220" y="4349"/>
                    <a:pt x="3512" y="3873"/>
                  </a:cubicBezTo>
                  <a:cubicBezTo>
                    <a:pt x="4337" y="2504"/>
                    <a:pt x="5191" y="500"/>
                    <a:pt x="1740" y="0"/>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8"/>
            <p:cNvSpPr/>
            <p:nvPr/>
          </p:nvSpPr>
          <p:spPr>
            <a:xfrm>
              <a:off x="3035400" y="2800000"/>
              <a:ext cx="130975" cy="81300"/>
            </a:xfrm>
            <a:custGeom>
              <a:rect b="b" l="l" r="r" t="t"/>
              <a:pathLst>
                <a:path extrusionOk="0" h="3252" w="5239">
                  <a:moveTo>
                    <a:pt x="544" y="0"/>
                  </a:moveTo>
                  <a:cubicBezTo>
                    <a:pt x="376" y="0"/>
                    <a:pt x="221" y="125"/>
                    <a:pt x="187" y="302"/>
                  </a:cubicBezTo>
                  <a:lnTo>
                    <a:pt x="30" y="1097"/>
                  </a:lnTo>
                  <a:cubicBezTo>
                    <a:pt x="0" y="1265"/>
                    <a:pt x="93" y="1436"/>
                    <a:pt x="261" y="1500"/>
                  </a:cubicBezTo>
                  <a:lnTo>
                    <a:pt x="4694" y="3223"/>
                  </a:lnTo>
                  <a:cubicBezTo>
                    <a:pt x="4741" y="3242"/>
                    <a:pt x="4788" y="3251"/>
                    <a:pt x="4834" y="3251"/>
                  </a:cubicBezTo>
                  <a:cubicBezTo>
                    <a:pt x="5017" y="3251"/>
                    <a:pt x="5178" y="3113"/>
                    <a:pt x="5190" y="2914"/>
                  </a:cubicBezTo>
                  <a:lnTo>
                    <a:pt x="5239" y="2354"/>
                  </a:lnTo>
                  <a:cubicBezTo>
                    <a:pt x="5239" y="2197"/>
                    <a:pt x="5160" y="2059"/>
                    <a:pt x="5019" y="1996"/>
                  </a:cubicBezTo>
                  <a:lnTo>
                    <a:pt x="698" y="37"/>
                  </a:lnTo>
                  <a:cubicBezTo>
                    <a:pt x="647" y="12"/>
                    <a:pt x="595" y="0"/>
                    <a:pt x="54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8"/>
            <p:cNvSpPr/>
            <p:nvPr/>
          </p:nvSpPr>
          <p:spPr>
            <a:xfrm>
              <a:off x="3051250" y="2800175"/>
              <a:ext cx="25" cy="25"/>
            </a:xfrm>
            <a:custGeom>
              <a:rect b="b" l="l" r="r" t="t"/>
              <a:pathLst>
                <a:path extrusionOk="0" h="1" w="1">
                  <a:moveTo>
                    <a:pt x="0" y="0"/>
                  </a:moveTo>
                  <a:lnTo>
                    <a:pt x="0" y="0"/>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8"/>
            <p:cNvSpPr/>
            <p:nvPr/>
          </p:nvSpPr>
          <p:spPr>
            <a:xfrm>
              <a:off x="3159725" y="2849150"/>
              <a:ext cx="1150" cy="750"/>
            </a:xfrm>
            <a:custGeom>
              <a:rect b="b" l="l" r="r" t="t"/>
              <a:pathLst>
                <a:path extrusionOk="0" h="30" w="46">
                  <a:moveTo>
                    <a:pt x="1" y="0"/>
                  </a:moveTo>
                  <a:lnTo>
                    <a:pt x="1" y="0"/>
                  </a:lnTo>
                  <a:lnTo>
                    <a:pt x="46" y="30"/>
                  </a:lnTo>
                  <a:lnTo>
                    <a:pt x="46" y="30"/>
                  </a:lnTo>
                  <a:lnTo>
                    <a:pt x="46" y="30"/>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8"/>
            <p:cNvSpPr/>
            <p:nvPr/>
          </p:nvSpPr>
          <p:spPr>
            <a:xfrm>
              <a:off x="3051250" y="2800175"/>
              <a:ext cx="7475" cy="3475"/>
            </a:xfrm>
            <a:custGeom>
              <a:rect b="b" l="l" r="r" t="t"/>
              <a:pathLst>
                <a:path extrusionOk="0" h="139" w="299">
                  <a:moveTo>
                    <a:pt x="0" y="0"/>
                  </a:moveTo>
                  <a:cubicBezTo>
                    <a:pt x="19" y="15"/>
                    <a:pt x="49" y="15"/>
                    <a:pt x="64" y="30"/>
                  </a:cubicBezTo>
                  <a:lnTo>
                    <a:pt x="299" y="138"/>
                  </a:lnTo>
                  <a:lnTo>
                    <a:pt x="299" y="138"/>
                  </a:lnTo>
                  <a:lnTo>
                    <a:pt x="64" y="30"/>
                  </a:lnTo>
                  <a:cubicBezTo>
                    <a:pt x="49" y="15"/>
                    <a:pt x="19" y="15"/>
                    <a:pt x="0" y="0"/>
                  </a:cubicBez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8"/>
            <p:cNvSpPr/>
            <p:nvPr/>
          </p:nvSpPr>
          <p:spPr>
            <a:xfrm>
              <a:off x="3160850" y="2849875"/>
              <a:ext cx="500" cy="25"/>
            </a:xfrm>
            <a:custGeom>
              <a:rect b="b" l="l" r="r" t="t"/>
              <a:pathLst>
                <a:path extrusionOk="0" h="1" w="20">
                  <a:moveTo>
                    <a:pt x="19" y="1"/>
                  </a:moveTo>
                  <a:lnTo>
                    <a:pt x="19" y="1"/>
                  </a:lnTo>
                  <a:lnTo>
                    <a:pt x="19" y="1"/>
                  </a:lnTo>
                  <a:close/>
                  <a:moveTo>
                    <a:pt x="19" y="1"/>
                  </a:moveTo>
                  <a:lnTo>
                    <a:pt x="19" y="1"/>
                  </a:lnTo>
                  <a:lnTo>
                    <a:pt x="19" y="1"/>
                  </a:lnTo>
                  <a:close/>
                  <a:moveTo>
                    <a:pt x="19" y="1"/>
                  </a:moveTo>
                  <a:lnTo>
                    <a:pt x="19" y="1"/>
                  </a:lnTo>
                  <a:lnTo>
                    <a:pt x="19" y="1"/>
                  </a:lnTo>
                  <a:close/>
                  <a:moveTo>
                    <a:pt x="1" y="1"/>
                  </a:moveTo>
                  <a:lnTo>
                    <a:pt x="19" y="1"/>
                  </a:lnTo>
                  <a:lnTo>
                    <a:pt x="1" y="1"/>
                  </a:lnTo>
                  <a:close/>
                  <a:moveTo>
                    <a:pt x="1" y="1"/>
                  </a:moveTo>
                  <a:lnTo>
                    <a:pt x="1" y="1"/>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8"/>
            <p:cNvSpPr/>
            <p:nvPr/>
          </p:nvSpPr>
          <p:spPr>
            <a:xfrm>
              <a:off x="3041925" y="2800175"/>
              <a:ext cx="123625" cy="55250"/>
            </a:xfrm>
            <a:custGeom>
              <a:rect b="b" l="l" r="r" t="t"/>
              <a:pathLst>
                <a:path extrusionOk="0" h="2210" w="4945">
                  <a:moveTo>
                    <a:pt x="280" y="0"/>
                  </a:moveTo>
                  <a:cubicBezTo>
                    <a:pt x="172" y="0"/>
                    <a:pt x="79" y="45"/>
                    <a:pt x="0" y="123"/>
                  </a:cubicBezTo>
                  <a:cubicBezTo>
                    <a:pt x="19" y="265"/>
                    <a:pt x="94" y="388"/>
                    <a:pt x="235" y="452"/>
                  </a:cubicBezTo>
                  <a:lnTo>
                    <a:pt x="702" y="623"/>
                  </a:lnTo>
                  <a:cubicBezTo>
                    <a:pt x="672" y="511"/>
                    <a:pt x="672" y="403"/>
                    <a:pt x="672" y="280"/>
                  </a:cubicBezTo>
                  <a:lnTo>
                    <a:pt x="672" y="138"/>
                  </a:lnTo>
                  <a:lnTo>
                    <a:pt x="437" y="30"/>
                  </a:lnTo>
                  <a:cubicBezTo>
                    <a:pt x="422" y="15"/>
                    <a:pt x="392" y="15"/>
                    <a:pt x="373" y="0"/>
                  </a:cubicBezTo>
                  <a:close/>
                  <a:moveTo>
                    <a:pt x="3358" y="1351"/>
                  </a:moveTo>
                  <a:cubicBezTo>
                    <a:pt x="3284" y="1429"/>
                    <a:pt x="3191" y="1508"/>
                    <a:pt x="3097" y="1571"/>
                  </a:cubicBezTo>
                  <a:lnTo>
                    <a:pt x="3732" y="1817"/>
                  </a:lnTo>
                  <a:lnTo>
                    <a:pt x="3750" y="1787"/>
                  </a:lnTo>
                  <a:cubicBezTo>
                    <a:pt x="3750" y="1773"/>
                    <a:pt x="3765" y="1773"/>
                    <a:pt x="3780" y="1773"/>
                  </a:cubicBezTo>
                  <a:cubicBezTo>
                    <a:pt x="3795" y="1773"/>
                    <a:pt x="3810" y="1787"/>
                    <a:pt x="3810" y="1802"/>
                  </a:cubicBezTo>
                  <a:lnTo>
                    <a:pt x="3795" y="1836"/>
                  </a:lnTo>
                  <a:lnTo>
                    <a:pt x="4683" y="2175"/>
                  </a:lnTo>
                  <a:cubicBezTo>
                    <a:pt x="4713" y="2190"/>
                    <a:pt x="4758" y="2209"/>
                    <a:pt x="4806" y="2209"/>
                  </a:cubicBezTo>
                  <a:cubicBezTo>
                    <a:pt x="4851" y="2209"/>
                    <a:pt x="4899" y="2190"/>
                    <a:pt x="4944" y="2175"/>
                  </a:cubicBezTo>
                  <a:cubicBezTo>
                    <a:pt x="4914" y="2097"/>
                    <a:pt x="4851" y="2037"/>
                    <a:pt x="4776" y="1989"/>
                  </a:cubicBezTo>
                  <a:lnTo>
                    <a:pt x="4758" y="1989"/>
                  </a:lnTo>
                  <a:lnTo>
                    <a:pt x="4713" y="1959"/>
                  </a:lnTo>
                  <a:lnTo>
                    <a:pt x="3358" y="1351"/>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8"/>
            <p:cNvSpPr/>
            <p:nvPr/>
          </p:nvSpPr>
          <p:spPr>
            <a:xfrm>
              <a:off x="3054050" y="2815750"/>
              <a:ext cx="5425" cy="17100"/>
            </a:xfrm>
            <a:custGeom>
              <a:rect b="b" l="l" r="r" t="t"/>
              <a:pathLst>
                <a:path extrusionOk="0" h="684" w="217">
                  <a:moveTo>
                    <a:pt x="187" y="0"/>
                  </a:moveTo>
                  <a:cubicBezTo>
                    <a:pt x="168" y="0"/>
                    <a:pt x="153" y="15"/>
                    <a:pt x="153" y="30"/>
                  </a:cubicBezTo>
                  <a:lnTo>
                    <a:pt x="15" y="635"/>
                  </a:lnTo>
                  <a:cubicBezTo>
                    <a:pt x="0" y="653"/>
                    <a:pt x="15" y="668"/>
                    <a:pt x="30" y="683"/>
                  </a:cubicBezTo>
                  <a:lnTo>
                    <a:pt x="45" y="683"/>
                  </a:lnTo>
                  <a:cubicBezTo>
                    <a:pt x="60" y="683"/>
                    <a:pt x="60" y="668"/>
                    <a:pt x="75" y="653"/>
                  </a:cubicBezTo>
                  <a:lnTo>
                    <a:pt x="217" y="45"/>
                  </a:lnTo>
                  <a:cubicBezTo>
                    <a:pt x="217" y="30"/>
                    <a:pt x="202" y="0"/>
                    <a:pt x="187"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8"/>
            <p:cNvSpPr/>
            <p:nvPr/>
          </p:nvSpPr>
          <p:spPr>
            <a:xfrm>
              <a:off x="3073450" y="2838600"/>
              <a:ext cx="1150" cy="1225"/>
            </a:xfrm>
            <a:custGeom>
              <a:rect b="b" l="l" r="r" t="t"/>
              <a:pathLst>
                <a:path extrusionOk="0" h="49" w="46">
                  <a:moveTo>
                    <a:pt x="0" y="0"/>
                  </a:moveTo>
                  <a:cubicBezTo>
                    <a:pt x="0" y="34"/>
                    <a:pt x="0" y="49"/>
                    <a:pt x="15" y="49"/>
                  </a:cubicBezTo>
                  <a:lnTo>
                    <a:pt x="30" y="49"/>
                  </a:lnTo>
                  <a:cubicBezTo>
                    <a:pt x="45" y="49"/>
                    <a:pt x="45" y="49"/>
                    <a:pt x="45" y="34"/>
                  </a:cubicBezTo>
                  <a:cubicBezTo>
                    <a:pt x="30" y="19"/>
                    <a:pt x="15" y="19"/>
                    <a:pt x="0"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8"/>
            <p:cNvSpPr/>
            <p:nvPr/>
          </p:nvSpPr>
          <p:spPr>
            <a:xfrm>
              <a:off x="3112725" y="2840550"/>
              <a:ext cx="4675" cy="13275"/>
            </a:xfrm>
            <a:custGeom>
              <a:rect b="b" l="l" r="r" t="t"/>
              <a:pathLst>
                <a:path extrusionOk="0" h="531" w="187">
                  <a:moveTo>
                    <a:pt x="187" y="1"/>
                  </a:moveTo>
                  <a:lnTo>
                    <a:pt x="187" y="1"/>
                  </a:lnTo>
                  <a:cubicBezTo>
                    <a:pt x="153" y="16"/>
                    <a:pt x="138" y="34"/>
                    <a:pt x="109" y="34"/>
                  </a:cubicBezTo>
                  <a:lnTo>
                    <a:pt x="0" y="501"/>
                  </a:lnTo>
                  <a:cubicBezTo>
                    <a:pt x="0" y="516"/>
                    <a:pt x="15" y="531"/>
                    <a:pt x="30" y="531"/>
                  </a:cubicBezTo>
                  <a:cubicBezTo>
                    <a:pt x="45" y="531"/>
                    <a:pt x="60" y="531"/>
                    <a:pt x="60" y="516"/>
                  </a:cubicBezTo>
                  <a:lnTo>
                    <a:pt x="187" y="1"/>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8"/>
            <p:cNvSpPr/>
            <p:nvPr/>
          </p:nvSpPr>
          <p:spPr>
            <a:xfrm>
              <a:off x="3131750" y="2845600"/>
              <a:ext cx="5050" cy="15600"/>
            </a:xfrm>
            <a:custGeom>
              <a:rect b="b" l="l" r="r" t="t"/>
              <a:pathLst>
                <a:path extrusionOk="0" h="624" w="202">
                  <a:moveTo>
                    <a:pt x="139" y="0"/>
                  </a:moveTo>
                  <a:lnTo>
                    <a:pt x="15" y="594"/>
                  </a:lnTo>
                  <a:cubicBezTo>
                    <a:pt x="0" y="608"/>
                    <a:pt x="15" y="623"/>
                    <a:pt x="30" y="623"/>
                  </a:cubicBezTo>
                  <a:cubicBezTo>
                    <a:pt x="45" y="623"/>
                    <a:pt x="64" y="623"/>
                    <a:pt x="64" y="608"/>
                  </a:cubicBezTo>
                  <a:lnTo>
                    <a:pt x="202" y="19"/>
                  </a:lnTo>
                  <a:lnTo>
                    <a:pt x="139"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8"/>
            <p:cNvSpPr/>
            <p:nvPr/>
          </p:nvSpPr>
          <p:spPr>
            <a:xfrm>
              <a:off x="3135200" y="2844475"/>
              <a:ext cx="1975" cy="1600"/>
            </a:xfrm>
            <a:custGeom>
              <a:rect b="b" l="l" r="r" t="t"/>
              <a:pathLst>
                <a:path extrusionOk="0" h="64" w="79">
                  <a:moveTo>
                    <a:pt x="49" y="1"/>
                  </a:moveTo>
                  <a:cubicBezTo>
                    <a:pt x="34" y="1"/>
                    <a:pt x="19" y="1"/>
                    <a:pt x="19" y="15"/>
                  </a:cubicBezTo>
                  <a:lnTo>
                    <a:pt x="1" y="45"/>
                  </a:lnTo>
                  <a:lnTo>
                    <a:pt x="64" y="64"/>
                  </a:lnTo>
                  <a:lnTo>
                    <a:pt x="79" y="30"/>
                  </a:lnTo>
                  <a:cubicBezTo>
                    <a:pt x="79" y="15"/>
                    <a:pt x="64" y="1"/>
                    <a:pt x="49" y="1"/>
                  </a:cubicBezTo>
                  <a:close/>
                </a:path>
              </a:pathLst>
            </a:custGeom>
            <a:solidFill>
              <a:srgbClr val="79B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8"/>
            <p:cNvSpPr/>
            <p:nvPr/>
          </p:nvSpPr>
          <p:spPr>
            <a:xfrm>
              <a:off x="3052825" y="2545975"/>
              <a:ext cx="229325" cy="300375"/>
            </a:xfrm>
            <a:custGeom>
              <a:rect b="b" l="l" r="r" t="t"/>
              <a:pathLst>
                <a:path extrusionOk="0" h="12015" w="9173">
                  <a:moveTo>
                    <a:pt x="6501" y="1"/>
                  </a:moveTo>
                  <a:lnTo>
                    <a:pt x="497" y="9515"/>
                  </a:lnTo>
                  <a:cubicBezTo>
                    <a:pt x="1" y="10306"/>
                    <a:pt x="202" y="11317"/>
                    <a:pt x="934" y="11784"/>
                  </a:cubicBezTo>
                  <a:cubicBezTo>
                    <a:pt x="1183" y="11940"/>
                    <a:pt x="1461" y="12014"/>
                    <a:pt x="1739" y="12014"/>
                  </a:cubicBezTo>
                  <a:cubicBezTo>
                    <a:pt x="2291" y="12014"/>
                    <a:pt x="2842" y="11721"/>
                    <a:pt x="3172" y="11194"/>
                  </a:cubicBezTo>
                  <a:lnTo>
                    <a:pt x="9172" y="1680"/>
                  </a:lnTo>
                  <a:lnTo>
                    <a:pt x="6501"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8"/>
            <p:cNvSpPr/>
            <p:nvPr/>
          </p:nvSpPr>
          <p:spPr>
            <a:xfrm>
              <a:off x="3067200" y="2548325"/>
              <a:ext cx="210275" cy="279500"/>
            </a:xfrm>
            <a:custGeom>
              <a:rect b="b" l="l" r="r" t="t"/>
              <a:pathLst>
                <a:path extrusionOk="0" h="11180" w="8411">
                  <a:moveTo>
                    <a:pt x="6079" y="0"/>
                  </a:moveTo>
                  <a:lnTo>
                    <a:pt x="467" y="8906"/>
                  </a:lnTo>
                  <a:cubicBezTo>
                    <a:pt x="0" y="9653"/>
                    <a:pt x="142" y="10570"/>
                    <a:pt x="795" y="10992"/>
                  </a:cubicBezTo>
                  <a:cubicBezTo>
                    <a:pt x="997" y="11119"/>
                    <a:pt x="1224" y="11180"/>
                    <a:pt x="1456" y="11180"/>
                  </a:cubicBezTo>
                  <a:cubicBezTo>
                    <a:pt x="1958" y="11180"/>
                    <a:pt x="2480" y="10895"/>
                    <a:pt x="2799" y="10384"/>
                  </a:cubicBezTo>
                  <a:lnTo>
                    <a:pt x="8411" y="1478"/>
                  </a:lnTo>
                  <a:lnTo>
                    <a:pt x="6079"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8"/>
            <p:cNvSpPr/>
            <p:nvPr/>
          </p:nvSpPr>
          <p:spPr>
            <a:xfrm>
              <a:off x="3180725" y="2588700"/>
              <a:ext cx="7400" cy="11325"/>
            </a:xfrm>
            <a:custGeom>
              <a:rect b="b" l="l" r="r" t="t"/>
              <a:pathLst>
                <a:path extrusionOk="0" h="453" w="296">
                  <a:moveTo>
                    <a:pt x="295" y="1"/>
                  </a:moveTo>
                  <a:lnTo>
                    <a:pt x="0" y="452"/>
                  </a:lnTo>
                  <a:lnTo>
                    <a:pt x="15" y="452"/>
                  </a:lnTo>
                  <a:lnTo>
                    <a:pt x="295" y="1"/>
                  </a:lnTo>
                  <a:close/>
                </a:path>
              </a:pathLst>
            </a:custGeom>
            <a:solidFill>
              <a:srgbClr val="D7E3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8"/>
            <p:cNvSpPr/>
            <p:nvPr/>
          </p:nvSpPr>
          <p:spPr>
            <a:xfrm>
              <a:off x="3181100" y="2588700"/>
              <a:ext cx="73525" cy="54025"/>
            </a:xfrm>
            <a:custGeom>
              <a:rect b="b" l="l" r="r" t="t"/>
              <a:pathLst>
                <a:path extrusionOk="0" h="2161" w="2941">
                  <a:moveTo>
                    <a:pt x="280" y="1"/>
                  </a:moveTo>
                  <a:lnTo>
                    <a:pt x="0" y="452"/>
                  </a:lnTo>
                  <a:lnTo>
                    <a:pt x="157" y="545"/>
                  </a:lnTo>
                  <a:lnTo>
                    <a:pt x="437" y="109"/>
                  </a:lnTo>
                  <a:lnTo>
                    <a:pt x="280" y="1"/>
                  </a:lnTo>
                  <a:close/>
                  <a:moveTo>
                    <a:pt x="2769" y="1601"/>
                  </a:moveTo>
                  <a:lnTo>
                    <a:pt x="2489" y="2053"/>
                  </a:lnTo>
                  <a:lnTo>
                    <a:pt x="2642" y="2161"/>
                  </a:lnTo>
                  <a:lnTo>
                    <a:pt x="2940" y="1713"/>
                  </a:lnTo>
                  <a:lnTo>
                    <a:pt x="2769" y="160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8"/>
            <p:cNvSpPr/>
            <p:nvPr/>
          </p:nvSpPr>
          <p:spPr>
            <a:xfrm>
              <a:off x="3185000" y="2591400"/>
              <a:ext cx="65325" cy="48625"/>
            </a:xfrm>
            <a:custGeom>
              <a:rect b="b" l="l" r="r" t="t"/>
              <a:pathLst>
                <a:path extrusionOk="0" h="1945" w="2613">
                  <a:moveTo>
                    <a:pt x="281" y="1"/>
                  </a:moveTo>
                  <a:lnTo>
                    <a:pt x="1" y="437"/>
                  </a:lnTo>
                  <a:lnTo>
                    <a:pt x="2333" y="1945"/>
                  </a:lnTo>
                  <a:lnTo>
                    <a:pt x="2613" y="1493"/>
                  </a:lnTo>
                  <a:lnTo>
                    <a:pt x="281" y="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8"/>
            <p:cNvSpPr/>
            <p:nvPr/>
          </p:nvSpPr>
          <p:spPr>
            <a:xfrm>
              <a:off x="3066825" y="2612400"/>
              <a:ext cx="168675" cy="216950"/>
            </a:xfrm>
            <a:custGeom>
              <a:rect b="b" l="l" r="r" t="t"/>
              <a:pathLst>
                <a:path extrusionOk="0" h="8678" w="6747">
                  <a:moveTo>
                    <a:pt x="4620" y="0"/>
                  </a:moveTo>
                  <a:lnTo>
                    <a:pt x="344" y="6780"/>
                  </a:lnTo>
                  <a:cubicBezTo>
                    <a:pt x="1" y="7340"/>
                    <a:pt x="187" y="8101"/>
                    <a:pt x="777" y="8474"/>
                  </a:cubicBezTo>
                  <a:cubicBezTo>
                    <a:pt x="996" y="8612"/>
                    <a:pt x="1239" y="8678"/>
                    <a:pt x="1476" y="8678"/>
                  </a:cubicBezTo>
                  <a:cubicBezTo>
                    <a:pt x="1878" y="8678"/>
                    <a:pt x="2264" y="8487"/>
                    <a:pt x="2489" y="8134"/>
                  </a:cubicBezTo>
                  <a:lnTo>
                    <a:pt x="6747" y="1355"/>
                  </a:lnTo>
                  <a:lnTo>
                    <a:pt x="4620"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8"/>
            <p:cNvSpPr/>
            <p:nvPr/>
          </p:nvSpPr>
          <p:spPr>
            <a:xfrm>
              <a:off x="3069150" y="2789250"/>
              <a:ext cx="11325" cy="30350"/>
            </a:xfrm>
            <a:custGeom>
              <a:rect b="b" l="l" r="r" t="t"/>
              <a:pathLst>
                <a:path extrusionOk="0" h="1214" w="453">
                  <a:moveTo>
                    <a:pt x="124" y="1"/>
                  </a:moveTo>
                  <a:cubicBezTo>
                    <a:pt x="1" y="422"/>
                    <a:pt x="124" y="889"/>
                    <a:pt x="452" y="1213"/>
                  </a:cubicBezTo>
                  <a:cubicBezTo>
                    <a:pt x="124" y="889"/>
                    <a:pt x="1" y="422"/>
                    <a:pt x="124"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8"/>
            <p:cNvSpPr/>
            <p:nvPr/>
          </p:nvSpPr>
          <p:spPr>
            <a:xfrm>
              <a:off x="3072225" y="2612400"/>
              <a:ext cx="163275" cy="176875"/>
            </a:xfrm>
            <a:custGeom>
              <a:rect b="b" l="l" r="r" t="t"/>
              <a:pathLst>
                <a:path extrusionOk="0" h="7075" w="6531">
                  <a:moveTo>
                    <a:pt x="2770" y="2597"/>
                  </a:moveTo>
                  <a:lnTo>
                    <a:pt x="2770" y="2597"/>
                  </a:lnTo>
                  <a:lnTo>
                    <a:pt x="128" y="6780"/>
                  </a:lnTo>
                  <a:cubicBezTo>
                    <a:pt x="64" y="6873"/>
                    <a:pt x="35" y="6981"/>
                    <a:pt x="1" y="7075"/>
                  </a:cubicBezTo>
                  <a:lnTo>
                    <a:pt x="1" y="7075"/>
                  </a:lnTo>
                  <a:cubicBezTo>
                    <a:pt x="35" y="6981"/>
                    <a:pt x="64" y="6873"/>
                    <a:pt x="128" y="6780"/>
                  </a:cubicBezTo>
                  <a:lnTo>
                    <a:pt x="2770" y="2597"/>
                  </a:lnTo>
                  <a:close/>
                  <a:moveTo>
                    <a:pt x="2911" y="2381"/>
                  </a:moveTo>
                  <a:lnTo>
                    <a:pt x="2911" y="2381"/>
                  </a:lnTo>
                  <a:lnTo>
                    <a:pt x="2911" y="2381"/>
                  </a:lnTo>
                  <a:lnTo>
                    <a:pt x="2911" y="2381"/>
                  </a:lnTo>
                  <a:lnTo>
                    <a:pt x="2911" y="2381"/>
                  </a:lnTo>
                  <a:close/>
                  <a:moveTo>
                    <a:pt x="6344" y="1232"/>
                  </a:moveTo>
                  <a:lnTo>
                    <a:pt x="6344" y="1232"/>
                  </a:lnTo>
                  <a:lnTo>
                    <a:pt x="6531" y="1340"/>
                  </a:lnTo>
                  <a:lnTo>
                    <a:pt x="6344" y="1232"/>
                  </a:lnTo>
                  <a:close/>
                  <a:moveTo>
                    <a:pt x="4404" y="0"/>
                  </a:moveTo>
                  <a:lnTo>
                    <a:pt x="4061" y="545"/>
                  </a:lnTo>
                  <a:lnTo>
                    <a:pt x="4061" y="54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8"/>
            <p:cNvSpPr/>
            <p:nvPr/>
          </p:nvSpPr>
          <p:spPr>
            <a:xfrm>
              <a:off x="3103775" y="2821525"/>
              <a:ext cx="20250" cy="7775"/>
            </a:xfrm>
            <a:custGeom>
              <a:rect b="b" l="l" r="r" t="t"/>
              <a:pathLst>
                <a:path extrusionOk="0" h="311" w="810">
                  <a:moveTo>
                    <a:pt x="810" y="1"/>
                  </a:moveTo>
                  <a:lnTo>
                    <a:pt x="810" y="1"/>
                  </a:lnTo>
                  <a:cubicBezTo>
                    <a:pt x="590" y="202"/>
                    <a:pt x="295" y="310"/>
                    <a:pt x="0" y="310"/>
                  </a:cubicBezTo>
                  <a:lnTo>
                    <a:pt x="0" y="310"/>
                  </a:lnTo>
                  <a:cubicBezTo>
                    <a:pt x="295" y="310"/>
                    <a:pt x="590" y="202"/>
                    <a:pt x="810"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8"/>
            <p:cNvSpPr/>
            <p:nvPr/>
          </p:nvSpPr>
          <p:spPr>
            <a:xfrm>
              <a:off x="3124000" y="2646250"/>
              <a:ext cx="111500" cy="175300"/>
            </a:xfrm>
            <a:custGeom>
              <a:rect b="b" l="l" r="r" t="t"/>
              <a:pathLst>
                <a:path extrusionOk="0" h="7012" w="4460">
                  <a:moveTo>
                    <a:pt x="1616" y="4508"/>
                  </a:moveTo>
                  <a:lnTo>
                    <a:pt x="202" y="6780"/>
                  </a:lnTo>
                  <a:cubicBezTo>
                    <a:pt x="139" y="6855"/>
                    <a:pt x="75" y="6933"/>
                    <a:pt x="1" y="7012"/>
                  </a:cubicBezTo>
                  <a:lnTo>
                    <a:pt x="1" y="7012"/>
                  </a:lnTo>
                  <a:cubicBezTo>
                    <a:pt x="75" y="6933"/>
                    <a:pt x="139" y="6855"/>
                    <a:pt x="202" y="6780"/>
                  </a:cubicBezTo>
                  <a:lnTo>
                    <a:pt x="1616" y="4508"/>
                  </a:lnTo>
                  <a:lnTo>
                    <a:pt x="1616" y="4508"/>
                  </a:lnTo>
                  <a:close/>
                  <a:moveTo>
                    <a:pt x="1725" y="4336"/>
                  </a:moveTo>
                  <a:lnTo>
                    <a:pt x="1725" y="4336"/>
                  </a:lnTo>
                  <a:lnTo>
                    <a:pt x="1725" y="4336"/>
                  </a:lnTo>
                  <a:lnTo>
                    <a:pt x="1725" y="4336"/>
                  </a:lnTo>
                  <a:lnTo>
                    <a:pt x="1725" y="4336"/>
                  </a:lnTo>
                  <a:close/>
                  <a:moveTo>
                    <a:pt x="4460" y="1"/>
                  </a:moveTo>
                  <a:lnTo>
                    <a:pt x="3575" y="1415"/>
                  </a:lnTo>
                  <a:lnTo>
                    <a:pt x="3575" y="141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8"/>
            <p:cNvSpPr/>
            <p:nvPr/>
          </p:nvSpPr>
          <p:spPr>
            <a:xfrm>
              <a:off x="3069150" y="2612400"/>
              <a:ext cx="166350" cy="216900"/>
            </a:xfrm>
            <a:custGeom>
              <a:rect b="b" l="l" r="r" t="t"/>
              <a:pathLst>
                <a:path extrusionOk="0" h="8676" w="6654">
                  <a:moveTo>
                    <a:pt x="4527" y="0"/>
                  </a:moveTo>
                  <a:lnTo>
                    <a:pt x="4184" y="545"/>
                  </a:lnTo>
                  <a:cubicBezTo>
                    <a:pt x="4262" y="560"/>
                    <a:pt x="4340" y="579"/>
                    <a:pt x="4415" y="609"/>
                  </a:cubicBezTo>
                  <a:lnTo>
                    <a:pt x="4728" y="127"/>
                  </a:lnTo>
                  <a:lnTo>
                    <a:pt x="4527" y="0"/>
                  </a:lnTo>
                  <a:close/>
                  <a:moveTo>
                    <a:pt x="6654" y="1340"/>
                  </a:moveTo>
                  <a:lnTo>
                    <a:pt x="5754" y="2754"/>
                  </a:lnTo>
                  <a:cubicBezTo>
                    <a:pt x="5769" y="2754"/>
                    <a:pt x="5769" y="2754"/>
                    <a:pt x="5769" y="2769"/>
                  </a:cubicBezTo>
                  <a:lnTo>
                    <a:pt x="6654" y="1355"/>
                  </a:lnTo>
                  <a:lnTo>
                    <a:pt x="6654" y="1340"/>
                  </a:lnTo>
                  <a:close/>
                  <a:moveTo>
                    <a:pt x="3295" y="2381"/>
                  </a:moveTo>
                  <a:lnTo>
                    <a:pt x="3295" y="2381"/>
                  </a:lnTo>
                  <a:cubicBezTo>
                    <a:pt x="3157" y="2459"/>
                    <a:pt x="3016" y="2519"/>
                    <a:pt x="2893" y="2597"/>
                  </a:cubicBezTo>
                  <a:lnTo>
                    <a:pt x="251" y="6780"/>
                  </a:lnTo>
                  <a:cubicBezTo>
                    <a:pt x="187" y="6873"/>
                    <a:pt x="158" y="6981"/>
                    <a:pt x="124" y="7075"/>
                  </a:cubicBezTo>
                  <a:cubicBezTo>
                    <a:pt x="1" y="7496"/>
                    <a:pt x="124" y="7963"/>
                    <a:pt x="452" y="8287"/>
                  </a:cubicBezTo>
                  <a:cubicBezTo>
                    <a:pt x="516" y="8351"/>
                    <a:pt x="590" y="8414"/>
                    <a:pt x="684" y="8474"/>
                  </a:cubicBezTo>
                  <a:cubicBezTo>
                    <a:pt x="904" y="8601"/>
                    <a:pt x="1135" y="8675"/>
                    <a:pt x="1385" y="8675"/>
                  </a:cubicBezTo>
                  <a:cubicBezTo>
                    <a:pt x="1680" y="8675"/>
                    <a:pt x="1975" y="8567"/>
                    <a:pt x="2195" y="8366"/>
                  </a:cubicBezTo>
                  <a:cubicBezTo>
                    <a:pt x="2269" y="8287"/>
                    <a:pt x="2333" y="8209"/>
                    <a:pt x="2396" y="8134"/>
                  </a:cubicBezTo>
                  <a:lnTo>
                    <a:pt x="3810" y="5862"/>
                  </a:lnTo>
                  <a:lnTo>
                    <a:pt x="3810" y="5847"/>
                  </a:lnTo>
                  <a:lnTo>
                    <a:pt x="2396" y="8086"/>
                  </a:lnTo>
                  <a:cubicBezTo>
                    <a:pt x="2161" y="8459"/>
                    <a:pt x="1773" y="8660"/>
                    <a:pt x="1385" y="8660"/>
                  </a:cubicBezTo>
                  <a:cubicBezTo>
                    <a:pt x="1184" y="8660"/>
                    <a:pt x="982" y="8601"/>
                    <a:pt x="796" y="8489"/>
                  </a:cubicBezTo>
                  <a:cubicBezTo>
                    <a:pt x="266" y="8164"/>
                    <a:pt x="124" y="7433"/>
                    <a:pt x="467" y="6873"/>
                  </a:cubicBezTo>
                  <a:lnTo>
                    <a:pt x="3295" y="2381"/>
                  </a:lnTo>
                  <a:close/>
                </a:path>
              </a:pathLst>
            </a:custGeom>
            <a:solidFill>
              <a:srgbClr val="EC65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8"/>
            <p:cNvSpPr/>
            <p:nvPr/>
          </p:nvSpPr>
          <p:spPr>
            <a:xfrm>
              <a:off x="3093225" y="2615575"/>
              <a:ext cx="137600" cy="176575"/>
            </a:xfrm>
            <a:custGeom>
              <a:rect b="b" l="l" r="r" t="t"/>
              <a:pathLst>
                <a:path extrusionOk="0" h="7063" w="5504">
                  <a:moveTo>
                    <a:pt x="3765" y="0"/>
                  </a:moveTo>
                  <a:lnTo>
                    <a:pt x="280" y="5519"/>
                  </a:lnTo>
                  <a:cubicBezTo>
                    <a:pt x="0" y="5985"/>
                    <a:pt x="157" y="6589"/>
                    <a:pt x="639" y="6903"/>
                  </a:cubicBezTo>
                  <a:cubicBezTo>
                    <a:pt x="810" y="7011"/>
                    <a:pt x="1002" y="7063"/>
                    <a:pt x="1192" y="7063"/>
                  </a:cubicBezTo>
                  <a:cubicBezTo>
                    <a:pt x="1518" y="7063"/>
                    <a:pt x="1836" y="6909"/>
                    <a:pt x="2023" y="6623"/>
                  </a:cubicBezTo>
                  <a:lnTo>
                    <a:pt x="5504" y="1105"/>
                  </a:lnTo>
                  <a:lnTo>
                    <a:pt x="3765"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8"/>
            <p:cNvSpPr/>
            <p:nvPr/>
          </p:nvSpPr>
          <p:spPr>
            <a:xfrm>
              <a:off x="3178400" y="2654225"/>
              <a:ext cx="8975" cy="7775"/>
            </a:xfrm>
            <a:custGeom>
              <a:rect b="b" l="l" r="r" t="t"/>
              <a:pathLst>
                <a:path extrusionOk="0" h="311" w="359">
                  <a:moveTo>
                    <a:pt x="181" y="1"/>
                  </a:moveTo>
                  <a:cubicBezTo>
                    <a:pt x="128" y="1"/>
                    <a:pt x="77" y="28"/>
                    <a:pt x="45" y="70"/>
                  </a:cubicBezTo>
                  <a:cubicBezTo>
                    <a:pt x="0" y="148"/>
                    <a:pt x="30" y="241"/>
                    <a:pt x="93" y="286"/>
                  </a:cubicBezTo>
                  <a:cubicBezTo>
                    <a:pt x="120" y="303"/>
                    <a:pt x="149" y="310"/>
                    <a:pt x="177" y="310"/>
                  </a:cubicBezTo>
                  <a:cubicBezTo>
                    <a:pt x="230" y="310"/>
                    <a:pt x="280" y="283"/>
                    <a:pt x="310" y="241"/>
                  </a:cubicBezTo>
                  <a:cubicBezTo>
                    <a:pt x="358" y="163"/>
                    <a:pt x="325" y="70"/>
                    <a:pt x="265" y="25"/>
                  </a:cubicBezTo>
                  <a:cubicBezTo>
                    <a:pt x="238" y="8"/>
                    <a:pt x="209" y="1"/>
                    <a:pt x="18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8"/>
            <p:cNvSpPr/>
            <p:nvPr/>
          </p:nvSpPr>
          <p:spPr>
            <a:xfrm>
              <a:off x="3169050" y="2706900"/>
              <a:ext cx="9000" cy="7625"/>
            </a:xfrm>
            <a:custGeom>
              <a:rect b="b" l="l" r="r" t="t"/>
              <a:pathLst>
                <a:path extrusionOk="0" h="305" w="360">
                  <a:moveTo>
                    <a:pt x="190" y="1"/>
                  </a:moveTo>
                  <a:cubicBezTo>
                    <a:pt x="134" y="1"/>
                    <a:pt x="79" y="25"/>
                    <a:pt x="46" y="78"/>
                  </a:cubicBezTo>
                  <a:cubicBezTo>
                    <a:pt x="1" y="138"/>
                    <a:pt x="31" y="231"/>
                    <a:pt x="94" y="280"/>
                  </a:cubicBezTo>
                  <a:cubicBezTo>
                    <a:pt x="123" y="296"/>
                    <a:pt x="154" y="305"/>
                    <a:pt x="184" y="305"/>
                  </a:cubicBezTo>
                  <a:cubicBezTo>
                    <a:pt x="235" y="305"/>
                    <a:pt x="282" y="281"/>
                    <a:pt x="311" y="231"/>
                  </a:cubicBezTo>
                  <a:cubicBezTo>
                    <a:pt x="359" y="157"/>
                    <a:pt x="326" y="63"/>
                    <a:pt x="266" y="15"/>
                  </a:cubicBezTo>
                  <a:cubicBezTo>
                    <a:pt x="241" y="6"/>
                    <a:pt x="215" y="1"/>
                    <a:pt x="19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8"/>
            <p:cNvSpPr/>
            <p:nvPr/>
          </p:nvSpPr>
          <p:spPr>
            <a:xfrm>
              <a:off x="3131000" y="2708975"/>
              <a:ext cx="8900" cy="7525"/>
            </a:xfrm>
            <a:custGeom>
              <a:rect b="b" l="l" r="r" t="t"/>
              <a:pathLst>
                <a:path extrusionOk="0" h="301" w="356">
                  <a:moveTo>
                    <a:pt x="174" y="0"/>
                  </a:moveTo>
                  <a:cubicBezTo>
                    <a:pt x="124" y="0"/>
                    <a:pt x="76" y="24"/>
                    <a:pt x="45" y="74"/>
                  </a:cubicBezTo>
                  <a:cubicBezTo>
                    <a:pt x="1" y="133"/>
                    <a:pt x="16" y="227"/>
                    <a:pt x="94" y="275"/>
                  </a:cubicBezTo>
                  <a:cubicBezTo>
                    <a:pt x="122" y="292"/>
                    <a:pt x="152" y="300"/>
                    <a:pt x="181" y="300"/>
                  </a:cubicBezTo>
                  <a:cubicBezTo>
                    <a:pt x="232" y="300"/>
                    <a:pt x="280" y="276"/>
                    <a:pt x="310" y="227"/>
                  </a:cubicBezTo>
                  <a:cubicBezTo>
                    <a:pt x="355" y="167"/>
                    <a:pt x="325" y="55"/>
                    <a:pt x="262" y="25"/>
                  </a:cubicBezTo>
                  <a:cubicBezTo>
                    <a:pt x="234" y="9"/>
                    <a:pt x="204" y="0"/>
                    <a:pt x="17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8"/>
            <p:cNvSpPr/>
            <p:nvPr/>
          </p:nvSpPr>
          <p:spPr>
            <a:xfrm>
              <a:off x="3082775" y="2809675"/>
              <a:ext cx="39300" cy="12625"/>
            </a:xfrm>
            <a:custGeom>
              <a:rect b="b" l="l" r="r" t="t"/>
              <a:pathLst>
                <a:path extrusionOk="0" h="505" w="1572">
                  <a:moveTo>
                    <a:pt x="71" y="1"/>
                  </a:moveTo>
                  <a:cubicBezTo>
                    <a:pt x="54" y="1"/>
                    <a:pt x="38" y="8"/>
                    <a:pt x="30" y="23"/>
                  </a:cubicBezTo>
                  <a:cubicBezTo>
                    <a:pt x="1" y="38"/>
                    <a:pt x="1" y="87"/>
                    <a:pt x="30" y="116"/>
                  </a:cubicBezTo>
                  <a:cubicBezTo>
                    <a:pt x="295" y="366"/>
                    <a:pt x="575" y="504"/>
                    <a:pt x="840" y="504"/>
                  </a:cubicBezTo>
                  <a:cubicBezTo>
                    <a:pt x="855" y="504"/>
                    <a:pt x="870" y="490"/>
                    <a:pt x="885" y="490"/>
                  </a:cubicBezTo>
                  <a:cubicBezTo>
                    <a:pt x="1292" y="475"/>
                    <a:pt x="1538" y="195"/>
                    <a:pt x="1557" y="180"/>
                  </a:cubicBezTo>
                  <a:cubicBezTo>
                    <a:pt x="1571" y="150"/>
                    <a:pt x="1571" y="116"/>
                    <a:pt x="1538" y="87"/>
                  </a:cubicBezTo>
                  <a:cubicBezTo>
                    <a:pt x="1525" y="80"/>
                    <a:pt x="1513" y="77"/>
                    <a:pt x="1500" y="77"/>
                  </a:cubicBezTo>
                  <a:cubicBezTo>
                    <a:pt x="1483" y="77"/>
                    <a:pt x="1464" y="84"/>
                    <a:pt x="1445" y="102"/>
                  </a:cubicBezTo>
                  <a:cubicBezTo>
                    <a:pt x="1445" y="102"/>
                    <a:pt x="1228" y="352"/>
                    <a:pt x="885" y="366"/>
                  </a:cubicBezTo>
                  <a:cubicBezTo>
                    <a:pt x="869" y="367"/>
                    <a:pt x="853" y="368"/>
                    <a:pt x="838" y="368"/>
                  </a:cubicBezTo>
                  <a:cubicBezTo>
                    <a:pt x="594" y="368"/>
                    <a:pt x="359" y="258"/>
                    <a:pt x="124" y="23"/>
                  </a:cubicBezTo>
                  <a:cubicBezTo>
                    <a:pt x="109" y="8"/>
                    <a:pt x="89" y="1"/>
                    <a:pt x="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8"/>
            <p:cNvSpPr/>
            <p:nvPr/>
          </p:nvSpPr>
          <p:spPr>
            <a:xfrm>
              <a:off x="3185000" y="2528575"/>
              <a:ext cx="112725" cy="104000"/>
            </a:xfrm>
            <a:custGeom>
              <a:rect b="b" l="l" r="r" t="t"/>
              <a:pathLst>
                <a:path extrusionOk="0" h="4160" w="4509">
                  <a:moveTo>
                    <a:pt x="1656" y="0"/>
                  </a:moveTo>
                  <a:cubicBezTo>
                    <a:pt x="1496" y="0"/>
                    <a:pt x="1335" y="79"/>
                    <a:pt x="1243" y="230"/>
                  </a:cubicBezTo>
                  <a:lnTo>
                    <a:pt x="139" y="1924"/>
                  </a:lnTo>
                  <a:cubicBezTo>
                    <a:pt x="1" y="2159"/>
                    <a:pt x="61" y="2469"/>
                    <a:pt x="296" y="2607"/>
                  </a:cubicBezTo>
                  <a:lnTo>
                    <a:pt x="2598" y="4085"/>
                  </a:lnTo>
                  <a:cubicBezTo>
                    <a:pt x="2680" y="4135"/>
                    <a:pt x="2771" y="4160"/>
                    <a:pt x="2861" y="4160"/>
                  </a:cubicBezTo>
                  <a:cubicBezTo>
                    <a:pt x="3022" y="4160"/>
                    <a:pt x="3180" y="4080"/>
                    <a:pt x="3281" y="3932"/>
                  </a:cubicBezTo>
                  <a:lnTo>
                    <a:pt x="4370" y="2234"/>
                  </a:lnTo>
                  <a:cubicBezTo>
                    <a:pt x="4508" y="2003"/>
                    <a:pt x="4445" y="1708"/>
                    <a:pt x="4214" y="1551"/>
                  </a:cubicBezTo>
                  <a:lnTo>
                    <a:pt x="1911" y="74"/>
                  </a:lnTo>
                  <a:cubicBezTo>
                    <a:pt x="1834" y="24"/>
                    <a:pt x="1745" y="0"/>
                    <a:pt x="1656" y="0"/>
                  </a:cubicBezTo>
                  <a:close/>
                </a:path>
              </a:pathLst>
            </a:custGeom>
            <a:solidFill>
              <a:srgbClr val="EC6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8"/>
            <p:cNvSpPr/>
            <p:nvPr/>
          </p:nvSpPr>
          <p:spPr>
            <a:xfrm>
              <a:off x="3207950" y="2542175"/>
              <a:ext cx="68400" cy="78075"/>
            </a:xfrm>
            <a:custGeom>
              <a:rect b="b" l="l" r="r" t="t"/>
              <a:pathLst>
                <a:path extrusionOk="0" h="3123" w="2736">
                  <a:moveTo>
                    <a:pt x="1602" y="123"/>
                  </a:moveTo>
                  <a:cubicBezTo>
                    <a:pt x="1631" y="123"/>
                    <a:pt x="1680" y="138"/>
                    <a:pt x="1725" y="153"/>
                  </a:cubicBezTo>
                  <a:lnTo>
                    <a:pt x="2501" y="664"/>
                  </a:lnTo>
                  <a:cubicBezTo>
                    <a:pt x="2549" y="698"/>
                    <a:pt x="2579" y="742"/>
                    <a:pt x="2594" y="806"/>
                  </a:cubicBezTo>
                  <a:cubicBezTo>
                    <a:pt x="2613" y="869"/>
                    <a:pt x="2594" y="914"/>
                    <a:pt x="2564" y="977"/>
                  </a:cubicBezTo>
                  <a:lnTo>
                    <a:pt x="1322" y="2903"/>
                  </a:lnTo>
                  <a:cubicBezTo>
                    <a:pt x="1288" y="2951"/>
                    <a:pt x="1243" y="2981"/>
                    <a:pt x="1180" y="2996"/>
                  </a:cubicBezTo>
                  <a:cubicBezTo>
                    <a:pt x="1163" y="3001"/>
                    <a:pt x="1148" y="3003"/>
                    <a:pt x="1132" y="3003"/>
                  </a:cubicBezTo>
                  <a:cubicBezTo>
                    <a:pt x="1092" y="3003"/>
                    <a:pt x="1054" y="2988"/>
                    <a:pt x="1008" y="2966"/>
                  </a:cubicBezTo>
                  <a:lnTo>
                    <a:pt x="232" y="2470"/>
                  </a:lnTo>
                  <a:cubicBezTo>
                    <a:pt x="187" y="2436"/>
                    <a:pt x="154" y="2391"/>
                    <a:pt x="139" y="2328"/>
                  </a:cubicBezTo>
                  <a:cubicBezTo>
                    <a:pt x="124" y="2268"/>
                    <a:pt x="139" y="2205"/>
                    <a:pt x="169" y="2156"/>
                  </a:cubicBezTo>
                  <a:lnTo>
                    <a:pt x="1400" y="231"/>
                  </a:lnTo>
                  <a:cubicBezTo>
                    <a:pt x="1445" y="168"/>
                    <a:pt x="1523" y="123"/>
                    <a:pt x="1602" y="123"/>
                  </a:cubicBezTo>
                  <a:close/>
                  <a:moveTo>
                    <a:pt x="1590" y="1"/>
                  </a:moveTo>
                  <a:cubicBezTo>
                    <a:pt x="1475" y="1"/>
                    <a:pt x="1366" y="59"/>
                    <a:pt x="1307" y="168"/>
                  </a:cubicBezTo>
                  <a:lnTo>
                    <a:pt x="61" y="2082"/>
                  </a:lnTo>
                  <a:cubicBezTo>
                    <a:pt x="16" y="2175"/>
                    <a:pt x="1" y="2268"/>
                    <a:pt x="16" y="2343"/>
                  </a:cubicBezTo>
                  <a:cubicBezTo>
                    <a:pt x="31" y="2436"/>
                    <a:pt x="94" y="2515"/>
                    <a:pt x="169" y="2578"/>
                  </a:cubicBezTo>
                  <a:lnTo>
                    <a:pt x="949" y="3074"/>
                  </a:lnTo>
                  <a:cubicBezTo>
                    <a:pt x="1008" y="3108"/>
                    <a:pt x="1072" y="3123"/>
                    <a:pt x="1135" y="3123"/>
                  </a:cubicBezTo>
                  <a:cubicBezTo>
                    <a:pt x="1258" y="3123"/>
                    <a:pt x="1366" y="3074"/>
                    <a:pt x="1430" y="2966"/>
                  </a:cubicBezTo>
                  <a:lnTo>
                    <a:pt x="2672" y="1037"/>
                  </a:lnTo>
                  <a:cubicBezTo>
                    <a:pt x="2721" y="962"/>
                    <a:pt x="2736" y="869"/>
                    <a:pt x="2721" y="776"/>
                  </a:cubicBezTo>
                  <a:cubicBezTo>
                    <a:pt x="2687" y="683"/>
                    <a:pt x="2643" y="604"/>
                    <a:pt x="2564" y="556"/>
                  </a:cubicBezTo>
                  <a:lnTo>
                    <a:pt x="1788" y="59"/>
                  </a:lnTo>
                  <a:cubicBezTo>
                    <a:pt x="1725" y="20"/>
                    <a:pt x="1657" y="1"/>
                    <a:pt x="159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8"/>
            <p:cNvSpPr/>
            <p:nvPr/>
          </p:nvSpPr>
          <p:spPr>
            <a:xfrm>
              <a:off x="3216825" y="2534650"/>
              <a:ext cx="28850" cy="12475"/>
            </a:xfrm>
            <a:custGeom>
              <a:rect b="b" l="l" r="r" t="t"/>
              <a:pathLst>
                <a:path extrusionOk="0" h="499" w="1154">
                  <a:moveTo>
                    <a:pt x="456" y="1"/>
                  </a:moveTo>
                  <a:cubicBezTo>
                    <a:pt x="363" y="1"/>
                    <a:pt x="270" y="47"/>
                    <a:pt x="220" y="125"/>
                  </a:cubicBezTo>
                  <a:lnTo>
                    <a:pt x="19" y="454"/>
                  </a:lnTo>
                  <a:cubicBezTo>
                    <a:pt x="0" y="454"/>
                    <a:pt x="0" y="484"/>
                    <a:pt x="19" y="484"/>
                  </a:cubicBezTo>
                  <a:lnTo>
                    <a:pt x="34" y="499"/>
                  </a:lnTo>
                  <a:cubicBezTo>
                    <a:pt x="49" y="499"/>
                    <a:pt x="64" y="484"/>
                    <a:pt x="64" y="484"/>
                  </a:cubicBezTo>
                  <a:lnTo>
                    <a:pt x="265" y="159"/>
                  </a:lnTo>
                  <a:cubicBezTo>
                    <a:pt x="306" y="98"/>
                    <a:pt x="387" y="63"/>
                    <a:pt x="464" y="63"/>
                  </a:cubicBezTo>
                  <a:cubicBezTo>
                    <a:pt x="505" y="63"/>
                    <a:pt x="546" y="73"/>
                    <a:pt x="579" y="96"/>
                  </a:cubicBezTo>
                  <a:lnTo>
                    <a:pt x="1090" y="424"/>
                  </a:lnTo>
                  <a:cubicBezTo>
                    <a:pt x="1097" y="431"/>
                    <a:pt x="1109" y="435"/>
                    <a:pt x="1120" y="435"/>
                  </a:cubicBezTo>
                  <a:cubicBezTo>
                    <a:pt x="1130" y="435"/>
                    <a:pt x="1138" y="431"/>
                    <a:pt x="1138" y="424"/>
                  </a:cubicBezTo>
                  <a:cubicBezTo>
                    <a:pt x="1153" y="405"/>
                    <a:pt x="1153" y="390"/>
                    <a:pt x="1138" y="375"/>
                  </a:cubicBezTo>
                  <a:lnTo>
                    <a:pt x="609" y="51"/>
                  </a:lnTo>
                  <a:cubicBezTo>
                    <a:pt x="563" y="17"/>
                    <a:pt x="510" y="1"/>
                    <a:pt x="45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8"/>
            <p:cNvSpPr/>
            <p:nvPr/>
          </p:nvSpPr>
          <p:spPr>
            <a:xfrm>
              <a:off x="3092850" y="2638900"/>
              <a:ext cx="123625" cy="154300"/>
            </a:xfrm>
            <a:custGeom>
              <a:rect b="b" l="l" r="r" t="t"/>
              <a:pathLst>
                <a:path extrusionOk="0" h="6172" w="4945">
                  <a:moveTo>
                    <a:pt x="3280" y="0"/>
                  </a:moveTo>
                  <a:lnTo>
                    <a:pt x="1" y="5097"/>
                  </a:lnTo>
                  <a:lnTo>
                    <a:pt x="1665" y="6171"/>
                  </a:lnTo>
                  <a:lnTo>
                    <a:pt x="4944" y="1056"/>
                  </a:lnTo>
                  <a:lnTo>
                    <a:pt x="3280"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8"/>
            <p:cNvSpPr/>
            <p:nvPr/>
          </p:nvSpPr>
          <p:spPr>
            <a:xfrm>
              <a:off x="3166725" y="2664550"/>
              <a:ext cx="27650" cy="26400"/>
            </a:xfrm>
            <a:custGeom>
              <a:rect b="b" l="l" r="r" t="t"/>
              <a:pathLst>
                <a:path extrusionOk="0" h="1056" w="1106">
                  <a:moveTo>
                    <a:pt x="404" y="60"/>
                  </a:moveTo>
                  <a:lnTo>
                    <a:pt x="1027" y="466"/>
                  </a:lnTo>
                  <a:lnTo>
                    <a:pt x="698" y="993"/>
                  </a:lnTo>
                  <a:lnTo>
                    <a:pt x="64" y="590"/>
                  </a:lnTo>
                  <a:lnTo>
                    <a:pt x="404" y="60"/>
                  </a:lnTo>
                  <a:close/>
                  <a:moveTo>
                    <a:pt x="389" y="0"/>
                  </a:moveTo>
                  <a:cubicBezTo>
                    <a:pt x="374" y="15"/>
                    <a:pt x="359" y="15"/>
                    <a:pt x="344" y="30"/>
                  </a:cubicBezTo>
                  <a:lnTo>
                    <a:pt x="16" y="560"/>
                  </a:lnTo>
                  <a:cubicBezTo>
                    <a:pt x="1" y="590"/>
                    <a:pt x="1" y="619"/>
                    <a:pt x="31" y="638"/>
                  </a:cubicBezTo>
                  <a:lnTo>
                    <a:pt x="669" y="1056"/>
                  </a:lnTo>
                  <a:lnTo>
                    <a:pt x="717" y="1056"/>
                  </a:lnTo>
                  <a:cubicBezTo>
                    <a:pt x="732" y="1056"/>
                    <a:pt x="747" y="1041"/>
                    <a:pt x="747" y="1026"/>
                  </a:cubicBezTo>
                  <a:lnTo>
                    <a:pt x="1090" y="511"/>
                  </a:lnTo>
                  <a:cubicBezTo>
                    <a:pt x="1090" y="496"/>
                    <a:pt x="1105" y="481"/>
                    <a:pt x="1090" y="466"/>
                  </a:cubicBezTo>
                  <a:cubicBezTo>
                    <a:pt x="1090" y="452"/>
                    <a:pt x="1090" y="433"/>
                    <a:pt x="1072" y="418"/>
                  </a:cubicBezTo>
                  <a:lnTo>
                    <a:pt x="437" y="15"/>
                  </a:lnTo>
                  <a:cubicBezTo>
                    <a:pt x="419" y="0"/>
                    <a:pt x="404" y="0"/>
                    <a:pt x="389"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8"/>
            <p:cNvSpPr/>
            <p:nvPr/>
          </p:nvSpPr>
          <p:spPr>
            <a:xfrm>
              <a:off x="3187350" y="2660850"/>
              <a:ext cx="4300" cy="5675"/>
            </a:xfrm>
            <a:custGeom>
              <a:rect b="b" l="l" r="r" t="t"/>
              <a:pathLst>
                <a:path extrusionOk="0" h="227" w="172">
                  <a:moveTo>
                    <a:pt x="140" y="0"/>
                  </a:moveTo>
                  <a:cubicBezTo>
                    <a:pt x="130" y="0"/>
                    <a:pt x="119" y="11"/>
                    <a:pt x="108" y="21"/>
                  </a:cubicBezTo>
                  <a:lnTo>
                    <a:pt x="15" y="178"/>
                  </a:lnTo>
                  <a:cubicBezTo>
                    <a:pt x="0" y="178"/>
                    <a:pt x="15" y="208"/>
                    <a:pt x="15" y="208"/>
                  </a:cubicBezTo>
                  <a:cubicBezTo>
                    <a:pt x="30" y="226"/>
                    <a:pt x="30" y="226"/>
                    <a:pt x="45" y="226"/>
                  </a:cubicBezTo>
                  <a:lnTo>
                    <a:pt x="60" y="208"/>
                  </a:lnTo>
                  <a:lnTo>
                    <a:pt x="172" y="55"/>
                  </a:lnTo>
                  <a:cubicBezTo>
                    <a:pt x="172" y="40"/>
                    <a:pt x="172" y="21"/>
                    <a:pt x="153" y="6"/>
                  </a:cubicBezTo>
                  <a:cubicBezTo>
                    <a:pt x="149" y="2"/>
                    <a:pt x="144" y="0"/>
                    <a:pt x="14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8"/>
            <p:cNvSpPr/>
            <p:nvPr/>
          </p:nvSpPr>
          <p:spPr>
            <a:xfrm>
              <a:off x="3186125" y="2661375"/>
              <a:ext cx="6650" cy="4300"/>
            </a:xfrm>
            <a:custGeom>
              <a:rect b="b" l="l" r="r" t="t"/>
              <a:pathLst>
                <a:path extrusionOk="0" h="172" w="266">
                  <a:moveTo>
                    <a:pt x="64" y="0"/>
                  </a:moveTo>
                  <a:cubicBezTo>
                    <a:pt x="49" y="0"/>
                    <a:pt x="34" y="0"/>
                    <a:pt x="16" y="19"/>
                  </a:cubicBezTo>
                  <a:cubicBezTo>
                    <a:pt x="1" y="34"/>
                    <a:pt x="16" y="49"/>
                    <a:pt x="34" y="64"/>
                  </a:cubicBezTo>
                  <a:lnTo>
                    <a:pt x="221" y="172"/>
                  </a:lnTo>
                  <a:lnTo>
                    <a:pt x="251" y="172"/>
                  </a:lnTo>
                  <a:cubicBezTo>
                    <a:pt x="266" y="157"/>
                    <a:pt x="266" y="127"/>
                    <a:pt x="251" y="127"/>
                  </a:cubicBez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8"/>
            <p:cNvSpPr/>
            <p:nvPr/>
          </p:nvSpPr>
          <p:spPr>
            <a:xfrm>
              <a:off x="3143775" y="2697700"/>
              <a:ext cx="29225" cy="29000"/>
            </a:xfrm>
            <a:custGeom>
              <a:rect b="b" l="l" r="r" t="t"/>
              <a:pathLst>
                <a:path extrusionOk="0" h="1160" w="1169">
                  <a:moveTo>
                    <a:pt x="467" y="58"/>
                  </a:moveTo>
                  <a:lnTo>
                    <a:pt x="1105" y="461"/>
                  </a:lnTo>
                  <a:lnTo>
                    <a:pt x="702" y="1099"/>
                  </a:lnTo>
                  <a:lnTo>
                    <a:pt x="64" y="693"/>
                  </a:lnTo>
                  <a:lnTo>
                    <a:pt x="467" y="58"/>
                  </a:lnTo>
                  <a:close/>
                  <a:moveTo>
                    <a:pt x="461" y="0"/>
                  </a:moveTo>
                  <a:cubicBezTo>
                    <a:pt x="445" y="0"/>
                    <a:pt x="431" y="7"/>
                    <a:pt x="422" y="25"/>
                  </a:cubicBezTo>
                  <a:lnTo>
                    <a:pt x="1" y="663"/>
                  </a:lnTo>
                  <a:lnTo>
                    <a:pt x="1" y="711"/>
                  </a:lnTo>
                  <a:cubicBezTo>
                    <a:pt x="1" y="726"/>
                    <a:pt x="16" y="741"/>
                    <a:pt x="31" y="741"/>
                  </a:cubicBezTo>
                  <a:lnTo>
                    <a:pt x="669" y="1159"/>
                  </a:lnTo>
                  <a:lnTo>
                    <a:pt x="702" y="1159"/>
                  </a:lnTo>
                  <a:cubicBezTo>
                    <a:pt x="717" y="1159"/>
                    <a:pt x="732" y="1159"/>
                    <a:pt x="747" y="1144"/>
                  </a:cubicBezTo>
                  <a:lnTo>
                    <a:pt x="1150" y="491"/>
                  </a:lnTo>
                  <a:cubicBezTo>
                    <a:pt x="1169" y="476"/>
                    <a:pt x="1169" y="431"/>
                    <a:pt x="1135" y="413"/>
                  </a:cubicBezTo>
                  <a:lnTo>
                    <a:pt x="497" y="10"/>
                  </a:lnTo>
                  <a:cubicBezTo>
                    <a:pt x="485" y="4"/>
                    <a:pt x="472" y="0"/>
                    <a:pt x="461"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8"/>
            <p:cNvSpPr/>
            <p:nvPr/>
          </p:nvSpPr>
          <p:spPr>
            <a:xfrm>
              <a:off x="3166350" y="2693000"/>
              <a:ext cx="4700" cy="6175"/>
            </a:xfrm>
            <a:custGeom>
              <a:rect b="b" l="l" r="r" t="t"/>
              <a:pathLst>
                <a:path extrusionOk="0" h="247" w="188">
                  <a:moveTo>
                    <a:pt x="147" y="0"/>
                  </a:moveTo>
                  <a:cubicBezTo>
                    <a:pt x="139" y="0"/>
                    <a:pt x="131" y="4"/>
                    <a:pt x="124" y="11"/>
                  </a:cubicBezTo>
                  <a:lnTo>
                    <a:pt x="16" y="198"/>
                  </a:lnTo>
                  <a:cubicBezTo>
                    <a:pt x="1" y="213"/>
                    <a:pt x="1" y="228"/>
                    <a:pt x="16" y="246"/>
                  </a:cubicBezTo>
                  <a:lnTo>
                    <a:pt x="31" y="246"/>
                  </a:lnTo>
                  <a:cubicBezTo>
                    <a:pt x="46" y="246"/>
                    <a:pt x="60" y="246"/>
                    <a:pt x="60" y="228"/>
                  </a:cubicBezTo>
                  <a:lnTo>
                    <a:pt x="187" y="41"/>
                  </a:lnTo>
                  <a:cubicBezTo>
                    <a:pt x="187" y="26"/>
                    <a:pt x="187" y="11"/>
                    <a:pt x="172" y="11"/>
                  </a:cubicBezTo>
                  <a:cubicBezTo>
                    <a:pt x="163" y="4"/>
                    <a:pt x="155" y="0"/>
                    <a:pt x="1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8"/>
            <p:cNvSpPr/>
            <p:nvPr/>
          </p:nvSpPr>
          <p:spPr>
            <a:xfrm>
              <a:off x="3110100" y="2758750"/>
              <a:ext cx="6850" cy="6850"/>
            </a:xfrm>
            <a:custGeom>
              <a:rect b="b" l="l" r="r" t="t"/>
              <a:pathLst>
                <a:path extrusionOk="0" h="274" w="274">
                  <a:moveTo>
                    <a:pt x="116" y="1"/>
                  </a:moveTo>
                  <a:cubicBezTo>
                    <a:pt x="98" y="4"/>
                    <a:pt x="83" y="12"/>
                    <a:pt x="64" y="23"/>
                  </a:cubicBezTo>
                  <a:cubicBezTo>
                    <a:pt x="49" y="34"/>
                    <a:pt x="34" y="45"/>
                    <a:pt x="23" y="64"/>
                  </a:cubicBezTo>
                  <a:cubicBezTo>
                    <a:pt x="12" y="83"/>
                    <a:pt x="5" y="109"/>
                    <a:pt x="1" y="131"/>
                  </a:cubicBezTo>
                  <a:cubicBezTo>
                    <a:pt x="1" y="157"/>
                    <a:pt x="5" y="180"/>
                    <a:pt x="16" y="198"/>
                  </a:cubicBezTo>
                  <a:cubicBezTo>
                    <a:pt x="27" y="221"/>
                    <a:pt x="42" y="239"/>
                    <a:pt x="64" y="251"/>
                  </a:cubicBezTo>
                  <a:cubicBezTo>
                    <a:pt x="83" y="265"/>
                    <a:pt x="105" y="273"/>
                    <a:pt x="131" y="273"/>
                  </a:cubicBezTo>
                  <a:cubicBezTo>
                    <a:pt x="135" y="274"/>
                    <a:pt x="139" y="274"/>
                    <a:pt x="143" y="274"/>
                  </a:cubicBezTo>
                  <a:cubicBezTo>
                    <a:pt x="162" y="274"/>
                    <a:pt x="180" y="267"/>
                    <a:pt x="199" y="258"/>
                  </a:cubicBezTo>
                  <a:cubicBezTo>
                    <a:pt x="221" y="247"/>
                    <a:pt x="236" y="232"/>
                    <a:pt x="251" y="210"/>
                  </a:cubicBezTo>
                  <a:cubicBezTo>
                    <a:pt x="262" y="195"/>
                    <a:pt x="266" y="176"/>
                    <a:pt x="269" y="157"/>
                  </a:cubicBezTo>
                  <a:cubicBezTo>
                    <a:pt x="273" y="135"/>
                    <a:pt x="273" y="116"/>
                    <a:pt x="269" y="94"/>
                  </a:cubicBezTo>
                  <a:lnTo>
                    <a:pt x="217" y="105"/>
                  </a:lnTo>
                  <a:cubicBezTo>
                    <a:pt x="221" y="116"/>
                    <a:pt x="221" y="131"/>
                    <a:pt x="221" y="142"/>
                  </a:cubicBezTo>
                  <a:cubicBezTo>
                    <a:pt x="217" y="157"/>
                    <a:pt x="214" y="168"/>
                    <a:pt x="206" y="180"/>
                  </a:cubicBezTo>
                  <a:cubicBezTo>
                    <a:pt x="199" y="191"/>
                    <a:pt x="187" y="198"/>
                    <a:pt x="176" y="206"/>
                  </a:cubicBezTo>
                  <a:cubicBezTo>
                    <a:pt x="168" y="211"/>
                    <a:pt x="158" y="215"/>
                    <a:pt x="147" y="215"/>
                  </a:cubicBezTo>
                  <a:cubicBezTo>
                    <a:pt x="143" y="215"/>
                    <a:pt x="139" y="214"/>
                    <a:pt x="135" y="213"/>
                  </a:cubicBezTo>
                  <a:cubicBezTo>
                    <a:pt x="120" y="213"/>
                    <a:pt x="109" y="210"/>
                    <a:pt x="94" y="202"/>
                  </a:cubicBezTo>
                  <a:cubicBezTo>
                    <a:pt x="83" y="191"/>
                    <a:pt x="72" y="183"/>
                    <a:pt x="64" y="168"/>
                  </a:cubicBezTo>
                  <a:cubicBezTo>
                    <a:pt x="57" y="157"/>
                    <a:pt x="57" y="142"/>
                    <a:pt x="57" y="127"/>
                  </a:cubicBezTo>
                  <a:cubicBezTo>
                    <a:pt x="57" y="116"/>
                    <a:pt x="61" y="101"/>
                    <a:pt x="68" y="90"/>
                  </a:cubicBezTo>
                  <a:cubicBezTo>
                    <a:pt x="75" y="79"/>
                    <a:pt x="83" y="71"/>
                    <a:pt x="98" y="64"/>
                  </a:cubicBezTo>
                  <a:cubicBezTo>
                    <a:pt x="109" y="57"/>
                    <a:pt x="120" y="53"/>
                    <a:pt x="135" y="49"/>
                  </a:cubicBezTo>
                  <a:lnTo>
                    <a:pt x="1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8"/>
            <p:cNvSpPr/>
            <p:nvPr/>
          </p:nvSpPr>
          <p:spPr>
            <a:xfrm>
              <a:off x="3113750" y="2752950"/>
              <a:ext cx="6925" cy="6950"/>
            </a:xfrm>
            <a:custGeom>
              <a:rect b="b" l="l" r="r" t="t"/>
              <a:pathLst>
                <a:path extrusionOk="0" h="278" w="277">
                  <a:moveTo>
                    <a:pt x="142" y="57"/>
                  </a:moveTo>
                  <a:cubicBezTo>
                    <a:pt x="157" y="57"/>
                    <a:pt x="168" y="65"/>
                    <a:pt x="183" y="72"/>
                  </a:cubicBezTo>
                  <a:cubicBezTo>
                    <a:pt x="194" y="80"/>
                    <a:pt x="206" y="91"/>
                    <a:pt x="213" y="102"/>
                  </a:cubicBezTo>
                  <a:cubicBezTo>
                    <a:pt x="217" y="117"/>
                    <a:pt x="220" y="128"/>
                    <a:pt x="220" y="143"/>
                  </a:cubicBezTo>
                  <a:cubicBezTo>
                    <a:pt x="220" y="158"/>
                    <a:pt x="217" y="173"/>
                    <a:pt x="209" y="184"/>
                  </a:cubicBezTo>
                  <a:cubicBezTo>
                    <a:pt x="202" y="195"/>
                    <a:pt x="191" y="206"/>
                    <a:pt x="179" y="210"/>
                  </a:cubicBezTo>
                  <a:cubicBezTo>
                    <a:pt x="165" y="218"/>
                    <a:pt x="150" y="221"/>
                    <a:pt x="138" y="221"/>
                  </a:cubicBezTo>
                  <a:cubicBezTo>
                    <a:pt x="123" y="218"/>
                    <a:pt x="109" y="214"/>
                    <a:pt x="94" y="206"/>
                  </a:cubicBezTo>
                  <a:cubicBezTo>
                    <a:pt x="82" y="199"/>
                    <a:pt x="71" y="188"/>
                    <a:pt x="68" y="173"/>
                  </a:cubicBezTo>
                  <a:cubicBezTo>
                    <a:pt x="60" y="162"/>
                    <a:pt x="56" y="147"/>
                    <a:pt x="56" y="132"/>
                  </a:cubicBezTo>
                  <a:cubicBezTo>
                    <a:pt x="56" y="117"/>
                    <a:pt x="60" y="106"/>
                    <a:pt x="68" y="95"/>
                  </a:cubicBezTo>
                  <a:cubicBezTo>
                    <a:pt x="79" y="80"/>
                    <a:pt x="86" y="72"/>
                    <a:pt x="101" y="65"/>
                  </a:cubicBezTo>
                  <a:cubicBezTo>
                    <a:pt x="112" y="61"/>
                    <a:pt x="127" y="57"/>
                    <a:pt x="142" y="57"/>
                  </a:cubicBezTo>
                  <a:close/>
                  <a:moveTo>
                    <a:pt x="134" y="0"/>
                  </a:moveTo>
                  <a:cubicBezTo>
                    <a:pt x="116" y="0"/>
                    <a:pt x="97" y="7"/>
                    <a:pt x="79" y="16"/>
                  </a:cubicBezTo>
                  <a:cubicBezTo>
                    <a:pt x="56" y="27"/>
                    <a:pt x="41" y="42"/>
                    <a:pt x="26" y="65"/>
                  </a:cubicBezTo>
                  <a:cubicBezTo>
                    <a:pt x="12" y="87"/>
                    <a:pt x="4" y="113"/>
                    <a:pt x="0" y="136"/>
                  </a:cubicBezTo>
                  <a:cubicBezTo>
                    <a:pt x="0" y="162"/>
                    <a:pt x="4" y="184"/>
                    <a:pt x="15" y="203"/>
                  </a:cubicBezTo>
                  <a:cubicBezTo>
                    <a:pt x="26" y="225"/>
                    <a:pt x="41" y="244"/>
                    <a:pt x="64" y="255"/>
                  </a:cubicBezTo>
                  <a:cubicBezTo>
                    <a:pt x="82" y="270"/>
                    <a:pt x="109" y="277"/>
                    <a:pt x="131" y="277"/>
                  </a:cubicBezTo>
                  <a:cubicBezTo>
                    <a:pt x="153" y="277"/>
                    <a:pt x="176" y="274"/>
                    <a:pt x="198" y="262"/>
                  </a:cubicBezTo>
                  <a:cubicBezTo>
                    <a:pt x="220" y="251"/>
                    <a:pt x="239" y="233"/>
                    <a:pt x="250" y="210"/>
                  </a:cubicBezTo>
                  <a:cubicBezTo>
                    <a:pt x="265" y="188"/>
                    <a:pt x="273" y="165"/>
                    <a:pt x="276" y="143"/>
                  </a:cubicBezTo>
                  <a:cubicBezTo>
                    <a:pt x="276" y="117"/>
                    <a:pt x="273" y="95"/>
                    <a:pt x="262" y="72"/>
                  </a:cubicBezTo>
                  <a:cubicBezTo>
                    <a:pt x="250" y="53"/>
                    <a:pt x="235" y="35"/>
                    <a:pt x="213" y="20"/>
                  </a:cubicBezTo>
                  <a:cubicBezTo>
                    <a:pt x="194" y="9"/>
                    <a:pt x="172" y="1"/>
                    <a:pt x="146" y="1"/>
                  </a:cubicBezTo>
                  <a:cubicBezTo>
                    <a:pt x="142" y="1"/>
                    <a:pt x="138" y="0"/>
                    <a:pt x="13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8"/>
            <p:cNvSpPr/>
            <p:nvPr/>
          </p:nvSpPr>
          <p:spPr>
            <a:xfrm>
              <a:off x="3116650" y="2745700"/>
              <a:ext cx="7650" cy="6925"/>
            </a:xfrm>
            <a:custGeom>
              <a:rect b="b" l="l" r="r" t="t"/>
              <a:pathLst>
                <a:path extrusionOk="0" h="277" w="306">
                  <a:moveTo>
                    <a:pt x="146" y="0"/>
                  </a:moveTo>
                  <a:lnTo>
                    <a:pt x="112" y="49"/>
                  </a:lnTo>
                  <a:lnTo>
                    <a:pt x="239" y="217"/>
                  </a:lnTo>
                  <a:lnTo>
                    <a:pt x="34" y="168"/>
                  </a:lnTo>
                  <a:lnTo>
                    <a:pt x="0" y="224"/>
                  </a:lnTo>
                  <a:lnTo>
                    <a:pt x="276" y="276"/>
                  </a:lnTo>
                  <a:lnTo>
                    <a:pt x="306" y="228"/>
                  </a:lnTo>
                  <a:lnTo>
                    <a:pt x="14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8"/>
            <p:cNvSpPr/>
            <p:nvPr/>
          </p:nvSpPr>
          <p:spPr>
            <a:xfrm>
              <a:off x="3120650" y="2743725"/>
              <a:ext cx="6375" cy="4800"/>
            </a:xfrm>
            <a:custGeom>
              <a:rect b="b" l="l" r="r" t="t"/>
              <a:pathLst>
                <a:path extrusionOk="0" h="192" w="255">
                  <a:moveTo>
                    <a:pt x="34" y="1"/>
                  </a:moveTo>
                  <a:lnTo>
                    <a:pt x="0" y="49"/>
                  </a:lnTo>
                  <a:lnTo>
                    <a:pt x="221" y="191"/>
                  </a:lnTo>
                  <a:lnTo>
                    <a:pt x="254" y="143"/>
                  </a:ln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8"/>
            <p:cNvSpPr/>
            <p:nvPr/>
          </p:nvSpPr>
          <p:spPr>
            <a:xfrm>
              <a:off x="3122325" y="2738425"/>
              <a:ext cx="7675" cy="7575"/>
            </a:xfrm>
            <a:custGeom>
              <a:rect b="b" l="l" r="r" t="t"/>
              <a:pathLst>
                <a:path extrusionOk="0" h="303" w="307">
                  <a:moveTo>
                    <a:pt x="160" y="58"/>
                  </a:moveTo>
                  <a:cubicBezTo>
                    <a:pt x="164" y="58"/>
                    <a:pt x="168" y="59"/>
                    <a:pt x="172" y="60"/>
                  </a:cubicBezTo>
                  <a:cubicBezTo>
                    <a:pt x="183" y="60"/>
                    <a:pt x="198" y="64"/>
                    <a:pt x="213" y="75"/>
                  </a:cubicBezTo>
                  <a:cubicBezTo>
                    <a:pt x="224" y="82"/>
                    <a:pt x="236" y="93"/>
                    <a:pt x="243" y="105"/>
                  </a:cubicBezTo>
                  <a:cubicBezTo>
                    <a:pt x="247" y="116"/>
                    <a:pt x="251" y="127"/>
                    <a:pt x="251" y="142"/>
                  </a:cubicBezTo>
                  <a:cubicBezTo>
                    <a:pt x="251" y="157"/>
                    <a:pt x="247" y="168"/>
                    <a:pt x="239" y="179"/>
                  </a:cubicBezTo>
                  <a:lnTo>
                    <a:pt x="210" y="224"/>
                  </a:lnTo>
                  <a:lnTo>
                    <a:pt x="75" y="138"/>
                  </a:lnTo>
                  <a:lnTo>
                    <a:pt x="101" y="93"/>
                  </a:lnTo>
                  <a:cubicBezTo>
                    <a:pt x="109" y="82"/>
                    <a:pt x="120" y="75"/>
                    <a:pt x="131" y="67"/>
                  </a:cubicBezTo>
                  <a:cubicBezTo>
                    <a:pt x="139" y="62"/>
                    <a:pt x="150" y="58"/>
                    <a:pt x="160" y="58"/>
                  </a:cubicBezTo>
                  <a:close/>
                  <a:moveTo>
                    <a:pt x="176" y="0"/>
                  </a:moveTo>
                  <a:cubicBezTo>
                    <a:pt x="154" y="0"/>
                    <a:pt x="131" y="4"/>
                    <a:pt x="113" y="15"/>
                  </a:cubicBezTo>
                  <a:cubicBezTo>
                    <a:pt x="90" y="26"/>
                    <a:pt x="75" y="45"/>
                    <a:pt x="60" y="67"/>
                  </a:cubicBezTo>
                  <a:lnTo>
                    <a:pt x="1" y="161"/>
                  </a:lnTo>
                  <a:lnTo>
                    <a:pt x="221" y="302"/>
                  </a:lnTo>
                  <a:lnTo>
                    <a:pt x="277" y="209"/>
                  </a:lnTo>
                  <a:cubicBezTo>
                    <a:pt x="292" y="187"/>
                    <a:pt x="303" y="164"/>
                    <a:pt x="303" y="142"/>
                  </a:cubicBezTo>
                  <a:cubicBezTo>
                    <a:pt x="307" y="116"/>
                    <a:pt x="303" y="93"/>
                    <a:pt x="292" y="75"/>
                  </a:cubicBezTo>
                  <a:cubicBezTo>
                    <a:pt x="280" y="52"/>
                    <a:pt x="266" y="37"/>
                    <a:pt x="243" y="23"/>
                  </a:cubicBezTo>
                  <a:cubicBezTo>
                    <a:pt x="221" y="8"/>
                    <a:pt x="202" y="0"/>
                    <a:pt x="17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8"/>
            <p:cNvSpPr/>
            <p:nvPr/>
          </p:nvSpPr>
          <p:spPr>
            <a:xfrm>
              <a:off x="3129125" y="2735700"/>
              <a:ext cx="2175" cy="2550"/>
            </a:xfrm>
            <a:custGeom>
              <a:rect b="b" l="l" r="r" t="t"/>
              <a:pathLst>
                <a:path extrusionOk="0" h="102" w="87">
                  <a:moveTo>
                    <a:pt x="53" y="1"/>
                  </a:moveTo>
                  <a:lnTo>
                    <a:pt x="1" y="79"/>
                  </a:lnTo>
                  <a:lnTo>
                    <a:pt x="35" y="102"/>
                  </a:lnTo>
                  <a:lnTo>
                    <a:pt x="87" y="20"/>
                  </a:lnTo>
                  <a:lnTo>
                    <a:pt x="53"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8"/>
            <p:cNvSpPr/>
            <p:nvPr/>
          </p:nvSpPr>
          <p:spPr>
            <a:xfrm>
              <a:off x="3128025" y="2731150"/>
              <a:ext cx="7025" cy="4775"/>
            </a:xfrm>
            <a:custGeom>
              <a:rect b="b" l="l" r="r" t="t"/>
              <a:pathLst>
                <a:path extrusionOk="0" h="191" w="281">
                  <a:moveTo>
                    <a:pt x="64" y="0"/>
                  </a:moveTo>
                  <a:lnTo>
                    <a:pt x="0" y="93"/>
                  </a:lnTo>
                  <a:lnTo>
                    <a:pt x="45" y="120"/>
                  </a:lnTo>
                  <a:lnTo>
                    <a:pt x="71" y="75"/>
                  </a:lnTo>
                  <a:lnTo>
                    <a:pt x="250" y="190"/>
                  </a:lnTo>
                  <a:lnTo>
                    <a:pt x="280" y="142"/>
                  </a:ln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8"/>
            <p:cNvSpPr/>
            <p:nvPr/>
          </p:nvSpPr>
          <p:spPr>
            <a:xfrm>
              <a:off x="3131000" y="2726825"/>
              <a:ext cx="6475" cy="6475"/>
            </a:xfrm>
            <a:custGeom>
              <a:rect b="b" l="l" r="r" t="t"/>
              <a:pathLst>
                <a:path extrusionOk="0" h="259" w="259">
                  <a:moveTo>
                    <a:pt x="95" y="52"/>
                  </a:moveTo>
                  <a:cubicBezTo>
                    <a:pt x="103" y="52"/>
                    <a:pt x="111" y="56"/>
                    <a:pt x="116" y="61"/>
                  </a:cubicBezTo>
                  <a:cubicBezTo>
                    <a:pt x="127" y="65"/>
                    <a:pt x="135" y="76"/>
                    <a:pt x="135" y="87"/>
                  </a:cubicBezTo>
                  <a:cubicBezTo>
                    <a:pt x="139" y="99"/>
                    <a:pt x="135" y="110"/>
                    <a:pt x="127" y="121"/>
                  </a:cubicBezTo>
                  <a:cubicBezTo>
                    <a:pt x="120" y="132"/>
                    <a:pt x="113" y="136"/>
                    <a:pt x="101" y="140"/>
                  </a:cubicBezTo>
                  <a:cubicBezTo>
                    <a:pt x="98" y="141"/>
                    <a:pt x="96" y="141"/>
                    <a:pt x="93" y="141"/>
                  </a:cubicBezTo>
                  <a:cubicBezTo>
                    <a:pt x="86" y="141"/>
                    <a:pt x="80" y="138"/>
                    <a:pt x="72" y="132"/>
                  </a:cubicBezTo>
                  <a:cubicBezTo>
                    <a:pt x="60" y="125"/>
                    <a:pt x="53" y="117"/>
                    <a:pt x="53" y="106"/>
                  </a:cubicBezTo>
                  <a:cubicBezTo>
                    <a:pt x="49" y="95"/>
                    <a:pt x="53" y="87"/>
                    <a:pt x="60" y="76"/>
                  </a:cubicBezTo>
                  <a:cubicBezTo>
                    <a:pt x="68" y="61"/>
                    <a:pt x="75" y="54"/>
                    <a:pt x="86" y="54"/>
                  </a:cubicBezTo>
                  <a:cubicBezTo>
                    <a:pt x="89" y="53"/>
                    <a:pt x="92" y="52"/>
                    <a:pt x="95" y="52"/>
                  </a:cubicBezTo>
                  <a:close/>
                  <a:moveTo>
                    <a:pt x="104" y="0"/>
                  </a:moveTo>
                  <a:cubicBezTo>
                    <a:pt x="90" y="0"/>
                    <a:pt x="75" y="4"/>
                    <a:pt x="64" y="9"/>
                  </a:cubicBezTo>
                  <a:cubicBezTo>
                    <a:pt x="45" y="16"/>
                    <a:pt x="30" y="31"/>
                    <a:pt x="19" y="50"/>
                  </a:cubicBezTo>
                  <a:cubicBezTo>
                    <a:pt x="8" y="65"/>
                    <a:pt x="1" y="84"/>
                    <a:pt x="1" y="99"/>
                  </a:cubicBezTo>
                  <a:cubicBezTo>
                    <a:pt x="1" y="113"/>
                    <a:pt x="1" y="128"/>
                    <a:pt x="8" y="143"/>
                  </a:cubicBezTo>
                  <a:cubicBezTo>
                    <a:pt x="16" y="158"/>
                    <a:pt x="27" y="169"/>
                    <a:pt x="42" y="177"/>
                  </a:cubicBezTo>
                  <a:cubicBezTo>
                    <a:pt x="59" y="188"/>
                    <a:pt x="76" y="193"/>
                    <a:pt x="91" y="193"/>
                  </a:cubicBezTo>
                  <a:cubicBezTo>
                    <a:pt x="96" y="193"/>
                    <a:pt x="101" y="193"/>
                    <a:pt x="105" y="192"/>
                  </a:cubicBezTo>
                  <a:cubicBezTo>
                    <a:pt x="127" y="188"/>
                    <a:pt x="146" y="173"/>
                    <a:pt x="157" y="154"/>
                  </a:cubicBezTo>
                  <a:cubicBezTo>
                    <a:pt x="165" y="140"/>
                    <a:pt x="172" y="128"/>
                    <a:pt x="172" y="117"/>
                  </a:cubicBezTo>
                  <a:cubicBezTo>
                    <a:pt x="172" y="106"/>
                    <a:pt x="172" y="95"/>
                    <a:pt x="165" y="84"/>
                  </a:cubicBezTo>
                  <a:lnTo>
                    <a:pt x="165" y="84"/>
                  </a:lnTo>
                  <a:cubicBezTo>
                    <a:pt x="187" y="95"/>
                    <a:pt x="202" y="110"/>
                    <a:pt x="206" y="125"/>
                  </a:cubicBezTo>
                  <a:cubicBezTo>
                    <a:pt x="213" y="143"/>
                    <a:pt x="210" y="162"/>
                    <a:pt x="198" y="181"/>
                  </a:cubicBezTo>
                  <a:cubicBezTo>
                    <a:pt x="191" y="188"/>
                    <a:pt x="187" y="196"/>
                    <a:pt x="180" y="203"/>
                  </a:cubicBezTo>
                  <a:cubicBezTo>
                    <a:pt x="172" y="207"/>
                    <a:pt x="161" y="214"/>
                    <a:pt x="154" y="218"/>
                  </a:cubicBezTo>
                  <a:lnTo>
                    <a:pt x="176" y="259"/>
                  </a:lnTo>
                  <a:cubicBezTo>
                    <a:pt x="187" y="251"/>
                    <a:pt x="198" y="244"/>
                    <a:pt x="210" y="233"/>
                  </a:cubicBezTo>
                  <a:cubicBezTo>
                    <a:pt x="221" y="222"/>
                    <a:pt x="232" y="214"/>
                    <a:pt x="239" y="199"/>
                  </a:cubicBezTo>
                  <a:cubicBezTo>
                    <a:pt x="251" y="181"/>
                    <a:pt x="258" y="162"/>
                    <a:pt x="258" y="140"/>
                  </a:cubicBezTo>
                  <a:cubicBezTo>
                    <a:pt x="258" y="121"/>
                    <a:pt x="251" y="99"/>
                    <a:pt x="239" y="80"/>
                  </a:cubicBezTo>
                  <a:cubicBezTo>
                    <a:pt x="224" y="61"/>
                    <a:pt x="210" y="43"/>
                    <a:pt x="183" y="28"/>
                  </a:cubicBezTo>
                  <a:cubicBezTo>
                    <a:pt x="161" y="13"/>
                    <a:pt x="142" y="5"/>
                    <a:pt x="120" y="2"/>
                  </a:cubicBezTo>
                  <a:cubicBezTo>
                    <a:pt x="115" y="1"/>
                    <a:pt x="110" y="0"/>
                    <a:pt x="10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8"/>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8"/>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8"/>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8"/>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8"/>
            <p:cNvSpPr/>
            <p:nvPr/>
          </p:nvSpPr>
          <p:spPr>
            <a:xfrm>
              <a:off x="3101800" y="2624250"/>
              <a:ext cx="97975" cy="69975"/>
            </a:xfrm>
            <a:custGeom>
              <a:rect b="b" l="l" r="r" t="t"/>
              <a:pathLst>
                <a:path extrusionOk="0" h="2799" w="3919">
                  <a:moveTo>
                    <a:pt x="2380" y="0"/>
                  </a:moveTo>
                  <a:cubicBezTo>
                    <a:pt x="1189" y="0"/>
                    <a:pt x="1" y="974"/>
                    <a:pt x="1" y="974"/>
                  </a:cubicBezTo>
                  <a:lnTo>
                    <a:pt x="825" y="2698"/>
                  </a:lnTo>
                  <a:cubicBezTo>
                    <a:pt x="825" y="2698"/>
                    <a:pt x="796" y="2798"/>
                    <a:pt x="815" y="2798"/>
                  </a:cubicBezTo>
                  <a:cubicBezTo>
                    <a:pt x="830" y="2798"/>
                    <a:pt x="873" y="2739"/>
                    <a:pt x="982" y="2530"/>
                  </a:cubicBezTo>
                  <a:cubicBezTo>
                    <a:pt x="1228" y="2045"/>
                    <a:pt x="2519" y="1519"/>
                    <a:pt x="3221" y="1097"/>
                  </a:cubicBezTo>
                  <a:cubicBezTo>
                    <a:pt x="3919" y="679"/>
                    <a:pt x="3280" y="228"/>
                    <a:pt x="3280" y="228"/>
                  </a:cubicBezTo>
                  <a:cubicBezTo>
                    <a:pt x="2994" y="65"/>
                    <a:pt x="2687" y="0"/>
                    <a:pt x="238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8"/>
            <p:cNvSpPr/>
            <p:nvPr/>
          </p:nvSpPr>
          <p:spPr>
            <a:xfrm>
              <a:off x="3125125" y="2675825"/>
              <a:ext cx="13650" cy="13550"/>
            </a:xfrm>
            <a:custGeom>
              <a:rect b="b" l="l" r="r" t="t"/>
              <a:pathLst>
                <a:path extrusionOk="0" h="542" w="546">
                  <a:moveTo>
                    <a:pt x="545" y="1"/>
                  </a:moveTo>
                  <a:lnTo>
                    <a:pt x="545" y="1"/>
                  </a:lnTo>
                  <a:cubicBezTo>
                    <a:pt x="310" y="154"/>
                    <a:pt x="124" y="310"/>
                    <a:pt x="49" y="467"/>
                  </a:cubicBezTo>
                  <a:cubicBezTo>
                    <a:pt x="30" y="482"/>
                    <a:pt x="30" y="497"/>
                    <a:pt x="15" y="512"/>
                  </a:cubicBezTo>
                  <a:cubicBezTo>
                    <a:pt x="15" y="517"/>
                    <a:pt x="15" y="520"/>
                    <a:pt x="15" y="523"/>
                  </a:cubicBezTo>
                  <a:lnTo>
                    <a:pt x="15" y="523"/>
                  </a:lnTo>
                  <a:cubicBezTo>
                    <a:pt x="108" y="408"/>
                    <a:pt x="245" y="304"/>
                    <a:pt x="422" y="187"/>
                  </a:cubicBezTo>
                  <a:lnTo>
                    <a:pt x="545" y="1"/>
                  </a:lnTo>
                  <a:close/>
                  <a:moveTo>
                    <a:pt x="15" y="523"/>
                  </a:moveTo>
                  <a:cubicBezTo>
                    <a:pt x="10" y="529"/>
                    <a:pt x="5" y="535"/>
                    <a:pt x="1" y="542"/>
                  </a:cubicBezTo>
                  <a:cubicBezTo>
                    <a:pt x="10" y="532"/>
                    <a:pt x="14" y="529"/>
                    <a:pt x="15" y="523"/>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8"/>
            <p:cNvSpPr/>
            <p:nvPr/>
          </p:nvSpPr>
          <p:spPr>
            <a:xfrm>
              <a:off x="3135675" y="2671900"/>
              <a:ext cx="9350" cy="8625"/>
            </a:xfrm>
            <a:custGeom>
              <a:rect b="b" l="l" r="r" t="t"/>
              <a:pathLst>
                <a:path extrusionOk="0" h="345" w="374">
                  <a:moveTo>
                    <a:pt x="373" y="1"/>
                  </a:moveTo>
                  <a:lnTo>
                    <a:pt x="373" y="1"/>
                  </a:lnTo>
                  <a:cubicBezTo>
                    <a:pt x="280" y="46"/>
                    <a:pt x="202" y="109"/>
                    <a:pt x="123" y="158"/>
                  </a:cubicBezTo>
                  <a:lnTo>
                    <a:pt x="0" y="344"/>
                  </a:lnTo>
                  <a:cubicBezTo>
                    <a:pt x="75" y="296"/>
                    <a:pt x="153" y="266"/>
                    <a:pt x="232" y="217"/>
                  </a:cubicBezTo>
                  <a:lnTo>
                    <a:pt x="373"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8"/>
            <p:cNvSpPr/>
            <p:nvPr/>
          </p:nvSpPr>
          <p:spPr>
            <a:xfrm>
              <a:off x="3151525" y="2666025"/>
              <a:ext cx="3950" cy="5900"/>
            </a:xfrm>
            <a:custGeom>
              <a:rect b="b" l="l" r="r" t="t"/>
              <a:pathLst>
                <a:path extrusionOk="0" h="236" w="158">
                  <a:moveTo>
                    <a:pt x="157" y="1"/>
                  </a:moveTo>
                  <a:lnTo>
                    <a:pt x="157" y="1"/>
                  </a:lnTo>
                  <a:lnTo>
                    <a:pt x="0" y="236"/>
                  </a:lnTo>
                  <a:lnTo>
                    <a:pt x="0" y="236"/>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8"/>
            <p:cNvSpPr/>
            <p:nvPr/>
          </p:nvSpPr>
          <p:spPr>
            <a:xfrm>
              <a:off x="3141450" y="2671900"/>
              <a:ext cx="3575" cy="5450"/>
            </a:xfrm>
            <a:custGeom>
              <a:rect b="b" l="l" r="r" t="t"/>
              <a:pathLst>
                <a:path extrusionOk="0" h="218" w="143">
                  <a:moveTo>
                    <a:pt x="142" y="1"/>
                  </a:moveTo>
                  <a:lnTo>
                    <a:pt x="142" y="1"/>
                  </a:lnTo>
                  <a:lnTo>
                    <a:pt x="1" y="217"/>
                  </a:lnTo>
                  <a:lnTo>
                    <a:pt x="1" y="217"/>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8"/>
            <p:cNvSpPr/>
            <p:nvPr/>
          </p:nvSpPr>
          <p:spPr>
            <a:xfrm>
              <a:off x="3141450" y="2666025"/>
              <a:ext cx="14025" cy="11325"/>
            </a:xfrm>
            <a:custGeom>
              <a:rect b="b" l="l" r="r" t="t"/>
              <a:pathLst>
                <a:path extrusionOk="0" h="453" w="561">
                  <a:moveTo>
                    <a:pt x="560" y="1"/>
                  </a:moveTo>
                  <a:lnTo>
                    <a:pt x="560" y="1"/>
                  </a:lnTo>
                  <a:cubicBezTo>
                    <a:pt x="422" y="79"/>
                    <a:pt x="265" y="157"/>
                    <a:pt x="142" y="236"/>
                  </a:cubicBezTo>
                  <a:lnTo>
                    <a:pt x="1" y="452"/>
                  </a:lnTo>
                  <a:cubicBezTo>
                    <a:pt x="124" y="374"/>
                    <a:pt x="265" y="314"/>
                    <a:pt x="403" y="236"/>
                  </a:cubicBezTo>
                  <a:lnTo>
                    <a:pt x="560" y="1"/>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8"/>
            <p:cNvSpPr/>
            <p:nvPr/>
          </p:nvSpPr>
          <p:spPr>
            <a:xfrm>
              <a:off x="3151525" y="2643175"/>
              <a:ext cx="39300" cy="28750"/>
            </a:xfrm>
            <a:custGeom>
              <a:rect b="b" l="l" r="r" t="t"/>
              <a:pathLst>
                <a:path extrusionOk="0" h="1150" w="1572">
                  <a:moveTo>
                    <a:pt x="1541" y="1"/>
                  </a:moveTo>
                  <a:cubicBezTo>
                    <a:pt x="1527" y="60"/>
                    <a:pt x="1493" y="109"/>
                    <a:pt x="1448" y="154"/>
                  </a:cubicBezTo>
                  <a:lnTo>
                    <a:pt x="1556" y="217"/>
                  </a:lnTo>
                  <a:cubicBezTo>
                    <a:pt x="1571" y="139"/>
                    <a:pt x="1556" y="75"/>
                    <a:pt x="1541" y="1"/>
                  </a:cubicBezTo>
                  <a:close/>
                  <a:moveTo>
                    <a:pt x="265" y="855"/>
                  </a:moveTo>
                  <a:cubicBezTo>
                    <a:pt x="221" y="885"/>
                    <a:pt x="187" y="900"/>
                    <a:pt x="157" y="915"/>
                  </a:cubicBezTo>
                  <a:lnTo>
                    <a:pt x="0" y="1150"/>
                  </a:lnTo>
                  <a:cubicBezTo>
                    <a:pt x="34" y="1135"/>
                    <a:pt x="64" y="1120"/>
                    <a:pt x="94" y="1101"/>
                  </a:cubicBezTo>
                  <a:lnTo>
                    <a:pt x="265" y="855"/>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8"/>
            <p:cNvSpPr/>
            <p:nvPr/>
          </p:nvSpPr>
          <p:spPr>
            <a:xfrm>
              <a:off x="3153850" y="2647000"/>
              <a:ext cx="36600" cy="23725"/>
            </a:xfrm>
            <a:custGeom>
              <a:rect b="b" l="l" r="r" t="t"/>
              <a:pathLst>
                <a:path extrusionOk="0" h="949" w="1464">
                  <a:moveTo>
                    <a:pt x="1355" y="1"/>
                  </a:moveTo>
                  <a:cubicBezTo>
                    <a:pt x="1307" y="64"/>
                    <a:pt x="1247" y="127"/>
                    <a:pt x="1154" y="172"/>
                  </a:cubicBezTo>
                  <a:lnTo>
                    <a:pt x="1154" y="187"/>
                  </a:lnTo>
                  <a:lnTo>
                    <a:pt x="1139" y="187"/>
                  </a:lnTo>
                  <a:cubicBezTo>
                    <a:pt x="1105" y="202"/>
                    <a:pt x="1090" y="221"/>
                    <a:pt x="1060" y="236"/>
                  </a:cubicBezTo>
                  <a:cubicBezTo>
                    <a:pt x="810" y="374"/>
                    <a:pt x="486" y="545"/>
                    <a:pt x="172" y="702"/>
                  </a:cubicBezTo>
                  <a:lnTo>
                    <a:pt x="1" y="948"/>
                  </a:lnTo>
                  <a:cubicBezTo>
                    <a:pt x="407" y="762"/>
                    <a:pt x="825" y="594"/>
                    <a:pt x="1120" y="422"/>
                  </a:cubicBezTo>
                  <a:cubicBezTo>
                    <a:pt x="1340" y="314"/>
                    <a:pt x="1434" y="187"/>
                    <a:pt x="1463" y="64"/>
                  </a:cubicBezTo>
                  <a:lnTo>
                    <a:pt x="135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8"/>
            <p:cNvSpPr/>
            <p:nvPr/>
          </p:nvSpPr>
          <p:spPr>
            <a:xfrm>
              <a:off x="3182675" y="2643175"/>
              <a:ext cx="7400" cy="8150"/>
            </a:xfrm>
            <a:custGeom>
              <a:rect b="b" l="l" r="r" t="t"/>
              <a:pathLst>
                <a:path extrusionOk="0" h="326" w="296">
                  <a:moveTo>
                    <a:pt x="295" y="1"/>
                  </a:moveTo>
                  <a:cubicBezTo>
                    <a:pt x="289" y="25"/>
                    <a:pt x="279" y="49"/>
                    <a:pt x="266" y="73"/>
                  </a:cubicBezTo>
                  <a:lnTo>
                    <a:pt x="266" y="73"/>
                  </a:lnTo>
                  <a:cubicBezTo>
                    <a:pt x="279" y="51"/>
                    <a:pt x="289" y="27"/>
                    <a:pt x="295" y="1"/>
                  </a:cubicBezTo>
                  <a:close/>
                  <a:moveTo>
                    <a:pt x="266" y="73"/>
                  </a:moveTo>
                  <a:cubicBezTo>
                    <a:pt x="249" y="102"/>
                    <a:pt x="227" y="129"/>
                    <a:pt x="202" y="154"/>
                  </a:cubicBezTo>
                  <a:cubicBezTo>
                    <a:pt x="189" y="171"/>
                    <a:pt x="174" y="189"/>
                    <a:pt x="158" y="207"/>
                  </a:cubicBezTo>
                  <a:lnTo>
                    <a:pt x="158" y="207"/>
                  </a:lnTo>
                  <a:cubicBezTo>
                    <a:pt x="206" y="162"/>
                    <a:pt x="241" y="118"/>
                    <a:pt x="266" y="73"/>
                  </a:cubicBezTo>
                  <a:close/>
                  <a:moveTo>
                    <a:pt x="158" y="207"/>
                  </a:moveTo>
                  <a:cubicBezTo>
                    <a:pt x="116" y="246"/>
                    <a:pt x="63" y="286"/>
                    <a:pt x="1" y="325"/>
                  </a:cubicBezTo>
                  <a:cubicBezTo>
                    <a:pt x="68" y="293"/>
                    <a:pt x="117" y="251"/>
                    <a:pt x="158" y="207"/>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8"/>
            <p:cNvSpPr/>
            <p:nvPr/>
          </p:nvSpPr>
          <p:spPr>
            <a:xfrm>
              <a:off x="3204775" y="2774900"/>
              <a:ext cx="19075" cy="11675"/>
            </a:xfrm>
            <a:custGeom>
              <a:rect b="b" l="l" r="r" t="t"/>
              <a:pathLst>
                <a:path extrusionOk="0" h="467" w="763">
                  <a:moveTo>
                    <a:pt x="762" y="0"/>
                  </a:moveTo>
                  <a:lnTo>
                    <a:pt x="314" y="295"/>
                  </a:lnTo>
                  <a:cubicBezTo>
                    <a:pt x="312" y="297"/>
                    <a:pt x="309" y="299"/>
                    <a:pt x="306" y="302"/>
                  </a:cubicBezTo>
                  <a:lnTo>
                    <a:pt x="306" y="302"/>
                  </a:lnTo>
                  <a:lnTo>
                    <a:pt x="747" y="15"/>
                  </a:lnTo>
                  <a:lnTo>
                    <a:pt x="762" y="0"/>
                  </a:lnTo>
                  <a:close/>
                  <a:moveTo>
                    <a:pt x="306" y="302"/>
                  </a:moveTo>
                  <a:lnTo>
                    <a:pt x="249" y="338"/>
                  </a:lnTo>
                  <a:lnTo>
                    <a:pt x="249" y="338"/>
                  </a:lnTo>
                  <a:cubicBezTo>
                    <a:pt x="269" y="328"/>
                    <a:pt x="288" y="316"/>
                    <a:pt x="306" y="302"/>
                  </a:cubicBezTo>
                  <a:close/>
                  <a:moveTo>
                    <a:pt x="249" y="338"/>
                  </a:moveTo>
                  <a:cubicBezTo>
                    <a:pt x="186" y="373"/>
                    <a:pt x="114" y="392"/>
                    <a:pt x="35" y="403"/>
                  </a:cubicBezTo>
                  <a:cubicBezTo>
                    <a:pt x="35" y="422"/>
                    <a:pt x="16" y="452"/>
                    <a:pt x="1" y="466"/>
                  </a:cubicBezTo>
                  <a:cubicBezTo>
                    <a:pt x="64" y="452"/>
                    <a:pt x="109" y="437"/>
                    <a:pt x="173" y="388"/>
                  </a:cubicBezTo>
                  <a:lnTo>
                    <a:pt x="249" y="338"/>
                  </a:lnTo>
                  <a:close/>
                </a:path>
              </a:pathLst>
            </a:custGeom>
            <a:solidFill>
              <a:srgbClr val="7F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8"/>
            <p:cNvSpPr/>
            <p:nvPr/>
          </p:nvSpPr>
          <p:spPr>
            <a:xfrm>
              <a:off x="3183425" y="2760525"/>
              <a:ext cx="22225" cy="26800"/>
            </a:xfrm>
            <a:custGeom>
              <a:rect b="b" l="l" r="r" t="t"/>
              <a:pathLst>
                <a:path extrusionOk="0" h="1072" w="889">
                  <a:moveTo>
                    <a:pt x="265" y="0"/>
                  </a:moveTo>
                  <a:lnTo>
                    <a:pt x="187" y="64"/>
                  </a:lnTo>
                  <a:lnTo>
                    <a:pt x="124" y="94"/>
                  </a:lnTo>
                  <a:cubicBezTo>
                    <a:pt x="124" y="94"/>
                    <a:pt x="109" y="109"/>
                    <a:pt x="109" y="124"/>
                  </a:cubicBezTo>
                  <a:cubicBezTo>
                    <a:pt x="94" y="172"/>
                    <a:pt x="64" y="232"/>
                    <a:pt x="49" y="280"/>
                  </a:cubicBezTo>
                  <a:cubicBezTo>
                    <a:pt x="1" y="452"/>
                    <a:pt x="30" y="638"/>
                    <a:pt x="142" y="791"/>
                  </a:cubicBezTo>
                  <a:cubicBezTo>
                    <a:pt x="265" y="978"/>
                    <a:pt x="467" y="1071"/>
                    <a:pt x="668" y="1071"/>
                  </a:cubicBezTo>
                  <a:cubicBezTo>
                    <a:pt x="732" y="1071"/>
                    <a:pt x="795" y="1071"/>
                    <a:pt x="855" y="1041"/>
                  </a:cubicBezTo>
                  <a:cubicBezTo>
                    <a:pt x="870" y="1027"/>
                    <a:pt x="889" y="997"/>
                    <a:pt x="889" y="978"/>
                  </a:cubicBezTo>
                  <a:lnTo>
                    <a:pt x="825" y="978"/>
                  </a:lnTo>
                  <a:cubicBezTo>
                    <a:pt x="654" y="978"/>
                    <a:pt x="482" y="903"/>
                    <a:pt x="359" y="777"/>
                  </a:cubicBezTo>
                  <a:cubicBezTo>
                    <a:pt x="329" y="762"/>
                    <a:pt x="310" y="732"/>
                    <a:pt x="280" y="683"/>
                  </a:cubicBezTo>
                  <a:cubicBezTo>
                    <a:pt x="280" y="668"/>
                    <a:pt x="265" y="668"/>
                    <a:pt x="265" y="668"/>
                  </a:cubicBezTo>
                  <a:lnTo>
                    <a:pt x="265" y="653"/>
                  </a:lnTo>
                  <a:lnTo>
                    <a:pt x="251" y="653"/>
                  </a:lnTo>
                  <a:lnTo>
                    <a:pt x="251" y="638"/>
                  </a:lnTo>
                  <a:cubicBezTo>
                    <a:pt x="142" y="437"/>
                    <a:pt x="157" y="187"/>
                    <a:pt x="265" y="0"/>
                  </a:cubicBezTo>
                  <a:close/>
                </a:path>
              </a:pathLst>
            </a:custGeom>
            <a:solidFill>
              <a:srgbClr val="529C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8"/>
            <p:cNvSpPr/>
            <p:nvPr/>
          </p:nvSpPr>
          <p:spPr>
            <a:xfrm>
              <a:off x="3184650" y="2763600"/>
              <a:ext cx="1500" cy="3950"/>
            </a:xfrm>
            <a:custGeom>
              <a:rect b="b" l="l" r="r" t="t"/>
              <a:pathLst>
                <a:path extrusionOk="0" h="158" w="60">
                  <a:moveTo>
                    <a:pt x="60" y="1"/>
                  </a:moveTo>
                  <a:cubicBezTo>
                    <a:pt x="30" y="49"/>
                    <a:pt x="15" y="94"/>
                    <a:pt x="0" y="157"/>
                  </a:cubicBezTo>
                  <a:cubicBezTo>
                    <a:pt x="15" y="109"/>
                    <a:pt x="45" y="49"/>
                    <a:pt x="60" y="1"/>
                  </a:cubicBezTo>
                  <a:close/>
                </a:path>
              </a:pathLst>
            </a:custGeom>
            <a:solidFill>
              <a:srgbClr val="038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8"/>
            <p:cNvSpPr/>
            <p:nvPr/>
          </p:nvSpPr>
          <p:spPr>
            <a:xfrm>
              <a:off x="3139500" y="2677950"/>
              <a:ext cx="82000" cy="61975"/>
            </a:xfrm>
            <a:custGeom>
              <a:rect b="b" l="l" r="r" t="t"/>
              <a:pathLst>
                <a:path extrusionOk="0" h="2479" w="3280">
                  <a:moveTo>
                    <a:pt x="2546" y="0"/>
                  </a:moveTo>
                  <a:cubicBezTo>
                    <a:pt x="2425" y="0"/>
                    <a:pt x="2302" y="34"/>
                    <a:pt x="2194" y="102"/>
                  </a:cubicBezTo>
                  <a:lnTo>
                    <a:pt x="373" y="1296"/>
                  </a:lnTo>
                  <a:cubicBezTo>
                    <a:pt x="93" y="1501"/>
                    <a:pt x="0" y="1904"/>
                    <a:pt x="202" y="2199"/>
                  </a:cubicBezTo>
                  <a:cubicBezTo>
                    <a:pt x="320" y="2376"/>
                    <a:pt x="526" y="2479"/>
                    <a:pt x="737" y="2479"/>
                  </a:cubicBezTo>
                  <a:cubicBezTo>
                    <a:pt x="859" y="2479"/>
                    <a:pt x="982" y="2444"/>
                    <a:pt x="1090" y="2371"/>
                  </a:cubicBezTo>
                  <a:lnTo>
                    <a:pt x="2907" y="1173"/>
                  </a:lnTo>
                  <a:cubicBezTo>
                    <a:pt x="3205" y="971"/>
                    <a:pt x="3280" y="583"/>
                    <a:pt x="3078" y="289"/>
                  </a:cubicBezTo>
                  <a:cubicBezTo>
                    <a:pt x="2960" y="100"/>
                    <a:pt x="2755" y="0"/>
                    <a:pt x="254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8"/>
            <p:cNvSpPr/>
            <p:nvPr/>
          </p:nvSpPr>
          <p:spPr>
            <a:xfrm>
              <a:off x="3162800" y="2712475"/>
              <a:ext cx="63850" cy="50125"/>
            </a:xfrm>
            <a:custGeom>
              <a:rect b="b" l="l" r="r" t="t"/>
              <a:pathLst>
                <a:path extrusionOk="0" h="2005" w="2554">
                  <a:moveTo>
                    <a:pt x="1813" y="1"/>
                  </a:moveTo>
                  <a:cubicBezTo>
                    <a:pt x="1693" y="1"/>
                    <a:pt x="1571" y="34"/>
                    <a:pt x="1464" y="102"/>
                  </a:cubicBezTo>
                  <a:lnTo>
                    <a:pt x="374" y="833"/>
                  </a:lnTo>
                  <a:cubicBezTo>
                    <a:pt x="79" y="1020"/>
                    <a:pt x="1" y="1426"/>
                    <a:pt x="188" y="1721"/>
                  </a:cubicBezTo>
                  <a:cubicBezTo>
                    <a:pt x="313" y="1905"/>
                    <a:pt x="519" y="2005"/>
                    <a:pt x="727" y="2005"/>
                  </a:cubicBezTo>
                  <a:cubicBezTo>
                    <a:pt x="853" y="2005"/>
                    <a:pt x="980" y="1968"/>
                    <a:pt x="1090" y="1893"/>
                  </a:cubicBezTo>
                  <a:lnTo>
                    <a:pt x="2180" y="1176"/>
                  </a:lnTo>
                  <a:cubicBezTo>
                    <a:pt x="2475" y="975"/>
                    <a:pt x="2553" y="587"/>
                    <a:pt x="2348" y="288"/>
                  </a:cubicBezTo>
                  <a:cubicBezTo>
                    <a:pt x="2229" y="101"/>
                    <a:pt x="2023" y="1"/>
                    <a:pt x="1813"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8"/>
            <p:cNvSpPr/>
            <p:nvPr/>
          </p:nvSpPr>
          <p:spPr>
            <a:xfrm>
              <a:off x="3136425" y="2715000"/>
              <a:ext cx="31450" cy="28000"/>
            </a:xfrm>
            <a:custGeom>
              <a:rect b="b" l="l" r="r" t="t"/>
              <a:pathLst>
                <a:path extrusionOk="0" h="1120" w="1258">
                  <a:moveTo>
                    <a:pt x="295" y="1"/>
                  </a:moveTo>
                  <a:cubicBezTo>
                    <a:pt x="63" y="206"/>
                    <a:pt x="0" y="560"/>
                    <a:pt x="187" y="825"/>
                  </a:cubicBezTo>
                  <a:lnTo>
                    <a:pt x="187" y="840"/>
                  </a:lnTo>
                  <a:lnTo>
                    <a:pt x="250" y="732"/>
                  </a:lnTo>
                  <a:lnTo>
                    <a:pt x="683" y="1012"/>
                  </a:lnTo>
                  <a:lnTo>
                    <a:pt x="623" y="1105"/>
                  </a:lnTo>
                  <a:cubicBezTo>
                    <a:pt x="653" y="1120"/>
                    <a:pt x="683" y="1120"/>
                    <a:pt x="716" y="1120"/>
                  </a:cubicBezTo>
                  <a:cubicBezTo>
                    <a:pt x="840" y="1120"/>
                    <a:pt x="963" y="1090"/>
                    <a:pt x="1071" y="1012"/>
                  </a:cubicBezTo>
                  <a:lnTo>
                    <a:pt x="1183" y="952"/>
                  </a:lnTo>
                  <a:cubicBezTo>
                    <a:pt x="1198" y="919"/>
                    <a:pt x="1228" y="889"/>
                    <a:pt x="1257" y="874"/>
                  </a:cubicBezTo>
                  <a:lnTo>
                    <a:pt x="1257" y="874"/>
                  </a:lnTo>
                  <a:lnTo>
                    <a:pt x="1213" y="889"/>
                  </a:lnTo>
                  <a:cubicBezTo>
                    <a:pt x="1104" y="967"/>
                    <a:pt x="978" y="997"/>
                    <a:pt x="854" y="997"/>
                  </a:cubicBezTo>
                  <a:cubicBezTo>
                    <a:pt x="653" y="997"/>
                    <a:pt x="452" y="889"/>
                    <a:pt x="325" y="717"/>
                  </a:cubicBezTo>
                  <a:lnTo>
                    <a:pt x="325" y="702"/>
                  </a:lnTo>
                  <a:lnTo>
                    <a:pt x="310" y="702"/>
                  </a:lnTo>
                  <a:lnTo>
                    <a:pt x="310" y="687"/>
                  </a:lnTo>
                  <a:cubicBezTo>
                    <a:pt x="187" y="486"/>
                    <a:pt x="187" y="236"/>
                    <a:pt x="295" y="34"/>
                  </a:cubicBezTo>
                  <a:lnTo>
                    <a:pt x="295" y="19"/>
                  </a:lnTo>
                  <a:lnTo>
                    <a:pt x="29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8"/>
            <p:cNvSpPr/>
            <p:nvPr/>
          </p:nvSpPr>
          <p:spPr>
            <a:xfrm>
              <a:off x="3143775" y="2713500"/>
              <a:ext cx="2000" cy="2375"/>
            </a:xfrm>
            <a:custGeom>
              <a:rect b="b" l="l" r="r" t="t"/>
              <a:pathLst>
                <a:path extrusionOk="0" h="95" w="80">
                  <a:moveTo>
                    <a:pt x="79" y="1"/>
                  </a:moveTo>
                  <a:cubicBezTo>
                    <a:pt x="49" y="16"/>
                    <a:pt x="16" y="31"/>
                    <a:pt x="1" y="61"/>
                  </a:cubicBezTo>
                  <a:lnTo>
                    <a:pt x="1" y="79"/>
                  </a:lnTo>
                  <a:lnTo>
                    <a:pt x="1" y="94"/>
                  </a:lnTo>
                  <a:cubicBezTo>
                    <a:pt x="31" y="61"/>
                    <a:pt x="49" y="31"/>
                    <a:pt x="79"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8"/>
            <p:cNvSpPr/>
            <p:nvPr/>
          </p:nvSpPr>
          <p:spPr>
            <a:xfrm>
              <a:off x="3141075" y="2733275"/>
              <a:ext cx="12425" cy="9375"/>
            </a:xfrm>
            <a:custGeom>
              <a:rect b="b" l="l" r="r" t="t"/>
              <a:pathLst>
                <a:path extrusionOk="0" h="375" w="497">
                  <a:moveTo>
                    <a:pt x="1" y="1"/>
                  </a:moveTo>
                  <a:lnTo>
                    <a:pt x="1" y="374"/>
                  </a:lnTo>
                  <a:lnTo>
                    <a:pt x="497" y="374"/>
                  </a:lnTo>
                  <a:lnTo>
                    <a:pt x="497"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8"/>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8"/>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8"/>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8"/>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8"/>
            <p:cNvSpPr/>
            <p:nvPr/>
          </p:nvSpPr>
          <p:spPr>
            <a:xfrm>
              <a:off x="3140700" y="2713500"/>
              <a:ext cx="5075" cy="18700"/>
            </a:xfrm>
            <a:custGeom>
              <a:rect b="b" l="l" r="r" t="t"/>
              <a:pathLst>
                <a:path extrusionOk="0" h="748" w="203">
                  <a:moveTo>
                    <a:pt x="202" y="1"/>
                  </a:moveTo>
                  <a:cubicBezTo>
                    <a:pt x="172" y="31"/>
                    <a:pt x="154" y="61"/>
                    <a:pt x="124" y="94"/>
                  </a:cubicBezTo>
                  <a:cubicBezTo>
                    <a:pt x="16" y="296"/>
                    <a:pt x="16" y="546"/>
                    <a:pt x="139" y="747"/>
                  </a:cubicBezTo>
                  <a:cubicBezTo>
                    <a:pt x="1" y="497"/>
                    <a:pt x="31" y="202"/>
                    <a:pt x="202"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8"/>
            <p:cNvSpPr/>
            <p:nvPr/>
          </p:nvSpPr>
          <p:spPr>
            <a:xfrm>
              <a:off x="3186500" y="2761650"/>
              <a:ext cx="875" cy="1225"/>
            </a:xfrm>
            <a:custGeom>
              <a:rect b="b" l="l" r="r" t="t"/>
              <a:pathLst>
                <a:path extrusionOk="0" h="49" w="35">
                  <a:moveTo>
                    <a:pt x="19" y="0"/>
                  </a:moveTo>
                  <a:cubicBezTo>
                    <a:pt x="1" y="19"/>
                    <a:pt x="1" y="34"/>
                    <a:pt x="1" y="49"/>
                  </a:cubicBezTo>
                  <a:cubicBezTo>
                    <a:pt x="19" y="34"/>
                    <a:pt x="19" y="19"/>
                    <a:pt x="34" y="19"/>
                  </a:cubicBezTo>
                  <a:cubicBezTo>
                    <a:pt x="19" y="19"/>
                    <a:pt x="19" y="0"/>
                    <a:pt x="19" y="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8"/>
            <p:cNvSpPr/>
            <p:nvPr/>
          </p:nvSpPr>
          <p:spPr>
            <a:xfrm>
              <a:off x="3171025" y="2760525"/>
              <a:ext cx="15975" cy="5050"/>
            </a:xfrm>
            <a:custGeom>
              <a:rect b="b" l="l" r="r" t="t"/>
              <a:pathLst>
                <a:path extrusionOk="0" h="202" w="639">
                  <a:moveTo>
                    <a:pt x="94" y="0"/>
                  </a:moveTo>
                  <a:lnTo>
                    <a:pt x="0" y="157"/>
                  </a:lnTo>
                  <a:cubicBezTo>
                    <a:pt x="94" y="187"/>
                    <a:pt x="172" y="202"/>
                    <a:pt x="265" y="202"/>
                  </a:cubicBezTo>
                  <a:cubicBezTo>
                    <a:pt x="388" y="202"/>
                    <a:pt x="511" y="172"/>
                    <a:pt x="620" y="94"/>
                  </a:cubicBezTo>
                  <a:cubicBezTo>
                    <a:pt x="620" y="79"/>
                    <a:pt x="620" y="64"/>
                    <a:pt x="638" y="45"/>
                  </a:cubicBezTo>
                  <a:lnTo>
                    <a:pt x="638" y="30"/>
                  </a:lnTo>
                  <a:cubicBezTo>
                    <a:pt x="560" y="64"/>
                    <a:pt x="482" y="79"/>
                    <a:pt x="403" y="79"/>
                  </a:cubicBezTo>
                  <a:cubicBezTo>
                    <a:pt x="295" y="79"/>
                    <a:pt x="187" y="64"/>
                    <a:pt x="94" y="0"/>
                  </a:cubicBezTo>
                  <a:close/>
                </a:path>
              </a:pathLst>
            </a:custGeom>
            <a:solidFill>
              <a:srgbClr val="06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8"/>
            <p:cNvSpPr/>
            <p:nvPr/>
          </p:nvSpPr>
          <p:spPr>
            <a:xfrm>
              <a:off x="3166725" y="2757450"/>
              <a:ext cx="6650" cy="7025"/>
            </a:xfrm>
            <a:custGeom>
              <a:rect b="b" l="l" r="r" t="t"/>
              <a:pathLst>
                <a:path extrusionOk="0" h="281" w="266">
                  <a:moveTo>
                    <a:pt x="94" y="0"/>
                  </a:moveTo>
                  <a:lnTo>
                    <a:pt x="1" y="153"/>
                  </a:lnTo>
                  <a:cubicBezTo>
                    <a:pt x="45" y="202"/>
                    <a:pt x="109" y="247"/>
                    <a:pt x="172" y="280"/>
                  </a:cubicBezTo>
                  <a:lnTo>
                    <a:pt x="266" y="123"/>
                  </a:lnTo>
                  <a:cubicBezTo>
                    <a:pt x="202" y="94"/>
                    <a:pt x="139" y="45"/>
                    <a:pt x="94" y="0"/>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8"/>
            <p:cNvSpPr/>
            <p:nvPr/>
          </p:nvSpPr>
          <p:spPr>
            <a:xfrm>
              <a:off x="3164400" y="2754650"/>
              <a:ext cx="4675" cy="6650"/>
            </a:xfrm>
            <a:custGeom>
              <a:rect b="b" l="l" r="r" t="t"/>
              <a:pathLst>
                <a:path extrusionOk="0" h="266" w="187">
                  <a:moveTo>
                    <a:pt x="109" y="0"/>
                  </a:moveTo>
                  <a:lnTo>
                    <a:pt x="0" y="172"/>
                  </a:lnTo>
                  <a:cubicBezTo>
                    <a:pt x="30" y="206"/>
                    <a:pt x="64" y="235"/>
                    <a:pt x="94" y="265"/>
                  </a:cubicBezTo>
                  <a:lnTo>
                    <a:pt x="187" y="112"/>
                  </a:lnTo>
                  <a:cubicBezTo>
                    <a:pt x="172" y="79"/>
                    <a:pt x="157" y="64"/>
                    <a:pt x="124" y="34"/>
                  </a:cubicBezTo>
                  <a:lnTo>
                    <a:pt x="124" y="19"/>
                  </a:lnTo>
                  <a:lnTo>
                    <a:pt x="124" y="0"/>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8"/>
            <p:cNvSpPr/>
            <p:nvPr/>
          </p:nvSpPr>
          <p:spPr>
            <a:xfrm>
              <a:off x="3161700" y="2747275"/>
              <a:ext cx="5425" cy="11325"/>
            </a:xfrm>
            <a:custGeom>
              <a:rect b="b" l="l" r="r" t="t"/>
              <a:pathLst>
                <a:path extrusionOk="0" h="453" w="217">
                  <a:moveTo>
                    <a:pt x="138" y="1"/>
                  </a:moveTo>
                  <a:lnTo>
                    <a:pt x="0" y="202"/>
                  </a:lnTo>
                  <a:cubicBezTo>
                    <a:pt x="15" y="295"/>
                    <a:pt x="45" y="374"/>
                    <a:pt x="93" y="452"/>
                  </a:cubicBezTo>
                  <a:lnTo>
                    <a:pt x="108" y="452"/>
                  </a:lnTo>
                  <a:lnTo>
                    <a:pt x="217" y="280"/>
                  </a:lnTo>
                  <a:cubicBezTo>
                    <a:pt x="172" y="187"/>
                    <a:pt x="138" y="94"/>
                    <a:pt x="138" y="1"/>
                  </a:cubicBez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8"/>
            <p:cNvSpPr/>
            <p:nvPr/>
          </p:nvSpPr>
          <p:spPr>
            <a:xfrm>
              <a:off x="3164400" y="2754650"/>
              <a:ext cx="2725" cy="4325"/>
            </a:xfrm>
            <a:custGeom>
              <a:rect b="b" l="l" r="r" t="t"/>
              <a:pathLst>
                <a:path extrusionOk="0" h="173" w="109">
                  <a:moveTo>
                    <a:pt x="109" y="0"/>
                  </a:moveTo>
                  <a:lnTo>
                    <a:pt x="0" y="172"/>
                  </a:lnTo>
                  <a:lnTo>
                    <a:pt x="0" y="172"/>
                  </a:lnTo>
                  <a:lnTo>
                    <a:pt x="109" y="0"/>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8"/>
            <p:cNvSpPr/>
            <p:nvPr/>
          </p:nvSpPr>
          <p:spPr>
            <a:xfrm>
              <a:off x="3164400" y="2754275"/>
              <a:ext cx="2725" cy="4700"/>
            </a:xfrm>
            <a:custGeom>
              <a:rect b="b" l="l" r="r" t="t"/>
              <a:pathLst>
                <a:path extrusionOk="0" h="188" w="109">
                  <a:moveTo>
                    <a:pt x="109" y="0"/>
                  </a:moveTo>
                  <a:lnTo>
                    <a:pt x="0" y="172"/>
                  </a:lnTo>
                  <a:lnTo>
                    <a:pt x="0" y="187"/>
                  </a:lnTo>
                  <a:lnTo>
                    <a:pt x="109" y="15"/>
                  </a:lnTo>
                  <a:lnTo>
                    <a:pt x="109" y="0"/>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8"/>
            <p:cNvSpPr/>
            <p:nvPr/>
          </p:nvSpPr>
          <p:spPr>
            <a:xfrm>
              <a:off x="3161700" y="2745325"/>
              <a:ext cx="3475" cy="7025"/>
            </a:xfrm>
            <a:custGeom>
              <a:rect b="b" l="l" r="r" t="t"/>
              <a:pathLst>
                <a:path extrusionOk="0" h="281" w="139">
                  <a:moveTo>
                    <a:pt x="138" y="0"/>
                  </a:moveTo>
                  <a:lnTo>
                    <a:pt x="0" y="220"/>
                  </a:lnTo>
                  <a:lnTo>
                    <a:pt x="0" y="280"/>
                  </a:lnTo>
                  <a:lnTo>
                    <a:pt x="138" y="79"/>
                  </a:lnTo>
                  <a:lnTo>
                    <a:pt x="138" y="0"/>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8"/>
            <p:cNvSpPr/>
            <p:nvPr/>
          </p:nvSpPr>
          <p:spPr>
            <a:xfrm>
              <a:off x="3161325" y="2736825"/>
              <a:ext cx="7025" cy="14025"/>
            </a:xfrm>
            <a:custGeom>
              <a:rect b="b" l="l" r="r" t="t"/>
              <a:pathLst>
                <a:path extrusionOk="0" h="561" w="281">
                  <a:moveTo>
                    <a:pt x="261" y="1"/>
                  </a:moveTo>
                  <a:cubicBezTo>
                    <a:pt x="232" y="16"/>
                    <a:pt x="202" y="46"/>
                    <a:pt x="187" y="79"/>
                  </a:cubicBezTo>
                  <a:cubicBezTo>
                    <a:pt x="60" y="202"/>
                    <a:pt x="0" y="374"/>
                    <a:pt x="15" y="560"/>
                  </a:cubicBezTo>
                  <a:lnTo>
                    <a:pt x="153" y="340"/>
                  </a:lnTo>
                  <a:cubicBezTo>
                    <a:pt x="153" y="217"/>
                    <a:pt x="202" y="94"/>
                    <a:pt x="280" y="1"/>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8"/>
            <p:cNvSpPr/>
            <p:nvPr/>
          </p:nvSpPr>
          <p:spPr>
            <a:xfrm>
              <a:off x="3216075" y="2741875"/>
              <a:ext cx="775" cy="775"/>
            </a:xfrm>
            <a:custGeom>
              <a:rect b="b" l="l" r="r" t="t"/>
              <a:pathLst>
                <a:path extrusionOk="0" h="31" w="31">
                  <a:moveTo>
                    <a:pt x="30" y="0"/>
                  </a:moveTo>
                  <a:lnTo>
                    <a:pt x="0" y="30"/>
                  </a:lnTo>
                  <a:lnTo>
                    <a:pt x="15" y="30"/>
                  </a:lnTo>
                  <a:cubicBezTo>
                    <a:pt x="15" y="15"/>
                    <a:pt x="30" y="15"/>
                    <a:pt x="30" y="0"/>
                  </a:cubicBezTo>
                  <a:close/>
                </a:path>
              </a:pathLst>
            </a:custGeom>
            <a:solidFill>
              <a:srgbClr val="ADC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8"/>
            <p:cNvSpPr/>
            <p:nvPr/>
          </p:nvSpPr>
          <p:spPr>
            <a:xfrm>
              <a:off x="3186500" y="2762100"/>
              <a:ext cx="1625" cy="775"/>
            </a:xfrm>
            <a:custGeom>
              <a:rect b="b" l="l" r="r" t="t"/>
              <a:pathLst>
                <a:path extrusionOk="0" h="31" w="65">
                  <a:moveTo>
                    <a:pt x="34" y="1"/>
                  </a:moveTo>
                  <a:cubicBezTo>
                    <a:pt x="19" y="1"/>
                    <a:pt x="19" y="16"/>
                    <a:pt x="1" y="31"/>
                  </a:cubicBezTo>
                  <a:lnTo>
                    <a:pt x="64" y="1"/>
                  </a:lnTo>
                  <a:close/>
                </a:path>
              </a:pathLst>
            </a:custGeom>
            <a:solidFill>
              <a:srgbClr val="3A8F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8"/>
            <p:cNvSpPr/>
            <p:nvPr/>
          </p:nvSpPr>
          <p:spPr>
            <a:xfrm>
              <a:off x="3164775" y="2736825"/>
              <a:ext cx="16350" cy="25675"/>
            </a:xfrm>
            <a:custGeom>
              <a:rect b="b" l="l" r="r" t="t"/>
              <a:pathLst>
                <a:path extrusionOk="0" h="1027" w="654">
                  <a:moveTo>
                    <a:pt x="142" y="1"/>
                  </a:moveTo>
                  <a:lnTo>
                    <a:pt x="142" y="1"/>
                  </a:lnTo>
                  <a:cubicBezTo>
                    <a:pt x="70" y="86"/>
                    <a:pt x="23" y="197"/>
                    <a:pt x="16" y="310"/>
                  </a:cubicBezTo>
                  <a:lnTo>
                    <a:pt x="16" y="310"/>
                  </a:lnTo>
                  <a:cubicBezTo>
                    <a:pt x="30" y="199"/>
                    <a:pt x="71" y="92"/>
                    <a:pt x="142" y="1"/>
                  </a:cubicBezTo>
                  <a:close/>
                  <a:moveTo>
                    <a:pt x="16" y="310"/>
                  </a:moveTo>
                  <a:lnTo>
                    <a:pt x="16" y="310"/>
                  </a:lnTo>
                  <a:cubicBezTo>
                    <a:pt x="0" y="445"/>
                    <a:pt x="26" y="586"/>
                    <a:pt x="94" y="713"/>
                  </a:cubicBezTo>
                  <a:lnTo>
                    <a:pt x="94" y="698"/>
                  </a:lnTo>
                  <a:cubicBezTo>
                    <a:pt x="49" y="605"/>
                    <a:pt x="15" y="512"/>
                    <a:pt x="15" y="419"/>
                  </a:cubicBezTo>
                  <a:lnTo>
                    <a:pt x="15" y="340"/>
                  </a:lnTo>
                  <a:cubicBezTo>
                    <a:pt x="15" y="330"/>
                    <a:pt x="16" y="320"/>
                    <a:pt x="16" y="310"/>
                  </a:cubicBezTo>
                  <a:close/>
                  <a:moveTo>
                    <a:pt x="109" y="747"/>
                  </a:moveTo>
                  <a:cubicBezTo>
                    <a:pt x="183" y="857"/>
                    <a:pt x="284" y="934"/>
                    <a:pt x="398" y="980"/>
                  </a:cubicBezTo>
                  <a:lnTo>
                    <a:pt x="398" y="980"/>
                  </a:lnTo>
                  <a:cubicBezTo>
                    <a:pt x="380" y="971"/>
                    <a:pt x="361" y="961"/>
                    <a:pt x="344" y="948"/>
                  </a:cubicBezTo>
                  <a:cubicBezTo>
                    <a:pt x="280" y="919"/>
                    <a:pt x="217" y="870"/>
                    <a:pt x="172" y="825"/>
                  </a:cubicBezTo>
                  <a:cubicBezTo>
                    <a:pt x="157" y="792"/>
                    <a:pt x="142" y="777"/>
                    <a:pt x="109" y="747"/>
                  </a:cubicBezTo>
                  <a:close/>
                  <a:moveTo>
                    <a:pt x="398" y="980"/>
                  </a:moveTo>
                  <a:cubicBezTo>
                    <a:pt x="478" y="1017"/>
                    <a:pt x="566" y="1027"/>
                    <a:pt x="653" y="1027"/>
                  </a:cubicBezTo>
                  <a:cubicBezTo>
                    <a:pt x="564" y="1027"/>
                    <a:pt x="478" y="1011"/>
                    <a:pt x="398" y="98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8"/>
            <p:cNvSpPr/>
            <p:nvPr/>
          </p:nvSpPr>
          <p:spPr>
            <a:xfrm>
              <a:off x="3185750" y="2743250"/>
              <a:ext cx="50975" cy="41725"/>
            </a:xfrm>
            <a:custGeom>
              <a:rect b="b" l="l" r="r" t="t"/>
              <a:pathLst>
                <a:path extrusionOk="0" h="1669" w="2039">
                  <a:moveTo>
                    <a:pt x="1302" y="0"/>
                  </a:moveTo>
                  <a:cubicBezTo>
                    <a:pt x="1180" y="0"/>
                    <a:pt x="1057" y="34"/>
                    <a:pt x="949" y="102"/>
                  </a:cubicBezTo>
                  <a:lnTo>
                    <a:pt x="374" y="490"/>
                  </a:lnTo>
                  <a:cubicBezTo>
                    <a:pt x="79" y="691"/>
                    <a:pt x="1" y="1079"/>
                    <a:pt x="187" y="1374"/>
                  </a:cubicBezTo>
                  <a:cubicBezTo>
                    <a:pt x="316" y="1562"/>
                    <a:pt x="520" y="1668"/>
                    <a:pt x="729" y="1668"/>
                  </a:cubicBezTo>
                  <a:cubicBezTo>
                    <a:pt x="847" y="1668"/>
                    <a:pt x="967" y="1634"/>
                    <a:pt x="1075" y="1561"/>
                  </a:cubicBezTo>
                  <a:lnTo>
                    <a:pt x="1665" y="1173"/>
                  </a:lnTo>
                  <a:cubicBezTo>
                    <a:pt x="1960" y="986"/>
                    <a:pt x="2038" y="583"/>
                    <a:pt x="1837" y="288"/>
                  </a:cubicBezTo>
                  <a:cubicBezTo>
                    <a:pt x="1718" y="99"/>
                    <a:pt x="1512" y="0"/>
                    <a:pt x="1302"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8"/>
            <p:cNvSpPr/>
            <p:nvPr/>
          </p:nvSpPr>
          <p:spPr>
            <a:xfrm>
              <a:off x="3148825" y="2677700"/>
              <a:ext cx="54500" cy="33125"/>
            </a:xfrm>
            <a:custGeom>
              <a:rect b="b" l="l" r="r" t="t"/>
              <a:pathLst>
                <a:path extrusionOk="0" h="1325" w="2180">
                  <a:moveTo>
                    <a:pt x="0" y="1325"/>
                  </a:moveTo>
                  <a:lnTo>
                    <a:pt x="0" y="1325"/>
                  </a:lnTo>
                  <a:lnTo>
                    <a:pt x="0" y="1325"/>
                  </a:lnTo>
                  <a:close/>
                  <a:moveTo>
                    <a:pt x="482" y="996"/>
                  </a:moveTo>
                  <a:lnTo>
                    <a:pt x="0" y="1306"/>
                  </a:lnTo>
                  <a:lnTo>
                    <a:pt x="0" y="1306"/>
                  </a:lnTo>
                  <a:lnTo>
                    <a:pt x="0" y="1306"/>
                  </a:lnTo>
                  <a:lnTo>
                    <a:pt x="482" y="996"/>
                  </a:lnTo>
                  <a:close/>
                  <a:moveTo>
                    <a:pt x="1821" y="112"/>
                  </a:moveTo>
                  <a:lnTo>
                    <a:pt x="1821" y="112"/>
                  </a:lnTo>
                  <a:lnTo>
                    <a:pt x="1635" y="235"/>
                  </a:lnTo>
                  <a:lnTo>
                    <a:pt x="1821" y="112"/>
                  </a:lnTo>
                  <a:lnTo>
                    <a:pt x="1821" y="112"/>
                  </a:lnTo>
                  <a:close/>
                  <a:moveTo>
                    <a:pt x="1836" y="112"/>
                  </a:moveTo>
                  <a:lnTo>
                    <a:pt x="1836" y="112"/>
                  </a:lnTo>
                  <a:lnTo>
                    <a:pt x="1836" y="112"/>
                  </a:lnTo>
                  <a:close/>
                  <a:moveTo>
                    <a:pt x="2179" y="0"/>
                  </a:moveTo>
                  <a:cubicBezTo>
                    <a:pt x="2052" y="0"/>
                    <a:pt x="1944" y="34"/>
                    <a:pt x="1836" y="112"/>
                  </a:cubicBezTo>
                  <a:cubicBezTo>
                    <a:pt x="1944" y="34"/>
                    <a:pt x="2052" y="0"/>
                    <a:pt x="2179" y="0"/>
                  </a:cubicBezTo>
                  <a:close/>
                  <a:moveTo>
                    <a:pt x="2179" y="0"/>
                  </a:moveTo>
                  <a:lnTo>
                    <a:pt x="2179" y="0"/>
                  </a:lnTo>
                  <a:lnTo>
                    <a:pt x="2179" y="0"/>
                  </a:lnTo>
                  <a:close/>
                </a:path>
              </a:pathLst>
            </a:custGeom>
            <a:solidFill>
              <a:srgbClr val="DFE3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8"/>
            <p:cNvSpPr/>
            <p:nvPr/>
          </p:nvSpPr>
          <p:spPr>
            <a:xfrm>
              <a:off x="3145000" y="2677700"/>
              <a:ext cx="74175" cy="36575"/>
            </a:xfrm>
            <a:custGeom>
              <a:rect b="b" l="l" r="r" t="t"/>
              <a:pathLst>
                <a:path extrusionOk="0" h="1463" w="2967">
                  <a:moveTo>
                    <a:pt x="2332" y="0"/>
                  </a:moveTo>
                  <a:cubicBezTo>
                    <a:pt x="2205" y="0"/>
                    <a:pt x="2097" y="34"/>
                    <a:pt x="1989" y="112"/>
                  </a:cubicBezTo>
                  <a:lnTo>
                    <a:pt x="1974" y="112"/>
                  </a:lnTo>
                  <a:lnTo>
                    <a:pt x="1788" y="235"/>
                  </a:lnTo>
                  <a:lnTo>
                    <a:pt x="1661" y="314"/>
                  </a:lnTo>
                  <a:lnTo>
                    <a:pt x="1508" y="422"/>
                  </a:lnTo>
                  <a:lnTo>
                    <a:pt x="1444" y="467"/>
                  </a:lnTo>
                  <a:lnTo>
                    <a:pt x="948" y="795"/>
                  </a:lnTo>
                  <a:lnTo>
                    <a:pt x="870" y="840"/>
                  </a:lnTo>
                  <a:lnTo>
                    <a:pt x="698" y="967"/>
                  </a:lnTo>
                  <a:lnTo>
                    <a:pt x="635" y="996"/>
                  </a:lnTo>
                  <a:lnTo>
                    <a:pt x="153" y="1306"/>
                  </a:lnTo>
                  <a:lnTo>
                    <a:pt x="153" y="1325"/>
                  </a:lnTo>
                  <a:cubicBezTo>
                    <a:pt x="94" y="1355"/>
                    <a:pt x="45" y="1418"/>
                    <a:pt x="0" y="1463"/>
                  </a:cubicBezTo>
                  <a:lnTo>
                    <a:pt x="1754" y="299"/>
                  </a:lnTo>
                  <a:cubicBezTo>
                    <a:pt x="1866" y="235"/>
                    <a:pt x="1989" y="205"/>
                    <a:pt x="2112" y="205"/>
                  </a:cubicBezTo>
                  <a:cubicBezTo>
                    <a:pt x="2314" y="205"/>
                    <a:pt x="2519" y="299"/>
                    <a:pt x="2642" y="485"/>
                  </a:cubicBezTo>
                  <a:cubicBezTo>
                    <a:pt x="2799" y="717"/>
                    <a:pt x="2780" y="1011"/>
                    <a:pt x="2627" y="1213"/>
                  </a:cubicBezTo>
                  <a:lnTo>
                    <a:pt x="2687" y="1183"/>
                  </a:lnTo>
                  <a:cubicBezTo>
                    <a:pt x="2873" y="1060"/>
                    <a:pt x="2967" y="858"/>
                    <a:pt x="2967" y="638"/>
                  </a:cubicBezTo>
                  <a:cubicBezTo>
                    <a:pt x="2967" y="579"/>
                    <a:pt x="2967" y="515"/>
                    <a:pt x="2937" y="452"/>
                  </a:cubicBezTo>
                  <a:cubicBezTo>
                    <a:pt x="2922" y="392"/>
                    <a:pt x="2907" y="343"/>
                    <a:pt x="2858" y="299"/>
                  </a:cubicBezTo>
                  <a:lnTo>
                    <a:pt x="2858" y="280"/>
                  </a:lnTo>
                  <a:cubicBezTo>
                    <a:pt x="2735" y="112"/>
                    <a:pt x="2534" y="0"/>
                    <a:pt x="2332"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8"/>
            <p:cNvSpPr/>
            <p:nvPr/>
          </p:nvSpPr>
          <p:spPr>
            <a:xfrm>
              <a:off x="3218025" y="2717325"/>
              <a:ext cx="8625" cy="24200"/>
            </a:xfrm>
            <a:custGeom>
              <a:rect b="b" l="l" r="r" t="t"/>
              <a:pathLst>
                <a:path extrusionOk="0" h="968" w="345">
                  <a:moveTo>
                    <a:pt x="79" y="1"/>
                  </a:moveTo>
                  <a:cubicBezTo>
                    <a:pt x="109" y="35"/>
                    <a:pt x="124" y="64"/>
                    <a:pt x="139" y="94"/>
                  </a:cubicBezTo>
                  <a:cubicBezTo>
                    <a:pt x="344" y="374"/>
                    <a:pt x="266" y="766"/>
                    <a:pt x="1" y="967"/>
                  </a:cubicBezTo>
                  <a:cubicBezTo>
                    <a:pt x="266" y="766"/>
                    <a:pt x="344" y="374"/>
                    <a:pt x="139" y="94"/>
                  </a:cubicBezTo>
                  <a:cubicBezTo>
                    <a:pt x="124" y="64"/>
                    <a:pt x="109" y="35"/>
                    <a:pt x="79" y="1"/>
                  </a:cubicBezTo>
                  <a:close/>
                </a:path>
              </a:pathLst>
            </a:custGeom>
            <a:solidFill>
              <a:srgbClr val="EE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8"/>
            <p:cNvSpPr/>
            <p:nvPr/>
          </p:nvSpPr>
          <p:spPr>
            <a:xfrm>
              <a:off x="3197425" y="2712300"/>
              <a:ext cx="29225" cy="30350"/>
            </a:xfrm>
            <a:custGeom>
              <a:rect b="b" l="l" r="r" t="t"/>
              <a:pathLst>
                <a:path extrusionOk="0" h="1214" w="1169">
                  <a:moveTo>
                    <a:pt x="437" y="0"/>
                  </a:moveTo>
                  <a:cubicBezTo>
                    <a:pt x="403" y="0"/>
                    <a:pt x="373" y="0"/>
                    <a:pt x="329" y="15"/>
                  </a:cubicBezTo>
                  <a:lnTo>
                    <a:pt x="0" y="236"/>
                  </a:lnTo>
                  <a:cubicBezTo>
                    <a:pt x="64" y="221"/>
                    <a:pt x="142" y="202"/>
                    <a:pt x="217" y="202"/>
                  </a:cubicBezTo>
                  <a:cubicBezTo>
                    <a:pt x="422" y="202"/>
                    <a:pt x="623" y="295"/>
                    <a:pt x="746" y="482"/>
                  </a:cubicBezTo>
                  <a:cubicBezTo>
                    <a:pt x="903" y="717"/>
                    <a:pt x="888" y="997"/>
                    <a:pt x="746" y="1198"/>
                  </a:cubicBezTo>
                  <a:lnTo>
                    <a:pt x="746" y="1213"/>
                  </a:lnTo>
                  <a:lnTo>
                    <a:pt x="795" y="1183"/>
                  </a:lnTo>
                  <a:cubicBezTo>
                    <a:pt x="795" y="1183"/>
                    <a:pt x="810" y="1168"/>
                    <a:pt x="825" y="1168"/>
                  </a:cubicBezTo>
                  <a:cubicBezTo>
                    <a:pt x="1090" y="967"/>
                    <a:pt x="1168" y="575"/>
                    <a:pt x="963" y="295"/>
                  </a:cubicBezTo>
                  <a:cubicBezTo>
                    <a:pt x="948" y="265"/>
                    <a:pt x="933" y="236"/>
                    <a:pt x="903" y="202"/>
                  </a:cubicBezTo>
                  <a:cubicBezTo>
                    <a:pt x="776" y="79"/>
                    <a:pt x="608" y="0"/>
                    <a:pt x="437"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8"/>
            <p:cNvSpPr/>
            <p:nvPr/>
          </p:nvSpPr>
          <p:spPr>
            <a:xfrm>
              <a:off x="3209075" y="2743450"/>
              <a:ext cx="27650" cy="30350"/>
            </a:xfrm>
            <a:custGeom>
              <a:rect b="b" l="l" r="r" t="t"/>
              <a:pathLst>
                <a:path extrusionOk="0" h="1214" w="1106">
                  <a:moveTo>
                    <a:pt x="310" y="1"/>
                  </a:moveTo>
                  <a:lnTo>
                    <a:pt x="295" y="16"/>
                  </a:lnTo>
                  <a:lnTo>
                    <a:pt x="1" y="202"/>
                  </a:lnTo>
                  <a:cubicBezTo>
                    <a:pt x="49" y="187"/>
                    <a:pt x="94" y="187"/>
                    <a:pt x="157" y="187"/>
                  </a:cubicBezTo>
                  <a:cubicBezTo>
                    <a:pt x="359" y="187"/>
                    <a:pt x="560" y="295"/>
                    <a:pt x="683" y="482"/>
                  </a:cubicBezTo>
                  <a:cubicBezTo>
                    <a:pt x="840" y="698"/>
                    <a:pt x="825" y="993"/>
                    <a:pt x="669" y="1213"/>
                  </a:cubicBezTo>
                  <a:lnTo>
                    <a:pt x="732" y="1165"/>
                  </a:lnTo>
                  <a:cubicBezTo>
                    <a:pt x="1027" y="978"/>
                    <a:pt x="1105" y="575"/>
                    <a:pt x="904" y="280"/>
                  </a:cubicBezTo>
                  <a:cubicBezTo>
                    <a:pt x="777" y="94"/>
                    <a:pt x="575" y="1"/>
                    <a:pt x="374" y="1"/>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8"/>
            <p:cNvSpPr/>
            <p:nvPr/>
          </p:nvSpPr>
          <p:spPr>
            <a:xfrm>
              <a:off x="3203300" y="2712300"/>
              <a:ext cx="1500" cy="875"/>
            </a:xfrm>
            <a:custGeom>
              <a:rect b="b" l="l" r="r" t="t"/>
              <a:pathLst>
                <a:path extrusionOk="0" h="35" w="60">
                  <a:moveTo>
                    <a:pt x="45" y="0"/>
                  </a:moveTo>
                  <a:lnTo>
                    <a:pt x="0" y="34"/>
                  </a:lnTo>
                  <a:cubicBezTo>
                    <a:pt x="15" y="34"/>
                    <a:pt x="45" y="34"/>
                    <a:pt x="60" y="15"/>
                  </a:cubicBezTo>
                  <a:lnTo>
                    <a:pt x="60" y="0"/>
                  </a:ln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8"/>
            <p:cNvSpPr/>
            <p:nvPr/>
          </p:nvSpPr>
          <p:spPr>
            <a:xfrm>
              <a:off x="3202825" y="2713150"/>
              <a:ext cx="500" cy="375"/>
            </a:xfrm>
            <a:custGeom>
              <a:rect b="b" l="l" r="r" t="t"/>
              <a:pathLst>
                <a:path extrusionOk="0" h="15" w="20">
                  <a:moveTo>
                    <a:pt x="19" y="0"/>
                  </a:moveTo>
                  <a:lnTo>
                    <a:pt x="1" y="15"/>
                  </a:lnTo>
                  <a:lnTo>
                    <a:pt x="19" y="0"/>
                  </a:lnTo>
                  <a:close/>
                </a:path>
              </a:pathLst>
            </a:custGeom>
            <a:solidFill>
              <a:srgbClr val="93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8"/>
            <p:cNvSpPr/>
            <p:nvPr/>
          </p:nvSpPr>
          <p:spPr>
            <a:xfrm>
              <a:off x="3167475" y="2711925"/>
              <a:ext cx="36975" cy="24925"/>
            </a:xfrm>
            <a:custGeom>
              <a:rect b="b" l="l" r="r" t="t"/>
              <a:pathLst>
                <a:path extrusionOk="0" h="997" w="1479">
                  <a:moveTo>
                    <a:pt x="1448" y="1"/>
                  </a:moveTo>
                  <a:lnTo>
                    <a:pt x="15" y="933"/>
                  </a:lnTo>
                  <a:cubicBezTo>
                    <a:pt x="1" y="948"/>
                    <a:pt x="1" y="963"/>
                    <a:pt x="1" y="982"/>
                  </a:cubicBezTo>
                  <a:lnTo>
                    <a:pt x="15" y="997"/>
                  </a:lnTo>
                  <a:lnTo>
                    <a:pt x="79" y="948"/>
                  </a:lnTo>
                  <a:cubicBezTo>
                    <a:pt x="109" y="903"/>
                    <a:pt x="142" y="870"/>
                    <a:pt x="187" y="855"/>
                  </a:cubicBezTo>
                  <a:lnTo>
                    <a:pt x="1277" y="124"/>
                  </a:lnTo>
                  <a:cubicBezTo>
                    <a:pt x="1321" y="94"/>
                    <a:pt x="1370" y="79"/>
                    <a:pt x="1415" y="64"/>
                  </a:cubicBezTo>
                  <a:lnTo>
                    <a:pt x="1433" y="49"/>
                  </a:lnTo>
                  <a:lnTo>
                    <a:pt x="1478" y="15"/>
                  </a:lnTo>
                  <a:cubicBezTo>
                    <a:pt x="1478" y="1"/>
                    <a:pt x="1478" y="1"/>
                    <a:pt x="1463"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8"/>
            <p:cNvSpPr/>
            <p:nvPr/>
          </p:nvSpPr>
          <p:spPr>
            <a:xfrm>
              <a:off x="3168325" y="2712675"/>
              <a:ext cx="36475" cy="24175"/>
            </a:xfrm>
            <a:custGeom>
              <a:rect b="b" l="l" r="r" t="t"/>
              <a:pathLst>
                <a:path extrusionOk="0" h="967" w="1459">
                  <a:moveTo>
                    <a:pt x="1459" y="0"/>
                  </a:moveTo>
                  <a:cubicBezTo>
                    <a:pt x="1444" y="19"/>
                    <a:pt x="1414" y="19"/>
                    <a:pt x="1399" y="19"/>
                  </a:cubicBezTo>
                  <a:lnTo>
                    <a:pt x="1381" y="34"/>
                  </a:lnTo>
                  <a:cubicBezTo>
                    <a:pt x="1336" y="49"/>
                    <a:pt x="1287" y="64"/>
                    <a:pt x="1243" y="94"/>
                  </a:cubicBezTo>
                  <a:lnTo>
                    <a:pt x="153" y="825"/>
                  </a:lnTo>
                  <a:cubicBezTo>
                    <a:pt x="108" y="840"/>
                    <a:pt x="75" y="873"/>
                    <a:pt x="45" y="918"/>
                  </a:cubicBezTo>
                  <a:cubicBezTo>
                    <a:pt x="30" y="918"/>
                    <a:pt x="30" y="933"/>
                    <a:pt x="30" y="933"/>
                  </a:cubicBezTo>
                  <a:cubicBezTo>
                    <a:pt x="15" y="952"/>
                    <a:pt x="0" y="952"/>
                    <a:pt x="0" y="967"/>
                  </a:cubicBezTo>
                  <a:lnTo>
                    <a:pt x="15" y="967"/>
                  </a:lnTo>
                  <a:lnTo>
                    <a:pt x="1444" y="34"/>
                  </a:lnTo>
                  <a:cubicBezTo>
                    <a:pt x="1459" y="19"/>
                    <a:pt x="1459" y="19"/>
                    <a:pt x="1459"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8"/>
            <p:cNvSpPr/>
            <p:nvPr/>
          </p:nvSpPr>
          <p:spPr>
            <a:xfrm>
              <a:off x="3167850" y="2735625"/>
              <a:ext cx="1600" cy="1225"/>
            </a:xfrm>
            <a:custGeom>
              <a:rect b="b" l="l" r="r" t="t"/>
              <a:pathLst>
                <a:path extrusionOk="0" h="49" w="64">
                  <a:moveTo>
                    <a:pt x="64" y="0"/>
                  </a:moveTo>
                  <a:cubicBezTo>
                    <a:pt x="49" y="0"/>
                    <a:pt x="49" y="15"/>
                    <a:pt x="34" y="15"/>
                  </a:cubicBezTo>
                  <a:lnTo>
                    <a:pt x="0" y="49"/>
                  </a:lnTo>
                  <a:lnTo>
                    <a:pt x="0" y="49"/>
                  </a:lnTo>
                  <a:lnTo>
                    <a:pt x="64" y="0"/>
                  </a:ln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8"/>
            <p:cNvSpPr/>
            <p:nvPr/>
          </p:nvSpPr>
          <p:spPr>
            <a:xfrm>
              <a:off x="3167850" y="2735625"/>
              <a:ext cx="1600" cy="1225"/>
            </a:xfrm>
            <a:custGeom>
              <a:rect b="b" l="l" r="r" t="t"/>
              <a:pathLst>
                <a:path extrusionOk="0" h="49" w="64">
                  <a:moveTo>
                    <a:pt x="64" y="0"/>
                  </a:moveTo>
                  <a:lnTo>
                    <a:pt x="0" y="49"/>
                  </a:lnTo>
                  <a:lnTo>
                    <a:pt x="0" y="49"/>
                  </a:lnTo>
                  <a:lnTo>
                    <a:pt x="64" y="0"/>
                  </a:ln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8"/>
            <p:cNvSpPr/>
            <p:nvPr/>
          </p:nvSpPr>
          <p:spPr>
            <a:xfrm>
              <a:off x="3168700" y="2735625"/>
              <a:ext cx="750" cy="400"/>
            </a:xfrm>
            <a:custGeom>
              <a:rect b="b" l="l" r="r" t="t"/>
              <a:pathLst>
                <a:path extrusionOk="0" h="16" w="30">
                  <a:moveTo>
                    <a:pt x="29" y="0"/>
                  </a:moveTo>
                  <a:cubicBezTo>
                    <a:pt x="15" y="1"/>
                    <a:pt x="15" y="15"/>
                    <a:pt x="0" y="15"/>
                  </a:cubicBezTo>
                  <a:lnTo>
                    <a:pt x="15" y="15"/>
                  </a:lnTo>
                  <a:cubicBezTo>
                    <a:pt x="15" y="15"/>
                    <a:pt x="15" y="1"/>
                    <a:pt x="29"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8"/>
            <p:cNvSpPr/>
            <p:nvPr/>
          </p:nvSpPr>
          <p:spPr>
            <a:xfrm>
              <a:off x="3167850" y="2736000"/>
              <a:ext cx="875" cy="850"/>
            </a:xfrm>
            <a:custGeom>
              <a:rect b="b" l="l" r="r" t="t"/>
              <a:pathLst>
                <a:path extrusionOk="0" h="34" w="35">
                  <a:moveTo>
                    <a:pt x="34" y="0"/>
                  </a:moveTo>
                  <a:lnTo>
                    <a:pt x="0" y="34"/>
                  </a:lnTo>
                  <a:lnTo>
                    <a:pt x="19" y="34"/>
                  </a:lnTo>
                  <a:cubicBezTo>
                    <a:pt x="19" y="19"/>
                    <a:pt x="34" y="19"/>
                    <a:pt x="34" y="0"/>
                  </a:cubicBez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8"/>
            <p:cNvSpPr/>
            <p:nvPr/>
          </p:nvSpPr>
          <p:spPr>
            <a:xfrm>
              <a:off x="3168325" y="2736000"/>
              <a:ext cx="750" cy="850"/>
            </a:xfrm>
            <a:custGeom>
              <a:rect b="b" l="l" r="r" t="t"/>
              <a:pathLst>
                <a:path extrusionOk="0" h="34" w="30">
                  <a:moveTo>
                    <a:pt x="15" y="0"/>
                  </a:moveTo>
                  <a:cubicBezTo>
                    <a:pt x="15" y="19"/>
                    <a:pt x="0" y="19"/>
                    <a:pt x="0" y="34"/>
                  </a:cubicBezTo>
                  <a:cubicBezTo>
                    <a:pt x="0" y="19"/>
                    <a:pt x="15" y="19"/>
                    <a:pt x="30"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8"/>
            <p:cNvSpPr/>
            <p:nvPr/>
          </p:nvSpPr>
          <p:spPr>
            <a:xfrm>
              <a:off x="3215325" y="2742625"/>
              <a:ext cx="1525" cy="850"/>
            </a:xfrm>
            <a:custGeom>
              <a:rect b="b" l="l" r="r" t="t"/>
              <a:pathLst>
                <a:path extrusionOk="0" h="34" w="61">
                  <a:moveTo>
                    <a:pt x="45" y="0"/>
                  </a:moveTo>
                  <a:cubicBezTo>
                    <a:pt x="30" y="15"/>
                    <a:pt x="16" y="34"/>
                    <a:pt x="1" y="34"/>
                  </a:cubicBezTo>
                  <a:lnTo>
                    <a:pt x="60" y="34"/>
                  </a:lnTo>
                  <a:cubicBezTo>
                    <a:pt x="60" y="15"/>
                    <a:pt x="60" y="15"/>
                    <a:pt x="45"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8"/>
            <p:cNvSpPr/>
            <p:nvPr/>
          </p:nvSpPr>
          <p:spPr>
            <a:xfrm>
              <a:off x="3213000" y="2742250"/>
              <a:ext cx="3100" cy="1975"/>
            </a:xfrm>
            <a:custGeom>
              <a:rect b="b" l="l" r="r" t="t"/>
              <a:pathLst>
                <a:path extrusionOk="0" h="79" w="124">
                  <a:moveTo>
                    <a:pt x="123" y="0"/>
                  </a:moveTo>
                  <a:cubicBezTo>
                    <a:pt x="109" y="0"/>
                    <a:pt x="109" y="15"/>
                    <a:pt x="109" y="15"/>
                  </a:cubicBezTo>
                  <a:cubicBezTo>
                    <a:pt x="109" y="15"/>
                    <a:pt x="123" y="15"/>
                    <a:pt x="123" y="0"/>
                  </a:cubicBezTo>
                  <a:close/>
                  <a:moveTo>
                    <a:pt x="109" y="15"/>
                  </a:moveTo>
                  <a:lnTo>
                    <a:pt x="0" y="78"/>
                  </a:lnTo>
                  <a:cubicBezTo>
                    <a:pt x="15" y="78"/>
                    <a:pt x="30" y="64"/>
                    <a:pt x="45" y="64"/>
                  </a:cubicBezTo>
                  <a:lnTo>
                    <a:pt x="123" y="15"/>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8"/>
            <p:cNvSpPr/>
            <p:nvPr/>
          </p:nvSpPr>
          <p:spPr>
            <a:xfrm>
              <a:off x="3214125" y="2742625"/>
              <a:ext cx="2350" cy="1225"/>
            </a:xfrm>
            <a:custGeom>
              <a:rect b="b" l="l" r="r" t="t"/>
              <a:pathLst>
                <a:path extrusionOk="0" h="49" w="94">
                  <a:moveTo>
                    <a:pt x="78" y="0"/>
                  </a:moveTo>
                  <a:lnTo>
                    <a:pt x="0" y="49"/>
                  </a:lnTo>
                  <a:cubicBezTo>
                    <a:pt x="15" y="49"/>
                    <a:pt x="34" y="49"/>
                    <a:pt x="49" y="34"/>
                  </a:cubicBezTo>
                  <a:cubicBezTo>
                    <a:pt x="64" y="34"/>
                    <a:pt x="78" y="15"/>
                    <a:pt x="93" y="0"/>
                  </a:cubicBezTo>
                  <a:close/>
                </a:path>
              </a:pathLst>
            </a:custGeom>
            <a:solidFill>
              <a:srgbClr val="6E9F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8"/>
            <p:cNvSpPr/>
            <p:nvPr/>
          </p:nvSpPr>
          <p:spPr>
            <a:xfrm>
              <a:off x="3188100" y="2760525"/>
              <a:ext cx="2350" cy="1600"/>
            </a:xfrm>
            <a:custGeom>
              <a:rect b="b" l="l" r="r" t="t"/>
              <a:pathLst>
                <a:path extrusionOk="0" h="64" w="94">
                  <a:moveTo>
                    <a:pt x="78" y="0"/>
                  </a:moveTo>
                  <a:lnTo>
                    <a:pt x="0" y="64"/>
                  </a:lnTo>
                  <a:lnTo>
                    <a:pt x="0" y="64"/>
                  </a:lnTo>
                  <a:lnTo>
                    <a:pt x="93" y="0"/>
                  </a:lnTo>
                  <a:close/>
                </a:path>
              </a:pathLst>
            </a:custGeom>
            <a:solidFill>
              <a:srgbClr val="36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8"/>
            <p:cNvSpPr/>
            <p:nvPr/>
          </p:nvSpPr>
          <p:spPr>
            <a:xfrm>
              <a:off x="3186500" y="2756225"/>
              <a:ext cx="7500" cy="5075"/>
            </a:xfrm>
            <a:custGeom>
              <a:rect b="b" l="l" r="r" t="t"/>
              <a:pathLst>
                <a:path extrusionOk="0" h="203" w="300">
                  <a:moveTo>
                    <a:pt x="299" y="1"/>
                  </a:moveTo>
                  <a:lnTo>
                    <a:pt x="299" y="1"/>
                  </a:lnTo>
                  <a:cubicBezTo>
                    <a:pt x="297" y="2"/>
                    <a:pt x="294" y="4"/>
                    <a:pt x="292" y="6"/>
                  </a:cubicBezTo>
                  <a:lnTo>
                    <a:pt x="292" y="6"/>
                  </a:lnTo>
                  <a:lnTo>
                    <a:pt x="299" y="1"/>
                  </a:lnTo>
                  <a:close/>
                  <a:moveTo>
                    <a:pt x="292" y="6"/>
                  </a:moveTo>
                  <a:lnTo>
                    <a:pt x="34" y="172"/>
                  </a:lnTo>
                  <a:cubicBezTo>
                    <a:pt x="19" y="187"/>
                    <a:pt x="1" y="202"/>
                    <a:pt x="19" y="202"/>
                  </a:cubicBezTo>
                  <a:cubicBezTo>
                    <a:pt x="49" y="187"/>
                    <a:pt x="94" y="172"/>
                    <a:pt x="142" y="143"/>
                  </a:cubicBezTo>
                  <a:lnTo>
                    <a:pt x="187" y="109"/>
                  </a:lnTo>
                  <a:cubicBezTo>
                    <a:pt x="219" y="81"/>
                    <a:pt x="248" y="36"/>
                    <a:pt x="292" y="6"/>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8"/>
            <p:cNvSpPr/>
            <p:nvPr/>
          </p:nvSpPr>
          <p:spPr>
            <a:xfrm>
              <a:off x="3186975" y="2760900"/>
              <a:ext cx="1150" cy="1225"/>
            </a:xfrm>
            <a:custGeom>
              <a:rect b="b" l="l" r="r" t="t"/>
              <a:pathLst>
                <a:path extrusionOk="0" h="49" w="46">
                  <a:moveTo>
                    <a:pt x="45" y="0"/>
                  </a:moveTo>
                  <a:cubicBezTo>
                    <a:pt x="30" y="15"/>
                    <a:pt x="15" y="15"/>
                    <a:pt x="0" y="15"/>
                  </a:cubicBezTo>
                  <a:lnTo>
                    <a:pt x="0" y="30"/>
                  </a:lnTo>
                  <a:cubicBezTo>
                    <a:pt x="0" y="30"/>
                    <a:pt x="0" y="49"/>
                    <a:pt x="15" y="49"/>
                  </a:cubicBezTo>
                  <a:cubicBezTo>
                    <a:pt x="15" y="30"/>
                    <a:pt x="30" y="15"/>
                    <a:pt x="45"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8"/>
            <p:cNvSpPr/>
            <p:nvPr/>
          </p:nvSpPr>
          <p:spPr>
            <a:xfrm>
              <a:off x="3186975" y="2761275"/>
              <a:ext cx="25" cy="400"/>
            </a:xfrm>
            <a:custGeom>
              <a:rect b="b" l="l" r="r" t="t"/>
              <a:pathLst>
                <a:path extrusionOk="0" h="16" w="1">
                  <a:moveTo>
                    <a:pt x="0" y="0"/>
                  </a:moveTo>
                  <a:lnTo>
                    <a:pt x="0" y="0"/>
                  </a:lnTo>
                  <a:lnTo>
                    <a:pt x="0" y="15"/>
                  </a:lnTo>
                  <a:close/>
                </a:path>
              </a:pathLst>
            </a:custGeom>
            <a:solidFill>
              <a:srgbClr val="078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8"/>
            <p:cNvSpPr/>
            <p:nvPr/>
          </p:nvSpPr>
          <p:spPr>
            <a:xfrm>
              <a:off x="3187350" y="2758950"/>
              <a:ext cx="3850" cy="3175"/>
            </a:xfrm>
            <a:custGeom>
              <a:rect b="b" l="l" r="r" t="t"/>
              <a:pathLst>
                <a:path extrusionOk="0" h="127" w="154">
                  <a:moveTo>
                    <a:pt x="153" y="0"/>
                  </a:moveTo>
                  <a:lnTo>
                    <a:pt x="108" y="34"/>
                  </a:lnTo>
                  <a:cubicBezTo>
                    <a:pt x="79" y="63"/>
                    <a:pt x="45" y="63"/>
                    <a:pt x="30" y="78"/>
                  </a:cubicBezTo>
                  <a:cubicBezTo>
                    <a:pt x="15" y="93"/>
                    <a:pt x="0" y="108"/>
                    <a:pt x="0" y="127"/>
                  </a:cubicBezTo>
                  <a:lnTo>
                    <a:pt x="30" y="127"/>
                  </a:lnTo>
                  <a:lnTo>
                    <a:pt x="123" y="63"/>
                  </a:lnTo>
                  <a:cubicBezTo>
                    <a:pt x="123" y="34"/>
                    <a:pt x="138" y="15"/>
                    <a:pt x="153" y="0"/>
                  </a:cubicBezTo>
                  <a:close/>
                </a:path>
              </a:pathLst>
            </a:custGeom>
            <a:solidFill>
              <a:srgbClr val="288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8"/>
            <p:cNvSpPr/>
            <p:nvPr/>
          </p:nvSpPr>
          <p:spPr>
            <a:xfrm>
              <a:off x="3186975" y="2759775"/>
              <a:ext cx="3100" cy="1525"/>
            </a:xfrm>
            <a:custGeom>
              <a:rect b="b" l="l" r="r" t="t"/>
              <a:pathLst>
                <a:path extrusionOk="0" h="61" w="124">
                  <a:moveTo>
                    <a:pt x="123" y="1"/>
                  </a:moveTo>
                  <a:lnTo>
                    <a:pt x="123" y="1"/>
                  </a:lnTo>
                  <a:cubicBezTo>
                    <a:pt x="75" y="30"/>
                    <a:pt x="30" y="45"/>
                    <a:pt x="0" y="60"/>
                  </a:cubicBezTo>
                  <a:cubicBezTo>
                    <a:pt x="15" y="60"/>
                    <a:pt x="30" y="60"/>
                    <a:pt x="45" y="45"/>
                  </a:cubicBezTo>
                  <a:cubicBezTo>
                    <a:pt x="60" y="30"/>
                    <a:pt x="94" y="30"/>
                    <a:pt x="123" y="1"/>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8"/>
            <p:cNvSpPr/>
            <p:nvPr/>
          </p:nvSpPr>
          <p:spPr>
            <a:xfrm>
              <a:off x="3190050" y="2743450"/>
              <a:ext cx="26800" cy="17100"/>
            </a:xfrm>
            <a:custGeom>
              <a:rect b="b" l="l" r="r" t="t"/>
              <a:pathLst>
                <a:path extrusionOk="0" h="684" w="1072">
                  <a:moveTo>
                    <a:pt x="1012" y="1"/>
                  </a:moveTo>
                  <a:cubicBezTo>
                    <a:pt x="997" y="16"/>
                    <a:pt x="978" y="16"/>
                    <a:pt x="963" y="16"/>
                  </a:cubicBezTo>
                  <a:cubicBezTo>
                    <a:pt x="948" y="16"/>
                    <a:pt x="933" y="30"/>
                    <a:pt x="918" y="30"/>
                  </a:cubicBezTo>
                  <a:lnTo>
                    <a:pt x="157" y="512"/>
                  </a:lnTo>
                  <a:cubicBezTo>
                    <a:pt x="109" y="542"/>
                    <a:pt x="79" y="590"/>
                    <a:pt x="45" y="620"/>
                  </a:cubicBezTo>
                  <a:cubicBezTo>
                    <a:pt x="32" y="633"/>
                    <a:pt x="19" y="649"/>
                    <a:pt x="16" y="674"/>
                  </a:cubicBezTo>
                  <a:lnTo>
                    <a:pt x="16" y="674"/>
                  </a:lnTo>
                  <a:lnTo>
                    <a:pt x="747" y="212"/>
                  </a:lnTo>
                  <a:lnTo>
                    <a:pt x="747" y="212"/>
                  </a:lnTo>
                  <a:cubicBezTo>
                    <a:pt x="747" y="213"/>
                    <a:pt x="747" y="215"/>
                    <a:pt x="747" y="217"/>
                  </a:cubicBezTo>
                  <a:lnTo>
                    <a:pt x="870" y="124"/>
                  </a:lnTo>
                  <a:cubicBezTo>
                    <a:pt x="918" y="94"/>
                    <a:pt x="963" y="45"/>
                    <a:pt x="997" y="16"/>
                  </a:cubicBezTo>
                  <a:cubicBezTo>
                    <a:pt x="1027" y="1"/>
                    <a:pt x="1041" y="1"/>
                    <a:pt x="1071" y="1"/>
                  </a:cubicBezTo>
                  <a:close/>
                  <a:moveTo>
                    <a:pt x="16" y="674"/>
                  </a:moveTo>
                  <a:lnTo>
                    <a:pt x="0" y="683"/>
                  </a:lnTo>
                  <a:lnTo>
                    <a:pt x="15" y="683"/>
                  </a:lnTo>
                  <a:cubicBezTo>
                    <a:pt x="15" y="680"/>
                    <a:pt x="16" y="677"/>
                    <a:pt x="16" y="674"/>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8"/>
            <p:cNvSpPr/>
            <p:nvPr/>
          </p:nvSpPr>
          <p:spPr>
            <a:xfrm>
              <a:off x="3215700" y="2742250"/>
              <a:ext cx="400" cy="400"/>
            </a:xfrm>
            <a:custGeom>
              <a:rect b="b" l="l" r="r" t="t"/>
              <a:pathLst>
                <a:path extrusionOk="0" h="16" w="16">
                  <a:moveTo>
                    <a:pt x="15" y="0"/>
                  </a:moveTo>
                  <a:cubicBezTo>
                    <a:pt x="15" y="15"/>
                    <a:pt x="1" y="15"/>
                    <a:pt x="1" y="15"/>
                  </a:cubicBezTo>
                  <a:lnTo>
                    <a:pt x="15" y="15"/>
                  </a:lnTo>
                  <a:lnTo>
                    <a:pt x="15" y="0"/>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8"/>
            <p:cNvSpPr/>
            <p:nvPr/>
          </p:nvSpPr>
          <p:spPr>
            <a:xfrm>
              <a:off x="3208700" y="2743450"/>
              <a:ext cx="8150" cy="5450"/>
            </a:xfrm>
            <a:custGeom>
              <a:rect b="b" l="l" r="r" t="t"/>
              <a:pathLst>
                <a:path extrusionOk="0" h="218" w="326">
                  <a:moveTo>
                    <a:pt x="325" y="1"/>
                  </a:moveTo>
                  <a:cubicBezTo>
                    <a:pt x="295" y="1"/>
                    <a:pt x="281" y="1"/>
                    <a:pt x="251" y="16"/>
                  </a:cubicBezTo>
                  <a:cubicBezTo>
                    <a:pt x="217" y="45"/>
                    <a:pt x="172" y="94"/>
                    <a:pt x="124" y="124"/>
                  </a:cubicBezTo>
                  <a:lnTo>
                    <a:pt x="45" y="184"/>
                  </a:lnTo>
                  <a:lnTo>
                    <a:pt x="310" y="16"/>
                  </a:lnTo>
                  <a:lnTo>
                    <a:pt x="325" y="1"/>
                  </a:lnTo>
                  <a:close/>
                  <a:moveTo>
                    <a:pt x="45" y="184"/>
                  </a:moveTo>
                  <a:lnTo>
                    <a:pt x="16" y="202"/>
                  </a:lnTo>
                  <a:cubicBezTo>
                    <a:pt x="1" y="202"/>
                    <a:pt x="1" y="202"/>
                    <a:pt x="1" y="217"/>
                  </a:cubicBezTo>
                  <a:lnTo>
                    <a:pt x="45" y="184"/>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8"/>
            <p:cNvSpPr/>
            <p:nvPr/>
          </p:nvSpPr>
          <p:spPr>
            <a:xfrm>
              <a:off x="3029525" y="2848775"/>
              <a:ext cx="9350" cy="65675"/>
            </a:xfrm>
            <a:custGeom>
              <a:rect b="b" l="l" r="r" t="t"/>
              <a:pathLst>
                <a:path extrusionOk="0" h="2627" w="374">
                  <a:moveTo>
                    <a:pt x="373" y="0"/>
                  </a:moveTo>
                  <a:lnTo>
                    <a:pt x="0" y="2627"/>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8"/>
            <p:cNvSpPr/>
            <p:nvPr/>
          </p:nvSpPr>
          <p:spPr>
            <a:xfrm>
              <a:off x="3028775" y="2848400"/>
              <a:ext cx="10850" cy="66425"/>
            </a:xfrm>
            <a:custGeom>
              <a:rect b="b" l="l" r="r" t="t"/>
              <a:pathLst>
                <a:path extrusionOk="0" h="2657" w="434">
                  <a:moveTo>
                    <a:pt x="373" y="0"/>
                  </a:moveTo>
                  <a:lnTo>
                    <a:pt x="0" y="2642"/>
                  </a:lnTo>
                  <a:lnTo>
                    <a:pt x="60" y="2657"/>
                  </a:lnTo>
                  <a:lnTo>
                    <a:pt x="433" y="15"/>
                  </a:lnTo>
                  <a:lnTo>
                    <a:pt x="373" y="0"/>
                  </a:lnTo>
                  <a:close/>
                </a:path>
              </a:pathLst>
            </a:custGeom>
            <a:solidFill>
              <a:srgbClr val="BB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7" name="Google Shape;2407;p28"/>
          <p:cNvSpPr/>
          <p:nvPr/>
        </p:nvSpPr>
        <p:spPr>
          <a:xfrm>
            <a:off x="1838897" y="2206371"/>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8"/>
          <p:cNvSpPr/>
          <p:nvPr/>
        </p:nvSpPr>
        <p:spPr>
          <a:xfrm>
            <a:off x="2339487" y="2924453"/>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8"/>
          <p:cNvSpPr txBox="1"/>
          <p:nvPr/>
        </p:nvSpPr>
        <p:spPr>
          <a:xfrm>
            <a:off x="655866" y="1739428"/>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ECCC6"/>
                </a:solidFill>
                <a:highlight>
                  <a:srgbClr val="EDF9F9"/>
                </a:highlight>
                <a:latin typeface="Lora"/>
                <a:ea typeface="Lora"/>
                <a:cs typeface="Lora"/>
                <a:sym typeface="Lora"/>
              </a:rPr>
              <a:t>Diagnosis</a:t>
            </a:r>
            <a:endParaRPr b="1" i="0" sz="1800" u="none" cap="none" strike="noStrike">
              <a:solidFill>
                <a:srgbClr val="7ECCC6"/>
              </a:solidFill>
              <a:highlight>
                <a:srgbClr val="EDF9F9"/>
              </a:highlight>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3" name="Shape 2413"/>
        <p:cNvGrpSpPr/>
        <p:nvPr/>
      </p:nvGrpSpPr>
      <p:grpSpPr>
        <a:xfrm>
          <a:off x="0" y="0"/>
          <a:ext cx="0" cy="0"/>
          <a:chOff x="0" y="0"/>
          <a:chExt cx="0" cy="0"/>
        </a:xfrm>
      </p:grpSpPr>
      <p:sp>
        <p:nvSpPr>
          <p:cNvPr id="2414" name="Google Shape;2414;p2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9"/>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graphicFrame>
        <p:nvGraphicFramePr>
          <p:cNvPr id="2416" name="Google Shape;2416;p29"/>
          <p:cNvGraphicFramePr/>
          <p:nvPr/>
        </p:nvGraphicFramePr>
        <p:xfrm>
          <a:off x="126238" y="976967"/>
          <a:ext cx="3000000" cy="3000000"/>
        </p:xfrm>
        <a:graphic>
          <a:graphicData uri="http://schemas.openxmlformats.org/drawingml/2006/table">
            <a:tbl>
              <a:tblPr>
                <a:noFill/>
                <a:tableStyleId>{00993488-F257-4DCD-ADED-D5428B9FAE80}</a:tableStyleId>
              </a:tblPr>
              <a:tblGrid>
                <a:gridCol w="1425400"/>
                <a:gridCol w="2162325"/>
                <a:gridCol w="3790225"/>
              </a:tblGrid>
              <a:tr h="648600">
                <a:tc>
                  <a:txBody>
                    <a:bodyPr/>
                    <a:lstStyle/>
                    <a:p>
                      <a:pPr indent="0" lvl="0" marL="0" rtl="0" algn="ctr">
                        <a:spcBef>
                          <a:spcPts val="0"/>
                        </a:spcBef>
                        <a:spcAft>
                          <a:spcPts val="0"/>
                        </a:spcAft>
                        <a:buNone/>
                      </a:pPr>
                      <a:r>
                        <a:t/>
                      </a:r>
                      <a:endParaRPr sz="10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rgbClr val="E29578"/>
                          </a:solidFill>
                          <a:latin typeface="Lora"/>
                          <a:ea typeface="Lora"/>
                          <a:cs typeface="Lora"/>
                          <a:sym typeface="Lora"/>
                        </a:rPr>
                        <a:t>Etiology</a:t>
                      </a:r>
                      <a:endParaRPr b="1" sz="10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000">
                          <a:solidFill>
                            <a:srgbClr val="E29578"/>
                          </a:solidFill>
                          <a:latin typeface="Lora"/>
                          <a:ea typeface="Lora"/>
                          <a:cs typeface="Lora"/>
                          <a:sym typeface="Lora"/>
                        </a:rPr>
                        <a:t>Clinical Features</a:t>
                      </a:r>
                      <a:endParaRPr b="1" sz="10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661350">
                <a:tc>
                  <a:txBody>
                    <a:bodyPr/>
                    <a:lstStyle/>
                    <a:p>
                      <a:pPr indent="0" lvl="0" marL="0" rtl="0" algn="ctr">
                        <a:spcBef>
                          <a:spcPts val="0"/>
                        </a:spcBef>
                        <a:spcAft>
                          <a:spcPts val="0"/>
                        </a:spcAft>
                        <a:buNone/>
                      </a:pPr>
                      <a:r>
                        <a:rPr b="1" lang="en-GB" sz="1000">
                          <a:solidFill>
                            <a:srgbClr val="006D77"/>
                          </a:solidFill>
                          <a:latin typeface="Lora"/>
                          <a:ea typeface="Lora"/>
                          <a:cs typeface="Lora"/>
                          <a:sym typeface="Lora"/>
                        </a:rPr>
                        <a:t>Ruptured </a:t>
                      </a:r>
                      <a:r>
                        <a:rPr b="1" lang="en-GB" sz="1000">
                          <a:solidFill>
                            <a:srgbClr val="006D77"/>
                          </a:solidFill>
                          <a:latin typeface="Lora"/>
                          <a:ea typeface="Lora"/>
                          <a:cs typeface="Lora"/>
                          <a:sym typeface="Lora"/>
                        </a:rPr>
                        <a:t>Abdominal Aortic Aneurysm</a:t>
                      </a:r>
                      <a:endParaRPr b="1" sz="10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Ruptured AAA: is the most common emergency presentation of AAA.</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Patients with abdominal aortic aneurysms invariably are, or have been, smokers and may have a family history of atherosclerotic aneurysms.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It’s a surgical emergency; it should be suspected in a patient with the triad of severe abdominal and/or back pain, hypotension and a pulsatile abdominal mass. </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pain from a ruptured abdominal aortic aneurysm begins in the centre of the abdomen but commonly radiates to the back and may radiate to the groin along the course of the genito-femoral nerve.</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Grey Turner’s sign and Cullen’s sign – bruising around the umbilicus and in the flank respectively – are late (3–4 days) indicators of a long-standing rupture.</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expansile pulsatile tender mass may be confirmed. It consists of the aneurysm and the surrounding haematoma.</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Large amounts of free blood in the abdomen, obesity, marked guarding and hypotension may all conspire to render a leaking aneurysm impalpable.</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Severe abdominal pain and collapse with clear evidence of hypovolaemia are strongly suggestive of a leaking aneurysm in an elderly male who is known to be hypertensive and a smoker.</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bowel sounds may be diminished as a consequence of the irritation caused by intraperitoneal blood. Vascular bruits may be heard.</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None/>
                      </a:pPr>
                      <a:r>
                        <a:rPr b="1" lang="en-GB" sz="1000">
                          <a:solidFill>
                            <a:srgbClr val="006D77"/>
                          </a:solidFill>
                          <a:latin typeface="Lora"/>
                          <a:ea typeface="Lora"/>
                          <a:cs typeface="Lora"/>
                          <a:sym typeface="Lora"/>
                        </a:rPr>
                        <a:t>Ruptured Spleen</a:t>
                      </a:r>
                      <a:endParaRPr b="1" sz="10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spleen may be ruptured by blunt or penetrating injuries.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Delayed presentation, due to an unusual mechanism (e.g., postcolonoscopy). </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When the spleen is ruptured by an external injury, the left lower ribs are often fractured.</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If the ribs are broken, there will be local pain and tenderness and sharp pain on inspiration.</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Splenic haemorrhage usually causes pain in the left hypochondrium and upper abdomen. It may be associated with left shoulder-tip pain if blood or a haematoma is irritating the left hemidiaphragm. Shifting dullness and flank dullness may be detected.</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Occasionally, a ruptured pathologically enlarged spleen is palpable in the right hypochondrium.</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None/>
                      </a:pPr>
                      <a:r>
                        <a:rPr b="1" lang="en-GB" sz="1000">
                          <a:solidFill>
                            <a:srgbClr val="006D77"/>
                          </a:solidFill>
                          <a:latin typeface="Lora"/>
                          <a:ea typeface="Lora"/>
                          <a:cs typeface="Lora"/>
                          <a:sym typeface="Lora"/>
                        </a:rPr>
                        <a:t>Ruptured Ectopic Pregnancy</a:t>
                      </a:r>
                      <a:endParaRPr b="1" sz="10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 fertilised ovum implants at an abnormal site; usually the fallopian tube. The erosive trophoblast may penetrate the wall of the tube, and often ruptures after about 6 weeks.</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patient may know she is pregnant; morning sickness, amenorrhoea, breast swelling or a positive pregnancy test are present before the rupture happens.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patient experiences bouts of cramping iliac fossa pain that may be associated with fainting and vaginal bleeding.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Rupture produces sudden severe pain, bleeding and circulatory collapse, with the abdominal pain often becoming generalised.</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None/>
                      </a:pPr>
                      <a:r>
                        <a:rPr b="1" lang="en-GB" sz="1000">
                          <a:solidFill>
                            <a:srgbClr val="006D77"/>
                          </a:solidFill>
                          <a:latin typeface="Lora"/>
                          <a:ea typeface="Lora"/>
                          <a:cs typeface="Lora"/>
                          <a:sym typeface="Lora"/>
                        </a:rPr>
                        <a:t>Ruptured Ovarian Cyst</a:t>
                      </a:r>
                      <a:endParaRPr b="1" sz="10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Benign ovarian cysts are a common cause of torsion, rupture and bleeding.</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large pathological ovarian cysts can rupture and bleed profusely.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Patients may collapse from the associated hypovolaemic shock or present with sudden and severe lower abdominal pain and then develop the signs of internal bleeding.</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None/>
                      </a:pPr>
                      <a:r>
                        <a:rPr b="1" lang="en-GB" sz="1000">
                          <a:solidFill>
                            <a:srgbClr val="006D77"/>
                          </a:solidFill>
                          <a:latin typeface="Lora"/>
                          <a:ea typeface="Lora"/>
                          <a:cs typeface="Lora"/>
                          <a:sym typeface="Lora"/>
                        </a:rPr>
                        <a:t>Ruptured liver adenoma</a:t>
                      </a:r>
                      <a:endParaRPr b="1" sz="10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Liver cell adenoma can develop in young women taking the contraceptive pill containing high levels of estrogen and may rupture spontaneously.</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They may be asymptomatic but generally present with right hypochondrial pain as a result of haemorrhage within the tumor.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Superficial tumors may bleed spontaneously and present with symptoms of hemoperitoneum.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Hypovolemic collapse is common.</a:t>
                      </a:r>
                      <a:endParaRPr sz="1000">
                        <a:solidFill>
                          <a:srgbClr val="1C4588"/>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id="2417" name="Google Shape;2417;p29"/>
          <p:cNvPicPr preferRelativeResize="0"/>
          <p:nvPr/>
        </p:nvPicPr>
        <p:blipFill>
          <a:blip r:embed="rId3">
            <a:alphaModFix/>
          </a:blip>
          <a:stretch>
            <a:fillRect/>
          </a:stretch>
        </p:blipFill>
        <p:spPr>
          <a:xfrm>
            <a:off x="126250" y="3332698"/>
            <a:ext cx="1438201" cy="920326"/>
          </a:xfrm>
          <a:prstGeom prst="rect">
            <a:avLst/>
          </a:prstGeom>
          <a:noFill/>
          <a:ln>
            <a:noFill/>
          </a:ln>
        </p:spPr>
      </p:pic>
      <p:sp>
        <p:nvSpPr>
          <p:cNvPr id="2418" name="Google Shape;2418;p29"/>
          <p:cNvSpPr txBox="1"/>
          <p:nvPr/>
        </p:nvSpPr>
        <p:spPr>
          <a:xfrm>
            <a:off x="1106450" y="2622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Intra-abdominal Bleeding</a:t>
            </a:r>
            <a:endParaRPr b="1" sz="2200">
              <a:solidFill>
                <a:srgbClr val="006D77"/>
              </a:solidFill>
              <a:latin typeface="Lora"/>
              <a:ea typeface="Lora"/>
              <a:cs typeface="Lora"/>
              <a:sym typeface="Lora"/>
            </a:endParaRPr>
          </a:p>
        </p:txBody>
      </p:sp>
      <p:cxnSp>
        <p:nvCxnSpPr>
          <p:cNvPr id="2419" name="Google Shape;2419;p29"/>
          <p:cNvCxnSpPr/>
          <p:nvPr/>
        </p:nvCxnSpPr>
        <p:spPr>
          <a:xfrm>
            <a:off x="1601311" y="715254"/>
            <a:ext cx="4536000" cy="36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3" name="Shape 2423"/>
        <p:cNvGrpSpPr/>
        <p:nvPr/>
      </p:nvGrpSpPr>
      <p:grpSpPr>
        <a:xfrm>
          <a:off x="0" y="0"/>
          <a:ext cx="0" cy="0"/>
          <a:chOff x="0" y="0"/>
          <a:chExt cx="0" cy="0"/>
        </a:xfrm>
      </p:grpSpPr>
      <p:sp>
        <p:nvSpPr>
          <p:cNvPr id="2424" name="Google Shape;2424;p3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30"/>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graphicFrame>
        <p:nvGraphicFramePr>
          <p:cNvPr id="2426" name="Google Shape;2426;p30"/>
          <p:cNvGraphicFramePr/>
          <p:nvPr/>
        </p:nvGraphicFramePr>
        <p:xfrm>
          <a:off x="126238" y="976967"/>
          <a:ext cx="3000000" cy="3000000"/>
        </p:xfrm>
        <a:graphic>
          <a:graphicData uri="http://schemas.openxmlformats.org/drawingml/2006/table">
            <a:tbl>
              <a:tblPr>
                <a:noFill/>
                <a:tableStyleId>{00993488-F257-4DCD-ADED-D5428B9FAE80}</a:tableStyleId>
              </a:tblPr>
              <a:tblGrid>
                <a:gridCol w="1425400"/>
                <a:gridCol w="3086875"/>
                <a:gridCol w="2865675"/>
              </a:tblGrid>
              <a:tr h="648600">
                <a:tc>
                  <a:txBody>
                    <a:bodyPr/>
                    <a:lstStyle/>
                    <a:p>
                      <a:pPr indent="0" lvl="0" marL="0" rtl="0" algn="ctr">
                        <a:spcBef>
                          <a:spcPts val="0"/>
                        </a:spcBef>
                        <a:spcAft>
                          <a:spcPts val="0"/>
                        </a:spcAft>
                        <a:buNone/>
                      </a:pPr>
                      <a:r>
                        <a:t/>
                      </a:r>
                      <a:endParaRPr sz="10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rgbClr val="E29578"/>
                          </a:solidFill>
                          <a:latin typeface="Lora"/>
                          <a:ea typeface="Lora"/>
                          <a:cs typeface="Lora"/>
                          <a:sym typeface="Lora"/>
                        </a:rPr>
                        <a:t>Etiology</a:t>
                      </a:r>
                      <a:endParaRPr b="1" sz="10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000">
                          <a:solidFill>
                            <a:srgbClr val="E29578"/>
                          </a:solidFill>
                          <a:latin typeface="Lora"/>
                          <a:ea typeface="Lora"/>
                          <a:cs typeface="Lora"/>
                          <a:sym typeface="Lora"/>
                        </a:rPr>
                        <a:t>Clinical Features</a:t>
                      </a:r>
                      <a:endParaRPr b="1" sz="10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661350">
                <a:tc>
                  <a:txBody>
                    <a:bodyPr/>
                    <a:lstStyle/>
                    <a:p>
                      <a:pPr indent="0" lvl="0" marL="0" rtl="0" algn="ctr">
                        <a:spcBef>
                          <a:spcPts val="0"/>
                        </a:spcBef>
                        <a:spcAft>
                          <a:spcPts val="0"/>
                        </a:spcAft>
                        <a:buClr>
                          <a:schemeClr val="dk1"/>
                        </a:buClr>
                        <a:buSzPts val="1100"/>
                        <a:buFont typeface="Arial"/>
                        <a:buNone/>
                      </a:pPr>
                      <a:r>
                        <a:rPr b="1" lang="en-GB" sz="1000">
                          <a:solidFill>
                            <a:srgbClr val="006D77"/>
                          </a:solidFill>
                          <a:latin typeface="Lora"/>
                          <a:ea typeface="Lora"/>
                          <a:cs typeface="Lora"/>
                          <a:sym typeface="Lora"/>
                        </a:rPr>
                        <a:t>Ruptured hepatocellular carcinoma</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HCC is relatively uncommon in the developed world but is common in Africa and the Far East.  In the West, about two- thirds of patients have preexisting cirrhosis and many others have evidence of hepatitis B or C infection. In Africa, ‘aflatoxin’ (derived from the fungus, Aspergillus flavus, which contaminates maize and nuts) is an important hepatocarcinogen.</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Progression of the existing liver disease symptoms.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Abdominal pain and distention.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Hepatosplenomegaly or palpable abdominal mass.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Loss of appetite and weight loss.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Fever.</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Spontaneous rupture with intraperitoneal hemorrhage. </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Clr>
                          <a:schemeClr val="dk1"/>
                        </a:buClr>
                        <a:buSzPts val="1100"/>
                        <a:buFont typeface="Arial"/>
                        <a:buNone/>
                      </a:pPr>
                      <a:r>
                        <a:rPr b="1" lang="en-GB" sz="1000">
                          <a:solidFill>
                            <a:srgbClr val="006D77"/>
                          </a:solidFill>
                          <a:latin typeface="Lora"/>
                          <a:ea typeface="Lora"/>
                          <a:cs typeface="Lora"/>
                          <a:sym typeface="Lora"/>
                        </a:rPr>
                        <a:t>Ruptured visceral aneurysm (</a:t>
                      </a:r>
                      <a:r>
                        <a:rPr b="1" lang="en-GB" sz="1000" u="sng">
                          <a:solidFill>
                            <a:srgbClr val="006D77"/>
                          </a:solidFill>
                          <a:latin typeface="Lora"/>
                          <a:ea typeface="Lora"/>
                          <a:cs typeface="Lora"/>
                          <a:sym typeface="Lora"/>
                        </a:rPr>
                        <a:t>splenic</a:t>
                      </a:r>
                      <a:r>
                        <a:rPr b="1" lang="en-GB" sz="1000">
                          <a:solidFill>
                            <a:srgbClr val="006D77"/>
                          </a:solidFill>
                          <a:latin typeface="Lora"/>
                          <a:ea typeface="Lora"/>
                          <a:cs typeface="Lora"/>
                          <a:sym typeface="Lora"/>
                        </a:rPr>
                        <a:t> artery aneurysm)</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This may occur primarily as a complication of atherosclerosis in elderly patients where the calcified wall of the aneurysm may be visible on x-ray or secondary to intra-abdominal sepsis and acute or chronic pancreatitis.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Rupture occurs more commonly during pregnancy (3rd trimester) or at labor. </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It ruptures into the peritoneal cavity with similar symptoms to those of splenic rupture: </a:t>
                      </a:r>
                      <a:endParaRPr sz="1000">
                        <a:solidFill>
                          <a:srgbClr val="1C4588"/>
                        </a:solidFill>
                        <a:latin typeface="Mada"/>
                        <a:ea typeface="Mada"/>
                        <a:cs typeface="Mada"/>
                        <a:sym typeface="Mada"/>
                      </a:endParaRPr>
                    </a:p>
                    <a:p>
                      <a:pPr indent="-292100" lvl="1" marL="9144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Abdominal pain, distention, drowsiness, pain in the tip of the left shoulder, and hypovolemic shock.</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Clr>
                          <a:schemeClr val="dk1"/>
                        </a:buClr>
                        <a:buSzPts val="1100"/>
                        <a:buFont typeface="Arial"/>
                        <a:buNone/>
                      </a:pPr>
                      <a:r>
                        <a:rPr b="1" lang="en-GB" sz="1000">
                          <a:solidFill>
                            <a:srgbClr val="006D77"/>
                          </a:solidFill>
                          <a:latin typeface="Lora"/>
                          <a:ea typeface="Lora"/>
                          <a:cs typeface="Lora"/>
                          <a:sym typeface="Lora"/>
                        </a:rPr>
                        <a:t>Ruptured visceral aneurysm (</a:t>
                      </a:r>
                      <a:r>
                        <a:rPr b="1" lang="en-GB" sz="1000" u="sng">
                          <a:solidFill>
                            <a:srgbClr val="006D77"/>
                          </a:solidFill>
                          <a:latin typeface="Lora"/>
                          <a:ea typeface="Lora"/>
                          <a:cs typeface="Lora"/>
                          <a:sym typeface="Lora"/>
                        </a:rPr>
                        <a:t>hepatic</a:t>
                      </a:r>
                      <a:r>
                        <a:rPr b="1" lang="en-GB" sz="1000">
                          <a:solidFill>
                            <a:srgbClr val="006D77"/>
                          </a:solidFill>
                          <a:latin typeface="Lora"/>
                          <a:ea typeface="Lora"/>
                          <a:cs typeface="Lora"/>
                          <a:sym typeface="Lora"/>
                        </a:rPr>
                        <a:t> artery aneurysm)</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Intrahepatic (20%)</a:t>
                      </a:r>
                      <a:endParaRPr sz="1000">
                        <a:solidFill>
                          <a:srgbClr val="1C4588"/>
                        </a:solidFill>
                        <a:latin typeface="Mada"/>
                        <a:ea typeface="Mada"/>
                        <a:cs typeface="Mada"/>
                        <a:sym typeface="Mada"/>
                      </a:endParaRPr>
                    </a:p>
                    <a:p>
                      <a:pPr indent="-292100" lvl="1" marL="9144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 the past, infections associated with IVDU were the most common cause. Nowadays, the majority are due to trauma or interventional biliary and hepatic procedures.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Extrahepatic (80%)</a:t>
                      </a:r>
                      <a:endParaRPr sz="1000">
                        <a:solidFill>
                          <a:srgbClr val="1C4588"/>
                        </a:solidFill>
                        <a:latin typeface="Mada"/>
                        <a:ea typeface="Mada"/>
                        <a:cs typeface="Mada"/>
                        <a:sym typeface="Mada"/>
                      </a:endParaRPr>
                    </a:p>
                    <a:p>
                      <a:pPr indent="-292100" lvl="1" marL="9144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Due to degenerative and atherosclerotic changes</a:t>
                      </a:r>
                      <a:endParaRPr sz="1000">
                        <a:solidFill>
                          <a:srgbClr val="1C4588"/>
                        </a:solidFill>
                        <a:latin typeface="Mada"/>
                        <a:ea typeface="Mada"/>
                        <a:cs typeface="Mada"/>
                        <a:sym typeface="Mada"/>
                      </a:endParaRPr>
                    </a:p>
                    <a:p>
                      <a:pPr indent="-292100" lvl="1" marL="9144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Aneurysms due to liver transplant are usually extrahepatic and associated with infections.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Asymptomatic (Found incidentally).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If symptomatic, it usually presents with RUQ or Epigastric pain. Jaundice can also occur if the aneurysm compresses the bile duct.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Rupture: Patients present with abdominal pain and shock. </a:t>
                      </a:r>
                      <a:endParaRPr sz="1000">
                        <a:solidFill>
                          <a:srgbClr val="1C4588"/>
                        </a:solidFill>
                        <a:latin typeface="Mada"/>
                        <a:ea typeface="Mada"/>
                        <a:cs typeface="Mada"/>
                        <a:sym typeface="Mada"/>
                      </a:endParaRPr>
                    </a:p>
                    <a:p>
                      <a:pPr indent="-292100" lvl="1" marL="9144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Intrahepatic: Rupture into biliary tree causing Quincke triad (Abdominal pain, Hemobilia, Obstructive jaundice).</a:t>
                      </a:r>
                      <a:endParaRPr sz="1000">
                        <a:solidFill>
                          <a:srgbClr val="1C4588"/>
                        </a:solidFill>
                        <a:latin typeface="Mada"/>
                        <a:ea typeface="Mada"/>
                        <a:cs typeface="Mada"/>
                        <a:sym typeface="Mada"/>
                      </a:endParaRPr>
                    </a:p>
                    <a:p>
                      <a:pPr indent="-292100" lvl="1" marL="9144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Extrahepatic: Intraperitoneal rupture.</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Clr>
                          <a:schemeClr val="dk1"/>
                        </a:buClr>
                        <a:buSzPts val="1100"/>
                        <a:buFont typeface="Arial"/>
                        <a:buNone/>
                      </a:pPr>
                      <a:r>
                        <a:rPr b="1" lang="en-GB" sz="1000">
                          <a:solidFill>
                            <a:srgbClr val="006D77"/>
                          </a:solidFill>
                          <a:latin typeface="Lora"/>
                          <a:ea typeface="Lora"/>
                          <a:cs typeface="Lora"/>
                          <a:sym typeface="Lora"/>
                        </a:rPr>
                        <a:t>Ruptured visceral aneurysm (</a:t>
                      </a:r>
                      <a:r>
                        <a:rPr b="1" lang="en-GB" sz="1000" u="sng">
                          <a:solidFill>
                            <a:srgbClr val="006D77"/>
                          </a:solidFill>
                          <a:latin typeface="Lora"/>
                          <a:ea typeface="Lora"/>
                          <a:cs typeface="Lora"/>
                          <a:sym typeface="Lora"/>
                        </a:rPr>
                        <a:t>mesenteric</a:t>
                      </a:r>
                      <a:r>
                        <a:rPr b="1" lang="en-GB" sz="1000">
                          <a:solidFill>
                            <a:srgbClr val="006D77"/>
                          </a:solidFill>
                          <a:latin typeface="Lora"/>
                          <a:ea typeface="Lora"/>
                          <a:cs typeface="Lora"/>
                          <a:sym typeface="Lora"/>
                        </a:rPr>
                        <a:t> artery aneurysm)</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primary etiology now is atherosclerotic.</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Up to one-third of superior mesenteric artery aneurysms have historically been described as mycotic or septic, with septic emboli being a known cause. Streptococcus from left-sided cardiac valvular endocarditis has been reported.</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When excluding pseudoaneurysms, infection is currently an etiologic factor in less than 5% of cases.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Medial degeneration, also seen in splenic and hepatic aneurysms, often with secondary atherosclerosis, accounts for 25% of SMA aneurysms.</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Other reported causes are inflammatory processes in the abdomen or retroperitoneum (cholecystitis, pancreatitis) and trauma. </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Most patients (90%) are symptomatic with abdominal pain and a pulsatile mass.80 The pulsatile mass may be notably mobile, differentiating it from an abdominal aortic aneurysm.88 Patients also may present with frank intraperitoneal hemorrhage or symptoms and signs of mesenteric ischemia.</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50% of patients present with rupture, and the mortality rate is 30%.</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3325">
                <a:tc>
                  <a:txBody>
                    <a:bodyPr/>
                    <a:lstStyle/>
                    <a:p>
                      <a:pPr indent="0" lvl="0" marL="0" rtl="0" algn="ctr">
                        <a:spcBef>
                          <a:spcPts val="0"/>
                        </a:spcBef>
                        <a:spcAft>
                          <a:spcPts val="0"/>
                        </a:spcAft>
                        <a:buClr>
                          <a:schemeClr val="dk1"/>
                        </a:buClr>
                        <a:buSzPts val="1100"/>
                        <a:buFont typeface="Arial"/>
                        <a:buNone/>
                      </a:pPr>
                      <a:r>
                        <a:rPr b="1" lang="en-GB" sz="1000">
                          <a:solidFill>
                            <a:srgbClr val="006D77"/>
                          </a:solidFill>
                          <a:latin typeface="Lora"/>
                          <a:ea typeface="Lora"/>
                          <a:cs typeface="Lora"/>
                          <a:sym typeface="Lora"/>
                        </a:rPr>
                        <a:t>Retroperitoneal hemorrhage (over anticoagulation)</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999999"/>
                          </a:solidFill>
                          <a:latin typeface="Mada"/>
                          <a:ea typeface="Mada"/>
                          <a:cs typeface="Mada"/>
                          <a:sym typeface="Mada"/>
                        </a:rPr>
                        <a:t>Retroperitoneal bleeding has been shown in patients on systemic anticoagulation with warfarin, unfractionated heparin, or low-molecular-weight heparin.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999999"/>
                          </a:solidFill>
                          <a:latin typeface="Mada"/>
                          <a:ea typeface="Mada"/>
                          <a:cs typeface="Mada"/>
                          <a:sym typeface="Mada"/>
                        </a:rPr>
                        <a:t>Clinically present as pain in the lower abdominal, flank, or inguinal area with radiation to the thigh and lumbar region. Hypotension and nerve-compression effects characterized by motor or sensory deficits in the groin and thigh may be additional suggestive signs.</a:t>
                      </a:r>
                      <a:r>
                        <a:rPr lang="en-GB" sz="1000">
                          <a:solidFill>
                            <a:srgbClr val="1C4588"/>
                          </a:solidFill>
                          <a:latin typeface="Mada"/>
                          <a:ea typeface="Mada"/>
                          <a:cs typeface="Mada"/>
                          <a:sym typeface="Mada"/>
                        </a:rPr>
                        <a:t> </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427" name="Google Shape;2427;p30"/>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428" name="Google Shape;2428;p30"/>
          <p:cNvSpPr txBox="1"/>
          <p:nvPr/>
        </p:nvSpPr>
        <p:spPr>
          <a:xfrm>
            <a:off x="1106450" y="2622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Intra-abdominal Bleeding</a:t>
            </a:r>
            <a:endParaRPr b="1" sz="2200">
              <a:solidFill>
                <a:srgbClr val="006D77"/>
              </a:solidFill>
              <a:latin typeface="Lora"/>
              <a:ea typeface="Lora"/>
              <a:cs typeface="Lora"/>
              <a:sym typeface="Lora"/>
            </a:endParaRPr>
          </a:p>
        </p:txBody>
      </p:sp>
      <p:cxnSp>
        <p:nvCxnSpPr>
          <p:cNvPr id="2429" name="Google Shape;2429;p30"/>
          <p:cNvCxnSpPr/>
          <p:nvPr/>
        </p:nvCxnSpPr>
        <p:spPr>
          <a:xfrm>
            <a:off x="1601311" y="715254"/>
            <a:ext cx="4536000" cy="36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3" name="Shape 2433"/>
        <p:cNvGrpSpPr/>
        <p:nvPr/>
      </p:nvGrpSpPr>
      <p:grpSpPr>
        <a:xfrm>
          <a:off x="0" y="0"/>
          <a:ext cx="0" cy="0"/>
          <a:chOff x="0" y="0"/>
          <a:chExt cx="0" cy="0"/>
        </a:xfrm>
      </p:grpSpPr>
      <p:sp>
        <p:nvSpPr>
          <p:cNvPr id="2434" name="Google Shape;2434;p3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1"/>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436" name="Google Shape;2436;p31"/>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437" name="Google Shape;2437;p31"/>
          <p:cNvSpPr txBox="1"/>
          <p:nvPr/>
        </p:nvSpPr>
        <p:spPr>
          <a:xfrm>
            <a:off x="1106450" y="2622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Cases from the doctor</a:t>
            </a:r>
            <a:endParaRPr b="1" sz="2200">
              <a:solidFill>
                <a:srgbClr val="006D77"/>
              </a:solidFill>
              <a:latin typeface="Lora"/>
              <a:ea typeface="Lora"/>
              <a:cs typeface="Lora"/>
              <a:sym typeface="Lora"/>
            </a:endParaRPr>
          </a:p>
        </p:txBody>
      </p:sp>
      <p:cxnSp>
        <p:nvCxnSpPr>
          <p:cNvPr id="2438" name="Google Shape;2438;p31"/>
          <p:cNvCxnSpPr/>
          <p:nvPr/>
        </p:nvCxnSpPr>
        <p:spPr>
          <a:xfrm>
            <a:off x="1601311" y="715254"/>
            <a:ext cx="4536000" cy="3600"/>
          </a:xfrm>
          <a:prstGeom prst="straightConnector1">
            <a:avLst/>
          </a:prstGeom>
          <a:noFill/>
          <a:ln cap="flat" cmpd="sng" w="19050">
            <a:solidFill>
              <a:srgbClr val="83C5BE"/>
            </a:solidFill>
            <a:prstDash val="solid"/>
            <a:round/>
            <a:headEnd len="med" w="med" type="oval"/>
            <a:tailEnd len="med" w="med" type="oval"/>
          </a:ln>
        </p:spPr>
      </p:cxnSp>
      <p:sp>
        <p:nvSpPr>
          <p:cNvPr id="2439" name="Google Shape;2439;p31"/>
          <p:cNvSpPr/>
          <p:nvPr/>
        </p:nvSpPr>
        <p:spPr>
          <a:xfrm>
            <a:off x="285975" y="2163150"/>
            <a:ext cx="7017600" cy="69210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A 65 Y/O male with a known knee pain ( NSAIDS ) presented with hematemesis.</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His airway is intact .</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breathing 100% O</a:t>
            </a:r>
            <a:r>
              <a:rPr baseline="-25000" lang="en-GB" sz="1200">
                <a:solidFill>
                  <a:srgbClr val="006D77"/>
                </a:solidFill>
                <a:latin typeface="Mada"/>
                <a:ea typeface="Mada"/>
                <a:cs typeface="Mada"/>
                <a:sym typeface="Mada"/>
              </a:rPr>
              <a:t>2   </a:t>
            </a:r>
            <a:r>
              <a:rPr lang="en-GB" sz="1200">
                <a:solidFill>
                  <a:srgbClr val="006D77"/>
                </a:solidFill>
                <a:latin typeface="Mada"/>
                <a:ea typeface="Mada"/>
                <a:cs typeface="Mada"/>
                <a:sym typeface="Mada"/>
              </a:rPr>
              <a:t>Sat on RA .</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circulation :HR 120 &amp; BP is 70/50 .</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2 IV access were established.</a:t>
            </a:r>
            <a:endParaRPr sz="1200">
              <a:solidFill>
                <a:srgbClr val="006D77"/>
              </a:solidFill>
              <a:latin typeface="Mada"/>
              <a:ea typeface="Mada"/>
              <a:cs typeface="Mada"/>
              <a:sym typeface="Mada"/>
            </a:endParaRPr>
          </a:p>
          <a:p>
            <a:pPr indent="0" lvl="0" marL="0" rtl="0" algn="l">
              <a:spcBef>
                <a:spcPts val="0"/>
              </a:spcBef>
              <a:spcAft>
                <a:spcPts val="0"/>
              </a:spcAft>
              <a:buNone/>
            </a:pPr>
            <a:r>
              <a:t/>
            </a:r>
            <a:endParaRPr sz="1200">
              <a:solidFill>
                <a:srgbClr val="006D77"/>
              </a:solidFill>
              <a:highlight>
                <a:srgbClr val="EDF9F9"/>
              </a:highlight>
              <a:latin typeface="Mada"/>
              <a:ea typeface="Mada"/>
              <a:cs typeface="Mada"/>
              <a:sym typeface="Mada"/>
            </a:endParaRPr>
          </a:p>
          <a:p>
            <a:pPr indent="0" lvl="0" marL="0" rtl="0" algn="l">
              <a:spcBef>
                <a:spcPts val="0"/>
              </a:spcBef>
              <a:spcAft>
                <a:spcPts val="0"/>
              </a:spcAft>
              <a:buNone/>
            </a:pPr>
            <a:r>
              <a:rPr lang="en-GB" sz="1200">
                <a:solidFill>
                  <a:srgbClr val="006D77"/>
                </a:solidFill>
                <a:highlight>
                  <a:srgbClr val="EDF9F9"/>
                </a:highlight>
                <a:latin typeface="Mada"/>
                <a:ea typeface="Mada"/>
                <a:cs typeface="Mada"/>
                <a:sym typeface="Mada"/>
              </a:rPr>
              <a:t>Q1: What is next?</a:t>
            </a:r>
            <a:endParaRPr sz="1200">
              <a:solidFill>
                <a:srgbClr val="006D77"/>
              </a:solidFill>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CC0000"/>
                </a:solidFill>
                <a:latin typeface="Mada"/>
                <a:ea typeface="Mada"/>
                <a:cs typeface="Mada"/>
                <a:sym typeface="Mada"/>
              </a:rPr>
              <a:t>Start PPI then do a cross match + 2 PRBC transfusion</a:t>
            </a:r>
            <a:r>
              <a:rPr lang="en-GB" sz="1200">
                <a:solidFill>
                  <a:srgbClr val="006D77"/>
                </a:solidFill>
                <a:latin typeface="Mada"/>
                <a:ea typeface="Mada"/>
                <a:cs typeface="Mada"/>
                <a:sym typeface="Mada"/>
              </a:rPr>
              <a:t> </a:t>
            </a:r>
            <a:r>
              <a:rPr lang="en-GB" sz="1200">
                <a:solidFill>
                  <a:schemeClr val="dk1"/>
                </a:solidFill>
                <a:latin typeface="Mada"/>
                <a:ea typeface="Mada"/>
                <a:cs typeface="Mada"/>
                <a:sym typeface="Mada"/>
              </a:rPr>
              <a:t>(since the patients is hypotensive its a sign of active bleeding thus you do a blood transfusion instead of IVFs).</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Then you send Labs such as CBC , LFTs &amp; Electrolytes.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Now his HR is 100 and the BP is 99/60 </a:t>
            </a:r>
            <a:r>
              <a:rPr lang="en-GB" sz="1200">
                <a:solidFill>
                  <a:srgbClr val="999999"/>
                </a:solidFill>
                <a:latin typeface="Mada"/>
                <a:ea typeface="Mada"/>
                <a:cs typeface="Mada"/>
                <a:sym typeface="Mada"/>
              </a:rPr>
              <a:t>(stable).</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sz="1200">
              <a:solidFill>
                <a:srgbClr val="006D77"/>
              </a:solidFill>
              <a:highlight>
                <a:srgbClr val="EDF9F9"/>
              </a:highlight>
              <a:latin typeface="Mada"/>
              <a:ea typeface="Mada"/>
              <a:cs typeface="Mada"/>
              <a:sym typeface="Mada"/>
            </a:endParaRPr>
          </a:p>
          <a:p>
            <a:pPr indent="0" lvl="0" marL="0" rtl="0" algn="l">
              <a:spcBef>
                <a:spcPts val="0"/>
              </a:spcBef>
              <a:spcAft>
                <a:spcPts val="0"/>
              </a:spcAft>
              <a:buNone/>
            </a:pPr>
            <a:r>
              <a:rPr lang="en-GB" sz="1200">
                <a:solidFill>
                  <a:srgbClr val="006D77"/>
                </a:solidFill>
                <a:highlight>
                  <a:srgbClr val="EDF9F9"/>
                </a:highlight>
                <a:latin typeface="Mada"/>
                <a:ea typeface="Mada"/>
                <a:cs typeface="Mada"/>
                <a:sym typeface="Mada"/>
              </a:rPr>
              <a:t>Q2: What is next?</a:t>
            </a:r>
            <a:endParaRPr sz="1200">
              <a:solidFill>
                <a:srgbClr val="006D77"/>
              </a:solidFill>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Perform EGD.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CC0000"/>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EGD showed PUD and  the patient was given epinephrine then admitted to ICU.</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Next day he vomited again. </a:t>
            </a:r>
            <a:endParaRPr sz="1200">
              <a:solidFill>
                <a:srgbClr val="99999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006D77"/>
              </a:solidFill>
              <a:highlight>
                <a:srgbClr val="EDF9F9"/>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006D77"/>
                </a:solidFill>
                <a:highlight>
                  <a:srgbClr val="EDF9F9"/>
                </a:highlight>
                <a:latin typeface="Mada"/>
                <a:ea typeface="Mada"/>
                <a:cs typeface="Mada"/>
                <a:sym typeface="Mada"/>
              </a:rPr>
              <a:t>Q3: What is next?</a:t>
            </a:r>
            <a:endParaRPr sz="1200">
              <a:solidFill>
                <a:srgbClr val="006D7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006D7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Perform EGD again with dual therapy and admit to ICU again.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CC0000"/>
              </a:solidFill>
              <a:latin typeface="Mada"/>
              <a:ea typeface="Mada"/>
              <a:cs typeface="Mada"/>
              <a:sym typeface="Mada"/>
            </a:endParaRPr>
          </a:p>
          <a:p>
            <a:pPr indent="-304800" lvl="0" marL="457200" rtl="0" algn="l">
              <a:spcBef>
                <a:spcPts val="0"/>
              </a:spcBef>
              <a:spcAft>
                <a:spcPts val="0"/>
              </a:spcAft>
              <a:buClr>
                <a:srgbClr val="006D77"/>
              </a:buClr>
              <a:buSzPts val="1200"/>
              <a:buFont typeface="Mada"/>
              <a:buChar char="●"/>
            </a:pPr>
            <a:r>
              <a:rPr lang="en-GB" sz="1200">
                <a:solidFill>
                  <a:srgbClr val="006D77"/>
                </a:solidFill>
                <a:latin typeface="Mada"/>
                <a:ea typeface="Mada"/>
                <a:cs typeface="Mada"/>
                <a:sym typeface="Mada"/>
              </a:rPr>
              <a:t>The patient is stable for the next 24 hrs.</a:t>
            </a:r>
            <a:endParaRPr sz="1200">
              <a:solidFill>
                <a:srgbClr val="006D7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006D77"/>
              </a:solidFill>
              <a:highlight>
                <a:srgbClr val="EDF9F9"/>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006D77"/>
                </a:solidFill>
                <a:highlight>
                  <a:srgbClr val="EDF9F9"/>
                </a:highlight>
                <a:latin typeface="Mada"/>
                <a:ea typeface="Mada"/>
                <a:cs typeface="Mada"/>
                <a:sym typeface="Mada"/>
              </a:rPr>
              <a:t>Q4: What are you gonna discharge him with? </a:t>
            </a:r>
            <a:endParaRPr sz="1200">
              <a:solidFill>
                <a:srgbClr val="006D7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006D7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PPI then a follow up after few weeks to do another endoscopy to rule out any malignancies and to take a biopsy to diagnose H.Pylori and treat it.</a:t>
            </a:r>
            <a:endParaRPr sz="1200">
              <a:solidFill>
                <a:schemeClr val="dk1"/>
              </a:solidFill>
              <a:latin typeface="Mada"/>
              <a:ea typeface="Mada"/>
              <a:cs typeface="Mada"/>
              <a:sym typeface="Mada"/>
            </a:endParaRPr>
          </a:p>
        </p:txBody>
      </p:sp>
      <p:sp>
        <p:nvSpPr>
          <p:cNvPr id="2440" name="Google Shape;2440;p31"/>
          <p:cNvSpPr/>
          <p:nvPr/>
        </p:nvSpPr>
        <p:spPr>
          <a:xfrm>
            <a:off x="714691" y="1604943"/>
            <a:ext cx="1064700" cy="10650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1" name="Google Shape;2441;p31"/>
          <p:cNvPicPr preferRelativeResize="0"/>
          <p:nvPr/>
        </p:nvPicPr>
        <p:blipFill rotWithShape="1">
          <a:blip r:embed="rId3">
            <a:alphaModFix/>
          </a:blip>
          <a:srcRect b="0" l="0" r="0" t="0"/>
          <a:stretch/>
        </p:blipFill>
        <p:spPr>
          <a:xfrm>
            <a:off x="890638" y="1781050"/>
            <a:ext cx="712800" cy="712800"/>
          </a:xfrm>
          <a:prstGeom prst="rect">
            <a:avLst/>
          </a:prstGeom>
          <a:noFill/>
          <a:ln>
            <a:noFill/>
          </a:ln>
        </p:spPr>
      </p:pic>
      <p:sp>
        <p:nvSpPr>
          <p:cNvPr id="2442" name="Google Shape;2442;p31"/>
          <p:cNvSpPr txBox="1"/>
          <p:nvPr/>
        </p:nvSpPr>
        <p:spPr>
          <a:xfrm>
            <a:off x="1779388" y="1923400"/>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83C5BE"/>
                </a:solidFill>
                <a:latin typeface="Fredoka One"/>
                <a:ea typeface="Fredoka One"/>
                <a:cs typeface="Fredoka One"/>
                <a:sym typeface="Fredoka One"/>
              </a:rPr>
              <a:t>Case 1</a:t>
            </a:r>
            <a:endParaRPr sz="1600">
              <a:solidFill>
                <a:srgbClr val="83C5BE"/>
              </a:solidFill>
              <a:latin typeface="Fredoka One"/>
              <a:ea typeface="Fredoka One"/>
              <a:cs typeface="Fredoka One"/>
              <a:sym typeface="Fredoka One"/>
            </a:endParaRPr>
          </a:p>
        </p:txBody>
      </p:sp>
      <p:pic>
        <p:nvPicPr>
          <p:cNvPr id="2443" name="Google Shape;2443;p31"/>
          <p:cNvPicPr preferRelativeResize="0"/>
          <p:nvPr/>
        </p:nvPicPr>
        <p:blipFill>
          <a:blip r:embed="rId4">
            <a:alphaModFix/>
          </a:blip>
          <a:stretch>
            <a:fillRect/>
          </a:stretch>
        </p:blipFill>
        <p:spPr>
          <a:xfrm>
            <a:off x="5382525" y="296250"/>
            <a:ext cx="422600" cy="42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 name="Google Shape;82;p14"/>
          <p:cNvCxnSpPr/>
          <p:nvPr/>
        </p:nvCxnSpPr>
        <p:spPr>
          <a:xfrm>
            <a:off x="1601311" y="5839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83" name="Google Shape;83;p14"/>
          <p:cNvSpPr txBox="1"/>
          <p:nvPr/>
        </p:nvSpPr>
        <p:spPr>
          <a:xfrm>
            <a:off x="1095673" y="1065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GI Bleeding </a:t>
            </a:r>
            <a:endParaRPr sz="2200"/>
          </a:p>
        </p:txBody>
      </p:sp>
      <p:grpSp>
        <p:nvGrpSpPr>
          <p:cNvPr id="84" name="Google Shape;84;p14"/>
          <p:cNvGrpSpPr/>
          <p:nvPr/>
        </p:nvGrpSpPr>
        <p:grpSpPr>
          <a:xfrm>
            <a:off x="213294" y="2016648"/>
            <a:ext cx="467181" cy="476434"/>
            <a:chOff x="2410712" y="2415450"/>
            <a:chExt cx="312600" cy="312600"/>
          </a:xfrm>
        </p:grpSpPr>
        <p:sp>
          <p:nvSpPr>
            <p:cNvPr id="85" name="Google Shape;85;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14"/>
          <p:cNvSpPr txBox="1"/>
          <p:nvPr/>
        </p:nvSpPr>
        <p:spPr>
          <a:xfrm>
            <a:off x="670575" y="2043300"/>
            <a:ext cx="701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General </a:t>
            </a:r>
            <a:r>
              <a:rPr b="1" lang="en-GB" sz="1800">
                <a:solidFill>
                  <a:srgbClr val="006D77"/>
                </a:solidFill>
                <a:highlight>
                  <a:srgbClr val="EDF9F9"/>
                </a:highlight>
                <a:latin typeface="Lora"/>
                <a:ea typeface="Lora"/>
                <a:cs typeface="Lora"/>
                <a:sym typeface="Lora"/>
              </a:rPr>
              <a:t>Approach </a:t>
            </a:r>
            <a:r>
              <a:rPr b="1" lang="en-GB" sz="1800">
                <a:solidFill>
                  <a:srgbClr val="6AA84F"/>
                </a:solidFill>
                <a:highlight>
                  <a:srgbClr val="EDF9F9"/>
                </a:highlight>
                <a:latin typeface="Lora"/>
                <a:ea typeface="Lora"/>
                <a:cs typeface="Lora"/>
                <a:sym typeface="Lora"/>
              </a:rPr>
              <a:t>for trauma and GI bleeding patients:</a:t>
            </a:r>
            <a:endParaRPr b="1" sz="1800">
              <a:solidFill>
                <a:srgbClr val="6AA84F"/>
              </a:solidFill>
              <a:highlight>
                <a:srgbClr val="EDF9F9"/>
              </a:highlight>
              <a:latin typeface="Lora"/>
              <a:ea typeface="Lora"/>
              <a:cs typeface="Lora"/>
              <a:sym typeface="Lora"/>
            </a:endParaRPr>
          </a:p>
        </p:txBody>
      </p:sp>
      <p:pic>
        <p:nvPicPr>
          <p:cNvPr id="88" name="Google Shape;88;p14"/>
          <p:cNvPicPr preferRelativeResize="0"/>
          <p:nvPr/>
        </p:nvPicPr>
        <p:blipFill>
          <a:blip r:embed="rId3">
            <a:alphaModFix/>
          </a:blip>
          <a:stretch>
            <a:fillRect/>
          </a:stretch>
        </p:blipFill>
        <p:spPr>
          <a:xfrm>
            <a:off x="2607500" y="2554350"/>
            <a:ext cx="2400082" cy="3279738"/>
          </a:xfrm>
          <a:prstGeom prst="rect">
            <a:avLst/>
          </a:prstGeom>
          <a:noFill/>
          <a:ln>
            <a:noFill/>
          </a:ln>
        </p:spPr>
      </p:pic>
      <p:sp>
        <p:nvSpPr>
          <p:cNvPr id="89" name="Google Shape;89;p14"/>
          <p:cNvSpPr/>
          <p:nvPr/>
        </p:nvSpPr>
        <p:spPr>
          <a:xfrm>
            <a:off x="213300" y="772675"/>
            <a:ext cx="7162800" cy="12261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nvSpPr>
        <p:spPr>
          <a:xfrm>
            <a:off x="279150" y="724275"/>
            <a:ext cx="7097100" cy="642600"/>
          </a:xfrm>
          <a:prstGeom prst="rect">
            <a:avLst/>
          </a:prstGeom>
          <a:noFill/>
          <a:ln>
            <a:noFill/>
          </a:ln>
        </p:spPr>
        <p:txBody>
          <a:bodyPr anchorCtr="0" anchor="t" bIns="0" lIns="91425" spcFirstLastPara="1" rIns="91425" wrap="square" tIns="162000">
            <a:noAutofit/>
          </a:bodyPr>
          <a:lstStyle/>
          <a:p>
            <a:pPr indent="0" lvl="0" marL="0" rtl="0" algn="l">
              <a:spcBef>
                <a:spcPts val="0"/>
              </a:spcBef>
              <a:spcAft>
                <a:spcPts val="0"/>
              </a:spcAft>
              <a:buClr>
                <a:schemeClr val="dk1"/>
              </a:buClr>
              <a:buSzPts val="1100"/>
              <a:buFont typeface="Arial"/>
              <a:buNone/>
            </a:pPr>
            <a:r>
              <a:rPr lang="en-GB" sz="1300">
                <a:solidFill>
                  <a:schemeClr val="dk1"/>
                </a:solidFill>
                <a:latin typeface="Mada"/>
                <a:ea typeface="Mada"/>
                <a:cs typeface="Mada"/>
                <a:sym typeface="Mada"/>
              </a:rPr>
              <a:t>“Determination of the site of bleeding is important for directing diagnostic interventions with minimal delay. However, attempts to localize the source should never precede appropriate resuscitative measures”</a:t>
            </a:r>
            <a:endParaRPr sz="1300">
              <a:solidFill>
                <a:schemeClr val="dk1"/>
              </a:solidFill>
              <a:latin typeface="Mada"/>
              <a:ea typeface="Mada"/>
              <a:cs typeface="Mada"/>
              <a:sym typeface="Mada"/>
            </a:endParaRPr>
          </a:p>
          <a:p>
            <a:pPr indent="0" lvl="0" marL="0" rtl="0" algn="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Sebastian textbook of surgery 20</a:t>
            </a:r>
            <a:r>
              <a:rPr baseline="30000" lang="en-GB" sz="1000">
                <a:solidFill>
                  <a:schemeClr val="dk1"/>
                </a:solidFill>
                <a:latin typeface="Mada"/>
                <a:ea typeface="Mada"/>
                <a:cs typeface="Mada"/>
                <a:sym typeface="Mada"/>
              </a:rPr>
              <a:t>th</a:t>
            </a:r>
            <a:r>
              <a:rPr lang="en-GB" sz="1000">
                <a:solidFill>
                  <a:schemeClr val="dk1"/>
                </a:solidFill>
                <a:latin typeface="Mada"/>
                <a:ea typeface="Mada"/>
                <a:cs typeface="Mada"/>
                <a:sym typeface="Mada"/>
              </a:rPr>
              <a:t> edition </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300">
                <a:solidFill>
                  <a:srgbClr val="FF0000"/>
                </a:solidFill>
                <a:latin typeface="Mada"/>
                <a:ea typeface="Mada"/>
                <a:cs typeface="Mada"/>
                <a:sym typeface="Mada"/>
              </a:rPr>
              <a:t>GI bleedings are a TOP EMERGENCY!</a:t>
            </a:r>
            <a:endParaRPr sz="1300">
              <a:solidFill>
                <a:srgbClr val="FF0000"/>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p:txBody>
      </p:sp>
      <p:grpSp>
        <p:nvGrpSpPr>
          <p:cNvPr id="91" name="Google Shape;91;p14"/>
          <p:cNvGrpSpPr/>
          <p:nvPr/>
        </p:nvGrpSpPr>
        <p:grpSpPr>
          <a:xfrm>
            <a:off x="321494" y="5973010"/>
            <a:ext cx="467181" cy="476434"/>
            <a:chOff x="2410712" y="2415450"/>
            <a:chExt cx="312600" cy="312600"/>
          </a:xfrm>
        </p:grpSpPr>
        <p:sp>
          <p:nvSpPr>
            <p:cNvPr id="92" name="Google Shape;92;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4"/>
          <p:cNvSpPr txBox="1"/>
          <p:nvPr/>
        </p:nvSpPr>
        <p:spPr>
          <a:xfrm>
            <a:off x="778775" y="5999650"/>
            <a:ext cx="50631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Upper VS lower GI bleeding</a:t>
            </a:r>
            <a:endParaRPr b="1" sz="1800">
              <a:solidFill>
                <a:srgbClr val="006D77"/>
              </a:solidFill>
              <a:highlight>
                <a:srgbClr val="EDF9F9"/>
              </a:highlight>
              <a:latin typeface="Lora"/>
              <a:ea typeface="Lora"/>
              <a:cs typeface="Lora"/>
              <a:sym typeface="Lora"/>
            </a:endParaRPr>
          </a:p>
        </p:txBody>
      </p:sp>
      <p:pic>
        <p:nvPicPr>
          <p:cNvPr id="95" name="Google Shape;95;p14"/>
          <p:cNvPicPr preferRelativeResize="0"/>
          <p:nvPr/>
        </p:nvPicPr>
        <p:blipFill rotWithShape="1">
          <a:blip r:embed="rId4">
            <a:alphaModFix/>
          </a:blip>
          <a:srcRect b="9412" l="6018" r="32755" t="0"/>
          <a:stretch/>
        </p:blipFill>
        <p:spPr>
          <a:xfrm>
            <a:off x="387350" y="6628625"/>
            <a:ext cx="3407426" cy="2160035"/>
          </a:xfrm>
          <a:prstGeom prst="rect">
            <a:avLst/>
          </a:prstGeom>
          <a:noFill/>
          <a:ln cap="flat" cmpd="sng" w="19050">
            <a:solidFill>
              <a:srgbClr val="FADED2"/>
            </a:solidFill>
            <a:prstDash val="lgDash"/>
            <a:round/>
            <a:headEnd len="sm" w="sm" type="none"/>
            <a:tailEnd len="sm" w="sm" type="none"/>
          </a:ln>
        </p:spPr>
      </p:pic>
      <p:pic>
        <p:nvPicPr>
          <p:cNvPr id="96" name="Google Shape;96;p14"/>
          <p:cNvPicPr preferRelativeResize="0"/>
          <p:nvPr/>
        </p:nvPicPr>
        <p:blipFill rotWithShape="1">
          <a:blip r:embed="rId4">
            <a:alphaModFix/>
          </a:blip>
          <a:srcRect b="7573" l="68157" r="3155" t="18325"/>
          <a:stretch/>
        </p:blipFill>
        <p:spPr>
          <a:xfrm>
            <a:off x="4642450" y="6628625"/>
            <a:ext cx="2248076" cy="2160025"/>
          </a:xfrm>
          <a:prstGeom prst="rect">
            <a:avLst/>
          </a:prstGeom>
          <a:noFill/>
          <a:ln cap="flat" cmpd="sng" w="19050">
            <a:solidFill>
              <a:srgbClr val="FADED2"/>
            </a:solidFill>
            <a:prstDash val="lgDash"/>
            <a:round/>
            <a:headEnd len="sm" w="sm" type="none"/>
            <a:tailEnd len="sm" w="sm" type="none"/>
          </a:ln>
        </p:spPr>
      </p:pic>
      <p:sp>
        <p:nvSpPr>
          <p:cNvPr id="97" name="Google Shape;97;p14"/>
          <p:cNvSpPr/>
          <p:nvPr/>
        </p:nvSpPr>
        <p:spPr>
          <a:xfrm>
            <a:off x="3262800" y="7330525"/>
            <a:ext cx="348600" cy="113700"/>
          </a:xfrm>
          <a:prstGeom prst="lef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nvSpPr>
        <p:spPr>
          <a:xfrm>
            <a:off x="358950" y="8964150"/>
            <a:ext cx="3203100" cy="138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6AA84F"/>
                </a:solidFill>
                <a:latin typeface="Mada"/>
                <a:ea typeface="Mada"/>
                <a:cs typeface="Mada"/>
                <a:sym typeface="Mada"/>
              </a:rPr>
              <a:t>Blue arrow </a:t>
            </a:r>
            <a:endParaRPr sz="1200">
              <a:solidFill>
                <a:srgbClr val="6AA84F"/>
              </a:solidFill>
              <a:latin typeface="Mada"/>
              <a:ea typeface="Mada"/>
              <a:cs typeface="Mada"/>
              <a:sym typeface="Mada"/>
            </a:endParaRPr>
          </a:p>
          <a:p>
            <a:pPr indent="0" lvl="0" marL="0" rtl="0" algn="ctr">
              <a:spcBef>
                <a:spcPts val="0"/>
              </a:spcBef>
              <a:spcAft>
                <a:spcPts val="0"/>
              </a:spcAft>
              <a:buNone/>
            </a:pPr>
            <a:r>
              <a:rPr lang="en-GB" sz="1200">
                <a:solidFill>
                  <a:srgbClr val="6AA84F"/>
                </a:solidFill>
                <a:latin typeface="Mada"/>
                <a:ea typeface="Mada"/>
                <a:cs typeface="Mada"/>
                <a:sym typeface="Mada"/>
              </a:rPr>
              <a:t>Anatomical</a:t>
            </a:r>
            <a:r>
              <a:rPr lang="en-GB" sz="1200">
                <a:solidFill>
                  <a:srgbClr val="6AA84F"/>
                </a:solidFill>
                <a:latin typeface="Mada"/>
                <a:ea typeface="Mada"/>
                <a:cs typeface="Mada"/>
                <a:sym typeface="Mada"/>
              </a:rPr>
              <a:t> landmark:</a:t>
            </a:r>
            <a:endParaRPr sz="1200">
              <a:solidFill>
                <a:srgbClr val="6AA84F"/>
              </a:solidFill>
              <a:latin typeface="Mada"/>
              <a:ea typeface="Mada"/>
              <a:cs typeface="Mada"/>
              <a:sym typeface="Mada"/>
            </a:endParaRPr>
          </a:p>
          <a:p>
            <a:pPr indent="0" lvl="0" marL="0" rtl="0" algn="ctr">
              <a:spcBef>
                <a:spcPts val="0"/>
              </a:spcBef>
              <a:spcAft>
                <a:spcPts val="0"/>
              </a:spcAft>
              <a:buNone/>
            </a:pPr>
            <a:r>
              <a:rPr lang="en-GB" sz="1200">
                <a:solidFill>
                  <a:srgbClr val="6AA84F"/>
                </a:solidFill>
                <a:latin typeface="Mada"/>
                <a:ea typeface="Mada"/>
                <a:cs typeface="Mada"/>
                <a:sym typeface="Mada"/>
              </a:rPr>
              <a:t>4th part of </a:t>
            </a:r>
            <a:r>
              <a:rPr lang="en-GB" sz="1200">
                <a:solidFill>
                  <a:srgbClr val="6AA84F"/>
                </a:solidFill>
                <a:latin typeface="Mada"/>
                <a:ea typeface="Mada"/>
                <a:cs typeface="Mada"/>
                <a:sym typeface="Mada"/>
              </a:rPr>
              <a:t>duodenum</a:t>
            </a:r>
            <a:r>
              <a:rPr lang="en-GB" sz="1200">
                <a:solidFill>
                  <a:srgbClr val="6AA84F"/>
                </a:solidFill>
                <a:latin typeface="Mada"/>
                <a:ea typeface="Mada"/>
                <a:cs typeface="Mada"/>
                <a:sym typeface="Mada"/>
              </a:rPr>
              <a:t> is suspended by Ligament of </a:t>
            </a:r>
            <a:r>
              <a:rPr lang="en-GB" sz="1200">
                <a:solidFill>
                  <a:srgbClr val="6AA84F"/>
                </a:solidFill>
                <a:latin typeface="Mada"/>
                <a:ea typeface="Mada"/>
                <a:cs typeface="Mada"/>
                <a:sym typeface="Mada"/>
              </a:rPr>
              <a:t>Treitz (anything above its level is considered upper GI and anything below is lower GI)</a:t>
            </a:r>
            <a:endParaRPr sz="1200">
              <a:solidFill>
                <a:srgbClr val="6AA84F"/>
              </a:solidFill>
              <a:latin typeface="Mada"/>
              <a:ea typeface="Mada"/>
              <a:cs typeface="Mada"/>
              <a:sym typeface="Mada"/>
            </a:endParaRPr>
          </a:p>
          <a:p>
            <a:pPr indent="0" lvl="0" marL="0" rtl="0" algn="ctr">
              <a:spcBef>
                <a:spcPts val="0"/>
              </a:spcBef>
              <a:spcAft>
                <a:spcPts val="0"/>
              </a:spcAft>
              <a:buNone/>
            </a:pPr>
            <a:r>
              <a:t/>
            </a:r>
            <a:endParaRPr sz="1200">
              <a:solidFill>
                <a:srgbClr val="6AA84F"/>
              </a:solidFill>
              <a:latin typeface="Mada"/>
              <a:ea typeface="Mada"/>
              <a:cs typeface="Mada"/>
              <a:sym typeface="Mada"/>
            </a:endParaRPr>
          </a:p>
        </p:txBody>
      </p:sp>
      <p:sp>
        <p:nvSpPr>
          <p:cNvPr id="99" name="Google Shape;99;p14"/>
          <p:cNvSpPr txBox="1"/>
          <p:nvPr/>
        </p:nvSpPr>
        <p:spPr>
          <a:xfrm>
            <a:off x="4141175" y="8964150"/>
            <a:ext cx="3339600" cy="138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AA84F"/>
                </a:solidFill>
                <a:latin typeface="Mada"/>
                <a:ea typeface="Mada"/>
                <a:cs typeface="Mada"/>
                <a:sym typeface="Mada"/>
              </a:rPr>
              <a:t>Another reason for this classification is that upper GI scopes can’t exceed the 4th part of duodenum and lower GI scopes can’t reach the terminal </a:t>
            </a:r>
            <a:r>
              <a:rPr lang="en-GB" sz="1100">
                <a:solidFill>
                  <a:srgbClr val="6AA84F"/>
                </a:solidFill>
                <a:latin typeface="Mada"/>
                <a:ea typeface="Mada"/>
                <a:cs typeface="Mada"/>
                <a:sym typeface="Mada"/>
              </a:rPr>
              <a:t>ileum.</a:t>
            </a:r>
            <a:endParaRPr sz="1100">
              <a:solidFill>
                <a:srgbClr val="6AA84F"/>
              </a:solidFill>
              <a:latin typeface="Mada"/>
              <a:ea typeface="Mada"/>
              <a:cs typeface="Mada"/>
              <a:sym typeface="Mada"/>
            </a:endParaRPr>
          </a:p>
          <a:p>
            <a:pPr indent="0" lvl="0" marL="0" rtl="0" algn="ctr">
              <a:spcBef>
                <a:spcPts val="0"/>
              </a:spcBef>
              <a:spcAft>
                <a:spcPts val="0"/>
              </a:spcAft>
              <a:buNone/>
            </a:pPr>
            <a:r>
              <a:rPr lang="en-GB" sz="1100">
                <a:solidFill>
                  <a:srgbClr val="6AA84F"/>
                </a:solidFill>
                <a:latin typeface="Mada"/>
                <a:ea typeface="Mada"/>
                <a:cs typeface="Mada"/>
                <a:sym typeface="Mada"/>
              </a:rPr>
              <a:t>(we start the management with scoping)</a:t>
            </a:r>
            <a:endParaRPr sz="1100">
              <a:solidFill>
                <a:srgbClr val="6AA84F"/>
              </a:solidFill>
              <a:latin typeface="Mada"/>
              <a:ea typeface="Mada"/>
              <a:cs typeface="Mada"/>
              <a:sym typeface="Mada"/>
            </a:endParaRPr>
          </a:p>
          <a:p>
            <a:pPr indent="0" lvl="0" marL="0" rtl="0" algn="ctr">
              <a:spcBef>
                <a:spcPts val="0"/>
              </a:spcBef>
              <a:spcAft>
                <a:spcPts val="0"/>
              </a:spcAft>
              <a:buNone/>
            </a:pPr>
            <a:r>
              <a:rPr lang="en-GB" sz="1100">
                <a:solidFill>
                  <a:srgbClr val="6AA84F"/>
                </a:solidFill>
                <a:latin typeface="Mada"/>
                <a:ea typeface="Mada"/>
                <a:cs typeface="Mada"/>
                <a:sym typeface="Mada"/>
              </a:rPr>
              <a:t>Even though nowadays we have techniques that can scope the small intestines like capsule endoscopy and balloon follow through, their use is limited to diagnosis and biopsies </a:t>
            </a:r>
            <a:endParaRPr sz="1100">
              <a:solidFill>
                <a:srgbClr val="6AA84F"/>
              </a:solidFill>
              <a:latin typeface="Mada"/>
              <a:ea typeface="Mada"/>
              <a:cs typeface="Mada"/>
              <a:sym typeface="Mada"/>
            </a:endParaRPr>
          </a:p>
          <a:p>
            <a:pPr indent="0" lvl="0" marL="0" rtl="0" algn="ctr">
              <a:spcBef>
                <a:spcPts val="0"/>
              </a:spcBef>
              <a:spcAft>
                <a:spcPts val="0"/>
              </a:spcAft>
              <a:buNone/>
            </a:pPr>
            <a:r>
              <a:t/>
            </a:r>
            <a:endParaRPr sz="1100">
              <a:solidFill>
                <a:srgbClr val="6AA84F"/>
              </a:solidFill>
              <a:latin typeface="Mada"/>
              <a:ea typeface="Mada"/>
              <a:cs typeface="Mada"/>
              <a:sym typeface="Mada"/>
            </a:endParaRPr>
          </a:p>
        </p:txBody>
      </p:sp>
      <p:sp>
        <p:nvSpPr>
          <p:cNvPr id="100" name="Google Shape;100;p14"/>
          <p:cNvSpPr txBox="1"/>
          <p:nvPr/>
        </p:nvSpPr>
        <p:spPr>
          <a:xfrm>
            <a:off x="4439550" y="4550763"/>
            <a:ext cx="2567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6AA84F"/>
                </a:solidFill>
                <a:latin typeface="Mada"/>
                <a:ea typeface="Mada"/>
                <a:cs typeface="Mada"/>
                <a:sym typeface="Mada"/>
              </a:rPr>
              <a:t>+</a:t>
            </a:r>
            <a:r>
              <a:rPr b="1" lang="en-GB" sz="1100">
                <a:solidFill>
                  <a:srgbClr val="6AA84F"/>
                </a:solidFill>
                <a:latin typeface="Mada"/>
                <a:ea typeface="Mada"/>
                <a:cs typeface="Mada"/>
                <a:sym typeface="Mada"/>
              </a:rPr>
              <a:t>CT angiogram with angiogram</a:t>
            </a:r>
            <a:endParaRPr b="1" sz="1100">
              <a:solidFill>
                <a:srgbClr val="6AA84F"/>
              </a:solidFill>
              <a:latin typeface="Mada"/>
              <a:ea typeface="Mada"/>
              <a:cs typeface="Mada"/>
              <a:sym typeface="Mada"/>
            </a:endParaRPr>
          </a:p>
        </p:txBody>
      </p:sp>
      <p:sp>
        <p:nvSpPr>
          <p:cNvPr id="101" name="Google Shape;101;p14"/>
          <p:cNvSpPr txBox="1"/>
          <p:nvPr/>
        </p:nvSpPr>
        <p:spPr>
          <a:xfrm>
            <a:off x="4141175" y="5341069"/>
            <a:ext cx="2567100" cy="1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6AA84F"/>
                </a:solidFill>
                <a:latin typeface="Mada"/>
                <a:ea typeface="Mada"/>
                <a:cs typeface="Mada"/>
                <a:sym typeface="Mada"/>
              </a:rPr>
              <a:t>Embolization </a:t>
            </a:r>
            <a:endParaRPr b="1" sz="1100">
              <a:solidFill>
                <a:srgbClr val="6AA84F"/>
              </a:solidFill>
              <a:latin typeface="Mada"/>
              <a:ea typeface="Mada"/>
              <a:cs typeface="Mada"/>
              <a:sym typeface="Mada"/>
            </a:endParaRPr>
          </a:p>
        </p:txBody>
      </p:sp>
      <p:sp>
        <p:nvSpPr>
          <p:cNvPr id="102" name="Google Shape;102;p14"/>
          <p:cNvSpPr/>
          <p:nvPr/>
        </p:nvSpPr>
        <p:spPr>
          <a:xfrm>
            <a:off x="3168375" y="5069363"/>
            <a:ext cx="213300" cy="1923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4"/>
          <p:cNvPicPr preferRelativeResize="0"/>
          <p:nvPr/>
        </p:nvPicPr>
        <p:blipFill>
          <a:blip r:embed="rId5">
            <a:alphaModFix/>
          </a:blip>
          <a:stretch>
            <a:fillRect/>
          </a:stretch>
        </p:blipFill>
        <p:spPr>
          <a:xfrm>
            <a:off x="430950" y="291437"/>
            <a:ext cx="588525" cy="588525"/>
          </a:xfrm>
          <a:prstGeom prst="rect">
            <a:avLst/>
          </a:prstGeom>
          <a:noFill/>
          <a:ln>
            <a:noFill/>
          </a:ln>
        </p:spPr>
      </p:pic>
      <p:sp>
        <p:nvSpPr>
          <p:cNvPr id="104" name="Google Shape;104;p14"/>
          <p:cNvSpPr txBox="1"/>
          <p:nvPr/>
        </p:nvSpPr>
        <p:spPr>
          <a:xfrm>
            <a:off x="5677450" y="4748775"/>
            <a:ext cx="9438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EFEFEF"/>
                </a:solidFill>
                <a:latin typeface="Karla"/>
                <a:ea typeface="Karla"/>
                <a:cs typeface="Karla"/>
                <a:sym typeface="Karla"/>
              </a:rPr>
              <a:t>We’re too tired to edit it..</a:t>
            </a:r>
            <a:endParaRPr sz="500">
              <a:solidFill>
                <a:srgbClr val="EFEFEF"/>
              </a:solidFill>
              <a:latin typeface="Karla"/>
              <a:ea typeface="Karla"/>
              <a:cs typeface="Karla"/>
              <a:sym typeface="Karl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7" name="Shape 2447"/>
        <p:cNvGrpSpPr/>
        <p:nvPr/>
      </p:nvGrpSpPr>
      <p:grpSpPr>
        <a:xfrm>
          <a:off x="0" y="0"/>
          <a:ext cx="0" cy="0"/>
          <a:chOff x="0" y="0"/>
          <a:chExt cx="0" cy="0"/>
        </a:xfrm>
      </p:grpSpPr>
      <p:sp>
        <p:nvSpPr>
          <p:cNvPr id="2448" name="Google Shape;2448;p3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2"/>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450" name="Google Shape;2450;p32"/>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451" name="Google Shape;2451;p32"/>
          <p:cNvSpPr txBox="1"/>
          <p:nvPr/>
        </p:nvSpPr>
        <p:spPr>
          <a:xfrm>
            <a:off x="1106450" y="2622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Cases from the doctor</a:t>
            </a:r>
            <a:endParaRPr b="1" sz="2200">
              <a:solidFill>
                <a:srgbClr val="006D77"/>
              </a:solidFill>
              <a:latin typeface="Lora"/>
              <a:ea typeface="Lora"/>
              <a:cs typeface="Lora"/>
              <a:sym typeface="Lora"/>
            </a:endParaRPr>
          </a:p>
        </p:txBody>
      </p:sp>
      <p:cxnSp>
        <p:nvCxnSpPr>
          <p:cNvPr id="2452" name="Google Shape;2452;p32"/>
          <p:cNvCxnSpPr/>
          <p:nvPr/>
        </p:nvCxnSpPr>
        <p:spPr>
          <a:xfrm>
            <a:off x="1601311" y="715254"/>
            <a:ext cx="4536000" cy="3600"/>
          </a:xfrm>
          <a:prstGeom prst="straightConnector1">
            <a:avLst/>
          </a:prstGeom>
          <a:noFill/>
          <a:ln cap="flat" cmpd="sng" w="19050">
            <a:solidFill>
              <a:srgbClr val="83C5BE"/>
            </a:solidFill>
            <a:prstDash val="solid"/>
            <a:round/>
            <a:headEnd len="med" w="med" type="oval"/>
            <a:tailEnd len="med" w="med" type="oval"/>
          </a:ln>
        </p:spPr>
      </p:cxnSp>
      <p:sp>
        <p:nvSpPr>
          <p:cNvPr id="2453" name="Google Shape;2453;p32"/>
          <p:cNvSpPr/>
          <p:nvPr/>
        </p:nvSpPr>
        <p:spPr>
          <a:xfrm>
            <a:off x="285975" y="2163150"/>
            <a:ext cx="7017600" cy="69210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solidFill>
                  <a:srgbClr val="006D77"/>
                </a:solidFill>
                <a:latin typeface="Mada"/>
                <a:ea typeface="Mada"/>
                <a:cs typeface="Mada"/>
                <a:sym typeface="Mada"/>
              </a:rPr>
              <a:t> Patient presented to the ER with large volume lower GI bleeding. </a:t>
            </a:r>
            <a:endParaRPr sz="1200">
              <a:solidFill>
                <a:srgbClr val="006D77"/>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solidFill>
                  <a:srgbClr val="006D77"/>
                </a:solidFill>
                <a:latin typeface="Mada"/>
                <a:ea typeface="Mada"/>
                <a:cs typeface="Mada"/>
                <a:sym typeface="Mada"/>
              </a:rPr>
              <a:t>The patient is unstable. </a:t>
            </a:r>
            <a:endParaRPr sz="1200">
              <a:solidFill>
                <a:srgbClr val="006D77"/>
              </a:solidFill>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006D77"/>
                </a:solidFill>
                <a:highlight>
                  <a:srgbClr val="EDF9F9"/>
                </a:highlight>
                <a:latin typeface="Mada"/>
                <a:ea typeface="Mada"/>
                <a:cs typeface="Mada"/>
                <a:sym typeface="Mada"/>
              </a:rPr>
              <a:t>How do you approach this?</a:t>
            </a:r>
            <a:endParaRPr sz="1200">
              <a:solidFill>
                <a:srgbClr val="006D77"/>
              </a:solidFill>
              <a:highlight>
                <a:srgbClr val="EDF9F9"/>
              </a:highlight>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1- vitals signs.</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2- once the patient is in bed, put a volley foley catheter and observe urine output.</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3- 2 Large IV (crystalloid*)  cannula, take a blood sample* before introducing any fluid.</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4-</a:t>
            </a:r>
            <a:r>
              <a:rPr b="1" lang="en-GB" sz="1200">
                <a:solidFill>
                  <a:schemeClr val="dk1"/>
                </a:solidFill>
                <a:latin typeface="Mada"/>
                <a:ea typeface="Mada"/>
                <a:cs typeface="Mada"/>
                <a:sym typeface="Mada"/>
              </a:rPr>
              <a:t> </a:t>
            </a:r>
            <a:r>
              <a:rPr b="1" lang="en-GB" sz="1200">
                <a:solidFill>
                  <a:srgbClr val="CC0000"/>
                </a:solidFill>
                <a:latin typeface="Mada"/>
                <a:ea typeface="Mada"/>
                <a:cs typeface="Mada"/>
                <a:sym typeface="Mada"/>
              </a:rPr>
              <a:t>If 2 liters of fluid have been introduced and the patient is still unstable, give them Packed RBC*</a:t>
            </a:r>
            <a:r>
              <a:rPr lang="en-GB" sz="1200">
                <a:solidFill>
                  <a:schemeClr val="dk1"/>
                </a:solidFill>
                <a:latin typeface="Mada"/>
                <a:ea typeface="Mada"/>
                <a:cs typeface="Mada"/>
                <a:sym typeface="Mada"/>
              </a:rPr>
              <a:t>. ( AFTER 2 LITERS, EVERYTHING BECOMES RED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5- Nasogastric tube to rule out upper GI causes.</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6- Upper,lower endoscopy.</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7- still can’t find a source of bleeding? Urgent mesenteric angiography is performed.</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8- Found it? Stop the bleeding.</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9- You found it, but you can’t stop the bleeding? Take them to the OR and do </a:t>
            </a:r>
            <a:r>
              <a:rPr b="1" lang="en-GB" sz="1200">
                <a:solidFill>
                  <a:srgbClr val="CC0000"/>
                </a:solidFill>
                <a:latin typeface="Mada"/>
                <a:ea typeface="Mada"/>
                <a:cs typeface="Mada"/>
                <a:sym typeface="Mada"/>
              </a:rPr>
              <a:t>FOCUS RESECTION</a:t>
            </a:r>
            <a:r>
              <a:rPr lang="en-GB" sz="1200">
                <a:solidFill>
                  <a:srgbClr val="CC0000"/>
                </a:solidFill>
                <a:latin typeface="Mada"/>
                <a:ea typeface="Mada"/>
                <a:cs typeface="Mada"/>
                <a:sym typeface="Mada"/>
              </a:rPr>
              <a:t>.</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10- If you couldn't find the source of bleeding at all and the patient is unstable, do a</a:t>
            </a:r>
            <a:r>
              <a:rPr b="1" lang="en-GB" sz="1200">
                <a:solidFill>
                  <a:srgbClr val="CC0000"/>
                </a:solidFill>
                <a:latin typeface="Mada"/>
                <a:ea typeface="Mada"/>
                <a:cs typeface="Mada"/>
                <a:sym typeface="Mada"/>
              </a:rPr>
              <a:t> total colectomy.</a:t>
            </a:r>
            <a:endParaRPr b="1" sz="1200">
              <a:solidFill>
                <a:srgbClr val="CC0000"/>
              </a:solidFill>
              <a:latin typeface="Mada"/>
              <a:ea typeface="Mada"/>
              <a:cs typeface="Mada"/>
              <a:sym typeface="Mada"/>
            </a:endParaRPr>
          </a:p>
          <a:p>
            <a:pPr indent="0" lvl="0" marL="0" rtl="0" algn="just">
              <a:lnSpc>
                <a:spcPct val="115000"/>
              </a:lnSpc>
              <a:spcBef>
                <a:spcPts val="0"/>
              </a:spcBef>
              <a:spcAft>
                <a:spcPts val="0"/>
              </a:spcAft>
              <a:buNone/>
            </a:pPr>
            <a:r>
              <a:t/>
            </a:r>
            <a:endParaRPr sz="1200">
              <a:solidFill>
                <a:srgbClr val="CC0000"/>
              </a:solidFill>
              <a:latin typeface="Mada"/>
              <a:ea typeface="Mada"/>
              <a:cs typeface="Mada"/>
              <a:sym typeface="Mada"/>
            </a:endParaRPr>
          </a:p>
          <a:p>
            <a:pPr indent="0" lvl="0" marL="0" rtl="0" algn="just">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*(normal saline or ringer’s lactate)</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 We take  a blood sample for CBC and to determine the blood type (cross and match).</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     How many units should we cross and match? 4 units Packed RBC</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b="1" lang="en-GB" sz="1200">
                <a:solidFill>
                  <a:srgbClr val="CC0000"/>
                </a:solidFill>
                <a:latin typeface="Mada"/>
                <a:ea typeface="Mada"/>
                <a:cs typeface="Mada"/>
                <a:sym typeface="Mada"/>
              </a:rPr>
              <a:t>*ASK FOR PLATELETS AND FRESH FROZEN PLASMA, BECAUSE THE PATIENT MIGHT DEVELOP DIC,COAGULOPATHY FROM REPEATED TRANSFUSIONS.</a:t>
            </a:r>
            <a:endParaRPr b="1" sz="1200">
              <a:solidFill>
                <a:srgbClr val="CC0000"/>
              </a:solidFill>
              <a:latin typeface="Mada"/>
              <a:ea typeface="Mada"/>
              <a:cs typeface="Mada"/>
              <a:sym typeface="Mada"/>
            </a:endParaRPr>
          </a:p>
        </p:txBody>
      </p:sp>
      <p:sp>
        <p:nvSpPr>
          <p:cNvPr id="2454" name="Google Shape;2454;p32"/>
          <p:cNvSpPr/>
          <p:nvPr/>
        </p:nvSpPr>
        <p:spPr>
          <a:xfrm>
            <a:off x="714691" y="1604943"/>
            <a:ext cx="1064700" cy="10650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2"/>
          <p:cNvSpPr txBox="1"/>
          <p:nvPr/>
        </p:nvSpPr>
        <p:spPr>
          <a:xfrm>
            <a:off x="1779388" y="1923400"/>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83C5BE"/>
                </a:solidFill>
                <a:latin typeface="Fredoka One"/>
                <a:ea typeface="Fredoka One"/>
                <a:cs typeface="Fredoka One"/>
                <a:sym typeface="Fredoka One"/>
              </a:rPr>
              <a:t>Case 2</a:t>
            </a:r>
            <a:endParaRPr sz="1600">
              <a:solidFill>
                <a:srgbClr val="83C5BE"/>
              </a:solidFill>
              <a:latin typeface="Fredoka One"/>
              <a:ea typeface="Fredoka One"/>
              <a:cs typeface="Fredoka One"/>
              <a:sym typeface="Fredoka One"/>
            </a:endParaRPr>
          </a:p>
        </p:txBody>
      </p:sp>
      <p:pic>
        <p:nvPicPr>
          <p:cNvPr id="2456" name="Google Shape;2456;p32"/>
          <p:cNvPicPr preferRelativeResize="0"/>
          <p:nvPr/>
        </p:nvPicPr>
        <p:blipFill>
          <a:blip r:embed="rId3">
            <a:alphaModFix/>
          </a:blip>
          <a:stretch>
            <a:fillRect/>
          </a:stretch>
        </p:blipFill>
        <p:spPr>
          <a:xfrm>
            <a:off x="5382525" y="296250"/>
            <a:ext cx="422600" cy="422600"/>
          </a:xfrm>
          <a:prstGeom prst="rect">
            <a:avLst/>
          </a:prstGeom>
          <a:noFill/>
          <a:ln>
            <a:noFill/>
          </a:ln>
        </p:spPr>
      </p:pic>
      <p:pic>
        <p:nvPicPr>
          <p:cNvPr id="2457" name="Google Shape;2457;p32"/>
          <p:cNvPicPr preferRelativeResize="0"/>
          <p:nvPr/>
        </p:nvPicPr>
        <p:blipFill>
          <a:blip r:embed="rId4">
            <a:alphaModFix/>
          </a:blip>
          <a:stretch>
            <a:fillRect/>
          </a:stretch>
        </p:blipFill>
        <p:spPr>
          <a:xfrm>
            <a:off x="797575" y="1687975"/>
            <a:ext cx="898950" cy="898950"/>
          </a:xfrm>
          <a:prstGeom prst="rect">
            <a:avLst/>
          </a:prstGeom>
          <a:noFill/>
          <a:ln>
            <a:noFill/>
          </a:ln>
        </p:spPr>
      </p:pic>
      <p:sp>
        <p:nvSpPr>
          <p:cNvPr id="2458" name="Google Shape;2458;p32"/>
          <p:cNvSpPr/>
          <p:nvPr/>
        </p:nvSpPr>
        <p:spPr>
          <a:xfrm>
            <a:off x="74475" y="9717600"/>
            <a:ext cx="7440600" cy="898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 to produce hypotension you need at least to lose  1–1.5 liter of blood</a:t>
            </a:r>
            <a:endParaRPr sz="1000">
              <a:solidFill>
                <a:srgbClr val="6AA84F"/>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000">
                <a:solidFill>
                  <a:srgbClr val="CC0000"/>
                </a:solidFill>
                <a:latin typeface="Mada"/>
                <a:ea typeface="Mada"/>
                <a:cs typeface="Mada"/>
                <a:sym typeface="Mada"/>
              </a:rPr>
              <a:t>• Young patients may need to lose more than 2.5 liters of blood to show hypotension ( their cardiovascular </a:t>
            </a:r>
            <a:r>
              <a:rPr lang="en-GB" sz="1000">
                <a:solidFill>
                  <a:srgbClr val="CC0000"/>
                </a:solidFill>
                <a:latin typeface="Mada"/>
                <a:ea typeface="Mada"/>
                <a:cs typeface="Mada"/>
                <a:sym typeface="Mada"/>
              </a:rPr>
              <a:t>systems</a:t>
            </a:r>
            <a:r>
              <a:rPr lang="en-GB" sz="1000">
                <a:solidFill>
                  <a:srgbClr val="CC0000"/>
                </a:solidFill>
                <a:latin typeface="Mada"/>
                <a:ea typeface="Mada"/>
                <a:cs typeface="Mada"/>
                <a:sym typeface="Mada"/>
              </a:rPr>
              <a:t> are strong and able to compensate)</a:t>
            </a:r>
            <a:r>
              <a:rPr lang="en-GB" sz="1000">
                <a:solidFill>
                  <a:srgbClr val="6AA84F"/>
                </a:solidFill>
                <a:latin typeface="Mada"/>
                <a:ea typeface="Mada"/>
                <a:cs typeface="Mada"/>
                <a:sym typeface="Mada"/>
              </a:rPr>
              <a:t>.</a:t>
            </a:r>
            <a:endParaRPr sz="1000">
              <a:solidFill>
                <a:srgbClr val="6AA84F"/>
              </a:solidFill>
              <a:latin typeface="Mada"/>
              <a:ea typeface="Mada"/>
              <a:cs typeface="Mada"/>
              <a:sym typeface="Mad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2" name="Shape 2462"/>
        <p:cNvGrpSpPr/>
        <p:nvPr/>
      </p:nvGrpSpPr>
      <p:grpSpPr>
        <a:xfrm>
          <a:off x="0" y="0"/>
          <a:ext cx="0" cy="0"/>
          <a:chOff x="0" y="0"/>
          <a:chExt cx="0" cy="0"/>
        </a:xfrm>
      </p:grpSpPr>
      <p:sp>
        <p:nvSpPr>
          <p:cNvPr id="2463" name="Google Shape;2463;p3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3"/>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465" name="Google Shape;2465;p33"/>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2466" name="Google Shape;2466;p33"/>
          <p:cNvSpPr/>
          <p:nvPr/>
        </p:nvSpPr>
        <p:spPr>
          <a:xfrm>
            <a:off x="74475" y="1014125"/>
            <a:ext cx="7440600" cy="72702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3"/>
          <p:cNvSpPr txBox="1"/>
          <p:nvPr/>
        </p:nvSpPr>
        <p:spPr>
          <a:xfrm>
            <a:off x="621951" y="69850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2468" name="Google Shape;2468;p33"/>
          <p:cNvSpPr txBox="1"/>
          <p:nvPr/>
        </p:nvSpPr>
        <p:spPr>
          <a:xfrm>
            <a:off x="304263" y="1341275"/>
            <a:ext cx="6981000" cy="6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Q1:What is the definition of upper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Bleeding proximal  to the ligament of Treitz.</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Q2: What are the symptoms of upper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hematemesis , melena , coffee ground emesis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Q3: What are the DDX of upper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PUD , Esophageal varices , Mallory weiss tear , Neoplasm , Aortoduodenal fistula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Q4: What is the definition of lower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Bleeding distal to the ligament of Treitz; vast majority occurs in the colon</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Q5: What are the symptoms of lower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Hematochezia (bright red blood per rectum [BRBPR]), with or without</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abdominal pain, melena, anorexia, fatigue, syncope, shortness of breath, shock.</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Q6 :What are the DDX of lower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Hemorrhoids , Diverticulosis , Angiodysplasia , ischemic , IBD , Neoplasm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Q7: What are the most common causes of massive lower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Diverticulosis &amp;  Vascular ectasia.</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Q8:What is the initial treatment?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Answer:IVFs: Lactated Ringer’s; packed red blood cells as needed, IV × 2, Foley</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catheter to follow urine output, discontinue aspirin, NGT.</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Q9:What diagnostic tests should be performed for all lower GI bleeds?</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Answer:History, physical exam, NGT aspiration (to rule out UGI bleeding; bile or blood</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must be seen; otherwise, perform EGD), anoscopy/proctoscopic exam.</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Q10:What must be ruled out in patients with lower GI bleeding?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Answer:Upper GI bleeding! Remember, NGT aspiration is not 100% accurate (even if</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you get bile without blood)</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Q11::How can you have a UGI bleed with only clear succus back in the NGT?</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Answer:Duodenal bleeding ulcer can bleed distal to the pylorus with the NGT sucking</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normal nonbloody gastric secretions! If there is any question, perform EGD</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Q12: What is the diagnostic test of choice for localizing a slow to moderate lower GI bleeding source?</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Colonoscopy</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000">
              <a:solidFill>
                <a:srgbClr val="83C5BE"/>
              </a:solidFill>
              <a:latin typeface="Mada"/>
              <a:ea typeface="Mada"/>
              <a:cs typeface="Mada"/>
              <a:sym typeface="Mad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2" name="Shape 2472"/>
        <p:cNvGrpSpPr/>
        <p:nvPr/>
      </p:nvGrpSpPr>
      <p:grpSpPr>
        <a:xfrm>
          <a:off x="0" y="0"/>
          <a:ext cx="0" cy="0"/>
          <a:chOff x="0" y="0"/>
          <a:chExt cx="0" cy="0"/>
        </a:xfrm>
      </p:grpSpPr>
      <p:sp>
        <p:nvSpPr>
          <p:cNvPr id="2473" name="Google Shape;2473;p34"/>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4"/>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4"/>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2476" name="Google Shape;2476;p34"/>
          <p:cNvGraphicFramePr/>
          <p:nvPr/>
        </p:nvGraphicFramePr>
        <p:xfrm>
          <a:off x="1477951" y="9473188"/>
          <a:ext cx="3000000" cy="3000000"/>
        </p:xfrm>
        <a:graphic>
          <a:graphicData uri="http://schemas.openxmlformats.org/drawingml/2006/table">
            <a:tbl>
              <a:tblPr>
                <a:noFill/>
                <a:tableStyleId>{00993488-F257-4DCD-ADED-D5428B9FAE80}</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1100"/>
                        <a:buFont typeface="Arial"/>
                        <a:buNone/>
                      </a:pPr>
                      <a:r>
                        <a:rPr lang="en-GB" sz="800">
                          <a:solidFill>
                            <a:srgbClr val="D9D9D9"/>
                          </a:solidFill>
                          <a:latin typeface="Mada"/>
                          <a:ea typeface="Mada"/>
                          <a:cs typeface="Mada"/>
                          <a:sym typeface="Mada"/>
                        </a:rPr>
                        <a:t>B&amp;C</a:t>
                      </a:r>
                      <a:endParaRPr sz="800">
                        <a:solidFill>
                          <a:srgbClr val="D9D9D9"/>
                        </a:solidFill>
                        <a:latin typeface="Mada"/>
                        <a:ea typeface="Mada"/>
                        <a:cs typeface="Mada"/>
                        <a:sym typeface="Mada"/>
                      </a:endParaRPr>
                    </a:p>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477" name="Google Shape;2477;p34"/>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4"/>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2479" name="Google Shape;2479;p34"/>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4"/>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4"/>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2482" name="Google Shape;2482;p34"/>
          <p:cNvSpPr txBox="1"/>
          <p:nvPr/>
        </p:nvSpPr>
        <p:spPr>
          <a:xfrm>
            <a:off x="342513" y="2346225"/>
            <a:ext cx="69045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6D77"/>
                </a:solidFill>
                <a:latin typeface="Lora"/>
                <a:ea typeface="Lora"/>
                <a:cs typeface="Lora"/>
                <a:sym typeface="Lora"/>
              </a:rPr>
              <a:t>Q1: which of the following </a:t>
            </a:r>
            <a:r>
              <a:rPr lang="en-GB" sz="1100">
                <a:solidFill>
                  <a:srgbClr val="006D77"/>
                </a:solidFill>
                <a:latin typeface="Lora"/>
                <a:ea typeface="Lora"/>
                <a:cs typeface="Lora"/>
                <a:sym typeface="Lora"/>
              </a:rPr>
              <a:t>statements</a:t>
            </a:r>
            <a:r>
              <a:rPr lang="en-GB" sz="1100">
                <a:solidFill>
                  <a:srgbClr val="006D77"/>
                </a:solidFill>
                <a:latin typeface="Lora"/>
                <a:ea typeface="Lora"/>
                <a:cs typeface="Lora"/>
                <a:sym typeface="Lora"/>
              </a:rPr>
              <a:t> is true regarding H.Pylori?</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A)The organism is round in shape.</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B)It has the ability to hydrolase urea with production of ammonia.</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C)Treatment is </a:t>
            </a:r>
            <a:r>
              <a:rPr lang="en-GB" sz="1100">
                <a:solidFill>
                  <a:srgbClr val="83C5BE"/>
                </a:solidFill>
                <a:latin typeface="Mada"/>
                <a:ea typeface="Mada"/>
                <a:cs typeface="Mada"/>
                <a:sym typeface="Mada"/>
              </a:rPr>
              <a:t>recommended</a:t>
            </a:r>
            <a:r>
              <a:rPr lang="en-GB" sz="1100">
                <a:solidFill>
                  <a:srgbClr val="83C5BE"/>
                </a:solidFill>
                <a:latin typeface="Mada"/>
                <a:ea typeface="Mada"/>
                <a:cs typeface="Mada"/>
                <a:sym typeface="Mada"/>
              </a:rPr>
              <a:t> in </a:t>
            </a:r>
            <a:r>
              <a:rPr lang="en-GB" sz="1100">
                <a:solidFill>
                  <a:srgbClr val="83C5BE"/>
                </a:solidFill>
                <a:latin typeface="Mada"/>
                <a:ea typeface="Mada"/>
                <a:cs typeface="Mada"/>
                <a:sym typeface="Mada"/>
              </a:rPr>
              <a:t>asymptomatic</a:t>
            </a:r>
            <a:r>
              <a:rPr lang="en-GB" sz="1100">
                <a:solidFill>
                  <a:srgbClr val="83C5BE"/>
                </a:solidFill>
                <a:latin typeface="Mada"/>
                <a:ea typeface="Mada"/>
                <a:cs typeface="Mada"/>
                <a:sym typeface="Mada"/>
              </a:rPr>
              <a:t> patients.</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006D77"/>
                </a:solidFill>
                <a:latin typeface="Lora"/>
                <a:ea typeface="Lora"/>
                <a:cs typeface="Lora"/>
                <a:sym typeface="Lora"/>
              </a:rPr>
              <a:t>Q2: common sites of peptic ulcer includes:</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 First part of duodenum.</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 Esophagus.</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C)Fundus of the stomach.</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Q3:Which of the following is a predisposing factor for gastric ulcers?</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  </a:t>
            </a:r>
            <a:r>
              <a:rPr lang="en-GB" sz="1100">
                <a:solidFill>
                  <a:srgbClr val="83C5BE"/>
                </a:solidFill>
                <a:latin typeface="Mada"/>
                <a:ea typeface="Mada"/>
                <a:cs typeface="Mada"/>
                <a:sym typeface="Mada"/>
              </a:rPr>
              <a:t>Gastric Acid.</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 NSAIDS.</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 Smoking.</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Q4:: A 50 Y/O man presents to the outpatients clinic with an 8 - week history of bleeding from his back end. This is typically bright red and </a:t>
            </a:r>
            <a:r>
              <a:rPr lang="en-GB" sz="1100">
                <a:solidFill>
                  <a:srgbClr val="006D77"/>
                </a:solidFill>
                <a:latin typeface="Lora"/>
                <a:ea typeface="Lora"/>
                <a:cs typeface="Lora"/>
                <a:sym typeface="Lora"/>
              </a:rPr>
              <a:t>copious during or following a stool. The patient has had no change in his bowel habits , no weight loss or family Hx of bowel cancer, what os the most appropriate course of action?</a:t>
            </a:r>
            <a:r>
              <a:rPr lang="en-GB" sz="1100">
                <a:solidFill>
                  <a:srgbClr val="006D77"/>
                </a:solidFill>
                <a:latin typeface="Lora"/>
                <a:ea typeface="Lora"/>
                <a:cs typeface="Lora"/>
                <a:sym typeface="Lora"/>
              </a:rPr>
              <a:t>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A)Perform rubber band  and ligation of </a:t>
            </a:r>
            <a:r>
              <a:rPr lang="en-GB" sz="1100">
                <a:solidFill>
                  <a:srgbClr val="83C5BE"/>
                </a:solidFill>
                <a:latin typeface="Mada"/>
                <a:ea typeface="Mada"/>
                <a:cs typeface="Mada"/>
                <a:sym typeface="Mada"/>
              </a:rPr>
              <a:t>hemorrhoids</a:t>
            </a:r>
            <a:r>
              <a:rPr lang="en-GB" sz="1100">
                <a:solidFill>
                  <a:srgbClr val="83C5BE"/>
                </a:solidFill>
                <a:latin typeface="Mada"/>
                <a:ea typeface="Mada"/>
                <a:cs typeface="Mada"/>
                <a:sym typeface="Mada"/>
              </a:rPr>
              <a:t>.</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B)Blood tests including CEA.</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C)Flexible </a:t>
            </a:r>
            <a:r>
              <a:rPr lang="en-GB" sz="1100">
                <a:solidFill>
                  <a:srgbClr val="83C5BE"/>
                </a:solidFill>
                <a:latin typeface="Mada"/>
                <a:ea typeface="Mada"/>
                <a:cs typeface="Mada"/>
                <a:sym typeface="Mada"/>
              </a:rPr>
              <a:t>sigmoidoscopy</a:t>
            </a:r>
            <a:r>
              <a:rPr lang="en-GB" sz="1100">
                <a:solidFill>
                  <a:srgbClr val="83C5BE"/>
                </a:solidFill>
                <a:latin typeface="Mada"/>
                <a:ea typeface="Mada"/>
                <a:cs typeface="Mada"/>
                <a:sym typeface="Mada"/>
              </a:rPr>
              <a:t>.</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Q5: A </a:t>
            </a:r>
            <a:r>
              <a:rPr lang="en-GB" sz="1100">
                <a:solidFill>
                  <a:srgbClr val="006D77"/>
                </a:solidFill>
                <a:latin typeface="Lora"/>
                <a:ea typeface="Lora"/>
                <a:cs typeface="Lora"/>
                <a:sym typeface="Lora"/>
              </a:rPr>
              <a:t>patient</a:t>
            </a:r>
            <a:r>
              <a:rPr lang="en-GB" sz="1100">
                <a:solidFill>
                  <a:srgbClr val="006D77"/>
                </a:solidFill>
                <a:latin typeface="Lora"/>
                <a:ea typeface="Lora"/>
                <a:cs typeface="Lora"/>
                <a:sym typeface="Lora"/>
              </a:rPr>
              <a:t> is rushed to the ER following a large amount of hematemesis, what is the best initial step?</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 Resuscitate with crystalloid solution.</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 Cross match and blood transfusion.</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 Maintain ABC.</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p:txBody>
      </p:sp>
      <p:sp>
        <p:nvSpPr>
          <p:cNvPr id="2483" name="Google Shape;2483;p34"/>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34"/>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4"/>
          <p:cNvSpPr txBox="1"/>
          <p:nvPr/>
        </p:nvSpPr>
        <p:spPr>
          <a:xfrm>
            <a:off x="-285750" y="9522522"/>
            <a:ext cx="1382700" cy="6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a:p>
            <a:pPr indent="0" lvl="0" marL="0" rtl="0" algn="ctr">
              <a:spcBef>
                <a:spcPts val="0"/>
              </a:spcBef>
              <a:spcAft>
                <a:spcPts val="0"/>
              </a:spcAft>
              <a:buNone/>
            </a:pPr>
            <a:r>
              <a:rPr b="1" lang="en-GB" sz="800" u="sng">
                <a:solidFill>
                  <a:srgbClr val="006D77"/>
                </a:solidFill>
                <a:latin typeface="Lora"/>
                <a:ea typeface="Lora"/>
                <a:cs typeface="Lora"/>
                <a:sym typeface="Lora"/>
                <a:hlinkClick r:id="rId4">
                  <a:extLst>
                    <a:ext uri="{A12FA001-AC4F-418D-AE19-62706E023703}">
                      <ahyp:hlinkClr val="tx"/>
                    </a:ext>
                  </a:extLst>
                </a:hlinkClick>
              </a:rPr>
              <a:t>Click here for explanation</a:t>
            </a:r>
            <a:endParaRPr b="1" sz="800" u="sng">
              <a:solidFill>
                <a:srgbClr val="006D77"/>
              </a:solidFill>
              <a:latin typeface="Lora"/>
              <a:ea typeface="Lora"/>
              <a:cs typeface="Lora"/>
              <a:sym typeface="Lora"/>
            </a:endParaRPr>
          </a:p>
          <a:p>
            <a:pPr indent="0" lvl="0" marL="0" rtl="0" algn="ctr">
              <a:spcBef>
                <a:spcPts val="0"/>
              </a:spcBef>
              <a:spcAft>
                <a:spcPts val="0"/>
              </a:spcAft>
              <a:buNone/>
            </a:pPr>
            <a:r>
              <a:t/>
            </a:r>
            <a:endParaRPr b="1" u="sng">
              <a:solidFill>
                <a:srgbClr val="E29578"/>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9" name="Shape 2489"/>
        <p:cNvGrpSpPr/>
        <p:nvPr/>
      </p:nvGrpSpPr>
      <p:grpSpPr>
        <a:xfrm>
          <a:off x="0" y="0"/>
          <a:ext cx="0" cy="0"/>
          <a:chOff x="0" y="0"/>
          <a:chExt cx="0" cy="0"/>
        </a:xfrm>
      </p:grpSpPr>
      <p:sp>
        <p:nvSpPr>
          <p:cNvPr id="2490" name="Google Shape;2490;p35"/>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5"/>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5"/>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2493" name="Google Shape;2493;p35"/>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2494" name="Google Shape;2494;p35"/>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2495" name="Google Shape;2495;p35"/>
          <p:cNvSpPr txBox="1"/>
          <p:nvPr/>
        </p:nvSpPr>
        <p:spPr>
          <a:xfrm>
            <a:off x="1457325" y="5981700"/>
            <a:ext cx="4076700" cy="3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2496" name="Google Shape;2496;p35"/>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sp>
        <p:nvSpPr>
          <p:cNvPr id="2497" name="Google Shape;2497;p35"/>
          <p:cNvSpPr txBox="1"/>
          <p:nvPr/>
        </p:nvSpPr>
        <p:spPr>
          <a:xfrm>
            <a:off x="600075" y="4086225"/>
            <a:ext cx="33432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Nouf Alshammari</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Haneen Somily</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sp>
        <p:nvSpPr>
          <p:cNvPr id="2498" name="Google Shape;2498;p35"/>
          <p:cNvSpPr txBox="1"/>
          <p:nvPr/>
        </p:nvSpPr>
        <p:spPr>
          <a:xfrm>
            <a:off x="4195800" y="4086225"/>
            <a:ext cx="38400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Naif Alsulais</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Mohammed Alshoieer</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pic>
        <p:nvPicPr>
          <p:cNvPr id="2499" name="Google Shape;2499;p35"/>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2500" name="Google Shape;2500;p35"/>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5"/>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5"/>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2503" name="Google Shape;2503;p35"/>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2504" name="Google Shape;2504;p35"/>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2505" name="Google Shape;2505;p35"/>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2506" name="Google Shape;2506;p35"/>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2507" name="Google Shape;2507;p35"/>
          <p:cNvSpPr txBox="1"/>
          <p:nvPr/>
        </p:nvSpPr>
        <p:spPr>
          <a:xfrm>
            <a:off x="1488875" y="6569500"/>
            <a:ext cx="4492800" cy="2542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Deema Almaziad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Lama Alzamil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Lina Al-osaimi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Razan Alrabah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Hamdan Aldossri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Mohammed Alshoieer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Rakan Alfaifi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Bader Alqarni </a:t>
            </a:r>
            <a:endParaRPr sz="2400">
              <a:solidFill>
                <a:srgbClr val="E29578"/>
              </a:solidFill>
              <a:latin typeface="Mada"/>
              <a:ea typeface="Mada"/>
              <a:cs typeface="Mada"/>
              <a:sym typeface="Mada"/>
            </a:endParaRPr>
          </a:p>
        </p:txBody>
      </p:sp>
      <p:pic>
        <p:nvPicPr>
          <p:cNvPr id="2508" name="Google Shape;2508;p35"/>
          <p:cNvPicPr preferRelativeResize="0"/>
          <p:nvPr/>
        </p:nvPicPr>
        <p:blipFill>
          <a:blip r:embed="rId5">
            <a:alphaModFix/>
          </a:blip>
          <a:stretch>
            <a:fillRect/>
          </a:stretch>
        </p:blipFill>
        <p:spPr>
          <a:xfrm>
            <a:off x="1552800" y="7808675"/>
            <a:ext cx="314100" cy="314100"/>
          </a:xfrm>
          <a:prstGeom prst="rect">
            <a:avLst/>
          </a:prstGeom>
          <a:noFill/>
          <a:ln>
            <a:noFill/>
          </a:ln>
        </p:spPr>
      </p:pic>
      <p:pic>
        <p:nvPicPr>
          <p:cNvPr id="2509" name="Google Shape;2509;p35"/>
          <p:cNvPicPr preferRelativeResize="0"/>
          <p:nvPr/>
        </p:nvPicPr>
        <p:blipFill>
          <a:blip r:embed="rId5">
            <a:alphaModFix/>
          </a:blip>
          <a:stretch>
            <a:fillRect/>
          </a:stretch>
        </p:blipFill>
        <p:spPr>
          <a:xfrm>
            <a:off x="1552800" y="8201037"/>
            <a:ext cx="314100" cy="314100"/>
          </a:xfrm>
          <a:prstGeom prst="rect">
            <a:avLst/>
          </a:prstGeom>
          <a:noFill/>
          <a:ln>
            <a:noFill/>
          </a:ln>
        </p:spPr>
      </p:pic>
      <p:pic>
        <p:nvPicPr>
          <p:cNvPr id="2510" name="Google Shape;2510;p35"/>
          <p:cNvPicPr preferRelativeResize="0"/>
          <p:nvPr/>
        </p:nvPicPr>
        <p:blipFill>
          <a:blip r:embed="rId5">
            <a:alphaModFix/>
          </a:blip>
          <a:stretch>
            <a:fillRect/>
          </a:stretch>
        </p:blipFill>
        <p:spPr>
          <a:xfrm>
            <a:off x="1552800" y="8593400"/>
            <a:ext cx="314100" cy="314100"/>
          </a:xfrm>
          <a:prstGeom prst="rect">
            <a:avLst/>
          </a:prstGeom>
          <a:noFill/>
          <a:ln>
            <a:noFill/>
          </a:ln>
        </p:spPr>
      </p:pic>
      <p:pic>
        <p:nvPicPr>
          <p:cNvPr id="2511" name="Google Shape;2511;p35"/>
          <p:cNvPicPr preferRelativeResize="0"/>
          <p:nvPr/>
        </p:nvPicPr>
        <p:blipFill>
          <a:blip r:embed="rId5">
            <a:alphaModFix/>
          </a:blip>
          <a:stretch>
            <a:fillRect/>
          </a:stretch>
        </p:blipFill>
        <p:spPr>
          <a:xfrm>
            <a:off x="1552800" y="8963025"/>
            <a:ext cx="314100" cy="314100"/>
          </a:xfrm>
          <a:prstGeom prst="rect">
            <a:avLst/>
          </a:prstGeom>
          <a:noFill/>
          <a:ln>
            <a:noFill/>
          </a:ln>
        </p:spPr>
      </p:pic>
      <p:pic>
        <p:nvPicPr>
          <p:cNvPr id="2512" name="Google Shape;2512;p35"/>
          <p:cNvPicPr preferRelativeResize="0"/>
          <p:nvPr/>
        </p:nvPicPr>
        <p:blipFill>
          <a:blip r:embed="rId5">
            <a:alphaModFix/>
          </a:blip>
          <a:stretch>
            <a:fillRect/>
          </a:stretch>
        </p:blipFill>
        <p:spPr>
          <a:xfrm>
            <a:off x="1552800" y="9310712"/>
            <a:ext cx="314100" cy="31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15"/>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11" name="Google Shape;111;p15"/>
          <p:cNvSpPr txBox="1"/>
          <p:nvPr/>
        </p:nvSpPr>
        <p:spPr>
          <a:xfrm>
            <a:off x="1095673" y="2589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GI Bleeding </a:t>
            </a:r>
            <a:endParaRPr sz="2200"/>
          </a:p>
        </p:txBody>
      </p:sp>
      <p:sp>
        <p:nvSpPr>
          <p:cNvPr id="112" name="Google Shape;112;p15"/>
          <p:cNvSpPr/>
          <p:nvPr/>
        </p:nvSpPr>
        <p:spPr>
          <a:xfrm>
            <a:off x="-5844286" y="6514140"/>
            <a:ext cx="53625" cy="42883"/>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txBox="1"/>
          <p:nvPr/>
        </p:nvSpPr>
        <p:spPr>
          <a:xfrm>
            <a:off x="1094710" y="772563"/>
            <a:ext cx="11994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History</a:t>
            </a:r>
            <a:endParaRPr b="1" sz="1600">
              <a:solidFill>
                <a:srgbClr val="006D77"/>
              </a:solidFill>
              <a:latin typeface="Lora"/>
              <a:ea typeface="Lora"/>
              <a:cs typeface="Lora"/>
              <a:sym typeface="Lora"/>
            </a:endParaRPr>
          </a:p>
        </p:txBody>
      </p:sp>
      <p:sp>
        <p:nvSpPr>
          <p:cNvPr id="114" name="Google Shape;114;p15"/>
          <p:cNvSpPr txBox="1"/>
          <p:nvPr/>
        </p:nvSpPr>
        <p:spPr>
          <a:xfrm>
            <a:off x="4976575" y="750645"/>
            <a:ext cx="1466400" cy="32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Examination</a:t>
            </a:r>
            <a:endParaRPr b="1" sz="1600">
              <a:solidFill>
                <a:srgbClr val="006D77"/>
              </a:solidFill>
              <a:latin typeface="Lora"/>
              <a:ea typeface="Lora"/>
              <a:cs typeface="Lora"/>
              <a:sym typeface="Lora"/>
            </a:endParaRPr>
          </a:p>
        </p:txBody>
      </p:sp>
      <p:sp>
        <p:nvSpPr>
          <p:cNvPr id="115" name="Google Shape;115;p15"/>
          <p:cNvSpPr txBox="1"/>
          <p:nvPr/>
        </p:nvSpPr>
        <p:spPr>
          <a:xfrm>
            <a:off x="680725" y="2325250"/>
            <a:ext cx="2808900" cy="711600"/>
          </a:xfrm>
          <a:prstGeom prst="rect">
            <a:avLst/>
          </a:prstGeom>
          <a:noFill/>
          <a:ln>
            <a:noFill/>
          </a:ln>
        </p:spPr>
        <p:txBody>
          <a:bodyPr anchorCtr="0" anchor="t" bIns="91425" lIns="91425" spcFirstLastPara="1" rIns="91425" wrap="square" tIns="91425">
            <a:noAutofit/>
          </a:bodyPr>
          <a:lstStyle/>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Onset </a:t>
            </a:r>
            <a:r>
              <a:rPr lang="en-GB" sz="1000">
                <a:solidFill>
                  <a:srgbClr val="6AA84F"/>
                </a:solidFill>
                <a:latin typeface="Mada"/>
                <a:ea typeface="Mada"/>
                <a:cs typeface="Mada"/>
                <a:sym typeface="Mada"/>
              </a:rPr>
              <a:t>today vs 2 months ago</a:t>
            </a:r>
            <a:endParaRPr sz="1000">
              <a:solidFill>
                <a:srgbClr val="6AA84F"/>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Frequency</a:t>
            </a:r>
            <a:endParaRPr sz="1000">
              <a:solidFill>
                <a:schemeClr val="dk1"/>
              </a:solidFill>
              <a:latin typeface="Mada"/>
              <a:ea typeface="Mada"/>
              <a:cs typeface="Mada"/>
              <a:sym typeface="Mada"/>
            </a:endParaRPr>
          </a:p>
          <a:p>
            <a:pPr indent="-158750" lvl="0" marL="89999" rtl="0" algn="l">
              <a:spcBef>
                <a:spcPts val="0"/>
              </a:spcBef>
              <a:spcAft>
                <a:spcPts val="0"/>
              </a:spcAft>
              <a:buSzPts val="1000"/>
              <a:buFont typeface="Mada"/>
              <a:buChar char="●"/>
            </a:pPr>
            <a:r>
              <a:rPr lang="en-GB" sz="1000">
                <a:latin typeface="Mada"/>
                <a:ea typeface="Mada"/>
                <a:cs typeface="Mada"/>
                <a:sym typeface="Mada"/>
              </a:rPr>
              <a:t>Volume</a:t>
            </a:r>
            <a:r>
              <a:rPr lang="en-GB" sz="1000">
                <a:solidFill>
                  <a:srgbClr val="6AA84F"/>
                </a:solidFill>
                <a:latin typeface="Mada"/>
                <a:ea typeface="Mada"/>
                <a:cs typeface="Mada"/>
                <a:sym typeface="Mada"/>
              </a:rPr>
              <a:t> try to estimate it by asking the patient and some signs </a:t>
            </a:r>
            <a:endParaRPr sz="1000">
              <a:solidFill>
                <a:srgbClr val="6AA84F"/>
              </a:solidFill>
              <a:latin typeface="Mada"/>
              <a:ea typeface="Mada"/>
              <a:cs typeface="Mada"/>
              <a:sym typeface="Mada"/>
            </a:endParaRPr>
          </a:p>
          <a:p>
            <a:pPr indent="-158750" lvl="0" marL="89999" rtl="0" algn="l">
              <a:spcBef>
                <a:spcPts val="0"/>
              </a:spcBef>
              <a:spcAft>
                <a:spcPts val="0"/>
              </a:spcAft>
              <a:buSzPts val="1000"/>
              <a:buFont typeface="Mada"/>
              <a:buChar char="●"/>
            </a:pPr>
            <a:r>
              <a:rPr b="1" lang="en-GB" sz="1000">
                <a:latin typeface="Mada"/>
                <a:ea typeface="Mada"/>
                <a:cs typeface="Mada"/>
                <a:sym typeface="Mada"/>
              </a:rPr>
              <a:t>Type: </a:t>
            </a:r>
            <a:endParaRPr b="1" sz="1000">
              <a:latin typeface="Mada"/>
              <a:ea typeface="Mada"/>
              <a:cs typeface="Mada"/>
              <a:sym typeface="Mada"/>
            </a:endParaRPr>
          </a:p>
          <a:p>
            <a:pPr indent="-168275" lvl="1" marL="360000" rtl="0" algn="l">
              <a:spcBef>
                <a:spcPts val="0"/>
              </a:spcBef>
              <a:spcAft>
                <a:spcPts val="0"/>
              </a:spcAft>
              <a:buSzPts val="1000"/>
              <a:buFont typeface="Mada"/>
              <a:buChar char="○"/>
            </a:pPr>
            <a:r>
              <a:rPr lang="en-GB" sz="1000">
                <a:latin typeface="Mada"/>
                <a:ea typeface="Mada"/>
                <a:cs typeface="Mada"/>
                <a:sym typeface="Mada"/>
              </a:rPr>
              <a:t>Hematemesis </a:t>
            </a:r>
            <a:r>
              <a:rPr lang="en-GB" sz="1000">
                <a:solidFill>
                  <a:srgbClr val="6AA84F"/>
                </a:solidFill>
                <a:latin typeface="Mada"/>
                <a:ea typeface="Mada"/>
                <a:cs typeface="Mada"/>
                <a:sym typeface="Mada"/>
              </a:rPr>
              <a:t>vomiting fresh blood</a:t>
            </a:r>
            <a:endParaRPr sz="1000">
              <a:solidFill>
                <a:srgbClr val="6AA84F"/>
              </a:solidFill>
              <a:latin typeface="Mada"/>
              <a:ea typeface="Mada"/>
              <a:cs typeface="Mada"/>
              <a:sym typeface="Mada"/>
            </a:endParaRPr>
          </a:p>
          <a:p>
            <a:pPr indent="-168275" lvl="1" marL="360000" rtl="0" algn="l">
              <a:spcBef>
                <a:spcPts val="0"/>
              </a:spcBef>
              <a:spcAft>
                <a:spcPts val="0"/>
              </a:spcAft>
              <a:buSzPts val="1000"/>
              <a:buFont typeface="Mada"/>
              <a:buChar char="○"/>
            </a:pPr>
            <a:r>
              <a:rPr lang="en-GB" sz="1000">
                <a:latin typeface="Mada"/>
                <a:ea typeface="Mada"/>
                <a:cs typeface="Mada"/>
                <a:sym typeface="Mada"/>
              </a:rPr>
              <a:t>Melena </a:t>
            </a:r>
            <a:r>
              <a:rPr lang="en-GB" sz="1000">
                <a:solidFill>
                  <a:srgbClr val="6AA84F"/>
                </a:solidFill>
                <a:latin typeface="Mada"/>
                <a:ea typeface="Mada"/>
                <a:cs typeface="Mada"/>
                <a:sym typeface="Mada"/>
              </a:rPr>
              <a:t>passing black dark stool per rectum (upper GI or proximal colon bleed)</a:t>
            </a:r>
            <a:r>
              <a:rPr lang="en-GB" sz="1000">
                <a:latin typeface="Mada"/>
                <a:ea typeface="Mada"/>
                <a:cs typeface="Mada"/>
                <a:sym typeface="Mada"/>
              </a:rPr>
              <a:t> </a:t>
            </a:r>
            <a:endParaRPr sz="1000">
              <a:latin typeface="Mada"/>
              <a:ea typeface="Mada"/>
              <a:cs typeface="Mada"/>
              <a:sym typeface="Mada"/>
            </a:endParaRPr>
          </a:p>
          <a:p>
            <a:pPr indent="-168275" lvl="1" marL="360000" rtl="0" algn="l">
              <a:spcBef>
                <a:spcPts val="0"/>
              </a:spcBef>
              <a:spcAft>
                <a:spcPts val="0"/>
              </a:spcAft>
              <a:buSzPts val="1000"/>
              <a:buFont typeface="Mada"/>
              <a:buChar char="○"/>
            </a:pPr>
            <a:r>
              <a:rPr lang="en-GB" sz="1000">
                <a:latin typeface="Mada"/>
                <a:ea typeface="Mada"/>
                <a:cs typeface="Mada"/>
                <a:sym typeface="Mada"/>
              </a:rPr>
              <a:t>Hematochezia </a:t>
            </a:r>
            <a:r>
              <a:rPr lang="en-GB" sz="1000">
                <a:solidFill>
                  <a:srgbClr val="6AA84F"/>
                </a:solidFill>
                <a:latin typeface="Mada"/>
                <a:ea typeface="Mada"/>
                <a:cs typeface="Mada"/>
                <a:sym typeface="Mada"/>
              </a:rPr>
              <a:t>passing fresh blood per rectum (distal source, or a massive upper bleed)</a:t>
            </a:r>
            <a:endParaRPr sz="1000">
              <a:solidFill>
                <a:srgbClr val="6AA84F"/>
              </a:solidFill>
              <a:latin typeface="Mada"/>
              <a:ea typeface="Mada"/>
              <a:cs typeface="Mada"/>
              <a:sym typeface="Mada"/>
            </a:endParaRPr>
          </a:p>
        </p:txBody>
      </p:sp>
      <p:sp>
        <p:nvSpPr>
          <p:cNvPr id="116" name="Google Shape;116;p15"/>
          <p:cNvSpPr txBox="1"/>
          <p:nvPr/>
        </p:nvSpPr>
        <p:spPr>
          <a:xfrm>
            <a:off x="4361488" y="2318763"/>
            <a:ext cx="3245100" cy="2115000"/>
          </a:xfrm>
          <a:prstGeom prst="rect">
            <a:avLst/>
          </a:prstGeom>
          <a:noFill/>
          <a:ln>
            <a:noFill/>
          </a:ln>
        </p:spPr>
        <p:txBody>
          <a:bodyPr anchorCtr="0" anchor="t" bIns="91425" lIns="91425" spcFirstLastPara="1" rIns="91425" wrap="square" tIns="91425">
            <a:noAutofit/>
          </a:bodyPr>
          <a:lstStyle/>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Epigastric tenderness </a:t>
            </a:r>
            <a:r>
              <a:rPr lang="en-GB" sz="1000">
                <a:solidFill>
                  <a:srgbClr val="6AA84F"/>
                </a:solidFill>
                <a:latin typeface="Mada"/>
                <a:ea typeface="Mada"/>
                <a:cs typeface="Mada"/>
                <a:sym typeface="Mada"/>
              </a:rPr>
              <a:t>=</a:t>
            </a:r>
            <a:r>
              <a:rPr lang="en-GB" sz="1000">
                <a:solidFill>
                  <a:schemeClr val="dk1"/>
                </a:solidFill>
                <a:latin typeface="Mada"/>
                <a:ea typeface="Mada"/>
                <a:cs typeface="Mada"/>
                <a:sym typeface="Mada"/>
              </a:rPr>
              <a:t> </a:t>
            </a:r>
            <a:r>
              <a:rPr lang="en-GB" sz="1000">
                <a:solidFill>
                  <a:srgbClr val="6AA84F"/>
                </a:solidFill>
                <a:latin typeface="Mada"/>
                <a:ea typeface="Mada"/>
                <a:cs typeface="Mada"/>
                <a:sym typeface="Mada"/>
              </a:rPr>
              <a:t>peptic ulcer disease</a:t>
            </a:r>
            <a:endParaRPr sz="1000">
              <a:solidFill>
                <a:srgbClr val="6AA84F"/>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Stigmata of liver disease </a:t>
            </a:r>
            <a:r>
              <a:rPr lang="en-GB" sz="1000">
                <a:solidFill>
                  <a:srgbClr val="6AA84F"/>
                </a:solidFill>
                <a:latin typeface="Mada"/>
                <a:ea typeface="Mada"/>
                <a:cs typeface="Mada"/>
                <a:sym typeface="Mada"/>
              </a:rPr>
              <a:t>jaundice, spider </a:t>
            </a:r>
            <a:r>
              <a:rPr lang="en-GB" sz="1000">
                <a:solidFill>
                  <a:srgbClr val="6AA84F"/>
                </a:solidFill>
                <a:latin typeface="Mada"/>
                <a:ea typeface="Mada"/>
                <a:cs typeface="Mada"/>
                <a:sym typeface="Mada"/>
              </a:rPr>
              <a:t>nevi, palmar erythema,flapping tremor and caput medusae</a:t>
            </a:r>
            <a:r>
              <a:rPr lang="en-GB"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Telangiectasias </a:t>
            </a:r>
            <a:r>
              <a:rPr lang="en-GB" sz="1000">
                <a:solidFill>
                  <a:srgbClr val="6AA84F"/>
                </a:solidFill>
                <a:latin typeface="Mada"/>
                <a:ea typeface="Mada"/>
                <a:cs typeface="Mada"/>
                <a:sym typeface="Mada"/>
              </a:rPr>
              <a:t>can be found in any part of GIT</a:t>
            </a:r>
            <a:endParaRPr sz="1000">
              <a:solidFill>
                <a:srgbClr val="6AA84F"/>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Masses </a:t>
            </a:r>
            <a:endParaRPr sz="1000">
              <a:solidFill>
                <a:schemeClr val="dk1"/>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Splenomegaly </a:t>
            </a:r>
            <a:r>
              <a:rPr lang="en-GB" sz="1000">
                <a:solidFill>
                  <a:srgbClr val="6AA84F"/>
                </a:solidFill>
                <a:latin typeface="Mada"/>
                <a:ea typeface="Mada"/>
                <a:cs typeface="Mada"/>
                <a:sym typeface="Mada"/>
              </a:rPr>
              <a:t>with portal hypertension </a:t>
            </a:r>
            <a:endParaRPr sz="1000">
              <a:solidFill>
                <a:srgbClr val="6AA84F"/>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Adenopathy </a:t>
            </a:r>
            <a:r>
              <a:rPr lang="en-GB" sz="1000">
                <a:solidFill>
                  <a:srgbClr val="6AA84F"/>
                </a:solidFill>
                <a:latin typeface="Mada"/>
                <a:ea typeface="Mada"/>
                <a:cs typeface="Mada"/>
                <a:sym typeface="Mada"/>
              </a:rPr>
              <a:t>indicates malignancy </a:t>
            </a:r>
            <a:endParaRPr sz="1000">
              <a:solidFill>
                <a:srgbClr val="6AA84F"/>
              </a:solidFill>
              <a:latin typeface="Mada"/>
              <a:ea typeface="Mada"/>
              <a:cs typeface="Mada"/>
              <a:sym typeface="Mada"/>
            </a:endParaRPr>
          </a:p>
          <a:p>
            <a:pPr indent="-158750" lvl="0" marL="8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Rectal examination </a:t>
            </a:r>
            <a:r>
              <a:rPr lang="en-GB" sz="1000">
                <a:solidFill>
                  <a:srgbClr val="6AA84F"/>
                </a:solidFill>
                <a:latin typeface="Mada"/>
                <a:ea typeface="Mada"/>
                <a:cs typeface="Mada"/>
                <a:sym typeface="Mada"/>
              </a:rPr>
              <a:t>is a part of the abdominal examination (don’t forget for your OSCE and career) </a:t>
            </a:r>
            <a:endParaRPr sz="1000">
              <a:solidFill>
                <a:srgbClr val="6AA84F"/>
              </a:solidFill>
              <a:latin typeface="Mada"/>
              <a:ea typeface="Mada"/>
              <a:cs typeface="Mada"/>
              <a:sym typeface="Mada"/>
            </a:endParaRPr>
          </a:p>
        </p:txBody>
      </p:sp>
      <p:grpSp>
        <p:nvGrpSpPr>
          <p:cNvPr id="117" name="Google Shape;117;p15"/>
          <p:cNvGrpSpPr/>
          <p:nvPr/>
        </p:nvGrpSpPr>
        <p:grpSpPr>
          <a:xfrm>
            <a:off x="275156" y="4874515"/>
            <a:ext cx="467181" cy="476434"/>
            <a:chOff x="2410712" y="2415450"/>
            <a:chExt cx="312600" cy="312600"/>
          </a:xfrm>
        </p:grpSpPr>
        <p:sp>
          <p:nvSpPr>
            <p:cNvPr id="118" name="Google Shape;118;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5"/>
          <p:cNvSpPr txBox="1"/>
          <p:nvPr/>
        </p:nvSpPr>
        <p:spPr>
          <a:xfrm>
            <a:off x="732438" y="4901150"/>
            <a:ext cx="4198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Differential diagnosis (DDx):</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pic>
        <p:nvPicPr>
          <p:cNvPr id="121" name="Google Shape;121;p15"/>
          <p:cNvPicPr preferRelativeResize="0"/>
          <p:nvPr/>
        </p:nvPicPr>
        <p:blipFill>
          <a:blip r:embed="rId3">
            <a:alphaModFix/>
          </a:blip>
          <a:stretch>
            <a:fillRect/>
          </a:stretch>
        </p:blipFill>
        <p:spPr>
          <a:xfrm>
            <a:off x="1547600" y="5631652"/>
            <a:ext cx="4683749" cy="2398233"/>
          </a:xfrm>
          <a:prstGeom prst="rect">
            <a:avLst/>
          </a:prstGeom>
          <a:noFill/>
          <a:ln>
            <a:noFill/>
          </a:ln>
        </p:spPr>
      </p:pic>
      <p:cxnSp>
        <p:nvCxnSpPr>
          <p:cNvPr id="122" name="Google Shape;122;p15"/>
          <p:cNvCxnSpPr/>
          <p:nvPr/>
        </p:nvCxnSpPr>
        <p:spPr>
          <a:xfrm>
            <a:off x="1537548" y="4614145"/>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23" name="Google Shape;123;p15"/>
          <p:cNvSpPr txBox="1"/>
          <p:nvPr/>
        </p:nvSpPr>
        <p:spPr>
          <a:xfrm>
            <a:off x="1031911" y="4136820"/>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Upper GI Bleeding </a:t>
            </a:r>
            <a:endParaRPr b="1" sz="2200">
              <a:solidFill>
                <a:srgbClr val="006D77"/>
              </a:solidFill>
              <a:latin typeface="Lora"/>
              <a:ea typeface="Lora"/>
              <a:cs typeface="Lora"/>
              <a:sym typeface="Lora"/>
            </a:endParaRPr>
          </a:p>
        </p:txBody>
      </p:sp>
      <p:sp>
        <p:nvSpPr>
          <p:cNvPr id="124" name="Google Shape;124;p15"/>
          <p:cNvSpPr txBox="1"/>
          <p:nvPr/>
        </p:nvSpPr>
        <p:spPr>
          <a:xfrm>
            <a:off x="938000" y="5243975"/>
            <a:ext cx="6458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Determining</a:t>
            </a:r>
            <a:r>
              <a:rPr lang="en-GB" sz="1200">
                <a:solidFill>
                  <a:srgbClr val="6AA84F"/>
                </a:solidFill>
                <a:latin typeface="Mada"/>
                <a:ea typeface="Mada"/>
                <a:cs typeface="Mada"/>
                <a:sym typeface="Mada"/>
              </a:rPr>
              <a:t> </a:t>
            </a:r>
            <a:r>
              <a:rPr lang="en-GB" sz="1200">
                <a:solidFill>
                  <a:srgbClr val="6AA84F"/>
                </a:solidFill>
                <a:latin typeface="Mada"/>
                <a:ea typeface="Mada"/>
                <a:cs typeface="Mada"/>
                <a:sym typeface="Mada"/>
              </a:rPr>
              <a:t>whether</a:t>
            </a:r>
            <a:r>
              <a:rPr lang="en-GB" sz="1200">
                <a:solidFill>
                  <a:srgbClr val="6AA84F"/>
                </a:solidFill>
                <a:latin typeface="Mada"/>
                <a:ea typeface="Mada"/>
                <a:cs typeface="Mada"/>
                <a:sym typeface="Mada"/>
              </a:rPr>
              <a:t> the bleeding is variceal or not will aid in management and </a:t>
            </a:r>
            <a:r>
              <a:rPr lang="en-GB" sz="1200">
                <a:solidFill>
                  <a:srgbClr val="6AA84F"/>
                </a:solidFill>
                <a:latin typeface="Mada"/>
                <a:ea typeface="Mada"/>
                <a:cs typeface="Mada"/>
                <a:sym typeface="Mada"/>
              </a:rPr>
              <a:t>resuscitation</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p:txBody>
      </p:sp>
      <p:pic>
        <p:nvPicPr>
          <p:cNvPr id="125" name="Google Shape;125;p15"/>
          <p:cNvPicPr preferRelativeResize="0"/>
          <p:nvPr/>
        </p:nvPicPr>
        <p:blipFill>
          <a:blip r:embed="rId4">
            <a:alphaModFix/>
          </a:blip>
          <a:stretch>
            <a:fillRect/>
          </a:stretch>
        </p:blipFill>
        <p:spPr>
          <a:xfrm>
            <a:off x="4524371" y="8106075"/>
            <a:ext cx="2926254" cy="2516575"/>
          </a:xfrm>
          <a:prstGeom prst="rect">
            <a:avLst/>
          </a:prstGeom>
          <a:noFill/>
          <a:ln>
            <a:noFill/>
          </a:ln>
        </p:spPr>
      </p:pic>
      <p:cxnSp>
        <p:nvCxnSpPr>
          <p:cNvPr id="126" name="Google Shape;126;p15"/>
          <p:cNvCxnSpPr/>
          <p:nvPr/>
        </p:nvCxnSpPr>
        <p:spPr>
          <a:xfrm>
            <a:off x="2675100" y="1973374"/>
            <a:ext cx="2157300" cy="0"/>
          </a:xfrm>
          <a:prstGeom prst="straightConnector1">
            <a:avLst/>
          </a:prstGeom>
          <a:noFill/>
          <a:ln cap="flat" cmpd="sng" w="19050">
            <a:solidFill>
              <a:srgbClr val="F9BDA5"/>
            </a:solidFill>
            <a:prstDash val="solid"/>
            <a:round/>
            <a:headEnd len="med" w="med" type="oval"/>
            <a:tailEnd len="med" w="med" type="oval"/>
          </a:ln>
        </p:spPr>
      </p:cxnSp>
      <p:sp>
        <p:nvSpPr>
          <p:cNvPr id="127" name="Google Shape;127;p15"/>
          <p:cNvSpPr/>
          <p:nvPr/>
        </p:nvSpPr>
        <p:spPr>
          <a:xfrm>
            <a:off x="1139625" y="1113175"/>
            <a:ext cx="1199400" cy="1189200"/>
          </a:xfrm>
          <a:prstGeom prst="ellipse">
            <a:avLst/>
          </a:prstGeom>
          <a:noFill/>
          <a:ln cap="flat" cmpd="sng" w="19050">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5102025" y="1113175"/>
            <a:ext cx="1199400" cy="1189200"/>
          </a:xfrm>
          <a:prstGeom prst="ellipse">
            <a:avLst/>
          </a:prstGeom>
          <a:noFill/>
          <a:ln cap="flat" cmpd="sng" w="19050">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 name="Google Shape;129;p15"/>
          <p:cNvGrpSpPr/>
          <p:nvPr/>
        </p:nvGrpSpPr>
        <p:grpSpPr>
          <a:xfrm>
            <a:off x="1403345" y="1253233"/>
            <a:ext cx="671960" cy="909086"/>
            <a:chOff x="6022975" y="238100"/>
            <a:chExt cx="714775" cy="1118875"/>
          </a:xfrm>
        </p:grpSpPr>
        <p:sp>
          <p:nvSpPr>
            <p:cNvPr id="130" name="Google Shape;130;p15"/>
            <p:cNvSpPr/>
            <p:nvPr/>
          </p:nvSpPr>
          <p:spPr>
            <a:xfrm>
              <a:off x="6022975" y="286725"/>
              <a:ext cx="714775" cy="1070250"/>
            </a:xfrm>
            <a:custGeom>
              <a:rect b="b" l="l" r="r" t="t"/>
              <a:pathLst>
                <a:path extrusionOk="0" h="42810" w="28591">
                  <a:moveTo>
                    <a:pt x="2127" y="0"/>
                  </a:moveTo>
                  <a:cubicBezTo>
                    <a:pt x="942" y="0"/>
                    <a:pt x="1" y="973"/>
                    <a:pt x="1" y="2127"/>
                  </a:cubicBezTo>
                  <a:lnTo>
                    <a:pt x="1" y="40683"/>
                  </a:lnTo>
                  <a:cubicBezTo>
                    <a:pt x="1" y="41868"/>
                    <a:pt x="942" y="42810"/>
                    <a:pt x="2127" y="42810"/>
                  </a:cubicBezTo>
                  <a:lnTo>
                    <a:pt x="26464" y="42810"/>
                  </a:lnTo>
                  <a:cubicBezTo>
                    <a:pt x="27649" y="42810"/>
                    <a:pt x="28591" y="41868"/>
                    <a:pt x="28591" y="40683"/>
                  </a:cubicBezTo>
                  <a:lnTo>
                    <a:pt x="28591" y="2127"/>
                  </a:lnTo>
                  <a:cubicBezTo>
                    <a:pt x="28591" y="973"/>
                    <a:pt x="27649" y="0"/>
                    <a:pt x="26464" y="0"/>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6089825" y="348250"/>
              <a:ext cx="581100" cy="947200"/>
            </a:xfrm>
            <a:custGeom>
              <a:rect b="b" l="l" r="r" t="t"/>
              <a:pathLst>
                <a:path extrusionOk="0" h="37888" w="23244">
                  <a:moveTo>
                    <a:pt x="0" y="1"/>
                  </a:moveTo>
                  <a:lnTo>
                    <a:pt x="0" y="37888"/>
                  </a:lnTo>
                  <a:lnTo>
                    <a:pt x="23243" y="37888"/>
                  </a:lnTo>
                  <a:lnTo>
                    <a:pt x="232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6189325" y="313300"/>
              <a:ext cx="382850" cy="88150"/>
            </a:xfrm>
            <a:custGeom>
              <a:rect b="b" l="l" r="r" t="t"/>
              <a:pathLst>
                <a:path extrusionOk="0" h="3526" w="15314">
                  <a:moveTo>
                    <a:pt x="1185" y="1"/>
                  </a:moveTo>
                  <a:cubicBezTo>
                    <a:pt x="517" y="1"/>
                    <a:pt x="0" y="305"/>
                    <a:pt x="0" y="639"/>
                  </a:cubicBezTo>
                  <a:lnTo>
                    <a:pt x="0" y="2887"/>
                  </a:lnTo>
                  <a:cubicBezTo>
                    <a:pt x="0" y="3221"/>
                    <a:pt x="517" y="3525"/>
                    <a:pt x="1185" y="3525"/>
                  </a:cubicBezTo>
                  <a:lnTo>
                    <a:pt x="14098" y="3525"/>
                  </a:lnTo>
                  <a:cubicBezTo>
                    <a:pt x="14766" y="3525"/>
                    <a:pt x="15313" y="3221"/>
                    <a:pt x="15313" y="2887"/>
                  </a:cubicBezTo>
                  <a:lnTo>
                    <a:pt x="15313" y="639"/>
                  </a:lnTo>
                  <a:cubicBezTo>
                    <a:pt x="15313" y="305"/>
                    <a:pt x="14766" y="1"/>
                    <a:pt x="14098"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6244775" y="238100"/>
              <a:ext cx="271175" cy="106400"/>
            </a:xfrm>
            <a:custGeom>
              <a:rect b="b" l="l" r="r" t="t"/>
              <a:pathLst>
                <a:path extrusionOk="0" h="4256" w="10847">
                  <a:moveTo>
                    <a:pt x="1646" y="0"/>
                  </a:moveTo>
                  <a:cubicBezTo>
                    <a:pt x="789" y="0"/>
                    <a:pt x="60" y="688"/>
                    <a:pt x="0" y="1551"/>
                  </a:cubicBezTo>
                  <a:lnTo>
                    <a:pt x="0" y="2705"/>
                  </a:lnTo>
                  <a:cubicBezTo>
                    <a:pt x="60" y="3568"/>
                    <a:pt x="789" y="4256"/>
                    <a:pt x="1646" y="4256"/>
                  </a:cubicBezTo>
                  <a:cubicBezTo>
                    <a:pt x="1665" y="4256"/>
                    <a:pt x="1683" y="4255"/>
                    <a:pt x="1702" y="4255"/>
                  </a:cubicBezTo>
                  <a:lnTo>
                    <a:pt x="9146" y="4255"/>
                  </a:lnTo>
                  <a:cubicBezTo>
                    <a:pt x="9165" y="4255"/>
                    <a:pt x="9184" y="4256"/>
                    <a:pt x="9203" y="4256"/>
                  </a:cubicBezTo>
                  <a:cubicBezTo>
                    <a:pt x="10089" y="4256"/>
                    <a:pt x="10817" y="3568"/>
                    <a:pt x="10847" y="2705"/>
                  </a:cubicBezTo>
                  <a:lnTo>
                    <a:pt x="10847" y="1551"/>
                  </a:lnTo>
                  <a:cubicBezTo>
                    <a:pt x="10817" y="688"/>
                    <a:pt x="10089" y="0"/>
                    <a:pt x="9203" y="0"/>
                  </a:cubicBezTo>
                  <a:cubicBezTo>
                    <a:pt x="9184" y="0"/>
                    <a:pt x="9165" y="0"/>
                    <a:pt x="9146" y="1"/>
                  </a:cubicBezTo>
                  <a:lnTo>
                    <a:pt x="1702" y="1"/>
                  </a:lnTo>
                  <a:cubicBezTo>
                    <a:pt x="1683" y="0"/>
                    <a:pt x="1665" y="0"/>
                    <a:pt x="1646" y="0"/>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6357175" y="434075"/>
              <a:ext cx="46375" cy="113975"/>
            </a:xfrm>
            <a:custGeom>
              <a:rect b="b" l="l" r="r" t="t"/>
              <a:pathLst>
                <a:path extrusionOk="0" h="4559" w="1855">
                  <a:moveTo>
                    <a:pt x="1" y="1"/>
                  </a:moveTo>
                  <a:lnTo>
                    <a:pt x="1" y="4558"/>
                  </a:lnTo>
                  <a:lnTo>
                    <a:pt x="1854" y="4558"/>
                  </a:lnTo>
                  <a:lnTo>
                    <a:pt x="1854"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6323775" y="467500"/>
              <a:ext cx="113950" cy="46350"/>
            </a:xfrm>
            <a:custGeom>
              <a:rect b="b" l="l" r="r" t="t"/>
              <a:pathLst>
                <a:path extrusionOk="0" h="1854" w="4558">
                  <a:moveTo>
                    <a:pt x="0" y="1"/>
                  </a:moveTo>
                  <a:lnTo>
                    <a:pt x="0" y="1854"/>
                  </a:lnTo>
                  <a:lnTo>
                    <a:pt x="4558" y="1854"/>
                  </a:lnTo>
                  <a:lnTo>
                    <a:pt x="4558"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6136900" y="633100"/>
              <a:ext cx="487675" cy="26600"/>
            </a:xfrm>
            <a:custGeom>
              <a:rect b="b" l="l" r="r" t="t"/>
              <a:pathLst>
                <a:path extrusionOk="0" h="1064" w="19507">
                  <a:moveTo>
                    <a:pt x="517" y="0"/>
                  </a:moveTo>
                  <a:cubicBezTo>
                    <a:pt x="214" y="0"/>
                    <a:pt x="1" y="243"/>
                    <a:pt x="1" y="547"/>
                  </a:cubicBezTo>
                  <a:cubicBezTo>
                    <a:pt x="1" y="820"/>
                    <a:pt x="214" y="1063"/>
                    <a:pt x="517" y="1063"/>
                  </a:cubicBezTo>
                  <a:lnTo>
                    <a:pt x="18960" y="1063"/>
                  </a:lnTo>
                  <a:cubicBezTo>
                    <a:pt x="19264" y="1063"/>
                    <a:pt x="19507" y="820"/>
                    <a:pt x="19507" y="547"/>
                  </a:cubicBezTo>
                  <a:cubicBezTo>
                    <a:pt x="19507" y="243"/>
                    <a:pt x="19264" y="0"/>
                    <a:pt x="18960"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6136900" y="688525"/>
              <a:ext cx="487675" cy="26625"/>
            </a:xfrm>
            <a:custGeom>
              <a:rect b="b" l="l" r="r" t="t"/>
              <a:pathLst>
                <a:path extrusionOk="0" h="1065"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6136900" y="743975"/>
              <a:ext cx="487675" cy="26625"/>
            </a:xfrm>
            <a:custGeom>
              <a:rect b="b" l="l" r="r" t="t"/>
              <a:pathLst>
                <a:path extrusionOk="0" h="1065"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6136900" y="799425"/>
              <a:ext cx="487675" cy="26625"/>
            </a:xfrm>
            <a:custGeom>
              <a:rect b="b" l="l" r="r" t="t"/>
              <a:pathLst>
                <a:path extrusionOk="0" h="1065"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6136900" y="855575"/>
              <a:ext cx="487675" cy="25925"/>
            </a:xfrm>
            <a:custGeom>
              <a:rect b="b" l="l" r="r" t="t"/>
              <a:pathLst>
                <a:path extrusionOk="0" h="1037" w="19507">
                  <a:moveTo>
                    <a:pt x="471" y="1"/>
                  </a:moveTo>
                  <a:cubicBezTo>
                    <a:pt x="217" y="1"/>
                    <a:pt x="1" y="231"/>
                    <a:pt x="1" y="489"/>
                  </a:cubicBezTo>
                  <a:cubicBezTo>
                    <a:pt x="1" y="793"/>
                    <a:pt x="214" y="1036"/>
                    <a:pt x="517" y="1036"/>
                  </a:cubicBezTo>
                  <a:lnTo>
                    <a:pt x="18960" y="1036"/>
                  </a:lnTo>
                  <a:cubicBezTo>
                    <a:pt x="19259" y="1036"/>
                    <a:pt x="19499" y="801"/>
                    <a:pt x="19506" y="505"/>
                  </a:cubicBezTo>
                  <a:lnTo>
                    <a:pt x="19506" y="505"/>
                  </a:lnTo>
                  <a:cubicBezTo>
                    <a:pt x="19507" y="510"/>
                    <a:pt x="19507" y="515"/>
                    <a:pt x="19507" y="520"/>
                  </a:cubicBezTo>
                  <a:lnTo>
                    <a:pt x="19507" y="489"/>
                  </a:lnTo>
                  <a:cubicBezTo>
                    <a:pt x="19507" y="494"/>
                    <a:pt x="19507" y="499"/>
                    <a:pt x="19506" y="505"/>
                  </a:cubicBezTo>
                  <a:lnTo>
                    <a:pt x="19506" y="505"/>
                  </a:lnTo>
                  <a:cubicBezTo>
                    <a:pt x="19499" y="225"/>
                    <a:pt x="19286" y="1"/>
                    <a:pt x="19011" y="1"/>
                  </a:cubicBezTo>
                  <a:cubicBezTo>
                    <a:pt x="18994" y="1"/>
                    <a:pt x="18977" y="1"/>
                    <a:pt x="18960" y="3"/>
                  </a:cubicBezTo>
                  <a:lnTo>
                    <a:pt x="517" y="3"/>
                  </a:lnTo>
                  <a:cubicBezTo>
                    <a:pt x="502" y="1"/>
                    <a:pt x="486" y="1"/>
                    <a:pt x="471"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6136900" y="910325"/>
              <a:ext cx="487675" cy="26625"/>
            </a:xfrm>
            <a:custGeom>
              <a:rect b="b" l="l" r="r" t="t"/>
              <a:pathLst>
                <a:path extrusionOk="0" h="1065"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6136900" y="965775"/>
              <a:ext cx="487675" cy="25850"/>
            </a:xfrm>
            <a:custGeom>
              <a:rect b="b" l="l" r="r" t="t"/>
              <a:pathLst>
                <a:path extrusionOk="0" h="1034" w="19507">
                  <a:moveTo>
                    <a:pt x="517" y="1"/>
                  </a:moveTo>
                  <a:cubicBezTo>
                    <a:pt x="214" y="1"/>
                    <a:pt x="1" y="213"/>
                    <a:pt x="1" y="517"/>
                  </a:cubicBezTo>
                  <a:cubicBezTo>
                    <a:pt x="1" y="821"/>
                    <a:pt x="214" y="1034"/>
                    <a:pt x="517" y="1034"/>
                  </a:cubicBezTo>
                  <a:lnTo>
                    <a:pt x="18960" y="1034"/>
                  </a:lnTo>
                  <a:cubicBezTo>
                    <a:pt x="19264" y="1034"/>
                    <a:pt x="19507" y="821"/>
                    <a:pt x="19507" y="517"/>
                  </a:cubicBezTo>
                  <a:cubicBezTo>
                    <a:pt x="19507" y="213"/>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6136900" y="1021225"/>
              <a:ext cx="487675" cy="26625"/>
            </a:xfrm>
            <a:custGeom>
              <a:rect b="b" l="l" r="r" t="t"/>
              <a:pathLst>
                <a:path extrusionOk="0" h="1065"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6136900" y="1076675"/>
              <a:ext cx="487675" cy="26600"/>
            </a:xfrm>
            <a:custGeom>
              <a:rect b="b" l="l" r="r" t="t"/>
              <a:pathLst>
                <a:path extrusionOk="0" h="1064"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6136900" y="1132125"/>
              <a:ext cx="487675" cy="26600"/>
            </a:xfrm>
            <a:custGeom>
              <a:rect b="b" l="l" r="r" t="t"/>
              <a:pathLst>
                <a:path extrusionOk="0" h="1064" w="19507">
                  <a:moveTo>
                    <a:pt x="517" y="1"/>
                  </a:moveTo>
                  <a:cubicBezTo>
                    <a:pt x="214" y="1"/>
                    <a:pt x="1" y="244"/>
                    <a:pt x="1" y="517"/>
                  </a:cubicBezTo>
                  <a:cubicBezTo>
                    <a:pt x="1" y="821"/>
                    <a:pt x="214" y="1064"/>
                    <a:pt x="517" y="1064"/>
                  </a:cubicBezTo>
                  <a:lnTo>
                    <a:pt x="18960" y="1064"/>
                  </a:lnTo>
                  <a:cubicBezTo>
                    <a:pt x="19264" y="1064"/>
                    <a:pt x="19507" y="821"/>
                    <a:pt x="19507" y="517"/>
                  </a:cubicBezTo>
                  <a:cubicBezTo>
                    <a:pt x="19507" y="244"/>
                    <a:pt x="19264" y="1"/>
                    <a:pt x="18960"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6136900" y="1187575"/>
              <a:ext cx="487675" cy="26600"/>
            </a:xfrm>
            <a:custGeom>
              <a:rect b="b" l="l" r="r" t="t"/>
              <a:pathLst>
                <a:path extrusionOk="0" h="1064" w="19507">
                  <a:moveTo>
                    <a:pt x="517" y="0"/>
                  </a:moveTo>
                  <a:cubicBezTo>
                    <a:pt x="214" y="0"/>
                    <a:pt x="1" y="244"/>
                    <a:pt x="1" y="517"/>
                  </a:cubicBezTo>
                  <a:cubicBezTo>
                    <a:pt x="1" y="821"/>
                    <a:pt x="214" y="1064"/>
                    <a:pt x="517" y="1064"/>
                  </a:cubicBezTo>
                  <a:lnTo>
                    <a:pt x="18960" y="1064"/>
                  </a:lnTo>
                  <a:cubicBezTo>
                    <a:pt x="19264" y="1064"/>
                    <a:pt x="19507" y="821"/>
                    <a:pt x="19507" y="517"/>
                  </a:cubicBezTo>
                  <a:cubicBezTo>
                    <a:pt x="19507" y="244"/>
                    <a:pt x="19264" y="0"/>
                    <a:pt x="18960"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6136900" y="441675"/>
              <a:ext cx="142075" cy="49400"/>
            </a:xfrm>
            <a:custGeom>
              <a:rect b="b" l="l" r="r" t="t"/>
              <a:pathLst>
                <a:path extrusionOk="0" h="1976" w="5683">
                  <a:moveTo>
                    <a:pt x="973" y="1"/>
                  </a:moveTo>
                  <a:cubicBezTo>
                    <a:pt x="426" y="1"/>
                    <a:pt x="1" y="426"/>
                    <a:pt x="1" y="973"/>
                  </a:cubicBezTo>
                  <a:cubicBezTo>
                    <a:pt x="1" y="1520"/>
                    <a:pt x="426" y="1975"/>
                    <a:pt x="973" y="1975"/>
                  </a:cubicBezTo>
                  <a:lnTo>
                    <a:pt x="4710" y="1975"/>
                  </a:lnTo>
                  <a:cubicBezTo>
                    <a:pt x="5257" y="1975"/>
                    <a:pt x="5683" y="1520"/>
                    <a:pt x="5683" y="973"/>
                  </a:cubicBezTo>
                  <a:cubicBezTo>
                    <a:pt x="5683" y="426"/>
                    <a:pt x="5257" y="1"/>
                    <a:pt x="4710" y="1"/>
                  </a:cubicBezTo>
                  <a:close/>
                </a:path>
              </a:pathLst>
            </a:custGeom>
            <a:solidFill>
              <a:srgbClr val="96D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6136900" y="511550"/>
              <a:ext cx="142075" cy="49400"/>
            </a:xfrm>
            <a:custGeom>
              <a:rect b="b" l="l" r="r" t="t"/>
              <a:pathLst>
                <a:path extrusionOk="0" h="1976" w="5683">
                  <a:moveTo>
                    <a:pt x="973" y="1"/>
                  </a:moveTo>
                  <a:cubicBezTo>
                    <a:pt x="426" y="1"/>
                    <a:pt x="1" y="426"/>
                    <a:pt x="1" y="973"/>
                  </a:cubicBezTo>
                  <a:cubicBezTo>
                    <a:pt x="1" y="1520"/>
                    <a:pt x="426" y="1976"/>
                    <a:pt x="973" y="1976"/>
                  </a:cubicBezTo>
                  <a:lnTo>
                    <a:pt x="4710" y="1976"/>
                  </a:lnTo>
                  <a:cubicBezTo>
                    <a:pt x="5257" y="1976"/>
                    <a:pt x="5683" y="1520"/>
                    <a:pt x="5683" y="973"/>
                  </a:cubicBezTo>
                  <a:cubicBezTo>
                    <a:pt x="5683" y="426"/>
                    <a:pt x="5257" y="1"/>
                    <a:pt x="4710" y="1"/>
                  </a:cubicBezTo>
                  <a:close/>
                </a:path>
              </a:pathLst>
            </a:custGeom>
            <a:solidFill>
              <a:srgbClr val="96D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6483275" y="441675"/>
              <a:ext cx="140550" cy="119275"/>
            </a:xfrm>
            <a:custGeom>
              <a:rect b="b" l="l" r="r" t="t"/>
              <a:pathLst>
                <a:path extrusionOk="0" h="4771" w="5622">
                  <a:moveTo>
                    <a:pt x="1064" y="1"/>
                  </a:moveTo>
                  <a:cubicBezTo>
                    <a:pt x="487" y="1"/>
                    <a:pt x="1" y="456"/>
                    <a:pt x="1" y="1064"/>
                  </a:cubicBezTo>
                  <a:lnTo>
                    <a:pt x="1" y="3707"/>
                  </a:lnTo>
                  <a:cubicBezTo>
                    <a:pt x="1" y="4285"/>
                    <a:pt x="487" y="4771"/>
                    <a:pt x="1064" y="4771"/>
                  </a:cubicBezTo>
                  <a:lnTo>
                    <a:pt x="4558" y="4771"/>
                  </a:lnTo>
                  <a:cubicBezTo>
                    <a:pt x="5166" y="4771"/>
                    <a:pt x="5621" y="4285"/>
                    <a:pt x="5621" y="3707"/>
                  </a:cubicBezTo>
                  <a:lnTo>
                    <a:pt x="5621" y="1064"/>
                  </a:lnTo>
                  <a:cubicBezTo>
                    <a:pt x="5621" y="456"/>
                    <a:pt x="5166" y="1"/>
                    <a:pt x="4558" y="1"/>
                  </a:cubicBezTo>
                  <a:close/>
                </a:path>
              </a:pathLst>
            </a:custGeom>
            <a:solidFill>
              <a:srgbClr val="96D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15"/>
          <p:cNvGrpSpPr/>
          <p:nvPr/>
        </p:nvGrpSpPr>
        <p:grpSpPr>
          <a:xfrm>
            <a:off x="5299631" y="1227276"/>
            <a:ext cx="805241" cy="909094"/>
            <a:chOff x="7167085" y="1824700"/>
            <a:chExt cx="452713" cy="450202"/>
          </a:xfrm>
        </p:grpSpPr>
        <p:sp>
          <p:nvSpPr>
            <p:cNvPr id="151" name="Google Shape;151;p15"/>
            <p:cNvSpPr/>
            <p:nvPr/>
          </p:nvSpPr>
          <p:spPr>
            <a:xfrm>
              <a:off x="7167085" y="1836081"/>
              <a:ext cx="171044" cy="153972"/>
            </a:xfrm>
            <a:custGeom>
              <a:rect b="b" l="l" r="r" t="t"/>
              <a:pathLst>
                <a:path extrusionOk="0" h="5709" w="6342">
                  <a:moveTo>
                    <a:pt x="1208" y="1"/>
                  </a:moveTo>
                  <a:cubicBezTo>
                    <a:pt x="809" y="12"/>
                    <a:pt x="446" y="247"/>
                    <a:pt x="282" y="598"/>
                  </a:cubicBezTo>
                  <a:cubicBezTo>
                    <a:pt x="94" y="985"/>
                    <a:pt x="0" y="1419"/>
                    <a:pt x="12" y="1853"/>
                  </a:cubicBezTo>
                  <a:cubicBezTo>
                    <a:pt x="24" y="2743"/>
                    <a:pt x="282" y="3623"/>
                    <a:pt x="774" y="4361"/>
                  </a:cubicBezTo>
                  <a:cubicBezTo>
                    <a:pt x="1372" y="5240"/>
                    <a:pt x="2204" y="5709"/>
                    <a:pt x="3177" y="5709"/>
                  </a:cubicBezTo>
                  <a:cubicBezTo>
                    <a:pt x="4161" y="5709"/>
                    <a:pt x="4982" y="5240"/>
                    <a:pt x="5580" y="4361"/>
                  </a:cubicBezTo>
                  <a:cubicBezTo>
                    <a:pt x="6072" y="3623"/>
                    <a:pt x="6342" y="2743"/>
                    <a:pt x="6342" y="1853"/>
                  </a:cubicBezTo>
                  <a:cubicBezTo>
                    <a:pt x="6342" y="727"/>
                    <a:pt x="5873" y="1"/>
                    <a:pt x="5146" y="1"/>
                  </a:cubicBezTo>
                  <a:lnTo>
                    <a:pt x="4665" y="1"/>
                  </a:lnTo>
                  <a:cubicBezTo>
                    <a:pt x="4325" y="1"/>
                    <a:pt x="4325" y="505"/>
                    <a:pt x="4665" y="505"/>
                  </a:cubicBezTo>
                  <a:lnTo>
                    <a:pt x="5146" y="505"/>
                  </a:lnTo>
                  <a:cubicBezTo>
                    <a:pt x="5462" y="505"/>
                    <a:pt x="5838" y="856"/>
                    <a:pt x="5838" y="1853"/>
                  </a:cubicBezTo>
                  <a:cubicBezTo>
                    <a:pt x="5838" y="2638"/>
                    <a:pt x="5603" y="3423"/>
                    <a:pt x="5169" y="4080"/>
                  </a:cubicBezTo>
                  <a:cubicBezTo>
                    <a:pt x="4818" y="4595"/>
                    <a:pt x="4197" y="5205"/>
                    <a:pt x="3177" y="5205"/>
                  </a:cubicBezTo>
                  <a:cubicBezTo>
                    <a:pt x="2169" y="5205"/>
                    <a:pt x="1536" y="4595"/>
                    <a:pt x="1196" y="4080"/>
                  </a:cubicBezTo>
                  <a:cubicBezTo>
                    <a:pt x="762" y="3423"/>
                    <a:pt x="528" y="2638"/>
                    <a:pt x="516" y="1853"/>
                  </a:cubicBezTo>
                  <a:cubicBezTo>
                    <a:pt x="504" y="1501"/>
                    <a:pt x="575" y="1161"/>
                    <a:pt x="727" y="844"/>
                  </a:cubicBezTo>
                  <a:cubicBezTo>
                    <a:pt x="809" y="645"/>
                    <a:pt x="997" y="516"/>
                    <a:pt x="1208" y="505"/>
                  </a:cubicBezTo>
                  <a:lnTo>
                    <a:pt x="1700" y="505"/>
                  </a:lnTo>
                  <a:cubicBezTo>
                    <a:pt x="2028" y="505"/>
                    <a:pt x="2028" y="1"/>
                    <a:pt x="1700"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7203736" y="1824700"/>
              <a:ext cx="28480" cy="36706"/>
            </a:xfrm>
            <a:custGeom>
              <a:rect b="b" l="l" r="r" t="t"/>
              <a:pathLst>
                <a:path extrusionOk="0" h="1361" w="1056">
                  <a:moveTo>
                    <a:pt x="118" y="1"/>
                  </a:moveTo>
                  <a:cubicBezTo>
                    <a:pt x="48" y="1"/>
                    <a:pt x="1" y="47"/>
                    <a:pt x="1" y="118"/>
                  </a:cubicBezTo>
                  <a:lnTo>
                    <a:pt x="1" y="1243"/>
                  </a:lnTo>
                  <a:cubicBezTo>
                    <a:pt x="1" y="1313"/>
                    <a:pt x="48" y="1360"/>
                    <a:pt x="118" y="1360"/>
                  </a:cubicBezTo>
                  <a:lnTo>
                    <a:pt x="681" y="1360"/>
                  </a:lnTo>
                  <a:cubicBezTo>
                    <a:pt x="892" y="1360"/>
                    <a:pt x="1056" y="1196"/>
                    <a:pt x="1056" y="997"/>
                  </a:cubicBezTo>
                  <a:lnTo>
                    <a:pt x="1056" y="364"/>
                  </a:lnTo>
                  <a:cubicBezTo>
                    <a:pt x="1056" y="165"/>
                    <a:pt x="892" y="1"/>
                    <a:pt x="681"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7273290" y="1824700"/>
              <a:ext cx="28480" cy="36706"/>
            </a:xfrm>
            <a:custGeom>
              <a:rect b="b" l="l" r="r" t="t"/>
              <a:pathLst>
                <a:path extrusionOk="0" h="1361" w="1056">
                  <a:moveTo>
                    <a:pt x="376" y="1"/>
                  </a:moveTo>
                  <a:cubicBezTo>
                    <a:pt x="165" y="1"/>
                    <a:pt x="1" y="165"/>
                    <a:pt x="1" y="364"/>
                  </a:cubicBezTo>
                  <a:lnTo>
                    <a:pt x="1" y="997"/>
                  </a:lnTo>
                  <a:cubicBezTo>
                    <a:pt x="1" y="1196"/>
                    <a:pt x="165" y="1360"/>
                    <a:pt x="376" y="1360"/>
                  </a:cubicBezTo>
                  <a:lnTo>
                    <a:pt x="938" y="1360"/>
                  </a:lnTo>
                  <a:cubicBezTo>
                    <a:pt x="1009" y="1360"/>
                    <a:pt x="1056" y="1313"/>
                    <a:pt x="1056" y="1243"/>
                  </a:cubicBezTo>
                  <a:lnTo>
                    <a:pt x="1056" y="118"/>
                  </a:lnTo>
                  <a:cubicBezTo>
                    <a:pt x="1056" y="47"/>
                    <a:pt x="1009" y="1"/>
                    <a:pt x="938"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7280248" y="1955258"/>
              <a:ext cx="169156" cy="244402"/>
            </a:xfrm>
            <a:custGeom>
              <a:rect b="b" l="l" r="r" t="t"/>
              <a:pathLst>
                <a:path extrusionOk="0" h="9062" w="6272">
                  <a:moveTo>
                    <a:pt x="3048" y="1"/>
                  </a:moveTo>
                  <a:lnTo>
                    <a:pt x="1" y="329"/>
                  </a:lnTo>
                  <a:lnTo>
                    <a:pt x="1" y="8768"/>
                  </a:lnTo>
                  <a:cubicBezTo>
                    <a:pt x="1" y="8932"/>
                    <a:pt x="129" y="9061"/>
                    <a:pt x="294" y="9061"/>
                  </a:cubicBezTo>
                  <a:lnTo>
                    <a:pt x="5967" y="9061"/>
                  </a:lnTo>
                  <a:cubicBezTo>
                    <a:pt x="6131" y="9061"/>
                    <a:pt x="6272" y="8932"/>
                    <a:pt x="6272" y="8768"/>
                  </a:cubicBezTo>
                  <a:lnTo>
                    <a:pt x="6272" y="329"/>
                  </a:lnTo>
                  <a:lnTo>
                    <a:pt x="3048"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7280248" y="1929314"/>
              <a:ext cx="169453" cy="34818"/>
            </a:xfrm>
            <a:custGeom>
              <a:rect b="b" l="l" r="r" t="t"/>
              <a:pathLst>
                <a:path extrusionOk="0" h="1291" w="6283">
                  <a:moveTo>
                    <a:pt x="5999" y="1"/>
                  </a:moveTo>
                  <a:cubicBezTo>
                    <a:pt x="5992" y="1"/>
                    <a:pt x="5986" y="1"/>
                    <a:pt x="5979" y="1"/>
                  </a:cubicBezTo>
                  <a:lnTo>
                    <a:pt x="294" y="1"/>
                  </a:lnTo>
                  <a:cubicBezTo>
                    <a:pt x="129" y="1"/>
                    <a:pt x="1" y="130"/>
                    <a:pt x="1" y="294"/>
                  </a:cubicBezTo>
                  <a:lnTo>
                    <a:pt x="1" y="1291"/>
                  </a:lnTo>
                  <a:lnTo>
                    <a:pt x="6272" y="1291"/>
                  </a:lnTo>
                  <a:lnTo>
                    <a:pt x="6272" y="294"/>
                  </a:lnTo>
                  <a:cubicBezTo>
                    <a:pt x="6283" y="126"/>
                    <a:pt x="6154" y="1"/>
                    <a:pt x="5999"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7280248" y="2164864"/>
              <a:ext cx="169479" cy="35115"/>
            </a:xfrm>
            <a:custGeom>
              <a:rect b="b" l="l" r="r" t="t"/>
              <a:pathLst>
                <a:path extrusionOk="0" h="1302" w="6284">
                  <a:moveTo>
                    <a:pt x="1" y="0"/>
                  </a:moveTo>
                  <a:lnTo>
                    <a:pt x="1" y="1008"/>
                  </a:lnTo>
                  <a:cubicBezTo>
                    <a:pt x="1" y="1160"/>
                    <a:pt x="129" y="1301"/>
                    <a:pt x="294" y="1301"/>
                  </a:cubicBezTo>
                  <a:lnTo>
                    <a:pt x="5979" y="1301"/>
                  </a:lnTo>
                  <a:cubicBezTo>
                    <a:pt x="6143" y="1301"/>
                    <a:pt x="6283" y="1172"/>
                    <a:pt x="6272" y="1008"/>
                  </a:cubicBezTo>
                  <a:lnTo>
                    <a:pt x="6272" y="0"/>
                  </a:ln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7420300" y="2164864"/>
              <a:ext cx="29424" cy="34791"/>
            </a:xfrm>
            <a:custGeom>
              <a:rect b="b" l="l" r="r" t="t"/>
              <a:pathLst>
                <a:path extrusionOk="0" h="1290" w="1091">
                  <a:moveTo>
                    <a:pt x="293" y="0"/>
                  </a:moveTo>
                  <a:lnTo>
                    <a:pt x="293" y="996"/>
                  </a:lnTo>
                  <a:cubicBezTo>
                    <a:pt x="293" y="1160"/>
                    <a:pt x="153" y="1289"/>
                    <a:pt x="0" y="1289"/>
                  </a:cubicBezTo>
                  <a:lnTo>
                    <a:pt x="786" y="1289"/>
                  </a:lnTo>
                  <a:cubicBezTo>
                    <a:pt x="950" y="1289"/>
                    <a:pt x="1090" y="1160"/>
                    <a:pt x="1090" y="996"/>
                  </a:cubicBezTo>
                  <a:lnTo>
                    <a:pt x="1079" y="996"/>
                  </a:lnTo>
                  <a:lnTo>
                    <a:pt x="1079" y="0"/>
                  </a:lnTo>
                  <a:close/>
                </a:path>
              </a:pathLst>
            </a:custGeom>
            <a:solidFill>
              <a:srgbClr val="4667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7373508" y="2128806"/>
              <a:ext cx="246290" cy="146096"/>
            </a:xfrm>
            <a:custGeom>
              <a:rect b="b" l="l" r="r" t="t"/>
              <a:pathLst>
                <a:path extrusionOk="0" h="5417" w="9132">
                  <a:moveTo>
                    <a:pt x="4560" y="1"/>
                  </a:moveTo>
                  <a:lnTo>
                    <a:pt x="0" y="329"/>
                  </a:lnTo>
                  <a:lnTo>
                    <a:pt x="0" y="5252"/>
                  </a:lnTo>
                  <a:cubicBezTo>
                    <a:pt x="0" y="5346"/>
                    <a:pt x="71" y="5416"/>
                    <a:pt x="165" y="5416"/>
                  </a:cubicBezTo>
                  <a:lnTo>
                    <a:pt x="8956" y="5416"/>
                  </a:lnTo>
                  <a:cubicBezTo>
                    <a:pt x="9050" y="5416"/>
                    <a:pt x="9132" y="5346"/>
                    <a:pt x="9132" y="5252"/>
                  </a:cubicBezTo>
                  <a:lnTo>
                    <a:pt x="9132" y="329"/>
                  </a:lnTo>
                  <a:lnTo>
                    <a:pt x="456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7373508" y="2094986"/>
              <a:ext cx="246290" cy="42694"/>
            </a:xfrm>
            <a:custGeom>
              <a:rect b="b" l="l" r="r" t="t"/>
              <a:pathLst>
                <a:path extrusionOk="0" h="1583" w="9132">
                  <a:moveTo>
                    <a:pt x="176" y="1"/>
                  </a:moveTo>
                  <a:cubicBezTo>
                    <a:pt x="71" y="1"/>
                    <a:pt x="0" y="83"/>
                    <a:pt x="0" y="176"/>
                  </a:cubicBezTo>
                  <a:lnTo>
                    <a:pt x="0" y="1583"/>
                  </a:lnTo>
                  <a:lnTo>
                    <a:pt x="9132" y="1583"/>
                  </a:lnTo>
                  <a:lnTo>
                    <a:pt x="9132" y="176"/>
                  </a:lnTo>
                  <a:cubicBezTo>
                    <a:pt x="9132" y="83"/>
                    <a:pt x="9061" y="1"/>
                    <a:pt x="8967"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7538210" y="2053885"/>
              <a:ext cx="28804" cy="58768"/>
            </a:xfrm>
            <a:custGeom>
              <a:rect b="b" l="l" r="r" t="t"/>
              <a:pathLst>
                <a:path extrusionOk="0" h="2179" w="1068">
                  <a:moveTo>
                    <a:pt x="540" y="1"/>
                  </a:moveTo>
                  <a:cubicBezTo>
                    <a:pt x="235" y="1"/>
                    <a:pt x="0" y="247"/>
                    <a:pt x="0" y="540"/>
                  </a:cubicBezTo>
                  <a:lnTo>
                    <a:pt x="0" y="1642"/>
                  </a:lnTo>
                  <a:cubicBezTo>
                    <a:pt x="0" y="1999"/>
                    <a:pt x="267" y="2178"/>
                    <a:pt x="534" y="2178"/>
                  </a:cubicBezTo>
                  <a:cubicBezTo>
                    <a:pt x="800" y="2178"/>
                    <a:pt x="1067" y="1999"/>
                    <a:pt x="1067" y="1642"/>
                  </a:cubicBezTo>
                  <a:lnTo>
                    <a:pt x="1067" y="540"/>
                  </a:lnTo>
                  <a:cubicBezTo>
                    <a:pt x="1067" y="247"/>
                    <a:pt x="833" y="1"/>
                    <a:pt x="540"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7426287" y="2053885"/>
              <a:ext cx="28804" cy="58768"/>
            </a:xfrm>
            <a:custGeom>
              <a:rect b="b" l="l" r="r" t="t"/>
              <a:pathLst>
                <a:path extrusionOk="0" h="2179" w="1068">
                  <a:moveTo>
                    <a:pt x="540" y="1"/>
                  </a:moveTo>
                  <a:cubicBezTo>
                    <a:pt x="235" y="1"/>
                    <a:pt x="1" y="247"/>
                    <a:pt x="1" y="540"/>
                  </a:cubicBezTo>
                  <a:lnTo>
                    <a:pt x="1" y="1642"/>
                  </a:lnTo>
                  <a:cubicBezTo>
                    <a:pt x="1" y="1999"/>
                    <a:pt x="268" y="2178"/>
                    <a:pt x="534" y="2178"/>
                  </a:cubicBezTo>
                  <a:cubicBezTo>
                    <a:pt x="801" y="2178"/>
                    <a:pt x="1068" y="1999"/>
                    <a:pt x="1068" y="1642"/>
                  </a:cubicBezTo>
                  <a:lnTo>
                    <a:pt x="1068" y="540"/>
                  </a:lnTo>
                  <a:cubicBezTo>
                    <a:pt x="1068" y="247"/>
                    <a:pt x="833" y="1"/>
                    <a:pt x="540"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7178142" y="1989725"/>
              <a:ext cx="171691" cy="154619"/>
            </a:xfrm>
            <a:custGeom>
              <a:rect b="b" l="l" r="r" t="t"/>
              <a:pathLst>
                <a:path extrusionOk="0" h="5733" w="6366">
                  <a:moveTo>
                    <a:pt x="2521" y="0"/>
                  </a:moveTo>
                  <a:lnTo>
                    <a:pt x="2521" y="797"/>
                  </a:lnTo>
                  <a:lnTo>
                    <a:pt x="962" y="797"/>
                  </a:lnTo>
                  <a:cubicBezTo>
                    <a:pt x="434" y="797"/>
                    <a:pt x="0" y="1231"/>
                    <a:pt x="0" y="1758"/>
                  </a:cubicBezTo>
                  <a:cubicBezTo>
                    <a:pt x="0" y="2286"/>
                    <a:pt x="434" y="2720"/>
                    <a:pt x="962" y="2720"/>
                  </a:cubicBezTo>
                  <a:lnTo>
                    <a:pt x="1946" y="2720"/>
                  </a:lnTo>
                  <a:cubicBezTo>
                    <a:pt x="2614" y="2720"/>
                    <a:pt x="2614" y="3716"/>
                    <a:pt x="1946" y="3716"/>
                  </a:cubicBezTo>
                  <a:lnTo>
                    <a:pt x="1009" y="3716"/>
                  </a:lnTo>
                  <a:cubicBezTo>
                    <a:pt x="469" y="3739"/>
                    <a:pt x="36" y="4185"/>
                    <a:pt x="36" y="4724"/>
                  </a:cubicBezTo>
                  <a:cubicBezTo>
                    <a:pt x="36" y="5263"/>
                    <a:pt x="469" y="5709"/>
                    <a:pt x="1009" y="5732"/>
                  </a:cubicBezTo>
                  <a:lnTo>
                    <a:pt x="4466" y="5732"/>
                  </a:lnTo>
                  <a:cubicBezTo>
                    <a:pt x="4830" y="5732"/>
                    <a:pt x="5135" y="5439"/>
                    <a:pt x="5135" y="5064"/>
                  </a:cubicBezTo>
                  <a:lnTo>
                    <a:pt x="5135" y="2345"/>
                  </a:lnTo>
                  <a:cubicBezTo>
                    <a:pt x="5135" y="2263"/>
                    <a:pt x="5205" y="2180"/>
                    <a:pt x="5299" y="2180"/>
                  </a:cubicBezTo>
                  <a:lnTo>
                    <a:pt x="6037" y="2180"/>
                  </a:lnTo>
                  <a:cubicBezTo>
                    <a:pt x="6365" y="2180"/>
                    <a:pt x="6365" y="1676"/>
                    <a:pt x="6037" y="1676"/>
                  </a:cubicBezTo>
                  <a:lnTo>
                    <a:pt x="5299" y="1676"/>
                  </a:lnTo>
                  <a:cubicBezTo>
                    <a:pt x="4935" y="1676"/>
                    <a:pt x="4631" y="1981"/>
                    <a:pt x="4631" y="2345"/>
                  </a:cubicBezTo>
                  <a:lnTo>
                    <a:pt x="4631" y="5064"/>
                  </a:lnTo>
                  <a:cubicBezTo>
                    <a:pt x="4631" y="5158"/>
                    <a:pt x="4560" y="5228"/>
                    <a:pt x="4466" y="5228"/>
                  </a:cubicBezTo>
                  <a:lnTo>
                    <a:pt x="1009" y="5228"/>
                  </a:lnTo>
                  <a:cubicBezTo>
                    <a:pt x="376" y="5193"/>
                    <a:pt x="376" y="4255"/>
                    <a:pt x="1009" y="4220"/>
                  </a:cubicBezTo>
                  <a:lnTo>
                    <a:pt x="1946" y="4220"/>
                  </a:lnTo>
                  <a:cubicBezTo>
                    <a:pt x="2509" y="4220"/>
                    <a:pt x="2954" y="3775"/>
                    <a:pt x="2954" y="3224"/>
                  </a:cubicBezTo>
                  <a:cubicBezTo>
                    <a:pt x="2954" y="2661"/>
                    <a:pt x="2509" y="2216"/>
                    <a:pt x="1946" y="2216"/>
                  </a:cubicBezTo>
                  <a:lnTo>
                    <a:pt x="962" y="2216"/>
                  </a:lnTo>
                  <a:cubicBezTo>
                    <a:pt x="352" y="2216"/>
                    <a:pt x="352" y="1313"/>
                    <a:pt x="962" y="1301"/>
                  </a:cubicBezTo>
                  <a:lnTo>
                    <a:pt x="2544" y="1301"/>
                  </a:lnTo>
                  <a:cubicBezTo>
                    <a:pt x="2814" y="1301"/>
                    <a:pt x="3025" y="1090"/>
                    <a:pt x="3025" y="832"/>
                  </a:cubicBezTo>
                  <a:lnTo>
                    <a:pt x="3025" y="0"/>
                  </a:lnTo>
                  <a:cubicBezTo>
                    <a:pt x="2943" y="0"/>
                    <a:pt x="2849" y="12"/>
                    <a:pt x="2767" y="12"/>
                  </a:cubicBezTo>
                  <a:cubicBezTo>
                    <a:pt x="2685" y="12"/>
                    <a:pt x="2603" y="12"/>
                    <a:pt x="2521" y="0"/>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7326393" y="2012730"/>
              <a:ext cx="70365" cy="58444"/>
            </a:xfrm>
            <a:custGeom>
              <a:rect b="b" l="l" r="r" t="t"/>
              <a:pathLst>
                <a:path extrusionOk="0" h="2167" w="2609">
                  <a:moveTo>
                    <a:pt x="1418" y="1"/>
                  </a:moveTo>
                  <a:cubicBezTo>
                    <a:pt x="1360" y="1"/>
                    <a:pt x="1302" y="5"/>
                    <a:pt x="1243" y="15"/>
                  </a:cubicBezTo>
                  <a:cubicBezTo>
                    <a:pt x="294" y="167"/>
                    <a:pt x="1" y="1398"/>
                    <a:pt x="786" y="1960"/>
                  </a:cubicBezTo>
                  <a:cubicBezTo>
                    <a:pt x="985" y="2103"/>
                    <a:pt x="1203" y="2167"/>
                    <a:pt x="1415" y="2167"/>
                  </a:cubicBezTo>
                  <a:cubicBezTo>
                    <a:pt x="2038" y="2167"/>
                    <a:pt x="2608" y="1614"/>
                    <a:pt x="2486" y="905"/>
                  </a:cubicBezTo>
                  <a:cubicBezTo>
                    <a:pt x="2401" y="377"/>
                    <a:pt x="1945" y="1"/>
                    <a:pt x="1418" y="1"/>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7436104" y="2165754"/>
              <a:ext cx="120772" cy="78159"/>
            </a:xfrm>
            <a:custGeom>
              <a:rect b="b" l="l" r="r" t="t"/>
              <a:pathLst>
                <a:path extrusionOk="0" h="2898" w="4478">
                  <a:moveTo>
                    <a:pt x="2870" y="0"/>
                  </a:moveTo>
                  <a:cubicBezTo>
                    <a:pt x="2772" y="0"/>
                    <a:pt x="2674" y="56"/>
                    <a:pt x="2638" y="166"/>
                  </a:cubicBezTo>
                  <a:lnTo>
                    <a:pt x="1899" y="2136"/>
                  </a:lnTo>
                  <a:lnTo>
                    <a:pt x="1337" y="1420"/>
                  </a:lnTo>
                  <a:cubicBezTo>
                    <a:pt x="1290" y="1362"/>
                    <a:pt x="1219" y="1327"/>
                    <a:pt x="1149" y="1327"/>
                  </a:cubicBezTo>
                  <a:lnTo>
                    <a:pt x="340" y="1327"/>
                  </a:lnTo>
                  <a:cubicBezTo>
                    <a:pt x="0" y="1327"/>
                    <a:pt x="0" y="1831"/>
                    <a:pt x="340" y="1831"/>
                  </a:cubicBezTo>
                  <a:lnTo>
                    <a:pt x="1020" y="1831"/>
                  </a:lnTo>
                  <a:lnTo>
                    <a:pt x="1794" y="2792"/>
                  </a:lnTo>
                  <a:cubicBezTo>
                    <a:pt x="1841" y="2851"/>
                    <a:pt x="1911" y="2886"/>
                    <a:pt x="1981" y="2897"/>
                  </a:cubicBezTo>
                  <a:lnTo>
                    <a:pt x="1981" y="2886"/>
                  </a:lnTo>
                  <a:lnTo>
                    <a:pt x="2016" y="2886"/>
                  </a:lnTo>
                  <a:cubicBezTo>
                    <a:pt x="2110" y="2874"/>
                    <a:pt x="2181" y="2815"/>
                    <a:pt x="2216" y="2733"/>
                  </a:cubicBezTo>
                  <a:lnTo>
                    <a:pt x="2907" y="881"/>
                  </a:lnTo>
                  <a:lnTo>
                    <a:pt x="3329" y="1690"/>
                  </a:lnTo>
                  <a:cubicBezTo>
                    <a:pt x="3364" y="1784"/>
                    <a:pt x="3458" y="1831"/>
                    <a:pt x="3552" y="1831"/>
                  </a:cubicBezTo>
                  <a:lnTo>
                    <a:pt x="4150" y="1831"/>
                  </a:lnTo>
                  <a:cubicBezTo>
                    <a:pt x="4478" y="1831"/>
                    <a:pt x="4478" y="1327"/>
                    <a:pt x="4150" y="1327"/>
                  </a:cubicBezTo>
                  <a:lnTo>
                    <a:pt x="3704" y="1327"/>
                  </a:lnTo>
                  <a:lnTo>
                    <a:pt x="3095" y="143"/>
                  </a:lnTo>
                  <a:cubicBezTo>
                    <a:pt x="3050" y="47"/>
                    <a:pt x="2959" y="0"/>
                    <a:pt x="2870" y="0"/>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15"/>
          <p:cNvGrpSpPr/>
          <p:nvPr/>
        </p:nvGrpSpPr>
        <p:grpSpPr>
          <a:xfrm>
            <a:off x="3442012" y="791238"/>
            <a:ext cx="709719" cy="1164361"/>
            <a:chOff x="2870575" y="295800"/>
            <a:chExt cx="3381225" cy="5161175"/>
          </a:xfrm>
        </p:grpSpPr>
        <p:sp>
          <p:nvSpPr>
            <p:cNvPr id="166" name="Google Shape;166;p15"/>
            <p:cNvSpPr/>
            <p:nvPr/>
          </p:nvSpPr>
          <p:spPr>
            <a:xfrm>
              <a:off x="4463700" y="757950"/>
              <a:ext cx="812275" cy="1549775"/>
            </a:xfrm>
            <a:custGeom>
              <a:rect b="b" l="l" r="r" t="t"/>
              <a:pathLst>
                <a:path extrusionOk="0" h="61991" w="32491">
                  <a:moveTo>
                    <a:pt x="18598" y="1"/>
                  </a:moveTo>
                  <a:lnTo>
                    <a:pt x="9546" y="8650"/>
                  </a:lnTo>
                  <a:cubicBezTo>
                    <a:pt x="9546" y="8650"/>
                    <a:pt x="12727" y="27651"/>
                    <a:pt x="6005" y="38810"/>
                  </a:cubicBezTo>
                  <a:cubicBezTo>
                    <a:pt x="0" y="48713"/>
                    <a:pt x="6319" y="57990"/>
                    <a:pt x="17478" y="61754"/>
                  </a:cubicBezTo>
                  <a:cubicBezTo>
                    <a:pt x="17955" y="61915"/>
                    <a:pt x="18403" y="61991"/>
                    <a:pt x="18827" y="61991"/>
                  </a:cubicBezTo>
                  <a:cubicBezTo>
                    <a:pt x="24762" y="61991"/>
                    <a:pt x="25645" y="47089"/>
                    <a:pt x="28950" y="43784"/>
                  </a:cubicBezTo>
                  <a:cubicBezTo>
                    <a:pt x="32490" y="40244"/>
                    <a:pt x="31997" y="34239"/>
                    <a:pt x="28188" y="19853"/>
                  </a:cubicBezTo>
                  <a:cubicBezTo>
                    <a:pt x="24334" y="5468"/>
                    <a:pt x="18598" y="1"/>
                    <a:pt x="18598" y="1"/>
                  </a:cubicBezTo>
                  <a:close/>
                </a:path>
              </a:pathLst>
            </a:custGeom>
            <a:solidFill>
              <a:srgbClr val="272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4815475" y="1826775"/>
              <a:ext cx="86300" cy="212875"/>
            </a:xfrm>
            <a:custGeom>
              <a:rect b="b" l="l" r="r" t="t"/>
              <a:pathLst>
                <a:path extrusionOk="0" h="8515" w="3452">
                  <a:moveTo>
                    <a:pt x="3452" y="0"/>
                  </a:moveTo>
                  <a:lnTo>
                    <a:pt x="1" y="7081"/>
                  </a:lnTo>
                  <a:lnTo>
                    <a:pt x="1435" y="8515"/>
                  </a:lnTo>
                  <a:lnTo>
                    <a:pt x="3452" y="0"/>
                  </a:lnTo>
                  <a:close/>
                </a:path>
              </a:pathLst>
            </a:custGeom>
            <a:solidFill>
              <a:srgbClr val="0707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4595900" y="1630125"/>
              <a:ext cx="581475" cy="905850"/>
            </a:xfrm>
            <a:custGeom>
              <a:rect b="b" l="l" r="r" t="t"/>
              <a:pathLst>
                <a:path extrusionOk="0" h="36234" w="23259">
                  <a:moveTo>
                    <a:pt x="18708" y="1"/>
                  </a:moveTo>
                  <a:cubicBezTo>
                    <a:pt x="16380" y="1"/>
                    <a:pt x="14082" y="1434"/>
                    <a:pt x="11697" y="4326"/>
                  </a:cubicBezTo>
                  <a:cubicBezTo>
                    <a:pt x="8694" y="7956"/>
                    <a:pt x="0" y="35606"/>
                    <a:pt x="0" y="35606"/>
                  </a:cubicBezTo>
                  <a:lnTo>
                    <a:pt x="7664" y="36233"/>
                  </a:lnTo>
                  <a:cubicBezTo>
                    <a:pt x="7664" y="36233"/>
                    <a:pt x="23259" y="1144"/>
                    <a:pt x="20391" y="248"/>
                  </a:cubicBezTo>
                  <a:cubicBezTo>
                    <a:pt x="19827" y="83"/>
                    <a:pt x="19267" y="1"/>
                    <a:pt x="18708"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4650800" y="5186700"/>
              <a:ext cx="453750" cy="193375"/>
            </a:xfrm>
            <a:custGeom>
              <a:rect b="b" l="l" r="r" t="t"/>
              <a:pathLst>
                <a:path extrusionOk="0" h="7735" w="18150">
                  <a:moveTo>
                    <a:pt x="9635" y="0"/>
                  </a:moveTo>
                  <a:cubicBezTo>
                    <a:pt x="8873" y="1569"/>
                    <a:pt x="7708" y="2868"/>
                    <a:pt x="6274" y="3765"/>
                  </a:cubicBezTo>
                  <a:cubicBezTo>
                    <a:pt x="5154" y="4482"/>
                    <a:pt x="3003" y="4795"/>
                    <a:pt x="1255" y="5199"/>
                  </a:cubicBezTo>
                  <a:cubicBezTo>
                    <a:pt x="0" y="5602"/>
                    <a:pt x="269" y="7484"/>
                    <a:pt x="1569" y="7574"/>
                  </a:cubicBezTo>
                  <a:cubicBezTo>
                    <a:pt x="2518" y="7678"/>
                    <a:pt x="3790" y="7734"/>
                    <a:pt x="5196" y="7734"/>
                  </a:cubicBezTo>
                  <a:cubicBezTo>
                    <a:pt x="9233" y="7734"/>
                    <a:pt x="14372" y="7270"/>
                    <a:pt x="16133" y="6140"/>
                  </a:cubicBezTo>
                  <a:cubicBezTo>
                    <a:pt x="18150" y="4840"/>
                    <a:pt x="15954" y="269"/>
                    <a:pt x="15954" y="269"/>
                  </a:cubicBezTo>
                  <a:lnTo>
                    <a:pt x="963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4668725" y="3166700"/>
              <a:ext cx="721525" cy="2067075"/>
            </a:xfrm>
            <a:custGeom>
              <a:rect b="b" l="l" r="r" t="t"/>
              <a:pathLst>
                <a:path extrusionOk="0" h="82683" w="28861">
                  <a:moveTo>
                    <a:pt x="8201" y="1"/>
                  </a:moveTo>
                  <a:cubicBezTo>
                    <a:pt x="0" y="14789"/>
                    <a:pt x="986" y="49968"/>
                    <a:pt x="1300" y="54405"/>
                  </a:cubicBezTo>
                  <a:cubicBezTo>
                    <a:pt x="1614" y="58841"/>
                    <a:pt x="6678" y="82413"/>
                    <a:pt x="6678" y="82413"/>
                  </a:cubicBezTo>
                  <a:lnTo>
                    <a:pt x="16671" y="82682"/>
                  </a:lnTo>
                  <a:cubicBezTo>
                    <a:pt x="19046" y="73182"/>
                    <a:pt x="16402" y="52791"/>
                    <a:pt x="16402" y="52791"/>
                  </a:cubicBezTo>
                  <a:cubicBezTo>
                    <a:pt x="28860" y="20122"/>
                    <a:pt x="22631" y="2734"/>
                    <a:pt x="22631" y="2734"/>
                  </a:cubicBezTo>
                  <a:lnTo>
                    <a:pt x="8201"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5147100" y="5223675"/>
              <a:ext cx="447050" cy="190025"/>
            </a:xfrm>
            <a:custGeom>
              <a:rect b="b" l="l" r="r" t="t"/>
              <a:pathLst>
                <a:path extrusionOk="0" h="7601" w="17882">
                  <a:moveTo>
                    <a:pt x="9501" y="0"/>
                  </a:moveTo>
                  <a:cubicBezTo>
                    <a:pt x="8739" y="1524"/>
                    <a:pt x="7574" y="2779"/>
                    <a:pt x="6185" y="3720"/>
                  </a:cubicBezTo>
                  <a:cubicBezTo>
                    <a:pt x="5065" y="4392"/>
                    <a:pt x="2958" y="4706"/>
                    <a:pt x="1256" y="5109"/>
                  </a:cubicBezTo>
                  <a:cubicBezTo>
                    <a:pt x="1" y="5512"/>
                    <a:pt x="270" y="7350"/>
                    <a:pt x="1569" y="7439"/>
                  </a:cubicBezTo>
                  <a:cubicBezTo>
                    <a:pt x="2502" y="7544"/>
                    <a:pt x="3759" y="7600"/>
                    <a:pt x="5150" y="7600"/>
                  </a:cubicBezTo>
                  <a:cubicBezTo>
                    <a:pt x="9108" y="7600"/>
                    <a:pt x="14152" y="7144"/>
                    <a:pt x="15910" y="6050"/>
                  </a:cubicBezTo>
                  <a:cubicBezTo>
                    <a:pt x="17881" y="4750"/>
                    <a:pt x="15730" y="269"/>
                    <a:pt x="15730" y="269"/>
                  </a:cubicBezTo>
                  <a:lnTo>
                    <a:pt x="950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5122450" y="3106200"/>
              <a:ext cx="864950" cy="2155575"/>
            </a:xfrm>
            <a:custGeom>
              <a:rect b="b" l="l" r="r" t="t"/>
              <a:pathLst>
                <a:path extrusionOk="0" h="86223" w="34598">
                  <a:moveTo>
                    <a:pt x="11160" y="1"/>
                  </a:moveTo>
                  <a:cubicBezTo>
                    <a:pt x="10680" y="862"/>
                    <a:pt x="10030" y="1140"/>
                    <a:pt x="9307" y="1140"/>
                  </a:cubicBezTo>
                  <a:cubicBezTo>
                    <a:pt x="7994" y="1140"/>
                    <a:pt x="6439" y="225"/>
                    <a:pt x="5217" y="225"/>
                  </a:cubicBezTo>
                  <a:cubicBezTo>
                    <a:pt x="4345" y="225"/>
                    <a:pt x="3642" y="691"/>
                    <a:pt x="3317" y="2286"/>
                  </a:cubicBezTo>
                  <a:cubicBezTo>
                    <a:pt x="1" y="18061"/>
                    <a:pt x="2735" y="54584"/>
                    <a:pt x="3003" y="57945"/>
                  </a:cubicBezTo>
                  <a:cubicBezTo>
                    <a:pt x="3272" y="62382"/>
                    <a:pt x="8336" y="85954"/>
                    <a:pt x="8336" y="85954"/>
                  </a:cubicBezTo>
                  <a:lnTo>
                    <a:pt x="18330" y="86223"/>
                  </a:lnTo>
                  <a:cubicBezTo>
                    <a:pt x="20705" y="76767"/>
                    <a:pt x="22139" y="43067"/>
                    <a:pt x="22139" y="43067"/>
                  </a:cubicBezTo>
                  <a:cubicBezTo>
                    <a:pt x="34597" y="10353"/>
                    <a:pt x="28099" y="3765"/>
                    <a:pt x="28099" y="3765"/>
                  </a:cubicBezTo>
                  <a:lnTo>
                    <a:pt x="11160"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4839000" y="2991925"/>
              <a:ext cx="993775" cy="297900"/>
            </a:xfrm>
            <a:custGeom>
              <a:rect b="b" l="l" r="r" t="t"/>
              <a:pathLst>
                <a:path extrusionOk="0" h="11916" w="39751">
                  <a:moveTo>
                    <a:pt x="3272" y="1"/>
                  </a:moveTo>
                  <a:lnTo>
                    <a:pt x="1" y="9905"/>
                  </a:lnTo>
                  <a:cubicBezTo>
                    <a:pt x="3010" y="11434"/>
                    <a:pt x="9257" y="11915"/>
                    <a:pt x="15925" y="11915"/>
                  </a:cubicBezTo>
                  <a:cubicBezTo>
                    <a:pt x="27232" y="11915"/>
                    <a:pt x="39751" y="10532"/>
                    <a:pt x="39751" y="10532"/>
                  </a:cubicBezTo>
                  <a:lnTo>
                    <a:pt x="38899" y="763"/>
                  </a:lnTo>
                  <a:lnTo>
                    <a:pt x="3272"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5130300" y="3673100"/>
              <a:ext cx="51550" cy="619575"/>
            </a:xfrm>
            <a:custGeom>
              <a:rect b="b" l="l" r="r" t="t"/>
              <a:pathLst>
                <a:path extrusionOk="0" h="24783" w="2062">
                  <a:moveTo>
                    <a:pt x="1" y="1"/>
                  </a:moveTo>
                  <a:lnTo>
                    <a:pt x="449" y="24783"/>
                  </a:lnTo>
                  <a:lnTo>
                    <a:pt x="2062" y="20122"/>
                  </a:lnTo>
                  <a:lnTo>
                    <a:pt x="1"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5076425" y="1451475"/>
              <a:ext cx="681275" cy="704250"/>
            </a:xfrm>
            <a:custGeom>
              <a:rect b="b" l="l" r="r" t="t"/>
              <a:pathLst>
                <a:path extrusionOk="0" h="28170" w="27251">
                  <a:moveTo>
                    <a:pt x="7124" y="1"/>
                  </a:moveTo>
                  <a:cubicBezTo>
                    <a:pt x="5129" y="1"/>
                    <a:pt x="3505" y="1029"/>
                    <a:pt x="2514" y="4481"/>
                  </a:cubicBezTo>
                  <a:cubicBezTo>
                    <a:pt x="1259" y="9859"/>
                    <a:pt x="408" y="15326"/>
                    <a:pt x="94" y="20883"/>
                  </a:cubicBezTo>
                  <a:cubicBezTo>
                    <a:pt x="1" y="24365"/>
                    <a:pt x="13299" y="28170"/>
                    <a:pt x="21260" y="28170"/>
                  </a:cubicBezTo>
                  <a:cubicBezTo>
                    <a:pt x="24776" y="28170"/>
                    <a:pt x="27250" y="27428"/>
                    <a:pt x="27072" y="25588"/>
                  </a:cubicBezTo>
                  <a:cubicBezTo>
                    <a:pt x="23711" y="10844"/>
                    <a:pt x="20440" y="7618"/>
                    <a:pt x="18647" y="2151"/>
                  </a:cubicBezTo>
                  <a:cubicBezTo>
                    <a:pt x="18268" y="2202"/>
                    <a:pt x="17888" y="2226"/>
                    <a:pt x="17508" y="2226"/>
                  </a:cubicBezTo>
                  <a:cubicBezTo>
                    <a:pt x="13797" y="2226"/>
                    <a:pt x="10058" y="1"/>
                    <a:pt x="7124"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4775150" y="1585900"/>
              <a:ext cx="1197675" cy="1652975"/>
            </a:xfrm>
            <a:custGeom>
              <a:rect b="b" l="l" r="r" t="t"/>
              <a:pathLst>
                <a:path extrusionOk="0" h="66119" w="47907">
                  <a:moveTo>
                    <a:pt x="31953" y="0"/>
                  </a:moveTo>
                  <a:cubicBezTo>
                    <a:pt x="31953" y="0"/>
                    <a:pt x="27552" y="2404"/>
                    <a:pt x="22226" y="2404"/>
                  </a:cubicBezTo>
                  <a:cubicBezTo>
                    <a:pt x="19653" y="2404"/>
                    <a:pt x="16864" y="1843"/>
                    <a:pt x="14251" y="179"/>
                  </a:cubicBezTo>
                  <a:cubicBezTo>
                    <a:pt x="14251" y="179"/>
                    <a:pt x="14293" y="81"/>
                    <a:pt x="14099" y="81"/>
                  </a:cubicBezTo>
                  <a:cubicBezTo>
                    <a:pt x="13721" y="81"/>
                    <a:pt x="12451" y="453"/>
                    <a:pt x="8246" y="2644"/>
                  </a:cubicBezTo>
                  <a:cubicBezTo>
                    <a:pt x="6767" y="3406"/>
                    <a:pt x="3003" y="5960"/>
                    <a:pt x="1569" y="12727"/>
                  </a:cubicBezTo>
                  <a:cubicBezTo>
                    <a:pt x="1524" y="13131"/>
                    <a:pt x="4213" y="13489"/>
                    <a:pt x="4168" y="13848"/>
                  </a:cubicBezTo>
                  <a:cubicBezTo>
                    <a:pt x="3138" y="18822"/>
                    <a:pt x="2465" y="23931"/>
                    <a:pt x="2376" y="25634"/>
                  </a:cubicBezTo>
                  <a:cubicBezTo>
                    <a:pt x="2107" y="29174"/>
                    <a:pt x="1" y="52343"/>
                    <a:pt x="269" y="64398"/>
                  </a:cubicBezTo>
                  <a:cubicBezTo>
                    <a:pt x="2572" y="65709"/>
                    <a:pt x="9248" y="66118"/>
                    <a:pt x="16693" y="66118"/>
                  </a:cubicBezTo>
                  <a:cubicBezTo>
                    <a:pt x="29102" y="66118"/>
                    <a:pt x="43649" y="64980"/>
                    <a:pt x="43649" y="64980"/>
                  </a:cubicBezTo>
                  <a:cubicBezTo>
                    <a:pt x="43649" y="64980"/>
                    <a:pt x="47907" y="24379"/>
                    <a:pt x="43246" y="9635"/>
                  </a:cubicBezTo>
                  <a:cubicBezTo>
                    <a:pt x="40960" y="5378"/>
                    <a:pt x="38496" y="3944"/>
                    <a:pt x="33656" y="986"/>
                  </a:cubicBezTo>
                  <a:cubicBezTo>
                    <a:pt x="32580" y="359"/>
                    <a:pt x="31953" y="0"/>
                    <a:pt x="31953"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5526900" y="1585900"/>
              <a:ext cx="445925" cy="723750"/>
            </a:xfrm>
            <a:custGeom>
              <a:rect b="b" l="l" r="r" t="t"/>
              <a:pathLst>
                <a:path extrusionOk="0" h="28950" w="17837">
                  <a:moveTo>
                    <a:pt x="1928" y="0"/>
                  </a:moveTo>
                  <a:cubicBezTo>
                    <a:pt x="1928" y="0"/>
                    <a:pt x="45" y="7126"/>
                    <a:pt x="45" y="13400"/>
                  </a:cubicBezTo>
                  <a:cubicBezTo>
                    <a:pt x="1" y="19718"/>
                    <a:pt x="3586" y="28950"/>
                    <a:pt x="3586" y="28950"/>
                  </a:cubicBezTo>
                  <a:cubicBezTo>
                    <a:pt x="5020" y="28591"/>
                    <a:pt x="6409" y="28099"/>
                    <a:pt x="7753" y="27516"/>
                  </a:cubicBezTo>
                  <a:cubicBezTo>
                    <a:pt x="9994" y="26440"/>
                    <a:pt x="11966" y="24827"/>
                    <a:pt x="13490" y="22810"/>
                  </a:cubicBezTo>
                  <a:cubicBezTo>
                    <a:pt x="13490" y="22810"/>
                    <a:pt x="17837" y="14475"/>
                    <a:pt x="13490" y="7753"/>
                  </a:cubicBezTo>
                  <a:cubicBezTo>
                    <a:pt x="9591" y="1703"/>
                    <a:pt x="1928" y="0"/>
                    <a:pt x="1928"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5585150" y="2178550"/>
              <a:ext cx="179300" cy="155750"/>
            </a:xfrm>
            <a:custGeom>
              <a:rect b="b" l="l" r="r" t="t"/>
              <a:pathLst>
                <a:path extrusionOk="0" h="6230" w="7172">
                  <a:moveTo>
                    <a:pt x="1" y="1"/>
                  </a:moveTo>
                  <a:cubicBezTo>
                    <a:pt x="1" y="2"/>
                    <a:pt x="2107" y="6230"/>
                    <a:pt x="3631" y="6230"/>
                  </a:cubicBezTo>
                  <a:cubicBezTo>
                    <a:pt x="4930" y="6185"/>
                    <a:pt x="6185" y="5737"/>
                    <a:pt x="7171" y="4885"/>
                  </a:cubicBezTo>
                  <a:lnTo>
                    <a:pt x="6275" y="3362"/>
                  </a:lnTo>
                  <a:cubicBezTo>
                    <a:pt x="4946" y="4248"/>
                    <a:pt x="4239" y="4641"/>
                    <a:pt x="3740" y="4641"/>
                  </a:cubicBezTo>
                  <a:cubicBezTo>
                    <a:pt x="3583" y="4641"/>
                    <a:pt x="3446" y="4602"/>
                    <a:pt x="3317" y="4527"/>
                  </a:cubicBezTo>
                  <a:cubicBezTo>
                    <a:pt x="2824" y="4213"/>
                    <a:pt x="1" y="1"/>
                    <a:pt x="1" y="1"/>
                  </a:cubicBezTo>
                  <a:close/>
                </a:path>
              </a:pathLst>
            </a:custGeom>
            <a:solidFill>
              <a:srgbClr val="0303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5089975" y="2082200"/>
              <a:ext cx="774175" cy="515300"/>
            </a:xfrm>
            <a:custGeom>
              <a:rect b="b" l="l" r="r" t="t"/>
              <a:pathLst>
                <a:path extrusionOk="0" h="20612" w="30967">
                  <a:moveTo>
                    <a:pt x="18464" y="1"/>
                  </a:moveTo>
                  <a:lnTo>
                    <a:pt x="14968" y="7619"/>
                  </a:lnTo>
                  <a:lnTo>
                    <a:pt x="11428" y="6768"/>
                  </a:lnTo>
                  <a:lnTo>
                    <a:pt x="0" y="14700"/>
                  </a:lnTo>
                  <a:cubicBezTo>
                    <a:pt x="0" y="14700"/>
                    <a:pt x="8963" y="19764"/>
                    <a:pt x="14341" y="20526"/>
                  </a:cubicBezTo>
                  <a:cubicBezTo>
                    <a:pt x="14747" y="20583"/>
                    <a:pt x="15155" y="20611"/>
                    <a:pt x="15562" y="20611"/>
                  </a:cubicBezTo>
                  <a:cubicBezTo>
                    <a:pt x="20548" y="20611"/>
                    <a:pt x="25520" y="16398"/>
                    <a:pt x="27964" y="10308"/>
                  </a:cubicBezTo>
                  <a:cubicBezTo>
                    <a:pt x="30653" y="3720"/>
                    <a:pt x="30967" y="2958"/>
                    <a:pt x="30967" y="2958"/>
                  </a:cubicBezTo>
                  <a:lnTo>
                    <a:pt x="18464"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4579300" y="2480700"/>
              <a:ext cx="367300" cy="217775"/>
            </a:xfrm>
            <a:custGeom>
              <a:rect b="b" l="l" r="r" t="t"/>
              <a:pathLst>
                <a:path extrusionOk="0" h="8711" w="14692">
                  <a:moveTo>
                    <a:pt x="2919" y="0"/>
                  </a:moveTo>
                  <a:cubicBezTo>
                    <a:pt x="1968" y="0"/>
                    <a:pt x="902" y="302"/>
                    <a:pt x="664" y="1583"/>
                  </a:cubicBezTo>
                  <a:cubicBezTo>
                    <a:pt x="1" y="5299"/>
                    <a:pt x="1259" y="8710"/>
                    <a:pt x="7717" y="8710"/>
                  </a:cubicBezTo>
                  <a:cubicBezTo>
                    <a:pt x="7800" y="8710"/>
                    <a:pt x="7884" y="8710"/>
                    <a:pt x="7969" y="8708"/>
                  </a:cubicBezTo>
                  <a:cubicBezTo>
                    <a:pt x="14691" y="8664"/>
                    <a:pt x="10120" y="6199"/>
                    <a:pt x="10120" y="6199"/>
                  </a:cubicBezTo>
                  <a:lnTo>
                    <a:pt x="10837" y="2972"/>
                  </a:lnTo>
                  <a:lnTo>
                    <a:pt x="4518" y="239"/>
                  </a:lnTo>
                  <a:cubicBezTo>
                    <a:pt x="4518" y="239"/>
                    <a:pt x="3764" y="0"/>
                    <a:pt x="2919" y="0"/>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4714650" y="1851425"/>
              <a:ext cx="933275" cy="989275"/>
            </a:xfrm>
            <a:custGeom>
              <a:rect b="b" l="l" r="r" t="t"/>
              <a:pathLst>
                <a:path extrusionOk="0" h="39571" w="37331">
                  <a:moveTo>
                    <a:pt x="1345" y="0"/>
                  </a:moveTo>
                  <a:cubicBezTo>
                    <a:pt x="583" y="0"/>
                    <a:pt x="1" y="583"/>
                    <a:pt x="1" y="1300"/>
                  </a:cubicBezTo>
                  <a:lnTo>
                    <a:pt x="6140" y="38226"/>
                  </a:lnTo>
                  <a:cubicBezTo>
                    <a:pt x="6140" y="38943"/>
                    <a:pt x="6723" y="39526"/>
                    <a:pt x="7440" y="39526"/>
                  </a:cubicBezTo>
                  <a:lnTo>
                    <a:pt x="36031" y="39571"/>
                  </a:lnTo>
                  <a:cubicBezTo>
                    <a:pt x="36748" y="39571"/>
                    <a:pt x="37331" y="38988"/>
                    <a:pt x="37331" y="38271"/>
                  </a:cubicBezTo>
                  <a:lnTo>
                    <a:pt x="31191" y="1345"/>
                  </a:lnTo>
                  <a:cubicBezTo>
                    <a:pt x="31191" y="627"/>
                    <a:pt x="30608" y="45"/>
                    <a:pt x="29891" y="45"/>
                  </a:cubicBezTo>
                  <a:lnTo>
                    <a:pt x="1345" y="0"/>
                  </a:lnTo>
                  <a:close/>
                </a:path>
              </a:pathLst>
            </a:custGeom>
            <a:solidFill>
              <a:srgbClr val="96D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4916325" y="1789725"/>
              <a:ext cx="357400" cy="128925"/>
            </a:xfrm>
            <a:custGeom>
              <a:rect b="b" l="l" r="r" t="t"/>
              <a:pathLst>
                <a:path extrusionOk="0" h="5157" w="14296">
                  <a:moveTo>
                    <a:pt x="13114" y="1"/>
                  </a:moveTo>
                  <a:cubicBezTo>
                    <a:pt x="13090" y="1"/>
                    <a:pt x="13065" y="2"/>
                    <a:pt x="13041" y="3"/>
                  </a:cubicBezTo>
                  <a:lnTo>
                    <a:pt x="1120" y="227"/>
                  </a:lnTo>
                  <a:cubicBezTo>
                    <a:pt x="493" y="227"/>
                    <a:pt x="0" y="765"/>
                    <a:pt x="0" y="1393"/>
                  </a:cubicBezTo>
                  <a:lnTo>
                    <a:pt x="45" y="4037"/>
                  </a:lnTo>
                  <a:cubicBezTo>
                    <a:pt x="45" y="4664"/>
                    <a:pt x="583" y="5157"/>
                    <a:pt x="1210" y="5157"/>
                  </a:cubicBezTo>
                  <a:lnTo>
                    <a:pt x="13131" y="4933"/>
                  </a:lnTo>
                  <a:cubicBezTo>
                    <a:pt x="13803" y="4933"/>
                    <a:pt x="14296" y="4395"/>
                    <a:pt x="14251" y="3768"/>
                  </a:cubicBezTo>
                  <a:lnTo>
                    <a:pt x="14206" y="1124"/>
                  </a:lnTo>
                  <a:cubicBezTo>
                    <a:pt x="14206" y="521"/>
                    <a:pt x="13710" y="1"/>
                    <a:pt x="13114"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4771800" y="2099000"/>
              <a:ext cx="1092350" cy="619600"/>
            </a:xfrm>
            <a:custGeom>
              <a:rect b="b" l="l" r="r" t="t"/>
              <a:pathLst>
                <a:path extrusionOk="0" h="24784" w="43694">
                  <a:moveTo>
                    <a:pt x="32938" y="1"/>
                  </a:moveTo>
                  <a:lnTo>
                    <a:pt x="31370" y="16492"/>
                  </a:lnTo>
                  <a:cubicBezTo>
                    <a:pt x="31101" y="16492"/>
                    <a:pt x="12010" y="12011"/>
                    <a:pt x="9008" y="10263"/>
                  </a:cubicBezTo>
                  <a:cubicBezTo>
                    <a:pt x="8067" y="9715"/>
                    <a:pt x="7042" y="9502"/>
                    <a:pt x="6045" y="9502"/>
                  </a:cubicBezTo>
                  <a:cubicBezTo>
                    <a:pt x="3862" y="9502"/>
                    <a:pt x="1814" y="10525"/>
                    <a:pt x="1076" y="11294"/>
                  </a:cubicBezTo>
                  <a:cubicBezTo>
                    <a:pt x="0" y="12414"/>
                    <a:pt x="941" y="15507"/>
                    <a:pt x="2062" y="16627"/>
                  </a:cubicBezTo>
                  <a:cubicBezTo>
                    <a:pt x="2535" y="17100"/>
                    <a:pt x="3689" y="17241"/>
                    <a:pt x="4982" y="17241"/>
                  </a:cubicBezTo>
                  <a:cubicBezTo>
                    <a:pt x="6872" y="17241"/>
                    <a:pt x="9061" y="16941"/>
                    <a:pt x="9859" y="16941"/>
                  </a:cubicBezTo>
                  <a:cubicBezTo>
                    <a:pt x="11204" y="16941"/>
                    <a:pt x="27830" y="24783"/>
                    <a:pt x="34014" y="24783"/>
                  </a:cubicBezTo>
                  <a:cubicBezTo>
                    <a:pt x="40243" y="24783"/>
                    <a:pt x="40288" y="23304"/>
                    <a:pt x="41811" y="16627"/>
                  </a:cubicBezTo>
                  <a:cubicBezTo>
                    <a:pt x="42797" y="12414"/>
                    <a:pt x="43694" y="2331"/>
                    <a:pt x="43694" y="2331"/>
                  </a:cubicBezTo>
                  <a:lnTo>
                    <a:pt x="32938" y="1"/>
                  </a:ln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4731450" y="2532600"/>
              <a:ext cx="239775" cy="173675"/>
            </a:xfrm>
            <a:custGeom>
              <a:rect b="b" l="l" r="r" t="t"/>
              <a:pathLst>
                <a:path extrusionOk="0" h="6947" w="9591">
                  <a:moveTo>
                    <a:pt x="2953" y="0"/>
                  </a:moveTo>
                  <a:cubicBezTo>
                    <a:pt x="985" y="0"/>
                    <a:pt x="1" y="2508"/>
                    <a:pt x="1" y="3540"/>
                  </a:cubicBezTo>
                  <a:cubicBezTo>
                    <a:pt x="1" y="4705"/>
                    <a:pt x="1973" y="6946"/>
                    <a:pt x="3765" y="6946"/>
                  </a:cubicBezTo>
                  <a:cubicBezTo>
                    <a:pt x="5513" y="6946"/>
                    <a:pt x="7350" y="5512"/>
                    <a:pt x="8471" y="4885"/>
                  </a:cubicBezTo>
                  <a:cubicBezTo>
                    <a:pt x="9591" y="4212"/>
                    <a:pt x="8471" y="2554"/>
                    <a:pt x="7664" y="1748"/>
                  </a:cubicBezTo>
                  <a:cubicBezTo>
                    <a:pt x="6902" y="941"/>
                    <a:pt x="3765" y="134"/>
                    <a:pt x="3765" y="134"/>
                  </a:cubicBezTo>
                  <a:cubicBezTo>
                    <a:pt x="3478" y="42"/>
                    <a:pt x="3207" y="0"/>
                    <a:pt x="2953" y="0"/>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5861875" y="2106850"/>
              <a:ext cx="35875" cy="79575"/>
            </a:xfrm>
            <a:custGeom>
              <a:rect b="b" l="l" r="r" t="t"/>
              <a:pathLst>
                <a:path extrusionOk="0" h="3183" w="1435">
                  <a:moveTo>
                    <a:pt x="1435" y="1"/>
                  </a:moveTo>
                  <a:lnTo>
                    <a:pt x="1077" y="2241"/>
                  </a:lnTo>
                  <a:lnTo>
                    <a:pt x="91" y="1972"/>
                  </a:lnTo>
                  <a:lnTo>
                    <a:pt x="1" y="3182"/>
                  </a:lnTo>
                  <a:lnTo>
                    <a:pt x="1435" y="3182"/>
                  </a:lnTo>
                  <a:lnTo>
                    <a:pt x="1435" y="1"/>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5544825" y="1863750"/>
              <a:ext cx="367500" cy="292425"/>
            </a:xfrm>
            <a:custGeom>
              <a:rect b="b" l="l" r="r" t="t"/>
              <a:pathLst>
                <a:path extrusionOk="0" h="11697" w="14700">
                  <a:moveTo>
                    <a:pt x="2241" y="0"/>
                  </a:moveTo>
                  <a:lnTo>
                    <a:pt x="1" y="9187"/>
                  </a:lnTo>
                  <a:lnTo>
                    <a:pt x="12773" y="11696"/>
                  </a:lnTo>
                  <a:lnTo>
                    <a:pt x="14700" y="4347"/>
                  </a:lnTo>
                  <a:lnTo>
                    <a:pt x="2241" y="0"/>
                  </a:ln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4716900" y="449750"/>
              <a:ext cx="1202150" cy="1074900"/>
            </a:xfrm>
            <a:custGeom>
              <a:rect b="b" l="l" r="r" t="t"/>
              <a:pathLst>
                <a:path extrusionOk="0" h="42996" w="48086">
                  <a:moveTo>
                    <a:pt x="27542" y="1"/>
                  </a:moveTo>
                  <a:cubicBezTo>
                    <a:pt x="20995" y="1"/>
                    <a:pt x="15138" y="1619"/>
                    <a:pt x="10576" y="4755"/>
                  </a:cubicBezTo>
                  <a:cubicBezTo>
                    <a:pt x="5557" y="8206"/>
                    <a:pt x="2375" y="12149"/>
                    <a:pt x="1165" y="19364"/>
                  </a:cubicBezTo>
                  <a:cubicBezTo>
                    <a:pt x="0" y="26624"/>
                    <a:pt x="3541" y="35184"/>
                    <a:pt x="9187" y="39083"/>
                  </a:cubicBezTo>
                  <a:cubicBezTo>
                    <a:pt x="13091" y="41788"/>
                    <a:pt x="17839" y="42996"/>
                    <a:pt x="22635" y="42996"/>
                  </a:cubicBezTo>
                  <a:cubicBezTo>
                    <a:pt x="24830" y="42996"/>
                    <a:pt x="27035" y="42743"/>
                    <a:pt x="29174" y="42264"/>
                  </a:cubicBezTo>
                  <a:cubicBezTo>
                    <a:pt x="38899" y="40158"/>
                    <a:pt x="44859" y="34019"/>
                    <a:pt x="46965" y="26176"/>
                  </a:cubicBezTo>
                  <a:cubicBezTo>
                    <a:pt x="47861" y="22770"/>
                    <a:pt x="48085" y="19275"/>
                    <a:pt x="47637" y="15869"/>
                  </a:cubicBezTo>
                  <a:cubicBezTo>
                    <a:pt x="46831" y="9595"/>
                    <a:pt x="42215" y="5651"/>
                    <a:pt x="37823" y="3231"/>
                  </a:cubicBezTo>
                  <a:cubicBezTo>
                    <a:pt x="35224" y="1797"/>
                    <a:pt x="32445" y="722"/>
                    <a:pt x="29533" y="50"/>
                  </a:cubicBezTo>
                  <a:cubicBezTo>
                    <a:pt x="28862" y="17"/>
                    <a:pt x="28198" y="1"/>
                    <a:pt x="27542"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5172875" y="1495150"/>
              <a:ext cx="261075" cy="46000"/>
            </a:xfrm>
            <a:custGeom>
              <a:rect b="b" l="l" r="r" t="t"/>
              <a:pathLst>
                <a:path extrusionOk="0" h="1840" w="10443">
                  <a:moveTo>
                    <a:pt x="10442" y="0"/>
                  </a:moveTo>
                  <a:cubicBezTo>
                    <a:pt x="10235" y="80"/>
                    <a:pt x="10026" y="157"/>
                    <a:pt x="9817" y="232"/>
                  </a:cubicBezTo>
                  <a:lnTo>
                    <a:pt x="9817" y="232"/>
                  </a:lnTo>
                  <a:cubicBezTo>
                    <a:pt x="10045" y="162"/>
                    <a:pt x="10255" y="85"/>
                    <a:pt x="10442" y="0"/>
                  </a:cubicBezTo>
                  <a:close/>
                  <a:moveTo>
                    <a:pt x="9817" y="232"/>
                  </a:moveTo>
                  <a:cubicBezTo>
                    <a:pt x="8073" y="765"/>
                    <a:pt x="5255" y="885"/>
                    <a:pt x="3084" y="885"/>
                  </a:cubicBezTo>
                  <a:cubicBezTo>
                    <a:pt x="1331" y="885"/>
                    <a:pt x="1" y="807"/>
                    <a:pt x="0" y="807"/>
                  </a:cubicBezTo>
                  <a:lnTo>
                    <a:pt x="0" y="807"/>
                  </a:lnTo>
                  <a:lnTo>
                    <a:pt x="225" y="1838"/>
                  </a:lnTo>
                  <a:cubicBezTo>
                    <a:pt x="341" y="1839"/>
                    <a:pt x="458" y="1840"/>
                    <a:pt x="574" y="1840"/>
                  </a:cubicBezTo>
                  <a:cubicBezTo>
                    <a:pt x="3729" y="1840"/>
                    <a:pt x="6842" y="1293"/>
                    <a:pt x="9817" y="232"/>
                  </a:cubicBezTo>
                  <a:close/>
                </a:path>
              </a:pathLst>
            </a:custGeom>
            <a:solidFill>
              <a:srgbClr val="0707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5466400" y="959450"/>
              <a:ext cx="72850" cy="95475"/>
            </a:xfrm>
            <a:custGeom>
              <a:rect b="b" l="l" r="r" t="t"/>
              <a:pathLst>
                <a:path extrusionOk="0" h="3819" w="2914">
                  <a:moveTo>
                    <a:pt x="1543" y="0"/>
                  </a:moveTo>
                  <a:cubicBezTo>
                    <a:pt x="826" y="0"/>
                    <a:pt x="175" y="777"/>
                    <a:pt x="90" y="1755"/>
                  </a:cubicBezTo>
                  <a:cubicBezTo>
                    <a:pt x="1" y="2830"/>
                    <a:pt x="538" y="3727"/>
                    <a:pt x="1255" y="3816"/>
                  </a:cubicBezTo>
                  <a:cubicBezTo>
                    <a:pt x="1277" y="3818"/>
                    <a:pt x="1298" y="3818"/>
                    <a:pt x="1319" y="3818"/>
                  </a:cubicBezTo>
                  <a:cubicBezTo>
                    <a:pt x="2055" y="3818"/>
                    <a:pt x="2693" y="3069"/>
                    <a:pt x="2824" y="2024"/>
                  </a:cubicBezTo>
                  <a:cubicBezTo>
                    <a:pt x="2914" y="993"/>
                    <a:pt x="2376" y="52"/>
                    <a:pt x="1659" y="7"/>
                  </a:cubicBezTo>
                  <a:cubicBezTo>
                    <a:pt x="1620" y="3"/>
                    <a:pt x="1581" y="0"/>
                    <a:pt x="1543" y="0"/>
                  </a:cubicBezTo>
                  <a:close/>
                </a:path>
              </a:pathLst>
            </a:custGeom>
            <a:solidFill>
              <a:srgbClr val="272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4943200" y="927075"/>
              <a:ext cx="72850" cy="96475"/>
            </a:xfrm>
            <a:custGeom>
              <a:rect b="b" l="l" r="r" t="t"/>
              <a:pathLst>
                <a:path extrusionOk="0" h="3859" w="2914">
                  <a:moveTo>
                    <a:pt x="1598" y="1"/>
                  </a:moveTo>
                  <a:cubicBezTo>
                    <a:pt x="862" y="1"/>
                    <a:pt x="221" y="792"/>
                    <a:pt x="90" y="1795"/>
                  </a:cubicBezTo>
                  <a:cubicBezTo>
                    <a:pt x="1" y="2871"/>
                    <a:pt x="538" y="3767"/>
                    <a:pt x="1255" y="3857"/>
                  </a:cubicBezTo>
                  <a:cubicBezTo>
                    <a:pt x="1277" y="3858"/>
                    <a:pt x="1298" y="3858"/>
                    <a:pt x="1319" y="3858"/>
                  </a:cubicBezTo>
                  <a:cubicBezTo>
                    <a:pt x="2055" y="3858"/>
                    <a:pt x="2693" y="3109"/>
                    <a:pt x="2824" y="2064"/>
                  </a:cubicBezTo>
                  <a:cubicBezTo>
                    <a:pt x="2914" y="988"/>
                    <a:pt x="2376" y="92"/>
                    <a:pt x="1659" y="3"/>
                  </a:cubicBezTo>
                  <a:cubicBezTo>
                    <a:pt x="1639" y="1"/>
                    <a:pt x="1618" y="1"/>
                    <a:pt x="1598" y="1"/>
                  </a:cubicBezTo>
                  <a:close/>
                </a:path>
              </a:pathLst>
            </a:custGeom>
            <a:solidFill>
              <a:srgbClr val="272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5138325" y="1156675"/>
              <a:ext cx="164825" cy="79500"/>
            </a:xfrm>
            <a:custGeom>
              <a:rect b="b" l="l" r="r" t="t"/>
              <a:pathLst>
                <a:path extrusionOk="0" h="3180" w="6593">
                  <a:moveTo>
                    <a:pt x="654" y="1"/>
                  </a:moveTo>
                  <a:cubicBezTo>
                    <a:pt x="320" y="1"/>
                    <a:pt x="1" y="246"/>
                    <a:pt x="128" y="678"/>
                  </a:cubicBezTo>
                  <a:cubicBezTo>
                    <a:pt x="397" y="1932"/>
                    <a:pt x="1382" y="2874"/>
                    <a:pt x="2637" y="3142"/>
                  </a:cubicBezTo>
                  <a:cubicBezTo>
                    <a:pt x="2800" y="3168"/>
                    <a:pt x="2960" y="3180"/>
                    <a:pt x="3119" y="3180"/>
                  </a:cubicBezTo>
                  <a:cubicBezTo>
                    <a:pt x="4360" y="3180"/>
                    <a:pt x="5472" y="2433"/>
                    <a:pt x="6267" y="1439"/>
                  </a:cubicBezTo>
                  <a:cubicBezTo>
                    <a:pt x="6593" y="1049"/>
                    <a:pt x="6185" y="587"/>
                    <a:pt x="5766" y="587"/>
                  </a:cubicBezTo>
                  <a:cubicBezTo>
                    <a:pt x="5608" y="587"/>
                    <a:pt x="5449" y="653"/>
                    <a:pt x="5326" y="812"/>
                  </a:cubicBezTo>
                  <a:lnTo>
                    <a:pt x="5281" y="812"/>
                  </a:lnTo>
                  <a:cubicBezTo>
                    <a:pt x="4718" y="1511"/>
                    <a:pt x="3836" y="1960"/>
                    <a:pt x="3031" y="1960"/>
                  </a:cubicBezTo>
                  <a:cubicBezTo>
                    <a:pt x="2236" y="1960"/>
                    <a:pt x="1515" y="1522"/>
                    <a:pt x="1248" y="454"/>
                  </a:cubicBezTo>
                  <a:cubicBezTo>
                    <a:pt x="1170" y="143"/>
                    <a:pt x="908" y="1"/>
                    <a:pt x="654" y="1"/>
                  </a:cubicBezTo>
                  <a:close/>
                </a:path>
              </a:pathLst>
            </a:custGeom>
            <a:solidFill>
              <a:srgbClr val="EA9E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5493300" y="1016750"/>
              <a:ext cx="301400" cy="258450"/>
            </a:xfrm>
            <a:custGeom>
              <a:rect b="b" l="l" r="r" t="t"/>
              <a:pathLst>
                <a:path extrusionOk="0" h="10338" w="12056">
                  <a:moveTo>
                    <a:pt x="6902" y="1"/>
                  </a:moveTo>
                  <a:cubicBezTo>
                    <a:pt x="2286" y="1"/>
                    <a:pt x="0" y="5558"/>
                    <a:pt x="3227" y="8829"/>
                  </a:cubicBezTo>
                  <a:cubicBezTo>
                    <a:pt x="4283" y="9870"/>
                    <a:pt x="5577" y="10338"/>
                    <a:pt x="6845" y="10338"/>
                  </a:cubicBezTo>
                  <a:cubicBezTo>
                    <a:pt x="9506" y="10338"/>
                    <a:pt x="12055" y="8280"/>
                    <a:pt x="12055" y="5154"/>
                  </a:cubicBezTo>
                  <a:cubicBezTo>
                    <a:pt x="12055" y="2331"/>
                    <a:pt x="9725" y="1"/>
                    <a:pt x="6902" y="1"/>
                  </a:cubicBezTo>
                  <a:close/>
                </a:path>
              </a:pathLst>
            </a:custGeom>
            <a:solidFill>
              <a:srgbClr val="C99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739300" y="977525"/>
              <a:ext cx="221850" cy="240925"/>
            </a:xfrm>
            <a:custGeom>
              <a:rect b="b" l="l" r="r" t="t"/>
              <a:pathLst>
                <a:path extrusionOk="0" h="9637" w="8874">
                  <a:moveTo>
                    <a:pt x="4158" y="1"/>
                  </a:moveTo>
                  <a:cubicBezTo>
                    <a:pt x="4132" y="1"/>
                    <a:pt x="4105" y="1"/>
                    <a:pt x="4079" y="1"/>
                  </a:cubicBezTo>
                  <a:cubicBezTo>
                    <a:pt x="3048" y="1"/>
                    <a:pt x="762" y="1077"/>
                    <a:pt x="1" y="1570"/>
                  </a:cubicBezTo>
                  <a:lnTo>
                    <a:pt x="1883" y="9143"/>
                  </a:lnTo>
                  <a:cubicBezTo>
                    <a:pt x="2555" y="9457"/>
                    <a:pt x="3317" y="9636"/>
                    <a:pt x="4079" y="9636"/>
                  </a:cubicBezTo>
                  <a:cubicBezTo>
                    <a:pt x="6723" y="9636"/>
                    <a:pt x="8874" y="7485"/>
                    <a:pt x="8874" y="4796"/>
                  </a:cubicBezTo>
                  <a:cubicBezTo>
                    <a:pt x="8874" y="2179"/>
                    <a:pt x="6766" y="1"/>
                    <a:pt x="4158" y="1"/>
                  </a:cubicBezTo>
                  <a:close/>
                </a:path>
              </a:pathLst>
            </a:custGeom>
            <a:solidFill>
              <a:srgbClr val="C99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4759475" y="1017875"/>
              <a:ext cx="1054250" cy="116550"/>
            </a:xfrm>
            <a:custGeom>
              <a:rect b="b" l="l" r="r" t="t"/>
              <a:pathLst>
                <a:path extrusionOk="0" fill="none" h="4662" w="42170">
                  <a:moveTo>
                    <a:pt x="42170" y="1210"/>
                  </a:moveTo>
                  <a:cubicBezTo>
                    <a:pt x="38675" y="2689"/>
                    <a:pt x="28547" y="4661"/>
                    <a:pt x="23662" y="4661"/>
                  </a:cubicBezTo>
                  <a:cubicBezTo>
                    <a:pt x="9635" y="4661"/>
                    <a:pt x="0" y="1"/>
                    <a:pt x="0" y="1"/>
                  </a:cubicBezTo>
                </a:path>
              </a:pathLst>
            </a:custGeom>
            <a:noFill/>
            <a:ln cap="rnd" cmpd="sng" w="246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5521300" y="1114225"/>
              <a:ext cx="370850" cy="330525"/>
            </a:xfrm>
            <a:custGeom>
              <a:rect b="b" l="l" r="r" t="t"/>
              <a:pathLst>
                <a:path extrusionOk="0" fill="none" h="13221" w="14834">
                  <a:moveTo>
                    <a:pt x="1" y="13221"/>
                  </a:moveTo>
                  <a:cubicBezTo>
                    <a:pt x="1" y="13221"/>
                    <a:pt x="13445" y="5199"/>
                    <a:pt x="14834" y="1"/>
                  </a:cubicBezTo>
                </a:path>
              </a:pathLst>
            </a:custGeom>
            <a:noFill/>
            <a:ln cap="rnd" cmpd="sng" w="246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4887175" y="976825"/>
              <a:ext cx="663275" cy="566175"/>
            </a:xfrm>
            <a:custGeom>
              <a:rect b="b" l="l" r="r" t="t"/>
              <a:pathLst>
                <a:path extrusionOk="0" h="22647" w="26531">
                  <a:moveTo>
                    <a:pt x="12197" y="1"/>
                  </a:moveTo>
                  <a:cubicBezTo>
                    <a:pt x="10485" y="1"/>
                    <a:pt x="8986" y="906"/>
                    <a:pt x="7933" y="1508"/>
                  </a:cubicBezTo>
                  <a:cubicBezTo>
                    <a:pt x="6365" y="2404"/>
                    <a:pt x="3048" y="4242"/>
                    <a:pt x="1390" y="4242"/>
                  </a:cubicBezTo>
                  <a:cubicBezTo>
                    <a:pt x="1390" y="4242"/>
                    <a:pt x="1" y="11726"/>
                    <a:pt x="1" y="16117"/>
                  </a:cubicBezTo>
                  <a:cubicBezTo>
                    <a:pt x="1" y="16117"/>
                    <a:pt x="5774" y="22646"/>
                    <a:pt x="13529" y="22646"/>
                  </a:cubicBezTo>
                  <a:cubicBezTo>
                    <a:pt x="14002" y="22646"/>
                    <a:pt x="14482" y="22622"/>
                    <a:pt x="14969" y="22571"/>
                  </a:cubicBezTo>
                  <a:cubicBezTo>
                    <a:pt x="22946" y="21674"/>
                    <a:pt x="26531" y="18537"/>
                    <a:pt x="26531" y="18537"/>
                  </a:cubicBezTo>
                  <a:cubicBezTo>
                    <a:pt x="26531" y="18537"/>
                    <a:pt x="24649" y="8006"/>
                    <a:pt x="24649" y="5272"/>
                  </a:cubicBezTo>
                  <a:cubicBezTo>
                    <a:pt x="24649" y="5272"/>
                    <a:pt x="18330" y="2987"/>
                    <a:pt x="14834" y="791"/>
                  </a:cubicBezTo>
                  <a:cubicBezTo>
                    <a:pt x="13922" y="217"/>
                    <a:pt x="13034" y="1"/>
                    <a:pt x="121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4614950" y="307900"/>
              <a:ext cx="1608825" cy="1932375"/>
            </a:xfrm>
            <a:custGeom>
              <a:rect b="b" l="l" r="r" t="t"/>
              <a:pathLst>
                <a:path extrusionOk="0" h="77295" w="64353">
                  <a:moveTo>
                    <a:pt x="30016" y="1"/>
                  </a:moveTo>
                  <a:cubicBezTo>
                    <a:pt x="24262" y="1"/>
                    <a:pt x="16220" y="1003"/>
                    <a:pt x="11293" y="5903"/>
                  </a:cubicBezTo>
                  <a:cubicBezTo>
                    <a:pt x="3003" y="14238"/>
                    <a:pt x="0" y="27951"/>
                    <a:pt x="8425" y="40051"/>
                  </a:cubicBezTo>
                  <a:cubicBezTo>
                    <a:pt x="8246" y="39693"/>
                    <a:pt x="7977" y="38976"/>
                    <a:pt x="7753" y="38393"/>
                  </a:cubicBezTo>
                  <a:cubicBezTo>
                    <a:pt x="5154" y="31447"/>
                    <a:pt x="5243" y="27145"/>
                    <a:pt x="11248" y="18003"/>
                  </a:cubicBezTo>
                  <a:cubicBezTo>
                    <a:pt x="11248" y="18003"/>
                    <a:pt x="24737" y="24546"/>
                    <a:pt x="39571" y="25218"/>
                  </a:cubicBezTo>
                  <a:cubicBezTo>
                    <a:pt x="40467" y="27458"/>
                    <a:pt x="41274" y="29789"/>
                    <a:pt x="41946" y="32119"/>
                  </a:cubicBezTo>
                  <a:cubicBezTo>
                    <a:pt x="43066" y="37228"/>
                    <a:pt x="42529" y="42113"/>
                    <a:pt x="34731" y="47625"/>
                  </a:cubicBezTo>
                  <a:cubicBezTo>
                    <a:pt x="29117" y="51580"/>
                    <a:pt x="32989" y="59209"/>
                    <a:pt x="39681" y="59209"/>
                  </a:cubicBezTo>
                  <a:cubicBezTo>
                    <a:pt x="40040" y="59209"/>
                    <a:pt x="40407" y="59187"/>
                    <a:pt x="40781" y="59142"/>
                  </a:cubicBezTo>
                  <a:cubicBezTo>
                    <a:pt x="41166" y="59097"/>
                    <a:pt x="41537" y="59075"/>
                    <a:pt x="41895" y="59075"/>
                  </a:cubicBezTo>
                  <a:cubicBezTo>
                    <a:pt x="52263" y="59075"/>
                    <a:pt x="51760" y="77247"/>
                    <a:pt x="51760" y="77247"/>
                  </a:cubicBezTo>
                  <a:cubicBezTo>
                    <a:pt x="51760" y="77247"/>
                    <a:pt x="52021" y="77295"/>
                    <a:pt x="52460" y="77295"/>
                  </a:cubicBezTo>
                  <a:cubicBezTo>
                    <a:pt x="54183" y="77295"/>
                    <a:pt x="58652" y="76555"/>
                    <a:pt x="60902" y="69270"/>
                  </a:cubicBezTo>
                  <a:cubicBezTo>
                    <a:pt x="64353" y="58201"/>
                    <a:pt x="55883" y="56005"/>
                    <a:pt x="55166" y="49014"/>
                  </a:cubicBezTo>
                  <a:cubicBezTo>
                    <a:pt x="53822" y="36152"/>
                    <a:pt x="57676" y="38483"/>
                    <a:pt x="57810" y="27279"/>
                  </a:cubicBezTo>
                  <a:cubicBezTo>
                    <a:pt x="57989" y="12939"/>
                    <a:pt x="52656" y="3797"/>
                    <a:pt x="36882" y="480"/>
                  </a:cubicBezTo>
                  <a:cubicBezTo>
                    <a:pt x="36882" y="480"/>
                    <a:pt x="33997" y="1"/>
                    <a:pt x="30016" y="1"/>
                  </a:cubicBezTo>
                  <a:close/>
                </a:path>
              </a:pathLst>
            </a:custGeom>
            <a:solidFill>
              <a:srgbClr val="272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6026575" y="604325"/>
              <a:ext cx="225225" cy="117800"/>
            </a:xfrm>
            <a:custGeom>
              <a:rect b="b" l="l" r="r" t="t"/>
              <a:pathLst>
                <a:path extrusionOk="0" h="4712" w="9009">
                  <a:moveTo>
                    <a:pt x="6346" y="875"/>
                  </a:moveTo>
                  <a:cubicBezTo>
                    <a:pt x="6529" y="875"/>
                    <a:pt x="6700" y="898"/>
                    <a:pt x="6857" y="947"/>
                  </a:cubicBezTo>
                  <a:cubicBezTo>
                    <a:pt x="7440" y="1127"/>
                    <a:pt x="7843" y="1619"/>
                    <a:pt x="7933" y="2247"/>
                  </a:cubicBezTo>
                  <a:cubicBezTo>
                    <a:pt x="8067" y="2561"/>
                    <a:pt x="8022" y="2964"/>
                    <a:pt x="7753" y="3233"/>
                  </a:cubicBezTo>
                  <a:cubicBezTo>
                    <a:pt x="7342" y="3666"/>
                    <a:pt x="6385" y="3827"/>
                    <a:pt x="5243" y="3827"/>
                  </a:cubicBezTo>
                  <a:cubicBezTo>
                    <a:pt x="4024" y="3827"/>
                    <a:pt x="2593" y="3643"/>
                    <a:pt x="1390" y="3412"/>
                  </a:cubicBezTo>
                  <a:cubicBezTo>
                    <a:pt x="2667" y="2375"/>
                    <a:pt x="4867" y="875"/>
                    <a:pt x="6346" y="875"/>
                  </a:cubicBezTo>
                  <a:close/>
                  <a:moveTo>
                    <a:pt x="6404" y="0"/>
                  </a:moveTo>
                  <a:cubicBezTo>
                    <a:pt x="3916" y="0"/>
                    <a:pt x="587" y="2956"/>
                    <a:pt x="180" y="3322"/>
                  </a:cubicBezTo>
                  <a:cubicBezTo>
                    <a:pt x="45" y="3457"/>
                    <a:pt x="1" y="3591"/>
                    <a:pt x="45" y="3771"/>
                  </a:cubicBezTo>
                  <a:cubicBezTo>
                    <a:pt x="90" y="3905"/>
                    <a:pt x="225" y="4039"/>
                    <a:pt x="359" y="4084"/>
                  </a:cubicBezTo>
                  <a:cubicBezTo>
                    <a:pt x="1928" y="4443"/>
                    <a:pt x="3541" y="4667"/>
                    <a:pt x="5199" y="4712"/>
                  </a:cubicBezTo>
                  <a:cubicBezTo>
                    <a:pt x="6499" y="4712"/>
                    <a:pt x="7753" y="4488"/>
                    <a:pt x="8426" y="3860"/>
                  </a:cubicBezTo>
                  <a:cubicBezTo>
                    <a:pt x="8874" y="3367"/>
                    <a:pt x="9008" y="2650"/>
                    <a:pt x="8784" y="2023"/>
                  </a:cubicBezTo>
                  <a:cubicBezTo>
                    <a:pt x="8650" y="1127"/>
                    <a:pt x="7977" y="365"/>
                    <a:pt x="7126" y="96"/>
                  </a:cubicBezTo>
                  <a:cubicBezTo>
                    <a:pt x="6896" y="30"/>
                    <a:pt x="6654" y="0"/>
                    <a:pt x="6404"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6026575" y="699550"/>
              <a:ext cx="211775" cy="137975"/>
            </a:xfrm>
            <a:custGeom>
              <a:rect b="b" l="l" r="r" t="t"/>
              <a:pathLst>
                <a:path extrusionOk="0" h="5519" w="8471">
                  <a:moveTo>
                    <a:pt x="1849" y="897"/>
                  </a:moveTo>
                  <a:cubicBezTo>
                    <a:pt x="3708" y="897"/>
                    <a:pt x="6393" y="1142"/>
                    <a:pt x="7171" y="2247"/>
                  </a:cubicBezTo>
                  <a:cubicBezTo>
                    <a:pt x="7485" y="2785"/>
                    <a:pt x="7529" y="3412"/>
                    <a:pt x="7216" y="3950"/>
                  </a:cubicBezTo>
                  <a:cubicBezTo>
                    <a:pt x="6992" y="4488"/>
                    <a:pt x="6678" y="4577"/>
                    <a:pt x="6499" y="4622"/>
                  </a:cubicBezTo>
                  <a:cubicBezTo>
                    <a:pt x="6449" y="4629"/>
                    <a:pt x="6398" y="4633"/>
                    <a:pt x="6345" y="4633"/>
                  </a:cubicBezTo>
                  <a:cubicBezTo>
                    <a:pt x="5058" y="4633"/>
                    <a:pt x="2809" y="2582"/>
                    <a:pt x="1345" y="903"/>
                  </a:cubicBezTo>
                  <a:cubicBezTo>
                    <a:pt x="1504" y="899"/>
                    <a:pt x="1673" y="897"/>
                    <a:pt x="1849" y="897"/>
                  </a:cubicBezTo>
                  <a:close/>
                  <a:moveTo>
                    <a:pt x="1873" y="1"/>
                  </a:moveTo>
                  <a:cubicBezTo>
                    <a:pt x="1135" y="1"/>
                    <a:pt x="581" y="38"/>
                    <a:pt x="404" y="51"/>
                  </a:cubicBezTo>
                  <a:cubicBezTo>
                    <a:pt x="269" y="96"/>
                    <a:pt x="135" y="186"/>
                    <a:pt x="45" y="320"/>
                  </a:cubicBezTo>
                  <a:cubicBezTo>
                    <a:pt x="1" y="454"/>
                    <a:pt x="1" y="634"/>
                    <a:pt x="135" y="768"/>
                  </a:cubicBezTo>
                  <a:cubicBezTo>
                    <a:pt x="538" y="1261"/>
                    <a:pt x="4034" y="5518"/>
                    <a:pt x="6364" y="5518"/>
                  </a:cubicBezTo>
                  <a:cubicBezTo>
                    <a:pt x="6454" y="5518"/>
                    <a:pt x="6543" y="5474"/>
                    <a:pt x="6633" y="5474"/>
                  </a:cubicBezTo>
                  <a:cubicBezTo>
                    <a:pt x="7305" y="5384"/>
                    <a:pt x="7843" y="4891"/>
                    <a:pt x="8022" y="4264"/>
                  </a:cubicBezTo>
                  <a:cubicBezTo>
                    <a:pt x="8470" y="3457"/>
                    <a:pt x="8426" y="2516"/>
                    <a:pt x="7888" y="1754"/>
                  </a:cubicBezTo>
                  <a:cubicBezTo>
                    <a:pt x="6795" y="244"/>
                    <a:pt x="3743" y="1"/>
                    <a:pt x="1873"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4770675" y="295800"/>
              <a:ext cx="1294025" cy="601825"/>
            </a:xfrm>
            <a:custGeom>
              <a:rect b="b" l="l" r="r" t="t"/>
              <a:pathLst>
                <a:path extrusionOk="0" h="24073" w="51761">
                  <a:moveTo>
                    <a:pt x="19914" y="1"/>
                  </a:moveTo>
                  <a:cubicBezTo>
                    <a:pt x="12312" y="1"/>
                    <a:pt x="6074" y="1344"/>
                    <a:pt x="4840" y="2712"/>
                  </a:cubicBezTo>
                  <a:cubicBezTo>
                    <a:pt x="2017" y="5849"/>
                    <a:pt x="0" y="14005"/>
                    <a:pt x="0" y="14005"/>
                  </a:cubicBezTo>
                  <a:cubicBezTo>
                    <a:pt x="16877" y="22575"/>
                    <a:pt x="33565" y="24073"/>
                    <a:pt x="43169" y="24073"/>
                  </a:cubicBezTo>
                  <a:cubicBezTo>
                    <a:pt x="48331" y="24073"/>
                    <a:pt x="51447" y="23640"/>
                    <a:pt x="51447" y="23640"/>
                  </a:cubicBezTo>
                  <a:cubicBezTo>
                    <a:pt x="51447" y="23640"/>
                    <a:pt x="51760" y="14902"/>
                    <a:pt x="49520" y="11092"/>
                  </a:cubicBezTo>
                  <a:cubicBezTo>
                    <a:pt x="49296" y="10734"/>
                    <a:pt x="49071" y="10420"/>
                    <a:pt x="48847" y="10151"/>
                  </a:cubicBezTo>
                  <a:cubicBezTo>
                    <a:pt x="42462" y="2361"/>
                    <a:pt x="29990" y="1"/>
                    <a:pt x="19914"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4912675" y="372350"/>
              <a:ext cx="1062800" cy="220950"/>
            </a:xfrm>
            <a:custGeom>
              <a:rect b="b" l="l" r="r" t="t"/>
              <a:pathLst>
                <a:path extrusionOk="0" h="8838" w="42512">
                  <a:moveTo>
                    <a:pt x="931" y="0"/>
                  </a:moveTo>
                  <a:cubicBezTo>
                    <a:pt x="346" y="0"/>
                    <a:pt x="1" y="915"/>
                    <a:pt x="684" y="1219"/>
                  </a:cubicBezTo>
                  <a:cubicBezTo>
                    <a:pt x="13725" y="7851"/>
                    <a:pt x="28558" y="8837"/>
                    <a:pt x="36356" y="8837"/>
                  </a:cubicBezTo>
                  <a:cubicBezTo>
                    <a:pt x="39627" y="8837"/>
                    <a:pt x="41644" y="8658"/>
                    <a:pt x="41689" y="8613"/>
                  </a:cubicBezTo>
                  <a:cubicBezTo>
                    <a:pt x="42512" y="8570"/>
                    <a:pt x="42455" y="7354"/>
                    <a:pt x="41681" y="7354"/>
                  </a:cubicBezTo>
                  <a:cubicBezTo>
                    <a:pt x="41655" y="7354"/>
                    <a:pt x="41627" y="7355"/>
                    <a:pt x="41599" y="7358"/>
                  </a:cubicBezTo>
                  <a:cubicBezTo>
                    <a:pt x="41531" y="7372"/>
                    <a:pt x="39462" y="7563"/>
                    <a:pt x="36104" y="7563"/>
                  </a:cubicBezTo>
                  <a:cubicBezTo>
                    <a:pt x="28407" y="7563"/>
                    <a:pt x="13935" y="6557"/>
                    <a:pt x="1266" y="98"/>
                  </a:cubicBezTo>
                  <a:cubicBezTo>
                    <a:pt x="1150" y="30"/>
                    <a:pt x="1037" y="0"/>
                    <a:pt x="931"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3678325" y="5211350"/>
              <a:ext cx="478425" cy="204050"/>
            </a:xfrm>
            <a:custGeom>
              <a:rect b="b" l="l" r="r" t="t"/>
              <a:pathLst>
                <a:path extrusionOk="0" h="8162" w="19137">
                  <a:moveTo>
                    <a:pt x="8695" y="0"/>
                  </a:moveTo>
                  <a:lnTo>
                    <a:pt x="2018" y="807"/>
                  </a:lnTo>
                  <a:cubicBezTo>
                    <a:pt x="2018" y="807"/>
                    <a:pt x="1" y="5826"/>
                    <a:pt x="2242" y="7036"/>
                  </a:cubicBezTo>
                  <a:cubicBezTo>
                    <a:pt x="3765" y="7835"/>
                    <a:pt x="6821" y="8161"/>
                    <a:pt x="9886" y="8161"/>
                  </a:cubicBezTo>
                  <a:cubicBezTo>
                    <a:pt x="12321" y="8161"/>
                    <a:pt x="14762" y="7956"/>
                    <a:pt x="16448" y="7618"/>
                  </a:cubicBezTo>
                  <a:cubicBezTo>
                    <a:pt x="18150" y="7260"/>
                    <a:pt x="19136" y="4974"/>
                    <a:pt x="18016" y="4795"/>
                  </a:cubicBezTo>
                  <a:cubicBezTo>
                    <a:pt x="16134" y="4526"/>
                    <a:pt x="13848" y="4347"/>
                    <a:pt x="12594" y="3720"/>
                  </a:cubicBezTo>
                  <a:cubicBezTo>
                    <a:pt x="10980" y="2868"/>
                    <a:pt x="9636" y="1569"/>
                    <a:pt x="8695"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3074475" y="5236000"/>
              <a:ext cx="451525" cy="220975"/>
            </a:xfrm>
            <a:custGeom>
              <a:rect b="b" l="l" r="r" t="t"/>
              <a:pathLst>
                <a:path extrusionOk="0" h="8839" w="18061">
                  <a:moveTo>
                    <a:pt x="8067" y="0"/>
                  </a:moveTo>
                  <a:lnTo>
                    <a:pt x="1345" y="538"/>
                  </a:lnTo>
                  <a:cubicBezTo>
                    <a:pt x="1345" y="538"/>
                    <a:pt x="0" y="4885"/>
                    <a:pt x="2151" y="6229"/>
                  </a:cubicBezTo>
                  <a:cubicBezTo>
                    <a:pt x="3985" y="7286"/>
                    <a:pt x="7112" y="8839"/>
                    <a:pt x="10980" y="8839"/>
                  </a:cubicBezTo>
                  <a:cubicBezTo>
                    <a:pt x="12689" y="8839"/>
                    <a:pt x="14542" y="8536"/>
                    <a:pt x="16492" y="7753"/>
                  </a:cubicBezTo>
                  <a:cubicBezTo>
                    <a:pt x="18060" y="7081"/>
                    <a:pt x="17971" y="5512"/>
                    <a:pt x="16850" y="5288"/>
                  </a:cubicBezTo>
                  <a:cubicBezTo>
                    <a:pt x="14968" y="4930"/>
                    <a:pt x="12996" y="4571"/>
                    <a:pt x="11786" y="3899"/>
                  </a:cubicBezTo>
                  <a:cubicBezTo>
                    <a:pt x="10218" y="2958"/>
                    <a:pt x="8963" y="1613"/>
                    <a:pt x="8067"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3500200" y="3040100"/>
              <a:ext cx="654300" cy="2195900"/>
            </a:xfrm>
            <a:custGeom>
              <a:rect b="b" l="l" r="r" t="t"/>
              <a:pathLst>
                <a:path extrusionOk="0" h="87836" w="26172">
                  <a:moveTo>
                    <a:pt x="21153" y="1"/>
                  </a:moveTo>
                  <a:lnTo>
                    <a:pt x="0" y="1614"/>
                  </a:lnTo>
                  <a:cubicBezTo>
                    <a:pt x="1569" y="4975"/>
                    <a:pt x="9232" y="49162"/>
                    <a:pt x="11204" y="53195"/>
                  </a:cubicBezTo>
                  <a:cubicBezTo>
                    <a:pt x="11204" y="53195"/>
                    <a:pt x="6633" y="73720"/>
                    <a:pt x="6991" y="87836"/>
                  </a:cubicBezTo>
                  <a:lnTo>
                    <a:pt x="20973" y="87836"/>
                  </a:lnTo>
                  <a:cubicBezTo>
                    <a:pt x="20973" y="87836"/>
                    <a:pt x="25186" y="60007"/>
                    <a:pt x="25858" y="54763"/>
                  </a:cubicBezTo>
                  <a:cubicBezTo>
                    <a:pt x="26172" y="52209"/>
                    <a:pt x="22228" y="9053"/>
                    <a:pt x="2115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3066625" y="3489375"/>
              <a:ext cx="677825" cy="1790325"/>
            </a:xfrm>
            <a:custGeom>
              <a:rect b="b" l="l" r="r" t="t"/>
              <a:pathLst>
                <a:path extrusionOk="0" h="71613" w="27113">
                  <a:moveTo>
                    <a:pt x="26037" y="0"/>
                  </a:moveTo>
                  <a:lnTo>
                    <a:pt x="6543" y="18777"/>
                  </a:lnTo>
                  <a:cubicBezTo>
                    <a:pt x="7888" y="23751"/>
                    <a:pt x="8829" y="32535"/>
                    <a:pt x="8067" y="35179"/>
                  </a:cubicBezTo>
                  <a:cubicBezTo>
                    <a:pt x="2420" y="55749"/>
                    <a:pt x="538" y="62650"/>
                    <a:pt x="1" y="70851"/>
                  </a:cubicBezTo>
                  <a:lnTo>
                    <a:pt x="11966" y="71613"/>
                  </a:lnTo>
                  <a:cubicBezTo>
                    <a:pt x="11966" y="71613"/>
                    <a:pt x="21197" y="43111"/>
                    <a:pt x="23169" y="38226"/>
                  </a:cubicBezTo>
                  <a:cubicBezTo>
                    <a:pt x="24200" y="35627"/>
                    <a:pt x="27113" y="11607"/>
                    <a:pt x="2603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3244025" y="1496375"/>
              <a:ext cx="668250" cy="691300"/>
            </a:xfrm>
            <a:custGeom>
              <a:rect b="b" l="l" r="r" t="t"/>
              <a:pathLst>
                <a:path extrusionOk="0" h="27652" w="26730">
                  <a:moveTo>
                    <a:pt x="19743" y="1"/>
                  </a:moveTo>
                  <a:cubicBezTo>
                    <a:pt x="16874" y="1"/>
                    <a:pt x="13207" y="2179"/>
                    <a:pt x="9553" y="2179"/>
                  </a:cubicBezTo>
                  <a:cubicBezTo>
                    <a:pt x="9172" y="2179"/>
                    <a:pt x="8790" y="2155"/>
                    <a:pt x="8410" y="2102"/>
                  </a:cubicBezTo>
                  <a:cubicBezTo>
                    <a:pt x="6707" y="7525"/>
                    <a:pt x="3436" y="10662"/>
                    <a:pt x="164" y="25137"/>
                  </a:cubicBezTo>
                  <a:cubicBezTo>
                    <a:pt x="0" y="26928"/>
                    <a:pt x="2415" y="27651"/>
                    <a:pt x="5845" y="27651"/>
                  </a:cubicBezTo>
                  <a:cubicBezTo>
                    <a:pt x="13655" y="27651"/>
                    <a:pt x="26729" y="23901"/>
                    <a:pt x="26605" y="20476"/>
                  </a:cubicBezTo>
                  <a:cubicBezTo>
                    <a:pt x="26291" y="15054"/>
                    <a:pt x="25484" y="9676"/>
                    <a:pt x="24229" y="4388"/>
                  </a:cubicBezTo>
                  <a:cubicBezTo>
                    <a:pt x="23273" y="1007"/>
                    <a:pt x="21693" y="1"/>
                    <a:pt x="19743" y="1"/>
                  </a:cubicBezTo>
                  <a:close/>
                </a:path>
              </a:pathLst>
            </a:custGeom>
            <a:solidFill>
              <a:srgbClr val="DFA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3020700" y="1629575"/>
              <a:ext cx="1045150" cy="1587475"/>
            </a:xfrm>
            <a:custGeom>
              <a:rect b="b" l="l" r="r" t="t"/>
              <a:pathLst>
                <a:path extrusionOk="0" h="63499" w="41806">
                  <a:moveTo>
                    <a:pt x="16088" y="1"/>
                  </a:moveTo>
                  <a:cubicBezTo>
                    <a:pt x="16088" y="1"/>
                    <a:pt x="12817" y="718"/>
                    <a:pt x="11786" y="1435"/>
                  </a:cubicBezTo>
                  <a:cubicBezTo>
                    <a:pt x="0" y="9098"/>
                    <a:pt x="5109" y="25007"/>
                    <a:pt x="8560" y="35001"/>
                  </a:cubicBezTo>
                  <a:cubicBezTo>
                    <a:pt x="9053" y="36390"/>
                    <a:pt x="9590" y="37689"/>
                    <a:pt x="10083" y="38899"/>
                  </a:cubicBezTo>
                  <a:cubicBezTo>
                    <a:pt x="15013" y="50148"/>
                    <a:pt x="9411" y="57228"/>
                    <a:pt x="9411" y="57228"/>
                  </a:cubicBezTo>
                  <a:cubicBezTo>
                    <a:pt x="9411" y="57228"/>
                    <a:pt x="25162" y="63499"/>
                    <a:pt x="34613" y="63499"/>
                  </a:cubicBezTo>
                  <a:cubicBezTo>
                    <a:pt x="38839" y="63499"/>
                    <a:pt x="41806" y="62245"/>
                    <a:pt x="41543" y="58618"/>
                  </a:cubicBezTo>
                  <a:cubicBezTo>
                    <a:pt x="40691" y="46697"/>
                    <a:pt x="41184" y="27786"/>
                    <a:pt x="40915" y="24290"/>
                  </a:cubicBezTo>
                  <a:cubicBezTo>
                    <a:pt x="40646" y="20929"/>
                    <a:pt x="39750" y="17254"/>
                    <a:pt x="40064" y="11025"/>
                  </a:cubicBezTo>
                  <a:cubicBezTo>
                    <a:pt x="40333" y="4796"/>
                    <a:pt x="39705" y="4213"/>
                    <a:pt x="33476" y="135"/>
                  </a:cubicBezTo>
                  <a:cubicBezTo>
                    <a:pt x="30907" y="1794"/>
                    <a:pt x="28156" y="2352"/>
                    <a:pt x="25617" y="2352"/>
                  </a:cubicBezTo>
                  <a:cubicBezTo>
                    <a:pt x="20405" y="2352"/>
                    <a:pt x="16088" y="1"/>
                    <a:pt x="16088"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3240275" y="1974650"/>
              <a:ext cx="424650" cy="737225"/>
            </a:xfrm>
            <a:custGeom>
              <a:rect b="b" l="l" r="r" t="t"/>
              <a:pathLst>
                <a:path extrusionOk="0" h="29489" w="16986">
                  <a:moveTo>
                    <a:pt x="7350" y="1"/>
                  </a:moveTo>
                  <a:cubicBezTo>
                    <a:pt x="7350" y="2"/>
                    <a:pt x="1838" y="9591"/>
                    <a:pt x="897" y="14565"/>
                  </a:cubicBezTo>
                  <a:cubicBezTo>
                    <a:pt x="1" y="19539"/>
                    <a:pt x="2465" y="28368"/>
                    <a:pt x="2465" y="28368"/>
                  </a:cubicBezTo>
                  <a:lnTo>
                    <a:pt x="2734" y="29488"/>
                  </a:lnTo>
                  <a:cubicBezTo>
                    <a:pt x="2815" y="29488"/>
                    <a:pt x="2918" y="29488"/>
                    <a:pt x="3043" y="29488"/>
                  </a:cubicBezTo>
                  <a:cubicBezTo>
                    <a:pt x="5348" y="29488"/>
                    <a:pt x="14817" y="29448"/>
                    <a:pt x="16985" y="27875"/>
                  </a:cubicBezTo>
                  <a:cubicBezTo>
                    <a:pt x="16985" y="27158"/>
                    <a:pt x="16403" y="20615"/>
                    <a:pt x="16403" y="20615"/>
                  </a:cubicBezTo>
                  <a:cubicBezTo>
                    <a:pt x="16403" y="20615"/>
                    <a:pt x="8560" y="20615"/>
                    <a:pt x="4975" y="18554"/>
                  </a:cubicBezTo>
                  <a:cubicBezTo>
                    <a:pt x="1390" y="16492"/>
                    <a:pt x="7350" y="2"/>
                    <a:pt x="7350" y="1"/>
                  </a:cubicBezTo>
                  <a:close/>
                </a:path>
              </a:pathLst>
            </a:custGeom>
            <a:solidFill>
              <a:srgbClr val="0303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2924350" y="1630700"/>
              <a:ext cx="875000" cy="2697925"/>
            </a:xfrm>
            <a:custGeom>
              <a:rect b="b" l="l" r="r" t="t"/>
              <a:pathLst>
                <a:path extrusionOk="0" h="107917" w="35000">
                  <a:moveTo>
                    <a:pt x="18822" y="1"/>
                  </a:moveTo>
                  <a:cubicBezTo>
                    <a:pt x="18822" y="1"/>
                    <a:pt x="13982" y="807"/>
                    <a:pt x="9770" y="6947"/>
                  </a:cubicBezTo>
                  <a:cubicBezTo>
                    <a:pt x="0" y="21153"/>
                    <a:pt x="10666" y="33387"/>
                    <a:pt x="10666" y="33387"/>
                  </a:cubicBezTo>
                  <a:cubicBezTo>
                    <a:pt x="10666" y="33387"/>
                    <a:pt x="7439" y="59290"/>
                    <a:pt x="3765" y="71255"/>
                  </a:cubicBezTo>
                  <a:cubicBezTo>
                    <a:pt x="90" y="83220"/>
                    <a:pt x="179" y="104865"/>
                    <a:pt x="179" y="104865"/>
                  </a:cubicBezTo>
                  <a:cubicBezTo>
                    <a:pt x="3592" y="107556"/>
                    <a:pt x="18606" y="107916"/>
                    <a:pt x="26405" y="107916"/>
                  </a:cubicBezTo>
                  <a:cubicBezTo>
                    <a:pt x="29258" y="107916"/>
                    <a:pt x="31146" y="107868"/>
                    <a:pt x="31146" y="107868"/>
                  </a:cubicBezTo>
                  <a:cubicBezTo>
                    <a:pt x="31146" y="107868"/>
                    <a:pt x="30787" y="84251"/>
                    <a:pt x="32894" y="67670"/>
                  </a:cubicBezTo>
                  <a:cubicBezTo>
                    <a:pt x="35000" y="51044"/>
                    <a:pt x="32580" y="26396"/>
                    <a:pt x="31415" y="22273"/>
                  </a:cubicBezTo>
                  <a:cubicBezTo>
                    <a:pt x="29219" y="14745"/>
                    <a:pt x="18822" y="1"/>
                    <a:pt x="18822" y="1"/>
                  </a:cubicBezTo>
                  <a:close/>
                </a:path>
              </a:pathLst>
            </a:cu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3248125" y="3059150"/>
              <a:ext cx="252100" cy="93025"/>
            </a:xfrm>
            <a:custGeom>
              <a:rect b="b" l="l" r="r" t="t"/>
              <a:pathLst>
                <a:path extrusionOk="0" h="3721" w="10084">
                  <a:moveTo>
                    <a:pt x="269" y="1"/>
                  </a:moveTo>
                  <a:lnTo>
                    <a:pt x="0" y="2689"/>
                  </a:lnTo>
                  <a:lnTo>
                    <a:pt x="10083" y="3720"/>
                  </a:lnTo>
                  <a:lnTo>
                    <a:pt x="10083" y="852"/>
                  </a:lnTo>
                  <a:lnTo>
                    <a:pt x="26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3232425" y="1701300"/>
              <a:ext cx="486275" cy="564675"/>
            </a:xfrm>
            <a:custGeom>
              <a:rect b="b" l="l" r="r" t="t"/>
              <a:pathLst>
                <a:path extrusionOk="0" h="22587" w="19451">
                  <a:moveTo>
                    <a:pt x="1166" y="0"/>
                  </a:moveTo>
                  <a:lnTo>
                    <a:pt x="1" y="986"/>
                  </a:lnTo>
                  <a:lnTo>
                    <a:pt x="3362" y="12638"/>
                  </a:lnTo>
                  <a:lnTo>
                    <a:pt x="5289" y="12638"/>
                  </a:lnTo>
                  <a:lnTo>
                    <a:pt x="4213" y="13803"/>
                  </a:lnTo>
                  <a:lnTo>
                    <a:pt x="19450" y="22586"/>
                  </a:lnTo>
                  <a:lnTo>
                    <a:pt x="5648" y="13130"/>
                  </a:lnTo>
                  <a:lnTo>
                    <a:pt x="7261" y="11472"/>
                  </a:lnTo>
                  <a:lnTo>
                    <a:pt x="4931" y="11428"/>
                  </a:lnTo>
                  <a:lnTo>
                    <a:pt x="1166"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3366875" y="1595825"/>
              <a:ext cx="106450" cy="322825"/>
            </a:xfrm>
            <a:custGeom>
              <a:rect b="b" l="l" r="r" t="t"/>
              <a:pathLst>
                <a:path extrusionOk="0" h="12913" w="4258">
                  <a:moveTo>
                    <a:pt x="2636" y="0"/>
                  </a:moveTo>
                  <a:cubicBezTo>
                    <a:pt x="2526" y="0"/>
                    <a:pt x="2414" y="34"/>
                    <a:pt x="2331" y="96"/>
                  </a:cubicBezTo>
                  <a:cubicBezTo>
                    <a:pt x="1" y="2158"/>
                    <a:pt x="3317" y="12510"/>
                    <a:pt x="3362" y="12599"/>
                  </a:cubicBezTo>
                  <a:cubicBezTo>
                    <a:pt x="3407" y="12778"/>
                    <a:pt x="3586" y="12913"/>
                    <a:pt x="3765" y="12913"/>
                  </a:cubicBezTo>
                  <a:cubicBezTo>
                    <a:pt x="3810" y="12913"/>
                    <a:pt x="3855" y="12913"/>
                    <a:pt x="3899" y="12868"/>
                  </a:cubicBezTo>
                  <a:cubicBezTo>
                    <a:pt x="4168" y="12778"/>
                    <a:pt x="4258" y="12554"/>
                    <a:pt x="4213" y="12330"/>
                  </a:cubicBezTo>
                  <a:cubicBezTo>
                    <a:pt x="2869" y="8297"/>
                    <a:pt x="1704" y="1889"/>
                    <a:pt x="2958" y="768"/>
                  </a:cubicBezTo>
                  <a:cubicBezTo>
                    <a:pt x="3138" y="634"/>
                    <a:pt x="3138" y="320"/>
                    <a:pt x="2958" y="141"/>
                  </a:cubicBezTo>
                  <a:cubicBezTo>
                    <a:pt x="2886" y="45"/>
                    <a:pt x="2763" y="0"/>
                    <a:pt x="2636" y="0"/>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3298550" y="1895875"/>
              <a:ext cx="350675" cy="400350"/>
            </a:xfrm>
            <a:custGeom>
              <a:rect b="b" l="l" r="r" t="t"/>
              <a:pathLst>
                <a:path extrusionOk="0" h="16014" w="14027">
                  <a:moveTo>
                    <a:pt x="6575" y="1"/>
                  </a:moveTo>
                  <a:cubicBezTo>
                    <a:pt x="6079" y="1"/>
                    <a:pt x="5583" y="81"/>
                    <a:pt x="5109" y="239"/>
                  </a:cubicBezTo>
                  <a:cubicBezTo>
                    <a:pt x="0" y="1897"/>
                    <a:pt x="0" y="14982"/>
                    <a:pt x="0" y="15520"/>
                  </a:cubicBezTo>
                  <a:cubicBezTo>
                    <a:pt x="0" y="15789"/>
                    <a:pt x="224" y="15968"/>
                    <a:pt x="493" y="15968"/>
                  </a:cubicBezTo>
                  <a:cubicBezTo>
                    <a:pt x="717" y="15968"/>
                    <a:pt x="941" y="15789"/>
                    <a:pt x="941" y="15520"/>
                  </a:cubicBezTo>
                  <a:cubicBezTo>
                    <a:pt x="896" y="11935"/>
                    <a:pt x="1703" y="2300"/>
                    <a:pt x="5378" y="1135"/>
                  </a:cubicBezTo>
                  <a:cubicBezTo>
                    <a:pt x="5781" y="984"/>
                    <a:pt x="6203" y="908"/>
                    <a:pt x="6623" y="908"/>
                  </a:cubicBezTo>
                  <a:cubicBezTo>
                    <a:pt x="7323" y="908"/>
                    <a:pt x="8016" y="1118"/>
                    <a:pt x="8604" y="1538"/>
                  </a:cubicBezTo>
                  <a:cubicBezTo>
                    <a:pt x="12638" y="4362"/>
                    <a:pt x="13130" y="15431"/>
                    <a:pt x="13130" y="15565"/>
                  </a:cubicBezTo>
                  <a:cubicBezTo>
                    <a:pt x="13130" y="15789"/>
                    <a:pt x="13310" y="15968"/>
                    <a:pt x="13579" y="15968"/>
                  </a:cubicBezTo>
                  <a:lnTo>
                    <a:pt x="13579" y="16013"/>
                  </a:lnTo>
                  <a:cubicBezTo>
                    <a:pt x="13847" y="16013"/>
                    <a:pt x="14027" y="15789"/>
                    <a:pt x="14027" y="15520"/>
                  </a:cubicBezTo>
                  <a:cubicBezTo>
                    <a:pt x="14027" y="15072"/>
                    <a:pt x="13534" y="3913"/>
                    <a:pt x="9142" y="821"/>
                  </a:cubicBezTo>
                  <a:cubicBezTo>
                    <a:pt x="8388" y="270"/>
                    <a:pt x="7483" y="1"/>
                    <a:pt x="6575"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3605500" y="2261450"/>
              <a:ext cx="73975" cy="62275"/>
            </a:xfrm>
            <a:custGeom>
              <a:rect b="b" l="l" r="r" t="t"/>
              <a:pathLst>
                <a:path extrusionOk="0" h="2491" w="2959">
                  <a:moveTo>
                    <a:pt x="1301" y="1"/>
                  </a:moveTo>
                  <a:cubicBezTo>
                    <a:pt x="584" y="46"/>
                    <a:pt x="1" y="673"/>
                    <a:pt x="46" y="1435"/>
                  </a:cubicBezTo>
                  <a:cubicBezTo>
                    <a:pt x="131" y="2089"/>
                    <a:pt x="704" y="2490"/>
                    <a:pt x="1294" y="2490"/>
                  </a:cubicBezTo>
                  <a:cubicBezTo>
                    <a:pt x="1634" y="2490"/>
                    <a:pt x="1980" y="2357"/>
                    <a:pt x="2242" y="2062"/>
                  </a:cubicBezTo>
                  <a:cubicBezTo>
                    <a:pt x="2959" y="1256"/>
                    <a:pt x="2376" y="1"/>
                    <a:pt x="1301" y="1"/>
                  </a:cubicBezTo>
                  <a:close/>
                </a:path>
              </a:pathLst>
            </a:custGeom>
            <a:solidFill>
              <a:srgbClr val="D3D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3278375" y="2272675"/>
              <a:ext cx="73975" cy="62200"/>
            </a:xfrm>
            <a:custGeom>
              <a:rect b="b" l="l" r="r" t="t"/>
              <a:pathLst>
                <a:path extrusionOk="0" h="2488" w="2959">
                  <a:moveTo>
                    <a:pt x="1300" y="0"/>
                  </a:moveTo>
                  <a:cubicBezTo>
                    <a:pt x="538" y="45"/>
                    <a:pt x="0" y="672"/>
                    <a:pt x="45" y="1389"/>
                  </a:cubicBezTo>
                  <a:cubicBezTo>
                    <a:pt x="131" y="2075"/>
                    <a:pt x="708" y="2487"/>
                    <a:pt x="1301" y="2487"/>
                  </a:cubicBezTo>
                  <a:cubicBezTo>
                    <a:pt x="1639" y="2487"/>
                    <a:pt x="1981" y="2354"/>
                    <a:pt x="2241" y="2062"/>
                  </a:cubicBezTo>
                  <a:cubicBezTo>
                    <a:pt x="2958" y="1255"/>
                    <a:pt x="2375" y="0"/>
                    <a:pt x="1300" y="0"/>
                  </a:cubicBezTo>
                  <a:close/>
                </a:path>
              </a:pathLst>
            </a:custGeom>
            <a:solidFill>
              <a:srgbClr val="D3D7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3886725" y="1650875"/>
              <a:ext cx="576850" cy="2641800"/>
            </a:xfrm>
            <a:custGeom>
              <a:rect b="b" l="l" r="r" t="t"/>
              <a:pathLst>
                <a:path extrusionOk="0" h="105672" w="23074">
                  <a:moveTo>
                    <a:pt x="0" y="0"/>
                  </a:moveTo>
                  <a:cubicBezTo>
                    <a:pt x="0" y="1"/>
                    <a:pt x="1121" y="20525"/>
                    <a:pt x="897" y="31101"/>
                  </a:cubicBezTo>
                  <a:cubicBezTo>
                    <a:pt x="717" y="41677"/>
                    <a:pt x="2779" y="78873"/>
                    <a:pt x="4616" y="90076"/>
                  </a:cubicBezTo>
                  <a:cubicBezTo>
                    <a:pt x="6453" y="101280"/>
                    <a:pt x="7753" y="105672"/>
                    <a:pt x="7753" y="105672"/>
                  </a:cubicBezTo>
                  <a:lnTo>
                    <a:pt x="19494" y="105672"/>
                  </a:lnTo>
                  <a:cubicBezTo>
                    <a:pt x="19494" y="105672"/>
                    <a:pt x="15595" y="79635"/>
                    <a:pt x="12907" y="64936"/>
                  </a:cubicBezTo>
                  <a:cubicBezTo>
                    <a:pt x="11607" y="57945"/>
                    <a:pt x="10576" y="48668"/>
                    <a:pt x="9725" y="39885"/>
                  </a:cubicBezTo>
                  <a:lnTo>
                    <a:pt x="9725" y="39885"/>
                  </a:lnTo>
                  <a:cubicBezTo>
                    <a:pt x="9837" y="39888"/>
                    <a:pt x="9947" y="39890"/>
                    <a:pt x="10055" y="39890"/>
                  </a:cubicBezTo>
                  <a:cubicBezTo>
                    <a:pt x="23073" y="39890"/>
                    <a:pt x="12003" y="16067"/>
                    <a:pt x="11114" y="13489"/>
                  </a:cubicBezTo>
                  <a:cubicBezTo>
                    <a:pt x="8739" y="6230"/>
                    <a:pt x="5512" y="3496"/>
                    <a:pt x="5512" y="3496"/>
                  </a:cubicBezTo>
                  <a:lnTo>
                    <a:pt x="0"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3909125" y="1708000"/>
              <a:ext cx="114300" cy="560200"/>
            </a:xfrm>
            <a:custGeom>
              <a:rect b="b" l="l" r="r" t="t"/>
              <a:pathLst>
                <a:path extrusionOk="0" h="22408" w="4572">
                  <a:moveTo>
                    <a:pt x="2689" y="1"/>
                  </a:moveTo>
                  <a:lnTo>
                    <a:pt x="3317" y="9636"/>
                  </a:lnTo>
                  <a:lnTo>
                    <a:pt x="1659" y="9501"/>
                  </a:lnTo>
                  <a:lnTo>
                    <a:pt x="3137" y="13087"/>
                  </a:lnTo>
                  <a:lnTo>
                    <a:pt x="1" y="22408"/>
                  </a:lnTo>
                  <a:lnTo>
                    <a:pt x="4437" y="13266"/>
                  </a:lnTo>
                  <a:lnTo>
                    <a:pt x="2958" y="10801"/>
                  </a:lnTo>
                  <a:lnTo>
                    <a:pt x="4437" y="11160"/>
                  </a:lnTo>
                  <a:lnTo>
                    <a:pt x="4572" y="1211"/>
                  </a:lnTo>
                  <a:lnTo>
                    <a:pt x="268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3078950" y="1974650"/>
              <a:ext cx="759625" cy="724825"/>
            </a:xfrm>
            <a:custGeom>
              <a:rect b="b" l="l" r="r" t="t"/>
              <a:pathLst>
                <a:path extrusionOk="0" h="28993" w="30385">
                  <a:moveTo>
                    <a:pt x="8291" y="1"/>
                  </a:moveTo>
                  <a:lnTo>
                    <a:pt x="1" y="11697"/>
                  </a:lnTo>
                  <a:cubicBezTo>
                    <a:pt x="1" y="11697"/>
                    <a:pt x="359" y="12459"/>
                    <a:pt x="2958" y="18912"/>
                  </a:cubicBezTo>
                  <a:cubicBezTo>
                    <a:pt x="5359" y="24832"/>
                    <a:pt x="10245" y="28992"/>
                    <a:pt x="15145" y="28992"/>
                  </a:cubicBezTo>
                  <a:cubicBezTo>
                    <a:pt x="15549" y="28992"/>
                    <a:pt x="15954" y="28964"/>
                    <a:pt x="16358" y="28906"/>
                  </a:cubicBezTo>
                  <a:cubicBezTo>
                    <a:pt x="21601" y="28144"/>
                    <a:pt x="30384" y="23169"/>
                    <a:pt x="30384" y="23169"/>
                  </a:cubicBezTo>
                  <a:lnTo>
                    <a:pt x="19181" y="15417"/>
                  </a:lnTo>
                  <a:lnTo>
                    <a:pt x="15730" y="16268"/>
                  </a:lnTo>
                  <a:lnTo>
                    <a:pt x="8291"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3080075" y="1974650"/>
              <a:ext cx="748400" cy="708200"/>
            </a:xfrm>
            <a:custGeom>
              <a:rect b="b" l="l" r="r" t="t"/>
              <a:pathLst>
                <a:path extrusionOk="0" h="28328" w="29936">
                  <a:moveTo>
                    <a:pt x="8246" y="1"/>
                  </a:moveTo>
                  <a:lnTo>
                    <a:pt x="0" y="11697"/>
                  </a:lnTo>
                  <a:cubicBezTo>
                    <a:pt x="0" y="11697"/>
                    <a:pt x="493" y="12145"/>
                    <a:pt x="3137" y="18598"/>
                  </a:cubicBezTo>
                  <a:cubicBezTo>
                    <a:pt x="5522" y="24519"/>
                    <a:pt x="10208" y="28327"/>
                    <a:pt x="15049" y="28327"/>
                  </a:cubicBezTo>
                  <a:cubicBezTo>
                    <a:pt x="15484" y="28327"/>
                    <a:pt x="15921" y="28296"/>
                    <a:pt x="16357" y="28233"/>
                  </a:cubicBezTo>
                  <a:cubicBezTo>
                    <a:pt x="21601" y="27472"/>
                    <a:pt x="29936" y="22811"/>
                    <a:pt x="29936" y="22811"/>
                  </a:cubicBezTo>
                  <a:lnTo>
                    <a:pt x="19136" y="15417"/>
                  </a:lnTo>
                  <a:lnTo>
                    <a:pt x="15685" y="16268"/>
                  </a:lnTo>
                  <a:lnTo>
                    <a:pt x="82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3504675" y="2233450"/>
              <a:ext cx="796525" cy="434725"/>
            </a:xfrm>
            <a:custGeom>
              <a:rect b="b" l="l" r="r" t="t"/>
              <a:pathLst>
                <a:path extrusionOk="0" h="17389" w="31861">
                  <a:moveTo>
                    <a:pt x="1838" y="1"/>
                  </a:moveTo>
                  <a:lnTo>
                    <a:pt x="1" y="6051"/>
                  </a:lnTo>
                  <a:cubicBezTo>
                    <a:pt x="1" y="6051"/>
                    <a:pt x="17568" y="17299"/>
                    <a:pt x="24111" y="17388"/>
                  </a:cubicBezTo>
                  <a:cubicBezTo>
                    <a:pt x="24146" y="17389"/>
                    <a:pt x="24181" y="17389"/>
                    <a:pt x="24216" y="17389"/>
                  </a:cubicBezTo>
                  <a:cubicBezTo>
                    <a:pt x="30666" y="17389"/>
                    <a:pt x="31861" y="13290"/>
                    <a:pt x="31370" y="9591"/>
                  </a:cubicBezTo>
                  <a:cubicBezTo>
                    <a:pt x="30877" y="5871"/>
                    <a:pt x="22542" y="5109"/>
                    <a:pt x="22542" y="5109"/>
                  </a:cubicBezTo>
                  <a:lnTo>
                    <a:pt x="1838"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3513650" y="2243525"/>
              <a:ext cx="787550" cy="405625"/>
            </a:xfrm>
            <a:custGeom>
              <a:rect b="b" l="l" r="r" t="t"/>
              <a:pathLst>
                <a:path extrusionOk="0" h="16225" w="31502">
                  <a:moveTo>
                    <a:pt x="1389" y="1"/>
                  </a:moveTo>
                  <a:lnTo>
                    <a:pt x="0" y="5423"/>
                  </a:lnTo>
                  <a:cubicBezTo>
                    <a:pt x="0" y="5423"/>
                    <a:pt x="17254" y="16134"/>
                    <a:pt x="23841" y="16224"/>
                  </a:cubicBezTo>
                  <a:cubicBezTo>
                    <a:pt x="23884" y="16224"/>
                    <a:pt x="23927" y="16224"/>
                    <a:pt x="23970" y="16224"/>
                  </a:cubicBezTo>
                  <a:cubicBezTo>
                    <a:pt x="30399" y="16224"/>
                    <a:pt x="31501" y="12883"/>
                    <a:pt x="31011" y="9188"/>
                  </a:cubicBezTo>
                  <a:cubicBezTo>
                    <a:pt x="30729" y="7059"/>
                    <a:pt x="30638" y="6604"/>
                    <a:pt x="30611" y="6604"/>
                  </a:cubicBezTo>
                  <a:cubicBezTo>
                    <a:pt x="30592" y="6604"/>
                    <a:pt x="30608" y="6857"/>
                    <a:pt x="30608" y="6857"/>
                  </a:cubicBezTo>
                  <a:lnTo>
                    <a:pt x="138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3416175" y="2246750"/>
              <a:ext cx="128875" cy="118925"/>
            </a:xfrm>
            <a:custGeom>
              <a:rect b="b" l="l" r="r" t="t"/>
              <a:pathLst>
                <a:path extrusionOk="0" h="4757" w="5155">
                  <a:moveTo>
                    <a:pt x="2885" y="0"/>
                  </a:moveTo>
                  <a:cubicBezTo>
                    <a:pt x="1907" y="0"/>
                    <a:pt x="933" y="172"/>
                    <a:pt x="0" y="499"/>
                  </a:cubicBezTo>
                  <a:lnTo>
                    <a:pt x="2062" y="4533"/>
                  </a:lnTo>
                  <a:lnTo>
                    <a:pt x="4079" y="4757"/>
                  </a:lnTo>
                  <a:lnTo>
                    <a:pt x="5154" y="320"/>
                  </a:lnTo>
                  <a:cubicBezTo>
                    <a:pt x="4408" y="104"/>
                    <a:pt x="3646" y="0"/>
                    <a:pt x="2885" y="0"/>
                  </a:cubicBezTo>
                  <a:close/>
                </a:path>
              </a:pathLst>
            </a:custGeom>
            <a:solidFill>
              <a:srgbClr val="DFA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4040200" y="2255850"/>
              <a:ext cx="200575" cy="138950"/>
            </a:xfrm>
            <a:custGeom>
              <a:rect b="b" l="l" r="r" t="t"/>
              <a:pathLst>
                <a:path extrusionOk="0" h="5558" w="8023">
                  <a:moveTo>
                    <a:pt x="3631" y="1"/>
                  </a:moveTo>
                  <a:lnTo>
                    <a:pt x="1" y="1525"/>
                  </a:lnTo>
                  <a:lnTo>
                    <a:pt x="1" y="1793"/>
                  </a:lnTo>
                  <a:lnTo>
                    <a:pt x="404" y="4169"/>
                  </a:lnTo>
                  <a:lnTo>
                    <a:pt x="6409" y="5558"/>
                  </a:lnTo>
                  <a:cubicBezTo>
                    <a:pt x="6409" y="5558"/>
                    <a:pt x="8022" y="3183"/>
                    <a:pt x="6409" y="1345"/>
                  </a:cubicBezTo>
                  <a:cubicBezTo>
                    <a:pt x="5468" y="225"/>
                    <a:pt x="3631" y="1"/>
                    <a:pt x="3631" y="1"/>
                  </a:cubicBezTo>
                  <a:close/>
                </a:path>
              </a:pathLst>
            </a:custGeom>
            <a:solidFill>
              <a:srgbClr val="DFA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4059250" y="2109100"/>
              <a:ext cx="42600" cy="171425"/>
            </a:xfrm>
            <a:custGeom>
              <a:rect b="b" l="l" r="r" t="t"/>
              <a:pathLst>
                <a:path extrusionOk="0" h="6857" w="1704">
                  <a:moveTo>
                    <a:pt x="1" y="0"/>
                  </a:moveTo>
                  <a:lnTo>
                    <a:pt x="494" y="6857"/>
                  </a:lnTo>
                  <a:lnTo>
                    <a:pt x="1704" y="6364"/>
                  </a:lnTo>
                  <a:lnTo>
                    <a:pt x="1"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3828450" y="2094025"/>
              <a:ext cx="179300" cy="205875"/>
            </a:xfrm>
            <a:custGeom>
              <a:rect b="b" l="l" r="r" t="t"/>
              <a:pathLst>
                <a:path extrusionOk="0" h="8235" w="7172">
                  <a:moveTo>
                    <a:pt x="3746" y="0"/>
                  </a:moveTo>
                  <a:cubicBezTo>
                    <a:pt x="2040" y="0"/>
                    <a:pt x="522" y="1594"/>
                    <a:pt x="270" y="3740"/>
                  </a:cubicBezTo>
                  <a:cubicBezTo>
                    <a:pt x="1" y="5981"/>
                    <a:pt x="1256" y="7998"/>
                    <a:pt x="3093" y="8222"/>
                  </a:cubicBezTo>
                  <a:cubicBezTo>
                    <a:pt x="3184" y="8231"/>
                    <a:pt x="3275" y="8235"/>
                    <a:pt x="3365" y="8235"/>
                  </a:cubicBezTo>
                  <a:cubicBezTo>
                    <a:pt x="5096" y="8235"/>
                    <a:pt x="6647" y="6632"/>
                    <a:pt x="6902" y="4502"/>
                  </a:cubicBezTo>
                  <a:cubicBezTo>
                    <a:pt x="7171" y="2217"/>
                    <a:pt x="5916" y="200"/>
                    <a:pt x="4079" y="21"/>
                  </a:cubicBezTo>
                  <a:cubicBezTo>
                    <a:pt x="3967" y="7"/>
                    <a:pt x="3856" y="0"/>
                    <a:pt x="3746" y="0"/>
                  </a:cubicBezTo>
                  <a:close/>
                </a:path>
              </a:pathLst>
            </a:custGeom>
            <a:solidFill>
              <a:srgbClr val="355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3868800" y="2109825"/>
              <a:ext cx="159100" cy="181175"/>
            </a:xfrm>
            <a:custGeom>
              <a:rect b="b" l="l" r="r" t="t"/>
              <a:pathLst>
                <a:path extrusionOk="0" h="7247" w="6364">
                  <a:moveTo>
                    <a:pt x="3313" y="1"/>
                  </a:moveTo>
                  <a:cubicBezTo>
                    <a:pt x="1809" y="1"/>
                    <a:pt x="478" y="1385"/>
                    <a:pt x="224" y="3288"/>
                  </a:cubicBezTo>
                  <a:cubicBezTo>
                    <a:pt x="0" y="5259"/>
                    <a:pt x="1121" y="7052"/>
                    <a:pt x="2734" y="7231"/>
                  </a:cubicBezTo>
                  <a:cubicBezTo>
                    <a:pt x="2825" y="7241"/>
                    <a:pt x="2916" y="7246"/>
                    <a:pt x="3007" y="7246"/>
                  </a:cubicBezTo>
                  <a:cubicBezTo>
                    <a:pt x="4515" y="7246"/>
                    <a:pt x="5884" y="5862"/>
                    <a:pt x="6095" y="3960"/>
                  </a:cubicBezTo>
                  <a:cubicBezTo>
                    <a:pt x="6364" y="1988"/>
                    <a:pt x="5199" y="195"/>
                    <a:pt x="3585" y="16"/>
                  </a:cubicBezTo>
                  <a:cubicBezTo>
                    <a:pt x="3494" y="6"/>
                    <a:pt x="3403" y="1"/>
                    <a:pt x="3313"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3834075" y="1601925"/>
              <a:ext cx="110925" cy="525125"/>
            </a:xfrm>
            <a:custGeom>
              <a:rect b="b" l="l" r="r" t="t"/>
              <a:pathLst>
                <a:path extrusionOk="0" h="21005" w="4437">
                  <a:moveTo>
                    <a:pt x="545" y="1"/>
                  </a:moveTo>
                  <a:cubicBezTo>
                    <a:pt x="400" y="1"/>
                    <a:pt x="263" y="71"/>
                    <a:pt x="179" y="211"/>
                  </a:cubicBezTo>
                  <a:cubicBezTo>
                    <a:pt x="0" y="390"/>
                    <a:pt x="45" y="704"/>
                    <a:pt x="269" y="838"/>
                  </a:cubicBezTo>
                  <a:cubicBezTo>
                    <a:pt x="1748" y="1914"/>
                    <a:pt x="2330" y="3885"/>
                    <a:pt x="2554" y="5006"/>
                  </a:cubicBezTo>
                  <a:cubicBezTo>
                    <a:pt x="3540" y="9577"/>
                    <a:pt x="3316" y="20422"/>
                    <a:pt x="3316" y="20556"/>
                  </a:cubicBezTo>
                  <a:cubicBezTo>
                    <a:pt x="3271" y="20780"/>
                    <a:pt x="3495" y="21004"/>
                    <a:pt x="3764" y="21004"/>
                  </a:cubicBezTo>
                  <a:cubicBezTo>
                    <a:pt x="3988" y="21004"/>
                    <a:pt x="4213" y="20825"/>
                    <a:pt x="4213" y="20556"/>
                  </a:cubicBezTo>
                  <a:cubicBezTo>
                    <a:pt x="4213" y="20108"/>
                    <a:pt x="4437" y="9487"/>
                    <a:pt x="3451" y="4826"/>
                  </a:cubicBezTo>
                  <a:cubicBezTo>
                    <a:pt x="3227" y="3572"/>
                    <a:pt x="2510" y="1331"/>
                    <a:pt x="807" y="76"/>
                  </a:cubicBezTo>
                  <a:cubicBezTo>
                    <a:pt x="723" y="26"/>
                    <a:pt x="632" y="1"/>
                    <a:pt x="545"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3903525" y="848700"/>
              <a:ext cx="417900" cy="737475"/>
            </a:xfrm>
            <a:custGeom>
              <a:rect b="b" l="l" r="r" t="t"/>
              <a:pathLst>
                <a:path extrusionOk="0" h="29499" w="16716">
                  <a:moveTo>
                    <a:pt x="13041" y="1"/>
                  </a:moveTo>
                  <a:lnTo>
                    <a:pt x="13041" y="1"/>
                  </a:lnTo>
                  <a:cubicBezTo>
                    <a:pt x="13041" y="1"/>
                    <a:pt x="13052" y="51"/>
                    <a:pt x="13071" y="145"/>
                  </a:cubicBezTo>
                  <a:lnTo>
                    <a:pt x="13071" y="145"/>
                  </a:lnTo>
                  <a:cubicBezTo>
                    <a:pt x="13062" y="96"/>
                    <a:pt x="13052" y="48"/>
                    <a:pt x="13041" y="1"/>
                  </a:cubicBezTo>
                  <a:close/>
                  <a:moveTo>
                    <a:pt x="13071" y="145"/>
                  </a:moveTo>
                  <a:lnTo>
                    <a:pt x="13071" y="145"/>
                  </a:lnTo>
                  <a:cubicBezTo>
                    <a:pt x="14758" y="8793"/>
                    <a:pt x="0" y="29488"/>
                    <a:pt x="0" y="29488"/>
                  </a:cubicBezTo>
                  <a:cubicBezTo>
                    <a:pt x="0" y="29488"/>
                    <a:pt x="180" y="29499"/>
                    <a:pt x="500" y="29499"/>
                  </a:cubicBezTo>
                  <a:cubicBezTo>
                    <a:pt x="2460" y="29499"/>
                    <a:pt x="9708" y="29101"/>
                    <a:pt x="13445" y="23438"/>
                  </a:cubicBezTo>
                  <a:cubicBezTo>
                    <a:pt x="16715" y="18469"/>
                    <a:pt x="13424" y="1865"/>
                    <a:pt x="13071" y="145"/>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3053175" y="544525"/>
              <a:ext cx="1213375" cy="1076275"/>
            </a:xfrm>
            <a:custGeom>
              <a:rect b="b" l="l" r="r" t="t"/>
              <a:pathLst>
                <a:path extrusionOk="0" h="43051" w="48535">
                  <a:moveTo>
                    <a:pt x="21154" y="0"/>
                  </a:moveTo>
                  <a:cubicBezTo>
                    <a:pt x="20154" y="0"/>
                    <a:pt x="19137" y="38"/>
                    <a:pt x="18106" y="113"/>
                  </a:cubicBezTo>
                  <a:cubicBezTo>
                    <a:pt x="15193" y="874"/>
                    <a:pt x="12459" y="2040"/>
                    <a:pt x="9860" y="3519"/>
                  </a:cubicBezTo>
                  <a:cubicBezTo>
                    <a:pt x="5513" y="6073"/>
                    <a:pt x="987" y="10196"/>
                    <a:pt x="359" y="16470"/>
                  </a:cubicBezTo>
                  <a:cubicBezTo>
                    <a:pt x="1" y="19965"/>
                    <a:pt x="314" y="23461"/>
                    <a:pt x="1300" y="26822"/>
                  </a:cubicBezTo>
                  <a:cubicBezTo>
                    <a:pt x="3631" y="34619"/>
                    <a:pt x="9815" y="40669"/>
                    <a:pt x="19629" y="42507"/>
                  </a:cubicBezTo>
                  <a:cubicBezTo>
                    <a:pt x="21534" y="42863"/>
                    <a:pt x="23479" y="43051"/>
                    <a:pt x="25414" y="43051"/>
                  </a:cubicBezTo>
                  <a:cubicBezTo>
                    <a:pt x="30535" y="43051"/>
                    <a:pt x="35583" y="41735"/>
                    <a:pt x="39616" y="38742"/>
                  </a:cubicBezTo>
                  <a:cubicBezTo>
                    <a:pt x="45218" y="34664"/>
                    <a:pt x="48534" y="25970"/>
                    <a:pt x="47145" y="18710"/>
                  </a:cubicBezTo>
                  <a:cubicBezTo>
                    <a:pt x="45756" y="11451"/>
                    <a:pt x="42439" y="7641"/>
                    <a:pt x="37286" y="4280"/>
                  </a:cubicBezTo>
                  <a:cubicBezTo>
                    <a:pt x="32851" y="1427"/>
                    <a:pt x="27322" y="0"/>
                    <a:pt x="21154" y="0"/>
                  </a:cubicBezTo>
                  <a:close/>
                </a:path>
              </a:pathLst>
            </a:custGeom>
            <a:solidFill>
              <a:srgbClr val="DFA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3689550" y="1248550"/>
              <a:ext cx="165000" cy="79825"/>
            </a:xfrm>
            <a:custGeom>
              <a:rect b="b" l="l" r="r" t="t"/>
              <a:pathLst>
                <a:path extrusionOk="0" h="3193" w="6600">
                  <a:moveTo>
                    <a:pt x="5958" y="1"/>
                  </a:moveTo>
                  <a:cubicBezTo>
                    <a:pt x="5709" y="1"/>
                    <a:pt x="5455" y="143"/>
                    <a:pt x="5378" y="453"/>
                  </a:cubicBezTo>
                  <a:cubicBezTo>
                    <a:pt x="5110" y="1522"/>
                    <a:pt x="4379" y="1960"/>
                    <a:pt x="3573" y="1960"/>
                  </a:cubicBezTo>
                  <a:cubicBezTo>
                    <a:pt x="2756" y="1960"/>
                    <a:pt x="1863" y="1511"/>
                    <a:pt x="1300" y="812"/>
                  </a:cubicBezTo>
                  <a:cubicBezTo>
                    <a:pt x="1177" y="652"/>
                    <a:pt x="1014" y="587"/>
                    <a:pt x="852" y="587"/>
                  </a:cubicBezTo>
                  <a:cubicBezTo>
                    <a:pt x="423" y="587"/>
                    <a:pt x="0" y="1049"/>
                    <a:pt x="359" y="1439"/>
                  </a:cubicBezTo>
                  <a:cubicBezTo>
                    <a:pt x="1103" y="2418"/>
                    <a:pt x="2189" y="3192"/>
                    <a:pt x="3438" y="3192"/>
                  </a:cubicBezTo>
                  <a:cubicBezTo>
                    <a:pt x="3619" y="3192"/>
                    <a:pt x="3802" y="3176"/>
                    <a:pt x="3988" y="3142"/>
                  </a:cubicBezTo>
                  <a:cubicBezTo>
                    <a:pt x="5243" y="2873"/>
                    <a:pt x="6229" y="1932"/>
                    <a:pt x="6498" y="677"/>
                  </a:cubicBezTo>
                  <a:cubicBezTo>
                    <a:pt x="6600" y="245"/>
                    <a:pt x="6283" y="1"/>
                    <a:pt x="59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3767950" y="1048125"/>
              <a:ext cx="78450" cy="153500"/>
            </a:xfrm>
            <a:custGeom>
              <a:rect b="b" l="l" r="r" t="t"/>
              <a:pathLst>
                <a:path extrusionOk="0" h="6140" w="3138">
                  <a:moveTo>
                    <a:pt x="1390" y="0"/>
                  </a:moveTo>
                  <a:cubicBezTo>
                    <a:pt x="1121" y="0"/>
                    <a:pt x="897" y="180"/>
                    <a:pt x="897" y="449"/>
                  </a:cubicBezTo>
                  <a:cubicBezTo>
                    <a:pt x="897" y="538"/>
                    <a:pt x="897" y="2555"/>
                    <a:pt x="1794" y="3675"/>
                  </a:cubicBezTo>
                  <a:cubicBezTo>
                    <a:pt x="2107" y="4034"/>
                    <a:pt x="2197" y="4347"/>
                    <a:pt x="2152" y="4572"/>
                  </a:cubicBezTo>
                  <a:cubicBezTo>
                    <a:pt x="2062" y="4796"/>
                    <a:pt x="1838" y="4930"/>
                    <a:pt x="1435" y="5064"/>
                  </a:cubicBezTo>
                  <a:cubicBezTo>
                    <a:pt x="1166" y="5109"/>
                    <a:pt x="852" y="5154"/>
                    <a:pt x="584" y="5199"/>
                  </a:cubicBezTo>
                  <a:cubicBezTo>
                    <a:pt x="1" y="5289"/>
                    <a:pt x="46" y="6095"/>
                    <a:pt x="628" y="6140"/>
                  </a:cubicBezTo>
                  <a:cubicBezTo>
                    <a:pt x="987" y="6095"/>
                    <a:pt x="1345" y="6050"/>
                    <a:pt x="1659" y="5961"/>
                  </a:cubicBezTo>
                  <a:cubicBezTo>
                    <a:pt x="2286" y="5871"/>
                    <a:pt x="2824" y="5423"/>
                    <a:pt x="3048" y="4840"/>
                  </a:cubicBezTo>
                  <a:cubicBezTo>
                    <a:pt x="3138" y="4482"/>
                    <a:pt x="3138" y="3854"/>
                    <a:pt x="2511" y="3093"/>
                  </a:cubicBezTo>
                  <a:cubicBezTo>
                    <a:pt x="1928" y="2376"/>
                    <a:pt x="1838" y="942"/>
                    <a:pt x="1838" y="449"/>
                  </a:cubicBezTo>
                  <a:cubicBezTo>
                    <a:pt x="1838" y="180"/>
                    <a:pt x="1659" y="0"/>
                    <a:pt x="139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3452025" y="1033525"/>
              <a:ext cx="68375" cy="93050"/>
            </a:xfrm>
            <a:custGeom>
              <a:rect b="b" l="l" r="r" t="t"/>
              <a:pathLst>
                <a:path extrusionOk="0" h="3722" w="2735">
                  <a:moveTo>
                    <a:pt x="1357" y="0"/>
                  </a:moveTo>
                  <a:cubicBezTo>
                    <a:pt x="1338" y="0"/>
                    <a:pt x="1319" y="1"/>
                    <a:pt x="1300" y="2"/>
                  </a:cubicBezTo>
                  <a:cubicBezTo>
                    <a:pt x="583" y="2"/>
                    <a:pt x="1" y="853"/>
                    <a:pt x="45" y="1884"/>
                  </a:cubicBezTo>
                  <a:cubicBezTo>
                    <a:pt x="90" y="2915"/>
                    <a:pt x="673" y="3721"/>
                    <a:pt x="1435" y="3721"/>
                  </a:cubicBezTo>
                  <a:cubicBezTo>
                    <a:pt x="2152" y="3677"/>
                    <a:pt x="2734" y="2825"/>
                    <a:pt x="2689" y="1794"/>
                  </a:cubicBezTo>
                  <a:cubicBezTo>
                    <a:pt x="2646" y="791"/>
                    <a:pt x="2050" y="0"/>
                    <a:pt x="13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3958425" y="1015600"/>
              <a:ext cx="67250" cy="93100"/>
            </a:xfrm>
            <a:custGeom>
              <a:rect b="b" l="l" r="r" t="t"/>
              <a:pathLst>
                <a:path extrusionOk="0" h="3724" w="2690">
                  <a:moveTo>
                    <a:pt x="1312" y="0"/>
                  </a:moveTo>
                  <a:cubicBezTo>
                    <a:pt x="1293" y="0"/>
                    <a:pt x="1274" y="1"/>
                    <a:pt x="1255" y="2"/>
                  </a:cubicBezTo>
                  <a:cubicBezTo>
                    <a:pt x="538" y="2"/>
                    <a:pt x="0" y="898"/>
                    <a:pt x="0" y="1884"/>
                  </a:cubicBezTo>
                  <a:cubicBezTo>
                    <a:pt x="44" y="2889"/>
                    <a:pt x="641" y="3723"/>
                    <a:pt x="1335" y="3723"/>
                  </a:cubicBezTo>
                  <a:cubicBezTo>
                    <a:pt x="1353" y="3723"/>
                    <a:pt x="1371" y="3723"/>
                    <a:pt x="1390" y="3721"/>
                  </a:cubicBezTo>
                  <a:cubicBezTo>
                    <a:pt x="2107" y="3721"/>
                    <a:pt x="2689" y="2870"/>
                    <a:pt x="2644" y="1839"/>
                  </a:cubicBezTo>
                  <a:cubicBezTo>
                    <a:pt x="2601" y="835"/>
                    <a:pt x="2046" y="0"/>
                    <a:pt x="131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3198825" y="1108625"/>
              <a:ext cx="301400" cy="257850"/>
            </a:xfrm>
            <a:custGeom>
              <a:rect b="b" l="l" r="r" t="t"/>
              <a:pathLst>
                <a:path extrusionOk="0" h="10314" w="12056">
                  <a:moveTo>
                    <a:pt x="5154" y="0"/>
                  </a:moveTo>
                  <a:cubicBezTo>
                    <a:pt x="2331" y="0"/>
                    <a:pt x="1" y="2331"/>
                    <a:pt x="1" y="5154"/>
                  </a:cubicBezTo>
                  <a:cubicBezTo>
                    <a:pt x="1" y="8247"/>
                    <a:pt x="2545" y="10314"/>
                    <a:pt x="5190" y="10314"/>
                  </a:cubicBezTo>
                  <a:cubicBezTo>
                    <a:pt x="6454" y="10314"/>
                    <a:pt x="7741" y="9842"/>
                    <a:pt x="8784" y="8784"/>
                  </a:cubicBezTo>
                  <a:cubicBezTo>
                    <a:pt x="12055" y="5557"/>
                    <a:pt x="9725" y="0"/>
                    <a:pt x="5154" y="0"/>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4026825" y="1068475"/>
              <a:ext cx="193775" cy="242275"/>
            </a:xfrm>
            <a:custGeom>
              <a:rect b="b" l="l" r="r" t="t"/>
              <a:pathLst>
                <a:path extrusionOk="0" h="9691" w="7751">
                  <a:moveTo>
                    <a:pt x="5045" y="0"/>
                  </a:moveTo>
                  <a:cubicBezTo>
                    <a:pt x="2637" y="0"/>
                    <a:pt x="372" y="1825"/>
                    <a:pt x="177" y="4519"/>
                  </a:cubicBezTo>
                  <a:cubicBezTo>
                    <a:pt x="0" y="7453"/>
                    <a:pt x="2389" y="9690"/>
                    <a:pt x="5034" y="9690"/>
                  </a:cubicBezTo>
                  <a:cubicBezTo>
                    <a:pt x="5742" y="9690"/>
                    <a:pt x="6468" y="9530"/>
                    <a:pt x="7168" y="9180"/>
                  </a:cubicBezTo>
                  <a:lnTo>
                    <a:pt x="7751" y="845"/>
                  </a:lnTo>
                  <a:cubicBezTo>
                    <a:pt x="6899" y="264"/>
                    <a:pt x="5962" y="0"/>
                    <a:pt x="5045" y="0"/>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2870575" y="352275"/>
              <a:ext cx="1474400" cy="1284200"/>
            </a:xfrm>
            <a:custGeom>
              <a:rect b="b" l="l" r="r" t="t"/>
              <a:pathLst>
                <a:path extrusionOk="0" h="51368" w="58976">
                  <a:moveTo>
                    <a:pt x="28575" y="1"/>
                  </a:moveTo>
                  <a:cubicBezTo>
                    <a:pt x="24508" y="1"/>
                    <a:pt x="21556" y="498"/>
                    <a:pt x="21556" y="498"/>
                  </a:cubicBezTo>
                  <a:cubicBezTo>
                    <a:pt x="5423" y="3859"/>
                    <a:pt x="135" y="13180"/>
                    <a:pt x="135" y="27790"/>
                  </a:cubicBezTo>
                  <a:cubicBezTo>
                    <a:pt x="135" y="37156"/>
                    <a:pt x="0" y="39531"/>
                    <a:pt x="5019" y="43923"/>
                  </a:cubicBezTo>
                  <a:cubicBezTo>
                    <a:pt x="9116" y="47471"/>
                    <a:pt x="19342" y="51367"/>
                    <a:pt x="22779" y="51367"/>
                  </a:cubicBezTo>
                  <a:cubicBezTo>
                    <a:pt x="24117" y="51367"/>
                    <a:pt x="24427" y="50777"/>
                    <a:pt x="22945" y="49345"/>
                  </a:cubicBezTo>
                  <a:cubicBezTo>
                    <a:pt x="17253" y="43878"/>
                    <a:pt x="16850" y="37021"/>
                    <a:pt x="18015" y="31823"/>
                  </a:cubicBezTo>
                  <a:cubicBezTo>
                    <a:pt x="18598" y="29403"/>
                    <a:pt x="19180" y="26580"/>
                    <a:pt x="19180" y="26580"/>
                  </a:cubicBezTo>
                  <a:cubicBezTo>
                    <a:pt x="34283" y="25907"/>
                    <a:pt x="48444" y="14928"/>
                    <a:pt x="48444" y="14928"/>
                  </a:cubicBezTo>
                  <a:cubicBezTo>
                    <a:pt x="52836" y="19230"/>
                    <a:pt x="53956" y="32450"/>
                    <a:pt x="52746" y="37201"/>
                  </a:cubicBezTo>
                  <a:cubicBezTo>
                    <a:pt x="52029" y="39889"/>
                    <a:pt x="50774" y="42399"/>
                    <a:pt x="49026" y="44595"/>
                  </a:cubicBezTo>
                  <a:cubicBezTo>
                    <a:pt x="58975" y="36842"/>
                    <a:pt x="56062" y="14525"/>
                    <a:pt x="47592" y="6055"/>
                  </a:cubicBezTo>
                  <a:cubicBezTo>
                    <a:pt x="42595" y="1031"/>
                    <a:pt x="34430" y="1"/>
                    <a:pt x="2857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15"/>
          <p:cNvGrpSpPr/>
          <p:nvPr/>
        </p:nvGrpSpPr>
        <p:grpSpPr>
          <a:xfrm>
            <a:off x="275156" y="8151115"/>
            <a:ext cx="467181" cy="476434"/>
            <a:chOff x="2410712" y="2415450"/>
            <a:chExt cx="312600" cy="312600"/>
          </a:xfrm>
        </p:grpSpPr>
        <p:sp>
          <p:nvSpPr>
            <p:cNvPr id="238" name="Google Shape;238;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15"/>
          <p:cNvSpPr txBox="1"/>
          <p:nvPr/>
        </p:nvSpPr>
        <p:spPr>
          <a:xfrm>
            <a:off x="732438" y="8177750"/>
            <a:ext cx="4198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Approach to upper GI bleeding</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
        <p:nvSpPr>
          <p:cNvPr id="241" name="Google Shape;241;p15"/>
          <p:cNvSpPr/>
          <p:nvPr/>
        </p:nvSpPr>
        <p:spPr>
          <a:xfrm>
            <a:off x="1537550" y="5961876"/>
            <a:ext cx="2257200" cy="7116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6"/>
          <p:cNvSpPr/>
          <p:nvPr/>
        </p:nvSpPr>
        <p:spPr>
          <a:xfrm>
            <a:off x="320200" y="1179700"/>
            <a:ext cx="7017600" cy="81237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6AA84F"/>
              </a:buClr>
              <a:buSzPts val="1100"/>
              <a:buFont typeface="Mada"/>
              <a:buChar char="●"/>
            </a:pPr>
            <a:r>
              <a:rPr b="1" lang="en-GB" sz="1100">
                <a:solidFill>
                  <a:srgbClr val="6AA84F"/>
                </a:solidFill>
                <a:highlight>
                  <a:schemeClr val="lt1"/>
                </a:highlight>
                <a:latin typeface="Mada"/>
                <a:ea typeface="Mada"/>
                <a:cs typeface="Mada"/>
                <a:sym typeface="Mada"/>
              </a:rPr>
              <a:t>Most common cause</a:t>
            </a:r>
            <a:r>
              <a:rPr lang="en-GB" sz="1100">
                <a:solidFill>
                  <a:srgbClr val="6AA84F"/>
                </a:solidFill>
                <a:highlight>
                  <a:schemeClr val="lt1"/>
                </a:highlight>
                <a:latin typeface="Mada"/>
                <a:ea typeface="Mada"/>
                <a:cs typeface="Mada"/>
                <a:sym typeface="Mada"/>
              </a:rPr>
              <a:t> of upper GI bleeding is PUD (duodenal ulcer is ⅔ of PUD cases).</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Approximately 10% to 15% of patients with peptic ulcer disease develop bleeding at some point in the course of their disease </a:t>
            </a:r>
            <a:r>
              <a:rPr lang="en-GB" sz="1100">
                <a:solidFill>
                  <a:srgbClr val="6AA84F"/>
                </a:solidFill>
                <a:latin typeface="Mada"/>
                <a:ea typeface="Mada"/>
                <a:cs typeface="Mada"/>
                <a:sym typeface="Mada"/>
              </a:rPr>
              <a:t>(mild bleeding).</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Bleeding develops as a consequence of acid-peptic erosion of the mucosal surface. </a:t>
            </a:r>
            <a:r>
              <a:rPr lang="en-GB" sz="1100">
                <a:solidFill>
                  <a:srgbClr val="6AA84F"/>
                </a:solidFill>
                <a:latin typeface="Mada"/>
                <a:ea typeface="Mada"/>
                <a:cs typeface="Mada"/>
                <a:sym typeface="Mada"/>
              </a:rPr>
              <a:t>muscular layer is rich in vessels</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The most significant hemorrhage occurs when duodenal or gastric ulcers penetrate into </a:t>
            </a:r>
            <a:r>
              <a:rPr lang="en-GB" sz="1100">
                <a:solidFill>
                  <a:srgbClr val="CC0000"/>
                </a:solidFill>
                <a:latin typeface="Mada"/>
                <a:ea typeface="Mada"/>
                <a:cs typeface="Mada"/>
                <a:sym typeface="Mada"/>
              </a:rPr>
              <a:t>branches of the </a:t>
            </a:r>
            <a:r>
              <a:rPr b="1" lang="en-GB" sz="1100">
                <a:solidFill>
                  <a:srgbClr val="CC0000"/>
                </a:solidFill>
                <a:latin typeface="Mada"/>
                <a:ea typeface="Mada"/>
                <a:cs typeface="Mada"/>
                <a:sym typeface="Mada"/>
              </a:rPr>
              <a:t>gastroduodenal artery (GDA)</a:t>
            </a:r>
            <a:r>
              <a:rPr lang="en-GB" sz="1100">
                <a:solidFill>
                  <a:srgbClr val="CC0000"/>
                </a:solidFill>
                <a:latin typeface="Mada"/>
                <a:ea typeface="Mada"/>
                <a:cs typeface="Mada"/>
                <a:sym typeface="Mada"/>
              </a:rPr>
              <a:t> .</a:t>
            </a:r>
            <a:r>
              <a:rPr lang="en-GB" sz="1100">
                <a:solidFill>
                  <a:srgbClr val="6AA84F"/>
                </a:solidFill>
                <a:latin typeface="Mada"/>
                <a:ea typeface="Mada"/>
                <a:cs typeface="Mada"/>
                <a:sym typeface="Mada"/>
              </a:rPr>
              <a:t>Very Important “you may get asked”: Gastroduodenal artery is the most common artery that may bleed “this question will haunt you for the rest of your life</a:t>
            </a:r>
            <a:r>
              <a:rPr lang="en-GB" sz="1100">
                <a:solidFill>
                  <a:srgbClr val="6AA84F"/>
                </a:solidFill>
              </a:rPr>
              <a:t>”</a:t>
            </a:r>
            <a:endParaRPr sz="1100">
              <a:solidFill>
                <a:srgbClr val="CC0000"/>
              </a:solidFill>
            </a:endParaRPr>
          </a:p>
          <a:p>
            <a:pPr indent="-298450" lvl="0" marL="4572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Chronic peptic ulcer disease can cause fistula with aorta.</a:t>
            </a:r>
            <a:endParaRPr sz="900">
              <a:latin typeface="Mada"/>
              <a:ea typeface="Mada"/>
              <a:cs typeface="Mada"/>
              <a:sym typeface="Mada"/>
            </a:endParaRPr>
          </a:p>
        </p:txBody>
      </p:sp>
      <p:sp>
        <p:nvSpPr>
          <p:cNvPr id="247" name="Google Shape;247;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16"/>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249" name="Google Shape;249;p16"/>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Upper GI Bleeding </a:t>
            </a:r>
            <a:endParaRPr b="1" sz="2200">
              <a:solidFill>
                <a:srgbClr val="006D77"/>
              </a:solidFill>
              <a:latin typeface="Lora"/>
              <a:ea typeface="Lora"/>
              <a:cs typeface="Lora"/>
              <a:sym typeface="Lora"/>
            </a:endParaRPr>
          </a:p>
        </p:txBody>
      </p:sp>
      <p:pic>
        <p:nvPicPr>
          <p:cNvPr id="250" name="Google Shape;250;p16"/>
          <p:cNvPicPr preferRelativeResize="0"/>
          <p:nvPr/>
        </p:nvPicPr>
        <p:blipFill>
          <a:blip r:embed="rId3">
            <a:alphaModFix/>
          </a:blip>
          <a:stretch>
            <a:fillRect/>
          </a:stretch>
        </p:blipFill>
        <p:spPr>
          <a:xfrm>
            <a:off x="3446068" y="5493801"/>
            <a:ext cx="1129071" cy="1363074"/>
          </a:xfrm>
          <a:prstGeom prst="rect">
            <a:avLst/>
          </a:prstGeom>
          <a:noFill/>
          <a:ln cap="flat" cmpd="sng" w="19050">
            <a:solidFill>
              <a:srgbClr val="FFDDD2"/>
            </a:solidFill>
            <a:prstDash val="dash"/>
            <a:round/>
            <a:headEnd len="sm" w="sm" type="none"/>
            <a:tailEnd len="sm" w="sm" type="none"/>
          </a:ln>
        </p:spPr>
      </p:pic>
      <p:pic>
        <p:nvPicPr>
          <p:cNvPr id="251" name="Google Shape;251;p16"/>
          <p:cNvPicPr preferRelativeResize="0"/>
          <p:nvPr/>
        </p:nvPicPr>
        <p:blipFill>
          <a:blip r:embed="rId4">
            <a:alphaModFix/>
          </a:blip>
          <a:stretch>
            <a:fillRect/>
          </a:stretch>
        </p:blipFill>
        <p:spPr>
          <a:xfrm>
            <a:off x="4697455" y="5493800"/>
            <a:ext cx="1129071" cy="1363053"/>
          </a:xfrm>
          <a:prstGeom prst="rect">
            <a:avLst/>
          </a:prstGeom>
          <a:noFill/>
          <a:ln cap="flat" cmpd="sng" w="19050">
            <a:solidFill>
              <a:srgbClr val="FFDDD2"/>
            </a:solidFill>
            <a:prstDash val="dash"/>
            <a:round/>
            <a:headEnd len="sm" w="sm" type="none"/>
            <a:tailEnd len="sm" w="sm" type="none"/>
          </a:ln>
        </p:spPr>
      </p:pic>
      <p:pic>
        <p:nvPicPr>
          <p:cNvPr id="252" name="Google Shape;252;p16"/>
          <p:cNvPicPr preferRelativeResize="0"/>
          <p:nvPr/>
        </p:nvPicPr>
        <p:blipFill>
          <a:blip r:embed="rId5">
            <a:alphaModFix/>
          </a:blip>
          <a:stretch>
            <a:fillRect/>
          </a:stretch>
        </p:blipFill>
        <p:spPr>
          <a:xfrm>
            <a:off x="1854776" y="5636065"/>
            <a:ext cx="1468975" cy="1220798"/>
          </a:xfrm>
          <a:prstGeom prst="rect">
            <a:avLst/>
          </a:prstGeom>
          <a:noFill/>
          <a:ln cap="flat" cmpd="sng" w="19050">
            <a:solidFill>
              <a:srgbClr val="FFDDD2"/>
            </a:solidFill>
            <a:prstDash val="dash"/>
            <a:round/>
            <a:headEnd len="sm" w="sm" type="none"/>
            <a:tailEnd len="sm" w="sm" type="none"/>
          </a:ln>
        </p:spPr>
      </p:pic>
      <p:sp>
        <p:nvSpPr>
          <p:cNvPr id="253" name="Google Shape;253;p16"/>
          <p:cNvSpPr/>
          <p:nvPr/>
        </p:nvSpPr>
        <p:spPr>
          <a:xfrm>
            <a:off x="3913707" y="3559439"/>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254" name="Google Shape;254;p16"/>
          <p:cNvSpPr/>
          <p:nvPr/>
        </p:nvSpPr>
        <p:spPr>
          <a:xfrm>
            <a:off x="6354851" y="3518601"/>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6386754" y="3550472"/>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flipH="1">
            <a:off x="1065631" y="3559439"/>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257" name="Google Shape;257;p16"/>
          <p:cNvSpPr/>
          <p:nvPr/>
        </p:nvSpPr>
        <p:spPr>
          <a:xfrm flipH="1">
            <a:off x="484707" y="3518601"/>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flipH="1">
            <a:off x="516610" y="3550472"/>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txBox="1"/>
          <p:nvPr/>
        </p:nvSpPr>
        <p:spPr>
          <a:xfrm>
            <a:off x="1198226" y="3904950"/>
            <a:ext cx="2321400" cy="11220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Helicobacter pylori </a:t>
            </a:r>
            <a:endParaRPr sz="1000">
              <a:solidFill>
                <a:schemeClr val="dk1"/>
              </a:solidFill>
              <a:latin typeface="Mada"/>
              <a:ea typeface="Mada"/>
              <a:cs typeface="Mada"/>
              <a:sym typeface="Mada"/>
            </a:endParaRPr>
          </a:p>
          <a:p>
            <a:pPr indent="-160699"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Nonsteroidal anti-inflammatory agents</a:t>
            </a:r>
            <a:endParaRPr sz="1000">
              <a:solidFill>
                <a:schemeClr val="dk1"/>
              </a:solidFill>
              <a:latin typeface="Mada"/>
              <a:ea typeface="Mada"/>
              <a:cs typeface="Mada"/>
              <a:sym typeface="Mada"/>
            </a:endParaRPr>
          </a:p>
          <a:p>
            <a:pPr indent="-160699"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Stress</a:t>
            </a:r>
            <a:endParaRPr sz="1000">
              <a:solidFill>
                <a:schemeClr val="dk1"/>
              </a:solidFill>
              <a:latin typeface="Mada"/>
              <a:ea typeface="Mada"/>
              <a:cs typeface="Mada"/>
              <a:sym typeface="Mada"/>
            </a:endParaRPr>
          </a:p>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Smoking</a:t>
            </a:r>
            <a:endParaRPr sz="1000">
              <a:solidFill>
                <a:srgbClr val="1C4588"/>
              </a:solidFill>
              <a:latin typeface="Mada"/>
              <a:ea typeface="Mada"/>
              <a:cs typeface="Mada"/>
              <a:sym typeface="Mada"/>
            </a:endParaRPr>
          </a:p>
          <a:p>
            <a:pPr indent="-160699"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Increased acid secretion (e.g ZES)</a:t>
            </a:r>
            <a:endParaRPr sz="1000">
              <a:solidFill>
                <a:srgbClr val="1C4587"/>
              </a:solidFill>
              <a:latin typeface="Mada"/>
              <a:ea typeface="Mada"/>
              <a:cs typeface="Mada"/>
              <a:sym typeface="Mada"/>
            </a:endParaRPr>
          </a:p>
        </p:txBody>
      </p:sp>
      <p:sp>
        <p:nvSpPr>
          <p:cNvPr id="260" name="Google Shape;260;p16"/>
          <p:cNvSpPr txBox="1"/>
          <p:nvPr/>
        </p:nvSpPr>
        <p:spPr>
          <a:xfrm>
            <a:off x="3889350" y="3876700"/>
            <a:ext cx="2465100" cy="1122000"/>
          </a:xfrm>
          <a:prstGeom prst="rect">
            <a:avLst/>
          </a:prstGeom>
          <a:noFill/>
          <a:ln>
            <a:noFill/>
          </a:ln>
        </p:spPr>
        <p:txBody>
          <a:bodyPr anchorCtr="0" anchor="t" bIns="0" lIns="0" spcFirstLastPara="1" rIns="0" wrap="square" tIns="6025">
            <a:noAutofit/>
          </a:bodyPr>
          <a:lstStyle/>
          <a:p>
            <a:pPr indent="-158750" lvl="0" marL="457200" rtl="0" algn="l">
              <a:spcBef>
                <a:spcPts val="0"/>
              </a:spcBef>
              <a:spcAft>
                <a:spcPts val="0"/>
              </a:spcAft>
              <a:buClr>
                <a:srgbClr val="1C4588"/>
              </a:buClr>
              <a:buSzPts val="1000"/>
              <a:buFont typeface="Mada"/>
              <a:buChar char="●"/>
            </a:pPr>
            <a:r>
              <a:rPr lang="en-GB" sz="1050">
                <a:solidFill>
                  <a:srgbClr val="1C4588"/>
                </a:solidFill>
                <a:latin typeface="Mada"/>
                <a:ea typeface="Mada"/>
                <a:cs typeface="Mada"/>
                <a:sym typeface="Mada"/>
              </a:rPr>
              <a:t>Recurrent well-localised epigastric pain</a:t>
            </a:r>
            <a:r>
              <a:rPr baseline="30000" lang="en-GB" sz="1050">
                <a:solidFill>
                  <a:srgbClr val="1C4588"/>
                </a:solidFill>
                <a:latin typeface="Mada"/>
                <a:ea typeface="Mada"/>
                <a:cs typeface="Mada"/>
                <a:sym typeface="Mada"/>
              </a:rPr>
              <a:t>1</a:t>
            </a:r>
            <a:endParaRPr baseline="30000" sz="1050">
              <a:solidFill>
                <a:srgbClr val="1C4588"/>
              </a:solidFill>
              <a:latin typeface="Mada"/>
              <a:ea typeface="Mada"/>
              <a:cs typeface="Mada"/>
              <a:sym typeface="Mada"/>
            </a:endParaRPr>
          </a:p>
          <a:p>
            <a:pPr indent="-161925" lvl="0" marL="457200" rtl="0" algn="l">
              <a:spcBef>
                <a:spcPts val="0"/>
              </a:spcBef>
              <a:spcAft>
                <a:spcPts val="0"/>
              </a:spcAft>
              <a:buClr>
                <a:srgbClr val="1C4588"/>
              </a:buClr>
              <a:buSzPts val="1050"/>
              <a:buFont typeface="Mada"/>
              <a:buChar char="●"/>
            </a:pPr>
            <a:r>
              <a:rPr lang="en-GB" sz="1050">
                <a:solidFill>
                  <a:srgbClr val="1C4588"/>
                </a:solidFill>
                <a:latin typeface="Mada"/>
                <a:ea typeface="Mada"/>
                <a:cs typeface="Mada"/>
                <a:sym typeface="Mada"/>
              </a:rPr>
              <a:t>Heartburn</a:t>
            </a:r>
            <a:endParaRPr sz="1050">
              <a:solidFill>
                <a:srgbClr val="1C4588"/>
              </a:solidFill>
              <a:latin typeface="Mada"/>
              <a:ea typeface="Mada"/>
              <a:cs typeface="Mada"/>
              <a:sym typeface="Mada"/>
            </a:endParaRPr>
          </a:p>
          <a:p>
            <a:pPr indent="-161925" lvl="0" marL="457200" rtl="0" algn="l">
              <a:spcBef>
                <a:spcPts val="0"/>
              </a:spcBef>
              <a:spcAft>
                <a:spcPts val="0"/>
              </a:spcAft>
              <a:buClr>
                <a:srgbClr val="1C4588"/>
              </a:buClr>
              <a:buSzPts val="1050"/>
              <a:buFont typeface="Mada"/>
              <a:buChar char="●"/>
            </a:pPr>
            <a:r>
              <a:rPr lang="en-GB" sz="1050">
                <a:solidFill>
                  <a:srgbClr val="1C4588"/>
                </a:solidFill>
                <a:latin typeface="Mada"/>
                <a:ea typeface="Mada"/>
                <a:cs typeface="Mada"/>
                <a:sym typeface="Mada"/>
              </a:rPr>
              <a:t>Anorexia</a:t>
            </a:r>
            <a:endParaRPr sz="1050">
              <a:solidFill>
                <a:srgbClr val="1C4588"/>
              </a:solidFill>
              <a:latin typeface="Mada"/>
              <a:ea typeface="Mada"/>
              <a:cs typeface="Mada"/>
              <a:sym typeface="Mada"/>
            </a:endParaRPr>
          </a:p>
          <a:p>
            <a:pPr indent="-161925" lvl="0" marL="457200" rtl="0" algn="l">
              <a:spcBef>
                <a:spcPts val="0"/>
              </a:spcBef>
              <a:spcAft>
                <a:spcPts val="0"/>
              </a:spcAft>
              <a:buClr>
                <a:srgbClr val="1C4588"/>
              </a:buClr>
              <a:buSzPts val="1050"/>
              <a:buFont typeface="Mada"/>
              <a:buChar char="●"/>
            </a:pPr>
            <a:r>
              <a:rPr lang="en-GB" sz="1050">
                <a:solidFill>
                  <a:srgbClr val="1C4588"/>
                </a:solidFill>
                <a:latin typeface="Mada"/>
                <a:ea typeface="Mada"/>
                <a:cs typeface="Mada"/>
                <a:sym typeface="Mada"/>
              </a:rPr>
              <a:t>Waterbrash (a sudden flow of saliva into the mouth) </a:t>
            </a:r>
            <a:endParaRPr sz="1050">
              <a:solidFill>
                <a:srgbClr val="1C4588"/>
              </a:solidFill>
              <a:latin typeface="Mada"/>
              <a:ea typeface="Mada"/>
              <a:cs typeface="Mada"/>
              <a:sym typeface="Mada"/>
            </a:endParaRPr>
          </a:p>
          <a:p>
            <a:pPr indent="-161925" lvl="0" marL="457200" rtl="0" algn="l">
              <a:spcBef>
                <a:spcPts val="0"/>
              </a:spcBef>
              <a:spcAft>
                <a:spcPts val="0"/>
              </a:spcAft>
              <a:buClr>
                <a:srgbClr val="1C4588"/>
              </a:buClr>
              <a:buSzPts val="1050"/>
              <a:buFont typeface="Mada"/>
              <a:buChar char="●"/>
            </a:pPr>
            <a:r>
              <a:rPr lang="en-GB" sz="1050">
                <a:solidFill>
                  <a:srgbClr val="1C4588"/>
                </a:solidFill>
                <a:latin typeface="Mada"/>
                <a:ea typeface="Mada"/>
                <a:cs typeface="Mada"/>
                <a:sym typeface="Mada"/>
              </a:rPr>
              <a:t>Intolerance of certain foods</a:t>
            </a:r>
            <a:endParaRPr sz="1050">
              <a:solidFill>
                <a:srgbClr val="1C4588"/>
              </a:solidFill>
              <a:latin typeface="Mada"/>
              <a:ea typeface="Mada"/>
              <a:cs typeface="Mada"/>
              <a:sym typeface="Mada"/>
            </a:endParaRPr>
          </a:p>
          <a:p>
            <a:pPr indent="-161925" lvl="0" marL="457200" rtl="0" algn="l">
              <a:spcBef>
                <a:spcPts val="0"/>
              </a:spcBef>
              <a:spcAft>
                <a:spcPts val="0"/>
              </a:spcAft>
              <a:buClr>
                <a:srgbClr val="1C4588"/>
              </a:buClr>
              <a:buSzPts val="1050"/>
              <a:buFont typeface="Mada"/>
              <a:buChar char="●"/>
            </a:pPr>
            <a:r>
              <a:rPr lang="en-GB" sz="1050">
                <a:solidFill>
                  <a:srgbClr val="1C4588"/>
                </a:solidFill>
                <a:latin typeface="Mada"/>
                <a:ea typeface="Mada"/>
                <a:cs typeface="Mada"/>
                <a:sym typeface="Mada"/>
              </a:rPr>
              <a:t> Intermittent vomiting may occur</a:t>
            </a:r>
            <a:endParaRPr sz="1050">
              <a:solidFill>
                <a:srgbClr val="1C4588"/>
              </a:solidFill>
              <a:latin typeface="Mada"/>
              <a:ea typeface="Mada"/>
              <a:cs typeface="Mada"/>
              <a:sym typeface="Mada"/>
            </a:endParaRPr>
          </a:p>
        </p:txBody>
      </p:sp>
      <p:sp>
        <p:nvSpPr>
          <p:cNvPr id="261" name="Google Shape;261;p16"/>
          <p:cNvSpPr txBox="1"/>
          <p:nvPr/>
        </p:nvSpPr>
        <p:spPr>
          <a:xfrm>
            <a:off x="1244000" y="912425"/>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Peptic Ulcer disease</a:t>
            </a:r>
            <a:endParaRPr sz="1800">
              <a:solidFill>
                <a:srgbClr val="7ECCC6"/>
              </a:solidFill>
              <a:latin typeface="Fredoka One"/>
              <a:ea typeface="Fredoka One"/>
              <a:cs typeface="Fredoka One"/>
              <a:sym typeface="Fredoka One"/>
            </a:endParaRPr>
          </a:p>
        </p:txBody>
      </p:sp>
      <p:grpSp>
        <p:nvGrpSpPr>
          <p:cNvPr id="262" name="Google Shape;262;p16"/>
          <p:cNvGrpSpPr/>
          <p:nvPr/>
        </p:nvGrpSpPr>
        <p:grpSpPr>
          <a:xfrm>
            <a:off x="6509783" y="3584222"/>
            <a:ext cx="556037" cy="734649"/>
            <a:chOff x="1000408" y="1924134"/>
            <a:chExt cx="556037" cy="734649"/>
          </a:xfrm>
        </p:grpSpPr>
        <p:sp>
          <p:nvSpPr>
            <p:cNvPr id="263" name="Google Shape;263;p16"/>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16"/>
          <p:cNvGrpSpPr/>
          <p:nvPr/>
        </p:nvGrpSpPr>
        <p:grpSpPr>
          <a:xfrm>
            <a:off x="639624" y="3620714"/>
            <a:ext cx="556079" cy="661647"/>
            <a:chOff x="7783766" y="3754986"/>
            <a:chExt cx="796333" cy="980654"/>
          </a:xfrm>
        </p:grpSpPr>
        <p:sp>
          <p:nvSpPr>
            <p:cNvPr id="283" name="Google Shape;283;p16"/>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16"/>
          <p:cNvSpPr/>
          <p:nvPr/>
        </p:nvSpPr>
        <p:spPr>
          <a:xfrm>
            <a:off x="-7172600" y="3671588"/>
            <a:ext cx="7017600" cy="23556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t/>
            </a:r>
            <a:endParaRPr sz="1100">
              <a:latin typeface="Mada"/>
              <a:ea typeface="Mada"/>
              <a:cs typeface="Mada"/>
              <a:sym typeface="Mada"/>
            </a:endParaRPr>
          </a:p>
        </p:txBody>
      </p:sp>
      <p:sp>
        <p:nvSpPr>
          <p:cNvPr id="317" name="Google Shape;317;p16"/>
          <p:cNvSpPr/>
          <p:nvPr/>
        </p:nvSpPr>
        <p:spPr>
          <a:xfrm>
            <a:off x="-3579093" y="475592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318" name="Google Shape;318;p16"/>
          <p:cNvSpPr/>
          <p:nvPr/>
        </p:nvSpPr>
        <p:spPr>
          <a:xfrm>
            <a:off x="-1137949" y="471508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1106046" y="474696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flipH="1">
            <a:off x="-6427169" y="475592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321" name="Google Shape;321;p16"/>
          <p:cNvSpPr/>
          <p:nvPr/>
        </p:nvSpPr>
        <p:spPr>
          <a:xfrm flipH="1">
            <a:off x="-7008093" y="471508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flipH="1">
            <a:off x="-6976190" y="474696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txBox="1"/>
          <p:nvPr/>
        </p:nvSpPr>
        <p:spPr>
          <a:xfrm>
            <a:off x="-6294574" y="5101438"/>
            <a:ext cx="2321400" cy="1122000"/>
          </a:xfrm>
          <a:prstGeom prst="rect">
            <a:avLst/>
          </a:prstGeom>
          <a:noFill/>
          <a:ln>
            <a:noFill/>
          </a:ln>
        </p:spPr>
        <p:txBody>
          <a:bodyPr anchorCtr="0" anchor="t" bIns="0" lIns="0" spcFirstLastPara="1" rIns="0" wrap="square" tIns="6025">
            <a:noAutofit/>
          </a:bodyPr>
          <a:lstStyle/>
          <a:p>
            <a:pPr indent="-160699" lvl="0" marL="457200" rtl="0" algn="l">
              <a:spcBef>
                <a:spcPts val="0"/>
              </a:spcBef>
              <a:spcAft>
                <a:spcPts val="0"/>
              </a:spcAft>
              <a:buClr>
                <a:srgbClr val="000000"/>
              </a:buClr>
              <a:buSzPts val="1000"/>
              <a:buFont typeface="Mada"/>
              <a:buChar char="●"/>
            </a:pPr>
            <a:r>
              <a:t/>
            </a:r>
            <a:endParaRPr sz="1000">
              <a:latin typeface="Mada"/>
              <a:ea typeface="Mada"/>
              <a:cs typeface="Mada"/>
              <a:sym typeface="Mada"/>
            </a:endParaRPr>
          </a:p>
        </p:txBody>
      </p:sp>
      <p:sp>
        <p:nvSpPr>
          <p:cNvPr id="324" name="Google Shape;324;p16"/>
          <p:cNvSpPr txBox="1"/>
          <p:nvPr/>
        </p:nvSpPr>
        <p:spPr>
          <a:xfrm>
            <a:off x="-3603450" y="5073188"/>
            <a:ext cx="2573700" cy="1122000"/>
          </a:xfrm>
          <a:prstGeom prst="rect">
            <a:avLst/>
          </a:prstGeom>
          <a:noFill/>
          <a:ln>
            <a:noFill/>
          </a:ln>
        </p:spPr>
        <p:txBody>
          <a:bodyPr anchorCtr="0" anchor="t" bIns="0" lIns="0" spcFirstLastPara="1" rIns="0" wrap="square" tIns="6025">
            <a:noAutofit/>
          </a:bodyPr>
          <a:lstStyle/>
          <a:p>
            <a:pPr indent="-158750" lvl="0" marL="457200" rtl="0" algn="l">
              <a:spcBef>
                <a:spcPts val="0"/>
              </a:spcBef>
              <a:spcAft>
                <a:spcPts val="0"/>
              </a:spcAft>
              <a:buClr>
                <a:srgbClr val="000000"/>
              </a:buClr>
              <a:buSzPts val="1000"/>
              <a:buFont typeface="Mada"/>
              <a:buChar char="●"/>
            </a:pPr>
            <a:r>
              <a:t/>
            </a:r>
            <a:endParaRPr sz="1000">
              <a:latin typeface="Mada"/>
              <a:ea typeface="Mada"/>
              <a:cs typeface="Mada"/>
              <a:sym typeface="Mada"/>
            </a:endParaRPr>
          </a:p>
        </p:txBody>
      </p:sp>
      <p:sp>
        <p:nvSpPr>
          <p:cNvPr id="325" name="Google Shape;325;p16"/>
          <p:cNvSpPr txBox="1"/>
          <p:nvPr/>
        </p:nvSpPr>
        <p:spPr>
          <a:xfrm>
            <a:off x="-6629800" y="3404313"/>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Peptic Ulcer disease</a:t>
            </a:r>
            <a:endParaRPr sz="1800">
              <a:solidFill>
                <a:srgbClr val="7ECCC6"/>
              </a:solidFill>
              <a:latin typeface="Fredoka One"/>
              <a:ea typeface="Fredoka One"/>
              <a:cs typeface="Fredoka One"/>
              <a:sym typeface="Fredoka One"/>
            </a:endParaRPr>
          </a:p>
        </p:txBody>
      </p:sp>
      <p:grpSp>
        <p:nvGrpSpPr>
          <p:cNvPr id="326" name="Google Shape;326;p16"/>
          <p:cNvGrpSpPr/>
          <p:nvPr/>
        </p:nvGrpSpPr>
        <p:grpSpPr>
          <a:xfrm>
            <a:off x="-983017" y="4780709"/>
            <a:ext cx="556037" cy="734649"/>
            <a:chOff x="1000408" y="1924134"/>
            <a:chExt cx="556037" cy="734649"/>
          </a:xfrm>
        </p:grpSpPr>
        <p:sp>
          <p:nvSpPr>
            <p:cNvPr id="327" name="Google Shape;327;p16"/>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16"/>
          <p:cNvGrpSpPr/>
          <p:nvPr/>
        </p:nvGrpSpPr>
        <p:grpSpPr>
          <a:xfrm>
            <a:off x="-6853176" y="4817201"/>
            <a:ext cx="556079" cy="661647"/>
            <a:chOff x="7783766" y="3754986"/>
            <a:chExt cx="796333" cy="980654"/>
          </a:xfrm>
        </p:grpSpPr>
        <p:sp>
          <p:nvSpPr>
            <p:cNvPr id="347" name="Google Shape;347;p16"/>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6"/>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6"/>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6"/>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6"/>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6"/>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6"/>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16"/>
          <p:cNvSpPr/>
          <p:nvPr/>
        </p:nvSpPr>
        <p:spPr>
          <a:xfrm>
            <a:off x="74475" y="9954400"/>
            <a:ext cx="7440600" cy="6615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lnSpc>
                <a:spcPct val="115000"/>
              </a:lnSpc>
              <a:spcBef>
                <a:spcPts val="1200"/>
              </a:spcBef>
              <a:spcAft>
                <a:spcPts val="0"/>
              </a:spcAft>
              <a:buClr>
                <a:srgbClr val="1C4588"/>
              </a:buClr>
              <a:buSzPts val="1000"/>
              <a:buFont typeface="Mada"/>
              <a:buAutoNum type="arabicPeriod"/>
            </a:pPr>
            <a:r>
              <a:rPr lang="en-GB" sz="1000">
                <a:solidFill>
                  <a:srgbClr val="1C4588"/>
                </a:solidFill>
                <a:latin typeface="Mada"/>
                <a:ea typeface="Mada"/>
                <a:cs typeface="Mada"/>
                <a:sym typeface="Mada"/>
              </a:rPr>
              <a:t>classically, the pain of a gastric ulcer occurs during eating and is relieved by vomiting. Patients with duodenal ulceration describe pain when they are hungry and pain is relieved by food, antacids, milk and vomiting.</a:t>
            </a:r>
            <a:endParaRPr sz="1000">
              <a:solidFill>
                <a:srgbClr val="1C4588"/>
              </a:solidFill>
              <a:latin typeface="Mada"/>
              <a:ea typeface="Mada"/>
              <a:cs typeface="Mada"/>
              <a:sym typeface="Mada"/>
            </a:endParaRPr>
          </a:p>
        </p:txBody>
      </p:sp>
      <p:sp>
        <p:nvSpPr>
          <p:cNvPr id="381" name="Google Shape;381;p16"/>
          <p:cNvSpPr txBox="1"/>
          <p:nvPr/>
        </p:nvSpPr>
        <p:spPr>
          <a:xfrm>
            <a:off x="598063" y="6953975"/>
            <a:ext cx="3597000" cy="3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a:solidFill>
                  <a:srgbClr val="999999"/>
                </a:solidFill>
                <a:highlight>
                  <a:srgbClr val="DFEBEF"/>
                </a:highlight>
                <a:latin typeface="Mada"/>
                <a:ea typeface="Mada"/>
                <a:cs typeface="Mada"/>
                <a:sym typeface="Mada"/>
              </a:rPr>
              <a:t>Treatment: not a part of objectives </a:t>
            </a:r>
            <a:endParaRPr>
              <a:solidFill>
                <a:srgbClr val="999999"/>
              </a:solidFill>
              <a:highlight>
                <a:srgbClr val="DFEBEF"/>
              </a:highlight>
              <a:latin typeface="Mada"/>
              <a:ea typeface="Mada"/>
              <a:cs typeface="Mada"/>
              <a:sym typeface="Mada"/>
            </a:endParaRPr>
          </a:p>
          <a:p>
            <a:pPr indent="0" lvl="0" marL="0" rtl="0" algn="l">
              <a:spcBef>
                <a:spcPts val="1200"/>
              </a:spcBef>
              <a:spcAft>
                <a:spcPts val="0"/>
              </a:spcAft>
              <a:buNone/>
            </a:pPr>
            <a:r>
              <a:t/>
            </a:r>
            <a:endParaRPr>
              <a:solidFill>
                <a:srgbClr val="999999"/>
              </a:solidFill>
              <a:highlight>
                <a:srgbClr val="DFEBEF"/>
              </a:highlight>
              <a:latin typeface="Mada"/>
              <a:ea typeface="Mada"/>
              <a:cs typeface="Mada"/>
              <a:sym typeface="Mada"/>
            </a:endParaRPr>
          </a:p>
        </p:txBody>
      </p:sp>
      <p:pic>
        <p:nvPicPr>
          <p:cNvPr id="382" name="Google Shape;382;p16"/>
          <p:cNvPicPr preferRelativeResize="0"/>
          <p:nvPr/>
        </p:nvPicPr>
        <p:blipFill rotWithShape="1">
          <a:blip r:embed="rId6">
            <a:alphaModFix/>
          </a:blip>
          <a:srcRect b="15637" l="46151" r="6454" t="1888"/>
          <a:stretch/>
        </p:blipFill>
        <p:spPr>
          <a:xfrm>
            <a:off x="674088" y="7343075"/>
            <a:ext cx="1472198" cy="1150968"/>
          </a:xfrm>
          <a:prstGeom prst="rect">
            <a:avLst/>
          </a:prstGeom>
          <a:noFill/>
          <a:ln cap="flat" cmpd="sng" w="19050">
            <a:solidFill>
              <a:srgbClr val="FFDDD2"/>
            </a:solidFill>
            <a:prstDash val="dash"/>
            <a:round/>
            <a:headEnd len="sm" w="sm" type="none"/>
            <a:tailEnd len="sm" w="sm" type="none"/>
          </a:ln>
        </p:spPr>
      </p:pic>
      <p:pic>
        <p:nvPicPr>
          <p:cNvPr id="383" name="Google Shape;383;p16"/>
          <p:cNvPicPr preferRelativeResize="0"/>
          <p:nvPr/>
        </p:nvPicPr>
        <p:blipFill rotWithShape="1">
          <a:blip r:embed="rId7">
            <a:alphaModFix/>
          </a:blip>
          <a:srcRect b="0" l="2924" r="54264" t="27886"/>
          <a:stretch/>
        </p:blipFill>
        <p:spPr>
          <a:xfrm>
            <a:off x="2331738" y="7343075"/>
            <a:ext cx="1472198" cy="1114092"/>
          </a:xfrm>
          <a:prstGeom prst="rect">
            <a:avLst/>
          </a:prstGeom>
          <a:noFill/>
          <a:ln cap="flat" cmpd="sng" w="19050">
            <a:solidFill>
              <a:srgbClr val="FFDDD2"/>
            </a:solidFill>
            <a:prstDash val="dash"/>
            <a:round/>
            <a:headEnd len="sm" w="sm" type="none"/>
            <a:tailEnd len="sm" w="sm" type="none"/>
          </a:ln>
        </p:spPr>
      </p:pic>
      <p:sp>
        <p:nvSpPr>
          <p:cNvPr id="384" name="Google Shape;384;p16"/>
          <p:cNvSpPr txBox="1"/>
          <p:nvPr/>
        </p:nvSpPr>
        <p:spPr>
          <a:xfrm>
            <a:off x="3875313" y="7323825"/>
            <a:ext cx="3201300" cy="12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Mada"/>
                <a:ea typeface="Mada"/>
                <a:cs typeface="Mada"/>
                <a:sym typeface="Mada"/>
              </a:rPr>
              <a:t>We start treating bleedings with one of the following endoscopy techniques: </a:t>
            </a:r>
            <a:endParaRPr sz="1100">
              <a:solidFill>
                <a:srgbClr val="6AA84F"/>
              </a:solidFill>
              <a:latin typeface="Mada"/>
              <a:ea typeface="Mada"/>
              <a:cs typeface="Mada"/>
              <a:sym typeface="Mada"/>
            </a:endParaRPr>
          </a:p>
          <a:p>
            <a:pPr indent="0" lvl="0" marL="0" rtl="0" algn="l">
              <a:spcBef>
                <a:spcPts val="0"/>
              </a:spcBef>
              <a:spcAft>
                <a:spcPts val="0"/>
              </a:spcAft>
              <a:buNone/>
            </a:pPr>
            <a:r>
              <a:rPr lang="en-GB" sz="1100">
                <a:solidFill>
                  <a:srgbClr val="6AA84F"/>
                </a:solidFill>
                <a:latin typeface="Mada"/>
                <a:ea typeface="Mada"/>
                <a:cs typeface="Mada"/>
                <a:sym typeface="Mada"/>
              </a:rPr>
              <a:t>clipping, banding, sclerotherapy, cauterization and injection of epinephrine.</a:t>
            </a:r>
            <a:endParaRPr sz="1100">
              <a:solidFill>
                <a:srgbClr val="6AA84F"/>
              </a:solidFill>
              <a:latin typeface="Mada"/>
              <a:ea typeface="Mada"/>
              <a:cs typeface="Mada"/>
              <a:sym typeface="Mada"/>
            </a:endParaRPr>
          </a:p>
          <a:p>
            <a:pPr indent="0" lvl="0" marL="0" rtl="0" algn="l">
              <a:spcBef>
                <a:spcPts val="0"/>
              </a:spcBef>
              <a:spcAft>
                <a:spcPts val="0"/>
              </a:spcAft>
              <a:buNone/>
            </a:pPr>
            <a:r>
              <a:rPr lang="en-GB" sz="1100">
                <a:solidFill>
                  <a:srgbClr val="6AA84F"/>
                </a:solidFill>
                <a:latin typeface="Mada"/>
                <a:ea typeface="Mada"/>
                <a:cs typeface="Mada"/>
                <a:sym typeface="Mada"/>
              </a:rPr>
              <a:t>Since PUD bleeding is caused by rupture of a vessel, the best approach is through clipping.</a:t>
            </a:r>
            <a:endParaRPr sz="1100">
              <a:solidFill>
                <a:srgbClr val="6AA84F"/>
              </a:solidFill>
              <a:latin typeface="Mada"/>
              <a:ea typeface="Mada"/>
              <a:cs typeface="Mada"/>
              <a:sym typeface="Mada"/>
            </a:endParaRPr>
          </a:p>
        </p:txBody>
      </p:sp>
      <p:sp>
        <p:nvSpPr>
          <p:cNvPr id="385" name="Google Shape;385;p16"/>
          <p:cNvSpPr/>
          <p:nvPr/>
        </p:nvSpPr>
        <p:spPr>
          <a:xfrm>
            <a:off x="5995675" y="3598425"/>
            <a:ext cx="213300" cy="192300"/>
          </a:xfrm>
          <a:prstGeom prst="star5">
            <a:avLst>
              <a:gd fmla="val 19098" name="adj"/>
              <a:gd fmla="val 105146" name="hf"/>
              <a:gd fmla="val 110557" name="vf"/>
            </a:avLst>
          </a:prstGeom>
          <a:solidFill>
            <a:srgbClr val="F1C232"/>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7"/>
          <p:cNvSpPr/>
          <p:nvPr/>
        </p:nvSpPr>
        <p:spPr>
          <a:xfrm>
            <a:off x="285975" y="1332100"/>
            <a:ext cx="7017600" cy="33054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History of heavy </a:t>
            </a:r>
            <a:r>
              <a:rPr b="1" lang="en-GB" sz="1100">
                <a:solidFill>
                  <a:srgbClr val="6AA84F"/>
                </a:solidFill>
                <a:latin typeface="Mada"/>
                <a:ea typeface="Mada"/>
                <a:cs typeface="Mada"/>
                <a:sym typeface="Mada"/>
              </a:rPr>
              <a:t>drinking </a:t>
            </a:r>
            <a:endParaRPr b="1"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b="1" lang="en-GB" sz="1100">
                <a:solidFill>
                  <a:srgbClr val="6AA84F"/>
                </a:solidFill>
                <a:latin typeface="Mada"/>
                <a:ea typeface="Mada"/>
                <a:cs typeface="Mada"/>
                <a:sym typeface="Mada"/>
              </a:rPr>
              <a:t>Longitudinal</a:t>
            </a:r>
            <a:r>
              <a:rPr b="1" lang="en-GB" sz="1100">
                <a:solidFill>
                  <a:schemeClr val="dk1"/>
                </a:solidFill>
                <a:latin typeface="Mada"/>
                <a:ea typeface="Mada"/>
                <a:cs typeface="Mada"/>
                <a:sym typeface="Mada"/>
              </a:rPr>
              <a:t> Mucosal and submucosal</a:t>
            </a:r>
            <a:r>
              <a:rPr lang="en-GB" sz="1100">
                <a:solidFill>
                  <a:schemeClr val="dk1"/>
                </a:solidFill>
                <a:latin typeface="Mada"/>
                <a:ea typeface="Mada"/>
                <a:cs typeface="Mada"/>
                <a:sym typeface="Mada"/>
              </a:rPr>
              <a:t> tears that occur near the gastroesophageal junction.</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Most tears occur along the lesser curvature.</a:t>
            </a:r>
            <a:endParaRPr sz="900">
              <a:latin typeface="Mada"/>
              <a:ea typeface="Mada"/>
              <a:cs typeface="Mada"/>
              <a:sym typeface="Mada"/>
            </a:endParaRPr>
          </a:p>
        </p:txBody>
      </p:sp>
      <p:sp>
        <p:nvSpPr>
          <p:cNvPr id="391" name="Google Shape;391;p17"/>
          <p:cNvSpPr/>
          <p:nvPr/>
        </p:nvSpPr>
        <p:spPr>
          <a:xfrm>
            <a:off x="285975" y="5191652"/>
            <a:ext cx="7017600" cy="37458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Dieulafoy’s lesions are vascular </a:t>
            </a:r>
            <a:r>
              <a:rPr b="1" lang="en-GB" sz="1100">
                <a:solidFill>
                  <a:srgbClr val="6AA84F"/>
                </a:solidFill>
                <a:latin typeface="Mada"/>
                <a:ea typeface="Mada"/>
                <a:cs typeface="Mada"/>
                <a:sym typeface="Mada"/>
              </a:rPr>
              <a:t>arterial</a:t>
            </a:r>
            <a:r>
              <a:rPr b="1" lang="en-GB" sz="1100">
                <a:solidFill>
                  <a:schemeClr val="dk1"/>
                </a:solidFill>
                <a:latin typeface="Mada"/>
                <a:ea typeface="Mada"/>
                <a:cs typeface="Mada"/>
                <a:sym typeface="Mada"/>
              </a:rPr>
              <a:t> </a:t>
            </a:r>
            <a:r>
              <a:rPr lang="en-GB" sz="1100">
                <a:solidFill>
                  <a:schemeClr val="dk1"/>
                </a:solidFill>
                <a:latin typeface="Mada"/>
                <a:ea typeface="Mada"/>
                <a:cs typeface="Mada"/>
                <a:sym typeface="Mada"/>
              </a:rPr>
              <a:t>malformations</a:t>
            </a:r>
            <a:r>
              <a:rPr lang="en-GB" sz="1100">
                <a:solidFill>
                  <a:srgbClr val="6AA84F"/>
                </a:solidFill>
                <a:latin typeface="Mada"/>
                <a:ea typeface="Mada"/>
                <a:cs typeface="Mada"/>
                <a:sym typeface="Mada"/>
              </a:rPr>
              <a:t> </a:t>
            </a:r>
            <a:r>
              <a:rPr lang="en-GB" sz="1100">
                <a:solidFill>
                  <a:schemeClr val="dk1"/>
                </a:solidFill>
                <a:latin typeface="Mada"/>
                <a:ea typeface="Mada"/>
                <a:cs typeface="Mada"/>
                <a:sym typeface="Mada"/>
              </a:rPr>
              <a:t>characterized by abnormally large diameter submucosal arterioles which do not decrease in size as they approach the mucosa, </a:t>
            </a:r>
            <a:r>
              <a:rPr lang="en-GB" sz="1100">
                <a:solidFill>
                  <a:srgbClr val="6AA84F"/>
                </a:solidFill>
                <a:highlight>
                  <a:schemeClr val="lt1"/>
                </a:highlight>
                <a:latin typeface="Mada"/>
                <a:ea typeface="Mada"/>
                <a:cs typeface="Mada"/>
                <a:sym typeface="Mada"/>
              </a:rPr>
              <a:t>if it gets irritated by acidity of the stomach </a:t>
            </a:r>
            <a:r>
              <a:rPr lang="en-GB" sz="1100">
                <a:solidFill>
                  <a:srgbClr val="6AA84F"/>
                </a:solidFill>
                <a:latin typeface="Mada"/>
                <a:ea typeface="Mada"/>
                <a:cs typeface="Mada"/>
                <a:sym typeface="Mada"/>
              </a:rPr>
              <a:t>it ruptures causing a massive bleeding.</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Found primarily along the lesser curve of the stomach within 6 cm of the gastroesophageal junction.</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75% in stomach but can occur throughout the gastrointestinal tract.</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rgbClr val="6AA84F"/>
                </a:solidFill>
                <a:latin typeface="Mada"/>
                <a:ea typeface="Mada"/>
                <a:cs typeface="Mada"/>
                <a:sym typeface="Mada"/>
              </a:rPr>
              <a:t>Treatment: endoscopic clipping</a:t>
            </a:r>
            <a:endParaRPr sz="1100">
              <a:solidFill>
                <a:schemeClr val="dk1"/>
              </a:solidFill>
              <a:latin typeface="Mada"/>
              <a:ea typeface="Mada"/>
              <a:cs typeface="Mada"/>
              <a:sym typeface="Mada"/>
            </a:endParaRPr>
          </a:p>
        </p:txBody>
      </p:sp>
      <p:sp>
        <p:nvSpPr>
          <p:cNvPr id="392" name="Google Shape;392;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3" name="Google Shape;393;p17"/>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394" name="Google Shape;394;p17"/>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Upper GI Bleeding </a:t>
            </a:r>
            <a:endParaRPr b="1" sz="2200">
              <a:solidFill>
                <a:srgbClr val="006D77"/>
              </a:solidFill>
              <a:latin typeface="Lora"/>
              <a:ea typeface="Lora"/>
              <a:cs typeface="Lora"/>
              <a:sym typeface="Lora"/>
            </a:endParaRPr>
          </a:p>
        </p:txBody>
      </p:sp>
      <p:pic>
        <p:nvPicPr>
          <p:cNvPr id="395" name="Google Shape;395;p17"/>
          <p:cNvPicPr preferRelativeResize="0"/>
          <p:nvPr/>
        </p:nvPicPr>
        <p:blipFill>
          <a:blip r:embed="rId3">
            <a:alphaModFix/>
          </a:blip>
          <a:stretch>
            <a:fillRect/>
          </a:stretch>
        </p:blipFill>
        <p:spPr>
          <a:xfrm>
            <a:off x="4645425" y="3284500"/>
            <a:ext cx="1002275" cy="1234050"/>
          </a:xfrm>
          <a:prstGeom prst="rect">
            <a:avLst/>
          </a:prstGeom>
          <a:noFill/>
          <a:ln cap="flat" cmpd="sng" w="19050">
            <a:solidFill>
              <a:srgbClr val="FFDDD2"/>
            </a:solidFill>
            <a:prstDash val="dash"/>
            <a:round/>
            <a:headEnd len="sm" w="sm" type="none"/>
            <a:tailEnd len="sm" w="sm" type="none"/>
          </a:ln>
        </p:spPr>
      </p:pic>
      <p:sp>
        <p:nvSpPr>
          <p:cNvPr id="396" name="Google Shape;396;p17"/>
          <p:cNvSpPr/>
          <p:nvPr/>
        </p:nvSpPr>
        <p:spPr>
          <a:xfrm>
            <a:off x="3879482" y="241642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397" name="Google Shape;397;p17"/>
          <p:cNvSpPr/>
          <p:nvPr/>
        </p:nvSpPr>
        <p:spPr>
          <a:xfrm>
            <a:off x="6320626" y="237558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p:nvPr/>
        </p:nvSpPr>
        <p:spPr>
          <a:xfrm>
            <a:off x="6352529" y="240746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7"/>
          <p:cNvSpPr/>
          <p:nvPr/>
        </p:nvSpPr>
        <p:spPr>
          <a:xfrm flipH="1">
            <a:off x="1031406" y="241642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400" name="Google Shape;400;p17"/>
          <p:cNvSpPr/>
          <p:nvPr/>
        </p:nvSpPr>
        <p:spPr>
          <a:xfrm flipH="1">
            <a:off x="450482" y="237558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7"/>
          <p:cNvSpPr/>
          <p:nvPr/>
        </p:nvSpPr>
        <p:spPr>
          <a:xfrm flipH="1">
            <a:off x="482385" y="240746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
          <p:cNvSpPr txBox="1"/>
          <p:nvPr/>
        </p:nvSpPr>
        <p:spPr>
          <a:xfrm>
            <a:off x="1164001" y="2761938"/>
            <a:ext cx="2321400" cy="11220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Classically, these lesions develop in alcoholic patients after a period of intense retching and vomiting. </a:t>
            </a:r>
            <a:endParaRPr sz="10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sz="1000">
                <a:solidFill>
                  <a:srgbClr val="6AA84F"/>
                </a:solidFill>
                <a:latin typeface="Mada"/>
                <a:ea typeface="Mada"/>
                <a:cs typeface="Mada"/>
                <a:sym typeface="Mada"/>
              </a:rPr>
              <a:t>(Retching = forceful projectile vomiting due to strong contraction of the diaphragm).</a:t>
            </a:r>
            <a:endParaRPr sz="1000">
              <a:solidFill>
                <a:srgbClr val="1C4587"/>
              </a:solidFill>
              <a:latin typeface="Mada"/>
              <a:ea typeface="Mada"/>
              <a:cs typeface="Mada"/>
              <a:sym typeface="Mada"/>
            </a:endParaRPr>
          </a:p>
        </p:txBody>
      </p:sp>
      <p:sp>
        <p:nvSpPr>
          <p:cNvPr id="403" name="Google Shape;403;p17"/>
          <p:cNvSpPr txBox="1"/>
          <p:nvPr/>
        </p:nvSpPr>
        <p:spPr>
          <a:xfrm>
            <a:off x="3855125" y="2733688"/>
            <a:ext cx="2573700" cy="1122000"/>
          </a:xfrm>
          <a:prstGeom prst="rect">
            <a:avLst/>
          </a:prstGeom>
          <a:noFill/>
          <a:ln>
            <a:noFill/>
          </a:ln>
        </p:spPr>
        <p:txBody>
          <a:bodyPr anchorCtr="0" anchor="t" bIns="0" lIns="0" spcFirstLastPara="1" rIns="0" wrap="square" tIns="6025">
            <a:noAutofit/>
          </a:bodyPr>
          <a:lstStyle/>
          <a:p>
            <a:pPr indent="-158750" lvl="0" marL="457200" rtl="0" algn="l">
              <a:lnSpc>
                <a:spcPct val="115000"/>
              </a:lnSpc>
              <a:spcBef>
                <a:spcPts val="0"/>
              </a:spcBef>
              <a:spcAft>
                <a:spcPts val="0"/>
              </a:spcAft>
              <a:buClr>
                <a:srgbClr val="000000"/>
              </a:buClr>
              <a:buSzPts val="1000"/>
              <a:buFont typeface="Mada"/>
              <a:buChar char="●"/>
            </a:pPr>
            <a:r>
              <a:rPr lang="en-GB" sz="1000">
                <a:solidFill>
                  <a:schemeClr val="dk1"/>
                </a:solidFill>
                <a:latin typeface="Mada"/>
                <a:ea typeface="Mada"/>
                <a:cs typeface="Mada"/>
                <a:sym typeface="Mada"/>
              </a:rPr>
              <a:t>90% of bleeding episodes are self-limited.</a:t>
            </a:r>
            <a:endParaRPr sz="1000">
              <a:latin typeface="Mada"/>
              <a:ea typeface="Mada"/>
              <a:cs typeface="Mada"/>
              <a:sym typeface="Mada"/>
            </a:endParaRPr>
          </a:p>
        </p:txBody>
      </p:sp>
      <p:sp>
        <p:nvSpPr>
          <p:cNvPr id="404" name="Google Shape;404;p17"/>
          <p:cNvSpPr txBox="1"/>
          <p:nvPr/>
        </p:nvSpPr>
        <p:spPr>
          <a:xfrm>
            <a:off x="828775" y="1064813"/>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Mallory Weiss tear</a:t>
            </a:r>
            <a:endParaRPr sz="1800">
              <a:solidFill>
                <a:srgbClr val="7ECCC6"/>
              </a:solidFill>
              <a:latin typeface="Fredoka One"/>
              <a:ea typeface="Fredoka One"/>
              <a:cs typeface="Fredoka One"/>
              <a:sym typeface="Fredoka One"/>
            </a:endParaRPr>
          </a:p>
        </p:txBody>
      </p:sp>
      <p:grpSp>
        <p:nvGrpSpPr>
          <p:cNvPr id="405" name="Google Shape;405;p17"/>
          <p:cNvGrpSpPr/>
          <p:nvPr/>
        </p:nvGrpSpPr>
        <p:grpSpPr>
          <a:xfrm>
            <a:off x="6475558" y="2441209"/>
            <a:ext cx="556037" cy="734649"/>
            <a:chOff x="1000408" y="1924134"/>
            <a:chExt cx="556037" cy="734649"/>
          </a:xfrm>
        </p:grpSpPr>
        <p:sp>
          <p:nvSpPr>
            <p:cNvPr id="406" name="Google Shape;406;p17"/>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7"/>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7"/>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7"/>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7"/>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7"/>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7"/>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7"/>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17"/>
          <p:cNvGrpSpPr/>
          <p:nvPr/>
        </p:nvGrpSpPr>
        <p:grpSpPr>
          <a:xfrm>
            <a:off x="605399" y="2477701"/>
            <a:ext cx="556079" cy="661647"/>
            <a:chOff x="7783766" y="3754986"/>
            <a:chExt cx="796333" cy="980654"/>
          </a:xfrm>
        </p:grpSpPr>
        <p:sp>
          <p:nvSpPr>
            <p:cNvPr id="426" name="Google Shape;426;p17"/>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7"/>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7"/>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7"/>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7"/>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7"/>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7"/>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7"/>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7"/>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7"/>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7"/>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7"/>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7"/>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7"/>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7"/>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7"/>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7"/>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7"/>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7"/>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7"/>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7"/>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7"/>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7"/>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7"/>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7"/>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7"/>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7"/>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7"/>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17"/>
          <p:cNvSpPr/>
          <p:nvPr/>
        </p:nvSpPr>
        <p:spPr>
          <a:xfrm>
            <a:off x="3879482" y="680937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460" name="Google Shape;460;p17"/>
          <p:cNvSpPr/>
          <p:nvPr/>
        </p:nvSpPr>
        <p:spPr>
          <a:xfrm>
            <a:off x="6320626" y="676853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7"/>
          <p:cNvSpPr/>
          <p:nvPr/>
        </p:nvSpPr>
        <p:spPr>
          <a:xfrm>
            <a:off x="6352529" y="680041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7"/>
          <p:cNvSpPr/>
          <p:nvPr/>
        </p:nvSpPr>
        <p:spPr>
          <a:xfrm flipH="1">
            <a:off x="1031406" y="680937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463" name="Google Shape;463;p17"/>
          <p:cNvSpPr/>
          <p:nvPr/>
        </p:nvSpPr>
        <p:spPr>
          <a:xfrm flipH="1">
            <a:off x="450482" y="676853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flipH="1">
            <a:off x="482385" y="680041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7"/>
          <p:cNvSpPr txBox="1"/>
          <p:nvPr/>
        </p:nvSpPr>
        <p:spPr>
          <a:xfrm>
            <a:off x="1164001" y="7154888"/>
            <a:ext cx="2321400" cy="11220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999999"/>
              </a:buClr>
              <a:buSzPts val="1000"/>
              <a:buFont typeface="Mada"/>
              <a:buChar char="●"/>
            </a:pPr>
            <a:r>
              <a:rPr lang="en-GB" sz="1000">
                <a:solidFill>
                  <a:srgbClr val="999999"/>
                </a:solidFill>
                <a:latin typeface="Mada"/>
                <a:ea typeface="Mada"/>
                <a:cs typeface="Mada"/>
                <a:sym typeface="Mada"/>
              </a:rPr>
              <a:t>Not well-understood</a:t>
            </a:r>
            <a:endParaRPr sz="1000">
              <a:solidFill>
                <a:srgbClr val="999999"/>
              </a:solidFill>
              <a:latin typeface="Mada"/>
              <a:ea typeface="Mada"/>
              <a:cs typeface="Mada"/>
              <a:sym typeface="Mada"/>
            </a:endParaRPr>
          </a:p>
        </p:txBody>
      </p:sp>
      <p:sp>
        <p:nvSpPr>
          <p:cNvPr id="466" name="Google Shape;466;p17"/>
          <p:cNvSpPr txBox="1"/>
          <p:nvPr/>
        </p:nvSpPr>
        <p:spPr>
          <a:xfrm>
            <a:off x="3855125" y="7126638"/>
            <a:ext cx="2573700" cy="1122000"/>
          </a:xfrm>
          <a:prstGeom prst="rect">
            <a:avLst/>
          </a:prstGeom>
          <a:noFill/>
          <a:ln>
            <a:noFill/>
          </a:ln>
        </p:spPr>
        <p:txBody>
          <a:bodyPr anchorCtr="0" anchor="t" bIns="0" lIns="0" spcFirstLastPara="1" rIns="0" wrap="square" tIns="6025">
            <a:noAutofit/>
          </a:bodyPr>
          <a:lstStyle/>
          <a:p>
            <a:pPr indent="-15875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High pressure arterial bleeding </a:t>
            </a:r>
            <a:endParaRPr sz="1000">
              <a:solidFill>
                <a:srgbClr val="6AA84F"/>
              </a:solidFill>
              <a:latin typeface="Mada"/>
              <a:ea typeface="Mada"/>
              <a:cs typeface="Mada"/>
              <a:sym typeface="Mada"/>
            </a:endParaRPr>
          </a:p>
        </p:txBody>
      </p:sp>
      <p:sp>
        <p:nvSpPr>
          <p:cNvPr id="467" name="Google Shape;467;p17"/>
          <p:cNvSpPr txBox="1"/>
          <p:nvPr/>
        </p:nvSpPr>
        <p:spPr>
          <a:xfrm>
            <a:off x="828775" y="4924363"/>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Dieulafoy lesion</a:t>
            </a:r>
            <a:endParaRPr sz="1800">
              <a:solidFill>
                <a:srgbClr val="7ECCC6"/>
              </a:solidFill>
              <a:latin typeface="Fredoka One"/>
              <a:ea typeface="Fredoka One"/>
              <a:cs typeface="Fredoka One"/>
              <a:sym typeface="Fredoka One"/>
            </a:endParaRPr>
          </a:p>
        </p:txBody>
      </p:sp>
      <p:grpSp>
        <p:nvGrpSpPr>
          <p:cNvPr id="468" name="Google Shape;468;p17"/>
          <p:cNvGrpSpPr/>
          <p:nvPr/>
        </p:nvGrpSpPr>
        <p:grpSpPr>
          <a:xfrm>
            <a:off x="6475558" y="6834159"/>
            <a:ext cx="556037" cy="734649"/>
            <a:chOff x="1000408" y="1924134"/>
            <a:chExt cx="556037" cy="734649"/>
          </a:xfrm>
        </p:grpSpPr>
        <p:sp>
          <p:nvSpPr>
            <p:cNvPr id="469" name="Google Shape;469;p17"/>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7"/>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7"/>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7"/>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7"/>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7"/>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7"/>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7"/>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7"/>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7"/>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17"/>
          <p:cNvGrpSpPr/>
          <p:nvPr/>
        </p:nvGrpSpPr>
        <p:grpSpPr>
          <a:xfrm>
            <a:off x="605399" y="6870651"/>
            <a:ext cx="556079" cy="661647"/>
            <a:chOff x="7783766" y="3754986"/>
            <a:chExt cx="796333" cy="980654"/>
          </a:xfrm>
        </p:grpSpPr>
        <p:sp>
          <p:nvSpPr>
            <p:cNvPr id="489" name="Google Shape;489;p17"/>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7"/>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7"/>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7"/>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7"/>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7"/>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7"/>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7"/>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7"/>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7"/>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7"/>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7"/>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7"/>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7"/>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7"/>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2" name="Google Shape;522;p17"/>
          <p:cNvPicPr preferRelativeResize="0"/>
          <p:nvPr/>
        </p:nvPicPr>
        <p:blipFill>
          <a:blip r:embed="rId4">
            <a:alphaModFix/>
          </a:blip>
          <a:stretch>
            <a:fillRect/>
          </a:stretch>
        </p:blipFill>
        <p:spPr>
          <a:xfrm>
            <a:off x="3847474" y="7639375"/>
            <a:ext cx="1753776" cy="1120211"/>
          </a:xfrm>
          <a:prstGeom prst="rect">
            <a:avLst/>
          </a:prstGeom>
          <a:noFill/>
          <a:ln cap="flat" cmpd="sng" w="19050">
            <a:solidFill>
              <a:srgbClr val="FFDDD2"/>
            </a:solidFill>
            <a:prstDash val="dash"/>
            <a:round/>
            <a:headEnd len="sm" w="sm" type="none"/>
            <a:tailEnd len="sm" w="sm" type="none"/>
          </a:ln>
        </p:spPr>
      </p:pic>
      <p:pic>
        <p:nvPicPr>
          <p:cNvPr id="523" name="Google Shape;523;p17"/>
          <p:cNvPicPr preferRelativeResize="0"/>
          <p:nvPr/>
        </p:nvPicPr>
        <p:blipFill rotWithShape="1">
          <a:blip r:embed="rId5">
            <a:alphaModFix/>
          </a:blip>
          <a:srcRect b="34478" l="7538" r="2614" t="34666"/>
          <a:stretch/>
        </p:blipFill>
        <p:spPr>
          <a:xfrm>
            <a:off x="2072650" y="7641184"/>
            <a:ext cx="1632544" cy="1120190"/>
          </a:xfrm>
          <a:prstGeom prst="rect">
            <a:avLst/>
          </a:prstGeom>
          <a:noFill/>
          <a:ln cap="flat" cmpd="sng" w="19050">
            <a:solidFill>
              <a:srgbClr val="FFDDD2"/>
            </a:solidFill>
            <a:prstDash val="dash"/>
            <a:round/>
            <a:headEnd len="sm" w="sm" type="none"/>
            <a:tailEnd len="sm" w="sm" type="none"/>
          </a:ln>
        </p:spPr>
      </p:pic>
      <p:sp>
        <p:nvSpPr>
          <p:cNvPr id="524" name="Google Shape;524;p17"/>
          <p:cNvSpPr/>
          <p:nvPr/>
        </p:nvSpPr>
        <p:spPr>
          <a:xfrm>
            <a:off x="74475" y="9620825"/>
            <a:ext cx="7440600" cy="9951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sz="1000">
              <a:solidFill>
                <a:srgbClr val="1C4588"/>
              </a:solidFill>
              <a:latin typeface="Mada"/>
              <a:ea typeface="Mada"/>
              <a:cs typeface="Mada"/>
              <a:sym typeface="Mada"/>
            </a:endParaRPr>
          </a:p>
        </p:txBody>
      </p:sp>
      <p:sp>
        <p:nvSpPr>
          <p:cNvPr id="525" name="Google Shape;525;p17"/>
          <p:cNvSpPr/>
          <p:nvPr/>
        </p:nvSpPr>
        <p:spPr>
          <a:xfrm>
            <a:off x="605400" y="17472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7"/>
          <p:cNvSpPr/>
          <p:nvPr/>
        </p:nvSpPr>
        <p:spPr>
          <a:xfrm>
            <a:off x="1388000" y="275455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8"/>
          <p:cNvSpPr/>
          <p:nvPr/>
        </p:nvSpPr>
        <p:spPr>
          <a:xfrm>
            <a:off x="285975" y="1151325"/>
            <a:ext cx="7017600" cy="52326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Neoplasms such as gastrointestinal stromal tumors (</a:t>
            </a:r>
            <a:r>
              <a:rPr b="1" lang="en-GB" sz="1100">
                <a:solidFill>
                  <a:schemeClr val="dk1"/>
                </a:solidFill>
                <a:latin typeface="Mada"/>
                <a:ea typeface="Mada"/>
                <a:cs typeface="Mada"/>
                <a:sym typeface="Mada"/>
              </a:rPr>
              <a:t>GIST</a:t>
            </a:r>
            <a:r>
              <a:rPr lang="en-GB" sz="1100">
                <a:solidFill>
                  <a:schemeClr val="dk1"/>
                </a:solidFill>
                <a:latin typeface="Mada"/>
                <a:ea typeface="Mada"/>
                <a:cs typeface="Mada"/>
                <a:sym typeface="Mada"/>
              </a:rPr>
              <a:t>) and adenocarcinomas rarely cause UGIB.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Occasionally, might bleed persistently, rebleeding rate is high. </a:t>
            </a:r>
            <a:r>
              <a:rPr lang="en-GB" sz="1100">
                <a:solidFill>
                  <a:srgbClr val="6AA84F"/>
                </a:solidFill>
                <a:latin typeface="Mada"/>
                <a:ea typeface="Mada"/>
                <a:cs typeface="Mada"/>
                <a:sym typeface="Mada"/>
              </a:rPr>
              <a:t>They don’t commonly bleed, but once they bleed the rebleeding rate is high. Rebleeding increase the risk of malignancy.</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Most characteristic of the GI stromal tumor (</a:t>
            </a:r>
            <a:r>
              <a:rPr b="1" lang="en-GB" sz="1100">
                <a:solidFill>
                  <a:schemeClr val="dk1"/>
                </a:solidFill>
                <a:latin typeface="Mada"/>
                <a:ea typeface="Mada"/>
                <a:cs typeface="Mada"/>
                <a:sym typeface="Mada"/>
              </a:rPr>
              <a:t>GIST</a:t>
            </a:r>
            <a:r>
              <a:rPr lang="en-GB" sz="1100">
                <a:solidFill>
                  <a:schemeClr val="dk1"/>
                </a:solidFill>
                <a:latin typeface="Mada"/>
                <a:ea typeface="Mada"/>
                <a:cs typeface="Mada"/>
                <a:sym typeface="Mada"/>
              </a:rPr>
              <a:t>) </a:t>
            </a:r>
            <a:r>
              <a:rPr lang="en-GB" sz="1100">
                <a:solidFill>
                  <a:srgbClr val="6AA84F"/>
                </a:solidFill>
                <a:latin typeface="Mada"/>
                <a:ea typeface="Mada"/>
                <a:cs typeface="Mada"/>
                <a:sym typeface="Mada"/>
              </a:rPr>
              <a:t>You must remember this tumor.</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rgbClr val="6AA84F"/>
                </a:solidFill>
                <a:latin typeface="Mada"/>
                <a:ea typeface="Mada"/>
                <a:cs typeface="Mada"/>
                <a:sym typeface="Mada"/>
              </a:rPr>
              <a:t>It presents in different histological grades, </a:t>
            </a:r>
            <a:r>
              <a:rPr lang="en-GB" sz="1100">
                <a:solidFill>
                  <a:schemeClr val="dk1"/>
                </a:solidFill>
                <a:latin typeface="Mada"/>
                <a:ea typeface="Mada"/>
                <a:cs typeface="Mada"/>
                <a:sym typeface="Mada"/>
              </a:rPr>
              <a:t>If malignant, surgical resection is indicated.</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If significant bleeding does occur from a GIST, resection with negative margins can be considered.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Adenocarcinoma rarely presents with massive hemorrhage and frequently can be managed with endoscopic therapy.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Radiation therapy is an alternative.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Tumors which present with hemorrhage are often late stage. Surgical resection would likely be palliative only and should be carefully considered along with goals of care.</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GI stromal tumor is the most common tumor that may cause bleeding. Why ? Because it grows from stroma</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Presents with melena, if massive bleeding then it is severe. +ve occult blood.</a:t>
            </a:r>
            <a:endParaRPr sz="1100">
              <a:solidFill>
                <a:schemeClr val="dk1"/>
              </a:solidFill>
              <a:latin typeface="Mada"/>
              <a:ea typeface="Mada"/>
              <a:cs typeface="Mada"/>
              <a:sym typeface="Mada"/>
            </a:endParaRPr>
          </a:p>
        </p:txBody>
      </p:sp>
      <p:sp>
        <p:nvSpPr>
          <p:cNvPr id="532" name="Google Shape;532;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3" name="Google Shape;533;p18"/>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534" name="Google Shape;534;p18"/>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Upper GI Bleeding </a:t>
            </a:r>
            <a:endParaRPr b="1" sz="2200">
              <a:solidFill>
                <a:srgbClr val="006D77"/>
              </a:solidFill>
              <a:latin typeface="Lora"/>
              <a:ea typeface="Lora"/>
              <a:cs typeface="Lora"/>
              <a:sym typeface="Lora"/>
            </a:endParaRPr>
          </a:p>
        </p:txBody>
      </p:sp>
      <p:pic>
        <p:nvPicPr>
          <p:cNvPr id="535" name="Google Shape;535;p18"/>
          <p:cNvPicPr preferRelativeResize="0"/>
          <p:nvPr/>
        </p:nvPicPr>
        <p:blipFill rotWithShape="1">
          <a:blip r:embed="rId3">
            <a:alphaModFix/>
          </a:blip>
          <a:srcRect b="46121" l="17585" r="5991" t="24813"/>
          <a:stretch/>
        </p:blipFill>
        <p:spPr>
          <a:xfrm>
            <a:off x="1284475" y="4603913"/>
            <a:ext cx="1541350" cy="1268676"/>
          </a:xfrm>
          <a:prstGeom prst="rect">
            <a:avLst/>
          </a:prstGeom>
          <a:noFill/>
          <a:ln cap="flat" cmpd="sng" w="19050">
            <a:solidFill>
              <a:srgbClr val="FFDDD2"/>
            </a:solidFill>
            <a:prstDash val="dash"/>
            <a:round/>
            <a:headEnd len="sm" w="sm" type="none"/>
            <a:tailEnd len="sm" w="sm" type="none"/>
          </a:ln>
        </p:spPr>
      </p:pic>
      <p:sp>
        <p:nvSpPr>
          <p:cNvPr id="536" name="Google Shape;536;p18"/>
          <p:cNvSpPr/>
          <p:nvPr/>
        </p:nvSpPr>
        <p:spPr>
          <a:xfrm>
            <a:off x="3879482" y="4597876"/>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537" name="Google Shape;537;p18"/>
          <p:cNvSpPr/>
          <p:nvPr/>
        </p:nvSpPr>
        <p:spPr>
          <a:xfrm>
            <a:off x="6320626" y="4557038"/>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8"/>
          <p:cNvSpPr/>
          <p:nvPr/>
        </p:nvSpPr>
        <p:spPr>
          <a:xfrm>
            <a:off x="6352529" y="4588910"/>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
          <p:cNvSpPr txBox="1"/>
          <p:nvPr/>
        </p:nvSpPr>
        <p:spPr>
          <a:xfrm>
            <a:off x="3931325" y="4991350"/>
            <a:ext cx="2465100" cy="1122000"/>
          </a:xfrm>
          <a:prstGeom prst="rect">
            <a:avLst/>
          </a:prstGeom>
          <a:noFill/>
          <a:ln>
            <a:noFill/>
          </a:ln>
        </p:spPr>
        <p:txBody>
          <a:bodyPr anchorCtr="0" anchor="t" bIns="0" lIns="0" spcFirstLastPara="1" rIns="0" wrap="square" tIns="6025">
            <a:noAutofit/>
          </a:bodyPr>
          <a:lstStyle/>
          <a:p>
            <a:pPr indent="-165100" lvl="0" marL="457200" rtl="0" algn="l">
              <a:lnSpc>
                <a:spcPct val="115000"/>
              </a:lnSpc>
              <a:spcBef>
                <a:spcPts val="0"/>
              </a:spcBef>
              <a:spcAft>
                <a:spcPts val="0"/>
              </a:spcAft>
              <a:buClr>
                <a:srgbClr val="000000"/>
              </a:buClr>
              <a:buSzPts val="1100"/>
              <a:buFont typeface="Mada"/>
              <a:buChar char="●"/>
            </a:pPr>
            <a:r>
              <a:rPr lang="en-GB" sz="1100">
                <a:solidFill>
                  <a:schemeClr val="dk1"/>
                </a:solidFill>
                <a:latin typeface="Mada"/>
                <a:ea typeface="Mada"/>
                <a:cs typeface="Mada"/>
                <a:sym typeface="Mada"/>
              </a:rPr>
              <a:t>Usually associated with chronic anemia </a:t>
            </a:r>
            <a:r>
              <a:rPr lang="en-GB" sz="1100">
                <a:solidFill>
                  <a:srgbClr val="6AA84F"/>
                </a:solidFill>
                <a:latin typeface="Mada"/>
                <a:ea typeface="Mada"/>
                <a:cs typeface="Mada"/>
                <a:sym typeface="Mada"/>
              </a:rPr>
              <a:t>(Microcytic Hypochromic anemia)</a:t>
            </a:r>
            <a:r>
              <a:rPr lang="en-GB" sz="1100">
                <a:solidFill>
                  <a:schemeClr val="dk1"/>
                </a:solidFill>
                <a:latin typeface="Mada"/>
                <a:ea typeface="Mada"/>
                <a:cs typeface="Mada"/>
                <a:sym typeface="Mada"/>
              </a:rPr>
              <a:t> or hemoccult-positive stool </a:t>
            </a:r>
            <a:r>
              <a:rPr lang="en-GB" sz="1100">
                <a:solidFill>
                  <a:srgbClr val="6AA84F"/>
                </a:solidFill>
                <a:latin typeface="Mada"/>
                <a:ea typeface="Mada"/>
                <a:cs typeface="Mada"/>
                <a:sym typeface="Mada"/>
              </a:rPr>
              <a:t>(blood that is invisible to the naked eye, sensitive but not specific).</a:t>
            </a:r>
            <a:endParaRPr sz="1100">
              <a:solidFill>
                <a:srgbClr val="6AA84F"/>
              </a:solidFill>
              <a:latin typeface="Mada"/>
              <a:ea typeface="Mada"/>
              <a:cs typeface="Mada"/>
              <a:sym typeface="Mada"/>
            </a:endParaRPr>
          </a:p>
        </p:txBody>
      </p:sp>
      <p:sp>
        <p:nvSpPr>
          <p:cNvPr id="540" name="Google Shape;540;p18"/>
          <p:cNvSpPr txBox="1"/>
          <p:nvPr/>
        </p:nvSpPr>
        <p:spPr>
          <a:xfrm>
            <a:off x="981175" y="884063"/>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Gastroduodenal Tumors (Neoplasms)</a:t>
            </a:r>
            <a:endParaRPr sz="1800">
              <a:solidFill>
                <a:srgbClr val="7ECCC6"/>
              </a:solidFill>
              <a:latin typeface="Fredoka One"/>
              <a:ea typeface="Fredoka One"/>
              <a:cs typeface="Fredoka One"/>
              <a:sym typeface="Fredoka One"/>
            </a:endParaRPr>
          </a:p>
        </p:txBody>
      </p:sp>
      <p:grpSp>
        <p:nvGrpSpPr>
          <p:cNvPr id="541" name="Google Shape;541;p18"/>
          <p:cNvGrpSpPr/>
          <p:nvPr/>
        </p:nvGrpSpPr>
        <p:grpSpPr>
          <a:xfrm>
            <a:off x="6475558" y="4622659"/>
            <a:ext cx="556037" cy="734649"/>
            <a:chOff x="1000408" y="1924134"/>
            <a:chExt cx="556037" cy="734649"/>
          </a:xfrm>
        </p:grpSpPr>
        <p:sp>
          <p:nvSpPr>
            <p:cNvPr id="542" name="Google Shape;542;p18"/>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8"/>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8"/>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8"/>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8"/>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8"/>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8"/>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8"/>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8"/>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8"/>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8"/>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8"/>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8"/>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8"/>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8"/>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8"/>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8"/>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8"/>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 name="Google Shape;561;p18"/>
          <p:cNvSpPr/>
          <p:nvPr/>
        </p:nvSpPr>
        <p:spPr>
          <a:xfrm>
            <a:off x="285963" y="7201075"/>
            <a:ext cx="7017600" cy="27522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Mada"/>
              <a:buChar char="●"/>
            </a:pPr>
            <a:r>
              <a:rPr lang="en-GB" sz="1100">
                <a:solidFill>
                  <a:srgbClr val="6AA84F"/>
                </a:solidFill>
                <a:latin typeface="Mada"/>
                <a:ea typeface="Mada"/>
                <a:cs typeface="Mada"/>
                <a:sym typeface="Mada"/>
              </a:rPr>
              <a:t>Blood inside the biliary duct. </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rgbClr val="6AA84F"/>
                </a:solidFill>
                <a:latin typeface="Mada"/>
                <a:ea typeface="Mada"/>
                <a:cs typeface="Mada"/>
                <a:sym typeface="Mada"/>
              </a:rPr>
              <a:t>Treated by correcting the coagulopathy, if it fails treat by embolization, if it fails treat by surgery.</a:t>
            </a:r>
            <a:endParaRPr sz="1100">
              <a:solidFill>
                <a:srgbClr val="6AA84F"/>
              </a:solidFill>
              <a:latin typeface="Mada"/>
              <a:ea typeface="Mada"/>
              <a:cs typeface="Mada"/>
              <a:sym typeface="Mada"/>
            </a:endParaRPr>
          </a:p>
        </p:txBody>
      </p:sp>
      <p:sp>
        <p:nvSpPr>
          <p:cNvPr id="562" name="Google Shape;562;p18"/>
          <p:cNvSpPr/>
          <p:nvPr/>
        </p:nvSpPr>
        <p:spPr>
          <a:xfrm>
            <a:off x="3879470" y="8056814"/>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563" name="Google Shape;563;p18"/>
          <p:cNvSpPr/>
          <p:nvPr/>
        </p:nvSpPr>
        <p:spPr>
          <a:xfrm>
            <a:off x="6320613" y="8015976"/>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8"/>
          <p:cNvSpPr/>
          <p:nvPr/>
        </p:nvSpPr>
        <p:spPr>
          <a:xfrm>
            <a:off x="6352516" y="8047847"/>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8"/>
          <p:cNvSpPr/>
          <p:nvPr/>
        </p:nvSpPr>
        <p:spPr>
          <a:xfrm flipH="1">
            <a:off x="1031393" y="8056814"/>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566" name="Google Shape;566;p18"/>
          <p:cNvSpPr/>
          <p:nvPr/>
        </p:nvSpPr>
        <p:spPr>
          <a:xfrm flipH="1">
            <a:off x="450470" y="8015976"/>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8"/>
          <p:cNvSpPr/>
          <p:nvPr/>
        </p:nvSpPr>
        <p:spPr>
          <a:xfrm flipH="1">
            <a:off x="482373" y="8047847"/>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8"/>
          <p:cNvSpPr txBox="1"/>
          <p:nvPr/>
        </p:nvSpPr>
        <p:spPr>
          <a:xfrm>
            <a:off x="1087787" y="8402325"/>
            <a:ext cx="2573700" cy="1122000"/>
          </a:xfrm>
          <a:prstGeom prst="rect">
            <a:avLst/>
          </a:prstGeom>
          <a:noFill/>
          <a:ln>
            <a:noFill/>
          </a:ln>
        </p:spPr>
        <p:txBody>
          <a:bodyPr anchorCtr="0" anchor="t" bIns="0" lIns="0" spcFirstLastPara="1" rIns="0" wrap="square" tIns="6025">
            <a:noAutofit/>
          </a:bodyPr>
          <a:lstStyle/>
          <a:p>
            <a:pPr indent="-147999" lvl="0" marL="457200" rtl="0" algn="l">
              <a:lnSpc>
                <a:spcPct val="115000"/>
              </a:lnSpc>
              <a:spcBef>
                <a:spcPts val="0"/>
              </a:spcBef>
              <a:spcAft>
                <a:spcPts val="0"/>
              </a:spcAft>
              <a:buClr>
                <a:srgbClr val="000000"/>
              </a:buClr>
              <a:buSzPts val="800"/>
              <a:buFont typeface="Mada"/>
              <a:buChar char="●"/>
            </a:pPr>
            <a:r>
              <a:rPr lang="en-GB" sz="1000">
                <a:solidFill>
                  <a:srgbClr val="6AA84F"/>
                </a:solidFill>
                <a:latin typeface="Mada"/>
                <a:ea typeface="Mada"/>
                <a:cs typeface="Mada"/>
                <a:sym typeface="Mada"/>
              </a:rPr>
              <a:t>Caused by coagulopathies in elderly post simple procedures.</a:t>
            </a:r>
            <a:endParaRPr sz="1000">
              <a:solidFill>
                <a:srgbClr val="6AA84F"/>
              </a:solidFill>
              <a:latin typeface="Mada"/>
              <a:ea typeface="Mada"/>
              <a:cs typeface="Mada"/>
              <a:sym typeface="Mada"/>
            </a:endParaRPr>
          </a:p>
          <a:p>
            <a:pPr indent="-160699"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Causes include:</a:t>
            </a:r>
            <a:endParaRPr sz="1000">
              <a:solidFill>
                <a:schemeClr val="dk1"/>
              </a:solidFill>
              <a:latin typeface="Mada"/>
              <a:ea typeface="Mada"/>
              <a:cs typeface="Mada"/>
              <a:sym typeface="Mada"/>
            </a:endParaRPr>
          </a:p>
          <a:p>
            <a:pPr indent="-292100" lvl="0" marL="809999"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Liver biopsy </a:t>
            </a:r>
            <a:endParaRPr sz="1000">
              <a:solidFill>
                <a:schemeClr val="dk1"/>
              </a:solidFill>
              <a:latin typeface="Mada"/>
              <a:ea typeface="Mada"/>
              <a:cs typeface="Mada"/>
              <a:sym typeface="Mada"/>
            </a:endParaRPr>
          </a:p>
          <a:p>
            <a:pPr indent="-292100" lvl="0" marL="809999"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Biliary instrumentation</a:t>
            </a:r>
            <a:endParaRPr sz="1000">
              <a:solidFill>
                <a:schemeClr val="dk1"/>
              </a:solidFill>
              <a:latin typeface="Mada"/>
              <a:ea typeface="Mada"/>
              <a:cs typeface="Mada"/>
              <a:sym typeface="Mada"/>
            </a:endParaRPr>
          </a:p>
          <a:p>
            <a:pPr indent="-292100" lvl="0" marL="809999"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Hepatocellular carcinoma</a:t>
            </a:r>
            <a:endParaRPr sz="1000">
              <a:solidFill>
                <a:schemeClr val="dk1"/>
              </a:solidFill>
              <a:latin typeface="Mada"/>
              <a:ea typeface="Mada"/>
              <a:cs typeface="Mada"/>
              <a:sym typeface="Mada"/>
            </a:endParaRPr>
          </a:p>
          <a:p>
            <a:pPr indent="-292100" lvl="0" marL="809999"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Cholangiocarcinoma</a:t>
            </a:r>
            <a:endParaRPr sz="1000">
              <a:solidFill>
                <a:schemeClr val="dk1"/>
              </a:solidFill>
              <a:latin typeface="Mada"/>
              <a:ea typeface="Mada"/>
              <a:cs typeface="Mada"/>
              <a:sym typeface="Mada"/>
            </a:endParaRPr>
          </a:p>
          <a:p>
            <a:pPr indent="-292100" lvl="0" marL="809999"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Post-cholecystectomy</a:t>
            </a:r>
            <a:endParaRPr sz="1000">
              <a:solidFill>
                <a:srgbClr val="6AA84F"/>
              </a:solidFill>
              <a:latin typeface="Mada"/>
              <a:ea typeface="Mada"/>
              <a:cs typeface="Mada"/>
              <a:sym typeface="Mada"/>
            </a:endParaRPr>
          </a:p>
        </p:txBody>
      </p:sp>
      <p:sp>
        <p:nvSpPr>
          <p:cNvPr id="569" name="Google Shape;569;p18"/>
          <p:cNvSpPr txBox="1"/>
          <p:nvPr/>
        </p:nvSpPr>
        <p:spPr>
          <a:xfrm>
            <a:off x="3855113" y="8374075"/>
            <a:ext cx="2573700" cy="1122000"/>
          </a:xfrm>
          <a:prstGeom prst="rect">
            <a:avLst/>
          </a:prstGeom>
          <a:noFill/>
          <a:ln>
            <a:noFill/>
          </a:ln>
        </p:spPr>
        <p:txBody>
          <a:bodyPr anchorCtr="0" anchor="t" bIns="0" lIns="0" spcFirstLastPara="1" rIns="0" wrap="square" tIns="6025">
            <a:noAutofit/>
          </a:bodyPr>
          <a:lstStyle/>
          <a:p>
            <a:pPr indent="-158750"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Jaundice, Right upper quadrant pain and GI bleeding.</a:t>
            </a:r>
            <a:endParaRPr sz="1000">
              <a:latin typeface="Mada"/>
              <a:ea typeface="Mada"/>
              <a:cs typeface="Mada"/>
              <a:sym typeface="Mada"/>
            </a:endParaRPr>
          </a:p>
        </p:txBody>
      </p:sp>
      <p:sp>
        <p:nvSpPr>
          <p:cNvPr id="570" name="Google Shape;570;p18"/>
          <p:cNvSpPr txBox="1"/>
          <p:nvPr/>
        </p:nvSpPr>
        <p:spPr>
          <a:xfrm>
            <a:off x="828763" y="6933800"/>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Hemobilia </a:t>
            </a:r>
            <a:endParaRPr sz="1800">
              <a:solidFill>
                <a:srgbClr val="7ECCC6"/>
              </a:solidFill>
              <a:latin typeface="Fredoka One"/>
              <a:ea typeface="Fredoka One"/>
              <a:cs typeface="Fredoka One"/>
              <a:sym typeface="Fredoka One"/>
            </a:endParaRPr>
          </a:p>
        </p:txBody>
      </p:sp>
      <p:grpSp>
        <p:nvGrpSpPr>
          <p:cNvPr id="571" name="Google Shape;571;p18"/>
          <p:cNvGrpSpPr/>
          <p:nvPr/>
        </p:nvGrpSpPr>
        <p:grpSpPr>
          <a:xfrm>
            <a:off x="6475546" y="8081597"/>
            <a:ext cx="556037" cy="734649"/>
            <a:chOff x="1000408" y="1924134"/>
            <a:chExt cx="556037" cy="734649"/>
          </a:xfrm>
        </p:grpSpPr>
        <p:sp>
          <p:nvSpPr>
            <p:cNvPr id="572" name="Google Shape;572;p18"/>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8"/>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8"/>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8"/>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8"/>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8"/>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8"/>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8"/>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8"/>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8"/>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8"/>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8"/>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8"/>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8"/>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8"/>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8"/>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8"/>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8"/>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8"/>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18"/>
          <p:cNvGrpSpPr/>
          <p:nvPr/>
        </p:nvGrpSpPr>
        <p:grpSpPr>
          <a:xfrm>
            <a:off x="605386" y="8118089"/>
            <a:ext cx="556079" cy="661647"/>
            <a:chOff x="7783766" y="3754986"/>
            <a:chExt cx="796333" cy="980654"/>
          </a:xfrm>
        </p:grpSpPr>
        <p:sp>
          <p:nvSpPr>
            <p:cNvPr id="592" name="Google Shape;592;p18"/>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8"/>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8"/>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8"/>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8"/>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8"/>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8"/>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8"/>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8"/>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8"/>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8"/>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8"/>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8"/>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8"/>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8"/>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8"/>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8"/>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8"/>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8"/>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8"/>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8"/>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8"/>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8"/>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8"/>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8"/>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8"/>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8"/>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8"/>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8"/>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8"/>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8"/>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8"/>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0" name="Google Shape;630;p19"/>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631" name="Google Shape;631;p19"/>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Upper GI </a:t>
            </a:r>
            <a:r>
              <a:rPr b="1" lang="en-GB" sz="2200">
                <a:solidFill>
                  <a:srgbClr val="006D77"/>
                </a:solidFill>
                <a:latin typeface="Lora"/>
                <a:ea typeface="Lora"/>
                <a:cs typeface="Lora"/>
                <a:sym typeface="Lora"/>
              </a:rPr>
              <a:t>Bleeding</a:t>
            </a: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p:txBody>
      </p:sp>
      <p:pic>
        <p:nvPicPr>
          <p:cNvPr id="632" name="Google Shape;632;p19"/>
          <p:cNvPicPr preferRelativeResize="0"/>
          <p:nvPr/>
        </p:nvPicPr>
        <p:blipFill>
          <a:blip r:embed="rId3">
            <a:alphaModFix/>
          </a:blip>
          <a:stretch>
            <a:fillRect/>
          </a:stretch>
        </p:blipFill>
        <p:spPr>
          <a:xfrm>
            <a:off x="5783500" y="1618650"/>
            <a:ext cx="1316750" cy="1404525"/>
          </a:xfrm>
          <a:prstGeom prst="rect">
            <a:avLst/>
          </a:prstGeom>
          <a:noFill/>
          <a:ln cap="flat" cmpd="sng" w="19050">
            <a:solidFill>
              <a:srgbClr val="FFDDD2"/>
            </a:solidFill>
            <a:prstDash val="dash"/>
            <a:round/>
            <a:headEnd len="sm" w="sm" type="none"/>
            <a:tailEnd len="sm" w="sm" type="none"/>
          </a:ln>
        </p:spPr>
      </p:pic>
      <p:sp>
        <p:nvSpPr>
          <p:cNvPr id="633" name="Google Shape;633;p19"/>
          <p:cNvSpPr/>
          <p:nvPr/>
        </p:nvSpPr>
        <p:spPr>
          <a:xfrm>
            <a:off x="360500" y="1307563"/>
            <a:ext cx="7017600" cy="37647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Aortoenteric fistulas are classified as </a:t>
            </a:r>
            <a:r>
              <a:rPr b="1" lang="en-GB" sz="1100">
                <a:solidFill>
                  <a:schemeClr val="dk1"/>
                </a:solidFill>
                <a:latin typeface="Mada"/>
                <a:ea typeface="Mada"/>
                <a:cs typeface="Mada"/>
                <a:sym typeface="Mada"/>
              </a:rPr>
              <a:t>primary</a:t>
            </a:r>
            <a:r>
              <a:rPr lang="en-GB" sz="1100">
                <a:solidFill>
                  <a:schemeClr val="dk1"/>
                </a:solidFill>
                <a:latin typeface="Mada"/>
                <a:ea typeface="Mada"/>
                <a:cs typeface="Mada"/>
                <a:sym typeface="Mada"/>
              </a:rPr>
              <a:t>: </a:t>
            </a:r>
            <a:endParaRPr sz="1100">
              <a:solidFill>
                <a:schemeClr val="dk1"/>
              </a:solidFill>
              <a:latin typeface="Mada"/>
              <a:ea typeface="Mada"/>
              <a:cs typeface="Mada"/>
              <a:sym typeface="Mada"/>
            </a:endParaRPr>
          </a:p>
          <a:p>
            <a:pPr indent="-298450" lvl="0" marL="809999"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Erosion of the aneurysm into the adjacent bowel, </a:t>
            </a:r>
            <a:endParaRPr sz="1100">
              <a:solidFill>
                <a:schemeClr val="dk1"/>
              </a:solidFill>
              <a:latin typeface="Mada"/>
              <a:ea typeface="Mada"/>
              <a:cs typeface="Mada"/>
              <a:sym typeface="Mada"/>
            </a:endParaRPr>
          </a:p>
          <a:p>
            <a:pPr indent="-298450" lvl="0" marL="809999"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Infection</a:t>
            </a:r>
            <a:endParaRPr sz="1100">
              <a:solidFill>
                <a:schemeClr val="dk1"/>
              </a:solidFill>
              <a:latin typeface="Mada"/>
              <a:ea typeface="Mada"/>
              <a:cs typeface="Mada"/>
              <a:sym typeface="Mada"/>
            </a:endParaRPr>
          </a:p>
          <a:p>
            <a:pPr indent="-298450" lvl="0" marL="809999"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Neoplasm</a:t>
            </a:r>
            <a:endParaRPr sz="1100">
              <a:solidFill>
                <a:schemeClr val="dk1"/>
              </a:solidFill>
              <a:latin typeface="Mada"/>
              <a:ea typeface="Mada"/>
              <a:cs typeface="Mada"/>
              <a:sym typeface="Mada"/>
            </a:endParaRPr>
          </a:p>
          <a:p>
            <a:pPr indent="-298450" lvl="0" marL="809999"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Radiation therapy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Secondary:</a:t>
            </a:r>
            <a:endParaRPr b="1" sz="1100">
              <a:solidFill>
                <a:schemeClr val="dk1"/>
              </a:solidFill>
              <a:latin typeface="Mada"/>
              <a:ea typeface="Mada"/>
              <a:cs typeface="Mada"/>
              <a:sym typeface="Mada"/>
            </a:endParaRPr>
          </a:p>
          <a:p>
            <a:pPr indent="-298450" lvl="0" marL="809999"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Previous endovascular stent or graft aneurysm repair.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Management endovascular stenting +/- open surgical repair.</a:t>
            </a:r>
            <a:endParaRPr sz="1100">
              <a:solidFill>
                <a:srgbClr val="6AA84F"/>
              </a:solidFill>
              <a:latin typeface="Mada"/>
              <a:ea typeface="Mada"/>
              <a:cs typeface="Mada"/>
              <a:sym typeface="Mada"/>
            </a:endParaRPr>
          </a:p>
        </p:txBody>
      </p:sp>
      <p:sp>
        <p:nvSpPr>
          <p:cNvPr id="634" name="Google Shape;634;p19"/>
          <p:cNvSpPr/>
          <p:nvPr/>
        </p:nvSpPr>
        <p:spPr>
          <a:xfrm>
            <a:off x="3954007" y="3382501"/>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39783"/>
                </a:solidFill>
                <a:latin typeface="Lora"/>
                <a:ea typeface="Lora"/>
                <a:cs typeface="Lora"/>
                <a:sym typeface="Lora"/>
              </a:rPr>
              <a:t>Clinical Features</a:t>
            </a:r>
            <a:endParaRPr b="1" sz="1200">
              <a:solidFill>
                <a:srgbClr val="F39783"/>
              </a:solidFill>
              <a:latin typeface="Lora"/>
              <a:ea typeface="Lora"/>
              <a:cs typeface="Lora"/>
              <a:sym typeface="Lora"/>
            </a:endParaRPr>
          </a:p>
        </p:txBody>
      </p:sp>
      <p:sp>
        <p:nvSpPr>
          <p:cNvPr id="635" name="Google Shape;635;p19"/>
          <p:cNvSpPr/>
          <p:nvPr/>
        </p:nvSpPr>
        <p:spPr>
          <a:xfrm>
            <a:off x="6395151" y="3341663"/>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9"/>
          <p:cNvSpPr/>
          <p:nvPr/>
        </p:nvSpPr>
        <p:spPr>
          <a:xfrm>
            <a:off x="6427054" y="3373535"/>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9"/>
          <p:cNvSpPr/>
          <p:nvPr/>
        </p:nvSpPr>
        <p:spPr>
          <a:xfrm flipH="1">
            <a:off x="1105931" y="3382501"/>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638" name="Google Shape;638;p19"/>
          <p:cNvSpPr/>
          <p:nvPr/>
        </p:nvSpPr>
        <p:spPr>
          <a:xfrm flipH="1">
            <a:off x="525007" y="3341663"/>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
          <p:cNvSpPr/>
          <p:nvPr/>
        </p:nvSpPr>
        <p:spPr>
          <a:xfrm flipH="1">
            <a:off x="556910" y="3373535"/>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9"/>
          <p:cNvSpPr txBox="1"/>
          <p:nvPr/>
        </p:nvSpPr>
        <p:spPr>
          <a:xfrm>
            <a:off x="1314725" y="3728013"/>
            <a:ext cx="2153400" cy="1122000"/>
          </a:xfrm>
          <a:prstGeom prst="rect">
            <a:avLst/>
          </a:prstGeom>
          <a:noFill/>
          <a:ln>
            <a:noFill/>
          </a:ln>
        </p:spPr>
        <p:txBody>
          <a:bodyPr anchorCtr="0" anchor="t" bIns="0" lIns="0" spcFirstLastPara="1" rIns="0" wrap="square" tIns="6025">
            <a:noAutofit/>
          </a:bodyPr>
          <a:lstStyle/>
          <a:p>
            <a:pPr indent="-292100" lvl="0" marL="457200" rtl="0" algn="l">
              <a:lnSpc>
                <a:spcPct val="11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After repairing an aortic aneurysm with a graft, this graft can erode the bowel wall forming a fistula between the bowel and the aorta, leading  to bleeding from aorta to the intestine and bacteremia.</a:t>
            </a:r>
            <a:endParaRPr sz="1000">
              <a:solidFill>
                <a:srgbClr val="6AA84F"/>
              </a:solidFill>
              <a:latin typeface="Mada"/>
              <a:ea typeface="Mada"/>
              <a:cs typeface="Mada"/>
              <a:sym typeface="Mada"/>
            </a:endParaRPr>
          </a:p>
        </p:txBody>
      </p:sp>
      <p:sp>
        <p:nvSpPr>
          <p:cNvPr id="641" name="Google Shape;641;p19"/>
          <p:cNvSpPr txBox="1"/>
          <p:nvPr/>
        </p:nvSpPr>
        <p:spPr>
          <a:xfrm>
            <a:off x="3929650" y="3699775"/>
            <a:ext cx="2465400" cy="1122000"/>
          </a:xfrm>
          <a:prstGeom prst="rect">
            <a:avLst/>
          </a:prstGeom>
          <a:noFill/>
          <a:ln>
            <a:noFill/>
          </a:ln>
        </p:spPr>
        <p:txBody>
          <a:bodyPr anchorCtr="0" anchor="t" bIns="0" lIns="0" spcFirstLastPara="1" rIns="0" wrap="square" tIns="6025">
            <a:noAutofit/>
          </a:bodyPr>
          <a:lstStyle/>
          <a:p>
            <a:pPr indent="-158750" lvl="0" marL="457200" rtl="0" algn="l">
              <a:lnSpc>
                <a:spcPct val="11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Associated with bacteremia and sepsis.</a:t>
            </a:r>
            <a:endParaRPr sz="1000">
              <a:solidFill>
                <a:srgbClr val="6AA84F"/>
              </a:solidFill>
              <a:latin typeface="Mada"/>
              <a:ea typeface="Mada"/>
              <a:cs typeface="Mada"/>
              <a:sym typeface="Mada"/>
            </a:endParaRPr>
          </a:p>
        </p:txBody>
      </p:sp>
      <p:sp>
        <p:nvSpPr>
          <p:cNvPr id="642" name="Google Shape;642;p19"/>
          <p:cNvSpPr txBox="1"/>
          <p:nvPr/>
        </p:nvSpPr>
        <p:spPr>
          <a:xfrm>
            <a:off x="903300" y="1040288"/>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Aortoenteric Fistula</a:t>
            </a:r>
            <a:r>
              <a:rPr lang="en-GB" sz="1800">
                <a:solidFill>
                  <a:srgbClr val="7ECCC6"/>
                </a:solidFill>
                <a:latin typeface="Fredoka One"/>
                <a:ea typeface="Fredoka One"/>
                <a:cs typeface="Fredoka One"/>
                <a:sym typeface="Fredoka One"/>
              </a:rPr>
              <a:t> </a:t>
            </a:r>
            <a:endParaRPr sz="1800">
              <a:solidFill>
                <a:srgbClr val="7ECCC6"/>
              </a:solidFill>
              <a:latin typeface="Fredoka One"/>
              <a:ea typeface="Fredoka One"/>
              <a:cs typeface="Fredoka One"/>
              <a:sym typeface="Fredoka One"/>
            </a:endParaRPr>
          </a:p>
        </p:txBody>
      </p:sp>
      <p:grpSp>
        <p:nvGrpSpPr>
          <p:cNvPr id="643" name="Google Shape;643;p19"/>
          <p:cNvGrpSpPr/>
          <p:nvPr/>
        </p:nvGrpSpPr>
        <p:grpSpPr>
          <a:xfrm>
            <a:off x="6550083" y="3407284"/>
            <a:ext cx="556037" cy="734649"/>
            <a:chOff x="1000408" y="1924134"/>
            <a:chExt cx="556037" cy="734649"/>
          </a:xfrm>
        </p:grpSpPr>
        <p:sp>
          <p:nvSpPr>
            <p:cNvPr id="644" name="Google Shape;644;p19"/>
            <p:cNvSpPr/>
            <p:nvPr/>
          </p:nvSpPr>
          <p:spPr>
            <a:xfrm>
              <a:off x="1070161" y="2391730"/>
              <a:ext cx="486284" cy="267054"/>
            </a:xfrm>
            <a:custGeom>
              <a:rect b="b" l="l" r="r" t="t"/>
              <a:pathLst>
                <a:path extrusionOk="0" h="8488" w="15456">
                  <a:moveTo>
                    <a:pt x="7855" y="0"/>
                  </a:moveTo>
                  <a:lnTo>
                    <a:pt x="476" y="3072"/>
                  </a:lnTo>
                  <a:lnTo>
                    <a:pt x="1" y="6176"/>
                  </a:lnTo>
                  <a:cubicBezTo>
                    <a:pt x="2059" y="7632"/>
                    <a:pt x="4593" y="8487"/>
                    <a:pt x="7285" y="8487"/>
                  </a:cubicBezTo>
                  <a:cubicBezTo>
                    <a:pt x="10388" y="8487"/>
                    <a:pt x="13238" y="7379"/>
                    <a:pt x="15455" y="5511"/>
                  </a:cubicBezTo>
                  <a:lnTo>
                    <a:pt x="14948" y="1014"/>
                  </a:lnTo>
                  <a:lnTo>
                    <a:pt x="7855"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9"/>
            <p:cNvSpPr/>
            <p:nvPr/>
          </p:nvSpPr>
          <p:spPr>
            <a:xfrm>
              <a:off x="1255506" y="2516258"/>
              <a:ext cx="113611" cy="63806"/>
            </a:xfrm>
            <a:custGeom>
              <a:rect b="b" l="l" r="r" t="t"/>
              <a:pathLst>
                <a:path extrusionOk="0" h="2028" w="3611">
                  <a:moveTo>
                    <a:pt x="0" y="1"/>
                  </a:moveTo>
                  <a:lnTo>
                    <a:pt x="1805" y="2028"/>
                  </a:lnTo>
                  <a:lnTo>
                    <a:pt x="3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9"/>
            <p:cNvSpPr/>
            <p:nvPr/>
          </p:nvSpPr>
          <p:spPr>
            <a:xfrm>
              <a:off x="1044267" y="1946504"/>
              <a:ext cx="476311" cy="574977"/>
            </a:xfrm>
            <a:custGeom>
              <a:rect b="b" l="l" r="r" t="t"/>
              <a:pathLst>
                <a:path extrusionOk="0" h="18275" w="15139">
                  <a:moveTo>
                    <a:pt x="7493" y="0"/>
                  </a:moveTo>
                  <a:cubicBezTo>
                    <a:pt x="7299" y="0"/>
                    <a:pt x="7102" y="9"/>
                    <a:pt x="6904" y="27"/>
                  </a:cubicBezTo>
                  <a:cubicBezTo>
                    <a:pt x="2692" y="439"/>
                    <a:pt x="0" y="4777"/>
                    <a:pt x="444" y="9337"/>
                  </a:cubicBezTo>
                  <a:cubicBezTo>
                    <a:pt x="570" y="10699"/>
                    <a:pt x="1552" y="12979"/>
                    <a:pt x="2090" y="14246"/>
                  </a:cubicBezTo>
                  <a:cubicBezTo>
                    <a:pt x="3244" y="16956"/>
                    <a:pt x="5525" y="18275"/>
                    <a:pt x="7931" y="18275"/>
                  </a:cubicBezTo>
                  <a:cubicBezTo>
                    <a:pt x="8169" y="18275"/>
                    <a:pt x="8407" y="18262"/>
                    <a:pt x="8646" y="18236"/>
                  </a:cubicBezTo>
                  <a:cubicBezTo>
                    <a:pt x="11686" y="17951"/>
                    <a:pt x="13586" y="16210"/>
                    <a:pt x="14283" y="13074"/>
                  </a:cubicBezTo>
                  <a:cubicBezTo>
                    <a:pt x="14600" y="11713"/>
                    <a:pt x="15138" y="9306"/>
                    <a:pt x="15011" y="7944"/>
                  </a:cubicBezTo>
                  <a:cubicBezTo>
                    <a:pt x="14589" y="3598"/>
                    <a:pt x="11434" y="0"/>
                    <a:pt x="7493" y="0"/>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9"/>
            <p:cNvSpPr/>
            <p:nvPr/>
          </p:nvSpPr>
          <p:spPr>
            <a:xfrm>
              <a:off x="1000408" y="1924134"/>
              <a:ext cx="467344" cy="362008"/>
            </a:xfrm>
            <a:custGeom>
              <a:rect b="b" l="l" r="r" t="t"/>
              <a:pathLst>
                <a:path extrusionOk="0" h="11506" w="14854">
                  <a:moveTo>
                    <a:pt x="9247" y="0"/>
                  </a:moveTo>
                  <a:cubicBezTo>
                    <a:pt x="7284" y="0"/>
                    <a:pt x="4967" y="631"/>
                    <a:pt x="2851" y="2828"/>
                  </a:cubicBezTo>
                  <a:cubicBezTo>
                    <a:pt x="2851" y="2828"/>
                    <a:pt x="2451" y="2240"/>
                    <a:pt x="2138" y="2240"/>
                  </a:cubicBezTo>
                  <a:cubicBezTo>
                    <a:pt x="2088" y="2240"/>
                    <a:pt x="2040" y="2255"/>
                    <a:pt x="1996" y="2290"/>
                  </a:cubicBezTo>
                  <a:cubicBezTo>
                    <a:pt x="1" y="3778"/>
                    <a:pt x="983" y="6185"/>
                    <a:pt x="1996" y="11505"/>
                  </a:cubicBezTo>
                  <a:cubicBezTo>
                    <a:pt x="1996" y="11505"/>
                    <a:pt x="3041" y="9320"/>
                    <a:pt x="3548" y="5361"/>
                  </a:cubicBezTo>
                  <a:cubicBezTo>
                    <a:pt x="3548" y="5361"/>
                    <a:pt x="6533" y="6364"/>
                    <a:pt x="9454" y="6364"/>
                  </a:cubicBezTo>
                  <a:cubicBezTo>
                    <a:pt x="11567" y="6364"/>
                    <a:pt x="13646" y="5839"/>
                    <a:pt x="14537" y="4031"/>
                  </a:cubicBezTo>
                  <a:cubicBezTo>
                    <a:pt x="14537" y="4031"/>
                    <a:pt x="14854" y="2100"/>
                    <a:pt x="13904" y="1150"/>
                  </a:cubicBezTo>
                  <a:cubicBezTo>
                    <a:pt x="13904" y="1150"/>
                    <a:pt x="11897" y="0"/>
                    <a:pt x="92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9"/>
            <p:cNvSpPr/>
            <p:nvPr/>
          </p:nvSpPr>
          <p:spPr>
            <a:xfrm>
              <a:off x="1433836" y="2022045"/>
              <a:ext cx="101687" cy="237196"/>
            </a:xfrm>
            <a:custGeom>
              <a:rect b="b" l="l" r="r" t="t"/>
              <a:pathLst>
                <a:path extrusionOk="0" h="7539" w="3232">
                  <a:moveTo>
                    <a:pt x="824" y="1"/>
                  </a:moveTo>
                  <a:cubicBezTo>
                    <a:pt x="1" y="413"/>
                    <a:pt x="349" y="1236"/>
                    <a:pt x="349" y="1236"/>
                  </a:cubicBezTo>
                  <a:cubicBezTo>
                    <a:pt x="2059" y="3263"/>
                    <a:pt x="2724" y="7538"/>
                    <a:pt x="2724" y="7538"/>
                  </a:cubicBezTo>
                  <a:cubicBezTo>
                    <a:pt x="3231" y="381"/>
                    <a:pt x="824" y="1"/>
                    <a:pt x="824"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9"/>
            <p:cNvSpPr/>
            <p:nvPr/>
          </p:nvSpPr>
          <p:spPr>
            <a:xfrm>
              <a:off x="1026334" y="2243919"/>
              <a:ext cx="74755" cy="107161"/>
            </a:xfrm>
            <a:custGeom>
              <a:rect b="b" l="l" r="r" t="t"/>
              <a:pathLst>
                <a:path extrusionOk="0" h="3406" w="2376">
                  <a:moveTo>
                    <a:pt x="1050" y="1"/>
                  </a:moveTo>
                  <a:cubicBezTo>
                    <a:pt x="1007" y="1"/>
                    <a:pt x="963" y="4"/>
                    <a:pt x="919" y="11"/>
                  </a:cubicBezTo>
                  <a:cubicBezTo>
                    <a:pt x="349" y="106"/>
                    <a:pt x="0" y="835"/>
                    <a:pt x="127" y="1658"/>
                  </a:cubicBezTo>
                  <a:cubicBezTo>
                    <a:pt x="278" y="2445"/>
                    <a:pt x="835" y="3406"/>
                    <a:pt x="1409" y="3406"/>
                  </a:cubicBezTo>
                  <a:cubicBezTo>
                    <a:pt x="1436" y="3406"/>
                    <a:pt x="1462" y="3404"/>
                    <a:pt x="1489" y="3400"/>
                  </a:cubicBezTo>
                  <a:cubicBezTo>
                    <a:pt x="2059" y="3305"/>
                    <a:pt x="2375" y="2101"/>
                    <a:pt x="2249" y="1310"/>
                  </a:cubicBezTo>
                  <a:cubicBezTo>
                    <a:pt x="2131" y="546"/>
                    <a:pt x="1606" y="1"/>
                    <a:pt x="105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9"/>
            <p:cNvSpPr/>
            <p:nvPr/>
          </p:nvSpPr>
          <p:spPr>
            <a:xfrm>
              <a:off x="1046249" y="2268082"/>
              <a:ext cx="35899" cy="44047"/>
            </a:xfrm>
            <a:custGeom>
              <a:rect b="b" l="l" r="r" t="t"/>
              <a:pathLst>
                <a:path extrusionOk="0" h="1400" w="1141">
                  <a:moveTo>
                    <a:pt x="487" y="1"/>
                  </a:moveTo>
                  <a:cubicBezTo>
                    <a:pt x="473" y="1"/>
                    <a:pt x="459" y="2"/>
                    <a:pt x="444" y="3"/>
                  </a:cubicBezTo>
                  <a:cubicBezTo>
                    <a:pt x="159" y="67"/>
                    <a:pt x="1" y="415"/>
                    <a:pt x="64" y="795"/>
                  </a:cubicBezTo>
                  <a:cubicBezTo>
                    <a:pt x="124" y="1153"/>
                    <a:pt x="381" y="1399"/>
                    <a:pt x="649" y="1399"/>
                  </a:cubicBezTo>
                  <a:cubicBezTo>
                    <a:pt x="665" y="1399"/>
                    <a:pt x="681" y="1398"/>
                    <a:pt x="697" y="1397"/>
                  </a:cubicBezTo>
                  <a:cubicBezTo>
                    <a:pt x="951" y="1333"/>
                    <a:pt x="1141" y="1017"/>
                    <a:pt x="1046" y="637"/>
                  </a:cubicBezTo>
                  <a:cubicBezTo>
                    <a:pt x="986" y="276"/>
                    <a:pt x="754" y="1"/>
                    <a:pt x="487"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9"/>
            <p:cNvSpPr/>
            <p:nvPr/>
          </p:nvSpPr>
          <p:spPr>
            <a:xfrm>
              <a:off x="1485655" y="2199368"/>
              <a:ext cx="70791" cy="107696"/>
            </a:xfrm>
            <a:custGeom>
              <a:rect b="b" l="l" r="r" t="t"/>
              <a:pathLst>
                <a:path extrusionOk="0" h="3423" w="2250">
                  <a:moveTo>
                    <a:pt x="1161" y="1"/>
                  </a:moveTo>
                  <a:cubicBezTo>
                    <a:pt x="578" y="1"/>
                    <a:pt x="95" y="624"/>
                    <a:pt x="64" y="1427"/>
                  </a:cubicBezTo>
                  <a:cubicBezTo>
                    <a:pt x="1" y="2282"/>
                    <a:pt x="507" y="3391"/>
                    <a:pt x="1077" y="3422"/>
                  </a:cubicBezTo>
                  <a:cubicBezTo>
                    <a:pt x="1086" y="3423"/>
                    <a:pt x="1095" y="3423"/>
                    <a:pt x="1103" y="3423"/>
                  </a:cubicBezTo>
                  <a:cubicBezTo>
                    <a:pt x="1693" y="3423"/>
                    <a:pt x="2155" y="2365"/>
                    <a:pt x="2186" y="1554"/>
                  </a:cubicBezTo>
                  <a:cubicBezTo>
                    <a:pt x="2249" y="730"/>
                    <a:pt x="1806" y="34"/>
                    <a:pt x="1204" y="2"/>
                  </a:cubicBezTo>
                  <a:cubicBezTo>
                    <a:pt x="1190" y="1"/>
                    <a:pt x="1175" y="1"/>
                    <a:pt x="1161"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9"/>
            <p:cNvSpPr/>
            <p:nvPr/>
          </p:nvSpPr>
          <p:spPr>
            <a:xfrm>
              <a:off x="1227599" y="2079842"/>
              <a:ext cx="210264" cy="68211"/>
            </a:xfrm>
            <a:custGeom>
              <a:rect b="b" l="l" r="r" t="t"/>
              <a:pathLst>
                <a:path extrusionOk="0" h="2168" w="6683">
                  <a:moveTo>
                    <a:pt x="0" y="2123"/>
                  </a:moveTo>
                  <a:cubicBezTo>
                    <a:pt x="0" y="2123"/>
                    <a:pt x="4" y="2123"/>
                    <a:pt x="11" y="2124"/>
                  </a:cubicBezTo>
                  <a:lnTo>
                    <a:pt x="11" y="2124"/>
                  </a:lnTo>
                  <a:cubicBezTo>
                    <a:pt x="7" y="2123"/>
                    <a:pt x="4" y="2123"/>
                    <a:pt x="0" y="2123"/>
                  </a:cubicBezTo>
                  <a:close/>
                  <a:moveTo>
                    <a:pt x="6683" y="1"/>
                  </a:moveTo>
                  <a:cubicBezTo>
                    <a:pt x="3490" y="1936"/>
                    <a:pt x="1155" y="2136"/>
                    <a:pt x="328" y="2136"/>
                  </a:cubicBezTo>
                  <a:cubicBezTo>
                    <a:pt x="151" y="2136"/>
                    <a:pt x="43" y="2127"/>
                    <a:pt x="11" y="2124"/>
                  </a:cubicBezTo>
                  <a:lnTo>
                    <a:pt x="11" y="2124"/>
                  </a:lnTo>
                  <a:cubicBezTo>
                    <a:pt x="297" y="2154"/>
                    <a:pt x="578" y="2168"/>
                    <a:pt x="853" y="2168"/>
                  </a:cubicBezTo>
                  <a:cubicBezTo>
                    <a:pt x="4272" y="2168"/>
                    <a:pt x="6682" y="1"/>
                    <a:pt x="6683"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9"/>
            <p:cNvSpPr/>
            <p:nvPr/>
          </p:nvSpPr>
          <p:spPr>
            <a:xfrm>
              <a:off x="1235559" y="2069900"/>
              <a:ext cx="212277" cy="62988"/>
            </a:xfrm>
            <a:custGeom>
              <a:rect b="b" l="l" r="r" t="t"/>
              <a:pathLst>
                <a:path extrusionOk="0" h="2002" w="6747">
                  <a:moveTo>
                    <a:pt x="1" y="1932"/>
                  </a:moveTo>
                  <a:lnTo>
                    <a:pt x="1" y="1932"/>
                  </a:lnTo>
                  <a:cubicBezTo>
                    <a:pt x="1" y="1932"/>
                    <a:pt x="5" y="1932"/>
                    <a:pt x="12" y="1933"/>
                  </a:cubicBezTo>
                  <a:lnTo>
                    <a:pt x="12" y="1933"/>
                  </a:lnTo>
                  <a:cubicBezTo>
                    <a:pt x="8" y="1933"/>
                    <a:pt x="5" y="1932"/>
                    <a:pt x="1" y="1932"/>
                  </a:cubicBezTo>
                  <a:close/>
                  <a:moveTo>
                    <a:pt x="6746" y="0"/>
                  </a:moveTo>
                  <a:lnTo>
                    <a:pt x="6746" y="0"/>
                  </a:lnTo>
                  <a:cubicBezTo>
                    <a:pt x="3648" y="1740"/>
                    <a:pt x="1393" y="1955"/>
                    <a:pt x="466" y="1955"/>
                  </a:cubicBezTo>
                  <a:cubicBezTo>
                    <a:pt x="209" y="1955"/>
                    <a:pt x="54" y="1939"/>
                    <a:pt x="12" y="1933"/>
                  </a:cubicBezTo>
                  <a:lnTo>
                    <a:pt x="12" y="1933"/>
                  </a:lnTo>
                  <a:cubicBezTo>
                    <a:pt x="372" y="1980"/>
                    <a:pt x="723" y="2001"/>
                    <a:pt x="1064" y="2001"/>
                  </a:cubicBezTo>
                  <a:cubicBezTo>
                    <a:pt x="4381" y="2001"/>
                    <a:pt x="6746" y="0"/>
                    <a:pt x="6746"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9"/>
            <p:cNvSpPr/>
            <p:nvPr/>
          </p:nvSpPr>
          <p:spPr>
            <a:xfrm>
              <a:off x="1076139" y="1932377"/>
              <a:ext cx="125598" cy="95677"/>
            </a:xfrm>
            <a:custGeom>
              <a:rect b="b" l="l" r="r" t="t"/>
              <a:pathLst>
                <a:path extrusionOk="0" h="3041" w="3992">
                  <a:moveTo>
                    <a:pt x="3991" y="1"/>
                  </a:moveTo>
                  <a:lnTo>
                    <a:pt x="3991" y="1"/>
                  </a:lnTo>
                  <a:cubicBezTo>
                    <a:pt x="3991" y="1"/>
                    <a:pt x="1299" y="1014"/>
                    <a:pt x="1" y="2249"/>
                  </a:cubicBezTo>
                  <a:lnTo>
                    <a:pt x="222" y="3041"/>
                  </a:lnTo>
                  <a:cubicBezTo>
                    <a:pt x="222" y="3041"/>
                    <a:pt x="1933" y="1299"/>
                    <a:pt x="3991"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9"/>
            <p:cNvSpPr/>
            <p:nvPr/>
          </p:nvSpPr>
          <p:spPr>
            <a:xfrm>
              <a:off x="1163825" y="2173128"/>
              <a:ext cx="65788" cy="35301"/>
            </a:xfrm>
            <a:custGeom>
              <a:rect b="b" l="l" r="r" t="t"/>
              <a:pathLst>
                <a:path extrusionOk="0" h="1122" w="2091">
                  <a:moveTo>
                    <a:pt x="1888" y="1"/>
                  </a:moveTo>
                  <a:cubicBezTo>
                    <a:pt x="1810" y="1"/>
                    <a:pt x="1727" y="36"/>
                    <a:pt x="1679" y="108"/>
                  </a:cubicBezTo>
                  <a:cubicBezTo>
                    <a:pt x="1521" y="424"/>
                    <a:pt x="1331" y="614"/>
                    <a:pt x="1109" y="678"/>
                  </a:cubicBezTo>
                  <a:cubicBezTo>
                    <a:pt x="1006" y="709"/>
                    <a:pt x="905" y="721"/>
                    <a:pt x="812" y="721"/>
                  </a:cubicBezTo>
                  <a:cubicBezTo>
                    <a:pt x="531" y="721"/>
                    <a:pt x="317" y="614"/>
                    <a:pt x="317" y="614"/>
                  </a:cubicBezTo>
                  <a:cubicBezTo>
                    <a:pt x="291" y="597"/>
                    <a:pt x="262" y="589"/>
                    <a:pt x="232" y="589"/>
                  </a:cubicBezTo>
                  <a:cubicBezTo>
                    <a:pt x="156" y="589"/>
                    <a:pt x="78" y="641"/>
                    <a:pt x="32" y="709"/>
                  </a:cubicBezTo>
                  <a:cubicBezTo>
                    <a:pt x="1" y="804"/>
                    <a:pt x="32" y="931"/>
                    <a:pt x="127" y="963"/>
                  </a:cubicBezTo>
                  <a:cubicBezTo>
                    <a:pt x="127" y="994"/>
                    <a:pt x="444" y="1121"/>
                    <a:pt x="824" y="1121"/>
                  </a:cubicBezTo>
                  <a:cubicBezTo>
                    <a:pt x="951" y="1121"/>
                    <a:pt x="1077" y="1121"/>
                    <a:pt x="1236" y="1058"/>
                  </a:cubicBezTo>
                  <a:cubicBezTo>
                    <a:pt x="1584" y="931"/>
                    <a:pt x="1837" y="678"/>
                    <a:pt x="2059" y="298"/>
                  </a:cubicBezTo>
                  <a:cubicBezTo>
                    <a:pt x="2091" y="203"/>
                    <a:pt x="2059" y="76"/>
                    <a:pt x="1964" y="13"/>
                  </a:cubicBezTo>
                  <a:cubicBezTo>
                    <a:pt x="1940" y="5"/>
                    <a:pt x="1915" y="1"/>
                    <a:pt x="188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9"/>
            <p:cNvSpPr/>
            <p:nvPr/>
          </p:nvSpPr>
          <p:spPr>
            <a:xfrm>
              <a:off x="1363108" y="2158530"/>
              <a:ext cx="68777" cy="29952"/>
            </a:xfrm>
            <a:custGeom>
              <a:rect b="b" l="l" r="r" t="t"/>
              <a:pathLst>
                <a:path extrusionOk="0" h="952" w="2186">
                  <a:moveTo>
                    <a:pt x="204" y="0"/>
                  </a:moveTo>
                  <a:cubicBezTo>
                    <a:pt x="167" y="0"/>
                    <a:pt x="129" y="11"/>
                    <a:pt x="95" y="33"/>
                  </a:cubicBezTo>
                  <a:cubicBezTo>
                    <a:pt x="32" y="128"/>
                    <a:pt x="0" y="255"/>
                    <a:pt x="64" y="318"/>
                  </a:cubicBezTo>
                  <a:cubicBezTo>
                    <a:pt x="349" y="698"/>
                    <a:pt x="665" y="888"/>
                    <a:pt x="1014" y="952"/>
                  </a:cubicBezTo>
                  <a:lnTo>
                    <a:pt x="1172" y="952"/>
                  </a:lnTo>
                  <a:cubicBezTo>
                    <a:pt x="1679" y="952"/>
                    <a:pt x="2059" y="667"/>
                    <a:pt x="2091" y="635"/>
                  </a:cubicBezTo>
                  <a:cubicBezTo>
                    <a:pt x="2186" y="572"/>
                    <a:pt x="2186" y="445"/>
                    <a:pt x="2122" y="350"/>
                  </a:cubicBezTo>
                  <a:cubicBezTo>
                    <a:pt x="2087" y="298"/>
                    <a:pt x="2033" y="274"/>
                    <a:pt x="1976" y="274"/>
                  </a:cubicBezTo>
                  <a:cubicBezTo>
                    <a:pt x="1929" y="274"/>
                    <a:pt x="1880" y="290"/>
                    <a:pt x="1837" y="318"/>
                  </a:cubicBezTo>
                  <a:cubicBezTo>
                    <a:pt x="1837" y="318"/>
                    <a:pt x="1529" y="543"/>
                    <a:pt x="1149" y="543"/>
                  </a:cubicBezTo>
                  <a:cubicBezTo>
                    <a:pt x="1125" y="543"/>
                    <a:pt x="1101" y="542"/>
                    <a:pt x="1077" y="540"/>
                  </a:cubicBezTo>
                  <a:cubicBezTo>
                    <a:pt x="824" y="508"/>
                    <a:pt x="602" y="350"/>
                    <a:pt x="380" y="97"/>
                  </a:cubicBezTo>
                  <a:cubicBezTo>
                    <a:pt x="340" y="35"/>
                    <a:pt x="272" y="0"/>
                    <a:pt x="204"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9"/>
            <p:cNvSpPr/>
            <p:nvPr/>
          </p:nvSpPr>
          <p:spPr>
            <a:xfrm>
              <a:off x="1294363" y="2260154"/>
              <a:ext cx="38888" cy="70885"/>
            </a:xfrm>
            <a:custGeom>
              <a:rect b="b" l="l" r="r" t="t"/>
              <a:pathLst>
                <a:path extrusionOk="0" h="2253" w="1236">
                  <a:moveTo>
                    <a:pt x="496" y="1"/>
                  </a:moveTo>
                  <a:cubicBezTo>
                    <a:pt x="489" y="1"/>
                    <a:pt x="482" y="1"/>
                    <a:pt x="475" y="2"/>
                  </a:cubicBezTo>
                  <a:cubicBezTo>
                    <a:pt x="159" y="34"/>
                    <a:pt x="0" y="794"/>
                    <a:pt x="64" y="1395"/>
                  </a:cubicBezTo>
                  <a:cubicBezTo>
                    <a:pt x="93" y="1994"/>
                    <a:pt x="350" y="2253"/>
                    <a:pt x="645" y="2253"/>
                  </a:cubicBezTo>
                  <a:cubicBezTo>
                    <a:pt x="662" y="2253"/>
                    <a:pt x="680" y="2252"/>
                    <a:pt x="697" y="2250"/>
                  </a:cubicBezTo>
                  <a:cubicBezTo>
                    <a:pt x="1014" y="2219"/>
                    <a:pt x="1235" y="1934"/>
                    <a:pt x="1172" y="1300"/>
                  </a:cubicBezTo>
                  <a:cubicBezTo>
                    <a:pt x="1110" y="681"/>
                    <a:pt x="806" y="1"/>
                    <a:pt x="496" y="1"/>
                  </a:cubicBezTo>
                  <a:close/>
                </a:path>
              </a:pathLst>
            </a:custGeom>
            <a:solidFill>
              <a:srgbClr val="E5A8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9"/>
            <p:cNvSpPr/>
            <p:nvPr/>
          </p:nvSpPr>
          <p:spPr>
            <a:xfrm>
              <a:off x="1438838" y="1980200"/>
              <a:ext cx="33885" cy="50843"/>
            </a:xfrm>
            <a:custGeom>
              <a:rect b="b" l="l" r="r" t="t"/>
              <a:pathLst>
                <a:path extrusionOk="0" h="1616" w="1077">
                  <a:moveTo>
                    <a:pt x="824" y="1"/>
                  </a:moveTo>
                  <a:lnTo>
                    <a:pt x="824" y="1"/>
                  </a:lnTo>
                  <a:cubicBezTo>
                    <a:pt x="665" y="824"/>
                    <a:pt x="0" y="1204"/>
                    <a:pt x="0" y="1204"/>
                  </a:cubicBezTo>
                  <a:lnTo>
                    <a:pt x="317" y="1616"/>
                  </a:lnTo>
                  <a:cubicBezTo>
                    <a:pt x="1077" y="888"/>
                    <a:pt x="824" y="1"/>
                    <a:pt x="82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9"/>
            <p:cNvSpPr/>
            <p:nvPr/>
          </p:nvSpPr>
          <p:spPr>
            <a:xfrm>
              <a:off x="1505602" y="2224318"/>
              <a:ext cx="31903" cy="43890"/>
            </a:xfrm>
            <a:custGeom>
              <a:rect b="b" l="l" r="r" t="t"/>
              <a:pathLst>
                <a:path extrusionOk="0" h="1395" w="1014">
                  <a:moveTo>
                    <a:pt x="507" y="1"/>
                  </a:moveTo>
                  <a:cubicBezTo>
                    <a:pt x="222" y="1"/>
                    <a:pt x="0" y="317"/>
                    <a:pt x="0" y="697"/>
                  </a:cubicBezTo>
                  <a:cubicBezTo>
                    <a:pt x="32" y="1077"/>
                    <a:pt x="253" y="1394"/>
                    <a:pt x="507" y="1394"/>
                  </a:cubicBezTo>
                  <a:cubicBezTo>
                    <a:pt x="792" y="1394"/>
                    <a:pt x="1013" y="1077"/>
                    <a:pt x="1013" y="697"/>
                  </a:cubicBezTo>
                  <a:cubicBezTo>
                    <a:pt x="1013" y="317"/>
                    <a:pt x="792" y="1"/>
                    <a:pt x="507"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9"/>
            <p:cNvSpPr/>
            <p:nvPr/>
          </p:nvSpPr>
          <p:spPr>
            <a:xfrm>
              <a:off x="1258495" y="2389150"/>
              <a:ext cx="132552" cy="42223"/>
            </a:xfrm>
            <a:custGeom>
              <a:rect b="b" l="l" r="r" t="t"/>
              <a:pathLst>
                <a:path extrusionOk="0" h="1342" w="4213">
                  <a:moveTo>
                    <a:pt x="2460" y="1"/>
                  </a:moveTo>
                  <a:cubicBezTo>
                    <a:pt x="2320" y="1"/>
                    <a:pt x="2175" y="6"/>
                    <a:pt x="2027" y="19"/>
                  </a:cubicBezTo>
                  <a:cubicBezTo>
                    <a:pt x="887" y="114"/>
                    <a:pt x="0" y="589"/>
                    <a:pt x="32" y="1064"/>
                  </a:cubicBezTo>
                  <a:cubicBezTo>
                    <a:pt x="62" y="1274"/>
                    <a:pt x="276" y="1342"/>
                    <a:pt x="614" y="1342"/>
                  </a:cubicBezTo>
                  <a:cubicBezTo>
                    <a:pt x="991" y="1342"/>
                    <a:pt x="1521" y="1257"/>
                    <a:pt x="2122" y="1191"/>
                  </a:cubicBezTo>
                  <a:cubicBezTo>
                    <a:pt x="3262" y="1096"/>
                    <a:pt x="4212" y="1127"/>
                    <a:pt x="4149" y="652"/>
                  </a:cubicBezTo>
                  <a:cubicBezTo>
                    <a:pt x="4121" y="266"/>
                    <a:pt x="3398" y="1"/>
                    <a:pt x="2460" y="1"/>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9"/>
            <p:cNvSpPr/>
            <p:nvPr/>
          </p:nvSpPr>
          <p:spPr>
            <a:xfrm>
              <a:off x="1177763" y="2233127"/>
              <a:ext cx="69784" cy="70948"/>
            </a:xfrm>
            <a:custGeom>
              <a:rect b="b" l="l" r="r" t="t"/>
              <a:pathLst>
                <a:path extrusionOk="0" h="2255" w="2218">
                  <a:moveTo>
                    <a:pt x="1033" y="0"/>
                  </a:moveTo>
                  <a:cubicBezTo>
                    <a:pt x="995" y="0"/>
                    <a:pt x="957" y="2"/>
                    <a:pt x="919" y="6"/>
                  </a:cubicBezTo>
                  <a:cubicBezTo>
                    <a:pt x="381" y="69"/>
                    <a:pt x="1" y="512"/>
                    <a:pt x="64" y="1051"/>
                  </a:cubicBezTo>
                  <a:cubicBezTo>
                    <a:pt x="94" y="1474"/>
                    <a:pt x="442" y="1781"/>
                    <a:pt x="858" y="1781"/>
                  </a:cubicBezTo>
                  <a:cubicBezTo>
                    <a:pt x="879" y="1781"/>
                    <a:pt x="899" y="1781"/>
                    <a:pt x="919" y="1779"/>
                  </a:cubicBezTo>
                  <a:cubicBezTo>
                    <a:pt x="1268" y="1748"/>
                    <a:pt x="1553" y="1399"/>
                    <a:pt x="1521" y="1051"/>
                  </a:cubicBezTo>
                  <a:cubicBezTo>
                    <a:pt x="1489" y="893"/>
                    <a:pt x="1426" y="766"/>
                    <a:pt x="1299" y="671"/>
                  </a:cubicBezTo>
                  <a:cubicBezTo>
                    <a:pt x="1204" y="576"/>
                    <a:pt x="1046" y="544"/>
                    <a:pt x="919" y="544"/>
                  </a:cubicBezTo>
                  <a:cubicBezTo>
                    <a:pt x="856" y="544"/>
                    <a:pt x="793" y="639"/>
                    <a:pt x="793" y="702"/>
                  </a:cubicBezTo>
                  <a:cubicBezTo>
                    <a:pt x="793" y="766"/>
                    <a:pt x="856" y="797"/>
                    <a:pt x="919" y="797"/>
                  </a:cubicBezTo>
                  <a:cubicBezTo>
                    <a:pt x="1014" y="797"/>
                    <a:pt x="1078" y="829"/>
                    <a:pt x="1141" y="861"/>
                  </a:cubicBezTo>
                  <a:cubicBezTo>
                    <a:pt x="1204" y="924"/>
                    <a:pt x="1268" y="988"/>
                    <a:pt x="1268" y="1083"/>
                  </a:cubicBezTo>
                  <a:cubicBezTo>
                    <a:pt x="1268" y="1304"/>
                    <a:pt x="1109" y="1494"/>
                    <a:pt x="888" y="1526"/>
                  </a:cubicBezTo>
                  <a:cubicBezTo>
                    <a:pt x="869" y="1528"/>
                    <a:pt x="851" y="1529"/>
                    <a:pt x="833" y="1529"/>
                  </a:cubicBezTo>
                  <a:cubicBezTo>
                    <a:pt x="567" y="1529"/>
                    <a:pt x="316" y="1318"/>
                    <a:pt x="286" y="1051"/>
                  </a:cubicBezTo>
                  <a:cubicBezTo>
                    <a:pt x="254" y="639"/>
                    <a:pt x="539" y="291"/>
                    <a:pt x="951" y="259"/>
                  </a:cubicBezTo>
                  <a:cubicBezTo>
                    <a:pt x="971" y="258"/>
                    <a:pt x="991" y="257"/>
                    <a:pt x="1011" y="257"/>
                  </a:cubicBezTo>
                  <a:cubicBezTo>
                    <a:pt x="1465" y="257"/>
                    <a:pt x="1902" y="597"/>
                    <a:pt x="1933" y="1083"/>
                  </a:cubicBezTo>
                  <a:cubicBezTo>
                    <a:pt x="1933" y="1083"/>
                    <a:pt x="1964" y="1431"/>
                    <a:pt x="1711" y="1684"/>
                  </a:cubicBezTo>
                  <a:cubicBezTo>
                    <a:pt x="1521" y="1906"/>
                    <a:pt x="1173" y="2001"/>
                    <a:pt x="698" y="2001"/>
                  </a:cubicBezTo>
                  <a:cubicBezTo>
                    <a:pt x="634" y="2001"/>
                    <a:pt x="571" y="2033"/>
                    <a:pt x="571" y="2096"/>
                  </a:cubicBezTo>
                  <a:cubicBezTo>
                    <a:pt x="571" y="2191"/>
                    <a:pt x="634" y="2223"/>
                    <a:pt x="698" y="2254"/>
                  </a:cubicBezTo>
                  <a:lnTo>
                    <a:pt x="824" y="2254"/>
                  </a:lnTo>
                  <a:cubicBezTo>
                    <a:pt x="1299" y="2254"/>
                    <a:pt x="1679" y="2128"/>
                    <a:pt x="1901" y="1843"/>
                  </a:cubicBezTo>
                  <a:cubicBezTo>
                    <a:pt x="2218" y="1526"/>
                    <a:pt x="2186" y="1083"/>
                    <a:pt x="2186" y="1051"/>
                  </a:cubicBezTo>
                  <a:cubicBezTo>
                    <a:pt x="2127" y="456"/>
                    <a:pt x="1619" y="0"/>
                    <a:pt x="10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9"/>
            <p:cNvSpPr/>
            <p:nvPr/>
          </p:nvSpPr>
          <p:spPr>
            <a:xfrm>
              <a:off x="1356123" y="2211198"/>
              <a:ext cx="69784" cy="69941"/>
            </a:xfrm>
            <a:custGeom>
              <a:rect b="b" l="l" r="r" t="t"/>
              <a:pathLst>
                <a:path extrusionOk="0" h="2223" w="2218">
                  <a:moveTo>
                    <a:pt x="1006" y="0"/>
                  </a:moveTo>
                  <a:cubicBezTo>
                    <a:pt x="967" y="0"/>
                    <a:pt x="927" y="2"/>
                    <a:pt x="887" y="6"/>
                  </a:cubicBezTo>
                  <a:cubicBezTo>
                    <a:pt x="634" y="38"/>
                    <a:pt x="412" y="164"/>
                    <a:pt x="254" y="354"/>
                  </a:cubicBezTo>
                  <a:cubicBezTo>
                    <a:pt x="96" y="544"/>
                    <a:pt x="1" y="798"/>
                    <a:pt x="32" y="1051"/>
                  </a:cubicBezTo>
                  <a:cubicBezTo>
                    <a:pt x="64" y="1273"/>
                    <a:pt x="159" y="1463"/>
                    <a:pt x="317" y="1590"/>
                  </a:cubicBezTo>
                  <a:cubicBezTo>
                    <a:pt x="449" y="1694"/>
                    <a:pt x="623" y="1756"/>
                    <a:pt x="787" y="1756"/>
                  </a:cubicBezTo>
                  <a:cubicBezTo>
                    <a:pt x="821" y="1756"/>
                    <a:pt x="855" y="1753"/>
                    <a:pt x="887" y="1748"/>
                  </a:cubicBezTo>
                  <a:cubicBezTo>
                    <a:pt x="1267" y="1716"/>
                    <a:pt x="1521" y="1399"/>
                    <a:pt x="1489" y="1051"/>
                  </a:cubicBezTo>
                  <a:cubicBezTo>
                    <a:pt x="1460" y="755"/>
                    <a:pt x="1236" y="541"/>
                    <a:pt x="947" y="541"/>
                  </a:cubicBezTo>
                  <a:cubicBezTo>
                    <a:pt x="928" y="541"/>
                    <a:pt x="908" y="542"/>
                    <a:pt x="887" y="544"/>
                  </a:cubicBezTo>
                  <a:cubicBezTo>
                    <a:pt x="824" y="544"/>
                    <a:pt x="761" y="608"/>
                    <a:pt x="792" y="671"/>
                  </a:cubicBezTo>
                  <a:cubicBezTo>
                    <a:pt x="792" y="734"/>
                    <a:pt x="856" y="798"/>
                    <a:pt x="919" y="798"/>
                  </a:cubicBezTo>
                  <a:cubicBezTo>
                    <a:pt x="1077" y="798"/>
                    <a:pt x="1236" y="893"/>
                    <a:pt x="1236" y="1083"/>
                  </a:cubicBezTo>
                  <a:cubicBezTo>
                    <a:pt x="1267" y="1304"/>
                    <a:pt x="1109" y="1494"/>
                    <a:pt x="887" y="1526"/>
                  </a:cubicBezTo>
                  <a:cubicBezTo>
                    <a:pt x="729" y="1526"/>
                    <a:pt x="602" y="1494"/>
                    <a:pt x="476" y="1399"/>
                  </a:cubicBezTo>
                  <a:cubicBezTo>
                    <a:pt x="381" y="1304"/>
                    <a:pt x="317" y="1178"/>
                    <a:pt x="286" y="1019"/>
                  </a:cubicBezTo>
                  <a:cubicBezTo>
                    <a:pt x="254" y="829"/>
                    <a:pt x="317" y="639"/>
                    <a:pt x="444" y="513"/>
                  </a:cubicBezTo>
                  <a:cubicBezTo>
                    <a:pt x="571" y="354"/>
                    <a:pt x="729" y="259"/>
                    <a:pt x="919" y="259"/>
                  </a:cubicBezTo>
                  <a:cubicBezTo>
                    <a:pt x="956" y="255"/>
                    <a:pt x="993" y="253"/>
                    <a:pt x="1029" y="253"/>
                  </a:cubicBezTo>
                  <a:cubicBezTo>
                    <a:pt x="1489" y="253"/>
                    <a:pt x="1874" y="613"/>
                    <a:pt x="1933" y="1083"/>
                  </a:cubicBezTo>
                  <a:cubicBezTo>
                    <a:pt x="1933" y="1083"/>
                    <a:pt x="1964" y="1431"/>
                    <a:pt x="1711" y="1685"/>
                  </a:cubicBezTo>
                  <a:cubicBezTo>
                    <a:pt x="1545" y="1878"/>
                    <a:pt x="1257" y="1975"/>
                    <a:pt x="870" y="1975"/>
                  </a:cubicBezTo>
                  <a:cubicBezTo>
                    <a:pt x="814" y="1975"/>
                    <a:pt x="757" y="1973"/>
                    <a:pt x="697" y="1970"/>
                  </a:cubicBezTo>
                  <a:cubicBezTo>
                    <a:pt x="634" y="1970"/>
                    <a:pt x="571" y="2033"/>
                    <a:pt x="571" y="2096"/>
                  </a:cubicBezTo>
                  <a:cubicBezTo>
                    <a:pt x="571" y="2160"/>
                    <a:pt x="634" y="2223"/>
                    <a:pt x="697" y="2223"/>
                  </a:cubicBezTo>
                  <a:lnTo>
                    <a:pt x="792" y="2223"/>
                  </a:lnTo>
                  <a:cubicBezTo>
                    <a:pt x="1299" y="2223"/>
                    <a:pt x="1648" y="2096"/>
                    <a:pt x="1901" y="1843"/>
                  </a:cubicBezTo>
                  <a:cubicBezTo>
                    <a:pt x="2218" y="1494"/>
                    <a:pt x="2186" y="1083"/>
                    <a:pt x="2186" y="1051"/>
                  </a:cubicBezTo>
                  <a:cubicBezTo>
                    <a:pt x="2126" y="456"/>
                    <a:pt x="1619" y="0"/>
                    <a:pt x="100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19"/>
          <p:cNvGrpSpPr/>
          <p:nvPr/>
        </p:nvGrpSpPr>
        <p:grpSpPr>
          <a:xfrm>
            <a:off x="679924" y="3443776"/>
            <a:ext cx="556079" cy="661647"/>
            <a:chOff x="7783766" y="3754986"/>
            <a:chExt cx="796333" cy="980654"/>
          </a:xfrm>
        </p:grpSpPr>
        <p:sp>
          <p:nvSpPr>
            <p:cNvPr id="664" name="Google Shape;664;p19"/>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9"/>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9"/>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9"/>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9"/>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9"/>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9"/>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9"/>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9"/>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9"/>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9"/>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9"/>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9"/>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9"/>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9"/>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9"/>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9"/>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9"/>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9"/>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9"/>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9"/>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9"/>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9"/>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9"/>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9"/>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9"/>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9"/>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9"/>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9"/>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9"/>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9"/>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9"/>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19"/>
          <p:cNvSpPr/>
          <p:nvPr/>
        </p:nvSpPr>
        <p:spPr>
          <a:xfrm>
            <a:off x="360500" y="5650975"/>
            <a:ext cx="7017600" cy="34032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Stress gastritis: </a:t>
            </a:r>
            <a:endParaRPr b="1" sz="1100">
              <a:solidFill>
                <a:schemeClr val="dk1"/>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Happens due to inflammatory stress  “cytokine storm” (e.g. burn victim, trauma, long term ICU admission, sepsis) where the gastric mucosa is inflamed and starts to slough and necrosis exposing the muscular layer which will start to bleed. The problem here that there is no single source of bleeding, it’s multiple spots. Treated by reversing the underlying cause and PPI to suppress the acid, if that fails you must  take the patient to the OR (gastrotomy  and suture of the bleeding site).</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Esophagitis: </a:t>
            </a:r>
            <a:endParaRPr b="1" sz="1100">
              <a:solidFill>
                <a:schemeClr val="dk1"/>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Caused by severe GERD, irritating agents, corrosives and the most common cause is candidiasis with chemotherapy and in immunocompromised patients. </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Gastric antral vascular ectasia (GAVE):</a:t>
            </a:r>
            <a:r>
              <a:rPr b="1" lang="en-GB" sz="1100">
                <a:solidFill>
                  <a:srgbClr val="6AA84F"/>
                </a:solidFill>
                <a:latin typeface="Mada"/>
                <a:ea typeface="Mada"/>
                <a:cs typeface="Mada"/>
                <a:sym typeface="Mada"/>
              </a:rPr>
              <a:t> </a:t>
            </a:r>
            <a:endParaRPr b="1"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telangiectasia of the gastric antrum</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Iatrogenic bleeding: </a:t>
            </a:r>
            <a:endParaRPr b="1" sz="1100">
              <a:solidFill>
                <a:schemeClr val="dk1"/>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e.g. perforation by a scope or ERCP</a:t>
            </a:r>
            <a:endParaRPr b="1" sz="1100">
              <a:solidFill>
                <a:srgbClr val="6AA84F"/>
              </a:solidFill>
              <a:latin typeface="Mada"/>
              <a:ea typeface="Mada"/>
              <a:cs typeface="Mada"/>
              <a:sym typeface="Mada"/>
            </a:endParaRPr>
          </a:p>
          <a:p>
            <a:pPr indent="-298450" lvl="0" marL="457200" rtl="0" algn="l">
              <a:lnSpc>
                <a:spcPct val="115000"/>
              </a:lnSpc>
              <a:spcBef>
                <a:spcPts val="0"/>
              </a:spcBef>
              <a:spcAft>
                <a:spcPts val="0"/>
              </a:spcAft>
              <a:buClr>
                <a:srgbClr val="6AA84F"/>
              </a:buClr>
              <a:buSzPts val="1100"/>
              <a:buFont typeface="Mada"/>
              <a:buChar char="●"/>
            </a:pPr>
            <a:r>
              <a:rPr b="1" lang="en-GB" sz="1100">
                <a:solidFill>
                  <a:srgbClr val="6AA84F"/>
                </a:solidFill>
                <a:latin typeface="Mada"/>
                <a:ea typeface="Mada"/>
                <a:cs typeface="Mada"/>
                <a:sym typeface="Mada"/>
              </a:rPr>
              <a:t>Pancreatitis can cause hemorrhage if the enzyme gets in contact with any blood vessels which lead to digestion and hemorrhage. </a:t>
            </a:r>
            <a:endParaRPr b="1" sz="1100">
              <a:solidFill>
                <a:srgbClr val="6AA84F"/>
              </a:solidFill>
              <a:latin typeface="Mada"/>
              <a:ea typeface="Mada"/>
              <a:cs typeface="Mada"/>
              <a:sym typeface="Mada"/>
            </a:endParaRPr>
          </a:p>
          <a:p>
            <a:pPr indent="0" lvl="0" marL="914400" rtl="0" algn="l">
              <a:lnSpc>
                <a:spcPct val="115000"/>
              </a:lnSpc>
              <a:spcBef>
                <a:spcPts val="0"/>
              </a:spcBef>
              <a:spcAft>
                <a:spcPts val="0"/>
              </a:spcAft>
              <a:buNone/>
            </a:pPr>
            <a:r>
              <a:t/>
            </a:r>
            <a:endParaRPr sz="1100">
              <a:solidFill>
                <a:schemeClr val="dk1"/>
              </a:solidFill>
              <a:latin typeface="Mada"/>
              <a:ea typeface="Mada"/>
              <a:cs typeface="Mada"/>
              <a:sym typeface="Mada"/>
            </a:endParaRPr>
          </a:p>
        </p:txBody>
      </p:sp>
      <p:sp>
        <p:nvSpPr>
          <p:cNvPr id="698" name="Google Shape;698;p19"/>
          <p:cNvSpPr txBox="1"/>
          <p:nvPr/>
        </p:nvSpPr>
        <p:spPr>
          <a:xfrm>
            <a:off x="827100" y="5383688"/>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Other causes</a:t>
            </a:r>
            <a:r>
              <a:rPr lang="en-GB" sz="1800">
                <a:solidFill>
                  <a:srgbClr val="7ECCC6"/>
                </a:solidFill>
                <a:latin typeface="Fredoka One"/>
                <a:ea typeface="Fredoka One"/>
                <a:cs typeface="Fredoka One"/>
                <a:sym typeface="Fredoka One"/>
              </a:rPr>
              <a:t> </a:t>
            </a:r>
            <a:endParaRPr sz="1800">
              <a:solidFill>
                <a:srgbClr val="7ECCC6"/>
              </a:solidFill>
              <a:latin typeface="Fredoka One"/>
              <a:ea typeface="Fredoka One"/>
              <a:cs typeface="Fredoka One"/>
              <a:sym typeface="Fredoka One"/>
            </a:endParaRPr>
          </a:p>
        </p:txBody>
      </p:sp>
      <p:sp>
        <p:nvSpPr>
          <p:cNvPr id="699" name="Google Shape;699;p19"/>
          <p:cNvSpPr/>
          <p:nvPr/>
        </p:nvSpPr>
        <p:spPr>
          <a:xfrm>
            <a:off x="74475" y="9620825"/>
            <a:ext cx="7440600" cy="9951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sz="1000">
              <a:solidFill>
                <a:srgbClr val="1C4588"/>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0"/>
          <p:cNvSpPr/>
          <p:nvPr/>
        </p:nvSpPr>
        <p:spPr>
          <a:xfrm>
            <a:off x="360500" y="1307575"/>
            <a:ext cx="7087800" cy="8598300"/>
          </a:xfrm>
          <a:prstGeom prst="roundRect">
            <a:avLst>
              <a:gd fmla="val 16667" name="adj"/>
            </a:avLst>
          </a:prstGeom>
          <a:noFill/>
          <a:ln cap="flat" cmpd="sng" w="19050">
            <a:solidFill>
              <a:srgbClr val="ABE5D9"/>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The most common cause of portal hypertension is cirrhosis </a:t>
            </a:r>
            <a:endParaRPr sz="1100">
              <a:solidFill>
                <a:srgbClr val="CEA320"/>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Most commonly the result of bleeding from varices </a:t>
            </a:r>
            <a:r>
              <a:rPr lang="en-GB" sz="1100">
                <a:solidFill>
                  <a:srgbClr val="6AA84F"/>
                </a:solidFill>
                <a:latin typeface="Mada"/>
                <a:ea typeface="Mada"/>
                <a:cs typeface="Mada"/>
                <a:sym typeface="Mada"/>
              </a:rPr>
              <a:t>veins. </a:t>
            </a:r>
            <a:r>
              <a:rPr lang="en-GB" sz="1100">
                <a:solidFill>
                  <a:schemeClr val="dk1"/>
                </a:solidFill>
                <a:latin typeface="Mada"/>
                <a:ea typeface="Mada"/>
                <a:cs typeface="Mada"/>
                <a:sym typeface="Mada"/>
              </a:rPr>
              <a:t>As they enlarge, the overlying mucosa becomes increasingly tenuous, excoriating with minimal trauma.</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en-GB" sz="1100">
                <a:solidFill>
                  <a:srgbClr val="CC0000"/>
                </a:solidFill>
                <a:latin typeface="Mada"/>
                <a:ea typeface="Mada"/>
                <a:cs typeface="Mada"/>
                <a:sym typeface="Mada"/>
              </a:rPr>
              <a:t>Most common in the distal </a:t>
            </a:r>
            <a:r>
              <a:rPr b="1" lang="en-GB" sz="1100">
                <a:solidFill>
                  <a:srgbClr val="6AA84F"/>
                </a:solidFill>
                <a:latin typeface="Mada"/>
                <a:ea typeface="Mada"/>
                <a:cs typeface="Mada"/>
                <a:sym typeface="Mada"/>
              </a:rPr>
              <a:t>lower third </a:t>
            </a:r>
            <a:r>
              <a:rPr b="1" lang="en-GB" sz="1100">
                <a:solidFill>
                  <a:srgbClr val="CC0000"/>
                </a:solidFill>
                <a:latin typeface="Mada"/>
                <a:ea typeface="Mada"/>
                <a:cs typeface="Mada"/>
                <a:sym typeface="Mada"/>
              </a:rPr>
              <a:t>of  esophagus</a:t>
            </a:r>
            <a:endParaRPr b="1" sz="1100">
              <a:solidFill>
                <a:srgbClr val="CC0000"/>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May also develop in the stomach and the hemorrhoidal plexus of the rectum </a:t>
            </a:r>
            <a:r>
              <a:rPr lang="en-GB" sz="1100">
                <a:solidFill>
                  <a:srgbClr val="6AA84F"/>
                </a:solidFill>
                <a:latin typeface="Mada"/>
                <a:ea typeface="Mada"/>
                <a:cs typeface="Mada"/>
                <a:sym typeface="Mada"/>
              </a:rPr>
              <a:t>and the umbilicus (caput medusa) </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rgbClr val="6AA84F"/>
                </a:solidFill>
                <a:latin typeface="Mada"/>
                <a:ea typeface="Mada"/>
                <a:cs typeface="Mada"/>
                <a:sym typeface="Mada"/>
              </a:rPr>
              <a:t>When Portal vein pressure increase, veins will develop collaterals “Shunts” which will cause the Varices, Caput medusa &amp; Hemorrhoids depending on the site of shunts.</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Approximately 30% of patients with </a:t>
            </a:r>
            <a:r>
              <a:rPr lang="en-GB" sz="1100">
                <a:solidFill>
                  <a:schemeClr val="dk1"/>
                </a:solidFill>
                <a:latin typeface="Mada"/>
                <a:ea typeface="Mada"/>
                <a:cs typeface="Mada"/>
                <a:sym typeface="Mada"/>
              </a:rPr>
              <a:t>cirrhosis and portal hypertension</a:t>
            </a:r>
            <a:r>
              <a:rPr lang="en-GB" sz="1100">
                <a:solidFill>
                  <a:schemeClr val="dk1"/>
                </a:solidFill>
                <a:latin typeface="Mada"/>
                <a:ea typeface="Mada"/>
                <a:cs typeface="Mada"/>
                <a:sym typeface="Mada"/>
              </a:rPr>
              <a:t>, and 30% in this group develop variceal bleeding.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Variceal hemorrhage is associated with an increased risk of rebleeding, increased need for transfusions, longer hospital stays, and increased mortality.</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chemeClr val="dk1"/>
                </a:solidFill>
                <a:latin typeface="Mada"/>
                <a:ea typeface="Mada"/>
                <a:cs typeface="Mada"/>
                <a:sym typeface="Mada"/>
              </a:rPr>
              <a:t>6-week mortality rate after the first bleeding episode is almost 20%. </a:t>
            </a:r>
            <a:r>
              <a:rPr lang="en-GB" sz="1100">
                <a:solidFill>
                  <a:srgbClr val="6AA84F"/>
                </a:solidFill>
                <a:latin typeface="Mada"/>
                <a:ea typeface="Mada"/>
                <a:cs typeface="Mada"/>
                <a:sym typeface="Mada"/>
              </a:rPr>
              <a:t>Thus after initial management with scope we don't wait for the next episode to intervene, rather 10 days-2 weeks post-scope we scope again and search for prominent veins and band them (veins→banding, arteries →clipping)</a:t>
            </a:r>
            <a:endParaRPr sz="1100">
              <a:solidFill>
                <a:srgbClr val="6AA84F"/>
              </a:solidFill>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solidFill>
                  <a:srgbClr val="6AA84F"/>
                </a:solidFill>
                <a:latin typeface="Mada"/>
                <a:ea typeface="Mada"/>
                <a:cs typeface="Mada"/>
                <a:sym typeface="Mada"/>
              </a:rPr>
              <a:t>Once an episode occur, you shouldn't ignore it</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You need firstly to act with the bleeding vessels</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Then, occlude every dilate vessel</a:t>
            </a:r>
            <a:endParaRPr sz="1100">
              <a:solidFill>
                <a:srgbClr val="6AA84F"/>
              </a:solidFill>
              <a:latin typeface="Mada"/>
              <a:ea typeface="Mada"/>
              <a:cs typeface="Mada"/>
              <a:sym typeface="Mada"/>
            </a:endParaRPr>
          </a:p>
          <a:p>
            <a:pPr indent="-298450" lvl="1" marL="914400" rtl="0" algn="l">
              <a:lnSpc>
                <a:spcPct val="115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Then reschedule visit to occlude any additional vessel.</a:t>
            </a:r>
            <a:endParaRPr sz="1100">
              <a:solidFill>
                <a:srgbClr val="6AA84F"/>
              </a:solidFill>
              <a:latin typeface="Mada"/>
              <a:ea typeface="Mada"/>
              <a:cs typeface="Mada"/>
              <a:sym typeface="Mada"/>
            </a:endParaRPr>
          </a:p>
        </p:txBody>
      </p:sp>
      <p:sp>
        <p:nvSpPr>
          <p:cNvPr id="705" name="Google Shape;705;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6" name="Google Shape;706;p20"/>
          <p:cNvPicPr preferRelativeResize="0"/>
          <p:nvPr/>
        </p:nvPicPr>
        <p:blipFill>
          <a:blip r:embed="rId3">
            <a:alphaModFix/>
          </a:blip>
          <a:stretch>
            <a:fillRect/>
          </a:stretch>
        </p:blipFill>
        <p:spPr>
          <a:xfrm>
            <a:off x="4493386" y="7563700"/>
            <a:ext cx="1742589" cy="2131200"/>
          </a:xfrm>
          <a:prstGeom prst="rect">
            <a:avLst/>
          </a:prstGeom>
          <a:noFill/>
          <a:ln>
            <a:noFill/>
          </a:ln>
        </p:spPr>
      </p:pic>
      <p:pic>
        <p:nvPicPr>
          <p:cNvPr id="707" name="Google Shape;707;p20"/>
          <p:cNvPicPr preferRelativeResize="0"/>
          <p:nvPr/>
        </p:nvPicPr>
        <p:blipFill>
          <a:blip r:embed="rId4">
            <a:alphaModFix/>
          </a:blip>
          <a:stretch>
            <a:fillRect/>
          </a:stretch>
        </p:blipFill>
        <p:spPr>
          <a:xfrm>
            <a:off x="1319275" y="7762407"/>
            <a:ext cx="1577860" cy="1733800"/>
          </a:xfrm>
          <a:prstGeom prst="rect">
            <a:avLst/>
          </a:prstGeom>
          <a:noFill/>
          <a:ln>
            <a:noFill/>
          </a:ln>
        </p:spPr>
      </p:pic>
      <p:pic>
        <p:nvPicPr>
          <p:cNvPr id="708" name="Google Shape;708;p20"/>
          <p:cNvPicPr preferRelativeResize="0"/>
          <p:nvPr/>
        </p:nvPicPr>
        <p:blipFill>
          <a:blip r:embed="rId5">
            <a:alphaModFix/>
          </a:blip>
          <a:stretch>
            <a:fillRect/>
          </a:stretch>
        </p:blipFill>
        <p:spPr>
          <a:xfrm>
            <a:off x="2941087" y="7812866"/>
            <a:ext cx="1508346" cy="1632860"/>
          </a:xfrm>
          <a:prstGeom prst="rect">
            <a:avLst/>
          </a:prstGeom>
          <a:noFill/>
          <a:ln>
            <a:noFill/>
          </a:ln>
        </p:spPr>
      </p:pic>
      <p:cxnSp>
        <p:nvCxnSpPr>
          <p:cNvPr id="709" name="Google Shape;709;p20"/>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710" name="Google Shape;710;p20"/>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Upper GI </a:t>
            </a:r>
            <a:r>
              <a:rPr b="1" lang="en-GB" sz="2200">
                <a:solidFill>
                  <a:srgbClr val="006D77"/>
                </a:solidFill>
                <a:latin typeface="Lora"/>
                <a:ea typeface="Lora"/>
                <a:cs typeface="Lora"/>
                <a:sym typeface="Lora"/>
              </a:rPr>
              <a:t>Bleeding</a:t>
            </a:r>
            <a:r>
              <a:rPr b="1" lang="en-GB" sz="2200">
                <a:solidFill>
                  <a:srgbClr val="006D77"/>
                </a:solidFill>
                <a:latin typeface="Lora"/>
                <a:ea typeface="Lora"/>
                <a:cs typeface="Lora"/>
                <a:sym typeface="Lora"/>
              </a:rPr>
              <a:t> </a:t>
            </a:r>
            <a:endParaRPr b="1" sz="2200">
              <a:solidFill>
                <a:srgbClr val="006D77"/>
              </a:solidFill>
              <a:latin typeface="Lora"/>
              <a:ea typeface="Lora"/>
              <a:cs typeface="Lora"/>
              <a:sym typeface="Lora"/>
            </a:endParaRPr>
          </a:p>
        </p:txBody>
      </p:sp>
      <p:sp>
        <p:nvSpPr>
          <p:cNvPr id="711" name="Google Shape;711;p20"/>
          <p:cNvSpPr/>
          <p:nvPr/>
        </p:nvSpPr>
        <p:spPr>
          <a:xfrm>
            <a:off x="6395151" y="5932463"/>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0"/>
          <p:cNvSpPr/>
          <p:nvPr/>
        </p:nvSpPr>
        <p:spPr>
          <a:xfrm flipH="1">
            <a:off x="1105931" y="5973301"/>
            <a:ext cx="2726131" cy="308930"/>
          </a:xfrm>
          <a:custGeom>
            <a:rect b="b" l="l" r="r" t="t"/>
            <a:pathLst>
              <a:path extrusionOk="0" h="9819" w="86647">
                <a:moveTo>
                  <a:pt x="0" y="1"/>
                </a:moveTo>
                <a:lnTo>
                  <a:pt x="982" y="2376"/>
                </a:lnTo>
                <a:lnTo>
                  <a:pt x="4086" y="9818"/>
                </a:lnTo>
                <a:lnTo>
                  <a:pt x="79015" y="9818"/>
                </a:lnTo>
                <a:lnTo>
                  <a:pt x="84779" y="2376"/>
                </a:lnTo>
                <a:lnTo>
                  <a:pt x="86647" y="1"/>
                </a:ln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83C5BE"/>
                </a:solidFill>
                <a:latin typeface="Lora"/>
                <a:ea typeface="Lora"/>
                <a:cs typeface="Lora"/>
                <a:sym typeface="Lora"/>
              </a:rPr>
              <a:t>Etiology</a:t>
            </a:r>
            <a:endParaRPr>
              <a:solidFill>
                <a:srgbClr val="83C5BE"/>
              </a:solidFill>
            </a:endParaRPr>
          </a:p>
        </p:txBody>
      </p:sp>
      <p:sp>
        <p:nvSpPr>
          <p:cNvPr id="713" name="Google Shape;713;p20"/>
          <p:cNvSpPr/>
          <p:nvPr/>
        </p:nvSpPr>
        <p:spPr>
          <a:xfrm flipH="1">
            <a:off x="525007" y="5932463"/>
            <a:ext cx="865911" cy="865879"/>
          </a:xfrm>
          <a:custGeom>
            <a:rect b="b" l="l" r="r" t="t"/>
            <a:pathLst>
              <a:path extrusionOk="0" h="27521" w="27522">
                <a:moveTo>
                  <a:pt x="13777" y="1"/>
                </a:moveTo>
                <a:cubicBezTo>
                  <a:pt x="6176" y="1"/>
                  <a:pt x="1" y="6176"/>
                  <a:pt x="1" y="13776"/>
                </a:cubicBezTo>
                <a:cubicBezTo>
                  <a:pt x="1" y="21377"/>
                  <a:pt x="6176" y="27521"/>
                  <a:pt x="13777" y="27521"/>
                </a:cubicBezTo>
                <a:cubicBezTo>
                  <a:pt x="21377" y="27521"/>
                  <a:pt x="27521" y="21377"/>
                  <a:pt x="27521" y="13776"/>
                </a:cubicBezTo>
                <a:cubicBezTo>
                  <a:pt x="27521" y="6176"/>
                  <a:pt x="21377" y="1"/>
                  <a:pt x="13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0"/>
          <p:cNvSpPr/>
          <p:nvPr/>
        </p:nvSpPr>
        <p:spPr>
          <a:xfrm flipH="1">
            <a:off x="556910" y="5964335"/>
            <a:ext cx="802105" cy="802136"/>
          </a:xfrm>
          <a:custGeom>
            <a:rect b="b" l="l" r="r" t="t"/>
            <a:pathLst>
              <a:path extrusionOk="0" h="25495" w="25494">
                <a:moveTo>
                  <a:pt x="12763" y="1"/>
                </a:moveTo>
                <a:cubicBezTo>
                  <a:pt x="5732" y="1"/>
                  <a:pt x="0" y="5701"/>
                  <a:pt x="0" y="12763"/>
                </a:cubicBezTo>
                <a:cubicBezTo>
                  <a:pt x="0" y="19794"/>
                  <a:pt x="5732" y="25494"/>
                  <a:pt x="12763" y="25494"/>
                </a:cubicBezTo>
                <a:cubicBezTo>
                  <a:pt x="19793" y="25494"/>
                  <a:pt x="25494" y="19794"/>
                  <a:pt x="25494" y="12763"/>
                </a:cubicBezTo>
                <a:cubicBezTo>
                  <a:pt x="25494" y="5701"/>
                  <a:pt x="19793" y="1"/>
                  <a:pt x="1276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0"/>
          <p:cNvSpPr txBox="1"/>
          <p:nvPr/>
        </p:nvSpPr>
        <p:spPr>
          <a:xfrm>
            <a:off x="1314725" y="6318813"/>
            <a:ext cx="2153400" cy="1122000"/>
          </a:xfrm>
          <a:prstGeom prst="rect">
            <a:avLst/>
          </a:prstGeom>
          <a:noFill/>
          <a:ln>
            <a:noFill/>
          </a:ln>
        </p:spPr>
        <p:txBody>
          <a:bodyPr anchorCtr="0" anchor="t" bIns="0" lIns="0" spcFirstLastPara="1" rIns="0" wrap="square" tIns="6025">
            <a:noAutofit/>
          </a:bodyPr>
          <a:lstStyle/>
          <a:p>
            <a:pPr indent="-292100" lvl="0" marL="4572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Variceal hemorrhage occurs from portal hypertension.</a:t>
            </a:r>
            <a:endParaRPr sz="1000">
              <a:solidFill>
                <a:srgbClr val="6AA84F"/>
              </a:solidFill>
              <a:latin typeface="Mada"/>
              <a:ea typeface="Mada"/>
              <a:cs typeface="Mada"/>
              <a:sym typeface="Mada"/>
            </a:endParaRPr>
          </a:p>
        </p:txBody>
      </p:sp>
      <p:sp>
        <p:nvSpPr>
          <p:cNvPr id="716" name="Google Shape;716;p20"/>
          <p:cNvSpPr txBox="1"/>
          <p:nvPr/>
        </p:nvSpPr>
        <p:spPr>
          <a:xfrm>
            <a:off x="1208100" y="1040288"/>
            <a:ext cx="5491500" cy="580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7ECCC6"/>
                </a:solidFill>
                <a:latin typeface="Fredoka One"/>
                <a:ea typeface="Fredoka One"/>
                <a:cs typeface="Fredoka One"/>
                <a:sym typeface="Fredoka One"/>
              </a:rPr>
              <a:t>Gastroesophageal varices</a:t>
            </a:r>
            <a:endParaRPr sz="1800">
              <a:solidFill>
                <a:srgbClr val="7ECCC6"/>
              </a:solidFill>
              <a:latin typeface="Fredoka One"/>
              <a:ea typeface="Fredoka One"/>
              <a:cs typeface="Fredoka One"/>
              <a:sym typeface="Fredoka One"/>
            </a:endParaRPr>
          </a:p>
        </p:txBody>
      </p:sp>
      <p:grpSp>
        <p:nvGrpSpPr>
          <p:cNvPr id="717" name="Google Shape;717;p20"/>
          <p:cNvGrpSpPr/>
          <p:nvPr/>
        </p:nvGrpSpPr>
        <p:grpSpPr>
          <a:xfrm>
            <a:off x="679924" y="6034576"/>
            <a:ext cx="556079" cy="661647"/>
            <a:chOff x="7783766" y="3754986"/>
            <a:chExt cx="796333" cy="980654"/>
          </a:xfrm>
        </p:grpSpPr>
        <p:sp>
          <p:nvSpPr>
            <p:cNvPr id="718" name="Google Shape;718;p20"/>
            <p:cNvSpPr/>
            <p:nvPr/>
          </p:nvSpPr>
          <p:spPr>
            <a:xfrm>
              <a:off x="8003283" y="3896580"/>
              <a:ext cx="352559" cy="543541"/>
            </a:xfrm>
            <a:custGeom>
              <a:rect b="b" l="l" r="r" t="t"/>
              <a:pathLst>
                <a:path extrusionOk="0" h="18115" w="11750">
                  <a:moveTo>
                    <a:pt x="0" y="0"/>
                  </a:moveTo>
                  <a:lnTo>
                    <a:pt x="0" y="18115"/>
                  </a:lnTo>
                  <a:lnTo>
                    <a:pt x="11750" y="18115"/>
                  </a:lnTo>
                  <a:lnTo>
                    <a:pt x="1175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0"/>
            <p:cNvSpPr/>
            <p:nvPr/>
          </p:nvSpPr>
          <p:spPr>
            <a:xfrm>
              <a:off x="8022276" y="4440090"/>
              <a:ext cx="313612" cy="79843"/>
            </a:xfrm>
            <a:custGeom>
              <a:rect b="b" l="l" r="r" t="t"/>
              <a:pathLst>
                <a:path extrusionOk="0" h="2661" w="10452">
                  <a:moveTo>
                    <a:pt x="1" y="1"/>
                  </a:moveTo>
                  <a:lnTo>
                    <a:pt x="1" y="2661"/>
                  </a:lnTo>
                  <a:lnTo>
                    <a:pt x="10452" y="2661"/>
                  </a:lnTo>
                  <a:lnTo>
                    <a:pt x="10452"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0"/>
            <p:cNvSpPr/>
            <p:nvPr/>
          </p:nvSpPr>
          <p:spPr>
            <a:xfrm>
              <a:off x="7833185" y="3896580"/>
              <a:ext cx="227138" cy="588218"/>
            </a:xfrm>
            <a:custGeom>
              <a:rect b="b" l="l" r="r" t="t"/>
              <a:pathLst>
                <a:path extrusionOk="0" h="19604" w="7570">
                  <a:moveTo>
                    <a:pt x="5669" y="0"/>
                  </a:moveTo>
                  <a:lnTo>
                    <a:pt x="1" y="18938"/>
                  </a:lnTo>
                  <a:lnTo>
                    <a:pt x="1838" y="19603"/>
                  </a:lnTo>
                  <a:lnTo>
                    <a:pt x="7570" y="5289"/>
                  </a:lnTo>
                  <a:lnTo>
                    <a:pt x="5669"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0"/>
            <p:cNvSpPr/>
            <p:nvPr/>
          </p:nvSpPr>
          <p:spPr>
            <a:xfrm>
              <a:off x="8299762" y="3896580"/>
              <a:ext cx="227138" cy="588218"/>
            </a:xfrm>
            <a:custGeom>
              <a:rect b="b" l="l" r="r" t="t"/>
              <a:pathLst>
                <a:path extrusionOk="0" h="19604" w="7570">
                  <a:moveTo>
                    <a:pt x="1900" y="0"/>
                  </a:moveTo>
                  <a:lnTo>
                    <a:pt x="0" y="5289"/>
                  </a:lnTo>
                  <a:lnTo>
                    <a:pt x="5732" y="19603"/>
                  </a:lnTo>
                  <a:lnTo>
                    <a:pt x="7569" y="18938"/>
                  </a:lnTo>
                  <a:lnTo>
                    <a:pt x="1900"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0"/>
            <p:cNvSpPr/>
            <p:nvPr/>
          </p:nvSpPr>
          <p:spPr>
            <a:xfrm>
              <a:off x="8003283" y="4440090"/>
              <a:ext cx="28535" cy="64661"/>
            </a:xfrm>
            <a:custGeom>
              <a:rect b="b" l="l" r="r" t="t"/>
              <a:pathLst>
                <a:path extrusionOk="0" h="2155" w="951">
                  <a:moveTo>
                    <a:pt x="0" y="1"/>
                  </a:moveTo>
                  <a:cubicBezTo>
                    <a:pt x="32" y="729"/>
                    <a:pt x="64" y="1457"/>
                    <a:pt x="96" y="2154"/>
                  </a:cubicBezTo>
                  <a:lnTo>
                    <a:pt x="951" y="1331"/>
                  </a:lnTo>
                  <a:cubicBezTo>
                    <a:pt x="634" y="919"/>
                    <a:pt x="381" y="476"/>
                    <a:pt x="191"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0"/>
            <p:cNvSpPr/>
            <p:nvPr/>
          </p:nvSpPr>
          <p:spPr>
            <a:xfrm>
              <a:off x="8010874" y="4517053"/>
              <a:ext cx="139733" cy="217656"/>
            </a:xfrm>
            <a:custGeom>
              <a:rect b="b" l="l" r="r" t="t"/>
              <a:pathLst>
                <a:path extrusionOk="0" h="7254" w="4657">
                  <a:moveTo>
                    <a:pt x="1933" y="1"/>
                  </a:moveTo>
                  <a:lnTo>
                    <a:pt x="64" y="1869"/>
                  </a:lnTo>
                  <a:lnTo>
                    <a:pt x="444" y="2218"/>
                  </a:lnTo>
                  <a:lnTo>
                    <a:pt x="1" y="2693"/>
                  </a:lnTo>
                  <a:cubicBezTo>
                    <a:pt x="64" y="4086"/>
                    <a:pt x="128" y="5321"/>
                    <a:pt x="191" y="6335"/>
                  </a:cubicBezTo>
                  <a:cubicBezTo>
                    <a:pt x="1584" y="6841"/>
                    <a:pt x="3073" y="7158"/>
                    <a:pt x="4656" y="7253"/>
                  </a:cubicBezTo>
                  <a:lnTo>
                    <a:pt x="4656" y="1173"/>
                  </a:lnTo>
                  <a:cubicBezTo>
                    <a:pt x="3674" y="1014"/>
                    <a:pt x="2756" y="634"/>
                    <a:pt x="193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0"/>
            <p:cNvSpPr/>
            <p:nvPr/>
          </p:nvSpPr>
          <p:spPr>
            <a:xfrm>
              <a:off x="8209477" y="4440090"/>
              <a:ext cx="146364" cy="295549"/>
            </a:xfrm>
            <a:custGeom>
              <a:rect b="b" l="l" r="r" t="t"/>
              <a:pathLst>
                <a:path extrusionOk="0" h="9850" w="4878">
                  <a:moveTo>
                    <a:pt x="4814" y="1"/>
                  </a:moveTo>
                  <a:cubicBezTo>
                    <a:pt x="4498" y="729"/>
                    <a:pt x="4054" y="1394"/>
                    <a:pt x="3484" y="1996"/>
                  </a:cubicBezTo>
                  <a:cubicBezTo>
                    <a:pt x="2503" y="2978"/>
                    <a:pt x="1267" y="3548"/>
                    <a:pt x="1" y="3738"/>
                  </a:cubicBezTo>
                  <a:lnTo>
                    <a:pt x="1" y="9850"/>
                  </a:lnTo>
                  <a:cubicBezTo>
                    <a:pt x="1552" y="9786"/>
                    <a:pt x="3041" y="9470"/>
                    <a:pt x="4434" y="8995"/>
                  </a:cubicBezTo>
                  <a:cubicBezTo>
                    <a:pt x="4561" y="6904"/>
                    <a:pt x="4719" y="3674"/>
                    <a:pt x="4878"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0"/>
            <p:cNvSpPr/>
            <p:nvPr/>
          </p:nvSpPr>
          <p:spPr>
            <a:xfrm>
              <a:off x="8111601" y="3754986"/>
              <a:ext cx="130222" cy="158726"/>
            </a:xfrm>
            <a:custGeom>
              <a:rect b="b" l="l" r="r" t="t"/>
              <a:pathLst>
                <a:path extrusionOk="0" h="5290" w="4340">
                  <a:moveTo>
                    <a:pt x="2439" y="0"/>
                  </a:moveTo>
                  <a:cubicBezTo>
                    <a:pt x="1616" y="0"/>
                    <a:pt x="792" y="64"/>
                    <a:pt x="1" y="190"/>
                  </a:cubicBezTo>
                  <a:lnTo>
                    <a:pt x="1" y="5289"/>
                  </a:lnTo>
                  <a:lnTo>
                    <a:pt x="4339" y="5289"/>
                  </a:lnTo>
                  <a:lnTo>
                    <a:pt x="4339" y="127"/>
                  </a:lnTo>
                  <a:cubicBezTo>
                    <a:pt x="3706" y="32"/>
                    <a:pt x="3073" y="0"/>
                    <a:pt x="2439"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7783766" y="4459114"/>
              <a:ext cx="140663" cy="138863"/>
            </a:xfrm>
            <a:custGeom>
              <a:rect b="b" l="l" r="r" t="t"/>
              <a:pathLst>
                <a:path extrusionOk="0" h="4628" w="4688">
                  <a:moveTo>
                    <a:pt x="1711" y="0"/>
                  </a:moveTo>
                  <a:cubicBezTo>
                    <a:pt x="1711" y="0"/>
                    <a:pt x="666" y="1330"/>
                    <a:pt x="1" y="2312"/>
                  </a:cubicBezTo>
                  <a:cubicBezTo>
                    <a:pt x="128" y="2502"/>
                    <a:pt x="254" y="2692"/>
                    <a:pt x="413" y="2850"/>
                  </a:cubicBezTo>
                  <a:cubicBezTo>
                    <a:pt x="951" y="2280"/>
                    <a:pt x="1521" y="1521"/>
                    <a:pt x="1521" y="1520"/>
                  </a:cubicBezTo>
                  <a:lnTo>
                    <a:pt x="1521" y="1520"/>
                  </a:lnTo>
                  <a:cubicBezTo>
                    <a:pt x="1521" y="1521"/>
                    <a:pt x="983" y="2439"/>
                    <a:pt x="698" y="3230"/>
                  </a:cubicBezTo>
                  <a:cubicBezTo>
                    <a:pt x="888" y="3484"/>
                    <a:pt x="1109" y="3705"/>
                    <a:pt x="1299" y="3927"/>
                  </a:cubicBezTo>
                  <a:cubicBezTo>
                    <a:pt x="1838" y="3262"/>
                    <a:pt x="2218" y="2027"/>
                    <a:pt x="2218" y="2027"/>
                  </a:cubicBezTo>
                  <a:lnTo>
                    <a:pt x="2218" y="2027"/>
                  </a:lnTo>
                  <a:cubicBezTo>
                    <a:pt x="2218" y="2028"/>
                    <a:pt x="1806" y="4497"/>
                    <a:pt x="2408" y="4624"/>
                  </a:cubicBezTo>
                  <a:cubicBezTo>
                    <a:pt x="2420" y="4626"/>
                    <a:pt x="2432" y="4627"/>
                    <a:pt x="2444" y="4627"/>
                  </a:cubicBezTo>
                  <a:cubicBezTo>
                    <a:pt x="3045" y="4627"/>
                    <a:pt x="3136" y="1520"/>
                    <a:pt x="3136" y="1520"/>
                  </a:cubicBezTo>
                  <a:cubicBezTo>
                    <a:pt x="3136" y="1520"/>
                    <a:pt x="3665" y="3832"/>
                    <a:pt x="4123" y="3832"/>
                  </a:cubicBezTo>
                  <a:cubicBezTo>
                    <a:pt x="4153" y="3832"/>
                    <a:pt x="4183" y="3822"/>
                    <a:pt x="4213" y="3800"/>
                  </a:cubicBezTo>
                  <a:cubicBezTo>
                    <a:pt x="4688" y="3452"/>
                    <a:pt x="3580" y="190"/>
                    <a:pt x="3580" y="190"/>
                  </a:cubicBezTo>
                  <a:lnTo>
                    <a:pt x="1711" y="0"/>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8435625" y="4459114"/>
              <a:ext cx="144474" cy="138863"/>
            </a:xfrm>
            <a:custGeom>
              <a:rect b="b" l="l" r="r" t="t"/>
              <a:pathLst>
                <a:path extrusionOk="0" h="4628" w="4815">
                  <a:moveTo>
                    <a:pt x="2978" y="0"/>
                  </a:moveTo>
                  <a:lnTo>
                    <a:pt x="1109" y="190"/>
                  </a:lnTo>
                  <a:cubicBezTo>
                    <a:pt x="1109" y="190"/>
                    <a:pt x="1" y="3452"/>
                    <a:pt x="476" y="3800"/>
                  </a:cubicBezTo>
                  <a:cubicBezTo>
                    <a:pt x="505" y="3822"/>
                    <a:pt x="535" y="3832"/>
                    <a:pt x="566" y="3832"/>
                  </a:cubicBezTo>
                  <a:cubicBezTo>
                    <a:pt x="1023" y="3832"/>
                    <a:pt x="1553" y="1520"/>
                    <a:pt x="1553" y="1520"/>
                  </a:cubicBezTo>
                  <a:cubicBezTo>
                    <a:pt x="1553" y="1520"/>
                    <a:pt x="1644" y="4627"/>
                    <a:pt x="2215" y="4627"/>
                  </a:cubicBezTo>
                  <a:cubicBezTo>
                    <a:pt x="2226" y="4627"/>
                    <a:pt x="2238" y="4626"/>
                    <a:pt x="2249" y="4624"/>
                  </a:cubicBezTo>
                  <a:cubicBezTo>
                    <a:pt x="2883" y="4497"/>
                    <a:pt x="2471" y="2028"/>
                    <a:pt x="2471" y="2027"/>
                  </a:cubicBezTo>
                  <a:lnTo>
                    <a:pt x="2471" y="2027"/>
                  </a:lnTo>
                  <a:cubicBezTo>
                    <a:pt x="2471" y="2027"/>
                    <a:pt x="2946" y="3547"/>
                    <a:pt x="3580" y="4054"/>
                  </a:cubicBezTo>
                  <a:cubicBezTo>
                    <a:pt x="3770" y="3864"/>
                    <a:pt x="3928" y="3674"/>
                    <a:pt x="4086" y="3452"/>
                  </a:cubicBezTo>
                  <a:cubicBezTo>
                    <a:pt x="3833" y="2660"/>
                    <a:pt x="3168" y="1521"/>
                    <a:pt x="3168" y="1520"/>
                  </a:cubicBezTo>
                  <a:lnTo>
                    <a:pt x="3168" y="1520"/>
                  </a:lnTo>
                  <a:cubicBezTo>
                    <a:pt x="3168" y="1521"/>
                    <a:pt x="3865" y="2470"/>
                    <a:pt x="4466" y="3040"/>
                  </a:cubicBezTo>
                  <a:cubicBezTo>
                    <a:pt x="4593" y="2882"/>
                    <a:pt x="4720" y="2724"/>
                    <a:pt x="4815" y="2534"/>
                  </a:cubicBezTo>
                  <a:cubicBezTo>
                    <a:pt x="4213" y="1520"/>
                    <a:pt x="2978" y="0"/>
                    <a:pt x="2978"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7975738" y="4504721"/>
              <a:ext cx="33276" cy="64631"/>
            </a:xfrm>
            <a:custGeom>
              <a:rect b="b" l="l" r="r" t="t"/>
              <a:pathLst>
                <a:path extrusionOk="0" h="2154" w="1109">
                  <a:moveTo>
                    <a:pt x="1014" y="0"/>
                  </a:moveTo>
                  <a:lnTo>
                    <a:pt x="0" y="1014"/>
                  </a:lnTo>
                  <a:lnTo>
                    <a:pt x="1109" y="2154"/>
                  </a:lnTo>
                  <a:cubicBezTo>
                    <a:pt x="1077" y="1457"/>
                    <a:pt x="1045" y="760"/>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0"/>
            <p:cNvSpPr/>
            <p:nvPr/>
          </p:nvSpPr>
          <p:spPr>
            <a:xfrm>
              <a:off x="8006133" y="4479997"/>
              <a:ext cx="62740" cy="93166"/>
            </a:xfrm>
            <a:custGeom>
              <a:rect b="b" l="l" r="r" t="t"/>
              <a:pathLst>
                <a:path extrusionOk="0" h="3105" w="2091">
                  <a:moveTo>
                    <a:pt x="856" y="1"/>
                  </a:moveTo>
                  <a:lnTo>
                    <a:pt x="1" y="824"/>
                  </a:lnTo>
                  <a:cubicBezTo>
                    <a:pt x="32" y="1584"/>
                    <a:pt x="64" y="2281"/>
                    <a:pt x="96" y="2978"/>
                  </a:cubicBezTo>
                  <a:lnTo>
                    <a:pt x="222" y="3104"/>
                  </a:lnTo>
                  <a:lnTo>
                    <a:pt x="2091" y="1236"/>
                  </a:lnTo>
                  <a:cubicBezTo>
                    <a:pt x="1869" y="1078"/>
                    <a:pt x="1647" y="887"/>
                    <a:pt x="1426" y="666"/>
                  </a:cubicBezTo>
                  <a:cubicBezTo>
                    <a:pt x="1204" y="444"/>
                    <a:pt x="1014" y="222"/>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0"/>
            <p:cNvSpPr/>
            <p:nvPr/>
          </p:nvSpPr>
          <p:spPr>
            <a:xfrm>
              <a:off x="7980479" y="4180907"/>
              <a:ext cx="401977" cy="259213"/>
            </a:xfrm>
            <a:custGeom>
              <a:rect b="b" l="l" r="r" t="t"/>
              <a:pathLst>
                <a:path extrusionOk="0" h="8639" w="13397">
                  <a:moveTo>
                    <a:pt x="6694" y="1"/>
                  </a:moveTo>
                  <a:cubicBezTo>
                    <a:pt x="5099" y="1"/>
                    <a:pt x="3500" y="611"/>
                    <a:pt x="2281" y="1830"/>
                  </a:cubicBezTo>
                  <a:cubicBezTo>
                    <a:pt x="444" y="3667"/>
                    <a:pt x="0" y="6390"/>
                    <a:pt x="951" y="8639"/>
                  </a:cubicBezTo>
                  <a:lnTo>
                    <a:pt x="2344" y="8639"/>
                  </a:lnTo>
                  <a:cubicBezTo>
                    <a:pt x="1267" y="6739"/>
                    <a:pt x="1552" y="4300"/>
                    <a:pt x="3167" y="2685"/>
                  </a:cubicBezTo>
                  <a:cubicBezTo>
                    <a:pt x="4149" y="1703"/>
                    <a:pt x="5432" y="1212"/>
                    <a:pt x="6714" y="1212"/>
                  </a:cubicBezTo>
                  <a:cubicBezTo>
                    <a:pt x="7997" y="1212"/>
                    <a:pt x="9279" y="1703"/>
                    <a:pt x="10261" y="2685"/>
                  </a:cubicBezTo>
                  <a:cubicBezTo>
                    <a:pt x="11876" y="4300"/>
                    <a:pt x="12130" y="6739"/>
                    <a:pt x="11085" y="8639"/>
                  </a:cubicBezTo>
                  <a:lnTo>
                    <a:pt x="12446" y="8639"/>
                  </a:lnTo>
                  <a:cubicBezTo>
                    <a:pt x="13396" y="6359"/>
                    <a:pt x="12953" y="3667"/>
                    <a:pt x="11085" y="1830"/>
                  </a:cubicBezTo>
                  <a:cubicBezTo>
                    <a:pt x="9881" y="611"/>
                    <a:pt x="8290" y="1"/>
                    <a:pt x="669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0"/>
            <p:cNvSpPr/>
            <p:nvPr/>
          </p:nvSpPr>
          <p:spPr>
            <a:xfrm>
              <a:off x="8150578" y="4514203"/>
              <a:ext cx="58930" cy="40717"/>
            </a:xfrm>
            <a:custGeom>
              <a:rect b="b" l="l" r="r" t="t"/>
              <a:pathLst>
                <a:path extrusionOk="0" h="1357" w="1964">
                  <a:moveTo>
                    <a:pt x="0" y="1"/>
                  </a:moveTo>
                  <a:lnTo>
                    <a:pt x="0" y="1268"/>
                  </a:lnTo>
                  <a:cubicBezTo>
                    <a:pt x="368" y="1323"/>
                    <a:pt x="747" y="1357"/>
                    <a:pt x="1130" y="1357"/>
                  </a:cubicBezTo>
                  <a:cubicBezTo>
                    <a:pt x="1407" y="1357"/>
                    <a:pt x="1685" y="1339"/>
                    <a:pt x="1964" y="1299"/>
                  </a:cubicBezTo>
                  <a:lnTo>
                    <a:pt x="1964" y="33"/>
                  </a:lnTo>
                  <a:cubicBezTo>
                    <a:pt x="1672" y="88"/>
                    <a:pt x="1381" y="113"/>
                    <a:pt x="1092" y="113"/>
                  </a:cubicBezTo>
                  <a:cubicBezTo>
                    <a:pt x="722" y="113"/>
                    <a:pt x="356" y="72"/>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a:off x="8008984" y="4440090"/>
              <a:ext cx="141624" cy="112159"/>
            </a:xfrm>
            <a:custGeom>
              <a:rect b="b" l="l" r="r" t="t"/>
              <a:pathLst>
                <a:path extrusionOk="0" h="3738" w="4720">
                  <a:moveTo>
                    <a:pt x="1" y="1"/>
                  </a:moveTo>
                  <a:cubicBezTo>
                    <a:pt x="191" y="476"/>
                    <a:pt x="444" y="919"/>
                    <a:pt x="761" y="1331"/>
                  </a:cubicBezTo>
                  <a:lnTo>
                    <a:pt x="1204" y="856"/>
                  </a:lnTo>
                  <a:lnTo>
                    <a:pt x="2471" y="2091"/>
                  </a:lnTo>
                  <a:lnTo>
                    <a:pt x="1996" y="2566"/>
                  </a:lnTo>
                  <a:cubicBezTo>
                    <a:pt x="2819" y="3199"/>
                    <a:pt x="3737" y="3579"/>
                    <a:pt x="4719" y="3738"/>
                  </a:cubicBezTo>
                  <a:lnTo>
                    <a:pt x="4719" y="2471"/>
                  </a:lnTo>
                  <a:cubicBezTo>
                    <a:pt x="3801" y="2281"/>
                    <a:pt x="2914" y="1837"/>
                    <a:pt x="2217" y="1109"/>
                  </a:cubicBezTo>
                  <a:cubicBezTo>
                    <a:pt x="1869" y="792"/>
                    <a:pt x="1584" y="412"/>
                    <a:pt x="1362"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a:off x="8209477" y="4440090"/>
              <a:ext cx="144474" cy="112159"/>
            </a:xfrm>
            <a:custGeom>
              <a:rect b="b" l="l" r="r" t="t"/>
              <a:pathLst>
                <a:path extrusionOk="0" h="3738" w="4815">
                  <a:moveTo>
                    <a:pt x="3453" y="1"/>
                  </a:moveTo>
                  <a:cubicBezTo>
                    <a:pt x="3231" y="412"/>
                    <a:pt x="2946" y="792"/>
                    <a:pt x="2629" y="1109"/>
                  </a:cubicBezTo>
                  <a:cubicBezTo>
                    <a:pt x="1869" y="1869"/>
                    <a:pt x="951" y="2313"/>
                    <a:pt x="1" y="2503"/>
                  </a:cubicBezTo>
                  <a:lnTo>
                    <a:pt x="1" y="3738"/>
                  </a:lnTo>
                  <a:cubicBezTo>
                    <a:pt x="1267" y="3548"/>
                    <a:pt x="2503" y="2978"/>
                    <a:pt x="3453" y="1996"/>
                  </a:cubicBezTo>
                  <a:cubicBezTo>
                    <a:pt x="4054" y="1394"/>
                    <a:pt x="4498" y="729"/>
                    <a:pt x="4814"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a:off x="8031788" y="4465745"/>
              <a:ext cx="51339" cy="51339"/>
            </a:xfrm>
            <a:custGeom>
              <a:rect b="b" l="l" r="r" t="t"/>
              <a:pathLst>
                <a:path extrusionOk="0" h="1711" w="1711">
                  <a:moveTo>
                    <a:pt x="444" y="1"/>
                  </a:moveTo>
                  <a:lnTo>
                    <a:pt x="1" y="476"/>
                  </a:lnTo>
                  <a:cubicBezTo>
                    <a:pt x="159" y="697"/>
                    <a:pt x="349" y="919"/>
                    <a:pt x="571" y="1141"/>
                  </a:cubicBezTo>
                  <a:cubicBezTo>
                    <a:pt x="792" y="1362"/>
                    <a:pt x="1014" y="1553"/>
                    <a:pt x="1236" y="1711"/>
                  </a:cubicBezTo>
                  <a:lnTo>
                    <a:pt x="1711" y="1236"/>
                  </a:lnTo>
                  <a:lnTo>
                    <a:pt x="444"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a:off x="8018496" y="4217273"/>
              <a:ext cx="325944" cy="300350"/>
            </a:xfrm>
            <a:custGeom>
              <a:rect b="b" l="l" r="r" t="t"/>
              <a:pathLst>
                <a:path extrusionOk="0" h="10010" w="10863">
                  <a:moveTo>
                    <a:pt x="5447" y="0"/>
                  </a:moveTo>
                  <a:cubicBezTo>
                    <a:pt x="4165" y="0"/>
                    <a:pt x="2882" y="491"/>
                    <a:pt x="1900" y="1473"/>
                  </a:cubicBezTo>
                  <a:cubicBezTo>
                    <a:pt x="285" y="3088"/>
                    <a:pt x="0" y="5527"/>
                    <a:pt x="1045" y="7427"/>
                  </a:cubicBezTo>
                  <a:lnTo>
                    <a:pt x="4402" y="7458"/>
                  </a:lnTo>
                  <a:lnTo>
                    <a:pt x="4402" y="9897"/>
                  </a:lnTo>
                  <a:cubicBezTo>
                    <a:pt x="4758" y="9968"/>
                    <a:pt x="5124" y="10009"/>
                    <a:pt x="5494" y="10009"/>
                  </a:cubicBezTo>
                  <a:cubicBezTo>
                    <a:pt x="5783" y="10009"/>
                    <a:pt x="6074" y="9984"/>
                    <a:pt x="6366" y="9929"/>
                  </a:cubicBezTo>
                  <a:lnTo>
                    <a:pt x="6366" y="7458"/>
                  </a:lnTo>
                  <a:lnTo>
                    <a:pt x="9818" y="7427"/>
                  </a:lnTo>
                  <a:cubicBezTo>
                    <a:pt x="10863" y="5527"/>
                    <a:pt x="10609" y="3088"/>
                    <a:pt x="8994" y="1473"/>
                  </a:cubicBezTo>
                  <a:cubicBezTo>
                    <a:pt x="8012" y="491"/>
                    <a:pt x="6730" y="0"/>
                    <a:pt x="5447" y="0"/>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a:off x="8049851" y="4440090"/>
              <a:ext cx="100757" cy="74142"/>
            </a:xfrm>
            <a:custGeom>
              <a:rect b="b" l="l" r="r" t="t"/>
              <a:pathLst>
                <a:path extrusionOk="0" h="2471" w="3358">
                  <a:moveTo>
                    <a:pt x="0" y="1"/>
                  </a:moveTo>
                  <a:cubicBezTo>
                    <a:pt x="222" y="412"/>
                    <a:pt x="507" y="792"/>
                    <a:pt x="855" y="1109"/>
                  </a:cubicBezTo>
                  <a:cubicBezTo>
                    <a:pt x="1552" y="1837"/>
                    <a:pt x="2439" y="2281"/>
                    <a:pt x="3357" y="2471"/>
                  </a:cubicBezTo>
                  <a:lnTo>
                    <a:pt x="3357" y="32"/>
                  </a:lnTo>
                  <a:lnTo>
                    <a:pt x="0" y="1"/>
                  </a:ln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a:off x="8209477" y="4440090"/>
              <a:ext cx="103607" cy="75103"/>
            </a:xfrm>
            <a:custGeom>
              <a:rect b="b" l="l" r="r" t="t"/>
              <a:pathLst>
                <a:path extrusionOk="0" h="2503" w="3453">
                  <a:moveTo>
                    <a:pt x="3453" y="1"/>
                  </a:moveTo>
                  <a:lnTo>
                    <a:pt x="1" y="32"/>
                  </a:lnTo>
                  <a:lnTo>
                    <a:pt x="1" y="2503"/>
                  </a:lnTo>
                  <a:cubicBezTo>
                    <a:pt x="951" y="2313"/>
                    <a:pt x="1869" y="1869"/>
                    <a:pt x="2629" y="1109"/>
                  </a:cubicBezTo>
                  <a:cubicBezTo>
                    <a:pt x="2946" y="792"/>
                    <a:pt x="3231" y="412"/>
                    <a:pt x="3453" y="1"/>
                  </a:cubicBezTo>
                  <a:close/>
                </a:path>
              </a:pathLst>
            </a:custGeom>
            <a:solidFill>
              <a:srgbClr val="F6B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a:off x="7865500" y="4521824"/>
              <a:ext cx="145404" cy="148255"/>
            </a:xfrm>
            <a:custGeom>
              <a:rect b="b" l="l" r="r" t="t"/>
              <a:pathLst>
                <a:path extrusionOk="0" h="4941" w="4846">
                  <a:moveTo>
                    <a:pt x="3231" y="0"/>
                  </a:moveTo>
                  <a:lnTo>
                    <a:pt x="0" y="3230"/>
                  </a:lnTo>
                  <a:cubicBezTo>
                    <a:pt x="761" y="3864"/>
                    <a:pt x="1584" y="4434"/>
                    <a:pt x="2439" y="4941"/>
                  </a:cubicBezTo>
                  <a:lnTo>
                    <a:pt x="4846" y="2534"/>
                  </a:lnTo>
                  <a:cubicBezTo>
                    <a:pt x="4814" y="2312"/>
                    <a:pt x="4814" y="2059"/>
                    <a:pt x="4814" y="1805"/>
                  </a:cubicBezTo>
                  <a:lnTo>
                    <a:pt x="3262" y="3357"/>
                  </a:lnTo>
                  <a:lnTo>
                    <a:pt x="2027" y="2122"/>
                  </a:lnTo>
                  <a:lnTo>
                    <a:pt x="3674" y="444"/>
                  </a:lnTo>
                  <a:lnTo>
                    <a:pt x="3231"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0"/>
            <p:cNvSpPr/>
            <p:nvPr/>
          </p:nvSpPr>
          <p:spPr>
            <a:xfrm>
              <a:off x="8009944" y="4573133"/>
              <a:ext cx="14282" cy="24724"/>
            </a:xfrm>
            <a:custGeom>
              <a:rect b="b" l="l" r="r" t="t"/>
              <a:pathLst>
                <a:path extrusionOk="0" h="824" w="476">
                  <a:moveTo>
                    <a:pt x="95" y="0"/>
                  </a:moveTo>
                  <a:lnTo>
                    <a:pt x="0" y="127"/>
                  </a:lnTo>
                  <a:cubicBezTo>
                    <a:pt x="0" y="349"/>
                    <a:pt x="0" y="602"/>
                    <a:pt x="32" y="824"/>
                  </a:cubicBezTo>
                  <a:lnTo>
                    <a:pt x="475" y="380"/>
                  </a:lnTo>
                  <a:lnTo>
                    <a:pt x="95"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0"/>
            <p:cNvSpPr/>
            <p:nvPr/>
          </p:nvSpPr>
          <p:spPr>
            <a:xfrm>
              <a:off x="7926320" y="4535116"/>
              <a:ext cx="83654" cy="87465"/>
            </a:xfrm>
            <a:custGeom>
              <a:rect b="b" l="l" r="r" t="t"/>
              <a:pathLst>
                <a:path extrusionOk="0" h="2915" w="2788">
                  <a:moveTo>
                    <a:pt x="1647" y="1"/>
                  </a:moveTo>
                  <a:lnTo>
                    <a:pt x="0" y="1679"/>
                  </a:lnTo>
                  <a:lnTo>
                    <a:pt x="1235" y="2914"/>
                  </a:lnTo>
                  <a:lnTo>
                    <a:pt x="2787" y="1362"/>
                  </a:lnTo>
                  <a:lnTo>
                    <a:pt x="2756" y="1141"/>
                  </a:lnTo>
                  <a:lnTo>
                    <a:pt x="16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0"/>
            <p:cNvSpPr/>
            <p:nvPr/>
          </p:nvSpPr>
          <p:spPr>
            <a:xfrm>
              <a:off x="8008984" y="4569322"/>
              <a:ext cx="3841" cy="6691"/>
            </a:xfrm>
            <a:custGeom>
              <a:rect b="b" l="l" r="r" t="t"/>
              <a:pathLst>
                <a:path extrusionOk="0" h="223" w="128">
                  <a:moveTo>
                    <a:pt x="1" y="1"/>
                  </a:moveTo>
                  <a:cubicBezTo>
                    <a:pt x="1" y="64"/>
                    <a:pt x="32" y="159"/>
                    <a:pt x="32" y="222"/>
                  </a:cubicBezTo>
                  <a:lnTo>
                    <a:pt x="127" y="127"/>
                  </a:lnTo>
                  <a:lnTo>
                    <a:pt x="1"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0"/>
            <p:cNvSpPr/>
            <p:nvPr/>
          </p:nvSpPr>
          <p:spPr>
            <a:xfrm>
              <a:off x="8123003" y="4384971"/>
              <a:ext cx="143514" cy="93166"/>
            </a:xfrm>
            <a:custGeom>
              <a:rect b="b" l="l" r="r" t="t"/>
              <a:pathLst>
                <a:path extrusionOk="0" h="3105" w="4783">
                  <a:moveTo>
                    <a:pt x="2914" y="1"/>
                  </a:moveTo>
                  <a:cubicBezTo>
                    <a:pt x="2439" y="1"/>
                    <a:pt x="2059" y="286"/>
                    <a:pt x="1964" y="729"/>
                  </a:cubicBezTo>
                  <a:lnTo>
                    <a:pt x="856" y="729"/>
                  </a:lnTo>
                  <a:cubicBezTo>
                    <a:pt x="381" y="729"/>
                    <a:pt x="1" y="1109"/>
                    <a:pt x="1" y="1584"/>
                  </a:cubicBezTo>
                  <a:cubicBezTo>
                    <a:pt x="1" y="2059"/>
                    <a:pt x="381" y="2471"/>
                    <a:pt x="856" y="2471"/>
                  </a:cubicBezTo>
                  <a:lnTo>
                    <a:pt x="1458" y="2471"/>
                  </a:lnTo>
                  <a:cubicBezTo>
                    <a:pt x="1489" y="2819"/>
                    <a:pt x="1806" y="3104"/>
                    <a:pt x="2186" y="3104"/>
                  </a:cubicBezTo>
                  <a:lnTo>
                    <a:pt x="4023" y="3104"/>
                  </a:lnTo>
                  <a:cubicBezTo>
                    <a:pt x="4434" y="3104"/>
                    <a:pt x="4783" y="2756"/>
                    <a:pt x="4783" y="2344"/>
                  </a:cubicBezTo>
                  <a:cubicBezTo>
                    <a:pt x="4783" y="1933"/>
                    <a:pt x="4434" y="1584"/>
                    <a:pt x="4023" y="1584"/>
                  </a:cubicBezTo>
                  <a:lnTo>
                    <a:pt x="3864" y="1584"/>
                  </a:lnTo>
                  <a:lnTo>
                    <a:pt x="3864" y="951"/>
                  </a:lnTo>
                  <a:cubicBezTo>
                    <a:pt x="3864" y="413"/>
                    <a:pt x="3421" y="1"/>
                    <a:pt x="2914"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0"/>
            <p:cNvSpPr/>
            <p:nvPr/>
          </p:nvSpPr>
          <p:spPr>
            <a:xfrm>
              <a:off x="8148657" y="4403034"/>
              <a:ext cx="91275" cy="58960"/>
            </a:xfrm>
            <a:custGeom>
              <a:rect b="b" l="l" r="r" t="t"/>
              <a:pathLst>
                <a:path extrusionOk="0" h="1965" w="3042">
                  <a:moveTo>
                    <a:pt x="1869" y="1"/>
                  </a:moveTo>
                  <a:cubicBezTo>
                    <a:pt x="1584" y="1"/>
                    <a:pt x="1331" y="191"/>
                    <a:pt x="1268" y="476"/>
                  </a:cubicBezTo>
                  <a:lnTo>
                    <a:pt x="571" y="476"/>
                  </a:lnTo>
                  <a:cubicBezTo>
                    <a:pt x="254" y="476"/>
                    <a:pt x="1" y="729"/>
                    <a:pt x="1" y="1014"/>
                  </a:cubicBezTo>
                  <a:cubicBezTo>
                    <a:pt x="1" y="1331"/>
                    <a:pt x="254" y="1584"/>
                    <a:pt x="571" y="1584"/>
                  </a:cubicBezTo>
                  <a:lnTo>
                    <a:pt x="919" y="1584"/>
                  </a:lnTo>
                  <a:cubicBezTo>
                    <a:pt x="951" y="1806"/>
                    <a:pt x="1173" y="1964"/>
                    <a:pt x="1394" y="1964"/>
                  </a:cubicBezTo>
                  <a:lnTo>
                    <a:pt x="2566" y="1964"/>
                  </a:lnTo>
                  <a:cubicBezTo>
                    <a:pt x="2819" y="1964"/>
                    <a:pt x="3041" y="1774"/>
                    <a:pt x="3041" y="1489"/>
                  </a:cubicBezTo>
                  <a:cubicBezTo>
                    <a:pt x="3041" y="1236"/>
                    <a:pt x="2819" y="1014"/>
                    <a:pt x="2566" y="1014"/>
                  </a:cubicBezTo>
                  <a:lnTo>
                    <a:pt x="2471" y="1014"/>
                  </a:lnTo>
                  <a:lnTo>
                    <a:pt x="2471" y="602"/>
                  </a:lnTo>
                  <a:cubicBezTo>
                    <a:pt x="2471" y="286"/>
                    <a:pt x="2186" y="1"/>
                    <a:pt x="1869"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a:off x="8162910" y="4412546"/>
              <a:ext cx="62770" cy="40897"/>
            </a:xfrm>
            <a:custGeom>
              <a:rect b="b" l="l" r="r" t="t"/>
              <a:pathLst>
                <a:path extrusionOk="0" h="1363" w="2092">
                  <a:moveTo>
                    <a:pt x="1268" y="0"/>
                  </a:moveTo>
                  <a:cubicBezTo>
                    <a:pt x="1078" y="0"/>
                    <a:pt x="919" y="127"/>
                    <a:pt x="888" y="317"/>
                  </a:cubicBezTo>
                  <a:lnTo>
                    <a:pt x="381" y="317"/>
                  </a:lnTo>
                  <a:cubicBezTo>
                    <a:pt x="191" y="317"/>
                    <a:pt x="1" y="507"/>
                    <a:pt x="1" y="697"/>
                  </a:cubicBezTo>
                  <a:cubicBezTo>
                    <a:pt x="1" y="919"/>
                    <a:pt x="191" y="1077"/>
                    <a:pt x="381" y="1077"/>
                  </a:cubicBezTo>
                  <a:lnTo>
                    <a:pt x="634" y="1077"/>
                  </a:lnTo>
                  <a:cubicBezTo>
                    <a:pt x="666" y="1235"/>
                    <a:pt x="793" y="1362"/>
                    <a:pt x="983" y="1362"/>
                  </a:cubicBezTo>
                  <a:lnTo>
                    <a:pt x="1774" y="1362"/>
                  </a:lnTo>
                  <a:cubicBezTo>
                    <a:pt x="1964" y="1362"/>
                    <a:pt x="2091" y="1204"/>
                    <a:pt x="2091" y="1045"/>
                  </a:cubicBezTo>
                  <a:cubicBezTo>
                    <a:pt x="2091" y="855"/>
                    <a:pt x="1964" y="697"/>
                    <a:pt x="1774" y="697"/>
                  </a:cubicBezTo>
                  <a:lnTo>
                    <a:pt x="1711" y="697"/>
                  </a:lnTo>
                  <a:lnTo>
                    <a:pt x="1711" y="412"/>
                  </a:lnTo>
                  <a:cubicBezTo>
                    <a:pt x="1711" y="190"/>
                    <a:pt x="1521" y="0"/>
                    <a:pt x="1268"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0"/>
            <p:cNvSpPr/>
            <p:nvPr/>
          </p:nvSpPr>
          <p:spPr>
            <a:xfrm>
              <a:off x="8061253" y="4294716"/>
              <a:ext cx="66551" cy="110238"/>
            </a:xfrm>
            <a:custGeom>
              <a:rect b="b" l="l" r="r" t="t"/>
              <a:pathLst>
                <a:path extrusionOk="0" h="3674" w="2218">
                  <a:moveTo>
                    <a:pt x="1109" y="0"/>
                  </a:moveTo>
                  <a:cubicBezTo>
                    <a:pt x="507" y="0"/>
                    <a:pt x="0" y="507"/>
                    <a:pt x="0" y="1109"/>
                  </a:cubicBezTo>
                  <a:lnTo>
                    <a:pt x="0" y="2566"/>
                  </a:lnTo>
                  <a:cubicBezTo>
                    <a:pt x="0" y="3167"/>
                    <a:pt x="507" y="3674"/>
                    <a:pt x="1109" y="3674"/>
                  </a:cubicBezTo>
                  <a:cubicBezTo>
                    <a:pt x="1742" y="3674"/>
                    <a:pt x="2217" y="3167"/>
                    <a:pt x="2217" y="2566"/>
                  </a:cubicBezTo>
                  <a:lnTo>
                    <a:pt x="2217" y="1109"/>
                  </a:lnTo>
                  <a:cubicBezTo>
                    <a:pt x="2217" y="507"/>
                    <a:pt x="1742" y="0"/>
                    <a:pt x="1109" y="0"/>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0"/>
            <p:cNvSpPr/>
            <p:nvPr/>
          </p:nvSpPr>
          <p:spPr>
            <a:xfrm>
              <a:off x="8073615" y="4315630"/>
              <a:ext cx="42787" cy="70332"/>
            </a:xfrm>
            <a:custGeom>
              <a:rect b="b" l="l" r="r" t="t"/>
              <a:pathLst>
                <a:path extrusionOk="0" h="2344" w="1426">
                  <a:moveTo>
                    <a:pt x="697" y="0"/>
                  </a:moveTo>
                  <a:cubicBezTo>
                    <a:pt x="317" y="0"/>
                    <a:pt x="0" y="317"/>
                    <a:pt x="0" y="697"/>
                  </a:cubicBezTo>
                  <a:lnTo>
                    <a:pt x="0" y="1615"/>
                  </a:lnTo>
                  <a:cubicBezTo>
                    <a:pt x="0" y="2027"/>
                    <a:pt x="317" y="2344"/>
                    <a:pt x="697" y="2344"/>
                  </a:cubicBezTo>
                  <a:cubicBezTo>
                    <a:pt x="1108" y="2344"/>
                    <a:pt x="1425" y="2027"/>
                    <a:pt x="1425" y="1615"/>
                  </a:cubicBezTo>
                  <a:lnTo>
                    <a:pt x="1425" y="697"/>
                  </a:lnTo>
                  <a:cubicBezTo>
                    <a:pt x="1425" y="317"/>
                    <a:pt x="1108" y="0"/>
                    <a:pt x="697" y="0"/>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p:nvPr/>
          </p:nvSpPr>
          <p:spPr>
            <a:xfrm>
              <a:off x="8082166" y="4327032"/>
              <a:ext cx="25684" cy="42787"/>
            </a:xfrm>
            <a:custGeom>
              <a:rect b="b" l="l" r="r" t="t"/>
              <a:pathLst>
                <a:path extrusionOk="0" h="1426" w="856">
                  <a:moveTo>
                    <a:pt x="412" y="0"/>
                  </a:moveTo>
                  <a:cubicBezTo>
                    <a:pt x="190" y="0"/>
                    <a:pt x="0" y="190"/>
                    <a:pt x="0" y="443"/>
                  </a:cubicBezTo>
                  <a:lnTo>
                    <a:pt x="0" y="982"/>
                  </a:lnTo>
                  <a:cubicBezTo>
                    <a:pt x="0" y="1235"/>
                    <a:pt x="190" y="1425"/>
                    <a:pt x="412" y="1425"/>
                  </a:cubicBezTo>
                  <a:cubicBezTo>
                    <a:pt x="665" y="1425"/>
                    <a:pt x="855" y="1235"/>
                    <a:pt x="855" y="982"/>
                  </a:cubicBezTo>
                  <a:lnTo>
                    <a:pt x="855" y="443"/>
                  </a:lnTo>
                  <a:cubicBezTo>
                    <a:pt x="855" y="190"/>
                    <a:pt x="665" y="0"/>
                    <a:pt x="41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0"/>
            <p:cNvSpPr/>
            <p:nvPr/>
          </p:nvSpPr>
          <p:spPr>
            <a:xfrm>
              <a:off x="8145807" y="4255740"/>
              <a:ext cx="124521" cy="112159"/>
            </a:xfrm>
            <a:custGeom>
              <a:rect b="b" l="l" r="r" t="t"/>
              <a:pathLst>
                <a:path extrusionOk="0" h="3738" w="4150">
                  <a:moveTo>
                    <a:pt x="2313" y="1"/>
                  </a:moveTo>
                  <a:cubicBezTo>
                    <a:pt x="1869" y="1"/>
                    <a:pt x="1489" y="381"/>
                    <a:pt x="1489" y="824"/>
                  </a:cubicBezTo>
                  <a:lnTo>
                    <a:pt x="1489" y="1394"/>
                  </a:lnTo>
                  <a:lnTo>
                    <a:pt x="1394" y="1394"/>
                  </a:lnTo>
                  <a:cubicBezTo>
                    <a:pt x="983" y="1394"/>
                    <a:pt x="666" y="1711"/>
                    <a:pt x="666" y="2123"/>
                  </a:cubicBezTo>
                  <a:cubicBezTo>
                    <a:pt x="666" y="2186"/>
                    <a:pt x="666" y="2249"/>
                    <a:pt x="698" y="2313"/>
                  </a:cubicBezTo>
                  <a:cubicBezTo>
                    <a:pt x="286" y="2313"/>
                    <a:pt x="1" y="2629"/>
                    <a:pt x="1" y="3009"/>
                  </a:cubicBezTo>
                  <a:cubicBezTo>
                    <a:pt x="1" y="3421"/>
                    <a:pt x="318" y="3738"/>
                    <a:pt x="729" y="3738"/>
                  </a:cubicBezTo>
                  <a:lnTo>
                    <a:pt x="2376" y="3738"/>
                  </a:lnTo>
                  <a:cubicBezTo>
                    <a:pt x="2439" y="3738"/>
                    <a:pt x="2534" y="3738"/>
                    <a:pt x="2598" y="3706"/>
                  </a:cubicBezTo>
                  <a:cubicBezTo>
                    <a:pt x="2629" y="3706"/>
                    <a:pt x="2693" y="3738"/>
                    <a:pt x="2724" y="3738"/>
                  </a:cubicBezTo>
                  <a:lnTo>
                    <a:pt x="3389" y="3738"/>
                  </a:lnTo>
                  <a:cubicBezTo>
                    <a:pt x="3801" y="3738"/>
                    <a:pt x="4150" y="3421"/>
                    <a:pt x="4150" y="3009"/>
                  </a:cubicBezTo>
                  <a:cubicBezTo>
                    <a:pt x="4150" y="2629"/>
                    <a:pt x="3801" y="2313"/>
                    <a:pt x="3389" y="2313"/>
                  </a:cubicBezTo>
                  <a:lnTo>
                    <a:pt x="3104" y="2313"/>
                  </a:lnTo>
                  <a:lnTo>
                    <a:pt x="3104" y="824"/>
                  </a:lnTo>
                  <a:cubicBezTo>
                    <a:pt x="3104" y="381"/>
                    <a:pt x="2756" y="1"/>
                    <a:pt x="2313" y="1"/>
                  </a:cubicBezTo>
                  <a:close/>
                </a:path>
              </a:pathLst>
            </a:custGeom>
            <a:solidFill>
              <a:srgbClr val="E2A7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0"/>
            <p:cNvSpPr/>
            <p:nvPr/>
          </p:nvSpPr>
          <p:spPr>
            <a:xfrm>
              <a:off x="8170531" y="4289945"/>
              <a:ext cx="75103" cy="66551"/>
            </a:xfrm>
            <a:custGeom>
              <a:rect b="b" l="l" r="r" t="t"/>
              <a:pathLst>
                <a:path extrusionOk="0" h="2218" w="2503">
                  <a:moveTo>
                    <a:pt x="1394" y="1"/>
                  </a:moveTo>
                  <a:cubicBezTo>
                    <a:pt x="1109" y="1"/>
                    <a:pt x="919" y="223"/>
                    <a:pt x="919" y="476"/>
                  </a:cubicBezTo>
                  <a:lnTo>
                    <a:pt x="919" y="824"/>
                  </a:lnTo>
                  <a:lnTo>
                    <a:pt x="855" y="824"/>
                  </a:lnTo>
                  <a:cubicBezTo>
                    <a:pt x="602" y="824"/>
                    <a:pt x="412" y="1014"/>
                    <a:pt x="412" y="1268"/>
                  </a:cubicBezTo>
                  <a:cubicBezTo>
                    <a:pt x="412" y="1299"/>
                    <a:pt x="412" y="1331"/>
                    <a:pt x="412" y="1363"/>
                  </a:cubicBezTo>
                  <a:cubicBezTo>
                    <a:pt x="190" y="1363"/>
                    <a:pt x="0" y="1553"/>
                    <a:pt x="0" y="1806"/>
                  </a:cubicBezTo>
                  <a:cubicBezTo>
                    <a:pt x="0" y="2028"/>
                    <a:pt x="190" y="2218"/>
                    <a:pt x="444" y="2218"/>
                  </a:cubicBezTo>
                  <a:lnTo>
                    <a:pt x="1425" y="2218"/>
                  </a:lnTo>
                  <a:cubicBezTo>
                    <a:pt x="1489" y="2218"/>
                    <a:pt x="1520" y="2218"/>
                    <a:pt x="1552" y="2186"/>
                  </a:cubicBezTo>
                  <a:cubicBezTo>
                    <a:pt x="1584" y="2186"/>
                    <a:pt x="1615" y="2218"/>
                    <a:pt x="1647" y="2218"/>
                  </a:cubicBezTo>
                  <a:lnTo>
                    <a:pt x="2027" y="2218"/>
                  </a:lnTo>
                  <a:cubicBezTo>
                    <a:pt x="2280" y="2218"/>
                    <a:pt x="2502" y="2028"/>
                    <a:pt x="2502" y="1774"/>
                  </a:cubicBezTo>
                  <a:cubicBezTo>
                    <a:pt x="2502" y="1553"/>
                    <a:pt x="2280" y="1363"/>
                    <a:pt x="2027" y="1363"/>
                  </a:cubicBezTo>
                  <a:lnTo>
                    <a:pt x="1869" y="1363"/>
                  </a:lnTo>
                  <a:lnTo>
                    <a:pt x="1869" y="476"/>
                  </a:lnTo>
                  <a:cubicBezTo>
                    <a:pt x="1869" y="223"/>
                    <a:pt x="1647" y="1"/>
                    <a:pt x="1394"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p:nvPr/>
          </p:nvSpPr>
          <p:spPr>
            <a:xfrm>
              <a:off x="8186674" y="4308969"/>
              <a:ext cx="42787" cy="38976"/>
            </a:xfrm>
            <a:custGeom>
              <a:rect b="b" l="l" r="r" t="t"/>
              <a:pathLst>
                <a:path extrusionOk="0" h="1299" w="1426">
                  <a:moveTo>
                    <a:pt x="792" y="0"/>
                  </a:moveTo>
                  <a:cubicBezTo>
                    <a:pt x="634" y="0"/>
                    <a:pt x="507" y="127"/>
                    <a:pt x="507" y="285"/>
                  </a:cubicBezTo>
                  <a:lnTo>
                    <a:pt x="507" y="475"/>
                  </a:lnTo>
                  <a:lnTo>
                    <a:pt x="476" y="475"/>
                  </a:lnTo>
                  <a:cubicBezTo>
                    <a:pt x="349" y="475"/>
                    <a:pt x="222" y="602"/>
                    <a:pt x="222" y="729"/>
                  </a:cubicBezTo>
                  <a:cubicBezTo>
                    <a:pt x="222" y="760"/>
                    <a:pt x="222" y="792"/>
                    <a:pt x="222" y="792"/>
                  </a:cubicBezTo>
                  <a:cubicBezTo>
                    <a:pt x="96" y="792"/>
                    <a:pt x="1" y="919"/>
                    <a:pt x="1" y="1045"/>
                  </a:cubicBezTo>
                  <a:cubicBezTo>
                    <a:pt x="1" y="1172"/>
                    <a:pt x="96" y="1299"/>
                    <a:pt x="254" y="1299"/>
                  </a:cubicBezTo>
                  <a:lnTo>
                    <a:pt x="824" y="1299"/>
                  </a:lnTo>
                  <a:cubicBezTo>
                    <a:pt x="856" y="1299"/>
                    <a:pt x="856" y="1299"/>
                    <a:pt x="887" y="1267"/>
                  </a:cubicBezTo>
                  <a:cubicBezTo>
                    <a:pt x="887" y="1299"/>
                    <a:pt x="919" y="1299"/>
                    <a:pt x="951" y="1299"/>
                  </a:cubicBezTo>
                  <a:lnTo>
                    <a:pt x="1172" y="1299"/>
                  </a:lnTo>
                  <a:cubicBezTo>
                    <a:pt x="1299" y="1299"/>
                    <a:pt x="1426" y="1172"/>
                    <a:pt x="1426" y="1045"/>
                  </a:cubicBezTo>
                  <a:cubicBezTo>
                    <a:pt x="1426" y="919"/>
                    <a:pt x="1299" y="792"/>
                    <a:pt x="1172" y="792"/>
                  </a:cubicBezTo>
                  <a:lnTo>
                    <a:pt x="1077" y="792"/>
                  </a:lnTo>
                  <a:lnTo>
                    <a:pt x="1077" y="285"/>
                  </a:lnTo>
                  <a:cubicBezTo>
                    <a:pt x="1077" y="127"/>
                    <a:pt x="951" y="0"/>
                    <a:pt x="792" y="0"/>
                  </a:cubicBezTo>
                  <a:close/>
                </a:path>
              </a:pathLst>
            </a:custGeom>
            <a:solidFill>
              <a:srgbClr val="D197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20"/>
          <p:cNvSpPr/>
          <p:nvPr/>
        </p:nvSpPr>
        <p:spPr>
          <a:xfrm>
            <a:off x="943438" y="49552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7" name="Google Shape;757;p21"/>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758" name="Google Shape;758;p21"/>
          <p:cNvSpPr txBox="1"/>
          <p:nvPr/>
        </p:nvSpPr>
        <p:spPr>
          <a:xfrm>
            <a:off x="1106450" y="186025"/>
            <a:ext cx="5525700" cy="5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Lower GI Bleeding</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p:txBody>
      </p:sp>
      <p:grpSp>
        <p:nvGrpSpPr>
          <p:cNvPr id="759" name="Google Shape;759;p21"/>
          <p:cNvGrpSpPr/>
          <p:nvPr/>
        </p:nvGrpSpPr>
        <p:grpSpPr>
          <a:xfrm>
            <a:off x="323344" y="1113590"/>
            <a:ext cx="467181" cy="476434"/>
            <a:chOff x="2410712" y="2415450"/>
            <a:chExt cx="312600" cy="312600"/>
          </a:xfrm>
        </p:grpSpPr>
        <p:sp>
          <p:nvSpPr>
            <p:cNvPr id="760" name="Google Shape;760;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 name="Google Shape;762;p21"/>
          <p:cNvSpPr txBox="1"/>
          <p:nvPr/>
        </p:nvSpPr>
        <p:spPr>
          <a:xfrm>
            <a:off x="780625" y="1140225"/>
            <a:ext cx="38481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Differential diagnosis (DDx)</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pic>
        <p:nvPicPr>
          <p:cNvPr id="763" name="Google Shape;763;p21"/>
          <p:cNvPicPr preferRelativeResize="0"/>
          <p:nvPr/>
        </p:nvPicPr>
        <p:blipFill>
          <a:blip r:embed="rId3">
            <a:alphaModFix/>
          </a:blip>
          <a:stretch>
            <a:fillRect/>
          </a:stretch>
        </p:blipFill>
        <p:spPr>
          <a:xfrm>
            <a:off x="754875" y="6174400"/>
            <a:ext cx="3848099" cy="4051763"/>
          </a:xfrm>
          <a:prstGeom prst="rect">
            <a:avLst/>
          </a:prstGeom>
          <a:noFill/>
          <a:ln cap="flat" cmpd="sng" w="19050">
            <a:solidFill>
              <a:srgbClr val="FCE5CD"/>
            </a:solidFill>
            <a:prstDash val="dash"/>
            <a:round/>
            <a:headEnd len="sm" w="sm" type="none"/>
            <a:tailEnd len="sm" w="sm" type="none"/>
          </a:ln>
        </p:spPr>
      </p:pic>
      <p:pic>
        <p:nvPicPr>
          <p:cNvPr id="764" name="Google Shape;764;p21"/>
          <p:cNvPicPr preferRelativeResize="0"/>
          <p:nvPr/>
        </p:nvPicPr>
        <p:blipFill rotWithShape="1">
          <a:blip r:embed="rId4">
            <a:alphaModFix/>
          </a:blip>
          <a:srcRect b="9187" l="11008" r="60678" t="15505"/>
          <a:stretch/>
        </p:blipFill>
        <p:spPr>
          <a:xfrm>
            <a:off x="4955550" y="6174400"/>
            <a:ext cx="2031073" cy="4051776"/>
          </a:xfrm>
          <a:prstGeom prst="rect">
            <a:avLst/>
          </a:prstGeom>
          <a:noFill/>
          <a:ln cap="flat" cmpd="sng" w="19050">
            <a:solidFill>
              <a:srgbClr val="FCE5CD"/>
            </a:solidFill>
            <a:prstDash val="dash"/>
            <a:round/>
            <a:headEnd len="sm" w="sm" type="none"/>
            <a:tailEnd len="sm" w="sm" type="none"/>
          </a:ln>
        </p:spPr>
      </p:pic>
      <p:grpSp>
        <p:nvGrpSpPr>
          <p:cNvPr id="765" name="Google Shape;765;p21"/>
          <p:cNvGrpSpPr/>
          <p:nvPr/>
        </p:nvGrpSpPr>
        <p:grpSpPr>
          <a:xfrm>
            <a:off x="271369" y="5399702"/>
            <a:ext cx="467181" cy="476434"/>
            <a:chOff x="2410712" y="2415450"/>
            <a:chExt cx="312600" cy="312600"/>
          </a:xfrm>
        </p:grpSpPr>
        <p:sp>
          <p:nvSpPr>
            <p:cNvPr id="766" name="Google Shape;766;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8" name="Google Shape;768;p21"/>
          <p:cNvSpPr txBox="1"/>
          <p:nvPr/>
        </p:nvSpPr>
        <p:spPr>
          <a:xfrm>
            <a:off x="728650" y="5426350"/>
            <a:ext cx="56502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Approach to </a:t>
            </a:r>
            <a:r>
              <a:rPr b="1" lang="en-GB" sz="1800">
                <a:solidFill>
                  <a:srgbClr val="006D77"/>
                </a:solidFill>
                <a:highlight>
                  <a:srgbClr val="EDF9F9"/>
                </a:highlight>
                <a:latin typeface="Lora"/>
                <a:ea typeface="Lora"/>
                <a:cs typeface="Lora"/>
                <a:sym typeface="Lora"/>
              </a:rPr>
              <a:t>hematochezia</a:t>
            </a:r>
            <a:r>
              <a:rPr b="1" lang="en-GB" sz="1800">
                <a:solidFill>
                  <a:srgbClr val="006D77"/>
                </a:solidFill>
                <a:highlight>
                  <a:srgbClr val="EDF9F9"/>
                </a:highlight>
                <a:latin typeface="Lora"/>
                <a:ea typeface="Lora"/>
                <a:cs typeface="Lora"/>
                <a:sym typeface="Lora"/>
              </a:rPr>
              <a:t> or rectal bleeding</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pic>
        <p:nvPicPr>
          <p:cNvPr id="769" name="Google Shape;769;p21"/>
          <p:cNvPicPr preferRelativeResize="0"/>
          <p:nvPr/>
        </p:nvPicPr>
        <p:blipFill>
          <a:blip r:embed="rId5">
            <a:alphaModFix/>
          </a:blip>
          <a:stretch>
            <a:fillRect/>
          </a:stretch>
        </p:blipFill>
        <p:spPr>
          <a:xfrm>
            <a:off x="1759249" y="1871825"/>
            <a:ext cx="4071026" cy="289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